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OS8hBIkOY8CaJzTvCBKDA==" hashData="BVwQ8PggC5AECRUNDRRTQm9v0iHgQAwdh8gN1VO8xP4hTcr21sBu6EmHQVzCmkO1fBsYtLeKxRkvQZxhw2Sq4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F79FC-DA32-4587-A92A-C928C21862F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d-ID"/>
        </a:p>
      </dgm:t>
    </dgm:pt>
    <dgm:pt modelId="{B9A80DCD-9918-433E-8A23-935947C1E1E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id-ID" sz="2800" b="1" dirty="0">
              <a:solidFill>
                <a:schemeClr val="tx1"/>
              </a:solidFill>
              <a:effectLst/>
              <a:latin typeface="Times New Roman" panose="02020603050405020304" pitchFamily="18" charset="0"/>
              <a:cs typeface="Times New Roman" panose="02020603050405020304" pitchFamily="18" charset="0"/>
            </a:rPr>
            <a:t>Klasifikasi Pajak</a:t>
          </a:r>
        </a:p>
      </dgm:t>
    </dgm:pt>
    <dgm:pt modelId="{092B1745-76A8-4AD8-A748-B8FA06A4A42A}" type="parTrans" cxnId="{896A5F62-25F7-4974-8355-2D0E587C29B6}">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1064C21A-06B1-4728-8030-09CE9AADC293}" type="sibTrans" cxnId="{896A5F62-25F7-4974-8355-2D0E587C29B6}">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D0369672-702B-427C-8D86-2380A8BA1E1A}">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id-ID" sz="1600" b="1" dirty="0">
              <a:solidFill>
                <a:schemeClr val="tx1"/>
              </a:solidFill>
              <a:effectLst/>
              <a:latin typeface="Times New Roman" panose="02020603050405020304" pitchFamily="18" charset="0"/>
              <a:cs typeface="Times New Roman" panose="02020603050405020304" pitchFamily="18" charset="0"/>
            </a:rPr>
            <a:t>a. Pajak Objektif</a:t>
          </a:r>
        </a:p>
        <a:p>
          <a:r>
            <a:rPr lang="id-ID" sz="1600" b="1" cap="none" spc="50" dirty="0">
              <a:ln w="0"/>
              <a:solidFill>
                <a:schemeClr val="tx1"/>
              </a:solidFill>
              <a:effectLst/>
              <a:latin typeface="Times New Roman" panose="02020603050405020304" pitchFamily="18" charset="0"/>
              <a:cs typeface="Times New Roman" panose="02020603050405020304" pitchFamily="18" charset="0"/>
            </a:rPr>
            <a:t>Pajak yg dikenakan berdasarkan aktivitas ekonomi wajib pajak</a:t>
          </a:r>
        </a:p>
        <a:p>
          <a:r>
            <a:rPr lang="id-ID" sz="1600" b="1" cap="none" spc="50" dirty="0">
              <a:ln w="0"/>
              <a:solidFill>
                <a:schemeClr val="tx1"/>
              </a:solidFill>
              <a:effectLst/>
              <a:latin typeface="Times New Roman" panose="02020603050405020304" pitchFamily="18" charset="0"/>
              <a:cs typeface="Times New Roman" panose="02020603050405020304" pitchFamily="18" charset="0"/>
            </a:rPr>
            <a:t>Contoh : PPN</a:t>
          </a:r>
        </a:p>
      </dgm:t>
    </dgm:pt>
    <dgm:pt modelId="{743ACEDA-CFA9-42D1-9BD4-B3B9380B8D64}" type="parTrans" cxnId="{9ACA9B49-3532-4682-8D58-E3EACD988BF8}">
      <dgm:prSet>
        <dgm:style>
          <a:lnRef idx="1">
            <a:schemeClr val="accent4"/>
          </a:lnRef>
          <a:fillRef idx="0">
            <a:schemeClr val="accent4"/>
          </a:fillRef>
          <a:effectRef idx="0">
            <a:schemeClr val="accent4"/>
          </a:effectRef>
          <a:fontRef idx="minor">
            <a:schemeClr val="tx1"/>
          </a:fontRef>
        </dgm:style>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2DD93FBC-C307-4869-92AA-FD75F159D8DE}" type="sibTrans" cxnId="{9ACA9B49-3532-4682-8D58-E3EACD988BF8}">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9E07C382-A781-45B7-A533-CBE5EC928D9E}">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id-ID" sz="1600" b="1" dirty="0">
              <a:solidFill>
                <a:schemeClr val="tx1"/>
              </a:solidFill>
              <a:effectLst/>
              <a:latin typeface="Times New Roman" panose="02020603050405020304" pitchFamily="18" charset="0"/>
              <a:cs typeface="Times New Roman" panose="02020603050405020304" pitchFamily="18" charset="0"/>
            </a:rPr>
            <a:t>b. Pajak Subjektif</a:t>
          </a:r>
        </a:p>
        <a:p>
          <a:r>
            <a:rPr lang="id-ID" sz="1600" b="1" cap="none" spc="50" dirty="0">
              <a:ln w="0"/>
              <a:solidFill>
                <a:schemeClr val="tx1"/>
              </a:solidFill>
              <a:effectLst/>
              <a:latin typeface="Times New Roman" panose="02020603050405020304" pitchFamily="18" charset="0"/>
              <a:cs typeface="Times New Roman" panose="02020603050405020304" pitchFamily="18" charset="0"/>
            </a:rPr>
            <a:t>Pajak yang dipungut dengan melihat kemampuan wajib pajak.</a:t>
          </a:r>
        </a:p>
        <a:p>
          <a:r>
            <a:rPr lang="id-ID" sz="1600" b="1" cap="none" spc="50" dirty="0">
              <a:ln w="0"/>
              <a:solidFill>
                <a:schemeClr val="tx1"/>
              </a:solidFill>
              <a:effectLst/>
              <a:latin typeface="Times New Roman" panose="02020603050405020304" pitchFamily="18" charset="0"/>
              <a:cs typeface="Times New Roman" panose="02020603050405020304" pitchFamily="18" charset="0"/>
            </a:rPr>
            <a:t>Contoh : PPH</a:t>
          </a:r>
        </a:p>
      </dgm:t>
    </dgm:pt>
    <dgm:pt modelId="{04BE8F74-5594-49AB-96B1-D8E1BF4A2294}" type="parTrans" cxnId="{2FE19446-31DE-4C5C-B7CC-40B5C2673969}">
      <dgm:prSet>
        <dgm:style>
          <a:lnRef idx="1">
            <a:schemeClr val="accent4"/>
          </a:lnRef>
          <a:fillRef idx="0">
            <a:schemeClr val="accent4"/>
          </a:fillRef>
          <a:effectRef idx="0">
            <a:schemeClr val="accent4"/>
          </a:effectRef>
          <a:fontRef idx="minor">
            <a:schemeClr val="tx1"/>
          </a:fontRef>
        </dgm:style>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CCAC36CE-3801-48F4-B5B9-30A71C78243B}" type="sibTrans" cxnId="{2FE19446-31DE-4C5C-B7CC-40B5C2673969}">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4CC6C7CA-4629-408E-96A3-10564DDED0BA}">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id-ID" sz="1600" b="1" dirty="0">
              <a:solidFill>
                <a:schemeClr val="tx1"/>
              </a:solidFill>
              <a:effectLst/>
              <a:latin typeface="Times New Roman" panose="02020603050405020304" pitchFamily="18" charset="0"/>
              <a:cs typeface="Times New Roman" panose="02020603050405020304" pitchFamily="18" charset="0"/>
            </a:rPr>
            <a:t>c. Pajak Langsung</a:t>
          </a:r>
        </a:p>
        <a:p>
          <a:r>
            <a:rPr lang="id-ID" sz="1600" b="1" cap="none" spc="50" dirty="0">
              <a:ln w="0"/>
              <a:solidFill>
                <a:schemeClr val="tx1"/>
              </a:solidFill>
              <a:effectLst/>
              <a:latin typeface="Times New Roman" panose="02020603050405020304" pitchFamily="18" charset="0"/>
              <a:cs typeface="Times New Roman" panose="02020603050405020304" pitchFamily="18" charset="0"/>
            </a:rPr>
            <a:t>Pajak yg beban pajaknya tidak dapat digeser kepada wajib pajak lain.</a:t>
          </a:r>
        </a:p>
        <a:p>
          <a:r>
            <a:rPr lang="id-ID" sz="1600" b="1" cap="none" spc="50" dirty="0">
              <a:ln w="0"/>
              <a:solidFill>
                <a:schemeClr val="tx1"/>
              </a:solidFill>
              <a:effectLst/>
              <a:latin typeface="Times New Roman" panose="02020603050405020304" pitchFamily="18" charset="0"/>
              <a:cs typeface="Times New Roman" panose="02020603050405020304" pitchFamily="18" charset="0"/>
            </a:rPr>
            <a:t>Contoh : PBB</a:t>
          </a:r>
        </a:p>
      </dgm:t>
    </dgm:pt>
    <dgm:pt modelId="{8393C0D2-1644-4837-BEBF-DF3EC67626A1}" type="parTrans" cxnId="{1C47AF80-4272-4FF4-926D-DAF2FF3AD5FC}">
      <dgm:prSet>
        <dgm:style>
          <a:lnRef idx="2">
            <a:schemeClr val="accent4"/>
          </a:lnRef>
          <a:fillRef idx="0">
            <a:schemeClr val="accent4"/>
          </a:fillRef>
          <a:effectRef idx="1">
            <a:schemeClr val="accent4"/>
          </a:effectRef>
          <a:fontRef idx="minor">
            <a:schemeClr val="tx1"/>
          </a:fontRef>
        </dgm:style>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6A70EB86-2061-46DE-891A-192D3414DEBE}" type="sibTrans" cxnId="{1C47AF80-4272-4FF4-926D-DAF2FF3AD5FC}">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22AD6A79-724D-4353-9820-F64DCA34CF29}">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id-ID" sz="1600" b="1" dirty="0">
              <a:solidFill>
                <a:schemeClr val="tx1"/>
              </a:solidFill>
              <a:effectLst/>
              <a:latin typeface="Times New Roman" panose="02020603050405020304" pitchFamily="18" charset="0"/>
              <a:cs typeface="Times New Roman" panose="02020603050405020304" pitchFamily="18" charset="0"/>
            </a:rPr>
            <a:t>d. Pajak Tidak Langsung</a:t>
          </a:r>
        </a:p>
        <a:p>
          <a:r>
            <a:rPr lang="id-ID" sz="1600" b="1" cap="none" spc="50" dirty="0">
              <a:ln w="0"/>
              <a:solidFill>
                <a:schemeClr val="tx1"/>
              </a:solidFill>
              <a:effectLst/>
              <a:latin typeface="Times New Roman" panose="02020603050405020304" pitchFamily="18" charset="0"/>
              <a:cs typeface="Times New Roman" panose="02020603050405020304" pitchFamily="18" charset="0"/>
            </a:rPr>
            <a:t>Pajak yg beban pajaknya dapat digeser kepada wajib pajak lain.</a:t>
          </a:r>
        </a:p>
        <a:p>
          <a:r>
            <a:rPr lang="id-ID" sz="1600" b="1" cap="none" spc="50" dirty="0">
              <a:ln w="0"/>
              <a:solidFill>
                <a:schemeClr val="tx1"/>
              </a:solidFill>
              <a:effectLst/>
              <a:latin typeface="Times New Roman" panose="02020603050405020304" pitchFamily="18" charset="0"/>
              <a:cs typeface="Times New Roman" panose="02020603050405020304" pitchFamily="18" charset="0"/>
            </a:rPr>
            <a:t>Contoh : Pajak Penjualan</a:t>
          </a:r>
        </a:p>
      </dgm:t>
    </dgm:pt>
    <dgm:pt modelId="{FBEB9B23-7A9B-4878-BD91-2C9B1F1BD1A7}" type="parTrans" cxnId="{8560C37B-E44D-45E8-94B4-09316EC38C72}">
      <dgm:prSet>
        <dgm:style>
          <a:lnRef idx="2">
            <a:schemeClr val="accent4"/>
          </a:lnRef>
          <a:fillRef idx="0">
            <a:schemeClr val="accent4"/>
          </a:fillRef>
          <a:effectRef idx="1">
            <a:schemeClr val="accent4"/>
          </a:effectRef>
          <a:fontRef idx="minor">
            <a:schemeClr val="tx1"/>
          </a:fontRef>
        </dgm:style>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36D920E2-5A85-41AB-AE0F-E7B7D942B748}" type="sibTrans" cxnId="{8560C37B-E44D-45E8-94B4-09316EC38C72}">
      <dgm:prSet/>
      <dgm:spPr/>
      <dgm:t>
        <a:bodyPr/>
        <a:lstStyle/>
        <a:p>
          <a:endParaRPr lang="id-ID">
            <a:solidFill>
              <a:schemeClr val="tx1"/>
            </a:solidFill>
            <a:effectLst/>
            <a:latin typeface="Times New Roman" panose="02020603050405020304" pitchFamily="18" charset="0"/>
            <a:cs typeface="Times New Roman" panose="02020603050405020304" pitchFamily="18" charset="0"/>
          </a:endParaRPr>
        </a:p>
      </dgm:t>
    </dgm:pt>
    <dgm:pt modelId="{77635ABE-9E1F-40C8-A40D-86500B47497A}" type="pres">
      <dgm:prSet presAssocID="{A06F79FC-DA32-4587-A92A-C928C21862FD}" presName="Name0" presStyleCnt="0">
        <dgm:presLayoutVars>
          <dgm:chPref val="1"/>
          <dgm:dir/>
          <dgm:animOne val="branch"/>
          <dgm:animLvl val="lvl"/>
          <dgm:resizeHandles val="exact"/>
        </dgm:presLayoutVars>
      </dgm:prSet>
      <dgm:spPr/>
    </dgm:pt>
    <dgm:pt modelId="{DDEFBF2B-E485-41C3-B1D1-7004C21F6A19}" type="pres">
      <dgm:prSet presAssocID="{B9A80DCD-9918-433E-8A23-935947C1E1E9}" presName="root1" presStyleCnt="0"/>
      <dgm:spPr/>
    </dgm:pt>
    <dgm:pt modelId="{5854F769-092C-4AC2-88FD-ACAB117F5B09}" type="pres">
      <dgm:prSet presAssocID="{B9A80DCD-9918-433E-8A23-935947C1E1E9}" presName="LevelOneTextNode" presStyleLbl="node0" presStyleIdx="0" presStyleCnt="1">
        <dgm:presLayoutVars>
          <dgm:chPref val="3"/>
        </dgm:presLayoutVars>
      </dgm:prSet>
      <dgm:spPr/>
    </dgm:pt>
    <dgm:pt modelId="{1655F257-8DD0-4D7E-9FF4-0F6566676C1E}" type="pres">
      <dgm:prSet presAssocID="{B9A80DCD-9918-433E-8A23-935947C1E1E9}" presName="level2hierChild" presStyleCnt="0"/>
      <dgm:spPr/>
    </dgm:pt>
    <dgm:pt modelId="{E46053D0-F0ED-4483-8519-8BC4696A9660}" type="pres">
      <dgm:prSet presAssocID="{743ACEDA-CFA9-42D1-9BD4-B3B9380B8D64}" presName="conn2-1" presStyleLbl="parChTrans1D2" presStyleIdx="0" presStyleCnt="4"/>
      <dgm:spPr/>
    </dgm:pt>
    <dgm:pt modelId="{F9B8E8CB-2145-473C-9574-A17D2D4F55DC}" type="pres">
      <dgm:prSet presAssocID="{743ACEDA-CFA9-42D1-9BD4-B3B9380B8D64}" presName="connTx" presStyleLbl="parChTrans1D2" presStyleIdx="0" presStyleCnt="4"/>
      <dgm:spPr/>
    </dgm:pt>
    <dgm:pt modelId="{BC97FB30-12C2-4A97-B8FB-BE08E9353938}" type="pres">
      <dgm:prSet presAssocID="{D0369672-702B-427C-8D86-2380A8BA1E1A}" presName="root2" presStyleCnt="0"/>
      <dgm:spPr/>
    </dgm:pt>
    <dgm:pt modelId="{CDCBC84E-EFD0-48D1-9A5C-61FE44CBFCC8}" type="pres">
      <dgm:prSet presAssocID="{D0369672-702B-427C-8D86-2380A8BA1E1A}" presName="LevelTwoTextNode" presStyleLbl="node2" presStyleIdx="0" presStyleCnt="4" custScaleY="154392">
        <dgm:presLayoutVars>
          <dgm:chPref val="3"/>
        </dgm:presLayoutVars>
      </dgm:prSet>
      <dgm:spPr/>
    </dgm:pt>
    <dgm:pt modelId="{E0C07A8A-1234-44BB-85B5-BF3E076807A6}" type="pres">
      <dgm:prSet presAssocID="{D0369672-702B-427C-8D86-2380A8BA1E1A}" presName="level3hierChild" presStyleCnt="0"/>
      <dgm:spPr/>
    </dgm:pt>
    <dgm:pt modelId="{B11E0C1A-6B61-4599-8D4A-8E43919757D6}" type="pres">
      <dgm:prSet presAssocID="{04BE8F74-5594-49AB-96B1-D8E1BF4A2294}" presName="conn2-1" presStyleLbl="parChTrans1D2" presStyleIdx="1" presStyleCnt="4"/>
      <dgm:spPr/>
    </dgm:pt>
    <dgm:pt modelId="{23A5FA07-67CB-4BD1-9DB8-70EC09F00AEA}" type="pres">
      <dgm:prSet presAssocID="{04BE8F74-5594-49AB-96B1-D8E1BF4A2294}" presName="connTx" presStyleLbl="parChTrans1D2" presStyleIdx="1" presStyleCnt="4"/>
      <dgm:spPr/>
    </dgm:pt>
    <dgm:pt modelId="{A403846B-6AED-4A56-9F4C-1B7491E1C321}" type="pres">
      <dgm:prSet presAssocID="{9E07C382-A781-45B7-A533-CBE5EC928D9E}" presName="root2" presStyleCnt="0"/>
      <dgm:spPr/>
    </dgm:pt>
    <dgm:pt modelId="{D7361C5A-CA71-4A7B-AD76-A0B03ED0B7A4}" type="pres">
      <dgm:prSet presAssocID="{9E07C382-A781-45B7-A533-CBE5EC928D9E}" presName="LevelTwoTextNode" presStyleLbl="node2" presStyleIdx="1" presStyleCnt="4" custScaleY="167239">
        <dgm:presLayoutVars>
          <dgm:chPref val="3"/>
        </dgm:presLayoutVars>
      </dgm:prSet>
      <dgm:spPr/>
    </dgm:pt>
    <dgm:pt modelId="{73C0499C-BCE1-41BF-88EB-24E5A7BE5C96}" type="pres">
      <dgm:prSet presAssocID="{9E07C382-A781-45B7-A533-CBE5EC928D9E}" presName="level3hierChild" presStyleCnt="0"/>
      <dgm:spPr/>
    </dgm:pt>
    <dgm:pt modelId="{8323BACB-EF88-4C60-A85B-B2D9948B69E0}" type="pres">
      <dgm:prSet presAssocID="{8393C0D2-1644-4837-BEBF-DF3EC67626A1}" presName="conn2-1" presStyleLbl="parChTrans1D2" presStyleIdx="2" presStyleCnt="4"/>
      <dgm:spPr/>
    </dgm:pt>
    <dgm:pt modelId="{BD8E385F-1B5A-492E-9B2B-2C08FC4F8F49}" type="pres">
      <dgm:prSet presAssocID="{8393C0D2-1644-4837-BEBF-DF3EC67626A1}" presName="connTx" presStyleLbl="parChTrans1D2" presStyleIdx="2" presStyleCnt="4"/>
      <dgm:spPr/>
    </dgm:pt>
    <dgm:pt modelId="{4CCAB8D0-CF67-4794-901F-45A9389B4D23}" type="pres">
      <dgm:prSet presAssocID="{4CC6C7CA-4629-408E-96A3-10564DDED0BA}" presName="root2" presStyleCnt="0"/>
      <dgm:spPr/>
    </dgm:pt>
    <dgm:pt modelId="{961F557F-4D0A-4622-A31D-44295BBDEEFD}" type="pres">
      <dgm:prSet presAssocID="{4CC6C7CA-4629-408E-96A3-10564DDED0BA}" presName="LevelTwoTextNode" presStyleLbl="node2" presStyleIdx="2" presStyleCnt="4" custScaleY="170255">
        <dgm:presLayoutVars>
          <dgm:chPref val="3"/>
        </dgm:presLayoutVars>
      </dgm:prSet>
      <dgm:spPr/>
    </dgm:pt>
    <dgm:pt modelId="{2B868818-A427-4572-B780-2388BB5FE20F}" type="pres">
      <dgm:prSet presAssocID="{4CC6C7CA-4629-408E-96A3-10564DDED0BA}" presName="level3hierChild" presStyleCnt="0"/>
      <dgm:spPr/>
    </dgm:pt>
    <dgm:pt modelId="{83BDFD61-FEBC-46B2-A0C1-544EBCEBA4FE}" type="pres">
      <dgm:prSet presAssocID="{FBEB9B23-7A9B-4878-BD91-2C9B1F1BD1A7}" presName="conn2-1" presStyleLbl="parChTrans1D2" presStyleIdx="3" presStyleCnt="4"/>
      <dgm:spPr/>
    </dgm:pt>
    <dgm:pt modelId="{3FF77F45-E36F-4EDC-9192-3AA3161AC198}" type="pres">
      <dgm:prSet presAssocID="{FBEB9B23-7A9B-4878-BD91-2C9B1F1BD1A7}" presName="connTx" presStyleLbl="parChTrans1D2" presStyleIdx="3" presStyleCnt="4"/>
      <dgm:spPr/>
    </dgm:pt>
    <dgm:pt modelId="{4A7FC57A-09C8-4567-BCE1-A997268FFC75}" type="pres">
      <dgm:prSet presAssocID="{22AD6A79-724D-4353-9820-F64DCA34CF29}" presName="root2" presStyleCnt="0"/>
      <dgm:spPr/>
    </dgm:pt>
    <dgm:pt modelId="{2852C6E8-0350-4765-B30C-4274CDC4E47D}" type="pres">
      <dgm:prSet presAssocID="{22AD6A79-724D-4353-9820-F64DCA34CF29}" presName="LevelTwoTextNode" presStyleLbl="node2" presStyleIdx="3" presStyleCnt="4" custScaleY="164355">
        <dgm:presLayoutVars>
          <dgm:chPref val="3"/>
        </dgm:presLayoutVars>
      </dgm:prSet>
      <dgm:spPr/>
    </dgm:pt>
    <dgm:pt modelId="{FBB0CAF4-ACCA-49AA-9180-33559038E9BA}" type="pres">
      <dgm:prSet presAssocID="{22AD6A79-724D-4353-9820-F64DCA34CF29}" presName="level3hierChild" presStyleCnt="0"/>
      <dgm:spPr/>
    </dgm:pt>
  </dgm:ptLst>
  <dgm:cxnLst>
    <dgm:cxn modelId="{D7C6D00D-3658-450A-AD10-D12F66931942}" type="presOf" srcId="{22AD6A79-724D-4353-9820-F64DCA34CF29}" destId="{2852C6E8-0350-4765-B30C-4274CDC4E47D}" srcOrd="0" destOrd="0" presId="urn:microsoft.com/office/officeart/2008/layout/HorizontalMultiLevelHierarchy"/>
    <dgm:cxn modelId="{DD3B2833-DB30-44BF-AB15-1AFC60E7F00B}" type="presOf" srcId="{743ACEDA-CFA9-42D1-9BD4-B3B9380B8D64}" destId="{F9B8E8CB-2145-473C-9574-A17D2D4F55DC}" srcOrd="1" destOrd="0" presId="urn:microsoft.com/office/officeart/2008/layout/HorizontalMultiLevelHierarchy"/>
    <dgm:cxn modelId="{40F3AA5F-5DE4-46E9-AA86-CD253D65A741}" type="presOf" srcId="{743ACEDA-CFA9-42D1-9BD4-B3B9380B8D64}" destId="{E46053D0-F0ED-4483-8519-8BC4696A9660}" srcOrd="0" destOrd="0" presId="urn:microsoft.com/office/officeart/2008/layout/HorizontalMultiLevelHierarchy"/>
    <dgm:cxn modelId="{896A5F62-25F7-4974-8355-2D0E587C29B6}" srcId="{A06F79FC-DA32-4587-A92A-C928C21862FD}" destId="{B9A80DCD-9918-433E-8A23-935947C1E1E9}" srcOrd="0" destOrd="0" parTransId="{092B1745-76A8-4AD8-A748-B8FA06A4A42A}" sibTransId="{1064C21A-06B1-4728-8030-09CE9AADC293}"/>
    <dgm:cxn modelId="{2FE19446-31DE-4C5C-B7CC-40B5C2673969}" srcId="{B9A80DCD-9918-433E-8A23-935947C1E1E9}" destId="{9E07C382-A781-45B7-A533-CBE5EC928D9E}" srcOrd="1" destOrd="0" parTransId="{04BE8F74-5594-49AB-96B1-D8E1BF4A2294}" sibTransId="{CCAC36CE-3801-48F4-B5B9-30A71C78243B}"/>
    <dgm:cxn modelId="{29867A69-6E1A-47A4-9B9B-CFB1B2713836}" type="presOf" srcId="{FBEB9B23-7A9B-4878-BD91-2C9B1F1BD1A7}" destId="{83BDFD61-FEBC-46B2-A0C1-544EBCEBA4FE}" srcOrd="0" destOrd="0" presId="urn:microsoft.com/office/officeart/2008/layout/HorizontalMultiLevelHierarchy"/>
    <dgm:cxn modelId="{9ACA9B49-3532-4682-8D58-E3EACD988BF8}" srcId="{B9A80DCD-9918-433E-8A23-935947C1E1E9}" destId="{D0369672-702B-427C-8D86-2380A8BA1E1A}" srcOrd="0" destOrd="0" parTransId="{743ACEDA-CFA9-42D1-9BD4-B3B9380B8D64}" sibTransId="{2DD93FBC-C307-4869-92AA-FD75F159D8DE}"/>
    <dgm:cxn modelId="{80A5726D-64A5-421E-8F19-539C2E712B8A}" type="presOf" srcId="{8393C0D2-1644-4837-BEBF-DF3EC67626A1}" destId="{8323BACB-EF88-4C60-A85B-B2D9948B69E0}" srcOrd="0" destOrd="0" presId="urn:microsoft.com/office/officeart/2008/layout/HorizontalMultiLevelHierarchy"/>
    <dgm:cxn modelId="{8560C37B-E44D-45E8-94B4-09316EC38C72}" srcId="{B9A80DCD-9918-433E-8A23-935947C1E1E9}" destId="{22AD6A79-724D-4353-9820-F64DCA34CF29}" srcOrd="3" destOrd="0" parTransId="{FBEB9B23-7A9B-4878-BD91-2C9B1F1BD1A7}" sibTransId="{36D920E2-5A85-41AB-AE0F-E7B7D942B748}"/>
    <dgm:cxn modelId="{1C47AF80-4272-4FF4-926D-DAF2FF3AD5FC}" srcId="{B9A80DCD-9918-433E-8A23-935947C1E1E9}" destId="{4CC6C7CA-4629-408E-96A3-10564DDED0BA}" srcOrd="2" destOrd="0" parTransId="{8393C0D2-1644-4837-BEBF-DF3EC67626A1}" sibTransId="{6A70EB86-2061-46DE-891A-192D3414DEBE}"/>
    <dgm:cxn modelId="{C23F4E8B-A2E3-4D36-841C-55DEB464B60E}" type="presOf" srcId="{8393C0D2-1644-4837-BEBF-DF3EC67626A1}" destId="{BD8E385F-1B5A-492E-9B2B-2C08FC4F8F49}" srcOrd="1" destOrd="0" presId="urn:microsoft.com/office/officeart/2008/layout/HorizontalMultiLevelHierarchy"/>
    <dgm:cxn modelId="{43C55CA4-C862-42F8-84CF-EB804FDFB5DC}" type="presOf" srcId="{FBEB9B23-7A9B-4878-BD91-2C9B1F1BD1A7}" destId="{3FF77F45-E36F-4EDC-9192-3AA3161AC198}" srcOrd="1" destOrd="0" presId="urn:microsoft.com/office/officeart/2008/layout/HorizontalMultiLevelHierarchy"/>
    <dgm:cxn modelId="{74F7B7B7-6D39-41A3-9C4B-8CD420BD48E3}" type="presOf" srcId="{04BE8F74-5594-49AB-96B1-D8E1BF4A2294}" destId="{23A5FA07-67CB-4BD1-9DB8-70EC09F00AEA}" srcOrd="1" destOrd="0" presId="urn:microsoft.com/office/officeart/2008/layout/HorizontalMultiLevelHierarchy"/>
    <dgm:cxn modelId="{F6556BC3-FAB8-4EAF-9239-4BD0DBB72156}" type="presOf" srcId="{4CC6C7CA-4629-408E-96A3-10564DDED0BA}" destId="{961F557F-4D0A-4622-A31D-44295BBDEEFD}" srcOrd="0" destOrd="0" presId="urn:microsoft.com/office/officeart/2008/layout/HorizontalMultiLevelHierarchy"/>
    <dgm:cxn modelId="{C02A6BCA-ACEC-46C1-B22A-DF8C1E4D49A6}" type="presOf" srcId="{B9A80DCD-9918-433E-8A23-935947C1E1E9}" destId="{5854F769-092C-4AC2-88FD-ACAB117F5B09}" srcOrd="0" destOrd="0" presId="urn:microsoft.com/office/officeart/2008/layout/HorizontalMultiLevelHierarchy"/>
    <dgm:cxn modelId="{0874CCD7-3271-4864-836C-8EE213A350D8}" type="presOf" srcId="{04BE8F74-5594-49AB-96B1-D8E1BF4A2294}" destId="{B11E0C1A-6B61-4599-8D4A-8E43919757D6}" srcOrd="0" destOrd="0" presId="urn:microsoft.com/office/officeart/2008/layout/HorizontalMultiLevelHierarchy"/>
    <dgm:cxn modelId="{C77570D8-FE16-4505-90B0-DA58AF758DEC}" type="presOf" srcId="{A06F79FC-DA32-4587-A92A-C928C21862FD}" destId="{77635ABE-9E1F-40C8-A40D-86500B47497A}" srcOrd="0" destOrd="0" presId="urn:microsoft.com/office/officeart/2008/layout/HorizontalMultiLevelHierarchy"/>
    <dgm:cxn modelId="{20A8DAE6-FC22-4BCE-926C-296C9EA06231}" type="presOf" srcId="{9E07C382-A781-45B7-A533-CBE5EC928D9E}" destId="{D7361C5A-CA71-4A7B-AD76-A0B03ED0B7A4}" srcOrd="0" destOrd="0" presId="urn:microsoft.com/office/officeart/2008/layout/HorizontalMultiLevelHierarchy"/>
    <dgm:cxn modelId="{0105CDFA-5668-43B8-A2CF-30EECA4A942F}" type="presOf" srcId="{D0369672-702B-427C-8D86-2380A8BA1E1A}" destId="{CDCBC84E-EFD0-48D1-9A5C-61FE44CBFCC8}" srcOrd="0" destOrd="0" presId="urn:microsoft.com/office/officeart/2008/layout/HorizontalMultiLevelHierarchy"/>
    <dgm:cxn modelId="{06A456C1-1F54-48D8-998B-D7279DAA0E0C}" type="presParOf" srcId="{77635ABE-9E1F-40C8-A40D-86500B47497A}" destId="{DDEFBF2B-E485-41C3-B1D1-7004C21F6A19}" srcOrd="0" destOrd="0" presId="urn:microsoft.com/office/officeart/2008/layout/HorizontalMultiLevelHierarchy"/>
    <dgm:cxn modelId="{7BA12396-9041-4852-A551-CB64F0EB3B3B}" type="presParOf" srcId="{DDEFBF2B-E485-41C3-B1D1-7004C21F6A19}" destId="{5854F769-092C-4AC2-88FD-ACAB117F5B09}" srcOrd="0" destOrd="0" presId="urn:microsoft.com/office/officeart/2008/layout/HorizontalMultiLevelHierarchy"/>
    <dgm:cxn modelId="{F4593BE6-D1F7-47CC-839F-F2D215A9A132}" type="presParOf" srcId="{DDEFBF2B-E485-41C3-B1D1-7004C21F6A19}" destId="{1655F257-8DD0-4D7E-9FF4-0F6566676C1E}" srcOrd="1" destOrd="0" presId="urn:microsoft.com/office/officeart/2008/layout/HorizontalMultiLevelHierarchy"/>
    <dgm:cxn modelId="{0D5634D3-B7CF-4A2C-9165-7E8043F3D50F}" type="presParOf" srcId="{1655F257-8DD0-4D7E-9FF4-0F6566676C1E}" destId="{E46053D0-F0ED-4483-8519-8BC4696A9660}" srcOrd="0" destOrd="0" presId="urn:microsoft.com/office/officeart/2008/layout/HorizontalMultiLevelHierarchy"/>
    <dgm:cxn modelId="{66C6CBE0-8FB4-43A4-9B24-494F6AB5E65A}" type="presParOf" srcId="{E46053D0-F0ED-4483-8519-8BC4696A9660}" destId="{F9B8E8CB-2145-473C-9574-A17D2D4F55DC}" srcOrd="0" destOrd="0" presId="urn:microsoft.com/office/officeart/2008/layout/HorizontalMultiLevelHierarchy"/>
    <dgm:cxn modelId="{3C9E67C7-2A2F-4071-831B-58E7FF51AAAE}" type="presParOf" srcId="{1655F257-8DD0-4D7E-9FF4-0F6566676C1E}" destId="{BC97FB30-12C2-4A97-B8FB-BE08E9353938}" srcOrd="1" destOrd="0" presId="urn:microsoft.com/office/officeart/2008/layout/HorizontalMultiLevelHierarchy"/>
    <dgm:cxn modelId="{7AA36110-4FFA-435E-AC28-91C5B377007B}" type="presParOf" srcId="{BC97FB30-12C2-4A97-B8FB-BE08E9353938}" destId="{CDCBC84E-EFD0-48D1-9A5C-61FE44CBFCC8}" srcOrd="0" destOrd="0" presId="urn:microsoft.com/office/officeart/2008/layout/HorizontalMultiLevelHierarchy"/>
    <dgm:cxn modelId="{B4E4736E-B381-4FDE-B79E-1760931EAB81}" type="presParOf" srcId="{BC97FB30-12C2-4A97-B8FB-BE08E9353938}" destId="{E0C07A8A-1234-44BB-85B5-BF3E076807A6}" srcOrd="1" destOrd="0" presId="urn:microsoft.com/office/officeart/2008/layout/HorizontalMultiLevelHierarchy"/>
    <dgm:cxn modelId="{A838517F-18AC-49F0-B5A1-53D4DE18945B}" type="presParOf" srcId="{1655F257-8DD0-4D7E-9FF4-0F6566676C1E}" destId="{B11E0C1A-6B61-4599-8D4A-8E43919757D6}" srcOrd="2" destOrd="0" presId="urn:microsoft.com/office/officeart/2008/layout/HorizontalMultiLevelHierarchy"/>
    <dgm:cxn modelId="{AD049BE4-DB12-4866-B1E0-BDC851FD1292}" type="presParOf" srcId="{B11E0C1A-6B61-4599-8D4A-8E43919757D6}" destId="{23A5FA07-67CB-4BD1-9DB8-70EC09F00AEA}" srcOrd="0" destOrd="0" presId="urn:microsoft.com/office/officeart/2008/layout/HorizontalMultiLevelHierarchy"/>
    <dgm:cxn modelId="{6E9CDF80-BF1A-4F66-A92E-63FCD928D1E7}" type="presParOf" srcId="{1655F257-8DD0-4D7E-9FF4-0F6566676C1E}" destId="{A403846B-6AED-4A56-9F4C-1B7491E1C321}" srcOrd="3" destOrd="0" presId="urn:microsoft.com/office/officeart/2008/layout/HorizontalMultiLevelHierarchy"/>
    <dgm:cxn modelId="{41C4839A-BDE4-45DF-AD2E-B2C2027C1612}" type="presParOf" srcId="{A403846B-6AED-4A56-9F4C-1B7491E1C321}" destId="{D7361C5A-CA71-4A7B-AD76-A0B03ED0B7A4}" srcOrd="0" destOrd="0" presId="urn:microsoft.com/office/officeart/2008/layout/HorizontalMultiLevelHierarchy"/>
    <dgm:cxn modelId="{6B1A4B6B-827E-4364-93AA-59823FBB4FAF}" type="presParOf" srcId="{A403846B-6AED-4A56-9F4C-1B7491E1C321}" destId="{73C0499C-BCE1-41BF-88EB-24E5A7BE5C96}" srcOrd="1" destOrd="0" presId="urn:microsoft.com/office/officeart/2008/layout/HorizontalMultiLevelHierarchy"/>
    <dgm:cxn modelId="{AA959602-65BA-45D3-925F-D25232878881}" type="presParOf" srcId="{1655F257-8DD0-4D7E-9FF4-0F6566676C1E}" destId="{8323BACB-EF88-4C60-A85B-B2D9948B69E0}" srcOrd="4" destOrd="0" presId="urn:microsoft.com/office/officeart/2008/layout/HorizontalMultiLevelHierarchy"/>
    <dgm:cxn modelId="{C1CEE29E-7866-4F5F-A6F8-4109976F2102}" type="presParOf" srcId="{8323BACB-EF88-4C60-A85B-B2D9948B69E0}" destId="{BD8E385F-1B5A-492E-9B2B-2C08FC4F8F49}" srcOrd="0" destOrd="0" presId="urn:microsoft.com/office/officeart/2008/layout/HorizontalMultiLevelHierarchy"/>
    <dgm:cxn modelId="{F40C9433-7785-40D7-9311-16E64B8F9D61}" type="presParOf" srcId="{1655F257-8DD0-4D7E-9FF4-0F6566676C1E}" destId="{4CCAB8D0-CF67-4794-901F-45A9389B4D23}" srcOrd="5" destOrd="0" presId="urn:microsoft.com/office/officeart/2008/layout/HorizontalMultiLevelHierarchy"/>
    <dgm:cxn modelId="{39F81BDF-7E6B-4C2F-AA90-230097C723C2}" type="presParOf" srcId="{4CCAB8D0-CF67-4794-901F-45A9389B4D23}" destId="{961F557F-4D0A-4622-A31D-44295BBDEEFD}" srcOrd="0" destOrd="0" presId="urn:microsoft.com/office/officeart/2008/layout/HorizontalMultiLevelHierarchy"/>
    <dgm:cxn modelId="{6E6B3278-B435-4C86-9D71-5FE862551984}" type="presParOf" srcId="{4CCAB8D0-CF67-4794-901F-45A9389B4D23}" destId="{2B868818-A427-4572-B780-2388BB5FE20F}" srcOrd="1" destOrd="0" presId="urn:microsoft.com/office/officeart/2008/layout/HorizontalMultiLevelHierarchy"/>
    <dgm:cxn modelId="{F2F1A5AD-358B-41D7-B4BC-8359C3C5B2E7}" type="presParOf" srcId="{1655F257-8DD0-4D7E-9FF4-0F6566676C1E}" destId="{83BDFD61-FEBC-46B2-A0C1-544EBCEBA4FE}" srcOrd="6" destOrd="0" presId="urn:microsoft.com/office/officeart/2008/layout/HorizontalMultiLevelHierarchy"/>
    <dgm:cxn modelId="{6C2C1C77-7841-445D-AFA5-567C31704AC1}" type="presParOf" srcId="{83BDFD61-FEBC-46B2-A0C1-544EBCEBA4FE}" destId="{3FF77F45-E36F-4EDC-9192-3AA3161AC198}" srcOrd="0" destOrd="0" presId="urn:microsoft.com/office/officeart/2008/layout/HorizontalMultiLevelHierarchy"/>
    <dgm:cxn modelId="{2263D68B-FE0C-44CB-B483-6C795725D844}" type="presParOf" srcId="{1655F257-8DD0-4D7E-9FF4-0F6566676C1E}" destId="{4A7FC57A-09C8-4567-BCE1-A997268FFC75}" srcOrd="7" destOrd="0" presId="urn:microsoft.com/office/officeart/2008/layout/HorizontalMultiLevelHierarchy"/>
    <dgm:cxn modelId="{2B627169-660D-468B-AF00-C4E2B80D5F79}" type="presParOf" srcId="{4A7FC57A-09C8-4567-BCE1-A997268FFC75}" destId="{2852C6E8-0350-4765-B30C-4274CDC4E47D}" srcOrd="0" destOrd="0" presId="urn:microsoft.com/office/officeart/2008/layout/HorizontalMultiLevelHierarchy"/>
    <dgm:cxn modelId="{632C2250-7072-4B19-A1E6-5F19D3DA4FC6}" type="presParOf" srcId="{4A7FC57A-09C8-4567-BCE1-A997268FFC75}" destId="{FBB0CAF4-ACCA-49AA-9180-33559038E9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F79FC-DA32-4587-A92A-C928C21862F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id-ID"/>
        </a:p>
      </dgm:t>
    </dgm:pt>
    <dgm:pt modelId="{B9A80DCD-9918-433E-8A23-935947C1E1E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id-ID"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Tarif Pajak</a:t>
          </a:r>
        </a:p>
      </dgm:t>
    </dgm:pt>
    <dgm:pt modelId="{092B1745-76A8-4AD8-A748-B8FA06A4A42A}" type="parTrans" cxnId="{896A5F62-25F7-4974-8355-2D0E587C29B6}">
      <dgm:prSet/>
      <dgm:spPr/>
      <dgm:t>
        <a:bodyPr/>
        <a:lstStyle/>
        <a:p>
          <a:endParaRPr lang="id-ID">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064C21A-06B1-4728-8030-09CE9AADC293}" type="sibTrans" cxnId="{896A5F62-25F7-4974-8355-2D0E587C29B6}">
      <dgm:prSet/>
      <dgm:spPr/>
      <dgm:t>
        <a:bodyPr/>
        <a:lstStyle/>
        <a:p>
          <a:endParaRPr lang="id-ID">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E07C382-A781-45B7-A533-CBE5EC928D9E}">
      <dgm:prSet phldrT="[Text]">
        <dgm:style>
          <a:lnRef idx="0">
            <a:schemeClr val="accent6"/>
          </a:lnRef>
          <a:fillRef idx="3">
            <a:schemeClr val="accent6"/>
          </a:fillRef>
          <a:effectRef idx="3">
            <a:schemeClr val="accent6"/>
          </a:effectRef>
          <a:fontRef idx="minor">
            <a:schemeClr val="lt1"/>
          </a:fontRef>
        </dgm:style>
      </dgm:prSet>
      <dgm:spPr/>
      <dgm:t>
        <a:bodyPr/>
        <a:lstStyle/>
        <a:p>
          <a:r>
            <a:rPr lang="id-ID" b="1" dirty="0">
              <a:solidFill>
                <a:schemeClr val="bg1"/>
              </a:solidFill>
              <a:effectLst/>
              <a:latin typeface="Times New Roman" panose="02020603050405020304" pitchFamily="18" charset="0"/>
              <a:cs typeface="Times New Roman" panose="02020603050405020304" pitchFamily="18" charset="0"/>
            </a:rPr>
            <a:t>a. Pajak Nominal</a:t>
          </a:r>
        </a:p>
        <a:p>
          <a:r>
            <a:rPr lang="id-ID" b="1" cap="none" spc="0" dirty="0">
              <a:ln w="0"/>
              <a:solidFill>
                <a:schemeClr val="bg1"/>
              </a:solidFill>
              <a:effectLst/>
              <a:latin typeface="Times New Roman" panose="02020603050405020304" pitchFamily="18" charset="0"/>
              <a:cs typeface="Times New Roman" panose="02020603050405020304" pitchFamily="18" charset="0"/>
            </a:rPr>
            <a:t>Pajak yang pengenaannya berdasarkan sejumlah nilai nominal tertentu.</a:t>
          </a:r>
        </a:p>
      </dgm:t>
    </dgm:pt>
    <dgm:pt modelId="{04BE8F74-5594-49AB-96B1-D8E1BF4A2294}" type="parTrans" cxnId="{2FE19446-31DE-4C5C-B7CC-40B5C2673969}">
      <dgm:prSet>
        <dgm:style>
          <a:lnRef idx="1">
            <a:schemeClr val="accent4"/>
          </a:lnRef>
          <a:fillRef idx="0">
            <a:schemeClr val="accent4"/>
          </a:fillRef>
          <a:effectRef idx="0">
            <a:schemeClr val="accent4"/>
          </a:effectRef>
          <a:fontRef idx="minor">
            <a:schemeClr val="tx1"/>
          </a:fontRef>
        </dgm:style>
      </dgm:prSet>
      <dgm:spPr/>
      <dgm:t>
        <a:bodyPr/>
        <a:lstStyle/>
        <a:p>
          <a:endParaRPr lang="id-ID">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CAC36CE-3801-48F4-B5B9-30A71C78243B}" type="sibTrans" cxnId="{2FE19446-31DE-4C5C-B7CC-40B5C2673969}">
      <dgm:prSet/>
      <dgm:spPr/>
      <dgm:t>
        <a:bodyPr/>
        <a:lstStyle/>
        <a:p>
          <a:endParaRPr lang="id-ID">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CC6C7CA-4629-408E-96A3-10564DDED0BA}">
      <dgm:prSet phldrT="[Text]">
        <dgm:style>
          <a:lnRef idx="0">
            <a:schemeClr val="dk1"/>
          </a:lnRef>
          <a:fillRef idx="3">
            <a:schemeClr val="dk1"/>
          </a:fillRef>
          <a:effectRef idx="3">
            <a:schemeClr val="dk1"/>
          </a:effectRef>
          <a:fontRef idx="minor">
            <a:schemeClr val="lt1"/>
          </a:fontRef>
        </dgm:style>
      </dgm:prSet>
      <dgm:spPr/>
      <dgm:t>
        <a:bodyPr/>
        <a:lstStyle/>
        <a:p>
          <a:r>
            <a:rPr lang="id-ID"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Pajak presentase</a:t>
          </a:r>
        </a:p>
        <a:p>
          <a:r>
            <a:rPr lang="id-ID" b="1" cap="none" spc="0" dirty="0">
              <a:ln w="0"/>
              <a:solidFill>
                <a:schemeClr val="bg1"/>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Beban pajaknya ditetapkan berdasarkan presentase tertentu dari dasar pengenaan pajak. </a:t>
          </a:r>
        </a:p>
      </dgm:t>
    </dgm:pt>
    <dgm:pt modelId="{8393C0D2-1644-4837-BEBF-DF3EC67626A1}" type="parTrans" cxnId="{1C47AF80-4272-4FF4-926D-DAF2FF3AD5FC}">
      <dgm:prSet>
        <dgm:style>
          <a:lnRef idx="1">
            <a:schemeClr val="accent4"/>
          </a:lnRef>
          <a:fillRef idx="0">
            <a:schemeClr val="accent4"/>
          </a:fillRef>
          <a:effectRef idx="0">
            <a:schemeClr val="accent4"/>
          </a:effectRef>
          <a:fontRef idx="minor">
            <a:schemeClr val="tx1"/>
          </a:fontRef>
        </dgm:style>
      </dgm:prSet>
      <dgm:spPr/>
      <dgm:t>
        <a:bodyPr/>
        <a:lstStyle/>
        <a:p>
          <a:endParaRPr lang="id-ID">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A70EB86-2061-46DE-891A-192D3414DEBE}" type="sibTrans" cxnId="{1C47AF80-4272-4FF4-926D-DAF2FF3AD5FC}">
      <dgm:prSet/>
      <dgm:spPr/>
      <dgm:t>
        <a:bodyPr/>
        <a:lstStyle/>
        <a:p>
          <a:endParaRPr lang="id-ID">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7635ABE-9E1F-40C8-A40D-86500B47497A}" type="pres">
      <dgm:prSet presAssocID="{A06F79FC-DA32-4587-A92A-C928C21862FD}" presName="Name0" presStyleCnt="0">
        <dgm:presLayoutVars>
          <dgm:chPref val="1"/>
          <dgm:dir/>
          <dgm:animOne val="branch"/>
          <dgm:animLvl val="lvl"/>
          <dgm:resizeHandles val="exact"/>
        </dgm:presLayoutVars>
      </dgm:prSet>
      <dgm:spPr/>
    </dgm:pt>
    <dgm:pt modelId="{DDEFBF2B-E485-41C3-B1D1-7004C21F6A19}" type="pres">
      <dgm:prSet presAssocID="{B9A80DCD-9918-433E-8A23-935947C1E1E9}" presName="root1" presStyleCnt="0"/>
      <dgm:spPr/>
    </dgm:pt>
    <dgm:pt modelId="{5854F769-092C-4AC2-88FD-ACAB117F5B09}" type="pres">
      <dgm:prSet presAssocID="{B9A80DCD-9918-433E-8A23-935947C1E1E9}" presName="LevelOneTextNode" presStyleLbl="node0" presStyleIdx="0" presStyleCnt="1">
        <dgm:presLayoutVars>
          <dgm:chPref val="3"/>
        </dgm:presLayoutVars>
      </dgm:prSet>
      <dgm:spPr/>
    </dgm:pt>
    <dgm:pt modelId="{1655F257-8DD0-4D7E-9FF4-0F6566676C1E}" type="pres">
      <dgm:prSet presAssocID="{B9A80DCD-9918-433E-8A23-935947C1E1E9}" presName="level2hierChild" presStyleCnt="0"/>
      <dgm:spPr/>
    </dgm:pt>
    <dgm:pt modelId="{B11E0C1A-6B61-4599-8D4A-8E43919757D6}" type="pres">
      <dgm:prSet presAssocID="{04BE8F74-5594-49AB-96B1-D8E1BF4A2294}" presName="conn2-1" presStyleLbl="parChTrans1D2" presStyleIdx="0" presStyleCnt="2"/>
      <dgm:spPr/>
    </dgm:pt>
    <dgm:pt modelId="{23A5FA07-67CB-4BD1-9DB8-70EC09F00AEA}" type="pres">
      <dgm:prSet presAssocID="{04BE8F74-5594-49AB-96B1-D8E1BF4A2294}" presName="connTx" presStyleLbl="parChTrans1D2" presStyleIdx="0" presStyleCnt="2"/>
      <dgm:spPr/>
    </dgm:pt>
    <dgm:pt modelId="{A403846B-6AED-4A56-9F4C-1B7491E1C321}" type="pres">
      <dgm:prSet presAssocID="{9E07C382-A781-45B7-A533-CBE5EC928D9E}" presName="root2" presStyleCnt="0"/>
      <dgm:spPr/>
    </dgm:pt>
    <dgm:pt modelId="{D7361C5A-CA71-4A7B-AD76-A0B03ED0B7A4}" type="pres">
      <dgm:prSet presAssocID="{9E07C382-A781-45B7-A533-CBE5EC928D9E}" presName="LevelTwoTextNode" presStyleLbl="node2" presStyleIdx="0" presStyleCnt="2" custScaleY="142648">
        <dgm:presLayoutVars>
          <dgm:chPref val="3"/>
        </dgm:presLayoutVars>
      </dgm:prSet>
      <dgm:spPr/>
    </dgm:pt>
    <dgm:pt modelId="{73C0499C-BCE1-41BF-88EB-24E5A7BE5C96}" type="pres">
      <dgm:prSet presAssocID="{9E07C382-A781-45B7-A533-CBE5EC928D9E}" presName="level3hierChild" presStyleCnt="0"/>
      <dgm:spPr/>
    </dgm:pt>
    <dgm:pt modelId="{8323BACB-EF88-4C60-A85B-B2D9948B69E0}" type="pres">
      <dgm:prSet presAssocID="{8393C0D2-1644-4837-BEBF-DF3EC67626A1}" presName="conn2-1" presStyleLbl="parChTrans1D2" presStyleIdx="1" presStyleCnt="2"/>
      <dgm:spPr/>
    </dgm:pt>
    <dgm:pt modelId="{BD8E385F-1B5A-492E-9B2B-2C08FC4F8F49}" type="pres">
      <dgm:prSet presAssocID="{8393C0D2-1644-4837-BEBF-DF3EC67626A1}" presName="connTx" presStyleLbl="parChTrans1D2" presStyleIdx="1" presStyleCnt="2"/>
      <dgm:spPr/>
    </dgm:pt>
    <dgm:pt modelId="{4CCAB8D0-CF67-4794-901F-45A9389B4D23}" type="pres">
      <dgm:prSet presAssocID="{4CC6C7CA-4629-408E-96A3-10564DDED0BA}" presName="root2" presStyleCnt="0"/>
      <dgm:spPr/>
    </dgm:pt>
    <dgm:pt modelId="{961F557F-4D0A-4622-A31D-44295BBDEEFD}" type="pres">
      <dgm:prSet presAssocID="{4CC6C7CA-4629-408E-96A3-10564DDED0BA}" presName="LevelTwoTextNode" presStyleLbl="node2" presStyleIdx="1" presStyleCnt="2" custScaleY="142068">
        <dgm:presLayoutVars>
          <dgm:chPref val="3"/>
        </dgm:presLayoutVars>
      </dgm:prSet>
      <dgm:spPr/>
    </dgm:pt>
    <dgm:pt modelId="{2B868818-A427-4572-B780-2388BB5FE20F}" type="pres">
      <dgm:prSet presAssocID="{4CC6C7CA-4629-408E-96A3-10564DDED0BA}" presName="level3hierChild" presStyleCnt="0"/>
      <dgm:spPr/>
    </dgm:pt>
  </dgm:ptLst>
  <dgm:cxnLst>
    <dgm:cxn modelId="{6D97B111-AEE5-4A54-ACAB-8A196B6EB4F8}" type="presOf" srcId="{04BE8F74-5594-49AB-96B1-D8E1BF4A2294}" destId="{23A5FA07-67CB-4BD1-9DB8-70EC09F00AEA}" srcOrd="1" destOrd="0" presId="urn:microsoft.com/office/officeart/2008/layout/HorizontalMultiLevelHierarchy"/>
    <dgm:cxn modelId="{E3319935-6840-4148-A799-F8768B2C838B}" type="presOf" srcId="{04BE8F74-5594-49AB-96B1-D8E1BF4A2294}" destId="{B11E0C1A-6B61-4599-8D4A-8E43919757D6}" srcOrd="0" destOrd="0" presId="urn:microsoft.com/office/officeart/2008/layout/HorizontalMultiLevelHierarchy"/>
    <dgm:cxn modelId="{896A5F62-25F7-4974-8355-2D0E587C29B6}" srcId="{A06F79FC-DA32-4587-A92A-C928C21862FD}" destId="{B9A80DCD-9918-433E-8A23-935947C1E1E9}" srcOrd="0" destOrd="0" parTransId="{092B1745-76A8-4AD8-A748-B8FA06A4A42A}" sibTransId="{1064C21A-06B1-4728-8030-09CE9AADC293}"/>
    <dgm:cxn modelId="{483A4344-B2AD-4924-9CB5-69407BBF916C}" type="presOf" srcId="{4CC6C7CA-4629-408E-96A3-10564DDED0BA}" destId="{961F557F-4D0A-4622-A31D-44295BBDEEFD}" srcOrd="0" destOrd="0" presId="urn:microsoft.com/office/officeart/2008/layout/HorizontalMultiLevelHierarchy"/>
    <dgm:cxn modelId="{2FE19446-31DE-4C5C-B7CC-40B5C2673969}" srcId="{B9A80DCD-9918-433E-8A23-935947C1E1E9}" destId="{9E07C382-A781-45B7-A533-CBE5EC928D9E}" srcOrd="0" destOrd="0" parTransId="{04BE8F74-5594-49AB-96B1-D8E1BF4A2294}" sibTransId="{CCAC36CE-3801-48F4-B5B9-30A71C78243B}"/>
    <dgm:cxn modelId="{1C47AF80-4272-4FF4-926D-DAF2FF3AD5FC}" srcId="{B9A80DCD-9918-433E-8A23-935947C1E1E9}" destId="{4CC6C7CA-4629-408E-96A3-10564DDED0BA}" srcOrd="1" destOrd="0" parTransId="{8393C0D2-1644-4837-BEBF-DF3EC67626A1}" sibTransId="{6A70EB86-2061-46DE-891A-192D3414DEBE}"/>
    <dgm:cxn modelId="{52E69A9D-6734-47BF-8D07-DF0064B5DCF6}" type="presOf" srcId="{9E07C382-A781-45B7-A533-CBE5EC928D9E}" destId="{D7361C5A-CA71-4A7B-AD76-A0B03ED0B7A4}" srcOrd="0" destOrd="0" presId="urn:microsoft.com/office/officeart/2008/layout/HorizontalMultiLevelHierarchy"/>
    <dgm:cxn modelId="{A72832B6-2460-42B7-8CCD-67B4AD86E16A}" type="presOf" srcId="{A06F79FC-DA32-4587-A92A-C928C21862FD}" destId="{77635ABE-9E1F-40C8-A40D-86500B47497A}" srcOrd="0" destOrd="0" presId="urn:microsoft.com/office/officeart/2008/layout/HorizontalMultiLevelHierarchy"/>
    <dgm:cxn modelId="{9FCF96D2-3E72-455E-897F-A5C8B02B1428}" type="presOf" srcId="{8393C0D2-1644-4837-BEBF-DF3EC67626A1}" destId="{8323BACB-EF88-4C60-A85B-B2D9948B69E0}" srcOrd="0" destOrd="0" presId="urn:microsoft.com/office/officeart/2008/layout/HorizontalMultiLevelHierarchy"/>
    <dgm:cxn modelId="{CFDB4FE4-E8AF-4B0E-A5FC-08E50A919435}" type="presOf" srcId="{8393C0D2-1644-4837-BEBF-DF3EC67626A1}" destId="{BD8E385F-1B5A-492E-9B2B-2C08FC4F8F49}" srcOrd="1" destOrd="0" presId="urn:microsoft.com/office/officeart/2008/layout/HorizontalMultiLevelHierarchy"/>
    <dgm:cxn modelId="{2E78E2F9-5B57-4759-86F2-CF916A9E1875}" type="presOf" srcId="{B9A80DCD-9918-433E-8A23-935947C1E1E9}" destId="{5854F769-092C-4AC2-88FD-ACAB117F5B09}" srcOrd="0" destOrd="0" presId="urn:microsoft.com/office/officeart/2008/layout/HorizontalMultiLevelHierarchy"/>
    <dgm:cxn modelId="{C68D3FF0-BF21-4BB7-B6C5-A3D40288182E}" type="presParOf" srcId="{77635ABE-9E1F-40C8-A40D-86500B47497A}" destId="{DDEFBF2B-E485-41C3-B1D1-7004C21F6A19}" srcOrd="0" destOrd="0" presId="urn:microsoft.com/office/officeart/2008/layout/HorizontalMultiLevelHierarchy"/>
    <dgm:cxn modelId="{382881AB-8F71-4E61-A510-E8E744B1BE44}" type="presParOf" srcId="{DDEFBF2B-E485-41C3-B1D1-7004C21F6A19}" destId="{5854F769-092C-4AC2-88FD-ACAB117F5B09}" srcOrd="0" destOrd="0" presId="urn:microsoft.com/office/officeart/2008/layout/HorizontalMultiLevelHierarchy"/>
    <dgm:cxn modelId="{E7054635-728D-4314-A2E5-AF0C773B795E}" type="presParOf" srcId="{DDEFBF2B-E485-41C3-B1D1-7004C21F6A19}" destId="{1655F257-8DD0-4D7E-9FF4-0F6566676C1E}" srcOrd="1" destOrd="0" presId="urn:microsoft.com/office/officeart/2008/layout/HorizontalMultiLevelHierarchy"/>
    <dgm:cxn modelId="{EF0ECE0B-95B5-421F-8435-4B80406E2375}" type="presParOf" srcId="{1655F257-8DD0-4D7E-9FF4-0F6566676C1E}" destId="{B11E0C1A-6B61-4599-8D4A-8E43919757D6}" srcOrd="0" destOrd="0" presId="urn:microsoft.com/office/officeart/2008/layout/HorizontalMultiLevelHierarchy"/>
    <dgm:cxn modelId="{E8154D76-44AC-4153-8F44-3708D8F4E1D6}" type="presParOf" srcId="{B11E0C1A-6B61-4599-8D4A-8E43919757D6}" destId="{23A5FA07-67CB-4BD1-9DB8-70EC09F00AEA}" srcOrd="0" destOrd="0" presId="urn:microsoft.com/office/officeart/2008/layout/HorizontalMultiLevelHierarchy"/>
    <dgm:cxn modelId="{5597C9B8-47D0-4D14-A8A1-BE5B22CABDEE}" type="presParOf" srcId="{1655F257-8DD0-4D7E-9FF4-0F6566676C1E}" destId="{A403846B-6AED-4A56-9F4C-1B7491E1C321}" srcOrd="1" destOrd="0" presId="urn:microsoft.com/office/officeart/2008/layout/HorizontalMultiLevelHierarchy"/>
    <dgm:cxn modelId="{8D3BABB4-15AE-47A1-A494-46C15C5F6DC6}" type="presParOf" srcId="{A403846B-6AED-4A56-9F4C-1B7491E1C321}" destId="{D7361C5A-CA71-4A7B-AD76-A0B03ED0B7A4}" srcOrd="0" destOrd="0" presId="urn:microsoft.com/office/officeart/2008/layout/HorizontalMultiLevelHierarchy"/>
    <dgm:cxn modelId="{2D42BDAC-1E8B-4FC3-BEEC-B5B06BC54BE3}" type="presParOf" srcId="{A403846B-6AED-4A56-9F4C-1B7491E1C321}" destId="{73C0499C-BCE1-41BF-88EB-24E5A7BE5C96}" srcOrd="1" destOrd="0" presId="urn:microsoft.com/office/officeart/2008/layout/HorizontalMultiLevelHierarchy"/>
    <dgm:cxn modelId="{67E49342-26EC-4AAC-88A4-CB2FE166B1D5}" type="presParOf" srcId="{1655F257-8DD0-4D7E-9FF4-0F6566676C1E}" destId="{8323BACB-EF88-4C60-A85B-B2D9948B69E0}" srcOrd="2" destOrd="0" presId="urn:microsoft.com/office/officeart/2008/layout/HorizontalMultiLevelHierarchy"/>
    <dgm:cxn modelId="{302DBB1A-FFBB-46E9-A88A-8C11736CBA66}" type="presParOf" srcId="{8323BACB-EF88-4C60-A85B-B2D9948B69E0}" destId="{BD8E385F-1B5A-492E-9B2B-2C08FC4F8F49}" srcOrd="0" destOrd="0" presId="urn:microsoft.com/office/officeart/2008/layout/HorizontalMultiLevelHierarchy"/>
    <dgm:cxn modelId="{5620CCA9-1C7E-4143-B3CF-2469A36DFDAB}" type="presParOf" srcId="{1655F257-8DD0-4D7E-9FF4-0F6566676C1E}" destId="{4CCAB8D0-CF67-4794-901F-45A9389B4D23}" srcOrd="3" destOrd="0" presId="urn:microsoft.com/office/officeart/2008/layout/HorizontalMultiLevelHierarchy"/>
    <dgm:cxn modelId="{66D4C7E9-66E7-452C-9C42-11656C5555CC}" type="presParOf" srcId="{4CCAB8D0-CF67-4794-901F-45A9389B4D23}" destId="{961F557F-4D0A-4622-A31D-44295BBDEEFD}" srcOrd="0" destOrd="0" presId="urn:microsoft.com/office/officeart/2008/layout/HorizontalMultiLevelHierarchy"/>
    <dgm:cxn modelId="{FD786BEF-F814-4BF7-946A-AA9F037D1A3E}" type="presParOf" srcId="{4CCAB8D0-CF67-4794-901F-45A9389B4D23}" destId="{2B868818-A427-4572-B780-2388BB5FE20F}"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DFD61-FEBC-46B2-A0C1-544EBCEBA4FE}">
      <dsp:nvSpPr>
        <dsp:cNvPr id="0" name=""/>
        <dsp:cNvSpPr/>
      </dsp:nvSpPr>
      <dsp:spPr>
        <a:xfrm>
          <a:off x="1275185" y="2924672"/>
          <a:ext cx="524213" cy="2265007"/>
        </a:xfrm>
        <a:custGeom>
          <a:avLst/>
          <a:gdLst/>
          <a:ahLst/>
          <a:cxnLst/>
          <a:rect l="0" t="0" r="0" b="0"/>
          <a:pathLst>
            <a:path>
              <a:moveTo>
                <a:pt x="0" y="0"/>
              </a:moveTo>
              <a:lnTo>
                <a:pt x="262106" y="0"/>
              </a:lnTo>
              <a:lnTo>
                <a:pt x="262106" y="2265007"/>
              </a:lnTo>
              <a:lnTo>
                <a:pt x="524213" y="2265007"/>
              </a:lnTo>
            </a:path>
          </a:pathLst>
        </a:custGeom>
        <a:noFill/>
        <a:ln w="12700" cap="flat" cmpd="sng" algn="ctr">
          <a:solidFill>
            <a:schemeClr val="accent4"/>
          </a:solidFill>
          <a:prstDash val="solid"/>
          <a:miter lim="800000"/>
        </a:ln>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d-ID" sz="800" kern="1200">
            <a:solidFill>
              <a:schemeClr val="tx1"/>
            </a:solidFill>
            <a:effectLst/>
            <a:latin typeface="Times New Roman" panose="02020603050405020304" pitchFamily="18" charset="0"/>
            <a:cs typeface="Times New Roman" panose="02020603050405020304" pitchFamily="18" charset="0"/>
          </a:endParaRPr>
        </a:p>
      </dsp:txBody>
      <dsp:txXfrm>
        <a:off x="1479170" y="3999053"/>
        <a:ext cx="116243" cy="116243"/>
      </dsp:txXfrm>
    </dsp:sp>
    <dsp:sp modelId="{8323BACB-EF88-4C60-A85B-B2D9948B69E0}">
      <dsp:nvSpPr>
        <dsp:cNvPr id="0" name=""/>
        <dsp:cNvSpPr/>
      </dsp:nvSpPr>
      <dsp:spPr>
        <a:xfrm>
          <a:off x="1275185" y="2924672"/>
          <a:ext cx="524213" cy="728288"/>
        </a:xfrm>
        <a:custGeom>
          <a:avLst/>
          <a:gdLst/>
          <a:ahLst/>
          <a:cxnLst/>
          <a:rect l="0" t="0" r="0" b="0"/>
          <a:pathLst>
            <a:path>
              <a:moveTo>
                <a:pt x="0" y="0"/>
              </a:moveTo>
              <a:lnTo>
                <a:pt x="262106" y="0"/>
              </a:lnTo>
              <a:lnTo>
                <a:pt x="262106" y="728288"/>
              </a:lnTo>
              <a:lnTo>
                <a:pt x="524213" y="728288"/>
              </a:lnTo>
            </a:path>
          </a:pathLst>
        </a:custGeom>
        <a:noFill/>
        <a:ln w="12700" cap="flat" cmpd="sng" algn="ctr">
          <a:solidFill>
            <a:schemeClr val="accent4"/>
          </a:solidFill>
          <a:prstDash val="solid"/>
          <a:miter lim="800000"/>
        </a:ln>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tx1"/>
            </a:solidFill>
            <a:effectLst/>
            <a:latin typeface="Times New Roman" panose="02020603050405020304" pitchFamily="18" charset="0"/>
            <a:cs typeface="Times New Roman" panose="02020603050405020304" pitchFamily="18" charset="0"/>
          </a:endParaRPr>
        </a:p>
      </dsp:txBody>
      <dsp:txXfrm>
        <a:off x="1514858" y="3266382"/>
        <a:ext cx="44866" cy="44866"/>
      </dsp:txXfrm>
    </dsp:sp>
    <dsp:sp modelId="{B11E0C1A-6B61-4599-8D4A-8E43919757D6}">
      <dsp:nvSpPr>
        <dsp:cNvPr id="0" name=""/>
        <dsp:cNvSpPr/>
      </dsp:nvSpPr>
      <dsp:spPr>
        <a:xfrm>
          <a:off x="1275185" y="2104718"/>
          <a:ext cx="524213" cy="819953"/>
        </a:xfrm>
        <a:custGeom>
          <a:avLst/>
          <a:gdLst/>
          <a:ahLst/>
          <a:cxnLst/>
          <a:rect l="0" t="0" r="0" b="0"/>
          <a:pathLst>
            <a:path>
              <a:moveTo>
                <a:pt x="0" y="819953"/>
              </a:moveTo>
              <a:lnTo>
                <a:pt x="262106" y="819953"/>
              </a:lnTo>
              <a:lnTo>
                <a:pt x="262106" y="0"/>
              </a:lnTo>
              <a:lnTo>
                <a:pt x="524213" y="0"/>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tx1"/>
            </a:solidFill>
            <a:effectLst/>
            <a:latin typeface="Times New Roman" panose="02020603050405020304" pitchFamily="18" charset="0"/>
            <a:cs typeface="Times New Roman" panose="02020603050405020304" pitchFamily="18" charset="0"/>
          </a:endParaRPr>
        </a:p>
      </dsp:txBody>
      <dsp:txXfrm>
        <a:off x="1512961" y="2490364"/>
        <a:ext cx="48660" cy="48660"/>
      </dsp:txXfrm>
    </dsp:sp>
    <dsp:sp modelId="{E46053D0-F0ED-4483-8519-8BC4696A9660}">
      <dsp:nvSpPr>
        <dsp:cNvPr id="0" name=""/>
        <dsp:cNvSpPr/>
      </dsp:nvSpPr>
      <dsp:spPr>
        <a:xfrm>
          <a:off x="1275185" y="619856"/>
          <a:ext cx="524213" cy="2304815"/>
        </a:xfrm>
        <a:custGeom>
          <a:avLst/>
          <a:gdLst/>
          <a:ahLst/>
          <a:cxnLst/>
          <a:rect l="0" t="0" r="0" b="0"/>
          <a:pathLst>
            <a:path>
              <a:moveTo>
                <a:pt x="0" y="2304815"/>
              </a:moveTo>
              <a:lnTo>
                <a:pt x="262106" y="2304815"/>
              </a:lnTo>
              <a:lnTo>
                <a:pt x="262106" y="0"/>
              </a:lnTo>
              <a:lnTo>
                <a:pt x="524213" y="0"/>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d-ID" sz="800" kern="1200">
            <a:solidFill>
              <a:schemeClr val="tx1"/>
            </a:solidFill>
            <a:effectLst/>
            <a:latin typeface="Times New Roman" panose="02020603050405020304" pitchFamily="18" charset="0"/>
            <a:cs typeface="Times New Roman" panose="02020603050405020304" pitchFamily="18" charset="0"/>
          </a:endParaRPr>
        </a:p>
      </dsp:txBody>
      <dsp:txXfrm>
        <a:off x="1478200" y="1713172"/>
        <a:ext cx="118183" cy="118183"/>
      </dsp:txXfrm>
    </dsp:sp>
    <dsp:sp modelId="{5854F769-092C-4AC2-88FD-ACAB117F5B09}">
      <dsp:nvSpPr>
        <dsp:cNvPr id="0" name=""/>
        <dsp:cNvSpPr/>
      </dsp:nvSpPr>
      <dsp:spPr>
        <a:xfrm rot="16200000">
          <a:off x="-1227275" y="2525119"/>
          <a:ext cx="4205816" cy="799105"/>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d-ID" sz="2800" b="1" kern="1200" dirty="0">
              <a:solidFill>
                <a:schemeClr val="tx1"/>
              </a:solidFill>
              <a:effectLst/>
              <a:latin typeface="Times New Roman" panose="02020603050405020304" pitchFamily="18" charset="0"/>
              <a:cs typeface="Times New Roman" panose="02020603050405020304" pitchFamily="18" charset="0"/>
            </a:rPr>
            <a:t>Klasifikasi Pajak</a:t>
          </a:r>
        </a:p>
      </dsp:txBody>
      <dsp:txXfrm>
        <a:off x="-1227275" y="2525119"/>
        <a:ext cx="4205816" cy="799105"/>
      </dsp:txXfrm>
    </dsp:sp>
    <dsp:sp modelId="{CDCBC84E-EFD0-48D1-9A5C-61FE44CBFCC8}">
      <dsp:nvSpPr>
        <dsp:cNvPr id="0" name=""/>
        <dsp:cNvSpPr/>
      </dsp:nvSpPr>
      <dsp:spPr>
        <a:xfrm>
          <a:off x="1799398" y="2979"/>
          <a:ext cx="2621065" cy="1233754"/>
        </a:xfrm>
        <a:prstGeom prst="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effectLst/>
              <a:latin typeface="Times New Roman" panose="02020603050405020304" pitchFamily="18" charset="0"/>
              <a:cs typeface="Times New Roman" panose="02020603050405020304" pitchFamily="18" charset="0"/>
            </a:rPr>
            <a:t>a. Pajak Objektif</a:t>
          </a:r>
        </a:p>
        <a:p>
          <a:pPr marL="0" lvl="0" indent="0" algn="ctr" defTabSz="711200">
            <a:lnSpc>
              <a:spcPct val="90000"/>
            </a:lnSpc>
            <a:spcBef>
              <a:spcPct val="0"/>
            </a:spcBef>
            <a:spcAft>
              <a:spcPct val="35000"/>
            </a:spcAft>
            <a:buNone/>
          </a:pPr>
          <a:r>
            <a:rPr lang="id-ID" sz="1600" b="1" kern="1200" cap="none" spc="50" dirty="0">
              <a:ln w="0"/>
              <a:solidFill>
                <a:schemeClr val="tx1"/>
              </a:solidFill>
              <a:effectLst/>
              <a:latin typeface="Times New Roman" panose="02020603050405020304" pitchFamily="18" charset="0"/>
              <a:cs typeface="Times New Roman" panose="02020603050405020304" pitchFamily="18" charset="0"/>
            </a:rPr>
            <a:t>Pajak yg dikenakan berdasarkan aktivitas ekonomi wajib pajak</a:t>
          </a:r>
        </a:p>
        <a:p>
          <a:pPr marL="0" lvl="0" indent="0" algn="ctr" defTabSz="711200">
            <a:lnSpc>
              <a:spcPct val="90000"/>
            </a:lnSpc>
            <a:spcBef>
              <a:spcPct val="0"/>
            </a:spcBef>
            <a:spcAft>
              <a:spcPct val="35000"/>
            </a:spcAft>
            <a:buNone/>
          </a:pPr>
          <a:r>
            <a:rPr lang="id-ID" sz="1600" b="1" kern="1200" cap="none" spc="50" dirty="0">
              <a:ln w="0"/>
              <a:solidFill>
                <a:schemeClr val="tx1"/>
              </a:solidFill>
              <a:effectLst/>
              <a:latin typeface="Times New Roman" panose="02020603050405020304" pitchFamily="18" charset="0"/>
              <a:cs typeface="Times New Roman" panose="02020603050405020304" pitchFamily="18" charset="0"/>
            </a:rPr>
            <a:t>Contoh : PPN</a:t>
          </a:r>
        </a:p>
      </dsp:txBody>
      <dsp:txXfrm>
        <a:off x="1799398" y="2979"/>
        <a:ext cx="2621065" cy="1233754"/>
      </dsp:txXfrm>
    </dsp:sp>
    <dsp:sp modelId="{D7361C5A-CA71-4A7B-AD76-A0B03ED0B7A4}">
      <dsp:nvSpPr>
        <dsp:cNvPr id="0" name=""/>
        <dsp:cNvSpPr/>
      </dsp:nvSpPr>
      <dsp:spPr>
        <a:xfrm>
          <a:off x="1799398" y="1436510"/>
          <a:ext cx="2621065" cy="1336415"/>
        </a:xfrm>
        <a:prstGeom prst="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effectLst/>
              <a:latin typeface="Times New Roman" panose="02020603050405020304" pitchFamily="18" charset="0"/>
              <a:cs typeface="Times New Roman" panose="02020603050405020304" pitchFamily="18" charset="0"/>
            </a:rPr>
            <a:t>b. Pajak Subjektif</a:t>
          </a:r>
        </a:p>
        <a:p>
          <a:pPr marL="0" lvl="0" indent="0" algn="ctr" defTabSz="711200">
            <a:lnSpc>
              <a:spcPct val="90000"/>
            </a:lnSpc>
            <a:spcBef>
              <a:spcPct val="0"/>
            </a:spcBef>
            <a:spcAft>
              <a:spcPct val="35000"/>
            </a:spcAft>
            <a:buNone/>
          </a:pPr>
          <a:r>
            <a:rPr lang="id-ID" sz="1600" b="1" kern="1200" cap="none" spc="50" dirty="0">
              <a:ln w="0"/>
              <a:solidFill>
                <a:schemeClr val="tx1"/>
              </a:solidFill>
              <a:effectLst/>
              <a:latin typeface="Times New Roman" panose="02020603050405020304" pitchFamily="18" charset="0"/>
              <a:cs typeface="Times New Roman" panose="02020603050405020304" pitchFamily="18" charset="0"/>
            </a:rPr>
            <a:t>Pajak yang dipungut dengan melihat kemampuan wajib pajak.</a:t>
          </a:r>
        </a:p>
        <a:p>
          <a:pPr marL="0" lvl="0" indent="0" algn="ctr" defTabSz="711200">
            <a:lnSpc>
              <a:spcPct val="90000"/>
            </a:lnSpc>
            <a:spcBef>
              <a:spcPct val="0"/>
            </a:spcBef>
            <a:spcAft>
              <a:spcPct val="35000"/>
            </a:spcAft>
            <a:buNone/>
          </a:pPr>
          <a:r>
            <a:rPr lang="id-ID" sz="1600" b="1" kern="1200" cap="none" spc="50" dirty="0">
              <a:ln w="0"/>
              <a:solidFill>
                <a:schemeClr val="tx1"/>
              </a:solidFill>
              <a:effectLst/>
              <a:latin typeface="Times New Roman" panose="02020603050405020304" pitchFamily="18" charset="0"/>
              <a:cs typeface="Times New Roman" panose="02020603050405020304" pitchFamily="18" charset="0"/>
            </a:rPr>
            <a:t>Contoh : PPH</a:t>
          </a:r>
        </a:p>
      </dsp:txBody>
      <dsp:txXfrm>
        <a:off x="1799398" y="1436510"/>
        <a:ext cx="2621065" cy="1336415"/>
      </dsp:txXfrm>
    </dsp:sp>
    <dsp:sp modelId="{961F557F-4D0A-4622-A31D-44295BBDEEFD}">
      <dsp:nvSpPr>
        <dsp:cNvPr id="0" name=""/>
        <dsp:cNvSpPr/>
      </dsp:nvSpPr>
      <dsp:spPr>
        <a:xfrm>
          <a:off x="1799398" y="2972702"/>
          <a:ext cx="2621065" cy="1360516"/>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effectLst/>
              <a:latin typeface="Times New Roman" panose="02020603050405020304" pitchFamily="18" charset="0"/>
              <a:cs typeface="Times New Roman" panose="02020603050405020304" pitchFamily="18" charset="0"/>
            </a:rPr>
            <a:t>c. Pajak Langsung</a:t>
          </a:r>
        </a:p>
        <a:p>
          <a:pPr marL="0" lvl="0" indent="0" algn="ctr" defTabSz="711200">
            <a:lnSpc>
              <a:spcPct val="90000"/>
            </a:lnSpc>
            <a:spcBef>
              <a:spcPct val="0"/>
            </a:spcBef>
            <a:spcAft>
              <a:spcPct val="35000"/>
            </a:spcAft>
            <a:buNone/>
          </a:pPr>
          <a:r>
            <a:rPr lang="id-ID" sz="1600" b="1" kern="1200" cap="none" spc="50" dirty="0">
              <a:ln w="0"/>
              <a:solidFill>
                <a:schemeClr val="tx1"/>
              </a:solidFill>
              <a:effectLst/>
              <a:latin typeface="Times New Roman" panose="02020603050405020304" pitchFamily="18" charset="0"/>
              <a:cs typeface="Times New Roman" panose="02020603050405020304" pitchFamily="18" charset="0"/>
            </a:rPr>
            <a:t>Pajak yg beban pajaknya tidak dapat digeser kepada wajib pajak lain.</a:t>
          </a:r>
        </a:p>
        <a:p>
          <a:pPr marL="0" lvl="0" indent="0" algn="ctr" defTabSz="711200">
            <a:lnSpc>
              <a:spcPct val="90000"/>
            </a:lnSpc>
            <a:spcBef>
              <a:spcPct val="0"/>
            </a:spcBef>
            <a:spcAft>
              <a:spcPct val="35000"/>
            </a:spcAft>
            <a:buNone/>
          </a:pPr>
          <a:r>
            <a:rPr lang="id-ID" sz="1600" b="1" kern="1200" cap="none" spc="50" dirty="0">
              <a:ln w="0"/>
              <a:solidFill>
                <a:schemeClr val="tx1"/>
              </a:solidFill>
              <a:effectLst/>
              <a:latin typeface="Times New Roman" panose="02020603050405020304" pitchFamily="18" charset="0"/>
              <a:cs typeface="Times New Roman" panose="02020603050405020304" pitchFamily="18" charset="0"/>
            </a:rPr>
            <a:t>Contoh : PBB</a:t>
          </a:r>
        </a:p>
      </dsp:txBody>
      <dsp:txXfrm>
        <a:off x="1799398" y="2972702"/>
        <a:ext cx="2621065" cy="1360516"/>
      </dsp:txXfrm>
    </dsp:sp>
    <dsp:sp modelId="{2852C6E8-0350-4765-B30C-4274CDC4E47D}">
      <dsp:nvSpPr>
        <dsp:cNvPr id="0" name=""/>
        <dsp:cNvSpPr/>
      </dsp:nvSpPr>
      <dsp:spPr>
        <a:xfrm>
          <a:off x="1799398" y="4532995"/>
          <a:ext cx="2621065" cy="1313369"/>
        </a:xfrm>
        <a:prstGeom prst="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tx1"/>
              </a:solidFill>
              <a:effectLst/>
              <a:latin typeface="Times New Roman" panose="02020603050405020304" pitchFamily="18" charset="0"/>
              <a:cs typeface="Times New Roman" panose="02020603050405020304" pitchFamily="18" charset="0"/>
            </a:rPr>
            <a:t>d. Pajak Tidak Langsung</a:t>
          </a:r>
        </a:p>
        <a:p>
          <a:pPr marL="0" lvl="0" indent="0" algn="ctr" defTabSz="711200">
            <a:lnSpc>
              <a:spcPct val="90000"/>
            </a:lnSpc>
            <a:spcBef>
              <a:spcPct val="0"/>
            </a:spcBef>
            <a:spcAft>
              <a:spcPct val="35000"/>
            </a:spcAft>
            <a:buNone/>
          </a:pPr>
          <a:r>
            <a:rPr lang="id-ID" sz="1600" b="1" kern="1200" cap="none" spc="50" dirty="0">
              <a:ln w="0"/>
              <a:solidFill>
                <a:schemeClr val="tx1"/>
              </a:solidFill>
              <a:effectLst/>
              <a:latin typeface="Times New Roman" panose="02020603050405020304" pitchFamily="18" charset="0"/>
              <a:cs typeface="Times New Roman" panose="02020603050405020304" pitchFamily="18" charset="0"/>
            </a:rPr>
            <a:t>Pajak yg beban pajaknya dapat digeser kepada wajib pajak lain.</a:t>
          </a:r>
        </a:p>
        <a:p>
          <a:pPr marL="0" lvl="0" indent="0" algn="ctr" defTabSz="711200">
            <a:lnSpc>
              <a:spcPct val="90000"/>
            </a:lnSpc>
            <a:spcBef>
              <a:spcPct val="0"/>
            </a:spcBef>
            <a:spcAft>
              <a:spcPct val="35000"/>
            </a:spcAft>
            <a:buNone/>
          </a:pPr>
          <a:r>
            <a:rPr lang="id-ID" sz="1600" b="1" kern="1200" cap="none" spc="50" dirty="0">
              <a:ln w="0"/>
              <a:solidFill>
                <a:schemeClr val="tx1"/>
              </a:solidFill>
              <a:effectLst/>
              <a:latin typeface="Times New Roman" panose="02020603050405020304" pitchFamily="18" charset="0"/>
              <a:cs typeface="Times New Roman" panose="02020603050405020304" pitchFamily="18" charset="0"/>
            </a:rPr>
            <a:t>Contoh : Pajak Penjualan</a:t>
          </a:r>
        </a:p>
      </dsp:txBody>
      <dsp:txXfrm>
        <a:off x="1799398" y="4532995"/>
        <a:ext cx="2621065" cy="1313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BACB-EF88-4C60-A85B-B2D9948B69E0}">
      <dsp:nvSpPr>
        <dsp:cNvPr id="0" name=""/>
        <dsp:cNvSpPr/>
      </dsp:nvSpPr>
      <dsp:spPr>
        <a:xfrm>
          <a:off x="948799" y="2708628"/>
          <a:ext cx="621796" cy="794535"/>
        </a:xfrm>
        <a:custGeom>
          <a:avLst/>
          <a:gdLst/>
          <a:ahLst/>
          <a:cxnLst/>
          <a:rect l="0" t="0" r="0" b="0"/>
          <a:pathLst>
            <a:path>
              <a:moveTo>
                <a:pt x="0" y="0"/>
              </a:moveTo>
              <a:lnTo>
                <a:pt x="310898" y="0"/>
              </a:lnTo>
              <a:lnTo>
                <a:pt x="310898" y="794535"/>
              </a:lnTo>
              <a:lnTo>
                <a:pt x="621796" y="794535"/>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234475" y="3080672"/>
        <a:ext cx="50445" cy="50445"/>
      </dsp:txXfrm>
    </dsp:sp>
    <dsp:sp modelId="{B11E0C1A-6B61-4599-8D4A-8E43919757D6}">
      <dsp:nvSpPr>
        <dsp:cNvPr id="0" name=""/>
        <dsp:cNvSpPr/>
      </dsp:nvSpPr>
      <dsp:spPr>
        <a:xfrm>
          <a:off x="948799" y="1916841"/>
          <a:ext cx="621796" cy="791786"/>
        </a:xfrm>
        <a:custGeom>
          <a:avLst/>
          <a:gdLst/>
          <a:ahLst/>
          <a:cxnLst/>
          <a:rect l="0" t="0" r="0" b="0"/>
          <a:pathLst>
            <a:path>
              <a:moveTo>
                <a:pt x="0" y="791786"/>
              </a:moveTo>
              <a:lnTo>
                <a:pt x="310898" y="791786"/>
              </a:lnTo>
              <a:lnTo>
                <a:pt x="310898" y="0"/>
              </a:lnTo>
              <a:lnTo>
                <a:pt x="621796" y="0"/>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1234529" y="2287565"/>
        <a:ext cx="50337" cy="50337"/>
      </dsp:txXfrm>
    </dsp:sp>
    <dsp:sp modelId="{5854F769-092C-4AC2-88FD-ACAB117F5B09}">
      <dsp:nvSpPr>
        <dsp:cNvPr id="0" name=""/>
        <dsp:cNvSpPr/>
      </dsp:nvSpPr>
      <dsp:spPr>
        <a:xfrm rot="16200000">
          <a:off x="-2019501" y="2234697"/>
          <a:ext cx="4988742" cy="947861"/>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d-ID" sz="28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Tarif Pajak</a:t>
          </a:r>
        </a:p>
      </dsp:txBody>
      <dsp:txXfrm>
        <a:off x="-2019501" y="2234697"/>
        <a:ext cx="4988742" cy="947861"/>
      </dsp:txXfrm>
    </dsp:sp>
    <dsp:sp modelId="{D7361C5A-CA71-4A7B-AD76-A0B03ED0B7A4}">
      <dsp:nvSpPr>
        <dsp:cNvPr id="0" name=""/>
        <dsp:cNvSpPr/>
      </dsp:nvSpPr>
      <dsp:spPr>
        <a:xfrm>
          <a:off x="1570596" y="1240789"/>
          <a:ext cx="3108984" cy="1352104"/>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bg1"/>
              </a:solidFill>
              <a:effectLst/>
              <a:latin typeface="Times New Roman" panose="02020603050405020304" pitchFamily="18" charset="0"/>
              <a:cs typeface="Times New Roman" panose="02020603050405020304" pitchFamily="18" charset="0"/>
            </a:rPr>
            <a:t>a. Pajak Nominal</a:t>
          </a:r>
        </a:p>
        <a:p>
          <a:pPr marL="0" lvl="0" indent="0" algn="ctr" defTabSz="711200">
            <a:lnSpc>
              <a:spcPct val="90000"/>
            </a:lnSpc>
            <a:spcBef>
              <a:spcPct val="0"/>
            </a:spcBef>
            <a:spcAft>
              <a:spcPct val="35000"/>
            </a:spcAft>
            <a:buNone/>
          </a:pPr>
          <a:r>
            <a:rPr lang="id-ID" sz="1600" b="1" kern="1200" cap="none" spc="0" dirty="0">
              <a:ln w="0"/>
              <a:solidFill>
                <a:schemeClr val="bg1"/>
              </a:solidFill>
              <a:effectLst/>
              <a:latin typeface="Times New Roman" panose="02020603050405020304" pitchFamily="18" charset="0"/>
              <a:cs typeface="Times New Roman" panose="02020603050405020304" pitchFamily="18" charset="0"/>
            </a:rPr>
            <a:t>Pajak yang pengenaannya berdasarkan sejumlah nilai nominal tertentu.</a:t>
          </a:r>
        </a:p>
      </dsp:txBody>
      <dsp:txXfrm>
        <a:off x="1570596" y="1240789"/>
        <a:ext cx="3108984" cy="1352104"/>
      </dsp:txXfrm>
    </dsp:sp>
    <dsp:sp modelId="{961F557F-4D0A-4622-A31D-44295BBDEEFD}">
      <dsp:nvSpPr>
        <dsp:cNvPr id="0" name=""/>
        <dsp:cNvSpPr/>
      </dsp:nvSpPr>
      <dsp:spPr>
        <a:xfrm>
          <a:off x="1570596" y="2829859"/>
          <a:ext cx="3108984" cy="1346607"/>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Pajak presentase</a:t>
          </a:r>
        </a:p>
        <a:p>
          <a:pPr marL="0" lvl="0" indent="0" algn="ctr" defTabSz="711200">
            <a:lnSpc>
              <a:spcPct val="90000"/>
            </a:lnSpc>
            <a:spcBef>
              <a:spcPct val="0"/>
            </a:spcBef>
            <a:spcAft>
              <a:spcPct val="35000"/>
            </a:spcAft>
            <a:buNone/>
          </a:pPr>
          <a:r>
            <a:rPr lang="id-ID" sz="1600" b="1" kern="1200" cap="none" spc="0" dirty="0">
              <a:ln w="0"/>
              <a:solidFill>
                <a:schemeClr val="bg1"/>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Beban pajaknya ditetapkan berdasarkan presentase tertentu dari dasar pengenaan pajak. </a:t>
          </a:r>
        </a:p>
      </dsp:txBody>
      <dsp:txXfrm>
        <a:off x="1570596" y="2829859"/>
        <a:ext cx="3108984" cy="134660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A05D-2FB3-4B14-9B02-AA146B2E25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B1D69C59-9CD3-4EE7-ADBA-97F4B6882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ED53C75C-0077-40B8-AF80-7077F642138D}"/>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5" name="Footer Placeholder 4">
            <a:extLst>
              <a:ext uri="{FF2B5EF4-FFF2-40B4-BE49-F238E27FC236}">
                <a16:creationId xmlns:a16="http://schemas.microsoft.com/office/drawing/2014/main" id="{49A31FDF-5260-47BC-8564-352A333A9B7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F1C6676-8AF1-460C-B68D-2A6341B85832}"/>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4098843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E74B-5F68-45D5-9811-597DBDC0839E}"/>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8358113-4188-4C93-ACE6-99DF1985EE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4D256D4-96D0-4BF1-B719-6606138109C6}"/>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5" name="Footer Placeholder 4">
            <a:extLst>
              <a:ext uri="{FF2B5EF4-FFF2-40B4-BE49-F238E27FC236}">
                <a16:creationId xmlns:a16="http://schemas.microsoft.com/office/drawing/2014/main" id="{EB41A584-E662-4050-87C1-633F0123C06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8E604D0-715A-427F-9A30-DC067A45B141}"/>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96960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CD13D-B22A-4C0D-98C5-DD4CDB2113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C94DA87-789C-4F20-A820-DD53B9E6E8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F501A7B-FBE0-4810-95CF-F78B9D40A794}"/>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5" name="Footer Placeholder 4">
            <a:extLst>
              <a:ext uri="{FF2B5EF4-FFF2-40B4-BE49-F238E27FC236}">
                <a16:creationId xmlns:a16="http://schemas.microsoft.com/office/drawing/2014/main" id="{D11760E5-10D4-473C-9811-78C418F2C83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5921204-D683-421E-BDFE-0764758D88FA}"/>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43841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161B-1949-4ACA-AAE9-E9CA6B88E80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7D6A127-9BD2-4532-BBA7-85BB74FCF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468D3B5-5967-496D-8B17-F27803210F6F}"/>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5" name="Footer Placeholder 4">
            <a:extLst>
              <a:ext uri="{FF2B5EF4-FFF2-40B4-BE49-F238E27FC236}">
                <a16:creationId xmlns:a16="http://schemas.microsoft.com/office/drawing/2014/main" id="{1EC9BDBA-5782-400E-8B2F-C5F1E140235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24AE0DE-11DA-438B-A523-9CBC1BC94B12}"/>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313360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F3B0-550F-4ABA-B4EC-681BDB0D2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92ABF9E3-1D40-4F74-85BC-985B051598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76B7D-E3F2-4886-8A20-11E4B54696DF}"/>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5" name="Footer Placeholder 4">
            <a:extLst>
              <a:ext uri="{FF2B5EF4-FFF2-40B4-BE49-F238E27FC236}">
                <a16:creationId xmlns:a16="http://schemas.microsoft.com/office/drawing/2014/main" id="{BA67F73C-AD32-4F77-BD8E-3D45773D32C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52D01C9-9843-4A5B-BF58-9B9CA6213FFC}"/>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331241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1633-01E8-409E-B2DF-5BF1EEDD6A7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2AE14D0-596C-4628-9D73-E26C87BD1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8E4073E7-37C6-4EBD-900E-2604C8967D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7764F0E8-9AA2-46EA-B29D-6C7E23308BEC}"/>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6" name="Footer Placeholder 5">
            <a:extLst>
              <a:ext uri="{FF2B5EF4-FFF2-40B4-BE49-F238E27FC236}">
                <a16:creationId xmlns:a16="http://schemas.microsoft.com/office/drawing/2014/main" id="{1D6AD470-FF9B-4ADD-8AC9-E9AF9529880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CDD93E3-B73A-4389-A6DB-6DF0EED1EC87}"/>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53975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77FD-C715-4049-9311-9509FD79E1C7}"/>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0AB868F-F419-4E83-870B-D336BE6618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01B7B0-4DF2-4BFB-9918-08072325D7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D05C8C83-D521-480B-8984-8506EBC3CE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95952D-300E-4BB0-BB67-81B07DC114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A3C904CE-BA17-4D65-A35C-D1CD4AEC6375}"/>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8" name="Footer Placeholder 7">
            <a:extLst>
              <a:ext uri="{FF2B5EF4-FFF2-40B4-BE49-F238E27FC236}">
                <a16:creationId xmlns:a16="http://schemas.microsoft.com/office/drawing/2014/main" id="{70F23040-E53B-4661-890D-3B5514F96BB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3FE9FC65-0417-4823-A250-BC384E9EEE23}"/>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287968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9322-7D6B-4D33-9F06-202D0ED9BE65}"/>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5F4B75D-06E3-48F3-A1B7-E95F4F3CD296}"/>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4" name="Footer Placeholder 3">
            <a:extLst>
              <a:ext uri="{FF2B5EF4-FFF2-40B4-BE49-F238E27FC236}">
                <a16:creationId xmlns:a16="http://schemas.microsoft.com/office/drawing/2014/main" id="{F102CFF9-5727-4339-950A-64FFDEAC021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148DAB08-4581-460C-AA39-380A7295FC92}"/>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67051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1D966-D5B1-45E6-B2C6-1A47F0DEF15D}"/>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3" name="Footer Placeholder 2">
            <a:extLst>
              <a:ext uri="{FF2B5EF4-FFF2-40B4-BE49-F238E27FC236}">
                <a16:creationId xmlns:a16="http://schemas.microsoft.com/office/drawing/2014/main" id="{817C39A8-BF4E-47FD-84EF-289CD34A7F9E}"/>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AB5F61F4-8FDB-46F7-B00D-DA30140CF59F}"/>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97570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D840-9B84-476F-9459-18D38C631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07E392C-DA43-4392-ABCE-AB9AB1EAD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55E6EE4-A21F-45A1-8D66-EB0EA9981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B9426-97A2-482A-82F3-6A8F58547023}"/>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6" name="Footer Placeholder 5">
            <a:extLst>
              <a:ext uri="{FF2B5EF4-FFF2-40B4-BE49-F238E27FC236}">
                <a16:creationId xmlns:a16="http://schemas.microsoft.com/office/drawing/2014/main" id="{F1F1A7A3-CCAE-4723-95CB-96848990C9E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622EDDD-FD7D-4101-BA74-6D407A20D82D}"/>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156199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9A89-A2F9-48B9-AC06-688F18074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7358743C-6744-4786-A5E2-A134AAD9B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89E7608-6D4F-45BE-B5E2-22AF2634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7FF5A-283F-4F83-87E0-0360C23BFA35}"/>
              </a:ext>
            </a:extLst>
          </p:cNvPr>
          <p:cNvSpPr>
            <a:spLocks noGrp="1"/>
          </p:cNvSpPr>
          <p:nvPr>
            <p:ph type="dt" sz="half" idx="10"/>
          </p:nvPr>
        </p:nvSpPr>
        <p:spPr/>
        <p:txBody>
          <a:bodyPr/>
          <a:lstStyle/>
          <a:p>
            <a:fld id="{21A4DBCF-5982-4911-84B7-BF3ACABC45A3}" type="datetimeFigureOut">
              <a:rPr lang="en-ID" smtClean="0"/>
              <a:t>29/03/2021</a:t>
            </a:fld>
            <a:endParaRPr lang="en-ID"/>
          </a:p>
        </p:txBody>
      </p:sp>
      <p:sp>
        <p:nvSpPr>
          <p:cNvPr id="6" name="Footer Placeholder 5">
            <a:extLst>
              <a:ext uri="{FF2B5EF4-FFF2-40B4-BE49-F238E27FC236}">
                <a16:creationId xmlns:a16="http://schemas.microsoft.com/office/drawing/2014/main" id="{0FA18B31-2CB2-4A8F-B826-7964493A9FB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192BE28-FFEF-4B40-8C2E-8C3B5B6F46C7}"/>
              </a:ext>
            </a:extLst>
          </p:cNvPr>
          <p:cNvSpPr>
            <a:spLocks noGrp="1"/>
          </p:cNvSpPr>
          <p:nvPr>
            <p:ph type="sldNum" sz="quarter" idx="12"/>
          </p:nvPr>
        </p:nvSpPr>
        <p:spPr/>
        <p:txBody>
          <a:bodyPr/>
          <a:lstStyle/>
          <a:p>
            <a:fld id="{9E7C57D5-7C31-44A2-9904-CF1C32A0CEDB}" type="slidenum">
              <a:rPr lang="en-ID" smtClean="0"/>
              <a:t>‹#›</a:t>
            </a:fld>
            <a:endParaRPr lang="en-ID"/>
          </a:p>
        </p:txBody>
      </p:sp>
    </p:spTree>
    <p:extLst>
      <p:ext uri="{BB962C8B-B14F-4D97-AF65-F5344CB8AC3E}">
        <p14:creationId xmlns:p14="http://schemas.microsoft.com/office/powerpoint/2010/main" val="403666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79C6A9-1CCD-4A0D-B619-0AB4C15D318C}"/>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0" y="6400800"/>
            <a:ext cx="12192000" cy="457200"/>
          </a:xfrm>
          <a:prstGeom prst="rect">
            <a:avLst/>
          </a:prstGeom>
        </p:spPr>
      </p:pic>
      <p:sp>
        <p:nvSpPr>
          <p:cNvPr id="2" name="Title Placeholder 1">
            <a:extLst>
              <a:ext uri="{FF2B5EF4-FFF2-40B4-BE49-F238E27FC236}">
                <a16:creationId xmlns:a16="http://schemas.microsoft.com/office/drawing/2014/main" id="{F564F753-629F-4821-B732-3E7F31E27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EC5C644-B84B-40D1-BCA2-1B30EFB96F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12C89D0-C8A7-4A67-895C-1C65AA8487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4DBCF-5982-4911-84B7-BF3ACABC45A3}" type="datetimeFigureOut">
              <a:rPr lang="en-ID" smtClean="0"/>
              <a:t>29/03/2021</a:t>
            </a:fld>
            <a:endParaRPr lang="en-ID"/>
          </a:p>
        </p:txBody>
      </p:sp>
      <p:sp>
        <p:nvSpPr>
          <p:cNvPr id="5" name="Footer Placeholder 4">
            <a:extLst>
              <a:ext uri="{FF2B5EF4-FFF2-40B4-BE49-F238E27FC236}">
                <a16:creationId xmlns:a16="http://schemas.microsoft.com/office/drawing/2014/main" id="{35F94FF9-64AA-4B9F-AF11-22DA89501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472E86BC-07DD-4947-94E1-B8DEDA5072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C57D5-7C31-44A2-9904-CF1C32A0CEDB}" type="slidenum">
              <a:rPr lang="en-ID" smtClean="0"/>
              <a:t>‹#›</a:t>
            </a:fld>
            <a:endParaRPr lang="en-ID"/>
          </a:p>
        </p:txBody>
      </p:sp>
      <p:pic>
        <p:nvPicPr>
          <p:cNvPr id="7" name="Picture 6">
            <a:extLst>
              <a:ext uri="{FF2B5EF4-FFF2-40B4-BE49-F238E27FC236}">
                <a16:creationId xmlns:a16="http://schemas.microsoft.com/office/drawing/2014/main" id="{F036EE7D-9636-49A2-B564-1A74EEDC702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588"/>
            <a:ext cx="12192000" cy="457200"/>
          </a:xfrm>
          <a:prstGeom prst="rect">
            <a:avLst/>
          </a:prstGeom>
        </p:spPr>
      </p:pic>
      <p:pic>
        <p:nvPicPr>
          <p:cNvPr id="9" name="Picture 8">
            <a:extLst>
              <a:ext uri="{FF2B5EF4-FFF2-40B4-BE49-F238E27FC236}">
                <a16:creationId xmlns:a16="http://schemas.microsoft.com/office/drawing/2014/main" id="{1504FC75-1264-4532-B882-C94EF0C83A9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68338" y="5428215"/>
            <a:ext cx="1497495" cy="1497495"/>
          </a:xfrm>
          <a:prstGeom prst="rect">
            <a:avLst/>
          </a:prstGeom>
        </p:spPr>
      </p:pic>
    </p:spTree>
    <p:extLst>
      <p:ext uri="{BB962C8B-B14F-4D97-AF65-F5344CB8AC3E}">
        <p14:creationId xmlns:p14="http://schemas.microsoft.com/office/powerpoint/2010/main" val="53183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55.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5">
            <a:extLst>
              <a:ext uri="{FF2B5EF4-FFF2-40B4-BE49-F238E27FC236}">
                <a16:creationId xmlns:a16="http://schemas.microsoft.com/office/drawing/2014/main" id="{AD11491C-2316-401D-BD80-887874CCF701}"/>
              </a:ext>
            </a:extLst>
          </p:cNvPr>
          <p:cNvSpPr>
            <a:spLocks noGrp="1"/>
          </p:cNvSpPr>
          <p:nvPr>
            <p:ph type="ctrTitle"/>
          </p:nvPr>
        </p:nvSpPr>
        <p:spPr>
          <a:xfrm>
            <a:off x="1047388" y="2603768"/>
            <a:ext cx="10097224" cy="846956"/>
          </a:xfrm>
        </p:spPr>
        <p:txBody>
          <a:bodyPr>
            <a:noAutofit/>
          </a:bodyPr>
          <a:lstStyle/>
          <a:p>
            <a:r>
              <a:rPr lang="id-ID" sz="3600" b="1" dirty="0">
                <a:latin typeface="Times New Roman" panose="02020603050405020304" pitchFamily="18" charset="0"/>
                <a:cs typeface="Times New Roman" panose="02020603050405020304" pitchFamily="18" charset="0"/>
              </a:rPr>
              <a:t>Kebijakan Moneter</a:t>
            </a:r>
            <a:r>
              <a:rPr lang="en-GB" sz="3600" b="1" dirty="0">
                <a:latin typeface="Times New Roman" panose="02020603050405020304" pitchFamily="18" charset="0"/>
                <a:cs typeface="Times New Roman" panose="02020603050405020304" pitchFamily="18" charset="0"/>
              </a:rPr>
              <a:t> </a:t>
            </a:r>
            <a:r>
              <a:rPr lang="id-ID" sz="3600" b="1" dirty="0">
                <a:latin typeface="Times New Roman" panose="02020603050405020304" pitchFamily="18" charset="0"/>
                <a:cs typeface="Times New Roman" panose="02020603050405020304" pitchFamily="18" charset="0"/>
              </a:rPr>
              <a:t>Kebijakan Fiskal</a:t>
            </a:r>
            <a:endParaRPr lang="fr-FR" sz="3600" b="1" dirty="0">
              <a:latin typeface="Times New Roman" panose="02020603050405020304" pitchFamily="18" charset="0"/>
              <a:cs typeface="Times New Roman" panose="02020603050405020304" pitchFamily="18" charset="0"/>
            </a:endParaRPr>
          </a:p>
        </p:txBody>
      </p:sp>
      <p:sp>
        <p:nvSpPr>
          <p:cNvPr id="3" name="Titre 5">
            <a:extLst>
              <a:ext uri="{FF2B5EF4-FFF2-40B4-BE49-F238E27FC236}">
                <a16:creationId xmlns:a16="http://schemas.microsoft.com/office/drawing/2014/main" id="{3243C1D5-3A20-4532-86AB-B3600CB6BFE6}"/>
              </a:ext>
            </a:extLst>
          </p:cNvPr>
          <p:cNvSpPr txBox="1">
            <a:spLocks/>
          </p:cNvSpPr>
          <p:nvPr/>
        </p:nvSpPr>
        <p:spPr>
          <a:xfrm>
            <a:off x="2292896" y="3005522"/>
            <a:ext cx="7606208" cy="8469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latin typeface="Times New Roman" panose="02020603050405020304" pitchFamily="18" charset="0"/>
                <a:cs typeface="Times New Roman" panose="02020603050405020304" pitchFamily="18" charset="0"/>
              </a:rPr>
              <a:t>Author : AM KOBAR</a:t>
            </a:r>
            <a:endParaRPr lang="fr-F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189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47861D88-E8FC-4BD5-9EC2-B553638EE616}"/>
              </a:ext>
            </a:extLst>
          </p:cNvPr>
          <p:cNvGraphicFramePr>
            <a:graphicFrameLocks/>
          </p:cNvGraphicFramePr>
          <p:nvPr>
            <p:extLst>
              <p:ext uri="{D42A27DB-BD31-4B8C-83A1-F6EECF244321}">
                <p14:modId xmlns:p14="http://schemas.microsoft.com/office/powerpoint/2010/main" val="2284612653"/>
              </p:ext>
            </p:extLst>
          </p:nvPr>
        </p:nvGraphicFramePr>
        <p:xfrm>
          <a:off x="4583832" y="2027704"/>
          <a:ext cx="5976664" cy="3933902"/>
        </p:xfrm>
        <a:graphic>
          <a:graphicData uri="http://schemas.openxmlformats.org/drawingml/2006/table">
            <a:tbl>
              <a:tblPr firstRow="1" bandRow="1">
                <a:tableStyleId>{284E427A-3D55-4303-BF80-6455036E1DE7}</a:tableStyleId>
              </a:tblPr>
              <a:tblGrid>
                <a:gridCol w="104462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678306">
                  <a:extLst>
                    <a:ext uri="{9D8B030D-6E8A-4147-A177-3AD203B41FA5}">
                      <a16:colId xmlns:a16="http://schemas.microsoft.com/office/drawing/2014/main" val="20002"/>
                    </a:ext>
                  </a:extLst>
                </a:gridCol>
                <a:gridCol w="1669557">
                  <a:extLst>
                    <a:ext uri="{9D8B030D-6E8A-4147-A177-3AD203B41FA5}">
                      <a16:colId xmlns:a16="http://schemas.microsoft.com/office/drawing/2014/main" val="20003"/>
                    </a:ext>
                  </a:extLst>
                </a:gridCol>
              </a:tblGrid>
              <a:tr h="504056">
                <a:tc>
                  <a:txBody>
                    <a:bodyPr/>
                    <a:lstStyle/>
                    <a:p>
                      <a:endParaRPr lang="id-ID" sz="1400" dirty="0">
                        <a:effectLst/>
                      </a:endParaRPr>
                    </a:p>
                  </a:txBody>
                  <a:tcPr/>
                </a:tc>
                <a:tc>
                  <a:txBody>
                    <a:bodyPr/>
                    <a:lstStyle/>
                    <a:p>
                      <a:pPr algn="ctr"/>
                      <a:r>
                        <a:rPr lang="id-ID" sz="1400" dirty="0">
                          <a:effectLst/>
                        </a:rPr>
                        <a:t>Kurva</a:t>
                      </a:r>
                      <a:r>
                        <a:rPr lang="id-ID" sz="1400" baseline="0" dirty="0">
                          <a:effectLst/>
                        </a:rPr>
                        <a:t> IS Datar Elastis Sempurna</a:t>
                      </a:r>
                      <a:endParaRPr lang="id-ID" sz="1400" dirty="0">
                        <a:effectLst/>
                      </a:endParaRPr>
                    </a:p>
                  </a:txBody>
                  <a:tcPr anchor="ctr"/>
                </a:tc>
                <a:tc>
                  <a:txBody>
                    <a:bodyPr/>
                    <a:lstStyle/>
                    <a:p>
                      <a:pPr algn="ctr"/>
                      <a:r>
                        <a:rPr lang="id-ID" sz="1400" dirty="0">
                          <a:effectLst/>
                        </a:rPr>
                        <a:t>Kurva IS Inelastis</a:t>
                      </a:r>
                      <a:r>
                        <a:rPr lang="id-ID" sz="1400" baseline="0" dirty="0">
                          <a:effectLst/>
                        </a:rPr>
                        <a:t> Sempurna</a:t>
                      </a:r>
                      <a:endParaRPr lang="id-ID" sz="1400" dirty="0">
                        <a:effectLst/>
                      </a:endParaRPr>
                    </a:p>
                  </a:txBody>
                  <a:tcPr anchor="ctr"/>
                </a:tc>
                <a:tc>
                  <a:txBody>
                    <a:bodyPr/>
                    <a:lstStyle/>
                    <a:p>
                      <a:pPr algn="ctr"/>
                      <a:r>
                        <a:rPr lang="id-ID" sz="1400" dirty="0">
                          <a:effectLst/>
                        </a:rPr>
                        <a:t>Kurva IS Negatif</a:t>
                      </a:r>
                    </a:p>
                  </a:txBody>
                  <a:tcPr anchor="ctr"/>
                </a:tc>
                <a:extLst>
                  <a:ext uri="{0D108BD9-81ED-4DB2-BD59-A6C34878D82A}">
                    <a16:rowId xmlns:a16="http://schemas.microsoft.com/office/drawing/2014/main" val="10000"/>
                  </a:ext>
                </a:extLst>
              </a:tr>
              <a:tr h="855422">
                <a:tc>
                  <a:txBody>
                    <a:bodyPr/>
                    <a:lstStyle/>
                    <a:p>
                      <a:r>
                        <a:rPr lang="id-ID" sz="1300" b="1" dirty="0">
                          <a:effectLst/>
                        </a:rPr>
                        <a:t>Kurva LM Elastis Sempurna </a:t>
                      </a:r>
                    </a:p>
                  </a:txBody>
                  <a:tcPr/>
                </a:tc>
                <a:tc>
                  <a:txBody>
                    <a:bodyPr/>
                    <a:lstStyle/>
                    <a:p>
                      <a:pPr algn="ctr"/>
                      <a:r>
                        <a:rPr lang="id-ID" sz="1300" b="1" dirty="0">
                          <a:effectLst/>
                        </a:rPr>
                        <a:t>Tidak Terdefinisikan</a:t>
                      </a:r>
                    </a:p>
                  </a:txBody>
                  <a:tcPr/>
                </a:tc>
                <a:tc>
                  <a:txBody>
                    <a:bodyPr/>
                    <a:lstStyle/>
                    <a:p>
                      <a:r>
                        <a:rPr lang="id-ID" sz="1300" b="1" dirty="0">
                          <a:effectLst/>
                        </a:rPr>
                        <a:t>Moneter Ekspansif</a:t>
                      </a:r>
                      <a:r>
                        <a:rPr lang="id-ID" sz="1300" b="1" baseline="0" dirty="0">
                          <a:effectLst/>
                        </a:rPr>
                        <a:t> atau kontraktif tidak efektif, Y dan r tetap</a:t>
                      </a:r>
                      <a:endParaRPr lang="id-ID" sz="1300" b="1" dirty="0">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300" b="1" dirty="0">
                          <a:effectLst/>
                        </a:rPr>
                        <a:t>Moneter Ekspansif</a:t>
                      </a:r>
                      <a:r>
                        <a:rPr lang="id-ID" sz="1300" b="1" baseline="0" dirty="0">
                          <a:effectLst/>
                        </a:rPr>
                        <a:t> atau kontraktif tidak efektif, Y dan r tetap</a:t>
                      </a:r>
                      <a:endParaRPr lang="id-ID" sz="1300" b="1" dirty="0">
                        <a:effectLst/>
                      </a:endParaRPr>
                    </a:p>
                  </a:txBody>
                  <a:tcPr/>
                </a:tc>
                <a:extLst>
                  <a:ext uri="{0D108BD9-81ED-4DB2-BD59-A6C34878D82A}">
                    <a16:rowId xmlns:a16="http://schemas.microsoft.com/office/drawing/2014/main" val="10001"/>
                  </a:ext>
                </a:extLst>
              </a:tr>
              <a:tr h="1106820">
                <a:tc>
                  <a:txBody>
                    <a:bodyPr/>
                    <a:lstStyle/>
                    <a:p>
                      <a:r>
                        <a:rPr lang="id-ID" sz="1300" b="1" dirty="0">
                          <a:effectLst/>
                        </a:rPr>
                        <a:t>Kurva LM Inelastis Sempurna</a:t>
                      </a:r>
                    </a:p>
                  </a:txBody>
                  <a:tcPr/>
                </a:tc>
                <a:tc>
                  <a:txBody>
                    <a:bodyPr/>
                    <a:lstStyle/>
                    <a:p>
                      <a:pPr marL="342900" indent="-342900">
                        <a:buFont typeface="+mj-lt"/>
                        <a:buAutoNum type="arabicPeriod"/>
                      </a:pPr>
                      <a:r>
                        <a:rPr lang="id-ID" sz="1300" b="1" dirty="0">
                          <a:effectLst/>
                        </a:rPr>
                        <a:t>Moneter Ekspansif : Y naik, r</a:t>
                      </a:r>
                      <a:r>
                        <a:rPr lang="id-ID" sz="1300" b="1" baseline="0" dirty="0">
                          <a:effectLst/>
                        </a:rPr>
                        <a:t> tetap</a:t>
                      </a:r>
                    </a:p>
                    <a:p>
                      <a:pPr marL="342900" indent="-342900">
                        <a:buFont typeface="+mj-lt"/>
                        <a:buAutoNum type="arabicPeriod"/>
                      </a:pPr>
                      <a:r>
                        <a:rPr lang="id-ID" sz="1300" b="1" baseline="0" dirty="0">
                          <a:effectLst/>
                        </a:rPr>
                        <a:t>Moneter Kontraktif : Y turun, r tetap</a:t>
                      </a:r>
                      <a:endParaRPr lang="id-ID" sz="1300" b="1" dirty="0">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300" b="1" dirty="0">
                          <a:effectLst/>
                        </a:rPr>
                        <a:t>Tidak Terdefinisikan</a:t>
                      </a:r>
                    </a:p>
                  </a:txBody>
                  <a:tcPr/>
                </a:tc>
                <a:tc>
                  <a:txBody>
                    <a:bodyPr/>
                    <a:lstStyle/>
                    <a:p>
                      <a:pPr marL="342900" indent="-342900">
                        <a:buFont typeface="+mj-lt"/>
                        <a:buAutoNum type="arabicPeriod"/>
                      </a:pPr>
                      <a:r>
                        <a:rPr lang="id-ID" sz="1300" b="1" dirty="0">
                          <a:effectLst/>
                        </a:rPr>
                        <a:t>Moneter Ekspansif : Y turun, r</a:t>
                      </a:r>
                      <a:r>
                        <a:rPr lang="id-ID" sz="1300" b="1" baseline="0" dirty="0">
                          <a:effectLst/>
                        </a:rPr>
                        <a:t> turun</a:t>
                      </a:r>
                    </a:p>
                    <a:p>
                      <a:pPr marL="342900" indent="-342900">
                        <a:buFont typeface="+mj-lt"/>
                        <a:buAutoNum type="arabicPeriod"/>
                      </a:pPr>
                      <a:r>
                        <a:rPr lang="id-ID" sz="1300" b="1" baseline="0" dirty="0">
                          <a:effectLst/>
                        </a:rPr>
                        <a:t>Moneter Kontraktif : Y turun, r turun</a:t>
                      </a:r>
                      <a:endParaRPr lang="id-ID" sz="1300" b="1" dirty="0">
                        <a:effectLst/>
                      </a:endParaRPr>
                    </a:p>
                  </a:txBody>
                  <a:tcPr/>
                </a:tc>
                <a:extLst>
                  <a:ext uri="{0D108BD9-81ED-4DB2-BD59-A6C34878D82A}">
                    <a16:rowId xmlns:a16="http://schemas.microsoft.com/office/drawing/2014/main" val="10002"/>
                  </a:ext>
                </a:extLst>
              </a:tr>
              <a:tr h="783997">
                <a:tc>
                  <a:txBody>
                    <a:bodyPr/>
                    <a:lstStyle/>
                    <a:p>
                      <a:r>
                        <a:rPr lang="id-ID" sz="1300" b="1" dirty="0">
                          <a:effectLst/>
                        </a:rPr>
                        <a:t>Kurva LM Positif</a:t>
                      </a:r>
                    </a:p>
                  </a:txBody>
                  <a:tcPr/>
                </a:tc>
                <a:tc>
                  <a:txBody>
                    <a:bodyPr/>
                    <a:lstStyle/>
                    <a:p>
                      <a:pPr marL="342900" indent="-342900">
                        <a:buFont typeface="+mj-lt"/>
                        <a:buAutoNum type="arabicPeriod"/>
                      </a:pPr>
                      <a:r>
                        <a:rPr lang="id-ID" sz="1300" b="1" dirty="0">
                          <a:effectLst/>
                        </a:rPr>
                        <a:t>Moneter Ekspansif : Y naik, r</a:t>
                      </a:r>
                      <a:r>
                        <a:rPr lang="id-ID" sz="1300" b="1" baseline="0" dirty="0">
                          <a:effectLst/>
                        </a:rPr>
                        <a:t> tetap</a:t>
                      </a:r>
                    </a:p>
                    <a:p>
                      <a:pPr marL="342900" indent="-342900">
                        <a:buFont typeface="+mj-lt"/>
                        <a:buAutoNum type="arabicPeriod"/>
                      </a:pPr>
                      <a:r>
                        <a:rPr lang="id-ID" sz="1300" b="1" baseline="0" dirty="0">
                          <a:effectLst/>
                        </a:rPr>
                        <a:t>Moneter Kontraktif : Y turun, r tetap</a:t>
                      </a:r>
                      <a:endParaRPr lang="id-ID" sz="1300" b="1" dirty="0">
                        <a:effectLst/>
                      </a:endParaRPr>
                    </a:p>
                  </a:txBody>
                  <a:tcPr/>
                </a:tc>
                <a:tc>
                  <a:txBody>
                    <a:bodyPr/>
                    <a:lstStyle/>
                    <a:p>
                      <a:pPr marL="342900" indent="-342900">
                        <a:buFont typeface="+mj-lt"/>
                        <a:buAutoNum type="arabicPeriod"/>
                      </a:pPr>
                      <a:r>
                        <a:rPr lang="id-ID" sz="1300" b="1" dirty="0">
                          <a:effectLst/>
                        </a:rPr>
                        <a:t>Moneter Ekspansif : Y tetap, r</a:t>
                      </a:r>
                      <a:r>
                        <a:rPr lang="id-ID" sz="1300" b="1" baseline="0" dirty="0">
                          <a:effectLst/>
                        </a:rPr>
                        <a:t> turun</a:t>
                      </a:r>
                    </a:p>
                    <a:p>
                      <a:pPr marL="342900" indent="-342900">
                        <a:buFont typeface="+mj-lt"/>
                        <a:buAutoNum type="arabicPeriod"/>
                      </a:pPr>
                      <a:r>
                        <a:rPr lang="id-ID" sz="1300" b="1" baseline="0" dirty="0">
                          <a:effectLst/>
                        </a:rPr>
                        <a:t>Moneter Kontraktif : Y tetap, r turun</a:t>
                      </a:r>
                      <a:endParaRPr lang="id-ID" sz="1300" b="1" dirty="0">
                        <a:effectLst/>
                      </a:endParaRPr>
                    </a:p>
                  </a:txBody>
                  <a:tcPr/>
                </a:tc>
                <a:tc>
                  <a:txBody>
                    <a:bodyPr/>
                    <a:lstStyle/>
                    <a:p>
                      <a:pPr marL="342900" indent="-342900">
                        <a:buFont typeface="+mj-lt"/>
                        <a:buAutoNum type="arabicPeriod"/>
                      </a:pPr>
                      <a:r>
                        <a:rPr lang="id-ID" sz="1300" b="1" dirty="0">
                          <a:effectLst/>
                        </a:rPr>
                        <a:t>Moneter Ekspansif : Y naik, r</a:t>
                      </a:r>
                      <a:r>
                        <a:rPr lang="id-ID" sz="1300" b="1" baseline="0" dirty="0">
                          <a:effectLst/>
                        </a:rPr>
                        <a:t> turun</a:t>
                      </a:r>
                    </a:p>
                    <a:p>
                      <a:pPr marL="342900" indent="-342900">
                        <a:buFont typeface="+mj-lt"/>
                        <a:buAutoNum type="arabicPeriod"/>
                      </a:pPr>
                      <a:r>
                        <a:rPr lang="id-ID" sz="1300" b="1" baseline="0" dirty="0">
                          <a:effectLst/>
                        </a:rPr>
                        <a:t>Moneter Kontraktif : Y turun, r naik</a:t>
                      </a:r>
                      <a:endParaRPr lang="id-ID" sz="1300" b="1" dirty="0">
                        <a:effectLst/>
                      </a:endParaRPr>
                    </a:p>
                  </a:txBody>
                  <a:tcPr/>
                </a:tc>
                <a:extLst>
                  <a:ext uri="{0D108BD9-81ED-4DB2-BD59-A6C34878D82A}">
                    <a16:rowId xmlns:a16="http://schemas.microsoft.com/office/drawing/2014/main" val="10003"/>
                  </a:ext>
                </a:extLst>
              </a:tr>
            </a:tbl>
          </a:graphicData>
        </a:graphic>
      </p:graphicFrame>
      <p:sp>
        <p:nvSpPr>
          <p:cNvPr id="3" name="Text Placeholder 2">
            <a:extLst>
              <a:ext uri="{FF2B5EF4-FFF2-40B4-BE49-F238E27FC236}">
                <a16:creationId xmlns:a16="http://schemas.microsoft.com/office/drawing/2014/main" id="{8B26531B-9A81-4BD1-BE08-2472294ADD2D}"/>
              </a:ext>
            </a:extLst>
          </p:cNvPr>
          <p:cNvSpPr txBox="1">
            <a:spLocks/>
          </p:cNvSpPr>
          <p:nvPr/>
        </p:nvSpPr>
        <p:spPr>
          <a:xfrm>
            <a:off x="1362904" y="2623055"/>
            <a:ext cx="2743200" cy="2743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800" dirty="0">
                <a:latin typeface="Times New Roman" panose="02020603050405020304" pitchFamily="18" charset="0"/>
                <a:cs typeface="Times New Roman" panose="02020603050405020304" pitchFamily="18" charset="0"/>
              </a:rPr>
              <a:t>Kesimpulan :</a:t>
            </a:r>
          </a:p>
          <a:p>
            <a:pPr marL="342900" indent="-342900">
              <a:buClr>
                <a:schemeClr val="bg1"/>
              </a:buClr>
              <a:buFont typeface="+mj-lt"/>
              <a:buAutoNum type="arabicPeriod"/>
            </a:pPr>
            <a:r>
              <a:rPr lang="id-ID" sz="1800" dirty="0">
                <a:latin typeface="Times New Roman" panose="02020603050405020304" pitchFamily="18" charset="0"/>
                <a:cs typeface="Times New Roman" panose="02020603050405020304" pitchFamily="18" charset="0"/>
              </a:rPr>
              <a:t>Kebijakan Moneter adalah efektif sempurna bila kurva IS datar</a:t>
            </a:r>
          </a:p>
          <a:p>
            <a:pPr marL="342900" indent="-342900">
              <a:buClr>
                <a:schemeClr val="bg1"/>
              </a:buClr>
              <a:buFont typeface="+mj-lt"/>
              <a:buAutoNum type="arabicPeriod"/>
            </a:pPr>
            <a:r>
              <a:rPr lang="id-ID" sz="1800" dirty="0">
                <a:latin typeface="Times New Roman" panose="02020603050405020304" pitchFamily="18" charset="0"/>
                <a:cs typeface="Times New Roman" panose="02020603050405020304" pitchFamily="18" charset="0"/>
              </a:rPr>
              <a:t>Kebijakan moneter adalah tidak efektif sempurna bila kura LM datar</a:t>
            </a:r>
          </a:p>
        </p:txBody>
      </p:sp>
      <p:sp>
        <p:nvSpPr>
          <p:cNvPr id="4" name="Title 3">
            <a:extLst>
              <a:ext uri="{FF2B5EF4-FFF2-40B4-BE49-F238E27FC236}">
                <a16:creationId xmlns:a16="http://schemas.microsoft.com/office/drawing/2014/main" id="{EB6E1683-E4A7-452D-8635-ECB69E63C614}"/>
              </a:ext>
            </a:extLst>
          </p:cNvPr>
          <p:cNvSpPr txBox="1">
            <a:spLocks/>
          </p:cNvSpPr>
          <p:nvPr/>
        </p:nvSpPr>
        <p:spPr>
          <a:xfrm>
            <a:off x="1524001" y="587544"/>
            <a:ext cx="9143998" cy="10207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dirty="0">
                <a:latin typeface="Times New Roman" panose="02020603050405020304" pitchFamily="18" charset="0"/>
                <a:cs typeface="Times New Roman" panose="02020603050405020304" pitchFamily="18" charset="0"/>
              </a:rPr>
              <a:t>Efektifitas Kebijakan Moneter Terhadap Output dan Tingkat Harga (Bunga)</a:t>
            </a:r>
          </a:p>
        </p:txBody>
      </p:sp>
    </p:spTree>
    <p:extLst>
      <p:ext uri="{BB962C8B-B14F-4D97-AF65-F5344CB8AC3E}">
        <p14:creationId xmlns:p14="http://schemas.microsoft.com/office/powerpoint/2010/main" val="113493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41B7DC-871C-44B0-BB34-A6CF4858E553}"/>
              </a:ext>
            </a:extLst>
          </p:cNvPr>
          <p:cNvSpPr txBox="1"/>
          <p:nvPr/>
        </p:nvSpPr>
        <p:spPr>
          <a:xfrm>
            <a:off x="3027045" y="937964"/>
            <a:ext cx="6137910" cy="646331"/>
          </a:xfrm>
          <a:prstGeom prst="rect">
            <a:avLst/>
          </a:prstGeom>
          <a:noFill/>
        </p:spPr>
        <p:txBody>
          <a:bodyPr wrap="square">
            <a:spAutoFit/>
          </a:bodyPr>
          <a:lstStyle/>
          <a:p>
            <a:pPr algn="ctr">
              <a:lnSpc>
                <a:spcPct val="90000"/>
              </a:lnSpc>
            </a:pPr>
            <a:r>
              <a:rPr lang="id-ID" sz="4000" b="1" dirty="0">
                <a:latin typeface="Times New Roman" panose="02020603050405020304" pitchFamily="18" charset="0"/>
                <a:cs typeface="Times New Roman" panose="02020603050405020304" pitchFamily="18" charset="0"/>
              </a:rPr>
              <a:t>Kebijakan Fiskal</a:t>
            </a:r>
          </a:p>
        </p:txBody>
      </p:sp>
      <p:sp>
        <p:nvSpPr>
          <p:cNvPr id="4" name="Content Placeholder 1">
            <a:extLst>
              <a:ext uri="{FF2B5EF4-FFF2-40B4-BE49-F238E27FC236}">
                <a16:creationId xmlns:a16="http://schemas.microsoft.com/office/drawing/2014/main" id="{5DEE81A3-2014-42F0-BEF8-4BE7FAF60263}"/>
              </a:ext>
            </a:extLst>
          </p:cNvPr>
          <p:cNvSpPr txBox="1">
            <a:spLocks/>
          </p:cNvSpPr>
          <p:nvPr/>
        </p:nvSpPr>
        <p:spPr>
          <a:xfrm>
            <a:off x="6248402" y="2339340"/>
            <a:ext cx="4419598" cy="3684240"/>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just">
              <a:buClr>
                <a:schemeClr val="accent2"/>
              </a:buClr>
            </a:pPr>
            <a:r>
              <a:rPr lang="id-ID" sz="2600" dirty="0">
                <a:ln w="0"/>
                <a:solidFill>
                  <a:schemeClr val="tx1"/>
                </a:solidFill>
                <a:latin typeface="Times New Roman" panose="02020603050405020304" pitchFamily="18" charset="0"/>
                <a:cs typeface="Times New Roman" panose="02020603050405020304" pitchFamily="18" charset="0"/>
              </a:rPr>
              <a:t>Instrumen kebijakan fiskal adalah penerimaan dan pengeluaran pemerintah yang berhubungan erat dengan pajak.Dari sisi pajak jelas jika mengubah tarif pajak yang berlaku akan berpengaruh pada ekonomi.</a:t>
            </a:r>
          </a:p>
          <a:p>
            <a:pPr algn="just">
              <a:buClr>
                <a:schemeClr val="accent2"/>
              </a:buClr>
            </a:pPr>
            <a:r>
              <a:rPr lang="id-ID" sz="2600" dirty="0">
                <a:ln w="0"/>
                <a:solidFill>
                  <a:schemeClr val="tx1"/>
                </a:solidFill>
                <a:latin typeface="Times New Roman" panose="02020603050405020304" pitchFamily="18" charset="0"/>
                <a:cs typeface="Times New Roman" panose="02020603050405020304" pitchFamily="18" charset="0"/>
              </a:rPr>
              <a:t>Jika pajak diturunkan maka kemampuan daya beli masyarakat akan meningkat dan industri akan dapat meningkatkan jumlah output.</a:t>
            </a:r>
          </a:p>
          <a:p>
            <a:pPr algn="just">
              <a:buClr>
                <a:schemeClr val="accent2"/>
              </a:buClr>
            </a:pPr>
            <a:r>
              <a:rPr lang="id-ID" sz="2600" dirty="0">
                <a:ln w="0"/>
                <a:solidFill>
                  <a:schemeClr val="tx1"/>
                </a:solidFill>
                <a:latin typeface="Times New Roman" panose="02020603050405020304" pitchFamily="18" charset="0"/>
                <a:cs typeface="Times New Roman" panose="02020603050405020304" pitchFamily="18" charset="0"/>
              </a:rPr>
              <a:t>Dan sebaliknya kenaikan pajak akan menurunkan daya beli masyarakat serta menurunkan output industri secara umum.</a:t>
            </a:r>
          </a:p>
        </p:txBody>
      </p:sp>
      <p:sp>
        <p:nvSpPr>
          <p:cNvPr id="5" name="Content Placeholder 2">
            <a:extLst>
              <a:ext uri="{FF2B5EF4-FFF2-40B4-BE49-F238E27FC236}">
                <a16:creationId xmlns:a16="http://schemas.microsoft.com/office/drawing/2014/main" id="{ABC8275B-FBCE-4BB6-A6C7-AAFC795D4228}"/>
              </a:ext>
            </a:extLst>
          </p:cNvPr>
          <p:cNvSpPr txBox="1">
            <a:spLocks/>
          </p:cNvSpPr>
          <p:nvPr/>
        </p:nvSpPr>
        <p:spPr>
          <a:xfrm>
            <a:off x="1524000" y="2339340"/>
            <a:ext cx="4419599" cy="3684240"/>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marL="268288" indent="-268288" algn="just">
              <a:buClr>
                <a:schemeClr val="accent2"/>
              </a:buClr>
            </a:pPr>
            <a:r>
              <a:rPr lang="id-ID" sz="1800">
                <a:ln w="0"/>
                <a:solidFill>
                  <a:schemeClr val="tx1"/>
                </a:solidFill>
                <a:latin typeface="Times New Roman" panose="02020603050405020304" pitchFamily="18" charset="0"/>
                <a:cs typeface="Times New Roman" panose="02020603050405020304" pitchFamily="18" charset="0"/>
              </a:rPr>
              <a:t>kebijakan ekonomi dlm rangka mengarahkan kondisi perekonomian untuk menjadi lebih baik dengan jalan mengubah penerimaan dan pengeluaran pemerintah.</a:t>
            </a:r>
          </a:p>
          <a:p>
            <a:pPr marL="268288" indent="-268288" algn="just">
              <a:buClr>
                <a:schemeClr val="accent2"/>
              </a:buClr>
            </a:pPr>
            <a:r>
              <a:rPr lang="id-ID" sz="1800">
                <a:ln w="0"/>
                <a:solidFill>
                  <a:schemeClr val="tx1"/>
                </a:solidFill>
                <a:latin typeface="Times New Roman" panose="02020603050405020304" pitchFamily="18" charset="0"/>
                <a:cs typeface="Times New Roman" panose="02020603050405020304" pitchFamily="18" charset="0"/>
              </a:rPr>
              <a:t>Kebijakan ini mirip dengan kebijakan moneter untuk mengatur jumlah uang beredar, namun kebijakan fiskal lebih menekankan pada pengaturan pendapatan dan belanja pemerintah.</a:t>
            </a:r>
            <a:endParaRPr lang="id-ID" sz="1800" dirty="0">
              <a:ln w="0"/>
              <a:solidFill>
                <a:schemeClr val="tx1"/>
              </a:solidFill>
              <a:latin typeface="Times New Roman" panose="02020603050405020304" pitchFamily="18" charset="0"/>
              <a:cs typeface="Times New Roman" panose="02020603050405020304" pitchFamily="18" charset="0"/>
            </a:endParaRPr>
          </a:p>
        </p:txBody>
      </p:sp>
      <p:sp>
        <p:nvSpPr>
          <p:cNvPr id="6" name="Title 3">
            <a:extLst>
              <a:ext uri="{FF2B5EF4-FFF2-40B4-BE49-F238E27FC236}">
                <a16:creationId xmlns:a16="http://schemas.microsoft.com/office/drawing/2014/main" id="{EDF4E405-52C4-4C85-A6AF-7C885E582BC9}"/>
              </a:ext>
            </a:extLst>
          </p:cNvPr>
          <p:cNvSpPr txBox="1">
            <a:spLocks/>
          </p:cNvSpPr>
          <p:nvPr/>
        </p:nvSpPr>
        <p:spPr>
          <a:xfrm>
            <a:off x="1524001" y="1128271"/>
            <a:ext cx="9143998"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2400" dirty="0">
                <a:latin typeface="Times New Roman" panose="02020603050405020304" pitchFamily="18" charset="0"/>
                <a:cs typeface="Times New Roman" panose="02020603050405020304" pitchFamily="18" charset="0"/>
              </a:rPr>
              <a:t>Definisi dan Pengertian</a:t>
            </a:r>
          </a:p>
        </p:txBody>
      </p:sp>
    </p:spTree>
    <p:extLst>
      <p:ext uri="{BB962C8B-B14F-4D97-AF65-F5344CB8AC3E}">
        <p14:creationId xmlns:p14="http://schemas.microsoft.com/office/powerpoint/2010/main" val="32030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57BF4BD-086C-44F3-9F78-D49942654069}"/>
              </a:ext>
            </a:extLst>
          </p:cNvPr>
          <p:cNvGraphicFramePr/>
          <p:nvPr>
            <p:extLst>
              <p:ext uri="{D42A27DB-BD31-4B8C-83A1-F6EECF244321}">
                <p14:modId xmlns:p14="http://schemas.microsoft.com/office/powerpoint/2010/main" val="1269116563"/>
              </p:ext>
            </p:extLst>
          </p:nvPr>
        </p:nvGraphicFramePr>
        <p:xfrm>
          <a:off x="549796" y="548640"/>
          <a:ext cx="4896544" cy="584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DEDB42A8-F125-4CFC-969C-3D4E40A35C22}"/>
              </a:ext>
            </a:extLst>
          </p:cNvPr>
          <p:cNvGraphicFramePr/>
          <p:nvPr>
            <p:extLst>
              <p:ext uri="{D42A27DB-BD31-4B8C-83A1-F6EECF244321}">
                <p14:modId xmlns:p14="http://schemas.microsoft.com/office/powerpoint/2010/main" val="1161695460"/>
              </p:ext>
            </p:extLst>
          </p:nvPr>
        </p:nvGraphicFramePr>
        <p:xfrm>
          <a:off x="6742484" y="980728"/>
          <a:ext cx="4680520" cy="5417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1239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8C53CFB6-8600-43C2-AED8-AA169440AF35}"/>
                  </a:ext>
                </a:extLst>
              </p:cNvPr>
              <p:cNvSpPr txBox="1">
                <a:spLocks/>
              </p:cNvSpPr>
              <p:nvPr/>
            </p:nvSpPr>
            <p:spPr>
              <a:xfrm>
                <a:off x="6440391" y="1790700"/>
                <a:ext cx="4419598" cy="4620344"/>
              </a:xfrm>
              <a:prstGeom prst="rect">
                <a:avLst/>
              </a:prstGeom>
              <a:ln/>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a:buClr>
                    <a:schemeClr val="accent2"/>
                  </a:buClr>
                  <a:buFont typeface="Arial" panose="020B0604020202020204" pitchFamily="34" charset="0"/>
                  <a:buNone/>
                </a:pPr>
                <a:r>
                  <a:rPr lang="id-ID" sz="2600" b="1" dirty="0">
                    <a:ln w="0"/>
                    <a:solidFill>
                      <a:schemeClr val="tx1"/>
                    </a:solidFill>
                    <a:effectLst/>
                  </a:rPr>
                  <a:t>Kasus</a:t>
                </a:r>
              </a:p>
              <a:p>
                <a:pPr marL="0" indent="0" algn="just">
                  <a:spcBef>
                    <a:spcPts val="0"/>
                  </a:spcBef>
                  <a:buClr>
                    <a:schemeClr val="accent2"/>
                  </a:buClr>
                  <a:buFont typeface="Arial" panose="020B0604020202020204" pitchFamily="34" charset="0"/>
                  <a:buNone/>
                </a:pPr>
                <a:endParaRPr lang="id-ID" sz="800" b="1" dirty="0">
                  <a:ln w="0"/>
                  <a:solidFill>
                    <a:schemeClr val="tx1"/>
                  </a:solidFill>
                  <a:effectLst/>
                </a:endParaRPr>
              </a:p>
              <a:p>
                <a:pPr marL="0" indent="0" algn="just">
                  <a:spcBef>
                    <a:spcPts val="0"/>
                  </a:spcBef>
                  <a:buClr>
                    <a:schemeClr val="accent2"/>
                  </a:buClr>
                  <a:buFont typeface="Arial" panose="020B0604020202020204" pitchFamily="34" charset="0"/>
                  <a:buNone/>
                  <a:tabLst>
                    <a:tab pos="901700" algn="l"/>
                    <a:tab pos="1250950" algn="l"/>
                  </a:tabLst>
                </a:pPr>
                <a:r>
                  <a:rPr lang="id-ID" sz="1800" b="1" dirty="0">
                    <a:ln w="0"/>
                    <a:solidFill>
                      <a:schemeClr val="tx1"/>
                    </a:solidFill>
                    <a:effectLst/>
                  </a:rPr>
                  <a:t>Diketahui : 	</a:t>
                </a: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𝑪</m:t>
                        </m:r>
                      </m:e>
                      <m:sub>
                        <m:r>
                          <a:rPr lang="id-ID" sz="1800" b="1" i="1" smtClean="0">
                            <a:ln w="0"/>
                            <a:solidFill>
                              <a:schemeClr val="tx1"/>
                            </a:solidFill>
                            <a:effectLst/>
                            <a:latin typeface="Cambria Math" panose="02040503050406030204" pitchFamily="18" charset="0"/>
                          </a:rPr>
                          <m:t>𝟏</m:t>
                        </m:r>
                      </m:sub>
                    </m:sSub>
                    <m:r>
                      <a:rPr lang="id-ID" sz="1800" b="1" i="1" smtClean="0">
                        <a:ln w="0"/>
                        <a:solidFill>
                          <a:schemeClr val="tx1"/>
                        </a:solidFill>
                        <a:effectLst/>
                        <a:latin typeface="Cambria Math" panose="02040503050406030204" pitchFamily="18" charset="0"/>
                      </a:rPr>
                      <m:t>=</m:t>
                    </m:r>
                    <m:r>
                      <a:rPr lang="id-ID" sz="1800" b="1" i="1" smtClean="0">
                        <a:ln w="0"/>
                        <a:solidFill>
                          <a:schemeClr val="tx1"/>
                        </a:solidFill>
                        <a:effectLst/>
                        <a:latin typeface="Cambria Math" panose="02040503050406030204" pitchFamily="18" charset="0"/>
                      </a:rPr>
                      <m:t>𝟏𝟎𝟎</m:t>
                    </m:r>
                    <m:r>
                      <a:rPr lang="id-ID" sz="1800" b="1" i="1" smtClean="0">
                        <a:ln w="0"/>
                        <a:solidFill>
                          <a:schemeClr val="tx1"/>
                        </a:solidFill>
                        <a:effectLst/>
                        <a:latin typeface="Cambria Math" panose="02040503050406030204" pitchFamily="18" charset="0"/>
                      </a:rPr>
                      <m:t>+ </m:t>
                    </m:r>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𝟎</m:t>
                        </m:r>
                        <m:r>
                          <a:rPr lang="id-ID" sz="1800" b="1" i="1" smtClean="0">
                            <a:ln w="0"/>
                            <a:solidFill>
                              <a:schemeClr val="tx1"/>
                            </a:solidFill>
                            <a:effectLst/>
                            <a:latin typeface="Cambria Math" panose="02040503050406030204" pitchFamily="18" charset="0"/>
                          </a:rPr>
                          <m:t>,</m:t>
                        </m:r>
                        <m:r>
                          <a:rPr lang="id-ID" sz="1800" b="1" i="1" smtClean="0">
                            <a:ln w="0"/>
                            <a:solidFill>
                              <a:schemeClr val="tx1"/>
                            </a:solidFill>
                            <a:effectLst/>
                            <a:latin typeface="Cambria Math" panose="02040503050406030204" pitchFamily="18" charset="0"/>
                          </a:rPr>
                          <m:t>𝟖</m:t>
                        </m:r>
                        <m:r>
                          <a:rPr lang="id-ID" sz="1800" b="1" i="1" smtClean="0">
                            <a:ln w="0"/>
                            <a:solidFill>
                              <a:schemeClr val="tx1"/>
                            </a:solidFill>
                            <a:effectLst/>
                            <a:latin typeface="Cambria Math" panose="02040503050406030204" pitchFamily="18" charset="0"/>
                          </a:rPr>
                          <m:t>𝒀</m:t>
                        </m:r>
                      </m:e>
                      <m:sub>
                        <m:r>
                          <a:rPr lang="id-ID" sz="1800" b="1" i="1" smtClean="0">
                            <a:ln w="0"/>
                            <a:solidFill>
                              <a:schemeClr val="tx1"/>
                            </a:solidFill>
                            <a:effectLst/>
                            <a:latin typeface="Cambria Math" panose="02040503050406030204" pitchFamily="18" charset="0"/>
                          </a:rPr>
                          <m:t>𝒅</m:t>
                        </m:r>
                      </m:sub>
                    </m:sSub>
                  </m:oMath>
                </a14:m>
                <a:endParaRPr lang="id-ID" sz="1800" b="1" dirty="0">
                  <a:ln w="0"/>
                  <a:solidFill>
                    <a:schemeClr val="tx1"/>
                  </a:solidFill>
                  <a:effectLst/>
                </a:endParaRP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rPr>
                  <a:t>	T	= 25</a:t>
                </a:r>
              </a:p>
              <a:p>
                <a:pPr marL="0" indent="0" algn="just">
                  <a:spcBef>
                    <a:spcPts val="0"/>
                  </a:spcBef>
                  <a:buClr>
                    <a:schemeClr val="accent2"/>
                  </a:buClr>
                  <a:buFont typeface="Arial" panose="020B0604020202020204" pitchFamily="34" charset="0"/>
                  <a:buNone/>
                  <a:tabLst>
                    <a:tab pos="1250950" algn="l"/>
                    <a:tab pos="1519238" algn="l"/>
                  </a:tabLst>
                </a:pPr>
                <a:endParaRPr lang="id-ID" sz="1800" b="1" dirty="0">
                  <a:ln w="0"/>
                  <a:solidFill>
                    <a:schemeClr val="tx1"/>
                  </a:solidFill>
                  <a:effectLst/>
                </a:endParaRP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rPr>
                  <a:t>Jawaban :</a:t>
                </a: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rPr>
                  <a:t>C = 100 + 0,8 (Y – 25)</a:t>
                </a: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rPr>
                  <a:t>    = 100 – 20 + 0,8Y</a:t>
                </a: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rPr>
                  <a:t>    = 80 + 0,8 Y</a:t>
                </a:r>
              </a:p>
            </p:txBody>
          </p:sp>
        </mc:Choice>
        <mc:Fallback>
          <p:sp>
            <p:nvSpPr>
              <p:cNvPr id="2" name="Content Placeholder 1">
                <a:extLst>
                  <a:ext uri="{FF2B5EF4-FFF2-40B4-BE49-F238E27FC236}">
                    <a16:creationId xmlns:a16="http://schemas.microsoft.com/office/drawing/2014/main" id="{8C53CFB6-8600-43C2-AED8-AA169440AF35}"/>
                  </a:ext>
                </a:extLst>
              </p:cNvPr>
              <p:cNvSpPr txBox="1">
                <a:spLocks noRot="1" noChangeAspect="1" noMove="1" noResize="1" noEditPoints="1" noAdjustHandles="1" noChangeArrowheads="1" noChangeShapeType="1" noTextEdit="1"/>
              </p:cNvSpPr>
              <p:nvPr/>
            </p:nvSpPr>
            <p:spPr>
              <a:xfrm>
                <a:off x="6440391" y="1790700"/>
                <a:ext cx="4419598" cy="4620344"/>
              </a:xfrm>
              <a:prstGeom prst="rect">
                <a:avLst/>
              </a:prstGeom>
              <a:blipFill>
                <a:blip r:embed="rId2"/>
                <a:stretch>
                  <a:fillRect l="-2338" t="-1842"/>
                </a:stretch>
              </a:blipFill>
              <a:ln/>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1DC6585-3F50-4A85-9E74-4E9694EFEC70}"/>
                  </a:ext>
                </a:extLst>
              </p:cNvPr>
              <p:cNvSpPr txBox="1">
                <a:spLocks/>
              </p:cNvSpPr>
              <p:nvPr/>
            </p:nvSpPr>
            <p:spPr>
              <a:xfrm>
                <a:off x="1638304" y="1790700"/>
                <a:ext cx="4419599" cy="4620344"/>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marL="342900" indent="-342900" algn="just">
                  <a:buClr>
                    <a:schemeClr val="bg1"/>
                  </a:buClr>
                  <a:buFont typeface="+mj-lt"/>
                  <a:buAutoNum type="alphaLcParenR"/>
                </a:pPr>
                <a:r>
                  <a:rPr lang="id-ID" sz="1800" dirty="0">
                    <a:ln w="0"/>
                    <a:solidFill>
                      <a:schemeClr val="tx1"/>
                    </a:solidFill>
                    <a:effectLst>
                      <a:outerShdw blurRad="38100" dist="19050" dir="2700000" algn="tl" rotWithShape="0">
                        <a:schemeClr val="dk1">
                          <a:alpha val="40000"/>
                        </a:schemeClr>
                      </a:outerShdw>
                    </a:effectLst>
                  </a:rPr>
                  <a:t>Pajak Nominal</a:t>
                </a:r>
              </a:p>
              <a:p>
                <a:pPr marL="342900" indent="-342900" algn="just">
                  <a:spcBef>
                    <a:spcPts val="0"/>
                  </a:spcBef>
                  <a:buClr>
                    <a:schemeClr val="accent2"/>
                  </a:buClr>
                  <a:buFont typeface="+mj-lt"/>
                  <a:buAutoNum type="alphaLcParenR"/>
                </a:pPr>
                <a:endParaRPr lang="id-ID" sz="1800" dirty="0">
                  <a:ln w="0"/>
                  <a:solidFill>
                    <a:schemeClr val="tx1"/>
                  </a:solidFill>
                  <a:effectLst>
                    <a:outerShdw blurRad="38100" dist="19050" dir="2700000" algn="tl" rotWithShape="0">
                      <a:schemeClr val="dk1">
                        <a:alpha val="40000"/>
                      </a:schemeClr>
                    </a:outerShdw>
                  </a:effectLst>
                </a:endParaRPr>
              </a:p>
              <a:p>
                <a:pPr algn="just">
                  <a:spcBef>
                    <a:spcPts val="0"/>
                  </a:spcBef>
                  <a:buClr>
                    <a:schemeClr val="accent2"/>
                  </a:buClr>
                </a:pPr>
                <a:r>
                  <a:rPr lang="id-ID" sz="1800" dirty="0">
                    <a:ln w="0"/>
                    <a:solidFill>
                      <a:schemeClr val="tx1"/>
                    </a:solidFill>
                    <a:effectLst>
                      <a:outerShdw blurRad="38100" dist="19050" dir="2700000" algn="tl" rotWithShape="0">
                        <a:schemeClr val="dk1">
                          <a:alpha val="40000"/>
                        </a:schemeClr>
                      </a:outerShdw>
                    </a:effectLst>
                  </a:rPr>
                  <a:t>Jika pendapatan = Y</a:t>
                </a:r>
              </a:p>
              <a:p>
                <a:pPr algn="just">
                  <a:spcBef>
                    <a:spcPts val="0"/>
                  </a:spcBef>
                  <a:buClr>
                    <a:schemeClr val="accent2"/>
                  </a:buClr>
                </a:pPr>
                <a:r>
                  <a:rPr lang="id-ID" sz="1800" dirty="0">
                    <a:ln w="0"/>
                    <a:solidFill>
                      <a:schemeClr val="tx1"/>
                    </a:solidFill>
                    <a:effectLst>
                      <a:outerShdw blurRad="38100" dist="19050" dir="2700000" algn="tl" rotWithShape="0">
                        <a:schemeClr val="dk1">
                          <a:alpha val="40000"/>
                        </a:schemeClr>
                      </a:outerShdw>
                    </a:effectLst>
                  </a:rPr>
                  <a:t>Pajak Nominal = T</a:t>
                </a:r>
              </a:p>
              <a:p>
                <a:pPr algn="just">
                  <a:spcBef>
                    <a:spcPts val="0"/>
                  </a:spcBef>
                  <a:buClr>
                    <a:schemeClr val="accent2"/>
                  </a:buClr>
                </a:pPr>
                <a:endParaRPr lang="id-ID" sz="1800" dirty="0">
                  <a:ln w="0"/>
                  <a:solidFill>
                    <a:schemeClr val="tx1"/>
                  </a:solidFill>
                  <a:effectLst>
                    <a:outerShdw blurRad="38100" dist="19050" dir="2700000" algn="tl" rotWithShape="0">
                      <a:schemeClr val="dk1">
                        <a:alpha val="40000"/>
                      </a:schemeClr>
                    </a:outerShdw>
                  </a:effectLst>
                </a:endParaRPr>
              </a:p>
              <a:p>
                <a:pPr algn="just">
                  <a:buClr>
                    <a:schemeClr val="accent2"/>
                  </a:buClr>
                </a:pPr>
                <a14:m>
                  <m:oMathPara xmlns:m="http://schemas.openxmlformats.org/officeDocument/2006/math">
                    <m:oMathParaPr>
                      <m:jc m:val="centerGroup"/>
                    </m:oMathParaPr>
                    <m:oMath xmlns:m="http://schemas.openxmlformats.org/officeDocument/2006/math">
                      <m:sSub>
                        <m:sSubPr>
                          <m:ctrlPr>
                            <a:rPr lang="id-ID" sz="1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𝑌</m:t>
                          </m:r>
                        </m:e>
                        <m: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𝑑</m:t>
                          </m:r>
                        </m:sub>
                      </m:s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𝑌</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𝑇</m:t>
                      </m:r>
                    </m:oMath>
                  </m:oMathPara>
                </a14:m>
                <a:endParaRPr lang="id-ID" sz="1800" dirty="0">
                  <a:ln w="0"/>
                  <a:solidFill>
                    <a:schemeClr val="tx1"/>
                  </a:solidFill>
                  <a:effectLst>
                    <a:outerShdw blurRad="38100" dist="19050" dir="2700000" algn="tl" rotWithShape="0">
                      <a:schemeClr val="dk1">
                        <a:alpha val="40000"/>
                      </a:schemeClr>
                    </a:outerShdw>
                  </a:effectLst>
                  <a:ea typeface="Cambria Math" panose="02040503050406030204" pitchFamily="18" charset="0"/>
                </a:endParaRPr>
              </a:p>
              <a:p>
                <a:pPr algn="just">
                  <a:buClr>
                    <a:schemeClr val="accent2"/>
                  </a:buClr>
                </a:pPr>
                <a:r>
                  <a:rPr lang="id-ID" sz="1800" dirty="0">
                    <a:ln w="0"/>
                    <a:solidFill>
                      <a:schemeClr val="tx1"/>
                    </a:solidFill>
                    <a:effectLst>
                      <a:outerShdw blurRad="38100" dist="19050" dir="2700000" algn="tl" rotWithShape="0">
                        <a:schemeClr val="dk1">
                          <a:alpha val="40000"/>
                        </a:schemeClr>
                      </a:outerShdw>
                    </a:effectLst>
                  </a:rPr>
                  <a:t>Fungsi Konsumsi menurut model Keynes adalah :</a:t>
                </a:r>
              </a:p>
              <a:p>
                <a:pPr marL="901700" indent="-901700" algn="just">
                  <a:buClr>
                    <a:schemeClr val="accent2"/>
                  </a:buClr>
                  <a:tabLst>
                    <a:tab pos="901700" algn="l"/>
                    <a:tab pos="1708150" algn="l"/>
                  </a:tabLst>
                </a:pPr>
                <a14:m>
                  <m:oMathPara xmlns:m="http://schemas.openxmlformats.org/officeDocument/2006/math">
                    <m:oMathParaPr>
                      <m:jc m:val="centerGroup"/>
                    </m:oMathParaPr>
                    <m:oMath xmlns:m="http://schemas.openxmlformats.org/officeDocument/2006/math">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𝐶</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m:t>
                      </m:r>
                      <m:sSub>
                        <m:sSubPr>
                          <m:ctrlPr>
                            <a:rPr lang="id-ID" sz="1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𝐶</m:t>
                          </m:r>
                        </m:e>
                        <m: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0</m:t>
                          </m:r>
                        </m:sub>
                      </m:s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sSub>
                        <m:sSubPr>
                          <m:ctrlPr>
                            <a:rPr lang="id-ID" sz="1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ctrlPr>
                        </m:sSubPr>
                        <m:e>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𝑏𝑌</m:t>
                          </m:r>
                        </m:e>
                        <m: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𝑑</m:t>
                          </m:r>
                        </m:sub>
                      </m:sSub>
                    </m:oMath>
                  </m:oMathPara>
                </a14:m>
                <a:endParaRPr lang="id-ID" sz="1800" dirty="0">
                  <a:ln w="0"/>
                  <a:solidFill>
                    <a:schemeClr val="tx1"/>
                  </a:solidFill>
                  <a:effectLst>
                    <a:outerShdw blurRad="38100" dist="19050" dir="2700000" algn="tl" rotWithShape="0">
                      <a:schemeClr val="dk1">
                        <a:alpha val="40000"/>
                      </a:schemeClr>
                    </a:outerShdw>
                  </a:effectLst>
                </a:endParaRPr>
              </a:p>
              <a:p>
                <a:pPr marL="268288" indent="-268288" algn="just">
                  <a:buClr>
                    <a:schemeClr val="accent2"/>
                  </a:buClr>
                  <a:tabLst>
                    <a:tab pos="901700" algn="l"/>
                    <a:tab pos="1708150" algn="l"/>
                  </a:tabLst>
                </a:pPr>
                <a14:m>
                  <m:oMathPara xmlns:m="http://schemas.openxmlformats.org/officeDocument/2006/math">
                    <m:oMathParaPr>
                      <m:jc m:val="centerGroup"/>
                    </m:oMathParaPr>
                    <m:oMath xmlns:m="http://schemas.openxmlformats.org/officeDocument/2006/math">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id-ID" sz="1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𝐶</m:t>
                          </m:r>
                        </m:e>
                        <m: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𝑏</m:t>
                      </m:r>
                      <m:d>
                        <m:dPr>
                          <m:ctrlPr>
                            <a:rPr lang="id-ID" sz="1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dPr>
                        <m:e>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𝑌</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𝑇</m:t>
                          </m:r>
                        </m:e>
                      </m:d>
                    </m:oMath>
                  </m:oMathPara>
                </a14:m>
                <a:endParaRPr lang="id-ID" sz="1800" dirty="0">
                  <a:ln w="0"/>
                  <a:solidFill>
                    <a:schemeClr val="tx1"/>
                  </a:solidFill>
                  <a:effectLst>
                    <a:outerShdw blurRad="38100" dist="19050" dir="2700000" algn="tl" rotWithShape="0">
                      <a:schemeClr val="dk1">
                        <a:alpha val="40000"/>
                      </a:schemeClr>
                    </a:outerShdw>
                  </a:effectLst>
                </a:endParaRPr>
              </a:p>
              <a:p>
                <a:pPr marL="268288" indent="-268288" algn="just">
                  <a:buClr>
                    <a:schemeClr val="accent2"/>
                  </a:buClr>
                  <a:tabLst>
                    <a:tab pos="901700" algn="l"/>
                    <a:tab pos="1708150" algn="l"/>
                  </a:tabLst>
                </a:pPr>
                <a14:m>
                  <m:oMathPara xmlns:m="http://schemas.openxmlformats.org/officeDocument/2006/math">
                    <m:oMathParaPr>
                      <m:jc m:val="centerGroup"/>
                    </m:oMathParaPr>
                    <m:oMath xmlns:m="http://schemas.openxmlformats.org/officeDocument/2006/math">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id-ID" sz="18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𝐶</m:t>
                          </m:r>
                        </m:e>
                        <m: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𝑏𝑌</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𝑏𝑇</m:t>
                      </m:r>
                    </m:oMath>
                  </m:oMathPara>
                </a14:m>
                <a:endParaRPr lang="id-ID" sz="1800" dirty="0">
                  <a:ln w="0"/>
                  <a:solidFill>
                    <a:schemeClr val="tx1"/>
                  </a:solidFill>
                  <a:effectLst>
                    <a:outerShdw blurRad="38100" dist="19050" dir="2700000" algn="tl" rotWithShape="0">
                      <a:schemeClr val="dk1">
                        <a:alpha val="40000"/>
                      </a:schemeClr>
                    </a:outerShdw>
                  </a:effectLst>
                </a:endParaRPr>
              </a:p>
              <a:p>
                <a:pPr marL="268288" indent="-268288" algn="just">
                  <a:buClr>
                    <a:schemeClr val="accent2"/>
                  </a:buClr>
                  <a:tabLst>
                    <a:tab pos="901700" algn="l"/>
                    <a:tab pos="1708150" algn="l"/>
                  </a:tabLst>
                </a:pPr>
                <a14:m>
                  <m:oMathPara xmlns:m="http://schemas.openxmlformats.org/officeDocument/2006/math">
                    <m:oMathParaPr>
                      <m:jc m:val="centerGroup"/>
                    </m:oMathParaPr>
                    <m:oMath xmlns:m="http://schemas.openxmlformats.org/officeDocument/2006/math">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id-ID" sz="18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𝐶</m:t>
                          </m:r>
                        </m:e>
                        <m: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0</m:t>
                          </m:r>
                        </m:sub>
                      </m:sSub>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𝑏𝑇</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id-ID" sz="18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𝑏𝑌</m:t>
                      </m:r>
                    </m:oMath>
                  </m:oMathPara>
                </a14:m>
                <a:endParaRPr lang="id-ID" sz="1800" dirty="0">
                  <a:ln w="0"/>
                  <a:solidFill>
                    <a:schemeClr val="tx1"/>
                  </a:solidFill>
                  <a:effectLst>
                    <a:outerShdw blurRad="38100" dist="19050" dir="2700000" algn="tl" rotWithShape="0">
                      <a:schemeClr val="dk1">
                        <a:alpha val="40000"/>
                      </a:schemeClr>
                    </a:outerShdw>
                  </a:effectLst>
                </a:endParaRPr>
              </a:p>
              <a:p>
                <a:pPr algn="just">
                  <a:buClr>
                    <a:schemeClr val="accent2"/>
                  </a:buClr>
                  <a:tabLst>
                    <a:tab pos="901700" algn="l"/>
                    <a:tab pos="1708150" algn="l"/>
                  </a:tabLst>
                </a:pPr>
                <a:r>
                  <a:rPr lang="id-ID" sz="1800" dirty="0">
                    <a:ln w="0"/>
                    <a:solidFill>
                      <a:schemeClr val="tx1"/>
                    </a:solidFill>
                    <a:effectLst>
                      <a:outerShdw blurRad="38100" dist="19050" dir="2700000" algn="tl" rotWithShape="0">
                        <a:schemeClr val="dk1">
                          <a:alpha val="40000"/>
                        </a:schemeClr>
                      </a:outerShdw>
                    </a:effectLst>
                  </a:rPr>
                  <a:t>Pajak nominal tidak mengubah nilai MPC. Artinya pajak nominal tidak mengubah sensitivitas konsumsi akibat perubahan pendapatan</a:t>
                </a:r>
              </a:p>
            </p:txBody>
          </p:sp>
        </mc:Choice>
        <mc:Fallback>
          <p:sp>
            <p:nvSpPr>
              <p:cNvPr id="3" name="Content Placeholder 2">
                <a:extLst>
                  <a:ext uri="{FF2B5EF4-FFF2-40B4-BE49-F238E27FC236}">
                    <a16:creationId xmlns:a16="http://schemas.microsoft.com/office/drawing/2014/main" id="{A1DC6585-3F50-4A85-9E74-4E9694EFEC70}"/>
                  </a:ext>
                </a:extLst>
              </p:cNvPr>
              <p:cNvSpPr txBox="1">
                <a:spLocks noRot="1" noChangeAspect="1" noMove="1" noResize="1" noEditPoints="1" noAdjustHandles="1" noChangeArrowheads="1" noChangeShapeType="1" noTextEdit="1"/>
              </p:cNvSpPr>
              <p:nvPr/>
            </p:nvSpPr>
            <p:spPr>
              <a:xfrm>
                <a:off x="1638304" y="1790700"/>
                <a:ext cx="4419599" cy="4620344"/>
              </a:xfrm>
              <a:prstGeom prst="rect">
                <a:avLst/>
              </a:prstGeom>
              <a:blipFill>
                <a:blip r:embed="rId3"/>
                <a:stretch>
                  <a:fillRect l="-1238" t="-1316" r="-1513"/>
                </a:stretch>
              </a:blipFill>
              <a:ln/>
            </p:spPr>
            <p:txBody>
              <a:bodyPr/>
              <a:lstStyle/>
              <a:p>
                <a:r>
                  <a:rPr lang="en-ID">
                    <a:noFill/>
                  </a:rPr>
                  <a:t> </a:t>
                </a:r>
              </a:p>
            </p:txBody>
          </p:sp>
        </mc:Fallback>
      </mc:AlternateContent>
      <p:sp>
        <p:nvSpPr>
          <p:cNvPr id="4" name="Title 3">
            <a:extLst>
              <a:ext uri="{FF2B5EF4-FFF2-40B4-BE49-F238E27FC236}">
                <a16:creationId xmlns:a16="http://schemas.microsoft.com/office/drawing/2014/main" id="{06047CBA-890E-45B3-BE6D-1080378F5203}"/>
              </a:ext>
            </a:extLst>
          </p:cNvPr>
          <p:cNvSpPr txBox="1">
            <a:spLocks/>
          </p:cNvSpPr>
          <p:nvPr/>
        </p:nvSpPr>
        <p:spPr>
          <a:xfrm>
            <a:off x="1529430" y="674539"/>
            <a:ext cx="9143998" cy="51038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2400" b="1" dirty="0">
                <a:latin typeface="Times New Roman" panose="02020603050405020304" pitchFamily="18" charset="0"/>
                <a:cs typeface="Times New Roman" panose="02020603050405020304" pitchFamily="18" charset="0"/>
              </a:rPr>
              <a:t>Pengaruh Pajak Terhadap Pendapatan dan Konsumsi</a:t>
            </a:r>
            <a:endParaRPr lang="id-ID" sz="24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728A8E83-F13A-46AD-B9DF-B944F7705A9A}"/>
              </a:ext>
            </a:extLst>
          </p:cNvPr>
          <p:cNvCxnSpPr/>
          <p:nvPr/>
        </p:nvCxnSpPr>
        <p:spPr>
          <a:xfrm flipV="1">
            <a:off x="6814492" y="4437112"/>
            <a:ext cx="0" cy="1944216"/>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6" name="Straight Arrow Connector 5">
            <a:extLst>
              <a:ext uri="{FF2B5EF4-FFF2-40B4-BE49-F238E27FC236}">
                <a16:creationId xmlns:a16="http://schemas.microsoft.com/office/drawing/2014/main" id="{D928DEDE-5B35-4088-B3A9-95AFD359131D}"/>
              </a:ext>
            </a:extLst>
          </p:cNvPr>
          <p:cNvCxnSpPr/>
          <p:nvPr/>
        </p:nvCxnSpPr>
        <p:spPr>
          <a:xfrm>
            <a:off x="6814492" y="6381328"/>
            <a:ext cx="3024336" cy="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7" name="Straight Connector 6">
            <a:extLst>
              <a:ext uri="{FF2B5EF4-FFF2-40B4-BE49-F238E27FC236}">
                <a16:creationId xmlns:a16="http://schemas.microsoft.com/office/drawing/2014/main" id="{88A1B1D8-0E59-4031-BF18-772742ACC744}"/>
              </a:ext>
            </a:extLst>
          </p:cNvPr>
          <p:cNvCxnSpPr/>
          <p:nvPr/>
        </p:nvCxnSpPr>
        <p:spPr>
          <a:xfrm flipV="1">
            <a:off x="6814492" y="4437112"/>
            <a:ext cx="2592288" cy="792088"/>
          </a:xfrm>
          <a:prstGeom prst="line">
            <a:avLst/>
          </a:prstGeom>
          <a:ln>
            <a:tailEnd type="none"/>
          </a:ln>
        </p:spPr>
        <p:style>
          <a:lnRef idx="2">
            <a:schemeClr val="dk1"/>
          </a:lnRef>
          <a:fillRef idx="1">
            <a:schemeClr val="lt1"/>
          </a:fillRef>
          <a:effectRef idx="0">
            <a:schemeClr val="dk1"/>
          </a:effectRef>
          <a:fontRef idx="minor">
            <a:schemeClr val="dk1"/>
          </a:fontRef>
        </p:style>
      </p:cxnSp>
      <p:cxnSp>
        <p:nvCxnSpPr>
          <p:cNvPr id="8" name="Straight Connector 7">
            <a:extLst>
              <a:ext uri="{FF2B5EF4-FFF2-40B4-BE49-F238E27FC236}">
                <a16:creationId xmlns:a16="http://schemas.microsoft.com/office/drawing/2014/main" id="{B343160F-29E0-40A9-8EC3-D827695A5A30}"/>
              </a:ext>
            </a:extLst>
          </p:cNvPr>
          <p:cNvCxnSpPr/>
          <p:nvPr/>
        </p:nvCxnSpPr>
        <p:spPr>
          <a:xfrm flipV="1">
            <a:off x="6814492" y="4869160"/>
            <a:ext cx="2664296" cy="792088"/>
          </a:xfrm>
          <a:prstGeom prst="line">
            <a:avLst/>
          </a:prstGeom>
          <a:ln>
            <a:tailEnd type="none"/>
          </a:ln>
        </p:spPr>
        <p:style>
          <a:lnRef idx="2">
            <a:schemeClr val="dk1"/>
          </a:lnRef>
          <a:fillRef idx="1">
            <a:schemeClr val="lt1"/>
          </a:fillRef>
          <a:effectRef idx="0">
            <a:schemeClr val="dk1"/>
          </a:effectRef>
          <a:fontRef idx="minor">
            <a:schemeClr val="dk1"/>
          </a:fontRef>
        </p:style>
      </p:cxnSp>
      <p:cxnSp>
        <p:nvCxnSpPr>
          <p:cNvPr id="9" name="Straight Arrow Connector 8">
            <a:extLst>
              <a:ext uri="{FF2B5EF4-FFF2-40B4-BE49-F238E27FC236}">
                <a16:creationId xmlns:a16="http://schemas.microsoft.com/office/drawing/2014/main" id="{D94A832D-EA7B-4DD9-B011-8C1F9D01E1F5}"/>
              </a:ext>
            </a:extLst>
          </p:cNvPr>
          <p:cNvCxnSpPr/>
          <p:nvPr/>
        </p:nvCxnSpPr>
        <p:spPr>
          <a:xfrm>
            <a:off x="8110636" y="4869160"/>
            <a:ext cx="0" cy="360040"/>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10" name="TextBox 9">
            <a:extLst>
              <a:ext uri="{FF2B5EF4-FFF2-40B4-BE49-F238E27FC236}">
                <a16:creationId xmlns:a16="http://schemas.microsoft.com/office/drawing/2014/main" id="{930ED3BC-C028-4869-9349-6B917C2A7E3A}"/>
              </a:ext>
            </a:extLst>
          </p:cNvPr>
          <p:cNvSpPr txBox="1"/>
          <p:nvPr/>
        </p:nvSpPr>
        <p:spPr>
          <a:xfrm>
            <a:off x="8686193" y="4169913"/>
            <a:ext cx="2016224" cy="3139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0000"/>
              </a:lnSpc>
            </a:pPr>
            <a:r>
              <a:rPr lang="id-ID" sz="1600" dirty="0"/>
              <a:t>C = 100 + 0,8Y</a:t>
            </a:r>
          </a:p>
        </p:txBody>
      </p:sp>
      <p:sp>
        <p:nvSpPr>
          <p:cNvPr id="11" name="TextBox 10">
            <a:extLst>
              <a:ext uri="{FF2B5EF4-FFF2-40B4-BE49-F238E27FC236}">
                <a16:creationId xmlns:a16="http://schemas.microsoft.com/office/drawing/2014/main" id="{966294C6-5104-4E47-B784-21A746DBCDC7}"/>
              </a:ext>
            </a:extLst>
          </p:cNvPr>
          <p:cNvSpPr txBox="1"/>
          <p:nvPr/>
        </p:nvSpPr>
        <p:spPr>
          <a:xfrm>
            <a:off x="8650190" y="4618893"/>
            <a:ext cx="2016224" cy="3139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0000"/>
              </a:lnSpc>
            </a:pPr>
            <a:r>
              <a:rPr lang="id-ID" sz="1600" dirty="0"/>
              <a:t>C = 80 + 0,8Y</a:t>
            </a:r>
          </a:p>
        </p:txBody>
      </p:sp>
      <p:sp>
        <p:nvSpPr>
          <p:cNvPr id="12" name="TextBox 11">
            <a:extLst>
              <a:ext uri="{FF2B5EF4-FFF2-40B4-BE49-F238E27FC236}">
                <a16:creationId xmlns:a16="http://schemas.microsoft.com/office/drawing/2014/main" id="{18402804-1EA4-45B8-9250-965AF784B1C2}"/>
              </a:ext>
            </a:extLst>
          </p:cNvPr>
          <p:cNvSpPr txBox="1"/>
          <p:nvPr/>
        </p:nvSpPr>
        <p:spPr>
          <a:xfrm>
            <a:off x="6352965" y="5108238"/>
            <a:ext cx="540567" cy="3139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0000"/>
              </a:lnSpc>
            </a:pPr>
            <a:r>
              <a:rPr lang="id-ID" sz="1600" dirty="0"/>
              <a:t>100</a:t>
            </a:r>
          </a:p>
        </p:txBody>
      </p:sp>
      <p:sp>
        <p:nvSpPr>
          <p:cNvPr id="13" name="TextBox 12">
            <a:extLst>
              <a:ext uri="{FF2B5EF4-FFF2-40B4-BE49-F238E27FC236}">
                <a16:creationId xmlns:a16="http://schemas.microsoft.com/office/drawing/2014/main" id="{AFC44F61-145D-4A23-BD55-BA2FB995E651}"/>
              </a:ext>
            </a:extLst>
          </p:cNvPr>
          <p:cNvSpPr txBox="1"/>
          <p:nvPr/>
        </p:nvSpPr>
        <p:spPr>
          <a:xfrm>
            <a:off x="6402174" y="5520629"/>
            <a:ext cx="540567" cy="3139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90000"/>
              </a:lnSpc>
            </a:pPr>
            <a:r>
              <a:rPr lang="id-ID" sz="1600" dirty="0"/>
              <a:t>80</a:t>
            </a:r>
          </a:p>
        </p:txBody>
      </p:sp>
    </p:spTree>
    <p:extLst>
      <p:ext uri="{BB962C8B-B14F-4D97-AF65-F5344CB8AC3E}">
        <p14:creationId xmlns:p14="http://schemas.microsoft.com/office/powerpoint/2010/main" val="138597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2B78E3E2-E7B7-4A90-875B-198534C4AAA1}"/>
                  </a:ext>
                </a:extLst>
              </p:cNvPr>
              <p:cNvSpPr txBox="1">
                <a:spLocks/>
              </p:cNvSpPr>
              <p:nvPr/>
            </p:nvSpPr>
            <p:spPr>
              <a:xfrm>
                <a:off x="6282819" y="1630362"/>
                <a:ext cx="4419598" cy="4620344"/>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a:buClr>
                    <a:schemeClr val="accent2"/>
                  </a:buClr>
                  <a:buFont typeface="Arial" panose="020B0604020202020204" pitchFamily="34" charset="0"/>
                  <a:buNone/>
                </a:pPr>
                <a:r>
                  <a:rPr lang="id-ID" sz="2600" b="1" dirty="0">
                    <a:ln w="0"/>
                    <a:solidFill>
                      <a:schemeClr val="tx1"/>
                    </a:solidFill>
                    <a:effectLst/>
                    <a:latin typeface="Times New Roman" panose="02020603050405020304" pitchFamily="18" charset="0"/>
                    <a:cs typeface="Times New Roman" panose="02020603050405020304" pitchFamily="18" charset="0"/>
                  </a:rPr>
                  <a:t>Kasus</a:t>
                </a:r>
              </a:p>
              <a:p>
                <a:pPr marL="0" indent="0" algn="just">
                  <a:spcBef>
                    <a:spcPts val="0"/>
                  </a:spcBef>
                  <a:buClr>
                    <a:schemeClr val="accent2"/>
                  </a:buClr>
                  <a:buFont typeface="Arial" panose="020B0604020202020204" pitchFamily="34" charset="0"/>
                  <a:buNone/>
                </a:pPr>
                <a:endParaRPr lang="id-ID" sz="800" b="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901700" algn="l"/>
                    <a:tab pos="1250950" algn="l"/>
                  </a:tabLst>
                </a:pPr>
                <a:r>
                  <a:rPr lang="id-ID" sz="1800" b="1" dirty="0">
                    <a:ln w="0"/>
                    <a:solidFill>
                      <a:schemeClr val="tx1"/>
                    </a:solidFill>
                    <a:effectLst/>
                    <a:latin typeface="Times New Roman" panose="02020603050405020304" pitchFamily="18" charset="0"/>
                    <a:cs typeface="Times New Roman" panose="02020603050405020304" pitchFamily="18" charset="0"/>
                  </a:rPr>
                  <a:t>Diketahui : 	</a:t>
                </a: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𝑪</m:t>
                        </m:r>
                      </m:e>
                      <m:sub>
                        <m:r>
                          <a:rPr lang="id-ID" sz="1800" b="1" i="1" smtClean="0">
                            <a:ln w="0"/>
                            <a:solidFill>
                              <a:schemeClr val="tx1"/>
                            </a:solidFill>
                            <a:effectLst/>
                            <a:latin typeface="Cambria Math" panose="02040503050406030204" pitchFamily="18" charset="0"/>
                          </a:rPr>
                          <m:t>𝟏</m:t>
                        </m:r>
                      </m:sub>
                    </m:sSub>
                    <m:r>
                      <a:rPr lang="id-ID" sz="1800" b="1" i="1" smtClean="0">
                        <a:ln w="0"/>
                        <a:solidFill>
                          <a:schemeClr val="tx1"/>
                        </a:solidFill>
                        <a:effectLst/>
                        <a:latin typeface="Cambria Math" panose="02040503050406030204" pitchFamily="18" charset="0"/>
                      </a:rPr>
                      <m:t>=</m:t>
                    </m:r>
                    <m:r>
                      <a:rPr lang="id-ID" sz="1800" b="1" i="1" smtClean="0">
                        <a:ln w="0"/>
                        <a:solidFill>
                          <a:schemeClr val="tx1"/>
                        </a:solidFill>
                        <a:effectLst/>
                        <a:latin typeface="Cambria Math" panose="02040503050406030204" pitchFamily="18" charset="0"/>
                      </a:rPr>
                      <m:t>𝟏𝟎𝟎</m:t>
                    </m:r>
                    <m:r>
                      <a:rPr lang="id-ID" sz="1800" b="1" i="1" smtClean="0">
                        <a:ln w="0"/>
                        <a:solidFill>
                          <a:schemeClr val="tx1"/>
                        </a:solidFill>
                        <a:effectLst/>
                        <a:latin typeface="Cambria Math" panose="02040503050406030204" pitchFamily="18" charset="0"/>
                      </a:rPr>
                      <m:t>+ </m:t>
                    </m:r>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𝟎</m:t>
                        </m:r>
                        <m:r>
                          <a:rPr lang="id-ID" sz="1800" b="1" i="1" smtClean="0">
                            <a:ln w="0"/>
                            <a:solidFill>
                              <a:schemeClr val="tx1"/>
                            </a:solidFill>
                            <a:effectLst/>
                            <a:latin typeface="Cambria Math" panose="02040503050406030204" pitchFamily="18" charset="0"/>
                          </a:rPr>
                          <m:t>,</m:t>
                        </m:r>
                        <m:r>
                          <a:rPr lang="id-ID" sz="1800" b="1" i="1" smtClean="0">
                            <a:ln w="0"/>
                            <a:solidFill>
                              <a:schemeClr val="tx1"/>
                            </a:solidFill>
                            <a:effectLst/>
                            <a:latin typeface="Cambria Math" panose="02040503050406030204" pitchFamily="18" charset="0"/>
                          </a:rPr>
                          <m:t>𝟖</m:t>
                        </m:r>
                        <m:r>
                          <a:rPr lang="id-ID" sz="1800" b="1" i="1" smtClean="0">
                            <a:ln w="0"/>
                            <a:solidFill>
                              <a:schemeClr val="tx1"/>
                            </a:solidFill>
                            <a:effectLst/>
                            <a:latin typeface="Cambria Math" panose="02040503050406030204" pitchFamily="18" charset="0"/>
                          </a:rPr>
                          <m:t>𝒀</m:t>
                        </m:r>
                      </m:e>
                      <m:sub>
                        <m:r>
                          <a:rPr lang="id-ID" sz="1800" b="1" i="1" smtClean="0">
                            <a:ln w="0"/>
                            <a:solidFill>
                              <a:schemeClr val="tx1"/>
                            </a:solidFill>
                            <a:effectLst/>
                            <a:latin typeface="Cambria Math" panose="02040503050406030204" pitchFamily="18" charset="0"/>
                          </a:rPr>
                          <m:t>𝒅</m:t>
                        </m:r>
                      </m:sub>
                    </m:sSub>
                  </m:oMath>
                </a14:m>
                <a:endParaRPr lang="id-ID" sz="1800" b="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pajak pendapatan 25%</a:t>
                </a: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𝒀</m:t>
                        </m:r>
                      </m:e>
                      <m:sub>
                        <m:r>
                          <a:rPr lang="id-ID" sz="1800" b="1" i="1" smtClean="0">
                            <a:ln w="0"/>
                            <a:solidFill>
                              <a:schemeClr val="tx1"/>
                            </a:solidFill>
                            <a:effectLst/>
                            <a:latin typeface="Cambria Math" panose="02040503050406030204" pitchFamily="18" charset="0"/>
                          </a:rPr>
                          <m:t>𝒅</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(1-t)Y</a:t>
                </a:r>
              </a:p>
              <a:p>
                <a:pPr marL="0" indent="0" algn="just">
                  <a:spcBef>
                    <a:spcPts val="0"/>
                  </a:spcBef>
                  <a:buClr>
                    <a:schemeClr val="accent2"/>
                  </a:buClr>
                  <a:buFont typeface="Arial" panose="020B0604020202020204" pitchFamily="34" charset="0"/>
                  <a:buNone/>
                  <a:tabLst>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Jawaban :</a:t>
                </a: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C = 100 + 0,8 (1 – 0,25)Y</a:t>
                </a: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100 + 0,8 (0,75)Y</a:t>
                </a:r>
              </a:p>
              <a:p>
                <a:pPr marL="0" indent="0" algn="just">
                  <a:spcBef>
                    <a:spcPts val="0"/>
                  </a:spcBef>
                  <a:buClr>
                    <a:schemeClr val="accent2"/>
                  </a:buClr>
                  <a:buFont typeface="Arial" panose="020B0604020202020204" pitchFamily="34" charset="0"/>
                  <a:buNone/>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100 + 0,6 Y</a:t>
                </a:r>
              </a:p>
            </p:txBody>
          </p:sp>
        </mc:Choice>
        <mc:Fallback>
          <p:sp>
            <p:nvSpPr>
              <p:cNvPr id="2" name="Content Placeholder 1">
                <a:extLst>
                  <a:ext uri="{FF2B5EF4-FFF2-40B4-BE49-F238E27FC236}">
                    <a16:creationId xmlns:a16="http://schemas.microsoft.com/office/drawing/2014/main" id="{2B78E3E2-E7B7-4A90-875B-198534C4AAA1}"/>
                  </a:ext>
                </a:extLst>
              </p:cNvPr>
              <p:cNvSpPr txBox="1">
                <a:spLocks noRot="1" noChangeAspect="1" noMove="1" noResize="1" noEditPoints="1" noAdjustHandles="1" noChangeArrowheads="1" noChangeShapeType="1" noTextEdit="1"/>
              </p:cNvSpPr>
              <p:nvPr/>
            </p:nvSpPr>
            <p:spPr>
              <a:xfrm>
                <a:off x="6282819" y="1630362"/>
                <a:ext cx="4419598" cy="4620344"/>
              </a:xfrm>
              <a:prstGeom prst="rect">
                <a:avLst/>
              </a:prstGeom>
              <a:blipFill>
                <a:blip r:embed="rId2"/>
                <a:stretch>
                  <a:fillRect/>
                </a:stretch>
              </a:blipFill>
              <a:ln>
                <a:solidFill>
                  <a:schemeClr val="accent2"/>
                </a:solidFill>
              </a:ln>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789B18D-BF17-4BF2-B6AD-7DE4425240EF}"/>
                  </a:ext>
                </a:extLst>
              </p:cNvPr>
              <p:cNvSpPr txBox="1">
                <a:spLocks/>
              </p:cNvSpPr>
              <p:nvPr/>
            </p:nvSpPr>
            <p:spPr>
              <a:xfrm>
                <a:off x="1584043" y="1630362"/>
                <a:ext cx="4419599" cy="4620344"/>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marL="342900" indent="-342900" algn="just">
                  <a:buClr>
                    <a:schemeClr val="bg1"/>
                  </a:buClr>
                  <a:buFont typeface="+mj-lt"/>
                  <a:buAutoNum type="alphaLcParenR" startAt="2"/>
                </a:pPr>
                <a:r>
                  <a:rPr lang="id-ID" sz="1800" dirty="0">
                    <a:ln w="0"/>
                    <a:solidFill>
                      <a:schemeClr val="tx1"/>
                    </a:solidFill>
                    <a:effectLst/>
                    <a:latin typeface="Times New Roman" panose="02020603050405020304" pitchFamily="18" charset="0"/>
                    <a:cs typeface="Times New Roman" panose="02020603050405020304" pitchFamily="18" charset="0"/>
                  </a:rPr>
                  <a:t>Pajak Proporsional</a:t>
                </a:r>
              </a:p>
              <a:p>
                <a:pPr marL="342900" indent="-342900" algn="just">
                  <a:spcBef>
                    <a:spcPts val="0"/>
                  </a:spcBef>
                  <a:buClr>
                    <a:schemeClr val="accent2"/>
                  </a:buClr>
                  <a:buFont typeface="+mj-lt"/>
                  <a:buAutoNum type="alphaLcParenR" startAt="2"/>
                </a:pPr>
                <a:endParaRPr lang="id-ID" sz="1800"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r>
                  <a:rPr lang="id-ID" sz="1800" dirty="0">
                    <a:ln w="0"/>
                    <a:solidFill>
                      <a:schemeClr val="tx1"/>
                    </a:solidFill>
                    <a:effectLst/>
                    <a:latin typeface="Times New Roman" panose="02020603050405020304" pitchFamily="18" charset="0"/>
                    <a:cs typeface="Times New Roman" panose="02020603050405020304" pitchFamily="18" charset="0"/>
                  </a:rPr>
                  <a:t>pajak penghasilan yang dikenakan = proporsional (t) maka pendapatan disposabel menjadi :</a:t>
                </a:r>
              </a:p>
              <a:p>
                <a:pPr algn="just">
                  <a:spcBef>
                    <a:spcPts val="0"/>
                  </a:spcBef>
                  <a:buClr>
                    <a:schemeClr val="accent2"/>
                  </a:buClr>
                </a:pPr>
                <a:endParaRPr lang="id-ID" sz="1800"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14:m>
                  <m:oMathPara xmlns:m="http://schemas.openxmlformats.org/officeDocument/2006/math">
                    <m:oMathParaPr>
                      <m:jc m:val="centerGroup"/>
                    </m:oMathParaPr>
                    <m:oMath xmlns:m="http://schemas.openxmlformats.org/officeDocument/2006/math">
                      <m:sSub>
                        <m:sSubPr>
                          <m:ctrlPr>
                            <a:rPr lang="id-ID" sz="1800" i="1" smtClean="0">
                              <a:ln w="0"/>
                              <a:solidFill>
                                <a:schemeClr val="tx1"/>
                              </a:solidFill>
                              <a:effectLst/>
                              <a:latin typeface="Cambria Math" panose="02040503050406030204" pitchFamily="18" charset="0"/>
                            </a:rPr>
                          </m:ctrlPr>
                        </m:sSubPr>
                        <m:e>
                          <m:r>
                            <a:rPr lang="id-ID" sz="1800" b="0" i="1" smtClean="0">
                              <a:ln w="0"/>
                              <a:solidFill>
                                <a:schemeClr val="tx1"/>
                              </a:solidFill>
                              <a:effectLst/>
                              <a:latin typeface="Cambria Math" panose="02040503050406030204" pitchFamily="18" charset="0"/>
                            </a:rPr>
                            <m:t>𝑌</m:t>
                          </m:r>
                        </m:e>
                        <m:sub>
                          <m:r>
                            <a:rPr lang="id-ID" sz="1800" b="0" i="1" smtClean="0">
                              <a:ln w="0"/>
                              <a:solidFill>
                                <a:schemeClr val="tx1"/>
                              </a:solidFill>
                              <a:effectLst/>
                              <a:latin typeface="Cambria Math" panose="02040503050406030204" pitchFamily="18" charset="0"/>
                            </a:rPr>
                            <m:t>𝑑</m:t>
                          </m:r>
                        </m:sub>
                      </m:sSub>
                      <m:r>
                        <a:rPr lang="id-ID" sz="1800" b="0" i="1" smtClean="0">
                          <a:ln w="0"/>
                          <a:solidFill>
                            <a:schemeClr val="tx1"/>
                          </a:solidFill>
                          <a:effectLst/>
                          <a:latin typeface="Cambria Math" panose="02040503050406030204" pitchFamily="18" charset="0"/>
                        </a:rPr>
                        <m:t>=</m:t>
                      </m:r>
                      <m:r>
                        <a:rPr lang="id-ID" sz="1800" b="0" i="1" smtClean="0">
                          <a:ln w="0"/>
                          <a:solidFill>
                            <a:schemeClr val="tx1"/>
                          </a:solidFill>
                          <a:effectLst/>
                          <a:latin typeface="Cambria Math" panose="02040503050406030204" pitchFamily="18" charset="0"/>
                        </a:rPr>
                        <m:t>𝑌</m:t>
                      </m:r>
                      <m:r>
                        <a:rPr lang="id-ID" sz="1800" b="0" i="1" smtClean="0">
                          <a:ln w="0"/>
                          <a:solidFill>
                            <a:schemeClr val="tx1"/>
                          </a:solidFill>
                          <a:effectLst/>
                          <a:latin typeface="Cambria Math" panose="02040503050406030204" pitchFamily="18" charset="0"/>
                        </a:rPr>
                        <m:t> −</m:t>
                      </m:r>
                      <m:r>
                        <a:rPr lang="id-ID" sz="1800" b="0" i="1" smtClean="0">
                          <a:ln w="0"/>
                          <a:solidFill>
                            <a:schemeClr val="tx1"/>
                          </a:solidFill>
                          <a:effectLst/>
                          <a:latin typeface="Cambria Math" panose="02040503050406030204" pitchFamily="18" charset="0"/>
                        </a:rPr>
                        <m:t>𝑡𝑌</m:t>
                      </m:r>
                      <m:r>
                        <a:rPr lang="id-ID" sz="1800" b="0" i="1" smtClean="0">
                          <a:ln w="0"/>
                          <a:solidFill>
                            <a:schemeClr val="tx1"/>
                          </a:solidFill>
                          <a:effectLst/>
                          <a:latin typeface="Cambria Math" panose="02040503050406030204" pitchFamily="18" charset="0"/>
                        </a:rPr>
                        <m:t>=</m:t>
                      </m:r>
                      <m:r>
                        <a:rPr lang="id-ID" sz="1800" b="0" i="1" smtClean="0">
                          <a:ln w="0"/>
                          <a:solidFill>
                            <a:schemeClr val="tx1"/>
                          </a:solidFill>
                          <a:effectLst/>
                          <a:latin typeface="Cambria Math" panose="02040503050406030204" pitchFamily="18" charset="0"/>
                        </a:rPr>
                        <m:t>𝑌</m:t>
                      </m:r>
                      <m:r>
                        <a:rPr lang="id-ID" sz="1800" b="0" i="1" smtClean="0">
                          <a:ln w="0"/>
                          <a:solidFill>
                            <a:schemeClr val="tx1"/>
                          </a:solidFill>
                          <a:effectLst/>
                          <a:latin typeface="Cambria Math" panose="02040503050406030204" pitchFamily="18" charset="0"/>
                        </a:rPr>
                        <m:t>(</m:t>
                      </m:r>
                      <m:r>
                        <a:rPr lang="id-ID" sz="1800" b="0" i="1" smtClean="0">
                          <a:ln w="0"/>
                          <a:solidFill>
                            <a:schemeClr val="tx1"/>
                          </a:solidFill>
                          <a:effectLst/>
                          <a:latin typeface="Cambria Math" panose="02040503050406030204" pitchFamily="18" charset="0"/>
                        </a:rPr>
                        <m:t>𝑙</m:t>
                      </m:r>
                      <m:r>
                        <a:rPr lang="id-ID" sz="1800" b="0" i="1" smtClean="0">
                          <a:ln w="0"/>
                          <a:solidFill>
                            <a:schemeClr val="tx1"/>
                          </a:solidFill>
                          <a:effectLst/>
                          <a:latin typeface="Cambria Math" panose="02040503050406030204" pitchFamily="18" charset="0"/>
                        </a:rPr>
                        <m:t>−</m:t>
                      </m:r>
                      <m:r>
                        <a:rPr lang="id-ID" sz="1800" b="0" i="1" smtClean="0">
                          <a:ln w="0"/>
                          <a:solidFill>
                            <a:schemeClr val="tx1"/>
                          </a:solidFill>
                          <a:effectLst/>
                          <a:latin typeface="Cambria Math" panose="02040503050406030204" pitchFamily="18" charset="0"/>
                        </a:rPr>
                        <m:t>𝑡</m:t>
                      </m:r>
                      <m:r>
                        <a:rPr lang="id-ID" sz="1800" b="0" i="1" smtClean="0">
                          <a:ln w="0"/>
                          <a:solidFill>
                            <a:schemeClr val="tx1"/>
                          </a:solidFill>
                          <a:effectLst/>
                          <a:latin typeface="Cambria Math" panose="02040503050406030204" pitchFamily="18" charset="0"/>
                        </a:rPr>
                        <m:t>)</m:t>
                      </m:r>
                    </m:oMath>
                  </m:oMathPara>
                </a14:m>
                <a:endParaRPr lang="id-ID" sz="1800"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endParaRPr lang="id-ID" sz="1800"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r>
                  <a:rPr lang="id-ID" sz="1800" dirty="0">
                    <a:ln w="0"/>
                    <a:solidFill>
                      <a:schemeClr val="tx1"/>
                    </a:solidFill>
                    <a:effectLst/>
                    <a:latin typeface="Times New Roman" panose="02020603050405020304" pitchFamily="18" charset="0"/>
                    <a:cs typeface="Times New Roman" panose="02020603050405020304" pitchFamily="18" charset="0"/>
                  </a:rPr>
                  <a:t>Akibatnya fungsi konsumsi berubah menjadi : </a:t>
                </a:r>
              </a:p>
              <a:p>
                <a:pPr algn="just">
                  <a:spcBef>
                    <a:spcPts val="0"/>
                  </a:spcBef>
                  <a:buClr>
                    <a:schemeClr val="accent2"/>
                  </a:buClr>
                </a:pPr>
                <a:endParaRPr lang="id-ID" sz="1800"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268288" algn="l"/>
                  </a:tabLst>
                </a:pPr>
                <a:r>
                  <a:rPr lang="id-ID" sz="1800" dirty="0">
                    <a:ln w="0"/>
                    <a:solidFill>
                      <a:schemeClr val="tx1"/>
                    </a:solidFill>
                    <a:effectLst/>
                    <a:latin typeface="Times New Roman" panose="02020603050405020304" pitchFamily="18" charset="0"/>
                    <a:cs typeface="Times New Roman" panose="02020603050405020304" pitchFamily="18" charset="0"/>
                  </a:rPr>
                  <a:t>C 	= </a:t>
                </a:r>
                <a14:m>
                  <m:oMath xmlns:m="http://schemas.openxmlformats.org/officeDocument/2006/math">
                    <m:sSub>
                      <m:sSubPr>
                        <m:ctrlPr>
                          <a:rPr lang="id-ID" sz="1800" i="1" smtClean="0">
                            <a:ln w="0"/>
                            <a:solidFill>
                              <a:schemeClr val="tx1"/>
                            </a:solidFill>
                            <a:effectLst/>
                            <a:latin typeface="Cambria Math" panose="02040503050406030204" pitchFamily="18" charset="0"/>
                          </a:rPr>
                        </m:ctrlPr>
                      </m:sSubPr>
                      <m:e>
                        <m:r>
                          <a:rPr lang="id-ID" sz="1800" b="0" i="1" smtClean="0">
                            <a:ln w="0"/>
                            <a:solidFill>
                              <a:schemeClr val="tx1"/>
                            </a:solidFill>
                            <a:effectLst/>
                            <a:latin typeface="Cambria Math" panose="02040503050406030204" pitchFamily="18" charset="0"/>
                          </a:rPr>
                          <m:t>𝐶</m:t>
                        </m:r>
                      </m:e>
                      <m:sub>
                        <m:r>
                          <a:rPr lang="id-ID" sz="1800" b="0" i="1" smtClean="0">
                            <a:ln w="0"/>
                            <a:solidFill>
                              <a:schemeClr val="tx1"/>
                            </a:solidFill>
                            <a:effectLst/>
                            <a:latin typeface="Cambria Math" panose="02040503050406030204" pitchFamily="18" charset="0"/>
                          </a:rPr>
                          <m:t>0 </m:t>
                        </m:r>
                      </m:sub>
                    </m:sSub>
                  </m:oMath>
                </a14:m>
                <a:r>
                  <a:rPr lang="id-ID" sz="1800" dirty="0">
                    <a:ln w="0"/>
                    <a:solidFill>
                      <a:schemeClr val="tx1"/>
                    </a:solidFill>
                    <a:effectLst/>
                    <a:latin typeface="Times New Roman" panose="02020603050405020304" pitchFamily="18" charset="0"/>
                    <a:cs typeface="Times New Roman" panose="02020603050405020304" pitchFamily="18" charset="0"/>
                  </a:rPr>
                  <a:t>+ bYd = co + b(y(l-t)</a:t>
                </a:r>
              </a:p>
              <a:p>
                <a:pPr marL="268288" indent="-268288" algn="just">
                  <a:spcBef>
                    <a:spcPts val="0"/>
                  </a:spcBef>
                  <a:buClr>
                    <a:schemeClr val="accent2"/>
                  </a:buClr>
                </a:pPr>
                <a:r>
                  <a:rPr lang="id-ID" sz="1800" dirty="0">
                    <a:ln w="0"/>
                    <a:solidFill>
                      <a:schemeClr val="tx1"/>
                    </a:solidFill>
                    <a:effectLst/>
                    <a:latin typeface="Times New Roman" panose="02020603050405020304" pitchFamily="18" charset="0"/>
                    <a:cs typeface="Times New Roman" panose="02020603050405020304" pitchFamily="18" charset="0"/>
                  </a:rPr>
                  <a:t>	= co + by – bty = co + (b-bt)y</a:t>
                </a:r>
              </a:p>
              <a:p>
                <a:pPr marL="268288" indent="-268288" algn="just">
                  <a:spcBef>
                    <a:spcPts val="0"/>
                  </a:spcBef>
                  <a:buClr>
                    <a:schemeClr val="accent2"/>
                  </a:buClr>
                </a:pPr>
                <a:endParaRPr lang="id-ID" sz="1800"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r>
                  <a:rPr lang="id-ID" sz="1800" dirty="0">
                    <a:ln w="0"/>
                    <a:solidFill>
                      <a:schemeClr val="tx1"/>
                    </a:solidFill>
                    <a:effectLst/>
                    <a:latin typeface="Times New Roman" panose="02020603050405020304" pitchFamily="18" charset="0"/>
                    <a:cs typeface="Times New Roman" panose="02020603050405020304" pitchFamily="18" charset="0"/>
                  </a:rPr>
                  <a:t>Ternyata pajak proporsional menyebabkan MPC menjadi (b-bt) atau lebih kecil sebesar bt, sedangkan konsumsi otomus tetap.</a:t>
                </a:r>
              </a:p>
            </p:txBody>
          </p:sp>
        </mc:Choice>
        <mc:Fallback>
          <p:sp>
            <p:nvSpPr>
              <p:cNvPr id="3" name="Content Placeholder 2">
                <a:extLst>
                  <a:ext uri="{FF2B5EF4-FFF2-40B4-BE49-F238E27FC236}">
                    <a16:creationId xmlns:a16="http://schemas.microsoft.com/office/drawing/2014/main" id="{7789B18D-BF17-4BF2-B6AD-7DE4425240EF}"/>
                  </a:ext>
                </a:extLst>
              </p:cNvPr>
              <p:cNvSpPr txBox="1">
                <a:spLocks noRot="1" noChangeAspect="1" noMove="1" noResize="1" noEditPoints="1" noAdjustHandles="1" noChangeArrowheads="1" noChangeShapeType="1" noTextEdit="1"/>
              </p:cNvSpPr>
              <p:nvPr/>
            </p:nvSpPr>
            <p:spPr>
              <a:xfrm>
                <a:off x="1584043" y="1630362"/>
                <a:ext cx="4419599" cy="4620344"/>
              </a:xfrm>
              <a:prstGeom prst="rect">
                <a:avLst/>
              </a:prstGeom>
              <a:blipFill>
                <a:blip r:embed="rId3"/>
                <a:stretch>
                  <a:fillRect/>
                </a:stretch>
              </a:blipFill>
              <a:ln>
                <a:solidFill>
                  <a:schemeClr val="accent2"/>
                </a:solidFill>
              </a:ln>
            </p:spPr>
            <p:txBody>
              <a:bodyPr/>
              <a:lstStyle/>
              <a:p>
                <a:r>
                  <a:rPr lang="en-ID">
                    <a:noFill/>
                  </a:rPr>
                  <a:t> </a:t>
                </a:r>
              </a:p>
            </p:txBody>
          </p:sp>
        </mc:Fallback>
      </mc:AlternateContent>
      <p:sp>
        <p:nvSpPr>
          <p:cNvPr id="4" name="Title 3">
            <a:extLst>
              <a:ext uri="{FF2B5EF4-FFF2-40B4-BE49-F238E27FC236}">
                <a16:creationId xmlns:a16="http://schemas.microsoft.com/office/drawing/2014/main" id="{A709ED32-9085-4CB7-B1ED-58F3B637735F}"/>
              </a:ext>
            </a:extLst>
          </p:cNvPr>
          <p:cNvSpPr txBox="1">
            <a:spLocks/>
          </p:cNvSpPr>
          <p:nvPr/>
        </p:nvSpPr>
        <p:spPr>
          <a:xfrm>
            <a:off x="1522414" y="0"/>
            <a:ext cx="9143998"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2400" b="1">
                <a:effectLst>
                  <a:outerShdw blurRad="38100" dist="38100" dir="2700000" algn="tl">
                    <a:srgbClr val="000000">
                      <a:alpha val="43137"/>
                    </a:srgbClr>
                  </a:outerShdw>
                </a:effectLst>
              </a:rPr>
              <a:t>Pengaruh Pajak Terhadap Pendapatan dan Konsumsi</a:t>
            </a:r>
            <a:endParaRPr lang="id-ID" sz="2400" dirty="0"/>
          </a:p>
        </p:txBody>
      </p:sp>
      <p:cxnSp>
        <p:nvCxnSpPr>
          <p:cNvPr id="5" name="Straight Arrow Connector 4">
            <a:extLst>
              <a:ext uri="{FF2B5EF4-FFF2-40B4-BE49-F238E27FC236}">
                <a16:creationId xmlns:a16="http://schemas.microsoft.com/office/drawing/2014/main" id="{65B5222D-0276-421C-BCC1-10020567A38E}"/>
              </a:ext>
            </a:extLst>
          </p:cNvPr>
          <p:cNvCxnSpPr/>
          <p:nvPr/>
        </p:nvCxnSpPr>
        <p:spPr>
          <a:xfrm flipV="1">
            <a:off x="6814492" y="4162474"/>
            <a:ext cx="0" cy="1944216"/>
          </a:xfrm>
          <a:prstGeom prst="straightConnector1">
            <a:avLst/>
          </a:prstGeom>
          <a:ln w="381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C35F5EC-E009-4C1B-8277-E234688041D5}"/>
              </a:ext>
            </a:extLst>
          </p:cNvPr>
          <p:cNvCxnSpPr/>
          <p:nvPr/>
        </p:nvCxnSpPr>
        <p:spPr>
          <a:xfrm>
            <a:off x="6814492" y="6106690"/>
            <a:ext cx="3024336" cy="0"/>
          </a:xfrm>
          <a:prstGeom prst="straightConnector1">
            <a:avLst/>
          </a:prstGeom>
          <a:ln w="381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CE16CA1-2DE4-4869-A6BC-94F10F79BA32}"/>
              </a:ext>
            </a:extLst>
          </p:cNvPr>
          <p:cNvCxnSpPr/>
          <p:nvPr/>
        </p:nvCxnSpPr>
        <p:spPr>
          <a:xfrm flipV="1">
            <a:off x="6814492" y="4162474"/>
            <a:ext cx="2592288" cy="792088"/>
          </a:xfrm>
          <a:prstGeom prst="line">
            <a:avLst/>
          </a:prstGeom>
          <a:ln w="381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C650C-0467-405E-8C34-FF7616C24BEF}"/>
              </a:ext>
            </a:extLst>
          </p:cNvPr>
          <p:cNvCxnSpPr>
            <a:stCxn id="12" idx="3"/>
          </p:cNvCxnSpPr>
          <p:nvPr/>
        </p:nvCxnSpPr>
        <p:spPr>
          <a:xfrm flipV="1">
            <a:off x="6800937" y="4594522"/>
            <a:ext cx="2677851" cy="383094"/>
          </a:xfrm>
          <a:prstGeom prst="line">
            <a:avLst/>
          </a:prstGeom>
          <a:ln w="381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61E2E47-E670-46A0-AA1F-656D8C0D1570}"/>
              </a:ext>
            </a:extLst>
          </p:cNvPr>
          <p:cNvCxnSpPr/>
          <p:nvPr/>
        </p:nvCxnSpPr>
        <p:spPr>
          <a:xfrm>
            <a:off x="8110636" y="4594522"/>
            <a:ext cx="0" cy="226128"/>
          </a:xfrm>
          <a:prstGeom prst="straightConnector1">
            <a:avLst/>
          </a:prstGeom>
          <a:ln w="381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01B1FB-4A82-4A35-8CEF-6C32605C8BCB}"/>
              </a:ext>
            </a:extLst>
          </p:cNvPr>
          <p:cNvSpPr txBox="1"/>
          <p:nvPr/>
        </p:nvSpPr>
        <p:spPr>
          <a:xfrm>
            <a:off x="8686193" y="3895275"/>
            <a:ext cx="2016224" cy="313932"/>
          </a:xfrm>
          <a:prstGeom prst="rect">
            <a:avLst/>
          </a:prstGeom>
          <a:noFill/>
        </p:spPr>
        <p:txBody>
          <a:bodyPr wrap="square" rtlCol="0">
            <a:spAutoFit/>
          </a:bodyPr>
          <a:lstStyle/>
          <a:p>
            <a:pPr>
              <a:lnSpc>
                <a:spcPct val="90000"/>
              </a:lnSpc>
            </a:pPr>
            <a:r>
              <a:rPr lang="id-ID" sz="1600" dirty="0"/>
              <a:t>C = 100 + 0,8Y</a:t>
            </a:r>
          </a:p>
        </p:txBody>
      </p:sp>
      <p:sp>
        <p:nvSpPr>
          <p:cNvPr id="11" name="TextBox 10">
            <a:extLst>
              <a:ext uri="{FF2B5EF4-FFF2-40B4-BE49-F238E27FC236}">
                <a16:creationId xmlns:a16="http://schemas.microsoft.com/office/drawing/2014/main" id="{E8960C41-B303-49E9-83DB-8308C70DAF1E}"/>
              </a:ext>
            </a:extLst>
          </p:cNvPr>
          <p:cNvSpPr txBox="1"/>
          <p:nvPr/>
        </p:nvSpPr>
        <p:spPr>
          <a:xfrm>
            <a:off x="8650190" y="4344255"/>
            <a:ext cx="2016224" cy="313932"/>
          </a:xfrm>
          <a:prstGeom prst="rect">
            <a:avLst/>
          </a:prstGeom>
          <a:noFill/>
        </p:spPr>
        <p:txBody>
          <a:bodyPr wrap="square" rtlCol="0">
            <a:spAutoFit/>
          </a:bodyPr>
          <a:lstStyle/>
          <a:p>
            <a:pPr>
              <a:lnSpc>
                <a:spcPct val="90000"/>
              </a:lnSpc>
            </a:pPr>
            <a:r>
              <a:rPr lang="id-ID" sz="1600" dirty="0"/>
              <a:t>C = 80 + 0,6Y</a:t>
            </a:r>
          </a:p>
        </p:txBody>
      </p:sp>
      <p:sp>
        <p:nvSpPr>
          <p:cNvPr id="12" name="TextBox 11">
            <a:extLst>
              <a:ext uri="{FF2B5EF4-FFF2-40B4-BE49-F238E27FC236}">
                <a16:creationId xmlns:a16="http://schemas.microsoft.com/office/drawing/2014/main" id="{021FB875-F267-4034-A6C9-916FE3392FE9}"/>
              </a:ext>
            </a:extLst>
          </p:cNvPr>
          <p:cNvSpPr txBox="1"/>
          <p:nvPr/>
        </p:nvSpPr>
        <p:spPr>
          <a:xfrm>
            <a:off x="6260370" y="4820650"/>
            <a:ext cx="540567" cy="313932"/>
          </a:xfrm>
          <a:prstGeom prst="rect">
            <a:avLst/>
          </a:prstGeom>
          <a:noFill/>
        </p:spPr>
        <p:txBody>
          <a:bodyPr wrap="square" rtlCol="0">
            <a:spAutoFit/>
          </a:bodyPr>
          <a:lstStyle/>
          <a:p>
            <a:pPr>
              <a:lnSpc>
                <a:spcPct val="90000"/>
              </a:lnSpc>
            </a:pPr>
            <a:r>
              <a:rPr lang="id-ID" sz="1600" dirty="0"/>
              <a:t>100</a:t>
            </a:r>
          </a:p>
        </p:txBody>
      </p:sp>
      <p:sp>
        <p:nvSpPr>
          <p:cNvPr id="13" name="TextBox 12">
            <a:extLst>
              <a:ext uri="{FF2B5EF4-FFF2-40B4-BE49-F238E27FC236}">
                <a16:creationId xmlns:a16="http://schemas.microsoft.com/office/drawing/2014/main" id="{B7B5553B-B120-48CD-AF66-B34E7779B78F}"/>
              </a:ext>
            </a:extLst>
          </p:cNvPr>
          <p:cNvSpPr txBox="1"/>
          <p:nvPr/>
        </p:nvSpPr>
        <p:spPr>
          <a:xfrm>
            <a:off x="6273926" y="5322945"/>
            <a:ext cx="540567" cy="313932"/>
          </a:xfrm>
          <a:prstGeom prst="rect">
            <a:avLst/>
          </a:prstGeom>
          <a:noFill/>
        </p:spPr>
        <p:txBody>
          <a:bodyPr wrap="square" rtlCol="0">
            <a:spAutoFit/>
          </a:bodyPr>
          <a:lstStyle/>
          <a:p>
            <a:pPr>
              <a:lnSpc>
                <a:spcPct val="90000"/>
              </a:lnSpc>
            </a:pPr>
            <a:r>
              <a:rPr lang="id-ID" sz="1600" dirty="0"/>
              <a:t>80</a:t>
            </a:r>
          </a:p>
        </p:txBody>
      </p:sp>
    </p:spTree>
    <p:extLst>
      <p:ext uri="{BB962C8B-B14F-4D97-AF65-F5344CB8AC3E}">
        <p14:creationId xmlns:p14="http://schemas.microsoft.com/office/powerpoint/2010/main" val="112603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2DC2-81DE-49CC-B5DB-B73B130FB4DA}"/>
              </a:ext>
            </a:extLst>
          </p:cNvPr>
          <p:cNvSpPr txBox="1">
            <a:spLocks/>
          </p:cNvSpPr>
          <p:nvPr/>
        </p:nvSpPr>
        <p:spPr>
          <a:xfrm>
            <a:off x="1810955" y="484590"/>
            <a:ext cx="9143998"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Pengaruh Pajak Terhadap Keseimbangan Ekonomi</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3">
                <a:extLst>
                  <a:ext uri="{FF2B5EF4-FFF2-40B4-BE49-F238E27FC236}">
                    <a16:creationId xmlns:a16="http://schemas.microsoft.com/office/drawing/2014/main" id="{3321A360-CCFF-4E8D-B8F6-D1B746EBABB2}"/>
                  </a:ext>
                </a:extLst>
              </p:cNvPr>
              <p:cNvSpPr txBox="1">
                <a:spLocks/>
              </p:cNvSpPr>
              <p:nvPr/>
            </p:nvSpPr>
            <p:spPr>
              <a:xfrm>
                <a:off x="1522414" y="1505352"/>
                <a:ext cx="9721081" cy="4267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id-ID"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Kasus</a:t>
                </a:r>
              </a:p>
              <a:p>
                <a:pPr algn="l">
                  <a:spcBef>
                    <a:spcPts val="0"/>
                  </a:spcBef>
                </a:pPr>
                <a:endParaRPr lang="id-ID" sz="2000" dirty="0">
                  <a:latin typeface="Times New Roman" panose="02020603050405020304" pitchFamily="18" charset="0"/>
                  <a:cs typeface="Times New Roman" panose="02020603050405020304" pitchFamily="18" charset="0"/>
                </a:endParaRPr>
              </a:p>
              <a:p>
                <a:pPr algn="l">
                  <a:spcBef>
                    <a:spcPts val="0"/>
                  </a:spcBef>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Diketahui : C = 100 + 0,8</a:t>
                </a:r>
                <a14:m>
                  <m:oMath xmlns:m="http://schemas.openxmlformats.org/officeDocument/2006/math">
                    <m:sSub>
                      <m:sSubPr>
                        <m:ctrlPr>
                          <a:rPr lang="id-ID" sz="2000" b="1" i="1" smtClean="0">
                            <a:effectLst>
                              <a:outerShdw blurRad="38100" dist="38100" dir="2700000" algn="tl">
                                <a:srgbClr val="000000">
                                  <a:alpha val="43137"/>
                                </a:srgbClr>
                              </a:outerShdw>
                            </a:effectLst>
                            <a:latin typeface="Cambria Math" panose="02040503050406030204" pitchFamily="18" charset="0"/>
                          </a:rPr>
                        </m:ctrlPr>
                      </m:sSubPr>
                      <m:e>
                        <m:r>
                          <a:rPr lang="id-ID" sz="2000" b="1" i="1" smtClean="0">
                            <a:effectLst>
                              <a:outerShdw blurRad="38100" dist="38100" dir="2700000" algn="tl">
                                <a:srgbClr val="000000">
                                  <a:alpha val="43137"/>
                                </a:srgbClr>
                              </a:outerShdw>
                            </a:effectLst>
                            <a:latin typeface="Cambria Math" panose="02040503050406030204" pitchFamily="18" charset="0"/>
                          </a:rPr>
                          <m:t>𝒀</m:t>
                        </m:r>
                      </m:e>
                      <m:sub>
                        <m:r>
                          <a:rPr lang="id-ID" sz="2000" b="1" i="1" smtClean="0">
                            <a:effectLst>
                              <a:outerShdw blurRad="38100" dist="38100" dir="2700000" algn="tl">
                                <a:srgbClr val="000000">
                                  <a:alpha val="43137"/>
                                </a:srgbClr>
                              </a:outerShdw>
                            </a:effectLst>
                            <a:latin typeface="Cambria Math" panose="02040503050406030204" pitchFamily="18" charset="0"/>
                          </a:rPr>
                          <m:t>𝒅</m:t>
                        </m:r>
                      </m:sub>
                    </m:sSub>
                  </m:oMath>
                </a14:m>
                <a:endPar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spcBef>
                    <a:spcPts val="0"/>
                  </a:spcBef>
                  <a:tabLst>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 150</a:t>
                </a:r>
              </a:p>
              <a:p>
                <a:pPr algn="l">
                  <a:spcBef>
                    <a:spcPts val="0"/>
                  </a:spcBef>
                  <a:tabLst>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 = 250</a:t>
                </a:r>
              </a:p>
              <a:p>
                <a:pPr algn="l">
                  <a:spcBef>
                    <a:spcPts val="0"/>
                  </a:spcBef>
                  <a:tabLst>
                    <a:tab pos="1344613" algn="l"/>
                  </a:tabLst>
                </a:pPr>
                <a:endPar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l">
                  <a:spcBef>
                    <a:spcPts val="0"/>
                  </a:spcBef>
                  <a:tabLst>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Jawaban</a:t>
                </a:r>
              </a:p>
              <a:p>
                <a:pPr algn="l">
                  <a:spcBef>
                    <a:spcPts val="0"/>
                  </a:spcBef>
                  <a:tabLst>
                    <a:tab pos="712788" algn="l"/>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 C + I + G					Y 	= AE = C + I + G</a:t>
                </a:r>
              </a:p>
              <a:p>
                <a:pPr algn="l">
                  <a:spcBef>
                    <a:spcPts val="0"/>
                  </a:spcBef>
                  <a:tabLst>
                    <a:tab pos="712788" algn="l"/>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100 + 0,8</a:t>
                </a:r>
                <a14:m>
                  <m:oMath xmlns:m="http://schemas.openxmlformats.org/officeDocument/2006/math">
                    <m:sSub>
                      <m:sSubPr>
                        <m:ctrlPr>
                          <a:rPr lang="id-ID" sz="2000" b="1" i="1">
                            <a:effectLst>
                              <a:outerShdw blurRad="38100" dist="38100" dir="2700000" algn="tl">
                                <a:srgbClr val="000000">
                                  <a:alpha val="43137"/>
                                </a:srgbClr>
                              </a:outerShdw>
                            </a:effectLst>
                            <a:latin typeface="Cambria Math" panose="02040503050406030204" pitchFamily="18" charset="0"/>
                          </a:rPr>
                        </m:ctrlPr>
                      </m:sSubPr>
                      <m:e>
                        <m:r>
                          <a:rPr lang="id-ID" sz="2000" b="1" i="1">
                            <a:effectLst>
                              <a:outerShdw blurRad="38100" dist="38100" dir="2700000" algn="tl">
                                <a:srgbClr val="000000">
                                  <a:alpha val="43137"/>
                                </a:srgbClr>
                              </a:outerShdw>
                            </a:effectLst>
                            <a:latin typeface="Cambria Math" panose="02040503050406030204" pitchFamily="18" charset="0"/>
                          </a:rPr>
                          <m:t>𝒀</m:t>
                        </m:r>
                      </m:e>
                      <m:sub>
                        <m:r>
                          <a:rPr lang="id-ID" sz="2000" b="1" i="1">
                            <a:effectLst>
                              <a:outerShdw blurRad="38100" dist="38100" dir="2700000" algn="tl">
                                <a:srgbClr val="000000">
                                  <a:alpha val="43137"/>
                                </a:srgbClr>
                              </a:outerShdw>
                            </a:effectLst>
                            <a:latin typeface="Cambria Math" panose="02040503050406030204" pitchFamily="18" charset="0"/>
                          </a:rPr>
                          <m:t>𝒅</m:t>
                        </m:r>
                      </m:sub>
                    </m:sSub>
                  </m:oMath>
                </a14:m>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+ 150 + 250				= 420 + 0,8Y</a:t>
                </a:r>
              </a:p>
              <a:p>
                <a:pPr algn="l">
                  <a:spcBef>
                    <a:spcPts val="0"/>
                  </a:spcBef>
                  <a:tabLst>
                    <a:tab pos="712788" algn="l"/>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500 + 0,8Y					0,2Y	= 420</a:t>
                </a:r>
              </a:p>
              <a:p>
                <a:pPr algn="l">
                  <a:spcBef>
                    <a:spcPts val="0"/>
                  </a:spcBef>
                  <a:tabLst>
                    <a:tab pos="712788" algn="l"/>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0,2Y	= 500						Y	= 2100</a:t>
                </a:r>
              </a:p>
              <a:p>
                <a:pPr algn="l">
                  <a:spcBef>
                    <a:spcPts val="0"/>
                  </a:spcBef>
                  <a:tabLst>
                    <a:tab pos="712788" algn="l"/>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	= 2.500</a:t>
                </a:r>
              </a:p>
              <a:p>
                <a:pPr algn="l">
                  <a:spcBef>
                    <a:spcPts val="0"/>
                  </a:spcBef>
                  <a:tabLst>
                    <a:tab pos="712788" algn="l"/>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l">
                  <a:spcBef>
                    <a:spcPts val="0"/>
                  </a:spcBef>
                  <a:tabLst>
                    <a:tab pos="712788" algn="l"/>
                    <a:tab pos="1344613" algn="l"/>
                  </a:tabLst>
                </a:pPr>
                <a:r>
                  <a:rPr lang="id-ID"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Ternyata adanya pajak nominal sebesar 100 telah menyebabkan output keseimbangan berkurang sebesar 2.500 – 2.100 = 400</a:t>
                </a:r>
              </a:p>
            </p:txBody>
          </p:sp>
        </mc:Choice>
        <mc:Fallback>
          <p:sp>
            <p:nvSpPr>
              <p:cNvPr id="3" name="Content Placeholder 3">
                <a:extLst>
                  <a:ext uri="{FF2B5EF4-FFF2-40B4-BE49-F238E27FC236}">
                    <a16:creationId xmlns:a16="http://schemas.microsoft.com/office/drawing/2014/main" id="{3321A360-CCFF-4E8D-B8F6-D1B746EBABB2}"/>
                  </a:ext>
                </a:extLst>
              </p:cNvPr>
              <p:cNvSpPr txBox="1">
                <a:spLocks noRot="1" noChangeAspect="1" noMove="1" noResize="1" noEditPoints="1" noAdjustHandles="1" noChangeArrowheads="1" noChangeShapeType="1" noTextEdit="1"/>
              </p:cNvSpPr>
              <p:nvPr/>
            </p:nvSpPr>
            <p:spPr>
              <a:xfrm>
                <a:off x="1522414" y="1505352"/>
                <a:ext cx="9721081" cy="4267200"/>
              </a:xfrm>
              <a:prstGeom prst="rect">
                <a:avLst/>
              </a:prstGeom>
              <a:blipFill>
                <a:blip r:embed="rId2"/>
                <a:stretch>
                  <a:fillRect l="-1066" t="-2143" b="-3143"/>
                </a:stretch>
              </a:blipFill>
            </p:spPr>
            <p:txBody>
              <a:bodyPr/>
              <a:lstStyle/>
              <a:p>
                <a:r>
                  <a:rPr lang="en-ID">
                    <a:noFill/>
                  </a:rPr>
                  <a:t> </a:t>
                </a:r>
              </a:p>
            </p:txBody>
          </p:sp>
        </mc:Fallback>
      </mc:AlternateContent>
    </p:spTree>
    <p:extLst>
      <p:ext uri="{BB962C8B-B14F-4D97-AF65-F5344CB8AC3E}">
        <p14:creationId xmlns:p14="http://schemas.microsoft.com/office/powerpoint/2010/main" val="273180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CA32E8FE-CE6B-4891-AB21-BA247F4EAE09}"/>
                  </a:ext>
                </a:extLst>
              </p:cNvPr>
              <p:cNvSpPr txBox="1">
                <a:spLocks/>
              </p:cNvSpPr>
              <p:nvPr/>
            </p:nvSpPr>
            <p:spPr>
              <a:xfrm>
                <a:off x="6440391" y="1722120"/>
                <a:ext cx="4419598" cy="4620344"/>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a:buClr>
                    <a:schemeClr val="accent2"/>
                  </a:buClr>
                  <a:buFont typeface="Arial" panose="020B0604020202020204" pitchFamily="34" charset="0"/>
                  <a:buNone/>
                </a:pPr>
                <a:r>
                  <a:rPr lang="id-ID" sz="1800" b="1" dirty="0">
                    <a:ln w="0"/>
                    <a:solidFill>
                      <a:schemeClr val="tx1"/>
                    </a:solidFill>
                    <a:effectLst/>
                    <a:latin typeface="Times New Roman" panose="02020603050405020304" pitchFamily="18" charset="0"/>
                    <a:cs typeface="Times New Roman" panose="02020603050405020304" pitchFamily="18" charset="0"/>
                  </a:rPr>
                  <a:t>Sehinggga fungsi konsumsi menjadi:</a:t>
                </a:r>
              </a:p>
              <a:p>
                <a:pPr marL="0" indent="0" algn="just">
                  <a:spcBef>
                    <a:spcPts val="0"/>
                  </a:spcBef>
                  <a:buClr>
                    <a:schemeClr val="accent2"/>
                  </a:buClr>
                  <a:buFont typeface="Arial" panose="020B0604020202020204" pitchFamily="34" charset="0"/>
                  <a:buNone/>
                  <a:tabLst>
                    <a:tab pos="538163" algn="l"/>
                    <a:tab pos="1250950" algn="l"/>
                    <a:tab pos="1519238" algn="l"/>
                  </a:tabLst>
                </a:pP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𝑪</m:t>
                        </m:r>
                      </m:e>
                      <m:sub>
                        <m:r>
                          <a:rPr lang="id-ID" sz="1800" b="1" i="1" smtClean="0">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100 + 0,8(Y- 400)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100 + 0,8Y – 320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-220 – 0,8Y</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C + I + G</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-220 + 0,8Y + 150 + 500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430 + 0,8 Y</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0,2Y	= 430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2.150</a:t>
                </a:r>
              </a:p>
              <a:p>
                <a:pPr marL="0" indent="0" algn="just">
                  <a:spcBef>
                    <a:spcPts val="0"/>
                  </a:spcBef>
                  <a:buClr>
                    <a:schemeClr val="accent2"/>
                  </a:buClr>
                  <a:buFont typeface="Arial" panose="020B0604020202020204" pitchFamily="34" charset="0"/>
                  <a:buNone/>
                  <a:tabLst>
                    <a:tab pos="538163" algn="l"/>
                    <a:tab pos="1250950" algn="l"/>
                    <a:tab pos="1519238" algn="l"/>
                  </a:tabLst>
                </a:pPr>
                <a14:m>
                  <m:oMath xmlns:m="http://schemas.openxmlformats.org/officeDocument/2006/math">
                    <m:r>
                      <a:rPr lang="id-ID" sz="1800" b="1" i="1" smtClean="0">
                        <a:ln w="0"/>
                        <a:solidFill>
                          <a:schemeClr val="tx1"/>
                        </a:solidFill>
                        <a:effectLst/>
                        <a:latin typeface="Cambria Math" panose="02040503050406030204" pitchFamily="18" charset="0"/>
                        <a:ea typeface="Cambria Math" panose="02040503050406030204" pitchFamily="18" charset="0"/>
                      </a:rPr>
                      <m:t>∆</m:t>
                    </m:r>
                  </m:oMath>
                </a14:m>
                <a:r>
                  <a:rPr lang="id-ID" sz="1800" b="1" dirty="0">
                    <a:ln w="0"/>
                    <a:solidFill>
                      <a:schemeClr val="tx1"/>
                    </a:solidFill>
                    <a:effectLst/>
                    <a:latin typeface="Times New Roman" panose="02020603050405020304" pitchFamily="18" charset="0"/>
                    <a:cs typeface="Times New Roman" panose="02020603050405020304" pitchFamily="18" charset="0"/>
                  </a:rPr>
                  <a:t>Y	= 2.150 – 1500 = 650</a:t>
                </a:r>
              </a:p>
              <a:p>
                <a:pPr marL="0" indent="0" algn="just">
                  <a:spcBef>
                    <a:spcPts val="0"/>
                  </a:spcBef>
                  <a:buClr>
                    <a:schemeClr val="accent2"/>
                  </a:buClr>
                  <a:buFont typeface="Arial" panose="020B0604020202020204" pitchFamily="34" charset="0"/>
                  <a:buNone/>
                  <a:tabLst>
                    <a:tab pos="538163" algn="l"/>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Anggaran defisit baisanay ditembuh bila pemerintah ingin menstimulir pertumbuhan ekonomi dan biasanya dilakukan pada saat kondisi resesi dengan kebijakan fiskal ekspansif.</a:t>
                </a:r>
              </a:p>
              <a:p>
                <a:pPr marL="0" indent="0" algn="just">
                  <a:buClr>
                    <a:schemeClr val="accent2"/>
                  </a:buClr>
                  <a:buFont typeface="Arial" panose="020B0604020202020204" pitchFamily="34" charset="0"/>
                  <a:buNone/>
                </a:pPr>
                <a:endParaRPr lang="id-ID" sz="1800" b="1" dirty="0">
                  <a:ln w="0"/>
                  <a:solidFill>
                    <a:schemeClr val="tx1"/>
                  </a:solidFill>
                  <a:effectLst/>
                  <a:latin typeface="Times New Roman" panose="02020603050405020304" pitchFamily="18" charset="0"/>
                  <a:cs typeface="Times New Roman" panose="02020603050405020304" pitchFamily="18" charset="0"/>
                </a:endParaRPr>
              </a:p>
            </p:txBody>
          </p:sp>
        </mc:Choice>
        <mc:Fallback>
          <p:sp>
            <p:nvSpPr>
              <p:cNvPr id="2" name="Content Placeholder 1">
                <a:extLst>
                  <a:ext uri="{FF2B5EF4-FFF2-40B4-BE49-F238E27FC236}">
                    <a16:creationId xmlns:a16="http://schemas.microsoft.com/office/drawing/2014/main" id="{CA32E8FE-CE6B-4891-AB21-BA247F4EAE09}"/>
                  </a:ext>
                </a:extLst>
              </p:cNvPr>
              <p:cNvSpPr txBox="1">
                <a:spLocks noRot="1" noChangeAspect="1" noMove="1" noResize="1" noEditPoints="1" noAdjustHandles="1" noChangeArrowheads="1" noChangeShapeType="1" noTextEdit="1"/>
              </p:cNvSpPr>
              <p:nvPr/>
            </p:nvSpPr>
            <p:spPr>
              <a:xfrm>
                <a:off x="6440391" y="1722120"/>
                <a:ext cx="4419598" cy="4620344"/>
              </a:xfrm>
              <a:prstGeom prst="rect">
                <a:avLst/>
              </a:prstGeom>
              <a:blipFill>
                <a:blip r:embed="rId2"/>
                <a:stretch>
                  <a:fillRect/>
                </a:stretch>
              </a:blipFill>
              <a:ln>
                <a:solidFill>
                  <a:schemeClr val="accent2"/>
                </a:solidFill>
              </a:ln>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2631DAA-4254-4E2A-B098-16D6FC5F1C5F}"/>
                  </a:ext>
                </a:extLst>
              </p:cNvPr>
              <p:cNvSpPr txBox="1">
                <a:spLocks/>
              </p:cNvSpPr>
              <p:nvPr/>
            </p:nvSpPr>
            <p:spPr>
              <a:xfrm>
                <a:off x="1638304" y="1722120"/>
                <a:ext cx="4419599" cy="4620344"/>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marL="342900" indent="-342900" algn="just">
                  <a:buClr>
                    <a:schemeClr val="bg1"/>
                  </a:buClr>
                  <a:buFont typeface="+mj-lt"/>
                  <a:buAutoNum type="alphaLcParenR"/>
                </a:pPr>
                <a:r>
                  <a:rPr lang="id-ID" sz="1800" b="1" dirty="0">
                    <a:ln w="0"/>
                    <a:solidFill>
                      <a:schemeClr val="tx1"/>
                    </a:solidFill>
                    <a:effectLst/>
                    <a:latin typeface="Times New Roman" panose="02020603050405020304" pitchFamily="18" charset="0"/>
                    <a:cs typeface="Times New Roman" panose="02020603050405020304" pitchFamily="18" charset="0"/>
                  </a:rPr>
                  <a:t>Anggaran Defisit</a:t>
                </a:r>
              </a:p>
              <a:p>
                <a:pPr algn="just">
                  <a:buClr>
                    <a:schemeClr val="accent2"/>
                  </a:buClr>
                </a:pPr>
                <a:r>
                  <a:rPr lang="id-ID" sz="2000" b="1" dirty="0">
                    <a:ln w="0"/>
                    <a:solidFill>
                      <a:schemeClr val="tx1"/>
                    </a:solidFill>
                    <a:effectLst/>
                    <a:latin typeface="Times New Roman" panose="02020603050405020304" pitchFamily="18" charset="0"/>
                    <a:cs typeface="Times New Roman" panose="02020603050405020304" pitchFamily="18" charset="0"/>
                  </a:rPr>
                  <a:t>Kasus</a:t>
                </a:r>
              </a:p>
              <a:p>
                <a:pPr algn="just">
                  <a:spcBef>
                    <a:spcPts val="0"/>
                  </a:spcBef>
                  <a:buClr>
                    <a:schemeClr val="accent2"/>
                  </a:buClr>
                </a:pPr>
                <a:endParaRPr lang="id-ID" sz="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901700"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Diketahui : C 	= 100 + </a:t>
                </a:r>
                <a14:m>
                  <m:oMath xmlns:m="http://schemas.openxmlformats.org/officeDocument/2006/math">
                    <m:sSub>
                      <m:sSubPr>
                        <m:ctrlPr>
                          <a:rPr lang="id-ID" sz="1800" b="1" i="1">
                            <a:ln w="0"/>
                            <a:solidFill>
                              <a:schemeClr val="tx1"/>
                            </a:solidFill>
                            <a:effectLst/>
                            <a:latin typeface="Cambria Math" panose="02040503050406030204" pitchFamily="18" charset="0"/>
                          </a:rPr>
                        </m:ctrlPr>
                      </m:sSubPr>
                      <m:e>
                        <m:r>
                          <a:rPr lang="id-ID" sz="1800" b="1" i="1">
                            <a:ln w="0"/>
                            <a:solidFill>
                              <a:schemeClr val="tx1"/>
                            </a:solidFill>
                            <a:effectLst/>
                            <a:latin typeface="Cambria Math" panose="02040503050406030204" pitchFamily="18" charset="0"/>
                          </a:rPr>
                          <m:t>𝟎</m:t>
                        </m:r>
                        <m:r>
                          <a:rPr lang="id-ID" sz="1800" b="1" i="1">
                            <a:ln w="0"/>
                            <a:solidFill>
                              <a:schemeClr val="tx1"/>
                            </a:solidFill>
                            <a:effectLst/>
                            <a:latin typeface="Cambria Math" panose="02040503050406030204" pitchFamily="18" charset="0"/>
                          </a:rPr>
                          <m:t>,</m:t>
                        </m:r>
                        <m:r>
                          <a:rPr lang="id-ID" sz="1800" b="1" i="1">
                            <a:ln w="0"/>
                            <a:solidFill>
                              <a:schemeClr val="tx1"/>
                            </a:solidFill>
                            <a:effectLst/>
                            <a:latin typeface="Cambria Math" panose="02040503050406030204" pitchFamily="18" charset="0"/>
                          </a:rPr>
                          <m:t>𝟖</m:t>
                        </m:r>
                        <m:r>
                          <a:rPr lang="id-ID" sz="1800" b="1" i="1">
                            <a:ln w="0"/>
                            <a:solidFill>
                              <a:schemeClr val="tx1"/>
                            </a:solidFill>
                            <a:effectLst/>
                            <a:latin typeface="Cambria Math" panose="02040503050406030204" pitchFamily="18" charset="0"/>
                          </a:rPr>
                          <m:t>𝒀</m:t>
                        </m:r>
                      </m:e>
                      <m:sub>
                        <m:r>
                          <a:rPr lang="id-ID" sz="1800" b="1" i="1">
                            <a:ln w="0"/>
                            <a:solidFill>
                              <a:schemeClr val="tx1"/>
                            </a:solidFill>
                            <a:effectLst/>
                            <a:latin typeface="Cambria Math" panose="02040503050406030204" pitchFamily="18" charset="0"/>
                          </a:rPr>
                          <m:t>𝒅</m:t>
                        </m:r>
                      </m:sub>
                    </m:sSub>
                  </m:oMath>
                </a14:m>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I  	= 150</a:t>
                </a: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G = 250 dan T = 250</a:t>
                </a:r>
              </a:p>
              <a:p>
                <a:pPr algn="just">
                  <a:spcBef>
                    <a:spcPts val="0"/>
                  </a:spcBef>
                  <a:buClr>
                    <a:schemeClr val="accent2"/>
                  </a:buClr>
                  <a:tabLst>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Jawaban :</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C+I+G</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100 + 0,8(Y-250) + 150 + 250</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500 + 0,8Y – 200 </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300 – 0,8Y</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0,2Y	= 300</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1500</a:t>
                </a:r>
              </a:p>
              <a:p>
                <a:pPr algn="just">
                  <a:spcBef>
                    <a:spcPts val="0"/>
                  </a:spcBef>
                  <a:buClr>
                    <a:schemeClr val="accent2"/>
                  </a:buClr>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r>
                  <a:rPr lang="id-ID" sz="1800" b="1" dirty="0">
                    <a:ln w="0"/>
                    <a:solidFill>
                      <a:schemeClr val="tx1"/>
                    </a:solidFill>
                    <a:effectLst/>
                    <a:latin typeface="Times New Roman" panose="02020603050405020304" pitchFamily="18" charset="0"/>
                    <a:ea typeface="Cambria Math" panose="02040503050406030204" pitchFamily="18" charset="0"/>
                    <a:cs typeface="Times New Roman" panose="02020603050405020304" pitchFamily="18" charset="0"/>
                  </a:rPr>
                  <a:t>Jika </a:t>
                </a:r>
                <a14:m>
                  <m:oMath xmlns:m="http://schemas.openxmlformats.org/officeDocument/2006/math">
                    <m:r>
                      <a:rPr lang="id-ID" sz="1800" b="1" i="1" smtClean="0">
                        <a:ln w="0"/>
                        <a:solidFill>
                          <a:schemeClr val="tx1"/>
                        </a:solidFill>
                        <a:effectLst/>
                        <a:latin typeface="Cambria Math" panose="02040503050406030204" pitchFamily="18" charset="0"/>
                        <a:ea typeface="Cambria Math" panose="02040503050406030204" pitchFamily="18" charset="0"/>
                      </a:rPr>
                      <m:t>∆</m:t>
                    </m:r>
                    <m:r>
                      <a:rPr lang="id-ID" sz="1800" b="1" i="1" smtClean="0">
                        <a:ln w="0"/>
                        <a:solidFill>
                          <a:schemeClr val="tx1"/>
                        </a:solidFill>
                        <a:effectLst/>
                        <a:latin typeface="Cambria Math" panose="02040503050406030204" pitchFamily="18" charset="0"/>
                        <a:ea typeface="Cambria Math" panose="02040503050406030204" pitchFamily="18" charset="0"/>
                      </a:rPr>
                      <m:t>𝑮</m:t>
                    </m:r>
                    <m:r>
                      <a:rPr lang="id-ID" sz="1800" b="1" i="1" smtClean="0">
                        <a:ln w="0"/>
                        <a:solidFill>
                          <a:schemeClr val="tx1"/>
                        </a:solidFill>
                        <a:effectLst/>
                        <a:latin typeface="Cambria Math" panose="02040503050406030204" pitchFamily="18" charset="0"/>
                        <a:ea typeface="Cambria Math" panose="02040503050406030204" pitchFamily="18" charset="0"/>
                      </a:rPr>
                      <m:t> </m:t>
                    </m:r>
                  </m:oMath>
                </a14:m>
                <a:r>
                  <a:rPr lang="id-ID" sz="1800" b="1" dirty="0">
                    <a:ln w="0"/>
                    <a:solidFill>
                      <a:schemeClr val="tx1"/>
                    </a:solidFill>
                    <a:effectLst/>
                    <a:latin typeface="Times New Roman" panose="02020603050405020304" pitchFamily="18" charset="0"/>
                    <a:cs typeface="Times New Roman" panose="02020603050405020304" pitchFamily="18" charset="0"/>
                  </a:rPr>
                  <a:t>= 250 dan </a:t>
                </a:r>
                <a14:m>
                  <m:oMath xmlns:m="http://schemas.openxmlformats.org/officeDocument/2006/math">
                    <m:r>
                      <a:rPr lang="id-ID" sz="1800" b="1" i="1">
                        <a:ln w="0"/>
                        <a:solidFill>
                          <a:schemeClr val="tx1"/>
                        </a:solidFill>
                        <a:effectLst/>
                        <a:latin typeface="Cambria Math" panose="02040503050406030204" pitchFamily="18" charset="0"/>
                        <a:ea typeface="Cambria Math" panose="02040503050406030204" pitchFamily="18" charset="0"/>
                      </a:rPr>
                      <m:t>∆</m:t>
                    </m:r>
                    <m:r>
                      <a:rPr lang="id-ID" sz="1800" b="1" i="1" smtClean="0">
                        <a:ln w="0"/>
                        <a:solidFill>
                          <a:schemeClr val="tx1"/>
                        </a:solidFill>
                        <a:effectLst/>
                        <a:latin typeface="Cambria Math" panose="02040503050406030204" pitchFamily="18" charset="0"/>
                        <a:ea typeface="Cambria Math" panose="02040503050406030204" pitchFamily="18" charset="0"/>
                      </a:rPr>
                      <m:t>𝑻</m:t>
                    </m:r>
                    <m:r>
                      <a:rPr lang="id-ID" sz="1800" b="1" i="1">
                        <a:ln w="0"/>
                        <a:solidFill>
                          <a:schemeClr val="tx1"/>
                        </a:solidFill>
                        <a:effectLst/>
                        <a:latin typeface="Cambria Math" panose="02040503050406030204" pitchFamily="18" charset="0"/>
                        <a:ea typeface="Cambria Math" panose="02040503050406030204" pitchFamily="18" charset="0"/>
                      </a:rPr>
                      <m:t> </m:t>
                    </m:r>
                  </m:oMath>
                </a14:m>
                <a:r>
                  <a:rPr lang="id-ID" sz="1800" b="1" dirty="0">
                    <a:ln w="0"/>
                    <a:solidFill>
                      <a:schemeClr val="tx1"/>
                    </a:solidFill>
                    <a:effectLst/>
                    <a:latin typeface="Times New Roman" panose="02020603050405020304" pitchFamily="18" charset="0"/>
                    <a:cs typeface="Times New Roman" panose="02020603050405020304" pitchFamily="18" charset="0"/>
                  </a:rPr>
                  <a:t>= 150</a:t>
                </a:r>
              </a:p>
              <a:p>
                <a:pPr algn="just">
                  <a:spcBef>
                    <a:spcPts val="0"/>
                  </a:spcBef>
                  <a:buClr>
                    <a:schemeClr val="accent2"/>
                  </a:buClr>
                  <a:tabLst>
                    <a:tab pos="538163" algn="l"/>
                  </a:tabLst>
                </a:pP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𝑮</m:t>
                        </m:r>
                      </m:e>
                      <m:sub>
                        <m:r>
                          <a:rPr lang="id-ID" sz="1800" b="1" i="1" smtClean="0">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250 + 250 = 500</a:t>
                </a:r>
              </a:p>
              <a:p>
                <a:pPr algn="just">
                  <a:spcBef>
                    <a:spcPts val="0"/>
                  </a:spcBef>
                  <a:buClr>
                    <a:schemeClr val="accent2"/>
                  </a:buClr>
                  <a:tabLst>
                    <a:tab pos="538163" algn="l"/>
                  </a:tabLst>
                </a:pPr>
                <a14:m>
                  <m:oMath xmlns:m="http://schemas.openxmlformats.org/officeDocument/2006/math">
                    <m:sSub>
                      <m:sSubPr>
                        <m:ctrlPr>
                          <a:rPr lang="id-ID" sz="1800" b="1" i="1">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𝒀</m:t>
                        </m:r>
                      </m:e>
                      <m:sub>
                        <m:r>
                          <a:rPr lang="id-ID" sz="1800" b="1" i="1" smtClean="0">
                            <a:ln w="0"/>
                            <a:solidFill>
                              <a:schemeClr val="tx1"/>
                            </a:solidFill>
                            <a:effectLst/>
                            <a:latin typeface="Cambria Math" panose="02040503050406030204" pitchFamily="18" charset="0"/>
                          </a:rPr>
                          <m:t>𝒅</m:t>
                        </m:r>
                        <m:r>
                          <a:rPr lang="id-ID" sz="1800" b="1" i="1">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Y - 250 - 150 = Y - 400</a:t>
                </a:r>
              </a:p>
              <a:p>
                <a:pPr algn="just">
                  <a:spcBef>
                    <a:spcPts val="0"/>
                  </a:spcBef>
                  <a:buClr>
                    <a:schemeClr val="accent2"/>
                  </a:buClr>
                  <a:tabLst>
                    <a:tab pos="538163"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endParaRPr lang="id-ID" sz="1800" b="1" dirty="0">
                  <a:ln w="0"/>
                  <a:solidFill>
                    <a:schemeClr val="tx1"/>
                  </a:solidFill>
                  <a:effectLst/>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12631DAA-4254-4E2A-B098-16D6FC5F1C5F}"/>
                  </a:ext>
                </a:extLst>
              </p:cNvPr>
              <p:cNvSpPr txBox="1">
                <a:spLocks noRot="1" noChangeAspect="1" noMove="1" noResize="1" noEditPoints="1" noAdjustHandles="1" noChangeArrowheads="1" noChangeShapeType="1" noTextEdit="1"/>
              </p:cNvSpPr>
              <p:nvPr/>
            </p:nvSpPr>
            <p:spPr>
              <a:xfrm>
                <a:off x="1638304" y="1722120"/>
                <a:ext cx="4419599" cy="4620344"/>
              </a:xfrm>
              <a:prstGeom prst="rect">
                <a:avLst/>
              </a:prstGeom>
              <a:blipFill>
                <a:blip r:embed="rId3"/>
                <a:stretch>
                  <a:fillRect/>
                </a:stretch>
              </a:blipFill>
              <a:ln>
                <a:solidFill>
                  <a:schemeClr val="accent2"/>
                </a:solidFill>
              </a:ln>
            </p:spPr>
            <p:txBody>
              <a:bodyPr/>
              <a:lstStyle/>
              <a:p>
                <a:r>
                  <a:rPr lang="en-ID">
                    <a:noFill/>
                  </a:rPr>
                  <a:t> </a:t>
                </a:r>
              </a:p>
            </p:txBody>
          </p:sp>
        </mc:Fallback>
      </mc:AlternateContent>
      <p:sp>
        <p:nvSpPr>
          <p:cNvPr id="4" name="Title 3">
            <a:extLst>
              <a:ext uri="{FF2B5EF4-FFF2-40B4-BE49-F238E27FC236}">
                <a16:creationId xmlns:a16="http://schemas.microsoft.com/office/drawing/2014/main" id="{F1730E2B-F3EE-48E1-9040-4A233C731B5E}"/>
              </a:ext>
            </a:extLst>
          </p:cNvPr>
          <p:cNvSpPr txBox="1">
            <a:spLocks/>
          </p:cNvSpPr>
          <p:nvPr/>
        </p:nvSpPr>
        <p:spPr>
          <a:xfrm>
            <a:off x="1522414" y="274638"/>
            <a:ext cx="9143998"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4000" b="1">
                <a:latin typeface="Times New Roman" panose="02020603050405020304" pitchFamily="18" charset="0"/>
                <a:cs typeface="Times New Roman" panose="02020603050405020304" pitchFamily="18" charset="0"/>
              </a:rPr>
              <a:t>Politik Anggaran</a:t>
            </a:r>
            <a:endParaRPr lang="id-ID"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23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F93E3421-9957-4F1D-9E80-FE866A35C41A}"/>
                  </a:ext>
                </a:extLst>
              </p:cNvPr>
              <p:cNvSpPr txBox="1">
                <a:spLocks/>
              </p:cNvSpPr>
              <p:nvPr/>
            </p:nvSpPr>
            <p:spPr>
              <a:xfrm>
                <a:off x="6440391" y="1699260"/>
                <a:ext cx="4419598" cy="4620344"/>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a:buClr>
                    <a:schemeClr val="accent2"/>
                  </a:buClr>
                  <a:buFont typeface="Arial" panose="020B0604020202020204" pitchFamily="34" charset="0"/>
                  <a:buNone/>
                </a:pPr>
                <a:r>
                  <a:rPr lang="id-ID" sz="1800" b="1" dirty="0">
                    <a:ln w="0"/>
                    <a:solidFill>
                      <a:schemeClr val="tx1"/>
                    </a:solidFill>
                    <a:effectLst/>
                    <a:latin typeface="Times New Roman" panose="02020603050405020304" pitchFamily="18" charset="0"/>
                    <a:cs typeface="Times New Roman" panose="02020603050405020304" pitchFamily="18" charset="0"/>
                  </a:rPr>
                  <a:t>Sehinggga fungsi konsumsi menjadi:</a:t>
                </a:r>
              </a:p>
              <a:p>
                <a:pPr marL="0" indent="0" algn="just">
                  <a:spcBef>
                    <a:spcPts val="0"/>
                  </a:spcBef>
                  <a:buClr>
                    <a:schemeClr val="accent2"/>
                  </a:buClr>
                  <a:buFont typeface="Arial" panose="020B0604020202020204" pitchFamily="34" charset="0"/>
                  <a:buNone/>
                  <a:tabLst>
                    <a:tab pos="538163" algn="l"/>
                    <a:tab pos="1250950" algn="l"/>
                    <a:tab pos="1519238" algn="l"/>
                  </a:tabLst>
                </a:pPr>
                <a:endParaRPr lang="id-ID" sz="1800" b="1" i="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538163" algn="l"/>
                    <a:tab pos="1250950" algn="l"/>
                    <a:tab pos="1519238" algn="l"/>
                  </a:tabLst>
                </a:pP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𝑪</m:t>
                        </m:r>
                      </m:e>
                      <m:sub>
                        <m:r>
                          <a:rPr lang="id-ID" sz="1800" b="1" i="1" smtClean="0">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100 + 0,8(Y- 500)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100 + 0,8Y – 400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-300 – 0,8Y</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C + I + G</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-300 + 0,8Y + 150 + 400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250 + 0,8 Y</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0,2Y	= 250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1.250</a:t>
                </a:r>
              </a:p>
              <a:p>
                <a:pPr marL="0" indent="0" algn="just">
                  <a:spcBef>
                    <a:spcPts val="0"/>
                  </a:spcBef>
                  <a:buClr>
                    <a:schemeClr val="accent2"/>
                  </a:buClr>
                  <a:buFont typeface="Arial" panose="020B0604020202020204" pitchFamily="34" charset="0"/>
                  <a:buNone/>
                  <a:tabLst>
                    <a:tab pos="538163" algn="l"/>
                    <a:tab pos="1250950" algn="l"/>
                    <a:tab pos="1519238" algn="l"/>
                  </a:tabLst>
                </a:pPr>
                <a14:m>
                  <m:oMath xmlns:m="http://schemas.openxmlformats.org/officeDocument/2006/math">
                    <m:r>
                      <a:rPr lang="id-ID" sz="1800" b="1" i="1" smtClean="0">
                        <a:ln w="0"/>
                        <a:solidFill>
                          <a:schemeClr val="tx1"/>
                        </a:solidFill>
                        <a:effectLst/>
                        <a:latin typeface="Cambria Math" panose="02040503050406030204" pitchFamily="18" charset="0"/>
                        <a:ea typeface="Cambria Math" panose="02040503050406030204" pitchFamily="18" charset="0"/>
                      </a:rPr>
                      <m:t>∆</m:t>
                    </m:r>
                  </m:oMath>
                </a14:m>
                <a:r>
                  <a:rPr lang="id-ID" sz="1800" b="1" dirty="0">
                    <a:ln w="0"/>
                    <a:solidFill>
                      <a:schemeClr val="tx1"/>
                    </a:solidFill>
                    <a:effectLst/>
                    <a:latin typeface="Times New Roman" panose="02020603050405020304" pitchFamily="18" charset="0"/>
                    <a:cs typeface="Times New Roman" panose="02020603050405020304" pitchFamily="18" charset="0"/>
                  </a:rPr>
                  <a:t>Y	= 1.250 – 1500 = -250</a:t>
                </a:r>
              </a:p>
              <a:p>
                <a:pPr marL="0" indent="0" algn="just">
                  <a:spcBef>
                    <a:spcPts val="0"/>
                  </a:spcBef>
                  <a:buClr>
                    <a:schemeClr val="accent2"/>
                  </a:buClr>
                  <a:buFont typeface="Arial" panose="020B0604020202020204" pitchFamily="34" charset="0"/>
                  <a:buNone/>
                  <a:tabLst>
                    <a:tab pos="538163" algn="l"/>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538163" algn="l"/>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Anggaran surplus biasanya dilakukan bila perekonomian sedang dalam tahap ekspansi sehingga pemerintah mengerem pengeluarannya untuk menurunkan tekanan permintaan dengan menaikkan pajak dengan kebijakan fiskal kontraktif</a:t>
                </a:r>
              </a:p>
            </p:txBody>
          </p:sp>
        </mc:Choice>
        <mc:Fallback>
          <p:sp>
            <p:nvSpPr>
              <p:cNvPr id="2" name="Content Placeholder 1">
                <a:extLst>
                  <a:ext uri="{FF2B5EF4-FFF2-40B4-BE49-F238E27FC236}">
                    <a16:creationId xmlns:a16="http://schemas.microsoft.com/office/drawing/2014/main" id="{F93E3421-9957-4F1D-9E80-FE866A35C41A}"/>
                  </a:ext>
                </a:extLst>
              </p:cNvPr>
              <p:cNvSpPr txBox="1">
                <a:spLocks noRot="1" noChangeAspect="1" noMove="1" noResize="1" noEditPoints="1" noAdjustHandles="1" noChangeArrowheads="1" noChangeShapeType="1" noTextEdit="1"/>
              </p:cNvSpPr>
              <p:nvPr/>
            </p:nvSpPr>
            <p:spPr>
              <a:xfrm>
                <a:off x="6440391" y="1699260"/>
                <a:ext cx="4419598" cy="4620344"/>
              </a:xfrm>
              <a:prstGeom prst="rect">
                <a:avLst/>
              </a:prstGeom>
              <a:blipFill>
                <a:blip r:embed="rId2"/>
                <a:stretch>
                  <a:fillRect/>
                </a:stretch>
              </a:blipFill>
              <a:ln>
                <a:solidFill>
                  <a:schemeClr val="accent2"/>
                </a:solidFill>
              </a:ln>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FBB429-25F6-4A1A-B621-CE3D7F98BFB8}"/>
                  </a:ext>
                </a:extLst>
              </p:cNvPr>
              <p:cNvSpPr txBox="1">
                <a:spLocks/>
              </p:cNvSpPr>
              <p:nvPr/>
            </p:nvSpPr>
            <p:spPr>
              <a:xfrm>
                <a:off x="1638304" y="1699260"/>
                <a:ext cx="4419599" cy="4620344"/>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marL="342900" indent="-342900" algn="just">
                  <a:buClr>
                    <a:schemeClr val="bg1"/>
                  </a:buClr>
                  <a:buFont typeface="+mj-lt"/>
                  <a:buAutoNum type="alphaLcParenR" startAt="2"/>
                </a:pPr>
                <a:r>
                  <a:rPr lang="id-ID" sz="1800" b="1" dirty="0">
                    <a:ln w="0"/>
                    <a:solidFill>
                      <a:schemeClr val="tx1"/>
                    </a:solidFill>
                    <a:effectLst/>
                    <a:latin typeface="Times New Roman" panose="02020603050405020304" pitchFamily="18" charset="0"/>
                    <a:cs typeface="Times New Roman" panose="02020603050405020304" pitchFamily="18" charset="0"/>
                  </a:rPr>
                  <a:t>Anggaran Surplus</a:t>
                </a:r>
              </a:p>
              <a:p>
                <a:pPr algn="just">
                  <a:buClr>
                    <a:schemeClr val="accent2"/>
                  </a:buClr>
                </a:pPr>
                <a:r>
                  <a:rPr lang="id-ID" sz="2000" b="1" dirty="0">
                    <a:ln w="0"/>
                    <a:solidFill>
                      <a:schemeClr val="tx1"/>
                    </a:solidFill>
                    <a:effectLst/>
                    <a:latin typeface="Times New Roman" panose="02020603050405020304" pitchFamily="18" charset="0"/>
                    <a:cs typeface="Times New Roman" panose="02020603050405020304" pitchFamily="18" charset="0"/>
                  </a:rPr>
                  <a:t>Kasus</a:t>
                </a:r>
              </a:p>
              <a:p>
                <a:pPr algn="just">
                  <a:spcBef>
                    <a:spcPts val="0"/>
                  </a:spcBef>
                  <a:buClr>
                    <a:schemeClr val="accent2"/>
                  </a:buClr>
                </a:pPr>
                <a:endParaRPr lang="id-ID" sz="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901700"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Diketahui : C 	= 100 + </a:t>
                </a:r>
                <a14:m>
                  <m:oMath xmlns:m="http://schemas.openxmlformats.org/officeDocument/2006/math">
                    <m:sSub>
                      <m:sSubPr>
                        <m:ctrlPr>
                          <a:rPr lang="id-ID" sz="1800" b="1" i="1">
                            <a:ln w="0"/>
                            <a:solidFill>
                              <a:schemeClr val="tx1"/>
                            </a:solidFill>
                            <a:effectLst/>
                            <a:latin typeface="Cambria Math" panose="02040503050406030204" pitchFamily="18" charset="0"/>
                          </a:rPr>
                        </m:ctrlPr>
                      </m:sSubPr>
                      <m:e>
                        <m:r>
                          <a:rPr lang="id-ID" sz="1800" b="1" i="1">
                            <a:ln w="0"/>
                            <a:solidFill>
                              <a:schemeClr val="tx1"/>
                            </a:solidFill>
                            <a:effectLst/>
                            <a:latin typeface="Cambria Math" panose="02040503050406030204" pitchFamily="18" charset="0"/>
                          </a:rPr>
                          <m:t>𝟎</m:t>
                        </m:r>
                        <m:r>
                          <a:rPr lang="id-ID" sz="1800" b="1" i="1">
                            <a:ln w="0"/>
                            <a:solidFill>
                              <a:schemeClr val="tx1"/>
                            </a:solidFill>
                            <a:effectLst/>
                            <a:latin typeface="Cambria Math" panose="02040503050406030204" pitchFamily="18" charset="0"/>
                          </a:rPr>
                          <m:t>,</m:t>
                        </m:r>
                        <m:r>
                          <a:rPr lang="id-ID" sz="1800" b="1" i="1">
                            <a:ln w="0"/>
                            <a:solidFill>
                              <a:schemeClr val="tx1"/>
                            </a:solidFill>
                            <a:effectLst/>
                            <a:latin typeface="Cambria Math" panose="02040503050406030204" pitchFamily="18" charset="0"/>
                          </a:rPr>
                          <m:t>𝟖</m:t>
                        </m:r>
                        <m:r>
                          <a:rPr lang="id-ID" sz="1800" b="1" i="1">
                            <a:ln w="0"/>
                            <a:solidFill>
                              <a:schemeClr val="tx1"/>
                            </a:solidFill>
                            <a:effectLst/>
                            <a:latin typeface="Cambria Math" panose="02040503050406030204" pitchFamily="18" charset="0"/>
                          </a:rPr>
                          <m:t>𝒀</m:t>
                        </m:r>
                      </m:e>
                      <m:sub>
                        <m:r>
                          <a:rPr lang="id-ID" sz="1800" b="1" i="1">
                            <a:ln w="0"/>
                            <a:solidFill>
                              <a:schemeClr val="tx1"/>
                            </a:solidFill>
                            <a:effectLst/>
                            <a:latin typeface="Cambria Math" panose="02040503050406030204" pitchFamily="18" charset="0"/>
                          </a:rPr>
                          <m:t>𝒅</m:t>
                        </m:r>
                      </m:sub>
                    </m:sSub>
                  </m:oMath>
                </a14:m>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I  	= 150</a:t>
                </a: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G = 250 dan T = 250</a:t>
                </a:r>
              </a:p>
              <a:p>
                <a:pPr algn="just">
                  <a:spcBef>
                    <a:spcPts val="0"/>
                  </a:spcBef>
                  <a:buClr>
                    <a:schemeClr val="accent2"/>
                  </a:buClr>
                  <a:tabLst>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Jawaban :</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C+I+G</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100 + 0,8(Y-250) + 150 + 250</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500 + 0,8Y – 200 </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300 – 0,8Y</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0,2Y	= 300</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1500</a:t>
                </a:r>
              </a:p>
              <a:p>
                <a:pPr algn="just">
                  <a:spcBef>
                    <a:spcPts val="0"/>
                  </a:spcBef>
                  <a:buClr>
                    <a:schemeClr val="accent2"/>
                  </a:buClr>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r>
                  <a:rPr lang="id-ID" sz="1800" b="1" dirty="0">
                    <a:ln w="0"/>
                    <a:solidFill>
                      <a:schemeClr val="tx1"/>
                    </a:solidFill>
                    <a:effectLst/>
                    <a:latin typeface="Times New Roman" panose="02020603050405020304" pitchFamily="18" charset="0"/>
                    <a:ea typeface="Cambria Math" panose="02040503050406030204" pitchFamily="18" charset="0"/>
                    <a:cs typeface="Times New Roman" panose="02020603050405020304" pitchFamily="18" charset="0"/>
                  </a:rPr>
                  <a:t>Jika </a:t>
                </a:r>
                <a14:m>
                  <m:oMath xmlns:m="http://schemas.openxmlformats.org/officeDocument/2006/math">
                    <m:r>
                      <a:rPr lang="id-ID" sz="1800" b="1" i="1" smtClean="0">
                        <a:ln w="0"/>
                        <a:solidFill>
                          <a:schemeClr val="tx1"/>
                        </a:solidFill>
                        <a:effectLst/>
                        <a:latin typeface="Cambria Math" panose="02040503050406030204" pitchFamily="18" charset="0"/>
                        <a:ea typeface="Cambria Math" panose="02040503050406030204" pitchFamily="18" charset="0"/>
                      </a:rPr>
                      <m:t>∆</m:t>
                    </m:r>
                    <m:r>
                      <a:rPr lang="id-ID" sz="1800" b="1" i="1" smtClean="0">
                        <a:ln w="0"/>
                        <a:solidFill>
                          <a:schemeClr val="tx1"/>
                        </a:solidFill>
                        <a:effectLst/>
                        <a:latin typeface="Cambria Math" panose="02040503050406030204" pitchFamily="18" charset="0"/>
                        <a:ea typeface="Cambria Math" panose="02040503050406030204" pitchFamily="18" charset="0"/>
                      </a:rPr>
                      <m:t>𝑮</m:t>
                    </m:r>
                    <m:r>
                      <a:rPr lang="id-ID" sz="1800" b="1" i="1" smtClean="0">
                        <a:ln w="0"/>
                        <a:solidFill>
                          <a:schemeClr val="tx1"/>
                        </a:solidFill>
                        <a:effectLst/>
                        <a:latin typeface="Cambria Math" panose="02040503050406030204" pitchFamily="18" charset="0"/>
                        <a:ea typeface="Cambria Math" panose="02040503050406030204" pitchFamily="18" charset="0"/>
                      </a:rPr>
                      <m:t> </m:t>
                    </m:r>
                  </m:oMath>
                </a14:m>
                <a:r>
                  <a:rPr lang="id-ID" sz="1800" b="1" dirty="0">
                    <a:ln w="0"/>
                    <a:solidFill>
                      <a:schemeClr val="tx1"/>
                    </a:solidFill>
                    <a:effectLst/>
                    <a:latin typeface="Times New Roman" panose="02020603050405020304" pitchFamily="18" charset="0"/>
                    <a:cs typeface="Times New Roman" panose="02020603050405020304" pitchFamily="18" charset="0"/>
                  </a:rPr>
                  <a:t>= 150 dan </a:t>
                </a:r>
                <a14:m>
                  <m:oMath xmlns:m="http://schemas.openxmlformats.org/officeDocument/2006/math">
                    <m:r>
                      <a:rPr lang="id-ID" sz="1800" b="1" i="1">
                        <a:ln w="0"/>
                        <a:solidFill>
                          <a:schemeClr val="tx1"/>
                        </a:solidFill>
                        <a:effectLst/>
                        <a:latin typeface="Cambria Math" panose="02040503050406030204" pitchFamily="18" charset="0"/>
                        <a:ea typeface="Cambria Math" panose="02040503050406030204" pitchFamily="18" charset="0"/>
                      </a:rPr>
                      <m:t>∆</m:t>
                    </m:r>
                    <m:r>
                      <a:rPr lang="id-ID" sz="1800" b="1" i="1" smtClean="0">
                        <a:ln w="0"/>
                        <a:solidFill>
                          <a:schemeClr val="tx1"/>
                        </a:solidFill>
                        <a:effectLst/>
                        <a:latin typeface="Cambria Math" panose="02040503050406030204" pitchFamily="18" charset="0"/>
                        <a:ea typeface="Cambria Math" panose="02040503050406030204" pitchFamily="18" charset="0"/>
                      </a:rPr>
                      <m:t>𝑻</m:t>
                    </m:r>
                    <m:r>
                      <a:rPr lang="id-ID" sz="1800" b="1" i="1">
                        <a:ln w="0"/>
                        <a:solidFill>
                          <a:schemeClr val="tx1"/>
                        </a:solidFill>
                        <a:effectLst/>
                        <a:latin typeface="Cambria Math" panose="02040503050406030204" pitchFamily="18" charset="0"/>
                        <a:ea typeface="Cambria Math" panose="02040503050406030204" pitchFamily="18" charset="0"/>
                      </a:rPr>
                      <m:t> </m:t>
                    </m:r>
                  </m:oMath>
                </a14:m>
                <a:r>
                  <a:rPr lang="id-ID" sz="1800" b="1" dirty="0">
                    <a:ln w="0"/>
                    <a:solidFill>
                      <a:schemeClr val="tx1"/>
                    </a:solidFill>
                    <a:effectLst/>
                    <a:latin typeface="Times New Roman" panose="02020603050405020304" pitchFamily="18" charset="0"/>
                    <a:cs typeface="Times New Roman" panose="02020603050405020304" pitchFamily="18" charset="0"/>
                  </a:rPr>
                  <a:t>= 250</a:t>
                </a:r>
              </a:p>
              <a:p>
                <a:pPr algn="just">
                  <a:spcBef>
                    <a:spcPts val="0"/>
                  </a:spcBef>
                  <a:buClr>
                    <a:schemeClr val="accent2"/>
                  </a:buClr>
                  <a:tabLst>
                    <a:tab pos="538163" algn="l"/>
                  </a:tabLst>
                </a:pP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𝑮</m:t>
                        </m:r>
                      </m:e>
                      <m:sub>
                        <m:r>
                          <a:rPr lang="id-ID" sz="1800" b="1" i="1" smtClean="0">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250 + 150 = 400</a:t>
                </a:r>
              </a:p>
              <a:p>
                <a:pPr algn="just">
                  <a:spcBef>
                    <a:spcPts val="0"/>
                  </a:spcBef>
                  <a:buClr>
                    <a:schemeClr val="accent2"/>
                  </a:buClr>
                  <a:tabLst>
                    <a:tab pos="538163" algn="l"/>
                  </a:tabLst>
                </a:pPr>
                <a14:m>
                  <m:oMath xmlns:m="http://schemas.openxmlformats.org/officeDocument/2006/math">
                    <m:sSub>
                      <m:sSubPr>
                        <m:ctrlPr>
                          <a:rPr lang="id-ID" sz="1800" b="1" i="1">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𝒀</m:t>
                        </m:r>
                      </m:e>
                      <m:sub>
                        <m:r>
                          <a:rPr lang="id-ID" sz="1800" b="1" i="1" smtClean="0">
                            <a:ln w="0"/>
                            <a:solidFill>
                              <a:schemeClr val="tx1"/>
                            </a:solidFill>
                            <a:effectLst/>
                            <a:latin typeface="Cambria Math" panose="02040503050406030204" pitchFamily="18" charset="0"/>
                          </a:rPr>
                          <m:t>𝒅</m:t>
                        </m:r>
                        <m:r>
                          <a:rPr lang="id-ID" sz="1800" b="1" i="1">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Y - 250 - 250 = Y - 500</a:t>
                </a:r>
              </a:p>
              <a:p>
                <a:pPr algn="just">
                  <a:spcBef>
                    <a:spcPts val="0"/>
                  </a:spcBef>
                  <a:buClr>
                    <a:schemeClr val="accent2"/>
                  </a:buClr>
                  <a:tabLst>
                    <a:tab pos="538163"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endParaRPr lang="id-ID" sz="1800" b="1" dirty="0">
                  <a:ln w="0"/>
                  <a:solidFill>
                    <a:schemeClr val="tx1"/>
                  </a:solidFill>
                  <a:effectLst/>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9FBB429-25F6-4A1A-B621-CE3D7F98BFB8}"/>
                  </a:ext>
                </a:extLst>
              </p:cNvPr>
              <p:cNvSpPr txBox="1">
                <a:spLocks noRot="1" noChangeAspect="1" noMove="1" noResize="1" noEditPoints="1" noAdjustHandles="1" noChangeArrowheads="1" noChangeShapeType="1" noTextEdit="1"/>
              </p:cNvSpPr>
              <p:nvPr/>
            </p:nvSpPr>
            <p:spPr>
              <a:xfrm>
                <a:off x="1638304" y="1699260"/>
                <a:ext cx="4419599" cy="4620344"/>
              </a:xfrm>
              <a:prstGeom prst="rect">
                <a:avLst/>
              </a:prstGeom>
              <a:blipFill>
                <a:blip r:embed="rId3"/>
                <a:stretch>
                  <a:fillRect/>
                </a:stretch>
              </a:blipFill>
              <a:ln>
                <a:solidFill>
                  <a:schemeClr val="accent2"/>
                </a:solidFill>
              </a:ln>
            </p:spPr>
            <p:txBody>
              <a:bodyPr/>
              <a:lstStyle/>
              <a:p>
                <a:r>
                  <a:rPr lang="en-ID">
                    <a:noFill/>
                  </a:rPr>
                  <a:t> </a:t>
                </a:r>
              </a:p>
            </p:txBody>
          </p:sp>
        </mc:Fallback>
      </mc:AlternateContent>
      <p:sp>
        <p:nvSpPr>
          <p:cNvPr id="4" name="Title 3">
            <a:extLst>
              <a:ext uri="{FF2B5EF4-FFF2-40B4-BE49-F238E27FC236}">
                <a16:creationId xmlns:a16="http://schemas.microsoft.com/office/drawing/2014/main" id="{8A6E5A3E-D51A-4DD2-AF24-2ABC35016677}"/>
              </a:ext>
            </a:extLst>
          </p:cNvPr>
          <p:cNvSpPr txBox="1">
            <a:spLocks/>
          </p:cNvSpPr>
          <p:nvPr/>
        </p:nvSpPr>
        <p:spPr>
          <a:xfrm>
            <a:off x="1522414" y="274638"/>
            <a:ext cx="9143998"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4000" b="1">
                <a:latin typeface="Times New Roman" panose="02020603050405020304" pitchFamily="18" charset="0"/>
                <a:cs typeface="Times New Roman" panose="02020603050405020304" pitchFamily="18" charset="0"/>
              </a:rPr>
              <a:t>Politik Anggaran</a:t>
            </a:r>
            <a:endParaRPr lang="id-ID"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11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28AB2DEB-B36F-441B-9D14-70F8303E7648}"/>
                  </a:ext>
                </a:extLst>
              </p:cNvPr>
              <p:cNvSpPr txBox="1">
                <a:spLocks/>
              </p:cNvSpPr>
              <p:nvPr/>
            </p:nvSpPr>
            <p:spPr>
              <a:xfrm>
                <a:off x="6324501" y="1584960"/>
                <a:ext cx="4419598" cy="4620344"/>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a:buClr>
                    <a:schemeClr val="accent2"/>
                  </a:buClr>
                  <a:buFont typeface="Arial" panose="020B0604020202020204" pitchFamily="34" charset="0"/>
                  <a:buNone/>
                </a:pPr>
                <a:r>
                  <a:rPr lang="id-ID" sz="1800" b="1" dirty="0">
                    <a:ln w="0"/>
                    <a:solidFill>
                      <a:schemeClr val="tx1"/>
                    </a:solidFill>
                    <a:effectLst/>
                    <a:latin typeface="Times New Roman" panose="02020603050405020304" pitchFamily="18" charset="0"/>
                    <a:cs typeface="Times New Roman" panose="02020603050405020304" pitchFamily="18" charset="0"/>
                  </a:rPr>
                  <a:t>Sehinggga fungsi konsumsi menjadi:</a:t>
                </a:r>
              </a:p>
              <a:p>
                <a:pPr marL="0" indent="0" algn="just">
                  <a:spcBef>
                    <a:spcPts val="0"/>
                  </a:spcBef>
                  <a:buClr>
                    <a:schemeClr val="accent2"/>
                  </a:buClr>
                  <a:buFont typeface="Arial" panose="020B0604020202020204" pitchFamily="34" charset="0"/>
                  <a:buNone/>
                  <a:tabLst>
                    <a:tab pos="538163" algn="l"/>
                    <a:tab pos="1250950" algn="l"/>
                    <a:tab pos="1519238" algn="l"/>
                  </a:tabLst>
                </a:pPr>
                <a:endParaRPr lang="id-ID" sz="1800" b="1" i="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538163" algn="l"/>
                    <a:tab pos="1250950" algn="l"/>
                    <a:tab pos="1519238" algn="l"/>
                  </a:tabLst>
                </a:pP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𝑪</m:t>
                        </m:r>
                      </m:e>
                      <m:sub>
                        <m:r>
                          <a:rPr lang="id-ID" sz="1800" b="1" i="1" smtClean="0">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100 + 0,8(Y- 400)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100 + 0,8Y – 320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-220 – 0,8Y</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C + I + G</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-220 + 0,8Y + 150 + 400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330 + 0,8 Y</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0,2Y	= 250</a:t>
                </a: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1.650</a:t>
                </a:r>
              </a:p>
              <a:p>
                <a:pPr marL="0" indent="0" algn="just">
                  <a:spcBef>
                    <a:spcPts val="0"/>
                  </a:spcBef>
                  <a:buClr>
                    <a:schemeClr val="accent2"/>
                  </a:buClr>
                  <a:buFont typeface="Arial" panose="020B0604020202020204" pitchFamily="34" charset="0"/>
                  <a:buNone/>
                  <a:tabLst>
                    <a:tab pos="538163" algn="l"/>
                    <a:tab pos="1250950" algn="l"/>
                    <a:tab pos="1519238" algn="l"/>
                  </a:tabLst>
                </a:pPr>
                <a14:m>
                  <m:oMath xmlns:m="http://schemas.openxmlformats.org/officeDocument/2006/math">
                    <m:r>
                      <a:rPr lang="id-ID" sz="1800" b="1" i="1" smtClean="0">
                        <a:ln w="0"/>
                        <a:solidFill>
                          <a:schemeClr val="tx1"/>
                        </a:solidFill>
                        <a:effectLst/>
                        <a:latin typeface="Cambria Math" panose="02040503050406030204" pitchFamily="18" charset="0"/>
                        <a:ea typeface="Cambria Math" panose="02040503050406030204" pitchFamily="18" charset="0"/>
                      </a:rPr>
                      <m:t>∆</m:t>
                    </m:r>
                  </m:oMath>
                </a14:m>
                <a:r>
                  <a:rPr lang="id-ID" sz="1800" b="1" dirty="0">
                    <a:ln w="0"/>
                    <a:solidFill>
                      <a:schemeClr val="tx1"/>
                    </a:solidFill>
                    <a:effectLst/>
                    <a:latin typeface="Times New Roman" panose="02020603050405020304" pitchFamily="18" charset="0"/>
                    <a:cs typeface="Times New Roman" panose="02020603050405020304" pitchFamily="18" charset="0"/>
                  </a:rPr>
                  <a:t>Y	= 1.650 – 1500 = 150</a:t>
                </a:r>
              </a:p>
              <a:p>
                <a:pPr marL="0" indent="0" algn="just">
                  <a:spcBef>
                    <a:spcPts val="0"/>
                  </a:spcBef>
                  <a:buClr>
                    <a:schemeClr val="accent2"/>
                  </a:buClr>
                  <a:buFont typeface="Arial" panose="020B0604020202020204" pitchFamily="34" charset="0"/>
                  <a:buNone/>
                  <a:tabLst>
                    <a:tab pos="538163" algn="l"/>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538163" algn="l"/>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marL="0" indent="0" algn="just">
                  <a:spcBef>
                    <a:spcPts val="0"/>
                  </a:spcBef>
                  <a:buClr>
                    <a:schemeClr val="accent2"/>
                  </a:buClr>
                  <a:buFont typeface="Arial" panose="020B0604020202020204" pitchFamily="34" charset="0"/>
                  <a:buNone/>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Anggaran berimbang dilakukan untuk mencapai peningkatan disiplin dan kepastian anggaran.</a:t>
                </a:r>
              </a:p>
            </p:txBody>
          </p:sp>
        </mc:Choice>
        <mc:Fallback>
          <p:sp>
            <p:nvSpPr>
              <p:cNvPr id="2" name="Content Placeholder 1">
                <a:extLst>
                  <a:ext uri="{FF2B5EF4-FFF2-40B4-BE49-F238E27FC236}">
                    <a16:creationId xmlns:a16="http://schemas.microsoft.com/office/drawing/2014/main" id="{28AB2DEB-B36F-441B-9D14-70F8303E7648}"/>
                  </a:ext>
                </a:extLst>
              </p:cNvPr>
              <p:cNvSpPr txBox="1">
                <a:spLocks noRot="1" noChangeAspect="1" noMove="1" noResize="1" noEditPoints="1" noAdjustHandles="1" noChangeArrowheads="1" noChangeShapeType="1" noTextEdit="1"/>
              </p:cNvSpPr>
              <p:nvPr/>
            </p:nvSpPr>
            <p:spPr>
              <a:xfrm>
                <a:off x="6324501" y="1584960"/>
                <a:ext cx="4419598" cy="4620344"/>
              </a:xfrm>
              <a:prstGeom prst="rect">
                <a:avLst/>
              </a:prstGeom>
              <a:blipFill>
                <a:blip r:embed="rId2"/>
                <a:stretch>
                  <a:fillRect/>
                </a:stretch>
              </a:blipFill>
              <a:ln>
                <a:solidFill>
                  <a:schemeClr val="accent2"/>
                </a:solidFill>
              </a:ln>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3349529-AB17-4CA4-8AD2-CC869ACD43E8}"/>
                  </a:ext>
                </a:extLst>
              </p:cNvPr>
              <p:cNvSpPr txBox="1">
                <a:spLocks/>
              </p:cNvSpPr>
              <p:nvPr/>
            </p:nvSpPr>
            <p:spPr>
              <a:xfrm>
                <a:off x="1522414" y="1584960"/>
                <a:ext cx="4419599" cy="4620344"/>
              </a:xfrm>
              <a:prstGeom prst="rect">
                <a:avLst/>
              </a:prstGeom>
              <a:noFill/>
              <a:ln>
                <a:solidFill>
                  <a:schemeClr val="accent2"/>
                </a:soli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marL="342900" indent="-342900" algn="just">
                  <a:buClr>
                    <a:schemeClr val="bg1"/>
                  </a:buClr>
                  <a:buFont typeface="+mj-lt"/>
                  <a:buAutoNum type="alphaLcParenR" startAt="3"/>
                </a:pPr>
                <a:r>
                  <a:rPr lang="id-ID" sz="1800" b="1" dirty="0">
                    <a:ln w="0"/>
                    <a:solidFill>
                      <a:schemeClr val="tx1"/>
                    </a:solidFill>
                    <a:effectLst/>
                    <a:latin typeface="Times New Roman" panose="02020603050405020304" pitchFamily="18" charset="0"/>
                    <a:cs typeface="Times New Roman" panose="02020603050405020304" pitchFamily="18" charset="0"/>
                  </a:rPr>
                  <a:t>Anggaran Berimbang</a:t>
                </a:r>
              </a:p>
              <a:p>
                <a:pPr algn="just">
                  <a:buClr>
                    <a:schemeClr val="accent2"/>
                  </a:buClr>
                </a:pPr>
                <a:r>
                  <a:rPr lang="id-ID" sz="2000" b="1" dirty="0">
                    <a:ln w="0"/>
                    <a:solidFill>
                      <a:schemeClr val="tx1"/>
                    </a:solidFill>
                    <a:effectLst/>
                    <a:latin typeface="Times New Roman" panose="02020603050405020304" pitchFamily="18" charset="0"/>
                    <a:cs typeface="Times New Roman" panose="02020603050405020304" pitchFamily="18" charset="0"/>
                  </a:rPr>
                  <a:t>Kasus</a:t>
                </a:r>
              </a:p>
              <a:p>
                <a:pPr algn="just">
                  <a:spcBef>
                    <a:spcPts val="0"/>
                  </a:spcBef>
                  <a:buClr>
                    <a:schemeClr val="accent2"/>
                  </a:buClr>
                </a:pPr>
                <a:endParaRPr lang="id-ID" sz="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901700"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Diketahui : C 	= 100 + </a:t>
                </a:r>
                <a14:m>
                  <m:oMath xmlns:m="http://schemas.openxmlformats.org/officeDocument/2006/math">
                    <m:sSub>
                      <m:sSubPr>
                        <m:ctrlPr>
                          <a:rPr lang="id-ID" sz="1800" b="1" i="1">
                            <a:ln w="0"/>
                            <a:solidFill>
                              <a:schemeClr val="tx1"/>
                            </a:solidFill>
                            <a:effectLst/>
                            <a:latin typeface="Cambria Math" panose="02040503050406030204" pitchFamily="18" charset="0"/>
                          </a:rPr>
                        </m:ctrlPr>
                      </m:sSubPr>
                      <m:e>
                        <m:r>
                          <a:rPr lang="id-ID" sz="1800" b="1" i="1">
                            <a:ln w="0"/>
                            <a:solidFill>
                              <a:schemeClr val="tx1"/>
                            </a:solidFill>
                            <a:effectLst/>
                            <a:latin typeface="Cambria Math" panose="02040503050406030204" pitchFamily="18" charset="0"/>
                          </a:rPr>
                          <m:t>𝟎</m:t>
                        </m:r>
                        <m:r>
                          <a:rPr lang="id-ID" sz="1800" b="1" i="1">
                            <a:ln w="0"/>
                            <a:solidFill>
                              <a:schemeClr val="tx1"/>
                            </a:solidFill>
                            <a:effectLst/>
                            <a:latin typeface="Cambria Math" panose="02040503050406030204" pitchFamily="18" charset="0"/>
                          </a:rPr>
                          <m:t>,</m:t>
                        </m:r>
                        <m:r>
                          <a:rPr lang="id-ID" sz="1800" b="1" i="1">
                            <a:ln w="0"/>
                            <a:solidFill>
                              <a:schemeClr val="tx1"/>
                            </a:solidFill>
                            <a:effectLst/>
                            <a:latin typeface="Cambria Math" panose="02040503050406030204" pitchFamily="18" charset="0"/>
                          </a:rPr>
                          <m:t>𝟖</m:t>
                        </m:r>
                        <m:r>
                          <a:rPr lang="id-ID" sz="1800" b="1" i="1">
                            <a:ln w="0"/>
                            <a:solidFill>
                              <a:schemeClr val="tx1"/>
                            </a:solidFill>
                            <a:effectLst/>
                            <a:latin typeface="Cambria Math" panose="02040503050406030204" pitchFamily="18" charset="0"/>
                          </a:rPr>
                          <m:t>𝒀</m:t>
                        </m:r>
                      </m:e>
                      <m:sub>
                        <m:r>
                          <a:rPr lang="id-ID" sz="1800" b="1" i="1">
                            <a:ln w="0"/>
                            <a:solidFill>
                              <a:schemeClr val="tx1"/>
                            </a:solidFill>
                            <a:effectLst/>
                            <a:latin typeface="Cambria Math" panose="02040503050406030204" pitchFamily="18" charset="0"/>
                          </a:rPr>
                          <m:t>𝒅</m:t>
                        </m:r>
                      </m:sub>
                    </m:sSub>
                  </m:oMath>
                </a14:m>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I  	= 150</a:t>
                </a: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G = 250 dan T = 250</a:t>
                </a:r>
              </a:p>
              <a:p>
                <a:pPr algn="just">
                  <a:spcBef>
                    <a:spcPts val="0"/>
                  </a:spcBef>
                  <a:buClr>
                    <a:schemeClr val="accent2"/>
                  </a:buClr>
                  <a:tabLst>
                    <a:tab pos="1250950" algn="l"/>
                    <a:tab pos="1519238"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tabLst>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Jawaban :</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C+I+G</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100 + 0,8(Y-250) + 150 + 250</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500 + 0,8Y – 200 </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	= 300 – 0,8Y</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0,2Y	= 300</a:t>
                </a:r>
              </a:p>
              <a:p>
                <a:pPr algn="just">
                  <a:spcBef>
                    <a:spcPts val="0"/>
                  </a:spcBef>
                  <a:buClr>
                    <a:schemeClr val="accent2"/>
                  </a:buClr>
                  <a:tabLst>
                    <a:tab pos="538163" algn="l"/>
                    <a:tab pos="1250950" algn="l"/>
                    <a:tab pos="1519238" algn="l"/>
                  </a:tabLst>
                </a:pPr>
                <a:r>
                  <a:rPr lang="id-ID" sz="1800" b="1" dirty="0">
                    <a:ln w="0"/>
                    <a:solidFill>
                      <a:schemeClr val="tx1"/>
                    </a:solidFill>
                    <a:effectLst/>
                    <a:latin typeface="Times New Roman" panose="02020603050405020304" pitchFamily="18" charset="0"/>
                    <a:cs typeface="Times New Roman" panose="02020603050405020304" pitchFamily="18" charset="0"/>
                  </a:rPr>
                  <a:t>Y	= 1500</a:t>
                </a:r>
              </a:p>
              <a:p>
                <a:pPr algn="just">
                  <a:spcBef>
                    <a:spcPts val="0"/>
                  </a:spcBef>
                  <a:buClr>
                    <a:schemeClr val="accent2"/>
                  </a:buClr>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r>
                  <a:rPr lang="id-ID" sz="1800" b="1" dirty="0">
                    <a:ln w="0"/>
                    <a:solidFill>
                      <a:schemeClr val="tx1"/>
                    </a:solidFill>
                    <a:effectLst/>
                    <a:latin typeface="Times New Roman" panose="02020603050405020304" pitchFamily="18" charset="0"/>
                    <a:ea typeface="Cambria Math" panose="02040503050406030204" pitchFamily="18" charset="0"/>
                    <a:cs typeface="Times New Roman" panose="02020603050405020304" pitchFamily="18" charset="0"/>
                  </a:rPr>
                  <a:t>Jika </a:t>
                </a:r>
                <a14:m>
                  <m:oMath xmlns:m="http://schemas.openxmlformats.org/officeDocument/2006/math">
                    <m:r>
                      <a:rPr lang="id-ID" sz="1800" b="1" i="1" smtClean="0">
                        <a:ln w="0"/>
                        <a:solidFill>
                          <a:schemeClr val="tx1"/>
                        </a:solidFill>
                        <a:effectLst/>
                        <a:latin typeface="Cambria Math" panose="02040503050406030204" pitchFamily="18" charset="0"/>
                        <a:ea typeface="Cambria Math" panose="02040503050406030204" pitchFamily="18" charset="0"/>
                      </a:rPr>
                      <m:t>∆</m:t>
                    </m:r>
                    <m:r>
                      <a:rPr lang="id-ID" sz="1800" b="1" i="1" smtClean="0">
                        <a:ln w="0"/>
                        <a:solidFill>
                          <a:schemeClr val="tx1"/>
                        </a:solidFill>
                        <a:effectLst/>
                        <a:latin typeface="Cambria Math" panose="02040503050406030204" pitchFamily="18" charset="0"/>
                        <a:ea typeface="Cambria Math" panose="02040503050406030204" pitchFamily="18" charset="0"/>
                      </a:rPr>
                      <m:t>𝑮</m:t>
                    </m:r>
                    <m:r>
                      <a:rPr lang="id-ID" sz="1800" b="1" i="1" smtClean="0">
                        <a:ln w="0"/>
                        <a:solidFill>
                          <a:schemeClr val="tx1"/>
                        </a:solidFill>
                        <a:effectLst/>
                        <a:latin typeface="Cambria Math" panose="02040503050406030204" pitchFamily="18" charset="0"/>
                        <a:ea typeface="Cambria Math" panose="02040503050406030204" pitchFamily="18" charset="0"/>
                      </a:rPr>
                      <m:t> </m:t>
                    </m:r>
                  </m:oMath>
                </a14:m>
                <a:r>
                  <a:rPr lang="id-ID" sz="1800" b="1" dirty="0">
                    <a:ln w="0"/>
                    <a:solidFill>
                      <a:schemeClr val="tx1"/>
                    </a:solidFill>
                    <a:effectLst/>
                    <a:latin typeface="Times New Roman" panose="02020603050405020304" pitchFamily="18" charset="0"/>
                    <a:cs typeface="Times New Roman" panose="02020603050405020304" pitchFamily="18" charset="0"/>
                  </a:rPr>
                  <a:t>= 150 dan </a:t>
                </a:r>
                <a14:m>
                  <m:oMath xmlns:m="http://schemas.openxmlformats.org/officeDocument/2006/math">
                    <m:r>
                      <a:rPr lang="id-ID" sz="1800" b="1" i="1">
                        <a:ln w="0"/>
                        <a:solidFill>
                          <a:schemeClr val="tx1"/>
                        </a:solidFill>
                        <a:effectLst/>
                        <a:latin typeface="Cambria Math" panose="02040503050406030204" pitchFamily="18" charset="0"/>
                        <a:ea typeface="Cambria Math" panose="02040503050406030204" pitchFamily="18" charset="0"/>
                      </a:rPr>
                      <m:t>∆</m:t>
                    </m:r>
                    <m:r>
                      <a:rPr lang="id-ID" sz="1800" b="1" i="1" smtClean="0">
                        <a:ln w="0"/>
                        <a:solidFill>
                          <a:schemeClr val="tx1"/>
                        </a:solidFill>
                        <a:effectLst/>
                        <a:latin typeface="Cambria Math" panose="02040503050406030204" pitchFamily="18" charset="0"/>
                        <a:ea typeface="Cambria Math" panose="02040503050406030204" pitchFamily="18" charset="0"/>
                      </a:rPr>
                      <m:t>𝑻</m:t>
                    </m:r>
                    <m:r>
                      <a:rPr lang="id-ID" sz="1800" b="1" i="1">
                        <a:ln w="0"/>
                        <a:solidFill>
                          <a:schemeClr val="tx1"/>
                        </a:solidFill>
                        <a:effectLst/>
                        <a:latin typeface="Cambria Math" panose="02040503050406030204" pitchFamily="18" charset="0"/>
                        <a:ea typeface="Cambria Math" panose="02040503050406030204" pitchFamily="18" charset="0"/>
                      </a:rPr>
                      <m:t> </m:t>
                    </m:r>
                  </m:oMath>
                </a14:m>
                <a:r>
                  <a:rPr lang="id-ID" sz="1800" b="1" dirty="0">
                    <a:ln w="0"/>
                    <a:solidFill>
                      <a:schemeClr val="tx1"/>
                    </a:solidFill>
                    <a:effectLst/>
                    <a:latin typeface="Times New Roman" panose="02020603050405020304" pitchFamily="18" charset="0"/>
                    <a:cs typeface="Times New Roman" panose="02020603050405020304" pitchFamily="18" charset="0"/>
                  </a:rPr>
                  <a:t>= 150</a:t>
                </a:r>
              </a:p>
              <a:p>
                <a:pPr algn="just">
                  <a:spcBef>
                    <a:spcPts val="0"/>
                  </a:spcBef>
                  <a:buClr>
                    <a:schemeClr val="accent2"/>
                  </a:buClr>
                  <a:tabLst>
                    <a:tab pos="538163" algn="l"/>
                  </a:tabLst>
                </a:pPr>
                <a14:m>
                  <m:oMath xmlns:m="http://schemas.openxmlformats.org/officeDocument/2006/math">
                    <m:sSub>
                      <m:sSubPr>
                        <m:ctrlPr>
                          <a:rPr lang="id-ID" sz="1800" b="1" i="1" smtClean="0">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𝑮</m:t>
                        </m:r>
                      </m:e>
                      <m:sub>
                        <m:r>
                          <a:rPr lang="id-ID" sz="1800" b="1" i="1" smtClean="0">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250 + 150 = 400</a:t>
                </a:r>
              </a:p>
              <a:p>
                <a:pPr algn="just">
                  <a:spcBef>
                    <a:spcPts val="0"/>
                  </a:spcBef>
                  <a:buClr>
                    <a:schemeClr val="accent2"/>
                  </a:buClr>
                  <a:tabLst>
                    <a:tab pos="538163" algn="l"/>
                  </a:tabLst>
                </a:pPr>
                <a14:m>
                  <m:oMath xmlns:m="http://schemas.openxmlformats.org/officeDocument/2006/math">
                    <m:sSub>
                      <m:sSubPr>
                        <m:ctrlPr>
                          <a:rPr lang="id-ID" sz="1800" b="1" i="1">
                            <a:ln w="0"/>
                            <a:solidFill>
                              <a:schemeClr val="tx1"/>
                            </a:solidFill>
                            <a:effectLst/>
                            <a:latin typeface="Cambria Math" panose="02040503050406030204" pitchFamily="18" charset="0"/>
                          </a:rPr>
                        </m:ctrlPr>
                      </m:sSubPr>
                      <m:e>
                        <m:r>
                          <a:rPr lang="id-ID" sz="1800" b="1" i="1" smtClean="0">
                            <a:ln w="0"/>
                            <a:solidFill>
                              <a:schemeClr val="tx1"/>
                            </a:solidFill>
                            <a:effectLst/>
                            <a:latin typeface="Cambria Math" panose="02040503050406030204" pitchFamily="18" charset="0"/>
                          </a:rPr>
                          <m:t>𝒀</m:t>
                        </m:r>
                      </m:e>
                      <m:sub>
                        <m:r>
                          <a:rPr lang="id-ID" sz="1800" b="1" i="1" smtClean="0">
                            <a:ln w="0"/>
                            <a:solidFill>
                              <a:schemeClr val="tx1"/>
                            </a:solidFill>
                            <a:effectLst/>
                            <a:latin typeface="Cambria Math" panose="02040503050406030204" pitchFamily="18" charset="0"/>
                          </a:rPr>
                          <m:t>𝒅</m:t>
                        </m:r>
                        <m:r>
                          <a:rPr lang="id-ID" sz="1800" b="1" i="1">
                            <a:ln w="0"/>
                            <a:solidFill>
                              <a:schemeClr val="tx1"/>
                            </a:solidFill>
                            <a:effectLst/>
                            <a:latin typeface="Cambria Math" panose="02040503050406030204" pitchFamily="18" charset="0"/>
                          </a:rPr>
                          <m:t>𝟏</m:t>
                        </m:r>
                      </m:sub>
                    </m:sSub>
                  </m:oMath>
                </a14:m>
                <a:r>
                  <a:rPr lang="id-ID" sz="1800" b="1" dirty="0">
                    <a:ln w="0"/>
                    <a:solidFill>
                      <a:schemeClr val="tx1"/>
                    </a:solidFill>
                    <a:effectLst/>
                    <a:latin typeface="Times New Roman" panose="02020603050405020304" pitchFamily="18" charset="0"/>
                    <a:cs typeface="Times New Roman" panose="02020603050405020304" pitchFamily="18" charset="0"/>
                  </a:rPr>
                  <a:t>	= Y - 250 - 150 = Y - 400</a:t>
                </a:r>
              </a:p>
              <a:p>
                <a:pPr algn="just">
                  <a:spcBef>
                    <a:spcPts val="0"/>
                  </a:spcBef>
                  <a:buClr>
                    <a:schemeClr val="accent2"/>
                  </a:buClr>
                  <a:tabLst>
                    <a:tab pos="538163" algn="l"/>
                  </a:tabLst>
                </a:pPr>
                <a:endParaRPr lang="id-ID" sz="1800" b="1" dirty="0">
                  <a:ln w="0"/>
                  <a:solidFill>
                    <a:schemeClr val="tx1"/>
                  </a:solidFill>
                  <a:effectLst/>
                  <a:latin typeface="Times New Roman" panose="02020603050405020304" pitchFamily="18" charset="0"/>
                  <a:cs typeface="Times New Roman" panose="02020603050405020304" pitchFamily="18" charset="0"/>
                </a:endParaRPr>
              </a:p>
              <a:p>
                <a:pPr algn="just">
                  <a:spcBef>
                    <a:spcPts val="0"/>
                  </a:spcBef>
                  <a:buClr>
                    <a:schemeClr val="accent2"/>
                  </a:buClr>
                </a:pPr>
                <a:endParaRPr lang="id-ID" sz="1800" b="1" dirty="0">
                  <a:ln w="0"/>
                  <a:solidFill>
                    <a:schemeClr val="tx1"/>
                  </a:solidFill>
                  <a:effectLst/>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C3349529-AB17-4CA4-8AD2-CC869ACD43E8}"/>
                  </a:ext>
                </a:extLst>
              </p:cNvPr>
              <p:cNvSpPr txBox="1">
                <a:spLocks noRot="1" noChangeAspect="1" noMove="1" noResize="1" noEditPoints="1" noAdjustHandles="1" noChangeArrowheads="1" noChangeShapeType="1" noTextEdit="1"/>
              </p:cNvSpPr>
              <p:nvPr/>
            </p:nvSpPr>
            <p:spPr>
              <a:xfrm>
                <a:off x="1522414" y="1584960"/>
                <a:ext cx="4419599" cy="4620344"/>
              </a:xfrm>
              <a:prstGeom prst="rect">
                <a:avLst/>
              </a:prstGeom>
              <a:blipFill>
                <a:blip r:embed="rId3"/>
                <a:stretch>
                  <a:fillRect/>
                </a:stretch>
              </a:blipFill>
              <a:ln>
                <a:solidFill>
                  <a:schemeClr val="accent2"/>
                </a:solidFill>
              </a:ln>
            </p:spPr>
            <p:txBody>
              <a:bodyPr/>
              <a:lstStyle/>
              <a:p>
                <a:r>
                  <a:rPr lang="en-ID">
                    <a:noFill/>
                  </a:rPr>
                  <a:t> </a:t>
                </a:r>
              </a:p>
            </p:txBody>
          </p:sp>
        </mc:Fallback>
      </mc:AlternateContent>
      <p:sp>
        <p:nvSpPr>
          <p:cNvPr id="4" name="Title 3">
            <a:extLst>
              <a:ext uri="{FF2B5EF4-FFF2-40B4-BE49-F238E27FC236}">
                <a16:creationId xmlns:a16="http://schemas.microsoft.com/office/drawing/2014/main" id="{BC24B818-32D0-4337-936C-E7D64058227E}"/>
              </a:ext>
            </a:extLst>
          </p:cNvPr>
          <p:cNvSpPr txBox="1">
            <a:spLocks/>
          </p:cNvSpPr>
          <p:nvPr/>
        </p:nvSpPr>
        <p:spPr>
          <a:xfrm>
            <a:off x="1522414" y="274638"/>
            <a:ext cx="9143998"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Politik Anggaran</a:t>
            </a:r>
            <a:endParaRPr lang="id-ID"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7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051B-0CDE-4C44-BC68-A8328360217C}"/>
              </a:ext>
            </a:extLst>
          </p:cNvPr>
          <p:cNvSpPr txBox="1">
            <a:spLocks/>
          </p:cNvSpPr>
          <p:nvPr/>
        </p:nvSpPr>
        <p:spPr>
          <a:xfrm>
            <a:off x="1522414" y="274638"/>
            <a:ext cx="9396534"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Efektivitas Kebijakan Fiskal</a:t>
            </a:r>
            <a:endParaRPr lang="id-ID"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8D24C90E-FF05-4AEC-8638-65B278CAB340}"/>
              </a:ext>
            </a:extLst>
          </p:cNvPr>
          <p:cNvCxnSpPr/>
          <p:nvPr/>
        </p:nvCxnSpPr>
        <p:spPr>
          <a:xfrm flipV="1">
            <a:off x="2205980" y="2204864"/>
            <a:ext cx="0" cy="360040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569510A-BA93-4548-8A53-077B5B3EBA77}"/>
              </a:ext>
            </a:extLst>
          </p:cNvPr>
          <p:cNvCxnSpPr/>
          <p:nvPr/>
        </p:nvCxnSpPr>
        <p:spPr>
          <a:xfrm>
            <a:off x="2205980" y="5805264"/>
            <a:ext cx="4536504" cy="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079DE7-5CEC-4D8D-8BDB-59305695C251}"/>
              </a:ext>
            </a:extLst>
          </p:cNvPr>
          <p:cNvCxnSpPr/>
          <p:nvPr/>
        </p:nvCxnSpPr>
        <p:spPr>
          <a:xfrm>
            <a:off x="2566020" y="3645024"/>
            <a:ext cx="1584176" cy="180020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D89ABBF-A268-40AA-96CF-D6051126D971}"/>
              </a:ext>
            </a:extLst>
          </p:cNvPr>
          <p:cNvCxnSpPr/>
          <p:nvPr/>
        </p:nvCxnSpPr>
        <p:spPr>
          <a:xfrm>
            <a:off x="4380928" y="3645024"/>
            <a:ext cx="1584176" cy="180020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53482D-1E75-4678-95A1-2564435DB493}"/>
              </a:ext>
            </a:extLst>
          </p:cNvPr>
          <p:cNvCxnSpPr/>
          <p:nvPr/>
        </p:nvCxnSpPr>
        <p:spPr>
          <a:xfrm>
            <a:off x="3473474" y="3645024"/>
            <a:ext cx="1584176" cy="180020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57AB746-0CAE-4DEF-8129-5D96B7E2403A}"/>
              </a:ext>
            </a:extLst>
          </p:cNvPr>
          <p:cNvCxnSpPr/>
          <p:nvPr/>
        </p:nvCxnSpPr>
        <p:spPr>
          <a:xfrm>
            <a:off x="2205980" y="4545124"/>
            <a:ext cx="2967036"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A6EF9F-C74B-4809-8986-49AD9F0BBE5F}"/>
              </a:ext>
            </a:extLst>
          </p:cNvPr>
          <p:cNvCxnSpPr/>
          <p:nvPr/>
        </p:nvCxnSpPr>
        <p:spPr>
          <a:xfrm>
            <a:off x="5173016" y="4545124"/>
            <a:ext cx="0" cy="126014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87CB182-5949-478C-AEF5-9CE577FC7C8D}"/>
              </a:ext>
            </a:extLst>
          </p:cNvPr>
          <p:cNvCxnSpPr/>
          <p:nvPr/>
        </p:nvCxnSpPr>
        <p:spPr>
          <a:xfrm>
            <a:off x="3331595" y="4545124"/>
            <a:ext cx="0" cy="126014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8A6894-8F71-45AE-97B0-06431C4F9DC5}"/>
              </a:ext>
            </a:extLst>
          </p:cNvPr>
          <p:cNvCxnSpPr/>
          <p:nvPr/>
        </p:nvCxnSpPr>
        <p:spPr>
          <a:xfrm>
            <a:off x="4265562" y="4545124"/>
            <a:ext cx="0" cy="126014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41CEC7-ADDA-4461-8170-545FD206A116}"/>
              </a:ext>
            </a:extLst>
          </p:cNvPr>
          <p:cNvSpPr txBox="1"/>
          <p:nvPr/>
        </p:nvSpPr>
        <p:spPr>
          <a:xfrm>
            <a:off x="2608229" y="3614943"/>
            <a:ext cx="1368152" cy="480131"/>
          </a:xfrm>
          <a:prstGeom prst="rect">
            <a:avLst/>
          </a:prstGeom>
          <a:noFill/>
        </p:spPr>
        <p:txBody>
          <a:bodyPr wrap="square" rtlCol="0">
            <a:spAutoFit/>
          </a:bodyPr>
          <a:lstStyle/>
          <a:p>
            <a:pPr algn="ctr">
              <a:lnSpc>
                <a:spcPct val="90000"/>
              </a:lnSpc>
            </a:pPr>
            <a:r>
              <a:rPr lang="id-ID" sz="1400" dirty="0">
                <a:latin typeface="Times New Roman" panose="02020603050405020304" pitchFamily="18" charset="0"/>
                <a:cs typeface="Times New Roman" panose="02020603050405020304" pitchFamily="18" charset="0"/>
              </a:rPr>
              <a:t>Fiskal Kontraktif</a:t>
            </a:r>
          </a:p>
        </p:txBody>
      </p:sp>
      <p:sp>
        <p:nvSpPr>
          <p:cNvPr id="13" name="TextBox 12">
            <a:extLst>
              <a:ext uri="{FF2B5EF4-FFF2-40B4-BE49-F238E27FC236}">
                <a16:creationId xmlns:a16="http://schemas.microsoft.com/office/drawing/2014/main" id="{093B0FCF-91D7-4275-8CA2-E2AA5BBFEF78}"/>
              </a:ext>
            </a:extLst>
          </p:cNvPr>
          <p:cNvSpPr txBox="1"/>
          <p:nvPr/>
        </p:nvSpPr>
        <p:spPr>
          <a:xfrm>
            <a:off x="3577279" y="3614943"/>
            <a:ext cx="1368152" cy="286232"/>
          </a:xfrm>
          <a:prstGeom prst="rect">
            <a:avLst/>
          </a:prstGeom>
          <a:noFill/>
        </p:spPr>
        <p:txBody>
          <a:bodyPr wrap="square" rtlCol="0">
            <a:spAutoFit/>
          </a:bodyPr>
          <a:lstStyle/>
          <a:p>
            <a:pPr algn="ctr">
              <a:lnSpc>
                <a:spcPct val="90000"/>
              </a:lnSpc>
            </a:pPr>
            <a:r>
              <a:rPr lang="id-ID" sz="1400" dirty="0">
                <a:latin typeface="Times New Roman" panose="02020603050405020304" pitchFamily="18" charset="0"/>
                <a:cs typeface="Times New Roman" panose="02020603050405020304" pitchFamily="18" charset="0"/>
              </a:rPr>
              <a:t>Fiskal Ekspansif</a:t>
            </a:r>
          </a:p>
        </p:txBody>
      </p:sp>
      <p:sp>
        <p:nvSpPr>
          <p:cNvPr id="14" name="TextBox 13">
            <a:extLst>
              <a:ext uri="{FF2B5EF4-FFF2-40B4-BE49-F238E27FC236}">
                <a16:creationId xmlns:a16="http://schemas.microsoft.com/office/drawing/2014/main" id="{558CA6F5-D570-4C56-B43D-F567AA0F01DC}"/>
              </a:ext>
            </a:extLst>
          </p:cNvPr>
          <p:cNvSpPr txBox="1"/>
          <p:nvPr/>
        </p:nvSpPr>
        <p:spPr>
          <a:xfrm>
            <a:off x="5799792" y="5432241"/>
            <a:ext cx="792088" cy="286232"/>
          </a:xfrm>
          <a:prstGeom prst="rect">
            <a:avLst/>
          </a:prstGeom>
          <a:noFill/>
        </p:spPr>
        <p:txBody>
          <a:bodyPr wrap="square" rtlCol="0">
            <a:spAutoFit/>
          </a:bodyPr>
          <a:lstStyle/>
          <a:p>
            <a:pPr>
              <a:lnSpc>
                <a:spcPct val="90000"/>
              </a:lnSpc>
            </a:pPr>
            <a:r>
              <a:rPr lang="id-ID" sz="1400" dirty="0">
                <a:latin typeface="Times New Roman" panose="02020603050405020304" pitchFamily="18" charset="0"/>
                <a:cs typeface="Times New Roman" panose="02020603050405020304" pitchFamily="18" charset="0"/>
              </a:rPr>
              <a:t>IS 1</a:t>
            </a:r>
          </a:p>
        </p:txBody>
      </p:sp>
      <p:sp>
        <p:nvSpPr>
          <p:cNvPr id="15" name="TextBox 14">
            <a:extLst>
              <a:ext uri="{FF2B5EF4-FFF2-40B4-BE49-F238E27FC236}">
                <a16:creationId xmlns:a16="http://schemas.microsoft.com/office/drawing/2014/main" id="{72403E1F-9757-401D-925B-CA48360EC008}"/>
              </a:ext>
            </a:extLst>
          </p:cNvPr>
          <p:cNvSpPr txBox="1"/>
          <p:nvPr/>
        </p:nvSpPr>
        <p:spPr>
          <a:xfrm>
            <a:off x="3892951" y="5427069"/>
            <a:ext cx="792088" cy="286232"/>
          </a:xfrm>
          <a:prstGeom prst="rect">
            <a:avLst/>
          </a:prstGeom>
          <a:noFill/>
        </p:spPr>
        <p:txBody>
          <a:bodyPr wrap="square" rtlCol="0">
            <a:spAutoFit/>
          </a:bodyPr>
          <a:lstStyle/>
          <a:p>
            <a:pPr>
              <a:lnSpc>
                <a:spcPct val="90000"/>
              </a:lnSpc>
            </a:pPr>
            <a:r>
              <a:rPr lang="id-ID" sz="1400" dirty="0">
                <a:latin typeface="Times New Roman" panose="02020603050405020304" pitchFamily="18" charset="0"/>
                <a:cs typeface="Times New Roman" panose="02020603050405020304" pitchFamily="18" charset="0"/>
              </a:rPr>
              <a:t>IS 2</a:t>
            </a:r>
          </a:p>
        </p:txBody>
      </p:sp>
      <p:sp>
        <p:nvSpPr>
          <p:cNvPr id="16" name="TextBox 15">
            <a:extLst>
              <a:ext uri="{FF2B5EF4-FFF2-40B4-BE49-F238E27FC236}">
                <a16:creationId xmlns:a16="http://schemas.microsoft.com/office/drawing/2014/main" id="{7EF7CC83-2971-466D-8DFE-E11A05C89A2F}"/>
              </a:ext>
            </a:extLst>
          </p:cNvPr>
          <p:cNvSpPr txBox="1"/>
          <p:nvPr/>
        </p:nvSpPr>
        <p:spPr>
          <a:xfrm>
            <a:off x="4915771" y="5432241"/>
            <a:ext cx="792088" cy="286232"/>
          </a:xfrm>
          <a:prstGeom prst="rect">
            <a:avLst/>
          </a:prstGeom>
          <a:noFill/>
        </p:spPr>
        <p:txBody>
          <a:bodyPr wrap="square" rtlCol="0">
            <a:spAutoFit/>
          </a:bodyPr>
          <a:lstStyle/>
          <a:p>
            <a:pPr>
              <a:lnSpc>
                <a:spcPct val="90000"/>
              </a:lnSpc>
            </a:pPr>
            <a:r>
              <a:rPr lang="id-ID" sz="1400" dirty="0">
                <a:latin typeface="Times New Roman" panose="02020603050405020304" pitchFamily="18" charset="0"/>
                <a:cs typeface="Times New Roman" panose="02020603050405020304" pitchFamily="18" charset="0"/>
              </a:rPr>
              <a:t>IS 0</a:t>
            </a:r>
          </a:p>
        </p:txBody>
      </p:sp>
      <p:sp>
        <p:nvSpPr>
          <p:cNvPr id="17" name="TextBox 16">
            <a:extLst>
              <a:ext uri="{FF2B5EF4-FFF2-40B4-BE49-F238E27FC236}">
                <a16:creationId xmlns:a16="http://schemas.microsoft.com/office/drawing/2014/main" id="{690F4A86-8D69-43C9-B2D2-64134ECA167A}"/>
              </a:ext>
            </a:extLst>
          </p:cNvPr>
          <p:cNvSpPr txBox="1"/>
          <p:nvPr/>
        </p:nvSpPr>
        <p:spPr>
          <a:xfrm>
            <a:off x="4953969" y="5840516"/>
            <a:ext cx="1281436" cy="341632"/>
          </a:xfrm>
          <a:prstGeom prst="rect">
            <a:avLst/>
          </a:prstGeom>
          <a:noFill/>
        </p:spPr>
        <p:txBody>
          <a:bodyPr wrap="square" rtlCol="0">
            <a:spAutoFit/>
          </a:bodyPr>
          <a:lstStyle/>
          <a:p>
            <a:pPr>
              <a:lnSpc>
                <a:spcPct val="90000"/>
              </a:lnSpc>
            </a:pPr>
            <a:r>
              <a:rPr lang="id-ID" dirty="0">
                <a:latin typeface="Times New Roman" panose="02020603050405020304" pitchFamily="18" charset="0"/>
                <a:cs typeface="Times New Roman" panose="02020603050405020304" pitchFamily="18" charset="0"/>
              </a:rPr>
              <a:t>Y1</a:t>
            </a:r>
          </a:p>
        </p:txBody>
      </p:sp>
      <p:sp>
        <p:nvSpPr>
          <p:cNvPr id="18" name="TextBox 17">
            <a:extLst>
              <a:ext uri="{FF2B5EF4-FFF2-40B4-BE49-F238E27FC236}">
                <a16:creationId xmlns:a16="http://schemas.microsoft.com/office/drawing/2014/main" id="{EDCD4E28-21E6-4380-BBC4-FF284CECBF7C}"/>
              </a:ext>
            </a:extLst>
          </p:cNvPr>
          <p:cNvSpPr txBox="1"/>
          <p:nvPr/>
        </p:nvSpPr>
        <p:spPr>
          <a:xfrm>
            <a:off x="3099492" y="5841013"/>
            <a:ext cx="1281436" cy="341632"/>
          </a:xfrm>
          <a:prstGeom prst="rect">
            <a:avLst/>
          </a:prstGeom>
          <a:noFill/>
        </p:spPr>
        <p:txBody>
          <a:bodyPr wrap="square" rtlCol="0">
            <a:spAutoFit/>
          </a:bodyPr>
          <a:lstStyle/>
          <a:p>
            <a:pPr>
              <a:lnSpc>
                <a:spcPct val="90000"/>
              </a:lnSpc>
            </a:pPr>
            <a:r>
              <a:rPr lang="id-ID" dirty="0">
                <a:latin typeface="Times New Roman" panose="02020603050405020304" pitchFamily="18" charset="0"/>
                <a:cs typeface="Times New Roman" panose="02020603050405020304" pitchFamily="18" charset="0"/>
              </a:rPr>
              <a:t>Y2</a:t>
            </a:r>
          </a:p>
        </p:txBody>
      </p:sp>
      <p:sp>
        <p:nvSpPr>
          <p:cNvPr id="19" name="TextBox 18">
            <a:extLst>
              <a:ext uri="{FF2B5EF4-FFF2-40B4-BE49-F238E27FC236}">
                <a16:creationId xmlns:a16="http://schemas.microsoft.com/office/drawing/2014/main" id="{2BB2715A-5B10-4D19-86E4-32322FA36E8F}"/>
              </a:ext>
            </a:extLst>
          </p:cNvPr>
          <p:cNvSpPr txBox="1"/>
          <p:nvPr/>
        </p:nvSpPr>
        <p:spPr>
          <a:xfrm>
            <a:off x="4150196" y="5813144"/>
            <a:ext cx="1281436" cy="341632"/>
          </a:xfrm>
          <a:prstGeom prst="rect">
            <a:avLst/>
          </a:prstGeom>
          <a:noFill/>
        </p:spPr>
        <p:txBody>
          <a:bodyPr wrap="square" rtlCol="0">
            <a:spAutoFit/>
          </a:bodyPr>
          <a:lstStyle/>
          <a:p>
            <a:pPr>
              <a:lnSpc>
                <a:spcPct val="90000"/>
              </a:lnSpc>
            </a:pPr>
            <a:r>
              <a:rPr lang="id-ID" dirty="0">
                <a:latin typeface="Times New Roman" panose="02020603050405020304" pitchFamily="18" charset="0"/>
                <a:cs typeface="Times New Roman" panose="02020603050405020304" pitchFamily="18" charset="0"/>
              </a:rPr>
              <a:t>Y0</a:t>
            </a:r>
          </a:p>
        </p:txBody>
      </p:sp>
      <p:sp>
        <p:nvSpPr>
          <p:cNvPr id="20" name="TextBox 19">
            <a:extLst>
              <a:ext uri="{FF2B5EF4-FFF2-40B4-BE49-F238E27FC236}">
                <a16:creationId xmlns:a16="http://schemas.microsoft.com/office/drawing/2014/main" id="{34C03D5E-2C4C-46BE-8BCF-49658C5FC34C}"/>
              </a:ext>
            </a:extLst>
          </p:cNvPr>
          <p:cNvSpPr txBox="1"/>
          <p:nvPr/>
        </p:nvSpPr>
        <p:spPr>
          <a:xfrm>
            <a:off x="6999729" y="2309970"/>
            <a:ext cx="4392488" cy="2739211"/>
          </a:xfrm>
          <a:prstGeom prst="rect">
            <a:avLst/>
          </a:prstGeom>
          <a:noFill/>
        </p:spPr>
        <p:txBody>
          <a:bodyPr wrap="square" rtlCol="0">
            <a:spAutoFit/>
          </a:bodyPr>
          <a:lstStyle/>
          <a:p>
            <a:pPr marL="342900" indent="-342900">
              <a:lnSpc>
                <a:spcPct val="90000"/>
              </a:lnSpc>
              <a:buClr>
                <a:schemeClr val="accent2"/>
              </a:buClr>
              <a:buFont typeface="Century Gothic" panose="020B0502020202020204" pitchFamily="34" charset="0"/>
              <a:buChar char="►"/>
            </a:pPr>
            <a:r>
              <a:rPr lang="id-ID" sz="2000" dirty="0">
                <a:latin typeface="Times New Roman" panose="02020603050405020304" pitchFamily="18" charset="0"/>
                <a:cs typeface="Times New Roman" panose="02020603050405020304" pitchFamily="18" charset="0"/>
              </a:rPr>
              <a:t>Dampak pengeluaran pemerintah yang ekspansif kurva IS bergeser ke kanan sehingga pendapatan bertambah menjadi Y1</a:t>
            </a:r>
          </a:p>
          <a:p>
            <a:pPr marL="342900" indent="-342900">
              <a:lnSpc>
                <a:spcPct val="90000"/>
              </a:lnSpc>
              <a:spcBef>
                <a:spcPts val="1200"/>
              </a:spcBef>
              <a:buClr>
                <a:schemeClr val="accent2"/>
              </a:buClr>
              <a:buFont typeface="Century Gothic" panose="020B0502020202020204" pitchFamily="34" charset="0"/>
              <a:buChar char="►"/>
            </a:pPr>
            <a:r>
              <a:rPr lang="id-ID" sz="2000" dirty="0">
                <a:latin typeface="Times New Roman" panose="02020603050405020304" pitchFamily="18" charset="0"/>
                <a:cs typeface="Times New Roman" panose="02020603050405020304" pitchFamily="18" charset="0"/>
              </a:rPr>
              <a:t>Dampak pengeluaran pemerintah yang kontraktif menyebabkan kurva IS bergeser ke kiri sehingga pendapatan berkurang menjadi Y2 dengan tingkat bunga yang sama.</a:t>
            </a:r>
          </a:p>
        </p:txBody>
      </p:sp>
      <p:sp>
        <p:nvSpPr>
          <p:cNvPr id="21" name="TextBox 20">
            <a:extLst>
              <a:ext uri="{FF2B5EF4-FFF2-40B4-BE49-F238E27FC236}">
                <a16:creationId xmlns:a16="http://schemas.microsoft.com/office/drawing/2014/main" id="{9DED2726-EEA6-418D-AEF6-CA123048D2F4}"/>
              </a:ext>
            </a:extLst>
          </p:cNvPr>
          <p:cNvSpPr txBox="1"/>
          <p:nvPr/>
        </p:nvSpPr>
        <p:spPr>
          <a:xfrm>
            <a:off x="1524474" y="1660158"/>
            <a:ext cx="9900590" cy="369332"/>
          </a:xfrm>
          <a:prstGeom prst="rect">
            <a:avLst/>
          </a:prstGeom>
          <a:noFill/>
        </p:spPr>
        <p:txBody>
          <a:bodyPr wrap="square" rtlCol="0">
            <a:spAutoFit/>
          </a:bodyPr>
          <a:lstStyle/>
          <a:p>
            <a:pPr>
              <a:lnSpc>
                <a:spcPct val="90000"/>
              </a:lnSpc>
            </a:pPr>
            <a:r>
              <a:rPr lang="id-ID" sz="2000" b="1" dirty="0">
                <a:latin typeface="Times New Roman" panose="02020603050405020304" pitchFamily="18" charset="0"/>
                <a:cs typeface="Times New Roman" panose="02020603050405020304" pitchFamily="18" charset="0"/>
              </a:rPr>
              <a:t>Dampak Kebijakan Fiskal Terhadap Keseimbangan Pasar Barang dan Jasa</a:t>
            </a:r>
          </a:p>
        </p:txBody>
      </p:sp>
    </p:spTree>
    <p:extLst>
      <p:ext uri="{BB962C8B-B14F-4D97-AF65-F5344CB8AC3E}">
        <p14:creationId xmlns:p14="http://schemas.microsoft.com/office/powerpoint/2010/main" val="342215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EAE9A-4E86-46DB-8595-CA9DC128D957}"/>
              </a:ext>
            </a:extLst>
          </p:cNvPr>
          <p:cNvSpPr txBox="1"/>
          <p:nvPr/>
        </p:nvSpPr>
        <p:spPr>
          <a:xfrm>
            <a:off x="3955434" y="686385"/>
            <a:ext cx="4281132" cy="590931"/>
          </a:xfrm>
          <a:prstGeom prst="rect">
            <a:avLst/>
          </a:prstGeom>
          <a:noFill/>
        </p:spPr>
        <p:txBody>
          <a:bodyPr wrap="square">
            <a:spAutoFit/>
          </a:bodyPr>
          <a:lstStyle/>
          <a:p>
            <a:pPr>
              <a:lnSpc>
                <a:spcPct val="90000"/>
              </a:lnSpc>
            </a:pPr>
            <a:r>
              <a:rPr lang="id-ID" sz="3600" b="1" dirty="0">
                <a:latin typeface="Times New Roman" panose="02020603050405020304" pitchFamily="18" charset="0"/>
                <a:cs typeface="Times New Roman" panose="02020603050405020304" pitchFamily="18" charset="0"/>
              </a:rPr>
              <a:t>Kebijakan Moneter</a:t>
            </a:r>
          </a:p>
        </p:txBody>
      </p:sp>
      <p:sp>
        <p:nvSpPr>
          <p:cNvPr id="4" name="Title 1">
            <a:extLst>
              <a:ext uri="{FF2B5EF4-FFF2-40B4-BE49-F238E27FC236}">
                <a16:creationId xmlns:a16="http://schemas.microsoft.com/office/drawing/2014/main" id="{2F13A0E3-CAA4-42DB-834C-4EDD17641A47}"/>
              </a:ext>
            </a:extLst>
          </p:cNvPr>
          <p:cNvSpPr txBox="1">
            <a:spLocks/>
          </p:cNvSpPr>
          <p:nvPr/>
        </p:nvSpPr>
        <p:spPr>
          <a:xfrm>
            <a:off x="1068108" y="1652042"/>
            <a:ext cx="3962399" cy="535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d-ID" sz="2800" b="1" dirty="0">
                <a:latin typeface="Times New Roman" panose="02020603050405020304" pitchFamily="18" charset="0"/>
                <a:cs typeface="Times New Roman" panose="02020603050405020304" pitchFamily="18" charset="0"/>
              </a:rPr>
              <a:t>Definisi dan Pengertian</a:t>
            </a:r>
            <a:endParaRPr lang="en-US" sz="2800" b="1" dirty="0">
              <a:latin typeface="Times New Roman" panose="02020603050405020304" pitchFamily="18"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20EC36A9-BAAA-44A4-99E0-E05D33995C8B}"/>
              </a:ext>
            </a:extLst>
          </p:cNvPr>
          <p:cNvSpPr txBox="1">
            <a:spLocks/>
          </p:cNvSpPr>
          <p:nvPr/>
        </p:nvSpPr>
        <p:spPr>
          <a:xfrm>
            <a:off x="1068108" y="2179320"/>
            <a:ext cx="10454780" cy="4267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44500" indent="-444500" algn="just">
              <a:buClr>
                <a:schemeClr val="accent2"/>
              </a:buClr>
            </a:pPr>
            <a:r>
              <a:rPr lang="id-ID" sz="2300" dirty="0">
                <a:latin typeface="Times New Roman" panose="02020603050405020304" pitchFamily="18" charset="0"/>
                <a:cs typeface="Times New Roman" panose="02020603050405020304" pitchFamily="18" charset="0"/>
              </a:rPr>
              <a:t>Kebijakan Moneter adalah suatu usaha dalam mengendalikan keadaan ekonomi makro agar dapat berjalan sesuai dengan yang diinginkan melalui pengaturan </a:t>
            </a:r>
            <a:r>
              <a:rPr lang="id-ID" sz="2300" b="1" dirty="0">
                <a:latin typeface="Times New Roman" panose="02020603050405020304" pitchFamily="18" charset="0"/>
                <a:cs typeface="Times New Roman" panose="02020603050405020304" pitchFamily="18" charset="0"/>
              </a:rPr>
              <a:t>jumlah uang yang beredar </a:t>
            </a:r>
            <a:r>
              <a:rPr lang="id-ID" sz="2300" dirty="0">
                <a:latin typeface="Times New Roman" panose="02020603050405020304" pitchFamily="18" charset="0"/>
                <a:cs typeface="Times New Roman" panose="02020603050405020304" pitchFamily="18" charset="0"/>
              </a:rPr>
              <a:t>dalam perekonomian.</a:t>
            </a:r>
          </a:p>
          <a:p>
            <a:pPr marL="444500" indent="-444500" algn="just">
              <a:buClr>
                <a:schemeClr val="accent2"/>
              </a:buClr>
            </a:pPr>
            <a:r>
              <a:rPr lang="id-ID" sz="2300" dirty="0">
                <a:latin typeface="Times New Roman" panose="02020603050405020304" pitchFamily="18" charset="0"/>
                <a:cs typeface="Times New Roman" panose="02020603050405020304" pitchFamily="18" charset="0"/>
              </a:rPr>
              <a:t>Usaha tersebut dilakukan agar terjadi </a:t>
            </a:r>
            <a:r>
              <a:rPr lang="id-ID" sz="2300" b="1" dirty="0">
                <a:latin typeface="Times New Roman" panose="02020603050405020304" pitchFamily="18" charset="0"/>
                <a:cs typeface="Times New Roman" panose="02020603050405020304" pitchFamily="18" charset="0"/>
              </a:rPr>
              <a:t>kestabilan harga dan inflasi</a:t>
            </a:r>
            <a:r>
              <a:rPr lang="id-ID" sz="2300" dirty="0">
                <a:latin typeface="Times New Roman" panose="02020603050405020304" pitchFamily="18" charset="0"/>
                <a:cs typeface="Times New Roman" panose="02020603050405020304" pitchFamily="18" charset="0"/>
              </a:rPr>
              <a:t> serta terjadinya peningkatan output keseimbangan.</a:t>
            </a:r>
          </a:p>
          <a:p>
            <a:pPr marL="444500" indent="-444500" algn="just">
              <a:buClr>
                <a:schemeClr val="accent2"/>
              </a:buClr>
            </a:pPr>
            <a:r>
              <a:rPr lang="id-ID" sz="2300" dirty="0">
                <a:latin typeface="Times New Roman" panose="02020603050405020304" pitchFamily="18" charset="0"/>
                <a:cs typeface="Times New Roman" panose="02020603050405020304" pitchFamily="18" charset="0"/>
              </a:rPr>
              <a:t>Kebijakan Moneter Ekspansif adalah suatu kebijakan dalam rangka </a:t>
            </a:r>
            <a:r>
              <a:rPr lang="id-ID" sz="2300" b="1" dirty="0">
                <a:latin typeface="Times New Roman" panose="02020603050405020304" pitchFamily="18" charset="0"/>
                <a:cs typeface="Times New Roman" panose="02020603050405020304" pitchFamily="18" charset="0"/>
              </a:rPr>
              <a:t>menambah</a:t>
            </a:r>
            <a:r>
              <a:rPr lang="id-ID" sz="2300" dirty="0">
                <a:latin typeface="Times New Roman" panose="02020603050405020304" pitchFamily="18" charset="0"/>
                <a:cs typeface="Times New Roman" panose="02020603050405020304" pitchFamily="18" charset="0"/>
              </a:rPr>
              <a:t> jumlah uang yang beredar.</a:t>
            </a:r>
          </a:p>
          <a:p>
            <a:pPr marL="444500" indent="-444500" algn="just">
              <a:buClr>
                <a:schemeClr val="accent2"/>
              </a:buClr>
            </a:pPr>
            <a:r>
              <a:rPr lang="id-ID" sz="2300" dirty="0">
                <a:latin typeface="Times New Roman" panose="02020603050405020304" pitchFamily="18" charset="0"/>
                <a:cs typeface="Times New Roman" panose="02020603050405020304" pitchFamily="18" charset="0"/>
              </a:rPr>
              <a:t>Kebijakan Moneter Kontraktif/</a:t>
            </a:r>
            <a:r>
              <a:rPr lang="id-ID" sz="2300" b="1" dirty="0">
                <a:latin typeface="Times New Roman" panose="02020603050405020304" pitchFamily="18" charset="0"/>
                <a:cs typeface="Times New Roman" panose="02020603050405020304" pitchFamily="18" charset="0"/>
              </a:rPr>
              <a:t>Uang Ketat</a:t>
            </a:r>
            <a:r>
              <a:rPr lang="id-ID" sz="2300" dirty="0">
                <a:latin typeface="Times New Roman" panose="02020603050405020304" pitchFamily="18" charset="0"/>
                <a:cs typeface="Times New Roman" panose="02020603050405020304" pitchFamily="18" charset="0"/>
              </a:rPr>
              <a:t> adalah suatu kebijakan dalam rangka </a:t>
            </a:r>
            <a:r>
              <a:rPr lang="id-ID" sz="2300" b="1" dirty="0">
                <a:latin typeface="Times New Roman" panose="02020603050405020304" pitchFamily="18" charset="0"/>
                <a:cs typeface="Times New Roman" panose="02020603050405020304" pitchFamily="18" charset="0"/>
              </a:rPr>
              <a:t>mengurangi</a:t>
            </a:r>
            <a:r>
              <a:rPr lang="id-ID" sz="2300" dirty="0">
                <a:latin typeface="Times New Roman" panose="02020603050405020304" pitchFamily="18" charset="0"/>
                <a:cs typeface="Times New Roman" panose="02020603050405020304" pitchFamily="18" charset="0"/>
              </a:rPr>
              <a:t> jumlah uang yang beredar.</a:t>
            </a:r>
          </a:p>
          <a:p>
            <a:endParaRPr lang="id-ID" dirty="0">
              <a:latin typeface="Times New Roman" panose="02020603050405020304" pitchFamily="18" charset="0"/>
              <a:cs typeface="Times New Roman" panose="02020603050405020304" pitchFamily="18" charset="0"/>
            </a:endParaRPr>
          </a:p>
          <a:p>
            <a:endParaRPr lang="id-ID"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83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5C58-0F28-4E0F-9E19-E6CC42D41E53}"/>
              </a:ext>
            </a:extLst>
          </p:cNvPr>
          <p:cNvSpPr txBox="1">
            <a:spLocks/>
          </p:cNvSpPr>
          <p:nvPr/>
        </p:nvSpPr>
        <p:spPr>
          <a:xfrm>
            <a:off x="1397733" y="-160020"/>
            <a:ext cx="9396534"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2800" b="1">
                <a:effectLst>
                  <a:outerShdw blurRad="38100" dist="38100" dir="2700000" algn="tl">
                    <a:srgbClr val="000000">
                      <a:alpha val="43137"/>
                    </a:srgbClr>
                  </a:outerShdw>
                </a:effectLst>
              </a:rPr>
              <a:t>Efektivitas Kebijakan Fiskal</a:t>
            </a:r>
            <a:endParaRPr lang="id-ID" sz="2800" b="1" dirty="0">
              <a:effectLst>
                <a:outerShdw blurRad="38100" dist="38100" dir="2700000" algn="tl">
                  <a:srgbClr val="000000">
                    <a:alpha val="43137"/>
                  </a:srgbClr>
                </a:outerShdw>
              </a:effectLst>
            </a:endParaRPr>
          </a:p>
        </p:txBody>
      </p:sp>
      <p:cxnSp>
        <p:nvCxnSpPr>
          <p:cNvPr id="3" name="Straight Arrow Connector 2">
            <a:extLst>
              <a:ext uri="{FF2B5EF4-FFF2-40B4-BE49-F238E27FC236}">
                <a16:creationId xmlns:a16="http://schemas.microsoft.com/office/drawing/2014/main" id="{A3DA9DF3-57A6-4B96-8649-538625891728}"/>
              </a:ext>
            </a:extLst>
          </p:cNvPr>
          <p:cNvCxnSpPr/>
          <p:nvPr/>
        </p:nvCxnSpPr>
        <p:spPr>
          <a:xfrm flipV="1">
            <a:off x="1001179" y="1770206"/>
            <a:ext cx="0" cy="4248472"/>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19E1CA7-1B91-4FB7-8F3C-9ED460011147}"/>
              </a:ext>
            </a:extLst>
          </p:cNvPr>
          <p:cNvCxnSpPr/>
          <p:nvPr/>
        </p:nvCxnSpPr>
        <p:spPr>
          <a:xfrm>
            <a:off x="992959" y="6018678"/>
            <a:ext cx="5480828" cy="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8997471-8A1D-4B1C-8C2F-C9F9E25DD85B}"/>
              </a:ext>
            </a:extLst>
          </p:cNvPr>
          <p:cNvCxnSpPr/>
          <p:nvPr/>
        </p:nvCxnSpPr>
        <p:spPr>
          <a:xfrm flipH="1">
            <a:off x="948340" y="5069540"/>
            <a:ext cx="2002467" cy="599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40B37D-6BFA-4FBF-80C6-11F1685CBBC2}"/>
              </a:ext>
            </a:extLst>
          </p:cNvPr>
          <p:cNvCxnSpPr/>
          <p:nvPr/>
        </p:nvCxnSpPr>
        <p:spPr>
          <a:xfrm flipV="1">
            <a:off x="1001179" y="4096369"/>
            <a:ext cx="3008320" cy="72047"/>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A667900-D152-4205-AAB4-E3AB3409EBE3}"/>
              </a:ext>
            </a:extLst>
          </p:cNvPr>
          <p:cNvCxnSpPr/>
          <p:nvPr/>
        </p:nvCxnSpPr>
        <p:spPr>
          <a:xfrm>
            <a:off x="4088377" y="4097028"/>
            <a:ext cx="0" cy="1921649"/>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DE25E5D-2380-4B21-88ED-EBEF61052681}"/>
              </a:ext>
            </a:extLst>
          </p:cNvPr>
          <p:cNvCxnSpPr/>
          <p:nvPr/>
        </p:nvCxnSpPr>
        <p:spPr>
          <a:xfrm>
            <a:off x="1688364" y="5085787"/>
            <a:ext cx="0" cy="949137"/>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58E4B0-D9B5-4463-9F50-D60CFD5D188F}"/>
              </a:ext>
            </a:extLst>
          </p:cNvPr>
          <p:cNvCxnSpPr/>
          <p:nvPr/>
        </p:nvCxnSpPr>
        <p:spPr>
          <a:xfrm flipH="1">
            <a:off x="3475309" y="4656985"/>
            <a:ext cx="15060" cy="1320323"/>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F89725-449E-4E51-A510-08F499EA8D73}"/>
              </a:ext>
            </a:extLst>
          </p:cNvPr>
          <p:cNvSpPr txBox="1"/>
          <p:nvPr/>
        </p:nvSpPr>
        <p:spPr>
          <a:xfrm>
            <a:off x="1884756" y="5509627"/>
            <a:ext cx="792088" cy="286232"/>
          </a:xfrm>
          <a:prstGeom prst="rect">
            <a:avLst/>
          </a:prstGeom>
          <a:noFill/>
        </p:spPr>
        <p:txBody>
          <a:bodyPr wrap="square" rtlCol="0">
            <a:spAutoFit/>
          </a:bodyPr>
          <a:lstStyle/>
          <a:p>
            <a:pPr>
              <a:lnSpc>
                <a:spcPct val="90000"/>
              </a:lnSpc>
            </a:pPr>
            <a:r>
              <a:rPr lang="id-ID" sz="1400" dirty="0"/>
              <a:t>IS 1</a:t>
            </a:r>
          </a:p>
        </p:txBody>
      </p:sp>
      <p:sp>
        <p:nvSpPr>
          <p:cNvPr id="11" name="TextBox 10">
            <a:extLst>
              <a:ext uri="{FF2B5EF4-FFF2-40B4-BE49-F238E27FC236}">
                <a16:creationId xmlns:a16="http://schemas.microsoft.com/office/drawing/2014/main" id="{94639531-DCEB-46A8-9E31-2B96E3364A2F}"/>
              </a:ext>
            </a:extLst>
          </p:cNvPr>
          <p:cNvSpPr txBox="1"/>
          <p:nvPr/>
        </p:nvSpPr>
        <p:spPr>
          <a:xfrm>
            <a:off x="1566852" y="2545592"/>
            <a:ext cx="792088" cy="286232"/>
          </a:xfrm>
          <a:prstGeom prst="rect">
            <a:avLst/>
          </a:prstGeom>
          <a:noFill/>
        </p:spPr>
        <p:txBody>
          <a:bodyPr wrap="square" rtlCol="0">
            <a:spAutoFit/>
          </a:bodyPr>
          <a:lstStyle/>
          <a:p>
            <a:pPr>
              <a:lnSpc>
                <a:spcPct val="90000"/>
              </a:lnSpc>
            </a:pPr>
            <a:r>
              <a:rPr lang="id-ID" sz="1400" dirty="0"/>
              <a:t>LM 0</a:t>
            </a:r>
          </a:p>
        </p:txBody>
      </p:sp>
      <p:sp>
        <p:nvSpPr>
          <p:cNvPr id="12" name="TextBox 11">
            <a:extLst>
              <a:ext uri="{FF2B5EF4-FFF2-40B4-BE49-F238E27FC236}">
                <a16:creationId xmlns:a16="http://schemas.microsoft.com/office/drawing/2014/main" id="{4D1D7F71-C640-404A-8214-948817CBC622}"/>
              </a:ext>
            </a:extLst>
          </p:cNvPr>
          <p:cNvSpPr txBox="1"/>
          <p:nvPr/>
        </p:nvSpPr>
        <p:spPr>
          <a:xfrm>
            <a:off x="2479428" y="5454506"/>
            <a:ext cx="792088" cy="286232"/>
          </a:xfrm>
          <a:prstGeom prst="rect">
            <a:avLst/>
          </a:prstGeom>
          <a:noFill/>
        </p:spPr>
        <p:txBody>
          <a:bodyPr wrap="square" rtlCol="0">
            <a:spAutoFit/>
          </a:bodyPr>
          <a:lstStyle/>
          <a:p>
            <a:pPr>
              <a:lnSpc>
                <a:spcPct val="90000"/>
              </a:lnSpc>
            </a:pPr>
            <a:r>
              <a:rPr lang="id-ID" sz="1400" dirty="0"/>
              <a:t>IS 2</a:t>
            </a:r>
          </a:p>
        </p:txBody>
      </p:sp>
      <p:sp>
        <p:nvSpPr>
          <p:cNvPr id="13" name="TextBox 12">
            <a:extLst>
              <a:ext uri="{FF2B5EF4-FFF2-40B4-BE49-F238E27FC236}">
                <a16:creationId xmlns:a16="http://schemas.microsoft.com/office/drawing/2014/main" id="{08867BAA-F48A-4ECD-8037-7743CFC39A18}"/>
              </a:ext>
            </a:extLst>
          </p:cNvPr>
          <p:cNvSpPr txBox="1"/>
          <p:nvPr/>
        </p:nvSpPr>
        <p:spPr>
          <a:xfrm>
            <a:off x="2123706" y="5983213"/>
            <a:ext cx="1281436" cy="341632"/>
          </a:xfrm>
          <a:prstGeom prst="rect">
            <a:avLst/>
          </a:prstGeom>
          <a:noFill/>
        </p:spPr>
        <p:txBody>
          <a:bodyPr wrap="square" rtlCol="0">
            <a:spAutoFit/>
          </a:bodyPr>
          <a:lstStyle/>
          <a:p>
            <a:pPr>
              <a:lnSpc>
                <a:spcPct val="90000"/>
              </a:lnSpc>
            </a:pPr>
            <a:r>
              <a:rPr lang="id-ID" dirty="0"/>
              <a:t>Y1</a:t>
            </a:r>
          </a:p>
        </p:txBody>
      </p:sp>
      <p:sp>
        <p:nvSpPr>
          <p:cNvPr id="14" name="TextBox 13">
            <a:extLst>
              <a:ext uri="{FF2B5EF4-FFF2-40B4-BE49-F238E27FC236}">
                <a16:creationId xmlns:a16="http://schemas.microsoft.com/office/drawing/2014/main" id="{89E8C71D-C1CA-46D3-B8F5-F615974B873C}"/>
              </a:ext>
            </a:extLst>
          </p:cNvPr>
          <p:cNvSpPr txBox="1"/>
          <p:nvPr/>
        </p:nvSpPr>
        <p:spPr>
          <a:xfrm>
            <a:off x="3243824" y="6009048"/>
            <a:ext cx="1281436" cy="341632"/>
          </a:xfrm>
          <a:prstGeom prst="rect">
            <a:avLst/>
          </a:prstGeom>
          <a:noFill/>
        </p:spPr>
        <p:txBody>
          <a:bodyPr wrap="square" rtlCol="0">
            <a:spAutoFit/>
          </a:bodyPr>
          <a:lstStyle/>
          <a:p>
            <a:pPr>
              <a:lnSpc>
                <a:spcPct val="90000"/>
              </a:lnSpc>
            </a:pPr>
            <a:r>
              <a:rPr lang="id-ID" dirty="0"/>
              <a:t>Y2</a:t>
            </a:r>
          </a:p>
        </p:txBody>
      </p:sp>
      <p:sp>
        <p:nvSpPr>
          <p:cNvPr id="15" name="TextBox 14">
            <a:extLst>
              <a:ext uri="{FF2B5EF4-FFF2-40B4-BE49-F238E27FC236}">
                <a16:creationId xmlns:a16="http://schemas.microsoft.com/office/drawing/2014/main" id="{3832C8B2-A018-453B-82BF-ED61BF682077}"/>
              </a:ext>
            </a:extLst>
          </p:cNvPr>
          <p:cNvSpPr txBox="1"/>
          <p:nvPr/>
        </p:nvSpPr>
        <p:spPr>
          <a:xfrm>
            <a:off x="1466344" y="6004895"/>
            <a:ext cx="1281436" cy="341632"/>
          </a:xfrm>
          <a:prstGeom prst="rect">
            <a:avLst/>
          </a:prstGeom>
          <a:noFill/>
        </p:spPr>
        <p:txBody>
          <a:bodyPr wrap="square" rtlCol="0">
            <a:spAutoFit/>
          </a:bodyPr>
          <a:lstStyle/>
          <a:p>
            <a:pPr>
              <a:lnSpc>
                <a:spcPct val="90000"/>
              </a:lnSpc>
            </a:pPr>
            <a:r>
              <a:rPr lang="id-ID" dirty="0"/>
              <a:t>Y0</a:t>
            </a:r>
          </a:p>
        </p:txBody>
      </p:sp>
      <p:sp>
        <p:nvSpPr>
          <p:cNvPr id="16" name="TextBox 15">
            <a:extLst>
              <a:ext uri="{FF2B5EF4-FFF2-40B4-BE49-F238E27FC236}">
                <a16:creationId xmlns:a16="http://schemas.microsoft.com/office/drawing/2014/main" id="{FA90FAEB-448F-4CA4-BCD0-99072A77E12A}"/>
              </a:ext>
            </a:extLst>
          </p:cNvPr>
          <p:cNvSpPr txBox="1"/>
          <p:nvPr/>
        </p:nvSpPr>
        <p:spPr>
          <a:xfrm>
            <a:off x="6929222" y="1248039"/>
            <a:ext cx="4392488" cy="3890296"/>
          </a:xfrm>
          <a:prstGeom prst="rect">
            <a:avLst/>
          </a:prstGeom>
          <a:noFill/>
        </p:spPr>
        <p:txBody>
          <a:bodyPr wrap="square" rtlCol="0">
            <a:spAutoFit/>
          </a:bodyPr>
          <a:lstStyle/>
          <a:p>
            <a:pPr marL="342900" indent="-342900">
              <a:lnSpc>
                <a:spcPct val="90000"/>
              </a:lnSpc>
              <a:buClr>
                <a:schemeClr val="accent2"/>
              </a:buClr>
              <a:buFont typeface="Century Gothic" panose="020B0502020202020204" pitchFamily="34" charset="0"/>
              <a:buChar char="►"/>
            </a:pPr>
            <a:r>
              <a:rPr lang="id-ID" b="1" dirty="0">
                <a:effectLst>
                  <a:outerShdw blurRad="38100" dist="38100" dir="2700000" algn="tl">
                    <a:srgbClr val="000000">
                      <a:alpha val="43137"/>
                    </a:srgbClr>
                  </a:outerShdw>
                </a:effectLst>
              </a:rPr>
              <a:t>Kebijakan fiskal ekspansif ( IS0 ke IS1) telah menaikkan output keseimbangan dari Y0 ke Y1, sementara tingkat bungan tetap d r1</a:t>
            </a:r>
          </a:p>
          <a:p>
            <a:pPr marL="342900" indent="-342900">
              <a:lnSpc>
                <a:spcPct val="90000"/>
              </a:lnSpc>
              <a:spcBef>
                <a:spcPts val="1200"/>
              </a:spcBef>
              <a:buClr>
                <a:schemeClr val="accent2"/>
              </a:buClr>
              <a:buFont typeface="Century Gothic" panose="020B0502020202020204" pitchFamily="34" charset="0"/>
              <a:buChar char="►"/>
            </a:pPr>
            <a:r>
              <a:rPr lang="id-ID" b="1" dirty="0">
                <a:effectLst>
                  <a:outerShdw blurRad="38100" dist="38100" dir="2700000" algn="tl">
                    <a:srgbClr val="000000">
                      <a:alpha val="43137"/>
                    </a:srgbClr>
                  </a:outerShdw>
                </a:effectLst>
              </a:rPr>
              <a:t>Pada interval antara, kebijakan fiskal ekpansif (IS3 ke IS4) telah menaikkan output dari Y2 ke Y3 tetapi tingkat bunga juga naik dari r3 ke r4</a:t>
            </a:r>
          </a:p>
          <a:p>
            <a:pPr marL="342900" indent="-342900">
              <a:lnSpc>
                <a:spcPct val="90000"/>
              </a:lnSpc>
              <a:spcBef>
                <a:spcPts val="1200"/>
              </a:spcBef>
              <a:buClr>
                <a:schemeClr val="accent2"/>
              </a:buClr>
              <a:buFont typeface="Century Gothic" panose="020B0502020202020204" pitchFamily="34" charset="0"/>
              <a:buChar char="►"/>
            </a:pPr>
            <a:r>
              <a:rPr lang="id-ID" b="1" dirty="0">
                <a:effectLst>
                  <a:outerShdw blurRad="38100" dist="38100" dir="2700000" algn="tl">
                    <a:srgbClr val="000000">
                      <a:alpha val="43137"/>
                    </a:srgbClr>
                  </a:outerShdw>
                </a:effectLst>
              </a:rPr>
              <a:t>Bila slope LM tegak lurus, perekonomian berada dalam kondisi kesempatan kerja penuh (full employment) dan uang berifat netral. Kebijakan Ekspansif (IS5 ke IS 6) hanya menaikkan tingkt bunga sementra output tidak berubah.</a:t>
            </a:r>
          </a:p>
        </p:txBody>
      </p:sp>
      <p:sp>
        <p:nvSpPr>
          <p:cNvPr id="17" name="TextBox 16">
            <a:extLst>
              <a:ext uri="{FF2B5EF4-FFF2-40B4-BE49-F238E27FC236}">
                <a16:creationId xmlns:a16="http://schemas.microsoft.com/office/drawing/2014/main" id="{DF6A4292-BAA8-434B-AEEA-A984DE82EF02}"/>
              </a:ext>
            </a:extLst>
          </p:cNvPr>
          <p:cNvSpPr txBox="1"/>
          <p:nvPr/>
        </p:nvSpPr>
        <p:spPr>
          <a:xfrm>
            <a:off x="1399793" y="1225500"/>
            <a:ext cx="9900590" cy="369332"/>
          </a:xfrm>
          <a:prstGeom prst="rect">
            <a:avLst/>
          </a:prstGeom>
          <a:noFill/>
        </p:spPr>
        <p:txBody>
          <a:bodyPr wrap="square" rtlCol="0">
            <a:spAutoFit/>
          </a:bodyPr>
          <a:lstStyle/>
          <a:p>
            <a:pPr>
              <a:lnSpc>
                <a:spcPct val="90000"/>
              </a:lnSpc>
            </a:pPr>
            <a:r>
              <a:rPr lang="id-ID" sz="2000" b="1" dirty="0">
                <a:effectLst>
                  <a:outerShdw blurRad="38100" dist="38100" dir="2700000" algn="tl">
                    <a:srgbClr val="000000">
                      <a:alpha val="43137"/>
                    </a:srgbClr>
                  </a:outerShdw>
                </a:effectLst>
              </a:rPr>
              <a:t>Slope Kurva I dan LM</a:t>
            </a:r>
          </a:p>
        </p:txBody>
      </p:sp>
      <p:cxnSp>
        <p:nvCxnSpPr>
          <p:cNvPr id="18" name="Straight Connector 17">
            <a:extLst>
              <a:ext uri="{FF2B5EF4-FFF2-40B4-BE49-F238E27FC236}">
                <a16:creationId xmlns:a16="http://schemas.microsoft.com/office/drawing/2014/main" id="{13C5D050-70A1-4C1C-9C5E-A4C91FE9DD43}"/>
              </a:ext>
            </a:extLst>
          </p:cNvPr>
          <p:cNvCxnSpPr/>
          <p:nvPr/>
        </p:nvCxnSpPr>
        <p:spPr>
          <a:xfrm flipV="1">
            <a:off x="1026472" y="3118672"/>
            <a:ext cx="3649892" cy="66788"/>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1E3BAD-5892-4864-95A5-9CDDADFDB890}"/>
              </a:ext>
            </a:extLst>
          </p:cNvPr>
          <p:cNvCxnSpPr/>
          <p:nvPr/>
        </p:nvCxnSpPr>
        <p:spPr>
          <a:xfrm>
            <a:off x="1271135" y="4542657"/>
            <a:ext cx="828801" cy="97500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A9CDBB-9A51-4C1C-84DD-898BCD30CACF}"/>
              </a:ext>
            </a:extLst>
          </p:cNvPr>
          <p:cNvCxnSpPr/>
          <p:nvPr/>
        </p:nvCxnSpPr>
        <p:spPr>
          <a:xfrm flipH="1">
            <a:off x="2947490" y="3510950"/>
            <a:ext cx="1784519" cy="156458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6CABB2-0C6B-4C29-9FC3-AC61F7656931}"/>
              </a:ext>
            </a:extLst>
          </p:cNvPr>
          <p:cNvSpPr txBox="1"/>
          <p:nvPr/>
        </p:nvSpPr>
        <p:spPr>
          <a:xfrm>
            <a:off x="4449515" y="1607954"/>
            <a:ext cx="792088" cy="286232"/>
          </a:xfrm>
          <a:prstGeom prst="rect">
            <a:avLst/>
          </a:prstGeom>
          <a:noFill/>
        </p:spPr>
        <p:txBody>
          <a:bodyPr wrap="square" rtlCol="0">
            <a:spAutoFit/>
          </a:bodyPr>
          <a:lstStyle/>
          <a:p>
            <a:pPr>
              <a:lnSpc>
                <a:spcPct val="90000"/>
              </a:lnSpc>
            </a:pPr>
            <a:r>
              <a:rPr lang="id-ID" sz="1400" dirty="0"/>
              <a:t>LM </a:t>
            </a:r>
          </a:p>
        </p:txBody>
      </p:sp>
      <p:sp>
        <p:nvSpPr>
          <p:cNvPr id="22" name="TextBox 21">
            <a:extLst>
              <a:ext uri="{FF2B5EF4-FFF2-40B4-BE49-F238E27FC236}">
                <a16:creationId xmlns:a16="http://schemas.microsoft.com/office/drawing/2014/main" id="{F2130666-812D-4DC5-91B7-98E0038EFBA0}"/>
              </a:ext>
            </a:extLst>
          </p:cNvPr>
          <p:cNvSpPr txBox="1"/>
          <p:nvPr/>
        </p:nvSpPr>
        <p:spPr>
          <a:xfrm>
            <a:off x="612312" y="4281692"/>
            <a:ext cx="1281436" cy="341632"/>
          </a:xfrm>
          <a:prstGeom prst="rect">
            <a:avLst/>
          </a:prstGeom>
          <a:noFill/>
        </p:spPr>
        <p:txBody>
          <a:bodyPr wrap="square" rtlCol="0">
            <a:spAutoFit/>
          </a:bodyPr>
          <a:lstStyle/>
          <a:p>
            <a:pPr>
              <a:lnSpc>
                <a:spcPct val="90000"/>
              </a:lnSpc>
            </a:pPr>
            <a:r>
              <a:rPr lang="id-ID" dirty="0"/>
              <a:t>r3</a:t>
            </a:r>
          </a:p>
        </p:txBody>
      </p:sp>
      <p:sp>
        <p:nvSpPr>
          <p:cNvPr id="23" name="TextBox 22">
            <a:extLst>
              <a:ext uri="{FF2B5EF4-FFF2-40B4-BE49-F238E27FC236}">
                <a16:creationId xmlns:a16="http://schemas.microsoft.com/office/drawing/2014/main" id="{8179672B-7372-45A8-A2BE-82E76A07BDAA}"/>
              </a:ext>
            </a:extLst>
          </p:cNvPr>
          <p:cNvSpPr txBox="1"/>
          <p:nvPr/>
        </p:nvSpPr>
        <p:spPr>
          <a:xfrm>
            <a:off x="660825" y="4914971"/>
            <a:ext cx="1281436" cy="341632"/>
          </a:xfrm>
          <a:prstGeom prst="rect">
            <a:avLst/>
          </a:prstGeom>
          <a:noFill/>
        </p:spPr>
        <p:txBody>
          <a:bodyPr wrap="square" rtlCol="0">
            <a:spAutoFit/>
          </a:bodyPr>
          <a:lstStyle/>
          <a:p>
            <a:pPr>
              <a:lnSpc>
                <a:spcPct val="90000"/>
              </a:lnSpc>
            </a:pPr>
            <a:r>
              <a:rPr lang="id-ID" dirty="0"/>
              <a:t>r1</a:t>
            </a:r>
          </a:p>
        </p:txBody>
      </p:sp>
      <p:cxnSp>
        <p:nvCxnSpPr>
          <p:cNvPr id="24" name="Straight Connector 23">
            <a:extLst>
              <a:ext uri="{FF2B5EF4-FFF2-40B4-BE49-F238E27FC236}">
                <a16:creationId xmlns:a16="http://schemas.microsoft.com/office/drawing/2014/main" id="{BC45FBB8-840E-489A-BA37-582FEB9D6E76}"/>
              </a:ext>
            </a:extLst>
          </p:cNvPr>
          <p:cNvCxnSpPr/>
          <p:nvPr/>
        </p:nvCxnSpPr>
        <p:spPr>
          <a:xfrm>
            <a:off x="2329082" y="5069541"/>
            <a:ext cx="0" cy="949137"/>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68E870-32CD-457F-8D63-86E1DF0897A8}"/>
              </a:ext>
            </a:extLst>
          </p:cNvPr>
          <p:cNvCxnSpPr/>
          <p:nvPr/>
        </p:nvCxnSpPr>
        <p:spPr>
          <a:xfrm>
            <a:off x="2943211" y="5069540"/>
            <a:ext cx="0" cy="949137"/>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88FC6F2-A232-48D7-A47D-B10225251768}"/>
              </a:ext>
            </a:extLst>
          </p:cNvPr>
          <p:cNvCxnSpPr/>
          <p:nvPr/>
        </p:nvCxnSpPr>
        <p:spPr>
          <a:xfrm flipH="1">
            <a:off x="4669594" y="1848594"/>
            <a:ext cx="8799" cy="1705403"/>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DCF1A2-5A2D-46B1-946A-0F8F191B789B}"/>
              </a:ext>
            </a:extLst>
          </p:cNvPr>
          <p:cNvCxnSpPr/>
          <p:nvPr/>
        </p:nvCxnSpPr>
        <p:spPr>
          <a:xfrm>
            <a:off x="4676364" y="3615372"/>
            <a:ext cx="8611" cy="2392764"/>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0CADF1D-1893-4C52-84BF-34F3B1B7F071}"/>
              </a:ext>
            </a:extLst>
          </p:cNvPr>
          <p:cNvCxnSpPr/>
          <p:nvPr/>
        </p:nvCxnSpPr>
        <p:spPr>
          <a:xfrm flipV="1">
            <a:off x="1019702" y="2289993"/>
            <a:ext cx="3649892" cy="66788"/>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518E9B-C44F-479A-8D98-6CAC71414BFC}"/>
              </a:ext>
            </a:extLst>
          </p:cNvPr>
          <p:cNvCxnSpPr/>
          <p:nvPr/>
        </p:nvCxnSpPr>
        <p:spPr>
          <a:xfrm>
            <a:off x="1840622" y="4473193"/>
            <a:ext cx="828801" cy="97500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F8ACB9-A1AF-4282-A2FB-2E19B8555BBE}"/>
              </a:ext>
            </a:extLst>
          </p:cNvPr>
          <p:cNvCxnSpPr/>
          <p:nvPr/>
        </p:nvCxnSpPr>
        <p:spPr>
          <a:xfrm>
            <a:off x="2653750" y="3626859"/>
            <a:ext cx="1199229" cy="1401395"/>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84A0CC-F063-476B-8C45-ADE9642AF804}"/>
              </a:ext>
            </a:extLst>
          </p:cNvPr>
          <p:cNvCxnSpPr/>
          <p:nvPr/>
        </p:nvCxnSpPr>
        <p:spPr>
          <a:xfrm>
            <a:off x="3424603" y="3296991"/>
            <a:ext cx="1199229" cy="1401395"/>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04B3C9-42DF-4FC9-A898-7E7E91A94377}"/>
              </a:ext>
            </a:extLst>
          </p:cNvPr>
          <p:cNvCxnSpPr/>
          <p:nvPr/>
        </p:nvCxnSpPr>
        <p:spPr>
          <a:xfrm>
            <a:off x="3863932" y="2179119"/>
            <a:ext cx="1199229" cy="1401395"/>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3EC98C-E6F4-40A5-8ABC-F65A3ADB2F5C}"/>
              </a:ext>
            </a:extLst>
          </p:cNvPr>
          <p:cNvCxnSpPr/>
          <p:nvPr/>
        </p:nvCxnSpPr>
        <p:spPr>
          <a:xfrm>
            <a:off x="4110491" y="1642304"/>
            <a:ext cx="1199229" cy="1401395"/>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F0CE1E4-9D2D-433B-870A-C09285FBB7A0}"/>
              </a:ext>
            </a:extLst>
          </p:cNvPr>
          <p:cNvSpPr txBox="1"/>
          <p:nvPr/>
        </p:nvSpPr>
        <p:spPr>
          <a:xfrm>
            <a:off x="3655601" y="5028825"/>
            <a:ext cx="792088" cy="286232"/>
          </a:xfrm>
          <a:prstGeom prst="rect">
            <a:avLst/>
          </a:prstGeom>
          <a:noFill/>
        </p:spPr>
        <p:txBody>
          <a:bodyPr wrap="square" rtlCol="0">
            <a:spAutoFit/>
          </a:bodyPr>
          <a:lstStyle/>
          <a:p>
            <a:pPr>
              <a:lnSpc>
                <a:spcPct val="90000"/>
              </a:lnSpc>
            </a:pPr>
            <a:r>
              <a:rPr lang="id-ID" sz="1400" dirty="0"/>
              <a:t>IS 3</a:t>
            </a:r>
          </a:p>
        </p:txBody>
      </p:sp>
      <p:sp>
        <p:nvSpPr>
          <p:cNvPr id="35" name="TextBox 34">
            <a:extLst>
              <a:ext uri="{FF2B5EF4-FFF2-40B4-BE49-F238E27FC236}">
                <a16:creationId xmlns:a16="http://schemas.microsoft.com/office/drawing/2014/main" id="{67329E74-4587-4D13-B84C-67AC77192EE4}"/>
              </a:ext>
            </a:extLst>
          </p:cNvPr>
          <p:cNvSpPr txBox="1"/>
          <p:nvPr/>
        </p:nvSpPr>
        <p:spPr>
          <a:xfrm>
            <a:off x="4845559" y="3537176"/>
            <a:ext cx="792088" cy="286232"/>
          </a:xfrm>
          <a:prstGeom prst="rect">
            <a:avLst/>
          </a:prstGeom>
          <a:noFill/>
        </p:spPr>
        <p:txBody>
          <a:bodyPr wrap="square" rtlCol="0">
            <a:spAutoFit/>
          </a:bodyPr>
          <a:lstStyle/>
          <a:p>
            <a:pPr>
              <a:lnSpc>
                <a:spcPct val="90000"/>
              </a:lnSpc>
            </a:pPr>
            <a:r>
              <a:rPr lang="id-ID" sz="1400" dirty="0"/>
              <a:t>IS 5</a:t>
            </a:r>
          </a:p>
        </p:txBody>
      </p:sp>
      <p:sp>
        <p:nvSpPr>
          <p:cNvPr id="36" name="TextBox 35">
            <a:extLst>
              <a:ext uri="{FF2B5EF4-FFF2-40B4-BE49-F238E27FC236}">
                <a16:creationId xmlns:a16="http://schemas.microsoft.com/office/drawing/2014/main" id="{0562EFCE-3252-44BB-B966-A7110EE7568F}"/>
              </a:ext>
            </a:extLst>
          </p:cNvPr>
          <p:cNvSpPr txBox="1"/>
          <p:nvPr/>
        </p:nvSpPr>
        <p:spPr>
          <a:xfrm>
            <a:off x="4389650" y="4727137"/>
            <a:ext cx="792088" cy="286232"/>
          </a:xfrm>
          <a:prstGeom prst="rect">
            <a:avLst/>
          </a:prstGeom>
          <a:noFill/>
        </p:spPr>
        <p:txBody>
          <a:bodyPr wrap="square" rtlCol="0">
            <a:spAutoFit/>
          </a:bodyPr>
          <a:lstStyle/>
          <a:p>
            <a:pPr>
              <a:lnSpc>
                <a:spcPct val="90000"/>
              </a:lnSpc>
            </a:pPr>
            <a:r>
              <a:rPr lang="id-ID" sz="1400" dirty="0"/>
              <a:t>IS 4</a:t>
            </a:r>
          </a:p>
        </p:txBody>
      </p:sp>
      <p:sp>
        <p:nvSpPr>
          <p:cNvPr id="37" name="TextBox 36">
            <a:extLst>
              <a:ext uri="{FF2B5EF4-FFF2-40B4-BE49-F238E27FC236}">
                <a16:creationId xmlns:a16="http://schemas.microsoft.com/office/drawing/2014/main" id="{6119EA3C-BA6F-46D4-9521-8B1FB92180D4}"/>
              </a:ext>
            </a:extLst>
          </p:cNvPr>
          <p:cNvSpPr txBox="1"/>
          <p:nvPr/>
        </p:nvSpPr>
        <p:spPr>
          <a:xfrm>
            <a:off x="5186843" y="3050065"/>
            <a:ext cx="792088" cy="286232"/>
          </a:xfrm>
          <a:prstGeom prst="rect">
            <a:avLst/>
          </a:prstGeom>
          <a:noFill/>
        </p:spPr>
        <p:txBody>
          <a:bodyPr wrap="square" rtlCol="0">
            <a:spAutoFit/>
          </a:bodyPr>
          <a:lstStyle/>
          <a:p>
            <a:pPr>
              <a:lnSpc>
                <a:spcPct val="90000"/>
              </a:lnSpc>
            </a:pPr>
            <a:r>
              <a:rPr lang="id-ID" sz="1400" dirty="0"/>
              <a:t>IS 6</a:t>
            </a:r>
          </a:p>
        </p:txBody>
      </p:sp>
      <p:sp>
        <p:nvSpPr>
          <p:cNvPr id="38" name="TextBox 37">
            <a:extLst>
              <a:ext uri="{FF2B5EF4-FFF2-40B4-BE49-F238E27FC236}">
                <a16:creationId xmlns:a16="http://schemas.microsoft.com/office/drawing/2014/main" id="{A5330523-CD39-496E-889C-283E763DA9F1}"/>
              </a:ext>
            </a:extLst>
          </p:cNvPr>
          <p:cNvSpPr txBox="1"/>
          <p:nvPr/>
        </p:nvSpPr>
        <p:spPr>
          <a:xfrm>
            <a:off x="630244" y="3963744"/>
            <a:ext cx="1281436" cy="341632"/>
          </a:xfrm>
          <a:prstGeom prst="rect">
            <a:avLst/>
          </a:prstGeom>
          <a:noFill/>
        </p:spPr>
        <p:txBody>
          <a:bodyPr wrap="square" rtlCol="0">
            <a:spAutoFit/>
          </a:bodyPr>
          <a:lstStyle/>
          <a:p>
            <a:pPr>
              <a:lnSpc>
                <a:spcPct val="90000"/>
              </a:lnSpc>
            </a:pPr>
            <a:r>
              <a:rPr lang="id-ID" dirty="0"/>
              <a:t>r4</a:t>
            </a:r>
          </a:p>
        </p:txBody>
      </p:sp>
      <p:sp>
        <p:nvSpPr>
          <p:cNvPr id="39" name="TextBox 38">
            <a:extLst>
              <a:ext uri="{FF2B5EF4-FFF2-40B4-BE49-F238E27FC236}">
                <a16:creationId xmlns:a16="http://schemas.microsoft.com/office/drawing/2014/main" id="{7FDDFC45-9415-46CE-9238-117C137F4180}"/>
              </a:ext>
            </a:extLst>
          </p:cNvPr>
          <p:cNvSpPr txBox="1"/>
          <p:nvPr/>
        </p:nvSpPr>
        <p:spPr>
          <a:xfrm>
            <a:off x="623015" y="3025765"/>
            <a:ext cx="1281436" cy="341632"/>
          </a:xfrm>
          <a:prstGeom prst="rect">
            <a:avLst/>
          </a:prstGeom>
          <a:noFill/>
        </p:spPr>
        <p:txBody>
          <a:bodyPr wrap="square" rtlCol="0">
            <a:spAutoFit/>
          </a:bodyPr>
          <a:lstStyle/>
          <a:p>
            <a:pPr>
              <a:lnSpc>
                <a:spcPct val="90000"/>
              </a:lnSpc>
            </a:pPr>
            <a:r>
              <a:rPr lang="id-ID" dirty="0"/>
              <a:t>r5</a:t>
            </a:r>
          </a:p>
        </p:txBody>
      </p:sp>
      <p:sp>
        <p:nvSpPr>
          <p:cNvPr id="40" name="TextBox 39">
            <a:extLst>
              <a:ext uri="{FF2B5EF4-FFF2-40B4-BE49-F238E27FC236}">
                <a16:creationId xmlns:a16="http://schemas.microsoft.com/office/drawing/2014/main" id="{F4D493EF-9FEA-40FA-B3F1-80317A88C6E1}"/>
              </a:ext>
            </a:extLst>
          </p:cNvPr>
          <p:cNvSpPr txBox="1"/>
          <p:nvPr/>
        </p:nvSpPr>
        <p:spPr>
          <a:xfrm>
            <a:off x="607860" y="2197647"/>
            <a:ext cx="1281436" cy="341632"/>
          </a:xfrm>
          <a:prstGeom prst="rect">
            <a:avLst/>
          </a:prstGeom>
          <a:noFill/>
        </p:spPr>
        <p:txBody>
          <a:bodyPr wrap="square" rtlCol="0">
            <a:spAutoFit/>
          </a:bodyPr>
          <a:lstStyle/>
          <a:p>
            <a:pPr>
              <a:lnSpc>
                <a:spcPct val="90000"/>
              </a:lnSpc>
            </a:pPr>
            <a:r>
              <a:rPr lang="id-ID" dirty="0"/>
              <a:t>r6</a:t>
            </a:r>
          </a:p>
        </p:txBody>
      </p:sp>
      <p:sp>
        <p:nvSpPr>
          <p:cNvPr id="41" name="TextBox 40">
            <a:extLst>
              <a:ext uri="{FF2B5EF4-FFF2-40B4-BE49-F238E27FC236}">
                <a16:creationId xmlns:a16="http://schemas.microsoft.com/office/drawing/2014/main" id="{224DD87B-F2FA-4C85-A2D0-F188510448C2}"/>
              </a:ext>
            </a:extLst>
          </p:cNvPr>
          <p:cNvSpPr txBox="1"/>
          <p:nvPr/>
        </p:nvSpPr>
        <p:spPr>
          <a:xfrm>
            <a:off x="3839749" y="6001121"/>
            <a:ext cx="1281436" cy="341632"/>
          </a:xfrm>
          <a:prstGeom prst="rect">
            <a:avLst/>
          </a:prstGeom>
          <a:noFill/>
        </p:spPr>
        <p:txBody>
          <a:bodyPr wrap="square" rtlCol="0">
            <a:spAutoFit/>
          </a:bodyPr>
          <a:lstStyle/>
          <a:p>
            <a:pPr>
              <a:lnSpc>
                <a:spcPct val="90000"/>
              </a:lnSpc>
            </a:pPr>
            <a:r>
              <a:rPr lang="id-ID" dirty="0"/>
              <a:t>Y3</a:t>
            </a:r>
          </a:p>
        </p:txBody>
      </p:sp>
      <p:sp>
        <p:nvSpPr>
          <p:cNvPr id="42" name="TextBox 41">
            <a:extLst>
              <a:ext uri="{FF2B5EF4-FFF2-40B4-BE49-F238E27FC236}">
                <a16:creationId xmlns:a16="http://schemas.microsoft.com/office/drawing/2014/main" id="{EA27DCBE-2CB4-451D-871E-9D02C96742D1}"/>
              </a:ext>
            </a:extLst>
          </p:cNvPr>
          <p:cNvSpPr txBox="1"/>
          <p:nvPr/>
        </p:nvSpPr>
        <p:spPr>
          <a:xfrm>
            <a:off x="4448059" y="6057195"/>
            <a:ext cx="1281436" cy="341632"/>
          </a:xfrm>
          <a:prstGeom prst="rect">
            <a:avLst/>
          </a:prstGeom>
          <a:noFill/>
        </p:spPr>
        <p:txBody>
          <a:bodyPr wrap="square" rtlCol="0">
            <a:spAutoFit/>
          </a:bodyPr>
          <a:lstStyle/>
          <a:p>
            <a:pPr>
              <a:lnSpc>
                <a:spcPct val="90000"/>
              </a:lnSpc>
            </a:pPr>
            <a:r>
              <a:rPr lang="id-ID" dirty="0"/>
              <a:t>Y4</a:t>
            </a:r>
          </a:p>
        </p:txBody>
      </p:sp>
    </p:spTree>
    <p:extLst>
      <p:ext uri="{BB962C8B-B14F-4D97-AF65-F5344CB8AC3E}">
        <p14:creationId xmlns:p14="http://schemas.microsoft.com/office/powerpoint/2010/main" val="378953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ADC4-3D72-4121-BEEE-1D8759BB5C96}"/>
              </a:ext>
            </a:extLst>
          </p:cNvPr>
          <p:cNvSpPr txBox="1">
            <a:spLocks/>
          </p:cNvSpPr>
          <p:nvPr/>
        </p:nvSpPr>
        <p:spPr>
          <a:xfrm>
            <a:off x="1524001" y="764705"/>
            <a:ext cx="9143998" cy="102076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dirty="0">
                <a:effectLst>
                  <a:outerShdw blurRad="38100" dist="38100" dir="2700000" algn="tl">
                    <a:srgbClr val="000000">
                      <a:alpha val="43137"/>
                    </a:srgbClr>
                  </a:outerShdw>
                </a:effectLst>
              </a:rPr>
              <a:t>Efektifitas Kebijakan Fiskal Terhadap Output dan Tingkat Harga (Bunga)</a:t>
            </a:r>
            <a:endParaRPr lang="id-ID" dirty="0"/>
          </a:p>
        </p:txBody>
      </p:sp>
      <p:graphicFrame>
        <p:nvGraphicFramePr>
          <p:cNvPr id="3" name="Content Placeholder 4">
            <a:extLst>
              <a:ext uri="{FF2B5EF4-FFF2-40B4-BE49-F238E27FC236}">
                <a16:creationId xmlns:a16="http://schemas.microsoft.com/office/drawing/2014/main" id="{DB5ECD0D-CEE5-48A0-AF95-7D441273EDFC}"/>
              </a:ext>
            </a:extLst>
          </p:cNvPr>
          <p:cNvGraphicFramePr>
            <a:graphicFrameLocks/>
          </p:cNvGraphicFramePr>
          <p:nvPr>
            <p:extLst>
              <p:ext uri="{D42A27DB-BD31-4B8C-83A1-F6EECF244321}">
                <p14:modId xmlns:p14="http://schemas.microsoft.com/office/powerpoint/2010/main" val="939848675"/>
              </p:ext>
            </p:extLst>
          </p:nvPr>
        </p:nvGraphicFramePr>
        <p:xfrm>
          <a:off x="2349996" y="1844824"/>
          <a:ext cx="8208912" cy="4248471"/>
        </p:xfrm>
        <a:graphic>
          <a:graphicData uri="http://schemas.openxmlformats.org/drawingml/2006/table">
            <a:tbl>
              <a:tblPr firstRow="1" bandRow="1">
                <a:tableStyleId>{284E427A-3D55-4303-BF80-6455036E1DE7}</a:tableStyleId>
              </a:tblPr>
              <a:tblGrid>
                <a:gridCol w="1434786">
                  <a:extLst>
                    <a:ext uri="{9D8B030D-6E8A-4147-A177-3AD203B41FA5}">
                      <a16:colId xmlns:a16="http://schemas.microsoft.com/office/drawing/2014/main" val="20000"/>
                    </a:ext>
                  </a:extLst>
                </a:gridCol>
                <a:gridCol w="2175856">
                  <a:extLst>
                    <a:ext uri="{9D8B030D-6E8A-4147-A177-3AD203B41FA5}">
                      <a16:colId xmlns:a16="http://schemas.microsoft.com/office/drawing/2014/main" val="20001"/>
                    </a:ext>
                  </a:extLst>
                </a:gridCol>
                <a:gridCol w="2305143">
                  <a:extLst>
                    <a:ext uri="{9D8B030D-6E8A-4147-A177-3AD203B41FA5}">
                      <a16:colId xmlns:a16="http://schemas.microsoft.com/office/drawing/2014/main" val="20002"/>
                    </a:ext>
                  </a:extLst>
                </a:gridCol>
                <a:gridCol w="2293127">
                  <a:extLst>
                    <a:ext uri="{9D8B030D-6E8A-4147-A177-3AD203B41FA5}">
                      <a16:colId xmlns:a16="http://schemas.microsoft.com/office/drawing/2014/main" val="20003"/>
                    </a:ext>
                  </a:extLst>
                </a:gridCol>
              </a:tblGrid>
              <a:tr h="654333">
                <a:tc>
                  <a:txBody>
                    <a:bodyPr/>
                    <a:lstStyle/>
                    <a:p>
                      <a:endParaRPr lang="id-ID" sz="1400" dirty="0">
                        <a:effectLst/>
                        <a:latin typeface="Times New Roman" panose="02020603050405020304" pitchFamily="18" charset="0"/>
                        <a:cs typeface="Times New Roman" panose="02020603050405020304" pitchFamily="18" charset="0"/>
                      </a:endParaRPr>
                    </a:p>
                  </a:txBody>
                  <a:tcPr/>
                </a:tc>
                <a:tc>
                  <a:txBody>
                    <a:bodyPr/>
                    <a:lstStyle/>
                    <a:p>
                      <a:pPr algn="ctr"/>
                      <a:r>
                        <a:rPr lang="id-ID" sz="1400" dirty="0">
                          <a:effectLst/>
                          <a:latin typeface="Times New Roman" panose="02020603050405020304" pitchFamily="18" charset="0"/>
                          <a:cs typeface="Times New Roman" panose="02020603050405020304" pitchFamily="18" charset="0"/>
                        </a:rPr>
                        <a:t>Kurva</a:t>
                      </a:r>
                      <a:r>
                        <a:rPr lang="id-ID" sz="1400" baseline="0" dirty="0">
                          <a:effectLst/>
                          <a:latin typeface="Times New Roman" panose="02020603050405020304" pitchFamily="18" charset="0"/>
                          <a:cs typeface="Times New Roman" panose="02020603050405020304" pitchFamily="18" charset="0"/>
                        </a:rPr>
                        <a:t> LM Elastis Sempurna</a:t>
                      </a:r>
                      <a:endParaRPr lang="id-ID" sz="140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id-ID" sz="1400" dirty="0">
                          <a:effectLst/>
                          <a:latin typeface="Times New Roman" panose="02020603050405020304" pitchFamily="18" charset="0"/>
                          <a:cs typeface="Times New Roman" panose="02020603050405020304" pitchFamily="18" charset="0"/>
                        </a:rPr>
                        <a:t>Kurva LM Positif</a:t>
                      </a:r>
                    </a:p>
                  </a:txBody>
                  <a:tcPr anchor="ctr"/>
                </a:tc>
                <a:tc>
                  <a:txBody>
                    <a:bodyPr/>
                    <a:lstStyle/>
                    <a:p>
                      <a:pPr algn="ctr"/>
                      <a:r>
                        <a:rPr lang="id-ID" sz="1400" dirty="0">
                          <a:effectLst/>
                          <a:latin typeface="Times New Roman" panose="02020603050405020304" pitchFamily="18" charset="0"/>
                          <a:cs typeface="Times New Roman" panose="02020603050405020304" pitchFamily="18" charset="0"/>
                        </a:rPr>
                        <a:t>Kurva LM Inelastis</a:t>
                      </a:r>
                    </a:p>
                  </a:txBody>
                  <a:tcPr anchor="ctr"/>
                </a:tc>
                <a:extLst>
                  <a:ext uri="{0D108BD9-81ED-4DB2-BD59-A6C34878D82A}">
                    <a16:rowId xmlns:a16="http://schemas.microsoft.com/office/drawing/2014/main" val="10000"/>
                  </a:ext>
                </a:extLst>
              </a:tr>
              <a:tr h="1080228">
                <a:tc>
                  <a:txBody>
                    <a:bodyPr/>
                    <a:lstStyle/>
                    <a:p>
                      <a:r>
                        <a:rPr lang="id-ID" sz="1400" b="1" dirty="0">
                          <a:effectLst/>
                          <a:latin typeface="Times New Roman" panose="02020603050405020304" pitchFamily="18" charset="0"/>
                          <a:cs typeface="Times New Roman" panose="02020603050405020304" pitchFamily="18" charset="0"/>
                        </a:rPr>
                        <a:t>Kurva IS Elastis Sempurna </a:t>
                      </a:r>
                    </a:p>
                  </a:txBody>
                  <a:tcPr/>
                </a:tc>
                <a:tc>
                  <a:txBody>
                    <a:bodyPr/>
                    <a:lstStyle/>
                    <a:p>
                      <a:pPr algn="ctr"/>
                      <a:r>
                        <a:rPr lang="id-ID" sz="1400" b="1" dirty="0">
                          <a:effectLst/>
                          <a:latin typeface="Times New Roman" panose="02020603050405020304" pitchFamily="18" charset="0"/>
                          <a:cs typeface="Times New Roman" panose="02020603050405020304" pitchFamily="18" charset="0"/>
                        </a:rPr>
                        <a:t>Tidak Terdefinisikan</a:t>
                      </a:r>
                    </a:p>
                  </a:txBody>
                  <a:tcPr/>
                </a:tc>
                <a:tc>
                  <a:txBody>
                    <a:bodyPr/>
                    <a:lstStyle/>
                    <a:p>
                      <a:pPr marL="342900" indent="-342900">
                        <a:buFont typeface="+mj-lt"/>
                        <a:buAutoNum type="arabicPeriod"/>
                      </a:pPr>
                      <a:r>
                        <a:rPr lang="id-ID" sz="1400" b="1" dirty="0">
                          <a:effectLst/>
                          <a:latin typeface="Times New Roman" panose="02020603050405020304" pitchFamily="18" charset="0"/>
                          <a:cs typeface="Times New Roman" panose="02020603050405020304" pitchFamily="18" charset="0"/>
                        </a:rPr>
                        <a:t>Fiskal Ekspansif : Y naik, r</a:t>
                      </a:r>
                      <a:r>
                        <a:rPr lang="id-ID" sz="1400" b="1" baseline="0" dirty="0">
                          <a:effectLst/>
                          <a:latin typeface="Times New Roman" panose="02020603050405020304" pitchFamily="18" charset="0"/>
                          <a:cs typeface="Times New Roman" panose="02020603050405020304" pitchFamily="18" charset="0"/>
                        </a:rPr>
                        <a:t> naik</a:t>
                      </a:r>
                    </a:p>
                    <a:p>
                      <a:pPr marL="342900" indent="-342900">
                        <a:buFont typeface="+mj-lt"/>
                        <a:buAutoNum type="arabicPeriod"/>
                      </a:pPr>
                      <a:r>
                        <a:rPr lang="id-ID" sz="1400" b="1" baseline="0" dirty="0">
                          <a:effectLst/>
                          <a:latin typeface="Times New Roman" panose="02020603050405020304" pitchFamily="18" charset="0"/>
                          <a:cs typeface="Times New Roman" panose="02020603050405020304" pitchFamily="18" charset="0"/>
                        </a:rPr>
                        <a:t>Fiskal Kontraktif : Y turun, r turun</a:t>
                      </a:r>
                      <a:endParaRPr lang="id-ID" sz="14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a:effectLst/>
                          <a:latin typeface="Times New Roman" panose="02020603050405020304" pitchFamily="18" charset="0"/>
                          <a:cs typeface="Times New Roman" panose="02020603050405020304" pitchFamily="18" charset="0"/>
                        </a:rPr>
                        <a:t>Kebijakan Fiskal tidak efektif sempurna.</a:t>
                      </a:r>
                    </a:p>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a:effectLst/>
                          <a:latin typeface="Times New Roman" panose="02020603050405020304" pitchFamily="18" charset="0"/>
                          <a:cs typeface="Times New Roman" panose="02020603050405020304" pitchFamily="18" charset="0"/>
                        </a:rPr>
                        <a:t>Fiskal Ekspansif:</a:t>
                      </a:r>
                    </a:p>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a:effectLst/>
                          <a:latin typeface="Times New Roman" panose="02020603050405020304" pitchFamily="18" charset="0"/>
                          <a:cs typeface="Times New Roman" panose="02020603050405020304" pitchFamily="18" charset="0"/>
                        </a:rPr>
                        <a:t>Y tetap, r naik</a:t>
                      </a:r>
                    </a:p>
                  </a:txBody>
                  <a:tcPr/>
                </a:tc>
                <a:extLst>
                  <a:ext uri="{0D108BD9-81ED-4DB2-BD59-A6C34878D82A}">
                    <a16:rowId xmlns:a16="http://schemas.microsoft.com/office/drawing/2014/main" val="10001"/>
                  </a:ext>
                </a:extLst>
              </a:tr>
              <a:tr h="1397694">
                <a:tc>
                  <a:txBody>
                    <a:bodyPr/>
                    <a:lstStyle/>
                    <a:p>
                      <a:r>
                        <a:rPr lang="id-ID" sz="1400" b="1" dirty="0">
                          <a:effectLst/>
                          <a:latin typeface="Times New Roman" panose="02020603050405020304" pitchFamily="18" charset="0"/>
                          <a:cs typeface="Times New Roman" panose="02020603050405020304" pitchFamily="18" charset="0"/>
                        </a:rPr>
                        <a:t>Kurva IS Negatif</a:t>
                      </a:r>
                    </a:p>
                  </a:txBody>
                  <a:tcPr/>
                </a:tc>
                <a:tc>
                  <a:txBody>
                    <a:bodyPr/>
                    <a:lstStyle/>
                    <a:p>
                      <a:pPr marL="342900" indent="-342900">
                        <a:buFont typeface="+mj-lt"/>
                        <a:buAutoNum type="arabicPeriod"/>
                      </a:pPr>
                      <a:r>
                        <a:rPr lang="id-ID" sz="1400" b="1" dirty="0">
                          <a:effectLst/>
                          <a:latin typeface="Times New Roman" panose="02020603050405020304" pitchFamily="18" charset="0"/>
                          <a:cs typeface="Times New Roman" panose="02020603050405020304" pitchFamily="18" charset="0"/>
                        </a:rPr>
                        <a:t>Fiskal Ekspansif : Y naik, r</a:t>
                      </a:r>
                      <a:r>
                        <a:rPr lang="id-ID" sz="1400" b="1" baseline="0" dirty="0">
                          <a:effectLst/>
                          <a:latin typeface="Times New Roman" panose="02020603050405020304" pitchFamily="18" charset="0"/>
                          <a:cs typeface="Times New Roman" panose="02020603050405020304" pitchFamily="18" charset="0"/>
                        </a:rPr>
                        <a:t> tetap</a:t>
                      </a:r>
                    </a:p>
                    <a:p>
                      <a:pPr marL="342900" indent="-342900">
                        <a:buFont typeface="+mj-lt"/>
                        <a:buAutoNum type="arabicPeriod"/>
                      </a:pPr>
                      <a:r>
                        <a:rPr lang="id-ID" sz="1400" b="1" baseline="0" dirty="0">
                          <a:effectLst/>
                          <a:latin typeface="Times New Roman" panose="02020603050405020304" pitchFamily="18" charset="0"/>
                          <a:cs typeface="Times New Roman" panose="02020603050405020304" pitchFamily="18" charset="0"/>
                        </a:rPr>
                        <a:t>Fiskal Kontraktif : Y turun, r tetap</a:t>
                      </a:r>
                      <a:endParaRPr lang="id-ID" sz="1400" b="1" dirty="0">
                        <a:effectLst/>
                        <a:latin typeface="Times New Roman" panose="02020603050405020304" pitchFamily="18" charset="0"/>
                        <a:cs typeface="Times New Roman" panose="02020603050405020304" pitchFamily="18" charset="0"/>
                      </a:endParaRPr>
                    </a:p>
                  </a:txBody>
                  <a:tcPr/>
                </a:tc>
                <a:tc>
                  <a:txBody>
                    <a:bodyPr/>
                    <a:lstStyle/>
                    <a:p>
                      <a:pPr marL="342900" indent="-342900">
                        <a:buFont typeface="+mj-lt"/>
                        <a:buAutoNum type="arabicPeriod"/>
                      </a:pPr>
                      <a:r>
                        <a:rPr lang="id-ID" sz="1400" b="1" dirty="0">
                          <a:effectLst/>
                          <a:latin typeface="Times New Roman" panose="02020603050405020304" pitchFamily="18" charset="0"/>
                          <a:cs typeface="Times New Roman" panose="02020603050405020304" pitchFamily="18" charset="0"/>
                        </a:rPr>
                        <a:t>Fiskal Ekspansif : Y naik, r</a:t>
                      </a:r>
                      <a:r>
                        <a:rPr lang="id-ID" sz="1400" b="1" baseline="0" dirty="0">
                          <a:effectLst/>
                          <a:latin typeface="Times New Roman" panose="02020603050405020304" pitchFamily="18" charset="0"/>
                          <a:cs typeface="Times New Roman" panose="02020603050405020304" pitchFamily="18" charset="0"/>
                        </a:rPr>
                        <a:t> naik</a:t>
                      </a:r>
                    </a:p>
                    <a:p>
                      <a:pPr marL="342900" indent="-342900">
                        <a:buFont typeface="+mj-lt"/>
                        <a:buAutoNum type="arabicPeriod"/>
                      </a:pPr>
                      <a:r>
                        <a:rPr lang="id-ID" sz="1400" b="1" baseline="0" dirty="0">
                          <a:effectLst/>
                          <a:latin typeface="Times New Roman" panose="02020603050405020304" pitchFamily="18" charset="0"/>
                          <a:cs typeface="Times New Roman" panose="02020603050405020304" pitchFamily="18" charset="0"/>
                        </a:rPr>
                        <a:t>Fiskal Kontraktif : Y turun, r turun</a:t>
                      </a:r>
                      <a:endParaRPr lang="id-ID" sz="14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a:effectLst/>
                          <a:latin typeface="Times New Roman" panose="02020603050405020304" pitchFamily="18" charset="0"/>
                          <a:cs typeface="Times New Roman" panose="02020603050405020304" pitchFamily="18" charset="0"/>
                        </a:rPr>
                        <a:t>Kebijakan Fiskal tidak efektif sempurna.</a:t>
                      </a:r>
                    </a:p>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a:effectLst/>
                          <a:latin typeface="Times New Roman" panose="02020603050405020304" pitchFamily="18" charset="0"/>
                          <a:cs typeface="Times New Roman" panose="02020603050405020304" pitchFamily="18" charset="0"/>
                        </a:rPr>
                        <a:t>Fiskal Ekspansif:</a:t>
                      </a:r>
                    </a:p>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a:effectLst/>
                          <a:latin typeface="Times New Roman" panose="02020603050405020304" pitchFamily="18" charset="0"/>
                          <a:cs typeface="Times New Roman" panose="02020603050405020304" pitchFamily="18" charset="0"/>
                        </a:rPr>
                        <a:t>Y tetap, r naik</a:t>
                      </a:r>
                    </a:p>
                  </a:txBody>
                  <a:tcPr/>
                </a:tc>
                <a:extLst>
                  <a:ext uri="{0D108BD9-81ED-4DB2-BD59-A6C34878D82A}">
                    <a16:rowId xmlns:a16="http://schemas.microsoft.com/office/drawing/2014/main" val="10002"/>
                  </a:ext>
                </a:extLst>
              </a:tr>
              <a:tr h="1116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a:effectLst/>
                          <a:latin typeface="Times New Roman" panose="02020603050405020304" pitchFamily="18" charset="0"/>
                          <a:cs typeface="Times New Roman" panose="02020603050405020304" pitchFamily="18" charset="0"/>
                        </a:rPr>
                        <a:t>Kurva IS Inelastis Sempurna</a:t>
                      </a:r>
                    </a:p>
                    <a:p>
                      <a:endParaRPr lang="id-ID" sz="1400" b="1" dirty="0">
                        <a:effectLst/>
                        <a:latin typeface="Times New Roman" panose="02020603050405020304" pitchFamily="18" charset="0"/>
                        <a:cs typeface="Times New Roman" panose="02020603050405020304" pitchFamily="18" charset="0"/>
                      </a:endParaRPr>
                    </a:p>
                  </a:txBody>
                  <a:tcPr/>
                </a:tc>
                <a:tc>
                  <a:txBody>
                    <a:bodyPr/>
                    <a:lstStyle/>
                    <a:p>
                      <a:pPr marL="342900" indent="-342900">
                        <a:buFont typeface="+mj-lt"/>
                        <a:buAutoNum type="arabicPeriod"/>
                      </a:pPr>
                      <a:r>
                        <a:rPr lang="id-ID" sz="1400" b="1" dirty="0">
                          <a:effectLst/>
                          <a:latin typeface="Times New Roman" panose="02020603050405020304" pitchFamily="18" charset="0"/>
                          <a:cs typeface="Times New Roman" panose="02020603050405020304" pitchFamily="18" charset="0"/>
                        </a:rPr>
                        <a:t>Fiskal Ekspansif : Y naik, r</a:t>
                      </a:r>
                      <a:r>
                        <a:rPr lang="id-ID" sz="1400" b="1" baseline="0" dirty="0">
                          <a:effectLst/>
                          <a:latin typeface="Times New Roman" panose="02020603050405020304" pitchFamily="18" charset="0"/>
                          <a:cs typeface="Times New Roman" panose="02020603050405020304" pitchFamily="18" charset="0"/>
                        </a:rPr>
                        <a:t> tetap</a:t>
                      </a:r>
                    </a:p>
                    <a:p>
                      <a:pPr marL="342900" indent="-342900">
                        <a:buFont typeface="+mj-lt"/>
                        <a:buAutoNum type="arabicPeriod"/>
                      </a:pPr>
                      <a:r>
                        <a:rPr lang="id-ID" sz="1400" b="1" baseline="0" dirty="0">
                          <a:effectLst/>
                          <a:latin typeface="Times New Roman" panose="02020603050405020304" pitchFamily="18" charset="0"/>
                          <a:cs typeface="Times New Roman" panose="02020603050405020304" pitchFamily="18" charset="0"/>
                        </a:rPr>
                        <a:t>Fiskal Kontraktif : Y turun, r tetap</a:t>
                      </a:r>
                      <a:endParaRPr lang="id-ID" sz="1400" b="1" dirty="0">
                        <a:effectLst/>
                        <a:latin typeface="Times New Roman" panose="02020603050405020304" pitchFamily="18" charset="0"/>
                        <a:cs typeface="Times New Roman" panose="02020603050405020304" pitchFamily="18" charset="0"/>
                      </a:endParaRPr>
                    </a:p>
                  </a:txBody>
                  <a:tcPr/>
                </a:tc>
                <a:tc>
                  <a:txBody>
                    <a:bodyPr/>
                    <a:lstStyle/>
                    <a:p>
                      <a:pPr marL="342900" indent="-342900">
                        <a:buFont typeface="+mj-lt"/>
                        <a:buAutoNum type="arabicPeriod"/>
                      </a:pPr>
                      <a:r>
                        <a:rPr lang="id-ID" sz="1400" b="1" dirty="0">
                          <a:effectLst/>
                          <a:latin typeface="Times New Roman" panose="02020603050405020304" pitchFamily="18" charset="0"/>
                          <a:cs typeface="Times New Roman" panose="02020603050405020304" pitchFamily="18" charset="0"/>
                        </a:rPr>
                        <a:t>Fiskal Ekspansif : Y naik, r</a:t>
                      </a:r>
                      <a:r>
                        <a:rPr lang="id-ID" sz="1400" b="1" baseline="0" dirty="0">
                          <a:effectLst/>
                          <a:latin typeface="Times New Roman" panose="02020603050405020304" pitchFamily="18" charset="0"/>
                          <a:cs typeface="Times New Roman" panose="02020603050405020304" pitchFamily="18" charset="0"/>
                        </a:rPr>
                        <a:t> naik</a:t>
                      </a:r>
                    </a:p>
                    <a:p>
                      <a:pPr marL="342900" indent="-342900">
                        <a:buFont typeface="+mj-lt"/>
                        <a:buAutoNum type="arabicPeriod"/>
                      </a:pPr>
                      <a:r>
                        <a:rPr lang="id-ID" sz="1400" b="1" baseline="0" dirty="0">
                          <a:effectLst/>
                          <a:latin typeface="Times New Roman" panose="02020603050405020304" pitchFamily="18" charset="0"/>
                          <a:cs typeface="Times New Roman" panose="02020603050405020304" pitchFamily="18" charset="0"/>
                        </a:rPr>
                        <a:t>Fiskal Kontraktif : Y turun, r turun</a:t>
                      </a:r>
                      <a:endParaRPr lang="id-ID" sz="1400" b="1" dirty="0">
                        <a:effectLst/>
                        <a:latin typeface="Times New Roman" panose="02020603050405020304" pitchFamily="18" charset="0"/>
                        <a:cs typeface="Times New Roman" panose="02020603050405020304" pitchFamily="18" charset="0"/>
                      </a:endParaRPr>
                    </a:p>
                  </a:txBody>
                  <a:tcPr/>
                </a:tc>
                <a:tc>
                  <a:txBody>
                    <a:bodyPr/>
                    <a:lstStyle/>
                    <a:p>
                      <a:pPr algn="ctr"/>
                      <a:r>
                        <a:rPr lang="id-ID" sz="1400" b="1" dirty="0">
                          <a:effectLst/>
                          <a:latin typeface="Times New Roman" panose="02020603050405020304" pitchFamily="18" charset="0"/>
                          <a:cs typeface="Times New Roman" panose="02020603050405020304" pitchFamily="18" charset="0"/>
                        </a:rPr>
                        <a:t>Tidak Terdefinisikan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284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8957F8D0-E933-40F8-AE32-DA9F934A1958}"/>
              </a:ext>
            </a:extLst>
          </p:cNvPr>
          <p:cNvSpPr txBox="1">
            <a:spLocks/>
          </p:cNvSpPr>
          <p:nvPr/>
        </p:nvSpPr>
        <p:spPr>
          <a:xfrm>
            <a:off x="1523999" y="1813560"/>
            <a:ext cx="9144000" cy="4267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sz="2600" b="1" dirty="0">
                <a:latin typeface="Times New Roman" panose="02020603050405020304" pitchFamily="18" charset="0"/>
                <a:cs typeface="Times New Roman" panose="02020603050405020304" pitchFamily="18" charset="0"/>
              </a:rPr>
              <a:t>Operasi Pasar Terbuka</a:t>
            </a:r>
          </a:p>
          <a:p>
            <a:pPr marL="444500" indent="-444500" algn="just">
              <a:buClr>
                <a:schemeClr val="accent2"/>
              </a:buClr>
            </a:pPr>
            <a:r>
              <a:rPr lang="id-ID" dirty="0">
                <a:latin typeface="Times New Roman" panose="02020603050405020304" pitchFamily="18" charset="0"/>
                <a:cs typeface="Times New Roman" panose="02020603050405020304" pitchFamily="18" charset="0"/>
              </a:rPr>
              <a:t>Cara mengendalikan uang yang beredar dengan menjual atau membeli surat berharga pemerintah (government securities).</a:t>
            </a:r>
          </a:p>
          <a:p>
            <a:pPr marL="444500" indent="-444500" algn="just">
              <a:buClr>
                <a:schemeClr val="accent2"/>
              </a:buClr>
            </a:pPr>
            <a:r>
              <a:rPr lang="id-ID" dirty="0">
                <a:latin typeface="Times New Roman" panose="02020603050405020304" pitchFamily="18" charset="0"/>
                <a:cs typeface="Times New Roman" panose="02020603050405020304" pitchFamily="18" charset="0"/>
              </a:rPr>
              <a:t>Jika ingin </a:t>
            </a:r>
            <a:r>
              <a:rPr lang="id-ID" b="1" dirty="0">
                <a:latin typeface="Times New Roman" panose="02020603050405020304" pitchFamily="18" charset="0"/>
                <a:cs typeface="Times New Roman" panose="02020603050405020304" pitchFamily="18" charset="0"/>
              </a:rPr>
              <a:t>menambah</a:t>
            </a:r>
            <a:r>
              <a:rPr lang="id-ID" dirty="0">
                <a:latin typeface="Times New Roman" panose="02020603050405020304" pitchFamily="18" charset="0"/>
                <a:cs typeface="Times New Roman" panose="02020603050405020304" pitchFamily="18" charset="0"/>
              </a:rPr>
              <a:t> jumlah uang beredar, pemerintah akan </a:t>
            </a:r>
            <a:r>
              <a:rPr lang="id-ID" b="1" dirty="0">
                <a:latin typeface="Times New Roman" panose="02020603050405020304" pitchFamily="18" charset="0"/>
                <a:cs typeface="Times New Roman" panose="02020603050405020304" pitchFamily="18" charset="0"/>
              </a:rPr>
              <a:t>membeli surat berharga pemerintah</a:t>
            </a:r>
            <a:r>
              <a:rPr lang="id-ID" dirty="0">
                <a:latin typeface="Times New Roman" panose="02020603050405020304" pitchFamily="18" charset="0"/>
                <a:cs typeface="Times New Roman" panose="02020603050405020304" pitchFamily="18" charset="0"/>
              </a:rPr>
              <a:t>.</a:t>
            </a:r>
          </a:p>
          <a:p>
            <a:pPr marL="444500" indent="-444500" algn="just">
              <a:buClr>
                <a:schemeClr val="accent2"/>
              </a:buClr>
            </a:pPr>
            <a:r>
              <a:rPr lang="id-ID" dirty="0">
                <a:latin typeface="Times New Roman" panose="02020603050405020304" pitchFamily="18" charset="0"/>
                <a:cs typeface="Times New Roman" panose="02020603050405020304" pitchFamily="18" charset="0"/>
              </a:rPr>
              <a:t>Bila ingin jumlah uang yang beredar </a:t>
            </a:r>
            <a:r>
              <a:rPr lang="id-ID" b="1" dirty="0">
                <a:latin typeface="Times New Roman" panose="02020603050405020304" pitchFamily="18" charset="0"/>
                <a:cs typeface="Times New Roman" panose="02020603050405020304" pitchFamily="18" charset="0"/>
              </a:rPr>
              <a:t>berkurang</a:t>
            </a:r>
            <a:r>
              <a:rPr lang="id-ID" dirty="0">
                <a:latin typeface="Times New Roman" panose="02020603050405020304" pitchFamily="18" charset="0"/>
                <a:cs typeface="Times New Roman" panose="02020603050405020304" pitchFamily="18" charset="0"/>
              </a:rPr>
              <a:t>, maka pemerintah akan </a:t>
            </a:r>
            <a:r>
              <a:rPr lang="id-ID" b="1" dirty="0">
                <a:latin typeface="Times New Roman" panose="02020603050405020304" pitchFamily="18" charset="0"/>
                <a:cs typeface="Times New Roman" panose="02020603050405020304" pitchFamily="18" charset="0"/>
              </a:rPr>
              <a:t>menjual surat berharga pemerintah</a:t>
            </a:r>
            <a:r>
              <a:rPr lang="id-ID" dirty="0">
                <a:latin typeface="Times New Roman" panose="02020603050405020304" pitchFamily="18" charset="0"/>
                <a:cs typeface="Times New Roman" panose="02020603050405020304" pitchFamily="18" charset="0"/>
              </a:rPr>
              <a:t> kepada masyarakat.</a:t>
            </a:r>
          </a:p>
          <a:p>
            <a:pPr marL="444500" indent="-444500" algn="just">
              <a:buClr>
                <a:schemeClr val="accent2"/>
              </a:buClr>
            </a:pPr>
            <a:r>
              <a:rPr lang="id-ID" dirty="0">
                <a:latin typeface="Times New Roman" panose="02020603050405020304" pitchFamily="18" charset="0"/>
                <a:cs typeface="Times New Roman" panose="02020603050405020304" pitchFamily="18" charset="0"/>
              </a:rPr>
              <a:t>Surat berharga pemerintah antara lain diantaranya adalah Sertifikat Bank Indonesia dan Surat Berharga Pasar Uang.</a:t>
            </a:r>
          </a:p>
          <a:p>
            <a:pPr algn="just"/>
            <a:endParaRPr lang="id-ID" dirty="0">
              <a:latin typeface="Times New Roman" panose="02020603050405020304" pitchFamily="18" charset="0"/>
              <a:cs typeface="Times New Roman" panose="02020603050405020304" pitchFamily="18" charset="0"/>
            </a:endParaRPr>
          </a:p>
        </p:txBody>
      </p:sp>
      <p:sp>
        <p:nvSpPr>
          <p:cNvPr id="7" name="Title 2">
            <a:extLst>
              <a:ext uri="{FF2B5EF4-FFF2-40B4-BE49-F238E27FC236}">
                <a16:creationId xmlns:a16="http://schemas.microsoft.com/office/drawing/2014/main" id="{EDD2AF44-7C15-41A3-8026-92E87C232C1A}"/>
              </a:ext>
            </a:extLst>
          </p:cNvPr>
          <p:cNvSpPr txBox="1">
            <a:spLocks/>
          </p:cNvSpPr>
          <p:nvPr/>
        </p:nvSpPr>
        <p:spPr>
          <a:xfrm>
            <a:off x="1524001" y="503238"/>
            <a:ext cx="9143998" cy="102076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a:latin typeface="Times New Roman" panose="02020603050405020304" pitchFamily="18" charset="0"/>
                <a:cs typeface="Times New Roman" panose="02020603050405020304" pitchFamily="18" charset="0"/>
              </a:rPr>
              <a:t>Instrumen Kebijakan Moneter</a:t>
            </a:r>
            <a:endParaRPr lang="id-ID"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0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BB7FC9-617A-42B2-98E9-C476DC2F8519}"/>
              </a:ext>
            </a:extLst>
          </p:cNvPr>
          <p:cNvSpPr txBox="1">
            <a:spLocks/>
          </p:cNvSpPr>
          <p:nvPr/>
        </p:nvSpPr>
        <p:spPr>
          <a:xfrm>
            <a:off x="1524001" y="1790700"/>
            <a:ext cx="9144000" cy="4267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sz="2600" b="1" dirty="0">
                <a:latin typeface="Times New Roman" panose="02020603050405020304" pitchFamily="18" charset="0"/>
                <a:cs typeface="Times New Roman" panose="02020603050405020304" pitchFamily="18" charset="0"/>
              </a:rPr>
              <a:t>Fasilitas Diskonto (Discount Rate)</a:t>
            </a:r>
          </a:p>
          <a:p>
            <a:pPr marL="452628" indent="-342900" algn="just">
              <a:buClr>
                <a:schemeClr val="accent2"/>
              </a:buClr>
              <a:buFont typeface="Century Gothic" panose="020B0502020202020204" pitchFamily="34" charset="0"/>
              <a:buChar char="►"/>
              <a:defRPr/>
            </a:pPr>
            <a:r>
              <a:rPr lang="id-ID" dirty="0">
                <a:latin typeface="Times New Roman" panose="02020603050405020304" pitchFamily="18" charset="0"/>
                <a:cs typeface="Times New Roman" panose="02020603050405020304" pitchFamily="18" charset="0"/>
              </a:rPr>
              <a:t>Pengaturan jumlah uang yang beredar dengan memainkan tingkat bunga bank sentral pada bank umum.</a:t>
            </a:r>
          </a:p>
          <a:p>
            <a:pPr marL="452628" indent="-342900" algn="just">
              <a:buClr>
                <a:schemeClr val="accent2"/>
              </a:buClr>
              <a:buFont typeface="Century Gothic" panose="020B0502020202020204" pitchFamily="34" charset="0"/>
              <a:buChar char="►"/>
              <a:defRPr/>
            </a:pPr>
            <a:r>
              <a:rPr lang="id-ID" dirty="0">
                <a:latin typeface="Times New Roman" panose="02020603050405020304" pitchFamily="18" charset="0"/>
                <a:cs typeface="Times New Roman" panose="02020603050405020304" pitchFamily="18" charset="0"/>
              </a:rPr>
              <a:t>Bank umum terkadang mengalami </a:t>
            </a:r>
            <a:r>
              <a:rPr lang="id-ID" b="1" dirty="0">
                <a:latin typeface="Times New Roman" panose="02020603050405020304" pitchFamily="18" charset="0"/>
                <a:cs typeface="Times New Roman" panose="02020603050405020304" pitchFamily="18" charset="0"/>
              </a:rPr>
              <a:t>kekurangan</a:t>
            </a:r>
            <a:r>
              <a:rPr lang="id-ID" dirty="0">
                <a:latin typeface="Times New Roman" panose="02020603050405020304" pitchFamily="18" charset="0"/>
                <a:cs typeface="Times New Roman" panose="02020603050405020304" pitchFamily="18" charset="0"/>
              </a:rPr>
              <a:t> uang sehingga harus </a:t>
            </a:r>
            <a:r>
              <a:rPr lang="id-ID" b="1" dirty="0">
                <a:latin typeface="Times New Roman" panose="02020603050405020304" pitchFamily="18" charset="0"/>
                <a:cs typeface="Times New Roman" panose="02020603050405020304" pitchFamily="18" charset="0"/>
              </a:rPr>
              <a:t>meminjam ke bank sentral</a:t>
            </a:r>
            <a:r>
              <a:rPr lang="id-ID" dirty="0">
                <a:latin typeface="Times New Roman" panose="02020603050405020304" pitchFamily="18" charset="0"/>
                <a:cs typeface="Times New Roman" panose="02020603050405020304" pitchFamily="18" charset="0"/>
              </a:rPr>
              <a:t>.</a:t>
            </a:r>
          </a:p>
          <a:p>
            <a:pPr marL="452628" indent="-342900" algn="just">
              <a:buClr>
                <a:schemeClr val="accent2"/>
              </a:buClr>
              <a:buFont typeface="Century Gothic" panose="020B0502020202020204" pitchFamily="34" charset="0"/>
              <a:buChar char="►"/>
              <a:defRPr/>
            </a:pPr>
            <a:r>
              <a:rPr lang="id-ID" dirty="0">
                <a:latin typeface="Times New Roman" panose="02020603050405020304" pitchFamily="18" charset="0"/>
                <a:cs typeface="Times New Roman" panose="02020603050405020304" pitchFamily="18" charset="0"/>
              </a:rPr>
              <a:t>Untuk membuat jumlah uang </a:t>
            </a:r>
            <a:r>
              <a:rPr lang="id-ID" b="1" dirty="0">
                <a:latin typeface="Times New Roman" panose="02020603050405020304" pitchFamily="18" charset="0"/>
                <a:cs typeface="Times New Roman" panose="02020603050405020304" pitchFamily="18" charset="0"/>
              </a:rPr>
              <a:t>bertambah</a:t>
            </a:r>
            <a:r>
              <a:rPr lang="id-ID" dirty="0">
                <a:latin typeface="Times New Roman" panose="02020603050405020304" pitchFamily="18" charset="0"/>
                <a:cs typeface="Times New Roman" panose="02020603050405020304" pitchFamily="18" charset="0"/>
              </a:rPr>
              <a:t>, pemerintah </a:t>
            </a:r>
            <a:r>
              <a:rPr lang="id-ID" b="1" dirty="0">
                <a:latin typeface="Times New Roman" panose="02020603050405020304" pitchFamily="18" charset="0"/>
                <a:cs typeface="Times New Roman" panose="02020603050405020304" pitchFamily="18" charset="0"/>
              </a:rPr>
              <a:t>menurunkan</a:t>
            </a:r>
            <a:r>
              <a:rPr lang="id-ID" dirty="0">
                <a:latin typeface="Times New Roman" panose="02020603050405020304" pitchFamily="18" charset="0"/>
                <a:cs typeface="Times New Roman" panose="02020603050405020304" pitchFamily="18" charset="0"/>
              </a:rPr>
              <a:t> tingkat bunga bank sentral,</a:t>
            </a:r>
          </a:p>
          <a:p>
            <a:pPr marL="452628" indent="-342900" algn="just">
              <a:buClr>
                <a:schemeClr val="accent2"/>
              </a:buClr>
              <a:buFont typeface="Century Gothic" panose="020B0502020202020204" pitchFamily="34" charset="0"/>
              <a:buChar char="►"/>
              <a:defRPr/>
            </a:pPr>
            <a:r>
              <a:rPr lang="id-ID" dirty="0">
                <a:latin typeface="Times New Roman" panose="02020603050405020304" pitchFamily="18" charset="0"/>
                <a:cs typeface="Times New Roman" panose="02020603050405020304" pitchFamily="18" charset="0"/>
              </a:rPr>
              <a:t>serta sebaliknya </a:t>
            </a:r>
            <a:r>
              <a:rPr lang="id-ID" b="1" dirty="0">
                <a:latin typeface="Times New Roman" panose="02020603050405020304" pitchFamily="18" charset="0"/>
                <a:cs typeface="Times New Roman" panose="02020603050405020304" pitchFamily="18" charset="0"/>
              </a:rPr>
              <a:t>menaikkan</a:t>
            </a:r>
            <a:r>
              <a:rPr lang="id-ID" dirty="0">
                <a:latin typeface="Times New Roman" panose="02020603050405020304" pitchFamily="18" charset="0"/>
                <a:cs typeface="Times New Roman" panose="02020603050405020304" pitchFamily="18" charset="0"/>
              </a:rPr>
              <a:t> tingkat bunga demi membuat uang yang beredar </a:t>
            </a:r>
            <a:r>
              <a:rPr lang="id-ID" b="1" dirty="0">
                <a:latin typeface="Times New Roman" panose="02020603050405020304" pitchFamily="18" charset="0"/>
                <a:cs typeface="Times New Roman" panose="02020603050405020304" pitchFamily="18" charset="0"/>
              </a:rPr>
              <a:t>berkurang</a:t>
            </a:r>
            <a:r>
              <a:rPr lang="id-ID" dirty="0">
                <a:latin typeface="Times New Roman" panose="02020603050405020304" pitchFamily="18" charset="0"/>
                <a:cs typeface="Times New Roman" panose="02020603050405020304" pitchFamily="18" charset="0"/>
              </a:rPr>
              <a:t>.</a:t>
            </a:r>
          </a:p>
          <a:p>
            <a:endParaRPr lang="id-ID"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E0C6560-A744-4723-A4F4-C59280868392}"/>
              </a:ext>
            </a:extLst>
          </p:cNvPr>
          <p:cNvSpPr txBox="1">
            <a:spLocks/>
          </p:cNvSpPr>
          <p:nvPr/>
        </p:nvSpPr>
        <p:spPr>
          <a:xfrm>
            <a:off x="1524001" y="434658"/>
            <a:ext cx="9143998" cy="102076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a:latin typeface="Times New Roman" panose="02020603050405020304" pitchFamily="18" charset="0"/>
                <a:cs typeface="Times New Roman" panose="02020603050405020304" pitchFamily="18" charset="0"/>
              </a:rPr>
              <a:t>Instrumen Kebijakan Moneter</a:t>
            </a:r>
            <a:endParaRPr lang="id-ID"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73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3C12D4-2CCF-4285-B9F4-D233CE0C5015}"/>
              </a:ext>
            </a:extLst>
          </p:cNvPr>
          <p:cNvSpPr txBox="1">
            <a:spLocks/>
          </p:cNvSpPr>
          <p:nvPr/>
        </p:nvSpPr>
        <p:spPr>
          <a:xfrm>
            <a:off x="1524001" y="2590800"/>
            <a:ext cx="9144000" cy="4267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sz="2600" b="1">
                <a:latin typeface="Times New Roman" panose="02020603050405020304" pitchFamily="18" charset="0"/>
                <a:cs typeface="Times New Roman" panose="02020603050405020304" pitchFamily="18" charset="0"/>
              </a:rPr>
              <a:t>Rasio Cadangan Wajib</a:t>
            </a:r>
          </a:p>
          <a:p>
            <a:pPr marL="363538" indent="-363538" algn="just">
              <a:buClr>
                <a:schemeClr val="accent2"/>
              </a:buClr>
            </a:pPr>
            <a:r>
              <a:rPr lang="id-ID">
                <a:latin typeface="Times New Roman" panose="02020603050405020304" pitchFamily="18" charset="0"/>
                <a:cs typeface="Times New Roman" panose="02020603050405020304" pitchFamily="18" charset="0"/>
              </a:rPr>
              <a:t>Mengatur jumlah uang yang beredar dengan memainkan jumlah dana cadangan perbankan yang harus disimpan pada pemerintah.</a:t>
            </a:r>
          </a:p>
          <a:p>
            <a:pPr marL="363538" indent="-363538" algn="just">
              <a:buClr>
                <a:schemeClr val="accent2"/>
              </a:buClr>
            </a:pPr>
            <a:r>
              <a:rPr lang="id-ID">
                <a:latin typeface="Times New Roman" panose="02020603050405020304" pitchFamily="18" charset="0"/>
                <a:cs typeface="Times New Roman" panose="02020603050405020304" pitchFamily="18" charset="0"/>
              </a:rPr>
              <a:t>Untuk menambah jumlah uang, pemerintah menurunkan rasio cadangan wajib.</a:t>
            </a:r>
          </a:p>
          <a:p>
            <a:pPr marL="363538" indent="-363538" algn="just">
              <a:buClr>
                <a:schemeClr val="accent2"/>
              </a:buClr>
            </a:pPr>
            <a:r>
              <a:rPr lang="id-ID">
                <a:latin typeface="Times New Roman" panose="02020603050405020304" pitchFamily="18" charset="0"/>
                <a:cs typeface="Times New Roman" panose="02020603050405020304" pitchFamily="18" charset="0"/>
              </a:rPr>
              <a:t>Untuk menurunkan jumlah uang beredar, pemerintah menaikkan rasio.</a:t>
            </a:r>
            <a:endParaRPr lang="id-ID"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2BAC666-394B-4CFF-92F5-8E3CA0ADCAF7}"/>
              </a:ext>
            </a:extLst>
          </p:cNvPr>
          <p:cNvSpPr txBox="1">
            <a:spLocks/>
          </p:cNvSpPr>
          <p:nvPr/>
        </p:nvSpPr>
        <p:spPr>
          <a:xfrm>
            <a:off x="1524001" y="960438"/>
            <a:ext cx="9143998" cy="102076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a:latin typeface="Times New Roman" panose="02020603050405020304" pitchFamily="18" charset="0"/>
                <a:cs typeface="Times New Roman" panose="02020603050405020304" pitchFamily="18" charset="0"/>
              </a:rPr>
              <a:t>Instrumen Kebijakan Moneter</a:t>
            </a:r>
            <a:endParaRPr lang="id-ID"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12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61D79-23E0-4809-B8F1-AB64DD28C1A1}"/>
              </a:ext>
            </a:extLst>
          </p:cNvPr>
          <p:cNvSpPr txBox="1">
            <a:spLocks/>
          </p:cNvSpPr>
          <p:nvPr/>
        </p:nvSpPr>
        <p:spPr>
          <a:xfrm>
            <a:off x="1524001" y="2590800"/>
            <a:ext cx="9144000" cy="4267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sz="2600" b="1">
                <a:latin typeface="Times New Roman" panose="02020603050405020304" pitchFamily="18" charset="0"/>
                <a:cs typeface="Times New Roman" panose="02020603050405020304" pitchFamily="18" charset="0"/>
              </a:rPr>
              <a:t>Himbauan Moral</a:t>
            </a:r>
          </a:p>
          <a:p>
            <a:pPr marL="444500" indent="-444500" algn="just">
              <a:buClr>
                <a:schemeClr val="accent2"/>
              </a:buClr>
            </a:pPr>
            <a:r>
              <a:rPr lang="id-ID">
                <a:latin typeface="Times New Roman" panose="02020603050405020304" pitchFamily="18" charset="0"/>
                <a:cs typeface="Times New Roman" panose="02020603050405020304" pitchFamily="18" charset="0"/>
              </a:rPr>
              <a:t>Mengatur jumlah uang beredar dengan jalan memberi imbauan kepada pelaku ekonomi.</a:t>
            </a:r>
          </a:p>
          <a:p>
            <a:pPr marL="444500" indent="-444500" algn="just">
              <a:buClr>
                <a:schemeClr val="accent2"/>
              </a:buClr>
            </a:pPr>
            <a:r>
              <a:rPr lang="id-ID">
                <a:latin typeface="Times New Roman" panose="02020603050405020304" pitchFamily="18" charset="0"/>
                <a:cs typeface="Times New Roman" panose="02020603050405020304" pitchFamily="18" charset="0"/>
              </a:rPr>
              <a:t>Contohnya seperti menghimbau perbankan pemberi kredit untuk berhati-hati dalam mengeluarkan kredit untuk mengurangi jumlah uang beredar dan menghimbau agar bank meminjam uang lebih ke bank sentral untuk memperbanyak jumlah uang beredar pada perekonomian.</a:t>
            </a:r>
            <a:endParaRPr lang="id-ID"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53CB3686-C04A-461B-8824-AE2770648EF1}"/>
              </a:ext>
            </a:extLst>
          </p:cNvPr>
          <p:cNvSpPr txBox="1">
            <a:spLocks/>
          </p:cNvSpPr>
          <p:nvPr/>
        </p:nvSpPr>
        <p:spPr>
          <a:xfrm>
            <a:off x="1524001" y="960438"/>
            <a:ext cx="9143998" cy="102076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b="1">
                <a:latin typeface="Times New Roman" panose="02020603050405020304" pitchFamily="18" charset="0"/>
                <a:cs typeface="Times New Roman" panose="02020603050405020304" pitchFamily="18" charset="0"/>
              </a:rPr>
              <a:t>Instrumen Kebijakan Moneter</a:t>
            </a:r>
            <a:endParaRPr lang="id-ID"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93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08D30A0-2719-46AA-9DE3-1E2751A9C0F3}"/>
                  </a:ext>
                </a:extLst>
              </p:cNvPr>
              <p:cNvSpPr txBox="1">
                <a:spLocks/>
              </p:cNvSpPr>
              <p:nvPr/>
            </p:nvSpPr>
            <p:spPr>
              <a:xfrm>
                <a:off x="399948" y="1703140"/>
                <a:ext cx="4515814" cy="50405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1800" dirty="0">
                    <a:effectLst/>
                    <a:latin typeface="Times New Roman" panose="02020603050405020304" pitchFamily="18" charset="0"/>
                    <a:cs typeface="Times New Roman" panose="02020603050405020304" pitchFamily="18" charset="0"/>
                  </a:rPr>
                  <a:t>Pengaturan jumlah uang beredar dapat mempengaruhi kondisi pasar uang-modal</a:t>
                </a:r>
              </a:p>
              <a:p>
                <a:pPr marL="285750" indent="-285750" algn="just">
                  <a:buClr>
                    <a:schemeClr val="accent2"/>
                  </a:buClr>
                  <a:buFont typeface="Century Gothic" panose="020B0502020202020204" pitchFamily="34" charset="0"/>
                  <a:buChar char="►"/>
                </a:pPr>
                <a:r>
                  <a:rPr lang="id-ID" sz="1800" dirty="0">
                    <a:effectLst/>
                    <a:latin typeface="Times New Roman" panose="02020603050405020304" pitchFamily="18" charset="0"/>
                    <a:cs typeface="Times New Roman" panose="02020603050405020304" pitchFamily="18" charset="0"/>
                  </a:rPr>
                  <a:t>Pemerintah menambah jumlah uang beredar menjadi </a:t>
                </a:r>
                <a14:m>
                  <m:oMath xmlns:m="http://schemas.openxmlformats.org/officeDocument/2006/math">
                    <m:sSub>
                      <m:sSubPr>
                        <m:ctrlPr>
                          <a:rPr lang="id-ID" sz="1800" i="1">
                            <a:effectLst/>
                            <a:latin typeface="Cambria Math" panose="02040503050406030204" pitchFamily="18" charset="0"/>
                          </a:rPr>
                        </m:ctrlPr>
                      </m:sSubPr>
                      <m:e>
                        <m:sSup>
                          <m:sSupPr>
                            <m:ctrlPr>
                              <a:rPr lang="id-ID" sz="1800" i="1">
                                <a:effectLst/>
                                <a:latin typeface="Cambria Math" panose="02040503050406030204" pitchFamily="18" charset="0"/>
                              </a:rPr>
                            </m:ctrlPr>
                          </m:sSupPr>
                          <m:e>
                            <m:r>
                              <a:rPr lang="id-ID" sz="1800" b="0" i="1" smtClean="0">
                                <a:effectLst/>
                                <a:latin typeface="Cambria Math" panose="02040503050406030204" pitchFamily="18" charset="0"/>
                              </a:rPr>
                              <m:t>𝑀</m:t>
                            </m:r>
                          </m:e>
                          <m:sup>
                            <m:r>
                              <a:rPr lang="id-ID" sz="1800" b="0" i="1" smtClean="0">
                                <a:effectLst/>
                                <a:latin typeface="Cambria Math" panose="02040503050406030204" pitchFamily="18" charset="0"/>
                              </a:rPr>
                              <m:t>𝑠</m:t>
                            </m:r>
                          </m:sup>
                        </m:sSup>
                      </m:e>
                      <m:sub>
                        <m:r>
                          <a:rPr lang="id-ID" sz="1800" b="0" i="1" smtClean="0">
                            <a:effectLst/>
                            <a:latin typeface="Cambria Math" panose="02040503050406030204" pitchFamily="18" charset="0"/>
                          </a:rPr>
                          <m:t>1</m:t>
                        </m:r>
                      </m:sub>
                    </m:sSub>
                  </m:oMath>
                </a14:m>
                <a:r>
                  <a:rPr lang="id-ID" sz="1800" dirty="0">
                    <a:effectLst/>
                    <a:latin typeface="Times New Roman" panose="02020603050405020304" pitchFamily="18" charset="0"/>
                    <a:cs typeface="Times New Roman" panose="02020603050405020304" pitchFamily="18" charset="0"/>
                  </a:rPr>
                  <a:t>, maka untuk membuat pasar uang-modal dlm keeimbangan, pada </a:t>
                </a:r>
                <a14:m>
                  <m:oMath xmlns:m="http://schemas.openxmlformats.org/officeDocument/2006/math">
                    <m:sSub>
                      <m:sSubPr>
                        <m:ctrlPr>
                          <a:rPr lang="id-ID" sz="1800" i="1" smtClean="0">
                            <a:effectLst/>
                            <a:latin typeface="Cambria Math" panose="02040503050406030204" pitchFamily="18" charset="0"/>
                          </a:rPr>
                        </m:ctrlPr>
                      </m:sSubPr>
                      <m:e>
                        <m:r>
                          <a:rPr lang="id-ID" sz="1800" b="0" i="1" smtClean="0">
                            <a:effectLst/>
                            <a:latin typeface="Cambria Math" panose="02040503050406030204" pitchFamily="18" charset="0"/>
                          </a:rPr>
                          <m:t>𝑌</m:t>
                        </m:r>
                      </m:e>
                      <m:sub>
                        <m:r>
                          <a:rPr lang="id-ID" sz="1800" b="0" i="1" smtClean="0">
                            <a:effectLst/>
                            <a:latin typeface="Cambria Math" panose="02040503050406030204" pitchFamily="18" charset="0"/>
                          </a:rPr>
                          <m:t>0 </m:t>
                        </m:r>
                      </m:sub>
                    </m:sSub>
                  </m:oMath>
                </a14:m>
                <a:r>
                  <a:rPr lang="id-ID" sz="1800" dirty="0">
                    <a:effectLst/>
                    <a:latin typeface="Times New Roman" panose="02020603050405020304" pitchFamily="18" charset="0"/>
                    <a:cs typeface="Times New Roman" panose="02020603050405020304" pitchFamily="18" charset="0"/>
                  </a:rPr>
                  <a:t>tingkat bunga harus diturunkan dari </a:t>
                </a:r>
                <a14:m>
                  <m:oMath xmlns:m="http://schemas.openxmlformats.org/officeDocument/2006/math">
                    <m:sSub>
                      <m:sSubPr>
                        <m:ctrlPr>
                          <a:rPr lang="id-ID" sz="1800" i="1" smtClean="0">
                            <a:effectLst/>
                            <a:latin typeface="Cambria Math" panose="02040503050406030204" pitchFamily="18" charset="0"/>
                          </a:rPr>
                        </m:ctrlPr>
                      </m:sSubPr>
                      <m:e>
                        <m:r>
                          <a:rPr lang="id-ID" sz="1800" b="0" i="1" smtClean="0">
                            <a:effectLst/>
                            <a:latin typeface="Cambria Math" panose="02040503050406030204" pitchFamily="18" charset="0"/>
                          </a:rPr>
                          <m:t>𝑟</m:t>
                        </m:r>
                      </m:e>
                      <m:sub>
                        <m:r>
                          <a:rPr lang="id-ID" sz="1800" b="0" i="1" smtClean="0">
                            <a:effectLst/>
                            <a:latin typeface="Cambria Math" panose="02040503050406030204" pitchFamily="18" charset="0"/>
                          </a:rPr>
                          <m:t>1</m:t>
                        </m:r>
                      </m:sub>
                    </m:sSub>
                  </m:oMath>
                </a14:m>
                <a:r>
                  <a:rPr lang="id-ID" sz="1800" dirty="0">
                    <a:effectLst/>
                    <a:latin typeface="Times New Roman" panose="02020603050405020304" pitchFamily="18" charset="0"/>
                    <a:cs typeface="Times New Roman" panose="02020603050405020304" pitchFamily="18" charset="0"/>
                  </a:rPr>
                  <a:t> ke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𝑟</m:t>
                        </m:r>
                      </m:e>
                      <m:sub>
                        <m:r>
                          <a:rPr lang="id-ID" sz="1800" b="0" i="1" smtClean="0">
                            <a:effectLst/>
                            <a:latin typeface="Cambria Math" panose="02040503050406030204" pitchFamily="18" charset="0"/>
                          </a:rPr>
                          <m:t>3</m:t>
                        </m:r>
                      </m:sub>
                    </m:sSub>
                  </m:oMath>
                </a14:m>
                <a:r>
                  <a:rPr lang="id-ID" sz="1800" dirty="0">
                    <a:effectLst/>
                    <a:latin typeface="Times New Roman" panose="02020603050405020304" pitchFamily="18" charset="0"/>
                    <a:cs typeface="Times New Roman" panose="02020603050405020304" pitchFamily="18" charset="0"/>
                  </a:rPr>
                  <a:t> demikian jg pada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𝑌</m:t>
                        </m:r>
                      </m:e>
                      <m:sub>
                        <m:r>
                          <a:rPr lang="id-ID" sz="1800" b="0" i="1" smtClean="0">
                            <a:effectLst/>
                            <a:latin typeface="Cambria Math" panose="02040503050406030204" pitchFamily="18" charset="0"/>
                          </a:rPr>
                          <m:t>1</m:t>
                        </m:r>
                      </m:sub>
                    </m:sSub>
                  </m:oMath>
                </a14:m>
                <a:r>
                  <a:rPr lang="id-ID" sz="1800" dirty="0">
                    <a:effectLst/>
                    <a:latin typeface="Times New Roman" panose="02020603050405020304" pitchFamily="18" charset="0"/>
                    <a:cs typeface="Times New Roman" panose="02020603050405020304" pitchFamily="18" charset="0"/>
                  </a:rPr>
                  <a:t>, tingkat bunga diturunkan dari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𝑟</m:t>
                        </m:r>
                      </m:e>
                      <m:sub>
                        <m:r>
                          <a:rPr lang="id-ID" sz="1800" b="0" i="1" smtClean="0">
                            <a:effectLst/>
                            <a:latin typeface="Cambria Math" panose="02040503050406030204" pitchFamily="18" charset="0"/>
                          </a:rPr>
                          <m:t>2</m:t>
                        </m:r>
                      </m:sub>
                    </m:sSub>
                  </m:oMath>
                </a14:m>
                <a:r>
                  <a:rPr lang="id-ID" sz="1800" dirty="0">
                    <a:effectLst/>
                    <a:latin typeface="Times New Roman" panose="02020603050405020304" pitchFamily="18" charset="0"/>
                    <a:cs typeface="Times New Roman" panose="02020603050405020304" pitchFamily="18" charset="0"/>
                  </a:rPr>
                  <a:t> ke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𝑟</m:t>
                        </m:r>
                      </m:e>
                      <m:sub>
                        <m:r>
                          <a:rPr lang="id-ID" sz="1800" b="0" i="1" smtClean="0">
                            <a:effectLst/>
                            <a:latin typeface="Cambria Math" panose="02040503050406030204" pitchFamily="18" charset="0"/>
                          </a:rPr>
                          <m:t>4</m:t>
                        </m:r>
                      </m:sub>
                    </m:sSub>
                  </m:oMath>
                </a14:m>
                <a:r>
                  <a:rPr lang="id-ID" sz="1800" dirty="0">
                    <a:effectLst/>
                    <a:latin typeface="Times New Roman" panose="02020603050405020304" pitchFamily="18" charset="0"/>
                    <a:cs typeface="Times New Roman" panose="02020603050405020304" pitchFamily="18" charset="0"/>
                  </a:rPr>
                  <a:t> sehingga kurva LM bergeser ke kanan (</a:t>
                </a:r>
                <a14:m>
                  <m:oMath xmlns:m="http://schemas.openxmlformats.org/officeDocument/2006/math">
                    <m:sSub>
                      <m:sSubPr>
                        <m:ctrlPr>
                          <a:rPr lang="id-ID" sz="1800" i="1" smtClean="0">
                            <a:effectLst/>
                            <a:latin typeface="Cambria Math" panose="02040503050406030204" pitchFamily="18" charset="0"/>
                          </a:rPr>
                        </m:ctrlPr>
                      </m:sSubPr>
                      <m:e>
                        <m:r>
                          <a:rPr lang="id-ID" sz="1800" b="0" i="1" smtClean="0">
                            <a:effectLst/>
                            <a:latin typeface="Cambria Math" panose="02040503050406030204" pitchFamily="18" charset="0"/>
                          </a:rPr>
                          <m:t>𝐿𝑀</m:t>
                        </m:r>
                      </m:e>
                      <m:sub>
                        <m:r>
                          <a:rPr lang="id-ID" sz="1800" b="0" i="1" smtClean="0">
                            <a:effectLst/>
                            <a:latin typeface="Cambria Math" panose="02040503050406030204" pitchFamily="18" charset="0"/>
                          </a:rPr>
                          <m:t>0</m:t>
                        </m:r>
                      </m:sub>
                    </m:sSub>
                  </m:oMath>
                </a14:m>
                <a:r>
                  <a:rPr lang="id-ID" sz="1800" dirty="0">
                    <a:effectLst/>
                    <a:latin typeface="Times New Roman" panose="02020603050405020304" pitchFamily="18" charset="0"/>
                    <a:cs typeface="Times New Roman" panose="02020603050405020304" pitchFamily="18" charset="0"/>
                  </a:rPr>
                  <a:t> ke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𝐿𝑀</m:t>
                        </m:r>
                      </m:e>
                      <m:sub>
                        <m:r>
                          <a:rPr lang="id-ID" sz="1800" b="0" i="1" smtClean="0">
                            <a:effectLst/>
                            <a:latin typeface="Cambria Math" panose="02040503050406030204" pitchFamily="18" charset="0"/>
                          </a:rPr>
                          <m:t>1</m:t>
                        </m:r>
                      </m:sub>
                    </m:sSub>
                  </m:oMath>
                </a14:m>
                <a:r>
                  <a:rPr lang="id-ID" sz="1800" dirty="0">
                    <a:effectLst/>
                    <a:latin typeface="Times New Roman" panose="02020603050405020304" pitchFamily="18" charset="0"/>
                    <a:cs typeface="Times New Roman" panose="02020603050405020304" pitchFamily="18" charset="0"/>
                  </a:rPr>
                  <a:t>)</a:t>
                </a:r>
              </a:p>
              <a:p>
                <a:pPr marL="285750" indent="-285750" algn="just">
                  <a:buClr>
                    <a:schemeClr val="accent2"/>
                  </a:buClr>
                  <a:buFont typeface="Century Gothic" panose="020B0502020202020204" pitchFamily="34" charset="0"/>
                  <a:buChar char="►"/>
                </a:pPr>
                <a:r>
                  <a:rPr lang="id-ID" sz="1800" dirty="0">
                    <a:effectLst/>
                    <a:latin typeface="Times New Roman" panose="02020603050405020304" pitchFamily="18" charset="0"/>
                    <a:cs typeface="Times New Roman" panose="02020603050405020304" pitchFamily="18" charset="0"/>
                  </a:rPr>
                  <a:t>Pemerintah menurangi jumlah uang beredar menjadi </a:t>
                </a:r>
                <a14:m>
                  <m:oMath xmlns:m="http://schemas.openxmlformats.org/officeDocument/2006/math">
                    <m:sSub>
                      <m:sSubPr>
                        <m:ctrlPr>
                          <a:rPr lang="id-ID" sz="1800" i="1">
                            <a:effectLst/>
                            <a:latin typeface="Cambria Math" panose="02040503050406030204" pitchFamily="18" charset="0"/>
                          </a:rPr>
                        </m:ctrlPr>
                      </m:sSubPr>
                      <m:e>
                        <m:sSup>
                          <m:sSupPr>
                            <m:ctrlPr>
                              <a:rPr lang="id-ID" sz="1800" i="1">
                                <a:effectLst/>
                                <a:latin typeface="Cambria Math" panose="02040503050406030204" pitchFamily="18" charset="0"/>
                              </a:rPr>
                            </m:ctrlPr>
                          </m:sSupPr>
                          <m:e>
                            <m:r>
                              <a:rPr lang="id-ID" sz="1800" b="0" i="1" smtClean="0">
                                <a:effectLst/>
                                <a:latin typeface="Cambria Math" panose="02040503050406030204" pitchFamily="18" charset="0"/>
                              </a:rPr>
                              <m:t>𝑀</m:t>
                            </m:r>
                          </m:e>
                          <m:sup>
                            <m:r>
                              <a:rPr lang="id-ID" sz="1800" b="0" i="1" smtClean="0">
                                <a:effectLst/>
                                <a:latin typeface="Cambria Math" panose="02040503050406030204" pitchFamily="18" charset="0"/>
                              </a:rPr>
                              <m:t>𝑠</m:t>
                            </m:r>
                          </m:sup>
                        </m:sSup>
                      </m:e>
                      <m:sub>
                        <m:r>
                          <a:rPr lang="id-ID" sz="1800" b="0" i="1" smtClean="0">
                            <a:effectLst/>
                            <a:latin typeface="Cambria Math" panose="02040503050406030204" pitchFamily="18" charset="0"/>
                          </a:rPr>
                          <m:t>2</m:t>
                        </m:r>
                      </m:sub>
                    </m:sSub>
                  </m:oMath>
                </a14:m>
                <a:r>
                  <a:rPr lang="id-ID" sz="1800" dirty="0">
                    <a:effectLst/>
                    <a:latin typeface="Times New Roman" panose="02020603050405020304" pitchFamily="18" charset="0"/>
                    <a:cs typeface="Times New Roman" panose="02020603050405020304" pitchFamily="18" charset="0"/>
                  </a:rPr>
                  <a:t>maka untuk membuat pasar uang-modal dlm keeimbangan, pada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𝑌</m:t>
                        </m:r>
                      </m:e>
                      <m:sub>
                        <m:r>
                          <a:rPr lang="id-ID" sz="1800" b="0" i="1" smtClean="0">
                            <a:effectLst/>
                            <a:latin typeface="Cambria Math" panose="02040503050406030204" pitchFamily="18" charset="0"/>
                          </a:rPr>
                          <m:t>0 </m:t>
                        </m:r>
                      </m:sub>
                    </m:sSub>
                  </m:oMath>
                </a14:m>
                <a:r>
                  <a:rPr lang="id-ID" sz="1800" dirty="0">
                    <a:effectLst/>
                    <a:latin typeface="Times New Roman" panose="02020603050405020304" pitchFamily="18" charset="0"/>
                    <a:cs typeface="Times New Roman" panose="02020603050405020304" pitchFamily="18" charset="0"/>
                  </a:rPr>
                  <a:t>tingkat bunga harus dinaikkan dari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𝑟</m:t>
                        </m:r>
                      </m:e>
                      <m:sub>
                        <m:r>
                          <a:rPr lang="id-ID" sz="1800" b="0" i="1" smtClean="0">
                            <a:effectLst/>
                            <a:latin typeface="Cambria Math" panose="02040503050406030204" pitchFamily="18" charset="0"/>
                          </a:rPr>
                          <m:t>1</m:t>
                        </m:r>
                      </m:sub>
                    </m:sSub>
                  </m:oMath>
                </a14:m>
                <a:r>
                  <a:rPr lang="id-ID" sz="1800" dirty="0">
                    <a:effectLst/>
                    <a:latin typeface="Times New Roman" panose="02020603050405020304" pitchFamily="18" charset="0"/>
                    <a:cs typeface="Times New Roman" panose="02020603050405020304" pitchFamily="18" charset="0"/>
                  </a:rPr>
                  <a:t> ke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𝑟</m:t>
                        </m:r>
                      </m:e>
                      <m:sub>
                        <m:r>
                          <a:rPr lang="id-ID" sz="1800" b="0" i="1" smtClean="0">
                            <a:effectLst/>
                            <a:latin typeface="Cambria Math" panose="02040503050406030204" pitchFamily="18" charset="0"/>
                          </a:rPr>
                          <m:t>5</m:t>
                        </m:r>
                      </m:sub>
                    </m:sSub>
                  </m:oMath>
                </a14:m>
                <a:r>
                  <a:rPr lang="id-ID" sz="1800" dirty="0">
                    <a:effectLst/>
                    <a:latin typeface="Times New Roman" panose="02020603050405020304" pitchFamily="18" charset="0"/>
                    <a:cs typeface="Times New Roman" panose="02020603050405020304" pitchFamily="18" charset="0"/>
                  </a:rPr>
                  <a:t> demikian jg pada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𝑌</m:t>
                        </m:r>
                      </m:e>
                      <m:sub>
                        <m:r>
                          <a:rPr lang="id-ID" sz="1800" b="0" i="1" smtClean="0">
                            <a:effectLst/>
                            <a:latin typeface="Cambria Math" panose="02040503050406030204" pitchFamily="18" charset="0"/>
                          </a:rPr>
                          <m:t>1</m:t>
                        </m:r>
                      </m:sub>
                    </m:sSub>
                  </m:oMath>
                </a14:m>
                <a:r>
                  <a:rPr lang="id-ID" sz="1800" dirty="0">
                    <a:effectLst/>
                    <a:latin typeface="Times New Roman" panose="02020603050405020304" pitchFamily="18" charset="0"/>
                    <a:cs typeface="Times New Roman" panose="02020603050405020304" pitchFamily="18" charset="0"/>
                  </a:rPr>
                  <a:t>, tingkat bunga dinaikkan dari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𝑟</m:t>
                        </m:r>
                      </m:e>
                      <m:sub>
                        <m:r>
                          <a:rPr lang="id-ID" sz="1800" b="0" i="1" smtClean="0">
                            <a:effectLst/>
                            <a:latin typeface="Cambria Math" panose="02040503050406030204" pitchFamily="18" charset="0"/>
                          </a:rPr>
                          <m:t>2</m:t>
                        </m:r>
                      </m:sub>
                    </m:sSub>
                  </m:oMath>
                </a14:m>
                <a:r>
                  <a:rPr lang="id-ID" sz="1800" dirty="0">
                    <a:effectLst/>
                    <a:latin typeface="Times New Roman" panose="02020603050405020304" pitchFamily="18" charset="0"/>
                    <a:cs typeface="Times New Roman" panose="02020603050405020304" pitchFamily="18" charset="0"/>
                  </a:rPr>
                  <a:t> ke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𝑟</m:t>
                        </m:r>
                      </m:e>
                      <m:sub>
                        <m:r>
                          <a:rPr lang="id-ID" sz="1800" b="0" i="1" smtClean="0">
                            <a:effectLst/>
                            <a:latin typeface="Cambria Math" panose="02040503050406030204" pitchFamily="18" charset="0"/>
                          </a:rPr>
                          <m:t>6</m:t>
                        </m:r>
                      </m:sub>
                    </m:sSub>
                  </m:oMath>
                </a14:m>
                <a:r>
                  <a:rPr lang="id-ID" sz="1800" dirty="0">
                    <a:effectLst/>
                    <a:latin typeface="Times New Roman" panose="02020603050405020304" pitchFamily="18" charset="0"/>
                    <a:cs typeface="Times New Roman" panose="02020603050405020304" pitchFamily="18" charset="0"/>
                  </a:rPr>
                  <a:t> sehingga kurva LM bergeser ke kanan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𝐿𝑀</m:t>
                        </m:r>
                      </m:e>
                      <m:sub>
                        <m:r>
                          <a:rPr lang="id-ID" sz="1800" b="0" i="1" smtClean="0">
                            <a:effectLst/>
                            <a:latin typeface="Cambria Math" panose="02040503050406030204" pitchFamily="18" charset="0"/>
                          </a:rPr>
                          <m:t>0</m:t>
                        </m:r>
                      </m:sub>
                    </m:sSub>
                  </m:oMath>
                </a14:m>
                <a:r>
                  <a:rPr lang="id-ID" sz="1800" dirty="0">
                    <a:effectLst/>
                    <a:latin typeface="Times New Roman" panose="02020603050405020304" pitchFamily="18" charset="0"/>
                    <a:cs typeface="Times New Roman" panose="02020603050405020304" pitchFamily="18" charset="0"/>
                  </a:rPr>
                  <a:t> ke </a:t>
                </a:r>
                <a14:m>
                  <m:oMath xmlns:m="http://schemas.openxmlformats.org/officeDocument/2006/math">
                    <m:sSub>
                      <m:sSubPr>
                        <m:ctrlPr>
                          <a:rPr lang="id-ID" sz="1800" i="1">
                            <a:effectLst/>
                            <a:latin typeface="Cambria Math" panose="02040503050406030204" pitchFamily="18" charset="0"/>
                          </a:rPr>
                        </m:ctrlPr>
                      </m:sSubPr>
                      <m:e>
                        <m:r>
                          <a:rPr lang="id-ID" sz="1800" b="0" i="1" smtClean="0">
                            <a:effectLst/>
                            <a:latin typeface="Cambria Math" panose="02040503050406030204" pitchFamily="18" charset="0"/>
                          </a:rPr>
                          <m:t>𝐿𝑀</m:t>
                        </m:r>
                      </m:e>
                      <m:sub>
                        <m:r>
                          <a:rPr lang="id-ID" sz="1800" b="0" i="1" smtClean="0">
                            <a:effectLst/>
                            <a:latin typeface="Cambria Math" panose="02040503050406030204" pitchFamily="18" charset="0"/>
                          </a:rPr>
                          <m:t>2</m:t>
                        </m:r>
                      </m:sub>
                    </m:sSub>
                  </m:oMath>
                </a14:m>
                <a:r>
                  <a:rPr lang="id-ID" sz="1800" dirty="0">
                    <a:effectLst/>
                    <a:latin typeface="Times New Roman" panose="02020603050405020304" pitchFamily="18" charset="0"/>
                    <a:cs typeface="Times New Roman" panose="02020603050405020304" pitchFamily="18" charset="0"/>
                  </a:rPr>
                  <a:t>)</a:t>
                </a:r>
              </a:p>
            </p:txBody>
          </p:sp>
        </mc:Choice>
        <mc:Fallback>
          <p:sp>
            <p:nvSpPr>
              <p:cNvPr id="3" name="Text Placeholder 2">
                <a:extLst>
                  <a:ext uri="{FF2B5EF4-FFF2-40B4-BE49-F238E27FC236}">
                    <a16:creationId xmlns:a16="http://schemas.microsoft.com/office/drawing/2014/main" id="{F08D30A0-2719-46AA-9DE3-1E2751A9C0F3}"/>
                  </a:ext>
                </a:extLst>
              </p:cNvPr>
              <p:cNvSpPr txBox="1">
                <a:spLocks noRot="1" noChangeAspect="1" noMove="1" noResize="1" noEditPoints="1" noAdjustHandles="1" noChangeArrowheads="1" noChangeShapeType="1" noTextEdit="1"/>
              </p:cNvSpPr>
              <p:nvPr/>
            </p:nvSpPr>
            <p:spPr>
              <a:xfrm>
                <a:off x="399948" y="1703140"/>
                <a:ext cx="4515814" cy="5040560"/>
              </a:xfrm>
              <a:prstGeom prst="rect">
                <a:avLst/>
              </a:prstGeom>
              <a:blipFill>
                <a:blip r:embed="rId2"/>
                <a:stretch>
                  <a:fillRect l="-1081" t="-1088" r="-1216"/>
                </a:stretch>
              </a:blipFill>
            </p:spPr>
            <p:txBody>
              <a:bodyPr/>
              <a:lstStyle/>
              <a:p>
                <a:r>
                  <a:rPr lang="en-ID">
                    <a:noFill/>
                  </a:rPr>
                  <a:t> </a:t>
                </a:r>
              </a:p>
            </p:txBody>
          </p:sp>
        </mc:Fallback>
      </mc:AlternateContent>
      <p:sp>
        <p:nvSpPr>
          <p:cNvPr id="4" name="Title 3">
            <a:extLst>
              <a:ext uri="{FF2B5EF4-FFF2-40B4-BE49-F238E27FC236}">
                <a16:creationId xmlns:a16="http://schemas.microsoft.com/office/drawing/2014/main" id="{78A118BE-3F71-45E7-AD3C-7BD1DFE86980}"/>
              </a:ext>
            </a:extLst>
          </p:cNvPr>
          <p:cNvSpPr txBox="1">
            <a:spLocks/>
          </p:cNvSpPr>
          <p:nvPr/>
        </p:nvSpPr>
        <p:spPr>
          <a:xfrm>
            <a:off x="1933894" y="682378"/>
            <a:ext cx="9143998" cy="102076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a:latin typeface="Times New Roman" panose="02020603050405020304" pitchFamily="18" charset="0"/>
                <a:cs typeface="Times New Roman" panose="02020603050405020304" pitchFamily="18" charset="0"/>
              </a:rPr>
              <a:t>Kebijakan Moneter dan Keseimbangan Ekonomi : Analisis IS - LM</a:t>
            </a:r>
            <a:endParaRPr lang="id-ID" dirty="0">
              <a:latin typeface="Times New Roman" panose="02020603050405020304" pitchFamily="18" charset="0"/>
              <a:cs typeface="Times New Roman" panose="02020603050405020304" pitchFamily="18" charset="0"/>
            </a:endParaRPr>
          </a:p>
        </p:txBody>
      </p:sp>
      <p:sp>
        <p:nvSpPr>
          <p:cNvPr id="140" name="Content Placeholder 1">
            <a:extLst>
              <a:ext uri="{FF2B5EF4-FFF2-40B4-BE49-F238E27FC236}">
                <a16:creationId xmlns:a16="http://schemas.microsoft.com/office/drawing/2014/main" id="{BB85DC07-FC27-454D-A486-2B5F559956DB}"/>
              </a:ext>
            </a:extLst>
          </p:cNvPr>
          <p:cNvSpPr txBox="1">
            <a:spLocks/>
          </p:cNvSpPr>
          <p:nvPr/>
        </p:nvSpPr>
        <p:spPr>
          <a:xfrm>
            <a:off x="5408612" y="1703589"/>
            <a:ext cx="5669280" cy="4038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44500" indent="-444500" algn="just">
              <a:buClr>
                <a:schemeClr val="accent2"/>
              </a:buClr>
            </a:pPr>
            <a:r>
              <a:rPr lang="id-ID">
                <a:effectLst>
                  <a:outerShdw blurRad="38100" dist="38100" dir="2700000" algn="tl">
                    <a:srgbClr val="000000">
                      <a:alpha val="43137"/>
                    </a:srgbClr>
                  </a:outerShdw>
                </a:effectLst>
              </a:rPr>
              <a:t>Pengaruh Kebijakan Moneter Terhadap Keseimbangan Pasar Uang - Modal</a:t>
            </a:r>
            <a:endParaRPr lang="id-ID" dirty="0">
              <a:effectLst>
                <a:outerShdw blurRad="38100" dist="38100" dir="2700000" algn="tl">
                  <a:srgbClr val="000000">
                    <a:alpha val="43137"/>
                  </a:srgbClr>
                </a:outerShdw>
              </a:effectLst>
            </a:endParaRPr>
          </a:p>
        </p:txBody>
      </p:sp>
      <p:cxnSp>
        <p:nvCxnSpPr>
          <p:cNvPr id="141" name="Straight Arrow Connector 140">
            <a:extLst>
              <a:ext uri="{FF2B5EF4-FFF2-40B4-BE49-F238E27FC236}">
                <a16:creationId xmlns:a16="http://schemas.microsoft.com/office/drawing/2014/main" id="{2850EE0B-B194-408B-B067-220FF58CBA12}"/>
              </a:ext>
            </a:extLst>
          </p:cNvPr>
          <p:cNvCxnSpPr/>
          <p:nvPr/>
        </p:nvCxnSpPr>
        <p:spPr>
          <a:xfrm flipV="1">
            <a:off x="5429272" y="3149901"/>
            <a:ext cx="0" cy="25922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2" name="Straight Arrow Connector 141">
            <a:extLst>
              <a:ext uri="{FF2B5EF4-FFF2-40B4-BE49-F238E27FC236}">
                <a16:creationId xmlns:a16="http://schemas.microsoft.com/office/drawing/2014/main" id="{F6204C64-BCE7-40D9-8B60-402E6992220A}"/>
              </a:ext>
            </a:extLst>
          </p:cNvPr>
          <p:cNvCxnSpPr/>
          <p:nvPr/>
        </p:nvCxnSpPr>
        <p:spPr>
          <a:xfrm>
            <a:off x="5408612" y="5742189"/>
            <a:ext cx="26230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3" name="Straight Arrow Connector 142">
            <a:extLst>
              <a:ext uri="{FF2B5EF4-FFF2-40B4-BE49-F238E27FC236}">
                <a16:creationId xmlns:a16="http://schemas.microsoft.com/office/drawing/2014/main" id="{9B7C810A-28C0-4A05-818C-AE70F1F7C8AE}"/>
              </a:ext>
            </a:extLst>
          </p:cNvPr>
          <p:cNvCxnSpPr/>
          <p:nvPr/>
        </p:nvCxnSpPr>
        <p:spPr>
          <a:xfrm flipV="1">
            <a:off x="8475514" y="3149901"/>
            <a:ext cx="0" cy="25922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4" name="Straight Arrow Connector 143">
            <a:extLst>
              <a:ext uri="{FF2B5EF4-FFF2-40B4-BE49-F238E27FC236}">
                <a16:creationId xmlns:a16="http://schemas.microsoft.com/office/drawing/2014/main" id="{927818DA-CD3C-4280-A5EA-EC793D7666A9}"/>
              </a:ext>
            </a:extLst>
          </p:cNvPr>
          <p:cNvCxnSpPr/>
          <p:nvPr/>
        </p:nvCxnSpPr>
        <p:spPr>
          <a:xfrm>
            <a:off x="8475514" y="5742189"/>
            <a:ext cx="260237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5" name="Straight Connector 144">
            <a:extLst>
              <a:ext uri="{FF2B5EF4-FFF2-40B4-BE49-F238E27FC236}">
                <a16:creationId xmlns:a16="http://schemas.microsoft.com/office/drawing/2014/main" id="{0AC4862B-B8FE-441D-B426-558A64D84D61}"/>
              </a:ext>
            </a:extLst>
          </p:cNvPr>
          <p:cNvCxnSpPr/>
          <p:nvPr/>
        </p:nvCxnSpPr>
        <p:spPr>
          <a:xfrm>
            <a:off x="5928906" y="3515621"/>
            <a:ext cx="0" cy="2226568"/>
          </a:xfrm>
          <a:prstGeom prst="line">
            <a:avLst/>
          </a:prstGeom>
          <a:ln>
            <a:tailEnd type="none"/>
          </a:ln>
        </p:spPr>
        <p:style>
          <a:lnRef idx="2">
            <a:schemeClr val="dk1"/>
          </a:lnRef>
          <a:fillRef idx="0">
            <a:schemeClr val="dk1"/>
          </a:fillRef>
          <a:effectRef idx="1">
            <a:schemeClr val="dk1"/>
          </a:effectRef>
          <a:fontRef idx="minor">
            <a:schemeClr val="tx1"/>
          </a:fontRef>
        </p:style>
      </p:cxnSp>
      <p:cxnSp>
        <p:nvCxnSpPr>
          <p:cNvPr id="146" name="Straight Connector 145">
            <a:extLst>
              <a:ext uri="{FF2B5EF4-FFF2-40B4-BE49-F238E27FC236}">
                <a16:creationId xmlns:a16="http://schemas.microsoft.com/office/drawing/2014/main" id="{DE55BFF8-4823-4A83-BF9C-42B4236828A8}"/>
              </a:ext>
            </a:extLst>
          </p:cNvPr>
          <p:cNvCxnSpPr/>
          <p:nvPr/>
        </p:nvCxnSpPr>
        <p:spPr>
          <a:xfrm>
            <a:off x="6576978" y="3515621"/>
            <a:ext cx="0" cy="2226568"/>
          </a:xfrm>
          <a:prstGeom prst="line">
            <a:avLst/>
          </a:prstGeom>
          <a:ln>
            <a:tailEnd type="none"/>
          </a:ln>
        </p:spPr>
        <p:style>
          <a:lnRef idx="2">
            <a:schemeClr val="dk1"/>
          </a:lnRef>
          <a:fillRef idx="0">
            <a:schemeClr val="dk1"/>
          </a:fillRef>
          <a:effectRef idx="1">
            <a:schemeClr val="dk1"/>
          </a:effectRef>
          <a:fontRef idx="minor">
            <a:schemeClr val="tx1"/>
          </a:fontRef>
        </p:style>
      </p:cxnSp>
      <p:cxnSp>
        <p:nvCxnSpPr>
          <p:cNvPr id="147" name="Straight Connector 146">
            <a:extLst>
              <a:ext uri="{FF2B5EF4-FFF2-40B4-BE49-F238E27FC236}">
                <a16:creationId xmlns:a16="http://schemas.microsoft.com/office/drawing/2014/main" id="{0D5973EB-F34A-430C-87BF-AA708B9A1D16}"/>
              </a:ext>
            </a:extLst>
          </p:cNvPr>
          <p:cNvCxnSpPr/>
          <p:nvPr/>
        </p:nvCxnSpPr>
        <p:spPr>
          <a:xfrm>
            <a:off x="7153042" y="3538650"/>
            <a:ext cx="0" cy="2226568"/>
          </a:xfrm>
          <a:prstGeom prst="line">
            <a:avLst/>
          </a:prstGeom>
          <a:ln>
            <a:tailEnd type="none"/>
          </a:ln>
        </p:spPr>
        <p:style>
          <a:lnRef idx="2">
            <a:schemeClr val="dk1"/>
          </a:lnRef>
          <a:fillRef idx="0">
            <a:schemeClr val="dk1"/>
          </a:fillRef>
          <a:effectRef idx="1">
            <a:schemeClr val="dk1"/>
          </a:effectRef>
          <a:fontRef idx="minor">
            <a:schemeClr val="tx1"/>
          </a:fontRef>
        </p:style>
      </p:cxnSp>
      <p:cxnSp>
        <p:nvCxnSpPr>
          <p:cNvPr id="148" name="Straight Connector 147">
            <a:extLst>
              <a:ext uri="{FF2B5EF4-FFF2-40B4-BE49-F238E27FC236}">
                <a16:creationId xmlns:a16="http://schemas.microsoft.com/office/drawing/2014/main" id="{A905AAE1-AB38-4B0A-836C-9648520BA897}"/>
              </a:ext>
            </a:extLst>
          </p:cNvPr>
          <p:cNvCxnSpPr/>
          <p:nvPr/>
        </p:nvCxnSpPr>
        <p:spPr>
          <a:xfrm>
            <a:off x="5444742" y="5387829"/>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76E518C-3DD0-4D20-AE44-7D77EC866491}"/>
              </a:ext>
            </a:extLst>
          </p:cNvPr>
          <p:cNvCxnSpPr/>
          <p:nvPr/>
        </p:nvCxnSpPr>
        <p:spPr>
          <a:xfrm>
            <a:off x="5408612" y="5026083"/>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8DA0387-D1EE-4E5F-97F7-FDDBA8B34E01}"/>
              </a:ext>
            </a:extLst>
          </p:cNvPr>
          <p:cNvCxnSpPr/>
          <p:nvPr/>
        </p:nvCxnSpPr>
        <p:spPr>
          <a:xfrm>
            <a:off x="5429272" y="4667495"/>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91AA1CA-BBE7-4B60-B0B3-C47B8EAD2CD1}"/>
              </a:ext>
            </a:extLst>
          </p:cNvPr>
          <p:cNvCxnSpPr/>
          <p:nvPr/>
        </p:nvCxnSpPr>
        <p:spPr>
          <a:xfrm>
            <a:off x="5429272" y="4523733"/>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60C6FD9-FFD0-469B-B214-872EF11B408D}"/>
              </a:ext>
            </a:extLst>
          </p:cNvPr>
          <p:cNvCxnSpPr/>
          <p:nvPr/>
        </p:nvCxnSpPr>
        <p:spPr>
          <a:xfrm>
            <a:off x="5429272" y="4275625"/>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DE2EA87-3447-4EDD-A666-84F307F83A6E}"/>
              </a:ext>
            </a:extLst>
          </p:cNvPr>
          <p:cNvCxnSpPr/>
          <p:nvPr/>
        </p:nvCxnSpPr>
        <p:spPr>
          <a:xfrm>
            <a:off x="5429272" y="3875661"/>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9388AB3-5FE5-432C-BA13-CBEF816A7025}"/>
              </a:ext>
            </a:extLst>
          </p:cNvPr>
          <p:cNvCxnSpPr/>
          <p:nvPr/>
        </p:nvCxnSpPr>
        <p:spPr>
          <a:xfrm>
            <a:off x="8475514" y="3875661"/>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31DDAD1-E0AA-48C2-B7F4-0267D0229B8B}"/>
              </a:ext>
            </a:extLst>
          </p:cNvPr>
          <p:cNvCxnSpPr/>
          <p:nvPr/>
        </p:nvCxnSpPr>
        <p:spPr>
          <a:xfrm>
            <a:off x="8475514" y="4275625"/>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0837517-B536-4ED3-B6E9-A646DED08E47}"/>
              </a:ext>
            </a:extLst>
          </p:cNvPr>
          <p:cNvCxnSpPr/>
          <p:nvPr/>
        </p:nvCxnSpPr>
        <p:spPr>
          <a:xfrm>
            <a:off x="8475514" y="4667495"/>
            <a:ext cx="2443850"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229A846-BE1E-4C5A-985C-D53EDCDC3617}"/>
              </a:ext>
            </a:extLst>
          </p:cNvPr>
          <p:cNvCxnSpPr/>
          <p:nvPr/>
        </p:nvCxnSpPr>
        <p:spPr>
          <a:xfrm>
            <a:off x="8475514" y="5027789"/>
            <a:ext cx="1053792"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5B6F500-C2DD-484A-B570-5300E0B1154D}"/>
              </a:ext>
            </a:extLst>
          </p:cNvPr>
          <p:cNvCxnSpPr/>
          <p:nvPr/>
        </p:nvCxnSpPr>
        <p:spPr>
          <a:xfrm>
            <a:off x="8475514" y="5387829"/>
            <a:ext cx="1053792"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1D6BE43-A939-4EC2-AF91-639EC19C2D73}"/>
              </a:ext>
            </a:extLst>
          </p:cNvPr>
          <p:cNvCxnSpPr/>
          <p:nvPr/>
        </p:nvCxnSpPr>
        <p:spPr>
          <a:xfrm>
            <a:off x="8475514" y="4523733"/>
            <a:ext cx="1053792"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5B39E37-8E87-44E2-A424-7EF92C4F1256}"/>
              </a:ext>
            </a:extLst>
          </p:cNvPr>
          <p:cNvCxnSpPr/>
          <p:nvPr/>
        </p:nvCxnSpPr>
        <p:spPr>
          <a:xfrm flipV="1">
            <a:off x="10825450" y="3875661"/>
            <a:ext cx="0" cy="1866528"/>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E079EA4-B8B4-4B0D-B860-9DAC834CA957}"/>
              </a:ext>
            </a:extLst>
          </p:cNvPr>
          <p:cNvCxnSpPr/>
          <p:nvPr/>
        </p:nvCxnSpPr>
        <p:spPr>
          <a:xfrm flipV="1">
            <a:off x="9529306" y="4523733"/>
            <a:ext cx="0" cy="1218456"/>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0FBE3907-358E-49C5-BDFA-3E827AD84102}"/>
              </a:ext>
            </a:extLst>
          </p:cNvPr>
          <p:cNvCxnSpPr/>
          <p:nvPr/>
        </p:nvCxnSpPr>
        <p:spPr>
          <a:xfrm>
            <a:off x="5712882" y="4379717"/>
            <a:ext cx="1728192" cy="1224136"/>
          </a:xfrm>
          <a:prstGeom prst="line">
            <a:avLst/>
          </a:prstGeom>
          <a:ln>
            <a:tailEnd type="none"/>
          </a:ln>
        </p:spPr>
        <p:style>
          <a:lnRef idx="2">
            <a:schemeClr val="dk1"/>
          </a:lnRef>
          <a:fillRef idx="0">
            <a:schemeClr val="dk1"/>
          </a:fillRef>
          <a:effectRef idx="1">
            <a:schemeClr val="dk1"/>
          </a:effectRef>
          <a:fontRef idx="minor">
            <a:schemeClr val="tx1"/>
          </a:fontRef>
        </p:style>
      </p:cxnSp>
      <p:cxnSp>
        <p:nvCxnSpPr>
          <p:cNvPr id="163" name="Straight Connector 162">
            <a:extLst>
              <a:ext uri="{FF2B5EF4-FFF2-40B4-BE49-F238E27FC236}">
                <a16:creationId xmlns:a16="http://schemas.microsoft.com/office/drawing/2014/main" id="{804E921E-116D-418A-8DD7-4C4FCBA6CD5C}"/>
              </a:ext>
            </a:extLst>
          </p:cNvPr>
          <p:cNvCxnSpPr/>
          <p:nvPr/>
        </p:nvCxnSpPr>
        <p:spPr>
          <a:xfrm>
            <a:off x="5766441" y="3722889"/>
            <a:ext cx="1857420" cy="1268505"/>
          </a:xfrm>
          <a:prstGeom prst="line">
            <a:avLst/>
          </a:prstGeom>
          <a:ln>
            <a:tailEnd type="none"/>
          </a:ln>
        </p:spPr>
        <p:style>
          <a:lnRef idx="2">
            <a:schemeClr val="dk1"/>
          </a:lnRef>
          <a:fillRef idx="0">
            <a:schemeClr val="dk1"/>
          </a:fillRef>
          <a:effectRef idx="1">
            <a:schemeClr val="dk1"/>
          </a:effectRef>
          <a:fontRef idx="minor">
            <a:schemeClr val="tx1"/>
          </a:fontRef>
        </p:style>
      </p:cxnSp>
      <p:cxnSp>
        <p:nvCxnSpPr>
          <p:cNvPr id="164" name="Straight Connector 163">
            <a:extLst>
              <a:ext uri="{FF2B5EF4-FFF2-40B4-BE49-F238E27FC236}">
                <a16:creationId xmlns:a16="http://schemas.microsoft.com/office/drawing/2014/main" id="{0015C30E-AC65-4D50-8F9B-34823BF2C311}"/>
              </a:ext>
            </a:extLst>
          </p:cNvPr>
          <p:cNvCxnSpPr>
            <a:endCxn id="140" idx="3"/>
          </p:cNvCxnSpPr>
          <p:nvPr/>
        </p:nvCxnSpPr>
        <p:spPr>
          <a:xfrm flipV="1">
            <a:off x="8833343" y="3722889"/>
            <a:ext cx="2244549" cy="1189022"/>
          </a:xfrm>
          <a:prstGeom prst="line">
            <a:avLst/>
          </a:prstGeom>
          <a:ln>
            <a:tailEnd type="none"/>
          </a:ln>
        </p:spPr>
        <p:style>
          <a:lnRef idx="2">
            <a:schemeClr val="dk1"/>
          </a:lnRef>
          <a:fillRef idx="0">
            <a:schemeClr val="dk1"/>
          </a:fillRef>
          <a:effectRef idx="1">
            <a:schemeClr val="dk1"/>
          </a:effectRef>
          <a:fontRef idx="minor">
            <a:schemeClr val="tx1"/>
          </a:fontRef>
        </p:style>
      </p:cxnSp>
      <p:cxnSp>
        <p:nvCxnSpPr>
          <p:cNvPr id="165" name="Straight Connector 164">
            <a:extLst>
              <a:ext uri="{FF2B5EF4-FFF2-40B4-BE49-F238E27FC236}">
                <a16:creationId xmlns:a16="http://schemas.microsoft.com/office/drawing/2014/main" id="{B8698C38-9700-420D-90D0-BE676E2C3E32}"/>
              </a:ext>
            </a:extLst>
          </p:cNvPr>
          <p:cNvCxnSpPr/>
          <p:nvPr/>
        </p:nvCxnSpPr>
        <p:spPr>
          <a:xfrm flipV="1">
            <a:off x="8975148" y="4123770"/>
            <a:ext cx="2156303" cy="1183653"/>
          </a:xfrm>
          <a:prstGeom prst="line">
            <a:avLst/>
          </a:prstGeom>
          <a:ln>
            <a:tailEnd type="none"/>
          </a:ln>
        </p:spPr>
        <p:style>
          <a:lnRef idx="2">
            <a:schemeClr val="dk1"/>
          </a:lnRef>
          <a:fillRef idx="0">
            <a:schemeClr val="dk1"/>
          </a:fillRef>
          <a:effectRef idx="1">
            <a:schemeClr val="dk1"/>
          </a:effectRef>
          <a:fontRef idx="minor">
            <a:schemeClr val="tx1"/>
          </a:fontRef>
        </p:style>
      </p:cxnSp>
      <p:cxnSp>
        <p:nvCxnSpPr>
          <p:cNvPr id="166" name="Straight Connector 165">
            <a:extLst>
              <a:ext uri="{FF2B5EF4-FFF2-40B4-BE49-F238E27FC236}">
                <a16:creationId xmlns:a16="http://schemas.microsoft.com/office/drawing/2014/main" id="{1D3282A1-293C-4C2B-9E5C-C99319CFC178}"/>
              </a:ext>
            </a:extLst>
          </p:cNvPr>
          <p:cNvCxnSpPr/>
          <p:nvPr/>
        </p:nvCxnSpPr>
        <p:spPr>
          <a:xfrm flipV="1">
            <a:off x="9062437" y="4485262"/>
            <a:ext cx="2156303" cy="1183653"/>
          </a:xfrm>
          <a:prstGeom prst="line">
            <a:avLst/>
          </a:prstGeom>
          <a:ln>
            <a:tailEnd type="none"/>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167" name="TextBox 166">
                <a:extLst>
                  <a:ext uri="{FF2B5EF4-FFF2-40B4-BE49-F238E27FC236}">
                    <a16:creationId xmlns:a16="http://schemas.microsoft.com/office/drawing/2014/main" id="{0B038731-863A-4934-B5EE-E4C7B3D99757}"/>
                  </a:ext>
                </a:extLst>
              </p:cNvPr>
              <p:cNvSpPr txBox="1"/>
              <p:nvPr/>
            </p:nvSpPr>
            <p:spPr>
              <a:xfrm>
                <a:off x="6991467" y="3250671"/>
                <a:ext cx="427425"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sSup>
                            <m:sSupPr>
                              <m:ctrlPr>
                                <a:rPr lang="id-ID" sz="1600" b="1" i="1" smtClean="0">
                                  <a:solidFill>
                                    <a:schemeClr val="tx1"/>
                                  </a:solidFill>
                                  <a:latin typeface="Cambria Math" panose="02040503050406030204" pitchFamily="18" charset="0"/>
                                </a:rPr>
                              </m:ctrlPr>
                            </m:sSupPr>
                            <m:e>
                              <m:r>
                                <a:rPr lang="id-ID" sz="1600" b="1" i="1" smtClean="0">
                                  <a:solidFill>
                                    <a:schemeClr val="tx1"/>
                                  </a:solidFill>
                                  <a:latin typeface="Cambria Math" panose="02040503050406030204" pitchFamily="18" charset="0"/>
                                </a:rPr>
                                <m:t>𝑴</m:t>
                              </m:r>
                            </m:e>
                            <m:sup>
                              <m:r>
                                <a:rPr lang="id-ID" sz="1600" b="1" i="1" smtClean="0">
                                  <a:solidFill>
                                    <a:schemeClr val="tx1"/>
                                  </a:solidFill>
                                  <a:latin typeface="Cambria Math" panose="02040503050406030204" pitchFamily="18" charset="0"/>
                                </a:rPr>
                                <m:t>𝒔</m:t>
                              </m:r>
                            </m:sup>
                          </m:sSup>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167" name="TextBox 166">
                <a:extLst>
                  <a:ext uri="{FF2B5EF4-FFF2-40B4-BE49-F238E27FC236}">
                    <a16:creationId xmlns:a16="http://schemas.microsoft.com/office/drawing/2014/main" id="{0B038731-863A-4934-B5EE-E4C7B3D99757}"/>
                  </a:ext>
                </a:extLst>
              </p:cNvPr>
              <p:cNvSpPr txBox="1">
                <a:spLocks noRot="1" noChangeAspect="1" noMove="1" noResize="1" noEditPoints="1" noAdjustHandles="1" noChangeArrowheads="1" noChangeShapeType="1" noTextEdit="1"/>
              </p:cNvSpPr>
              <p:nvPr/>
            </p:nvSpPr>
            <p:spPr>
              <a:xfrm>
                <a:off x="6991467" y="3250671"/>
                <a:ext cx="427425" cy="221599"/>
              </a:xfrm>
              <a:prstGeom prst="rect">
                <a:avLst/>
              </a:prstGeom>
              <a:blipFill>
                <a:blip r:embed="rId3"/>
                <a:stretch>
                  <a:fillRect l="-10000" t="-2703" r="-1429"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68" name="Rectangle 167">
                <a:extLst>
                  <a:ext uri="{FF2B5EF4-FFF2-40B4-BE49-F238E27FC236}">
                    <a16:creationId xmlns:a16="http://schemas.microsoft.com/office/drawing/2014/main" id="{D3B48CAD-2E5C-4BC7-9D0C-F31211B61247}"/>
                  </a:ext>
                </a:extLst>
              </p:cNvPr>
              <p:cNvSpPr/>
              <p:nvPr/>
            </p:nvSpPr>
            <p:spPr>
              <a:xfrm>
                <a:off x="5587213" y="3137534"/>
                <a:ext cx="6638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b="1" i="1" smtClean="0">
                              <a:solidFill>
                                <a:schemeClr val="tx1"/>
                              </a:solidFill>
                              <a:latin typeface="Cambria Math" panose="02040503050406030204" pitchFamily="18" charset="0"/>
                            </a:rPr>
                          </m:ctrlPr>
                        </m:sSubPr>
                        <m:e>
                          <m:sSup>
                            <m:sSupPr>
                              <m:ctrlPr>
                                <a:rPr lang="id-ID" b="1" i="1">
                                  <a:solidFill>
                                    <a:schemeClr val="tx1"/>
                                  </a:solidFill>
                                  <a:latin typeface="Cambria Math" panose="02040503050406030204" pitchFamily="18" charset="0"/>
                                </a:rPr>
                              </m:ctrlPr>
                            </m:sSupPr>
                            <m:e>
                              <m:r>
                                <a:rPr lang="id-ID" b="1" i="1">
                                  <a:solidFill>
                                    <a:schemeClr val="tx1"/>
                                  </a:solidFill>
                                  <a:latin typeface="Cambria Math" panose="02040503050406030204" pitchFamily="18" charset="0"/>
                                </a:rPr>
                                <m:t>𝑴</m:t>
                              </m:r>
                            </m:e>
                            <m:sup>
                              <m:r>
                                <a:rPr lang="id-ID" b="1" i="1">
                                  <a:solidFill>
                                    <a:schemeClr val="tx1"/>
                                  </a:solidFill>
                                  <a:latin typeface="Cambria Math" panose="02040503050406030204" pitchFamily="18" charset="0"/>
                                </a:rPr>
                                <m:t>𝒔</m:t>
                              </m:r>
                            </m:sup>
                          </m:sSup>
                        </m:e>
                        <m:sub>
                          <m:r>
                            <a:rPr lang="id-ID" b="1" i="1" smtClean="0">
                              <a:solidFill>
                                <a:schemeClr val="tx1"/>
                              </a:solidFill>
                              <a:latin typeface="Cambria Math" panose="02040503050406030204" pitchFamily="18" charset="0"/>
                            </a:rPr>
                            <m:t>𝟐</m:t>
                          </m:r>
                        </m:sub>
                      </m:sSub>
                    </m:oMath>
                  </m:oMathPara>
                </a14:m>
                <a:endParaRPr lang="id-ID" b="1" dirty="0">
                  <a:solidFill>
                    <a:schemeClr val="tx1"/>
                  </a:solidFill>
                </a:endParaRPr>
              </a:p>
            </p:txBody>
          </p:sp>
        </mc:Choice>
        <mc:Fallback>
          <p:sp>
            <p:nvSpPr>
              <p:cNvPr id="168" name="Rectangle 167">
                <a:extLst>
                  <a:ext uri="{FF2B5EF4-FFF2-40B4-BE49-F238E27FC236}">
                    <a16:creationId xmlns:a16="http://schemas.microsoft.com/office/drawing/2014/main" id="{D3B48CAD-2E5C-4BC7-9D0C-F31211B61247}"/>
                  </a:ext>
                </a:extLst>
              </p:cNvPr>
              <p:cNvSpPr>
                <a:spLocks noRot="1" noChangeAspect="1" noMove="1" noResize="1" noEditPoints="1" noAdjustHandles="1" noChangeArrowheads="1" noChangeShapeType="1" noTextEdit="1"/>
              </p:cNvSpPr>
              <p:nvPr/>
            </p:nvSpPr>
            <p:spPr>
              <a:xfrm>
                <a:off x="5587213" y="3137534"/>
                <a:ext cx="663835" cy="369332"/>
              </a:xfrm>
              <a:prstGeom prst="rect">
                <a:avLst/>
              </a:prstGeom>
              <a:blipFill>
                <a:blip r:embed="rId4"/>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69" name="Rectangle 168">
                <a:extLst>
                  <a:ext uri="{FF2B5EF4-FFF2-40B4-BE49-F238E27FC236}">
                    <a16:creationId xmlns:a16="http://schemas.microsoft.com/office/drawing/2014/main" id="{10E1E127-39D0-4CE0-AFF8-A4AEEAF043C0}"/>
                  </a:ext>
                </a:extLst>
              </p:cNvPr>
              <p:cNvSpPr/>
              <p:nvPr/>
            </p:nvSpPr>
            <p:spPr>
              <a:xfrm>
                <a:off x="6244058" y="3159556"/>
                <a:ext cx="6638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b="1" i="1" smtClean="0">
                              <a:solidFill>
                                <a:schemeClr val="tx1"/>
                              </a:solidFill>
                              <a:latin typeface="Cambria Math" panose="02040503050406030204" pitchFamily="18" charset="0"/>
                            </a:rPr>
                          </m:ctrlPr>
                        </m:sSubPr>
                        <m:e>
                          <m:sSup>
                            <m:sSupPr>
                              <m:ctrlPr>
                                <a:rPr lang="id-ID" b="1" i="1">
                                  <a:solidFill>
                                    <a:schemeClr val="tx1"/>
                                  </a:solidFill>
                                  <a:latin typeface="Cambria Math" panose="02040503050406030204" pitchFamily="18" charset="0"/>
                                </a:rPr>
                              </m:ctrlPr>
                            </m:sSupPr>
                            <m:e>
                              <m:r>
                                <a:rPr lang="id-ID" b="1" i="1">
                                  <a:solidFill>
                                    <a:schemeClr val="tx1"/>
                                  </a:solidFill>
                                  <a:latin typeface="Cambria Math" panose="02040503050406030204" pitchFamily="18" charset="0"/>
                                </a:rPr>
                                <m:t>𝑴</m:t>
                              </m:r>
                            </m:e>
                            <m:sup>
                              <m:r>
                                <a:rPr lang="id-ID" b="1" i="1">
                                  <a:solidFill>
                                    <a:schemeClr val="tx1"/>
                                  </a:solidFill>
                                  <a:latin typeface="Cambria Math" panose="02040503050406030204" pitchFamily="18" charset="0"/>
                                </a:rPr>
                                <m:t>𝒔</m:t>
                              </m:r>
                            </m:sup>
                          </m:sSup>
                        </m:e>
                        <m:sub>
                          <m:r>
                            <a:rPr lang="id-ID" b="1" i="1" smtClean="0">
                              <a:solidFill>
                                <a:schemeClr val="tx1"/>
                              </a:solidFill>
                              <a:latin typeface="Cambria Math" panose="02040503050406030204" pitchFamily="18" charset="0"/>
                            </a:rPr>
                            <m:t>𝟎</m:t>
                          </m:r>
                        </m:sub>
                      </m:sSub>
                    </m:oMath>
                  </m:oMathPara>
                </a14:m>
                <a:endParaRPr lang="id-ID" b="1" dirty="0">
                  <a:solidFill>
                    <a:schemeClr val="tx1"/>
                  </a:solidFill>
                </a:endParaRPr>
              </a:p>
            </p:txBody>
          </p:sp>
        </mc:Choice>
        <mc:Fallback>
          <p:sp>
            <p:nvSpPr>
              <p:cNvPr id="169" name="Rectangle 168">
                <a:extLst>
                  <a:ext uri="{FF2B5EF4-FFF2-40B4-BE49-F238E27FC236}">
                    <a16:creationId xmlns:a16="http://schemas.microsoft.com/office/drawing/2014/main" id="{10E1E127-39D0-4CE0-AFF8-A4AEEAF043C0}"/>
                  </a:ext>
                </a:extLst>
              </p:cNvPr>
              <p:cNvSpPr>
                <a:spLocks noRot="1" noChangeAspect="1" noMove="1" noResize="1" noEditPoints="1" noAdjustHandles="1" noChangeArrowheads="1" noChangeShapeType="1" noTextEdit="1"/>
              </p:cNvSpPr>
              <p:nvPr/>
            </p:nvSpPr>
            <p:spPr>
              <a:xfrm>
                <a:off x="6244058" y="3159556"/>
                <a:ext cx="663835" cy="369332"/>
              </a:xfrm>
              <a:prstGeom prst="rect">
                <a:avLst/>
              </a:prstGeom>
              <a:blipFill>
                <a:blip r:embed="rId5"/>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70" name="Rectangle 169">
                <a:extLst>
                  <a:ext uri="{FF2B5EF4-FFF2-40B4-BE49-F238E27FC236}">
                    <a16:creationId xmlns:a16="http://schemas.microsoft.com/office/drawing/2014/main" id="{7C0CFF3C-C637-424C-9087-BC7AA769D4F2}"/>
                  </a:ext>
                </a:extLst>
              </p:cNvPr>
              <p:cNvSpPr/>
              <p:nvPr/>
            </p:nvSpPr>
            <p:spPr>
              <a:xfrm>
                <a:off x="5099751" y="4789908"/>
                <a:ext cx="42203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0" smtClean="0">
                              <a:solidFill>
                                <a:schemeClr val="tx1"/>
                              </a:solidFill>
                              <a:latin typeface="Cambria Math" panose="02040503050406030204" pitchFamily="18" charset="0"/>
                            </a:rPr>
                            <m:t>𝐫</m:t>
                          </m:r>
                        </m:e>
                        <m:sub>
                          <m:r>
                            <a:rPr lang="id-ID" sz="1600" b="1" i="0"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170" name="Rectangle 169">
                <a:extLst>
                  <a:ext uri="{FF2B5EF4-FFF2-40B4-BE49-F238E27FC236}">
                    <a16:creationId xmlns:a16="http://schemas.microsoft.com/office/drawing/2014/main" id="{7C0CFF3C-C637-424C-9087-BC7AA769D4F2}"/>
                  </a:ext>
                </a:extLst>
              </p:cNvPr>
              <p:cNvSpPr>
                <a:spLocks noRot="1" noChangeAspect="1" noMove="1" noResize="1" noEditPoints="1" noAdjustHandles="1" noChangeArrowheads="1" noChangeShapeType="1" noTextEdit="1"/>
              </p:cNvSpPr>
              <p:nvPr/>
            </p:nvSpPr>
            <p:spPr>
              <a:xfrm>
                <a:off x="5099751" y="4789908"/>
                <a:ext cx="422039" cy="338554"/>
              </a:xfrm>
              <a:prstGeom prst="rect">
                <a:avLst/>
              </a:prstGeom>
              <a:blipFill>
                <a:blip r:embed="rId6"/>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71" name="Rectangle 170">
                <a:extLst>
                  <a:ext uri="{FF2B5EF4-FFF2-40B4-BE49-F238E27FC236}">
                    <a16:creationId xmlns:a16="http://schemas.microsoft.com/office/drawing/2014/main" id="{DC43B246-BD20-42A5-8F5E-F6F8E446387D}"/>
                  </a:ext>
                </a:extLst>
              </p:cNvPr>
              <p:cNvSpPr/>
              <p:nvPr/>
            </p:nvSpPr>
            <p:spPr>
              <a:xfrm>
                <a:off x="7351223" y="5041889"/>
                <a:ext cx="833882" cy="2803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200" b="1" i="1" smtClean="0">
                              <a:solidFill>
                                <a:schemeClr val="tx1"/>
                              </a:solidFill>
                              <a:latin typeface="Cambria Math" panose="02040503050406030204" pitchFamily="18" charset="0"/>
                            </a:rPr>
                          </m:ctrlPr>
                        </m:sSubPr>
                        <m:e>
                          <m:sSup>
                            <m:sSupPr>
                              <m:ctrlPr>
                                <a:rPr lang="id-ID" sz="1200" b="1" i="1">
                                  <a:solidFill>
                                    <a:schemeClr val="tx1"/>
                                  </a:solidFill>
                                  <a:latin typeface="Cambria Math" panose="02040503050406030204" pitchFamily="18" charset="0"/>
                                </a:rPr>
                              </m:ctrlPr>
                            </m:sSupPr>
                            <m:e>
                              <m:r>
                                <a:rPr lang="id-ID" sz="1200" b="1" i="1">
                                  <a:solidFill>
                                    <a:schemeClr val="tx1"/>
                                  </a:solidFill>
                                  <a:latin typeface="Cambria Math" panose="02040503050406030204" pitchFamily="18" charset="0"/>
                                </a:rPr>
                                <m:t>𝑴</m:t>
                              </m:r>
                            </m:e>
                            <m:sup>
                              <m:r>
                                <a:rPr lang="id-ID" sz="1200" b="1" i="1" smtClean="0">
                                  <a:solidFill>
                                    <a:schemeClr val="tx1"/>
                                  </a:solidFill>
                                  <a:latin typeface="Cambria Math" panose="02040503050406030204" pitchFamily="18" charset="0"/>
                                </a:rPr>
                                <m:t>𝑫</m:t>
                              </m:r>
                            </m:sup>
                          </m:sSup>
                        </m:e>
                        <m:sub>
                          <m:r>
                            <a:rPr lang="id-ID" sz="1200" b="1" i="1" smtClean="0">
                              <a:solidFill>
                                <a:schemeClr val="tx1"/>
                              </a:solidFill>
                              <a:latin typeface="Cambria Math" panose="02040503050406030204" pitchFamily="18" charset="0"/>
                            </a:rPr>
                            <m:t>𝟎</m:t>
                          </m:r>
                        </m:sub>
                      </m:sSub>
                      <m:r>
                        <a:rPr lang="id-ID" sz="1200" b="1" i="0" smtClean="0">
                          <a:solidFill>
                            <a:schemeClr val="tx1"/>
                          </a:solidFill>
                          <a:latin typeface="Cambria Math" panose="02040503050406030204" pitchFamily="18" charset="0"/>
                        </a:rPr>
                        <m:t>(</m:t>
                      </m:r>
                      <m:sSub>
                        <m:sSubPr>
                          <m:ctrlPr>
                            <a:rPr lang="id-ID" sz="1200" b="1" i="1" dirty="0" smtClean="0">
                              <a:solidFill>
                                <a:schemeClr val="tx1"/>
                              </a:solidFill>
                              <a:latin typeface="Cambria Math" panose="02040503050406030204" pitchFamily="18" charset="0"/>
                            </a:rPr>
                          </m:ctrlPr>
                        </m:sSubPr>
                        <m:e>
                          <m:r>
                            <a:rPr lang="id-ID" sz="1200" b="1" i="1" dirty="0" smtClean="0">
                              <a:solidFill>
                                <a:schemeClr val="tx1"/>
                              </a:solidFill>
                              <a:latin typeface="Cambria Math" panose="02040503050406030204" pitchFamily="18" charset="0"/>
                            </a:rPr>
                            <m:t>𝒀</m:t>
                          </m:r>
                        </m:e>
                        <m:sub>
                          <m:r>
                            <a:rPr lang="id-ID" sz="1200" b="1" i="1" dirty="0" smtClean="0">
                              <a:solidFill>
                                <a:schemeClr val="tx1"/>
                              </a:solidFill>
                              <a:latin typeface="Cambria Math" panose="02040503050406030204" pitchFamily="18" charset="0"/>
                            </a:rPr>
                            <m:t>𝟎</m:t>
                          </m:r>
                        </m:sub>
                      </m:sSub>
                      <m:r>
                        <a:rPr lang="id-ID" sz="1200" b="1" i="1" dirty="0" smtClean="0">
                          <a:solidFill>
                            <a:schemeClr val="tx1"/>
                          </a:solidFill>
                          <a:latin typeface="Cambria Math" panose="02040503050406030204" pitchFamily="18" charset="0"/>
                        </a:rPr>
                        <m:t>)</m:t>
                      </m:r>
                    </m:oMath>
                  </m:oMathPara>
                </a14:m>
                <a:endParaRPr lang="id-ID" sz="1200" b="1" dirty="0">
                  <a:solidFill>
                    <a:schemeClr val="tx1"/>
                  </a:solidFill>
                </a:endParaRPr>
              </a:p>
            </p:txBody>
          </p:sp>
        </mc:Choice>
        <mc:Fallback>
          <p:sp>
            <p:nvSpPr>
              <p:cNvPr id="171" name="Rectangle 170">
                <a:extLst>
                  <a:ext uri="{FF2B5EF4-FFF2-40B4-BE49-F238E27FC236}">
                    <a16:creationId xmlns:a16="http://schemas.microsoft.com/office/drawing/2014/main" id="{DC43B246-BD20-42A5-8F5E-F6F8E446387D}"/>
                  </a:ext>
                </a:extLst>
              </p:cNvPr>
              <p:cNvSpPr>
                <a:spLocks noRot="1" noChangeAspect="1" noMove="1" noResize="1" noEditPoints="1" noAdjustHandles="1" noChangeArrowheads="1" noChangeShapeType="1" noTextEdit="1"/>
              </p:cNvSpPr>
              <p:nvPr/>
            </p:nvSpPr>
            <p:spPr>
              <a:xfrm>
                <a:off x="7351223" y="5041889"/>
                <a:ext cx="833882" cy="280333"/>
              </a:xfrm>
              <a:prstGeom prst="rect">
                <a:avLst/>
              </a:prstGeom>
              <a:blipFill>
                <a:blip r:embed="rId7"/>
                <a:stretch>
                  <a:fillRect b="-869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72" name="Rectangle 171">
                <a:extLst>
                  <a:ext uri="{FF2B5EF4-FFF2-40B4-BE49-F238E27FC236}">
                    <a16:creationId xmlns:a16="http://schemas.microsoft.com/office/drawing/2014/main" id="{C716C53B-FA45-4025-84D2-E8F1C7E29C89}"/>
                  </a:ext>
                </a:extLst>
              </p:cNvPr>
              <p:cNvSpPr/>
              <p:nvPr/>
            </p:nvSpPr>
            <p:spPr>
              <a:xfrm>
                <a:off x="7356515" y="5391947"/>
                <a:ext cx="785535"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200" i="1" smtClean="0">
                              <a:solidFill>
                                <a:schemeClr val="tx1"/>
                              </a:solidFill>
                              <a:latin typeface="Cambria Math" panose="02040503050406030204" pitchFamily="18" charset="0"/>
                            </a:rPr>
                          </m:ctrlPr>
                        </m:sSubPr>
                        <m:e>
                          <m:sSup>
                            <m:sSupPr>
                              <m:ctrlPr>
                                <a:rPr lang="id-ID" sz="1200" i="1">
                                  <a:solidFill>
                                    <a:schemeClr val="tx1"/>
                                  </a:solidFill>
                                  <a:latin typeface="Cambria Math" panose="02040503050406030204" pitchFamily="18" charset="0"/>
                                </a:rPr>
                              </m:ctrlPr>
                            </m:sSupPr>
                            <m:e>
                              <m:r>
                                <a:rPr lang="id-ID" sz="1200" b="0" i="1">
                                  <a:solidFill>
                                    <a:schemeClr val="tx1"/>
                                  </a:solidFill>
                                  <a:latin typeface="Cambria Math" panose="02040503050406030204" pitchFamily="18" charset="0"/>
                                </a:rPr>
                                <m:t>𝑀</m:t>
                              </m:r>
                            </m:e>
                            <m:sup>
                              <m:r>
                                <a:rPr lang="id-ID" sz="1200" b="0" i="1" smtClean="0">
                                  <a:solidFill>
                                    <a:schemeClr val="tx1"/>
                                  </a:solidFill>
                                  <a:latin typeface="Cambria Math" panose="02040503050406030204" pitchFamily="18" charset="0"/>
                                </a:rPr>
                                <m:t>𝐷</m:t>
                              </m:r>
                            </m:sup>
                          </m:sSup>
                        </m:e>
                        <m:sub>
                          <m:r>
                            <a:rPr lang="id-ID" sz="1200" b="0" i="1" smtClean="0">
                              <a:solidFill>
                                <a:schemeClr val="tx1"/>
                              </a:solidFill>
                              <a:latin typeface="Cambria Math" panose="02040503050406030204" pitchFamily="18" charset="0"/>
                            </a:rPr>
                            <m:t>1</m:t>
                          </m:r>
                        </m:sub>
                      </m:sSub>
                      <m:r>
                        <a:rPr lang="id-ID" sz="1200" b="0" i="0" smtClean="0">
                          <a:solidFill>
                            <a:schemeClr val="tx1"/>
                          </a:solidFill>
                          <a:latin typeface="Cambria Math" panose="02040503050406030204" pitchFamily="18" charset="0"/>
                        </a:rPr>
                        <m:t>(</m:t>
                      </m:r>
                      <m:sSub>
                        <m:sSubPr>
                          <m:ctrlPr>
                            <a:rPr lang="id-ID" sz="1200" i="1" dirty="0" smtClean="0">
                              <a:solidFill>
                                <a:schemeClr val="tx1"/>
                              </a:solidFill>
                              <a:latin typeface="Cambria Math" panose="02040503050406030204" pitchFamily="18" charset="0"/>
                            </a:rPr>
                          </m:ctrlPr>
                        </m:sSubPr>
                        <m:e>
                          <m:r>
                            <a:rPr lang="id-ID" sz="1200" b="0" i="1" dirty="0" smtClean="0">
                              <a:solidFill>
                                <a:schemeClr val="tx1"/>
                              </a:solidFill>
                              <a:latin typeface="Cambria Math" panose="02040503050406030204" pitchFamily="18" charset="0"/>
                            </a:rPr>
                            <m:t>𝑌</m:t>
                          </m:r>
                        </m:e>
                        <m:sub>
                          <m:r>
                            <a:rPr lang="id-ID" sz="1200" b="0" i="1" dirty="0" smtClean="0">
                              <a:solidFill>
                                <a:schemeClr val="tx1"/>
                              </a:solidFill>
                              <a:latin typeface="Cambria Math" panose="02040503050406030204" pitchFamily="18" charset="0"/>
                            </a:rPr>
                            <m:t>1</m:t>
                          </m:r>
                        </m:sub>
                      </m:sSub>
                      <m:r>
                        <a:rPr lang="id-ID" sz="1200" b="0" i="1" dirty="0" smtClean="0">
                          <a:solidFill>
                            <a:schemeClr val="tx1"/>
                          </a:solidFill>
                          <a:latin typeface="Cambria Math" panose="02040503050406030204" pitchFamily="18" charset="0"/>
                        </a:rPr>
                        <m:t>)</m:t>
                      </m:r>
                    </m:oMath>
                  </m:oMathPara>
                </a14:m>
                <a:endParaRPr lang="id-ID" sz="1200" dirty="0">
                  <a:solidFill>
                    <a:schemeClr val="tx1"/>
                  </a:solidFill>
                </a:endParaRPr>
              </a:p>
            </p:txBody>
          </p:sp>
        </mc:Choice>
        <mc:Fallback>
          <p:sp>
            <p:nvSpPr>
              <p:cNvPr id="172" name="Rectangle 171">
                <a:extLst>
                  <a:ext uri="{FF2B5EF4-FFF2-40B4-BE49-F238E27FC236}">
                    <a16:creationId xmlns:a16="http://schemas.microsoft.com/office/drawing/2014/main" id="{C716C53B-FA45-4025-84D2-E8F1C7E29C89}"/>
                  </a:ext>
                </a:extLst>
              </p:cNvPr>
              <p:cNvSpPr>
                <a:spLocks noRot="1" noChangeAspect="1" noMove="1" noResize="1" noEditPoints="1" noAdjustHandles="1" noChangeArrowheads="1" noChangeShapeType="1" noTextEdit="1"/>
              </p:cNvSpPr>
              <p:nvPr/>
            </p:nvSpPr>
            <p:spPr>
              <a:xfrm>
                <a:off x="7356515" y="5391947"/>
                <a:ext cx="785535" cy="276999"/>
              </a:xfrm>
              <a:prstGeom prst="rect">
                <a:avLst/>
              </a:prstGeom>
              <a:blipFill>
                <a:blip r:embed="rId8"/>
                <a:stretch>
                  <a:fillRect b="-11111"/>
                </a:stretch>
              </a:blipFill>
            </p:spPr>
            <p:txBody>
              <a:bodyPr/>
              <a:lstStyle/>
              <a:p>
                <a:r>
                  <a:rPr lang="en-ID">
                    <a:noFill/>
                  </a:rPr>
                  <a:t> </a:t>
                </a:r>
              </a:p>
            </p:txBody>
          </p:sp>
        </mc:Fallback>
      </mc:AlternateContent>
      <p:cxnSp>
        <p:nvCxnSpPr>
          <p:cNvPr id="173" name="Straight Arrow Connector 172">
            <a:extLst>
              <a:ext uri="{FF2B5EF4-FFF2-40B4-BE49-F238E27FC236}">
                <a16:creationId xmlns:a16="http://schemas.microsoft.com/office/drawing/2014/main" id="{FC8A32EA-A576-48FB-BC96-7CC8B9F68EE9}"/>
              </a:ext>
            </a:extLst>
          </p:cNvPr>
          <p:cNvCxnSpPr/>
          <p:nvPr/>
        </p:nvCxnSpPr>
        <p:spPr>
          <a:xfrm>
            <a:off x="6666667" y="5561224"/>
            <a:ext cx="424703" cy="0"/>
          </a:xfrm>
          <a:prstGeom prst="straightConnector1">
            <a:avLst/>
          </a:prstGeom>
          <a:ln w="38100">
            <a:solidFill>
              <a:schemeClr val="tx1">
                <a:lumMod val="95000"/>
                <a:lumOff val="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22BE396C-19A5-4DC7-9034-A30596D311F3}"/>
              </a:ext>
            </a:extLst>
          </p:cNvPr>
          <p:cNvCxnSpPr/>
          <p:nvPr/>
        </p:nvCxnSpPr>
        <p:spPr>
          <a:xfrm rot="10800000">
            <a:off x="6077344" y="5565009"/>
            <a:ext cx="424703" cy="0"/>
          </a:xfrm>
          <a:prstGeom prst="straightConnector1">
            <a:avLst/>
          </a:prstGeom>
          <a:ln w="38100">
            <a:solidFill>
              <a:schemeClr val="tx1">
                <a:lumMod val="95000"/>
                <a:lumOff val="5000"/>
              </a:schemeClr>
            </a:solidFill>
            <a:miter lim="8000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5" name="Rectangle 174">
                <a:extLst>
                  <a:ext uri="{FF2B5EF4-FFF2-40B4-BE49-F238E27FC236}">
                    <a16:creationId xmlns:a16="http://schemas.microsoft.com/office/drawing/2014/main" id="{27438D12-3E86-4F04-9729-707827268CF1}"/>
                  </a:ext>
                </a:extLst>
              </p:cNvPr>
              <p:cNvSpPr/>
              <p:nvPr/>
            </p:nvSpPr>
            <p:spPr>
              <a:xfrm>
                <a:off x="5090242" y="4043692"/>
                <a:ext cx="4208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0" smtClean="0">
                              <a:solidFill>
                                <a:schemeClr val="tx1"/>
                              </a:solidFill>
                              <a:latin typeface="Cambria Math" panose="02040503050406030204" pitchFamily="18" charset="0"/>
                            </a:rPr>
                            <m:t>𝐫</m:t>
                          </m:r>
                        </m:e>
                        <m:sub>
                          <m:r>
                            <a:rPr lang="id-ID" sz="1600" b="1" i="0"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175" name="Rectangle 174">
                <a:extLst>
                  <a:ext uri="{FF2B5EF4-FFF2-40B4-BE49-F238E27FC236}">
                    <a16:creationId xmlns:a16="http://schemas.microsoft.com/office/drawing/2014/main" id="{27438D12-3E86-4F04-9729-707827268CF1}"/>
                  </a:ext>
                </a:extLst>
              </p:cNvPr>
              <p:cNvSpPr>
                <a:spLocks noRot="1" noChangeAspect="1" noMove="1" noResize="1" noEditPoints="1" noAdjustHandles="1" noChangeArrowheads="1" noChangeShapeType="1" noTextEdit="1"/>
              </p:cNvSpPr>
              <p:nvPr/>
            </p:nvSpPr>
            <p:spPr>
              <a:xfrm>
                <a:off x="5090242" y="4043692"/>
                <a:ext cx="420820" cy="338554"/>
              </a:xfrm>
              <a:prstGeom prst="rect">
                <a:avLst/>
              </a:prstGeom>
              <a:blipFill>
                <a:blip r:embed="rId9"/>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76" name="Rectangle 175">
                <a:extLst>
                  <a:ext uri="{FF2B5EF4-FFF2-40B4-BE49-F238E27FC236}">
                    <a16:creationId xmlns:a16="http://schemas.microsoft.com/office/drawing/2014/main" id="{0B560EF1-932E-46F6-A1D3-C428CC8C5254}"/>
                  </a:ext>
                </a:extLst>
              </p:cNvPr>
              <p:cNvSpPr/>
              <p:nvPr/>
            </p:nvSpPr>
            <p:spPr>
              <a:xfrm>
                <a:off x="5092429" y="5175744"/>
                <a:ext cx="4208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0" smtClean="0">
                              <a:solidFill>
                                <a:schemeClr val="tx1"/>
                              </a:solidFill>
                              <a:latin typeface="Cambria Math" panose="02040503050406030204" pitchFamily="18" charset="0"/>
                            </a:rPr>
                            <m:t>𝐫</m:t>
                          </m:r>
                        </m:e>
                        <m:sub>
                          <m:r>
                            <a:rPr lang="id-ID" sz="1600" b="1" i="0" smtClean="0">
                              <a:solidFill>
                                <a:schemeClr val="tx1"/>
                              </a:solidFill>
                              <a:latin typeface="Cambria Math" panose="02040503050406030204" pitchFamily="18" charset="0"/>
                            </a:rPr>
                            <m:t>𝟑</m:t>
                          </m:r>
                        </m:sub>
                      </m:sSub>
                    </m:oMath>
                  </m:oMathPara>
                </a14:m>
                <a:endParaRPr lang="id-ID" sz="1600" b="1" dirty="0">
                  <a:solidFill>
                    <a:schemeClr val="tx1"/>
                  </a:solidFill>
                </a:endParaRPr>
              </a:p>
            </p:txBody>
          </p:sp>
        </mc:Choice>
        <mc:Fallback>
          <p:sp>
            <p:nvSpPr>
              <p:cNvPr id="176" name="Rectangle 175">
                <a:extLst>
                  <a:ext uri="{FF2B5EF4-FFF2-40B4-BE49-F238E27FC236}">
                    <a16:creationId xmlns:a16="http://schemas.microsoft.com/office/drawing/2014/main" id="{0B560EF1-932E-46F6-A1D3-C428CC8C5254}"/>
                  </a:ext>
                </a:extLst>
              </p:cNvPr>
              <p:cNvSpPr>
                <a:spLocks noRot="1" noChangeAspect="1" noMove="1" noResize="1" noEditPoints="1" noAdjustHandles="1" noChangeArrowheads="1" noChangeShapeType="1" noTextEdit="1"/>
              </p:cNvSpPr>
              <p:nvPr/>
            </p:nvSpPr>
            <p:spPr>
              <a:xfrm>
                <a:off x="5092429" y="5175744"/>
                <a:ext cx="420820" cy="338554"/>
              </a:xfrm>
              <a:prstGeom prst="rect">
                <a:avLst/>
              </a:prstGeom>
              <a:blipFill>
                <a:blip r:embed="rId10"/>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77" name="Rectangle 176">
                <a:extLst>
                  <a:ext uri="{FF2B5EF4-FFF2-40B4-BE49-F238E27FC236}">
                    <a16:creationId xmlns:a16="http://schemas.microsoft.com/office/drawing/2014/main" id="{36F76FC1-7338-4805-A53A-2B5A3BA90155}"/>
                  </a:ext>
                </a:extLst>
              </p:cNvPr>
              <p:cNvSpPr/>
              <p:nvPr/>
            </p:nvSpPr>
            <p:spPr>
              <a:xfrm>
                <a:off x="5083744" y="4443452"/>
                <a:ext cx="40229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i="1" smtClean="0">
                              <a:solidFill>
                                <a:schemeClr val="tx1"/>
                              </a:solidFill>
                              <a:latin typeface="Cambria Math" panose="02040503050406030204" pitchFamily="18" charset="0"/>
                            </a:rPr>
                          </m:ctrlPr>
                        </m:sSubPr>
                        <m:e>
                          <m:r>
                            <a:rPr lang="id-ID" sz="1600" b="0" i="1" smtClean="0">
                              <a:solidFill>
                                <a:schemeClr val="tx1"/>
                              </a:solidFill>
                              <a:latin typeface="Cambria Math" panose="02040503050406030204" pitchFamily="18" charset="0"/>
                            </a:rPr>
                            <m:t>𝑟</m:t>
                          </m:r>
                        </m:e>
                        <m:sub>
                          <m:r>
                            <a:rPr lang="id-ID" sz="1600" b="0" i="1" smtClean="0">
                              <a:solidFill>
                                <a:schemeClr val="tx1"/>
                              </a:solidFill>
                              <a:latin typeface="Cambria Math" panose="02040503050406030204" pitchFamily="18" charset="0"/>
                            </a:rPr>
                            <m:t>4</m:t>
                          </m:r>
                        </m:sub>
                      </m:sSub>
                    </m:oMath>
                  </m:oMathPara>
                </a14:m>
                <a:endParaRPr lang="id-ID" sz="1600" dirty="0">
                  <a:solidFill>
                    <a:schemeClr val="tx1"/>
                  </a:solidFill>
                </a:endParaRPr>
              </a:p>
            </p:txBody>
          </p:sp>
        </mc:Choice>
        <mc:Fallback>
          <p:sp>
            <p:nvSpPr>
              <p:cNvPr id="177" name="Rectangle 176">
                <a:extLst>
                  <a:ext uri="{FF2B5EF4-FFF2-40B4-BE49-F238E27FC236}">
                    <a16:creationId xmlns:a16="http://schemas.microsoft.com/office/drawing/2014/main" id="{36F76FC1-7338-4805-A53A-2B5A3BA90155}"/>
                  </a:ext>
                </a:extLst>
              </p:cNvPr>
              <p:cNvSpPr>
                <a:spLocks noRot="1" noChangeAspect="1" noMove="1" noResize="1" noEditPoints="1" noAdjustHandles="1" noChangeArrowheads="1" noChangeShapeType="1" noTextEdit="1"/>
              </p:cNvSpPr>
              <p:nvPr/>
            </p:nvSpPr>
            <p:spPr>
              <a:xfrm>
                <a:off x="5083744" y="4443452"/>
                <a:ext cx="402290" cy="338554"/>
              </a:xfrm>
              <a:prstGeom prst="rect">
                <a:avLst/>
              </a:prstGeom>
              <a:blipFill>
                <a:blip r:embed="rId11"/>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78" name="Rectangle 177">
                <a:extLst>
                  <a:ext uri="{FF2B5EF4-FFF2-40B4-BE49-F238E27FC236}">
                    <a16:creationId xmlns:a16="http://schemas.microsoft.com/office/drawing/2014/main" id="{CA4AB091-6790-416B-9F7E-10A65F4BCAF8}"/>
                  </a:ext>
                </a:extLst>
              </p:cNvPr>
              <p:cNvSpPr/>
              <p:nvPr/>
            </p:nvSpPr>
            <p:spPr>
              <a:xfrm>
                <a:off x="8128807" y="4273994"/>
                <a:ext cx="41107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i="1" smtClean="0">
                              <a:solidFill>
                                <a:schemeClr val="tx1"/>
                              </a:solidFill>
                              <a:latin typeface="Cambria Math" panose="02040503050406030204" pitchFamily="18" charset="0"/>
                            </a:rPr>
                          </m:ctrlPr>
                        </m:sSubPr>
                        <m:e>
                          <m:r>
                            <a:rPr lang="id-ID" sz="1600" b="0" i="1" smtClean="0">
                              <a:solidFill>
                                <a:schemeClr val="tx1"/>
                              </a:solidFill>
                              <a:latin typeface="Cambria Math" panose="02040503050406030204" pitchFamily="18" charset="0"/>
                            </a:rPr>
                            <m:t>𝑟</m:t>
                          </m:r>
                        </m:e>
                        <m:sub>
                          <m:r>
                            <a:rPr lang="id-ID" sz="1600" b="0" i="1" smtClean="0">
                              <a:solidFill>
                                <a:schemeClr val="tx1"/>
                              </a:solidFill>
                              <a:latin typeface="Cambria Math" panose="02040503050406030204" pitchFamily="18" charset="0"/>
                            </a:rPr>
                            <m:t>5</m:t>
                          </m:r>
                        </m:sub>
                      </m:sSub>
                    </m:oMath>
                  </m:oMathPara>
                </a14:m>
                <a:endParaRPr lang="id-ID" sz="1600" dirty="0">
                  <a:solidFill>
                    <a:schemeClr val="tx1"/>
                  </a:solidFill>
                </a:endParaRPr>
              </a:p>
            </p:txBody>
          </p:sp>
        </mc:Choice>
        <mc:Fallback>
          <p:sp>
            <p:nvSpPr>
              <p:cNvPr id="178" name="Rectangle 177">
                <a:extLst>
                  <a:ext uri="{FF2B5EF4-FFF2-40B4-BE49-F238E27FC236}">
                    <a16:creationId xmlns:a16="http://schemas.microsoft.com/office/drawing/2014/main" id="{CA4AB091-6790-416B-9F7E-10A65F4BCAF8}"/>
                  </a:ext>
                </a:extLst>
              </p:cNvPr>
              <p:cNvSpPr>
                <a:spLocks noRot="1" noChangeAspect="1" noMove="1" noResize="1" noEditPoints="1" noAdjustHandles="1" noChangeArrowheads="1" noChangeShapeType="1" noTextEdit="1"/>
              </p:cNvSpPr>
              <p:nvPr/>
            </p:nvSpPr>
            <p:spPr>
              <a:xfrm>
                <a:off x="8128807" y="4273994"/>
                <a:ext cx="411075" cy="338554"/>
              </a:xfrm>
              <a:prstGeom prst="rect">
                <a:avLst/>
              </a:prstGeom>
              <a:blipFill>
                <a:blip r:embed="rId12"/>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79" name="Rectangle 178">
                <a:extLst>
                  <a:ext uri="{FF2B5EF4-FFF2-40B4-BE49-F238E27FC236}">
                    <a16:creationId xmlns:a16="http://schemas.microsoft.com/office/drawing/2014/main" id="{417E030E-A842-4886-917C-88B5F4534E54}"/>
                  </a:ext>
                </a:extLst>
              </p:cNvPr>
              <p:cNvSpPr/>
              <p:nvPr/>
            </p:nvSpPr>
            <p:spPr>
              <a:xfrm>
                <a:off x="5100670" y="3643932"/>
                <a:ext cx="4208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0" smtClean="0">
                              <a:solidFill>
                                <a:schemeClr val="tx1"/>
                              </a:solidFill>
                              <a:latin typeface="Cambria Math" panose="02040503050406030204" pitchFamily="18" charset="0"/>
                            </a:rPr>
                            <m:t>𝐫</m:t>
                          </m:r>
                        </m:e>
                        <m:sub>
                          <m:r>
                            <a:rPr lang="id-ID" sz="1600" b="1" i="0" smtClean="0">
                              <a:solidFill>
                                <a:schemeClr val="tx1"/>
                              </a:solidFill>
                              <a:latin typeface="Cambria Math" panose="02040503050406030204" pitchFamily="18" charset="0"/>
                            </a:rPr>
                            <m:t>𝟔</m:t>
                          </m:r>
                        </m:sub>
                      </m:sSub>
                    </m:oMath>
                  </m:oMathPara>
                </a14:m>
                <a:endParaRPr lang="id-ID" sz="1600" b="1" dirty="0">
                  <a:solidFill>
                    <a:schemeClr val="tx1"/>
                  </a:solidFill>
                </a:endParaRPr>
              </a:p>
            </p:txBody>
          </p:sp>
        </mc:Choice>
        <mc:Fallback>
          <p:sp>
            <p:nvSpPr>
              <p:cNvPr id="179" name="Rectangle 178">
                <a:extLst>
                  <a:ext uri="{FF2B5EF4-FFF2-40B4-BE49-F238E27FC236}">
                    <a16:creationId xmlns:a16="http://schemas.microsoft.com/office/drawing/2014/main" id="{417E030E-A842-4886-917C-88B5F4534E54}"/>
                  </a:ext>
                </a:extLst>
              </p:cNvPr>
              <p:cNvSpPr>
                <a:spLocks noRot="1" noChangeAspect="1" noMove="1" noResize="1" noEditPoints="1" noAdjustHandles="1" noChangeArrowheads="1" noChangeShapeType="1" noTextEdit="1"/>
              </p:cNvSpPr>
              <p:nvPr/>
            </p:nvSpPr>
            <p:spPr>
              <a:xfrm>
                <a:off x="5100670" y="3643932"/>
                <a:ext cx="420820" cy="338554"/>
              </a:xfrm>
              <a:prstGeom prst="rect">
                <a:avLst/>
              </a:prstGeom>
              <a:blipFill>
                <a:blip r:embed="rId13"/>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0" name="Rectangle 179">
                <a:extLst>
                  <a:ext uri="{FF2B5EF4-FFF2-40B4-BE49-F238E27FC236}">
                    <a16:creationId xmlns:a16="http://schemas.microsoft.com/office/drawing/2014/main" id="{E5B90FAE-6349-41F4-85ED-B5825BBC7F85}"/>
                  </a:ext>
                </a:extLst>
              </p:cNvPr>
              <p:cNvSpPr/>
              <p:nvPr/>
            </p:nvSpPr>
            <p:spPr>
              <a:xfrm>
                <a:off x="6477705" y="4712434"/>
                <a:ext cx="47211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180" name="Rectangle 179">
                <a:extLst>
                  <a:ext uri="{FF2B5EF4-FFF2-40B4-BE49-F238E27FC236}">
                    <a16:creationId xmlns:a16="http://schemas.microsoft.com/office/drawing/2014/main" id="{E5B90FAE-6349-41F4-85ED-B5825BBC7F85}"/>
                  </a:ext>
                </a:extLst>
              </p:cNvPr>
              <p:cNvSpPr>
                <a:spLocks noRot="1" noChangeAspect="1" noMove="1" noResize="1" noEditPoints="1" noAdjustHandles="1" noChangeArrowheads="1" noChangeShapeType="1" noTextEdit="1"/>
              </p:cNvSpPr>
              <p:nvPr/>
            </p:nvSpPr>
            <p:spPr>
              <a:xfrm>
                <a:off x="6477705" y="4712434"/>
                <a:ext cx="472116" cy="338554"/>
              </a:xfrm>
              <a:prstGeom prst="rect">
                <a:avLst/>
              </a:prstGeom>
              <a:blipFill>
                <a:blip r:embed="rId14"/>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1" name="Rectangle 180">
                <a:extLst>
                  <a:ext uri="{FF2B5EF4-FFF2-40B4-BE49-F238E27FC236}">
                    <a16:creationId xmlns:a16="http://schemas.microsoft.com/office/drawing/2014/main" id="{E7C2F7C7-1661-4908-BEE5-57CD9E956ECE}"/>
                  </a:ext>
                </a:extLst>
              </p:cNvPr>
              <p:cNvSpPr/>
              <p:nvPr/>
            </p:nvSpPr>
            <p:spPr>
              <a:xfrm>
                <a:off x="6988357" y="5680924"/>
                <a:ext cx="4705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𝒀</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181" name="Rectangle 180">
                <a:extLst>
                  <a:ext uri="{FF2B5EF4-FFF2-40B4-BE49-F238E27FC236}">
                    <a16:creationId xmlns:a16="http://schemas.microsoft.com/office/drawing/2014/main" id="{E7C2F7C7-1661-4908-BEE5-57CD9E956ECE}"/>
                  </a:ext>
                </a:extLst>
              </p:cNvPr>
              <p:cNvSpPr>
                <a:spLocks noRot="1" noChangeAspect="1" noMove="1" noResize="1" noEditPoints="1" noAdjustHandles="1" noChangeArrowheads="1" noChangeShapeType="1" noTextEdit="1"/>
              </p:cNvSpPr>
              <p:nvPr/>
            </p:nvSpPr>
            <p:spPr>
              <a:xfrm>
                <a:off x="6988357" y="5680924"/>
                <a:ext cx="470513" cy="338554"/>
              </a:xfrm>
              <a:prstGeom prst="rect">
                <a:avLst/>
              </a:prstGeom>
              <a:blipFill>
                <a:blip r:embed="rId15"/>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2" name="Rectangle 181">
                <a:extLst>
                  <a:ext uri="{FF2B5EF4-FFF2-40B4-BE49-F238E27FC236}">
                    <a16:creationId xmlns:a16="http://schemas.microsoft.com/office/drawing/2014/main" id="{BE4562AC-15F8-4455-8B9F-D379BEF29FFF}"/>
                  </a:ext>
                </a:extLst>
              </p:cNvPr>
              <p:cNvSpPr/>
              <p:nvPr/>
            </p:nvSpPr>
            <p:spPr>
              <a:xfrm>
                <a:off x="5741042" y="5672887"/>
                <a:ext cx="4705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𝒀</m:t>
                          </m:r>
                        </m:e>
                        <m:sub>
                          <m:r>
                            <a:rPr lang="id-ID" sz="1600" b="1" i="1"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182" name="Rectangle 181">
                <a:extLst>
                  <a:ext uri="{FF2B5EF4-FFF2-40B4-BE49-F238E27FC236}">
                    <a16:creationId xmlns:a16="http://schemas.microsoft.com/office/drawing/2014/main" id="{BE4562AC-15F8-4455-8B9F-D379BEF29FFF}"/>
                  </a:ext>
                </a:extLst>
              </p:cNvPr>
              <p:cNvSpPr>
                <a:spLocks noRot="1" noChangeAspect="1" noMove="1" noResize="1" noEditPoints="1" noAdjustHandles="1" noChangeArrowheads="1" noChangeShapeType="1" noTextEdit="1"/>
              </p:cNvSpPr>
              <p:nvPr/>
            </p:nvSpPr>
            <p:spPr>
              <a:xfrm>
                <a:off x="5741042" y="5672887"/>
                <a:ext cx="470513" cy="338554"/>
              </a:xfrm>
              <a:prstGeom prst="rect">
                <a:avLst/>
              </a:prstGeom>
              <a:blipFill>
                <a:blip r:embed="rId16"/>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3" name="Rectangle 182">
                <a:extLst>
                  <a:ext uri="{FF2B5EF4-FFF2-40B4-BE49-F238E27FC236}">
                    <a16:creationId xmlns:a16="http://schemas.microsoft.com/office/drawing/2014/main" id="{AEBC5EAC-77AE-4496-9B55-61552055FB2A}"/>
                  </a:ext>
                </a:extLst>
              </p:cNvPr>
              <p:cNvSpPr/>
              <p:nvPr/>
            </p:nvSpPr>
            <p:spPr>
              <a:xfrm>
                <a:off x="6388876" y="5682683"/>
                <a:ext cx="4705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𝒀</m:t>
                          </m:r>
                        </m:e>
                        <m:sub>
                          <m:r>
                            <a:rPr lang="id-ID" sz="1600" b="1" i="1" smtClean="0">
                              <a:solidFill>
                                <a:schemeClr val="tx1"/>
                              </a:solidFill>
                              <a:latin typeface="Cambria Math" panose="02040503050406030204" pitchFamily="18" charset="0"/>
                            </a:rPr>
                            <m:t>𝟎</m:t>
                          </m:r>
                        </m:sub>
                      </m:sSub>
                    </m:oMath>
                  </m:oMathPara>
                </a14:m>
                <a:endParaRPr lang="id-ID" sz="1600" b="1" dirty="0">
                  <a:solidFill>
                    <a:schemeClr val="tx1"/>
                  </a:solidFill>
                </a:endParaRPr>
              </a:p>
            </p:txBody>
          </p:sp>
        </mc:Choice>
        <mc:Fallback>
          <p:sp>
            <p:nvSpPr>
              <p:cNvPr id="183" name="Rectangle 182">
                <a:extLst>
                  <a:ext uri="{FF2B5EF4-FFF2-40B4-BE49-F238E27FC236}">
                    <a16:creationId xmlns:a16="http://schemas.microsoft.com/office/drawing/2014/main" id="{AEBC5EAC-77AE-4496-9B55-61552055FB2A}"/>
                  </a:ext>
                </a:extLst>
              </p:cNvPr>
              <p:cNvSpPr>
                <a:spLocks noRot="1" noChangeAspect="1" noMove="1" noResize="1" noEditPoints="1" noAdjustHandles="1" noChangeArrowheads="1" noChangeShapeType="1" noTextEdit="1"/>
              </p:cNvSpPr>
              <p:nvPr/>
            </p:nvSpPr>
            <p:spPr>
              <a:xfrm>
                <a:off x="6388876" y="5682683"/>
                <a:ext cx="470513" cy="338554"/>
              </a:xfrm>
              <a:prstGeom prst="rect">
                <a:avLst/>
              </a:prstGeom>
              <a:blipFill>
                <a:blip r:embed="rId17"/>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4" name="Rectangle 183">
                <a:extLst>
                  <a:ext uri="{FF2B5EF4-FFF2-40B4-BE49-F238E27FC236}">
                    <a16:creationId xmlns:a16="http://schemas.microsoft.com/office/drawing/2014/main" id="{915323E7-F61B-4E20-875A-B791502427DB}"/>
                  </a:ext>
                </a:extLst>
              </p:cNvPr>
              <p:cNvSpPr/>
              <p:nvPr/>
            </p:nvSpPr>
            <p:spPr>
              <a:xfrm>
                <a:off x="9327168" y="5688548"/>
                <a:ext cx="4705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𝒀</m:t>
                          </m:r>
                        </m:e>
                        <m:sub>
                          <m:r>
                            <a:rPr lang="id-ID" sz="1600" b="1" i="1" smtClean="0">
                              <a:solidFill>
                                <a:schemeClr val="tx1"/>
                              </a:solidFill>
                              <a:latin typeface="Cambria Math" panose="02040503050406030204" pitchFamily="18" charset="0"/>
                            </a:rPr>
                            <m:t>𝟎</m:t>
                          </m:r>
                        </m:sub>
                      </m:sSub>
                    </m:oMath>
                  </m:oMathPara>
                </a14:m>
                <a:endParaRPr lang="id-ID" sz="1600" b="1" dirty="0">
                  <a:solidFill>
                    <a:schemeClr val="tx1"/>
                  </a:solidFill>
                </a:endParaRPr>
              </a:p>
            </p:txBody>
          </p:sp>
        </mc:Choice>
        <mc:Fallback>
          <p:sp>
            <p:nvSpPr>
              <p:cNvPr id="184" name="Rectangle 183">
                <a:extLst>
                  <a:ext uri="{FF2B5EF4-FFF2-40B4-BE49-F238E27FC236}">
                    <a16:creationId xmlns:a16="http://schemas.microsoft.com/office/drawing/2014/main" id="{915323E7-F61B-4E20-875A-B791502427DB}"/>
                  </a:ext>
                </a:extLst>
              </p:cNvPr>
              <p:cNvSpPr>
                <a:spLocks noRot="1" noChangeAspect="1" noMove="1" noResize="1" noEditPoints="1" noAdjustHandles="1" noChangeArrowheads="1" noChangeShapeType="1" noTextEdit="1"/>
              </p:cNvSpPr>
              <p:nvPr/>
            </p:nvSpPr>
            <p:spPr>
              <a:xfrm>
                <a:off x="9327168" y="5688548"/>
                <a:ext cx="470513" cy="338554"/>
              </a:xfrm>
              <a:prstGeom prst="rect">
                <a:avLst/>
              </a:prstGeom>
              <a:blipFill>
                <a:blip r:embed="rId18"/>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5" name="Rectangle 184">
                <a:extLst>
                  <a:ext uri="{FF2B5EF4-FFF2-40B4-BE49-F238E27FC236}">
                    <a16:creationId xmlns:a16="http://schemas.microsoft.com/office/drawing/2014/main" id="{754BE1D8-1518-4154-99E7-834441E38153}"/>
                  </a:ext>
                </a:extLst>
              </p:cNvPr>
              <p:cNvSpPr/>
              <p:nvPr/>
            </p:nvSpPr>
            <p:spPr>
              <a:xfrm>
                <a:off x="10625480" y="5688548"/>
                <a:ext cx="4705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𝒀</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185" name="Rectangle 184">
                <a:extLst>
                  <a:ext uri="{FF2B5EF4-FFF2-40B4-BE49-F238E27FC236}">
                    <a16:creationId xmlns:a16="http://schemas.microsoft.com/office/drawing/2014/main" id="{754BE1D8-1518-4154-99E7-834441E38153}"/>
                  </a:ext>
                </a:extLst>
              </p:cNvPr>
              <p:cNvSpPr>
                <a:spLocks noRot="1" noChangeAspect="1" noMove="1" noResize="1" noEditPoints="1" noAdjustHandles="1" noChangeArrowheads="1" noChangeShapeType="1" noTextEdit="1"/>
              </p:cNvSpPr>
              <p:nvPr/>
            </p:nvSpPr>
            <p:spPr>
              <a:xfrm>
                <a:off x="10625480" y="5688548"/>
                <a:ext cx="470513" cy="338554"/>
              </a:xfrm>
              <a:prstGeom prst="rect">
                <a:avLst/>
              </a:prstGeom>
              <a:blipFill>
                <a:blip r:embed="rId19"/>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6" name="Rectangle 185">
                <a:extLst>
                  <a:ext uri="{FF2B5EF4-FFF2-40B4-BE49-F238E27FC236}">
                    <a16:creationId xmlns:a16="http://schemas.microsoft.com/office/drawing/2014/main" id="{58FFD608-7A44-41A8-BF7C-1B49947BBE48}"/>
                  </a:ext>
                </a:extLst>
              </p:cNvPr>
              <p:cNvSpPr/>
              <p:nvPr/>
            </p:nvSpPr>
            <p:spPr>
              <a:xfrm>
                <a:off x="8140863" y="482200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𝒓</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186" name="Rectangle 185">
                <a:extLst>
                  <a:ext uri="{FF2B5EF4-FFF2-40B4-BE49-F238E27FC236}">
                    <a16:creationId xmlns:a16="http://schemas.microsoft.com/office/drawing/2014/main" id="{58FFD608-7A44-41A8-BF7C-1B49947BBE48}"/>
                  </a:ext>
                </a:extLst>
              </p:cNvPr>
              <p:cNvSpPr>
                <a:spLocks noRot="1" noChangeAspect="1" noMove="1" noResize="1" noEditPoints="1" noAdjustHandles="1" noChangeArrowheads="1" noChangeShapeType="1" noTextEdit="1"/>
              </p:cNvSpPr>
              <p:nvPr/>
            </p:nvSpPr>
            <p:spPr>
              <a:xfrm>
                <a:off x="8140863" y="4822001"/>
                <a:ext cx="451277" cy="338554"/>
              </a:xfrm>
              <a:prstGeom prst="rect">
                <a:avLst/>
              </a:prstGeom>
              <a:blipFill>
                <a:blip r:embed="rId20"/>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7" name="Rectangle 186">
                <a:extLst>
                  <a:ext uri="{FF2B5EF4-FFF2-40B4-BE49-F238E27FC236}">
                    <a16:creationId xmlns:a16="http://schemas.microsoft.com/office/drawing/2014/main" id="{8C61195B-A390-4870-878B-132ACBA9F09F}"/>
                  </a:ext>
                </a:extLst>
              </p:cNvPr>
              <p:cNvSpPr/>
              <p:nvPr/>
            </p:nvSpPr>
            <p:spPr>
              <a:xfrm>
                <a:off x="8145699" y="4062691"/>
                <a:ext cx="41107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i="1" smtClean="0">
                              <a:solidFill>
                                <a:schemeClr val="tx1"/>
                              </a:solidFill>
                              <a:latin typeface="Cambria Math" panose="02040503050406030204" pitchFamily="18" charset="0"/>
                            </a:rPr>
                          </m:ctrlPr>
                        </m:sSubPr>
                        <m:e>
                          <m:r>
                            <a:rPr lang="id-ID" sz="1600" b="0" i="1" smtClean="0">
                              <a:solidFill>
                                <a:schemeClr val="tx1"/>
                              </a:solidFill>
                              <a:latin typeface="Cambria Math" panose="02040503050406030204" pitchFamily="18" charset="0"/>
                            </a:rPr>
                            <m:t>𝑟</m:t>
                          </m:r>
                        </m:e>
                        <m:sub>
                          <m:r>
                            <a:rPr lang="id-ID" sz="1600" b="0" i="1" smtClean="0">
                              <a:solidFill>
                                <a:schemeClr val="tx1"/>
                              </a:solidFill>
                              <a:latin typeface="Cambria Math" panose="02040503050406030204" pitchFamily="18" charset="0"/>
                            </a:rPr>
                            <m:t>2</m:t>
                          </m:r>
                        </m:sub>
                      </m:sSub>
                    </m:oMath>
                  </m:oMathPara>
                </a14:m>
                <a:endParaRPr lang="id-ID" sz="1600" dirty="0">
                  <a:solidFill>
                    <a:schemeClr val="tx1"/>
                  </a:solidFill>
                </a:endParaRPr>
              </a:p>
            </p:txBody>
          </p:sp>
        </mc:Choice>
        <mc:Fallback>
          <p:sp>
            <p:nvSpPr>
              <p:cNvPr id="187" name="Rectangle 186">
                <a:extLst>
                  <a:ext uri="{FF2B5EF4-FFF2-40B4-BE49-F238E27FC236}">
                    <a16:creationId xmlns:a16="http://schemas.microsoft.com/office/drawing/2014/main" id="{8C61195B-A390-4870-878B-132ACBA9F09F}"/>
                  </a:ext>
                </a:extLst>
              </p:cNvPr>
              <p:cNvSpPr>
                <a:spLocks noRot="1" noChangeAspect="1" noMove="1" noResize="1" noEditPoints="1" noAdjustHandles="1" noChangeArrowheads="1" noChangeShapeType="1" noTextEdit="1"/>
              </p:cNvSpPr>
              <p:nvPr/>
            </p:nvSpPr>
            <p:spPr>
              <a:xfrm>
                <a:off x="8145699" y="4062691"/>
                <a:ext cx="411075" cy="338554"/>
              </a:xfrm>
              <a:prstGeom prst="rect">
                <a:avLst/>
              </a:prstGeom>
              <a:blipFill>
                <a:blip r:embed="rId21"/>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8" name="Rectangle 187">
                <a:extLst>
                  <a:ext uri="{FF2B5EF4-FFF2-40B4-BE49-F238E27FC236}">
                    <a16:creationId xmlns:a16="http://schemas.microsoft.com/office/drawing/2014/main" id="{8BFC4E05-A570-494C-B076-3B6B1E783202}"/>
                  </a:ext>
                </a:extLst>
              </p:cNvPr>
              <p:cNvSpPr/>
              <p:nvPr/>
            </p:nvSpPr>
            <p:spPr>
              <a:xfrm>
                <a:off x="8109359" y="5182295"/>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𝒓</m:t>
                          </m:r>
                        </m:e>
                        <m:sub>
                          <m:r>
                            <a:rPr lang="id-ID" sz="1600" b="1" i="1" smtClean="0">
                              <a:solidFill>
                                <a:schemeClr val="tx1"/>
                              </a:solidFill>
                              <a:latin typeface="Cambria Math" panose="02040503050406030204" pitchFamily="18" charset="0"/>
                            </a:rPr>
                            <m:t>𝟑</m:t>
                          </m:r>
                        </m:sub>
                      </m:sSub>
                    </m:oMath>
                  </m:oMathPara>
                </a14:m>
                <a:endParaRPr lang="id-ID" sz="1600" b="1" dirty="0">
                  <a:solidFill>
                    <a:schemeClr val="tx1"/>
                  </a:solidFill>
                </a:endParaRPr>
              </a:p>
            </p:txBody>
          </p:sp>
        </mc:Choice>
        <mc:Fallback>
          <p:sp>
            <p:nvSpPr>
              <p:cNvPr id="188" name="Rectangle 187">
                <a:extLst>
                  <a:ext uri="{FF2B5EF4-FFF2-40B4-BE49-F238E27FC236}">
                    <a16:creationId xmlns:a16="http://schemas.microsoft.com/office/drawing/2014/main" id="{8BFC4E05-A570-494C-B076-3B6B1E783202}"/>
                  </a:ext>
                </a:extLst>
              </p:cNvPr>
              <p:cNvSpPr>
                <a:spLocks noRot="1" noChangeAspect="1" noMove="1" noResize="1" noEditPoints="1" noAdjustHandles="1" noChangeArrowheads="1" noChangeShapeType="1" noTextEdit="1"/>
              </p:cNvSpPr>
              <p:nvPr/>
            </p:nvSpPr>
            <p:spPr>
              <a:xfrm>
                <a:off x="8109359" y="5182295"/>
                <a:ext cx="451277" cy="338554"/>
              </a:xfrm>
              <a:prstGeom prst="rect">
                <a:avLst/>
              </a:prstGeom>
              <a:blipFill>
                <a:blip r:embed="rId22"/>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89" name="Rectangle 188">
                <a:extLst>
                  <a:ext uri="{FF2B5EF4-FFF2-40B4-BE49-F238E27FC236}">
                    <a16:creationId xmlns:a16="http://schemas.microsoft.com/office/drawing/2014/main" id="{7B527A63-5F40-4848-8AF3-33066B1AC3C6}"/>
                  </a:ext>
                </a:extLst>
              </p:cNvPr>
              <p:cNvSpPr/>
              <p:nvPr/>
            </p:nvSpPr>
            <p:spPr>
              <a:xfrm>
                <a:off x="8113751" y="4501456"/>
                <a:ext cx="40229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i="1" smtClean="0">
                              <a:solidFill>
                                <a:schemeClr val="tx1"/>
                              </a:solidFill>
                              <a:latin typeface="Cambria Math" panose="02040503050406030204" pitchFamily="18" charset="0"/>
                            </a:rPr>
                          </m:ctrlPr>
                        </m:sSubPr>
                        <m:e>
                          <m:r>
                            <a:rPr lang="id-ID" sz="1600" b="0" i="1" smtClean="0">
                              <a:solidFill>
                                <a:schemeClr val="tx1"/>
                              </a:solidFill>
                              <a:latin typeface="Cambria Math" panose="02040503050406030204" pitchFamily="18" charset="0"/>
                            </a:rPr>
                            <m:t>𝑟</m:t>
                          </m:r>
                        </m:e>
                        <m:sub>
                          <m:r>
                            <a:rPr lang="id-ID" sz="1600" b="0" i="1" smtClean="0">
                              <a:solidFill>
                                <a:schemeClr val="tx1"/>
                              </a:solidFill>
                              <a:latin typeface="Cambria Math" panose="02040503050406030204" pitchFamily="18" charset="0"/>
                            </a:rPr>
                            <m:t>4</m:t>
                          </m:r>
                        </m:sub>
                      </m:sSub>
                    </m:oMath>
                  </m:oMathPara>
                </a14:m>
                <a:endParaRPr lang="id-ID" sz="1600" dirty="0">
                  <a:solidFill>
                    <a:schemeClr val="tx1"/>
                  </a:solidFill>
                </a:endParaRPr>
              </a:p>
            </p:txBody>
          </p:sp>
        </mc:Choice>
        <mc:Fallback>
          <p:sp>
            <p:nvSpPr>
              <p:cNvPr id="189" name="Rectangle 188">
                <a:extLst>
                  <a:ext uri="{FF2B5EF4-FFF2-40B4-BE49-F238E27FC236}">
                    <a16:creationId xmlns:a16="http://schemas.microsoft.com/office/drawing/2014/main" id="{7B527A63-5F40-4848-8AF3-33066B1AC3C6}"/>
                  </a:ext>
                </a:extLst>
              </p:cNvPr>
              <p:cNvSpPr>
                <a:spLocks noRot="1" noChangeAspect="1" noMove="1" noResize="1" noEditPoints="1" noAdjustHandles="1" noChangeArrowheads="1" noChangeShapeType="1" noTextEdit="1"/>
              </p:cNvSpPr>
              <p:nvPr/>
            </p:nvSpPr>
            <p:spPr>
              <a:xfrm>
                <a:off x="8113751" y="4501456"/>
                <a:ext cx="402290" cy="338554"/>
              </a:xfrm>
              <a:prstGeom prst="rect">
                <a:avLst/>
              </a:prstGeom>
              <a:blipFill>
                <a:blip r:embed="rId23"/>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0" name="Rectangle 189">
                <a:extLst>
                  <a:ext uri="{FF2B5EF4-FFF2-40B4-BE49-F238E27FC236}">
                    <a16:creationId xmlns:a16="http://schemas.microsoft.com/office/drawing/2014/main" id="{9EFE7EF4-F4EE-4BFA-9DCC-15945D3222C5}"/>
                  </a:ext>
                </a:extLst>
              </p:cNvPr>
              <p:cNvSpPr/>
              <p:nvPr/>
            </p:nvSpPr>
            <p:spPr>
              <a:xfrm>
                <a:off x="8116746" y="3646708"/>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𝒓</m:t>
                          </m:r>
                        </m:e>
                        <m:sub>
                          <m:r>
                            <a:rPr lang="id-ID" sz="1600" b="1" i="1" smtClean="0">
                              <a:solidFill>
                                <a:schemeClr val="tx1"/>
                              </a:solidFill>
                              <a:latin typeface="Cambria Math" panose="02040503050406030204" pitchFamily="18" charset="0"/>
                            </a:rPr>
                            <m:t>𝟔</m:t>
                          </m:r>
                        </m:sub>
                      </m:sSub>
                    </m:oMath>
                  </m:oMathPara>
                </a14:m>
                <a:endParaRPr lang="id-ID" sz="1600" b="1" dirty="0">
                  <a:solidFill>
                    <a:schemeClr val="tx1"/>
                  </a:solidFill>
                </a:endParaRPr>
              </a:p>
            </p:txBody>
          </p:sp>
        </mc:Choice>
        <mc:Fallback>
          <p:sp>
            <p:nvSpPr>
              <p:cNvPr id="190" name="Rectangle 189">
                <a:extLst>
                  <a:ext uri="{FF2B5EF4-FFF2-40B4-BE49-F238E27FC236}">
                    <a16:creationId xmlns:a16="http://schemas.microsoft.com/office/drawing/2014/main" id="{9EFE7EF4-F4EE-4BFA-9DCC-15945D3222C5}"/>
                  </a:ext>
                </a:extLst>
              </p:cNvPr>
              <p:cNvSpPr>
                <a:spLocks noRot="1" noChangeAspect="1" noMove="1" noResize="1" noEditPoints="1" noAdjustHandles="1" noChangeArrowheads="1" noChangeShapeType="1" noTextEdit="1"/>
              </p:cNvSpPr>
              <p:nvPr/>
            </p:nvSpPr>
            <p:spPr>
              <a:xfrm>
                <a:off x="8116746" y="3646708"/>
                <a:ext cx="451277" cy="338554"/>
              </a:xfrm>
              <a:prstGeom prst="rect">
                <a:avLst/>
              </a:prstGeom>
              <a:blipFill>
                <a:blip r:embed="rId24"/>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1" name="Rectangle 190">
                <a:extLst>
                  <a:ext uri="{FF2B5EF4-FFF2-40B4-BE49-F238E27FC236}">
                    <a16:creationId xmlns:a16="http://schemas.microsoft.com/office/drawing/2014/main" id="{B97C6567-2896-40B6-8564-AB928001D97E}"/>
                  </a:ext>
                </a:extLst>
              </p:cNvPr>
              <p:cNvSpPr/>
              <p:nvPr/>
            </p:nvSpPr>
            <p:spPr>
              <a:xfrm>
                <a:off x="6511117" y="3963804"/>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191" name="Rectangle 190">
                <a:extLst>
                  <a:ext uri="{FF2B5EF4-FFF2-40B4-BE49-F238E27FC236}">
                    <a16:creationId xmlns:a16="http://schemas.microsoft.com/office/drawing/2014/main" id="{B97C6567-2896-40B6-8564-AB928001D97E}"/>
                  </a:ext>
                </a:extLst>
              </p:cNvPr>
              <p:cNvSpPr>
                <a:spLocks noRot="1" noChangeAspect="1" noMove="1" noResize="1" noEditPoints="1" noAdjustHandles="1" noChangeArrowheads="1" noChangeShapeType="1" noTextEdit="1"/>
              </p:cNvSpPr>
              <p:nvPr/>
            </p:nvSpPr>
            <p:spPr>
              <a:xfrm>
                <a:off x="6511117" y="3963804"/>
                <a:ext cx="472117" cy="338554"/>
              </a:xfrm>
              <a:prstGeom prst="rect">
                <a:avLst/>
              </a:prstGeom>
              <a:blipFill>
                <a:blip r:embed="rId25"/>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2" name="Rectangle 191">
                <a:extLst>
                  <a:ext uri="{FF2B5EF4-FFF2-40B4-BE49-F238E27FC236}">
                    <a16:creationId xmlns:a16="http://schemas.microsoft.com/office/drawing/2014/main" id="{567E7661-2F5C-4293-8622-13E98351C4F2}"/>
                  </a:ext>
                </a:extLst>
              </p:cNvPr>
              <p:cNvSpPr/>
              <p:nvPr/>
            </p:nvSpPr>
            <p:spPr>
              <a:xfrm>
                <a:off x="7091370" y="5084334"/>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𝟑</m:t>
                          </m:r>
                        </m:sub>
                      </m:sSub>
                    </m:oMath>
                  </m:oMathPara>
                </a14:m>
                <a:endParaRPr lang="id-ID" sz="1600" b="1" dirty="0">
                  <a:solidFill>
                    <a:schemeClr val="tx1"/>
                  </a:solidFill>
                </a:endParaRPr>
              </a:p>
            </p:txBody>
          </p:sp>
        </mc:Choice>
        <mc:Fallback>
          <p:sp>
            <p:nvSpPr>
              <p:cNvPr id="192" name="Rectangle 191">
                <a:extLst>
                  <a:ext uri="{FF2B5EF4-FFF2-40B4-BE49-F238E27FC236}">
                    <a16:creationId xmlns:a16="http://schemas.microsoft.com/office/drawing/2014/main" id="{567E7661-2F5C-4293-8622-13E98351C4F2}"/>
                  </a:ext>
                </a:extLst>
              </p:cNvPr>
              <p:cNvSpPr>
                <a:spLocks noRot="1" noChangeAspect="1" noMove="1" noResize="1" noEditPoints="1" noAdjustHandles="1" noChangeArrowheads="1" noChangeShapeType="1" noTextEdit="1"/>
              </p:cNvSpPr>
              <p:nvPr/>
            </p:nvSpPr>
            <p:spPr>
              <a:xfrm>
                <a:off x="7091370" y="5084334"/>
                <a:ext cx="472117" cy="338554"/>
              </a:xfrm>
              <a:prstGeom prst="rect">
                <a:avLst/>
              </a:prstGeom>
              <a:blipFill>
                <a:blip r:embed="rId26"/>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3" name="Rectangle 192">
                <a:extLst>
                  <a:ext uri="{FF2B5EF4-FFF2-40B4-BE49-F238E27FC236}">
                    <a16:creationId xmlns:a16="http://schemas.microsoft.com/office/drawing/2014/main" id="{E53C1E3B-D896-4C5C-A38A-F414E0E28E11}"/>
                  </a:ext>
                </a:extLst>
              </p:cNvPr>
              <p:cNvSpPr/>
              <p:nvPr/>
            </p:nvSpPr>
            <p:spPr>
              <a:xfrm>
                <a:off x="6814873" y="4604422"/>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𝟒</m:t>
                          </m:r>
                        </m:sub>
                      </m:sSub>
                    </m:oMath>
                  </m:oMathPara>
                </a14:m>
                <a:endParaRPr lang="id-ID" sz="1600" b="1" dirty="0">
                  <a:solidFill>
                    <a:schemeClr val="tx1"/>
                  </a:solidFill>
                </a:endParaRPr>
              </a:p>
            </p:txBody>
          </p:sp>
        </mc:Choice>
        <mc:Fallback>
          <p:sp>
            <p:nvSpPr>
              <p:cNvPr id="193" name="Rectangle 192">
                <a:extLst>
                  <a:ext uri="{FF2B5EF4-FFF2-40B4-BE49-F238E27FC236}">
                    <a16:creationId xmlns:a16="http://schemas.microsoft.com/office/drawing/2014/main" id="{E53C1E3B-D896-4C5C-A38A-F414E0E28E11}"/>
                  </a:ext>
                </a:extLst>
              </p:cNvPr>
              <p:cNvSpPr>
                <a:spLocks noRot="1" noChangeAspect="1" noMove="1" noResize="1" noEditPoints="1" noAdjustHandles="1" noChangeArrowheads="1" noChangeShapeType="1" noTextEdit="1"/>
              </p:cNvSpPr>
              <p:nvPr/>
            </p:nvSpPr>
            <p:spPr>
              <a:xfrm>
                <a:off x="6814873" y="4604422"/>
                <a:ext cx="472117" cy="338554"/>
              </a:xfrm>
              <a:prstGeom prst="rect">
                <a:avLst/>
              </a:prstGeom>
              <a:blipFill>
                <a:blip r:embed="rId27"/>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4" name="Rectangle 193">
                <a:extLst>
                  <a:ext uri="{FF2B5EF4-FFF2-40B4-BE49-F238E27FC236}">
                    <a16:creationId xmlns:a16="http://schemas.microsoft.com/office/drawing/2014/main" id="{D316E4ED-76D5-4754-BB42-FB496F54853E}"/>
                  </a:ext>
                </a:extLst>
              </p:cNvPr>
              <p:cNvSpPr/>
              <p:nvPr/>
            </p:nvSpPr>
            <p:spPr>
              <a:xfrm>
                <a:off x="5849774" y="4235048"/>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𝟓</m:t>
                          </m:r>
                        </m:sub>
                      </m:sSub>
                    </m:oMath>
                  </m:oMathPara>
                </a14:m>
                <a:endParaRPr lang="id-ID" sz="1600" b="1" dirty="0">
                  <a:solidFill>
                    <a:schemeClr val="tx1"/>
                  </a:solidFill>
                </a:endParaRPr>
              </a:p>
            </p:txBody>
          </p:sp>
        </mc:Choice>
        <mc:Fallback>
          <p:sp>
            <p:nvSpPr>
              <p:cNvPr id="194" name="Rectangle 193">
                <a:extLst>
                  <a:ext uri="{FF2B5EF4-FFF2-40B4-BE49-F238E27FC236}">
                    <a16:creationId xmlns:a16="http://schemas.microsoft.com/office/drawing/2014/main" id="{D316E4ED-76D5-4754-BB42-FB496F54853E}"/>
                  </a:ext>
                </a:extLst>
              </p:cNvPr>
              <p:cNvSpPr>
                <a:spLocks noRot="1" noChangeAspect="1" noMove="1" noResize="1" noEditPoints="1" noAdjustHandles="1" noChangeArrowheads="1" noChangeShapeType="1" noTextEdit="1"/>
              </p:cNvSpPr>
              <p:nvPr/>
            </p:nvSpPr>
            <p:spPr>
              <a:xfrm>
                <a:off x="5849774" y="4235048"/>
                <a:ext cx="472117" cy="338554"/>
              </a:xfrm>
              <a:prstGeom prst="rect">
                <a:avLst/>
              </a:prstGeom>
              <a:blipFill>
                <a:blip r:embed="rId28"/>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5" name="Rectangle 194">
                <a:extLst>
                  <a:ext uri="{FF2B5EF4-FFF2-40B4-BE49-F238E27FC236}">
                    <a16:creationId xmlns:a16="http://schemas.microsoft.com/office/drawing/2014/main" id="{B338A3A0-E91F-42D8-BD28-6F6CAA718FA7}"/>
                  </a:ext>
                </a:extLst>
              </p:cNvPr>
              <p:cNvSpPr/>
              <p:nvPr/>
            </p:nvSpPr>
            <p:spPr>
              <a:xfrm>
                <a:off x="5881833" y="3537589"/>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𝟔</m:t>
                          </m:r>
                        </m:sub>
                      </m:sSub>
                    </m:oMath>
                  </m:oMathPara>
                </a14:m>
                <a:endParaRPr lang="id-ID" sz="1600" b="1" dirty="0">
                  <a:solidFill>
                    <a:schemeClr val="tx1"/>
                  </a:solidFill>
                </a:endParaRPr>
              </a:p>
            </p:txBody>
          </p:sp>
        </mc:Choice>
        <mc:Fallback>
          <p:sp>
            <p:nvSpPr>
              <p:cNvPr id="195" name="Rectangle 194">
                <a:extLst>
                  <a:ext uri="{FF2B5EF4-FFF2-40B4-BE49-F238E27FC236}">
                    <a16:creationId xmlns:a16="http://schemas.microsoft.com/office/drawing/2014/main" id="{B338A3A0-E91F-42D8-BD28-6F6CAA718FA7}"/>
                  </a:ext>
                </a:extLst>
              </p:cNvPr>
              <p:cNvSpPr>
                <a:spLocks noRot="1" noChangeAspect="1" noMove="1" noResize="1" noEditPoints="1" noAdjustHandles="1" noChangeArrowheads="1" noChangeShapeType="1" noTextEdit="1"/>
              </p:cNvSpPr>
              <p:nvPr/>
            </p:nvSpPr>
            <p:spPr>
              <a:xfrm>
                <a:off x="5881833" y="3537589"/>
                <a:ext cx="472117" cy="338554"/>
              </a:xfrm>
              <a:prstGeom prst="rect">
                <a:avLst/>
              </a:prstGeom>
              <a:blipFill>
                <a:blip r:embed="rId29"/>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6" name="Rectangle 195">
                <a:extLst>
                  <a:ext uri="{FF2B5EF4-FFF2-40B4-BE49-F238E27FC236}">
                    <a16:creationId xmlns:a16="http://schemas.microsoft.com/office/drawing/2014/main" id="{99D498A3-EDE0-43DC-96E9-003F8B3DFC4B}"/>
                  </a:ext>
                </a:extLst>
              </p:cNvPr>
              <p:cNvSpPr/>
              <p:nvPr/>
            </p:nvSpPr>
            <p:spPr>
              <a:xfrm>
                <a:off x="9197819" y="4678175"/>
                <a:ext cx="47211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196" name="Rectangle 195">
                <a:extLst>
                  <a:ext uri="{FF2B5EF4-FFF2-40B4-BE49-F238E27FC236}">
                    <a16:creationId xmlns:a16="http://schemas.microsoft.com/office/drawing/2014/main" id="{99D498A3-EDE0-43DC-96E9-003F8B3DFC4B}"/>
                  </a:ext>
                </a:extLst>
              </p:cNvPr>
              <p:cNvSpPr>
                <a:spLocks noRot="1" noChangeAspect="1" noMove="1" noResize="1" noEditPoints="1" noAdjustHandles="1" noChangeArrowheads="1" noChangeShapeType="1" noTextEdit="1"/>
              </p:cNvSpPr>
              <p:nvPr/>
            </p:nvSpPr>
            <p:spPr>
              <a:xfrm>
                <a:off x="9197819" y="4678175"/>
                <a:ext cx="472116" cy="338554"/>
              </a:xfrm>
              <a:prstGeom prst="rect">
                <a:avLst/>
              </a:prstGeom>
              <a:blipFill>
                <a:blip r:embed="rId30"/>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7" name="Rectangle 196">
                <a:extLst>
                  <a:ext uri="{FF2B5EF4-FFF2-40B4-BE49-F238E27FC236}">
                    <a16:creationId xmlns:a16="http://schemas.microsoft.com/office/drawing/2014/main" id="{D50C5CCC-CD80-4868-830F-B6FCA9E35992}"/>
                  </a:ext>
                </a:extLst>
              </p:cNvPr>
              <p:cNvSpPr/>
              <p:nvPr/>
            </p:nvSpPr>
            <p:spPr>
              <a:xfrm>
                <a:off x="10473310" y="3927725"/>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197" name="Rectangle 196">
                <a:extLst>
                  <a:ext uri="{FF2B5EF4-FFF2-40B4-BE49-F238E27FC236}">
                    <a16:creationId xmlns:a16="http://schemas.microsoft.com/office/drawing/2014/main" id="{D50C5CCC-CD80-4868-830F-B6FCA9E35992}"/>
                  </a:ext>
                </a:extLst>
              </p:cNvPr>
              <p:cNvSpPr>
                <a:spLocks noRot="1" noChangeAspect="1" noMove="1" noResize="1" noEditPoints="1" noAdjustHandles="1" noChangeArrowheads="1" noChangeShapeType="1" noTextEdit="1"/>
              </p:cNvSpPr>
              <p:nvPr/>
            </p:nvSpPr>
            <p:spPr>
              <a:xfrm>
                <a:off x="10473310" y="3927725"/>
                <a:ext cx="472117" cy="338554"/>
              </a:xfrm>
              <a:prstGeom prst="rect">
                <a:avLst/>
              </a:prstGeom>
              <a:blipFill>
                <a:blip r:embed="rId31"/>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8" name="Rectangle 197">
                <a:extLst>
                  <a:ext uri="{FF2B5EF4-FFF2-40B4-BE49-F238E27FC236}">
                    <a16:creationId xmlns:a16="http://schemas.microsoft.com/office/drawing/2014/main" id="{360712C2-26C5-4466-BE87-C988C2A7DE16}"/>
                  </a:ext>
                </a:extLst>
              </p:cNvPr>
              <p:cNvSpPr/>
              <p:nvPr/>
            </p:nvSpPr>
            <p:spPr>
              <a:xfrm>
                <a:off x="9209131" y="5049274"/>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𝟑</m:t>
                          </m:r>
                        </m:sub>
                      </m:sSub>
                    </m:oMath>
                  </m:oMathPara>
                </a14:m>
                <a:endParaRPr lang="id-ID" sz="1600" b="1" dirty="0">
                  <a:solidFill>
                    <a:schemeClr val="tx1"/>
                  </a:solidFill>
                </a:endParaRPr>
              </a:p>
            </p:txBody>
          </p:sp>
        </mc:Choice>
        <mc:Fallback>
          <p:sp>
            <p:nvSpPr>
              <p:cNvPr id="198" name="Rectangle 197">
                <a:extLst>
                  <a:ext uri="{FF2B5EF4-FFF2-40B4-BE49-F238E27FC236}">
                    <a16:creationId xmlns:a16="http://schemas.microsoft.com/office/drawing/2014/main" id="{360712C2-26C5-4466-BE87-C988C2A7DE16}"/>
                  </a:ext>
                </a:extLst>
              </p:cNvPr>
              <p:cNvSpPr>
                <a:spLocks noRot="1" noChangeAspect="1" noMove="1" noResize="1" noEditPoints="1" noAdjustHandles="1" noChangeArrowheads="1" noChangeShapeType="1" noTextEdit="1"/>
              </p:cNvSpPr>
              <p:nvPr/>
            </p:nvSpPr>
            <p:spPr>
              <a:xfrm>
                <a:off x="9209131" y="5049274"/>
                <a:ext cx="472117" cy="338554"/>
              </a:xfrm>
              <a:prstGeom prst="rect">
                <a:avLst/>
              </a:prstGeom>
              <a:blipFill>
                <a:blip r:embed="rId32"/>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199" name="Rectangle 198">
                <a:extLst>
                  <a:ext uri="{FF2B5EF4-FFF2-40B4-BE49-F238E27FC236}">
                    <a16:creationId xmlns:a16="http://schemas.microsoft.com/office/drawing/2014/main" id="{89AC8C4F-92B5-4DCF-91DD-2808180EE2EC}"/>
                  </a:ext>
                </a:extLst>
              </p:cNvPr>
              <p:cNvSpPr/>
              <p:nvPr/>
            </p:nvSpPr>
            <p:spPr>
              <a:xfrm>
                <a:off x="10732808" y="4648688"/>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𝟒</m:t>
                          </m:r>
                        </m:sub>
                      </m:sSub>
                    </m:oMath>
                  </m:oMathPara>
                </a14:m>
                <a:endParaRPr lang="id-ID" sz="1600" b="1" dirty="0">
                  <a:solidFill>
                    <a:schemeClr val="tx1"/>
                  </a:solidFill>
                </a:endParaRPr>
              </a:p>
            </p:txBody>
          </p:sp>
        </mc:Choice>
        <mc:Fallback>
          <p:sp>
            <p:nvSpPr>
              <p:cNvPr id="199" name="Rectangle 198">
                <a:extLst>
                  <a:ext uri="{FF2B5EF4-FFF2-40B4-BE49-F238E27FC236}">
                    <a16:creationId xmlns:a16="http://schemas.microsoft.com/office/drawing/2014/main" id="{89AC8C4F-92B5-4DCF-91DD-2808180EE2EC}"/>
                  </a:ext>
                </a:extLst>
              </p:cNvPr>
              <p:cNvSpPr>
                <a:spLocks noRot="1" noChangeAspect="1" noMove="1" noResize="1" noEditPoints="1" noAdjustHandles="1" noChangeArrowheads="1" noChangeShapeType="1" noTextEdit="1"/>
              </p:cNvSpPr>
              <p:nvPr/>
            </p:nvSpPr>
            <p:spPr>
              <a:xfrm>
                <a:off x="10732808" y="4648688"/>
                <a:ext cx="472117" cy="338554"/>
              </a:xfrm>
              <a:prstGeom prst="rect">
                <a:avLst/>
              </a:prstGeom>
              <a:blipFill>
                <a:blip r:embed="rId33"/>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00" name="Rectangle 199">
                <a:extLst>
                  <a:ext uri="{FF2B5EF4-FFF2-40B4-BE49-F238E27FC236}">
                    <a16:creationId xmlns:a16="http://schemas.microsoft.com/office/drawing/2014/main" id="{5AD30B81-979E-4C9A-BBD3-CECC62C8803C}"/>
                  </a:ext>
                </a:extLst>
              </p:cNvPr>
              <p:cNvSpPr/>
              <p:nvPr/>
            </p:nvSpPr>
            <p:spPr>
              <a:xfrm>
                <a:off x="9189200" y="4223986"/>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𝟓</m:t>
                          </m:r>
                        </m:sub>
                      </m:sSub>
                    </m:oMath>
                  </m:oMathPara>
                </a14:m>
                <a:endParaRPr lang="id-ID" sz="1600" b="1" dirty="0">
                  <a:solidFill>
                    <a:schemeClr val="tx1"/>
                  </a:solidFill>
                </a:endParaRPr>
              </a:p>
            </p:txBody>
          </p:sp>
        </mc:Choice>
        <mc:Fallback>
          <p:sp>
            <p:nvSpPr>
              <p:cNvPr id="200" name="Rectangle 199">
                <a:extLst>
                  <a:ext uri="{FF2B5EF4-FFF2-40B4-BE49-F238E27FC236}">
                    <a16:creationId xmlns:a16="http://schemas.microsoft.com/office/drawing/2014/main" id="{5AD30B81-979E-4C9A-BBD3-CECC62C8803C}"/>
                  </a:ext>
                </a:extLst>
              </p:cNvPr>
              <p:cNvSpPr>
                <a:spLocks noRot="1" noChangeAspect="1" noMove="1" noResize="1" noEditPoints="1" noAdjustHandles="1" noChangeArrowheads="1" noChangeShapeType="1" noTextEdit="1"/>
              </p:cNvSpPr>
              <p:nvPr/>
            </p:nvSpPr>
            <p:spPr>
              <a:xfrm>
                <a:off x="9189200" y="4223986"/>
                <a:ext cx="472117" cy="338554"/>
              </a:xfrm>
              <a:prstGeom prst="rect">
                <a:avLst/>
              </a:prstGeom>
              <a:blipFill>
                <a:blip r:embed="rId34"/>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01" name="Rectangle 200">
                <a:extLst>
                  <a:ext uri="{FF2B5EF4-FFF2-40B4-BE49-F238E27FC236}">
                    <a16:creationId xmlns:a16="http://schemas.microsoft.com/office/drawing/2014/main" id="{73F7A86A-FC5B-4132-9D5D-C006BB2F91F7}"/>
                  </a:ext>
                </a:extLst>
              </p:cNvPr>
              <p:cNvSpPr/>
              <p:nvPr/>
            </p:nvSpPr>
            <p:spPr>
              <a:xfrm>
                <a:off x="10483091" y="3542779"/>
                <a:ext cx="47211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𝑭</m:t>
                          </m:r>
                        </m:e>
                        <m:sub>
                          <m:r>
                            <a:rPr lang="id-ID" sz="1600" b="1" i="1" smtClean="0">
                              <a:solidFill>
                                <a:schemeClr val="tx1"/>
                              </a:solidFill>
                              <a:latin typeface="Cambria Math" panose="02040503050406030204" pitchFamily="18" charset="0"/>
                            </a:rPr>
                            <m:t>𝟔</m:t>
                          </m:r>
                        </m:sub>
                      </m:sSub>
                    </m:oMath>
                  </m:oMathPara>
                </a14:m>
                <a:endParaRPr lang="id-ID" sz="1600" b="1" dirty="0">
                  <a:solidFill>
                    <a:schemeClr val="tx1"/>
                  </a:solidFill>
                </a:endParaRPr>
              </a:p>
            </p:txBody>
          </p:sp>
        </mc:Choice>
        <mc:Fallback>
          <p:sp>
            <p:nvSpPr>
              <p:cNvPr id="201" name="Rectangle 200">
                <a:extLst>
                  <a:ext uri="{FF2B5EF4-FFF2-40B4-BE49-F238E27FC236}">
                    <a16:creationId xmlns:a16="http://schemas.microsoft.com/office/drawing/2014/main" id="{73F7A86A-FC5B-4132-9D5D-C006BB2F91F7}"/>
                  </a:ext>
                </a:extLst>
              </p:cNvPr>
              <p:cNvSpPr>
                <a:spLocks noRot="1" noChangeAspect="1" noMove="1" noResize="1" noEditPoints="1" noAdjustHandles="1" noChangeArrowheads="1" noChangeShapeType="1" noTextEdit="1"/>
              </p:cNvSpPr>
              <p:nvPr/>
            </p:nvSpPr>
            <p:spPr>
              <a:xfrm>
                <a:off x="10483091" y="3542779"/>
                <a:ext cx="472117" cy="338554"/>
              </a:xfrm>
              <a:prstGeom prst="rect">
                <a:avLst/>
              </a:prstGeom>
              <a:blipFill>
                <a:blip r:embed="rId35"/>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02" name="Rectangle 201">
                <a:extLst>
                  <a:ext uri="{FF2B5EF4-FFF2-40B4-BE49-F238E27FC236}">
                    <a16:creationId xmlns:a16="http://schemas.microsoft.com/office/drawing/2014/main" id="{37438058-1A8A-4BF8-9603-9DECF417B386}"/>
                  </a:ext>
                </a:extLst>
              </p:cNvPr>
              <p:cNvSpPr/>
              <p:nvPr/>
            </p:nvSpPr>
            <p:spPr>
              <a:xfrm>
                <a:off x="10813204" y="4205615"/>
                <a:ext cx="643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𝑳𝑴</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202" name="Rectangle 201">
                <a:extLst>
                  <a:ext uri="{FF2B5EF4-FFF2-40B4-BE49-F238E27FC236}">
                    <a16:creationId xmlns:a16="http://schemas.microsoft.com/office/drawing/2014/main" id="{37438058-1A8A-4BF8-9603-9DECF417B386}"/>
                  </a:ext>
                </a:extLst>
              </p:cNvPr>
              <p:cNvSpPr>
                <a:spLocks noRot="1" noChangeAspect="1" noMove="1" noResize="1" noEditPoints="1" noAdjustHandles="1" noChangeArrowheads="1" noChangeShapeType="1" noTextEdit="1"/>
              </p:cNvSpPr>
              <p:nvPr/>
            </p:nvSpPr>
            <p:spPr>
              <a:xfrm>
                <a:off x="10813204" y="4205615"/>
                <a:ext cx="643638" cy="338554"/>
              </a:xfrm>
              <a:prstGeom prst="rect">
                <a:avLst/>
              </a:prstGeom>
              <a:blipFill>
                <a:blip r:embed="rId36"/>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03" name="Rectangle 202">
                <a:extLst>
                  <a:ext uri="{FF2B5EF4-FFF2-40B4-BE49-F238E27FC236}">
                    <a16:creationId xmlns:a16="http://schemas.microsoft.com/office/drawing/2014/main" id="{87A4A5D3-4D29-45EB-861E-E61C21E184AC}"/>
                  </a:ext>
                </a:extLst>
              </p:cNvPr>
              <p:cNvSpPr/>
              <p:nvPr/>
            </p:nvSpPr>
            <p:spPr>
              <a:xfrm>
                <a:off x="10815280" y="3446906"/>
                <a:ext cx="643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𝑳𝑴</m:t>
                          </m:r>
                        </m:e>
                        <m:sub>
                          <m:r>
                            <a:rPr lang="id-ID" sz="1600" b="1" i="1"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203" name="Rectangle 202">
                <a:extLst>
                  <a:ext uri="{FF2B5EF4-FFF2-40B4-BE49-F238E27FC236}">
                    <a16:creationId xmlns:a16="http://schemas.microsoft.com/office/drawing/2014/main" id="{87A4A5D3-4D29-45EB-861E-E61C21E184AC}"/>
                  </a:ext>
                </a:extLst>
              </p:cNvPr>
              <p:cNvSpPr>
                <a:spLocks noRot="1" noChangeAspect="1" noMove="1" noResize="1" noEditPoints="1" noAdjustHandles="1" noChangeArrowheads="1" noChangeShapeType="1" noTextEdit="1"/>
              </p:cNvSpPr>
              <p:nvPr/>
            </p:nvSpPr>
            <p:spPr>
              <a:xfrm>
                <a:off x="10815280" y="3446906"/>
                <a:ext cx="643638" cy="338554"/>
              </a:xfrm>
              <a:prstGeom prst="rect">
                <a:avLst/>
              </a:prstGeom>
              <a:blipFill>
                <a:blip r:embed="rId37"/>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04" name="Rectangle 203">
                <a:extLst>
                  <a:ext uri="{FF2B5EF4-FFF2-40B4-BE49-F238E27FC236}">
                    <a16:creationId xmlns:a16="http://schemas.microsoft.com/office/drawing/2014/main" id="{78918A92-10CD-4A9E-AB8D-A0601DEAD5A8}"/>
                  </a:ext>
                </a:extLst>
              </p:cNvPr>
              <p:cNvSpPr/>
              <p:nvPr/>
            </p:nvSpPr>
            <p:spPr>
              <a:xfrm>
                <a:off x="10803849" y="3855358"/>
                <a:ext cx="643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𝑳𝑴</m:t>
                          </m:r>
                        </m:e>
                        <m:sub>
                          <m:r>
                            <a:rPr lang="id-ID" sz="1600" b="1" i="1" smtClean="0">
                              <a:solidFill>
                                <a:schemeClr val="tx1"/>
                              </a:solidFill>
                              <a:latin typeface="Cambria Math" panose="02040503050406030204" pitchFamily="18" charset="0"/>
                            </a:rPr>
                            <m:t>𝟎</m:t>
                          </m:r>
                        </m:sub>
                      </m:sSub>
                    </m:oMath>
                  </m:oMathPara>
                </a14:m>
                <a:endParaRPr lang="id-ID" sz="1600" b="1" dirty="0">
                  <a:solidFill>
                    <a:schemeClr val="tx1"/>
                  </a:solidFill>
                </a:endParaRPr>
              </a:p>
            </p:txBody>
          </p:sp>
        </mc:Choice>
        <mc:Fallback>
          <p:sp>
            <p:nvSpPr>
              <p:cNvPr id="204" name="Rectangle 203">
                <a:extLst>
                  <a:ext uri="{FF2B5EF4-FFF2-40B4-BE49-F238E27FC236}">
                    <a16:creationId xmlns:a16="http://schemas.microsoft.com/office/drawing/2014/main" id="{78918A92-10CD-4A9E-AB8D-A0601DEAD5A8}"/>
                  </a:ext>
                </a:extLst>
              </p:cNvPr>
              <p:cNvSpPr>
                <a:spLocks noRot="1" noChangeAspect="1" noMove="1" noResize="1" noEditPoints="1" noAdjustHandles="1" noChangeArrowheads="1" noChangeShapeType="1" noTextEdit="1"/>
              </p:cNvSpPr>
              <p:nvPr/>
            </p:nvSpPr>
            <p:spPr>
              <a:xfrm>
                <a:off x="10803849" y="3855358"/>
                <a:ext cx="643638" cy="338554"/>
              </a:xfrm>
              <a:prstGeom prst="rect">
                <a:avLst/>
              </a:prstGeom>
              <a:blipFill>
                <a:blip r:embed="rId38"/>
                <a:stretch>
                  <a:fillRect/>
                </a:stretch>
              </a:blipFill>
            </p:spPr>
            <p:txBody>
              <a:bodyPr/>
              <a:lstStyle/>
              <a:p>
                <a:r>
                  <a:rPr lang="en-ID">
                    <a:noFill/>
                  </a:rPr>
                  <a:t> </a:t>
                </a:r>
              </a:p>
            </p:txBody>
          </p:sp>
        </mc:Fallback>
      </mc:AlternateContent>
      <p:cxnSp>
        <p:nvCxnSpPr>
          <p:cNvPr id="205" name="Straight Arrow Connector 204">
            <a:extLst>
              <a:ext uri="{FF2B5EF4-FFF2-40B4-BE49-F238E27FC236}">
                <a16:creationId xmlns:a16="http://schemas.microsoft.com/office/drawing/2014/main" id="{38BFEFC0-7179-4691-9F97-3B32D02B0B7F}"/>
              </a:ext>
            </a:extLst>
          </p:cNvPr>
          <p:cNvCxnSpPr/>
          <p:nvPr/>
        </p:nvCxnSpPr>
        <p:spPr>
          <a:xfrm>
            <a:off x="10053299" y="4817965"/>
            <a:ext cx="0" cy="266369"/>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7C4594DE-2F36-4F4A-830B-4F42B8C04EB0}"/>
              </a:ext>
            </a:extLst>
          </p:cNvPr>
          <p:cNvCxnSpPr/>
          <p:nvPr/>
        </p:nvCxnSpPr>
        <p:spPr>
          <a:xfrm flipV="1">
            <a:off x="10048855" y="4357141"/>
            <a:ext cx="0" cy="266369"/>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7" name="Rectangle 206">
                <a:extLst>
                  <a:ext uri="{FF2B5EF4-FFF2-40B4-BE49-F238E27FC236}">
                    <a16:creationId xmlns:a16="http://schemas.microsoft.com/office/drawing/2014/main" id="{CE4D2FE8-4CB0-48D3-BF66-84C4E5318ACD}"/>
                  </a:ext>
                </a:extLst>
              </p:cNvPr>
              <p:cNvSpPr/>
              <p:nvPr/>
            </p:nvSpPr>
            <p:spPr>
              <a:xfrm>
                <a:off x="5080660" y="4277960"/>
                <a:ext cx="4208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0" smtClean="0">
                              <a:solidFill>
                                <a:schemeClr val="tx1"/>
                              </a:solidFill>
                              <a:latin typeface="Cambria Math" panose="02040503050406030204" pitchFamily="18" charset="0"/>
                            </a:rPr>
                            <m:t>𝐫</m:t>
                          </m:r>
                        </m:e>
                        <m:sub>
                          <m:r>
                            <a:rPr lang="id-ID" sz="1600" b="1" i="0" smtClean="0">
                              <a:solidFill>
                                <a:schemeClr val="tx1"/>
                              </a:solidFill>
                              <a:latin typeface="Cambria Math" panose="02040503050406030204" pitchFamily="18" charset="0"/>
                            </a:rPr>
                            <m:t>𝟓</m:t>
                          </m:r>
                        </m:sub>
                      </m:sSub>
                    </m:oMath>
                  </m:oMathPara>
                </a14:m>
                <a:endParaRPr lang="id-ID" sz="1600" b="1" dirty="0">
                  <a:solidFill>
                    <a:schemeClr val="tx1"/>
                  </a:solidFill>
                </a:endParaRPr>
              </a:p>
            </p:txBody>
          </p:sp>
        </mc:Choice>
        <mc:Fallback>
          <p:sp>
            <p:nvSpPr>
              <p:cNvPr id="207" name="Rectangle 206">
                <a:extLst>
                  <a:ext uri="{FF2B5EF4-FFF2-40B4-BE49-F238E27FC236}">
                    <a16:creationId xmlns:a16="http://schemas.microsoft.com/office/drawing/2014/main" id="{CE4D2FE8-4CB0-48D3-BF66-84C4E5318ACD}"/>
                  </a:ext>
                </a:extLst>
              </p:cNvPr>
              <p:cNvSpPr>
                <a:spLocks noRot="1" noChangeAspect="1" noMove="1" noResize="1" noEditPoints="1" noAdjustHandles="1" noChangeArrowheads="1" noChangeShapeType="1" noTextEdit="1"/>
              </p:cNvSpPr>
              <p:nvPr/>
            </p:nvSpPr>
            <p:spPr>
              <a:xfrm>
                <a:off x="5080660" y="4277960"/>
                <a:ext cx="420820" cy="338554"/>
              </a:xfrm>
              <a:prstGeom prst="rect">
                <a:avLst/>
              </a:prstGeom>
              <a:blipFill>
                <a:blip r:embed="rId39"/>
                <a:stretch>
                  <a:fillRect/>
                </a:stretch>
              </a:blipFill>
            </p:spPr>
            <p:txBody>
              <a:bodyPr/>
              <a:lstStyle/>
              <a:p>
                <a:r>
                  <a:rPr lang="en-ID">
                    <a:noFill/>
                  </a:rPr>
                  <a:t> </a:t>
                </a:r>
              </a:p>
            </p:txBody>
          </p:sp>
        </mc:Fallback>
      </mc:AlternateContent>
    </p:spTree>
    <p:extLst>
      <p:ext uri="{BB962C8B-B14F-4D97-AF65-F5344CB8AC3E}">
        <p14:creationId xmlns:p14="http://schemas.microsoft.com/office/powerpoint/2010/main" val="158065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E48D05-7A91-4D48-94F6-E580D8AD23C2}"/>
              </a:ext>
            </a:extLst>
          </p:cNvPr>
          <p:cNvSpPr txBox="1">
            <a:spLocks/>
          </p:cNvSpPr>
          <p:nvPr/>
        </p:nvSpPr>
        <p:spPr>
          <a:xfrm>
            <a:off x="4588573" y="1297201"/>
            <a:ext cx="5753865" cy="4263597"/>
          </a:xfrm>
          <a:prstGeom prst="rect">
            <a:avLst/>
          </a:prstGeom>
          <a:noFill/>
          <a:ln w="6350" cap="flat" cmpd="sng" algn="ctr">
            <a:no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444500" indent="-444500" algn="just">
              <a:buClr>
                <a:schemeClr val="accent2"/>
              </a:buClr>
            </a:pPr>
            <a:r>
              <a:rPr lang="id-ID" sz="1800" dirty="0">
                <a:solidFill>
                  <a:schemeClr val="tx1"/>
                </a:solidFill>
                <a:latin typeface="Times New Roman" panose="02020603050405020304" pitchFamily="18" charset="0"/>
                <a:cs typeface="Times New Roman" panose="02020603050405020304" pitchFamily="18" charset="0"/>
              </a:rPr>
              <a:t>Pengaruh Kebijakan Moneter Terhadap Keseimbangan Ekonomi</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B38DECB-BBA5-4232-BD46-09CBB6A65099}"/>
                  </a:ext>
                </a:extLst>
              </p:cNvPr>
              <p:cNvSpPr txBox="1">
                <a:spLocks/>
              </p:cNvSpPr>
              <p:nvPr/>
            </p:nvSpPr>
            <p:spPr>
              <a:xfrm>
                <a:off x="259164" y="1128037"/>
                <a:ext cx="4003849" cy="50405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d-ID" sz="1800" dirty="0">
                    <a:solidFill>
                      <a:schemeClr val="tx1"/>
                    </a:solidFill>
                    <a:effectLst/>
                    <a:latin typeface="Times New Roman" panose="02020603050405020304" pitchFamily="18" charset="0"/>
                    <a:cs typeface="Times New Roman" panose="02020603050405020304" pitchFamily="18" charset="0"/>
                  </a:rPr>
                  <a:t>Pengaturan jumlah uang beredar dapat mempengaruhi keseimbangan ekonomi</a:t>
                </a:r>
              </a:p>
              <a:p>
                <a:pPr marL="285750" indent="-285750" algn="just">
                  <a:buClr>
                    <a:schemeClr val="accent2"/>
                  </a:buClr>
                  <a:buFont typeface="Century Gothic" panose="020B0502020202020204" pitchFamily="34" charset="0"/>
                  <a:buChar char="►"/>
                </a:pPr>
                <a:r>
                  <a:rPr lang="id-ID" sz="1800" dirty="0">
                    <a:solidFill>
                      <a:schemeClr val="tx1"/>
                    </a:solidFill>
                    <a:effectLst/>
                    <a:latin typeface="Times New Roman" panose="02020603050405020304" pitchFamily="18" charset="0"/>
                    <a:cs typeface="Times New Roman" panose="02020603050405020304" pitchFamily="18" charset="0"/>
                  </a:rPr>
                  <a:t>Pemerintah menambah jumlah uang beredar menjadi </a:t>
                </a:r>
                <a14:m>
                  <m:oMath xmlns:m="http://schemas.openxmlformats.org/officeDocument/2006/math">
                    <m:sSub>
                      <m:sSubPr>
                        <m:ctrlPr>
                          <a:rPr lang="id-ID" sz="1800" i="1">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𝐿𝑀</m:t>
                        </m:r>
                      </m:e>
                      <m:sub>
                        <m:r>
                          <a:rPr lang="id-ID" sz="1800" b="0" i="1" smtClean="0">
                            <a:solidFill>
                              <a:schemeClr val="tx1"/>
                            </a:solidFill>
                            <a:effectLst/>
                            <a:latin typeface="Cambria Math" panose="02040503050406030204" pitchFamily="18" charset="0"/>
                          </a:rPr>
                          <m:t>1</m:t>
                        </m:r>
                      </m:sub>
                    </m:sSub>
                  </m:oMath>
                </a14:m>
                <a:r>
                  <a:rPr lang="id-ID" sz="1800" dirty="0">
                    <a:solidFill>
                      <a:schemeClr val="tx1"/>
                    </a:solidFill>
                    <a:effectLst/>
                    <a:latin typeface="Times New Roman" panose="02020603050405020304" pitchFamily="18" charset="0"/>
                    <a:cs typeface="Times New Roman" panose="02020603050405020304" pitchFamily="18" charset="0"/>
                  </a:rPr>
                  <a:t>, maka titik keseimbangan bergeser dari </a:t>
                </a:r>
                <a14:m>
                  <m:oMath xmlns:m="http://schemas.openxmlformats.org/officeDocument/2006/math">
                    <m:sSub>
                      <m:sSubPr>
                        <m:ctrlPr>
                          <a:rPr lang="id-ID" sz="1800" i="1" smtClean="0">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𝐸</m:t>
                        </m:r>
                      </m:e>
                      <m:sub>
                        <m:r>
                          <a:rPr lang="id-ID" sz="1800" b="0" i="1" smtClean="0">
                            <a:solidFill>
                              <a:schemeClr val="tx1"/>
                            </a:solidFill>
                            <a:effectLst/>
                            <a:latin typeface="Cambria Math" panose="02040503050406030204" pitchFamily="18" charset="0"/>
                          </a:rPr>
                          <m:t>0</m:t>
                        </m:r>
                      </m:sub>
                    </m:sSub>
                  </m:oMath>
                </a14:m>
                <a:r>
                  <a:rPr lang="id-ID" sz="1800" dirty="0">
                    <a:solidFill>
                      <a:schemeClr val="tx1"/>
                    </a:solidFill>
                    <a:effectLst/>
                    <a:latin typeface="Times New Roman" panose="02020603050405020304" pitchFamily="18" charset="0"/>
                    <a:cs typeface="Times New Roman" panose="02020603050405020304" pitchFamily="18" charset="0"/>
                  </a:rPr>
                  <a:t> ke </a:t>
                </a:r>
                <a14:m>
                  <m:oMath xmlns:m="http://schemas.openxmlformats.org/officeDocument/2006/math">
                    <m:sSub>
                      <m:sSubPr>
                        <m:ctrlPr>
                          <a:rPr lang="id-ID" sz="1800" i="1">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𝐸</m:t>
                        </m:r>
                      </m:e>
                      <m:sub>
                        <m:r>
                          <a:rPr lang="id-ID" sz="1800" b="0" i="1" smtClean="0">
                            <a:solidFill>
                              <a:schemeClr val="tx1"/>
                            </a:solidFill>
                            <a:effectLst/>
                            <a:latin typeface="Cambria Math" panose="02040503050406030204" pitchFamily="18" charset="0"/>
                          </a:rPr>
                          <m:t>1</m:t>
                        </m:r>
                      </m:sub>
                    </m:sSub>
                  </m:oMath>
                </a14:m>
                <a:r>
                  <a:rPr lang="id-ID" sz="1800" dirty="0">
                    <a:solidFill>
                      <a:schemeClr val="tx1"/>
                    </a:solidFill>
                    <a:effectLst/>
                    <a:latin typeface="Times New Roman" panose="02020603050405020304" pitchFamily="18" charset="0"/>
                    <a:cs typeface="Times New Roman" panose="02020603050405020304" pitchFamily="18" charset="0"/>
                  </a:rPr>
                  <a:t>. Output keseimbangan </a:t>
                </a:r>
                <a14:m>
                  <m:oMath xmlns:m="http://schemas.openxmlformats.org/officeDocument/2006/math">
                    <m:sSub>
                      <m:sSubPr>
                        <m:ctrlPr>
                          <a:rPr lang="id-ID" sz="1800" i="1" smtClean="0">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𝑌</m:t>
                        </m:r>
                      </m:e>
                      <m:sub>
                        <m:r>
                          <a:rPr lang="id-ID" sz="1800" b="0" i="1" smtClean="0">
                            <a:solidFill>
                              <a:schemeClr val="tx1"/>
                            </a:solidFill>
                            <a:effectLst/>
                            <a:latin typeface="Cambria Math" panose="02040503050406030204" pitchFamily="18" charset="0"/>
                          </a:rPr>
                          <m:t>1</m:t>
                        </m:r>
                      </m:sub>
                    </m:sSub>
                    <m:r>
                      <a:rPr lang="id-ID" sz="1800" b="0" i="1" smtClean="0">
                        <a:solidFill>
                          <a:schemeClr val="tx1"/>
                        </a:solidFill>
                        <a:effectLst/>
                        <a:latin typeface="Cambria Math" panose="02040503050406030204" pitchFamily="18" charset="0"/>
                      </a:rPr>
                      <m:t> </m:t>
                    </m:r>
                    <m:r>
                      <a:rPr lang="id-ID" sz="1800" b="0" i="1" smtClean="0">
                        <a:solidFill>
                          <a:schemeClr val="tx1"/>
                        </a:solidFill>
                        <a:effectLst/>
                        <a:latin typeface="Cambria Math" panose="02040503050406030204" pitchFamily="18" charset="0"/>
                        <a:ea typeface="Cambria Math" panose="02040503050406030204" pitchFamily="18" charset="0"/>
                      </a:rPr>
                      <m:t>&gt; </m:t>
                    </m:r>
                    <m:sSub>
                      <m:sSubPr>
                        <m:ctrlPr>
                          <a:rPr lang="id-ID" sz="1800" i="1" smtClean="0">
                            <a:solidFill>
                              <a:schemeClr val="tx1"/>
                            </a:solidFill>
                            <a:effectLst/>
                            <a:latin typeface="Cambria Math" panose="02040503050406030204" pitchFamily="18" charset="0"/>
                            <a:ea typeface="Cambria Math" panose="02040503050406030204" pitchFamily="18" charset="0"/>
                          </a:rPr>
                        </m:ctrlPr>
                      </m:sSubPr>
                      <m:e>
                        <m:r>
                          <a:rPr lang="id-ID" sz="1800" b="0" i="1" smtClean="0">
                            <a:solidFill>
                              <a:schemeClr val="tx1"/>
                            </a:solidFill>
                            <a:effectLst/>
                            <a:latin typeface="Cambria Math" panose="02040503050406030204" pitchFamily="18" charset="0"/>
                            <a:ea typeface="Cambria Math" panose="02040503050406030204" pitchFamily="18" charset="0"/>
                          </a:rPr>
                          <m:t>𝑌</m:t>
                        </m:r>
                      </m:e>
                      <m:sub>
                        <m:r>
                          <a:rPr lang="id-ID" sz="1800" b="0" i="1" smtClean="0">
                            <a:solidFill>
                              <a:schemeClr val="tx1"/>
                            </a:solidFill>
                            <a:effectLst/>
                            <a:latin typeface="Cambria Math" panose="02040503050406030204" pitchFamily="18" charset="0"/>
                            <a:ea typeface="Cambria Math" panose="02040503050406030204" pitchFamily="18" charset="0"/>
                          </a:rPr>
                          <m:t>0</m:t>
                        </m:r>
                      </m:sub>
                    </m:sSub>
                  </m:oMath>
                </a14:m>
                <a:r>
                  <a:rPr lang="id-ID" sz="1800" dirty="0">
                    <a:solidFill>
                      <a:schemeClr val="tx1"/>
                    </a:solidFill>
                    <a:effectLst/>
                    <a:latin typeface="Times New Roman" panose="02020603050405020304" pitchFamily="18" charset="0"/>
                    <a:cs typeface="Times New Roman" panose="02020603050405020304" pitchFamily="18" charset="0"/>
                  </a:rPr>
                  <a:t> dan tingkat bunga </a:t>
                </a:r>
                <a14:m>
                  <m:oMath xmlns:m="http://schemas.openxmlformats.org/officeDocument/2006/math">
                    <m:sSub>
                      <m:sSubPr>
                        <m:ctrlPr>
                          <a:rPr lang="id-ID" sz="1800" i="1" smtClean="0">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𝑟</m:t>
                        </m:r>
                      </m:e>
                      <m:sub>
                        <m:r>
                          <a:rPr lang="id-ID" sz="1800" b="0" i="1" smtClean="0">
                            <a:solidFill>
                              <a:schemeClr val="tx1"/>
                            </a:solidFill>
                            <a:effectLst/>
                            <a:latin typeface="Cambria Math" panose="02040503050406030204" pitchFamily="18" charset="0"/>
                          </a:rPr>
                          <m:t>1</m:t>
                        </m:r>
                      </m:sub>
                    </m:sSub>
                    <m:r>
                      <a:rPr lang="id-ID" sz="1800" b="0" i="1" smtClean="0">
                        <a:solidFill>
                          <a:schemeClr val="tx1"/>
                        </a:solidFill>
                        <a:effectLst/>
                        <a:latin typeface="Cambria Math" panose="02040503050406030204" pitchFamily="18" charset="0"/>
                        <a:ea typeface="Cambria Math" panose="02040503050406030204" pitchFamily="18" charset="0"/>
                      </a:rPr>
                      <m:t>&lt;</m:t>
                    </m:r>
                    <m:sSub>
                      <m:sSubPr>
                        <m:ctrlPr>
                          <a:rPr lang="id-ID" sz="1800" i="1" smtClean="0">
                            <a:solidFill>
                              <a:schemeClr val="tx1"/>
                            </a:solidFill>
                            <a:effectLst/>
                            <a:latin typeface="Cambria Math" panose="02040503050406030204" pitchFamily="18" charset="0"/>
                            <a:ea typeface="Cambria Math" panose="02040503050406030204" pitchFamily="18" charset="0"/>
                          </a:rPr>
                        </m:ctrlPr>
                      </m:sSubPr>
                      <m:e>
                        <m:r>
                          <a:rPr lang="id-ID" sz="1800" b="0" i="1" smtClean="0">
                            <a:solidFill>
                              <a:schemeClr val="tx1"/>
                            </a:solidFill>
                            <a:effectLst/>
                            <a:latin typeface="Cambria Math" panose="02040503050406030204" pitchFamily="18" charset="0"/>
                            <a:ea typeface="Cambria Math" panose="02040503050406030204" pitchFamily="18" charset="0"/>
                          </a:rPr>
                          <m:t>𝑟</m:t>
                        </m:r>
                      </m:e>
                      <m:sub>
                        <m:r>
                          <a:rPr lang="id-ID" sz="1800" b="0" i="1" smtClean="0">
                            <a:solidFill>
                              <a:schemeClr val="tx1"/>
                            </a:solidFill>
                            <a:effectLst/>
                            <a:latin typeface="Cambria Math" panose="02040503050406030204" pitchFamily="18" charset="0"/>
                            <a:ea typeface="Cambria Math" panose="02040503050406030204" pitchFamily="18" charset="0"/>
                          </a:rPr>
                          <m:t>0</m:t>
                        </m:r>
                      </m:sub>
                    </m:sSub>
                  </m:oMath>
                </a14:m>
                <a:r>
                  <a:rPr lang="id-ID" sz="1800" dirty="0">
                    <a:solidFill>
                      <a:schemeClr val="tx1"/>
                    </a:solidFill>
                    <a:effectLst/>
                    <a:latin typeface="Times New Roman" panose="02020603050405020304" pitchFamily="18" charset="0"/>
                    <a:cs typeface="Times New Roman" panose="02020603050405020304" pitchFamily="18" charset="0"/>
                  </a:rPr>
                  <a:t>, maka kebijakan ekonomi ekspansif telah berhasil memacu pertumbuhan ekonomi dan menurunkan tingkat bunga.</a:t>
                </a:r>
              </a:p>
              <a:p>
                <a:pPr marL="285750" indent="-285750" algn="just">
                  <a:buClr>
                    <a:schemeClr val="accent2"/>
                  </a:buClr>
                  <a:buFont typeface="Century Gothic" panose="020B0502020202020204" pitchFamily="34" charset="0"/>
                  <a:buChar char="►"/>
                </a:pPr>
                <a:r>
                  <a:rPr lang="id-ID" sz="1800" dirty="0">
                    <a:solidFill>
                      <a:schemeClr val="tx1"/>
                    </a:solidFill>
                    <a:effectLst/>
                    <a:latin typeface="Times New Roman" panose="02020603050405020304" pitchFamily="18" charset="0"/>
                    <a:cs typeface="Times New Roman" panose="02020603050405020304" pitchFamily="18" charset="0"/>
                  </a:rPr>
                  <a:t>Pemerintah menurangi jumlah uang beredar menjadi </a:t>
                </a:r>
                <a14:m>
                  <m:oMath xmlns:m="http://schemas.openxmlformats.org/officeDocument/2006/math">
                    <m:sSub>
                      <m:sSubPr>
                        <m:ctrlPr>
                          <a:rPr lang="id-ID" sz="1800" i="1">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𝐿𝑀</m:t>
                        </m:r>
                      </m:e>
                      <m:sub>
                        <m:r>
                          <a:rPr lang="id-ID" sz="1800" b="0" i="1" smtClean="0">
                            <a:solidFill>
                              <a:schemeClr val="tx1"/>
                            </a:solidFill>
                            <a:effectLst/>
                            <a:latin typeface="Cambria Math" panose="02040503050406030204" pitchFamily="18" charset="0"/>
                          </a:rPr>
                          <m:t>2</m:t>
                        </m:r>
                      </m:sub>
                    </m:sSub>
                  </m:oMath>
                </a14:m>
                <a:r>
                  <a:rPr lang="id-ID" sz="1800" dirty="0">
                    <a:solidFill>
                      <a:schemeClr val="tx1"/>
                    </a:solidFill>
                    <a:effectLst/>
                    <a:latin typeface="Times New Roman" panose="02020603050405020304" pitchFamily="18" charset="0"/>
                    <a:cs typeface="Times New Roman" panose="02020603050405020304" pitchFamily="18" charset="0"/>
                  </a:rPr>
                  <a:t>, maka titik keseimbangan bergeser dari </a:t>
                </a:r>
                <a14:m>
                  <m:oMath xmlns:m="http://schemas.openxmlformats.org/officeDocument/2006/math">
                    <m:sSub>
                      <m:sSubPr>
                        <m:ctrlPr>
                          <a:rPr lang="id-ID" sz="1800" i="1">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𝐸</m:t>
                        </m:r>
                      </m:e>
                      <m:sub>
                        <m:r>
                          <a:rPr lang="id-ID" sz="1800" b="0" i="1" smtClean="0">
                            <a:solidFill>
                              <a:schemeClr val="tx1"/>
                            </a:solidFill>
                            <a:effectLst/>
                            <a:latin typeface="Cambria Math" panose="02040503050406030204" pitchFamily="18" charset="0"/>
                          </a:rPr>
                          <m:t>0</m:t>
                        </m:r>
                      </m:sub>
                    </m:sSub>
                  </m:oMath>
                </a14:m>
                <a:r>
                  <a:rPr lang="id-ID" sz="1800" dirty="0">
                    <a:solidFill>
                      <a:schemeClr val="tx1"/>
                    </a:solidFill>
                    <a:effectLst/>
                    <a:latin typeface="Times New Roman" panose="02020603050405020304" pitchFamily="18" charset="0"/>
                    <a:cs typeface="Times New Roman" panose="02020603050405020304" pitchFamily="18" charset="0"/>
                  </a:rPr>
                  <a:t> ke </a:t>
                </a:r>
                <a14:m>
                  <m:oMath xmlns:m="http://schemas.openxmlformats.org/officeDocument/2006/math">
                    <m:sSub>
                      <m:sSubPr>
                        <m:ctrlPr>
                          <a:rPr lang="id-ID" sz="1800" i="1">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𝐸</m:t>
                        </m:r>
                      </m:e>
                      <m:sub>
                        <m:r>
                          <a:rPr lang="id-ID" sz="1800" b="0" i="1" smtClean="0">
                            <a:solidFill>
                              <a:schemeClr val="tx1"/>
                            </a:solidFill>
                            <a:effectLst/>
                            <a:latin typeface="Cambria Math" panose="02040503050406030204" pitchFamily="18" charset="0"/>
                          </a:rPr>
                          <m:t>2</m:t>
                        </m:r>
                      </m:sub>
                    </m:sSub>
                  </m:oMath>
                </a14:m>
                <a:r>
                  <a:rPr lang="id-ID" sz="1800" dirty="0">
                    <a:solidFill>
                      <a:schemeClr val="tx1"/>
                    </a:solidFill>
                    <a:effectLst/>
                    <a:latin typeface="Times New Roman" panose="02020603050405020304" pitchFamily="18" charset="0"/>
                    <a:cs typeface="Times New Roman" panose="02020603050405020304" pitchFamily="18" charset="0"/>
                  </a:rPr>
                  <a:t>. Output keseimbangan </a:t>
                </a:r>
                <a14:m>
                  <m:oMath xmlns:m="http://schemas.openxmlformats.org/officeDocument/2006/math">
                    <m:sSub>
                      <m:sSubPr>
                        <m:ctrlPr>
                          <a:rPr lang="id-ID" sz="1800" i="1">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𝑌</m:t>
                        </m:r>
                      </m:e>
                      <m:sub>
                        <m:r>
                          <a:rPr lang="id-ID" sz="1800" b="0" i="1" smtClean="0">
                            <a:solidFill>
                              <a:schemeClr val="tx1"/>
                            </a:solidFill>
                            <a:effectLst/>
                            <a:latin typeface="Cambria Math" panose="02040503050406030204" pitchFamily="18" charset="0"/>
                          </a:rPr>
                          <m:t>0</m:t>
                        </m:r>
                      </m:sub>
                    </m:sSub>
                    <m:r>
                      <a:rPr lang="id-ID" sz="1800" b="0" i="1" smtClean="0">
                        <a:solidFill>
                          <a:schemeClr val="tx1"/>
                        </a:solidFill>
                        <a:effectLst/>
                        <a:latin typeface="Cambria Math" panose="02040503050406030204" pitchFamily="18" charset="0"/>
                      </a:rPr>
                      <m:t> </m:t>
                    </m:r>
                    <m:r>
                      <a:rPr lang="id-ID" sz="1800" b="0" i="1" smtClean="0">
                        <a:solidFill>
                          <a:schemeClr val="tx1"/>
                        </a:solidFill>
                        <a:effectLst/>
                        <a:latin typeface="Cambria Math" panose="02040503050406030204" pitchFamily="18" charset="0"/>
                        <a:ea typeface="Cambria Math" panose="02040503050406030204" pitchFamily="18" charset="0"/>
                      </a:rPr>
                      <m:t>&gt; </m:t>
                    </m:r>
                    <m:sSub>
                      <m:sSubPr>
                        <m:ctrlPr>
                          <a:rPr lang="id-ID" sz="1800" i="1">
                            <a:solidFill>
                              <a:schemeClr val="tx1"/>
                            </a:solidFill>
                            <a:effectLst/>
                            <a:latin typeface="Cambria Math" panose="02040503050406030204" pitchFamily="18" charset="0"/>
                            <a:ea typeface="Cambria Math" panose="02040503050406030204" pitchFamily="18" charset="0"/>
                          </a:rPr>
                        </m:ctrlPr>
                      </m:sSubPr>
                      <m:e>
                        <m:r>
                          <a:rPr lang="id-ID" sz="1800" b="0" i="1" smtClean="0">
                            <a:solidFill>
                              <a:schemeClr val="tx1"/>
                            </a:solidFill>
                            <a:effectLst/>
                            <a:latin typeface="Cambria Math" panose="02040503050406030204" pitchFamily="18" charset="0"/>
                            <a:ea typeface="Cambria Math" panose="02040503050406030204" pitchFamily="18" charset="0"/>
                          </a:rPr>
                          <m:t>𝑌</m:t>
                        </m:r>
                      </m:e>
                      <m:sub>
                        <m:r>
                          <a:rPr lang="id-ID" sz="1800" b="0" i="1" smtClean="0">
                            <a:solidFill>
                              <a:schemeClr val="tx1"/>
                            </a:solidFill>
                            <a:effectLst/>
                            <a:latin typeface="Cambria Math" panose="02040503050406030204" pitchFamily="18" charset="0"/>
                            <a:ea typeface="Cambria Math" panose="02040503050406030204" pitchFamily="18" charset="0"/>
                          </a:rPr>
                          <m:t>2</m:t>
                        </m:r>
                      </m:sub>
                    </m:sSub>
                  </m:oMath>
                </a14:m>
                <a:r>
                  <a:rPr lang="id-ID" sz="1800" dirty="0">
                    <a:solidFill>
                      <a:schemeClr val="tx1"/>
                    </a:solidFill>
                    <a:effectLst/>
                    <a:latin typeface="Times New Roman" panose="02020603050405020304" pitchFamily="18" charset="0"/>
                    <a:cs typeface="Times New Roman" panose="02020603050405020304" pitchFamily="18" charset="0"/>
                  </a:rPr>
                  <a:t> dan tingkat bunga </a:t>
                </a:r>
                <a14:m>
                  <m:oMath xmlns:m="http://schemas.openxmlformats.org/officeDocument/2006/math">
                    <m:sSub>
                      <m:sSubPr>
                        <m:ctrlPr>
                          <a:rPr lang="id-ID" sz="1800" i="1">
                            <a:solidFill>
                              <a:schemeClr val="tx1"/>
                            </a:solidFill>
                            <a:effectLst/>
                            <a:latin typeface="Cambria Math" panose="02040503050406030204" pitchFamily="18" charset="0"/>
                          </a:rPr>
                        </m:ctrlPr>
                      </m:sSubPr>
                      <m:e>
                        <m:r>
                          <a:rPr lang="id-ID" sz="1800" b="0" i="1" smtClean="0">
                            <a:solidFill>
                              <a:schemeClr val="tx1"/>
                            </a:solidFill>
                            <a:effectLst/>
                            <a:latin typeface="Cambria Math" panose="02040503050406030204" pitchFamily="18" charset="0"/>
                          </a:rPr>
                          <m:t>𝑟</m:t>
                        </m:r>
                      </m:e>
                      <m:sub>
                        <m:r>
                          <a:rPr lang="id-ID" sz="1800" b="0" i="1" smtClean="0">
                            <a:solidFill>
                              <a:schemeClr val="tx1"/>
                            </a:solidFill>
                            <a:effectLst/>
                            <a:latin typeface="Cambria Math" panose="02040503050406030204" pitchFamily="18" charset="0"/>
                          </a:rPr>
                          <m:t>0</m:t>
                        </m:r>
                      </m:sub>
                    </m:sSub>
                    <m:r>
                      <a:rPr lang="id-ID" sz="1800" b="0" i="1" smtClean="0">
                        <a:solidFill>
                          <a:schemeClr val="tx1"/>
                        </a:solidFill>
                        <a:effectLst/>
                        <a:latin typeface="Cambria Math" panose="02040503050406030204" pitchFamily="18" charset="0"/>
                        <a:ea typeface="Cambria Math" panose="02040503050406030204" pitchFamily="18" charset="0"/>
                      </a:rPr>
                      <m:t>&lt;</m:t>
                    </m:r>
                    <m:sSub>
                      <m:sSubPr>
                        <m:ctrlPr>
                          <a:rPr lang="id-ID" sz="1800" i="1">
                            <a:solidFill>
                              <a:schemeClr val="tx1"/>
                            </a:solidFill>
                            <a:effectLst/>
                            <a:latin typeface="Cambria Math" panose="02040503050406030204" pitchFamily="18" charset="0"/>
                            <a:ea typeface="Cambria Math" panose="02040503050406030204" pitchFamily="18" charset="0"/>
                          </a:rPr>
                        </m:ctrlPr>
                      </m:sSubPr>
                      <m:e>
                        <m:r>
                          <a:rPr lang="id-ID" sz="1800" b="0" i="1" smtClean="0">
                            <a:solidFill>
                              <a:schemeClr val="tx1"/>
                            </a:solidFill>
                            <a:effectLst/>
                            <a:latin typeface="Cambria Math" panose="02040503050406030204" pitchFamily="18" charset="0"/>
                            <a:ea typeface="Cambria Math" panose="02040503050406030204" pitchFamily="18" charset="0"/>
                          </a:rPr>
                          <m:t>𝑟</m:t>
                        </m:r>
                      </m:e>
                      <m:sub>
                        <m:r>
                          <a:rPr lang="id-ID" sz="1800" b="0" i="1" smtClean="0">
                            <a:solidFill>
                              <a:schemeClr val="tx1"/>
                            </a:solidFill>
                            <a:effectLst/>
                            <a:latin typeface="Cambria Math" panose="02040503050406030204" pitchFamily="18" charset="0"/>
                            <a:ea typeface="Cambria Math" panose="02040503050406030204" pitchFamily="18" charset="0"/>
                          </a:rPr>
                          <m:t>2</m:t>
                        </m:r>
                      </m:sub>
                    </m:sSub>
                    <m:r>
                      <a:rPr lang="id-ID" sz="1800" b="0" smtClean="0">
                        <a:solidFill>
                          <a:schemeClr val="tx1"/>
                        </a:solidFill>
                        <a:effectLst/>
                        <a:latin typeface="Cambria Math" panose="02040503050406030204" pitchFamily="18" charset="0"/>
                        <a:ea typeface="Cambria Math" panose="02040503050406030204" pitchFamily="18" charset="0"/>
                      </a:rPr>
                      <m:t> </m:t>
                    </m:r>
                  </m:oMath>
                </a14:m>
                <a:r>
                  <a:rPr lang="id-ID" sz="1800" dirty="0">
                    <a:solidFill>
                      <a:schemeClr val="tx1"/>
                    </a:solidFill>
                    <a:effectLst/>
                    <a:latin typeface="Times New Roman" panose="02020603050405020304" pitchFamily="18" charset="0"/>
                    <a:cs typeface="Times New Roman" panose="02020603050405020304" pitchFamily="18" charset="0"/>
                  </a:rPr>
                  <a:t>yang berarti telah terjadi inflasi</a:t>
                </a:r>
              </a:p>
            </p:txBody>
          </p:sp>
        </mc:Choice>
        <mc:Fallback>
          <p:sp>
            <p:nvSpPr>
              <p:cNvPr id="3" name="Text Placeholder 2">
                <a:extLst>
                  <a:ext uri="{FF2B5EF4-FFF2-40B4-BE49-F238E27FC236}">
                    <a16:creationId xmlns:a16="http://schemas.microsoft.com/office/drawing/2014/main" id="{FB38DECB-BBA5-4232-BD46-09CBB6A65099}"/>
                  </a:ext>
                </a:extLst>
              </p:cNvPr>
              <p:cNvSpPr txBox="1">
                <a:spLocks noRot="1" noChangeAspect="1" noMove="1" noResize="1" noEditPoints="1" noAdjustHandles="1" noChangeArrowheads="1" noChangeShapeType="1" noTextEdit="1"/>
              </p:cNvSpPr>
              <p:nvPr/>
            </p:nvSpPr>
            <p:spPr>
              <a:xfrm>
                <a:off x="259164" y="1128037"/>
                <a:ext cx="4003849" cy="5040560"/>
              </a:xfrm>
              <a:prstGeom prst="rect">
                <a:avLst/>
              </a:prstGeom>
              <a:blipFill>
                <a:blip r:embed="rId2"/>
                <a:stretch>
                  <a:fillRect l="-1220" t="-1088" r="-1372"/>
                </a:stretch>
              </a:blipFill>
            </p:spPr>
            <p:txBody>
              <a:bodyPr/>
              <a:lstStyle/>
              <a:p>
                <a:r>
                  <a:rPr lang="en-ID">
                    <a:noFill/>
                  </a:rPr>
                  <a:t> </a:t>
                </a:r>
              </a:p>
            </p:txBody>
          </p:sp>
        </mc:Fallback>
      </mc:AlternateContent>
      <p:sp>
        <p:nvSpPr>
          <p:cNvPr id="4" name="Title 3">
            <a:extLst>
              <a:ext uri="{FF2B5EF4-FFF2-40B4-BE49-F238E27FC236}">
                <a16:creationId xmlns:a16="http://schemas.microsoft.com/office/drawing/2014/main" id="{E04A1FD3-F210-41C4-8178-3A1078043BCC}"/>
              </a:ext>
            </a:extLst>
          </p:cNvPr>
          <p:cNvSpPr txBox="1">
            <a:spLocks/>
          </p:cNvSpPr>
          <p:nvPr/>
        </p:nvSpPr>
        <p:spPr>
          <a:xfrm>
            <a:off x="1524001" y="107275"/>
            <a:ext cx="9143998" cy="1020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d-ID" sz="2400" b="1" dirty="0">
                <a:latin typeface="Times New Roman" panose="02020603050405020304" pitchFamily="18" charset="0"/>
                <a:cs typeface="Times New Roman" panose="02020603050405020304" pitchFamily="18" charset="0"/>
              </a:rPr>
              <a:t>Kebijakan Moneter dan Keseimbangan Ekonomi : Analisis IS - LM</a:t>
            </a:r>
          </a:p>
        </p:txBody>
      </p:sp>
      <p:cxnSp>
        <p:nvCxnSpPr>
          <p:cNvPr id="32" name="Straight Arrow Connector 31">
            <a:extLst>
              <a:ext uri="{FF2B5EF4-FFF2-40B4-BE49-F238E27FC236}">
                <a16:creationId xmlns:a16="http://schemas.microsoft.com/office/drawing/2014/main" id="{C3A9FFA3-0C49-4E1E-8FB2-EDC8D470CA7C}"/>
              </a:ext>
            </a:extLst>
          </p:cNvPr>
          <p:cNvCxnSpPr/>
          <p:nvPr/>
        </p:nvCxnSpPr>
        <p:spPr>
          <a:xfrm flipV="1">
            <a:off x="6332543" y="2067028"/>
            <a:ext cx="12960" cy="3234680"/>
          </a:xfrm>
          <a:prstGeom prst="straightConnector1">
            <a:avLst/>
          </a:prstGeom>
          <a:ln w="571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B758152-A1E2-4743-B77C-9182E2E2FE60}"/>
              </a:ext>
            </a:extLst>
          </p:cNvPr>
          <p:cNvCxnSpPr/>
          <p:nvPr/>
        </p:nvCxnSpPr>
        <p:spPr>
          <a:xfrm>
            <a:off x="6330229" y="5278103"/>
            <a:ext cx="3653825" cy="0"/>
          </a:xfrm>
          <a:prstGeom prst="straightConnector1">
            <a:avLst/>
          </a:prstGeom>
          <a:ln w="571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2012DE0-F7F8-4FBC-BDFB-1D3F1134392D}"/>
              </a:ext>
            </a:extLst>
          </p:cNvPr>
          <p:cNvCxnSpPr/>
          <p:nvPr/>
        </p:nvCxnSpPr>
        <p:spPr>
          <a:xfrm>
            <a:off x="7683015" y="3203549"/>
            <a:ext cx="0" cy="2054574"/>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8869989-85E4-4A61-B176-D09B819EC2C6}"/>
              </a:ext>
            </a:extLst>
          </p:cNvPr>
          <p:cNvCxnSpPr/>
          <p:nvPr/>
        </p:nvCxnSpPr>
        <p:spPr>
          <a:xfrm>
            <a:off x="6366461" y="3203549"/>
            <a:ext cx="1316554"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DD4953-CFE3-4ED5-A808-5AA35D11BEAF}"/>
              </a:ext>
            </a:extLst>
          </p:cNvPr>
          <p:cNvCxnSpPr/>
          <p:nvPr/>
        </p:nvCxnSpPr>
        <p:spPr>
          <a:xfrm>
            <a:off x="6339023" y="4195733"/>
            <a:ext cx="2502204" cy="15143"/>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4FE4CF-141B-4FF5-B886-3CFB6ADABEA4}"/>
              </a:ext>
            </a:extLst>
          </p:cNvPr>
          <p:cNvCxnSpPr/>
          <p:nvPr/>
        </p:nvCxnSpPr>
        <p:spPr>
          <a:xfrm>
            <a:off x="6366461" y="3684368"/>
            <a:ext cx="1908737" cy="0"/>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66E48ED-B951-4986-B7B6-AA99908E6010}"/>
              </a:ext>
            </a:extLst>
          </p:cNvPr>
          <p:cNvCxnSpPr/>
          <p:nvPr/>
        </p:nvCxnSpPr>
        <p:spPr>
          <a:xfrm flipH="1" flipV="1">
            <a:off x="8275198" y="3684368"/>
            <a:ext cx="14672" cy="1562315"/>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1AC3DDB-BE78-4F65-93BE-F4A51E6E7C30}"/>
              </a:ext>
            </a:extLst>
          </p:cNvPr>
          <p:cNvCxnSpPr/>
          <p:nvPr/>
        </p:nvCxnSpPr>
        <p:spPr>
          <a:xfrm flipH="1" flipV="1">
            <a:off x="8841227" y="4210876"/>
            <a:ext cx="3509" cy="1047247"/>
          </a:xfrm>
          <a:prstGeom prst="line">
            <a:avLst/>
          </a:prstGeom>
          <a:ln w="25400">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AD32573-9968-45B3-BB8C-4B5F0730E098}"/>
              </a:ext>
            </a:extLst>
          </p:cNvPr>
          <p:cNvCxnSpPr/>
          <p:nvPr/>
        </p:nvCxnSpPr>
        <p:spPr>
          <a:xfrm flipV="1">
            <a:off x="6564364" y="2511479"/>
            <a:ext cx="1759606" cy="1895772"/>
          </a:xfrm>
          <a:prstGeom prst="line">
            <a:avLst/>
          </a:prstGeom>
          <a:ln w="381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Rectangle 40">
                <a:extLst>
                  <a:ext uri="{FF2B5EF4-FFF2-40B4-BE49-F238E27FC236}">
                    <a16:creationId xmlns:a16="http://schemas.microsoft.com/office/drawing/2014/main" id="{B72ABE91-0A47-4F88-8956-C01E69DF006C}"/>
                  </a:ext>
                </a:extLst>
              </p:cNvPr>
              <p:cNvSpPr/>
              <p:nvPr/>
            </p:nvSpPr>
            <p:spPr>
              <a:xfrm>
                <a:off x="8646068" y="5174545"/>
                <a:ext cx="4705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𝒀</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41" name="Rectangle 40">
                <a:extLst>
                  <a:ext uri="{FF2B5EF4-FFF2-40B4-BE49-F238E27FC236}">
                    <a16:creationId xmlns:a16="http://schemas.microsoft.com/office/drawing/2014/main" id="{B72ABE91-0A47-4F88-8956-C01E69DF006C}"/>
                  </a:ext>
                </a:extLst>
              </p:cNvPr>
              <p:cNvSpPr>
                <a:spLocks noRot="1" noChangeAspect="1" noMove="1" noResize="1" noEditPoints="1" noAdjustHandles="1" noChangeArrowheads="1" noChangeShapeType="1" noTextEdit="1"/>
              </p:cNvSpPr>
              <p:nvPr/>
            </p:nvSpPr>
            <p:spPr>
              <a:xfrm>
                <a:off x="8646068" y="5174545"/>
                <a:ext cx="470513" cy="338554"/>
              </a:xfrm>
              <a:prstGeom prst="rect">
                <a:avLst/>
              </a:prstGeom>
              <a:blipFill>
                <a:blip r:embed="rId3"/>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884C444B-FDA0-41B0-AE9E-3F60F7D3CBB7}"/>
                  </a:ext>
                </a:extLst>
              </p:cNvPr>
              <p:cNvSpPr/>
              <p:nvPr/>
            </p:nvSpPr>
            <p:spPr>
              <a:xfrm>
                <a:off x="7454406" y="5165582"/>
                <a:ext cx="4705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𝒀</m:t>
                          </m:r>
                        </m:e>
                        <m:sub>
                          <m:r>
                            <a:rPr lang="id-ID" sz="1600" b="1" i="1"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42" name="Rectangle 41">
                <a:extLst>
                  <a:ext uri="{FF2B5EF4-FFF2-40B4-BE49-F238E27FC236}">
                    <a16:creationId xmlns:a16="http://schemas.microsoft.com/office/drawing/2014/main" id="{884C444B-FDA0-41B0-AE9E-3F60F7D3CBB7}"/>
                  </a:ext>
                </a:extLst>
              </p:cNvPr>
              <p:cNvSpPr>
                <a:spLocks noRot="1" noChangeAspect="1" noMove="1" noResize="1" noEditPoints="1" noAdjustHandles="1" noChangeArrowheads="1" noChangeShapeType="1" noTextEdit="1"/>
              </p:cNvSpPr>
              <p:nvPr/>
            </p:nvSpPr>
            <p:spPr>
              <a:xfrm>
                <a:off x="7454406" y="5165582"/>
                <a:ext cx="470513" cy="338554"/>
              </a:xfrm>
              <a:prstGeom prst="rect">
                <a:avLst/>
              </a:prstGeom>
              <a:blipFill>
                <a:blip r:embed="rId4"/>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82535D51-C90A-45A7-86AE-B36B21B5C0DF}"/>
                  </a:ext>
                </a:extLst>
              </p:cNvPr>
              <p:cNvSpPr/>
              <p:nvPr/>
            </p:nvSpPr>
            <p:spPr>
              <a:xfrm>
                <a:off x="8084038" y="5179421"/>
                <a:ext cx="4705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𝒀</m:t>
                          </m:r>
                        </m:e>
                        <m:sub>
                          <m:r>
                            <a:rPr lang="id-ID" sz="1600" b="1" i="1" smtClean="0">
                              <a:solidFill>
                                <a:schemeClr val="tx1"/>
                              </a:solidFill>
                              <a:latin typeface="Cambria Math" panose="02040503050406030204" pitchFamily="18" charset="0"/>
                            </a:rPr>
                            <m:t>𝟎</m:t>
                          </m:r>
                        </m:sub>
                      </m:sSub>
                    </m:oMath>
                  </m:oMathPara>
                </a14:m>
                <a:endParaRPr lang="id-ID" sz="1600" b="1" dirty="0">
                  <a:solidFill>
                    <a:schemeClr val="tx1"/>
                  </a:solidFill>
                </a:endParaRPr>
              </a:p>
            </p:txBody>
          </p:sp>
        </mc:Choice>
        <mc:Fallback>
          <p:sp>
            <p:nvSpPr>
              <p:cNvPr id="43" name="Rectangle 42">
                <a:extLst>
                  <a:ext uri="{FF2B5EF4-FFF2-40B4-BE49-F238E27FC236}">
                    <a16:creationId xmlns:a16="http://schemas.microsoft.com/office/drawing/2014/main" id="{82535D51-C90A-45A7-86AE-B36B21B5C0DF}"/>
                  </a:ext>
                </a:extLst>
              </p:cNvPr>
              <p:cNvSpPr>
                <a:spLocks noRot="1" noChangeAspect="1" noMove="1" noResize="1" noEditPoints="1" noAdjustHandles="1" noChangeArrowheads="1" noChangeShapeType="1" noTextEdit="1"/>
              </p:cNvSpPr>
              <p:nvPr/>
            </p:nvSpPr>
            <p:spPr>
              <a:xfrm>
                <a:off x="8084038" y="5179421"/>
                <a:ext cx="470513" cy="338554"/>
              </a:xfrm>
              <a:prstGeom prst="rect">
                <a:avLst/>
              </a:prstGeom>
              <a:blipFill>
                <a:blip r:embed="rId5"/>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434A07AF-4817-4200-8D8C-E6586BA9AB48}"/>
                  </a:ext>
                </a:extLst>
              </p:cNvPr>
              <p:cNvSpPr/>
              <p:nvPr/>
            </p:nvSpPr>
            <p:spPr>
              <a:xfrm>
                <a:off x="5960131" y="3965478"/>
                <a:ext cx="406330"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𝒓</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44" name="Rectangle 43">
                <a:extLst>
                  <a:ext uri="{FF2B5EF4-FFF2-40B4-BE49-F238E27FC236}">
                    <a16:creationId xmlns:a16="http://schemas.microsoft.com/office/drawing/2014/main" id="{434A07AF-4817-4200-8D8C-E6586BA9AB48}"/>
                  </a:ext>
                </a:extLst>
              </p:cNvPr>
              <p:cNvSpPr>
                <a:spLocks noRot="1" noChangeAspect="1" noMove="1" noResize="1" noEditPoints="1" noAdjustHandles="1" noChangeArrowheads="1" noChangeShapeType="1" noTextEdit="1"/>
              </p:cNvSpPr>
              <p:nvPr/>
            </p:nvSpPr>
            <p:spPr>
              <a:xfrm>
                <a:off x="5960131" y="3965478"/>
                <a:ext cx="406330" cy="338554"/>
              </a:xfrm>
              <a:prstGeom prst="rect">
                <a:avLst/>
              </a:prstGeom>
              <a:blipFill>
                <a:blip r:embed="rId6"/>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5" name="Rectangle 44">
                <a:extLst>
                  <a:ext uri="{FF2B5EF4-FFF2-40B4-BE49-F238E27FC236}">
                    <a16:creationId xmlns:a16="http://schemas.microsoft.com/office/drawing/2014/main" id="{21245CBD-1ED5-4A5D-A786-DC92C9641A54}"/>
                  </a:ext>
                </a:extLst>
              </p:cNvPr>
              <p:cNvSpPr/>
              <p:nvPr/>
            </p:nvSpPr>
            <p:spPr>
              <a:xfrm>
                <a:off x="5984854" y="3448821"/>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𝒓</m:t>
                          </m:r>
                        </m:e>
                        <m:sub>
                          <m:r>
                            <a:rPr lang="id-ID" sz="1600" b="1" i="1" smtClean="0">
                              <a:solidFill>
                                <a:schemeClr val="tx1"/>
                              </a:solidFill>
                              <a:latin typeface="Cambria Math" panose="02040503050406030204" pitchFamily="18" charset="0"/>
                            </a:rPr>
                            <m:t>𝟎</m:t>
                          </m:r>
                        </m:sub>
                      </m:sSub>
                    </m:oMath>
                  </m:oMathPara>
                </a14:m>
                <a:endParaRPr lang="id-ID" sz="1600" b="1" dirty="0">
                  <a:solidFill>
                    <a:schemeClr val="tx1"/>
                  </a:solidFill>
                </a:endParaRPr>
              </a:p>
            </p:txBody>
          </p:sp>
        </mc:Choice>
        <mc:Fallback>
          <p:sp>
            <p:nvSpPr>
              <p:cNvPr id="45" name="Rectangle 44">
                <a:extLst>
                  <a:ext uri="{FF2B5EF4-FFF2-40B4-BE49-F238E27FC236}">
                    <a16:creationId xmlns:a16="http://schemas.microsoft.com/office/drawing/2014/main" id="{21245CBD-1ED5-4A5D-A786-DC92C9641A54}"/>
                  </a:ext>
                </a:extLst>
              </p:cNvPr>
              <p:cNvSpPr>
                <a:spLocks noRot="1" noChangeAspect="1" noMove="1" noResize="1" noEditPoints="1" noAdjustHandles="1" noChangeArrowheads="1" noChangeShapeType="1" noTextEdit="1"/>
              </p:cNvSpPr>
              <p:nvPr/>
            </p:nvSpPr>
            <p:spPr>
              <a:xfrm>
                <a:off x="5984854" y="3448821"/>
                <a:ext cx="451277" cy="338554"/>
              </a:xfrm>
              <a:prstGeom prst="rect">
                <a:avLst/>
              </a:prstGeom>
              <a:blipFill>
                <a:blip r:embed="rId7"/>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FB0E1272-E887-49E9-940E-809AF319A0C4}"/>
                  </a:ext>
                </a:extLst>
              </p:cNvPr>
              <p:cNvSpPr/>
              <p:nvPr/>
            </p:nvSpPr>
            <p:spPr>
              <a:xfrm>
                <a:off x="5955387" y="2996172"/>
                <a:ext cx="45127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𝒓</m:t>
                          </m:r>
                        </m:e>
                        <m:sub>
                          <m:r>
                            <a:rPr lang="id-ID" sz="1600" b="1" i="1"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46" name="Rectangle 45">
                <a:extLst>
                  <a:ext uri="{FF2B5EF4-FFF2-40B4-BE49-F238E27FC236}">
                    <a16:creationId xmlns:a16="http://schemas.microsoft.com/office/drawing/2014/main" id="{FB0E1272-E887-49E9-940E-809AF319A0C4}"/>
                  </a:ext>
                </a:extLst>
              </p:cNvPr>
              <p:cNvSpPr>
                <a:spLocks noRot="1" noChangeAspect="1" noMove="1" noResize="1" noEditPoints="1" noAdjustHandles="1" noChangeArrowheads="1" noChangeShapeType="1" noTextEdit="1"/>
              </p:cNvSpPr>
              <p:nvPr/>
            </p:nvSpPr>
            <p:spPr>
              <a:xfrm>
                <a:off x="5955387" y="2996172"/>
                <a:ext cx="451277" cy="338554"/>
              </a:xfrm>
              <a:prstGeom prst="rect">
                <a:avLst/>
              </a:prstGeom>
              <a:blipFill>
                <a:blip r:embed="rId8"/>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629A99D8-A58D-4324-B411-8D94C88C5622}"/>
                  </a:ext>
                </a:extLst>
              </p:cNvPr>
              <p:cNvSpPr/>
              <p:nvPr/>
            </p:nvSpPr>
            <p:spPr>
              <a:xfrm>
                <a:off x="8582942" y="3741069"/>
                <a:ext cx="4753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𝑬</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47" name="Rectangle 46">
                <a:extLst>
                  <a:ext uri="{FF2B5EF4-FFF2-40B4-BE49-F238E27FC236}">
                    <a16:creationId xmlns:a16="http://schemas.microsoft.com/office/drawing/2014/main" id="{629A99D8-A58D-4324-B411-8D94C88C5622}"/>
                  </a:ext>
                </a:extLst>
              </p:cNvPr>
              <p:cNvSpPr>
                <a:spLocks noRot="1" noChangeAspect="1" noMove="1" noResize="1" noEditPoints="1" noAdjustHandles="1" noChangeArrowheads="1" noChangeShapeType="1" noTextEdit="1"/>
              </p:cNvSpPr>
              <p:nvPr/>
            </p:nvSpPr>
            <p:spPr>
              <a:xfrm>
                <a:off x="8582942" y="3741069"/>
                <a:ext cx="475322" cy="338554"/>
              </a:xfrm>
              <a:prstGeom prst="rect">
                <a:avLst/>
              </a:prstGeom>
              <a:blipFill>
                <a:blip r:embed="rId9"/>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8" name="Rectangle 47">
                <a:extLst>
                  <a:ext uri="{FF2B5EF4-FFF2-40B4-BE49-F238E27FC236}">
                    <a16:creationId xmlns:a16="http://schemas.microsoft.com/office/drawing/2014/main" id="{5177373D-4A04-414B-B581-E46CDA8AE0EF}"/>
                  </a:ext>
                </a:extLst>
              </p:cNvPr>
              <p:cNvSpPr/>
              <p:nvPr/>
            </p:nvSpPr>
            <p:spPr>
              <a:xfrm>
                <a:off x="7398897" y="2735143"/>
                <a:ext cx="47532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𝑬</m:t>
                          </m:r>
                        </m:e>
                        <m:sub>
                          <m:r>
                            <a:rPr lang="id-ID" sz="1600" b="1" i="1"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48" name="Rectangle 47">
                <a:extLst>
                  <a:ext uri="{FF2B5EF4-FFF2-40B4-BE49-F238E27FC236}">
                    <a16:creationId xmlns:a16="http://schemas.microsoft.com/office/drawing/2014/main" id="{5177373D-4A04-414B-B581-E46CDA8AE0EF}"/>
                  </a:ext>
                </a:extLst>
              </p:cNvPr>
              <p:cNvSpPr>
                <a:spLocks noRot="1" noChangeAspect="1" noMove="1" noResize="1" noEditPoints="1" noAdjustHandles="1" noChangeArrowheads="1" noChangeShapeType="1" noTextEdit="1"/>
              </p:cNvSpPr>
              <p:nvPr/>
            </p:nvSpPr>
            <p:spPr>
              <a:xfrm>
                <a:off x="7398897" y="2735143"/>
                <a:ext cx="475323" cy="338554"/>
              </a:xfrm>
              <a:prstGeom prst="rect">
                <a:avLst/>
              </a:prstGeom>
              <a:blipFill>
                <a:blip r:embed="rId10"/>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9" name="Rectangle 48">
                <a:extLst>
                  <a:ext uri="{FF2B5EF4-FFF2-40B4-BE49-F238E27FC236}">
                    <a16:creationId xmlns:a16="http://schemas.microsoft.com/office/drawing/2014/main" id="{A607481F-AD55-4F70-8507-73E234331BC8}"/>
                  </a:ext>
                </a:extLst>
              </p:cNvPr>
              <p:cNvSpPr/>
              <p:nvPr/>
            </p:nvSpPr>
            <p:spPr>
              <a:xfrm>
                <a:off x="9364861" y="2998713"/>
                <a:ext cx="643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𝑳𝑴</m:t>
                          </m:r>
                        </m:e>
                        <m:sub>
                          <m:r>
                            <a:rPr lang="id-ID" sz="1600" b="1" i="1" smtClean="0">
                              <a:solidFill>
                                <a:schemeClr val="tx1"/>
                              </a:solidFill>
                              <a:latin typeface="Cambria Math" panose="02040503050406030204" pitchFamily="18" charset="0"/>
                            </a:rPr>
                            <m:t>𝟏</m:t>
                          </m:r>
                        </m:sub>
                      </m:sSub>
                    </m:oMath>
                  </m:oMathPara>
                </a14:m>
                <a:endParaRPr lang="id-ID" sz="1600" b="1" dirty="0">
                  <a:solidFill>
                    <a:schemeClr val="tx1"/>
                  </a:solidFill>
                </a:endParaRPr>
              </a:p>
            </p:txBody>
          </p:sp>
        </mc:Choice>
        <mc:Fallback>
          <p:sp>
            <p:nvSpPr>
              <p:cNvPr id="49" name="Rectangle 48">
                <a:extLst>
                  <a:ext uri="{FF2B5EF4-FFF2-40B4-BE49-F238E27FC236}">
                    <a16:creationId xmlns:a16="http://schemas.microsoft.com/office/drawing/2014/main" id="{A607481F-AD55-4F70-8507-73E234331BC8}"/>
                  </a:ext>
                </a:extLst>
              </p:cNvPr>
              <p:cNvSpPr>
                <a:spLocks noRot="1" noChangeAspect="1" noMove="1" noResize="1" noEditPoints="1" noAdjustHandles="1" noChangeArrowheads="1" noChangeShapeType="1" noTextEdit="1"/>
              </p:cNvSpPr>
              <p:nvPr/>
            </p:nvSpPr>
            <p:spPr>
              <a:xfrm>
                <a:off x="9364861" y="2998713"/>
                <a:ext cx="643638" cy="338554"/>
              </a:xfrm>
              <a:prstGeom prst="rect">
                <a:avLst/>
              </a:prstGeom>
              <a:blipFill>
                <a:blip r:embed="rId11"/>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50" name="Rectangle 49">
                <a:extLst>
                  <a:ext uri="{FF2B5EF4-FFF2-40B4-BE49-F238E27FC236}">
                    <a16:creationId xmlns:a16="http://schemas.microsoft.com/office/drawing/2014/main" id="{D0D77099-605C-42DE-8E45-45D8E54B7C4C}"/>
                  </a:ext>
                </a:extLst>
              </p:cNvPr>
              <p:cNvSpPr/>
              <p:nvPr/>
            </p:nvSpPr>
            <p:spPr>
              <a:xfrm>
                <a:off x="8044552" y="2146202"/>
                <a:ext cx="643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𝑳𝑴</m:t>
                          </m:r>
                        </m:e>
                        <m:sub>
                          <m:r>
                            <a:rPr lang="id-ID" sz="1600" b="1" i="1" smtClean="0">
                              <a:solidFill>
                                <a:schemeClr val="tx1"/>
                              </a:solidFill>
                              <a:latin typeface="Cambria Math" panose="02040503050406030204" pitchFamily="18" charset="0"/>
                            </a:rPr>
                            <m:t>𝟐</m:t>
                          </m:r>
                        </m:sub>
                      </m:sSub>
                    </m:oMath>
                  </m:oMathPara>
                </a14:m>
                <a:endParaRPr lang="id-ID" sz="1600" b="1" dirty="0">
                  <a:solidFill>
                    <a:schemeClr val="tx1"/>
                  </a:solidFill>
                </a:endParaRPr>
              </a:p>
            </p:txBody>
          </p:sp>
        </mc:Choice>
        <mc:Fallback>
          <p:sp>
            <p:nvSpPr>
              <p:cNvPr id="50" name="Rectangle 49">
                <a:extLst>
                  <a:ext uri="{FF2B5EF4-FFF2-40B4-BE49-F238E27FC236}">
                    <a16:creationId xmlns:a16="http://schemas.microsoft.com/office/drawing/2014/main" id="{D0D77099-605C-42DE-8E45-45D8E54B7C4C}"/>
                  </a:ext>
                </a:extLst>
              </p:cNvPr>
              <p:cNvSpPr>
                <a:spLocks noRot="1" noChangeAspect="1" noMove="1" noResize="1" noEditPoints="1" noAdjustHandles="1" noChangeArrowheads="1" noChangeShapeType="1" noTextEdit="1"/>
              </p:cNvSpPr>
              <p:nvPr/>
            </p:nvSpPr>
            <p:spPr>
              <a:xfrm>
                <a:off x="8044552" y="2146202"/>
                <a:ext cx="643638" cy="338554"/>
              </a:xfrm>
              <a:prstGeom prst="rect">
                <a:avLst/>
              </a:prstGeom>
              <a:blipFill>
                <a:blip r:embed="rId12"/>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51" name="Rectangle 50">
                <a:extLst>
                  <a:ext uri="{FF2B5EF4-FFF2-40B4-BE49-F238E27FC236}">
                    <a16:creationId xmlns:a16="http://schemas.microsoft.com/office/drawing/2014/main" id="{EF402871-7FBD-4C3D-992D-3E255A8E357A}"/>
                  </a:ext>
                </a:extLst>
              </p:cNvPr>
              <p:cNvSpPr/>
              <p:nvPr/>
            </p:nvSpPr>
            <p:spPr>
              <a:xfrm>
                <a:off x="8752111" y="2623416"/>
                <a:ext cx="6436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𝑳𝑴</m:t>
                          </m:r>
                        </m:e>
                        <m:sub>
                          <m:r>
                            <a:rPr lang="id-ID" sz="1600" b="1" i="1" smtClean="0">
                              <a:solidFill>
                                <a:schemeClr val="tx1"/>
                              </a:solidFill>
                              <a:latin typeface="Cambria Math" panose="02040503050406030204" pitchFamily="18" charset="0"/>
                            </a:rPr>
                            <m:t>𝟎</m:t>
                          </m:r>
                        </m:sub>
                      </m:sSub>
                    </m:oMath>
                  </m:oMathPara>
                </a14:m>
                <a:endParaRPr lang="id-ID" sz="1600" b="1" dirty="0">
                  <a:solidFill>
                    <a:schemeClr val="tx1"/>
                  </a:solidFill>
                </a:endParaRPr>
              </a:p>
            </p:txBody>
          </p:sp>
        </mc:Choice>
        <mc:Fallback>
          <p:sp>
            <p:nvSpPr>
              <p:cNvPr id="51" name="Rectangle 50">
                <a:extLst>
                  <a:ext uri="{FF2B5EF4-FFF2-40B4-BE49-F238E27FC236}">
                    <a16:creationId xmlns:a16="http://schemas.microsoft.com/office/drawing/2014/main" id="{EF402871-7FBD-4C3D-992D-3E255A8E357A}"/>
                  </a:ext>
                </a:extLst>
              </p:cNvPr>
              <p:cNvSpPr>
                <a:spLocks noRot="1" noChangeAspect="1" noMove="1" noResize="1" noEditPoints="1" noAdjustHandles="1" noChangeArrowheads="1" noChangeShapeType="1" noTextEdit="1"/>
              </p:cNvSpPr>
              <p:nvPr/>
            </p:nvSpPr>
            <p:spPr>
              <a:xfrm>
                <a:off x="8752111" y="2623416"/>
                <a:ext cx="643638" cy="338554"/>
              </a:xfrm>
              <a:prstGeom prst="rect">
                <a:avLst/>
              </a:prstGeom>
              <a:blipFill>
                <a:blip r:embed="rId13"/>
                <a:stretch>
                  <a:fillRect/>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52" name="Rectangle 51">
                <a:extLst>
                  <a:ext uri="{FF2B5EF4-FFF2-40B4-BE49-F238E27FC236}">
                    <a16:creationId xmlns:a16="http://schemas.microsoft.com/office/drawing/2014/main" id="{081EC2A4-1B04-4640-B6B9-64A4745349F0}"/>
                  </a:ext>
                </a:extLst>
              </p:cNvPr>
              <p:cNvSpPr/>
              <p:nvPr/>
            </p:nvSpPr>
            <p:spPr>
              <a:xfrm>
                <a:off x="8044552" y="3310255"/>
                <a:ext cx="47532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sz="1600" b="1" i="1" smtClean="0">
                              <a:solidFill>
                                <a:schemeClr val="tx1"/>
                              </a:solidFill>
                              <a:latin typeface="Cambria Math" panose="02040503050406030204" pitchFamily="18" charset="0"/>
                            </a:rPr>
                          </m:ctrlPr>
                        </m:sSubPr>
                        <m:e>
                          <m:r>
                            <a:rPr lang="id-ID" sz="1600" b="1" i="1" smtClean="0">
                              <a:solidFill>
                                <a:schemeClr val="tx1"/>
                              </a:solidFill>
                              <a:latin typeface="Cambria Math" panose="02040503050406030204" pitchFamily="18" charset="0"/>
                            </a:rPr>
                            <m:t>𝑬</m:t>
                          </m:r>
                        </m:e>
                        <m:sub>
                          <m:r>
                            <a:rPr lang="id-ID" sz="1600" b="1" i="1" smtClean="0">
                              <a:solidFill>
                                <a:schemeClr val="tx1"/>
                              </a:solidFill>
                              <a:latin typeface="Cambria Math" panose="02040503050406030204" pitchFamily="18" charset="0"/>
                            </a:rPr>
                            <m:t>𝟎</m:t>
                          </m:r>
                        </m:sub>
                      </m:sSub>
                    </m:oMath>
                  </m:oMathPara>
                </a14:m>
                <a:endParaRPr lang="id-ID" sz="1600" b="1" dirty="0">
                  <a:solidFill>
                    <a:schemeClr val="tx1"/>
                  </a:solidFill>
                </a:endParaRPr>
              </a:p>
            </p:txBody>
          </p:sp>
        </mc:Choice>
        <mc:Fallback>
          <p:sp>
            <p:nvSpPr>
              <p:cNvPr id="52" name="Rectangle 51">
                <a:extLst>
                  <a:ext uri="{FF2B5EF4-FFF2-40B4-BE49-F238E27FC236}">
                    <a16:creationId xmlns:a16="http://schemas.microsoft.com/office/drawing/2014/main" id="{081EC2A4-1B04-4640-B6B9-64A4745349F0}"/>
                  </a:ext>
                </a:extLst>
              </p:cNvPr>
              <p:cNvSpPr>
                <a:spLocks noRot="1" noChangeAspect="1" noMove="1" noResize="1" noEditPoints="1" noAdjustHandles="1" noChangeArrowheads="1" noChangeShapeType="1" noTextEdit="1"/>
              </p:cNvSpPr>
              <p:nvPr/>
            </p:nvSpPr>
            <p:spPr>
              <a:xfrm>
                <a:off x="8044552" y="3310255"/>
                <a:ext cx="475323" cy="338554"/>
              </a:xfrm>
              <a:prstGeom prst="rect">
                <a:avLst/>
              </a:prstGeom>
              <a:blipFill>
                <a:blip r:embed="rId14"/>
                <a:stretch>
                  <a:fillRect/>
                </a:stretch>
              </a:blipFill>
            </p:spPr>
            <p:txBody>
              <a:bodyPr/>
              <a:lstStyle/>
              <a:p>
                <a:r>
                  <a:rPr lang="en-ID">
                    <a:noFill/>
                  </a:rPr>
                  <a:t> </a:t>
                </a:r>
              </a:p>
            </p:txBody>
          </p:sp>
        </mc:Fallback>
      </mc:AlternateContent>
      <p:cxnSp>
        <p:nvCxnSpPr>
          <p:cNvPr id="53" name="Straight Connector 52">
            <a:extLst>
              <a:ext uri="{FF2B5EF4-FFF2-40B4-BE49-F238E27FC236}">
                <a16:creationId xmlns:a16="http://schemas.microsoft.com/office/drawing/2014/main" id="{EFC94052-39C7-4EFC-992D-54ED15E2A022}"/>
              </a:ext>
            </a:extLst>
          </p:cNvPr>
          <p:cNvCxnSpPr/>
          <p:nvPr/>
        </p:nvCxnSpPr>
        <p:spPr>
          <a:xfrm>
            <a:off x="6968243" y="2562930"/>
            <a:ext cx="2680614" cy="2318958"/>
          </a:xfrm>
          <a:prstGeom prst="line">
            <a:avLst/>
          </a:prstGeom>
          <a:ln w="381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7BF742E-106E-45CC-A5BE-D6EF67CA812B}"/>
              </a:ext>
            </a:extLst>
          </p:cNvPr>
          <p:cNvCxnSpPr/>
          <p:nvPr/>
        </p:nvCxnSpPr>
        <p:spPr>
          <a:xfrm flipV="1">
            <a:off x="7227215" y="2986117"/>
            <a:ext cx="1759606" cy="1895772"/>
          </a:xfrm>
          <a:prstGeom prst="line">
            <a:avLst/>
          </a:prstGeom>
          <a:ln w="381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5C4B46-6241-48C7-A1FB-1C24DA292A1E}"/>
              </a:ext>
            </a:extLst>
          </p:cNvPr>
          <p:cNvCxnSpPr/>
          <p:nvPr/>
        </p:nvCxnSpPr>
        <p:spPr>
          <a:xfrm flipV="1">
            <a:off x="7833258" y="3349862"/>
            <a:ext cx="1759606" cy="1895772"/>
          </a:xfrm>
          <a:prstGeom prst="line">
            <a:avLst/>
          </a:prstGeom>
          <a:ln w="3810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FF334D2-07FF-41D1-B7CA-8E2ADCFA7B74}"/>
              </a:ext>
            </a:extLst>
          </p:cNvPr>
          <p:cNvCxnSpPr/>
          <p:nvPr/>
        </p:nvCxnSpPr>
        <p:spPr>
          <a:xfrm>
            <a:off x="8720376" y="3457994"/>
            <a:ext cx="379644" cy="348609"/>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9BD9EDD-7FC4-4E3B-B9E2-6574135F3038}"/>
              </a:ext>
            </a:extLst>
          </p:cNvPr>
          <p:cNvCxnSpPr/>
          <p:nvPr/>
        </p:nvCxnSpPr>
        <p:spPr>
          <a:xfrm flipH="1" flipV="1">
            <a:off x="8130023" y="2944439"/>
            <a:ext cx="379644" cy="324138"/>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29154C3-19A9-434D-A527-D6F1C8ACAE3C}"/>
              </a:ext>
            </a:extLst>
          </p:cNvPr>
          <p:cNvSpPr txBox="1"/>
          <p:nvPr/>
        </p:nvSpPr>
        <p:spPr>
          <a:xfrm>
            <a:off x="9625670" y="4829070"/>
            <a:ext cx="716768" cy="313932"/>
          </a:xfrm>
          <a:prstGeom prst="rect">
            <a:avLst/>
          </a:prstGeom>
          <a:noFill/>
        </p:spPr>
        <p:txBody>
          <a:bodyPr wrap="square" rtlCol="0">
            <a:spAutoFit/>
          </a:bodyPr>
          <a:lstStyle/>
          <a:p>
            <a:pPr>
              <a:lnSpc>
                <a:spcPct val="90000"/>
              </a:lnSpc>
            </a:pPr>
            <a:r>
              <a:rPr lang="id-ID" sz="1600" b="1" dirty="0"/>
              <a:t>IS</a:t>
            </a:r>
          </a:p>
        </p:txBody>
      </p:sp>
    </p:spTree>
    <p:extLst>
      <p:ext uri="{BB962C8B-B14F-4D97-AF65-F5344CB8AC3E}">
        <p14:creationId xmlns:p14="http://schemas.microsoft.com/office/powerpoint/2010/main" val="68187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86F4D28D-645B-44E0-AD56-8370A4D65C44}"/>
              </a:ext>
            </a:extLst>
          </p:cNvPr>
          <p:cNvCxnSpPr/>
          <p:nvPr/>
        </p:nvCxnSpPr>
        <p:spPr>
          <a:xfrm flipV="1">
            <a:off x="1629916" y="1524784"/>
            <a:ext cx="0" cy="2088232"/>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9D23DE46-3CF8-4AAE-BEA0-7D780A254639}"/>
              </a:ext>
            </a:extLst>
          </p:cNvPr>
          <p:cNvCxnSpPr/>
          <p:nvPr/>
        </p:nvCxnSpPr>
        <p:spPr>
          <a:xfrm flipV="1">
            <a:off x="4654252" y="4045064"/>
            <a:ext cx="0" cy="2088232"/>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040A902-B93C-4D7D-9EE8-2D3E630EC004}"/>
              </a:ext>
            </a:extLst>
          </p:cNvPr>
          <p:cNvCxnSpPr/>
          <p:nvPr/>
        </p:nvCxnSpPr>
        <p:spPr>
          <a:xfrm flipV="1">
            <a:off x="4654252" y="1524784"/>
            <a:ext cx="0" cy="2088232"/>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28A1FF6-E30C-4315-8B61-E383F83E11A2}"/>
              </a:ext>
            </a:extLst>
          </p:cNvPr>
          <p:cNvCxnSpPr/>
          <p:nvPr/>
        </p:nvCxnSpPr>
        <p:spPr>
          <a:xfrm flipV="1">
            <a:off x="1629916" y="4045064"/>
            <a:ext cx="0" cy="2088232"/>
          </a:xfrm>
          <a:prstGeom prst="straightConnector1">
            <a:avLst/>
          </a:prstGeom>
          <a:ln w="28575">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3EA577-5840-4472-AFF4-38DC30A5C034}"/>
              </a:ext>
            </a:extLst>
          </p:cNvPr>
          <p:cNvCxnSpPr/>
          <p:nvPr/>
        </p:nvCxnSpPr>
        <p:spPr>
          <a:xfrm>
            <a:off x="2133972" y="1668800"/>
            <a:ext cx="0" cy="1944215"/>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0EDFBC-E4AF-41DB-BBAF-72B6860D6E1E}"/>
              </a:ext>
            </a:extLst>
          </p:cNvPr>
          <p:cNvCxnSpPr/>
          <p:nvPr/>
        </p:nvCxnSpPr>
        <p:spPr>
          <a:xfrm>
            <a:off x="2566020" y="1668800"/>
            <a:ext cx="0" cy="1944215"/>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57B069-FD0D-4CA6-AB29-2F145884A6EE}"/>
              </a:ext>
            </a:extLst>
          </p:cNvPr>
          <p:cNvCxnSpPr/>
          <p:nvPr/>
        </p:nvCxnSpPr>
        <p:spPr>
          <a:xfrm>
            <a:off x="2998068" y="1668800"/>
            <a:ext cx="0" cy="1944215"/>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08213E-DD3B-4E54-A9E4-76BE1E0E576B}"/>
              </a:ext>
            </a:extLst>
          </p:cNvPr>
          <p:cNvCxnSpPr/>
          <p:nvPr/>
        </p:nvCxnSpPr>
        <p:spPr>
          <a:xfrm>
            <a:off x="2133972" y="4421865"/>
            <a:ext cx="0" cy="1711431"/>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B6B47EA-C950-45EB-940C-042DC060CEEC}"/>
              </a:ext>
            </a:extLst>
          </p:cNvPr>
          <p:cNvCxnSpPr/>
          <p:nvPr/>
        </p:nvCxnSpPr>
        <p:spPr>
          <a:xfrm>
            <a:off x="2566020" y="4444603"/>
            <a:ext cx="0" cy="1688691"/>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54539A-C1F0-4655-A767-3D43E0070F87}"/>
              </a:ext>
            </a:extLst>
          </p:cNvPr>
          <p:cNvCxnSpPr/>
          <p:nvPr/>
        </p:nvCxnSpPr>
        <p:spPr>
          <a:xfrm>
            <a:off x="2998068" y="4444603"/>
            <a:ext cx="0" cy="1688692"/>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264F2C-0761-4895-A949-5D8C5597907F}"/>
              </a:ext>
            </a:extLst>
          </p:cNvPr>
          <p:cNvCxnSpPr/>
          <p:nvPr/>
        </p:nvCxnSpPr>
        <p:spPr>
          <a:xfrm>
            <a:off x="5727139" y="1668799"/>
            <a:ext cx="0" cy="1944215"/>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6ECE3E3-956D-4790-B503-1736E3C1A121}"/>
              </a:ext>
            </a:extLst>
          </p:cNvPr>
          <p:cNvCxnSpPr/>
          <p:nvPr/>
        </p:nvCxnSpPr>
        <p:spPr>
          <a:xfrm rot="16200000">
            <a:off x="2602024" y="1709441"/>
            <a:ext cx="0" cy="1944215"/>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E81873-53FF-414B-A62A-698E7821D831}"/>
              </a:ext>
            </a:extLst>
          </p:cNvPr>
          <p:cNvCxnSpPr/>
          <p:nvPr/>
        </p:nvCxnSpPr>
        <p:spPr>
          <a:xfrm>
            <a:off x="1629916" y="5294505"/>
            <a:ext cx="1080124" cy="2"/>
          </a:xfrm>
          <a:prstGeom prst="line">
            <a:avLst/>
          </a:prstGeom>
          <a:ln w="28575">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10077A-5A8A-4578-8906-FA5EBD7B00A8}"/>
              </a:ext>
            </a:extLst>
          </p:cNvPr>
          <p:cNvCxnSpPr/>
          <p:nvPr/>
        </p:nvCxnSpPr>
        <p:spPr>
          <a:xfrm flipV="1">
            <a:off x="1629915" y="5734479"/>
            <a:ext cx="1447228" cy="11316"/>
          </a:xfrm>
          <a:prstGeom prst="line">
            <a:avLst/>
          </a:prstGeom>
          <a:ln w="28575">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7FA1F9-677C-4035-A357-2C8FDE7FFB61}"/>
              </a:ext>
            </a:extLst>
          </p:cNvPr>
          <p:cNvCxnSpPr/>
          <p:nvPr/>
        </p:nvCxnSpPr>
        <p:spPr>
          <a:xfrm>
            <a:off x="1648971" y="4843214"/>
            <a:ext cx="663859" cy="11319"/>
          </a:xfrm>
          <a:prstGeom prst="line">
            <a:avLst/>
          </a:prstGeom>
          <a:ln w="28575">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C0B82D-83B1-437F-951D-E101982DA94E}"/>
              </a:ext>
            </a:extLst>
          </p:cNvPr>
          <p:cNvCxnSpPr/>
          <p:nvPr/>
        </p:nvCxnSpPr>
        <p:spPr>
          <a:xfrm>
            <a:off x="1845940" y="4421865"/>
            <a:ext cx="1584176" cy="1552919"/>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A8AF74-9770-4521-9AB0-643A381C0D58}"/>
              </a:ext>
            </a:extLst>
          </p:cNvPr>
          <p:cNvCxnSpPr/>
          <p:nvPr/>
        </p:nvCxnSpPr>
        <p:spPr>
          <a:xfrm rot="16200000">
            <a:off x="5771347" y="1704380"/>
            <a:ext cx="0" cy="1944215"/>
          </a:xfrm>
          <a:prstGeom prst="line">
            <a:avLst/>
          </a:prstGeom>
          <a:ln w="28575">
            <a:solidFill>
              <a:schemeClr val="tx1"/>
            </a:solidFill>
            <a:prstDash val="dash"/>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AD9E06-982B-47C1-975E-750FFD2FEB94}"/>
              </a:ext>
            </a:extLst>
          </p:cNvPr>
          <p:cNvCxnSpPr/>
          <p:nvPr/>
        </p:nvCxnSpPr>
        <p:spPr>
          <a:xfrm rot="16200000">
            <a:off x="5759174" y="4343648"/>
            <a:ext cx="0" cy="1944215"/>
          </a:xfrm>
          <a:prstGeom prst="line">
            <a:avLst/>
          </a:prstGeom>
          <a:ln w="28575">
            <a:solidFill>
              <a:schemeClr val="tx1"/>
            </a:solidFill>
            <a:prstDash val="dash"/>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6CEB78B-0AAC-459A-BDAD-06E5CF8DF798}"/>
              </a:ext>
            </a:extLst>
          </p:cNvPr>
          <p:cNvCxnSpPr/>
          <p:nvPr/>
        </p:nvCxnSpPr>
        <p:spPr>
          <a:xfrm>
            <a:off x="4870275" y="4444603"/>
            <a:ext cx="1584176" cy="1552919"/>
          </a:xfrm>
          <a:prstGeom prst="line">
            <a:avLst/>
          </a:prstGeom>
          <a:ln w="2857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B1D51A-0548-42FC-9267-7F5E4422F088}"/>
              </a:ext>
            </a:extLst>
          </p:cNvPr>
          <p:cNvCxnSpPr/>
          <p:nvPr/>
        </p:nvCxnSpPr>
        <p:spPr>
          <a:xfrm>
            <a:off x="5727139" y="5315755"/>
            <a:ext cx="0" cy="817538"/>
          </a:xfrm>
          <a:prstGeom prst="line">
            <a:avLst/>
          </a:prstGeom>
          <a:ln w="28575">
            <a:noFill/>
            <a:prstDash val="dash"/>
            <a:miter lim="800000"/>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37B3A110-2ADC-42A2-87C4-D1F5DD2AC363}"/>
                  </a:ext>
                </a:extLst>
              </p:cNvPr>
              <p:cNvSpPr txBox="1"/>
              <p:nvPr/>
            </p:nvSpPr>
            <p:spPr>
              <a:xfrm>
                <a:off x="2347592" y="1440955"/>
                <a:ext cx="458972"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𝑳𝑴</m:t>
                          </m:r>
                        </m:e>
                        <m:sub>
                          <m:r>
                            <a:rPr lang="id-ID" sz="1600" b="1" i="1" smtClean="0">
                              <a:latin typeface="Cambria Math" panose="02040503050406030204" pitchFamily="18" charset="0"/>
                            </a:rPr>
                            <m:t>𝟎</m:t>
                          </m:r>
                        </m:sub>
                      </m:sSub>
                    </m:oMath>
                  </m:oMathPara>
                </a14:m>
                <a:endParaRPr lang="id-ID" sz="1600" b="1" dirty="0"/>
              </a:p>
            </p:txBody>
          </p:sp>
        </mc:Choice>
        <mc:Fallback>
          <p:sp>
            <p:nvSpPr>
              <p:cNvPr id="23" name="TextBox 22">
                <a:extLst>
                  <a:ext uri="{FF2B5EF4-FFF2-40B4-BE49-F238E27FC236}">
                    <a16:creationId xmlns:a16="http://schemas.microsoft.com/office/drawing/2014/main" id="{37B3A110-2ADC-42A2-87C4-D1F5DD2AC363}"/>
                  </a:ext>
                </a:extLst>
              </p:cNvPr>
              <p:cNvSpPr txBox="1">
                <a:spLocks noRot="1" noChangeAspect="1" noMove="1" noResize="1" noEditPoints="1" noAdjustHandles="1" noChangeArrowheads="1" noChangeShapeType="1" noTextEdit="1"/>
              </p:cNvSpPr>
              <p:nvPr/>
            </p:nvSpPr>
            <p:spPr>
              <a:xfrm>
                <a:off x="2347592" y="1440955"/>
                <a:ext cx="458972" cy="221599"/>
              </a:xfrm>
              <a:prstGeom prst="rect">
                <a:avLst/>
              </a:prstGeom>
              <a:blipFill>
                <a:blip r:embed="rId2"/>
                <a:stretch>
                  <a:fillRect l="-8000" t="-2703" r="-2667"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A16C7BBE-F958-4BB7-865B-CE9F1A4D18FA}"/>
                  </a:ext>
                </a:extLst>
              </p:cNvPr>
              <p:cNvSpPr txBox="1"/>
              <p:nvPr/>
            </p:nvSpPr>
            <p:spPr>
              <a:xfrm>
                <a:off x="1930593" y="1433719"/>
                <a:ext cx="458972"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𝑳𝑴</m:t>
                          </m:r>
                        </m:e>
                        <m:sub>
                          <m:r>
                            <a:rPr lang="id-ID" sz="1600" b="1" i="1" smtClean="0">
                              <a:latin typeface="Cambria Math" panose="02040503050406030204" pitchFamily="18" charset="0"/>
                            </a:rPr>
                            <m:t>𝟐</m:t>
                          </m:r>
                        </m:sub>
                      </m:sSub>
                    </m:oMath>
                  </m:oMathPara>
                </a14:m>
                <a:endParaRPr lang="id-ID" sz="1600" b="1" dirty="0"/>
              </a:p>
            </p:txBody>
          </p:sp>
        </mc:Choice>
        <mc:Fallback>
          <p:sp>
            <p:nvSpPr>
              <p:cNvPr id="24" name="TextBox 23">
                <a:extLst>
                  <a:ext uri="{FF2B5EF4-FFF2-40B4-BE49-F238E27FC236}">
                    <a16:creationId xmlns:a16="http://schemas.microsoft.com/office/drawing/2014/main" id="{A16C7BBE-F958-4BB7-865B-CE9F1A4D18FA}"/>
                  </a:ext>
                </a:extLst>
              </p:cNvPr>
              <p:cNvSpPr txBox="1">
                <a:spLocks noRot="1" noChangeAspect="1" noMove="1" noResize="1" noEditPoints="1" noAdjustHandles="1" noChangeArrowheads="1" noChangeShapeType="1" noTextEdit="1"/>
              </p:cNvSpPr>
              <p:nvPr/>
            </p:nvSpPr>
            <p:spPr>
              <a:xfrm>
                <a:off x="1930593" y="1433719"/>
                <a:ext cx="458972" cy="221599"/>
              </a:xfrm>
              <a:prstGeom prst="rect">
                <a:avLst/>
              </a:prstGeom>
              <a:blipFill>
                <a:blip r:embed="rId3"/>
                <a:stretch>
                  <a:fillRect l="-9333" t="-2703" r="-1333"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A2479FC8-A3E7-4FEF-B4AE-4B16852A8870}"/>
                  </a:ext>
                </a:extLst>
              </p:cNvPr>
              <p:cNvSpPr txBox="1"/>
              <p:nvPr/>
            </p:nvSpPr>
            <p:spPr>
              <a:xfrm>
                <a:off x="2788668" y="1444078"/>
                <a:ext cx="458972"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𝑳𝑴</m:t>
                          </m:r>
                        </m:e>
                        <m:sub>
                          <m:r>
                            <a:rPr lang="id-ID" sz="1600" b="1" i="1" smtClean="0">
                              <a:latin typeface="Cambria Math" panose="02040503050406030204" pitchFamily="18" charset="0"/>
                            </a:rPr>
                            <m:t>𝟏</m:t>
                          </m:r>
                        </m:sub>
                      </m:sSub>
                    </m:oMath>
                  </m:oMathPara>
                </a14:m>
                <a:endParaRPr lang="id-ID" sz="1600" b="1" dirty="0"/>
              </a:p>
            </p:txBody>
          </p:sp>
        </mc:Choice>
        <mc:Fallback>
          <p:sp>
            <p:nvSpPr>
              <p:cNvPr id="25" name="TextBox 24">
                <a:extLst>
                  <a:ext uri="{FF2B5EF4-FFF2-40B4-BE49-F238E27FC236}">
                    <a16:creationId xmlns:a16="http://schemas.microsoft.com/office/drawing/2014/main" id="{A2479FC8-A3E7-4FEF-B4AE-4B16852A8870}"/>
                  </a:ext>
                </a:extLst>
              </p:cNvPr>
              <p:cNvSpPr txBox="1">
                <a:spLocks noRot="1" noChangeAspect="1" noMove="1" noResize="1" noEditPoints="1" noAdjustHandles="1" noChangeArrowheads="1" noChangeShapeType="1" noTextEdit="1"/>
              </p:cNvSpPr>
              <p:nvPr/>
            </p:nvSpPr>
            <p:spPr>
              <a:xfrm>
                <a:off x="2788668" y="1444078"/>
                <a:ext cx="458972" cy="221599"/>
              </a:xfrm>
              <a:prstGeom prst="rect">
                <a:avLst/>
              </a:prstGeom>
              <a:blipFill>
                <a:blip r:embed="rId4"/>
                <a:stretch>
                  <a:fillRect l="-7895" t="-2778" r="-1316" b="-16667"/>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DAAB2B9-8BE2-4D25-86F8-1AE3A7F2EADD}"/>
                  </a:ext>
                </a:extLst>
              </p:cNvPr>
              <p:cNvSpPr txBox="1"/>
              <p:nvPr/>
            </p:nvSpPr>
            <p:spPr>
              <a:xfrm>
                <a:off x="2268964" y="4092089"/>
                <a:ext cx="458972"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𝑳𝑴</m:t>
                          </m:r>
                        </m:e>
                        <m:sub>
                          <m:r>
                            <a:rPr lang="id-ID" sz="1600" b="1" i="1" smtClean="0">
                              <a:latin typeface="Cambria Math" panose="02040503050406030204" pitchFamily="18" charset="0"/>
                            </a:rPr>
                            <m:t>𝟎</m:t>
                          </m:r>
                        </m:sub>
                      </m:sSub>
                    </m:oMath>
                  </m:oMathPara>
                </a14:m>
                <a:endParaRPr lang="id-ID" sz="1600" b="1" dirty="0"/>
              </a:p>
            </p:txBody>
          </p:sp>
        </mc:Choice>
        <mc:Fallback>
          <p:sp>
            <p:nvSpPr>
              <p:cNvPr id="26" name="TextBox 25">
                <a:extLst>
                  <a:ext uri="{FF2B5EF4-FFF2-40B4-BE49-F238E27FC236}">
                    <a16:creationId xmlns:a16="http://schemas.microsoft.com/office/drawing/2014/main" id="{8DAAB2B9-8BE2-4D25-86F8-1AE3A7F2EADD}"/>
                  </a:ext>
                </a:extLst>
              </p:cNvPr>
              <p:cNvSpPr txBox="1">
                <a:spLocks noRot="1" noChangeAspect="1" noMove="1" noResize="1" noEditPoints="1" noAdjustHandles="1" noChangeArrowheads="1" noChangeShapeType="1" noTextEdit="1"/>
              </p:cNvSpPr>
              <p:nvPr/>
            </p:nvSpPr>
            <p:spPr>
              <a:xfrm>
                <a:off x="2268964" y="4092089"/>
                <a:ext cx="458972" cy="221599"/>
              </a:xfrm>
              <a:prstGeom prst="rect">
                <a:avLst/>
              </a:prstGeom>
              <a:blipFill>
                <a:blip r:embed="rId5"/>
                <a:stretch>
                  <a:fillRect l="-8000" t="-2703" r="-2667"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8977D7F1-AEFD-424E-A1DB-9A6FA3E2660C}"/>
                  </a:ext>
                </a:extLst>
              </p:cNvPr>
              <p:cNvSpPr txBox="1"/>
              <p:nvPr/>
            </p:nvSpPr>
            <p:spPr>
              <a:xfrm>
                <a:off x="1851965" y="4084853"/>
                <a:ext cx="458972"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𝑳𝑴</m:t>
                          </m:r>
                        </m:e>
                        <m:sub>
                          <m:r>
                            <a:rPr lang="id-ID" sz="1600" b="1" i="1" smtClean="0">
                              <a:latin typeface="Cambria Math" panose="02040503050406030204" pitchFamily="18" charset="0"/>
                            </a:rPr>
                            <m:t>𝟐</m:t>
                          </m:r>
                        </m:sub>
                      </m:sSub>
                    </m:oMath>
                  </m:oMathPara>
                </a14:m>
                <a:endParaRPr lang="id-ID" sz="1600" b="1" dirty="0"/>
              </a:p>
            </p:txBody>
          </p:sp>
        </mc:Choice>
        <mc:Fallback>
          <p:sp>
            <p:nvSpPr>
              <p:cNvPr id="27" name="TextBox 26">
                <a:extLst>
                  <a:ext uri="{FF2B5EF4-FFF2-40B4-BE49-F238E27FC236}">
                    <a16:creationId xmlns:a16="http://schemas.microsoft.com/office/drawing/2014/main" id="{8977D7F1-AEFD-424E-A1DB-9A6FA3E2660C}"/>
                  </a:ext>
                </a:extLst>
              </p:cNvPr>
              <p:cNvSpPr txBox="1">
                <a:spLocks noRot="1" noChangeAspect="1" noMove="1" noResize="1" noEditPoints="1" noAdjustHandles="1" noChangeArrowheads="1" noChangeShapeType="1" noTextEdit="1"/>
              </p:cNvSpPr>
              <p:nvPr/>
            </p:nvSpPr>
            <p:spPr>
              <a:xfrm>
                <a:off x="1851965" y="4084853"/>
                <a:ext cx="458972" cy="221599"/>
              </a:xfrm>
              <a:prstGeom prst="rect">
                <a:avLst/>
              </a:prstGeom>
              <a:blipFill>
                <a:blip r:embed="rId6"/>
                <a:stretch>
                  <a:fillRect l="-9333" t="-2778" r="-1333" b="-19444"/>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728DBAAD-4DC3-4348-A71A-9DA32C953A44}"/>
                  </a:ext>
                </a:extLst>
              </p:cNvPr>
              <p:cNvSpPr txBox="1"/>
              <p:nvPr/>
            </p:nvSpPr>
            <p:spPr>
              <a:xfrm>
                <a:off x="2710040" y="4095212"/>
                <a:ext cx="458972"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𝑳𝑴</m:t>
                          </m:r>
                        </m:e>
                        <m:sub>
                          <m:r>
                            <a:rPr lang="id-ID" sz="1600" b="1" i="1" smtClean="0">
                              <a:latin typeface="Cambria Math" panose="02040503050406030204" pitchFamily="18" charset="0"/>
                            </a:rPr>
                            <m:t>𝟏</m:t>
                          </m:r>
                        </m:sub>
                      </m:sSub>
                    </m:oMath>
                  </m:oMathPara>
                </a14:m>
                <a:endParaRPr lang="id-ID" sz="1600" b="1" dirty="0"/>
              </a:p>
            </p:txBody>
          </p:sp>
        </mc:Choice>
        <mc:Fallback>
          <p:sp>
            <p:nvSpPr>
              <p:cNvPr id="28" name="TextBox 27">
                <a:extLst>
                  <a:ext uri="{FF2B5EF4-FFF2-40B4-BE49-F238E27FC236}">
                    <a16:creationId xmlns:a16="http://schemas.microsoft.com/office/drawing/2014/main" id="{728DBAAD-4DC3-4348-A71A-9DA32C953A44}"/>
                  </a:ext>
                </a:extLst>
              </p:cNvPr>
              <p:cNvSpPr txBox="1">
                <a:spLocks noRot="1" noChangeAspect="1" noMove="1" noResize="1" noEditPoints="1" noAdjustHandles="1" noChangeArrowheads="1" noChangeShapeType="1" noTextEdit="1"/>
              </p:cNvSpPr>
              <p:nvPr/>
            </p:nvSpPr>
            <p:spPr>
              <a:xfrm>
                <a:off x="2710040" y="4095212"/>
                <a:ext cx="458972" cy="221599"/>
              </a:xfrm>
              <a:prstGeom prst="rect">
                <a:avLst/>
              </a:prstGeom>
              <a:blipFill>
                <a:blip r:embed="rId7"/>
                <a:stretch>
                  <a:fillRect l="-9333" t="-2778" r="-1333" b="-16667"/>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036D90B-D763-4504-9CF0-401E9251E864}"/>
                  </a:ext>
                </a:extLst>
              </p:cNvPr>
              <p:cNvSpPr txBox="1"/>
              <p:nvPr/>
            </p:nvSpPr>
            <p:spPr>
              <a:xfrm>
                <a:off x="2469077" y="3633999"/>
                <a:ext cx="28584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𝒀</m:t>
                          </m:r>
                        </m:e>
                        <m:sub>
                          <m:r>
                            <a:rPr lang="id-ID" sz="1600" b="1" i="1" smtClean="0">
                              <a:latin typeface="Cambria Math" panose="02040503050406030204" pitchFamily="18" charset="0"/>
                            </a:rPr>
                            <m:t>𝟎</m:t>
                          </m:r>
                        </m:sub>
                      </m:sSub>
                    </m:oMath>
                  </m:oMathPara>
                </a14:m>
                <a:endParaRPr lang="id-ID" sz="1600" b="1" dirty="0"/>
              </a:p>
            </p:txBody>
          </p:sp>
        </mc:Choice>
        <mc:Fallback>
          <p:sp>
            <p:nvSpPr>
              <p:cNvPr id="29" name="TextBox 28">
                <a:extLst>
                  <a:ext uri="{FF2B5EF4-FFF2-40B4-BE49-F238E27FC236}">
                    <a16:creationId xmlns:a16="http://schemas.microsoft.com/office/drawing/2014/main" id="{5036D90B-D763-4504-9CF0-401E9251E864}"/>
                  </a:ext>
                </a:extLst>
              </p:cNvPr>
              <p:cNvSpPr txBox="1">
                <a:spLocks noRot="1" noChangeAspect="1" noMove="1" noResize="1" noEditPoints="1" noAdjustHandles="1" noChangeArrowheads="1" noChangeShapeType="1" noTextEdit="1"/>
              </p:cNvSpPr>
              <p:nvPr/>
            </p:nvSpPr>
            <p:spPr>
              <a:xfrm>
                <a:off x="2469077" y="3633999"/>
                <a:ext cx="285847" cy="221599"/>
              </a:xfrm>
              <a:prstGeom prst="rect">
                <a:avLst/>
              </a:prstGeom>
              <a:blipFill>
                <a:blip r:embed="rId8"/>
                <a:stretch>
                  <a:fillRect l="-12766" t="-2778" r="-4255" b="-19444"/>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63289F13-AE58-40AF-91F1-E46B25FF53CD}"/>
                  </a:ext>
                </a:extLst>
              </p:cNvPr>
              <p:cNvSpPr txBox="1"/>
              <p:nvPr/>
            </p:nvSpPr>
            <p:spPr>
              <a:xfrm>
                <a:off x="2039238" y="3635706"/>
                <a:ext cx="28584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𝒀</m:t>
                          </m:r>
                        </m:e>
                        <m:sub>
                          <m:r>
                            <a:rPr lang="id-ID" sz="1600" b="1" i="1" smtClean="0">
                              <a:latin typeface="Cambria Math" panose="02040503050406030204" pitchFamily="18" charset="0"/>
                            </a:rPr>
                            <m:t>𝟐</m:t>
                          </m:r>
                        </m:sub>
                      </m:sSub>
                    </m:oMath>
                  </m:oMathPara>
                </a14:m>
                <a:endParaRPr lang="id-ID" sz="1600" b="1" dirty="0"/>
              </a:p>
            </p:txBody>
          </p:sp>
        </mc:Choice>
        <mc:Fallback>
          <p:sp>
            <p:nvSpPr>
              <p:cNvPr id="30" name="TextBox 29">
                <a:extLst>
                  <a:ext uri="{FF2B5EF4-FFF2-40B4-BE49-F238E27FC236}">
                    <a16:creationId xmlns:a16="http://schemas.microsoft.com/office/drawing/2014/main" id="{63289F13-AE58-40AF-91F1-E46B25FF53CD}"/>
                  </a:ext>
                </a:extLst>
              </p:cNvPr>
              <p:cNvSpPr txBox="1">
                <a:spLocks noRot="1" noChangeAspect="1" noMove="1" noResize="1" noEditPoints="1" noAdjustHandles="1" noChangeArrowheads="1" noChangeShapeType="1" noTextEdit="1"/>
              </p:cNvSpPr>
              <p:nvPr/>
            </p:nvSpPr>
            <p:spPr>
              <a:xfrm>
                <a:off x="2039238" y="3635706"/>
                <a:ext cx="285847" cy="221599"/>
              </a:xfrm>
              <a:prstGeom prst="rect">
                <a:avLst/>
              </a:prstGeom>
              <a:blipFill>
                <a:blip r:embed="rId9"/>
                <a:stretch>
                  <a:fillRect l="-15217" t="-2703" r="-4348"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38E3819A-05C8-4684-8248-EAA8FFFAEC32}"/>
                  </a:ext>
                </a:extLst>
              </p:cNvPr>
              <p:cNvSpPr txBox="1"/>
              <p:nvPr/>
            </p:nvSpPr>
            <p:spPr>
              <a:xfrm>
                <a:off x="2892012" y="3637760"/>
                <a:ext cx="28584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𝒀</m:t>
                          </m:r>
                        </m:e>
                        <m:sub>
                          <m:r>
                            <a:rPr lang="id-ID" sz="1600" b="1" i="1" smtClean="0">
                              <a:latin typeface="Cambria Math" panose="02040503050406030204" pitchFamily="18" charset="0"/>
                            </a:rPr>
                            <m:t>𝟏</m:t>
                          </m:r>
                        </m:sub>
                      </m:sSub>
                    </m:oMath>
                  </m:oMathPara>
                </a14:m>
                <a:endParaRPr lang="id-ID" sz="1600" b="1" dirty="0"/>
              </a:p>
            </p:txBody>
          </p:sp>
        </mc:Choice>
        <mc:Fallback>
          <p:sp>
            <p:nvSpPr>
              <p:cNvPr id="31" name="TextBox 30">
                <a:extLst>
                  <a:ext uri="{FF2B5EF4-FFF2-40B4-BE49-F238E27FC236}">
                    <a16:creationId xmlns:a16="http://schemas.microsoft.com/office/drawing/2014/main" id="{38E3819A-05C8-4684-8248-EAA8FFFAEC32}"/>
                  </a:ext>
                </a:extLst>
              </p:cNvPr>
              <p:cNvSpPr txBox="1">
                <a:spLocks noRot="1" noChangeAspect="1" noMove="1" noResize="1" noEditPoints="1" noAdjustHandles="1" noChangeArrowheads="1" noChangeShapeType="1" noTextEdit="1"/>
              </p:cNvSpPr>
              <p:nvPr/>
            </p:nvSpPr>
            <p:spPr>
              <a:xfrm>
                <a:off x="2892012" y="3637760"/>
                <a:ext cx="285847" cy="221599"/>
              </a:xfrm>
              <a:prstGeom prst="rect">
                <a:avLst/>
              </a:prstGeom>
              <a:blipFill>
                <a:blip r:embed="rId10"/>
                <a:stretch>
                  <a:fillRect l="-12766" t="-2778" r="-4255" b="-16667"/>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E7DAAEF1-CB52-447C-9EF2-8837BC320978}"/>
                  </a:ext>
                </a:extLst>
              </p:cNvPr>
              <p:cNvSpPr txBox="1"/>
              <p:nvPr/>
            </p:nvSpPr>
            <p:spPr>
              <a:xfrm>
                <a:off x="2469077" y="6142702"/>
                <a:ext cx="28584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𝒀</m:t>
                          </m:r>
                        </m:e>
                        <m:sub>
                          <m:r>
                            <a:rPr lang="id-ID" sz="1600" b="1" i="1" smtClean="0">
                              <a:latin typeface="Cambria Math" panose="02040503050406030204" pitchFamily="18" charset="0"/>
                            </a:rPr>
                            <m:t>𝟎</m:t>
                          </m:r>
                        </m:sub>
                      </m:sSub>
                    </m:oMath>
                  </m:oMathPara>
                </a14:m>
                <a:endParaRPr lang="id-ID" sz="1600" b="1" dirty="0"/>
              </a:p>
            </p:txBody>
          </p:sp>
        </mc:Choice>
        <mc:Fallback>
          <p:sp>
            <p:nvSpPr>
              <p:cNvPr id="32" name="TextBox 31">
                <a:extLst>
                  <a:ext uri="{FF2B5EF4-FFF2-40B4-BE49-F238E27FC236}">
                    <a16:creationId xmlns:a16="http://schemas.microsoft.com/office/drawing/2014/main" id="{E7DAAEF1-CB52-447C-9EF2-8837BC320978}"/>
                  </a:ext>
                </a:extLst>
              </p:cNvPr>
              <p:cNvSpPr txBox="1">
                <a:spLocks noRot="1" noChangeAspect="1" noMove="1" noResize="1" noEditPoints="1" noAdjustHandles="1" noChangeArrowheads="1" noChangeShapeType="1" noTextEdit="1"/>
              </p:cNvSpPr>
              <p:nvPr/>
            </p:nvSpPr>
            <p:spPr>
              <a:xfrm>
                <a:off x="2469077" y="6142702"/>
                <a:ext cx="285847" cy="221599"/>
              </a:xfrm>
              <a:prstGeom prst="rect">
                <a:avLst/>
              </a:prstGeom>
              <a:blipFill>
                <a:blip r:embed="rId11"/>
                <a:stretch>
                  <a:fillRect l="-12766" t="-2778" r="-4255" b="-16667"/>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0D5E4B52-7FB0-4E7A-9CA7-EB94A90138D7}"/>
                  </a:ext>
                </a:extLst>
              </p:cNvPr>
              <p:cNvSpPr txBox="1"/>
              <p:nvPr/>
            </p:nvSpPr>
            <p:spPr>
              <a:xfrm>
                <a:off x="2039238" y="6144409"/>
                <a:ext cx="28584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𝒀</m:t>
                          </m:r>
                        </m:e>
                        <m:sub>
                          <m:r>
                            <a:rPr lang="id-ID" sz="1600" b="1" i="1" smtClean="0">
                              <a:latin typeface="Cambria Math" panose="02040503050406030204" pitchFamily="18" charset="0"/>
                            </a:rPr>
                            <m:t>𝟐</m:t>
                          </m:r>
                        </m:sub>
                      </m:sSub>
                    </m:oMath>
                  </m:oMathPara>
                </a14:m>
                <a:endParaRPr lang="id-ID" sz="1600" b="1" dirty="0"/>
              </a:p>
            </p:txBody>
          </p:sp>
        </mc:Choice>
        <mc:Fallback>
          <p:sp>
            <p:nvSpPr>
              <p:cNvPr id="33" name="TextBox 32">
                <a:extLst>
                  <a:ext uri="{FF2B5EF4-FFF2-40B4-BE49-F238E27FC236}">
                    <a16:creationId xmlns:a16="http://schemas.microsoft.com/office/drawing/2014/main" id="{0D5E4B52-7FB0-4E7A-9CA7-EB94A90138D7}"/>
                  </a:ext>
                </a:extLst>
              </p:cNvPr>
              <p:cNvSpPr txBox="1">
                <a:spLocks noRot="1" noChangeAspect="1" noMove="1" noResize="1" noEditPoints="1" noAdjustHandles="1" noChangeArrowheads="1" noChangeShapeType="1" noTextEdit="1"/>
              </p:cNvSpPr>
              <p:nvPr/>
            </p:nvSpPr>
            <p:spPr>
              <a:xfrm>
                <a:off x="2039238" y="6144409"/>
                <a:ext cx="285847" cy="221599"/>
              </a:xfrm>
              <a:prstGeom prst="rect">
                <a:avLst/>
              </a:prstGeom>
              <a:blipFill>
                <a:blip r:embed="rId12"/>
                <a:stretch>
                  <a:fillRect l="-15217" t="-2778" r="-4348" b="-16667"/>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1E0FE4B6-6C96-45D6-AC01-454FFB67D791}"/>
                  </a:ext>
                </a:extLst>
              </p:cNvPr>
              <p:cNvSpPr txBox="1"/>
              <p:nvPr/>
            </p:nvSpPr>
            <p:spPr>
              <a:xfrm>
                <a:off x="2892012" y="6146463"/>
                <a:ext cx="28584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𝒀</m:t>
                          </m:r>
                        </m:e>
                        <m:sub>
                          <m:r>
                            <a:rPr lang="id-ID" sz="1600" b="1" i="1" smtClean="0">
                              <a:latin typeface="Cambria Math" panose="02040503050406030204" pitchFamily="18" charset="0"/>
                            </a:rPr>
                            <m:t>𝟏</m:t>
                          </m:r>
                        </m:sub>
                      </m:sSub>
                    </m:oMath>
                  </m:oMathPara>
                </a14:m>
                <a:endParaRPr lang="id-ID" sz="1600" b="1" dirty="0"/>
              </a:p>
            </p:txBody>
          </p:sp>
        </mc:Choice>
        <mc:Fallback>
          <p:sp>
            <p:nvSpPr>
              <p:cNvPr id="34" name="TextBox 33">
                <a:extLst>
                  <a:ext uri="{FF2B5EF4-FFF2-40B4-BE49-F238E27FC236}">
                    <a16:creationId xmlns:a16="http://schemas.microsoft.com/office/drawing/2014/main" id="{1E0FE4B6-6C96-45D6-AC01-454FFB67D791}"/>
                  </a:ext>
                </a:extLst>
              </p:cNvPr>
              <p:cNvSpPr txBox="1">
                <a:spLocks noRot="1" noChangeAspect="1" noMove="1" noResize="1" noEditPoints="1" noAdjustHandles="1" noChangeArrowheads="1" noChangeShapeType="1" noTextEdit="1"/>
              </p:cNvSpPr>
              <p:nvPr/>
            </p:nvSpPr>
            <p:spPr>
              <a:xfrm>
                <a:off x="2892012" y="6146463"/>
                <a:ext cx="285847" cy="221599"/>
              </a:xfrm>
              <a:prstGeom prst="rect">
                <a:avLst/>
              </a:prstGeom>
              <a:blipFill>
                <a:blip r:embed="rId13"/>
                <a:stretch>
                  <a:fillRect l="-12766" t="-2703" r="-4255"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5962FCE7-760F-41AE-A2CD-7BE658E699D4}"/>
                  </a:ext>
                </a:extLst>
              </p:cNvPr>
              <p:cNvSpPr txBox="1"/>
              <p:nvPr/>
            </p:nvSpPr>
            <p:spPr>
              <a:xfrm>
                <a:off x="1331761" y="5204955"/>
                <a:ext cx="266611"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𝒓</m:t>
                          </m:r>
                        </m:e>
                        <m:sub>
                          <m:r>
                            <a:rPr lang="id-ID" sz="1600" b="1" i="1" smtClean="0">
                              <a:latin typeface="Cambria Math" panose="02040503050406030204" pitchFamily="18" charset="0"/>
                            </a:rPr>
                            <m:t>𝟎</m:t>
                          </m:r>
                        </m:sub>
                      </m:sSub>
                    </m:oMath>
                  </m:oMathPara>
                </a14:m>
                <a:endParaRPr lang="id-ID" sz="1600" b="1" dirty="0"/>
              </a:p>
            </p:txBody>
          </p:sp>
        </mc:Choice>
        <mc:Fallback>
          <p:sp>
            <p:nvSpPr>
              <p:cNvPr id="35" name="TextBox 34">
                <a:extLst>
                  <a:ext uri="{FF2B5EF4-FFF2-40B4-BE49-F238E27FC236}">
                    <a16:creationId xmlns:a16="http://schemas.microsoft.com/office/drawing/2014/main" id="{5962FCE7-760F-41AE-A2CD-7BE658E699D4}"/>
                  </a:ext>
                </a:extLst>
              </p:cNvPr>
              <p:cNvSpPr txBox="1">
                <a:spLocks noRot="1" noChangeAspect="1" noMove="1" noResize="1" noEditPoints="1" noAdjustHandles="1" noChangeArrowheads="1" noChangeShapeType="1" noTextEdit="1"/>
              </p:cNvSpPr>
              <p:nvPr/>
            </p:nvSpPr>
            <p:spPr>
              <a:xfrm>
                <a:off x="1331761" y="5204955"/>
                <a:ext cx="266611" cy="221599"/>
              </a:xfrm>
              <a:prstGeom prst="rect">
                <a:avLst/>
              </a:prstGeom>
              <a:blipFill>
                <a:blip r:embed="rId14"/>
                <a:stretch>
                  <a:fillRect l="-6818" r="-4545" b="-16667"/>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77F95410-3326-4C9F-B1A8-22B937EB8BEA}"/>
                  </a:ext>
                </a:extLst>
              </p:cNvPr>
              <p:cNvSpPr txBox="1"/>
              <p:nvPr/>
            </p:nvSpPr>
            <p:spPr>
              <a:xfrm>
                <a:off x="1328819" y="4732414"/>
                <a:ext cx="266611"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𝒓</m:t>
                          </m:r>
                        </m:e>
                        <m:sub>
                          <m:r>
                            <a:rPr lang="id-ID" sz="1600" b="1" i="1" smtClean="0">
                              <a:latin typeface="Cambria Math" panose="02040503050406030204" pitchFamily="18" charset="0"/>
                            </a:rPr>
                            <m:t>𝟐</m:t>
                          </m:r>
                        </m:sub>
                      </m:sSub>
                    </m:oMath>
                  </m:oMathPara>
                </a14:m>
                <a:endParaRPr lang="id-ID" sz="1600" b="1" dirty="0"/>
              </a:p>
            </p:txBody>
          </p:sp>
        </mc:Choice>
        <mc:Fallback>
          <p:sp>
            <p:nvSpPr>
              <p:cNvPr id="36" name="TextBox 35">
                <a:extLst>
                  <a:ext uri="{FF2B5EF4-FFF2-40B4-BE49-F238E27FC236}">
                    <a16:creationId xmlns:a16="http://schemas.microsoft.com/office/drawing/2014/main" id="{77F95410-3326-4C9F-B1A8-22B937EB8BEA}"/>
                  </a:ext>
                </a:extLst>
              </p:cNvPr>
              <p:cNvSpPr txBox="1">
                <a:spLocks noRot="1" noChangeAspect="1" noMove="1" noResize="1" noEditPoints="1" noAdjustHandles="1" noChangeArrowheads="1" noChangeShapeType="1" noTextEdit="1"/>
              </p:cNvSpPr>
              <p:nvPr/>
            </p:nvSpPr>
            <p:spPr>
              <a:xfrm>
                <a:off x="1328819" y="4732414"/>
                <a:ext cx="266611" cy="221599"/>
              </a:xfrm>
              <a:prstGeom prst="rect">
                <a:avLst/>
              </a:prstGeom>
              <a:blipFill>
                <a:blip r:embed="rId15"/>
                <a:stretch>
                  <a:fillRect l="-9091" r="-2273"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4D9891A5-FF0E-4282-A638-528A6EE0142C}"/>
                  </a:ext>
                </a:extLst>
              </p:cNvPr>
              <p:cNvSpPr txBox="1"/>
              <p:nvPr/>
            </p:nvSpPr>
            <p:spPr>
              <a:xfrm>
                <a:off x="1336505" y="5634995"/>
                <a:ext cx="266611"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𝒓</m:t>
                          </m:r>
                        </m:e>
                        <m:sub>
                          <m:r>
                            <a:rPr lang="id-ID" sz="1600" b="1" i="1" smtClean="0">
                              <a:latin typeface="Cambria Math" panose="02040503050406030204" pitchFamily="18" charset="0"/>
                            </a:rPr>
                            <m:t>𝟏</m:t>
                          </m:r>
                        </m:sub>
                      </m:sSub>
                    </m:oMath>
                  </m:oMathPara>
                </a14:m>
                <a:endParaRPr lang="id-ID" sz="1600" b="1" dirty="0"/>
              </a:p>
            </p:txBody>
          </p:sp>
        </mc:Choice>
        <mc:Fallback>
          <p:sp>
            <p:nvSpPr>
              <p:cNvPr id="37" name="TextBox 36">
                <a:extLst>
                  <a:ext uri="{FF2B5EF4-FFF2-40B4-BE49-F238E27FC236}">
                    <a16:creationId xmlns:a16="http://schemas.microsoft.com/office/drawing/2014/main" id="{4D9891A5-FF0E-4282-A638-528A6EE0142C}"/>
                  </a:ext>
                </a:extLst>
              </p:cNvPr>
              <p:cNvSpPr txBox="1">
                <a:spLocks noRot="1" noChangeAspect="1" noMove="1" noResize="1" noEditPoints="1" noAdjustHandles="1" noChangeArrowheads="1" noChangeShapeType="1" noTextEdit="1"/>
              </p:cNvSpPr>
              <p:nvPr/>
            </p:nvSpPr>
            <p:spPr>
              <a:xfrm>
                <a:off x="1336505" y="5634995"/>
                <a:ext cx="266611" cy="221599"/>
              </a:xfrm>
              <a:prstGeom prst="rect">
                <a:avLst/>
              </a:prstGeom>
              <a:blipFill>
                <a:blip r:embed="rId16"/>
                <a:stretch>
                  <a:fillRect l="-6818" r="-4545"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3D08BA20-6B19-4CAA-9D01-540754C73AE3}"/>
                  </a:ext>
                </a:extLst>
              </p:cNvPr>
              <p:cNvSpPr txBox="1"/>
              <p:nvPr/>
            </p:nvSpPr>
            <p:spPr>
              <a:xfrm>
                <a:off x="4388440" y="5198324"/>
                <a:ext cx="266611"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𝒓</m:t>
                          </m:r>
                        </m:e>
                        <m:sub>
                          <m:r>
                            <a:rPr lang="id-ID" sz="1600" b="1" i="1" smtClean="0">
                              <a:latin typeface="Cambria Math" panose="02040503050406030204" pitchFamily="18" charset="0"/>
                            </a:rPr>
                            <m:t>𝟎</m:t>
                          </m:r>
                        </m:sub>
                      </m:sSub>
                    </m:oMath>
                  </m:oMathPara>
                </a14:m>
                <a:endParaRPr lang="id-ID" sz="1600" b="1" dirty="0"/>
              </a:p>
            </p:txBody>
          </p:sp>
        </mc:Choice>
        <mc:Fallback>
          <p:sp>
            <p:nvSpPr>
              <p:cNvPr id="38" name="TextBox 37">
                <a:extLst>
                  <a:ext uri="{FF2B5EF4-FFF2-40B4-BE49-F238E27FC236}">
                    <a16:creationId xmlns:a16="http://schemas.microsoft.com/office/drawing/2014/main" id="{3D08BA20-6B19-4CAA-9D01-540754C73AE3}"/>
                  </a:ext>
                </a:extLst>
              </p:cNvPr>
              <p:cNvSpPr txBox="1">
                <a:spLocks noRot="1" noChangeAspect="1" noMove="1" noResize="1" noEditPoints="1" noAdjustHandles="1" noChangeArrowheads="1" noChangeShapeType="1" noTextEdit="1"/>
              </p:cNvSpPr>
              <p:nvPr/>
            </p:nvSpPr>
            <p:spPr>
              <a:xfrm>
                <a:off x="4388440" y="5198324"/>
                <a:ext cx="266611" cy="221599"/>
              </a:xfrm>
              <a:prstGeom prst="rect">
                <a:avLst/>
              </a:prstGeom>
              <a:blipFill>
                <a:blip r:embed="rId17"/>
                <a:stretch>
                  <a:fillRect l="-9091" r="-2273" b="-16667"/>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09E63CD4-E9B1-4FA7-8544-7E4987BA93A4}"/>
                  </a:ext>
                </a:extLst>
              </p:cNvPr>
              <p:cNvSpPr txBox="1"/>
              <p:nvPr/>
            </p:nvSpPr>
            <p:spPr>
              <a:xfrm>
                <a:off x="4366220" y="2568900"/>
                <a:ext cx="266611"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𝒓</m:t>
                          </m:r>
                        </m:e>
                        <m:sub>
                          <m:r>
                            <a:rPr lang="id-ID" sz="1600" b="1" i="1" smtClean="0">
                              <a:latin typeface="Cambria Math" panose="02040503050406030204" pitchFamily="18" charset="0"/>
                            </a:rPr>
                            <m:t>𝟎</m:t>
                          </m:r>
                        </m:sub>
                      </m:sSub>
                    </m:oMath>
                  </m:oMathPara>
                </a14:m>
                <a:endParaRPr lang="id-ID" sz="1600" b="1" dirty="0"/>
              </a:p>
            </p:txBody>
          </p:sp>
        </mc:Choice>
        <mc:Fallback>
          <p:sp>
            <p:nvSpPr>
              <p:cNvPr id="39" name="TextBox 38">
                <a:extLst>
                  <a:ext uri="{FF2B5EF4-FFF2-40B4-BE49-F238E27FC236}">
                    <a16:creationId xmlns:a16="http://schemas.microsoft.com/office/drawing/2014/main" id="{09E63CD4-E9B1-4FA7-8544-7E4987BA93A4}"/>
                  </a:ext>
                </a:extLst>
              </p:cNvPr>
              <p:cNvSpPr txBox="1">
                <a:spLocks noRot="1" noChangeAspect="1" noMove="1" noResize="1" noEditPoints="1" noAdjustHandles="1" noChangeArrowheads="1" noChangeShapeType="1" noTextEdit="1"/>
              </p:cNvSpPr>
              <p:nvPr/>
            </p:nvSpPr>
            <p:spPr>
              <a:xfrm>
                <a:off x="4366220" y="2568900"/>
                <a:ext cx="266611" cy="221599"/>
              </a:xfrm>
              <a:prstGeom prst="rect">
                <a:avLst/>
              </a:prstGeom>
              <a:blipFill>
                <a:blip r:embed="rId18"/>
                <a:stretch>
                  <a:fillRect l="-6818" r="-4545" b="-16216"/>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41621F6E-DE4D-4D44-AA16-05F1E03AC8F8}"/>
                  </a:ext>
                </a:extLst>
              </p:cNvPr>
              <p:cNvSpPr txBox="1"/>
              <p:nvPr/>
            </p:nvSpPr>
            <p:spPr>
              <a:xfrm>
                <a:off x="5606656" y="6185480"/>
                <a:ext cx="28584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𝒀</m:t>
                          </m:r>
                        </m:e>
                        <m:sub>
                          <m:r>
                            <a:rPr lang="id-ID" sz="1600" b="1" i="1" smtClean="0">
                              <a:latin typeface="Cambria Math" panose="02040503050406030204" pitchFamily="18" charset="0"/>
                            </a:rPr>
                            <m:t>𝟎</m:t>
                          </m:r>
                        </m:sub>
                      </m:sSub>
                    </m:oMath>
                  </m:oMathPara>
                </a14:m>
                <a:endParaRPr lang="id-ID" sz="1600" b="1" dirty="0"/>
              </a:p>
            </p:txBody>
          </p:sp>
        </mc:Choice>
        <mc:Fallback>
          <p:sp>
            <p:nvSpPr>
              <p:cNvPr id="40" name="TextBox 39">
                <a:extLst>
                  <a:ext uri="{FF2B5EF4-FFF2-40B4-BE49-F238E27FC236}">
                    <a16:creationId xmlns:a16="http://schemas.microsoft.com/office/drawing/2014/main" id="{41621F6E-DE4D-4D44-AA16-05F1E03AC8F8}"/>
                  </a:ext>
                </a:extLst>
              </p:cNvPr>
              <p:cNvSpPr txBox="1">
                <a:spLocks noRot="1" noChangeAspect="1" noMove="1" noResize="1" noEditPoints="1" noAdjustHandles="1" noChangeArrowheads="1" noChangeShapeType="1" noTextEdit="1"/>
              </p:cNvSpPr>
              <p:nvPr/>
            </p:nvSpPr>
            <p:spPr>
              <a:xfrm>
                <a:off x="5606656" y="6185480"/>
                <a:ext cx="285847" cy="221599"/>
              </a:xfrm>
              <a:prstGeom prst="rect">
                <a:avLst/>
              </a:prstGeom>
              <a:blipFill>
                <a:blip r:embed="rId19"/>
                <a:stretch>
                  <a:fillRect l="-14894" t="-2778" r="-2128" b="-16667"/>
                </a:stretch>
              </a:blipFill>
            </p:spPr>
            <p:txBody>
              <a:bodyPr/>
              <a:lstStyle/>
              <a:p>
                <a:r>
                  <a:rPr lang="en-ID">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D917A8F6-5583-462E-814D-47BD905DCC47}"/>
                  </a:ext>
                </a:extLst>
              </p:cNvPr>
              <p:cNvSpPr txBox="1"/>
              <p:nvPr/>
            </p:nvSpPr>
            <p:spPr>
              <a:xfrm>
                <a:off x="5606657" y="3669533"/>
                <a:ext cx="285847" cy="221599"/>
              </a:xfrm>
              <a:prstGeom prst="rect">
                <a:avLst/>
              </a:prstGeom>
              <a:noFill/>
            </p:spPr>
            <p:txBody>
              <a:bodyPr wrap="none" lIns="0" tIns="0" rIns="0" bIns="0"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id-ID" sz="1600" b="1" i="1" smtClean="0">
                              <a:latin typeface="Cambria Math" panose="02040503050406030204" pitchFamily="18" charset="0"/>
                            </a:rPr>
                          </m:ctrlPr>
                        </m:sSubPr>
                        <m:e>
                          <m:r>
                            <a:rPr lang="id-ID" sz="1600" b="1" i="1" smtClean="0">
                              <a:latin typeface="Cambria Math" panose="02040503050406030204" pitchFamily="18" charset="0"/>
                            </a:rPr>
                            <m:t>𝒀</m:t>
                          </m:r>
                        </m:e>
                        <m:sub>
                          <m:r>
                            <a:rPr lang="id-ID" sz="1600" b="1" i="1" smtClean="0">
                              <a:latin typeface="Cambria Math" panose="02040503050406030204" pitchFamily="18" charset="0"/>
                            </a:rPr>
                            <m:t>𝟎</m:t>
                          </m:r>
                        </m:sub>
                      </m:sSub>
                    </m:oMath>
                  </m:oMathPara>
                </a14:m>
                <a:endParaRPr lang="id-ID" sz="1600" b="1" dirty="0"/>
              </a:p>
            </p:txBody>
          </p:sp>
        </mc:Choice>
        <mc:Fallback>
          <p:sp>
            <p:nvSpPr>
              <p:cNvPr id="41" name="TextBox 40">
                <a:extLst>
                  <a:ext uri="{FF2B5EF4-FFF2-40B4-BE49-F238E27FC236}">
                    <a16:creationId xmlns:a16="http://schemas.microsoft.com/office/drawing/2014/main" id="{D917A8F6-5583-462E-814D-47BD905DCC47}"/>
                  </a:ext>
                </a:extLst>
              </p:cNvPr>
              <p:cNvSpPr txBox="1">
                <a:spLocks noRot="1" noChangeAspect="1" noMove="1" noResize="1" noEditPoints="1" noAdjustHandles="1" noChangeArrowheads="1" noChangeShapeType="1" noTextEdit="1"/>
              </p:cNvSpPr>
              <p:nvPr/>
            </p:nvSpPr>
            <p:spPr>
              <a:xfrm>
                <a:off x="5606657" y="3669533"/>
                <a:ext cx="285847" cy="221599"/>
              </a:xfrm>
              <a:prstGeom prst="rect">
                <a:avLst/>
              </a:prstGeom>
              <a:blipFill>
                <a:blip r:embed="rId20"/>
                <a:stretch>
                  <a:fillRect l="-14894" t="-2778" r="-2128" b="-16667"/>
                </a:stretch>
              </a:blipFill>
            </p:spPr>
            <p:txBody>
              <a:bodyPr/>
              <a:lstStyle/>
              <a:p>
                <a:r>
                  <a:rPr lang="en-ID">
                    <a:noFill/>
                  </a:rPr>
                  <a:t> </a:t>
                </a:r>
              </a:p>
            </p:txBody>
          </p:sp>
        </mc:Fallback>
      </mc:AlternateContent>
      <p:cxnSp>
        <p:nvCxnSpPr>
          <p:cNvPr id="42" name="Straight Connector 41">
            <a:extLst>
              <a:ext uri="{FF2B5EF4-FFF2-40B4-BE49-F238E27FC236}">
                <a16:creationId xmlns:a16="http://schemas.microsoft.com/office/drawing/2014/main" id="{FC8B2873-7794-4FA3-BE5E-A49F7AEE214A}"/>
              </a:ext>
            </a:extLst>
          </p:cNvPr>
          <p:cNvCxnSpPr/>
          <p:nvPr/>
        </p:nvCxnSpPr>
        <p:spPr>
          <a:xfrm flipH="1">
            <a:off x="5739434" y="5315754"/>
            <a:ext cx="19740" cy="831349"/>
          </a:xfrm>
          <a:prstGeom prst="line">
            <a:avLst/>
          </a:prstGeom>
          <a:ln w="28575">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89D5465-EEAC-4B7F-AB0F-5372D1577066}"/>
              </a:ext>
            </a:extLst>
          </p:cNvPr>
          <p:cNvSpPr txBox="1"/>
          <p:nvPr/>
        </p:nvSpPr>
        <p:spPr>
          <a:xfrm>
            <a:off x="5543150" y="1399713"/>
            <a:ext cx="432048" cy="313932"/>
          </a:xfrm>
          <a:prstGeom prst="rect">
            <a:avLst/>
          </a:prstGeom>
          <a:noFill/>
        </p:spPr>
        <p:txBody>
          <a:bodyPr wrap="square" rtlCol="0">
            <a:spAutoFit/>
          </a:bodyPr>
          <a:lstStyle/>
          <a:p>
            <a:pPr>
              <a:lnSpc>
                <a:spcPct val="90000"/>
              </a:lnSpc>
            </a:pPr>
            <a:r>
              <a:rPr lang="id-ID" sz="1600" b="1" dirty="0"/>
              <a:t>IS</a:t>
            </a:r>
          </a:p>
        </p:txBody>
      </p:sp>
      <p:sp>
        <p:nvSpPr>
          <p:cNvPr id="44" name="TextBox 43">
            <a:extLst>
              <a:ext uri="{FF2B5EF4-FFF2-40B4-BE49-F238E27FC236}">
                <a16:creationId xmlns:a16="http://schemas.microsoft.com/office/drawing/2014/main" id="{5EB13C5E-D68F-4998-8571-7F7868BEA9F2}"/>
              </a:ext>
            </a:extLst>
          </p:cNvPr>
          <p:cNvSpPr txBox="1"/>
          <p:nvPr/>
        </p:nvSpPr>
        <p:spPr>
          <a:xfrm>
            <a:off x="3365342" y="5828770"/>
            <a:ext cx="432048" cy="313932"/>
          </a:xfrm>
          <a:prstGeom prst="rect">
            <a:avLst/>
          </a:prstGeom>
          <a:noFill/>
        </p:spPr>
        <p:txBody>
          <a:bodyPr wrap="square" rtlCol="0">
            <a:spAutoFit/>
          </a:bodyPr>
          <a:lstStyle/>
          <a:p>
            <a:pPr>
              <a:lnSpc>
                <a:spcPct val="90000"/>
              </a:lnSpc>
            </a:pPr>
            <a:r>
              <a:rPr lang="id-ID" sz="1600" b="1" dirty="0"/>
              <a:t>IS</a:t>
            </a:r>
          </a:p>
        </p:txBody>
      </p:sp>
      <p:sp>
        <p:nvSpPr>
          <p:cNvPr id="45" name="TextBox 44">
            <a:extLst>
              <a:ext uri="{FF2B5EF4-FFF2-40B4-BE49-F238E27FC236}">
                <a16:creationId xmlns:a16="http://schemas.microsoft.com/office/drawing/2014/main" id="{405A6035-F26F-4632-BF37-C44EBA3425D0}"/>
              </a:ext>
            </a:extLst>
          </p:cNvPr>
          <p:cNvSpPr txBox="1"/>
          <p:nvPr/>
        </p:nvSpPr>
        <p:spPr>
          <a:xfrm>
            <a:off x="6739510" y="2519521"/>
            <a:ext cx="579038" cy="313932"/>
          </a:xfrm>
          <a:prstGeom prst="rect">
            <a:avLst/>
          </a:prstGeom>
          <a:noFill/>
        </p:spPr>
        <p:txBody>
          <a:bodyPr wrap="square" rtlCol="0">
            <a:spAutoFit/>
          </a:bodyPr>
          <a:lstStyle/>
          <a:p>
            <a:pPr>
              <a:lnSpc>
                <a:spcPct val="90000"/>
              </a:lnSpc>
            </a:pPr>
            <a:r>
              <a:rPr lang="id-ID" sz="1600" b="1" dirty="0"/>
              <a:t>LM</a:t>
            </a:r>
          </a:p>
        </p:txBody>
      </p:sp>
      <p:sp>
        <p:nvSpPr>
          <p:cNvPr id="46" name="TextBox 45">
            <a:extLst>
              <a:ext uri="{FF2B5EF4-FFF2-40B4-BE49-F238E27FC236}">
                <a16:creationId xmlns:a16="http://schemas.microsoft.com/office/drawing/2014/main" id="{281C056F-00EB-492F-8120-0708E45094F9}"/>
              </a:ext>
            </a:extLst>
          </p:cNvPr>
          <p:cNvSpPr txBox="1"/>
          <p:nvPr/>
        </p:nvSpPr>
        <p:spPr>
          <a:xfrm>
            <a:off x="6400581" y="5856594"/>
            <a:ext cx="432048" cy="313932"/>
          </a:xfrm>
          <a:prstGeom prst="rect">
            <a:avLst/>
          </a:prstGeom>
          <a:noFill/>
        </p:spPr>
        <p:txBody>
          <a:bodyPr wrap="square" rtlCol="0">
            <a:spAutoFit/>
          </a:bodyPr>
          <a:lstStyle/>
          <a:p>
            <a:pPr>
              <a:lnSpc>
                <a:spcPct val="90000"/>
              </a:lnSpc>
            </a:pPr>
            <a:r>
              <a:rPr lang="id-ID" sz="1600" b="1" dirty="0"/>
              <a:t>IS</a:t>
            </a:r>
          </a:p>
        </p:txBody>
      </p:sp>
      <p:sp>
        <p:nvSpPr>
          <p:cNvPr id="47" name="TextBox 46">
            <a:extLst>
              <a:ext uri="{FF2B5EF4-FFF2-40B4-BE49-F238E27FC236}">
                <a16:creationId xmlns:a16="http://schemas.microsoft.com/office/drawing/2014/main" id="{289AADE4-DC44-4ACF-B557-BD8F001AA6EA}"/>
              </a:ext>
            </a:extLst>
          </p:cNvPr>
          <p:cNvSpPr txBox="1"/>
          <p:nvPr/>
        </p:nvSpPr>
        <p:spPr>
          <a:xfrm>
            <a:off x="3535077" y="2554212"/>
            <a:ext cx="432048" cy="313932"/>
          </a:xfrm>
          <a:prstGeom prst="rect">
            <a:avLst/>
          </a:prstGeom>
          <a:noFill/>
        </p:spPr>
        <p:txBody>
          <a:bodyPr wrap="square" rtlCol="0">
            <a:spAutoFit/>
          </a:bodyPr>
          <a:lstStyle/>
          <a:p>
            <a:pPr>
              <a:lnSpc>
                <a:spcPct val="90000"/>
              </a:lnSpc>
            </a:pPr>
            <a:r>
              <a:rPr lang="id-ID" sz="1600" b="1" dirty="0"/>
              <a:t>IS</a:t>
            </a:r>
          </a:p>
        </p:txBody>
      </p:sp>
      <p:sp>
        <p:nvSpPr>
          <p:cNvPr id="48" name="TextBox 47">
            <a:extLst>
              <a:ext uri="{FF2B5EF4-FFF2-40B4-BE49-F238E27FC236}">
                <a16:creationId xmlns:a16="http://schemas.microsoft.com/office/drawing/2014/main" id="{8BADC85F-1468-4263-BBFF-61155DB3648B}"/>
              </a:ext>
            </a:extLst>
          </p:cNvPr>
          <p:cNvSpPr txBox="1"/>
          <p:nvPr/>
        </p:nvSpPr>
        <p:spPr>
          <a:xfrm>
            <a:off x="6670473" y="5173520"/>
            <a:ext cx="579038" cy="313932"/>
          </a:xfrm>
          <a:prstGeom prst="rect">
            <a:avLst/>
          </a:prstGeom>
          <a:noFill/>
        </p:spPr>
        <p:txBody>
          <a:bodyPr wrap="square" rtlCol="0">
            <a:spAutoFit/>
          </a:bodyPr>
          <a:lstStyle/>
          <a:p>
            <a:pPr>
              <a:lnSpc>
                <a:spcPct val="90000"/>
              </a:lnSpc>
            </a:pPr>
            <a:r>
              <a:rPr lang="id-ID" sz="1600" b="1" dirty="0"/>
              <a:t>LM</a:t>
            </a:r>
          </a:p>
        </p:txBody>
      </p:sp>
      <p:sp>
        <p:nvSpPr>
          <p:cNvPr id="49" name="TextBox 48">
            <a:extLst>
              <a:ext uri="{FF2B5EF4-FFF2-40B4-BE49-F238E27FC236}">
                <a16:creationId xmlns:a16="http://schemas.microsoft.com/office/drawing/2014/main" id="{3033CF06-A56C-4E65-866D-327A52AAD826}"/>
              </a:ext>
            </a:extLst>
          </p:cNvPr>
          <p:cNvSpPr txBox="1"/>
          <p:nvPr/>
        </p:nvSpPr>
        <p:spPr>
          <a:xfrm>
            <a:off x="4678757" y="2168096"/>
            <a:ext cx="1048380" cy="480131"/>
          </a:xfrm>
          <a:prstGeom prst="rect">
            <a:avLst/>
          </a:prstGeom>
          <a:noFill/>
        </p:spPr>
        <p:txBody>
          <a:bodyPr wrap="square" rtlCol="0">
            <a:spAutoFit/>
          </a:bodyPr>
          <a:lstStyle/>
          <a:p>
            <a:pPr algn="ctr">
              <a:lnSpc>
                <a:spcPct val="90000"/>
              </a:lnSpc>
            </a:pPr>
            <a:r>
              <a:rPr lang="id-ID" sz="1400" b="1" dirty="0"/>
              <a:t>Moneter Kontraktif</a:t>
            </a:r>
          </a:p>
        </p:txBody>
      </p:sp>
      <p:sp>
        <p:nvSpPr>
          <p:cNvPr id="50" name="TextBox 49">
            <a:extLst>
              <a:ext uri="{FF2B5EF4-FFF2-40B4-BE49-F238E27FC236}">
                <a16:creationId xmlns:a16="http://schemas.microsoft.com/office/drawing/2014/main" id="{809092D6-8E27-4D42-BAB8-804C7FE7DE0B}"/>
              </a:ext>
            </a:extLst>
          </p:cNvPr>
          <p:cNvSpPr txBox="1"/>
          <p:nvPr/>
        </p:nvSpPr>
        <p:spPr>
          <a:xfrm>
            <a:off x="5706675" y="2159686"/>
            <a:ext cx="1048380" cy="480131"/>
          </a:xfrm>
          <a:prstGeom prst="rect">
            <a:avLst/>
          </a:prstGeom>
          <a:noFill/>
        </p:spPr>
        <p:txBody>
          <a:bodyPr wrap="square" rtlCol="0">
            <a:spAutoFit/>
          </a:bodyPr>
          <a:lstStyle/>
          <a:p>
            <a:pPr algn="ctr">
              <a:lnSpc>
                <a:spcPct val="90000"/>
              </a:lnSpc>
            </a:pPr>
            <a:r>
              <a:rPr lang="id-ID" sz="1400" b="1" dirty="0"/>
              <a:t>Moneter Ekspansif</a:t>
            </a:r>
          </a:p>
        </p:txBody>
      </p:sp>
      <p:sp>
        <p:nvSpPr>
          <p:cNvPr id="51" name="TextBox 50">
            <a:extLst>
              <a:ext uri="{FF2B5EF4-FFF2-40B4-BE49-F238E27FC236}">
                <a16:creationId xmlns:a16="http://schemas.microsoft.com/office/drawing/2014/main" id="{97CB6700-873E-4B7A-9399-9ADEAEF6985D}"/>
              </a:ext>
            </a:extLst>
          </p:cNvPr>
          <p:cNvSpPr txBox="1"/>
          <p:nvPr/>
        </p:nvSpPr>
        <p:spPr>
          <a:xfrm>
            <a:off x="4732065" y="5374601"/>
            <a:ext cx="1048380" cy="480131"/>
          </a:xfrm>
          <a:prstGeom prst="rect">
            <a:avLst/>
          </a:prstGeom>
          <a:noFill/>
        </p:spPr>
        <p:txBody>
          <a:bodyPr wrap="square" rtlCol="0">
            <a:spAutoFit/>
          </a:bodyPr>
          <a:lstStyle/>
          <a:p>
            <a:pPr algn="ctr">
              <a:lnSpc>
                <a:spcPct val="90000"/>
              </a:lnSpc>
            </a:pPr>
            <a:r>
              <a:rPr lang="id-ID" sz="1400" b="1" dirty="0"/>
              <a:t>Moneter Kontraktif</a:t>
            </a:r>
          </a:p>
        </p:txBody>
      </p:sp>
      <p:sp>
        <p:nvSpPr>
          <p:cNvPr id="52" name="TextBox 51">
            <a:extLst>
              <a:ext uri="{FF2B5EF4-FFF2-40B4-BE49-F238E27FC236}">
                <a16:creationId xmlns:a16="http://schemas.microsoft.com/office/drawing/2014/main" id="{95DA3B6E-4FB2-4606-9FC1-BBB3FBC1FCFE}"/>
              </a:ext>
            </a:extLst>
          </p:cNvPr>
          <p:cNvSpPr txBox="1"/>
          <p:nvPr/>
        </p:nvSpPr>
        <p:spPr>
          <a:xfrm>
            <a:off x="5702922" y="4816062"/>
            <a:ext cx="1048380" cy="480131"/>
          </a:xfrm>
          <a:prstGeom prst="rect">
            <a:avLst/>
          </a:prstGeom>
          <a:noFill/>
        </p:spPr>
        <p:txBody>
          <a:bodyPr wrap="square" rtlCol="0">
            <a:spAutoFit/>
          </a:bodyPr>
          <a:lstStyle/>
          <a:p>
            <a:pPr algn="ctr">
              <a:lnSpc>
                <a:spcPct val="90000"/>
              </a:lnSpc>
            </a:pPr>
            <a:r>
              <a:rPr lang="id-ID" sz="1400" b="1" dirty="0"/>
              <a:t>Moneter Ekspansif</a:t>
            </a:r>
          </a:p>
        </p:txBody>
      </p:sp>
      <p:sp>
        <p:nvSpPr>
          <p:cNvPr id="53" name="TextBox 52">
            <a:extLst>
              <a:ext uri="{FF2B5EF4-FFF2-40B4-BE49-F238E27FC236}">
                <a16:creationId xmlns:a16="http://schemas.microsoft.com/office/drawing/2014/main" id="{9C71F9AA-7B73-46B6-AFA5-D262011AB65C}"/>
              </a:ext>
            </a:extLst>
          </p:cNvPr>
          <p:cNvSpPr txBox="1"/>
          <p:nvPr/>
        </p:nvSpPr>
        <p:spPr>
          <a:xfrm>
            <a:off x="707363" y="5076582"/>
            <a:ext cx="648072" cy="424732"/>
          </a:xfrm>
          <a:prstGeom prst="rect">
            <a:avLst/>
          </a:prstGeom>
          <a:noFill/>
        </p:spPr>
        <p:txBody>
          <a:bodyPr wrap="square" rtlCol="0">
            <a:spAutoFit/>
          </a:bodyPr>
          <a:lstStyle/>
          <a:p>
            <a:pPr>
              <a:lnSpc>
                <a:spcPct val="90000"/>
              </a:lnSpc>
            </a:pPr>
            <a:r>
              <a:rPr lang="id-ID" sz="2400" b="1" dirty="0"/>
              <a:t>(b)</a:t>
            </a:r>
          </a:p>
        </p:txBody>
      </p:sp>
      <p:sp>
        <p:nvSpPr>
          <p:cNvPr id="54" name="TextBox 53">
            <a:extLst>
              <a:ext uri="{FF2B5EF4-FFF2-40B4-BE49-F238E27FC236}">
                <a16:creationId xmlns:a16="http://schemas.microsoft.com/office/drawing/2014/main" id="{68853770-83A1-4541-9CA6-1BE344193F06}"/>
              </a:ext>
            </a:extLst>
          </p:cNvPr>
          <p:cNvSpPr txBox="1"/>
          <p:nvPr/>
        </p:nvSpPr>
        <p:spPr>
          <a:xfrm>
            <a:off x="709315" y="2498812"/>
            <a:ext cx="648072" cy="424732"/>
          </a:xfrm>
          <a:prstGeom prst="rect">
            <a:avLst/>
          </a:prstGeom>
          <a:noFill/>
        </p:spPr>
        <p:txBody>
          <a:bodyPr wrap="square" rtlCol="0">
            <a:spAutoFit/>
          </a:bodyPr>
          <a:lstStyle/>
          <a:p>
            <a:pPr>
              <a:lnSpc>
                <a:spcPct val="90000"/>
              </a:lnSpc>
            </a:pPr>
            <a:r>
              <a:rPr lang="id-ID" sz="2400" b="1" dirty="0"/>
              <a:t>(a)</a:t>
            </a:r>
          </a:p>
        </p:txBody>
      </p:sp>
      <p:sp>
        <p:nvSpPr>
          <p:cNvPr id="55" name="TextBox 54">
            <a:extLst>
              <a:ext uri="{FF2B5EF4-FFF2-40B4-BE49-F238E27FC236}">
                <a16:creationId xmlns:a16="http://schemas.microsoft.com/office/drawing/2014/main" id="{8EAD46D9-5474-4F5D-A29F-7F4B12534CE9}"/>
              </a:ext>
            </a:extLst>
          </p:cNvPr>
          <p:cNvSpPr txBox="1"/>
          <p:nvPr/>
        </p:nvSpPr>
        <p:spPr>
          <a:xfrm>
            <a:off x="7135127" y="5089180"/>
            <a:ext cx="648072" cy="424732"/>
          </a:xfrm>
          <a:prstGeom prst="rect">
            <a:avLst/>
          </a:prstGeom>
          <a:noFill/>
        </p:spPr>
        <p:txBody>
          <a:bodyPr wrap="square" rtlCol="0">
            <a:spAutoFit/>
          </a:bodyPr>
          <a:lstStyle/>
          <a:p>
            <a:pPr>
              <a:lnSpc>
                <a:spcPct val="90000"/>
              </a:lnSpc>
            </a:pPr>
            <a:r>
              <a:rPr lang="id-ID" sz="2400" b="1" dirty="0"/>
              <a:t>(d)</a:t>
            </a:r>
          </a:p>
        </p:txBody>
      </p:sp>
      <p:sp>
        <p:nvSpPr>
          <p:cNvPr id="56" name="TextBox 55">
            <a:extLst>
              <a:ext uri="{FF2B5EF4-FFF2-40B4-BE49-F238E27FC236}">
                <a16:creationId xmlns:a16="http://schemas.microsoft.com/office/drawing/2014/main" id="{1805FAEE-5275-40B2-A581-5303DA44A706}"/>
              </a:ext>
            </a:extLst>
          </p:cNvPr>
          <p:cNvSpPr txBox="1"/>
          <p:nvPr/>
        </p:nvSpPr>
        <p:spPr>
          <a:xfrm>
            <a:off x="7179869" y="2717898"/>
            <a:ext cx="648072" cy="424732"/>
          </a:xfrm>
          <a:prstGeom prst="rect">
            <a:avLst/>
          </a:prstGeom>
          <a:noFill/>
        </p:spPr>
        <p:txBody>
          <a:bodyPr wrap="square" rtlCol="0">
            <a:spAutoFit/>
          </a:bodyPr>
          <a:lstStyle/>
          <a:p>
            <a:pPr>
              <a:lnSpc>
                <a:spcPct val="90000"/>
              </a:lnSpc>
            </a:pPr>
            <a:r>
              <a:rPr lang="id-ID" sz="2400" b="1" dirty="0"/>
              <a:t>(c)</a:t>
            </a:r>
          </a:p>
        </p:txBody>
      </p:sp>
      <p:sp>
        <p:nvSpPr>
          <p:cNvPr id="57" name="TextBox 56">
            <a:extLst>
              <a:ext uri="{FF2B5EF4-FFF2-40B4-BE49-F238E27FC236}">
                <a16:creationId xmlns:a16="http://schemas.microsoft.com/office/drawing/2014/main" id="{A6AE28AC-A449-4B4D-BD0E-AB10B4F46795}"/>
              </a:ext>
            </a:extLst>
          </p:cNvPr>
          <p:cNvSpPr txBox="1"/>
          <p:nvPr/>
        </p:nvSpPr>
        <p:spPr>
          <a:xfrm>
            <a:off x="7791912" y="1871794"/>
            <a:ext cx="3966703" cy="4013406"/>
          </a:xfrm>
          <a:prstGeom prst="rect">
            <a:avLst/>
          </a:prstGeom>
          <a:noFill/>
        </p:spPr>
        <p:txBody>
          <a:bodyPr wrap="square" rtlCol="0">
            <a:spAutoFit/>
          </a:bodyPr>
          <a:lstStyle/>
          <a:p>
            <a:pPr marL="342900" indent="-342900" algn="just">
              <a:lnSpc>
                <a:spcPct val="90000"/>
              </a:lnSpc>
              <a:buFont typeface="Century Gothic" panose="020B0502020202020204" pitchFamily="34" charset="0"/>
              <a:buChar char="►"/>
            </a:pPr>
            <a:r>
              <a:rPr lang="id-ID" sz="1600" dirty="0">
                <a:latin typeface="Times New Roman" panose="02020603050405020304" pitchFamily="18" charset="0"/>
                <a:cs typeface="Times New Roman" panose="02020603050405020304" pitchFamily="18" charset="0"/>
              </a:rPr>
              <a:t>diagram (a) dan (b) adalah kurva LM vertikal. Efektif karena dapat menambah atau mengurangi output keseimbangan tanpa mengganggu tingkat bunga. Diagram (b) menunjukkan jika kurva IS mempunyai slope negatif, kebijakan ekspansif akan menaikkan output keseimbangan, sementara tingkat harga turun, sebaliknya dengan kebijakan kontraktif, karena output keseimbangan turun sementara tingkat bunga (harga) meninggi.</a:t>
            </a:r>
          </a:p>
          <a:p>
            <a:pPr marL="342900" indent="-342900" algn="just">
              <a:lnSpc>
                <a:spcPct val="90000"/>
              </a:lnSpc>
              <a:spcBef>
                <a:spcPts val="1200"/>
              </a:spcBef>
              <a:buFont typeface="Century Gothic" panose="020B0502020202020204" pitchFamily="34" charset="0"/>
              <a:buChar char="►"/>
            </a:pPr>
            <a:r>
              <a:rPr lang="id-ID" sz="1600" dirty="0">
                <a:latin typeface="Times New Roman" panose="02020603050405020304" pitchFamily="18" charset="0"/>
                <a:cs typeface="Times New Roman" panose="02020603050405020304" pitchFamily="18" charset="0"/>
              </a:rPr>
              <a:t>diagram (c) dan (d) kurva LM mendatar, artinya kebijakan moneter sama sekali tidak efektif, sebab tidak mempunyai kemampuan mempengaruhi output dan tingkat bunga. </a:t>
            </a:r>
          </a:p>
        </p:txBody>
      </p:sp>
      <p:cxnSp>
        <p:nvCxnSpPr>
          <p:cNvPr id="58" name="Straight Arrow Connector 57">
            <a:extLst>
              <a:ext uri="{FF2B5EF4-FFF2-40B4-BE49-F238E27FC236}">
                <a16:creationId xmlns:a16="http://schemas.microsoft.com/office/drawing/2014/main" id="{43AB461A-1680-4B16-A8F4-27BA7DC5A5A1}"/>
              </a:ext>
            </a:extLst>
          </p:cNvPr>
          <p:cNvCxnSpPr/>
          <p:nvPr/>
        </p:nvCxnSpPr>
        <p:spPr>
          <a:xfrm>
            <a:off x="1605432" y="3610172"/>
            <a:ext cx="2167474"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65CA804D-82A7-416D-BD34-28274CC5FD01}"/>
              </a:ext>
            </a:extLst>
          </p:cNvPr>
          <p:cNvCxnSpPr/>
          <p:nvPr/>
        </p:nvCxnSpPr>
        <p:spPr>
          <a:xfrm>
            <a:off x="1605432" y="6147488"/>
            <a:ext cx="2167474"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CC17476F-3B49-4E0B-9025-B9A1C5B00234}"/>
              </a:ext>
            </a:extLst>
          </p:cNvPr>
          <p:cNvCxnSpPr/>
          <p:nvPr/>
        </p:nvCxnSpPr>
        <p:spPr>
          <a:xfrm>
            <a:off x="4619185" y="3610172"/>
            <a:ext cx="2167474"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D23CD1CE-BFB8-46DA-8069-70243CE6F995}"/>
              </a:ext>
            </a:extLst>
          </p:cNvPr>
          <p:cNvCxnSpPr/>
          <p:nvPr/>
        </p:nvCxnSpPr>
        <p:spPr>
          <a:xfrm>
            <a:off x="4643400" y="6133293"/>
            <a:ext cx="2167474" cy="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63" name="TextBox 62">
            <a:extLst>
              <a:ext uri="{FF2B5EF4-FFF2-40B4-BE49-F238E27FC236}">
                <a16:creationId xmlns:a16="http://schemas.microsoft.com/office/drawing/2014/main" id="{D6FB2A56-5D5C-4CA9-BCBF-EFA98208E5A4}"/>
              </a:ext>
            </a:extLst>
          </p:cNvPr>
          <p:cNvSpPr txBox="1"/>
          <p:nvPr/>
        </p:nvSpPr>
        <p:spPr>
          <a:xfrm>
            <a:off x="2310937" y="489938"/>
            <a:ext cx="9004758" cy="584775"/>
          </a:xfrm>
          <a:prstGeom prst="rect">
            <a:avLst/>
          </a:prstGeom>
          <a:noFill/>
        </p:spPr>
        <p:txBody>
          <a:bodyPr wrap="square">
            <a:spAutoFit/>
          </a:bodyPr>
          <a:lstStyle/>
          <a:p>
            <a:r>
              <a:rPr lang="id-ID" sz="3200" b="1" dirty="0">
                <a:latin typeface="Times New Roman" panose="02020603050405020304" pitchFamily="18" charset="0"/>
                <a:cs typeface="Times New Roman" panose="02020603050405020304" pitchFamily="18" charset="0"/>
              </a:rPr>
              <a:t>Berbagai Kemungkinan Hasil Kebijakan Moneter</a:t>
            </a:r>
            <a:endParaRPr lang="en-ID"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02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2388</Words>
  <Application>Microsoft Office PowerPoint</Application>
  <PresentationFormat>Widescreen</PresentationFormat>
  <Paragraphs>402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Century Gothic</vt:lpstr>
      <vt:lpstr>Times New Roman</vt:lpstr>
      <vt:lpstr>Office Theme</vt:lpstr>
      <vt:lpstr>Kebijakan Moneter Kebijakan Fiskal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MARYADI</dc:creator>
  <cp:lastModifiedBy>ANDI MARYADI</cp:lastModifiedBy>
  <cp:revision>16</cp:revision>
  <dcterms:created xsi:type="dcterms:W3CDTF">2021-03-28T09:29:09Z</dcterms:created>
  <dcterms:modified xsi:type="dcterms:W3CDTF">2021-03-29T07:39:06Z</dcterms:modified>
</cp:coreProperties>
</file>