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5" r:id="rId5"/>
    <p:sldMasterId id="2147483716" r:id="rId6"/>
    <p:sldMasterId id="2147483717" r:id="rId7"/>
    <p:sldMasterId id="214748371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F35714-BE7B-4D97-8F11-1AD9658E8A53}">
  <a:tblStyle styleId="{11F35714-BE7B-4D97-8F11-1AD9658E8A5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2" Type="http://schemas.openxmlformats.org/officeDocument/2006/relationships/slide" Target="slides/slide33.xml"/><Relationship Id="rId41" Type="http://schemas.openxmlformats.org/officeDocument/2006/relationships/slide" Target="slides/slide32.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Bryce/Karly</a:t>
            </a:r>
            <a:endParaRPr/>
          </a:p>
        </p:txBody>
      </p:sp>
      <p:sp>
        <p:nvSpPr>
          <p:cNvPr id="376" name="Google Shape;376;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2d31ddf86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2d31ddf8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DEAO Coordinator</a:t>
            </a:r>
            <a:r>
              <a:rPr lang="en"/>
              <a:t> </a:t>
            </a:r>
            <a:endParaRPr/>
          </a:p>
          <a:p>
            <a:pPr indent="0" lvl="0" marL="0" rtl="0" algn="l">
              <a:spcBef>
                <a:spcPts val="0"/>
              </a:spcBef>
              <a:spcAft>
                <a:spcPts val="0"/>
              </a:spcAft>
              <a:buNone/>
            </a:pPr>
            <a:r>
              <a:rPr lang="en"/>
              <a:t>(Elem/Sec)</a:t>
            </a:r>
            <a:endParaRPr/>
          </a:p>
          <a:p>
            <a:pPr indent="0" lvl="0" marL="0" rtl="0" algn="l">
              <a:spcBef>
                <a:spcPts val="0"/>
              </a:spcBef>
              <a:spcAft>
                <a:spcPts val="0"/>
              </a:spcAft>
              <a:buNone/>
            </a:pPr>
            <a:r>
              <a:rPr lang="en"/>
              <a:t>10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Secondary - </a:t>
            </a:r>
            <a:endParaRPr/>
          </a:p>
          <a:p>
            <a:pPr indent="0" lvl="0" marL="0" rtl="0" algn="l">
              <a:spcBef>
                <a:spcPts val="0"/>
              </a:spcBef>
              <a:spcAft>
                <a:spcPts val="0"/>
              </a:spcAft>
              <a:buNone/>
            </a:pPr>
            <a:r>
              <a:rPr lang="en"/>
              <a:t>	Tyler Howe - 1 Day Testing</a:t>
            </a:r>
            <a:endParaRPr/>
          </a:p>
          <a:p>
            <a:pPr indent="0" lvl="0" marL="0" rtl="0" algn="l">
              <a:spcBef>
                <a:spcPts val="0"/>
              </a:spcBef>
              <a:spcAft>
                <a:spcPts val="0"/>
              </a:spcAft>
              <a:buNone/>
            </a:pPr>
            <a:r>
              <a:rPr lang="en"/>
              <a:t>	Josh LeRoy - Full Staff ESL Endorsement - Video by Mindy about this topic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Elementary </a:t>
            </a:r>
            <a:endParaRPr/>
          </a:p>
          <a:p>
            <a:pPr indent="0" lvl="0" marL="0" rtl="0" algn="l">
              <a:spcBef>
                <a:spcPts val="0"/>
              </a:spcBef>
              <a:spcAft>
                <a:spcPts val="0"/>
              </a:spcAft>
              <a:buNone/>
            </a:pPr>
            <a:r>
              <a:rPr lang="en"/>
              <a:t>	Karly - Whole School Day Testing at Walker- Discussion</a:t>
            </a:r>
            <a:endParaRPr/>
          </a:p>
          <a:p>
            <a:pPr indent="0" lvl="0" marL="0" rtl="0" algn="l">
              <a:spcBef>
                <a:spcPts val="0"/>
              </a:spcBef>
              <a:spcAft>
                <a:spcPts val="0"/>
              </a:spcAft>
              <a:buNone/>
            </a:pPr>
            <a:r>
              <a:rPr lang="en"/>
              <a:t>	Many of you have </a:t>
            </a:r>
            <a:r>
              <a:rPr lang="en"/>
              <a:t>invited</a:t>
            </a:r>
            <a:r>
              <a:rPr lang="en"/>
              <a:t> us in to share about Flashlight 360, or instructional strategies, or joined PLCs, etc. - All great ways to support your MLs, and really, all students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2d31ddf86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2d31ddf86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Bryce/Karly</a:t>
            </a:r>
            <a:endParaRPr/>
          </a:p>
          <a:p>
            <a:pPr indent="0" lvl="0" marL="0" rtl="0" algn="l">
              <a:spcBef>
                <a:spcPts val="0"/>
              </a:spcBef>
              <a:spcAft>
                <a:spcPts val="0"/>
              </a:spcAft>
              <a:buNone/>
            </a:pPr>
            <a:r>
              <a:rPr lang="en"/>
              <a:t>1 minute</a:t>
            </a:r>
            <a:endParaRPr/>
          </a:p>
          <a:p>
            <a:pPr indent="0" lvl="0" marL="0" rtl="0" algn="l">
              <a:spcBef>
                <a:spcPts val="0"/>
              </a:spcBef>
              <a:spcAft>
                <a:spcPts val="0"/>
              </a:spcAft>
              <a:buNone/>
            </a:pPr>
            <a:r>
              <a:rPr lang="en"/>
              <a:t>We have federal, state, and district policies that kind of nest together. Our </a:t>
            </a:r>
            <a:r>
              <a:rPr lang="en"/>
              <a:t>support</a:t>
            </a:r>
            <a:r>
              <a:rPr lang="en"/>
              <a:t> may go away for some, but our requirements and responsibilities are still there.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3ddf6e3b8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3ddf6e3b8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we’re going to “teach you to tie your shoes” - no rolling your eyes! We’ll be able to hear it! :)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2d31ddf86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2d31ddf86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SpEd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3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Discuss how to foster an inclusive classroom and differentiation</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3ddf6e3b8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3ddf6e3b8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SPED Coordinator:</a:t>
            </a:r>
            <a:endParaRPr/>
          </a:p>
          <a:p>
            <a:pPr indent="0" lvl="0" marL="0" rtl="0" algn="l">
              <a:spcBef>
                <a:spcPts val="0"/>
              </a:spcBef>
              <a:spcAft>
                <a:spcPts val="0"/>
              </a:spcAft>
              <a:buNone/>
            </a:pPr>
            <a:r>
              <a:rPr lang="en"/>
              <a:t>-We overlay UDL and SIOP strategies over our </a:t>
            </a:r>
            <a:r>
              <a:rPr lang="en"/>
              <a:t>instructional</a:t>
            </a:r>
            <a:r>
              <a:rPr lang="en"/>
              <a:t> framework. </a:t>
            </a:r>
            <a:endParaRPr/>
          </a:p>
          <a:p>
            <a:pPr indent="0" lvl="0" marL="0" rtl="0" algn="l">
              <a:spcBef>
                <a:spcPts val="0"/>
              </a:spcBef>
              <a:spcAft>
                <a:spcPts val="0"/>
              </a:spcAft>
              <a:buNone/>
            </a:pPr>
            <a:r>
              <a:rPr lang="en"/>
              <a:t>-It fits under lesson design, student engagement, and </a:t>
            </a:r>
            <a:r>
              <a:rPr lang="en"/>
              <a:t>lesson</a:t>
            </a:r>
            <a:r>
              <a:rPr lang="en"/>
              <a:t> delivery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2d31ddf86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2d31ddf86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SpEd</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how to use clear structure and routines to support neurodivergent behavior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Many neurodivergent students, such as those with ADHD or autism, benefit greatly from having predictable routines and a structured environment. This helps reduce anxiety, increase focus, and provide a sense of security.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Establish Clear Routines: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Have a consistent schedule for daily activities like Circle Time, centers/stations, snack, etc. Review and preview this schedule frequently.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Use visual schedules with pictures/icons representing each activity. This reinforces the routine.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Give reminders before transitioning between activities, such as a 5-minute warning.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Set Up the Physical Environment: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Keep the classroom organized and minimize clutter which can be distracting.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Clearly define spaces for different activities like reading, working independently, group work.</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Use visual boundaries like taped areas or labels to reinforce these zones.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Provide a quiet, low-stimulation space for the student to retreat when feeling overwhelmed.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Implement Consistent Rules/Expectations: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Have a few simple, positively-stated rules like "Listen Actively" or "Respect Others' Space."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Review and reinforce these rules consistently. Use visuals to represent them.</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Develop and directly teach clear procedures for routines like lining up, transitions, etc.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Use a consistent signal or cue for getting students' attention.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 Predictable and Proactive: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Follow routines and procedures consistently so the student knows what to expect.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Provide advance warning before transitions or changes in routine.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Pre-teach new routines or procedures using visuals and modeling before implementing.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Develop and directly teach strategies for self-regulation like deep breaths, stretching, etc.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Providing this type of structure, consistency and preparation can go a long way in creating an environment where a neurodivergent student can successfully focus, participate and feel secure.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2d31ddf86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2d31ddf86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Bryce/Karly</a:t>
            </a:r>
            <a:endParaRPr/>
          </a:p>
          <a:p>
            <a:pPr indent="0" lvl="0" marL="0" rtl="0" algn="l">
              <a:lnSpc>
                <a:spcPct val="115000"/>
              </a:lnSpc>
              <a:spcBef>
                <a:spcPts val="1200"/>
              </a:spcBef>
              <a:spcAft>
                <a:spcPts val="0"/>
              </a:spcAft>
              <a:buNone/>
            </a:pPr>
            <a:r>
              <a:rPr lang="en"/>
              <a:t>10 min - 5 for table talk and 5 for share out</a:t>
            </a:r>
            <a:endParaRPr/>
          </a:p>
          <a:p>
            <a:pPr indent="0" lvl="0" marL="0" rtl="0" algn="l">
              <a:lnSpc>
                <a:spcPct val="115000"/>
              </a:lnSpc>
              <a:spcBef>
                <a:spcPts val="1200"/>
              </a:spcBef>
              <a:spcAft>
                <a:spcPts val="0"/>
              </a:spcAft>
              <a:buNone/>
            </a:pPr>
            <a:r>
              <a:rPr lang="en"/>
              <a:t>What challenges did you identify?</a:t>
            </a:r>
            <a:endParaRPr/>
          </a:p>
          <a:p>
            <a:pPr indent="0" lvl="0" marL="0" rtl="0" algn="l">
              <a:lnSpc>
                <a:spcPct val="115000"/>
              </a:lnSpc>
              <a:spcBef>
                <a:spcPts val="1200"/>
              </a:spcBef>
              <a:spcAft>
                <a:spcPts val="1200"/>
              </a:spcAft>
              <a:buNone/>
            </a:pPr>
            <a:r>
              <a:rPr lang="en"/>
              <a:t>How can schools proactively address accessibility barriers?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3f3f8918c2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3f3f8918c2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Bryce/Karly</a:t>
            </a:r>
            <a:endParaRPr/>
          </a:p>
          <a:p>
            <a:pPr indent="0" lvl="0" marL="0" rtl="0" algn="l">
              <a:lnSpc>
                <a:spcPct val="115000"/>
              </a:lnSpc>
              <a:spcBef>
                <a:spcPts val="1200"/>
              </a:spcBef>
              <a:spcAft>
                <a:spcPts val="0"/>
              </a:spcAft>
              <a:buNone/>
            </a:pPr>
            <a:r>
              <a:rPr lang="en"/>
              <a:t>10 min - 5 for table talk and 5 for share out</a:t>
            </a:r>
            <a:endParaRPr/>
          </a:p>
          <a:p>
            <a:pPr indent="0" lvl="0" marL="0" rtl="0" algn="l">
              <a:lnSpc>
                <a:spcPct val="115000"/>
              </a:lnSpc>
              <a:spcBef>
                <a:spcPts val="1200"/>
              </a:spcBef>
              <a:spcAft>
                <a:spcPts val="0"/>
              </a:spcAft>
              <a:buNone/>
            </a:pPr>
            <a:r>
              <a:rPr lang="en"/>
              <a:t>What challenges did you identify?</a:t>
            </a:r>
            <a:endParaRPr/>
          </a:p>
          <a:p>
            <a:pPr indent="0" lvl="0" marL="0" rtl="0" algn="l">
              <a:lnSpc>
                <a:spcPct val="115000"/>
              </a:lnSpc>
              <a:spcBef>
                <a:spcPts val="1200"/>
              </a:spcBef>
              <a:spcAft>
                <a:spcPts val="1200"/>
              </a:spcAft>
              <a:buNone/>
            </a:pPr>
            <a:r>
              <a:rPr lang="en"/>
              <a:t>How can schools proactively address accessibility barriers?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37f6a0722e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37f6a0722e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Mike/Justine</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Choose a principal to read the quote.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37f6a0722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37f6a0722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Mike/Justine</a:t>
            </a:r>
            <a:endParaRPr b="1">
              <a:solidFill>
                <a:schemeClr val="dk1"/>
              </a:solidFill>
            </a:endParaRPr>
          </a:p>
          <a:p>
            <a:pPr indent="0" lvl="0" marL="0" rtl="0" algn="l">
              <a:lnSpc>
                <a:spcPct val="115000"/>
              </a:lnSpc>
              <a:spcBef>
                <a:spcPts val="1200"/>
              </a:spcBef>
              <a:spcAft>
                <a:spcPts val="0"/>
              </a:spcAft>
              <a:buNone/>
            </a:pPr>
            <a:r>
              <a:rPr b="1" lang="en">
                <a:solidFill>
                  <a:schemeClr val="dk1"/>
                </a:solidFill>
              </a:rPr>
              <a:t>If you’ve met one student with… you have only met one student with…</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With autism</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From Iraq</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Home language other than English</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With ADHD</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5776b46b9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5776b46b9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Bryce/Karly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Welcome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Review of the topic: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Combined March and April PPL so we have a lot of information to cover.  Please consider this presentation more of a resource guide, rather than a presentation slide deck.  Please come back and explore independently.</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37f6a0722e_1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37f6a0722e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Mike/Justine</a:t>
            </a:r>
            <a:endParaRPr b="1">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1200"/>
              </a:spcBef>
              <a:spcAft>
                <a:spcPts val="1200"/>
              </a:spcAft>
              <a:buNone/>
            </a:pPr>
            <a:r>
              <a:rPr b="1" lang="en">
                <a:solidFill>
                  <a:schemeClr val="dk1"/>
                </a:solidFill>
              </a:rPr>
              <a:t>High leverage strategies that will support ALL students. </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37f6a0722e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37f6a0722e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how to use visual aids to support neurodivergent behavior </a:t>
            </a:r>
            <a:endParaRPr b="1"/>
          </a:p>
          <a:p>
            <a:pPr indent="0" lvl="0" marL="0" rtl="0" algn="l">
              <a:spcBef>
                <a:spcPts val="0"/>
              </a:spcBef>
              <a:spcAft>
                <a:spcPts val="0"/>
              </a:spcAft>
              <a:buNone/>
            </a:pPr>
            <a:r>
              <a:rPr b="1" lang="en"/>
              <a:t>Talking Points:</a:t>
            </a:r>
            <a:endParaRPr b="1"/>
          </a:p>
          <a:p>
            <a:pPr indent="-298450" lvl="0" marL="457200" rtl="0" algn="l">
              <a:spcBef>
                <a:spcPts val="0"/>
              </a:spcBef>
              <a:spcAft>
                <a:spcPts val="0"/>
              </a:spcAft>
              <a:buSzPts val="1100"/>
              <a:buChar char="●"/>
            </a:pPr>
            <a:r>
              <a:rPr lang="en"/>
              <a:t>Visual aids and concrete examples are extremely beneficial for neurodivergent learners who often think in more visual, literal, and hands-on ways. Here are some strategies to implement:</a:t>
            </a:r>
            <a:endParaRPr/>
          </a:p>
          <a:p>
            <a:pPr indent="-298450" lvl="0" marL="457200" rtl="0" algn="l">
              <a:spcBef>
                <a:spcPts val="0"/>
              </a:spcBef>
              <a:spcAft>
                <a:spcPts val="0"/>
              </a:spcAft>
              <a:buSzPts val="1100"/>
              <a:buChar char="●"/>
            </a:pPr>
            <a:r>
              <a:rPr lang="en"/>
              <a:t>Visual Aids</a:t>
            </a:r>
            <a:endParaRPr/>
          </a:p>
          <a:p>
            <a:pPr indent="-298450" lvl="1" marL="914400" rtl="0" algn="l">
              <a:spcBef>
                <a:spcPts val="0"/>
              </a:spcBef>
              <a:spcAft>
                <a:spcPts val="0"/>
              </a:spcAft>
              <a:buSzPts val="1100"/>
              <a:buChar char="○"/>
            </a:pPr>
            <a:r>
              <a:rPr lang="en"/>
              <a:t>Use picture/icon schedules to represent the daily routine and transitions</a:t>
            </a:r>
            <a:endParaRPr/>
          </a:p>
          <a:p>
            <a:pPr indent="-298450" lvl="1" marL="914400" rtl="0" algn="l">
              <a:spcBef>
                <a:spcPts val="0"/>
              </a:spcBef>
              <a:spcAft>
                <a:spcPts val="0"/>
              </a:spcAft>
              <a:buSzPts val="1100"/>
              <a:buChar char="○"/>
            </a:pPr>
            <a:r>
              <a:rPr lang="en"/>
              <a:t>Create visual checklists or directions with both words and images for tasks</a:t>
            </a:r>
            <a:endParaRPr/>
          </a:p>
          <a:p>
            <a:pPr indent="-298450" lvl="1" marL="914400" rtl="0" algn="l">
              <a:spcBef>
                <a:spcPts val="0"/>
              </a:spcBef>
              <a:spcAft>
                <a:spcPts val="0"/>
              </a:spcAft>
              <a:buSzPts val="1100"/>
              <a:buChar char="○"/>
            </a:pPr>
            <a:r>
              <a:rPr lang="en"/>
              <a:t>Provide graphic organizers like webs, flowcharts, and Venn diagrams </a:t>
            </a:r>
            <a:endParaRPr/>
          </a:p>
          <a:p>
            <a:pPr indent="-298450" lvl="1" marL="914400" rtl="0" algn="l">
              <a:spcBef>
                <a:spcPts val="0"/>
              </a:spcBef>
              <a:spcAft>
                <a:spcPts val="0"/>
              </a:spcAft>
              <a:buSzPts val="1100"/>
              <a:buChar char="○"/>
            </a:pPr>
            <a:r>
              <a:rPr lang="en"/>
              <a:t>Use videos, photographs, diagrams and models to illustrate concepts</a:t>
            </a:r>
            <a:endParaRPr/>
          </a:p>
          <a:p>
            <a:pPr indent="-298450" lvl="1" marL="914400" rtl="0" algn="l">
              <a:spcBef>
                <a:spcPts val="0"/>
              </a:spcBef>
              <a:spcAft>
                <a:spcPts val="0"/>
              </a:spcAft>
              <a:buSzPts val="1100"/>
              <a:buChar char="○"/>
            </a:pPr>
            <a:r>
              <a:rPr lang="en"/>
              <a:t>Color code materials for different subjects or activities</a:t>
            </a:r>
            <a:endParaRPr/>
          </a:p>
          <a:p>
            <a:pPr indent="-298450" lvl="1" marL="914400" rtl="0" algn="l">
              <a:spcBef>
                <a:spcPts val="0"/>
              </a:spcBef>
              <a:spcAft>
                <a:spcPts val="0"/>
              </a:spcAft>
              <a:buSzPts val="1100"/>
              <a:buChar char="○"/>
            </a:pPr>
            <a:r>
              <a:rPr lang="en"/>
              <a:t>Allow neurodivergent students to doodle or use manipulatives while listening</a:t>
            </a:r>
            <a:endParaRPr/>
          </a:p>
          <a:p>
            <a:pPr indent="-298450" lvl="0" marL="457200" rtl="0" algn="l">
              <a:spcBef>
                <a:spcPts val="0"/>
              </a:spcBef>
              <a:spcAft>
                <a:spcPts val="0"/>
              </a:spcAft>
              <a:buSzPts val="1100"/>
              <a:buChar char="●"/>
            </a:pPr>
            <a:r>
              <a:rPr lang="en"/>
              <a:t>Concrete Examples</a:t>
            </a:r>
            <a:endParaRPr/>
          </a:p>
          <a:p>
            <a:pPr indent="-298450" lvl="1" marL="914400" rtl="0" algn="l">
              <a:spcBef>
                <a:spcPts val="0"/>
              </a:spcBef>
              <a:spcAft>
                <a:spcPts val="0"/>
              </a:spcAft>
              <a:buSzPts val="1100"/>
              <a:buChar char="○"/>
            </a:pPr>
            <a:r>
              <a:rPr lang="en"/>
              <a:t>Connect abstract ideas to real, physical objects or experiences </a:t>
            </a:r>
            <a:endParaRPr/>
          </a:p>
          <a:p>
            <a:pPr indent="-298450" lvl="1" marL="914400" rtl="0" algn="l">
              <a:spcBef>
                <a:spcPts val="0"/>
              </a:spcBef>
              <a:spcAft>
                <a:spcPts val="0"/>
              </a:spcAft>
              <a:buSzPts val="1100"/>
              <a:buChar char="○"/>
            </a:pPr>
            <a:r>
              <a:rPr lang="en"/>
              <a:t>Use analogies and metaphors that create mental pictures</a:t>
            </a:r>
            <a:endParaRPr/>
          </a:p>
          <a:p>
            <a:pPr indent="-298450" lvl="1" marL="914400" rtl="0" algn="l">
              <a:spcBef>
                <a:spcPts val="0"/>
              </a:spcBef>
              <a:spcAft>
                <a:spcPts val="0"/>
              </a:spcAft>
              <a:buSzPts val="1100"/>
              <a:buChar char="○"/>
            </a:pPr>
            <a:r>
              <a:rPr lang="en"/>
              <a:t>Provide hands-on materials like blocks, beads, or clay to learn concepts kinesthetically</a:t>
            </a:r>
            <a:endParaRPr/>
          </a:p>
          <a:p>
            <a:pPr indent="-298450" lvl="1" marL="914400" rtl="0" algn="l">
              <a:spcBef>
                <a:spcPts val="0"/>
              </a:spcBef>
              <a:spcAft>
                <a:spcPts val="0"/>
              </a:spcAft>
              <a:buSzPts val="1100"/>
              <a:buChar char="○"/>
            </a:pPr>
            <a:r>
              <a:rPr lang="en"/>
              <a:t>Give tangible, relatable examples from the student's life</a:t>
            </a:r>
            <a:endParaRPr/>
          </a:p>
          <a:p>
            <a:pPr indent="-298450" lvl="1" marL="914400" rtl="0" algn="l">
              <a:spcBef>
                <a:spcPts val="0"/>
              </a:spcBef>
              <a:spcAft>
                <a:spcPts val="0"/>
              </a:spcAft>
              <a:buSzPts val="1100"/>
              <a:buChar char="○"/>
            </a:pPr>
            <a:r>
              <a:rPr lang="en"/>
              <a:t>Act out stories, vocabulary words, or concepts  through gestures and role-play</a:t>
            </a:r>
            <a:endParaRPr/>
          </a:p>
          <a:p>
            <a:pPr indent="-298450" lvl="1" marL="914400" rtl="0" algn="l">
              <a:spcBef>
                <a:spcPts val="0"/>
              </a:spcBef>
              <a:spcAft>
                <a:spcPts val="0"/>
              </a:spcAft>
              <a:buSzPts val="1100"/>
              <a:buChar char="○"/>
            </a:pPr>
            <a:r>
              <a:rPr lang="en"/>
              <a:t>Go on field trips or bring concrete objects into the classroom to illustrate lessons</a:t>
            </a:r>
            <a:endParaRPr/>
          </a:p>
          <a:p>
            <a:pPr indent="-298450" lvl="0" marL="457200" rtl="0" algn="l">
              <a:spcBef>
                <a:spcPts val="0"/>
              </a:spcBef>
              <a:spcAft>
                <a:spcPts val="0"/>
              </a:spcAft>
              <a:buSzPts val="1100"/>
              <a:buChar char="●"/>
            </a:pPr>
            <a:r>
              <a:rPr lang="en"/>
              <a:t>The more senses engaged and connections made to tangible references, the better neurodivergent students can understand and retain the information.</a:t>
            </a:r>
            <a:endParaRPr/>
          </a:p>
          <a:p>
            <a:pPr indent="-298450" lvl="0" marL="457200" rtl="0" algn="l">
              <a:spcBef>
                <a:spcPts val="0"/>
              </a:spcBef>
              <a:spcAft>
                <a:spcPts val="0"/>
              </a:spcAft>
              <a:buSzPts val="1100"/>
              <a:buChar char="●"/>
            </a:pPr>
            <a:r>
              <a:rPr lang="en"/>
              <a:t>Modeling</a:t>
            </a:r>
            <a:endParaRPr/>
          </a:p>
          <a:p>
            <a:pPr indent="-298450" lvl="1" marL="914400" rtl="0" algn="l">
              <a:spcBef>
                <a:spcPts val="0"/>
              </a:spcBef>
              <a:spcAft>
                <a:spcPts val="0"/>
              </a:spcAft>
              <a:buSzPts val="1100"/>
              <a:buChar char="○"/>
            </a:pPr>
            <a:r>
              <a:rPr lang="en"/>
              <a:t>Explicitly model steps, expectations, and procedures using "think-alouds"</a:t>
            </a:r>
            <a:endParaRPr/>
          </a:p>
          <a:p>
            <a:pPr indent="-298450" lvl="1" marL="914400" rtl="0" algn="l">
              <a:spcBef>
                <a:spcPts val="0"/>
              </a:spcBef>
              <a:spcAft>
                <a:spcPts val="0"/>
              </a:spcAft>
              <a:buSzPts val="1100"/>
              <a:buChar char="○"/>
            </a:pPr>
            <a:r>
              <a:rPr lang="en"/>
              <a:t>Demonstrate what an exemplar of work looks like, pointing out key features</a:t>
            </a:r>
            <a:endParaRPr/>
          </a:p>
          <a:p>
            <a:pPr indent="-298450" lvl="1" marL="914400" rtl="0" algn="l">
              <a:spcBef>
                <a:spcPts val="0"/>
              </a:spcBef>
              <a:spcAft>
                <a:spcPts val="0"/>
              </a:spcAft>
              <a:buSzPts val="1100"/>
              <a:buChar char="○"/>
            </a:pPr>
            <a:r>
              <a:rPr lang="en"/>
              <a:t>Role play social situations, like conversations or responding to triggers</a:t>
            </a:r>
            <a:endParaRPr/>
          </a:p>
          <a:p>
            <a:pPr indent="-298450" lvl="0" marL="457200" rtl="0" algn="l">
              <a:spcBef>
                <a:spcPts val="0"/>
              </a:spcBef>
              <a:spcAft>
                <a:spcPts val="0"/>
              </a:spcAft>
              <a:buSzPts val="1100"/>
              <a:buChar char="●"/>
            </a:pPr>
            <a:r>
              <a:rPr lang="en"/>
              <a:t>Be as explicit and literal as possible, avoiding idioms or excessive abstractions. Ask the student to explain back the directions to ensure understanding.</a:t>
            </a:r>
            <a:endParaRPr/>
          </a:p>
          <a:p>
            <a:pPr indent="-298450" lvl="0" marL="457200" rtl="0" algn="l">
              <a:spcBef>
                <a:spcPts val="0"/>
              </a:spcBef>
              <a:spcAft>
                <a:spcPts val="0"/>
              </a:spcAft>
              <a:buSzPts val="1100"/>
              <a:buChar char="●"/>
            </a:pPr>
            <a:r>
              <a:rPr lang="en"/>
              <a:t>The goal is to make learning multi-sensory, engaging multiple pathways to the brain. With consistent use of visuals and concrete tangible examples, neurodivergent students can make sense of material more easily.</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37f6a0722e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37f6a0722e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Show examples of visual schedules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Here are some examples of individualized visual schedules.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Notice on the first one there are rules outlined as well as reinforcement on one sheet to keep an individual student’s behavior plan easy to follow and support.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secondary example has photos of the faculty that will be in the room for each class, this may be a very useful support for some students.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37f6a0722e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37f6a0722e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Show a video example of how to use visual supports</a:t>
            </a:r>
            <a:endParaRPr>
              <a:solidFill>
                <a:schemeClr val="dk1"/>
              </a:solidFill>
            </a:endParaRPr>
          </a:p>
          <a:p>
            <a:pPr indent="0" lvl="0" marL="0" rtl="0" algn="l">
              <a:spcBef>
                <a:spcPts val="0"/>
              </a:spcBef>
              <a:spcAft>
                <a:spcPts val="0"/>
              </a:spcAft>
              <a:buNone/>
            </a:pPr>
            <a:r>
              <a:rPr b="1" lang="en">
                <a:solidFill>
                  <a:schemeClr val="dk1"/>
                </a:solidFill>
              </a:rPr>
              <a:t>Talking Points: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Notice how the teacher checks for understanding with the student using a visual support after each reviewed piece of the schedule.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teacher also has the student proximity for ease of access to support with the visual schedule.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37f6a0722e_1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37f6a0722e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Show examples of graphic organizers</a:t>
            </a:r>
            <a:endParaRPr b="1">
              <a:solidFill>
                <a:schemeClr val="dk1"/>
              </a:solidFill>
            </a:endParaRPr>
          </a:p>
          <a:p>
            <a:pPr indent="0" lvl="0" marL="0" rtl="0" algn="l">
              <a:spcBef>
                <a:spcPts val="0"/>
              </a:spcBef>
              <a:spcAft>
                <a:spcPts val="0"/>
              </a:spcAft>
              <a:buNone/>
            </a:pPr>
            <a:r>
              <a:rPr b="1" lang="en">
                <a:solidFill>
                  <a:schemeClr val="dk1"/>
                </a:solidFill>
              </a:rPr>
              <a:t>Talking Points: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Graphic organizers are another great way to support neurodivergent students and can be used in elementary through secondary.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Knowing your individual student’s needs will help you identify what kind of graphic organizer would be the most supportive.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37f6a0722e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37f6a0722e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Show examples of visual manipulatives </a:t>
            </a:r>
            <a:endParaRPr b="1">
              <a:solidFill>
                <a:schemeClr val="dk1"/>
              </a:solidFill>
            </a:endParaRPr>
          </a:p>
          <a:p>
            <a:pPr indent="0" lvl="0" marL="0" rtl="0" algn="l">
              <a:spcBef>
                <a:spcPts val="0"/>
              </a:spcBef>
              <a:spcAft>
                <a:spcPts val="0"/>
              </a:spcAft>
              <a:buNone/>
            </a:pPr>
            <a:r>
              <a:rPr b="1" lang="en">
                <a:solidFill>
                  <a:schemeClr val="dk1"/>
                </a:solidFill>
              </a:rPr>
              <a:t>Talking Points: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Manipulatives are another visual way to support neurodivergent students with grasping academic concepts. There are many manipulatives for different subject matter. </a:t>
            </a:r>
            <a:endParaRPr>
              <a:solidFill>
                <a:schemeClr val="dk1"/>
              </a:solidFill>
            </a:endParaRPr>
          </a:p>
          <a:p>
            <a:pPr indent="0" lvl="0" marL="0" rtl="0" algn="l">
              <a:spcBef>
                <a:spcPts val="0"/>
              </a:spcBef>
              <a:spcAft>
                <a:spcPts val="0"/>
              </a:spcAft>
              <a:buNone/>
            </a:pPr>
            <a:r>
              <a:rPr lang="en">
                <a:solidFill>
                  <a:schemeClr val="dk1"/>
                </a:solidFill>
              </a:rPr>
              <a:t>Turn to your neighbor and answer these questions together and in your guided notes: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are you currently using in your classroom for visual learning?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something you could use in your classroom to support not only the neurodivergent students, but all students? </a:t>
            </a:r>
            <a:endParaRPr>
              <a:solidFill>
                <a:schemeClr val="dk1"/>
              </a:solidFill>
            </a:endParaRPr>
          </a:p>
          <a:p>
            <a:pPr indent="0" lvl="0" marL="0" rtl="0" algn="l">
              <a:spcBef>
                <a:spcPts val="0"/>
              </a:spcBef>
              <a:spcAft>
                <a:spcPts val="0"/>
              </a:spcAft>
              <a:buNone/>
            </a:pPr>
            <a:r>
              <a:rPr lang="en">
                <a:solidFill>
                  <a:schemeClr val="dk1"/>
                </a:solidFill>
              </a:rPr>
              <a:t>Share out with the group - pick 3 people to share</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37f6a0722e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37f6a0722e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None/>
            </a:pPr>
            <a:r>
              <a:rPr b="1" lang="en">
                <a:solidFill>
                  <a:schemeClr val="dk1"/>
                </a:solidFill>
              </a:rPr>
              <a:t>Time: </a:t>
            </a:r>
            <a:r>
              <a:rPr lang="en">
                <a:solidFill>
                  <a:schemeClr val="dk1"/>
                </a:solidFill>
              </a:rPr>
              <a:t>3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Describe explicit feedback - academically </a:t>
            </a:r>
            <a:endParaRPr>
              <a:solidFill>
                <a:schemeClr val="dk1"/>
              </a:solidFill>
            </a:endParaRPr>
          </a:p>
          <a:p>
            <a:pPr indent="0" lvl="0" marL="0" rtl="0" algn="l">
              <a:spcBef>
                <a:spcPts val="0"/>
              </a:spcBef>
              <a:spcAft>
                <a:spcPts val="0"/>
              </a:spcAft>
              <a:buNone/>
            </a:pPr>
            <a:r>
              <a:rPr b="1" lang="en">
                <a:solidFill>
                  <a:schemeClr val="dk1"/>
                </a:solidFill>
              </a:rPr>
              <a:t>Talking Points: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 specific and descriptive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Avoid vague phrases like "good job" or "pay attention"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Describe the specific behavior: "You raised your hand and waited patiently for your turn"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Focus on observable behaviors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Comment on what you see and hear rather than perceived attitudes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 noticed you tapping your pencil" rather than "You seem unfocused"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Provide feedback promptly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Don't wait too long to give the feedback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Look for moments to give feedback privately if needed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Offer suggestions for improvement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Don't just point out what to change, give alternative strategies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"Next time you can try using a fidget object to keep your hands busy"</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2d31ddf86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2d31ddf86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how to use scaffolding and differentiation to support diverse learners in the classroom.</a:t>
            </a:r>
            <a:endParaRPr>
              <a:solidFill>
                <a:schemeClr val="dk1"/>
              </a:solidFill>
            </a:endParaRPr>
          </a:p>
          <a:p>
            <a:pPr indent="0" lvl="0" marL="0" rtl="0" algn="l">
              <a:spcBef>
                <a:spcPts val="0"/>
              </a:spcBef>
              <a:spcAft>
                <a:spcPts val="0"/>
              </a:spcAft>
              <a:buNone/>
            </a:pPr>
            <a:r>
              <a:rPr b="1" lang="en">
                <a:solidFill>
                  <a:schemeClr val="dk1"/>
                </a:solidFill>
              </a:rPr>
              <a:t>Talking Points:</a:t>
            </a:r>
            <a:endParaRPr b="1">
              <a:solidFill>
                <a:schemeClr val="dk1"/>
              </a:solidFill>
            </a:endParaRPr>
          </a:p>
          <a:p>
            <a:pPr indent="0" lvl="0" marL="0" rtl="0" algn="l">
              <a:lnSpc>
                <a:spcPct val="100000"/>
              </a:lnSpc>
              <a:spcBef>
                <a:spcPts val="1200"/>
              </a:spcBef>
              <a:spcAft>
                <a:spcPts val="0"/>
              </a:spcAft>
              <a:buNone/>
            </a:pPr>
            <a:r>
              <a:rPr lang="en">
                <a:solidFill>
                  <a:schemeClr val="dk1"/>
                </a:solidFill>
              </a:rPr>
              <a:t>Students come to the classroom with different backgrounds, abilities, and learning needs. Scaffolding and differentiation are essential strategies to ensure that all students can access, engage with, and master the content.</a:t>
            </a:r>
            <a:endParaRPr>
              <a:solidFill>
                <a:schemeClr val="dk1"/>
              </a:solidFill>
            </a:endParaRPr>
          </a:p>
          <a:p>
            <a:pPr indent="0" lvl="0" marL="0" rtl="0" algn="l">
              <a:lnSpc>
                <a:spcPct val="100000"/>
              </a:lnSpc>
              <a:spcBef>
                <a:spcPts val="1400"/>
              </a:spcBef>
              <a:spcAft>
                <a:spcPts val="0"/>
              </a:spcAft>
              <a:buNone/>
            </a:pPr>
            <a:r>
              <a:rPr b="1" lang="en">
                <a:solidFill>
                  <a:schemeClr val="dk1"/>
                </a:solidFill>
              </a:rPr>
              <a:t>Scaffolding: Providing Temporary Support to Build Independence</a:t>
            </a:r>
            <a:endParaRPr b="1">
              <a:solidFill>
                <a:schemeClr val="dk1"/>
              </a:solidFill>
            </a:endParaRPr>
          </a:p>
          <a:p>
            <a:pPr indent="-298450" lvl="0" marL="457200" rtl="0" algn="l">
              <a:lnSpc>
                <a:spcPct val="100000"/>
              </a:lnSpc>
              <a:spcBef>
                <a:spcPts val="1200"/>
              </a:spcBef>
              <a:spcAft>
                <a:spcPts val="0"/>
              </a:spcAft>
              <a:buClr>
                <a:schemeClr val="dk1"/>
              </a:buClr>
              <a:buSzPts val="1100"/>
              <a:buAutoNum type="arabicPeriod"/>
            </a:pPr>
            <a:r>
              <a:rPr lang="en">
                <a:solidFill>
                  <a:schemeClr val="dk1"/>
                </a:solidFill>
              </a:rPr>
              <a:t>Break Down Tasks: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Chunk complex tasks into manageable steps.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Provide guided practice before expecting independent work.</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Use Visual and Verbal Supports: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Anchor learning with graphic organizers, sentence starters, and step-by-step checklists.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Model expectations with think-alouds, demonstrations, and examples.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Offer Gradual Release of Responsibility:</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Start with teacher-led instruction, move to guided practice, and then transition to independent work.</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Use peer support or small-group instruction to reinforce concepts before full independence.</a:t>
            </a:r>
            <a:endParaRPr>
              <a:solidFill>
                <a:schemeClr val="dk1"/>
              </a:solidFill>
            </a:endParaRPr>
          </a:p>
          <a:p>
            <a:pPr indent="0" lvl="0" marL="0" rtl="0" algn="l">
              <a:lnSpc>
                <a:spcPct val="100000"/>
              </a:lnSpc>
              <a:spcBef>
                <a:spcPts val="1400"/>
              </a:spcBef>
              <a:spcAft>
                <a:spcPts val="0"/>
              </a:spcAft>
              <a:buNone/>
            </a:pPr>
            <a:r>
              <a:rPr b="1" lang="en">
                <a:solidFill>
                  <a:schemeClr val="dk1"/>
                </a:solidFill>
              </a:rPr>
              <a:t>Differentiation: Meeting Students Where They Are</a:t>
            </a:r>
            <a:endParaRPr b="1">
              <a:solidFill>
                <a:schemeClr val="dk1"/>
              </a:solidFill>
            </a:endParaRPr>
          </a:p>
          <a:p>
            <a:pPr indent="-298450" lvl="0" marL="457200" rtl="0" algn="l">
              <a:lnSpc>
                <a:spcPct val="100000"/>
              </a:lnSpc>
              <a:spcBef>
                <a:spcPts val="1200"/>
              </a:spcBef>
              <a:spcAft>
                <a:spcPts val="0"/>
              </a:spcAft>
              <a:buClr>
                <a:schemeClr val="dk1"/>
              </a:buClr>
              <a:buSzPts val="1100"/>
              <a:buAutoNum type="arabicPeriod"/>
            </a:pPr>
            <a:r>
              <a:rPr lang="en">
                <a:solidFill>
                  <a:schemeClr val="dk1"/>
                </a:solidFill>
              </a:rPr>
              <a:t>Content (What Students Learn):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Provide multiple ways to access information (videos, texts at different reading levels, hands-on experiences).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Use tiered assignments to adjust difficulty based on student readiness.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Process (How Students Learn):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Offer flexible grouping: small groups, partners, or independent learning.</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Allow choices in how students engage with material (discussion, projects, hands-on practice).</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Product (How Students Show Their Learning):</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Provide multiple options for demonstrating understanding (oral presentations, written responses, creative projects).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Adjust expectations based on students’ individual strengths and needs.</a:t>
            </a:r>
            <a:endParaRPr>
              <a:solidFill>
                <a:schemeClr val="dk1"/>
              </a:solidFill>
            </a:endParaRPr>
          </a:p>
          <a:p>
            <a:pPr indent="0" lvl="0" marL="0" rtl="0" algn="l">
              <a:lnSpc>
                <a:spcPct val="100000"/>
              </a:lnSpc>
              <a:spcBef>
                <a:spcPts val="1400"/>
              </a:spcBef>
              <a:spcAft>
                <a:spcPts val="0"/>
              </a:spcAft>
              <a:buNone/>
            </a:pPr>
            <a:r>
              <a:rPr b="1" lang="en">
                <a:solidFill>
                  <a:schemeClr val="dk1"/>
                </a:solidFill>
              </a:rPr>
              <a:t>Be Proactive and Responsive</a:t>
            </a:r>
            <a:endParaRPr b="1">
              <a:solidFill>
                <a:schemeClr val="dk1"/>
              </a:solidFill>
            </a:endParaRPr>
          </a:p>
          <a:p>
            <a:pPr indent="-298450" lvl="0" marL="457200" rtl="0" algn="l">
              <a:lnSpc>
                <a:spcPct val="100000"/>
              </a:lnSpc>
              <a:spcBef>
                <a:spcPts val="1200"/>
              </a:spcBef>
              <a:spcAft>
                <a:spcPts val="0"/>
              </a:spcAft>
              <a:buClr>
                <a:schemeClr val="dk1"/>
              </a:buClr>
              <a:buSzPts val="1100"/>
              <a:buChar char="●"/>
            </a:pPr>
            <a:r>
              <a:rPr lang="en">
                <a:solidFill>
                  <a:schemeClr val="dk1"/>
                </a:solidFill>
              </a:rPr>
              <a:t>Use formative assessments (exit tickets, quick checks) to guide instruction.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Provide timely feedback and adjust support based on student progress.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Encourage student self-reflection and goal-setting to promote independence.</a:t>
            </a:r>
            <a:endParaRPr>
              <a:solidFill>
                <a:schemeClr val="dk1"/>
              </a:solidFill>
            </a:endParaRPr>
          </a:p>
          <a:p>
            <a:pPr indent="0" lvl="0" marL="0" rtl="0" algn="l">
              <a:lnSpc>
                <a:spcPct val="100000"/>
              </a:lnSpc>
              <a:spcBef>
                <a:spcPts val="1200"/>
              </a:spcBef>
              <a:spcAft>
                <a:spcPts val="1200"/>
              </a:spcAft>
              <a:buNone/>
            </a:pPr>
            <a:r>
              <a:rPr lang="en">
                <a:solidFill>
                  <a:schemeClr val="dk1"/>
                </a:solidFill>
              </a:rPr>
              <a:t>By intentionally scaffolding learning and differentiating instruction, we can create a more inclusive and effective learning environment where all students feel supported and challenged.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37f6a0722e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37f6a0722e_1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Bryce/Karly</a:t>
            </a:r>
            <a:endParaRPr b="1"/>
          </a:p>
          <a:p>
            <a:pPr indent="0" lvl="0" marL="0" rtl="0" algn="l">
              <a:spcBef>
                <a:spcPts val="0"/>
              </a:spcBef>
              <a:spcAft>
                <a:spcPts val="0"/>
              </a:spcAft>
              <a:buNone/>
            </a:pPr>
            <a:r>
              <a:rPr b="1" lang="en"/>
              <a:t>The goals of scaffolding and differentiation</a:t>
            </a:r>
            <a:endParaRPr b="1"/>
          </a:p>
          <a:p>
            <a:pPr indent="0" lvl="0" marL="0" rtl="0" algn="l">
              <a:spcBef>
                <a:spcPts val="0"/>
              </a:spcBef>
              <a:spcAft>
                <a:spcPts val="0"/>
              </a:spcAft>
              <a:buNone/>
            </a:pPr>
            <a:r>
              <a:rPr lang="en"/>
              <a:t>The goals of scaffolding and differentiation are the same: both strategies help children learn and achieve. Teachers can use them separately or in combination within the same class and during the same lesson.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Bryce will make a venn diagram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2d8cb9154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2d8cb9154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Bryce/Karly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 from Learning for Justice (website)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b8200cedc7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b8200cedc7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Bryce/Karly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2d31ddf86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2d31ddf86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2d31ddf86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2d31ddf86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Karly/Bryce</a:t>
            </a:r>
            <a:endParaRPr/>
          </a:p>
          <a:p>
            <a:pPr indent="0" lvl="0" marL="0" rtl="0" algn="l">
              <a:lnSpc>
                <a:spcPct val="115000"/>
              </a:lnSpc>
              <a:spcBef>
                <a:spcPts val="1200"/>
              </a:spcBef>
              <a:spcAft>
                <a:spcPts val="1200"/>
              </a:spcAft>
              <a:buNone/>
            </a:pPr>
            <a:r>
              <a:rPr lang="en"/>
              <a:t>If needed….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2d31ddf867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32d31ddf867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2d31ddf867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2d31ddf86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892c0808c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92c0808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Bryce/Karly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5776b46b99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5776b46b9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Bryce/Karly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New Ideas.  You have heard this before - we are discussing foundational concepts for all learners.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3ddf6e3b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3ddf6e3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Bryce/Karly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we read this, what does this mean to you?</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2d31ddf86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2d31ddf86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Justine/Mike</a:t>
            </a:r>
            <a:endParaRPr/>
          </a:p>
          <a:p>
            <a:pPr indent="0" lvl="0" marL="0" rtl="0" algn="l">
              <a:spcBef>
                <a:spcPts val="0"/>
              </a:spcBef>
              <a:spcAft>
                <a:spcPts val="0"/>
              </a:spcAft>
              <a:buNone/>
            </a:pPr>
            <a:r>
              <a:rPr lang="en"/>
              <a:t>1 minute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students have needs and bring assets to the classroom.</a:t>
            </a:r>
            <a:endParaRPr/>
          </a:p>
          <a:p>
            <a:pPr indent="0" lvl="0" marL="0" rtl="0" algn="l">
              <a:spcBef>
                <a:spcPts val="0"/>
              </a:spcBef>
              <a:spcAft>
                <a:spcPts val="0"/>
              </a:spcAft>
              <a:buNone/>
            </a:pPr>
            <a:r>
              <a:rPr lang="en"/>
              <a:t>The WIDA Can Dos can be used to plan scaffolds and supports for all students. </a:t>
            </a:r>
            <a:endParaRPr/>
          </a:p>
          <a:p>
            <a:pPr indent="0" lvl="0" marL="0" rtl="0" algn="l">
              <a:spcBef>
                <a:spcPts val="0"/>
              </a:spcBef>
              <a:spcAft>
                <a:spcPts val="0"/>
              </a:spcAft>
              <a:buNone/>
            </a:pPr>
            <a:r>
              <a:rPr lang="en"/>
              <a:t>All </a:t>
            </a:r>
            <a:r>
              <a:rPr lang="en"/>
              <a:t>students</a:t>
            </a:r>
            <a:r>
              <a:rPr lang="en"/>
              <a:t> are learning a language at some level.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5776b46b9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5776b46b9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SpEd Coordinator</a:t>
            </a:r>
            <a:endParaRPr/>
          </a:p>
          <a:p>
            <a:pPr indent="0" lvl="0" marL="0" rtl="0" algn="l">
              <a:spcBef>
                <a:spcPts val="0"/>
              </a:spcBef>
              <a:spcAft>
                <a:spcPts val="0"/>
              </a:spcAft>
              <a:buNone/>
            </a:pPr>
            <a:r>
              <a:rPr lang="en"/>
              <a:t>1 minute</a:t>
            </a:r>
            <a:endParaRPr/>
          </a:p>
          <a:p>
            <a:pPr indent="-298450" lvl="0" marL="457200" rtl="0" algn="l">
              <a:spcBef>
                <a:spcPts val="0"/>
              </a:spcBef>
              <a:spcAft>
                <a:spcPts val="0"/>
              </a:spcAft>
              <a:buSzPts val="1100"/>
              <a:buChar char="●"/>
            </a:pPr>
            <a:r>
              <a:rPr lang="en"/>
              <a:t>Represents the progression of inclusion over time. Not educated, educated outside of </a:t>
            </a:r>
            <a:r>
              <a:rPr lang="en"/>
              <a:t>traditional</a:t>
            </a:r>
            <a:r>
              <a:rPr lang="en"/>
              <a:t> schools, </a:t>
            </a:r>
            <a:r>
              <a:rPr lang="en"/>
              <a:t>educated</a:t>
            </a:r>
            <a:r>
              <a:rPr lang="en"/>
              <a:t> in schools but </a:t>
            </a:r>
            <a:r>
              <a:rPr lang="en"/>
              <a:t>separately</a:t>
            </a:r>
            <a:r>
              <a:rPr lang="en"/>
              <a:t>, shift toward inclusion, eventually everyone’s strengths and weaknesses and provide the support they need.</a:t>
            </a:r>
            <a:endParaRPr/>
          </a:p>
          <a:p>
            <a:pPr indent="-298450" lvl="0" marL="457200" rtl="0" algn="l">
              <a:spcBef>
                <a:spcPts val="0"/>
              </a:spcBef>
              <a:spcAft>
                <a:spcPts val="0"/>
              </a:spcAft>
              <a:buSzPts val="1100"/>
              <a:buChar char="●"/>
            </a:pPr>
            <a:r>
              <a:rPr lang="en"/>
              <a:t>The shift has been driven largely by legislation, but also research and understanding</a:t>
            </a:r>
            <a:endParaRPr/>
          </a:p>
          <a:p>
            <a:pPr indent="-298450" lvl="0" marL="457200" rtl="0" algn="l">
              <a:spcBef>
                <a:spcPts val="0"/>
              </a:spcBef>
              <a:spcAft>
                <a:spcPts val="0"/>
              </a:spcAft>
              <a:buSzPts val="1100"/>
              <a:buChar char="●"/>
            </a:pPr>
            <a:r>
              <a:rPr lang="en"/>
              <a:t>It is still a work in progress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 name="Google Shape;9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02" name="Shape 102"/>
        <p:cNvGrpSpPr/>
        <p:nvPr/>
      </p:nvGrpSpPr>
      <p:grpSpPr>
        <a:xfrm>
          <a:off x="0" y="0"/>
          <a:ext cx="0" cy="0"/>
          <a:chOff x="0" y="0"/>
          <a:chExt cx="0" cy="0"/>
        </a:xfrm>
      </p:grpSpPr>
      <p:sp>
        <p:nvSpPr>
          <p:cNvPr id="103" name="Google Shape;103;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9" name="Shape 109"/>
        <p:cNvGrpSpPr/>
        <p:nvPr/>
      </p:nvGrpSpPr>
      <p:grpSpPr>
        <a:xfrm>
          <a:off x="0" y="0"/>
          <a:ext cx="0" cy="0"/>
          <a:chOff x="0" y="0"/>
          <a:chExt cx="0" cy="0"/>
        </a:xfrm>
      </p:grpSpPr>
      <p:sp>
        <p:nvSpPr>
          <p:cNvPr id="110" name="Google Shape;110;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9" name="Google Shape;119;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2" name="Google Shape;122;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23" name="Google Shape;123;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2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sp>
        <p:nvSpPr>
          <p:cNvPr id="138" name="Google Shape;13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3" name="Google Shape;143;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8" name="Google Shape;148;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9" name="Shape 149"/>
        <p:cNvGrpSpPr/>
        <p:nvPr/>
      </p:nvGrpSpPr>
      <p:grpSpPr>
        <a:xfrm>
          <a:off x="0" y="0"/>
          <a:ext cx="0" cy="0"/>
          <a:chOff x="0" y="0"/>
          <a:chExt cx="0" cy="0"/>
        </a:xfrm>
      </p:grpSpPr>
      <p:sp>
        <p:nvSpPr>
          <p:cNvPr id="150" name="Google Shape;150;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1" name="Google Shape;15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5" name="Google Shape;155;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6" name="Google Shape;156;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7" name="Shape 157"/>
        <p:cNvGrpSpPr/>
        <p:nvPr/>
      </p:nvGrpSpPr>
      <p:grpSpPr>
        <a:xfrm>
          <a:off x="0" y="0"/>
          <a:ext cx="0" cy="0"/>
          <a:chOff x="0" y="0"/>
          <a:chExt cx="0" cy="0"/>
        </a:xfrm>
      </p:grpSpPr>
      <p:sp>
        <p:nvSpPr>
          <p:cNvPr id="158" name="Google Shape;158;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1" name="Google Shape;161;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62" name="Google Shape;16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63" name="Shape 163"/>
        <p:cNvGrpSpPr/>
        <p:nvPr/>
      </p:nvGrpSpPr>
      <p:grpSpPr>
        <a:xfrm>
          <a:off x="0" y="0"/>
          <a:ext cx="0" cy="0"/>
          <a:chOff x="0" y="0"/>
          <a:chExt cx="0" cy="0"/>
        </a:xfrm>
      </p:grpSpPr>
      <p:sp>
        <p:nvSpPr>
          <p:cNvPr id="164" name="Google Shape;164;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6" name="Google Shape;166;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7" name="Google Shape;167;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0" name="Google Shape;17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3" name="Google Shape;173;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4" name="Google Shape;17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6" name="Google Shape;176;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80" name="Google Shape;180;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1" name="Shape 181"/>
        <p:cNvGrpSpPr/>
        <p:nvPr/>
      </p:nvGrpSpPr>
      <p:grpSpPr>
        <a:xfrm>
          <a:off x="0" y="0"/>
          <a:ext cx="0" cy="0"/>
          <a:chOff x="0" y="0"/>
          <a:chExt cx="0" cy="0"/>
        </a:xfrm>
      </p:grpSpPr>
      <p:sp>
        <p:nvSpPr>
          <p:cNvPr id="182" name="Google Shape;18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83" name="Shape 18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84" name="Shape 184"/>
        <p:cNvGrpSpPr/>
        <p:nvPr/>
      </p:nvGrpSpPr>
      <p:grpSpPr>
        <a:xfrm>
          <a:off x="0" y="0"/>
          <a:ext cx="0" cy="0"/>
          <a:chOff x="0" y="0"/>
          <a:chExt cx="0" cy="0"/>
        </a:xfrm>
      </p:grpSpPr>
      <p:pic>
        <p:nvPicPr>
          <p:cNvPr id="185" name="Google Shape;185;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6" name="Google Shape;186;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7" name="Shape 187"/>
        <p:cNvGrpSpPr/>
        <p:nvPr/>
      </p:nvGrpSpPr>
      <p:grpSpPr>
        <a:xfrm>
          <a:off x="0" y="0"/>
          <a:ext cx="0" cy="0"/>
          <a:chOff x="0" y="0"/>
          <a:chExt cx="0" cy="0"/>
        </a:xfrm>
      </p:grpSpPr>
      <p:sp>
        <p:nvSpPr>
          <p:cNvPr id="188" name="Google Shape;188;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9" name="Google Shape;189;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90" name="Google Shape;190;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91" name="Shape 19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92" name="Shape 192"/>
        <p:cNvGrpSpPr/>
        <p:nvPr/>
      </p:nvGrpSpPr>
      <p:grpSpPr>
        <a:xfrm>
          <a:off x="0" y="0"/>
          <a:ext cx="0" cy="0"/>
          <a:chOff x="0" y="0"/>
          <a:chExt cx="0" cy="0"/>
        </a:xfrm>
      </p:grpSpPr>
      <p:sp>
        <p:nvSpPr>
          <p:cNvPr id="193" name="Google Shape;193;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4" name="Google Shape;194;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95" name="Google Shape;195;p41"/>
          <p:cNvGrpSpPr/>
          <p:nvPr/>
        </p:nvGrpSpPr>
        <p:grpSpPr>
          <a:xfrm>
            <a:off x="-562067" y="-642585"/>
            <a:ext cx="10240937" cy="6411435"/>
            <a:chOff x="-562067" y="-642585"/>
            <a:chExt cx="10240937" cy="6411435"/>
          </a:xfrm>
        </p:grpSpPr>
        <p:grpSp>
          <p:nvGrpSpPr>
            <p:cNvPr id="196" name="Google Shape;196;p41"/>
            <p:cNvGrpSpPr/>
            <p:nvPr/>
          </p:nvGrpSpPr>
          <p:grpSpPr>
            <a:xfrm flipH="1">
              <a:off x="8181902" y="-642585"/>
              <a:ext cx="1496968" cy="1832225"/>
              <a:chOff x="-498093" y="-514637"/>
              <a:chExt cx="1496968" cy="1832225"/>
            </a:xfrm>
          </p:grpSpPr>
          <p:sp>
            <p:nvSpPr>
              <p:cNvPr id="197" name="Google Shape;197;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1" name="Google Shape;201;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2" name="Google Shape;202;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3" name="Google Shape;203;p41"/>
            <p:cNvGrpSpPr/>
            <p:nvPr/>
          </p:nvGrpSpPr>
          <p:grpSpPr>
            <a:xfrm flipH="1">
              <a:off x="-562067" y="3936624"/>
              <a:ext cx="9667697" cy="1832225"/>
              <a:chOff x="-1622" y="3828438"/>
              <a:chExt cx="9667697" cy="1832225"/>
            </a:xfrm>
          </p:grpSpPr>
          <p:grpSp>
            <p:nvGrpSpPr>
              <p:cNvPr id="204" name="Google Shape;204;p41"/>
              <p:cNvGrpSpPr/>
              <p:nvPr/>
            </p:nvGrpSpPr>
            <p:grpSpPr>
              <a:xfrm rot="10800000">
                <a:off x="8169107" y="3828438"/>
                <a:ext cx="1496968" cy="1832225"/>
                <a:chOff x="-498093" y="-514637"/>
                <a:chExt cx="1496968" cy="1832225"/>
              </a:xfrm>
            </p:grpSpPr>
            <p:sp>
              <p:nvSpPr>
                <p:cNvPr id="205" name="Google Shape;205;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9" name="Google Shape;209;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10" name="Shape 210"/>
        <p:cNvGrpSpPr/>
        <p:nvPr/>
      </p:nvGrpSpPr>
      <p:grpSpPr>
        <a:xfrm>
          <a:off x="0" y="0"/>
          <a:ext cx="0" cy="0"/>
          <a:chOff x="0" y="0"/>
          <a:chExt cx="0" cy="0"/>
        </a:xfrm>
      </p:grpSpPr>
      <p:sp>
        <p:nvSpPr>
          <p:cNvPr id="211" name="Google Shape;211;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2" name="Google Shape;212;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13" name="Google Shape;213;p42"/>
          <p:cNvGrpSpPr/>
          <p:nvPr/>
        </p:nvGrpSpPr>
        <p:grpSpPr>
          <a:xfrm>
            <a:off x="-562067" y="-642585"/>
            <a:ext cx="10240937" cy="6411435"/>
            <a:chOff x="-562067" y="-642585"/>
            <a:chExt cx="10240937" cy="6411435"/>
          </a:xfrm>
        </p:grpSpPr>
        <p:grpSp>
          <p:nvGrpSpPr>
            <p:cNvPr id="214" name="Google Shape;214;p42"/>
            <p:cNvGrpSpPr/>
            <p:nvPr/>
          </p:nvGrpSpPr>
          <p:grpSpPr>
            <a:xfrm flipH="1">
              <a:off x="8181902" y="-642585"/>
              <a:ext cx="1496968" cy="1832225"/>
              <a:chOff x="-498093" y="-514637"/>
              <a:chExt cx="1496968" cy="1832225"/>
            </a:xfrm>
          </p:grpSpPr>
          <p:sp>
            <p:nvSpPr>
              <p:cNvPr id="215" name="Google Shape;215;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 name="Google Shape;219;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20" name="Google Shape;220;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21" name="Google Shape;221;p42"/>
            <p:cNvGrpSpPr/>
            <p:nvPr/>
          </p:nvGrpSpPr>
          <p:grpSpPr>
            <a:xfrm flipH="1">
              <a:off x="-562067" y="3936624"/>
              <a:ext cx="9667697" cy="1832225"/>
              <a:chOff x="-1622" y="3828438"/>
              <a:chExt cx="9667697" cy="1832225"/>
            </a:xfrm>
          </p:grpSpPr>
          <p:grpSp>
            <p:nvGrpSpPr>
              <p:cNvPr id="222" name="Google Shape;222;p42"/>
              <p:cNvGrpSpPr/>
              <p:nvPr/>
            </p:nvGrpSpPr>
            <p:grpSpPr>
              <a:xfrm rot="10800000">
                <a:off x="8169107" y="3828438"/>
                <a:ext cx="1496968" cy="1832225"/>
                <a:chOff x="-498093" y="-514637"/>
                <a:chExt cx="1496968" cy="1832225"/>
              </a:xfrm>
            </p:grpSpPr>
            <p:sp>
              <p:nvSpPr>
                <p:cNvPr id="223" name="Google Shape;223;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7" name="Google Shape;227;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0" name="Google Shape;230;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1" name="Google Shape;23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32" name="Shape 232"/>
        <p:cNvGrpSpPr/>
        <p:nvPr/>
      </p:nvGrpSpPr>
      <p:grpSpPr>
        <a:xfrm>
          <a:off x="0" y="0"/>
          <a:ext cx="0" cy="0"/>
          <a:chOff x="0" y="0"/>
          <a:chExt cx="0" cy="0"/>
        </a:xfrm>
      </p:grpSpPr>
      <p:sp>
        <p:nvSpPr>
          <p:cNvPr id="233" name="Google Shape;233;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4" name="Google Shape;234;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35" name="Google Shape;235;p44"/>
          <p:cNvGrpSpPr/>
          <p:nvPr/>
        </p:nvGrpSpPr>
        <p:grpSpPr>
          <a:xfrm>
            <a:off x="-562067" y="-642585"/>
            <a:ext cx="10240937" cy="6411435"/>
            <a:chOff x="-562067" y="-642585"/>
            <a:chExt cx="10240937" cy="6411435"/>
          </a:xfrm>
        </p:grpSpPr>
        <p:grpSp>
          <p:nvGrpSpPr>
            <p:cNvPr id="236" name="Google Shape;236;p44"/>
            <p:cNvGrpSpPr/>
            <p:nvPr/>
          </p:nvGrpSpPr>
          <p:grpSpPr>
            <a:xfrm flipH="1">
              <a:off x="8181902" y="-642585"/>
              <a:ext cx="1496968" cy="1832225"/>
              <a:chOff x="-498093" y="-514637"/>
              <a:chExt cx="1496968" cy="1832225"/>
            </a:xfrm>
          </p:grpSpPr>
          <p:sp>
            <p:nvSpPr>
              <p:cNvPr id="237" name="Google Shape;237;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1" name="Google Shape;241;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42" name="Google Shape;242;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43" name="Google Shape;243;p44"/>
            <p:cNvGrpSpPr/>
            <p:nvPr/>
          </p:nvGrpSpPr>
          <p:grpSpPr>
            <a:xfrm flipH="1">
              <a:off x="-562067" y="3936624"/>
              <a:ext cx="9667697" cy="1832225"/>
              <a:chOff x="-1622" y="3828438"/>
              <a:chExt cx="9667697" cy="1832225"/>
            </a:xfrm>
          </p:grpSpPr>
          <p:grpSp>
            <p:nvGrpSpPr>
              <p:cNvPr id="244" name="Google Shape;244;p44"/>
              <p:cNvGrpSpPr/>
              <p:nvPr/>
            </p:nvGrpSpPr>
            <p:grpSpPr>
              <a:xfrm rot="10800000">
                <a:off x="8169107" y="3828438"/>
                <a:ext cx="1496968" cy="1832225"/>
                <a:chOff x="-498093" y="-514637"/>
                <a:chExt cx="1496968" cy="1832225"/>
              </a:xfrm>
            </p:grpSpPr>
            <p:sp>
              <p:nvSpPr>
                <p:cNvPr id="245" name="Google Shape;245;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9" name="Google Shape;249;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6" name="Shape 256"/>
        <p:cNvGrpSpPr/>
        <p:nvPr/>
      </p:nvGrpSpPr>
      <p:grpSpPr>
        <a:xfrm>
          <a:off x="0" y="0"/>
          <a:ext cx="0" cy="0"/>
          <a:chOff x="0" y="0"/>
          <a:chExt cx="0" cy="0"/>
        </a:xfrm>
      </p:grpSpPr>
      <p:sp>
        <p:nvSpPr>
          <p:cNvPr id="257" name="Google Shape;257;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p4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9" name="Google Shape;259;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sp>
        <p:nvSpPr>
          <p:cNvPr id="263" name="Google Shape;263;p4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4" name="Google Shape;264;p4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5" name="Google Shape;265;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0" name="Google Shape;270;p4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1" name="Google Shape;271;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4" name="Shape 274"/>
        <p:cNvGrpSpPr/>
        <p:nvPr/>
      </p:nvGrpSpPr>
      <p:grpSpPr>
        <a:xfrm>
          <a:off x="0" y="0"/>
          <a:ext cx="0" cy="0"/>
          <a:chOff x="0" y="0"/>
          <a:chExt cx="0" cy="0"/>
        </a:xfrm>
      </p:grpSpPr>
      <p:sp>
        <p:nvSpPr>
          <p:cNvPr id="275" name="Google Shape;275;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1" name="Shape 281"/>
        <p:cNvGrpSpPr/>
        <p:nvPr/>
      </p:nvGrpSpPr>
      <p:grpSpPr>
        <a:xfrm>
          <a:off x="0" y="0"/>
          <a:ext cx="0" cy="0"/>
          <a:chOff x="0" y="0"/>
          <a:chExt cx="0" cy="0"/>
        </a:xfrm>
      </p:grpSpPr>
      <p:sp>
        <p:nvSpPr>
          <p:cNvPr id="282" name="Google Shape;282;p5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5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4" name="Google Shape;284;p5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5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6" name="Google Shape;286;p5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9" name="Google Shape;289;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0" name="Shape 290"/>
        <p:cNvGrpSpPr/>
        <p:nvPr/>
      </p:nvGrpSpPr>
      <p:grpSpPr>
        <a:xfrm>
          <a:off x="0" y="0"/>
          <a:ext cx="0" cy="0"/>
          <a:chOff x="0" y="0"/>
          <a:chExt cx="0" cy="0"/>
        </a:xfrm>
      </p:grpSpPr>
      <p:sp>
        <p:nvSpPr>
          <p:cNvPr id="291" name="Google Shape;291;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2" name="Google Shape;292;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4" name="Google Shape;294;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8" name="Google Shape;298;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9" name="Shape 299"/>
        <p:cNvGrpSpPr/>
        <p:nvPr/>
      </p:nvGrpSpPr>
      <p:grpSpPr>
        <a:xfrm>
          <a:off x="0" y="0"/>
          <a:ext cx="0" cy="0"/>
          <a:chOff x="0" y="0"/>
          <a:chExt cx="0" cy="0"/>
        </a:xfrm>
      </p:grpSpPr>
      <p:sp>
        <p:nvSpPr>
          <p:cNvPr id="300" name="Google Shape;300;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1" name="Google Shape;301;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02" name="Google Shape;302;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3" name="Google Shape;303;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6" name="Shape 306"/>
        <p:cNvGrpSpPr/>
        <p:nvPr/>
      </p:nvGrpSpPr>
      <p:grpSpPr>
        <a:xfrm>
          <a:off x="0" y="0"/>
          <a:ext cx="0" cy="0"/>
          <a:chOff x="0" y="0"/>
          <a:chExt cx="0" cy="0"/>
        </a:xfrm>
      </p:grpSpPr>
      <p:sp>
        <p:nvSpPr>
          <p:cNvPr id="307" name="Google Shape;307;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9" name="Google Shape;309;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10" name="Google Shape;310;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3" name="Shape 313"/>
        <p:cNvGrpSpPr/>
        <p:nvPr/>
      </p:nvGrpSpPr>
      <p:grpSpPr>
        <a:xfrm>
          <a:off x="0" y="0"/>
          <a:ext cx="0" cy="0"/>
          <a:chOff x="0" y="0"/>
          <a:chExt cx="0" cy="0"/>
        </a:xfrm>
      </p:grpSpPr>
      <p:sp>
        <p:nvSpPr>
          <p:cNvPr id="314" name="Google Shape;314;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9" name="Shape 319"/>
        <p:cNvGrpSpPr/>
        <p:nvPr/>
      </p:nvGrpSpPr>
      <p:grpSpPr>
        <a:xfrm>
          <a:off x="0" y="0"/>
          <a:ext cx="0" cy="0"/>
          <a:chOff x="0" y="0"/>
          <a:chExt cx="0" cy="0"/>
        </a:xfrm>
      </p:grpSpPr>
      <p:sp>
        <p:nvSpPr>
          <p:cNvPr id="320" name="Google Shape;320;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1" name="Google Shape;321;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9" name="Shape 329"/>
        <p:cNvGrpSpPr/>
        <p:nvPr/>
      </p:nvGrpSpPr>
      <p:grpSpPr>
        <a:xfrm>
          <a:off x="0" y="0"/>
          <a:ext cx="0" cy="0"/>
          <a:chOff x="0" y="0"/>
          <a:chExt cx="0" cy="0"/>
        </a:xfrm>
      </p:grpSpPr>
      <p:sp>
        <p:nvSpPr>
          <p:cNvPr id="330" name="Google Shape;330;p5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31" name="Google Shape;331;p5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2" name="Google Shape;33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5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5" name="Google Shape;33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6" name="Shape 336"/>
        <p:cNvGrpSpPr/>
        <p:nvPr/>
      </p:nvGrpSpPr>
      <p:grpSpPr>
        <a:xfrm>
          <a:off x="0" y="0"/>
          <a:ext cx="0" cy="0"/>
          <a:chOff x="0" y="0"/>
          <a:chExt cx="0" cy="0"/>
        </a:xfrm>
      </p:grpSpPr>
      <p:sp>
        <p:nvSpPr>
          <p:cNvPr id="337" name="Google Shape;337;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8" name="Google Shape;33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9" name="Google Shape;33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0" name="Shape 340"/>
        <p:cNvGrpSpPr/>
        <p:nvPr/>
      </p:nvGrpSpPr>
      <p:grpSpPr>
        <a:xfrm>
          <a:off x="0" y="0"/>
          <a:ext cx="0" cy="0"/>
          <a:chOff x="0" y="0"/>
          <a:chExt cx="0" cy="0"/>
        </a:xfrm>
      </p:grpSpPr>
      <p:sp>
        <p:nvSpPr>
          <p:cNvPr id="341" name="Google Shape;341;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2" name="Google Shape;342;p6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3" name="Google Shape;343;p6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4" name="Google Shape;344;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5" name="Shape 345"/>
        <p:cNvGrpSpPr/>
        <p:nvPr/>
      </p:nvGrpSpPr>
      <p:grpSpPr>
        <a:xfrm>
          <a:off x="0" y="0"/>
          <a:ext cx="0" cy="0"/>
          <a:chOff x="0" y="0"/>
          <a:chExt cx="0" cy="0"/>
        </a:xfrm>
      </p:grpSpPr>
      <p:sp>
        <p:nvSpPr>
          <p:cNvPr id="346" name="Google Shape;346;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7" name="Google Shape;34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8" name="Shape 348"/>
        <p:cNvGrpSpPr/>
        <p:nvPr/>
      </p:nvGrpSpPr>
      <p:grpSpPr>
        <a:xfrm>
          <a:off x="0" y="0"/>
          <a:ext cx="0" cy="0"/>
          <a:chOff x="0" y="0"/>
          <a:chExt cx="0" cy="0"/>
        </a:xfrm>
      </p:grpSpPr>
      <p:sp>
        <p:nvSpPr>
          <p:cNvPr id="349" name="Google Shape;349;p6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0" name="Google Shape;350;p6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1" name="Google Shape;35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2" name="Shape 352"/>
        <p:cNvGrpSpPr/>
        <p:nvPr/>
      </p:nvGrpSpPr>
      <p:grpSpPr>
        <a:xfrm>
          <a:off x="0" y="0"/>
          <a:ext cx="0" cy="0"/>
          <a:chOff x="0" y="0"/>
          <a:chExt cx="0" cy="0"/>
        </a:xfrm>
      </p:grpSpPr>
      <p:sp>
        <p:nvSpPr>
          <p:cNvPr id="353" name="Google Shape;353;p6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4" name="Google Shape;35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5" name="Shape 355"/>
        <p:cNvGrpSpPr/>
        <p:nvPr/>
      </p:nvGrpSpPr>
      <p:grpSpPr>
        <a:xfrm>
          <a:off x="0" y="0"/>
          <a:ext cx="0" cy="0"/>
          <a:chOff x="0" y="0"/>
          <a:chExt cx="0" cy="0"/>
        </a:xfrm>
      </p:grpSpPr>
      <p:sp>
        <p:nvSpPr>
          <p:cNvPr id="356" name="Google Shape;356;p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58" name="Google Shape;358;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9" name="Google Shape;359;p6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0" name="Google Shape;36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1" name="Shape 361"/>
        <p:cNvGrpSpPr/>
        <p:nvPr/>
      </p:nvGrpSpPr>
      <p:grpSpPr>
        <a:xfrm>
          <a:off x="0" y="0"/>
          <a:ext cx="0" cy="0"/>
          <a:chOff x="0" y="0"/>
          <a:chExt cx="0" cy="0"/>
        </a:xfrm>
      </p:grpSpPr>
      <p:sp>
        <p:nvSpPr>
          <p:cNvPr id="362" name="Google Shape;362;p6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363" name="Google Shape;36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4" name="Shape 364"/>
        <p:cNvGrpSpPr/>
        <p:nvPr/>
      </p:nvGrpSpPr>
      <p:grpSpPr>
        <a:xfrm>
          <a:off x="0" y="0"/>
          <a:ext cx="0" cy="0"/>
          <a:chOff x="0" y="0"/>
          <a:chExt cx="0" cy="0"/>
        </a:xfrm>
      </p:grpSpPr>
      <p:sp>
        <p:nvSpPr>
          <p:cNvPr id="365" name="Google Shape;365;p6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6" name="Google Shape;366;p6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67" name="Google Shape;367;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8" name="Shape 368"/>
        <p:cNvGrpSpPr/>
        <p:nvPr/>
      </p:nvGrpSpPr>
      <p:grpSpPr>
        <a:xfrm>
          <a:off x="0" y="0"/>
          <a:ext cx="0" cy="0"/>
          <a:chOff x="0" y="0"/>
          <a:chExt cx="0" cy="0"/>
        </a:xfrm>
      </p:grpSpPr>
      <p:sp>
        <p:nvSpPr>
          <p:cNvPr id="369" name="Google Shape;36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370" name="Shape 370"/>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371" name="Shape 371"/>
        <p:cNvGrpSpPr/>
        <p:nvPr/>
      </p:nvGrpSpPr>
      <p:grpSpPr>
        <a:xfrm>
          <a:off x="0" y="0"/>
          <a:ext cx="0" cy="0"/>
          <a:chOff x="0" y="0"/>
          <a:chExt cx="0" cy="0"/>
        </a:xfrm>
      </p:grpSpPr>
      <p:sp>
        <p:nvSpPr>
          <p:cNvPr id="372" name="Google Shape;37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73" name="Shape 37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1.xml"/><Relationship Id="rId1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theme" Target="../theme/theme4.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01" name="Google Shape;10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0" name="Shape 250"/>
        <p:cNvGrpSpPr/>
        <p:nvPr/>
      </p:nvGrpSpPr>
      <p:grpSpPr>
        <a:xfrm>
          <a:off x="0" y="0"/>
          <a:ext cx="0" cy="0"/>
          <a:chOff x="0" y="0"/>
          <a:chExt cx="0" cy="0"/>
        </a:xfrm>
      </p:grpSpPr>
      <p:sp>
        <p:nvSpPr>
          <p:cNvPr id="251" name="Google Shape;251;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2" name="Google Shape;252;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3" name="Google Shape;253;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4" name="Google Shape;254;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5" name="Google Shape;255;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5" name="Shape 325"/>
        <p:cNvGrpSpPr/>
        <p:nvPr/>
      </p:nvGrpSpPr>
      <p:grpSpPr>
        <a:xfrm>
          <a:off x="0" y="0"/>
          <a:ext cx="0" cy="0"/>
          <a:chOff x="0" y="0"/>
          <a:chExt cx="0" cy="0"/>
        </a:xfrm>
      </p:grpSpPr>
      <p:sp>
        <p:nvSpPr>
          <p:cNvPr id="326" name="Google Shape;32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27" name="Google Shape;32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328" name="Google Shape;32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6.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hyperlink" Target="http://drive.google.com/file/d/1kdkKd6s7KPevabpbkl3f-MHeh9MYDayf/view" TargetMode="External"/><Relationship Id="rId6" Type="http://schemas.openxmlformats.org/officeDocument/2006/relationships/image" Target="../media/image22.jpg"/><Relationship Id="rId7" Type="http://schemas.openxmlformats.org/officeDocument/2006/relationships/hyperlink" Target="http://drive.google.com/file/d/1nLkYI0fRs3H1Vzh3n42mYlcaxT-7O6uI/view" TargetMode="External"/><Relationship Id="rId8"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hyperlink" Target="https://udlguidelines.cast.org/static/udlg3-graphicorganizer-digital-numbers-a11y.pdf" TargetMode="External"/><Relationship Id="rId7" Type="http://schemas.openxmlformats.org/officeDocument/2006/relationships/hyperlink" Target="https://www.tupeloschools.com/uploaded/Departments/SIOP_8_Components_for_Teachers.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hyperlink" Target="http://drive.google.com/file/d/1DINPncLJn6SyzlHQl7hN5mhLiSyYhZMh/view" TargetMode="External"/><Relationship Id="rId5" Type="http://schemas.openxmlformats.org/officeDocument/2006/relationships/image" Target="../media/image19.png"/><Relationship Id="rId6" Type="http://schemas.openxmlformats.org/officeDocument/2006/relationships/hyperlink" Target="http://drive.google.com/file/d/1DSCIEvq2RP_BvWENRTJg2YWyWj4yUvo0/vie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hyperlink" Target="http://www.youtube.com/watch?v=v8wWttxRT4M" TargetMode="External"/><Relationship Id="rId5"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3.jpg"/><Relationship Id="rId5" Type="http://schemas.openxmlformats.org/officeDocument/2006/relationships/image" Target="../media/image9.png"/><Relationship Id="rId6" Type="http://schemas.openxmlformats.org/officeDocument/2006/relationships/image" Target="../media/image44.png"/><Relationship Id="rId7" Type="http://schemas.openxmlformats.org/officeDocument/2006/relationships/hyperlink" Target="https://drive.google.com/file/d/1_MoznF5t0qNqzt_Uhgg_-rNQoH1mT44U/view?usp=sharing" TargetMode="External"/><Relationship Id="rId8" Type="http://schemas.openxmlformats.org/officeDocument/2006/relationships/hyperlink" Target="https://drive.google.com/file/d/1_MoznF5t0qNqzt_Uhgg_-rNQoH1mT44U/view?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hyperlink" Target="https://wida.wisc.edu/sites/default/files/resource/Administrator-Supplement-WIDA-ELD-Standards-Framework-Implementation-Guide.pdf" TargetMode="External"/><Relationship Id="rId4" Type="http://schemas.openxmlformats.org/officeDocument/2006/relationships/hyperlink" Target="https://wida.wisc.edu/sites/default/files/resource/Administrator-Supplement-WIDA-ELD-Standards-Framework-Implementation-Guide.pdf" TargetMode="External"/><Relationship Id="rId9" Type="http://schemas.openxmlformats.org/officeDocument/2006/relationships/hyperlink" Target="https://ncela.ed.gov/" TargetMode="External"/><Relationship Id="rId5" Type="http://schemas.openxmlformats.org/officeDocument/2006/relationships/hyperlink" Target="https://www.colorincolorado.org/" TargetMode="External"/><Relationship Id="rId6" Type="http://schemas.openxmlformats.org/officeDocument/2006/relationships/hyperlink" Target="https://ncela.ed.gov/" TargetMode="External"/><Relationship Id="rId7" Type="http://schemas.openxmlformats.org/officeDocument/2006/relationships/hyperlink" Target="https://ncela.ed.gov/" TargetMode="External"/><Relationship Id="rId8" Type="http://schemas.openxmlformats.org/officeDocument/2006/relationships/hyperlink" Target="https://ncela.ed.gov/" TargetMode="External"/><Relationship Id="rId11" Type="http://schemas.openxmlformats.org/officeDocument/2006/relationships/image" Target="../media/image9.png"/><Relationship Id="rId10" Type="http://schemas.openxmlformats.org/officeDocument/2006/relationships/hyperlink" Target="https://www.learningforjustice.org/sites/default/files/2022-12/LFJ-Speak-Up-at-School-December-2022-Web-12052022.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hyperlink" Target="mailto:kchavez@graniteschools.org" TargetMode="External"/><Relationship Id="rId4" Type="http://schemas.openxmlformats.org/officeDocument/2006/relationships/hyperlink" Target="mailto:bbday@graniteschools.org" TargetMode="External"/><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s://www.youtube.com/watch?v=1-mSQxH2mvc"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9.png"/><Relationship Id="rId9"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4.png"/><Relationship Id="rId10" Type="http://schemas.openxmlformats.org/officeDocument/2006/relationships/hyperlink" Target="https://wida.wisc.edu/sites/default/files/resource/CanDo-Descriptors-Student-Name-Charts.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72"/>
          <p:cNvSpPr txBox="1"/>
          <p:nvPr>
            <p:ph type="ctrTitle"/>
          </p:nvPr>
        </p:nvSpPr>
        <p:spPr>
          <a:xfrm>
            <a:off x="1502250" y="990500"/>
            <a:ext cx="6139500" cy="8865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
                <a:solidFill>
                  <a:srgbClr val="00467F"/>
                </a:solidFill>
                <a:latin typeface="Roboto"/>
                <a:ea typeface="Roboto"/>
                <a:cs typeface="Roboto"/>
                <a:sym typeface="Roboto"/>
              </a:rPr>
              <a:t>Principals Professional Learning</a:t>
            </a:r>
            <a:endParaRPr b="1">
              <a:solidFill>
                <a:srgbClr val="00467F"/>
              </a:solidFill>
              <a:latin typeface="Roboto"/>
              <a:ea typeface="Roboto"/>
              <a:cs typeface="Roboto"/>
              <a:sym typeface="Roboto"/>
            </a:endParaRPr>
          </a:p>
        </p:txBody>
      </p:sp>
      <p:sp>
        <p:nvSpPr>
          <p:cNvPr id="379" name="Google Shape;379;p72"/>
          <p:cNvSpPr txBox="1"/>
          <p:nvPr>
            <p:ph idx="1" type="subTitle"/>
          </p:nvPr>
        </p:nvSpPr>
        <p:spPr>
          <a:xfrm>
            <a:off x="1464925" y="1946850"/>
            <a:ext cx="6139500" cy="7926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solidFill>
                <a:srgbClr val="00467F"/>
              </a:solidFill>
              <a:latin typeface="Open Sans"/>
              <a:ea typeface="Open Sans"/>
              <a:cs typeface="Open Sans"/>
              <a:sym typeface="Open Sans"/>
            </a:endParaRPr>
          </a:p>
          <a:p>
            <a:pPr indent="0" lvl="0" marL="0" rtl="0" algn="ctr">
              <a:spcBef>
                <a:spcPts val="800"/>
              </a:spcBef>
              <a:spcAft>
                <a:spcPts val="0"/>
              </a:spcAft>
              <a:buNone/>
            </a:pPr>
            <a:r>
              <a:rPr lang="en">
                <a:solidFill>
                  <a:srgbClr val="00467F"/>
                </a:solidFill>
                <a:latin typeface="Open Sans"/>
                <a:ea typeface="Open Sans"/>
                <a:cs typeface="Open Sans"/>
                <a:sym typeface="Open Sans"/>
              </a:rPr>
              <a:t>March 2025</a:t>
            </a:r>
            <a:endParaRPr>
              <a:solidFill>
                <a:srgbClr val="00467F"/>
              </a:solidFill>
              <a:latin typeface="Open Sans"/>
              <a:ea typeface="Open Sans"/>
              <a:cs typeface="Open Sans"/>
              <a:sym typeface="Open Sans"/>
            </a:endParaRPr>
          </a:p>
        </p:txBody>
      </p:sp>
      <p:pic>
        <p:nvPicPr>
          <p:cNvPr id="380" name="Google Shape;380;p72"/>
          <p:cNvPicPr preferRelativeResize="0"/>
          <p:nvPr/>
        </p:nvPicPr>
        <p:blipFill>
          <a:blip r:embed="rId4">
            <a:alphaModFix/>
          </a:blip>
          <a:stretch>
            <a:fillRect/>
          </a:stretch>
        </p:blipFill>
        <p:spPr>
          <a:xfrm>
            <a:off x="3237713" y="3161398"/>
            <a:ext cx="2668575" cy="15271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1"/>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1"/>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471" name="Google Shape;471;p81"/>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472" name="Google Shape;472;p81"/>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The Role of Principals in Supporting All Students</a:t>
            </a:r>
            <a:endParaRPr sz="2400">
              <a:solidFill>
                <a:srgbClr val="434343"/>
              </a:solidFill>
              <a:latin typeface="Roboto"/>
              <a:ea typeface="Roboto"/>
              <a:cs typeface="Roboto"/>
              <a:sym typeface="Roboto"/>
            </a:endParaRPr>
          </a:p>
        </p:txBody>
      </p:sp>
      <p:sp>
        <p:nvSpPr>
          <p:cNvPr id="473" name="Google Shape;473;p81"/>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Set expectations for a supportive and legally compliant school climate.</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Ensure access to appropriate instructional supports.</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Promote professional development for staff on best practices (Universal Design for Learning, Accommodations and Modifications).</a:t>
            </a:r>
            <a:endParaRPr sz="1800">
              <a:latin typeface="Open Sans Light"/>
              <a:ea typeface="Open Sans Light"/>
              <a:cs typeface="Open Sans Light"/>
              <a:sym typeface="Open Sans Light"/>
            </a:endParaRPr>
          </a:p>
        </p:txBody>
      </p:sp>
      <p:pic>
        <p:nvPicPr>
          <p:cNvPr id="474" name="Google Shape;474;p81"/>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75" name="Google Shape;475;p81"/>
          <p:cNvPicPr preferRelativeResize="0"/>
          <p:nvPr/>
        </p:nvPicPr>
        <p:blipFill>
          <a:blip r:embed="rId4">
            <a:alphaModFix/>
          </a:blip>
          <a:stretch>
            <a:fillRect/>
          </a:stretch>
        </p:blipFill>
        <p:spPr>
          <a:xfrm>
            <a:off x="5917385" y="826625"/>
            <a:ext cx="2967475" cy="4040825"/>
          </a:xfrm>
          <a:prstGeom prst="rect">
            <a:avLst/>
          </a:prstGeom>
          <a:noFill/>
          <a:ln>
            <a:noFill/>
          </a:ln>
        </p:spPr>
      </p:pic>
      <p:pic>
        <p:nvPicPr>
          <p:cNvPr id="476" name="Google Shape;476;p81" title="IMG_4920.MOV">
            <a:hlinkClick r:id="rId5"/>
          </p:cNvPr>
          <p:cNvPicPr preferRelativeResize="0"/>
          <p:nvPr/>
        </p:nvPicPr>
        <p:blipFill>
          <a:blip r:embed="rId6">
            <a:alphaModFix/>
          </a:blip>
          <a:stretch>
            <a:fillRect/>
          </a:stretch>
        </p:blipFill>
        <p:spPr>
          <a:xfrm>
            <a:off x="986125" y="3446400"/>
            <a:ext cx="2270525" cy="1277176"/>
          </a:xfrm>
          <a:prstGeom prst="rect">
            <a:avLst/>
          </a:prstGeom>
          <a:noFill/>
          <a:ln>
            <a:noFill/>
          </a:ln>
        </p:spPr>
      </p:pic>
      <p:pic>
        <p:nvPicPr>
          <p:cNvPr id="477" name="Google Shape;477;p81" title="MicrosoftTeams-video.mp4">
            <a:hlinkClick r:id="rId7"/>
          </p:cNvPr>
          <p:cNvPicPr preferRelativeResize="0"/>
          <p:nvPr/>
        </p:nvPicPr>
        <p:blipFill>
          <a:blip r:embed="rId8">
            <a:alphaModFix/>
          </a:blip>
          <a:stretch>
            <a:fillRect/>
          </a:stretch>
        </p:blipFill>
        <p:spPr>
          <a:xfrm>
            <a:off x="3436736" y="3446400"/>
            <a:ext cx="2270525" cy="1277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2"/>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82"/>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484" name="Google Shape;484;p82"/>
          <p:cNvSpPr txBox="1"/>
          <p:nvPr/>
        </p:nvSpPr>
        <p:spPr>
          <a:xfrm>
            <a:off x="6286500" y="25"/>
            <a:ext cx="2857500" cy="4451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485" name="Google Shape;485;p82"/>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Special Education and English Learner Legal Requirements</a:t>
            </a:r>
            <a:endParaRPr sz="2400">
              <a:solidFill>
                <a:srgbClr val="434343"/>
              </a:solidFill>
              <a:latin typeface="Roboto"/>
              <a:ea typeface="Roboto"/>
              <a:cs typeface="Roboto"/>
              <a:sym typeface="Roboto"/>
            </a:endParaRPr>
          </a:p>
        </p:txBody>
      </p:sp>
      <p:pic>
        <p:nvPicPr>
          <p:cNvPr id="486" name="Google Shape;486;p8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87" name="Google Shape;487;p82"/>
          <p:cNvPicPr preferRelativeResize="0"/>
          <p:nvPr/>
        </p:nvPicPr>
        <p:blipFill>
          <a:blip r:embed="rId4">
            <a:alphaModFix/>
          </a:blip>
          <a:stretch>
            <a:fillRect/>
          </a:stretch>
        </p:blipFill>
        <p:spPr>
          <a:xfrm>
            <a:off x="3401725" y="1859600"/>
            <a:ext cx="5970775" cy="3283925"/>
          </a:xfrm>
          <a:prstGeom prst="rect">
            <a:avLst/>
          </a:prstGeom>
          <a:noFill/>
          <a:ln>
            <a:noFill/>
          </a:ln>
        </p:spPr>
      </p:pic>
      <p:sp>
        <p:nvSpPr>
          <p:cNvPr id="488" name="Google Shape;488;p82"/>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Individuals with Disabilities Education Act (IDEA) and Section 504.</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Every Student Succeeds Act (ESSA) requirements for multilingual learners.</a:t>
            </a:r>
            <a:endParaRPr sz="1800">
              <a:latin typeface="Open Sans Light"/>
              <a:ea typeface="Open Sans Light"/>
              <a:cs typeface="Open Sans Light"/>
              <a:sym typeface="Open Sans Light"/>
            </a:endParaRPr>
          </a:p>
          <a:p>
            <a:pPr indent="0" lvl="0" marL="0" rtl="0" algn="l">
              <a:lnSpc>
                <a:spcPct val="115000"/>
              </a:lnSpc>
              <a:spcBef>
                <a:spcPts val="1200"/>
              </a:spcBef>
              <a:spcAft>
                <a:spcPts val="0"/>
              </a:spcAft>
              <a:buNone/>
            </a:pPr>
            <a:r>
              <a:rPr i="1" lang="en" sz="1800">
                <a:latin typeface="Open Sans Light"/>
                <a:ea typeface="Open Sans Light"/>
                <a:cs typeface="Open Sans Light"/>
                <a:sym typeface="Open Sans Light"/>
              </a:rPr>
              <a:t>*US Dept of ED supports </a:t>
            </a:r>
            <a:endParaRPr i="1" sz="18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i="1" lang="en" sz="1800">
                <a:latin typeface="Open Sans Light"/>
                <a:ea typeface="Open Sans Light"/>
                <a:cs typeface="Open Sans Light"/>
                <a:sym typeface="Open Sans Light"/>
              </a:rPr>
              <a:t>implementation</a:t>
            </a:r>
            <a:r>
              <a:rPr i="1" lang="en" sz="1800">
                <a:latin typeface="Open Sans Light"/>
                <a:ea typeface="Open Sans Light"/>
                <a:cs typeface="Open Sans Light"/>
                <a:sym typeface="Open Sans Light"/>
              </a:rPr>
              <a:t> and compliance </a:t>
            </a:r>
            <a:endParaRPr i="1" sz="18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i="1" lang="en" sz="1800">
                <a:latin typeface="Open Sans Light"/>
                <a:ea typeface="Open Sans Light"/>
                <a:cs typeface="Open Sans Light"/>
                <a:sym typeface="Open Sans Light"/>
              </a:rPr>
              <a:t>with Federal Law.  Without ED, </a:t>
            </a:r>
            <a:endParaRPr i="1" sz="18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i="1" lang="en" sz="1800">
                <a:latin typeface="Open Sans Light"/>
                <a:ea typeface="Open Sans Light"/>
                <a:cs typeface="Open Sans Light"/>
                <a:sym typeface="Open Sans Light"/>
              </a:rPr>
              <a:t>the law still exists, but we will have </a:t>
            </a:r>
            <a:endParaRPr i="1" sz="18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i="1" lang="en" sz="1800">
                <a:latin typeface="Open Sans Light"/>
                <a:ea typeface="Open Sans Light"/>
                <a:cs typeface="Open Sans Light"/>
                <a:sym typeface="Open Sans Light"/>
              </a:rPr>
              <a:t>fewer supports – all the requirements </a:t>
            </a:r>
            <a:endParaRPr i="1" sz="18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i="1" lang="en" sz="1800">
                <a:latin typeface="Open Sans Light"/>
                <a:ea typeface="Open Sans Light"/>
                <a:cs typeface="Open Sans Light"/>
                <a:sym typeface="Open Sans Light"/>
              </a:rPr>
              <a:t>remain.*</a:t>
            </a:r>
            <a:endParaRPr i="1" sz="1800">
              <a:latin typeface="Open Sans Light"/>
              <a:ea typeface="Open Sans Light"/>
              <a:cs typeface="Open Sans Light"/>
              <a:sym typeface="Open Sans Light"/>
            </a:endParaRPr>
          </a:p>
          <a:p>
            <a:pPr indent="0" lvl="0" marL="0" rtl="0" algn="l">
              <a:lnSpc>
                <a:spcPct val="115000"/>
              </a:lnSpc>
              <a:spcBef>
                <a:spcPts val="1200"/>
              </a:spcBef>
              <a:spcAft>
                <a:spcPts val="1200"/>
              </a:spcAft>
              <a:buNone/>
            </a:pPr>
            <a:r>
              <a:t/>
            </a:r>
            <a:endParaRPr sz="1800">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83"/>
          <p:cNvPicPr preferRelativeResize="0"/>
          <p:nvPr/>
        </p:nvPicPr>
        <p:blipFill>
          <a:blip r:embed="rId3">
            <a:alphaModFix/>
          </a:blip>
          <a:stretch>
            <a:fillRect/>
          </a:stretch>
        </p:blipFill>
        <p:spPr>
          <a:xfrm>
            <a:off x="152400" y="152400"/>
            <a:ext cx="8211664"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List vector icon | Free SVG" id="498" name="Google Shape;498;p84"/>
          <p:cNvPicPr preferRelativeResize="0"/>
          <p:nvPr/>
        </p:nvPicPr>
        <p:blipFill>
          <a:blip r:embed="rId3">
            <a:alphaModFix amt="8000"/>
          </a:blip>
          <a:stretch>
            <a:fillRect/>
          </a:stretch>
        </p:blipFill>
        <p:spPr>
          <a:xfrm>
            <a:off x="3448875" y="1532625"/>
            <a:ext cx="1993999" cy="1994000"/>
          </a:xfrm>
          <a:prstGeom prst="rect">
            <a:avLst/>
          </a:prstGeom>
          <a:noFill/>
          <a:ln>
            <a:noFill/>
          </a:ln>
        </p:spPr>
      </p:pic>
      <p:pic>
        <p:nvPicPr>
          <p:cNvPr id="499" name="Google Shape;499;p84"/>
          <p:cNvPicPr preferRelativeResize="0"/>
          <p:nvPr/>
        </p:nvPicPr>
        <p:blipFill>
          <a:blip r:embed="rId4">
            <a:alphaModFix amt="8000"/>
          </a:blip>
          <a:stretch>
            <a:fillRect/>
          </a:stretch>
        </p:blipFill>
        <p:spPr>
          <a:xfrm>
            <a:off x="98425" y="831450"/>
            <a:ext cx="2997875" cy="2997875"/>
          </a:xfrm>
          <a:prstGeom prst="rect">
            <a:avLst/>
          </a:prstGeom>
          <a:noFill/>
          <a:ln>
            <a:noFill/>
          </a:ln>
        </p:spPr>
      </p:pic>
      <p:sp>
        <p:nvSpPr>
          <p:cNvPr id="500" name="Google Shape;500;p84"/>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84"/>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02" name="Google Shape;502;p84"/>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503" name="Google Shape;503;p84"/>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200">
                <a:solidFill>
                  <a:srgbClr val="434343"/>
                </a:solidFill>
                <a:latin typeface="Roboto"/>
                <a:ea typeface="Roboto"/>
                <a:cs typeface="Roboto"/>
                <a:sym typeface="Roboto"/>
              </a:rPr>
              <a:t>Universal Design for Learning &amp; Sheltered Instruction Observation Protocol</a:t>
            </a:r>
            <a:endParaRPr sz="2200">
              <a:solidFill>
                <a:srgbClr val="434343"/>
              </a:solidFill>
              <a:latin typeface="Roboto"/>
              <a:ea typeface="Roboto"/>
              <a:cs typeface="Roboto"/>
              <a:sym typeface="Roboto"/>
            </a:endParaRPr>
          </a:p>
        </p:txBody>
      </p:sp>
      <p:pic>
        <p:nvPicPr>
          <p:cNvPr id="504" name="Google Shape;504;p84"/>
          <p:cNvPicPr preferRelativeResize="0"/>
          <p:nvPr/>
        </p:nvPicPr>
        <p:blipFill>
          <a:blip r:embed="rId5">
            <a:alphaModFix/>
          </a:blip>
          <a:stretch>
            <a:fillRect/>
          </a:stretch>
        </p:blipFill>
        <p:spPr>
          <a:xfrm>
            <a:off x="0" y="4577525"/>
            <a:ext cx="1067526" cy="565999"/>
          </a:xfrm>
          <a:prstGeom prst="rect">
            <a:avLst/>
          </a:prstGeom>
          <a:noFill/>
          <a:ln>
            <a:noFill/>
          </a:ln>
        </p:spPr>
      </p:pic>
      <p:sp>
        <p:nvSpPr>
          <p:cNvPr id="505" name="Google Shape;505;p84"/>
          <p:cNvSpPr txBox="1"/>
          <p:nvPr/>
        </p:nvSpPr>
        <p:spPr>
          <a:xfrm>
            <a:off x="237125" y="956725"/>
            <a:ext cx="2916900" cy="37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UDL</a:t>
            </a:r>
            <a:endParaRPr b="1" sz="1800">
              <a:latin typeface="Roboto"/>
              <a:ea typeface="Roboto"/>
              <a:cs typeface="Roboto"/>
              <a:sym typeface="Roboto"/>
            </a:endParaRPr>
          </a:p>
          <a:p>
            <a:pPr indent="0" lvl="0" marL="0" rtl="0" algn="l">
              <a:spcBef>
                <a:spcPts val="0"/>
              </a:spcBef>
              <a:spcAft>
                <a:spcPts val="0"/>
              </a:spcAft>
              <a:buNone/>
            </a:pPr>
            <a:r>
              <a:rPr lang="en">
                <a:latin typeface="Roboto Thin"/>
                <a:ea typeface="Roboto Thin"/>
                <a:cs typeface="Roboto Thin"/>
                <a:sym typeface="Roboto Thin"/>
              </a:rPr>
              <a:t>An educational framework that aims to accommodate all learners by providing flexible methods of content deliver, engagement, and expression.</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Multiple Means of Representation</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Multiple Means of Action and Expression</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Multiple Means of Engagement</a:t>
            </a:r>
            <a:endParaRPr>
              <a:latin typeface="Roboto Thin"/>
              <a:ea typeface="Roboto Thin"/>
              <a:cs typeface="Roboto Thin"/>
              <a:sym typeface="Roboto Thin"/>
            </a:endParaRPr>
          </a:p>
        </p:txBody>
      </p:sp>
      <p:sp>
        <p:nvSpPr>
          <p:cNvPr id="506" name="Google Shape;506;p84"/>
          <p:cNvSpPr txBox="1"/>
          <p:nvPr/>
        </p:nvSpPr>
        <p:spPr>
          <a:xfrm>
            <a:off x="3204950" y="956725"/>
            <a:ext cx="2916900" cy="37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SIOP</a:t>
            </a:r>
            <a:endParaRPr b="1" sz="1800">
              <a:latin typeface="Roboto"/>
              <a:ea typeface="Roboto"/>
              <a:cs typeface="Roboto"/>
              <a:sym typeface="Roboto"/>
            </a:endParaRPr>
          </a:p>
          <a:p>
            <a:pPr indent="0" lvl="0" marL="0" rtl="0" algn="l">
              <a:spcBef>
                <a:spcPts val="0"/>
              </a:spcBef>
              <a:spcAft>
                <a:spcPts val="0"/>
              </a:spcAft>
              <a:buNone/>
            </a:pPr>
            <a:r>
              <a:rPr lang="en">
                <a:latin typeface="Roboto Thin"/>
                <a:ea typeface="Roboto Thin"/>
                <a:cs typeface="Roboto Thin"/>
                <a:sym typeface="Roboto Thin"/>
              </a:rPr>
              <a:t>Research based instructional model designed to make academic content accessible to multilingual learners while also supporting students with disabilities.</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Lesson preparation</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Comprehensible Input</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Interaction</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Assessing Student Understanding</a:t>
            </a:r>
            <a:endParaRPr>
              <a:latin typeface="Roboto Thin"/>
              <a:ea typeface="Roboto Thin"/>
              <a:cs typeface="Roboto Thin"/>
              <a:sym typeface="Roboto Thin"/>
            </a:endParaRPr>
          </a:p>
        </p:txBody>
      </p:sp>
      <p:sp>
        <p:nvSpPr>
          <p:cNvPr id="507" name="Google Shape;507;p84"/>
          <p:cNvSpPr/>
          <p:nvPr/>
        </p:nvSpPr>
        <p:spPr>
          <a:xfrm>
            <a:off x="1313825" y="4215250"/>
            <a:ext cx="3718500" cy="566100"/>
          </a:xfrm>
          <a:prstGeom prst="leftRightArrow">
            <a:avLst>
              <a:gd fmla="val 50000" name="adj1"/>
              <a:gd fmla="val 50000" name="adj2"/>
            </a:avLst>
          </a:prstGeom>
          <a:solidFill>
            <a:srgbClr val="00467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Thin"/>
                <a:ea typeface="Roboto Thin"/>
                <a:cs typeface="Roboto Thin"/>
                <a:sym typeface="Roboto Thin"/>
              </a:rPr>
              <a:t>Good teaching for </a:t>
            </a:r>
            <a:r>
              <a:rPr b="1" lang="en">
                <a:solidFill>
                  <a:schemeClr val="lt1"/>
                </a:solidFill>
                <a:latin typeface="Roboto"/>
                <a:ea typeface="Roboto"/>
                <a:cs typeface="Roboto"/>
                <a:sym typeface="Roboto"/>
              </a:rPr>
              <a:t>ALL</a:t>
            </a:r>
            <a:r>
              <a:rPr lang="en">
                <a:solidFill>
                  <a:schemeClr val="lt1"/>
                </a:solidFill>
                <a:latin typeface="Roboto Thin"/>
                <a:ea typeface="Roboto Thin"/>
                <a:cs typeface="Roboto Thin"/>
                <a:sym typeface="Roboto Thin"/>
              </a:rPr>
              <a:t> learners</a:t>
            </a:r>
            <a:endParaRPr>
              <a:solidFill>
                <a:schemeClr val="lt1"/>
              </a:solidFill>
              <a:latin typeface="Roboto Thin"/>
              <a:ea typeface="Roboto Thin"/>
              <a:cs typeface="Roboto Thin"/>
              <a:sym typeface="Roboto Thin"/>
            </a:endParaRPr>
          </a:p>
        </p:txBody>
      </p:sp>
      <p:sp>
        <p:nvSpPr>
          <p:cNvPr id="508" name="Google Shape;508;p84"/>
          <p:cNvSpPr txBox="1"/>
          <p:nvPr/>
        </p:nvSpPr>
        <p:spPr>
          <a:xfrm>
            <a:off x="6454700" y="242975"/>
            <a:ext cx="2591100" cy="47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Quick Tips:</a:t>
            </a:r>
            <a:endParaRPr b="1" sz="1800">
              <a:solidFill>
                <a:schemeClr val="lt1"/>
              </a:solidFill>
              <a:latin typeface="Roboto"/>
              <a:ea typeface="Roboto"/>
              <a:cs typeface="Roboto"/>
              <a:sym typeface="Roboto"/>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Use multimedia</a:t>
            </a:r>
            <a:r>
              <a:rPr lang="en">
                <a:solidFill>
                  <a:schemeClr val="lt1"/>
                </a:solidFill>
                <a:latin typeface="Roboto Thin"/>
                <a:ea typeface="Roboto Thin"/>
                <a:cs typeface="Roboto Thin"/>
                <a:sym typeface="Roboto Thin"/>
              </a:rPr>
              <a:t> - videos, images, and interactive apps</a:t>
            </a:r>
            <a:endParaRPr>
              <a:solidFill>
                <a:schemeClr val="lt1"/>
              </a:solidFill>
              <a:latin typeface="Roboto Thin"/>
              <a:ea typeface="Roboto Thin"/>
              <a:cs typeface="Roboto Thin"/>
              <a:sym typeface="Roboto Thin"/>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Provide</a:t>
            </a:r>
            <a:r>
              <a:rPr b="1" lang="en">
                <a:solidFill>
                  <a:schemeClr val="lt1"/>
                </a:solidFill>
                <a:latin typeface="Roboto"/>
                <a:ea typeface="Roboto"/>
                <a:cs typeface="Roboto"/>
                <a:sym typeface="Roboto"/>
              </a:rPr>
              <a:t> choice</a:t>
            </a:r>
            <a:r>
              <a:rPr lang="en">
                <a:solidFill>
                  <a:schemeClr val="lt1"/>
                </a:solidFill>
                <a:latin typeface="Roboto Thin"/>
                <a:ea typeface="Roboto Thin"/>
                <a:cs typeface="Roboto Thin"/>
                <a:sym typeface="Roboto Thin"/>
              </a:rPr>
              <a:t> - student choose how to demonstrate learning</a:t>
            </a:r>
            <a:endParaRPr>
              <a:solidFill>
                <a:schemeClr val="lt1"/>
              </a:solidFill>
              <a:latin typeface="Roboto Thin"/>
              <a:ea typeface="Roboto Thin"/>
              <a:cs typeface="Roboto Thin"/>
              <a:sym typeface="Roboto Thin"/>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Scaffold learning</a:t>
            </a:r>
            <a:r>
              <a:rPr lang="en">
                <a:solidFill>
                  <a:schemeClr val="lt1"/>
                </a:solidFill>
                <a:latin typeface="Roboto Thin"/>
                <a:ea typeface="Roboto Thin"/>
                <a:cs typeface="Roboto Thin"/>
                <a:sym typeface="Roboto Thin"/>
              </a:rPr>
              <a:t> - break down complex tasks into manageable steps.</a:t>
            </a:r>
            <a:endParaRPr>
              <a:solidFill>
                <a:schemeClr val="lt1"/>
              </a:solidFill>
              <a:latin typeface="Roboto Thin"/>
              <a:ea typeface="Roboto Thin"/>
              <a:cs typeface="Roboto Thin"/>
              <a:sym typeface="Roboto Thin"/>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Pre-teach vocabulary</a:t>
            </a:r>
            <a:r>
              <a:rPr lang="en">
                <a:solidFill>
                  <a:schemeClr val="lt1"/>
                </a:solidFill>
                <a:latin typeface="Roboto Thin"/>
                <a:ea typeface="Roboto Thin"/>
                <a:cs typeface="Roboto Thin"/>
                <a:sym typeface="Roboto Thin"/>
              </a:rPr>
              <a:t> - introduce key terms before the lesson</a:t>
            </a:r>
            <a:endParaRPr>
              <a:solidFill>
                <a:schemeClr val="lt1"/>
              </a:solidFill>
              <a:latin typeface="Roboto Thin"/>
              <a:ea typeface="Roboto Thin"/>
              <a:cs typeface="Roboto Thin"/>
              <a:sym typeface="Roboto Thin"/>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Use sentence frames</a:t>
            </a:r>
            <a:r>
              <a:rPr lang="en">
                <a:solidFill>
                  <a:schemeClr val="lt1"/>
                </a:solidFill>
                <a:latin typeface="Roboto Thin"/>
                <a:ea typeface="Roboto Thin"/>
                <a:cs typeface="Roboto Thin"/>
                <a:sym typeface="Roboto Thin"/>
              </a:rPr>
              <a:t> - support language production</a:t>
            </a:r>
            <a:endParaRPr>
              <a:solidFill>
                <a:schemeClr val="lt1"/>
              </a:solidFill>
              <a:latin typeface="Roboto Thin"/>
              <a:ea typeface="Roboto Thin"/>
              <a:cs typeface="Roboto Thin"/>
              <a:sym typeface="Roboto Thin"/>
            </a:endParaRPr>
          </a:p>
          <a:p>
            <a:pPr indent="-317500" lvl="0" marL="457200" rtl="0" algn="l">
              <a:spcBef>
                <a:spcPts val="0"/>
              </a:spcBef>
              <a:spcAft>
                <a:spcPts val="0"/>
              </a:spcAft>
              <a:buClr>
                <a:schemeClr val="lt1"/>
              </a:buClr>
              <a:buSzPts val="1400"/>
              <a:buFont typeface="Roboto Thin"/>
              <a:buChar char="●"/>
            </a:pPr>
            <a:r>
              <a:rPr b="1" lang="en">
                <a:solidFill>
                  <a:schemeClr val="lt1"/>
                </a:solidFill>
                <a:latin typeface="Roboto"/>
                <a:ea typeface="Roboto"/>
                <a:cs typeface="Roboto"/>
                <a:sym typeface="Roboto"/>
              </a:rPr>
              <a:t>Frequent checks for understanding</a:t>
            </a:r>
            <a:r>
              <a:rPr lang="en">
                <a:solidFill>
                  <a:schemeClr val="lt1"/>
                </a:solidFill>
                <a:latin typeface="Roboto Thin"/>
                <a:ea typeface="Roboto Thin"/>
                <a:cs typeface="Roboto Thin"/>
                <a:sym typeface="Roboto Thin"/>
              </a:rPr>
              <a:t> - informal and formal formative assessments</a:t>
            </a:r>
            <a:endParaRPr>
              <a:solidFill>
                <a:schemeClr val="lt1"/>
              </a:solidFill>
              <a:latin typeface="Roboto Thin"/>
              <a:ea typeface="Roboto Thin"/>
              <a:cs typeface="Roboto Thin"/>
              <a:sym typeface="Roboto Thin"/>
            </a:endParaRPr>
          </a:p>
        </p:txBody>
      </p:sp>
      <p:sp>
        <p:nvSpPr>
          <p:cNvPr id="509" name="Google Shape;509;p84"/>
          <p:cNvSpPr txBox="1"/>
          <p:nvPr/>
        </p:nvSpPr>
        <p:spPr>
          <a:xfrm>
            <a:off x="609575" y="3829325"/>
            <a:ext cx="17292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Thin"/>
                <a:ea typeface="Roboto Thin"/>
                <a:cs typeface="Roboto Thin"/>
                <a:sym typeface="Roboto Thin"/>
                <a:hlinkClick r:id="rId6"/>
              </a:rPr>
              <a:t>UDL Guidelines</a:t>
            </a:r>
            <a:endParaRPr sz="1800">
              <a:latin typeface="Roboto Thin"/>
              <a:ea typeface="Roboto Thin"/>
              <a:cs typeface="Roboto Thin"/>
              <a:sym typeface="Roboto Thin"/>
            </a:endParaRPr>
          </a:p>
        </p:txBody>
      </p:sp>
      <p:sp>
        <p:nvSpPr>
          <p:cNvPr id="510" name="Google Shape;510;p84"/>
          <p:cNvSpPr txBox="1"/>
          <p:nvPr/>
        </p:nvSpPr>
        <p:spPr>
          <a:xfrm>
            <a:off x="3720325" y="3829325"/>
            <a:ext cx="14511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Thin"/>
                <a:ea typeface="Roboto Thin"/>
                <a:cs typeface="Roboto Thin"/>
                <a:sym typeface="Roboto Thin"/>
                <a:hlinkClick r:id="rId7"/>
              </a:rPr>
              <a:t>SIOP Model</a:t>
            </a:r>
            <a:endParaRPr sz="1800">
              <a:latin typeface="Roboto Thin"/>
              <a:ea typeface="Roboto Thin"/>
              <a:cs typeface="Roboto Thin"/>
              <a:sym typeface="Roboto Thi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85"/>
          <p:cNvPicPr preferRelativeResize="0"/>
          <p:nvPr/>
        </p:nvPicPr>
        <p:blipFill>
          <a:blip r:embed="rId3">
            <a:alphaModFix/>
          </a:blip>
          <a:stretch>
            <a:fillRect/>
          </a:stretch>
        </p:blipFill>
        <p:spPr>
          <a:xfrm>
            <a:off x="2055225" y="213175"/>
            <a:ext cx="5033544" cy="49303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6"/>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6"/>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22" name="Google Shape;522;p86"/>
          <p:cNvSpPr txBox="1"/>
          <p:nvPr/>
        </p:nvSpPr>
        <p:spPr>
          <a:xfrm>
            <a:off x="6356600" y="280075"/>
            <a:ext cx="27873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Clear Structures and Routines</a:t>
            </a:r>
            <a:endParaRPr b="1" sz="18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Establish clear routines &amp; Procedures</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Set up of the physical </a:t>
            </a:r>
            <a:r>
              <a:rPr lang="en" sz="1800">
                <a:solidFill>
                  <a:srgbClr val="FFFFFF"/>
                </a:solidFill>
                <a:latin typeface="Open Sans"/>
                <a:ea typeface="Open Sans"/>
                <a:cs typeface="Open Sans"/>
                <a:sym typeface="Open Sans"/>
              </a:rPr>
              <a:t>environment</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Implement consistent rules/expectations</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Be predictable and proactive</a:t>
            </a:r>
            <a:endParaRPr sz="1800">
              <a:solidFill>
                <a:srgbClr val="FFFFFF"/>
              </a:solidFill>
              <a:latin typeface="Open Sans"/>
              <a:ea typeface="Open Sans"/>
              <a:cs typeface="Open Sans"/>
              <a:sym typeface="Open Sans"/>
            </a:endParaRPr>
          </a:p>
        </p:txBody>
      </p:sp>
      <p:sp>
        <p:nvSpPr>
          <p:cNvPr id="523" name="Google Shape;523;p86"/>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Student Engagement and Belonging</a:t>
            </a:r>
            <a:endParaRPr sz="2400">
              <a:solidFill>
                <a:srgbClr val="434343"/>
              </a:solidFill>
              <a:latin typeface="Roboto"/>
              <a:ea typeface="Roboto"/>
              <a:cs typeface="Roboto"/>
              <a:sym typeface="Roboto"/>
            </a:endParaRPr>
          </a:p>
        </p:txBody>
      </p:sp>
      <p:sp>
        <p:nvSpPr>
          <p:cNvPr id="524" name="Google Shape;524;p86"/>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The role of engagement in academic success (Goodenow, 1993).</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Strategies to support students who may feel isolated or struggle with participation.</a:t>
            </a:r>
            <a:r>
              <a:rPr lang="en" sz="1800">
                <a:latin typeface="Open Sans Light"/>
                <a:ea typeface="Open Sans Light"/>
                <a:cs typeface="Open Sans Light"/>
                <a:sym typeface="Open Sans Light"/>
              </a:rPr>
              <a:t>								</a:t>
            </a:r>
            <a:endParaRPr sz="1800">
              <a:latin typeface="Open Sans Light"/>
              <a:ea typeface="Open Sans Light"/>
              <a:cs typeface="Open Sans Light"/>
              <a:sym typeface="Open Sans Light"/>
            </a:endParaRPr>
          </a:p>
        </p:txBody>
      </p:sp>
      <p:pic>
        <p:nvPicPr>
          <p:cNvPr id="525" name="Google Shape;525;p86"/>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26" name="Google Shape;526;p86"/>
          <p:cNvPicPr preferRelativeResize="0"/>
          <p:nvPr/>
        </p:nvPicPr>
        <p:blipFill rotWithShape="1">
          <a:blip r:embed="rId4">
            <a:alphaModFix/>
          </a:blip>
          <a:srcRect b="0" l="0" r="0" t="38953"/>
          <a:stretch/>
        </p:blipFill>
        <p:spPr>
          <a:xfrm>
            <a:off x="1406725" y="2876725"/>
            <a:ext cx="4663049" cy="18910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7"/>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Activity: Table Talk</a:t>
            </a:r>
            <a:endParaRPr sz="3400">
              <a:solidFill>
                <a:srgbClr val="00467F"/>
              </a:solidFill>
              <a:latin typeface="Roboto Medium"/>
              <a:ea typeface="Roboto Medium"/>
              <a:cs typeface="Roboto Medium"/>
              <a:sym typeface="Roboto Medium"/>
            </a:endParaRPr>
          </a:p>
        </p:txBody>
      </p:sp>
      <p:sp>
        <p:nvSpPr>
          <p:cNvPr id="532" name="Google Shape;532;p87"/>
          <p:cNvSpPr txBox="1"/>
          <p:nvPr/>
        </p:nvSpPr>
        <p:spPr>
          <a:xfrm>
            <a:off x="409975" y="979025"/>
            <a:ext cx="80652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00467F"/>
                </a:solidFill>
                <a:latin typeface="Open Sans SemiBold"/>
                <a:ea typeface="Open Sans SemiBold"/>
                <a:cs typeface="Open Sans SemiBold"/>
                <a:sym typeface="Open Sans SemiBold"/>
              </a:rPr>
              <a:t>Instructions:</a:t>
            </a:r>
            <a:endParaRPr sz="2000">
              <a:solidFill>
                <a:srgbClr val="00467F"/>
              </a:solidFill>
              <a:latin typeface="Open Sans SemiBold"/>
              <a:ea typeface="Open Sans SemiBold"/>
              <a:cs typeface="Open Sans SemiBold"/>
              <a:sym typeface="Open Sans SemiBold"/>
            </a:endParaRPr>
          </a:p>
          <a:p>
            <a:pPr indent="-355600" lvl="0" marL="457200" rtl="0" algn="l">
              <a:lnSpc>
                <a:spcPct val="115000"/>
              </a:lnSpc>
              <a:spcBef>
                <a:spcPts val="120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What</a:t>
            </a:r>
            <a:r>
              <a:rPr lang="en" sz="2000">
                <a:solidFill>
                  <a:srgbClr val="00467F"/>
                </a:solidFill>
                <a:latin typeface="Open Sans Light"/>
                <a:ea typeface="Open Sans Light"/>
                <a:cs typeface="Open Sans Light"/>
                <a:sym typeface="Open Sans Light"/>
              </a:rPr>
              <a:t> is the biggest barrier in your building (</a:t>
            </a:r>
            <a:r>
              <a:rPr b="1" i="1" lang="en" sz="2000">
                <a:solidFill>
                  <a:srgbClr val="00467F"/>
                </a:solidFill>
                <a:latin typeface="Open Sans"/>
                <a:ea typeface="Open Sans"/>
                <a:cs typeface="Open Sans"/>
                <a:sym typeface="Open Sans"/>
              </a:rPr>
              <a:t>right now</a:t>
            </a:r>
            <a:r>
              <a:rPr lang="en" sz="2000">
                <a:solidFill>
                  <a:srgbClr val="00467F"/>
                </a:solidFill>
                <a:latin typeface="Open Sans Light"/>
                <a:ea typeface="Open Sans Light"/>
                <a:cs typeface="Open Sans Light"/>
                <a:sym typeface="Open Sans Light"/>
              </a:rPr>
              <a:t>) preventing teachers from meeting the needs of SwD and MLs?</a:t>
            </a:r>
            <a:endParaRPr sz="2000">
              <a:solidFill>
                <a:srgbClr val="00467F"/>
              </a:solidFill>
              <a:latin typeface="Open Sans Light"/>
              <a:ea typeface="Open Sans Light"/>
              <a:cs typeface="Open Sans Light"/>
              <a:sym typeface="Open Sans Light"/>
            </a:endParaRPr>
          </a:p>
          <a:p>
            <a:pPr indent="-355600" lvl="0" marL="457200" rtl="0" algn="l">
              <a:lnSpc>
                <a:spcPct val="115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What is your main strategy for addressing it?</a:t>
            </a:r>
            <a:endParaRPr sz="2000">
              <a:solidFill>
                <a:srgbClr val="00467F"/>
              </a:solidFill>
              <a:latin typeface="Open Sans Light"/>
              <a:ea typeface="Open Sans Light"/>
              <a:cs typeface="Open Sans Light"/>
              <a:sym typeface="Open Sans Light"/>
            </a:endParaRPr>
          </a:p>
          <a:p>
            <a:pPr indent="-355600" lvl="0" marL="457200" rtl="0" algn="l">
              <a:lnSpc>
                <a:spcPct val="115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Share with your table how it is going? (is it working?, is it not?)</a:t>
            </a:r>
            <a:endParaRPr sz="2000">
              <a:solidFill>
                <a:srgbClr val="00467F"/>
              </a:solidFill>
              <a:latin typeface="Open Sans Light"/>
              <a:ea typeface="Open Sans Light"/>
              <a:cs typeface="Open Sans Light"/>
              <a:sym typeface="Open Sans Light"/>
            </a:endParaRPr>
          </a:p>
        </p:txBody>
      </p:sp>
      <p:pic>
        <p:nvPicPr>
          <p:cNvPr id="533" name="Google Shape;533;p87"/>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8"/>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Supporting Special Education in Schools</a:t>
            </a:r>
            <a:endParaRPr sz="3400">
              <a:solidFill>
                <a:srgbClr val="00467F"/>
              </a:solidFill>
              <a:latin typeface="Roboto Medium"/>
              <a:ea typeface="Roboto Medium"/>
              <a:cs typeface="Roboto Medium"/>
              <a:sym typeface="Roboto Medium"/>
            </a:endParaRPr>
          </a:p>
        </p:txBody>
      </p:sp>
      <p:pic>
        <p:nvPicPr>
          <p:cNvPr id="539" name="Google Shape;539;p8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40" name="Google Shape;540;p88" title="Vista Inclusion.mp4">
            <a:hlinkClick r:id="rId4"/>
          </p:cNvPr>
          <p:cNvPicPr preferRelativeResize="0"/>
          <p:nvPr/>
        </p:nvPicPr>
        <p:blipFill>
          <a:blip r:embed="rId5">
            <a:alphaModFix/>
          </a:blip>
          <a:stretch>
            <a:fillRect/>
          </a:stretch>
        </p:blipFill>
        <p:spPr>
          <a:xfrm>
            <a:off x="230575" y="1167800"/>
            <a:ext cx="4236074" cy="3177075"/>
          </a:xfrm>
          <a:prstGeom prst="rect">
            <a:avLst/>
          </a:prstGeom>
          <a:noFill/>
          <a:ln>
            <a:noFill/>
          </a:ln>
        </p:spPr>
      </p:pic>
      <p:pic>
        <p:nvPicPr>
          <p:cNvPr id="541" name="Google Shape;541;p88" title="Hunter High Inclusion.mp4">
            <a:hlinkClick r:id="rId6"/>
          </p:cNvPr>
          <p:cNvPicPr preferRelativeResize="0"/>
          <p:nvPr/>
        </p:nvPicPr>
        <p:blipFill>
          <a:blip r:embed="rId5">
            <a:alphaModFix/>
          </a:blip>
          <a:stretch>
            <a:fillRect/>
          </a:stretch>
        </p:blipFill>
        <p:spPr>
          <a:xfrm>
            <a:off x="4689250" y="1167800"/>
            <a:ext cx="4236074" cy="3177056"/>
          </a:xfrm>
          <a:prstGeom prst="rect">
            <a:avLst/>
          </a:prstGeom>
          <a:noFill/>
          <a:ln>
            <a:noFill/>
          </a:ln>
        </p:spPr>
      </p:pic>
      <p:sp>
        <p:nvSpPr>
          <p:cNvPr id="542" name="Google Shape;542;p88"/>
          <p:cNvSpPr txBox="1"/>
          <p:nvPr/>
        </p:nvSpPr>
        <p:spPr>
          <a:xfrm>
            <a:off x="230575" y="4446450"/>
            <a:ext cx="8694900" cy="4917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b="1" lang="en" sz="1800">
                <a:latin typeface="Roboto"/>
                <a:ea typeface="Roboto"/>
                <a:cs typeface="Roboto"/>
                <a:sym typeface="Roboto"/>
              </a:rPr>
              <a:t>          Elementary								Secondary</a:t>
            </a:r>
            <a:endParaRPr b="1" sz="18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9"/>
          <p:cNvSpPr txBox="1"/>
          <p:nvPr>
            <p:ph idx="4294967295" type="subTitle"/>
          </p:nvPr>
        </p:nvSpPr>
        <p:spPr>
          <a:xfrm>
            <a:off x="414900" y="474450"/>
            <a:ext cx="8448900" cy="397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3600">
              <a:solidFill>
                <a:srgbClr val="434343"/>
              </a:solidFill>
              <a:latin typeface="Open Sans"/>
              <a:ea typeface="Open Sans"/>
              <a:cs typeface="Open Sans"/>
              <a:sym typeface="Open Sans"/>
            </a:endParaRPr>
          </a:p>
          <a:p>
            <a:pPr indent="0" lvl="0" marL="0" rtl="0" algn="l">
              <a:spcBef>
                <a:spcPts val="1200"/>
              </a:spcBef>
              <a:spcAft>
                <a:spcPts val="1200"/>
              </a:spcAft>
              <a:buNone/>
            </a:pPr>
            <a:r>
              <a:rPr lang="en" sz="2100">
                <a:solidFill>
                  <a:srgbClr val="434343"/>
                </a:solidFill>
                <a:latin typeface="Open Sans"/>
                <a:ea typeface="Open Sans"/>
                <a:cs typeface="Open Sans"/>
                <a:sym typeface="Open Sans"/>
              </a:rPr>
              <a:t>I have come to a frightening conclusion that I am the decisive element in the classroom. It is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humanized or dehumanized.</a:t>
            </a:r>
            <a:endParaRPr sz="2100">
              <a:solidFill>
                <a:srgbClr val="434343"/>
              </a:solidFill>
              <a:latin typeface="Open Sans"/>
              <a:ea typeface="Open Sans"/>
              <a:cs typeface="Open Sans"/>
              <a:sym typeface="Open Sans"/>
            </a:endParaRPr>
          </a:p>
        </p:txBody>
      </p:sp>
      <p:pic>
        <p:nvPicPr>
          <p:cNvPr id="548" name="Google Shape;548;p89"/>
          <p:cNvPicPr preferRelativeResize="0"/>
          <p:nvPr/>
        </p:nvPicPr>
        <p:blipFill>
          <a:blip r:embed="rId3">
            <a:alphaModFix/>
          </a:blip>
          <a:stretch>
            <a:fillRect/>
          </a:stretch>
        </p:blipFill>
        <p:spPr>
          <a:xfrm rot="10800000">
            <a:off x="7342225" y="3792175"/>
            <a:ext cx="1801776" cy="1351325"/>
          </a:xfrm>
          <a:prstGeom prst="rect">
            <a:avLst/>
          </a:prstGeom>
          <a:noFill/>
          <a:ln>
            <a:noFill/>
          </a:ln>
          <a:effectLst>
            <a:outerShdw blurRad="128588" rotWithShape="0" algn="bl" dir="2220000" dist="66675">
              <a:srgbClr val="4C1130"/>
            </a:outerShdw>
          </a:effectLst>
        </p:spPr>
      </p:pic>
      <p:pic>
        <p:nvPicPr>
          <p:cNvPr id="549" name="Google Shape;549;p89"/>
          <p:cNvPicPr preferRelativeResize="0"/>
          <p:nvPr/>
        </p:nvPicPr>
        <p:blipFill>
          <a:blip r:embed="rId3">
            <a:alphaModFix/>
          </a:blip>
          <a:stretch>
            <a:fillRect/>
          </a:stretch>
        </p:blipFill>
        <p:spPr>
          <a:xfrm flipH="1" rot="10800000">
            <a:off x="0" y="0"/>
            <a:ext cx="1801776" cy="1351325"/>
          </a:xfrm>
          <a:prstGeom prst="rect">
            <a:avLst/>
          </a:prstGeom>
          <a:noFill/>
          <a:ln>
            <a:noFill/>
          </a:ln>
          <a:effectLst>
            <a:outerShdw blurRad="128588" rotWithShape="0" algn="bl" dir="2220000" dist="66675">
              <a:srgbClr val="4C1130"/>
            </a:outerShdw>
          </a:effectLst>
        </p:spPr>
      </p:pic>
      <p:sp>
        <p:nvSpPr>
          <p:cNvPr id="550" name="Google Shape;550;p89"/>
          <p:cNvSpPr txBox="1"/>
          <p:nvPr/>
        </p:nvSpPr>
        <p:spPr>
          <a:xfrm>
            <a:off x="3737050" y="4178725"/>
            <a:ext cx="3951000" cy="738900"/>
          </a:xfrm>
          <a:prstGeom prst="rect">
            <a:avLst/>
          </a:prstGeom>
          <a:noFill/>
          <a:ln>
            <a:noFill/>
          </a:ln>
        </p:spPr>
        <p:txBody>
          <a:bodyPr anchorCtr="0" anchor="t" bIns="91425" lIns="91425" spcFirstLastPara="1" rIns="91425" wrap="square" tIns="91425">
            <a:spAutoFit/>
          </a:bodyPr>
          <a:lstStyle/>
          <a:p>
            <a:pPr indent="-457200" lvl="0" marL="457200" rtl="0" algn="ctr">
              <a:spcBef>
                <a:spcPts val="0"/>
              </a:spcBef>
              <a:spcAft>
                <a:spcPts val="0"/>
              </a:spcAft>
              <a:buClr>
                <a:schemeClr val="dk1"/>
              </a:buClr>
              <a:buSzPts val="3600"/>
              <a:buFont typeface="Roboto Medium"/>
              <a:buChar char="-"/>
            </a:pPr>
            <a:r>
              <a:rPr lang="en" sz="3600">
                <a:solidFill>
                  <a:schemeClr val="dk1"/>
                </a:solidFill>
                <a:latin typeface="Roboto Medium"/>
                <a:ea typeface="Roboto Medium"/>
                <a:cs typeface="Roboto Medium"/>
                <a:sym typeface="Roboto Medium"/>
              </a:rPr>
              <a:t>Haim Ginott</a:t>
            </a:r>
            <a:endParaRPr sz="3600">
              <a:solidFill>
                <a:schemeClr val="dk1"/>
              </a:solidFill>
              <a:latin typeface="Roboto Medium"/>
              <a:ea typeface="Roboto Medium"/>
              <a:cs typeface="Roboto Medium"/>
              <a:sym typeface="Roboto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0"/>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0"/>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57" name="Google Shape;557;p90"/>
          <p:cNvSpPr txBox="1"/>
          <p:nvPr/>
        </p:nvSpPr>
        <p:spPr>
          <a:xfrm>
            <a:off x="6356775" y="556850"/>
            <a:ext cx="2787300" cy="38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Foster belonging in the </a:t>
            </a:r>
            <a:r>
              <a:rPr b="1" lang="en" sz="2000">
                <a:solidFill>
                  <a:srgbClr val="FFFFFF"/>
                </a:solidFill>
                <a:latin typeface="Open Sans"/>
                <a:ea typeface="Open Sans"/>
                <a:cs typeface="Open Sans"/>
                <a:sym typeface="Open Sans"/>
              </a:rPr>
              <a:t>classroom</a:t>
            </a:r>
            <a:endParaRPr b="1" sz="20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Understand neurodiversity</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Build positive relationships</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Implement accommodations and supports</a:t>
            </a:r>
            <a:endParaRPr sz="1800">
              <a:solidFill>
                <a:srgbClr val="FFFFFF"/>
              </a:solidFill>
              <a:latin typeface="Open Sans"/>
              <a:ea typeface="Open Sans"/>
              <a:cs typeface="Open Sans"/>
              <a:sym typeface="Open Sans"/>
            </a:endParaRPr>
          </a:p>
          <a:p>
            <a:pPr indent="-342900" lvl="0" marL="457200" rtl="0" algn="l">
              <a:spcBef>
                <a:spcPts val="0"/>
              </a:spcBef>
              <a:spcAft>
                <a:spcPts val="0"/>
              </a:spcAft>
              <a:buClr>
                <a:srgbClr val="FFFFFF"/>
              </a:buClr>
              <a:buSzPts val="1800"/>
              <a:buFont typeface="Open Sans"/>
              <a:buAutoNum type="arabicPeriod"/>
            </a:pPr>
            <a:r>
              <a:rPr lang="en" sz="1800">
                <a:solidFill>
                  <a:srgbClr val="FFFFFF"/>
                </a:solidFill>
                <a:latin typeface="Open Sans"/>
                <a:ea typeface="Open Sans"/>
                <a:cs typeface="Open Sans"/>
                <a:sym typeface="Open Sans"/>
              </a:rPr>
              <a:t>Promote self-advocacy and self-regulation</a:t>
            </a:r>
            <a:endParaRPr sz="1800">
              <a:solidFill>
                <a:srgbClr val="FFFFFF"/>
              </a:solidFill>
              <a:latin typeface="Open Sans"/>
              <a:ea typeface="Open Sans"/>
              <a:cs typeface="Open Sans"/>
              <a:sym typeface="Open Sans"/>
            </a:endParaRPr>
          </a:p>
        </p:txBody>
      </p:sp>
      <p:sp>
        <p:nvSpPr>
          <p:cNvPr id="558" name="Google Shape;558;p90"/>
          <p:cNvSpPr txBox="1"/>
          <p:nvPr/>
        </p:nvSpPr>
        <p:spPr>
          <a:xfrm>
            <a:off x="409975" y="280075"/>
            <a:ext cx="59469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oboto"/>
                <a:ea typeface="Roboto"/>
                <a:cs typeface="Roboto"/>
                <a:sym typeface="Roboto"/>
              </a:rPr>
              <a:t>Building Strong Student-Teacher Relationships</a:t>
            </a:r>
            <a:endParaRPr sz="2400">
              <a:solidFill>
                <a:srgbClr val="434343"/>
              </a:solidFill>
              <a:latin typeface="Roboto"/>
              <a:ea typeface="Roboto"/>
              <a:cs typeface="Roboto"/>
              <a:sym typeface="Roboto"/>
            </a:endParaRPr>
          </a:p>
        </p:txBody>
      </p:sp>
      <p:sp>
        <p:nvSpPr>
          <p:cNvPr id="559" name="Google Shape;559;p90"/>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Importance of trust and connection for student success.</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Strategies for relationship-building with students with disabilities and MLs.</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Foster an Inclusive Classroom</a:t>
            </a:r>
            <a:endParaRPr sz="1800">
              <a:latin typeface="Open Sans Light"/>
              <a:ea typeface="Open Sans Light"/>
              <a:cs typeface="Open Sans Light"/>
              <a:sym typeface="Open Sans Light"/>
            </a:endParaRPr>
          </a:p>
          <a:p>
            <a:pPr indent="0" lvl="0" marL="0" rtl="0" algn="l">
              <a:lnSpc>
                <a:spcPct val="115000"/>
              </a:lnSpc>
              <a:spcBef>
                <a:spcPts val="1200"/>
              </a:spcBef>
              <a:spcAft>
                <a:spcPts val="1000"/>
              </a:spcAft>
              <a:buNone/>
            </a:pPr>
            <a:r>
              <a:t/>
            </a:r>
            <a:endParaRPr sz="1800">
              <a:latin typeface="Open Sans Light"/>
              <a:ea typeface="Open Sans Light"/>
              <a:cs typeface="Open Sans Light"/>
              <a:sym typeface="Open Sans Light"/>
            </a:endParaRPr>
          </a:p>
        </p:txBody>
      </p:sp>
      <p:pic>
        <p:nvPicPr>
          <p:cNvPr id="560" name="Google Shape;560;p90"/>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61" name="Google Shape;561;p90"/>
          <p:cNvPicPr preferRelativeResize="0"/>
          <p:nvPr/>
        </p:nvPicPr>
        <p:blipFill>
          <a:blip r:embed="rId4">
            <a:alphaModFix/>
          </a:blip>
          <a:stretch>
            <a:fillRect/>
          </a:stretch>
        </p:blipFill>
        <p:spPr>
          <a:xfrm>
            <a:off x="1498500" y="2979300"/>
            <a:ext cx="3482752" cy="1959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384" name="Shape 384"/>
        <p:cNvGrpSpPr/>
        <p:nvPr/>
      </p:nvGrpSpPr>
      <p:grpSpPr>
        <a:xfrm>
          <a:off x="0" y="0"/>
          <a:ext cx="0" cy="0"/>
          <a:chOff x="0" y="0"/>
          <a:chExt cx="0" cy="0"/>
        </a:xfrm>
      </p:grpSpPr>
      <p:pic>
        <p:nvPicPr>
          <p:cNvPr id="385" name="Google Shape;385;p73"/>
          <p:cNvPicPr preferRelativeResize="0"/>
          <p:nvPr/>
        </p:nvPicPr>
        <p:blipFill>
          <a:blip r:embed="rId3">
            <a:alphaModFix/>
          </a:blip>
          <a:stretch>
            <a:fillRect/>
          </a:stretch>
        </p:blipFill>
        <p:spPr>
          <a:xfrm>
            <a:off x="3468325" y="669600"/>
            <a:ext cx="5675674" cy="3783775"/>
          </a:xfrm>
          <a:prstGeom prst="rect">
            <a:avLst/>
          </a:prstGeom>
          <a:noFill/>
          <a:ln>
            <a:noFill/>
          </a:ln>
        </p:spPr>
      </p:pic>
      <p:grpSp>
        <p:nvGrpSpPr>
          <p:cNvPr id="386" name="Google Shape;386;p73"/>
          <p:cNvGrpSpPr/>
          <p:nvPr/>
        </p:nvGrpSpPr>
        <p:grpSpPr>
          <a:xfrm>
            <a:off x="0" y="-16200"/>
            <a:ext cx="4405650" cy="5175904"/>
            <a:chOff x="0" y="0"/>
            <a:chExt cx="4405650" cy="5175904"/>
          </a:xfrm>
        </p:grpSpPr>
        <p:sp>
          <p:nvSpPr>
            <p:cNvPr id="387" name="Google Shape;387;p73"/>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388" name="Google Shape;388;p73"/>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9" name="Google Shape;389;p73"/>
          <p:cNvSpPr txBox="1"/>
          <p:nvPr/>
        </p:nvSpPr>
        <p:spPr>
          <a:xfrm>
            <a:off x="237425" y="510375"/>
            <a:ext cx="3685200" cy="27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FFFFFF"/>
                </a:solidFill>
                <a:latin typeface="Roboto"/>
                <a:ea typeface="Roboto"/>
                <a:cs typeface="Roboto"/>
                <a:sym typeface="Roboto"/>
              </a:rPr>
              <a:t>Supporting Students with Disabilities and Multilingual Learners</a:t>
            </a:r>
            <a:endParaRPr sz="4100">
              <a:solidFill>
                <a:srgbClr val="FFFFFF"/>
              </a:solidFill>
              <a:latin typeface="Roboto"/>
              <a:ea typeface="Roboto"/>
              <a:cs typeface="Roboto"/>
              <a:sym typeface="Roboto"/>
            </a:endParaRPr>
          </a:p>
        </p:txBody>
      </p:sp>
      <p:pic>
        <p:nvPicPr>
          <p:cNvPr id="390" name="Google Shape;390;p73"/>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91"/>
          <p:cNvSpPr txBox="1"/>
          <p:nvPr>
            <p:ph idx="2" type="body"/>
          </p:nvPr>
        </p:nvSpPr>
        <p:spPr>
          <a:xfrm>
            <a:off x="3281650" y="0"/>
            <a:ext cx="5862600" cy="5143500"/>
          </a:xfrm>
          <a:prstGeom prst="rect">
            <a:avLst/>
          </a:prstGeom>
          <a:solidFill>
            <a:srgbClr val="00467F"/>
          </a:solidFill>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b="1" lang="en" sz="3500">
                <a:solidFill>
                  <a:schemeClr val="lt1"/>
                </a:solidFill>
                <a:latin typeface="Roboto"/>
                <a:ea typeface="Roboto"/>
                <a:cs typeface="Roboto"/>
                <a:sym typeface="Roboto"/>
              </a:rPr>
              <a:t>Strategies</a:t>
            </a:r>
            <a:endParaRPr b="1" sz="3500">
              <a:solidFill>
                <a:schemeClr val="lt1"/>
              </a:solidFill>
              <a:latin typeface="Roboto"/>
              <a:ea typeface="Roboto"/>
              <a:cs typeface="Roboto"/>
              <a:sym typeface="Roboto"/>
            </a:endParaRPr>
          </a:p>
          <a:p>
            <a:pPr indent="-386080" lvl="0" marL="457200" rtl="0" algn="l">
              <a:spcBef>
                <a:spcPts val="1200"/>
              </a:spcBef>
              <a:spcAft>
                <a:spcPts val="0"/>
              </a:spcAft>
              <a:buClr>
                <a:schemeClr val="lt1"/>
              </a:buClr>
              <a:buSzPct val="115887"/>
              <a:buChar char="●"/>
            </a:pPr>
            <a:r>
              <a:rPr lang="en" sz="2517">
                <a:solidFill>
                  <a:srgbClr val="FFFFFF"/>
                </a:solidFill>
                <a:latin typeface="Open Sans"/>
                <a:ea typeface="Open Sans"/>
                <a:cs typeface="Open Sans"/>
                <a:sym typeface="Open Sans"/>
              </a:rPr>
              <a:t>Provide clear structure and routines</a:t>
            </a:r>
            <a:endParaRPr sz="2517">
              <a:solidFill>
                <a:srgbClr val="FFFFFF"/>
              </a:solidFill>
              <a:latin typeface="Open Sans"/>
              <a:ea typeface="Open Sans"/>
              <a:cs typeface="Open Sans"/>
              <a:sym typeface="Open Sans"/>
            </a:endParaRPr>
          </a:p>
          <a:p>
            <a:pPr indent="0" lvl="0" marL="457200" rtl="0" algn="l">
              <a:lnSpc>
                <a:spcPct val="100000"/>
              </a:lnSpc>
              <a:spcBef>
                <a:spcPts val="1200"/>
              </a:spcBef>
              <a:spcAft>
                <a:spcPts val="0"/>
              </a:spcAft>
              <a:buNone/>
            </a:pPr>
            <a:r>
              <a:t/>
            </a:r>
            <a:endParaRPr sz="2517">
              <a:solidFill>
                <a:srgbClr val="FFFFFF"/>
              </a:solidFill>
              <a:latin typeface="Open Sans"/>
              <a:ea typeface="Open Sans"/>
              <a:cs typeface="Open Sans"/>
              <a:sym typeface="Open Sans"/>
            </a:endParaRPr>
          </a:p>
          <a:p>
            <a:pPr indent="-364490" lvl="0" marL="457200" rtl="0" algn="l">
              <a:spcBef>
                <a:spcPts val="1200"/>
              </a:spcBef>
              <a:spcAft>
                <a:spcPts val="0"/>
              </a:spcAft>
              <a:buClr>
                <a:srgbClr val="FFFFFF"/>
              </a:buClr>
              <a:buSzPct val="100000"/>
              <a:buFont typeface="Open Sans"/>
              <a:buChar char="●"/>
            </a:pPr>
            <a:r>
              <a:rPr lang="en" sz="2517">
                <a:solidFill>
                  <a:srgbClr val="FFFFFF"/>
                </a:solidFill>
                <a:latin typeface="Open Sans"/>
                <a:ea typeface="Open Sans"/>
                <a:cs typeface="Open Sans"/>
                <a:sym typeface="Open Sans"/>
              </a:rPr>
              <a:t>Visual aids and concrete examples</a:t>
            </a:r>
            <a:endParaRPr sz="2517">
              <a:solidFill>
                <a:srgbClr val="FFFFFF"/>
              </a:solidFill>
              <a:latin typeface="Open Sans"/>
              <a:ea typeface="Open Sans"/>
              <a:cs typeface="Open Sans"/>
              <a:sym typeface="Open Sans"/>
            </a:endParaRPr>
          </a:p>
          <a:p>
            <a:pPr indent="0" lvl="0" marL="457200" rtl="0" algn="l">
              <a:lnSpc>
                <a:spcPct val="100000"/>
              </a:lnSpc>
              <a:spcBef>
                <a:spcPts val="1200"/>
              </a:spcBef>
              <a:spcAft>
                <a:spcPts val="0"/>
              </a:spcAft>
              <a:buNone/>
            </a:pPr>
            <a:r>
              <a:t/>
            </a:r>
            <a:endParaRPr sz="2517">
              <a:solidFill>
                <a:srgbClr val="FFFFFF"/>
              </a:solidFill>
              <a:latin typeface="Open Sans"/>
              <a:ea typeface="Open Sans"/>
              <a:cs typeface="Open Sans"/>
              <a:sym typeface="Open Sans"/>
            </a:endParaRPr>
          </a:p>
          <a:p>
            <a:pPr indent="-364490" lvl="0" marL="457200" rtl="0" algn="l">
              <a:spcBef>
                <a:spcPts val="1200"/>
              </a:spcBef>
              <a:spcAft>
                <a:spcPts val="0"/>
              </a:spcAft>
              <a:buClr>
                <a:srgbClr val="FFFFFF"/>
              </a:buClr>
              <a:buSzPct val="100000"/>
              <a:buFont typeface="Open Sans"/>
              <a:buChar char="●"/>
            </a:pPr>
            <a:r>
              <a:rPr lang="en" sz="2517">
                <a:solidFill>
                  <a:srgbClr val="FFFFFF"/>
                </a:solidFill>
                <a:latin typeface="Open Sans"/>
                <a:ea typeface="Open Sans"/>
                <a:cs typeface="Open Sans"/>
                <a:sym typeface="Open Sans"/>
              </a:rPr>
              <a:t>Allow movement breaks</a:t>
            </a:r>
            <a:endParaRPr sz="2517">
              <a:solidFill>
                <a:srgbClr val="FFFFFF"/>
              </a:solidFill>
              <a:latin typeface="Open Sans"/>
              <a:ea typeface="Open Sans"/>
              <a:cs typeface="Open Sans"/>
              <a:sym typeface="Open Sans"/>
            </a:endParaRPr>
          </a:p>
          <a:p>
            <a:pPr indent="0" lvl="0" marL="457200" rtl="0" algn="l">
              <a:lnSpc>
                <a:spcPct val="100000"/>
              </a:lnSpc>
              <a:spcBef>
                <a:spcPts val="1200"/>
              </a:spcBef>
              <a:spcAft>
                <a:spcPts val="0"/>
              </a:spcAft>
              <a:buNone/>
            </a:pPr>
            <a:r>
              <a:t/>
            </a:r>
            <a:endParaRPr sz="2517">
              <a:solidFill>
                <a:srgbClr val="FFFFFF"/>
              </a:solidFill>
              <a:latin typeface="Open Sans"/>
              <a:ea typeface="Open Sans"/>
              <a:cs typeface="Open Sans"/>
              <a:sym typeface="Open Sans"/>
            </a:endParaRPr>
          </a:p>
          <a:p>
            <a:pPr indent="-364490" lvl="0" marL="457200" rtl="0" algn="l">
              <a:spcBef>
                <a:spcPts val="1200"/>
              </a:spcBef>
              <a:spcAft>
                <a:spcPts val="0"/>
              </a:spcAft>
              <a:buClr>
                <a:srgbClr val="FFFFFF"/>
              </a:buClr>
              <a:buSzPct val="100000"/>
              <a:buFont typeface="Open Sans"/>
              <a:buChar char="●"/>
            </a:pPr>
            <a:r>
              <a:rPr lang="en" sz="2517">
                <a:solidFill>
                  <a:srgbClr val="FFFFFF"/>
                </a:solidFill>
                <a:latin typeface="Open Sans"/>
                <a:ea typeface="Open Sans"/>
                <a:cs typeface="Open Sans"/>
                <a:sym typeface="Open Sans"/>
              </a:rPr>
              <a:t>Teach self-regulation techniques</a:t>
            </a:r>
            <a:endParaRPr sz="2517">
              <a:solidFill>
                <a:srgbClr val="FFFFFF"/>
              </a:solidFill>
              <a:latin typeface="Open Sans"/>
              <a:ea typeface="Open Sans"/>
              <a:cs typeface="Open Sans"/>
              <a:sym typeface="Open Sans"/>
            </a:endParaRPr>
          </a:p>
          <a:p>
            <a:pPr indent="0" lvl="0" marL="457200" rtl="0" algn="l">
              <a:lnSpc>
                <a:spcPct val="100000"/>
              </a:lnSpc>
              <a:spcBef>
                <a:spcPts val="1200"/>
              </a:spcBef>
              <a:spcAft>
                <a:spcPts val="0"/>
              </a:spcAft>
              <a:buNone/>
            </a:pPr>
            <a:r>
              <a:t/>
            </a:r>
            <a:endParaRPr sz="2517">
              <a:solidFill>
                <a:srgbClr val="FFFFFF"/>
              </a:solidFill>
              <a:latin typeface="Open Sans"/>
              <a:ea typeface="Open Sans"/>
              <a:cs typeface="Open Sans"/>
              <a:sym typeface="Open Sans"/>
            </a:endParaRPr>
          </a:p>
          <a:p>
            <a:pPr indent="-364490" lvl="0" marL="457200" rtl="0" algn="l">
              <a:spcBef>
                <a:spcPts val="1200"/>
              </a:spcBef>
              <a:spcAft>
                <a:spcPts val="0"/>
              </a:spcAft>
              <a:buClr>
                <a:srgbClr val="FFFFFF"/>
              </a:buClr>
              <a:buSzPct val="100000"/>
              <a:buFont typeface="Open Sans"/>
              <a:buChar char="●"/>
            </a:pPr>
            <a:r>
              <a:rPr lang="en" sz="2517">
                <a:solidFill>
                  <a:srgbClr val="FFFFFF"/>
                </a:solidFill>
                <a:latin typeface="Open Sans"/>
                <a:ea typeface="Open Sans"/>
                <a:cs typeface="Open Sans"/>
                <a:sym typeface="Open Sans"/>
              </a:rPr>
              <a:t>Foster an inclusive and accepting classroom culture</a:t>
            </a:r>
            <a:endParaRPr sz="2517">
              <a:solidFill>
                <a:srgbClr val="FFFFFF"/>
              </a:solidFill>
              <a:latin typeface="Open Sans"/>
              <a:ea typeface="Open Sans"/>
              <a:cs typeface="Open Sans"/>
              <a:sym typeface="Open Sans"/>
            </a:endParaRPr>
          </a:p>
        </p:txBody>
      </p:sp>
      <p:pic>
        <p:nvPicPr>
          <p:cNvPr id="567" name="Google Shape;567;p91"/>
          <p:cNvPicPr preferRelativeResize="0"/>
          <p:nvPr/>
        </p:nvPicPr>
        <p:blipFill>
          <a:blip r:embed="rId3">
            <a:alphaModFix/>
          </a:blip>
          <a:stretch>
            <a:fillRect/>
          </a:stretch>
        </p:blipFill>
        <p:spPr>
          <a:xfrm>
            <a:off x="76750" y="936388"/>
            <a:ext cx="3270725" cy="3270725"/>
          </a:xfrm>
          <a:prstGeom prst="rect">
            <a:avLst/>
          </a:prstGeom>
          <a:noFill/>
          <a:ln>
            <a:noFill/>
          </a:ln>
          <a:effectLst>
            <a:outerShdw blurRad="57150" rotWithShape="0" algn="bl" dir="5400000" dist="19050">
              <a:srgbClr val="000000">
                <a:alpha val="50000"/>
              </a:srgbClr>
            </a:outerShdw>
          </a:effectLst>
        </p:spPr>
      </p:pic>
      <p:pic>
        <p:nvPicPr>
          <p:cNvPr id="568" name="Google Shape;568;p91"/>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2"/>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Visual Aids and Concrete Examples</a:t>
            </a:r>
            <a:endParaRPr sz="3400">
              <a:solidFill>
                <a:srgbClr val="00467F"/>
              </a:solidFill>
              <a:latin typeface="Roboto Medium"/>
              <a:ea typeface="Roboto Medium"/>
              <a:cs typeface="Roboto Medium"/>
              <a:sym typeface="Roboto Medium"/>
            </a:endParaRPr>
          </a:p>
        </p:txBody>
      </p:sp>
      <p:sp>
        <p:nvSpPr>
          <p:cNvPr id="574" name="Google Shape;574;p92"/>
          <p:cNvSpPr txBox="1"/>
          <p:nvPr/>
        </p:nvSpPr>
        <p:spPr>
          <a:xfrm>
            <a:off x="409975" y="979025"/>
            <a:ext cx="9144000" cy="3472200"/>
          </a:xfrm>
          <a:prstGeom prst="rect">
            <a:avLst/>
          </a:prstGeom>
          <a:noFill/>
          <a:ln>
            <a:noFill/>
          </a:ln>
        </p:spPr>
        <p:txBody>
          <a:bodyPr anchorCtr="0" anchor="t" bIns="91425" lIns="91425" spcFirstLastPara="1" rIns="91425" wrap="square" tIns="91425">
            <a:noAutofit/>
          </a:bodyPr>
          <a:lstStyle/>
          <a:p>
            <a:pPr indent="-400050" lvl="0" marL="457200" rtl="0" algn="l">
              <a:lnSpc>
                <a:spcPct val="150000"/>
              </a:lnSpc>
              <a:spcBef>
                <a:spcPts val="0"/>
              </a:spcBef>
              <a:spcAft>
                <a:spcPts val="0"/>
              </a:spcAft>
              <a:buClr>
                <a:schemeClr val="dk1"/>
              </a:buClr>
              <a:buSzPts val="2700"/>
              <a:buFont typeface="Open Sans SemiBold"/>
              <a:buChar char="●"/>
            </a:pPr>
            <a:r>
              <a:rPr lang="en" sz="2700">
                <a:solidFill>
                  <a:schemeClr val="dk1"/>
                </a:solidFill>
                <a:latin typeface="Open Sans SemiBold"/>
                <a:ea typeface="Open Sans SemiBold"/>
                <a:cs typeface="Open Sans SemiBold"/>
                <a:sym typeface="Open Sans SemiBold"/>
              </a:rPr>
              <a:t>Visual schedules</a:t>
            </a:r>
            <a:endParaRPr sz="2700">
              <a:solidFill>
                <a:schemeClr val="dk1"/>
              </a:solidFill>
              <a:latin typeface="Open Sans SemiBold"/>
              <a:ea typeface="Open Sans SemiBold"/>
              <a:cs typeface="Open Sans SemiBold"/>
              <a:sym typeface="Open Sans SemiBold"/>
            </a:endParaRPr>
          </a:p>
          <a:p>
            <a:pPr indent="-400050" lvl="0" marL="457200" rtl="0" algn="l">
              <a:lnSpc>
                <a:spcPct val="150000"/>
              </a:lnSpc>
              <a:spcBef>
                <a:spcPts val="0"/>
              </a:spcBef>
              <a:spcAft>
                <a:spcPts val="0"/>
              </a:spcAft>
              <a:buClr>
                <a:schemeClr val="dk1"/>
              </a:buClr>
              <a:buSzPts val="2700"/>
              <a:buFont typeface="Open Sans SemiBold"/>
              <a:buChar char="●"/>
            </a:pPr>
            <a:r>
              <a:rPr lang="en" sz="2700">
                <a:solidFill>
                  <a:schemeClr val="dk1"/>
                </a:solidFill>
                <a:latin typeface="Open Sans SemiBold"/>
                <a:ea typeface="Open Sans SemiBold"/>
                <a:cs typeface="Open Sans SemiBold"/>
                <a:sym typeface="Open Sans SemiBold"/>
              </a:rPr>
              <a:t>Graphic Organizers</a:t>
            </a:r>
            <a:endParaRPr sz="2700">
              <a:solidFill>
                <a:schemeClr val="dk1"/>
              </a:solidFill>
              <a:latin typeface="Open Sans SemiBold"/>
              <a:ea typeface="Open Sans SemiBold"/>
              <a:cs typeface="Open Sans SemiBold"/>
              <a:sym typeface="Open Sans SemiBold"/>
            </a:endParaRPr>
          </a:p>
          <a:p>
            <a:pPr indent="-400050" lvl="0" marL="457200" rtl="0" algn="l">
              <a:lnSpc>
                <a:spcPct val="150000"/>
              </a:lnSpc>
              <a:spcBef>
                <a:spcPts val="0"/>
              </a:spcBef>
              <a:spcAft>
                <a:spcPts val="0"/>
              </a:spcAft>
              <a:buClr>
                <a:schemeClr val="dk1"/>
              </a:buClr>
              <a:buSzPts val="2700"/>
              <a:buFont typeface="Open Sans SemiBold"/>
              <a:buChar char="●"/>
            </a:pPr>
            <a:r>
              <a:rPr lang="en" sz="2700">
                <a:solidFill>
                  <a:schemeClr val="dk1"/>
                </a:solidFill>
                <a:latin typeface="Open Sans SemiBold"/>
                <a:ea typeface="Open Sans SemiBold"/>
                <a:cs typeface="Open Sans SemiBold"/>
                <a:sym typeface="Open Sans SemiBold"/>
              </a:rPr>
              <a:t>Manipulatives or hands-on materials</a:t>
            </a:r>
            <a:endParaRPr sz="2700">
              <a:solidFill>
                <a:schemeClr val="dk1"/>
              </a:solidFill>
              <a:latin typeface="Open Sans SemiBold"/>
              <a:ea typeface="Open Sans SemiBold"/>
              <a:cs typeface="Open Sans SemiBold"/>
              <a:sym typeface="Open Sans SemiBold"/>
            </a:endParaRPr>
          </a:p>
          <a:p>
            <a:pPr indent="-400050" lvl="0" marL="457200" rtl="0" algn="l">
              <a:lnSpc>
                <a:spcPct val="150000"/>
              </a:lnSpc>
              <a:spcBef>
                <a:spcPts val="0"/>
              </a:spcBef>
              <a:spcAft>
                <a:spcPts val="0"/>
              </a:spcAft>
              <a:buClr>
                <a:schemeClr val="dk1"/>
              </a:buClr>
              <a:buSzPts val="2700"/>
              <a:buFont typeface="Open Sans SemiBold"/>
              <a:buChar char="●"/>
            </a:pPr>
            <a:r>
              <a:rPr lang="en" sz="2700">
                <a:solidFill>
                  <a:schemeClr val="dk1"/>
                </a:solidFill>
                <a:latin typeface="Open Sans SemiBold"/>
                <a:ea typeface="Open Sans SemiBold"/>
                <a:cs typeface="Open Sans SemiBold"/>
                <a:sym typeface="Open Sans SemiBold"/>
              </a:rPr>
              <a:t>Model </a:t>
            </a:r>
            <a:endParaRPr sz="2700">
              <a:solidFill>
                <a:schemeClr val="dk1"/>
              </a:solidFill>
              <a:latin typeface="Open Sans SemiBold"/>
              <a:ea typeface="Open Sans SemiBold"/>
              <a:cs typeface="Open Sans SemiBold"/>
              <a:sym typeface="Open Sans SemiBold"/>
            </a:endParaRPr>
          </a:p>
          <a:p>
            <a:pPr indent="-400050" lvl="0" marL="457200" rtl="0" algn="l">
              <a:lnSpc>
                <a:spcPct val="150000"/>
              </a:lnSpc>
              <a:spcBef>
                <a:spcPts val="0"/>
              </a:spcBef>
              <a:spcAft>
                <a:spcPts val="0"/>
              </a:spcAft>
              <a:buClr>
                <a:schemeClr val="dk1"/>
              </a:buClr>
              <a:buSzPts val="2700"/>
              <a:buFont typeface="Open Sans SemiBold"/>
              <a:buChar char="●"/>
            </a:pPr>
            <a:r>
              <a:rPr lang="en" sz="2700">
                <a:solidFill>
                  <a:schemeClr val="dk1"/>
                </a:solidFill>
                <a:latin typeface="Open Sans SemiBold"/>
                <a:ea typeface="Open Sans SemiBold"/>
                <a:cs typeface="Open Sans SemiBold"/>
                <a:sym typeface="Open Sans SemiBold"/>
              </a:rPr>
              <a:t>Be as explicit as possible</a:t>
            </a:r>
            <a:endParaRPr sz="2700">
              <a:solidFill>
                <a:schemeClr val="dk1"/>
              </a:solidFill>
              <a:latin typeface="Open Sans SemiBold"/>
              <a:ea typeface="Open Sans SemiBold"/>
              <a:cs typeface="Open Sans SemiBold"/>
              <a:sym typeface="Open Sans SemiBold"/>
            </a:endParaRPr>
          </a:p>
          <a:p>
            <a:pPr indent="0" lvl="0" marL="0" rtl="0" algn="l">
              <a:lnSpc>
                <a:spcPct val="150000"/>
              </a:lnSpc>
              <a:spcBef>
                <a:spcPts val="0"/>
              </a:spcBef>
              <a:spcAft>
                <a:spcPts val="0"/>
              </a:spcAft>
              <a:buNone/>
            </a:pPr>
            <a:r>
              <a:t/>
            </a:r>
            <a:endParaRPr sz="200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9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Visual Schedules</a:t>
            </a:r>
            <a:endParaRPr i="1" sz="3000">
              <a:solidFill>
                <a:srgbClr val="FFFFFF"/>
              </a:solidFill>
              <a:latin typeface="Roboto Medium"/>
              <a:ea typeface="Roboto Medium"/>
              <a:cs typeface="Roboto Medium"/>
              <a:sym typeface="Roboto Medium"/>
            </a:endParaRPr>
          </a:p>
        </p:txBody>
      </p:sp>
      <p:sp>
        <p:nvSpPr>
          <p:cNvPr id="581" name="Google Shape;581;p93"/>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82" name="Google Shape;582;p93"/>
          <p:cNvPicPr preferRelativeResize="0"/>
          <p:nvPr/>
        </p:nvPicPr>
        <p:blipFill>
          <a:blip r:embed="rId3">
            <a:alphaModFix/>
          </a:blip>
          <a:stretch>
            <a:fillRect/>
          </a:stretch>
        </p:blipFill>
        <p:spPr>
          <a:xfrm>
            <a:off x="193450" y="1037650"/>
            <a:ext cx="4569601" cy="4019000"/>
          </a:xfrm>
          <a:prstGeom prst="rect">
            <a:avLst/>
          </a:prstGeom>
          <a:noFill/>
          <a:ln>
            <a:noFill/>
          </a:ln>
        </p:spPr>
      </p:pic>
      <p:pic>
        <p:nvPicPr>
          <p:cNvPr id="583" name="Google Shape;583;p93"/>
          <p:cNvPicPr preferRelativeResize="0"/>
          <p:nvPr/>
        </p:nvPicPr>
        <p:blipFill>
          <a:blip r:embed="rId4">
            <a:alphaModFix/>
          </a:blip>
          <a:stretch>
            <a:fillRect/>
          </a:stretch>
        </p:blipFill>
        <p:spPr>
          <a:xfrm>
            <a:off x="4951850" y="1037650"/>
            <a:ext cx="3624501" cy="4019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Visual Support In Action</a:t>
            </a:r>
            <a:endParaRPr i="1" sz="3000">
              <a:solidFill>
                <a:srgbClr val="FFFFFF"/>
              </a:solidFill>
              <a:latin typeface="Roboto Medium"/>
              <a:ea typeface="Roboto Medium"/>
              <a:cs typeface="Roboto Medium"/>
              <a:sym typeface="Roboto Medium"/>
            </a:endParaRPr>
          </a:p>
        </p:txBody>
      </p:sp>
      <p:sp>
        <p:nvSpPr>
          <p:cNvPr id="590" name="Google Shape;590;p94"/>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91" name="Google Shape;591;p9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descr="Setting up a transition with specific directions and pre-correction for a student with autism&#10;[Elementary/Group]" id="592" name="Google Shape;592;p94" title="Behavior Transition">
            <a:hlinkClick r:id="rId4"/>
          </p:cNvPr>
          <p:cNvPicPr preferRelativeResize="0"/>
          <p:nvPr/>
        </p:nvPicPr>
        <p:blipFill>
          <a:blip r:embed="rId5">
            <a:alphaModFix/>
          </a:blip>
          <a:stretch>
            <a:fillRect/>
          </a:stretch>
        </p:blipFill>
        <p:spPr>
          <a:xfrm>
            <a:off x="1273962" y="937600"/>
            <a:ext cx="6596075" cy="371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9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Graphic Organizers</a:t>
            </a:r>
            <a:endParaRPr i="1" sz="3000">
              <a:solidFill>
                <a:srgbClr val="FFFFFF"/>
              </a:solidFill>
              <a:latin typeface="Roboto Medium"/>
              <a:ea typeface="Roboto Medium"/>
              <a:cs typeface="Roboto Medium"/>
              <a:sym typeface="Roboto Medium"/>
            </a:endParaRPr>
          </a:p>
        </p:txBody>
      </p:sp>
      <p:sp>
        <p:nvSpPr>
          <p:cNvPr id="599" name="Google Shape;599;p95"/>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600" name="Google Shape;600;p95"/>
          <p:cNvPicPr preferRelativeResize="0"/>
          <p:nvPr/>
        </p:nvPicPr>
        <p:blipFill rotWithShape="1">
          <a:blip r:embed="rId3">
            <a:alphaModFix/>
          </a:blip>
          <a:srcRect b="4310" l="0" r="0" t="-4310"/>
          <a:stretch/>
        </p:blipFill>
        <p:spPr>
          <a:xfrm>
            <a:off x="701713" y="882041"/>
            <a:ext cx="3030576" cy="4039383"/>
          </a:xfrm>
          <a:prstGeom prst="rect">
            <a:avLst/>
          </a:prstGeom>
          <a:noFill/>
          <a:ln>
            <a:noFill/>
          </a:ln>
        </p:spPr>
      </p:pic>
      <p:pic>
        <p:nvPicPr>
          <p:cNvPr id="601" name="Google Shape;601;p95"/>
          <p:cNvPicPr preferRelativeResize="0"/>
          <p:nvPr/>
        </p:nvPicPr>
        <p:blipFill>
          <a:blip r:embed="rId4">
            <a:alphaModFix/>
          </a:blip>
          <a:stretch>
            <a:fillRect/>
          </a:stretch>
        </p:blipFill>
        <p:spPr>
          <a:xfrm>
            <a:off x="3919850" y="1016176"/>
            <a:ext cx="4868199" cy="3771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9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Manipulatives</a:t>
            </a:r>
            <a:endParaRPr i="1" sz="3000">
              <a:solidFill>
                <a:srgbClr val="FFFFFF"/>
              </a:solidFill>
              <a:latin typeface="Roboto Medium"/>
              <a:ea typeface="Roboto Medium"/>
              <a:cs typeface="Roboto Medium"/>
              <a:sym typeface="Roboto Medium"/>
            </a:endParaRPr>
          </a:p>
        </p:txBody>
      </p:sp>
      <p:sp>
        <p:nvSpPr>
          <p:cNvPr id="608" name="Google Shape;608;p96"/>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609" name="Google Shape;609;p96"/>
          <p:cNvPicPr preferRelativeResize="0"/>
          <p:nvPr/>
        </p:nvPicPr>
        <p:blipFill>
          <a:blip r:embed="rId3">
            <a:alphaModFix/>
          </a:blip>
          <a:stretch>
            <a:fillRect/>
          </a:stretch>
        </p:blipFill>
        <p:spPr>
          <a:xfrm>
            <a:off x="4572000" y="1401125"/>
            <a:ext cx="4340201" cy="3022050"/>
          </a:xfrm>
          <a:prstGeom prst="rect">
            <a:avLst/>
          </a:prstGeom>
          <a:noFill/>
          <a:ln>
            <a:noFill/>
          </a:ln>
        </p:spPr>
      </p:pic>
      <p:pic>
        <p:nvPicPr>
          <p:cNvPr id="610" name="Google Shape;610;p96"/>
          <p:cNvPicPr preferRelativeResize="0"/>
          <p:nvPr/>
        </p:nvPicPr>
        <p:blipFill>
          <a:blip r:embed="rId4">
            <a:alphaModFix/>
          </a:blip>
          <a:stretch>
            <a:fillRect/>
          </a:stretch>
        </p:blipFill>
        <p:spPr>
          <a:xfrm>
            <a:off x="557500" y="1401125"/>
            <a:ext cx="3650025" cy="27375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7"/>
          <p:cNvSpPr/>
          <p:nvPr/>
        </p:nvSpPr>
        <p:spPr>
          <a:xfrm>
            <a:off x="5673950" y="25"/>
            <a:ext cx="34701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7"/>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Explicit Feedback</a:t>
            </a:r>
            <a:endParaRPr sz="2400">
              <a:solidFill>
                <a:srgbClr val="434343"/>
              </a:solidFill>
              <a:latin typeface="Roboto"/>
              <a:ea typeface="Roboto"/>
              <a:cs typeface="Roboto"/>
              <a:sym typeface="Roboto"/>
            </a:endParaRPr>
          </a:p>
        </p:txBody>
      </p:sp>
      <p:sp>
        <p:nvSpPr>
          <p:cNvPr id="617" name="Google Shape;617;p97"/>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pen Sans Light"/>
                <a:ea typeface="Open Sans Light"/>
                <a:cs typeface="Open Sans Light"/>
                <a:sym typeface="Open Sans Light"/>
              </a:rPr>
              <a:t>Why explicit feedback is important:</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120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Clarifies expectations</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Reinforces desired behaviors</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Supports skill development</a:t>
            </a:r>
            <a:endParaRPr sz="1800">
              <a:solidFill>
                <a:schemeClr val="dk1"/>
              </a:solidFill>
              <a:latin typeface="Open Sans Light"/>
              <a:ea typeface="Open Sans Light"/>
              <a:cs typeface="Open Sans Light"/>
              <a:sym typeface="Open Sans Light"/>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latin typeface="Open Sans Light"/>
                <a:ea typeface="Open Sans Light"/>
                <a:cs typeface="Open Sans Light"/>
                <a:sym typeface="Open Sans Light"/>
              </a:rPr>
              <a:t>Strategies for giving explicit feedback:</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120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Be specific and descriptive</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Focus on observable behaviors</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Provide feedback promptly</a:t>
            </a:r>
            <a:endParaRPr sz="18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chemeClr val="dk1"/>
              </a:buClr>
              <a:buSzPts val="1100"/>
              <a:buChar char="●"/>
            </a:pPr>
            <a:r>
              <a:rPr lang="en" sz="1800">
                <a:solidFill>
                  <a:schemeClr val="dk1"/>
                </a:solidFill>
                <a:latin typeface="Open Sans Light"/>
                <a:ea typeface="Open Sans Light"/>
                <a:cs typeface="Open Sans Light"/>
                <a:sym typeface="Open Sans Light"/>
              </a:rPr>
              <a:t>Offer suggestions for improvement</a:t>
            </a:r>
            <a:endParaRPr sz="1800">
              <a:solidFill>
                <a:schemeClr val="dk1"/>
              </a:solidFill>
              <a:latin typeface="Open Sans Light"/>
              <a:ea typeface="Open Sans Light"/>
              <a:cs typeface="Open Sans Light"/>
              <a:sym typeface="Open Sans Light"/>
            </a:endParaRPr>
          </a:p>
          <a:p>
            <a:pPr indent="0" lvl="0" marL="0" rtl="0" algn="l">
              <a:lnSpc>
                <a:spcPct val="115000"/>
              </a:lnSpc>
              <a:spcBef>
                <a:spcPts val="1200"/>
              </a:spcBef>
              <a:spcAft>
                <a:spcPts val="1000"/>
              </a:spcAft>
              <a:buNone/>
            </a:pPr>
            <a:r>
              <a:t/>
            </a:r>
            <a:endParaRPr sz="1800">
              <a:solidFill>
                <a:schemeClr val="dk1"/>
              </a:solidFill>
              <a:latin typeface="Open Sans Light"/>
              <a:ea typeface="Open Sans Light"/>
              <a:cs typeface="Open Sans Light"/>
              <a:sym typeface="Open Sans Light"/>
            </a:endParaRPr>
          </a:p>
        </p:txBody>
      </p:sp>
      <p:pic>
        <p:nvPicPr>
          <p:cNvPr id="618" name="Google Shape;618;p97" title="School Teacher Free Stock Photo - Public Domain Pictures"/>
          <p:cNvPicPr preferRelativeResize="0"/>
          <p:nvPr/>
        </p:nvPicPr>
        <p:blipFill>
          <a:blip r:embed="rId3">
            <a:alphaModFix/>
          </a:blip>
          <a:stretch>
            <a:fillRect/>
          </a:stretch>
        </p:blipFill>
        <p:spPr>
          <a:xfrm>
            <a:off x="4702626" y="1051451"/>
            <a:ext cx="3791475" cy="2533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98"/>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98"/>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625" name="Google Shape;625;p98"/>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626" name="Google Shape;626;p98"/>
          <p:cNvSpPr txBox="1"/>
          <p:nvPr/>
        </p:nvSpPr>
        <p:spPr>
          <a:xfrm>
            <a:off x="409975" y="280075"/>
            <a:ext cx="59469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oboto"/>
                <a:ea typeface="Roboto"/>
                <a:cs typeface="Roboto"/>
                <a:sym typeface="Roboto"/>
              </a:rPr>
              <a:t>Scaffolding and Differentiation</a:t>
            </a:r>
            <a:endParaRPr sz="2400">
              <a:solidFill>
                <a:srgbClr val="434343"/>
              </a:solidFill>
              <a:latin typeface="Roboto"/>
              <a:ea typeface="Roboto"/>
              <a:cs typeface="Roboto"/>
              <a:sym typeface="Roboto"/>
            </a:endParaRPr>
          </a:p>
        </p:txBody>
      </p:sp>
      <p:sp>
        <p:nvSpPr>
          <p:cNvPr id="627" name="Google Shape;627;p98"/>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b="1" i="1" lang="en" sz="1800">
                <a:latin typeface="Open Sans"/>
                <a:ea typeface="Open Sans"/>
                <a:cs typeface="Open Sans"/>
                <a:sym typeface="Open Sans"/>
              </a:rPr>
              <a:t>Scaffolds </a:t>
            </a:r>
            <a:r>
              <a:rPr lang="en" sz="1800">
                <a:latin typeface="Open Sans Light"/>
                <a:ea typeface="Open Sans Light"/>
                <a:cs typeface="Open Sans Light"/>
                <a:sym typeface="Open Sans Light"/>
              </a:rPr>
              <a:t>are temporary supports that move students from one step in a lesson to the next. Examples of scaffolding techniques include visual cues, charts, strategic questioning, formula sheets, and pre-teaching vocabulary words.</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b="1" i="1" lang="en" sz="1800">
                <a:latin typeface="Open Sans"/>
                <a:ea typeface="Open Sans"/>
                <a:cs typeface="Open Sans"/>
                <a:sym typeface="Open Sans"/>
              </a:rPr>
              <a:t>Differentiation</a:t>
            </a:r>
            <a:r>
              <a:rPr lang="en" sz="1800">
                <a:latin typeface="Open Sans Light"/>
                <a:ea typeface="Open Sans Light"/>
                <a:cs typeface="Open Sans Light"/>
                <a:sym typeface="Open Sans Light"/>
              </a:rPr>
              <a:t> is presenting material in a way that makes lessons and learning accessible to students. Differentiation is commonly understood to mean adapting lessons and materials to meet the needs of a student or a small group of students.</a:t>
            </a:r>
            <a:endParaRPr sz="1800">
              <a:latin typeface="Open Sans Light"/>
              <a:ea typeface="Open Sans Light"/>
              <a:cs typeface="Open Sans Light"/>
              <a:sym typeface="Open Sans Light"/>
            </a:endParaRPr>
          </a:p>
          <a:p>
            <a:pPr indent="0" lvl="0" marL="0" rtl="0" algn="l">
              <a:lnSpc>
                <a:spcPct val="115000"/>
              </a:lnSpc>
              <a:spcBef>
                <a:spcPts val="1200"/>
              </a:spcBef>
              <a:spcAft>
                <a:spcPts val="1000"/>
              </a:spcAft>
              <a:buNone/>
            </a:pPr>
            <a:r>
              <a:t/>
            </a:r>
            <a:endParaRPr sz="1800">
              <a:latin typeface="Open Sans Light"/>
              <a:ea typeface="Open Sans Light"/>
              <a:cs typeface="Open Sans Light"/>
              <a:sym typeface="Open Sans Light"/>
            </a:endParaRPr>
          </a:p>
        </p:txBody>
      </p:sp>
      <p:pic>
        <p:nvPicPr>
          <p:cNvPr id="628" name="Google Shape;628;p9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29" name="Google Shape;629;p98"/>
          <p:cNvPicPr preferRelativeResize="0"/>
          <p:nvPr/>
        </p:nvPicPr>
        <p:blipFill rotWithShape="1">
          <a:blip r:embed="rId4">
            <a:alphaModFix/>
          </a:blip>
          <a:srcRect b="0" l="16950" r="0" t="22221"/>
          <a:stretch/>
        </p:blipFill>
        <p:spPr>
          <a:xfrm>
            <a:off x="6356775" y="1266548"/>
            <a:ext cx="2787300" cy="2610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graphicFrame>
        <p:nvGraphicFramePr>
          <p:cNvPr id="634" name="Google Shape;634;p99"/>
          <p:cNvGraphicFramePr/>
          <p:nvPr/>
        </p:nvGraphicFramePr>
        <p:xfrm>
          <a:off x="1597275" y="300400"/>
          <a:ext cx="3000000" cy="3000000"/>
        </p:xfrm>
        <a:graphic>
          <a:graphicData uri="http://schemas.openxmlformats.org/drawingml/2006/table">
            <a:tbl>
              <a:tblPr>
                <a:noFill/>
                <a:tableStyleId>{11F35714-BE7B-4D97-8F11-1AD9658E8A53}</a:tableStyleId>
              </a:tblPr>
              <a:tblGrid>
                <a:gridCol w="2974725"/>
                <a:gridCol w="2974725"/>
              </a:tblGrid>
              <a:tr h="302700">
                <a:tc>
                  <a:txBody>
                    <a:bodyPr/>
                    <a:lstStyle/>
                    <a:p>
                      <a:pPr indent="0" lvl="0" marL="0" rtl="0" algn="l">
                        <a:spcBef>
                          <a:spcPts val="0"/>
                        </a:spcBef>
                        <a:spcAft>
                          <a:spcPts val="0"/>
                        </a:spcAft>
                        <a:buNone/>
                      </a:pPr>
                      <a:r>
                        <a:rPr b="1" i="1" lang="en"/>
                        <a:t>Scaffolding Examples</a:t>
                      </a:r>
                      <a:endParaRPr b="1" i="1"/>
                    </a:p>
                  </a:txBody>
                  <a:tcPr marT="91425" marB="91425" marR="91425" marL="91425">
                    <a:solidFill>
                      <a:srgbClr val="56A0D3"/>
                    </a:solidFill>
                  </a:tcPr>
                </a:tc>
                <a:tc>
                  <a:txBody>
                    <a:bodyPr/>
                    <a:lstStyle/>
                    <a:p>
                      <a:pPr indent="0" lvl="0" marL="0" rtl="0" algn="l">
                        <a:spcBef>
                          <a:spcPts val="0"/>
                        </a:spcBef>
                        <a:spcAft>
                          <a:spcPts val="0"/>
                        </a:spcAft>
                        <a:buNone/>
                      </a:pPr>
                      <a:r>
                        <a:rPr b="1" i="1" lang="en"/>
                        <a:t>Differentiation Examples</a:t>
                      </a:r>
                      <a:endParaRPr b="1" i="1"/>
                    </a:p>
                  </a:txBody>
                  <a:tcPr marT="91425" marB="91425" marR="91425" marL="91425">
                    <a:solidFill>
                      <a:srgbClr val="56A0D3"/>
                    </a:solidFill>
                  </a:tcPr>
                </a:tc>
              </a:tr>
              <a:tr h="302700">
                <a:tc>
                  <a:txBody>
                    <a:bodyPr/>
                    <a:lstStyle/>
                    <a:p>
                      <a:pPr indent="0" lvl="0" marL="0" rtl="0" algn="l">
                        <a:spcBef>
                          <a:spcPts val="0"/>
                        </a:spcBef>
                        <a:spcAft>
                          <a:spcPts val="0"/>
                        </a:spcAft>
                        <a:buNone/>
                      </a:pPr>
                      <a:r>
                        <a:rPr b="1" lang="en" sz="1000"/>
                        <a:t>Graphic Organizers</a:t>
                      </a:r>
                      <a:endParaRPr b="1" sz="1000"/>
                    </a:p>
                  </a:txBody>
                  <a:tcPr marT="91425" marB="91425" marR="91425" marL="91425"/>
                </a:tc>
                <a:tc>
                  <a:txBody>
                    <a:bodyPr/>
                    <a:lstStyle/>
                    <a:p>
                      <a:pPr indent="0" lvl="0" marL="0" rtl="0" algn="l">
                        <a:spcBef>
                          <a:spcPts val="0"/>
                        </a:spcBef>
                        <a:spcAft>
                          <a:spcPts val="0"/>
                        </a:spcAft>
                        <a:buNone/>
                      </a:pPr>
                      <a:r>
                        <a:rPr b="1" lang="en" sz="1000"/>
                        <a:t>Graphic Organizers</a:t>
                      </a:r>
                      <a:endParaRPr b="1" sz="1000"/>
                    </a:p>
                  </a:txBody>
                  <a:tcPr marT="91425" marB="91425" marR="91425" marL="91425"/>
                </a:tc>
              </a:tr>
              <a:tr h="302700">
                <a:tc>
                  <a:txBody>
                    <a:bodyPr/>
                    <a:lstStyle/>
                    <a:p>
                      <a:pPr indent="0" lvl="0" marL="0" rtl="0" algn="l">
                        <a:spcBef>
                          <a:spcPts val="0"/>
                        </a:spcBef>
                        <a:spcAft>
                          <a:spcPts val="0"/>
                        </a:spcAft>
                        <a:buNone/>
                      </a:pPr>
                      <a:r>
                        <a:rPr b="1" lang="en" sz="1000"/>
                        <a:t>Visuals; Cue Cards</a:t>
                      </a:r>
                      <a:endParaRPr b="1" sz="1000"/>
                    </a:p>
                  </a:txBody>
                  <a:tcPr marT="91425" marB="91425" marR="91425" marL="91425"/>
                </a:tc>
                <a:tc>
                  <a:txBody>
                    <a:bodyPr/>
                    <a:lstStyle/>
                    <a:p>
                      <a:pPr indent="0" lvl="0" marL="0" rtl="0" algn="l">
                        <a:spcBef>
                          <a:spcPts val="0"/>
                        </a:spcBef>
                        <a:spcAft>
                          <a:spcPts val="0"/>
                        </a:spcAft>
                        <a:buNone/>
                      </a:pPr>
                      <a:r>
                        <a:rPr b="1" lang="en" sz="1000"/>
                        <a:t>Group Work - cooperative learning</a:t>
                      </a:r>
                      <a:endParaRPr b="1" sz="1000"/>
                    </a:p>
                  </a:txBody>
                  <a:tcPr marT="91425" marB="91425" marR="91425" marL="91425"/>
                </a:tc>
              </a:tr>
              <a:tr h="302700">
                <a:tc>
                  <a:txBody>
                    <a:bodyPr/>
                    <a:lstStyle/>
                    <a:p>
                      <a:pPr indent="0" lvl="0" marL="0" rtl="0" algn="l">
                        <a:spcBef>
                          <a:spcPts val="0"/>
                        </a:spcBef>
                        <a:spcAft>
                          <a:spcPts val="0"/>
                        </a:spcAft>
                        <a:buNone/>
                      </a:pPr>
                      <a:r>
                        <a:rPr b="1" lang="en" sz="1000"/>
                        <a:t>Manipulatives</a:t>
                      </a:r>
                      <a:endParaRPr b="1" sz="1000"/>
                    </a:p>
                  </a:txBody>
                  <a:tcPr marT="91425" marB="91425" marR="91425" marL="91425"/>
                </a:tc>
                <a:tc>
                  <a:txBody>
                    <a:bodyPr/>
                    <a:lstStyle/>
                    <a:p>
                      <a:pPr indent="0" lvl="0" marL="0" rtl="0" algn="l">
                        <a:spcBef>
                          <a:spcPts val="0"/>
                        </a:spcBef>
                        <a:spcAft>
                          <a:spcPts val="0"/>
                        </a:spcAft>
                        <a:buNone/>
                      </a:pPr>
                      <a:r>
                        <a:rPr b="1" lang="en" sz="1000"/>
                        <a:t>Manipulatives</a:t>
                      </a:r>
                      <a:endParaRPr b="1" sz="1000"/>
                    </a:p>
                  </a:txBody>
                  <a:tcPr marT="91425" marB="91425" marR="91425" marL="91425"/>
                </a:tc>
              </a:tr>
              <a:tr h="302700">
                <a:tc>
                  <a:txBody>
                    <a:bodyPr/>
                    <a:lstStyle/>
                    <a:p>
                      <a:pPr indent="0" lvl="0" marL="0" rtl="0" algn="l">
                        <a:spcBef>
                          <a:spcPts val="0"/>
                        </a:spcBef>
                        <a:spcAft>
                          <a:spcPts val="0"/>
                        </a:spcAft>
                        <a:buNone/>
                      </a:pPr>
                      <a:r>
                        <a:rPr b="1" lang="en" sz="1000"/>
                        <a:t>Reference Charts/Cards</a:t>
                      </a:r>
                      <a:endParaRPr b="1" sz="1000"/>
                    </a:p>
                  </a:txBody>
                  <a:tcPr marT="91425" marB="91425" marR="91425" marL="91425"/>
                </a:tc>
                <a:tc>
                  <a:txBody>
                    <a:bodyPr/>
                    <a:lstStyle/>
                    <a:p>
                      <a:pPr indent="0" lvl="0" marL="0" rtl="0" algn="l">
                        <a:spcBef>
                          <a:spcPts val="0"/>
                        </a:spcBef>
                        <a:spcAft>
                          <a:spcPts val="0"/>
                        </a:spcAft>
                        <a:buNone/>
                      </a:pPr>
                      <a:r>
                        <a:rPr b="1" lang="en" sz="1000"/>
                        <a:t>Project vs. Report</a:t>
                      </a:r>
                      <a:endParaRPr b="1" sz="1000"/>
                    </a:p>
                  </a:txBody>
                  <a:tcPr marT="91425" marB="91425" marR="91425" marL="91425"/>
                </a:tc>
              </a:tr>
              <a:tr h="302700">
                <a:tc>
                  <a:txBody>
                    <a:bodyPr/>
                    <a:lstStyle/>
                    <a:p>
                      <a:pPr indent="0" lvl="0" marL="0" rtl="0" algn="l">
                        <a:spcBef>
                          <a:spcPts val="0"/>
                        </a:spcBef>
                        <a:spcAft>
                          <a:spcPts val="0"/>
                        </a:spcAft>
                        <a:buNone/>
                      </a:pPr>
                      <a:r>
                        <a:rPr b="1" lang="en" sz="1000"/>
                        <a:t>Strategic Questioning &amp; Prompting</a:t>
                      </a:r>
                      <a:endParaRPr b="1" sz="1000"/>
                    </a:p>
                  </a:txBody>
                  <a:tcPr marT="91425" marB="91425" marR="91425" marL="91425"/>
                </a:tc>
                <a:tc>
                  <a:txBody>
                    <a:bodyPr/>
                    <a:lstStyle/>
                    <a:p>
                      <a:pPr indent="0" lvl="0" marL="0" rtl="0" algn="l">
                        <a:spcBef>
                          <a:spcPts val="0"/>
                        </a:spcBef>
                        <a:spcAft>
                          <a:spcPts val="0"/>
                        </a:spcAft>
                        <a:buNone/>
                      </a:pPr>
                      <a:r>
                        <a:rPr b="1" lang="en" sz="1000"/>
                        <a:t>Comic Strips vs. Story</a:t>
                      </a:r>
                      <a:endParaRPr b="1" sz="1000"/>
                    </a:p>
                  </a:txBody>
                  <a:tcPr marT="91425" marB="91425" marR="91425" marL="91425"/>
                </a:tc>
              </a:tr>
              <a:tr h="302700">
                <a:tc>
                  <a:txBody>
                    <a:bodyPr/>
                    <a:lstStyle/>
                    <a:p>
                      <a:pPr indent="0" lvl="0" marL="0" rtl="0" algn="l">
                        <a:spcBef>
                          <a:spcPts val="0"/>
                        </a:spcBef>
                        <a:spcAft>
                          <a:spcPts val="0"/>
                        </a:spcAft>
                        <a:buNone/>
                      </a:pPr>
                      <a:r>
                        <a:rPr b="1" lang="en" sz="1000"/>
                        <a:t>Reading Passages/Stories aloud</a:t>
                      </a:r>
                      <a:endParaRPr b="1" sz="1000"/>
                    </a:p>
                  </a:txBody>
                  <a:tcPr marT="91425" marB="91425" marR="91425" marL="91425"/>
                </a:tc>
                <a:tc>
                  <a:txBody>
                    <a:bodyPr/>
                    <a:lstStyle/>
                    <a:p>
                      <a:pPr indent="0" lvl="0" marL="0" rtl="0" algn="l">
                        <a:spcBef>
                          <a:spcPts val="0"/>
                        </a:spcBef>
                        <a:spcAft>
                          <a:spcPts val="0"/>
                        </a:spcAft>
                        <a:buNone/>
                      </a:pPr>
                      <a:r>
                        <a:rPr b="1" lang="en" sz="1000"/>
                        <a:t>Peer Tutoring</a:t>
                      </a:r>
                      <a:endParaRPr b="1" sz="1000"/>
                    </a:p>
                  </a:txBody>
                  <a:tcPr marT="91425" marB="91425" marR="91425" marL="91425"/>
                </a:tc>
              </a:tr>
              <a:tr h="302700">
                <a:tc>
                  <a:txBody>
                    <a:bodyPr/>
                    <a:lstStyle/>
                    <a:p>
                      <a:pPr indent="0" lvl="0" marL="0" rtl="0" algn="l">
                        <a:spcBef>
                          <a:spcPts val="0"/>
                        </a:spcBef>
                        <a:spcAft>
                          <a:spcPts val="0"/>
                        </a:spcAft>
                        <a:buNone/>
                      </a:pPr>
                      <a:r>
                        <a:rPr b="1" lang="en" sz="1000"/>
                        <a:t>Providing Hints or Prompts</a:t>
                      </a:r>
                      <a:endParaRPr b="1" sz="1000"/>
                    </a:p>
                  </a:txBody>
                  <a:tcPr marT="91425" marB="91425" marR="91425" marL="91425"/>
                </a:tc>
                <a:tc>
                  <a:txBody>
                    <a:bodyPr/>
                    <a:lstStyle/>
                    <a:p>
                      <a:pPr indent="0" lvl="0" marL="0" rtl="0" algn="l">
                        <a:spcBef>
                          <a:spcPts val="0"/>
                        </a:spcBef>
                        <a:spcAft>
                          <a:spcPts val="0"/>
                        </a:spcAft>
                        <a:buNone/>
                      </a:pPr>
                      <a:r>
                        <a:rPr b="1" lang="en" sz="1000"/>
                        <a:t>Choice Board; Choices</a:t>
                      </a:r>
                      <a:endParaRPr b="1" sz="1000"/>
                    </a:p>
                  </a:txBody>
                  <a:tcPr marT="91425" marB="91425" marR="91425" marL="91425"/>
                </a:tc>
              </a:tr>
              <a:tr h="302700">
                <a:tc>
                  <a:txBody>
                    <a:bodyPr/>
                    <a:lstStyle/>
                    <a:p>
                      <a:pPr indent="0" lvl="0" marL="0" rtl="0" algn="l">
                        <a:spcBef>
                          <a:spcPts val="0"/>
                        </a:spcBef>
                        <a:spcAft>
                          <a:spcPts val="0"/>
                        </a:spcAft>
                        <a:buNone/>
                      </a:pPr>
                      <a:r>
                        <a:rPr b="1" lang="en" sz="1000"/>
                        <a:t>Lots of Examples</a:t>
                      </a:r>
                      <a:endParaRPr b="1" sz="1000"/>
                    </a:p>
                  </a:txBody>
                  <a:tcPr marT="91425" marB="91425" marR="91425" marL="91425"/>
                </a:tc>
                <a:tc>
                  <a:txBody>
                    <a:bodyPr/>
                    <a:lstStyle/>
                    <a:p>
                      <a:pPr indent="0" lvl="0" marL="0" rtl="0" algn="l">
                        <a:spcBef>
                          <a:spcPts val="0"/>
                        </a:spcBef>
                        <a:spcAft>
                          <a:spcPts val="0"/>
                        </a:spcAft>
                        <a:buNone/>
                      </a:pPr>
                      <a:r>
                        <a:rPr b="1" lang="en" sz="1000"/>
                        <a:t>Use of Technology</a:t>
                      </a:r>
                      <a:endParaRPr b="1" sz="1000"/>
                    </a:p>
                  </a:txBody>
                  <a:tcPr marT="91425" marB="91425" marR="91425" marL="91425"/>
                </a:tc>
              </a:tr>
              <a:tr h="302700">
                <a:tc>
                  <a:txBody>
                    <a:bodyPr/>
                    <a:lstStyle/>
                    <a:p>
                      <a:pPr indent="0" lvl="0" marL="0" rtl="0" algn="l">
                        <a:spcBef>
                          <a:spcPts val="0"/>
                        </a:spcBef>
                        <a:spcAft>
                          <a:spcPts val="0"/>
                        </a:spcAft>
                        <a:buNone/>
                      </a:pPr>
                      <a:r>
                        <a:rPr b="1" lang="en" sz="1000"/>
                        <a:t>Teacher Modeling and Think-alouds</a:t>
                      </a:r>
                      <a:endParaRPr b="1" sz="1000"/>
                    </a:p>
                  </a:txBody>
                  <a:tcPr marT="91425" marB="91425" marR="91425" marL="91425"/>
                </a:tc>
                <a:tc>
                  <a:txBody>
                    <a:bodyPr/>
                    <a:lstStyle/>
                    <a:p>
                      <a:pPr indent="0" lvl="0" marL="0" rtl="0" algn="l">
                        <a:spcBef>
                          <a:spcPts val="0"/>
                        </a:spcBef>
                        <a:spcAft>
                          <a:spcPts val="0"/>
                        </a:spcAft>
                        <a:buNone/>
                      </a:pPr>
                      <a:r>
                        <a:rPr b="1" lang="en" sz="1000"/>
                        <a:t>Guided Notes</a:t>
                      </a:r>
                      <a:endParaRPr b="1" sz="1000"/>
                    </a:p>
                  </a:txBody>
                  <a:tcPr marT="91425" marB="91425" marR="91425" marL="91425"/>
                </a:tc>
              </a:tr>
              <a:tr h="302700">
                <a:tc>
                  <a:txBody>
                    <a:bodyPr/>
                    <a:lstStyle/>
                    <a:p>
                      <a:pPr indent="0" lvl="0" marL="0" rtl="0" algn="l">
                        <a:spcBef>
                          <a:spcPts val="0"/>
                        </a:spcBef>
                        <a:spcAft>
                          <a:spcPts val="0"/>
                        </a:spcAft>
                        <a:buNone/>
                      </a:pPr>
                      <a:r>
                        <a:rPr b="1" lang="en" sz="1000"/>
                        <a:t>Graph</a:t>
                      </a:r>
                      <a:r>
                        <a:rPr b="1" lang="en" sz="1000"/>
                        <a:t> Paper / Grid Paper</a:t>
                      </a:r>
                      <a:endParaRPr b="1" sz="1000"/>
                    </a:p>
                  </a:txBody>
                  <a:tcPr marT="91425" marB="91425" marR="91425" marL="91425"/>
                </a:tc>
                <a:tc>
                  <a:txBody>
                    <a:bodyPr/>
                    <a:lstStyle/>
                    <a:p>
                      <a:pPr indent="0" lvl="0" marL="0" rtl="0" algn="l">
                        <a:spcBef>
                          <a:spcPts val="0"/>
                        </a:spcBef>
                        <a:spcAft>
                          <a:spcPts val="0"/>
                        </a:spcAft>
                        <a:buNone/>
                      </a:pPr>
                      <a:r>
                        <a:rPr b="1" lang="en" sz="1000"/>
                        <a:t>Task Cards vs. Worksheets</a:t>
                      </a:r>
                      <a:endParaRPr b="1" sz="1000"/>
                    </a:p>
                  </a:txBody>
                  <a:tcPr marT="91425" marB="91425" marR="91425" marL="91425"/>
                </a:tc>
              </a:tr>
              <a:tr h="302700">
                <a:tc>
                  <a:txBody>
                    <a:bodyPr/>
                    <a:lstStyle/>
                    <a:p>
                      <a:pPr indent="0" lvl="0" marL="0" rtl="0" algn="l">
                        <a:spcBef>
                          <a:spcPts val="0"/>
                        </a:spcBef>
                        <a:spcAft>
                          <a:spcPts val="0"/>
                        </a:spcAft>
                        <a:buNone/>
                      </a:pPr>
                      <a:r>
                        <a:rPr b="1" lang="en" sz="1000"/>
                        <a:t>Use of Technology / Translation</a:t>
                      </a:r>
                      <a:endParaRPr b="1" sz="1000"/>
                    </a:p>
                  </a:txBody>
                  <a:tcPr marT="91425" marB="91425" marR="91425" marL="91425"/>
                </a:tc>
                <a:tc>
                  <a:txBody>
                    <a:bodyPr/>
                    <a:lstStyle/>
                    <a:p>
                      <a:pPr indent="0" lvl="0" marL="0" rtl="0" algn="l">
                        <a:spcBef>
                          <a:spcPts val="0"/>
                        </a:spcBef>
                        <a:spcAft>
                          <a:spcPts val="0"/>
                        </a:spcAft>
                        <a:buNone/>
                      </a:pPr>
                      <a:r>
                        <a:rPr b="1" lang="en" sz="1000"/>
                        <a:t>Brain Breaks; Activities Changes</a:t>
                      </a:r>
                      <a:endParaRPr b="1" sz="1000"/>
                    </a:p>
                  </a:txBody>
                  <a:tcPr marT="91425" marB="91425" marR="91425" marL="91425"/>
                </a:tc>
              </a:tr>
              <a:tr h="302700">
                <a:tc>
                  <a:txBody>
                    <a:bodyPr/>
                    <a:lstStyle/>
                    <a:p>
                      <a:pPr indent="0" lvl="0" marL="0" rtl="0" algn="l">
                        <a:spcBef>
                          <a:spcPts val="0"/>
                        </a:spcBef>
                        <a:spcAft>
                          <a:spcPts val="0"/>
                        </a:spcAft>
                        <a:buNone/>
                      </a:pPr>
                      <a:r>
                        <a:rPr b="1" lang="en" sz="1000"/>
                        <a:t>Cue Cards</a:t>
                      </a:r>
                      <a:endParaRPr b="1" sz="1000"/>
                    </a:p>
                  </a:txBody>
                  <a:tcPr marT="91425" marB="91425" marR="91425" marL="91425"/>
                </a:tc>
                <a:tc>
                  <a:txBody>
                    <a:bodyPr/>
                    <a:lstStyle/>
                    <a:p>
                      <a:pPr indent="0" lvl="0" marL="0" rtl="0" algn="l">
                        <a:spcBef>
                          <a:spcPts val="0"/>
                        </a:spcBef>
                        <a:spcAft>
                          <a:spcPts val="0"/>
                        </a:spcAft>
                        <a:buNone/>
                      </a:pPr>
                      <a:r>
                        <a:rPr b="1" lang="en" sz="1000"/>
                        <a:t>Visuals; Cue Cards</a:t>
                      </a:r>
                      <a:endParaRPr b="1" sz="1000"/>
                    </a:p>
                  </a:txBody>
                  <a:tcPr marT="91425" marB="91425" marR="91425" marL="91425"/>
                </a:tc>
              </a:tr>
              <a:tr h="302700">
                <a:tc>
                  <a:txBody>
                    <a:bodyPr/>
                    <a:lstStyle/>
                    <a:p>
                      <a:pPr indent="0" lvl="0" marL="0" rtl="0" algn="l">
                        <a:spcBef>
                          <a:spcPts val="0"/>
                        </a:spcBef>
                        <a:spcAft>
                          <a:spcPts val="0"/>
                        </a:spcAft>
                        <a:buNone/>
                      </a:pPr>
                      <a:r>
                        <a:rPr b="1" lang="en" sz="1000"/>
                        <a:t>Gamification of Learning</a:t>
                      </a:r>
                      <a:endParaRPr b="1" sz="1000"/>
                    </a:p>
                  </a:txBody>
                  <a:tcPr marT="91425" marB="91425" marR="91425" marL="91425"/>
                </a:tc>
                <a:tc>
                  <a:txBody>
                    <a:bodyPr/>
                    <a:lstStyle/>
                    <a:p>
                      <a:pPr indent="0" lvl="0" marL="0" rtl="0" algn="l">
                        <a:spcBef>
                          <a:spcPts val="0"/>
                        </a:spcBef>
                        <a:spcAft>
                          <a:spcPts val="0"/>
                        </a:spcAft>
                        <a:buNone/>
                      </a:pPr>
                      <a:r>
                        <a:rPr b="1" lang="en" sz="1000"/>
                        <a:t>Gamification of </a:t>
                      </a:r>
                      <a:r>
                        <a:rPr b="1" lang="en" sz="1000"/>
                        <a:t>Learning</a:t>
                      </a:r>
                      <a:endParaRPr b="1" sz="1000"/>
                    </a:p>
                  </a:txBody>
                  <a:tcPr marT="91425" marB="91425" marR="91425" marL="91425"/>
                </a:tc>
              </a:tr>
              <a:tr h="302700">
                <a:tc>
                  <a:txBody>
                    <a:bodyPr/>
                    <a:lstStyle/>
                    <a:p>
                      <a:pPr indent="0" lvl="0" marL="0" rtl="0" algn="l">
                        <a:spcBef>
                          <a:spcPts val="0"/>
                        </a:spcBef>
                        <a:spcAft>
                          <a:spcPts val="0"/>
                        </a:spcAft>
                        <a:buNone/>
                      </a:pPr>
                      <a:r>
                        <a:rPr b="1" lang="en" sz="1000"/>
                        <a:t>Class Discussion</a:t>
                      </a:r>
                      <a:endParaRPr b="1" sz="1000"/>
                    </a:p>
                  </a:txBody>
                  <a:tcPr marT="91425" marB="91425" marR="91425" marL="91425"/>
                </a:tc>
                <a:tc>
                  <a:txBody>
                    <a:bodyPr/>
                    <a:lstStyle/>
                    <a:p>
                      <a:pPr indent="0" lvl="0" marL="0" rtl="0" algn="l">
                        <a:spcBef>
                          <a:spcPts val="0"/>
                        </a:spcBef>
                        <a:spcAft>
                          <a:spcPts val="0"/>
                        </a:spcAft>
                        <a:buNone/>
                      </a:pPr>
                      <a:r>
                        <a:rPr b="1" lang="en" sz="1000"/>
                        <a:t>Oral Work vs. Written</a:t>
                      </a:r>
                      <a:endParaRPr b="1" sz="1000"/>
                    </a:p>
                  </a:txBody>
                  <a:tcPr marT="91425" marB="91425" marR="91425" marL="91425"/>
                </a:tc>
              </a:tr>
              <a:tr h="302700">
                <a:tc>
                  <a:txBody>
                    <a:bodyPr/>
                    <a:lstStyle/>
                    <a:p>
                      <a:pPr indent="0" lvl="0" marL="0" rtl="0" algn="l">
                        <a:spcBef>
                          <a:spcPts val="0"/>
                        </a:spcBef>
                        <a:spcAft>
                          <a:spcPts val="0"/>
                        </a:spcAft>
                        <a:buNone/>
                      </a:pPr>
                      <a:r>
                        <a:rPr b="1" lang="en" sz="1000"/>
                        <a:t>Sentence</a:t>
                      </a:r>
                      <a:r>
                        <a:rPr b="1" lang="en" sz="1000"/>
                        <a:t> Starters / Stems</a:t>
                      </a:r>
                      <a:endParaRPr b="1" sz="1000"/>
                    </a:p>
                  </a:txBody>
                  <a:tcPr marT="91425" marB="91425" marR="91425" marL="91425"/>
                </a:tc>
                <a:tc>
                  <a:txBody>
                    <a:bodyPr/>
                    <a:lstStyle/>
                    <a:p>
                      <a:pPr indent="0" lvl="0" marL="0" rtl="0" algn="l">
                        <a:spcBef>
                          <a:spcPts val="0"/>
                        </a:spcBef>
                        <a:spcAft>
                          <a:spcPts val="0"/>
                        </a:spcAft>
                        <a:buNone/>
                      </a:pPr>
                      <a:r>
                        <a:rPr b="1" lang="en" sz="1000"/>
                        <a:t>Sentence</a:t>
                      </a:r>
                      <a:r>
                        <a:rPr b="1" lang="en" sz="1000"/>
                        <a:t> Starters / Stems</a:t>
                      </a:r>
                      <a:endParaRPr b="1" sz="1000"/>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Light bulb drawing | Public domain vectors" id="639" name="Google Shape;639;p100"/>
          <p:cNvPicPr preferRelativeResize="0"/>
          <p:nvPr/>
        </p:nvPicPr>
        <p:blipFill>
          <a:blip r:embed="rId3">
            <a:alphaModFix amt="16000"/>
          </a:blip>
          <a:stretch>
            <a:fillRect/>
          </a:stretch>
        </p:blipFill>
        <p:spPr>
          <a:xfrm>
            <a:off x="255895" y="3270675"/>
            <a:ext cx="1238880" cy="1306825"/>
          </a:xfrm>
          <a:prstGeom prst="rect">
            <a:avLst/>
          </a:prstGeom>
          <a:noFill/>
          <a:ln>
            <a:noFill/>
          </a:ln>
        </p:spPr>
      </p:pic>
      <p:pic>
        <p:nvPicPr>
          <p:cNvPr descr="277 question mark dark copy | Sustainable Economies Law Center ..." id="640" name="Google Shape;640;p100"/>
          <p:cNvPicPr preferRelativeResize="0"/>
          <p:nvPr/>
        </p:nvPicPr>
        <p:blipFill>
          <a:blip r:embed="rId4">
            <a:alphaModFix amt="16000"/>
          </a:blip>
          <a:stretch>
            <a:fillRect/>
          </a:stretch>
        </p:blipFill>
        <p:spPr>
          <a:xfrm>
            <a:off x="332833" y="1935401"/>
            <a:ext cx="782949" cy="1434225"/>
          </a:xfrm>
          <a:prstGeom prst="rect">
            <a:avLst/>
          </a:prstGeom>
          <a:noFill/>
          <a:ln>
            <a:noFill/>
          </a:ln>
        </p:spPr>
      </p:pic>
      <p:sp>
        <p:nvSpPr>
          <p:cNvPr id="641" name="Google Shape;641;p100"/>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00"/>
          <p:cNvSpPr txBox="1"/>
          <p:nvPr/>
        </p:nvSpPr>
        <p:spPr>
          <a:xfrm>
            <a:off x="6422175" y="213800"/>
            <a:ext cx="2656500" cy="40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Medium"/>
                <a:ea typeface="Roboto Medium"/>
                <a:cs typeface="Roboto Medium"/>
                <a:sym typeface="Roboto Medium"/>
              </a:rPr>
              <a:t>Additional Tips:</a:t>
            </a:r>
            <a:endParaRPr sz="1800">
              <a:solidFill>
                <a:srgbClr val="FFFFFF"/>
              </a:solidFill>
              <a:latin typeface="Roboto Medium"/>
              <a:ea typeface="Roboto Medium"/>
              <a:cs typeface="Roboto Medium"/>
              <a:sym typeface="Roboto Medium"/>
            </a:endParaRPr>
          </a:p>
          <a:p>
            <a:pPr indent="-317500" lvl="0" marL="457200" rtl="0" algn="l">
              <a:spcBef>
                <a:spcPts val="0"/>
              </a:spcBef>
              <a:spcAft>
                <a:spcPts val="0"/>
              </a:spcAft>
              <a:buClr>
                <a:srgbClr val="FFFFFF"/>
              </a:buClr>
              <a:buSzPts val="1400"/>
              <a:buFont typeface="Roboto Medium"/>
              <a:buChar char="●"/>
            </a:pPr>
            <a:r>
              <a:rPr b="1" lang="en">
                <a:solidFill>
                  <a:srgbClr val="FFFFFF"/>
                </a:solidFill>
                <a:latin typeface="Roboto"/>
                <a:ea typeface="Roboto"/>
                <a:cs typeface="Roboto"/>
                <a:sym typeface="Roboto"/>
              </a:rPr>
              <a:t>Stay calm &amp; composed</a:t>
            </a:r>
            <a:r>
              <a:rPr lang="en">
                <a:solidFill>
                  <a:srgbClr val="FFFFFF"/>
                </a:solidFill>
                <a:latin typeface="Roboto Medium"/>
                <a:ea typeface="Roboto Medium"/>
                <a:cs typeface="Roboto Medium"/>
                <a:sym typeface="Roboto Medium"/>
              </a:rPr>
              <a:t> - </a:t>
            </a:r>
            <a:r>
              <a:rPr lang="en" sz="1200">
                <a:solidFill>
                  <a:srgbClr val="FFFFFF"/>
                </a:solidFill>
                <a:latin typeface="Roboto Medium"/>
                <a:ea typeface="Roboto Medium"/>
                <a:cs typeface="Roboto Medium"/>
                <a:sym typeface="Roboto Medium"/>
              </a:rPr>
              <a:t>your tone and body language should convey that you are taking the </a:t>
            </a:r>
            <a:r>
              <a:rPr lang="en" sz="1200">
                <a:solidFill>
                  <a:srgbClr val="FFFFFF"/>
                </a:solidFill>
                <a:latin typeface="Roboto Medium"/>
                <a:ea typeface="Roboto Medium"/>
                <a:cs typeface="Roboto Medium"/>
                <a:sym typeface="Roboto Medium"/>
              </a:rPr>
              <a:t>situation</a:t>
            </a:r>
            <a:r>
              <a:rPr lang="en" sz="1200">
                <a:solidFill>
                  <a:srgbClr val="FFFFFF"/>
                </a:solidFill>
                <a:latin typeface="Roboto Medium"/>
                <a:ea typeface="Roboto Medium"/>
                <a:cs typeface="Roboto Medium"/>
                <a:sym typeface="Roboto Medium"/>
              </a:rPr>
              <a:t> seriously but are in control of the </a:t>
            </a:r>
            <a:r>
              <a:rPr lang="en" sz="1200">
                <a:solidFill>
                  <a:srgbClr val="FFFFFF"/>
                </a:solidFill>
                <a:latin typeface="Roboto Medium"/>
                <a:ea typeface="Roboto Medium"/>
                <a:cs typeface="Roboto Medium"/>
                <a:sym typeface="Roboto Medium"/>
              </a:rPr>
              <a:t>situation</a:t>
            </a:r>
            <a:r>
              <a:rPr lang="en" sz="1200">
                <a:solidFill>
                  <a:srgbClr val="FFFFFF"/>
                </a:solidFill>
                <a:latin typeface="Roboto Medium"/>
                <a:ea typeface="Roboto Medium"/>
                <a:cs typeface="Roboto Medium"/>
                <a:sym typeface="Roboto Medium"/>
              </a:rPr>
              <a:t>. </a:t>
            </a:r>
            <a:endParaRPr sz="1200">
              <a:solidFill>
                <a:srgbClr val="FFFFFF"/>
              </a:solidFill>
              <a:latin typeface="Roboto Medium"/>
              <a:ea typeface="Roboto Medium"/>
              <a:cs typeface="Roboto Medium"/>
              <a:sym typeface="Roboto Medium"/>
            </a:endParaRPr>
          </a:p>
          <a:p>
            <a:pPr indent="-317500" lvl="0" marL="457200" rtl="0" algn="l">
              <a:spcBef>
                <a:spcPts val="0"/>
              </a:spcBef>
              <a:spcAft>
                <a:spcPts val="0"/>
              </a:spcAft>
              <a:buClr>
                <a:srgbClr val="FFFFFF"/>
              </a:buClr>
              <a:buSzPts val="1400"/>
              <a:buFont typeface="Roboto Medium"/>
              <a:buChar char="●"/>
            </a:pPr>
            <a:r>
              <a:rPr b="1" lang="en">
                <a:solidFill>
                  <a:srgbClr val="FFFFFF"/>
                </a:solidFill>
                <a:latin typeface="Roboto"/>
                <a:ea typeface="Roboto"/>
                <a:cs typeface="Roboto"/>
                <a:sym typeface="Roboto"/>
              </a:rPr>
              <a:t>Empathy &amp; Active Listening</a:t>
            </a:r>
            <a:r>
              <a:rPr lang="en">
                <a:solidFill>
                  <a:srgbClr val="FFFFFF"/>
                </a:solidFill>
                <a:latin typeface="Roboto Medium"/>
                <a:ea typeface="Roboto Medium"/>
                <a:cs typeface="Roboto Medium"/>
                <a:sym typeface="Roboto Medium"/>
              </a:rPr>
              <a:t> - </a:t>
            </a:r>
            <a:r>
              <a:rPr lang="en" sz="1200">
                <a:solidFill>
                  <a:srgbClr val="FFFFFF"/>
                </a:solidFill>
                <a:latin typeface="Roboto Medium"/>
                <a:ea typeface="Roboto Medium"/>
                <a:cs typeface="Roboto Medium"/>
                <a:sym typeface="Roboto Medium"/>
              </a:rPr>
              <a:t>acknowledge feelings, but also explain why their words were harmful to others. </a:t>
            </a:r>
            <a:endParaRPr sz="1200">
              <a:solidFill>
                <a:srgbClr val="FFFFFF"/>
              </a:solidFill>
              <a:latin typeface="Roboto Medium"/>
              <a:ea typeface="Roboto Medium"/>
              <a:cs typeface="Roboto Medium"/>
              <a:sym typeface="Roboto Medium"/>
            </a:endParaRPr>
          </a:p>
          <a:p>
            <a:pPr indent="-317500" lvl="0" marL="457200" rtl="0" algn="l">
              <a:spcBef>
                <a:spcPts val="0"/>
              </a:spcBef>
              <a:spcAft>
                <a:spcPts val="0"/>
              </a:spcAft>
              <a:buClr>
                <a:srgbClr val="FFFFFF"/>
              </a:buClr>
              <a:buSzPts val="1400"/>
              <a:buFont typeface="Roboto Medium"/>
              <a:buChar char="●"/>
            </a:pPr>
            <a:r>
              <a:rPr lang="en">
                <a:solidFill>
                  <a:srgbClr val="FFFFFF"/>
                </a:solidFill>
                <a:latin typeface="Roboto Medium"/>
                <a:ea typeface="Roboto Medium"/>
                <a:cs typeface="Roboto Medium"/>
                <a:sym typeface="Roboto Medium"/>
              </a:rPr>
              <a:t>S</a:t>
            </a:r>
            <a:r>
              <a:rPr b="1" lang="en">
                <a:solidFill>
                  <a:srgbClr val="FFFFFF"/>
                </a:solidFill>
                <a:latin typeface="Roboto"/>
                <a:ea typeface="Roboto"/>
                <a:cs typeface="Roboto"/>
                <a:sym typeface="Roboto"/>
              </a:rPr>
              <a:t>et Clear Expectations for Behavior</a:t>
            </a:r>
            <a:r>
              <a:rPr lang="en">
                <a:solidFill>
                  <a:srgbClr val="FFFFFF"/>
                </a:solidFill>
                <a:latin typeface="Roboto Medium"/>
                <a:ea typeface="Roboto Medium"/>
                <a:cs typeface="Roboto Medium"/>
                <a:sym typeface="Roboto Medium"/>
              </a:rPr>
              <a:t> - </a:t>
            </a:r>
            <a:r>
              <a:rPr lang="en" sz="1200">
                <a:solidFill>
                  <a:srgbClr val="FFFFFF"/>
                </a:solidFill>
                <a:latin typeface="Roboto Medium"/>
                <a:ea typeface="Roboto Medium"/>
                <a:cs typeface="Roboto Medium"/>
                <a:sym typeface="Roboto Medium"/>
              </a:rPr>
              <a:t>Make sure all students and staff understand the behavior expectations. Review them regularly.</a:t>
            </a:r>
            <a:endParaRPr sz="12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643" name="Google Shape;643;p100"/>
          <p:cNvSpPr txBox="1"/>
          <p:nvPr/>
        </p:nvSpPr>
        <p:spPr>
          <a:xfrm>
            <a:off x="364300" y="131650"/>
            <a:ext cx="59469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434343"/>
                </a:solidFill>
                <a:latin typeface="Roboto"/>
                <a:ea typeface="Roboto"/>
                <a:cs typeface="Roboto"/>
                <a:sym typeface="Roboto"/>
              </a:rPr>
              <a:t>Addressing Unkind </a:t>
            </a:r>
            <a:r>
              <a:rPr lang="en" sz="2000">
                <a:solidFill>
                  <a:srgbClr val="434343"/>
                </a:solidFill>
                <a:latin typeface="Roboto"/>
                <a:ea typeface="Roboto"/>
                <a:cs typeface="Roboto"/>
                <a:sym typeface="Roboto"/>
              </a:rPr>
              <a:t>Language</a:t>
            </a:r>
            <a:r>
              <a:rPr lang="en" sz="2000">
                <a:solidFill>
                  <a:srgbClr val="434343"/>
                </a:solidFill>
                <a:latin typeface="Roboto"/>
                <a:ea typeface="Roboto"/>
                <a:cs typeface="Roboto"/>
                <a:sym typeface="Roboto"/>
              </a:rPr>
              <a:t> and Behavior</a:t>
            </a:r>
            <a:endParaRPr sz="2000">
              <a:solidFill>
                <a:srgbClr val="434343"/>
              </a:solidFill>
              <a:latin typeface="Roboto"/>
              <a:ea typeface="Roboto"/>
              <a:cs typeface="Roboto"/>
              <a:sym typeface="Roboto"/>
            </a:endParaRPr>
          </a:p>
        </p:txBody>
      </p:sp>
      <p:pic>
        <p:nvPicPr>
          <p:cNvPr id="644" name="Google Shape;644;p100"/>
          <p:cNvPicPr preferRelativeResize="0"/>
          <p:nvPr/>
        </p:nvPicPr>
        <p:blipFill>
          <a:blip r:embed="rId5">
            <a:alphaModFix/>
          </a:blip>
          <a:stretch>
            <a:fillRect/>
          </a:stretch>
        </p:blipFill>
        <p:spPr>
          <a:xfrm>
            <a:off x="0" y="4577500"/>
            <a:ext cx="1067526" cy="565999"/>
          </a:xfrm>
          <a:prstGeom prst="rect">
            <a:avLst/>
          </a:prstGeom>
          <a:noFill/>
          <a:ln>
            <a:noFill/>
          </a:ln>
        </p:spPr>
      </p:pic>
      <p:sp>
        <p:nvSpPr>
          <p:cNvPr id="645" name="Google Shape;645;p100"/>
          <p:cNvSpPr txBox="1"/>
          <p:nvPr/>
        </p:nvSpPr>
        <p:spPr>
          <a:xfrm>
            <a:off x="760575" y="606125"/>
            <a:ext cx="5596200" cy="36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Interrupting:</a:t>
            </a:r>
            <a:r>
              <a:rPr lang="en" sz="2200">
                <a:latin typeface="Roboto Thin"/>
                <a:ea typeface="Roboto Thin"/>
                <a:cs typeface="Roboto Thin"/>
                <a:sym typeface="Roboto Thin"/>
              </a:rPr>
              <a:t> </a:t>
            </a:r>
            <a:endParaRPr sz="2200">
              <a:latin typeface="Roboto Thin"/>
              <a:ea typeface="Roboto Thin"/>
              <a:cs typeface="Roboto Thin"/>
              <a:sym typeface="Roboto Thin"/>
            </a:endParaRPr>
          </a:p>
          <a:p>
            <a:pPr indent="-317500" lvl="0" marL="457200" rtl="0" algn="l">
              <a:spcBef>
                <a:spcPts val="0"/>
              </a:spcBef>
              <a:spcAft>
                <a:spcPts val="0"/>
              </a:spcAft>
              <a:buSzPts val="1400"/>
              <a:buChar char="●"/>
            </a:pPr>
            <a:r>
              <a:rPr lang="en">
                <a:latin typeface="Roboto Thin"/>
                <a:ea typeface="Roboto Thin"/>
                <a:cs typeface="Roboto Thin"/>
                <a:sym typeface="Roboto Thin"/>
              </a:rPr>
              <a:t>Step in </a:t>
            </a:r>
            <a:r>
              <a:rPr b="1" lang="en">
                <a:latin typeface="Roboto"/>
                <a:ea typeface="Roboto"/>
                <a:cs typeface="Roboto"/>
                <a:sym typeface="Roboto"/>
              </a:rPr>
              <a:t>immediately</a:t>
            </a:r>
            <a:r>
              <a:rPr lang="en">
                <a:latin typeface="Roboto Thin"/>
                <a:ea typeface="Roboto Thin"/>
                <a:cs typeface="Roboto Thin"/>
                <a:sym typeface="Roboto Thin"/>
              </a:rPr>
              <a:t> when you observe unkind language.</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Calmly and firmly stop the conversation and make it clear that the language of behavior is inappropriate.</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“I don’t like words like that.”</a:t>
            </a:r>
            <a:endParaRPr>
              <a:latin typeface="Roboto Thin"/>
              <a:ea typeface="Roboto Thin"/>
              <a:cs typeface="Roboto Thin"/>
              <a:sym typeface="Roboto Thin"/>
            </a:endParaRPr>
          </a:p>
          <a:p>
            <a:pPr indent="0" lvl="0" marL="0" rtl="0" algn="l">
              <a:spcBef>
                <a:spcPts val="0"/>
              </a:spcBef>
              <a:spcAft>
                <a:spcPts val="0"/>
              </a:spcAft>
              <a:buNone/>
            </a:pPr>
            <a:r>
              <a:rPr b="1" lang="en" sz="1800">
                <a:latin typeface="Roboto"/>
                <a:ea typeface="Roboto"/>
                <a:cs typeface="Roboto"/>
                <a:sym typeface="Roboto"/>
              </a:rPr>
              <a:t>Questioning:</a:t>
            </a:r>
            <a:endParaRPr b="1" sz="1800">
              <a:latin typeface="Roboto"/>
              <a:ea typeface="Roboto"/>
              <a:cs typeface="Roboto"/>
              <a:sym typeface="Roboto"/>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Use questioning to help the person </a:t>
            </a:r>
            <a:r>
              <a:rPr lang="en">
                <a:latin typeface="Roboto Thin"/>
                <a:ea typeface="Roboto Thin"/>
                <a:cs typeface="Roboto Thin"/>
                <a:sym typeface="Roboto Thin"/>
              </a:rPr>
              <a:t>reflect</a:t>
            </a:r>
            <a:r>
              <a:rPr lang="en">
                <a:latin typeface="Roboto Thin"/>
                <a:ea typeface="Roboto Thin"/>
                <a:cs typeface="Roboto Thin"/>
                <a:sym typeface="Roboto Thin"/>
              </a:rPr>
              <a:t> on </a:t>
            </a:r>
            <a:r>
              <a:rPr lang="en">
                <a:latin typeface="Roboto Thin"/>
                <a:ea typeface="Roboto Thin"/>
                <a:cs typeface="Roboto Thin"/>
                <a:sym typeface="Roboto Thin"/>
              </a:rPr>
              <a:t>their</a:t>
            </a:r>
            <a:r>
              <a:rPr lang="en">
                <a:latin typeface="Roboto Thin"/>
                <a:ea typeface="Roboto Thin"/>
                <a:cs typeface="Roboto Thin"/>
                <a:sym typeface="Roboto Thin"/>
              </a:rPr>
              <a:t> behavior and words. </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Ask open-ended questions that encourage reflection and critical thinking.</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“Can you help me understand why you said that?”</a:t>
            </a:r>
            <a:endParaRPr>
              <a:latin typeface="Roboto Thin"/>
              <a:ea typeface="Roboto Thin"/>
              <a:cs typeface="Roboto Thin"/>
              <a:sym typeface="Roboto Thin"/>
            </a:endParaRPr>
          </a:p>
          <a:p>
            <a:pPr indent="0" lvl="0" marL="0" rtl="0" algn="l">
              <a:spcBef>
                <a:spcPts val="0"/>
              </a:spcBef>
              <a:spcAft>
                <a:spcPts val="0"/>
              </a:spcAft>
              <a:buNone/>
            </a:pPr>
            <a:r>
              <a:rPr b="1" lang="en" sz="1800">
                <a:latin typeface="Roboto"/>
                <a:ea typeface="Roboto"/>
                <a:cs typeface="Roboto"/>
                <a:sym typeface="Roboto"/>
              </a:rPr>
              <a:t>Educating:</a:t>
            </a:r>
            <a:endParaRPr b="1" sz="1800">
              <a:latin typeface="Roboto"/>
              <a:ea typeface="Roboto"/>
              <a:cs typeface="Roboto"/>
              <a:sym typeface="Roboto"/>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Provide context to educate about the harmful effects of unkind language.</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Explain why the language or behavior is harmful. </a:t>
            </a:r>
            <a:endParaRPr>
              <a:latin typeface="Roboto Thin"/>
              <a:ea typeface="Roboto Thin"/>
              <a:cs typeface="Roboto Thin"/>
              <a:sym typeface="Roboto Thin"/>
            </a:endParaRPr>
          </a:p>
          <a:p>
            <a:pPr indent="-317500" lvl="0" marL="457200" rtl="0" algn="l">
              <a:spcBef>
                <a:spcPts val="0"/>
              </a:spcBef>
              <a:spcAft>
                <a:spcPts val="0"/>
              </a:spcAft>
              <a:buSzPts val="1400"/>
              <a:buFont typeface="Roboto Thin"/>
              <a:buChar char="●"/>
            </a:pPr>
            <a:r>
              <a:rPr lang="en">
                <a:latin typeface="Roboto Thin"/>
                <a:ea typeface="Roboto Thin"/>
                <a:cs typeface="Roboto Thin"/>
                <a:sym typeface="Roboto Thin"/>
              </a:rPr>
              <a:t>“The term you used is harmful because…”</a:t>
            </a:r>
            <a:endParaRPr>
              <a:latin typeface="Roboto Thin"/>
              <a:ea typeface="Roboto Thin"/>
              <a:cs typeface="Roboto Thin"/>
              <a:sym typeface="Roboto Thin"/>
            </a:endParaRPr>
          </a:p>
          <a:p>
            <a:pPr indent="0" lvl="0" marL="0" rtl="0" algn="l">
              <a:spcBef>
                <a:spcPts val="0"/>
              </a:spcBef>
              <a:spcAft>
                <a:spcPts val="0"/>
              </a:spcAft>
              <a:buNone/>
            </a:pPr>
            <a:r>
              <a:t/>
            </a:r>
            <a:endParaRPr>
              <a:latin typeface="Roboto Thin"/>
              <a:ea typeface="Roboto Thin"/>
              <a:cs typeface="Roboto Thin"/>
              <a:sym typeface="Roboto Thin"/>
            </a:endParaRPr>
          </a:p>
        </p:txBody>
      </p:sp>
      <p:sp>
        <p:nvSpPr>
          <p:cNvPr id="646" name="Google Shape;646;p100"/>
          <p:cNvSpPr txBox="1"/>
          <p:nvPr/>
        </p:nvSpPr>
        <p:spPr>
          <a:xfrm>
            <a:off x="1019300" y="4376550"/>
            <a:ext cx="50469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When others speak up, </a:t>
            </a:r>
            <a:r>
              <a:rPr b="1" lang="en" sz="1800">
                <a:latin typeface="Roboto"/>
                <a:ea typeface="Roboto"/>
                <a:cs typeface="Roboto"/>
                <a:sym typeface="Roboto"/>
              </a:rPr>
              <a:t>amplify</a:t>
            </a:r>
            <a:r>
              <a:rPr b="1" lang="en" sz="1800">
                <a:latin typeface="Roboto"/>
                <a:ea typeface="Roboto"/>
                <a:cs typeface="Roboto"/>
                <a:sym typeface="Roboto"/>
              </a:rPr>
              <a:t> their voices.</a:t>
            </a:r>
            <a:endParaRPr b="1" sz="1800">
              <a:latin typeface="Roboto"/>
              <a:ea typeface="Roboto"/>
              <a:cs typeface="Roboto"/>
              <a:sym typeface="Roboto"/>
            </a:endParaRPr>
          </a:p>
        </p:txBody>
      </p:sp>
      <p:pic>
        <p:nvPicPr>
          <p:cNvPr descr="File:Righthand.svg - Wikimedia Commons" id="647" name="Google Shape;647;p100"/>
          <p:cNvPicPr preferRelativeResize="0"/>
          <p:nvPr/>
        </p:nvPicPr>
        <p:blipFill>
          <a:blip r:embed="rId6">
            <a:alphaModFix amt="16000"/>
          </a:blip>
          <a:stretch>
            <a:fillRect/>
          </a:stretch>
        </p:blipFill>
        <p:spPr>
          <a:xfrm>
            <a:off x="48250" y="606125"/>
            <a:ext cx="1472077" cy="1472077"/>
          </a:xfrm>
          <a:prstGeom prst="rect">
            <a:avLst/>
          </a:prstGeom>
          <a:noFill/>
          <a:ln>
            <a:noFill/>
          </a:ln>
        </p:spPr>
      </p:pic>
      <p:sp>
        <p:nvSpPr>
          <p:cNvPr id="648" name="Google Shape;648;p100"/>
          <p:cNvSpPr txBox="1"/>
          <p:nvPr/>
        </p:nvSpPr>
        <p:spPr>
          <a:xfrm>
            <a:off x="6578425" y="4376550"/>
            <a:ext cx="2352900" cy="5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***Provide support for victims.***</a:t>
            </a:r>
            <a:endParaRPr b="1">
              <a:solidFill>
                <a:schemeClr val="lt1"/>
              </a:solidFill>
              <a:latin typeface="Roboto"/>
              <a:ea typeface="Roboto"/>
              <a:cs typeface="Roboto"/>
              <a:sym typeface="Roboto"/>
            </a:endParaRPr>
          </a:p>
        </p:txBody>
      </p:sp>
      <p:sp>
        <p:nvSpPr>
          <p:cNvPr id="649" name="Google Shape;649;p100"/>
          <p:cNvSpPr txBox="1"/>
          <p:nvPr/>
        </p:nvSpPr>
        <p:spPr>
          <a:xfrm>
            <a:off x="1115775" y="4706750"/>
            <a:ext cx="40047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Thin"/>
                <a:ea typeface="Roboto Thin"/>
                <a:cs typeface="Roboto Thin"/>
                <a:sym typeface="Roboto Thin"/>
                <a:hlinkClick r:id="rId7"/>
              </a:rPr>
              <a:t>Addressing</a:t>
            </a:r>
            <a:r>
              <a:rPr lang="en" u="sng">
                <a:solidFill>
                  <a:schemeClr val="hlink"/>
                </a:solidFill>
                <a:latin typeface="Roboto Thin"/>
                <a:ea typeface="Roboto Thin"/>
                <a:cs typeface="Roboto Thin"/>
                <a:sym typeface="Roboto Thin"/>
                <a:hlinkClick r:id="rId8"/>
              </a:rPr>
              <a:t> Unkind Language Desk Tent</a:t>
            </a:r>
            <a:endParaRPr>
              <a:latin typeface="Roboto Thin"/>
              <a:ea typeface="Roboto Thin"/>
              <a:cs typeface="Roboto Thin"/>
              <a:sym typeface="Roboto Th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4"/>
          <p:cNvSpPr txBox="1"/>
          <p:nvPr>
            <p:ph idx="2" type="body"/>
          </p:nvPr>
        </p:nvSpPr>
        <p:spPr>
          <a:xfrm>
            <a:off x="4577500" y="0"/>
            <a:ext cx="4566600" cy="5143500"/>
          </a:xfrm>
          <a:prstGeom prst="rect">
            <a:avLst/>
          </a:prstGeom>
          <a:solidFill>
            <a:srgbClr val="56A0D3"/>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396" name="Google Shape;396;p74"/>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397" name="Google Shape;397;p74"/>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00467F"/>
                </a:solidFill>
                <a:latin typeface="Roboto Medium"/>
                <a:ea typeface="Roboto Medium"/>
                <a:cs typeface="Roboto Medium"/>
                <a:sym typeface="Roboto Medium"/>
              </a:rPr>
              <a:t>Objectives</a:t>
            </a:r>
            <a:endParaRPr sz="5000">
              <a:solidFill>
                <a:srgbClr val="00467F"/>
              </a:solidFill>
              <a:latin typeface="Roboto Medium"/>
              <a:ea typeface="Roboto Medium"/>
              <a:cs typeface="Roboto Medium"/>
              <a:sym typeface="Roboto Medium"/>
            </a:endParaRPr>
          </a:p>
        </p:txBody>
      </p:sp>
      <p:sp>
        <p:nvSpPr>
          <p:cNvPr id="398" name="Google Shape;398;p74"/>
          <p:cNvSpPr txBox="1"/>
          <p:nvPr>
            <p:ph idx="1" type="subTitle"/>
          </p:nvPr>
        </p:nvSpPr>
        <p:spPr>
          <a:xfrm>
            <a:off x="208800" y="1148400"/>
            <a:ext cx="4158600" cy="38634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Font typeface="Arial"/>
              <a:buChar char="●"/>
            </a:pPr>
            <a:r>
              <a:rPr b="1" lang="en" sz="1800">
                <a:solidFill>
                  <a:schemeClr val="dk2"/>
                </a:solidFill>
                <a:latin typeface="Roboto"/>
                <a:ea typeface="Roboto"/>
                <a:cs typeface="Roboto"/>
                <a:sym typeface="Roboto"/>
              </a:rPr>
              <a:t>Understand the unique needs of students with disabilities and multilingual learners.</a:t>
            </a:r>
            <a:endParaRPr b="1" sz="18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Arial"/>
              <a:buChar char="●"/>
            </a:pPr>
            <a:r>
              <a:rPr b="1" lang="en" sz="1800">
                <a:solidFill>
                  <a:schemeClr val="dk2"/>
                </a:solidFill>
                <a:latin typeface="Roboto"/>
                <a:ea typeface="Roboto"/>
                <a:cs typeface="Roboto"/>
                <a:sym typeface="Roboto"/>
              </a:rPr>
              <a:t>Identify strategies to provide access and opportunity to learning and resources.</a:t>
            </a:r>
            <a:endParaRPr b="1" sz="1800">
              <a:solidFill>
                <a:schemeClr val="dk2"/>
              </a:solidFill>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Arial"/>
              <a:buChar char="●"/>
            </a:pPr>
            <a:r>
              <a:rPr b="1" lang="en" sz="1800">
                <a:solidFill>
                  <a:schemeClr val="dk2"/>
                </a:solidFill>
                <a:latin typeface="Roboto"/>
                <a:ea typeface="Roboto"/>
                <a:cs typeface="Roboto"/>
                <a:sym typeface="Roboto"/>
              </a:rPr>
              <a:t>Learn how to foster a supportive school environment that promotes academic and social success.</a:t>
            </a:r>
            <a:endParaRPr b="1" sz="1800">
              <a:solidFill>
                <a:schemeClr val="dk2"/>
              </a:solidFill>
              <a:latin typeface="Roboto"/>
              <a:ea typeface="Roboto"/>
              <a:cs typeface="Roboto"/>
              <a:sym typeface="Roboto"/>
            </a:endParaRPr>
          </a:p>
          <a:p>
            <a:pPr indent="0" lvl="0" marL="0" rtl="0" algn="l">
              <a:spcBef>
                <a:spcPts val="1200"/>
              </a:spcBef>
              <a:spcAft>
                <a:spcPts val="0"/>
              </a:spcAft>
              <a:buNone/>
            </a:pPr>
            <a:r>
              <a:t/>
            </a:r>
            <a:endParaRPr sz="3000">
              <a:solidFill>
                <a:schemeClr val="accent2"/>
              </a:solidFill>
              <a:latin typeface="Roboto Light"/>
              <a:ea typeface="Roboto Light"/>
              <a:cs typeface="Roboto Light"/>
              <a:sym typeface="Roboto Light"/>
            </a:endParaRPr>
          </a:p>
        </p:txBody>
      </p:sp>
      <p:pic>
        <p:nvPicPr>
          <p:cNvPr id="399" name="Google Shape;399;p74"/>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1"/>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01"/>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656" name="Google Shape;656;p101"/>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657" name="Google Shape;657;p101"/>
          <p:cNvSpPr txBox="1"/>
          <p:nvPr/>
        </p:nvSpPr>
        <p:spPr>
          <a:xfrm>
            <a:off x="409975" y="280075"/>
            <a:ext cx="59469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oboto"/>
                <a:ea typeface="Roboto"/>
                <a:cs typeface="Roboto"/>
                <a:sym typeface="Roboto"/>
              </a:rPr>
              <a:t>Thank You!</a:t>
            </a:r>
            <a:endParaRPr sz="2400">
              <a:solidFill>
                <a:srgbClr val="434343"/>
              </a:solidFill>
              <a:latin typeface="Roboto"/>
              <a:ea typeface="Roboto"/>
              <a:cs typeface="Roboto"/>
              <a:sym typeface="Roboto"/>
            </a:endParaRPr>
          </a:p>
        </p:txBody>
      </p:sp>
      <p:sp>
        <p:nvSpPr>
          <p:cNvPr id="658" name="Google Shape;658;p101"/>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Thank you for the work you are doing, for the careful language you use, for including all students in your activities, and for showing up to love and support students each day.</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Thank you for modeling </a:t>
            </a:r>
            <a:r>
              <a:rPr lang="en" sz="1800">
                <a:latin typeface="Open Sans Light"/>
                <a:ea typeface="Open Sans Light"/>
                <a:cs typeface="Open Sans Light"/>
                <a:sym typeface="Open Sans Light"/>
              </a:rPr>
              <a:t>empathy</a:t>
            </a:r>
            <a:r>
              <a:rPr lang="en" sz="1800">
                <a:latin typeface="Open Sans Light"/>
                <a:ea typeface="Open Sans Light"/>
                <a:cs typeface="Open Sans Light"/>
                <a:sym typeface="Open Sans Light"/>
              </a:rPr>
              <a:t> with students and teachers.</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Thank you for being willing to work with all students.</a:t>
            </a:r>
            <a:endParaRPr sz="1800">
              <a:latin typeface="Open Sans Light"/>
              <a:ea typeface="Open Sans Light"/>
              <a:cs typeface="Open Sans Light"/>
              <a:sym typeface="Open Sans Light"/>
            </a:endParaRPr>
          </a:p>
          <a:p>
            <a:pPr indent="0" lvl="0" marL="0" rtl="0" algn="l">
              <a:lnSpc>
                <a:spcPct val="115000"/>
              </a:lnSpc>
              <a:spcBef>
                <a:spcPts val="1200"/>
              </a:spcBef>
              <a:spcAft>
                <a:spcPts val="1000"/>
              </a:spcAft>
              <a:buNone/>
            </a:pPr>
            <a:r>
              <a:t/>
            </a:r>
            <a:endParaRPr sz="1800">
              <a:latin typeface="Open Sans Light"/>
              <a:ea typeface="Open Sans Light"/>
              <a:cs typeface="Open Sans Light"/>
              <a:sym typeface="Open Sans Light"/>
            </a:endParaRPr>
          </a:p>
        </p:txBody>
      </p:sp>
      <p:pic>
        <p:nvPicPr>
          <p:cNvPr id="659" name="Google Shape;659;p101"/>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2"/>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Final Thoughts &amp; Action Planning:</a:t>
            </a:r>
            <a:endParaRPr sz="3400">
              <a:solidFill>
                <a:srgbClr val="00467F"/>
              </a:solidFill>
              <a:latin typeface="Roboto Medium"/>
              <a:ea typeface="Roboto Medium"/>
              <a:cs typeface="Roboto Medium"/>
              <a:sym typeface="Roboto Medium"/>
            </a:endParaRPr>
          </a:p>
        </p:txBody>
      </p:sp>
      <p:sp>
        <p:nvSpPr>
          <p:cNvPr id="665" name="Google Shape;665;p102"/>
          <p:cNvSpPr txBox="1"/>
          <p:nvPr/>
        </p:nvSpPr>
        <p:spPr>
          <a:xfrm>
            <a:off x="409975" y="979025"/>
            <a:ext cx="80652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00467F"/>
                </a:solidFill>
                <a:latin typeface="Open Sans SemiBold"/>
                <a:ea typeface="Open Sans SemiBold"/>
                <a:cs typeface="Open Sans SemiBold"/>
                <a:sym typeface="Open Sans SemiBold"/>
              </a:rPr>
              <a:t>Instructions:</a:t>
            </a:r>
            <a:endParaRPr sz="2000">
              <a:solidFill>
                <a:srgbClr val="00467F"/>
              </a:solidFill>
              <a:latin typeface="Open Sans SemiBold"/>
              <a:ea typeface="Open Sans SemiBold"/>
              <a:cs typeface="Open Sans SemiBold"/>
              <a:sym typeface="Open Sans SemiBold"/>
            </a:endParaRPr>
          </a:p>
          <a:p>
            <a:pPr indent="-355600" lvl="0" marL="457200" rtl="0" algn="l">
              <a:lnSpc>
                <a:spcPct val="115000"/>
              </a:lnSpc>
              <a:spcBef>
                <a:spcPts val="120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At your table, discuss strategies you are utilizing in your school (</a:t>
            </a:r>
            <a:r>
              <a:rPr lang="en" sz="2000">
                <a:solidFill>
                  <a:srgbClr val="00467F"/>
                </a:solidFill>
                <a:latin typeface="Open Sans Light"/>
                <a:ea typeface="Open Sans Light"/>
                <a:cs typeface="Open Sans Light"/>
                <a:sym typeface="Open Sans Light"/>
              </a:rPr>
              <a:t>what's</a:t>
            </a:r>
            <a:r>
              <a:rPr lang="en" sz="2000">
                <a:solidFill>
                  <a:srgbClr val="00467F"/>
                </a:solidFill>
                <a:latin typeface="Open Sans Light"/>
                <a:ea typeface="Open Sans Light"/>
                <a:cs typeface="Open Sans Light"/>
                <a:sym typeface="Open Sans Light"/>
              </a:rPr>
              <a:t> working and what is not)</a:t>
            </a:r>
            <a:endParaRPr sz="2000">
              <a:solidFill>
                <a:srgbClr val="00467F"/>
              </a:solidFill>
              <a:latin typeface="Open Sans Light"/>
              <a:ea typeface="Open Sans Light"/>
              <a:cs typeface="Open Sans Light"/>
              <a:sym typeface="Open Sans Light"/>
            </a:endParaRPr>
          </a:p>
          <a:p>
            <a:pPr indent="-355600" lvl="0" marL="457200" rtl="0" algn="l">
              <a:lnSpc>
                <a:spcPct val="115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What are 3 concrete steps you can take to better support students with disabilities and MLs?</a:t>
            </a:r>
            <a:endParaRPr sz="2000">
              <a:solidFill>
                <a:srgbClr val="00467F"/>
              </a:solidFill>
              <a:latin typeface="Open Sans Light"/>
              <a:ea typeface="Open Sans Light"/>
              <a:cs typeface="Open Sans Light"/>
              <a:sym typeface="Open Sans Light"/>
            </a:endParaRPr>
          </a:p>
          <a:p>
            <a:pPr indent="-355600" lvl="0" marL="457200" rtl="0" algn="l">
              <a:lnSpc>
                <a:spcPct val="115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What one step or strategy will you implement at your school tomorrow?</a:t>
            </a:r>
            <a:endParaRPr sz="2000">
              <a:solidFill>
                <a:srgbClr val="00467F"/>
              </a:solidFill>
              <a:latin typeface="Open Sans Light"/>
              <a:ea typeface="Open Sans Light"/>
              <a:cs typeface="Open Sans Light"/>
              <a:sym typeface="Open Sans Light"/>
            </a:endParaRPr>
          </a:p>
          <a:p>
            <a:pPr indent="-355600" lvl="0" marL="457200" rtl="0" algn="l">
              <a:lnSpc>
                <a:spcPct val="115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How will you share this information with your staff?</a:t>
            </a:r>
            <a:endParaRPr sz="2000">
              <a:solidFill>
                <a:srgbClr val="00467F"/>
              </a:solidFill>
              <a:latin typeface="Open Sans Light"/>
              <a:ea typeface="Open Sans Light"/>
              <a:cs typeface="Open Sans Light"/>
              <a:sym typeface="Open Sans Light"/>
            </a:endParaRPr>
          </a:p>
        </p:txBody>
      </p:sp>
      <p:pic>
        <p:nvPicPr>
          <p:cNvPr id="666" name="Google Shape;666;p102"/>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3"/>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03"/>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673" name="Google Shape;673;p103"/>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674" name="Google Shape;674;p103"/>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Resources for Continued Learning</a:t>
            </a:r>
            <a:endParaRPr sz="2400">
              <a:solidFill>
                <a:srgbClr val="434343"/>
              </a:solidFill>
              <a:latin typeface="Roboto"/>
              <a:ea typeface="Roboto"/>
              <a:cs typeface="Roboto"/>
              <a:sym typeface="Roboto"/>
            </a:endParaRPr>
          </a:p>
        </p:txBody>
      </p:sp>
      <p:sp>
        <p:nvSpPr>
          <p:cNvPr id="675" name="Google Shape;675;p103"/>
          <p:cNvSpPr txBox="1"/>
          <p:nvPr/>
        </p:nvSpPr>
        <p:spPr>
          <a:xfrm>
            <a:off x="335750" y="724075"/>
            <a:ext cx="5659800" cy="3472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SzPts val="1400"/>
              <a:buFont typeface="Open Sans Light"/>
              <a:buChar char="●"/>
            </a:pPr>
            <a:r>
              <a:rPr lang="en" u="sng">
                <a:solidFill>
                  <a:schemeClr val="hlink"/>
                </a:solidFill>
                <a:latin typeface="Open Sans Light"/>
                <a:ea typeface="Open Sans Light"/>
                <a:cs typeface="Open Sans Light"/>
                <a:sym typeface="Open Sans Light"/>
                <a:hlinkClick r:id="rId3"/>
              </a:rPr>
              <a:t>WIDA </a:t>
            </a:r>
            <a:r>
              <a:rPr lang="en" u="sng">
                <a:solidFill>
                  <a:schemeClr val="hlink"/>
                </a:solidFill>
                <a:latin typeface="Open Sans Light"/>
                <a:ea typeface="Open Sans Light"/>
                <a:cs typeface="Open Sans Light"/>
                <a:sym typeface="Open Sans Light"/>
                <a:hlinkClick r:id="rId4"/>
              </a:rPr>
              <a:t>Administrator Supplement: WIDA English Language Development Standards Framework Implementation Guide</a:t>
            </a:r>
            <a:endParaRPr>
              <a:latin typeface="Open Sans Light"/>
              <a:ea typeface="Open Sans Light"/>
              <a:cs typeface="Open Sans Light"/>
              <a:sym typeface="Open Sans Light"/>
            </a:endParaRPr>
          </a:p>
          <a:p>
            <a:pPr indent="-317500" lvl="0" marL="457200" rtl="0" algn="l">
              <a:lnSpc>
                <a:spcPct val="115000"/>
              </a:lnSpc>
              <a:spcBef>
                <a:spcPts val="0"/>
              </a:spcBef>
              <a:spcAft>
                <a:spcPts val="0"/>
              </a:spcAft>
              <a:buSzPts val="1400"/>
              <a:buFont typeface="Open Sans Light"/>
              <a:buChar char="●"/>
            </a:pPr>
            <a:r>
              <a:rPr lang="en" u="sng">
                <a:solidFill>
                  <a:schemeClr val="hlink"/>
                </a:solidFill>
                <a:latin typeface="Open Sans Light"/>
                <a:ea typeface="Open Sans Light"/>
                <a:cs typeface="Open Sans Light"/>
                <a:sym typeface="Open Sans Light"/>
                <a:hlinkClick r:id="rId5"/>
              </a:rPr>
              <a:t>¡ColorínColorado!</a:t>
            </a:r>
            <a:endParaRPr>
              <a:latin typeface="Open Sans Light"/>
              <a:ea typeface="Open Sans Light"/>
              <a:cs typeface="Open Sans Light"/>
              <a:sym typeface="Open Sans Light"/>
            </a:endParaRPr>
          </a:p>
          <a:p>
            <a:pPr indent="-317500" lvl="0" marL="457200" rtl="0" algn="l">
              <a:lnSpc>
                <a:spcPct val="115000"/>
              </a:lnSpc>
              <a:spcBef>
                <a:spcPts val="0"/>
              </a:spcBef>
              <a:spcAft>
                <a:spcPts val="0"/>
              </a:spcAft>
              <a:buSzPts val="1400"/>
              <a:buFont typeface="Open Sans Light"/>
              <a:buChar char="●"/>
            </a:pPr>
            <a:r>
              <a:rPr lang="en" u="sng">
                <a:solidFill>
                  <a:schemeClr val="hlink"/>
                </a:solidFill>
                <a:latin typeface="Open Sans Light"/>
                <a:ea typeface="Open Sans Light"/>
                <a:cs typeface="Open Sans Light"/>
                <a:sym typeface="Open Sans Light"/>
                <a:hlinkClick r:id="rId6"/>
              </a:rPr>
              <a:t>National </a:t>
            </a:r>
            <a:r>
              <a:rPr lang="en" u="sng">
                <a:solidFill>
                  <a:schemeClr val="hlink"/>
                </a:solidFill>
                <a:latin typeface="Open Sans Light"/>
                <a:ea typeface="Open Sans Light"/>
                <a:cs typeface="Open Sans Light"/>
                <a:sym typeface="Open Sans Light"/>
                <a:hlinkClick r:id="rId7"/>
              </a:rPr>
              <a:t>Clearinghouse</a:t>
            </a:r>
            <a:r>
              <a:rPr lang="en" u="sng">
                <a:solidFill>
                  <a:schemeClr val="hlink"/>
                </a:solidFill>
                <a:latin typeface="Open Sans Light"/>
                <a:ea typeface="Open Sans Light"/>
                <a:cs typeface="Open Sans Light"/>
                <a:sym typeface="Open Sans Light"/>
                <a:hlinkClick r:id="rId8"/>
              </a:rPr>
              <a:t> for English Language </a:t>
            </a:r>
            <a:r>
              <a:rPr lang="en" u="sng">
                <a:solidFill>
                  <a:schemeClr val="hlink"/>
                </a:solidFill>
                <a:latin typeface="Open Sans Light"/>
                <a:ea typeface="Open Sans Light"/>
                <a:cs typeface="Open Sans Light"/>
                <a:sym typeface="Open Sans Light"/>
                <a:hlinkClick r:id="rId9"/>
              </a:rPr>
              <a:t>Acquisition</a:t>
            </a:r>
            <a:r>
              <a:rPr lang="en">
                <a:latin typeface="Open Sans Light"/>
                <a:ea typeface="Open Sans Light"/>
                <a:cs typeface="Open Sans Light"/>
                <a:sym typeface="Open Sans Light"/>
              </a:rPr>
              <a:t> </a:t>
            </a:r>
            <a:endParaRPr>
              <a:latin typeface="Open Sans Light"/>
              <a:ea typeface="Open Sans Light"/>
              <a:cs typeface="Open Sans Light"/>
              <a:sym typeface="Open Sans Light"/>
            </a:endParaRPr>
          </a:p>
          <a:p>
            <a:pPr indent="-317500" lvl="0" marL="457200" rtl="0" algn="l">
              <a:lnSpc>
                <a:spcPct val="115000"/>
              </a:lnSpc>
              <a:spcBef>
                <a:spcPts val="0"/>
              </a:spcBef>
              <a:spcAft>
                <a:spcPts val="0"/>
              </a:spcAft>
              <a:buSzPts val="1400"/>
              <a:buFont typeface="Open Sans Light"/>
              <a:buChar char="●"/>
            </a:pPr>
            <a:r>
              <a:rPr lang="en" u="sng">
                <a:solidFill>
                  <a:schemeClr val="hlink"/>
                </a:solidFill>
                <a:latin typeface="Open Sans Light"/>
                <a:ea typeface="Open Sans Light"/>
                <a:cs typeface="Open Sans Light"/>
                <a:sym typeface="Open Sans Light"/>
                <a:hlinkClick r:id="rId10"/>
              </a:rPr>
              <a:t>Speak Up at School</a:t>
            </a:r>
            <a:endParaRPr>
              <a:latin typeface="Open Sans Light"/>
              <a:ea typeface="Open Sans Light"/>
              <a:cs typeface="Open Sans Light"/>
              <a:sym typeface="Open Sans Light"/>
            </a:endParaRPr>
          </a:p>
          <a:p>
            <a:pPr indent="0" lvl="0" marL="0" rtl="0" algn="l">
              <a:lnSpc>
                <a:spcPct val="115000"/>
              </a:lnSpc>
              <a:spcBef>
                <a:spcPts val="1200"/>
              </a:spcBef>
              <a:spcAft>
                <a:spcPts val="1200"/>
              </a:spcAft>
              <a:buNone/>
            </a:pPr>
            <a:r>
              <a:t/>
            </a:r>
            <a:endParaRPr sz="1800">
              <a:latin typeface="Open Sans Light"/>
              <a:ea typeface="Open Sans Light"/>
              <a:cs typeface="Open Sans Light"/>
              <a:sym typeface="Open Sans Light"/>
            </a:endParaRPr>
          </a:p>
        </p:txBody>
      </p:sp>
      <p:pic>
        <p:nvPicPr>
          <p:cNvPr id="676" name="Google Shape;676;p103"/>
          <p:cNvPicPr preferRelativeResize="0"/>
          <p:nvPr/>
        </p:nvPicPr>
        <p:blipFill>
          <a:blip r:embed="rId11">
            <a:alphaModFix/>
          </a:blip>
          <a:stretch>
            <a:fillRect/>
          </a:stretch>
        </p:blipFill>
        <p:spPr>
          <a:xfrm>
            <a:off x="0" y="4577500"/>
            <a:ext cx="1067526" cy="565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4"/>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For more support… </a:t>
            </a:r>
            <a:endParaRPr sz="3400">
              <a:solidFill>
                <a:srgbClr val="00467F"/>
              </a:solidFill>
              <a:latin typeface="Roboto Medium"/>
              <a:ea typeface="Roboto Medium"/>
              <a:cs typeface="Roboto Medium"/>
              <a:sym typeface="Roboto Medium"/>
            </a:endParaRPr>
          </a:p>
        </p:txBody>
      </p:sp>
      <p:sp>
        <p:nvSpPr>
          <p:cNvPr id="682" name="Google Shape;682;p104"/>
          <p:cNvSpPr txBox="1"/>
          <p:nvPr/>
        </p:nvSpPr>
        <p:spPr>
          <a:xfrm>
            <a:off x="409975" y="979025"/>
            <a:ext cx="8065200" cy="34722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lang="en" sz="1800">
                <a:solidFill>
                  <a:srgbClr val="00467F"/>
                </a:solidFill>
                <a:latin typeface="Open Sans SemiBold"/>
                <a:ea typeface="Open Sans SemiBold"/>
                <a:cs typeface="Open Sans SemiBold"/>
                <a:sym typeface="Open Sans SemiBold"/>
              </a:rPr>
              <a:t>Karly Chavez					Bryce Day</a:t>
            </a:r>
            <a:endParaRPr sz="1800">
              <a:solidFill>
                <a:srgbClr val="00467F"/>
              </a:solidFill>
              <a:latin typeface="Open Sans SemiBold"/>
              <a:ea typeface="Open Sans SemiBold"/>
              <a:cs typeface="Open Sans SemiBold"/>
              <a:sym typeface="Open Sans SemiBold"/>
            </a:endParaRPr>
          </a:p>
          <a:p>
            <a:pPr indent="0" lvl="0" marL="457200" rtl="0" algn="l">
              <a:lnSpc>
                <a:spcPct val="150000"/>
              </a:lnSpc>
              <a:spcBef>
                <a:spcPts val="0"/>
              </a:spcBef>
              <a:spcAft>
                <a:spcPts val="0"/>
              </a:spcAft>
              <a:buNone/>
            </a:pPr>
            <a:r>
              <a:rPr lang="en" sz="1800">
                <a:solidFill>
                  <a:srgbClr val="00467F"/>
                </a:solidFill>
                <a:latin typeface="Open Sans SemiBold"/>
                <a:ea typeface="Open Sans SemiBold"/>
                <a:cs typeface="Open Sans SemiBold"/>
                <a:sym typeface="Open Sans SemiBold"/>
              </a:rPr>
              <a:t>Associate Director  - DEAO		Director of Special Education</a:t>
            </a:r>
            <a:endParaRPr sz="1800">
              <a:solidFill>
                <a:srgbClr val="00467F"/>
              </a:solidFill>
              <a:latin typeface="Open Sans SemiBold"/>
              <a:ea typeface="Open Sans SemiBold"/>
              <a:cs typeface="Open Sans SemiBold"/>
              <a:sym typeface="Open Sans SemiBold"/>
            </a:endParaRPr>
          </a:p>
          <a:p>
            <a:pPr indent="0" lvl="0" marL="457200" rtl="0" algn="l">
              <a:lnSpc>
                <a:spcPct val="150000"/>
              </a:lnSpc>
              <a:spcBef>
                <a:spcPts val="0"/>
              </a:spcBef>
              <a:spcAft>
                <a:spcPts val="0"/>
              </a:spcAft>
              <a:buNone/>
            </a:pPr>
            <a:r>
              <a:rPr lang="en" sz="1800" u="sng">
                <a:solidFill>
                  <a:schemeClr val="hlink"/>
                </a:solidFill>
                <a:latin typeface="Open Sans SemiBold"/>
                <a:ea typeface="Open Sans SemiBold"/>
                <a:cs typeface="Open Sans SemiBold"/>
                <a:sym typeface="Open Sans SemiBold"/>
                <a:hlinkClick r:id="rId3"/>
              </a:rPr>
              <a:t>kchavez@graniteschools.org</a:t>
            </a:r>
            <a:r>
              <a:rPr lang="en" sz="1800">
                <a:solidFill>
                  <a:srgbClr val="00467F"/>
                </a:solidFill>
                <a:latin typeface="Open Sans SemiBold"/>
                <a:ea typeface="Open Sans SemiBold"/>
                <a:cs typeface="Open Sans SemiBold"/>
                <a:sym typeface="Open Sans SemiBold"/>
              </a:rPr>
              <a:t>	        </a:t>
            </a:r>
            <a:r>
              <a:rPr lang="en" sz="1800" u="sng">
                <a:solidFill>
                  <a:schemeClr val="hlink"/>
                </a:solidFill>
                <a:latin typeface="Open Sans SemiBold"/>
                <a:ea typeface="Open Sans SemiBold"/>
                <a:cs typeface="Open Sans SemiBold"/>
                <a:sym typeface="Open Sans SemiBold"/>
                <a:hlinkClick r:id="rId4"/>
              </a:rPr>
              <a:t>bbday@graniteschools.org</a:t>
            </a:r>
            <a:endParaRPr sz="1800">
              <a:solidFill>
                <a:srgbClr val="00467F"/>
              </a:solidFill>
              <a:latin typeface="Open Sans SemiBold"/>
              <a:ea typeface="Open Sans SemiBold"/>
              <a:cs typeface="Open Sans SemiBold"/>
              <a:sym typeface="Open Sans SemiBold"/>
            </a:endParaRPr>
          </a:p>
          <a:p>
            <a:pPr indent="0" lvl="0" marL="457200" rtl="0" algn="l">
              <a:lnSpc>
                <a:spcPct val="150000"/>
              </a:lnSpc>
              <a:spcBef>
                <a:spcPts val="0"/>
              </a:spcBef>
              <a:spcAft>
                <a:spcPts val="0"/>
              </a:spcAft>
              <a:buNone/>
            </a:pPr>
            <a:r>
              <a:t/>
            </a:r>
            <a:endParaRPr sz="2000">
              <a:solidFill>
                <a:srgbClr val="00467F"/>
              </a:solidFill>
              <a:latin typeface="Open Sans SemiBold"/>
              <a:ea typeface="Open Sans SemiBold"/>
              <a:cs typeface="Open Sans SemiBold"/>
              <a:sym typeface="Open Sans SemiBold"/>
            </a:endParaRPr>
          </a:p>
          <a:p>
            <a:pPr indent="0" lvl="0" marL="457200" rtl="0" algn="l">
              <a:lnSpc>
                <a:spcPct val="150000"/>
              </a:lnSpc>
              <a:spcBef>
                <a:spcPts val="0"/>
              </a:spcBef>
              <a:spcAft>
                <a:spcPts val="0"/>
              </a:spcAft>
              <a:buNone/>
            </a:pPr>
            <a:r>
              <a:rPr lang="en" sz="2000">
                <a:solidFill>
                  <a:srgbClr val="00467F"/>
                </a:solidFill>
                <a:latin typeface="Open Sans SemiBold"/>
                <a:ea typeface="Open Sans SemiBold"/>
                <a:cs typeface="Open Sans SemiBold"/>
                <a:sym typeface="Open Sans SemiBold"/>
              </a:rPr>
              <a:t>We have amazing </a:t>
            </a:r>
            <a:r>
              <a:rPr lang="en" sz="2000">
                <a:solidFill>
                  <a:srgbClr val="00467F"/>
                </a:solidFill>
                <a:latin typeface="Open Sans SemiBold"/>
                <a:ea typeface="Open Sans SemiBold"/>
                <a:cs typeface="Open Sans SemiBold"/>
                <a:sym typeface="Open Sans SemiBold"/>
              </a:rPr>
              <a:t>coaches</a:t>
            </a:r>
            <a:r>
              <a:rPr lang="en" sz="2000">
                <a:solidFill>
                  <a:srgbClr val="00467F"/>
                </a:solidFill>
                <a:latin typeface="Open Sans SemiBold"/>
                <a:ea typeface="Open Sans SemiBold"/>
                <a:cs typeface="Open Sans SemiBold"/>
                <a:sym typeface="Open Sans SemiBold"/>
              </a:rPr>
              <a:t> and </a:t>
            </a:r>
            <a:r>
              <a:rPr lang="en" sz="2000">
                <a:solidFill>
                  <a:srgbClr val="00467F"/>
                </a:solidFill>
                <a:latin typeface="Open Sans SemiBold"/>
                <a:ea typeface="Open Sans SemiBold"/>
                <a:cs typeface="Open Sans SemiBold"/>
                <a:sym typeface="Open Sans SemiBold"/>
              </a:rPr>
              <a:t>specialists</a:t>
            </a:r>
            <a:r>
              <a:rPr lang="en" sz="2000">
                <a:solidFill>
                  <a:srgbClr val="00467F"/>
                </a:solidFill>
                <a:latin typeface="Open Sans SemiBold"/>
                <a:ea typeface="Open Sans SemiBold"/>
                <a:cs typeface="Open Sans SemiBold"/>
                <a:sym typeface="Open Sans SemiBold"/>
              </a:rPr>
              <a:t> in our departments, ready to help!	</a:t>
            </a:r>
            <a:endParaRPr sz="2000">
              <a:solidFill>
                <a:srgbClr val="00467F"/>
              </a:solidFill>
              <a:latin typeface="Open Sans SemiBold"/>
              <a:ea typeface="Open Sans SemiBold"/>
              <a:cs typeface="Open Sans SemiBold"/>
              <a:sym typeface="Open Sans SemiBold"/>
            </a:endParaRPr>
          </a:p>
          <a:p>
            <a:pPr indent="0" lvl="0" marL="457200" rtl="0" algn="l">
              <a:lnSpc>
                <a:spcPct val="150000"/>
              </a:lnSpc>
              <a:spcBef>
                <a:spcPts val="0"/>
              </a:spcBef>
              <a:spcAft>
                <a:spcPts val="0"/>
              </a:spcAft>
              <a:buNone/>
            </a:pPr>
            <a:r>
              <a:t/>
            </a:r>
            <a:endParaRPr sz="2000">
              <a:solidFill>
                <a:srgbClr val="00467F"/>
              </a:solidFill>
              <a:latin typeface="Open Sans SemiBold"/>
              <a:ea typeface="Open Sans SemiBold"/>
              <a:cs typeface="Open Sans SemiBold"/>
              <a:sym typeface="Open Sans SemiBold"/>
            </a:endParaRPr>
          </a:p>
        </p:txBody>
      </p:sp>
      <p:pic>
        <p:nvPicPr>
          <p:cNvPr id="683" name="Google Shape;683;p104"/>
          <p:cNvPicPr preferRelativeResize="0"/>
          <p:nvPr/>
        </p:nvPicPr>
        <p:blipFill>
          <a:blip r:embed="rId5">
            <a:alphaModFix/>
          </a:blip>
          <a:stretch>
            <a:fillRect/>
          </a:stretch>
        </p:blipFill>
        <p:spPr>
          <a:xfrm>
            <a:off x="0" y="4577500"/>
            <a:ext cx="1067526" cy="565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5"/>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Shared Norms</a:t>
            </a:r>
            <a:endParaRPr sz="3400">
              <a:solidFill>
                <a:srgbClr val="00467F"/>
              </a:solidFill>
              <a:latin typeface="Roboto Medium"/>
              <a:ea typeface="Roboto Medium"/>
              <a:cs typeface="Roboto Medium"/>
              <a:sym typeface="Roboto Medium"/>
            </a:endParaRPr>
          </a:p>
        </p:txBody>
      </p:sp>
      <p:sp>
        <p:nvSpPr>
          <p:cNvPr id="405" name="Google Shape;405;p75"/>
          <p:cNvSpPr txBox="1"/>
          <p:nvPr/>
        </p:nvSpPr>
        <p:spPr>
          <a:xfrm>
            <a:off x="409975" y="979025"/>
            <a:ext cx="80652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00467F"/>
                </a:solidFill>
                <a:latin typeface="Open Sans SemiBold"/>
                <a:ea typeface="Open Sans SemiBold"/>
                <a:cs typeface="Open Sans SemiBold"/>
                <a:sym typeface="Open Sans SemiBold"/>
              </a:rPr>
              <a:t>Meeting Norms</a:t>
            </a:r>
            <a:endParaRPr sz="2000">
              <a:solidFill>
                <a:srgbClr val="00467F"/>
              </a:solidFill>
              <a:latin typeface="Open Sans SemiBold"/>
              <a:ea typeface="Open Sans SemiBold"/>
              <a:cs typeface="Open Sans SemiBold"/>
              <a:sym typeface="Open Sans SemiBold"/>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Be on time and prepared</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Stay engaged</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Speak your truth</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Assume best intent</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Don’t take offense</a:t>
            </a:r>
            <a:endParaRPr sz="2000">
              <a:solidFill>
                <a:srgbClr val="00467F"/>
              </a:solidFill>
              <a:latin typeface="Open Sans"/>
              <a:ea typeface="Open Sans"/>
              <a:cs typeface="Open Sans"/>
              <a:sym typeface="Open Sans"/>
            </a:endParaRPr>
          </a:p>
        </p:txBody>
      </p:sp>
      <p:pic>
        <p:nvPicPr>
          <p:cNvPr id="406" name="Google Shape;406;p75"/>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Roboto Medium"/>
                <a:ea typeface="Roboto Medium"/>
                <a:cs typeface="Roboto Medium"/>
                <a:sym typeface="Roboto Medium"/>
              </a:rPr>
              <a:t>Why Does This Matter?</a:t>
            </a:r>
            <a:endParaRPr>
              <a:latin typeface="Roboto Medium"/>
              <a:ea typeface="Roboto Medium"/>
              <a:cs typeface="Roboto Medium"/>
              <a:sym typeface="Roboto Medium"/>
            </a:endParaRPr>
          </a:p>
        </p:txBody>
      </p:sp>
      <p:sp>
        <p:nvSpPr>
          <p:cNvPr id="412" name="Google Shape;412;p76"/>
          <p:cNvSpPr txBox="1"/>
          <p:nvPr>
            <p:ph idx="2" type="body"/>
          </p:nvPr>
        </p:nvSpPr>
        <p:spPr>
          <a:xfrm>
            <a:off x="4939500" y="498975"/>
            <a:ext cx="3837000" cy="4529700"/>
          </a:xfrm>
          <a:prstGeom prst="rect">
            <a:avLst/>
          </a:prstGeom>
        </p:spPr>
        <p:txBody>
          <a:bodyPr anchorCtr="0" anchor="ctr" bIns="91425" lIns="91425" spcFirstLastPara="1" rIns="91425" wrap="square" tIns="91425">
            <a:noAutofit/>
          </a:bodyPr>
          <a:lstStyle/>
          <a:p>
            <a:pPr indent="0" lvl="0" marL="0" rtl="0" algn="l">
              <a:spcBef>
                <a:spcPts val="1200"/>
              </a:spcBef>
              <a:spcAft>
                <a:spcPts val="0"/>
              </a:spcAft>
              <a:buNone/>
            </a:pPr>
            <a:r>
              <a:rPr b="1" lang="en">
                <a:solidFill>
                  <a:schemeClr val="dk1"/>
                </a:solidFill>
                <a:latin typeface="Arial"/>
                <a:ea typeface="Arial"/>
                <a:cs typeface="Arial"/>
                <a:sym typeface="Arial"/>
              </a:rPr>
              <a:t>Academic Achievement</a:t>
            </a:r>
            <a:r>
              <a:rPr lang="en">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0" lvl="0" marL="0" rtl="0" algn="l">
              <a:spcBef>
                <a:spcPts val="1200"/>
              </a:spcBef>
              <a:spcAft>
                <a:spcPts val="0"/>
              </a:spcAft>
              <a:buNone/>
            </a:pPr>
            <a:r>
              <a:rPr i="1" lang="en" sz="1600">
                <a:solidFill>
                  <a:schemeClr val="dk1"/>
                </a:solidFill>
                <a:latin typeface="Arial"/>
                <a:ea typeface="Arial"/>
                <a:cs typeface="Arial"/>
                <a:sym typeface="Arial"/>
              </a:rPr>
              <a:t>Providing the right supports improves outcomes for all students (Shinn, 2021).</a:t>
            </a:r>
            <a:endParaRPr i="1" sz="1600">
              <a:solidFill>
                <a:schemeClr val="dk1"/>
              </a:solidFill>
              <a:latin typeface="Arial"/>
              <a:ea typeface="Arial"/>
              <a:cs typeface="Arial"/>
              <a:sym typeface="Arial"/>
            </a:endParaRPr>
          </a:p>
          <a:p>
            <a:pPr indent="0" lvl="0" marL="0" rtl="0" algn="l">
              <a:spcBef>
                <a:spcPts val="1200"/>
              </a:spcBef>
              <a:spcAft>
                <a:spcPts val="0"/>
              </a:spcAft>
              <a:buNone/>
            </a:pPr>
            <a:r>
              <a:rPr b="1" lang="en">
                <a:solidFill>
                  <a:schemeClr val="dk1"/>
                </a:solidFill>
                <a:latin typeface="Arial"/>
                <a:ea typeface="Arial"/>
                <a:cs typeface="Arial"/>
                <a:sym typeface="Arial"/>
              </a:rPr>
              <a:t>Opportunity &amp; Access</a:t>
            </a:r>
            <a:r>
              <a:rPr lang="en">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0" lvl="0" marL="0" rtl="0" algn="l">
              <a:spcBef>
                <a:spcPts val="1200"/>
              </a:spcBef>
              <a:spcAft>
                <a:spcPts val="0"/>
              </a:spcAft>
              <a:buNone/>
            </a:pPr>
            <a:r>
              <a:rPr i="1" lang="en" sz="1600">
                <a:solidFill>
                  <a:schemeClr val="dk1"/>
                </a:solidFill>
                <a:latin typeface="Arial"/>
                <a:ea typeface="Arial"/>
                <a:cs typeface="Arial"/>
                <a:sym typeface="Arial"/>
              </a:rPr>
              <a:t>Ensuring all students have the tools they need to succeed.</a:t>
            </a:r>
            <a:endParaRPr i="1" sz="16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rPr b="1" lang="en">
                <a:solidFill>
                  <a:schemeClr val="dk1"/>
                </a:solidFill>
                <a:latin typeface="Arial"/>
                <a:ea typeface="Arial"/>
                <a:cs typeface="Arial"/>
                <a:sym typeface="Arial"/>
              </a:rPr>
              <a:t>Legal and Ethical Responsibilities</a:t>
            </a:r>
            <a:r>
              <a:rPr lang="en">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0" lvl="0" marL="0" rtl="0" algn="l">
              <a:spcBef>
                <a:spcPts val="1200"/>
              </a:spcBef>
              <a:spcAft>
                <a:spcPts val="0"/>
              </a:spcAft>
              <a:buNone/>
            </a:pPr>
            <a:r>
              <a:rPr i="1" lang="en" sz="1600">
                <a:solidFill>
                  <a:schemeClr val="dk1"/>
                </a:solidFill>
                <a:latin typeface="Arial"/>
                <a:ea typeface="Arial"/>
                <a:cs typeface="Arial"/>
                <a:sym typeface="Arial"/>
              </a:rPr>
              <a:t>Schools are required to provide FAPE (Free Appropriate Public Education) and meaningful language access (IDEA, 2004; ESSA, 2015).</a:t>
            </a:r>
            <a:endParaRPr i="1" sz="1600">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t/>
            </a:r>
            <a:endParaRPr sz="1200">
              <a:solidFill>
                <a:schemeClr val="dk1"/>
              </a:solidFill>
              <a:latin typeface="Arial"/>
              <a:ea typeface="Arial"/>
              <a:cs typeface="Arial"/>
              <a:sym typeface="Arial"/>
            </a:endParaRPr>
          </a:p>
          <a:p>
            <a:pPr indent="0" lvl="0" marL="0" rtl="0" algn="l">
              <a:spcBef>
                <a:spcPts val="1200"/>
              </a:spcBef>
              <a:spcAft>
                <a:spcPts val="1200"/>
              </a:spcAft>
              <a:buNone/>
            </a:pPr>
            <a:r>
              <a:t/>
            </a:r>
            <a:endParaRPr i="1" sz="1600">
              <a:solidFill>
                <a:schemeClr val="dk1"/>
              </a:solidFill>
              <a:latin typeface="Arial"/>
              <a:ea typeface="Arial"/>
              <a:cs typeface="Arial"/>
              <a:sym typeface="Arial"/>
            </a:endParaRPr>
          </a:p>
        </p:txBody>
      </p:sp>
      <p:pic>
        <p:nvPicPr>
          <p:cNvPr id="413" name="Google Shape;413;p76"/>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77">
            <a:hlinkClick r:id="rId3"/>
          </p:cNvPr>
          <p:cNvPicPr preferRelativeResize="0"/>
          <p:nvPr/>
        </p:nvPicPr>
        <p:blipFill>
          <a:blip r:embed="rId4">
            <a:alphaModFix/>
          </a:blip>
          <a:stretch>
            <a:fillRect/>
          </a:stretch>
        </p:blipFill>
        <p:spPr>
          <a:xfrm>
            <a:off x="238925" y="352425"/>
            <a:ext cx="7296150" cy="4438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8"/>
          <p:cNvSpPr txBox="1"/>
          <p:nvPr>
            <p:ph idx="4294967295" type="subTitle"/>
          </p:nvPr>
        </p:nvSpPr>
        <p:spPr>
          <a:xfrm>
            <a:off x="414900" y="689525"/>
            <a:ext cx="8448900" cy="35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434343"/>
              </a:solidFill>
              <a:latin typeface="Open Sans"/>
              <a:ea typeface="Open Sans"/>
              <a:cs typeface="Open Sans"/>
              <a:sym typeface="Open Sans"/>
            </a:endParaRPr>
          </a:p>
          <a:p>
            <a:pPr indent="0" lvl="0" marL="0" rtl="0" algn="l">
              <a:spcBef>
                <a:spcPts val="1600"/>
              </a:spcBef>
              <a:spcAft>
                <a:spcPts val="0"/>
              </a:spcAft>
              <a:buNone/>
            </a:pPr>
            <a:r>
              <a:rPr i="1" lang="en" sz="3000">
                <a:solidFill>
                  <a:srgbClr val="434343"/>
                </a:solidFill>
                <a:latin typeface="Open Sans"/>
                <a:ea typeface="Open Sans"/>
                <a:cs typeface="Open Sans"/>
                <a:sym typeface="Open Sans"/>
              </a:rPr>
              <a:t>It is not our differences that divide us. It is our inability to recognize, accept, and celebrate those differences.</a:t>
            </a:r>
            <a:endParaRPr i="1" sz="3000">
              <a:solidFill>
                <a:srgbClr val="434343"/>
              </a:solidFill>
              <a:latin typeface="Open Sans"/>
              <a:ea typeface="Open Sans"/>
              <a:cs typeface="Open Sans"/>
              <a:sym typeface="Open Sans"/>
            </a:endParaRPr>
          </a:p>
          <a:p>
            <a:pPr indent="0" lvl="0" marL="0" rtl="0" algn="l">
              <a:spcBef>
                <a:spcPts val="1600"/>
              </a:spcBef>
              <a:spcAft>
                <a:spcPts val="1600"/>
              </a:spcAft>
              <a:buNone/>
            </a:pPr>
            <a:r>
              <a:rPr lang="en" sz="3000">
                <a:solidFill>
                  <a:srgbClr val="434343"/>
                </a:solidFill>
                <a:latin typeface="Open Sans"/>
                <a:ea typeface="Open Sans"/>
                <a:cs typeface="Open Sans"/>
                <a:sym typeface="Open Sans"/>
              </a:rPr>
              <a:t>								</a:t>
            </a:r>
            <a:r>
              <a:rPr b="1" i="1" lang="en" sz="3000">
                <a:solidFill>
                  <a:srgbClr val="434343"/>
                </a:solidFill>
                <a:latin typeface="Open Sans"/>
                <a:ea typeface="Open Sans"/>
                <a:cs typeface="Open Sans"/>
                <a:sym typeface="Open Sans"/>
              </a:rPr>
              <a:t>-Audre Lorde</a:t>
            </a:r>
            <a:endParaRPr b="1" i="1" sz="3000">
              <a:solidFill>
                <a:srgbClr val="434343"/>
              </a:solidFill>
              <a:latin typeface="Open Sans"/>
              <a:ea typeface="Open Sans"/>
              <a:cs typeface="Open Sans"/>
              <a:sym typeface="Open Sans"/>
            </a:endParaRPr>
          </a:p>
        </p:txBody>
      </p:sp>
      <p:pic>
        <p:nvPicPr>
          <p:cNvPr id="424" name="Google Shape;424;p78"/>
          <p:cNvPicPr preferRelativeResize="0"/>
          <p:nvPr/>
        </p:nvPicPr>
        <p:blipFill>
          <a:blip r:embed="rId3">
            <a:alphaModFix/>
          </a:blip>
          <a:stretch>
            <a:fillRect/>
          </a:stretch>
        </p:blipFill>
        <p:spPr>
          <a:xfrm rot="10800000">
            <a:off x="7342225" y="3792175"/>
            <a:ext cx="1801776" cy="1351325"/>
          </a:xfrm>
          <a:prstGeom prst="rect">
            <a:avLst/>
          </a:prstGeom>
          <a:noFill/>
          <a:ln>
            <a:noFill/>
          </a:ln>
          <a:effectLst>
            <a:outerShdw blurRad="128588" rotWithShape="0" algn="bl" dir="2220000" dist="66675">
              <a:srgbClr val="4C1130"/>
            </a:outerShdw>
          </a:effectLst>
        </p:spPr>
      </p:pic>
      <p:pic>
        <p:nvPicPr>
          <p:cNvPr id="425" name="Google Shape;425;p78"/>
          <p:cNvPicPr preferRelativeResize="0"/>
          <p:nvPr/>
        </p:nvPicPr>
        <p:blipFill>
          <a:blip r:embed="rId3">
            <a:alphaModFix/>
          </a:blip>
          <a:stretch>
            <a:fillRect/>
          </a:stretch>
        </p:blipFill>
        <p:spPr>
          <a:xfrm flipH="1" rot="10800000">
            <a:off x="0" y="0"/>
            <a:ext cx="1801776" cy="1351325"/>
          </a:xfrm>
          <a:prstGeom prst="rect">
            <a:avLst/>
          </a:prstGeom>
          <a:noFill/>
          <a:ln>
            <a:noFill/>
          </a:ln>
          <a:effectLst>
            <a:outerShdw blurRad="128588" rotWithShape="0" algn="bl" dir="2220000" dist="66675">
              <a:srgbClr val="4C1130"/>
            </a:outerShdw>
          </a:effectLst>
        </p:spPr>
      </p:pic>
      <p:pic>
        <p:nvPicPr>
          <p:cNvPr id="426" name="Google Shape;426;p78"/>
          <p:cNvPicPr preferRelativeResize="0"/>
          <p:nvPr/>
        </p:nvPicPr>
        <p:blipFill>
          <a:blip r:embed="rId4">
            <a:alphaModFix/>
          </a:blip>
          <a:stretch>
            <a:fillRect/>
          </a:stretch>
        </p:blipFill>
        <p:spPr>
          <a:xfrm>
            <a:off x="0" y="4577500"/>
            <a:ext cx="1067526" cy="565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File:Multiculturalism.jpg - Wikimedia Commons" id="431" name="Google Shape;431;p79"/>
          <p:cNvPicPr preferRelativeResize="0"/>
          <p:nvPr/>
        </p:nvPicPr>
        <p:blipFill>
          <a:blip r:embed="rId3">
            <a:alphaModFix amt="17000"/>
          </a:blip>
          <a:stretch>
            <a:fillRect/>
          </a:stretch>
        </p:blipFill>
        <p:spPr>
          <a:xfrm>
            <a:off x="2750450" y="1661225"/>
            <a:ext cx="3484125" cy="2319100"/>
          </a:xfrm>
          <a:prstGeom prst="rect">
            <a:avLst/>
          </a:prstGeom>
          <a:noFill/>
          <a:ln>
            <a:noFill/>
          </a:ln>
        </p:spPr>
      </p:pic>
      <p:sp>
        <p:nvSpPr>
          <p:cNvPr id="432" name="Google Shape;432;p79"/>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9"/>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434" name="Google Shape;434;p79"/>
          <p:cNvSpPr txBox="1"/>
          <p:nvPr/>
        </p:nvSpPr>
        <p:spPr>
          <a:xfrm>
            <a:off x="6552975" y="97907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435" name="Google Shape;435;p79"/>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Understanding Our Students</a:t>
            </a:r>
            <a:endParaRPr sz="2400">
              <a:solidFill>
                <a:srgbClr val="434343"/>
              </a:solidFill>
              <a:latin typeface="Roboto"/>
              <a:ea typeface="Roboto"/>
              <a:cs typeface="Roboto"/>
              <a:sym typeface="Roboto"/>
            </a:endParaRPr>
          </a:p>
        </p:txBody>
      </p:sp>
      <p:pic>
        <p:nvPicPr>
          <p:cNvPr id="436" name="Google Shape;436;p79"/>
          <p:cNvPicPr preferRelativeResize="0"/>
          <p:nvPr/>
        </p:nvPicPr>
        <p:blipFill>
          <a:blip r:embed="rId4">
            <a:alphaModFix/>
          </a:blip>
          <a:stretch>
            <a:fillRect/>
          </a:stretch>
        </p:blipFill>
        <p:spPr>
          <a:xfrm>
            <a:off x="0" y="4577500"/>
            <a:ext cx="1067526" cy="565999"/>
          </a:xfrm>
          <a:prstGeom prst="rect">
            <a:avLst/>
          </a:prstGeom>
          <a:noFill/>
          <a:ln>
            <a:noFill/>
          </a:ln>
        </p:spPr>
      </p:pic>
      <p:sp>
        <p:nvSpPr>
          <p:cNvPr id="437" name="Google Shape;437;p79"/>
          <p:cNvSpPr txBox="1"/>
          <p:nvPr/>
        </p:nvSpPr>
        <p:spPr>
          <a:xfrm>
            <a:off x="505025" y="885750"/>
            <a:ext cx="5392200" cy="61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a:solidFill>
                  <a:schemeClr val="dk1"/>
                </a:solidFill>
                <a:latin typeface="Open Sans Light"/>
                <a:ea typeface="Open Sans Light"/>
                <a:cs typeface="Open Sans Light"/>
                <a:sym typeface="Open Sans Light"/>
              </a:rPr>
              <a:t>All students</a:t>
            </a:r>
            <a:r>
              <a:rPr lang="en">
                <a:solidFill>
                  <a:schemeClr val="dk1"/>
                </a:solidFill>
                <a:latin typeface="Open Sans Light"/>
                <a:ea typeface="Open Sans Light"/>
                <a:cs typeface="Open Sans Light"/>
                <a:sym typeface="Open Sans Light"/>
              </a:rPr>
              <a:t> are in the process of learning and acquiring proficiency in academic language. </a:t>
            </a:r>
            <a:endParaRPr>
              <a:solidFill>
                <a:schemeClr val="dk1"/>
              </a:solidFill>
              <a:latin typeface="Open Sans Light"/>
              <a:ea typeface="Open Sans Light"/>
              <a:cs typeface="Open Sans Light"/>
              <a:sym typeface="Open Sans Light"/>
            </a:endParaRPr>
          </a:p>
          <a:p>
            <a:pPr indent="0" lvl="0" marL="0" rtl="0" algn="l">
              <a:spcBef>
                <a:spcPts val="1200"/>
              </a:spcBef>
              <a:spcAft>
                <a:spcPts val="0"/>
              </a:spcAft>
              <a:buNone/>
            </a:pPr>
            <a:r>
              <a:t/>
            </a:r>
            <a:endParaRPr>
              <a:latin typeface="Roboto Thin"/>
              <a:ea typeface="Roboto Thin"/>
              <a:cs typeface="Roboto Thin"/>
              <a:sym typeface="Roboto Thin"/>
            </a:endParaRPr>
          </a:p>
        </p:txBody>
      </p:sp>
      <p:sp>
        <p:nvSpPr>
          <p:cNvPr id="438" name="Google Shape;438;p79"/>
          <p:cNvSpPr txBox="1"/>
          <p:nvPr/>
        </p:nvSpPr>
        <p:spPr>
          <a:xfrm>
            <a:off x="417749" y="1535075"/>
            <a:ext cx="2713500" cy="30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latin typeface="Open Sans"/>
                <a:ea typeface="Open Sans"/>
                <a:cs typeface="Open Sans"/>
                <a:sym typeface="Open Sans"/>
              </a:rPr>
              <a:t>Needs:</a:t>
            </a:r>
            <a:endParaRPr b="1">
              <a:latin typeface="Open Sans"/>
              <a:ea typeface="Open Sans"/>
              <a:cs typeface="Open Sans"/>
              <a:sym typeface="Open Sans"/>
            </a:endParaRPr>
          </a:p>
          <a:p>
            <a:pPr indent="0" lvl="0" marL="0" rtl="0" algn="l">
              <a:lnSpc>
                <a:spcPct val="115000"/>
              </a:lnSpc>
              <a:spcBef>
                <a:spcPts val="1200"/>
              </a:spcBef>
              <a:spcAft>
                <a:spcPts val="0"/>
              </a:spcAft>
              <a:buNone/>
            </a:pPr>
            <a:r>
              <a:rPr lang="en">
                <a:latin typeface="Open Sans Light"/>
                <a:ea typeface="Open Sans Light"/>
                <a:cs typeface="Open Sans Light"/>
                <a:sym typeface="Open Sans Light"/>
              </a:rPr>
              <a:t>     Language </a:t>
            </a:r>
            <a:r>
              <a:rPr lang="en">
                <a:latin typeface="Open Sans Light"/>
                <a:ea typeface="Open Sans Light"/>
                <a:cs typeface="Open Sans Light"/>
                <a:sym typeface="Open Sans Light"/>
              </a:rPr>
              <a:t>support</a:t>
            </a:r>
            <a:endParaRPr>
              <a:latin typeface="Open Sans Light"/>
              <a:ea typeface="Open Sans Light"/>
              <a:cs typeface="Open Sans Light"/>
              <a:sym typeface="Open Sans Light"/>
            </a:endParaRPr>
          </a:p>
          <a:p>
            <a:pPr indent="0" lvl="0" marL="0" rtl="0" algn="l">
              <a:lnSpc>
                <a:spcPct val="115000"/>
              </a:lnSpc>
              <a:spcBef>
                <a:spcPts val="1200"/>
              </a:spcBef>
              <a:spcAft>
                <a:spcPts val="0"/>
              </a:spcAft>
              <a:buNone/>
            </a:pPr>
            <a:r>
              <a:rPr lang="en">
                <a:latin typeface="Open Sans Light"/>
                <a:ea typeface="Open Sans Light"/>
                <a:cs typeface="Open Sans Light"/>
                <a:sym typeface="Open Sans Light"/>
              </a:rPr>
              <a:t>     Cultural relevance</a:t>
            </a:r>
            <a:endParaRPr>
              <a:latin typeface="Open Sans Light"/>
              <a:ea typeface="Open Sans Light"/>
              <a:cs typeface="Open Sans Light"/>
              <a:sym typeface="Open Sans Light"/>
            </a:endParaRPr>
          </a:p>
          <a:p>
            <a:pPr indent="0" lvl="0" marL="0" rtl="0" algn="l">
              <a:lnSpc>
                <a:spcPct val="115000"/>
              </a:lnSpc>
              <a:spcBef>
                <a:spcPts val="1200"/>
              </a:spcBef>
              <a:spcAft>
                <a:spcPts val="0"/>
              </a:spcAft>
              <a:buNone/>
            </a:pPr>
            <a:r>
              <a:rPr lang="en">
                <a:latin typeface="Open Sans Light"/>
                <a:ea typeface="Open Sans Light"/>
                <a:cs typeface="Open Sans Light"/>
                <a:sym typeface="Open Sans Light"/>
              </a:rPr>
              <a:t>     Academic language</a:t>
            </a:r>
            <a:endParaRPr>
              <a:latin typeface="Open Sans Light"/>
              <a:ea typeface="Open Sans Light"/>
              <a:cs typeface="Open Sans Light"/>
              <a:sym typeface="Open Sans Light"/>
            </a:endParaRPr>
          </a:p>
          <a:p>
            <a:pPr indent="0" lvl="0" marL="0" rtl="0" algn="l">
              <a:lnSpc>
                <a:spcPct val="115000"/>
              </a:lnSpc>
              <a:spcBef>
                <a:spcPts val="1200"/>
              </a:spcBef>
              <a:spcAft>
                <a:spcPts val="1200"/>
              </a:spcAft>
              <a:buNone/>
            </a:pPr>
            <a:r>
              <a:rPr lang="en">
                <a:latin typeface="Open Sans Light"/>
                <a:ea typeface="Open Sans Light"/>
                <a:cs typeface="Open Sans Light"/>
                <a:sym typeface="Open Sans Light"/>
              </a:rPr>
              <a:t>     Social and emotional support </a:t>
            </a:r>
            <a:endParaRPr>
              <a:latin typeface="Open Sans Light"/>
              <a:ea typeface="Open Sans Light"/>
              <a:cs typeface="Open Sans Light"/>
              <a:sym typeface="Open Sans Light"/>
            </a:endParaRPr>
          </a:p>
        </p:txBody>
      </p:sp>
      <p:pic>
        <p:nvPicPr>
          <p:cNvPr descr="Ladder (flat) | Free SVG" id="439" name="Google Shape;439;p79"/>
          <p:cNvPicPr preferRelativeResize="0"/>
          <p:nvPr/>
        </p:nvPicPr>
        <p:blipFill>
          <a:blip r:embed="rId5">
            <a:alphaModFix/>
          </a:blip>
          <a:stretch>
            <a:fillRect/>
          </a:stretch>
        </p:blipFill>
        <p:spPr>
          <a:xfrm>
            <a:off x="6565900" y="1200737"/>
            <a:ext cx="2773151" cy="3816075"/>
          </a:xfrm>
          <a:prstGeom prst="rect">
            <a:avLst/>
          </a:prstGeom>
          <a:noFill/>
          <a:ln>
            <a:noFill/>
          </a:ln>
        </p:spPr>
      </p:pic>
      <p:sp>
        <p:nvSpPr>
          <p:cNvPr id="440" name="Google Shape;440;p79"/>
          <p:cNvSpPr txBox="1"/>
          <p:nvPr/>
        </p:nvSpPr>
        <p:spPr>
          <a:xfrm>
            <a:off x="6368600" y="458400"/>
            <a:ext cx="2787300" cy="3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Roboto"/>
                <a:ea typeface="Roboto"/>
                <a:cs typeface="Roboto"/>
                <a:sym typeface="Roboto"/>
              </a:rPr>
              <a:t>Stages of </a:t>
            </a:r>
            <a:r>
              <a:rPr b="1" lang="en" sz="1800">
                <a:solidFill>
                  <a:schemeClr val="lt1"/>
                </a:solidFill>
                <a:latin typeface="Roboto"/>
                <a:ea typeface="Roboto"/>
                <a:cs typeface="Roboto"/>
                <a:sym typeface="Roboto"/>
              </a:rPr>
              <a:t>Language</a:t>
            </a:r>
            <a:r>
              <a:rPr b="1" lang="en" sz="1800">
                <a:solidFill>
                  <a:schemeClr val="lt1"/>
                </a:solidFill>
                <a:latin typeface="Roboto"/>
                <a:ea typeface="Roboto"/>
                <a:cs typeface="Roboto"/>
                <a:sym typeface="Roboto"/>
              </a:rPr>
              <a:t> Acquisition</a:t>
            </a:r>
            <a:endParaRPr b="1" sz="1800">
              <a:solidFill>
                <a:schemeClr val="lt1"/>
              </a:solidFill>
              <a:latin typeface="Roboto"/>
              <a:ea typeface="Roboto"/>
              <a:cs typeface="Roboto"/>
              <a:sym typeface="Roboto"/>
            </a:endParaRPr>
          </a:p>
        </p:txBody>
      </p:sp>
      <p:sp>
        <p:nvSpPr>
          <p:cNvPr id="441" name="Google Shape;441;p79"/>
          <p:cNvSpPr txBox="1"/>
          <p:nvPr/>
        </p:nvSpPr>
        <p:spPr>
          <a:xfrm>
            <a:off x="6942225" y="4025575"/>
            <a:ext cx="14529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Thin"/>
                <a:ea typeface="Roboto Thin"/>
                <a:cs typeface="Roboto Thin"/>
                <a:sym typeface="Roboto Thin"/>
              </a:rPr>
              <a:t>Pre-</a:t>
            </a:r>
            <a:r>
              <a:rPr lang="en">
                <a:solidFill>
                  <a:schemeClr val="lt1"/>
                </a:solidFill>
                <a:latin typeface="Roboto Thin"/>
                <a:ea typeface="Roboto Thin"/>
                <a:cs typeface="Roboto Thin"/>
                <a:sym typeface="Roboto Thin"/>
              </a:rPr>
              <a:t>production</a:t>
            </a:r>
            <a:endParaRPr>
              <a:latin typeface="Roboto Thin"/>
              <a:ea typeface="Roboto Thin"/>
              <a:cs typeface="Roboto Thin"/>
              <a:sym typeface="Roboto Thin"/>
            </a:endParaRPr>
          </a:p>
        </p:txBody>
      </p:sp>
      <p:sp>
        <p:nvSpPr>
          <p:cNvPr id="442" name="Google Shape;442;p79"/>
          <p:cNvSpPr txBox="1"/>
          <p:nvPr/>
        </p:nvSpPr>
        <p:spPr>
          <a:xfrm>
            <a:off x="6867675" y="3529200"/>
            <a:ext cx="14529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Thin"/>
                <a:ea typeface="Roboto Thin"/>
                <a:cs typeface="Roboto Thin"/>
                <a:sym typeface="Roboto Thin"/>
              </a:rPr>
              <a:t>Early production</a:t>
            </a:r>
            <a:endParaRPr>
              <a:latin typeface="Roboto Thin"/>
              <a:ea typeface="Roboto Thin"/>
              <a:cs typeface="Roboto Thin"/>
              <a:sym typeface="Roboto Thin"/>
            </a:endParaRPr>
          </a:p>
        </p:txBody>
      </p:sp>
      <p:sp>
        <p:nvSpPr>
          <p:cNvPr id="443" name="Google Shape;443;p79"/>
          <p:cNvSpPr txBox="1"/>
          <p:nvPr/>
        </p:nvSpPr>
        <p:spPr>
          <a:xfrm>
            <a:off x="6694575" y="2984388"/>
            <a:ext cx="16968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Thin"/>
                <a:ea typeface="Roboto Thin"/>
                <a:cs typeface="Roboto Thin"/>
                <a:sym typeface="Roboto Thin"/>
              </a:rPr>
              <a:t>Speech emergence</a:t>
            </a:r>
            <a:endParaRPr>
              <a:latin typeface="Roboto Thin"/>
              <a:ea typeface="Roboto Thin"/>
              <a:cs typeface="Roboto Thin"/>
              <a:sym typeface="Roboto Thin"/>
            </a:endParaRPr>
          </a:p>
        </p:txBody>
      </p:sp>
      <p:sp>
        <p:nvSpPr>
          <p:cNvPr id="444" name="Google Shape;444;p79"/>
          <p:cNvSpPr txBox="1"/>
          <p:nvPr/>
        </p:nvSpPr>
        <p:spPr>
          <a:xfrm>
            <a:off x="6552975" y="2439600"/>
            <a:ext cx="18384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Thin"/>
                <a:ea typeface="Roboto Thin"/>
                <a:cs typeface="Roboto Thin"/>
                <a:sym typeface="Roboto Thin"/>
              </a:rPr>
              <a:t>Intermediate fluency</a:t>
            </a:r>
            <a:endParaRPr>
              <a:latin typeface="Roboto Thin"/>
              <a:ea typeface="Roboto Thin"/>
              <a:cs typeface="Roboto Thin"/>
              <a:sym typeface="Roboto Thin"/>
            </a:endParaRPr>
          </a:p>
        </p:txBody>
      </p:sp>
      <p:sp>
        <p:nvSpPr>
          <p:cNvPr id="445" name="Google Shape;445;p79"/>
          <p:cNvSpPr txBox="1"/>
          <p:nvPr/>
        </p:nvSpPr>
        <p:spPr>
          <a:xfrm>
            <a:off x="6793125" y="1841263"/>
            <a:ext cx="16020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Thin"/>
                <a:ea typeface="Roboto Thin"/>
                <a:cs typeface="Roboto Thin"/>
                <a:sym typeface="Roboto Thin"/>
              </a:rPr>
              <a:t>Advanced fluency</a:t>
            </a:r>
            <a:endParaRPr>
              <a:latin typeface="Roboto Thin"/>
              <a:ea typeface="Roboto Thin"/>
              <a:cs typeface="Roboto Thin"/>
              <a:sym typeface="Roboto Thin"/>
            </a:endParaRPr>
          </a:p>
        </p:txBody>
      </p:sp>
      <p:pic>
        <p:nvPicPr>
          <p:cNvPr descr="File:Speech bubble.svg - Wikimedia Commons" id="446" name="Google Shape;446;p79"/>
          <p:cNvPicPr preferRelativeResize="0"/>
          <p:nvPr/>
        </p:nvPicPr>
        <p:blipFill>
          <a:blip r:embed="rId6">
            <a:alphaModFix/>
          </a:blip>
          <a:stretch>
            <a:fillRect/>
          </a:stretch>
        </p:blipFill>
        <p:spPr>
          <a:xfrm>
            <a:off x="338002" y="2128825"/>
            <a:ext cx="407050" cy="306650"/>
          </a:xfrm>
          <a:prstGeom prst="rect">
            <a:avLst/>
          </a:prstGeom>
          <a:noFill/>
          <a:ln>
            <a:noFill/>
          </a:ln>
        </p:spPr>
      </p:pic>
      <p:pic>
        <p:nvPicPr>
          <p:cNvPr descr="Tierra, earth | Free SVG" id="447" name="Google Shape;447;p79"/>
          <p:cNvPicPr preferRelativeResize="0"/>
          <p:nvPr/>
        </p:nvPicPr>
        <p:blipFill>
          <a:blip r:embed="rId7">
            <a:alphaModFix/>
          </a:blip>
          <a:stretch>
            <a:fillRect/>
          </a:stretch>
        </p:blipFill>
        <p:spPr>
          <a:xfrm>
            <a:off x="312225" y="2467177"/>
            <a:ext cx="407051" cy="407051"/>
          </a:xfrm>
          <a:prstGeom prst="rect">
            <a:avLst/>
          </a:prstGeom>
          <a:noFill/>
          <a:ln>
            <a:noFill/>
          </a:ln>
        </p:spPr>
      </p:pic>
      <p:pic>
        <p:nvPicPr>
          <p:cNvPr descr="Hardback book vector image | Free SVG" id="448" name="Google Shape;448;p79"/>
          <p:cNvPicPr preferRelativeResize="0"/>
          <p:nvPr/>
        </p:nvPicPr>
        <p:blipFill>
          <a:blip r:embed="rId8">
            <a:alphaModFix/>
          </a:blip>
          <a:stretch>
            <a:fillRect/>
          </a:stretch>
        </p:blipFill>
        <p:spPr>
          <a:xfrm>
            <a:off x="337995" y="2905927"/>
            <a:ext cx="355477" cy="355500"/>
          </a:xfrm>
          <a:prstGeom prst="rect">
            <a:avLst/>
          </a:prstGeom>
          <a:noFill/>
          <a:ln>
            <a:noFill/>
          </a:ln>
        </p:spPr>
      </p:pic>
      <p:pic>
        <p:nvPicPr>
          <p:cNvPr descr="File:Heart left-highlight jon 01.svg - Wikimedia Commons" id="449" name="Google Shape;449;p79"/>
          <p:cNvPicPr preferRelativeResize="0"/>
          <p:nvPr/>
        </p:nvPicPr>
        <p:blipFill>
          <a:blip r:embed="rId9">
            <a:alphaModFix/>
          </a:blip>
          <a:stretch>
            <a:fillRect/>
          </a:stretch>
        </p:blipFill>
        <p:spPr>
          <a:xfrm>
            <a:off x="351026" y="3357099"/>
            <a:ext cx="329406" cy="306650"/>
          </a:xfrm>
          <a:prstGeom prst="rect">
            <a:avLst/>
          </a:prstGeom>
          <a:noFill/>
          <a:ln>
            <a:noFill/>
          </a:ln>
        </p:spPr>
      </p:pic>
      <p:sp>
        <p:nvSpPr>
          <p:cNvPr id="450" name="Google Shape;450;p79"/>
          <p:cNvSpPr txBox="1"/>
          <p:nvPr/>
        </p:nvSpPr>
        <p:spPr>
          <a:xfrm>
            <a:off x="3275163" y="1605313"/>
            <a:ext cx="2837700" cy="30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latin typeface="Open Sans"/>
                <a:ea typeface="Open Sans"/>
                <a:cs typeface="Open Sans"/>
                <a:sym typeface="Open Sans"/>
              </a:rPr>
              <a:t>Student Assets:</a:t>
            </a:r>
            <a:endParaRPr b="1">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a:solidFill>
                  <a:schemeClr val="dk1"/>
                </a:solidFill>
                <a:latin typeface="Open Sans Light"/>
                <a:ea typeface="Open Sans Light"/>
                <a:cs typeface="Open Sans Light"/>
                <a:sym typeface="Open Sans Light"/>
              </a:rPr>
              <a:t>Their story</a:t>
            </a:r>
            <a:endParaRPr>
              <a:solidFill>
                <a:schemeClr val="dk1"/>
              </a:solidFill>
              <a:latin typeface="Open Sans Light"/>
              <a:ea typeface="Open Sans Light"/>
              <a:cs typeface="Open Sans Light"/>
              <a:sym typeface="Open Sans Light"/>
            </a:endParaRPr>
          </a:p>
          <a:p>
            <a:pPr indent="0" lvl="0" marL="0" rtl="0" algn="l">
              <a:lnSpc>
                <a:spcPct val="115000"/>
              </a:lnSpc>
              <a:spcBef>
                <a:spcPts val="1200"/>
              </a:spcBef>
              <a:spcAft>
                <a:spcPts val="0"/>
              </a:spcAft>
              <a:buNone/>
            </a:pPr>
            <a:r>
              <a:rPr lang="en">
                <a:solidFill>
                  <a:schemeClr val="dk1"/>
                </a:solidFill>
                <a:latin typeface="Open Sans Light"/>
                <a:ea typeface="Open Sans Light"/>
                <a:cs typeface="Open Sans Light"/>
                <a:sym typeface="Open Sans Light"/>
              </a:rPr>
              <a:t>Cognitive strengths</a:t>
            </a:r>
            <a:endParaRPr>
              <a:solidFill>
                <a:schemeClr val="dk1"/>
              </a:solidFill>
              <a:latin typeface="Open Sans Light"/>
              <a:ea typeface="Open Sans Light"/>
              <a:cs typeface="Open Sans Light"/>
              <a:sym typeface="Open Sans Light"/>
            </a:endParaRPr>
          </a:p>
          <a:p>
            <a:pPr indent="0" lvl="0" marL="0" rtl="0" algn="l">
              <a:lnSpc>
                <a:spcPct val="115000"/>
              </a:lnSpc>
              <a:spcBef>
                <a:spcPts val="1200"/>
              </a:spcBef>
              <a:spcAft>
                <a:spcPts val="0"/>
              </a:spcAft>
              <a:buNone/>
            </a:pPr>
            <a:r>
              <a:rPr lang="en">
                <a:solidFill>
                  <a:schemeClr val="dk1"/>
                </a:solidFill>
                <a:latin typeface="Open Sans Light"/>
                <a:ea typeface="Open Sans Light"/>
                <a:cs typeface="Open Sans Light"/>
                <a:sym typeface="Open Sans Light"/>
              </a:rPr>
              <a:t>Linguistic and communication  skills</a:t>
            </a:r>
            <a:endParaRPr>
              <a:solidFill>
                <a:schemeClr val="dk1"/>
              </a:solidFill>
              <a:latin typeface="Open Sans Light"/>
              <a:ea typeface="Open Sans Light"/>
              <a:cs typeface="Open Sans Light"/>
              <a:sym typeface="Open Sans Light"/>
            </a:endParaRPr>
          </a:p>
          <a:p>
            <a:pPr indent="0" lvl="0" marL="0" rtl="0" algn="l">
              <a:lnSpc>
                <a:spcPct val="115000"/>
              </a:lnSpc>
              <a:spcBef>
                <a:spcPts val="1200"/>
              </a:spcBef>
              <a:spcAft>
                <a:spcPts val="1200"/>
              </a:spcAft>
              <a:buNone/>
            </a:pPr>
            <a:r>
              <a:rPr lang="en">
                <a:solidFill>
                  <a:schemeClr val="dk1"/>
                </a:solidFill>
                <a:latin typeface="Open Sans Light"/>
                <a:ea typeface="Open Sans Light"/>
                <a:cs typeface="Open Sans Light"/>
                <a:sym typeface="Open Sans Light"/>
              </a:rPr>
              <a:t>Experiences</a:t>
            </a:r>
            <a:endParaRPr>
              <a:solidFill>
                <a:schemeClr val="dk1"/>
              </a:solidFill>
              <a:latin typeface="Open Sans Light"/>
              <a:ea typeface="Open Sans Light"/>
              <a:cs typeface="Open Sans Light"/>
              <a:sym typeface="Open Sans Light"/>
            </a:endParaRPr>
          </a:p>
        </p:txBody>
      </p:sp>
      <p:sp>
        <p:nvSpPr>
          <p:cNvPr id="451" name="Google Shape;451;p79"/>
          <p:cNvSpPr txBox="1"/>
          <p:nvPr/>
        </p:nvSpPr>
        <p:spPr>
          <a:xfrm>
            <a:off x="1325375" y="4142000"/>
            <a:ext cx="2837700" cy="4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latin typeface="Roboto Thin"/>
                <a:ea typeface="Roboto Thin"/>
                <a:cs typeface="Roboto Thin"/>
                <a:sym typeface="Roboto Thin"/>
                <a:hlinkClick r:id="rId10"/>
              </a:rPr>
              <a:t>Can Do Descriptors</a:t>
            </a:r>
            <a:endParaRPr sz="2400">
              <a:latin typeface="Roboto Thin"/>
              <a:ea typeface="Roboto Thin"/>
              <a:cs typeface="Roboto Thin"/>
              <a:sym typeface="Roboto Th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80"/>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0"/>
          <p:cNvSpPr/>
          <p:nvPr/>
        </p:nvSpPr>
        <p:spPr>
          <a:xfrm>
            <a:off x="899875" y="2776325"/>
            <a:ext cx="8244000" cy="236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58" name="Google Shape;458;p80"/>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459" name="Google Shape;459;p80"/>
          <p:cNvSpPr txBox="1"/>
          <p:nvPr/>
        </p:nvSpPr>
        <p:spPr>
          <a:xfrm>
            <a:off x="155325" y="280075"/>
            <a:ext cx="6162900" cy="44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434343"/>
                </a:solidFill>
                <a:latin typeface="Roboto"/>
                <a:ea typeface="Roboto"/>
                <a:cs typeface="Roboto"/>
                <a:sym typeface="Roboto"/>
              </a:rPr>
              <a:t>Understanding the Needs Students </a:t>
            </a:r>
            <a:endParaRPr sz="2400">
              <a:solidFill>
                <a:srgbClr val="434343"/>
              </a:solidFill>
              <a:latin typeface="Roboto"/>
              <a:ea typeface="Roboto"/>
              <a:cs typeface="Roboto"/>
              <a:sym typeface="Roboto"/>
            </a:endParaRPr>
          </a:p>
        </p:txBody>
      </p:sp>
      <p:sp>
        <p:nvSpPr>
          <p:cNvPr id="460" name="Google Shape;460;p80"/>
          <p:cNvSpPr txBox="1"/>
          <p:nvPr/>
        </p:nvSpPr>
        <p:spPr>
          <a:xfrm>
            <a:off x="409975" y="979025"/>
            <a:ext cx="5659800" cy="347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Font typeface="Open Sans Light"/>
              <a:buChar char="●"/>
            </a:pPr>
            <a:r>
              <a:rPr lang="en" sz="1800">
                <a:latin typeface="Open Sans Light"/>
                <a:ea typeface="Open Sans Light"/>
                <a:cs typeface="Open Sans Light"/>
                <a:sym typeface="Open Sans Light"/>
              </a:rPr>
              <a:t>The education system has changed </a:t>
            </a:r>
            <a:r>
              <a:rPr lang="en" sz="1800">
                <a:latin typeface="Open Sans Light"/>
                <a:ea typeface="Open Sans Light"/>
                <a:cs typeface="Open Sans Light"/>
                <a:sym typeface="Open Sans Light"/>
              </a:rPr>
              <a:t>significantly</a:t>
            </a:r>
            <a:r>
              <a:rPr lang="en" sz="1800">
                <a:latin typeface="Open Sans Light"/>
                <a:ea typeface="Open Sans Light"/>
                <a:cs typeface="Open Sans Light"/>
                <a:sym typeface="Open Sans Light"/>
              </a:rPr>
              <a:t> over time</a:t>
            </a:r>
            <a:endParaRPr sz="1800">
              <a:latin typeface="Open Sans Light"/>
              <a:ea typeface="Open Sans Light"/>
              <a:cs typeface="Open Sans Light"/>
              <a:sym typeface="Open Sans Light"/>
            </a:endParaRPr>
          </a:p>
          <a:p>
            <a:pPr indent="-342900" lvl="0" marL="457200" rtl="0" algn="l">
              <a:lnSpc>
                <a:spcPct val="115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We can not expect to educate students the way we saw it done when we were in school</a:t>
            </a:r>
            <a:endParaRPr sz="1800">
              <a:latin typeface="Open Sans Light"/>
              <a:ea typeface="Open Sans Light"/>
              <a:cs typeface="Open Sans Light"/>
              <a:sym typeface="Open Sans Light"/>
            </a:endParaRPr>
          </a:p>
        </p:txBody>
      </p:sp>
      <p:pic>
        <p:nvPicPr>
          <p:cNvPr id="461" name="Google Shape;461;p80"/>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62" name="Google Shape;462;p80"/>
          <p:cNvSpPr txBox="1"/>
          <p:nvPr/>
        </p:nvSpPr>
        <p:spPr>
          <a:xfrm>
            <a:off x="8757425" y="1509325"/>
            <a:ext cx="2591100" cy="34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pic>
        <p:nvPicPr>
          <p:cNvPr id="463" name="Google Shape;463;p80"/>
          <p:cNvPicPr preferRelativeResize="0"/>
          <p:nvPr/>
        </p:nvPicPr>
        <p:blipFill>
          <a:blip r:embed="rId4">
            <a:alphaModFix/>
          </a:blip>
          <a:stretch>
            <a:fillRect/>
          </a:stretch>
        </p:blipFill>
        <p:spPr>
          <a:xfrm>
            <a:off x="899875" y="2776325"/>
            <a:ext cx="7750275" cy="2083000"/>
          </a:xfrm>
          <a:prstGeom prst="rect">
            <a:avLst/>
          </a:prstGeom>
          <a:noFill/>
          <a:ln>
            <a:noFill/>
          </a:ln>
        </p:spPr>
      </p:pic>
      <p:sp>
        <p:nvSpPr>
          <p:cNvPr id="464" name="Google Shape;464;p80"/>
          <p:cNvSpPr txBox="1"/>
          <p:nvPr/>
        </p:nvSpPr>
        <p:spPr>
          <a:xfrm>
            <a:off x="1067525" y="4653700"/>
            <a:ext cx="7138500" cy="738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95959"/>
                </a:solidFill>
              </a:rPr>
              <a:t>       1960		     1976		         1982		    Today</a:t>
            </a:r>
            <a:endParaRPr sz="1800">
              <a:solidFill>
                <a:srgbClr val="595959"/>
              </a:solidFill>
            </a:endParaRPr>
          </a:p>
          <a:p>
            <a:pPr indent="0" lvl="0" marL="0" rtl="0" algn="l">
              <a:spcBef>
                <a:spcPts val="0"/>
              </a:spcBef>
              <a:spcAft>
                <a:spcPts val="0"/>
              </a:spcAft>
              <a:buNone/>
            </a:pPr>
            <a:r>
              <a:t/>
            </a:r>
            <a:endParaRPr sz="1800">
              <a:solidFill>
                <a:srgbClr val="59595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