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75" r:id="rId2"/>
    <p:sldId id="264" r:id="rId3"/>
    <p:sldId id="256" r:id="rId4"/>
    <p:sldId id="280" r:id="rId5"/>
    <p:sldId id="276" r:id="rId6"/>
    <p:sldId id="274" r:id="rId7"/>
    <p:sldId id="278" r:id="rId8"/>
    <p:sldId id="277" r:id="rId9"/>
    <p:sldId id="257" r:id="rId10"/>
    <p:sldId id="258" r:id="rId11"/>
    <p:sldId id="259" r:id="rId12"/>
    <p:sldId id="286" r:id="rId13"/>
    <p:sldId id="287" r:id="rId14"/>
    <p:sldId id="260" r:id="rId15"/>
    <p:sldId id="261" r:id="rId16"/>
    <p:sldId id="281" r:id="rId17"/>
    <p:sldId id="282" r:id="rId18"/>
    <p:sldId id="263" r:id="rId19"/>
    <p:sldId id="266" r:id="rId20"/>
    <p:sldId id="265" r:id="rId21"/>
    <p:sldId id="267" r:id="rId22"/>
    <p:sldId id="279" r:id="rId23"/>
    <p:sldId id="269" r:id="rId24"/>
    <p:sldId id="270" r:id="rId25"/>
    <p:sldId id="26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6234" autoAdjust="0"/>
  </p:normalViewPr>
  <p:slideViewPr>
    <p:cSldViewPr snapToGrid="0">
      <p:cViewPr varScale="1">
        <p:scale>
          <a:sx n="87" d="100"/>
          <a:sy n="87" d="100"/>
        </p:scale>
        <p:origin x="52" y="288"/>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2E8861-5445-4F05-A228-F1A0B576C75E}" type="datetimeFigureOut">
              <a:rPr lang="en-US" smtClean="0"/>
              <a:t>8/24/2025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254ABA-0578-4721-82FE-0DE1AFF3F0A8}" type="slidenum">
              <a:rPr lang="en-US" smtClean="0"/>
              <a:t>‹#›</a:t>
            </a:fld>
            <a:endParaRPr lang="en-US"/>
          </a:p>
        </p:txBody>
      </p:sp>
    </p:spTree>
    <p:extLst>
      <p:ext uri="{BB962C8B-B14F-4D97-AF65-F5344CB8AC3E}">
        <p14:creationId xmlns:p14="http://schemas.microsoft.com/office/powerpoint/2010/main" val="2332908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a:t>
            </a:fld>
            <a:endParaRPr lang="en-US"/>
          </a:p>
        </p:txBody>
      </p:sp>
    </p:spTree>
    <p:extLst>
      <p:ext uri="{BB962C8B-B14F-4D97-AF65-F5344CB8AC3E}">
        <p14:creationId xmlns:p14="http://schemas.microsoft.com/office/powerpoint/2010/main" val="18591467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We’ve talked about the fundamental dimension of length and described it in the context of length in the “x” direction.</a:t>
            </a:r>
          </a:p>
          <a:p>
            <a:pPr marL="628650" lvl="1" indent="-171450">
              <a:buFont typeface="Arial" panose="020B0604020202020204" pitchFamily="34" charset="0"/>
              <a:buChar char="•"/>
            </a:pPr>
            <a:r>
              <a:rPr lang="en-US" dirty="0"/>
              <a:t>Let’s recognize the multidimensionality of space by recognizing there are lengths in other directions.</a:t>
            </a:r>
          </a:p>
          <a:p>
            <a:pPr marL="628650" lvl="1" indent="-171450">
              <a:buFont typeface="Arial" panose="020B0604020202020204" pitchFamily="34" charset="0"/>
              <a:buChar char="•"/>
            </a:pPr>
            <a:r>
              <a:rPr lang="en-US" dirty="0"/>
              <a:t>For example, we might pick an orthogonal direction and arbitrarily call it “y” as we might do in a cartesian coordinate system.</a:t>
            </a:r>
          </a:p>
          <a:p>
            <a:pPr marL="628650" lvl="1" indent="-171450">
              <a:buFont typeface="Arial" panose="020B0604020202020204" pitchFamily="34" charset="0"/>
              <a:buChar char="•"/>
            </a:pPr>
            <a:r>
              <a:rPr lang="en-US" dirty="0"/>
              <a:t>“Orthogonal” is just a fancy word that describes how values for y can change independently of values for x</a:t>
            </a:r>
          </a:p>
          <a:p>
            <a:pPr marL="171450" lvl="0" indent="-171450">
              <a:buFont typeface="Arial" panose="020B0604020202020204" pitchFamily="34" charset="0"/>
              <a:buChar char="•"/>
            </a:pPr>
            <a:r>
              <a:rPr lang="en-US" dirty="0"/>
              <a:t>Now that we can characterize space in two orthogonal dimensions, we can define the familiar spatial property of area.</a:t>
            </a:r>
          </a:p>
          <a:p>
            <a:pPr marL="628650" lvl="1" indent="-171450">
              <a:buFont typeface="Arial" panose="020B0604020202020204" pitchFamily="34" charset="0"/>
              <a:buChar char="•"/>
            </a:pPr>
            <a:r>
              <a:rPr lang="en-US" dirty="0"/>
              <a:t>Area might be thought of having dimensions of its own, but its dimensions are more commonly derived from the more fundamental dimension of length.</a:t>
            </a:r>
          </a:p>
          <a:p>
            <a:pPr marL="171450" lvl="0" indent="-171450">
              <a:buFont typeface="Arial" panose="020B0604020202020204" pitchFamily="34" charset="0"/>
              <a:buChar char="•"/>
            </a:pPr>
            <a:r>
              <a:rPr lang="en-US" dirty="0"/>
              <a:t>Your intuition may already be suggesting to you that those dimensions might by something like the square of length</a:t>
            </a:r>
          </a:p>
          <a:p>
            <a:pPr marL="171450" indent="-171450">
              <a:buFont typeface="Arial" panose="020B0604020202020204" pitchFamily="34" charset="0"/>
              <a:buChar char="•"/>
            </a:pPr>
            <a:r>
              <a:rPr lang="en-US" dirty="0"/>
              <a:t>And your intuition would be correct, but let’s derive those dimensions algebraically.</a:t>
            </a:r>
          </a:p>
          <a:p>
            <a:pPr marL="628650" lvl="1" indent="-171450">
              <a:buFont typeface="Arial" panose="020B0604020202020204" pitchFamily="34" charset="0"/>
              <a:buChar char="•"/>
            </a:pPr>
            <a:r>
              <a:rPr lang="en-US" dirty="0"/>
              <a:t>First, we recall from geometry that the area of a rectangle is calculated from the product of the length of its base times the length of its height.</a:t>
            </a:r>
          </a:p>
          <a:p>
            <a:pPr marL="171450" lvl="0" indent="-171450">
              <a:buFont typeface="Arial" panose="020B0604020202020204" pitchFamily="34" charset="0"/>
              <a:buChar char="•"/>
            </a:pPr>
            <a:r>
              <a:rPr lang="en-US" dirty="0"/>
              <a:t>We can convince ourselves that the dimensions of length squared is logical for area based on carrying dimensions through the algebra of the right side of this equation.</a:t>
            </a:r>
          </a:p>
          <a:p>
            <a:pPr marL="628650" lvl="1" indent="-171450">
              <a:buFont typeface="Arial" panose="020B0604020202020204" pitchFamily="34" charset="0"/>
              <a:buChar char="•"/>
            </a:pPr>
            <a:r>
              <a:rPr lang="en-US" dirty="0"/>
              <a:t>That derivation is fairly straightforward, demonstrating why the derived dimensions of length squared make sense for a rectangular area.</a:t>
            </a:r>
          </a:p>
          <a:p>
            <a:pPr marL="171450" lvl="0" indent="-171450">
              <a:buFont typeface="Arial" panose="020B0604020202020204" pitchFamily="34" charset="0"/>
              <a:buChar char="•"/>
            </a:pPr>
            <a:r>
              <a:rPr lang="en-US" dirty="0">
                <a:solidFill>
                  <a:srgbClr val="FF0000"/>
                </a:solidFill>
              </a:rPr>
              <a:t>The fact that this derivation makes sense introduces the idea of dimensional consistency of equations.</a:t>
            </a:r>
          </a:p>
          <a:p>
            <a:pPr marL="628650" lvl="1" indent="-171450">
              <a:buFont typeface="Arial" panose="020B0604020202020204" pitchFamily="34" charset="0"/>
              <a:buChar char="•"/>
            </a:pPr>
            <a:r>
              <a:rPr lang="en-US" dirty="0">
                <a:solidFill>
                  <a:srgbClr val="FF0000"/>
                </a:solidFill>
              </a:rPr>
              <a:t>When the mathematics are derived from logic that is independent of any given set of data collected, the dimensions of the mathematical terms will agree.</a:t>
            </a:r>
          </a:p>
          <a:p>
            <a:pPr marL="628650" lvl="1" indent="-171450">
              <a:buFont typeface="Arial" panose="020B0604020202020204" pitchFamily="34" charset="0"/>
              <a:buChar char="•"/>
            </a:pPr>
            <a:r>
              <a:rPr lang="en-US" dirty="0">
                <a:solidFill>
                  <a:srgbClr val="FF0000"/>
                </a:solidFill>
              </a:rPr>
              <a:t>Here, the geometric logic is supported by the dimensions of the left-side term in the equation agreeing with the right-side term.</a:t>
            </a:r>
          </a:p>
          <a:p>
            <a:pPr marL="171450" lvl="0" indent="-171450">
              <a:buFont typeface="Arial" panose="020B0604020202020204" pitchFamily="34" charset="0"/>
              <a:buChar char="•"/>
            </a:pPr>
            <a:r>
              <a:rPr lang="en-US" dirty="0">
                <a:solidFill>
                  <a:srgbClr val="FF0000"/>
                </a:solidFill>
              </a:rPr>
              <a:t>In this case, the independent logic supporting the dimensional consistency comes from geometric theory.</a:t>
            </a:r>
          </a:p>
          <a:p>
            <a:pPr marL="628650" lvl="1" indent="-171450">
              <a:buFont typeface="Arial" panose="020B0604020202020204" pitchFamily="34" charset="0"/>
              <a:buChar char="•"/>
            </a:pPr>
            <a:r>
              <a:rPr lang="en-US" dirty="0">
                <a:solidFill>
                  <a:srgbClr val="FF0000"/>
                </a:solidFill>
              </a:rPr>
              <a:t>A consequence of dimensional consistency is that any consistent application of units will work for this equation.</a:t>
            </a:r>
          </a:p>
          <a:p>
            <a:pPr marL="628650" lvl="1" indent="-171450">
              <a:buFont typeface="Arial" panose="020B0604020202020204" pitchFamily="34" charset="0"/>
              <a:buChar char="•"/>
            </a:pPr>
            <a:r>
              <a:rPr lang="en-US" dirty="0">
                <a:solidFill>
                  <a:srgbClr val="FF0000"/>
                </a:solidFill>
              </a:rPr>
              <a:t>For example, we can use either inches or centimeters for the lengths and get corresponding units of square inches or square centimeters for area.</a:t>
            </a:r>
          </a:p>
          <a:p>
            <a:pPr marL="628650" lvl="1" indent="-171450">
              <a:buFont typeface="Arial" panose="020B0604020202020204" pitchFamily="34" charset="0"/>
              <a:buChar char="•"/>
            </a:pPr>
            <a:r>
              <a:rPr lang="en-US" dirty="0">
                <a:solidFill>
                  <a:srgbClr val="FF0000"/>
                </a:solidFill>
              </a:rPr>
              <a:t>This is the foundational theory underlying why we carry units through calculations with dimensional consistency to help us double check if we have plugged appropriate numbers into the equation </a:t>
            </a:r>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10</a:t>
            </a:fld>
            <a:endParaRPr lang="en-US"/>
          </a:p>
        </p:txBody>
      </p:sp>
    </p:spTree>
    <p:extLst>
      <p:ext uri="{BB962C8B-B14F-4D97-AF65-F5344CB8AC3E}">
        <p14:creationId xmlns:p14="http://schemas.microsoft.com/office/powerpoint/2010/main" val="3767661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As it turns out, you don’t have to use a rectangle to convince yourself that the dimensions of area will always be length squared</a:t>
            </a:r>
          </a:p>
          <a:p>
            <a:pPr marL="628650" lvl="1" indent="-171450">
              <a:buFont typeface="Arial" panose="020B0604020202020204" pitchFamily="34" charset="0"/>
              <a:buChar char="•"/>
            </a:pPr>
            <a:r>
              <a:rPr lang="en-US" dirty="0"/>
              <a:t>Let’s see if we can follow the same path of logic with a circle rather than a rectangle.</a:t>
            </a:r>
          </a:p>
          <a:p>
            <a:pPr marL="628650" lvl="1" indent="-171450">
              <a:buFont typeface="Arial" panose="020B0604020202020204" pitchFamily="34" charset="0"/>
              <a:buChar char="•"/>
            </a:pPr>
            <a:r>
              <a:rPr lang="en-US" dirty="0"/>
              <a:t>The intuition that area is length squared is not so obvious here, but let’s use theory to demonstrate that it still holds.</a:t>
            </a:r>
          </a:p>
          <a:p>
            <a:pPr marL="171450" lvl="0" indent="-171450">
              <a:buFont typeface="Arial" panose="020B0604020202020204" pitchFamily="34" charset="0"/>
              <a:buChar char="•"/>
            </a:pPr>
            <a:r>
              <a:rPr lang="en-US" dirty="0"/>
              <a:t>Theory from geometry and calculus provide us with the well known equation for the area of a circle, which is pi times the square of the radius</a:t>
            </a:r>
          </a:p>
          <a:p>
            <a:pPr marL="628650" lvl="1" indent="-171450">
              <a:buFont typeface="Arial" panose="020B0604020202020204" pitchFamily="34" charset="0"/>
              <a:buChar char="•"/>
            </a:pPr>
            <a:r>
              <a:rPr lang="en-US" dirty="0"/>
              <a:t>Again, our job here is to demonstrate dimensional consistency of this equation, which means we need to determine if pi times the square of the radius indeed works out to be length squared</a:t>
            </a:r>
          </a:p>
        </p:txBody>
      </p:sp>
      <p:sp>
        <p:nvSpPr>
          <p:cNvPr id="4" name="Slide Number Placeholder 3"/>
          <p:cNvSpPr>
            <a:spLocks noGrp="1"/>
          </p:cNvSpPr>
          <p:nvPr>
            <p:ph type="sldNum" sz="quarter" idx="10"/>
          </p:nvPr>
        </p:nvSpPr>
        <p:spPr/>
        <p:txBody>
          <a:bodyPr/>
          <a:lstStyle/>
          <a:p>
            <a:fld id="{D7254ABA-0578-4721-82FE-0DE1AFF3F0A8}" type="slidenum">
              <a:rPr lang="en-US" smtClean="0"/>
              <a:t>11</a:t>
            </a:fld>
            <a:endParaRPr lang="en-US"/>
          </a:p>
        </p:txBody>
      </p:sp>
    </p:spTree>
    <p:extLst>
      <p:ext uri="{BB962C8B-B14F-4D97-AF65-F5344CB8AC3E}">
        <p14:creationId xmlns:p14="http://schemas.microsoft.com/office/powerpoint/2010/main" val="34143049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first challenge is to determine the dimensions of pi.</a:t>
            </a:r>
          </a:p>
          <a:p>
            <a:pPr marL="628650" lvl="1" indent="-171450">
              <a:buFont typeface="Arial" panose="020B0604020202020204" pitchFamily="34" charset="0"/>
              <a:buChar char="•"/>
            </a:pPr>
            <a:r>
              <a:rPr lang="en-US" dirty="0"/>
              <a:t>You may want to pause the video here and challenge yourself to see if you can work this out on your own.</a:t>
            </a:r>
          </a:p>
          <a:p>
            <a:pPr marL="171450" lvl="0" indent="-171450">
              <a:buFont typeface="Arial" panose="020B0604020202020204" pitchFamily="34" charset="0"/>
              <a:buChar char="•"/>
            </a:pPr>
            <a:r>
              <a:rPr lang="en-US" dirty="0"/>
              <a:t>I’ll give you a hint that you will need to know the definition of pi</a:t>
            </a:r>
          </a:p>
          <a:p>
            <a:pPr marL="628650" lvl="1" indent="-171450">
              <a:buFont typeface="Arial" panose="020B0604020202020204" pitchFamily="34" charset="0"/>
              <a:buChar char="•"/>
            </a:pPr>
            <a:r>
              <a:rPr lang="en-US" dirty="0"/>
              <a:t>And that definition has something to do with a ratio that describes the geometry of a circle</a:t>
            </a:r>
          </a:p>
          <a:p>
            <a:pPr marL="628650" lvl="1" indent="-171450">
              <a:buFont typeface="Arial" panose="020B0604020202020204" pitchFamily="34" charset="0"/>
              <a:buChar char="•"/>
            </a:pPr>
            <a:r>
              <a:rPr lang="en-US" dirty="0"/>
              <a:t>I’ll give you a chance here to pause the video, but I’m going to move on</a:t>
            </a:r>
          </a:p>
          <a:p>
            <a:pPr marL="171450" lvl="0" indent="-171450">
              <a:buFont typeface="Arial" panose="020B0604020202020204" pitchFamily="34" charset="0"/>
              <a:buChar char="•"/>
            </a:pPr>
            <a:r>
              <a:rPr lang="en-US" dirty="0"/>
              <a:t>The definition of pi is the ratio of the circumference of a circle to its diameter</a:t>
            </a:r>
          </a:p>
          <a:p>
            <a:pPr marL="628650" lvl="1" indent="-171450">
              <a:buFont typeface="Arial" panose="020B0604020202020204" pitchFamily="34" charset="0"/>
              <a:buChar char="•"/>
            </a:pPr>
            <a:r>
              <a:rPr lang="en-US" dirty="0"/>
              <a:t>This turns out to be the same number no matter how large or small the circle is.</a:t>
            </a:r>
          </a:p>
          <a:p>
            <a:pPr marL="628650" lvl="1" indent="-171450">
              <a:buFont typeface="Arial" panose="020B0604020202020204" pitchFamily="34" charset="0"/>
              <a:buChar char="•"/>
            </a:pPr>
            <a:r>
              <a:rPr lang="en-US" dirty="0"/>
              <a:t>I’m using the equals sign with three bars to emphasize that this is more than an equality, but a definition</a:t>
            </a:r>
          </a:p>
          <a:p>
            <a:pPr marL="628650" lvl="1" indent="-171450">
              <a:buFont typeface="Arial" panose="020B0604020202020204" pitchFamily="34" charset="0"/>
              <a:buChar char="•"/>
            </a:pPr>
            <a:r>
              <a:rPr lang="en-US" dirty="0"/>
              <a:t>You can read the three bars in English with the phrase “is defined by”</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We can now carry the dimensions of circumference and diameter through this equation to determine the dimensions of pi</a:t>
            </a:r>
          </a:p>
          <a:p>
            <a:pPr marL="171450" lvl="0" indent="-171450">
              <a:buFont typeface="Arial" panose="020B0604020202020204" pitchFamily="34" charset="0"/>
              <a:buChar char="•"/>
            </a:pPr>
            <a:r>
              <a:rPr lang="en-US" dirty="0"/>
              <a:t>The diameter is the distance between the edges of the circle on a straight line through the center</a:t>
            </a:r>
          </a:p>
          <a:p>
            <a:pPr marL="171450" lvl="0" indent="-171450">
              <a:buFont typeface="Arial" panose="020B0604020202020204" pitchFamily="34" charset="0"/>
              <a:buChar char="•"/>
            </a:pPr>
            <a:r>
              <a:rPr lang="en-US" dirty="0"/>
              <a:t>This distance has dimensions of length, which we can plug into the equation</a:t>
            </a:r>
          </a:p>
          <a:p>
            <a:pPr marL="171450" lvl="0" indent="-171450">
              <a:buFont typeface="Arial" panose="020B0604020202020204" pitchFamily="34" charset="0"/>
              <a:buChar char="•"/>
            </a:pPr>
            <a:r>
              <a:rPr lang="en-US" dirty="0"/>
              <a:t>The circumference is a little trickier, in that we are talking about  curved line around the outside of the circle rather than a straight line for our examples so far</a:t>
            </a:r>
          </a:p>
          <a:p>
            <a:pPr marL="628650" lvl="1" indent="-171450">
              <a:buFont typeface="Arial" panose="020B0604020202020204" pitchFamily="34" charset="0"/>
              <a:buChar char="•"/>
            </a:pPr>
            <a:r>
              <a:rPr lang="en-US" dirty="0"/>
              <a:t>But there is nothing about the dimensions of length that suggest it has to be along a straight line</a:t>
            </a:r>
          </a:p>
          <a:p>
            <a:pPr marL="171450" lvl="0" indent="-171450">
              <a:buFont typeface="Arial" panose="020B0604020202020204" pitchFamily="34" charset="0"/>
              <a:buChar char="•"/>
            </a:pPr>
            <a:r>
              <a:rPr lang="en-US" dirty="0"/>
              <a:t>The circumference still has a length along a single dimension, it’s just that the single dimension is now curved</a:t>
            </a:r>
          </a:p>
          <a:p>
            <a:pPr marL="171450" lvl="0" indent="-171450">
              <a:buFont typeface="Arial" panose="020B0604020202020204" pitchFamily="34" charset="0"/>
              <a:buChar char="•"/>
            </a:pPr>
            <a:r>
              <a:rPr lang="en-US" dirty="0"/>
              <a:t>After doing the algebra, we see that pi is what we call a dimensionless number.</a:t>
            </a:r>
          </a:p>
          <a:p>
            <a:pPr marL="628650" lvl="1" indent="-171450">
              <a:buFont typeface="Arial" panose="020B0604020202020204" pitchFamily="34" charset="0"/>
              <a:buChar char="•"/>
            </a:pPr>
            <a:r>
              <a:rPr lang="en-US" dirty="0"/>
              <a:t>The dimensions of the numerator and denominator cancel out to unity</a:t>
            </a:r>
          </a:p>
          <a:p>
            <a:pPr marL="628650" lvl="1" indent="-171450">
              <a:buFont typeface="Arial" panose="020B0604020202020204" pitchFamily="34" charset="0"/>
              <a:buChar char="•"/>
            </a:pPr>
            <a:r>
              <a:rPr lang="en-US" dirty="0"/>
              <a:t>This canceling of dimensions is a common property of generalized descriptors we use in nature.</a:t>
            </a:r>
          </a:p>
          <a:p>
            <a:pPr marL="628650" lvl="1" indent="-171450">
              <a:buFont typeface="Arial" panose="020B0604020202020204" pitchFamily="34" charset="0"/>
              <a:buChar char="•"/>
            </a:pPr>
            <a:r>
              <a:rPr lang="en-US" dirty="0"/>
              <a:t>A lack of dimensions tends to indicate a normalization of variables that allows the resulting ratio to be more transferable or comparable across different applications</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8C4BB8C4-886D-4874-A636-A3B2FD71CCD2}" type="slidenum">
              <a:rPr lang="en-US" smtClean="0"/>
              <a:t>12</a:t>
            </a:fld>
            <a:endParaRPr lang="en-US"/>
          </a:p>
        </p:txBody>
      </p:sp>
    </p:spTree>
    <p:extLst>
      <p:ext uri="{BB962C8B-B14F-4D97-AF65-F5344CB8AC3E}">
        <p14:creationId xmlns:p14="http://schemas.microsoft.com/office/powerpoint/2010/main" val="41868205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Now that we know the dimensions of pi we can get back to our equation for the area of a circle.</a:t>
            </a:r>
          </a:p>
          <a:p>
            <a:pPr marL="171450" lvl="0" indent="-171450">
              <a:buFont typeface="Arial" panose="020B0604020202020204" pitchFamily="34" charset="0"/>
              <a:buChar char="•"/>
            </a:pPr>
            <a:r>
              <a:rPr lang="en-US" dirty="0"/>
              <a:t>The numeral one as a dimension represents the dimensionless character of pi</a:t>
            </a:r>
          </a:p>
          <a:p>
            <a:pPr marL="171450" lvl="0" indent="-171450">
              <a:buFont typeface="Arial" panose="020B0604020202020204" pitchFamily="34" charset="0"/>
              <a:buChar char="•"/>
            </a:pPr>
            <a:r>
              <a:rPr lang="en-US" dirty="0"/>
              <a:t>The radius is half the diameter, so it also has dimensions of length</a:t>
            </a:r>
          </a:p>
          <a:p>
            <a:pPr marL="171450" lvl="0" indent="-171450">
              <a:buFont typeface="Arial" panose="020B0604020202020204" pitchFamily="34" charset="0"/>
              <a:buChar char="•"/>
            </a:pPr>
            <a:r>
              <a:rPr lang="en-US" dirty="0"/>
              <a:t>Working through the algebra, we have again supported the dimensional consistency of this derivation from geometry and calculus</a:t>
            </a:r>
          </a:p>
          <a:p>
            <a:pPr marL="171450" lvl="0" indent="-171450">
              <a:buFont typeface="Arial" panose="020B0604020202020204" pitchFamily="34" charset="0"/>
              <a:buChar char="•"/>
            </a:pPr>
            <a:r>
              <a:rPr lang="en-US" dirty="0"/>
              <a:t>And again, we would expect that any system of units would work, in that we can chose any units of length for the radius and get the corresponding units squared as the units for the calculated area</a:t>
            </a:r>
          </a:p>
          <a:p>
            <a:pPr marL="628650" lvl="1" indent="-171450">
              <a:buFont typeface="Arial" panose="020B0604020202020204" pitchFamily="34" charset="0"/>
              <a:buChar char="•"/>
            </a:pPr>
            <a:r>
              <a:rPr lang="en-US" dirty="0"/>
              <a:t>Any equation for area derived from geometric theory should result in dimensions of length squared.</a:t>
            </a:r>
          </a:p>
          <a:p>
            <a:pPr marL="628650" lvl="1" indent="-171450">
              <a:buFont typeface="Arial" panose="020B0604020202020204" pitchFamily="34" charset="0"/>
              <a:buChar char="•"/>
            </a:pPr>
            <a:r>
              <a:rPr lang="en-US" dirty="0"/>
              <a:t>If not, there is a good chance you have either made a mistake in the algebra for the derivation or you are using an empirical equation that is based on arbitrary mathematical patterns in data rather than independent theory.</a:t>
            </a:r>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13</a:t>
            </a:fld>
            <a:endParaRPr lang="en-US"/>
          </a:p>
        </p:txBody>
      </p:sp>
    </p:spTree>
    <p:extLst>
      <p:ext uri="{BB962C8B-B14F-4D97-AF65-F5344CB8AC3E}">
        <p14:creationId xmlns:p14="http://schemas.microsoft.com/office/powerpoint/2010/main" val="15226679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Your intuition is probably telling you we are not quite done with space</a:t>
            </a:r>
          </a:p>
          <a:p>
            <a:pPr marL="171450" lvl="0" indent="-171450">
              <a:buFont typeface="Arial" panose="020B0604020202020204" pitchFamily="34" charset="0"/>
              <a:buChar char="•"/>
            </a:pPr>
            <a:r>
              <a:rPr lang="en-US" dirty="0"/>
              <a:t>To uniquely identify a given location in space, we need a third orthogonal dimension</a:t>
            </a:r>
          </a:p>
          <a:p>
            <a:pPr marL="628650" lvl="1" indent="-171450">
              <a:buFont typeface="Arial" panose="020B0604020202020204" pitchFamily="34" charset="0"/>
              <a:buChar char="•"/>
            </a:pPr>
            <a:r>
              <a:rPr lang="en-US" dirty="0"/>
              <a:t>In a cartesian system, this is often referenced as a z axis</a:t>
            </a:r>
          </a:p>
          <a:p>
            <a:pPr marL="171450" lvl="0" indent="-171450">
              <a:buFont typeface="Arial" panose="020B0604020202020204" pitchFamily="34" charset="0"/>
              <a:buChar char="•"/>
            </a:pPr>
            <a:r>
              <a:rPr lang="en-US" dirty="0"/>
              <a:t>Three dimensions allows us to think about another derived spatial construct called a volume</a:t>
            </a:r>
          </a:p>
          <a:p>
            <a:pPr marL="628650" lvl="1" indent="-171450">
              <a:buFont typeface="Arial" panose="020B0604020202020204" pitchFamily="34" charset="0"/>
              <a:buChar char="•"/>
            </a:pPr>
            <a:r>
              <a:rPr lang="en-US" dirty="0"/>
              <a:t>Volumes are particularly important because they are fundamental to the physical definition of matter, where matter cannot be matter unless it occupies a volume in space</a:t>
            </a:r>
          </a:p>
          <a:p>
            <a:pPr marL="171450" lvl="0" indent="-171450">
              <a:buFont typeface="Arial" panose="020B0604020202020204" pitchFamily="34" charset="0"/>
              <a:buChar char="•"/>
            </a:pPr>
            <a:r>
              <a:rPr lang="en-US"/>
              <a:t>Your </a:t>
            </a:r>
            <a:r>
              <a:rPr lang="en-US" dirty="0"/>
              <a:t>intuition is probably also telling you that the dimensionality of volume is likely length cubed, and you would be correct.</a:t>
            </a:r>
          </a:p>
          <a:p>
            <a:pPr marL="628650" lvl="1" indent="-171450">
              <a:buFont typeface="Arial" panose="020B0604020202020204" pitchFamily="34" charset="0"/>
              <a:buChar char="•"/>
            </a:pPr>
            <a:r>
              <a:rPr lang="en-US" dirty="0"/>
              <a:t>I will leave it to you to work through the geometric definition of the volume of a rectangular prism.</a:t>
            </a:r>
          </a:p>
          <a:p>
            <a:pPr marL="628650" lvl="1" indent="-171450">
              <a:buFont typeface="Arial" panose="020B0604020202020204" pitchFamily="34" charset="0"/>
              <a:buChar char="•"/>
            </a:pPr>
            <a:r>
              <a:rPr lang="en-US" dirty="0"/>
              <a:t>You should be able to convince yourself of the dimensional consistency that supports that the dimensions of volume from geometric theory will always be length cubed</a:t>
            </a:r>
          </a:p>
          <a:p>
            <a:pPr marL="628650" lvl="1" indent="-171450">
              <a:buFont typeface="Arial" panose="020B0604020202020204" pitchFamily="34" charset="0"/>
              <a:buChar char="•"/>
            </a:pPr>
            <a:r>
              <a:rPr lang="en-US" dirty="0"/>
              <a:t>You might try the equation for the volume of a sphere to reinforce that idea</a:t>
            </a:r>
          </a:p>
          <a:p>
            <a:pPr marL="171450" lvl="0" indent="-171450">
              <a:buFont typeface="Arial" panose="020B0604020202020204" pitchFamily="34" charset="0"/>
              <a:buChar char="•"/>
            </a:pPr>
            <a:r>
              <a:rPr lang="en-US" dirty="0"/>
              <a:t>Hopefully, this basic description of spatial dimensions starts to demonstrate the power of dimensional analysis.</a:t>
            </a:r>
          </a:p>
          <a:p>
            <a:pPr marL="628650" lvl="1" indent="-171450">
              <a:buFont typeface="Arial" panose="020B0604020202020204" pitchFamily="34" charset="0"/>
              <a:buChar char="•"/>
            </a:pPr>
            <a:r>
              <a:rPr lang="en-US" dirty="0"/>
              <a:t>It provides a consistent language for epistemologically mapping the variables we measure for objectivity science with the property those variables represent in nature</a:t>
            </a:r>
          </a:p>
          <a:p>
            <a:pPr marL="628650" lvl="1" indent="-171450">
              <a:buFont typeface="Arial" panose="020B0604020202020204" pitchFamily="34" charset="0"/>
              <a:buChar char="•"/>
            </a:pPr>
            <a:r>
              <a:rPr lang="en-US" dirty="0"/>
              <a:t>If you google “Dimensional analysis” you are likely to get a lot of hits to the unit factor technique for unit conversion.</a:t>
            </a:r>
          </a:p>
          <a:p>
            <a:pPr marL="628650" lvl="1" indent="-171450">
              <a:buFont typeface="Arial" panose="020B0604020202020204" pitchFamily="34" charset="0"/>
              <a:buChar char="•"/>
            </a:pPr>
            <a:r>
              <a:rPr lang="en-US" dirty="0"/>
              <a:t>However, dimensional analysis is a much more powerful epistemological tool than unit conversion alone and deserves attention much earlier and more often in the training of environmental scientists.</a:t>
            </a:r>
          </a:p>
        </p:txBody>
      </p:sp>
      <p:sp>
        <p:nvSpPr>
          <p:cNvPr id="4" name="Slide Number Placeholder 3"/>
          <p:cNvSpPr>
            <a:spLocks noGrp="1"/>
          </p:cNvSpPr>
          <p:nvPr>
            <p:ph type="sldNum" sz="quarter" idx="10"/>
          </p:nvPr>
        </p:nvSpPr>
        <p:spPr/>
        <p:txBody>
          <a:bodyPr/>
          <a:lstStyle/>
          <a:p>
            <a:fld id="{D7254ABA-0578-4721-82FE-0DE1AFF3F0A8}" type="slidenum">
              <a:rPr lang="en-US" smtClean="0"/>
              <a:t>14</a:t>
            </a:fld>
            <a:endParaRPr lang="en-US"/>
          </a:p>
        </p:txBody>
      </p:sp>
    </p:spTree>
    <p:extLst>
      <p:ext uri="{BB962C8B-B14F-4D97-AF65-F5344CB8AC3E}">
        <p14:creationId xmlns:p14="http://schemas.microsoft.com/office/powerpoint/2010/main" val="31319234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r>
              <a:rPr lang="en-US" sz="1600" b="0" dirty="0"/>
              <a:t>After an introduction to fundamental and derived dimensions of space, we can start seeing the basics of how dimensional analysis helps us describe the links between data and the real world.</a:t>
            </a:r>
          </a:p>
          <a:p>
            <a:pPr marL="171450" indent="-171450">
              <a:buFont typeface="Arial" panose="020B0604020202020204" pitchFamily="34" charset="0"/>
              <a:buChar char="•"/>
            </a:pPr>
            <a:r>
              <a:rPr lang="en-US" sz="1600" b="0" dirty="0"/>
              <a:t>Our abstract philosophical definition of datum was focused on how data lends objectivity to the practice of science, </a:t>
            </a:r>
          </a:p>
          <a:p>
            <a:pPr marL="628650" lvl="1" indent="-171450">
              <a:buFont typeface="Arial" panose="020B0604020202020204" pitchFamily="34" charset="0"/>
              <a:buChar char="•"/>
            </a:pPr>
            <a:r>
              <a:rPr lang="en-US" sz="1600" b="0" dirty="0"/>
              <a:t>but the dimensional perspective suggests that maybe we can find a more specific definition of datum when applied to quantitative science</a:t>
            </a:r>
          </a:p>
          <a:p>
            <a:pPr marL="171450" indent="-171450">
              <a:buFont typeface="Arial" panose="020B0604020202020204" pitchFamily="34" charset="0"/>
              <a:buChar char="•"/>
            </a:pPr>
            <a:r>
              <a:rPr lang="en-US" sz="1600" b="0" dirty="0"/>
              <a:t>The quantitative definition for a datum that I like is “an evaluation of a property that describes an entity within a given dimensional reference frame”.</a:t>
            </a:r>
          </a:p>
          <a:p>
            <a:pPr marL="628650" lvl="1" indent="-171450">
              <a:buFont typeface="Arial" panose="020B0604020202020204" pitchFamily="34" charset="0"/>
              <a:buChar char="•"/>
            </a:pPr>
            <a:r>
              <a:rPr lang="en-US" sz="1600" b="0" dirty="0"/>
              <a:t>The idea of dimensional analysis is to give us an unambiguous algebraic language to use when explaining to other scientists what can be interpreted from a given value we have measured.</a:t>
            </a:r>
          </a:p>
          <a:p>
            <a:pPr marL="628650" lvl="1" indent="-171450">
              <a:buFont typeface="Arial" panose="020B0604020202020204" pitchFamily="34" charset="0"/>
              <a:buChar char="•"/>
            </a:pPr>
            <a:r>
              <a:rPr lang="en-US" sz="1600" b="0" dirty="0"/>
              <a:t>We all know that units are important to knowing the meaning of a number evaluating a variable, </a:t>
            </a:r>
          </a:p>
          <a:p>
            <a:pPr marL="628650" lvl="1" indent="-171450">
              <a:buFont typeface="Arial" panose="020B0604020202020204" pitchFamily="34" charset="0"/>
              <a:buChar char="•"/>
            </a:pPr>
            <a:r>
              <a:rPr lang="en-US" sz="1600" b="0" dirty="0"/>
              <a:t>But while the scale for the number is important to using it in calculations, the dimensional context hinted by the units are even more important to fundamental agreement on how numbers should be interpreted</a:t>
            </a:r>
          </a:p>
          <a:p>
            <a:pPr marL="628650" lvl="1" indent="-171450">
              <a:buFont typeface="Arial" panose="020B0604020202020204" pitchFamily="34" charset="0"/>
              <a:buChar char="•"/>
            </a:pPr>
            <a:r>
              <a:rPr lang="en-US" sz="1600" b="0" dirty="0"/>
              <a:t>I suggest that relying on units alone to provide dimensional context is an ambiguous practice, and the formalizations of dimensional analysis are worth learning how to use</a:t>
            </a:r>
          </a:p>
        </p:txBody>
      </p:sp>
      <p:sp>
        <p:nvSpPr>
          <p:cNvPr id="4" name="Slide Number Placeholder 3"/>
          <p:cNvSpPr>
            <a:spLocks noGrp="1"/>
          </p:cNvSpPr>
          <p:nvPr>
            <p:ph type="sldNum" sz="quarter" idx="10"/>
          </p:nvPr>
        </p:nvSpPr>
        <p:spPr/>
        <p:txBody>
          <a:bodyPr/>
          <a:lstStyle/>
          <a:p>
            <a:fld id="{D7254ABA-0578-4721-82FE-0DE1AFF3F0A8}" type="slidenum">
              <a:rPr lang="en-US" smtClean="0"/>
              <a:t>15</a:t>
            </a:fld>
            <a:endParaRPr lang="en-US"/>
          </a:p>
        </p:txBody>
      </p:sp>
    </p:spTree>
    <p:extLst>
      <p:ext uri="{BB962C8B-B14F-4D97-AF65-F5344CB8AC3E}">
        <p14:creationId xmlns:p14="http://schemas.microsoft.com/office/powerpoint/2010/main" val="1368334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r>
              <a:rPr lang="en-US" dirty="0">
                <a:highlight>
                  <a:srgbClr val="FFFF00"/>
                </a:highlight>
              </a:rPr>
              <a:t>A more general application of dimensional analysis requires that we describe more properties of nature than just space.</a:t>
            </a:r>
          </a:p>
          <a:p>
            <a:pPr marL="171450" lvl="0" indent="-171450">
              <a:buFont typeface="Arial" panose="020B0604020202020204" pitchFamily="34" charset="0"/>
              <a:buChar char="•"/>
            </a:pPr>
            <a:r>
              <a:rPr lang="en-US" dirty="0">
                <a:highlight>
                  <a:srgbClr val="FFFF00"/>
                </a:highlight>
              </a:rPr>
              <a:t>Let’s work our way through </a:t>
            </a:r>
            <a:r>
              <a:rPr lang="en-US" sz="1200" kern="1200" dirty="0">
                <a:solidFill>
                  <a:schemeClr val="tx1"/>
                </a:solidFill>
                <a:highlight>
                  <a:srgbClr val="FFFF00"/>
                </a:highlight>
                <a:latin typeface="+mn-lt"/>
                <a:ea typeface="+mn-ea"/>
                <a:cs typeface="+mn-cs"/>
              </a:rPr>
              <a:t>the fundamental table of dimensions as suggested by the International System of Units, which we usually just </a:t>
            </a:r>
            <a:r>
              <a:rPr lang="en-US" sz="1200" kern="1200" dirty="0">
                <a:solidFill>
                  <a:srgbClr val="FF0000"/>
                </a:solidFill>
                <a:highlight>
                  <a:srgbClr val="FFFF00"/>
                </a:highlight>
                <a:latin typeface="+mn-lt"/>
                <a:ea typeface="+mn-ea"/>
                <a:cs typeface="+mn-cs"/>
              </a:rPr>
              <a:t>abbreviate</a:t>
            </a:r>
            <a:r>
              <a:rPr lang="en-US" sz="1200" kern="1200" dirty="0">
                <a:solidFill>
                  <a:schemeClr val="tx1"/>
                </a:solidFill>
                <a:highlight>
                  <a:srgbClr val="FFFF00"/>
                </a:highlight>
                <a:latin typeface="+mn-lt"/>
                <a:ea typeface="+mn-ea"/>
                <a:cs typeface="+mn-cs"/>
              </a:rPr>
              <a:t> to </a:t>
            </a:r>
            <a:r>
              <a:rPr lang="en-US" dirty="0">
                <a:highlight>
                  <a:srgbClr val="FFFF00"/>
                </a:highlight>
              </a:rPr>
              <a:t>SI units</a:t>
            </a:r>
          </a:p>
          <a:p>
            <a:pPr marL="628650" lvl="1" indent="-171450">
              <a:buFont typeface="Arial" panose="020B0604020202020204" pitchFamily="34" charset="0"/>
              <a:buChar char="•"/>
            </a:pPr>
            <a:r>
              <a:rPr lang="en-US" dirty="0">
                <a:highlight>
                  <a:srgbClr val="FFFF00"/>
                </a:highlight>
              </a:rPr>
              <a:t>A categorization and standardization of units across multiple cultures inherently requires dimensional thinking based on the most fundamental properties of nature we all understand</a:t>
            </a:r>
          </a:p>
          <a:p>
            <a:pPr marL="628650" lvl="1" indent="-171450">
              <a:buFont typeface="Arial" panose="020B0604020202020204" pitchFamily="34" charset="0"/>
              <a:buChar char="•"/>
            </a:pPr>
            <a:r>
              <a:rPr lang="en-US" dirty="0">
                <a:highlight>
                  <a:srgbClr val="FFFF00"/>
                </a:highlight>
              </a:rPr>
              <a:t>so it is logical that the basis for standardization of units is inherently built from a definition of fundamental dimensions</a:t>
            </a:r>
          </a:p>
          <a:p>
            <a:pPr marL="628650" lvl="1" indent="-171450">
              <a:buFont typeface="Arial" panose="020B0604020202020204" pitchFamily="34" charset="0"/>
              <a:buChar char="•"/>
            </a:pPr>
            <a:r>
              <a:rPr lang="en-US" dirty="0">
                <a:highlight>
                  <a:srgbClr val="FFFF00"/>
                </a:highlight>
              </a:rPr>
              <a:t>We’ve already talked about the fundamental dimension of length so I’ve already revealed that row from the table.</a:t>
            </a:r>
          </a:p>
          <a:p>
            <a:pPr marL="628650" lvl="1" indent="-171450">
              <a:buFont typeface="Arial" panose="020B0604020202020204" pitchFamily="34" charset="0"/>
              <a:buChar char="•"/>
            </a:pPr>
            <a:r>
              <a:rPr lang="en-US" dirty="0">
                <a:highlight>
                  <a:srgbClr val="FFFF00"/>
                </a:highlight>
              </a:rPr>
              <a:t>Many different variables may be used to represent length, as demonstrated by our use of x y and z to represent lengths in orthogonal cartesian directions</a:t>
            </a:r>
          </a:p>
          <a:p>
            <a:pPr marL="628650" lvl="1" indent="-171450">
              <a:buFont typeface="Arial" panose="020B0604020202020204" pitchFamily="34" charset="0"/>
              <a:buChar char="•"/>
            </a:pPr>
            <a:r>
              <a:rPr lang="en-US" dirty="0">
                <a:highlight>
                  <a:srgbClr val="FFFF00"/>
                </a:highlight>
              </a:rPr>
              <a:t>Ultimately, the goal of SI is to define a base unit for each fundamental dimension, so the base unit for length in the SI system is the meter.</a:t>
            </a:r>
          </a:p>
          <a:p>
            <a:pPr marL="628650" lvl="1" indent="-171450">
              <a:buFont typeface="Arial" panose="020B0604020202020204" pitchFamily="34" charset="0"/>
              <a:buChar char="•"/>
            </a:pPr>
            <a:endParaRPr lang="en-US" dirty="0">
              <a:highlight>
                <a:srgbClr val="FFFF00"/>
              </a:highlight>
            </a:endParaRPr>
          </a:p>
          <a:p>
            <a:pPr marL="628650" lvl="1" indent="-171450">
              <a:buFont typeface="Arial" panose="020B0604020202020204" pitchFamily="34" charset="0"/>
              <a:buChar char="•"/>
            </a:pPr>
            <a:endParaRPr lang="en-US" dirty="0">
              <a:highlight>
                <a:srgbClr val="FFFF00"/>
              </a:highlight>
            </a:endParaRPr>
          </a:p>
          <a:p>
            <a:pPr marL="171450" lvl="0" indent="-171450">
              <a:buFont typeface="Arial" panose="020B0604020202020204" pitchFamily="34" charset="0"/>
              <a:buChar char="•"/>
            </a:pPr>
            <a:r>
              <a:rPr lang="en-US" dirty="0"/>
              <a:t>As made famous by Einstein, characterizing movement in space inherently requires thinking about the dimension of time, which is symbolized with a capital T.</a:t>
            </a:r>
          </a:p>
          <a:p>
            <a:pPr marL="628650" lvl="1" indent="-171450">
              <a:buFont typeface="Arial" panose="020B0604020202020204" pitchFamily="34" charset="0"/>
              <a:buChar char="•"/>
            </a:pPr>
            <a:r>
              <a:rPr lang="en-US" dirty="0"/>
              <a:t>More often than not, time will be represented as a variable using a lower case t.</a:t>
            </a:r>
          </a:p>
          <a:p>
            <a:pPr marL="628650" lvl="1" indent="-171450">
              <a:buFont typeface="Arial" panose="020B0604020202020204" pitchFamily="34" charset="0"/>
              <a:buChar char="•"/>
            </a:pPr>
            <a:r>
              <a:rPr lang="en-US" dirty="0"/>
              <a:t>Time is one of those concepts that everybody understands abstractly, but the nature of time is very difficult to describe directly.</a:t>
            </a:r>
          </a:p>
          <a:p>
            <a:pPr marL="628650" lvl="1" indent="-171450">
              <a:buFont typeface="Arial" panose="020B0604020202020204" pitchFamily="34" charset="0"/>
              <a:buChar char="•"/>
            </a:pPr>
            <a:r>
              <a:rPr lang="en-US" dirty="0"/>
              <a:t>I like to think about time as the dimension of causality</a:t>
            </a:r>
          </a:p>
          <a:p>
            <a:pPr marL="628650" lvl="1" indent="-171450">
              <a:buFont typeface="Arial" panose="020B0604020202020204" pitchFamily="34" charset="0"/>
              <a:buChar char="•"/>
            </a:pPr>
            <a:r>
              <a:rPr lang="en-US" dirty="0"/>
              <a:t>One inarguable fact is that those of us operating in Earth’s gravitational field are all experiencing the same rate of cause and effect, </a:t>
            </a:r>
          </a:p>
          <a:p>
            <a:pPr marL="1085850" lvl="2" indent="-171450">
              <a:buFont typeface="Arial" panose="020B0604020202020204" pitchFamily="34" charset="0"/>
              <a:buChar char="•"/>
            </a:pPr>
            <a:r>
              <a:rPr lang="en-US" dirty="0"/>
              <a:t>The concept of time allows us to agree on a common way to measure the pace of a resulting sequence of events.</a:t>
            </a:r>
          </a:p>
          <a:p>
            <a:pPr marL="628650" lvl="1" indent="-171450">
              <a:buFont typeface="Arial" panose="020B0604020202020204" pitchFamily="34" charset="0"/>
              <a:buChar char="•"/>
            </a:pPr>
            <a:r>
              <a:rPr lang="en-US" dirty="0"/>
              <a:t>Einstein famously showed that the fundamental rate of causality actually changes with your frame of reference, </a:t>
            </a:r>
          </a:p>
          <a:p>
            <a:pPr marL="628650" lvl="1" indent="-171450">
              <a:buFont typeface="Arial" panose="020B0604020202020204" pitchFamily="34" charset="0"/>
              <a:buChar char="•"/>
            </a:pPr>
            <a:r>
              <a:rPr lang="en-US" dirty="0"/>
              <a:t>but Earth-bound environmental scientists typically do not have to deal with meaningful variation in the pace of time in their calculations</a:t>
            </a:r>
          </a:p>
          <a:p>
            <a:pPr marL="171450" lvl="0" indent="-171450">
              <a:buFont typeface="Arial" panose="020B0604020202020204" pitchFamily="34" charset="0"/>
              <a:buChar char="•"/>
            </a:pPr>
            <a:r>
              <a:rPr lang="en-US" dirty="0"/>
              <a:t>The international community has agreed on the second as the base unit for the dimension of time</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Speaking of gravity, another inarguable fact is that we all see the same effect of the stuff we call “matter” on spacetime</a:t>
            </a:r>
          </a:p>
          <a:p>
            <a:pPr marL="171450" lvl="0" indent="-171450">
              <a:buFont typeface="Arial" panose="020B0604020202020204" pitchFamily="34" charset="0"/>
              <a:buChar char="•"/>
            </a:pPr>
            <a:r>
              <a:rPr lang="en-US" dirty="0"/>
              <a:t>The degree of this effect is conceptualized as the dimension we call mass, which has a symbol of a capital M.</a:t>
            </a:r>
          </a:p>
          <a:p>
            <a:pPr marL="628650" lvl="1" indent="-171450">
              <a:buFont typeface="Arial" panose="020B0604020202020204" pitchFamily="34" charset="0"/>
              <a:buChar char="•"/>
            </a:pPr>
            <a:r>
              <a:rPr lang="en-US" dirty="0"/>
              <a:t>The magnitude of the effect of mass on spacetime is proportional to the magnitude of the apparent force we call gravity</a:t>
            </a:r>
          </a:p>
          <a:p>
            <a:pPr marL="628650" lvl="1" indent="-171450">
              <a:buFont typeface="Arial" panose="020B0604020202020204" pitchFamily="34" charset="0"/>
              <a:buChar char="•"/>
            </a:pPr>
            <a:r>
              <a:rPr lang="en-US" dirty="0"/>
              <a:t>though I think it is pretty well established at this point that gravity is actually a bending of spacetime that only has a similar effect as a force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proportionality of mass with the effect of gravity gives us the ability to measure either based on the effect of the Earth’s mass on a given amount of matter</a:t>
            </a:r>
          </a:p>
          <a:p>
            <a:pPr marL="171450" lvl="0" indent="-171450">
              <a:buFont typeface="Arial" panose="020B0604020202020204" pitchFamily="34" charset="0"/>
              <a:buChar char="•"/>
            </a:pPr>
            <a:r>
              <a:rPr lang="en-US" dirty="0"/>
              <a:t>The international community has agreed that the base unit for mass should be the kilogram</a:t>
            </a:r>
          </a:p>
          <a:p>
            <a:pPr marL="0" lvl="0" indent="0">
              <a:buFont typeface="Arial" panose="020B0604020202020204" pitchFamily="34" charset="0"/>
              <a:buNone/>
            </a:pPr>
            <a:endParaRPr lang="en-US" dirty="0"/>
          </a:p>
          <a:p>
            <a:pPr marL="0" lvl="0" indent="0">
              <a:buFont typeface="Arial" panose="020B0604020202020204" pitchFamily="34" charset="0"/>
              <a:buNone/>
            </a:pPr>
            <a:endParaRPr lang="en-US" dirty="0"/>
          </a:p>
          <a:p>
            <a:pPr marL="628650" lvl="1" indent="-171450">
              <a:buFont typeface="Arial" panose="020B0604020202020204" pitchFamily="34" charset="0"/>
              <a:buChar char="•"/>
            </a:pPr>
            <a:r>
              <a:rPr lang="en-US" dirty="0"/>
              <a:t>While we often quantify an amount of matter relative to its gravitational effect, few scientists would argue against the idea that matter is made of bits of stuff we call molecules</a:t>
            </a:r>
          </a:p>
          <a:p>
            <a:pPr marL="171450" lvl="0" indent="-171450">
              <a:buFont typeface="Arial" panose="020B0604020202020204" pitchFamily="34" charset="0"/>
              <a:buChar char="•"/>
            </a:pPr>
            <a:r>
              <a:rPr lang="en-US" dirty="0"/>
              <a:t>So another way we talk about an amount of matter is by simply counting those bits, where the dimensions of this count are symbolized with a capital N</a:t>
            </a:r>
          </a:p>
          <a:p>
            <a:pPr marL="171450" lvl="0" indent="-171450">
              <a:buFont typeface="Arial" panose="020B0604020202020204" pitchFamily="34" charset="0"/>
              <a:buChar char="•"/>
            </a:pPr>
            <a:r>
              <a:rPr lang="en-US" dirty="0"/>
              <a:t>When we count in multiples of </a:t>
            </a:r>
            <a:r>
              <a:rPr lang="en-US" dirty="0" err="1"/>
              <a:t>avogadros</a:t>
            </a:r>
            <a:r>
              <a:rPr lang="en-US" dirty="0"/>
              <a:t> number, this count has units of moles, which is the international base unit for an amount of a substance</a:t>
            </a:r>
          </a:p>
          <a:p>
            <a:pPr marL="628650" lvl="1" indent="-171450">
              <a:buFont typeface="Arial" panose="020B0604020202020204" pitchFamily="34" charset="0"/>
              <a:buChar char="•"/>
            </a:pPr>
            <a:r>
              <a:rPr lang="en-US" dirty="0"/>
              <a:t>I would argue that counts are not limited to an “amount of a substance” and it is possible to have the dimension of count apply to conceptual entities as well</a:t>
            </a:r>
          </a:p>
          <a:p>
            <a:pPr marL="628650" lvl="1" indent="-171450">
              <a:buFont typeface="Arial" panose="020B0604020202020204" pitchFamily="34" charset="0"/>
              <a:buChar char="•"/>
            </a:pPr>
            <a:r>
              <a:rPr lang="en-US" dirty="0"/>
              <a:t>In terms of base dimensions, I am not sure “amount of substance” is a general enough descriptor for the concept of a count</a:t>
            </a:r>
          </a:p>
          <a:p>
            <a:pPr marL="1085850" lvl="2" indent="-171450">
              <a:buFont typeface="Arial" panose="020B0604020202020204" pitchFamily="34" charset="0"/>
              <a:buChar char="•"/>
            </a:pPr>
            <a:r>
              <a:rPr lang="en-US" dirty="0"/>
              <a:t>But it provides a useful example</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The need to predict the inarguable effects of matter on other nearby matter begins to highlight the need for dimensions related to energy. </a:t>
            </a:r>
          </a:p>
          <a:p>
            <a:pPr marL="628650" lvl="1" indent="-171450">
              <a:buFont typeface="Arial" panose="020B0604020202020204" pitchFamily="34" charset="0"/>
              <a:buChar char="•"/>
            </a:pPr>
            <a:r>
              <a:rPr lang="en-US" dirty="0"/>
              <a:t>As we will see later, Newton’s definition of energy does not require a fundamental dimension and can be derived only from the fundamental dimensions of Mass Length and Time</a:t>
            </a:r>
          </a:p>
          <a:p>
            <a:pPr marL="171450" lvl="0" indent="-171450">
              <a:buFont typeface="Arial" panose="020B0604020202020204" pitchFamily="34" charset="0"/>
              <a:buChar char="•"/>
            </a:pPr>
            <a:r>
              <a:rPr lang="en-US" dirty="0"/>
              <a:t>However, thinking about the thermodynamic energy content of matter starts to evoke notions of properties like temperature, based on the idea that we all fundamentally know the difference between stuff that is hot and stuff that is cold</a:t>
            </a:r>
          </a:p>
          <a:p>
            <a:pPr marL="628650" lvl="1" indent="-171450">
              <a:buFont typeface="Arial" panose="020B0604020202020204" pitchFamily="34" charset="0"/>
              <a:buChar char="•"/>
            </a:pPr>
            <a:r>
              <a:rPr lang="en-US" dirty="0"/>
              <a:t>The dimension of temperature is symbolized with a capital Greek letter theta, probably because a capital T was already taken by time.</a:t>
            </a:r>
          </a:p>
          <a:p>
            <a:pPr marL="628650" lvl="1" indent="-171450">
              <a:buFont typeface="Arial" panose="020B0604020202020204" pitchFamily="34" charset="0"/>
              <a:buChar char="•"/>
            </a:pPr>
            <a:r>
              <a:rPr lang="en-US" dirty="0"/>
              <a:t>Or perhaps because a capital Latin T used as a variable typically refers to temperature, </a:t>
            </a:r>
          </a:p>
          <a:p>
            <a:pPr marL="171450" lvl="0" indent="-171450">
              <a:buFont typeface="Arial" panose="020B0604020202020204" pitchFamily="34" charset="0"/>
              <a:buChar char="•"/>
            </a:pPr>
            <a:r>
              <a:rPr lang="en-US" dirty="0"/>
              <a:t>This potential confusion among symbols used for variables, dimensions, and units is why the best practice is to include square brackets around dimensions to differentiate them</a:t>
            </a:r>
          </a:p>
          <a:p>
            <a:pPr marL="171450" lvl="0" indent="-171450">
              <a:buFont typeface="Arial" panose="020B0604020202020204" pitchFamily="34" charset="0"/>
              <a:buChar char="•"/>
            </a:pPr>
            <a:r>
              <a:rPr lang="en-US" dirty="0"/>
              <a:t>The SI unit for temperature is a kelvin, where one Kelvin is conveniently the same difference in temperature as one Celsius degree</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A couple more dimensions we will not focus on now include electrical current and light intensity.</a:t>
            </a:r>
          </a:p>
          <a:p>
            <a:pPr marL="628650" lvl="1" indent="-171450">
              <a:buFont typeface="Arial" panose="020B0604020202020204" pitchFamily="34" charset="0"/>
              <a:buChar char="•"/>
            </a:pPr>
            <a:r>
              <a:rPr lang="en-US" dirty="0"/>
              <a:t>The dimensions of current are symbolized with an I and the SI base unit is the ampere</a:t>
            </a:r>
          </a:p>
          <a:p>
            <a:pPr marL="1085850" lvl="2" indent="-171450">
              <a:buFont typeface="Arial" panose="020B0604020202020204" pitchFamily="34" charset="0"/>
              <a:buChar char="•"/>
            </a:pPr>
            <a:r>
              <a:rPr lang="en-US" dirty="0"/>
              <a:t>We will talk later in the class about current being derived conceptually from a count of electrical charges per time</a:t>
            </a:r>
          </a:p>
          <a:p>
            <a:pPr marL="628650" lvl="1" indent="-171450">
              <a:buFont typeface="Arial" panose="020B0604020202020204" pitchFamily="34" charset="0"/>
              <a:buChar char="•"/>
            </a:pPr>
            <a:r>
              <a:rPr lang="en-US" dirty="0"/>
              <a:t>We will not be using light intensity in this class, but the dimensionality of J should not be confused with the unit of Joules of energy</a:t>
            </a:r>
          </a:p>
          <a:p>
            <a:pPr marL="1085850" lvl="2" indent="-171450">
              <a:buFont typeface="Arial" panose="020B0604020202020204" pitchFamily="34" charset="0"/>
              <a:buChar char="•"/>
            </a:pPr>
            <a:r>
              <a:rPr lang="en-US" dirty="0"/>
              <a:t>Again, the square brackets help to differentiate a symbol that is used for different dimensions and units.</a:t>
            </a:r>
          </a:p>
          <a:p>
            <a:pPr marL="1085850" lvl="2" indent="-171450">
              <a:buFont typeface="Arial" panose="020B0604020202020204" pitchFamily="34" charset="0"/>
              <a:buChar char="•"/>
            </a:pPr>
            <a:r>
              <a:rPr lang="en-US" dirty="0"/>
              <a:t>Luminous intensity is ultimately a type of angular energy flux with a base unit of candela that would be joules per steradian per second, where a steradian is kind of a 3-D version of an angle</a:t>
            </a:r>
          </a:p>
          <a:p>
            <a:pPr marL="1085850" lvl="2"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There are nuances here regarding what constitutes a fundamental vs. a derived dimension</a:t>
            </a:r>
          </a:p>
          <a:p>
            <a:pPr marL="628650" lvl="1" indent="-171450">
              <a:buFont typeface="Arial" panose="020B0604020202020204" pitchFamily="34" charset="0"/>
              <a:buChar char="•"/>
            </a:pPr>
            <a:r>
              <a:rPr lang="en-US" dirty="0"/>
              <a:t>You might argue that current is actually a derived dimension and luminous intensity is almost certainly a derived dimension.</a:t>
            </a:r>
          </a:p>
          <a:p>
            <a:pPr marL="628650" lvl="1" indent="-171450">
              <a:buFont typeface="Arial" panose="020B0604020202020204" pitchFamily="34" charset="0"/>
              <a:buChar char="•"/>
            </a:pPr>
            <a:r>
              <a:rPr lang="en-US" dirty="0"/>
              <a:t>Ultimately the distinction between fundamental vs derived dimensions is not that critical as long as the element of nature being described is clear</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7254ABA-0578-4721-82FE-0DE1AFF3F0A8}" type="slidenum">
              <a:rPr lang="en-US" smtClean="0"/>
              <a:t>16</a:t>
            </a:fld>
            <a:endParaRPr lang="en-US"/>
          </a:p>
        </p:txBody>
      </p:sp>
    </p:spTree>
    <p:extLst>
      <p:ext uri="{BB962C8B-B14F-4D97-AF65-F5344CB8AC3E}">
        <p14:creationId xmlns:p14="http://schemas.microsoft.com/office/powerpoint/2010/main" val="17341183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Let’s review a couple more dimensions that may be argued as being fundamental, though they have elements of derivation</a:t>
            </a:r>
          </a:p>
          <a:p>
            <a:pPr marL="628650" lvl="1" indent="-171450">
              <a:buFont typeface="Arial" panose="020B0604020202020204" pitchFamily="34" charset="0"/>
              <a:buChar char="•"/>
            </a:pPr>
            <a:r>
              <a:rPr lang="en-US" dirty="0"/>
              <a:t>We have already talked about the derived spatial dimensions of area and volume. </a:t>
            </a:r>
          </a:p>
          <a:p>
            <a:pPr marL="628650" lvl="1" indent="-171450">
              <a:buFont typeface="Arial" panose="020B0604020202020204" pitchFamily="34" charset="0"/>
              <a:buChar char="•"/>
            </a:pPr>
            <a:r>
              <a:rPr lang="en-US" dirty="0"/>
              <a:t>These are so commonly used in describing space that we seldom say “length squared” or “length cubed” when using these dimensions in a sentence, even when describing them in dimensional analysis. </a:t>
            </a:r>
          </a:p>
          <a:p>
            <a:pPr marL="628650" lvl="1" indent="-171450">
              <a:buFont typeface="Arial" panose="020B0604020202020204" pitchFamily="34" charset="0"/>
              <a:buChar char="•"/>
            </a:pPr>
            <a:r>
              <a:rPr lang="en-US" dirty="0"/>
              <a:t>While the symbol and derived dimension is length squared, we usually just say a corresponding variable has fundamental dimensions of area </a:t>
            </a:r>
          </a:p>
          <a:p>
            <a:pPr marL="171450" lvl="0" indent="-171450">
              <a:buFont typeface="Arial" panose="020B0604020202020204" pitchFamily="34" charset="0"/>
              <a:buChar char="•"/>
            </a:pPr>
            <a:r>
              <a:rPr lang="en-US" dirty="0"/>
              <a:t>This brings up another potential point of confusion in inferring dimensions from units.</a:t>
            </a:r>
          </a:p>
          <a:p>
            <a:pPr marL="628650" lvl="1" indent="-171450">
              <a:buFont typeface="Arial" panose="020B0604020202020204" pitchFamily="34" charset="0"/>
              <a:buChar char="•"/>
            </a:pPr>
            <a:r>
              <a:rPr lang="en-US" dirty="0"/>
              <a:t>Dimensions like area are commonly depicted in square units of length, like square inches or square meters.</a:t>
            </a:r>
          </a:p>
          <a:p>
            <a:pPr marL="628650" lvl="1" indent="-171450">
              <a:buFont typeface="Arial" panose="020B0604020202020204" pitchFamily="34" charset="0"/>
              <a:buChar char="•"/>
            </a:pPr>
            <a:r>
              <a:rPr lang="en-US" dirty="0"/>
              <a:t>However, area may also be specified in absolute units like hectares or acres, which do not directly evoke the squared length nature of the dimension</a:t>
            </a:r>
          </a:p>
          <a:p>
            <a:pPr marL="628650" lvl="1" indent="-171450">
              <a:buFont typeface="Arial" panose="020B0604020202020204" pitchFamily="34" charset="0"/>
              <a:buChar char="•"/>
            </a:pPr>
            <a:r>
              <a:rPr lang="en-US" dirty="0"/>
              <a:t>Volume might be specified in a large collection of absolute units, like gallons, liters, teaspoons, cups, etc., again not hinting at the cubed length nature of the inherent dimensions of the variable</a:t>
            </a:r>
          </a:p>
          <a:p>
            <a:pPr marL="628650" lvl="1" indent="-171450">
              <a:buFont typeface="Arial" panose="020B0604020202020204" pitchFamily="34" charset="0"/>
              <a:buChar char="•"/>
            </a:pPr>
            <a:r>
              <a:rPr lang="en-US" dirty="0"/>
              <a:t>Where absolute units are applied to a derived dimension, remembering the dimensions based on an applied unit requires a bit more memorization</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Finally, many of the more transferable or comparable properties across many different types of systems are characterized with dimensionless variables</a:t>
            </a:r>
          </a:p>
          <a:p>
            <a:pPr marL="628650" lvl="1" indent="-171450">
              <a:buFont typeface="Arial" panose="020B0604020202020204" pitchFamily="34" charset="0"/>
              <a:buChar char="•"/>
            </a:pPr>
            <a:r>
              <a:rPr lang="en-US" dirty="0"/>
              <a:t>Dimensionless is a derived dimension in the sense that it arises from dimensionality of a ratio that divides out to unity</a:t>
            </a:r>
          </a:p>
          <a:p>
            <a:pPr marL="628650" lvl="1" indent="-171450">
              <a:buFont typeface="Arial" panose="020B0604020202020204" pitchFamily="34" charset="0"/>
              <a:buChar char="•"/>
            </a:pPr>
            <a:r>
              <a:rPr lang="en-US" dirty="0"/>
              <a:t>We have already reviewed a dimensionless property of circles we call pi</a:t>
            </a:r>
          </a:p>
          <a:p>
            <a:pPr marL="628650" lvl="1" indent="-171450">
              <a:buFont typeface="Arial" panose="020B0604020202020204" pitchFamily="34" charset="0"/>
              <a:buChar char="•"/>
            </a:pPr>
            <a:r>
              <a:rPr lang="en-US" dirty="0"/>
              <a:t>Fractions of a whole is another example of a common application of dimensionless ratios</a:t>
            </a:r>
          </a:p>
          <a:p>
            <a:pPr marL="171450" lvl="0" indent="-171450">
              <a:buFont typeface="Arial" panose="020B0604020202020204" pitchFamily="34" charset="0"/>
              <a:buChar char="•"/>
            </a:pPr>
            <a:r>
              <a:rPr lang="en-US" dirty="0"/>
              <a:t>Just because a variable is dimensionless does not mean that it does not have units.</a:t>
            </a:r>
          </a:p>
          <a:p>
            <a:pPr marL="628650" lvl="1" indent="-171450">
              <a:buFont typeface="Arial" panose="020B0604020202020204" pitchFamily="34" charset="0"/>
              <a:buChar char="•"/>
            </a:pPr>
            <a:r>
              <a:rPr lang="en-US" dirty="0"/>
              <a:t>For example, we very commonly refer to fractions of a whole in units of percent, which is a unit representing the ratio of a given count to a hundred count of the same thing.</a:t>
            </a:r>
          </a:p>
          <a:p>
            <a:pPr marL="171450" lvl="0" indent="-171450">
              <a:buFont typeface="Arial" panose="020B0604020202020204" pitchFamily="34" charset="0"/>
              <a:buChar char="•"/>
            </a:pPr>
            <a:r>
              <a:rPr lang="en-US" dirty="0"/>
              <a:t>We can use a similar principle as PI to think about the dimensionality of an angle represented by units of radians</a:t>
            </a:r>
          </a:p>
          <a:p>
            <a:pPr marL="171450" lvl="0" indent="-171450">
              <a:buFont typeface="Arial" panose="020B0604020202020204" pitchFamily="34" charset="0"/>
              <a:buChar char="•"/>
            </a:pPr>
            <a:r>
              <a:rPr lang="en-US" dirty="0"/>
              <a:t>A radian is characterized the distance along  an arc of a circle cut off by two radii of the circle at a given angle</a:t>
            </a:r>
          </a:p>
          <a:p>
            <a:pPr marL="171450" lvl="0" indent="-171450">
              <a:buFont typeface="Arial" panose="020B0604020202020204" pitchFamily="34" charset="0"/>
              <a:buChar char="•"/>
            </a:pPr>
            <a:r>
              <a:rPr lang="en-US" dirty="0"/>
              <a:t>The distance along this arc has dimensions of length</a:t>
            </a:r>
          </a:p>
          <a:p>
            <a:pPr marL="171450" lvl="0" indent="-171450">
              <a:buFont typeface="Arial" panose="020B0604020202020204" pitchFamily="34" charset="0"/>
              <a:buChar char="•"/>
            </a:pPr>
            <a:r>
              <a:rPr lang="en-US" dirty="0"/>
              <a:t>To normalize this notion of an angle to any sized circle, we normalize the length of this arc to the radius, </a:t>
            </a:r>
          </a:p>
          <a:p>
            <a:pPr marL="171450" lvl="0" indent="-171450">
              <a:buFont typeface="Arial" panose="020B0604020202020204" pitchFamily="34" charset="0"/>
              <a:buChar char="•"/>
            </a:pPr>
            <a:r>
              <a:rPr lang="en-US" dirty="0"/>
              <a:t>yielding the derived dimensions of unity or a dimensionless number</a:t>
            </a:r>
          </a:p>
          <a:p>
            <a:pPr marL="171450" lvl="0" indent="-171450">
              <a:buFont typeface="Arial" panose="020B0604020202020204" pitchFamily="34" charset="0"/>
              <a:buChar char="•"/>
            </a:pPr>
            <a:r>
              <a:rPr lang="en-US" dirty="0"/>
              <a:t>You might also remember the dimensions of radians more specifically as a length per length to remind you of the nature of the property being measured</a:t>
            </a:r>
          </a:p>
          <a:p>
            <a:pPr marL="628650" lvl="1" indent="-171450">
              <a:buFont typeface="Arial" panose="020B0604020202020204" pitchFamily="34" charset="0"/>
              <a:buChar char="•"/>
            </a:pPr>
            <a:r>
              <a:rPr lang="en-US" dirty="0"/>
              <a:t>To solidify your understanding of the radian, you might start with the definition of pi and convince yourself why pi radians makes sense as the angle that divides the circle in half</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17</a:t>
            </a:fld>
            <a:endParaRPr lang="en-US"/>
          </a:p>
        </p:txBody>
      </p:sp>
    </p:spTree>
    <p:extLst>
      <p:ext uri="{BB962C8B-B14F-4D97-AF65-F5344CB8AC3E}">
        <p14:creationId xmlns:p14="http://schemas.microsoft.com/office/powerpoint/2010/main" val="4937324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18</a:t>
            </a:fld>
            <a:endParaRPr lang="en-US"/>
          </a:p>
        </p:txBody>
      </p:sp>
    </p:spTree>
    <p:extLst>
      <p:ext uri="{BB962C8B-B14F-4D97-AF65-F5344CB8AC3E}">
        <p14:creationId xmlns:p14="http://schemas.microsoft.com/office/powerpoint/2010/main" val="13782006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r>
              <a:rPr lang="en-US" dirty="0"/>
              <a:t>Dimensions are essential to understanding the meaning of a variable, but they are also abstractions and may not be interpretable on their own without additional context.</a:t>
            </a:r>
          </a:p>
          <a:p>
            <a:pPr marL="628650" lvl="1" indent="-171450">
              <a:buFont typeface="Arial" panose="020B0604020202020204" pitchFamily="34" charset="0"/>
              <a:buChar char="•"/>
            </a:pPr>
            <a:r>
              <a:rPr lang="en-US" dirty="0"/>
              <a:t>Let’s look at an example of potential confusion where two variables with very different interpretations have the same dimensions.</a:t>
            </a:r>
          </a:p>
          <a:p>
            <a:pPr marL="171450" lvl="0" indent="-171450">
              <a:buFont typeface="Arial" panose="020B0604020202020204" pitchFamily="34" charset="0"/>
              <a:buChar char="•"/>
            </a:pPr>
            <a:r>
              <a:rPr lang="en-US" dirty="0"/>
              <a:t>Density is a property of matter that relates how its mass is distributed across the volume of space it occupies.</a:t>
            </a:r>
          </a:p>
          <a:p>
            <a:pPr marL="628650" lvl="1" indent="-171450">
              <a:buFont typeface="Arial" panose="020B0604020202020204" pitchFamily="34" charset="0"/>
              <a:buChar char="•"/>
            </a:pPr>
            <a:r>
              <a:rPr lang="en-US" dirty="0"/>
              <a:t>Typically we talk about density as the amount of mass per unit volume.</a:t>
            </a:r>
          </a:p>
          <a:p>
            <a:pPr marL="171450" lvl="0" indent="-171450">
              <a:buFont typeface="Arial" panose="020B0604020202020204" pitchFamily="34" charset="0"/>
              <a:buChar char="•"/>
            </a:pPr>
            <a:r>
              <a:rPr lang="en-US" dirty="0"/>
              <a:t>Hopefully the dimensionality of density is clear at this point, in that the mass of a given substance divided by the volume of that substance would yield dimensions of Mass per Volume or Mass per length cubed</a:t>
            </a:r>
          </a:p>
          <a:p>
            <a:pPr marL="628650" lvl="1" indent="-171450">
              <a:buFont typeface="Arial" panose="020B0604020202020204" pitchFamily="34" charset="0"/>
              <a:buChar char="•"/>
            </a:pPr>
            <a:r>
              <a:rPr lang="en-US" dirty="0"/>
              <a:t>The abstract character of dimensions is illustrated by other variables that also have dimensions of mass per volume</a:t>
            </a:r>
          </a:p>
          <a:p>
            <a:pPr marL="171450" lvl="0" indent="-171450">
              <a:buFont typeface="Arial" panose="020B0604020202020204" pitchFamily="34" charset="0"/>
              <a:buChar char="•"/>
            </a:pPr>
            <a:r>
              <a:rPr lang="en-US" dirty="0"/>
              <a:t>For example, the concentration of a solute in a solution is commonly reported as the mass of the solute normalized to the volume of the solution.</a:t>
            </a:r>
          </a:p>
          <a:p>
            <a:pPr marL="171450" lvl="0" indent="-171450">
              <a:buFont typeface="Arial" panose="020B0604020202020204" pitchFamily="34" charset="0"/>
              <a:buChar char="•"/>
            </a:pPr>
            <a:r>
              <a:rPr lang="en-US" dirty="0"/>
              <a:t>So without specific context, it appears we have two variables with comparable algebraic derivations…</a:t>
            </a:r>
          </a:p>
          <a:p>
            <a:pPr marL="171450" lvl="0" indent="-171450">
              <a:buFont typeface="Arial" panose="020B0604020202020204" pitchFamily="34" charset="0"/>
              <a:buChar char="•"/>
            </a:pPr>
            <a:r>
              <a:rPr lang="en-US" dirty="0"/>
              <a:t>leading to the same dimensions of mass per volume…</a:t>
            </a:r>
          </a:p>
          <a:p>
            <a:pPr marL="628650" lvl="1" indent="-171450">
              <a:buFont typeface="Arial" panose="020B0604020202020204" pitchFamily="34" charset="0"/>
              <a:buChar char="•"/>
            </a:pPr>
            <a:r>
              <a:rPr lang="en-US" dirty="0"/>
              <a:t>and perhaps creating the misconception that these two variables mean the same thing</a:t>
            </a:r>
          </a:p>
          <a:p>
            <a:pPr marL="628650" lvl="1" indent="-171450">
              <a:buFont typeface="Arial" panose="020B0604020202020204" pitchFamily="34" charset="0"/>
              <a:buChar char="•"/>
            </a:pPr>
            <a:r>
              <a:rPr lang="en-US" dirty="0"/>
              <a:t>Before attempting to interpret these dimensions, you should ask yourself contextual questions like “Which mass is being discussed?” and “Which volume is being discussed?” before you conclude what dimensions like mass per volume might mean.</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The need for additional context is also emphasized in that the same concept might be represented by many different dimensions. Therefore a variable referenced with the same name might actually be a different variable depending on the dimensions used.</a:t>
            </a:r>
          </a:p>
          <a:p>
            <a:pPr marL="628650" lvl="1" indent="-171450">
              <a:buFont typeface="Arial" panose="020B0604020202020204" pitchFamily="34" charset="0"/>
              <a:buChar char="•"/>
            </a:pPr>
            <a:r>
              <a:rPr lang="en-US" dirty="0"/>
              <a:t>For example, the concentration of a solute in a solution might be characterized in many different ways.</a:t>
            </a:r>
          </a:p>
          <a:p>
            <a:pPr marL="171450" lvl="0" indent="-171450">
              <a:buFont typeface="Arial" panose="020B0604020202020204" pitchFamily="34" charset="0"/>
              <a:buChar char="•"/>
            </a:pPr>
            <a:r>
              <a:rPr lang="en-US" dirty="0"/>
              <a:t>We might talk about the mass of the solute relative to the mass of the solution rather than the volume of solution</a:t>
            </a:r>
          </a:p>
          <a:p>
            <a:pPr marL="628650" lvl="1" indent="-171450">
              <a:buFont typeface="Arial" panose="020B0604020202020204" pitchFamily="34" charset="0"/>
              <a:buChar char="•"/>
            </a:pPr>
            <a:r>
              <a:rPr lang="en-US" dirty="0"/>
              <a:t>In this case, the mass in both the numerator and denominator divide out to unity…</a:t>
            </a:r>
          </a:p>
          <a:p>
            <a:pPr marL="171450" lvl="0" indent="-171450">
              <a:buFont typeface="Arial" panose="020B0604020202020204" pitchFamily="34" charset="0"/>
              <a:buChar char="•"/>
            </a:pPr>
            <a:r>
              <a:rPr lang="en-US" dirty="0"/>
              <a:t>Meaning that concentration in this case is dimensionless</a:t>
            </a:r>
          </a:p>
          <a:p>
            <a:pPr marL="171450" lvl="0" indent="-171450">
              <a:buFont typeface="Arial" panose="020B0604020202020204" pitchFamily="34" charset="0"/>
              <a:buChar char="•"/>
            </a:pPr>
            <a:r>
              <a:rPr lang="en-US" dirty="0"/>
              <a:t>Volumetric ratios are a common way to report the alcohol content of beer or wine</a:t>
            </a:r>
          </a:p>
          <a:p>
            <a:pPr marL="628650" lvl="1" indent="-171450">
              <a:buFont typeface="Arial" panose="020B0604020202020204" pitchFamily="34" charset="0"/>
              <a:buChar char="•"/>
            </a:pPr>
            <a:r>
              <a:rPr lang="en-US" dirty="0"/>
              <a:t>The units are often in percent, but concentration is still fundamentally a </a:t>
            </a:r>
            <a:r>
              <a:rPr lang="en-US"/>
              <a:t>dimensionless quantity, </a:t>
            </a:r>
            <a:r>
              <a:rPr lang="en-US" dirty="0"/>
              <a:t>with volume in the numerator dividing out with volume in the denominator</a:t>
            </a:r>
          </a:p>
          <a:p>
            <a:pPr marL="628650" lvl="1" indent="-171450">
              <a:buFont typeface="Arial" panose="020B0604020202020204" pitchFamily="34" charset="0"/>
              <a:buChar char="•"/>
            </a:pPr>
            <a:r>
              <a:rPr lang="en-US" dirty="0"/>
              <a:t>Here we have two different conceptualizations of concentration that have the same dimensions but definitely do not produce the same number except in very  specific situations</a:t>
            </a:r>
          </a:p>
          <a:p>
            <a:pPr marL="628650" lvl="1" indent="-171450">
              <a:buFont typeface="Arial" panose="020B0604020202020204" pitchFamily="34" charset="0"/>
              <a:buChar char="•"/>
            </a:pPr>
            <a:r>
              <a:rPr lang="en-US" dirty="0"/>
              <a:t>A common way to avoid this ambiguity is to report the non-simplified dimensional ratios</a:t>
            </a:r>
          </a:p>
          <a:p>
            <a:pPr marL="171450" lvl="0" indent="-171450">
              <a:buFont typeface="Arial" panose="020B0604020202020204" pitchFamily="34" charset="0"/>
              <a:buChar char="•"/>
            </a:pPr>
            <a:r>
              <a:rPr lang="en-US" dirty="0"/>
              <a:t>For example you might specifically designate a mass ratio as a mass per mass…</a:t>
            </a:r>
          </a:p>
          <a:p>
            <a:pPr marL="171450" lvl="0" indent="-171450">
              <a:buFont typeface="Arial" panose="020B0604020202020204" pitchFamily="34" charset="0"/>
              <a:buChar char="•"/>
            </a:pPr>
            <a:r>
              <a:rPr lang="en-US" dirty="0"/>
              <a:t>or you might specifically designate a volumetric ratio as a volume per volume to avoid any accidental confusion with a mass ratio</a:t>
            </a:r>
          </a:p>
          <a:p>
            <a:pPr marL="171450" lvl="0" indent="-171450">
              <a:buFont typeface="Arial" panose="020B0604020202020204" pitchFamily="34" charset="0"/>
              <a:buChar char="•"/>
            </a:pPr>
            <a:r>
              <a:rPr lang="en-US" dirty="0"/>
              <a:t>Chemists concerned with stoichiometric calculations will often report concentrations in molarity, which is defined as the count of solute molecules normalized to the volume of the solution</a:t>
            </a:r>
          </a:p>
          <a:p>
            <a:pPr marL="171450" lvl="0" indent="-171450">
              <a:buFont typeface="Arial" panose="020B0604020202020204" pitchFamily="34" charset="0"/>
              <a:buChar char="•"/>
            </a:pPr>
            <a:r>
              <a:rPr lang="en-US" dirty="0"/>
              <a:t>Molality is another common dimension of concentration where we consider the count of the solute per mass of the solution rather than the volume of the solution used in molarity</a:t>
            </a:r>
          </a:p>
          <a:p>
            <a:pPr marL="628650" lvl="1" indent="-171450">
              <a:buFont typeface="Arial" panose="020B0604020202020204" pitchFamily="34" charset="0"/>
              <a:buChar char="•"/>
            </a:pPr>
            <a:r>
              <a:rPr lang="en-US" dirty="0"/>
              <a:t>This isn’t even the end of the list of potential dimensions for concentration, </a:t>
            </a:r>
          </a:p>
          <a:p>
            <a:pPr marL="628650" lvl="1" indent="-171450">
              <a:buFont typeface="Arial" panose="020B0604020202020204" pitchFamily="34" charset="0"/>
              <a:buChar char="•"/>
            </a:pPr>
            <a:r>
              <a:rPr lang="en-US" dirty="0"/>
              <a:t>But hopefully I’ve made the point that context is everything when it comes to appropriate interpretation of how a given dimensional analysis reflects the real world</a:t>
            </a:r>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19</a:t>
            </a:fld>
            <a:endParaRPr lang="en-US"/>
          </a:p>
        </p:txBody>
      </p:sp>
    </p:spTree>
    <p:extLst>
      <p:ext uri="{BB962C8B-B14F-4D97-AF65-F5344CB8AC3E}">
        <p14:creationId xmlns:p14="http://schemas.microsoft.com/office/powerpoint/2010/main" val="23235638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150000"/>
              </a:lnSpc>
              <a:spcAft>
                <a:spcPts val="600"/>
              </a:spcAft>
              <a:buFont typeface="Arial" panose="020B0604020202020204" pitchFamily="34" charset="0"/>
              <a:buChar char="•"/>
            </a:pPr>
            <a:r>
              <a:rPr lang="en-US" dirty="0"/>
              <a:t>Science is one</a:t>
            </a:r>
            <a:r>
              <a:rPr lang="en-US" baseline="0" dirty="0"/>
              <a:t> of the ways to “know” something about our reality.  When trying to understand the fundamentals of science, we first have to think a little bit about what it means to “know” something.</a:t>
            </a:r>
          </a:p>
          <a:p>
            <a:pPr marL="171450" indent="-171450">
              <a:lnSpc>
                <a:spcPct val="150000"/>
              </a:lnSpc>
              <a:spcAft>
                <a:spcPts val="600"/>
              </a:spcAft>
              <a:buFont typeface="Arial" panose="020B0604020202020204" pitchFamily="34" charset="0"/>
              <a:buChar char="•"/>
            </a:pPr>
            <a:r>
              <a:rPr lang="en-US" baseline="0" dirty="0"/>
              <a:t>Here are just a couple definitions of “knowledge” I found on line.  The first suggests it is a superset of learned information, understanding, and skill.  The second is more concise, and implies that knowledge is about awareness.</a:t>
            </a:r>
          </a:p>
          <a:p>
            <a:pPr marL="171450" indent="-171450">
              <a:lnSpc>
                <a:spcPct val="150000"/>
              </a:lnSpc>
              <a:spcAft>
                <a:spcPts val="600"/>
              </a:spcAft>
              <a:buFont typeface="Arial" panose="020B0604020202020204" pitchFamily="34" charset="0"/>
              <a:buChar char="•"/>
            </a:pPr>
            <a:r>
              <a:rPr lang="en-US" baseline="0" dirty="0"/>
              <a:t>Information is a key word for this class.  When we measure something, we are collecting information.  </a:t>
            </a:r>
          </a:p>
          <a:p>
            <a:pPr marL="171450" indent="-171450">
              <a:lnSpc>
                <a:spcPct val="150000"/>
              </a:lnSpc>
              <a:spcAft>
                <a:spcPts val="600"/>
              </a:spcAft>
              <a:buFont typeface="Arial" panose="020B0604020202020204" pitchFamily="34" charset="0"/>
              <a:buChar char="•"/>
            </a:pPr>
            <a:r>
              <a:rPr lang="en-US" baseline="0" dirty="0"/>
              <a:t>Information is an element of knowledge, but most definitions use words like “understanding” or “awareness”.  These words invoke the idea that knowledge is not just about data, but also knowing what those data mean.  Or to put it another way, one level of knowledge is being able to describe a pattern in data.  But another level of knowledge is to be able to predict that pattern from other data, based on knowledge of the causal relationship that defines the relationships between the data.</a:t>
            </a:r>
          </a:p>
          <a:p>
            <a:pPr marL="171450" indent="-171450">
              <a:lnSpc>
                <a:spcPct val="150000"/>
              </a:lnSpc>
              <a:spcAft>
                <a:spcPts val="600"/>
              </a:spcAft>
              <a:buFont typeface="Arial" panose="020B0604020202020204" pitchFamily="34" charset="0"/>
              <a:buChar char="•"/>
            </a:pPr>
            <a:r>
              <a:rPr lang="en-US" baseline="0" dirty="0"/>
              <a:t>On the surface, measurement is about gaining information.  But in reality, we actually rely on at least one, if not several, layers of the understanding of causality to gain a measurement.</a:t>
            </a:r>
          </a:p>
          <a:p>
            <a:pPr marL="171450" indent="-171450">
              <a:lnSpc>
                <a:spcPct val="150000"/>
              </a:lnSpc>
              <a:spcAft>
                <a:spcPts val="600"/>
              </a:spcAft>
              <a:buFont typeface="Arial" panose="020B0604020202020204" pitchFamily="34" charset="0"/>
              <a:buChar char="•"/>
            </a:pPr>
            <a:r>
              <a:rPr lang="en-US" baseline="0" dirty="0"/>
              <a:t>Liquid thermometer example.</a:t>
            </a: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2</a:t>
            </a:fld>
            <a:endParaRPr lang="en-US"/>
          </a:p>
        </p:txBody>
      </p:sp>
    </p:spTree>
    <p:extLst>
      <p:ext uri="{BB962C8B-B14F-4D97-AF65-F5344CB8AC3E}">
        <p14:creationId xmlns:p14="http://schemas.microsoft.com/office/powerpoint/2010/main" val="29959209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20</a:t>
            </a:fld>
            <a:endParaRPr lang="en-US"/>
          </a:p>
        </p:txBody>
      </p:sp>
    </p:spTree>
    <p:extLst>
      <p:ext uri="{BB962C8B-B14F-4D97-AF65-F5344CB8AC3E}">
        <p14:creationId xmlns:p14="http://schemas.microsoft.com/office/powerpoint/2010/main" val="22580356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21</a:t>
            </a:fld>
            <a:endParaRPr lang="en-US"/>
          </a:p>
        </p:txBody>
      </p:sp>
    </p:spTree>
    <p:extLst>
      <p:ext uri="{BB962C8B-B14F-4D97-AF65-F5344CB8AC3E}">
        <p14:creationId xmlns:p14="http://schemas.microsoft.com/office/powerpoint/2010/main" val="28208362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23</a:t>
            </a:fld>
            <a:endParaRPr lang="en-US"/>
          </a:p>
        </p:txBody>
      </p:sp>
    </p:spTree>
    <p:extLst>
      <p:ext uri="{BB962C8B-B14F-4D97-AF65-F5344CB8AC3E}">
        <p14:creationId xmlns:p14="http://schemas.microsoft.com/office/powerpoint/2010/main" val="4518501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24</a:t>
            </a:fld>
            <a:endParaRPr lang="en-US"/>
          </a:p>
        </p:txBody>
      </p:sp>
    </p:spTree>
    <p:extLst>
      <p:ext uri="{BB962C8B-B14F-4D97-AF65-F5344CB8AC3E}">
        <p14:creationId xmlns:p14="http://schemas.microsoft.com/office/powerpoint/2010/main" val="3835715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25</a:t>
            </a:fld>
            <a:endParaRPr lang="en-US"/>
          </a:p>
        </p:txBody>
      </p:sp>
    </p:spTree>
    <p:extLst>
      <p:ext uri="{BB962C8B-B14F-4D97-AF65-F5344CB8AC3E}">
        <p14:creationId xmlns:p14="http://schemas.microsoft.com/office/powerpoint/2010/main" val="4360946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What are the components of the philosophy</a:t>
            </a:r>
            <a:r>
              <a:rPr lang="en-US" baseline="0" dirty="0"/>
              <a:t> of science?</a:t>
            </a:r>
          </a:p>
          <a:p>
            <a:pPr marL="171450" indent="-171450">
              <a:buFont typeface="Arial" panose="020B0604020202020204" pitchFamily="34" charset="0"/>
              <a:buChar char="•"/>
            </a:pPr>
            <a:r>
              <a:rPr lang="en-US" baseline="0" dirty="0"/>
              <a:t>It starts with metaphysics, or the philosophical attempt to describe the fundamental nature of being.  </a:t>
            </a:r>
          </a:p>
          <a:p>
            <a:pPr marL="628650" lvl="1" indent="-171450">
              <a:buFont typeface="Arial" panose="020B0604020202020204" pitchFamily="34" charset="0"/>
              <a:buChar char="•"/>
            </a:pPr>
            <a:r>
              <a:rPr lang="en-US" baseline="0" dirty="0"/>
              <a:t>The goal of science is ultimately a quest for truth.</a:t>
            </a:r>
          </a:p>
          <a:p>
            <a:pPr marL="171450" lvl="0" indent="-171450">
              <a:buFont typeface="Arial" panose="020B0604020202020204" pitchFamily="34" charset="0"/>
              <a:buChar char="•"/>
            </a:pPr>
            <a:r>
              <a:rPr lang="en-US" dirty="0"/>
              <a:t>A consequence of accepting reality</a:t>
            </a:r>
            <a:r>
              <a:rPr lang="en-US" baseline="0" dirty="0"/>
              <a:t> is that it must have some organization.  The philosophical attempt to understand this organization is called ontology.</a:t>
            </a:r>
          </a:p>
          <a:p>
            <a:pPr marL="628650" lvl="1" indent="-171450">
              <a:buFont typeface="Arial" panose="020B0604020202020204" pitchFamily="34" charset="0"/>
              <a:buChar char="•"/>
            </a:pPr>
            <a:r>
              <a:rPr lang="en-US" baseline="0" dirty="0"/>
              <a:t>What are the fundamental units of reality and how do they relate to each other?</a:t>
            </a:r>
          </a:p>
          <a:p>
            <a:pPr marL="171450" lvl="0" indent="-171450">
              <a:buFont typeface="Arial" panose="020B0604020202020204" pitchFamily="34" charset="0"/>
              <a:buChar char="•"/>
            </a:pPr>
            <a:r>
              <a:rPr lang="en-US" baseline="0" dirty="0"/>
              <a:t>It’s easy to see how science falls into these philosophical fields, but there are many open questions about what we can actually “know” about ontological and metaphysical truths</a:t>
            </a:r>
          </a:p>
          <a:p>
            <a:pPr marL="628650" lvl="1" indent="-171450">
              <a:buFont typeface="Arial" panose="020B0604020202020204" pitchFamily="34" charset="0"/>
              <a:buChar char="•"/>
            </a:pPr>
            <a:r>
              <a:rPr lang="en-US" baseline="0" dirty="0"/>
              <a:t>There are other approaches to science, so what differentiates scientific approach?</a:t>
            </a:r>
          </a:p>
          <a:p>
            <a:pPr marL="628650" lvl="1" indent="-171450">
              <a:buFont typeface="Arial" panose="020B0604020202020204" pitchFamily="34" charset="0"/>
              <a:buChar char="•"/>
            </a:pPr>
            <a:r>
              <a:rPr lang="en-US" baseline="0" dirty="0"/>
              <a:t>I would argue that science is a field that depends on the assumption that at least some part of our existence is defined by an objective reality. In other words, there are a consistent set of rules that define reality and cannot be violated.</a:t>
            </a:r>
          </a:p>
          <a:p>
            <a:pPr marL="628650" lvl="1" indent="-171450">
              <a:buFont typeface="Arial" panose="020B0604020202020204" pitchFamily="34" charset="0"/>
              <a:buChar char="•"/>
            </a:pPr>
            <a:r>
              <a:rPr lang="en-US" baseline="0" dirty="0"/>
              <a:t>But this still doesn’t get us closer to a definition of “knowledge”</a:t>
            </a:r>
          </a:p>
          <a:p>
            <a:pPr marL="171450" lvl="0" indent="-171450">
              <a:buFont typeface="Arial" panose="020B0604020202020204" pitchFamily="34" charset="0"/>
              <a:buChar char="•"/>
            </a:pPr>
            <a:r>
              <a:rPr lang="en-US" baseline="0" dirty="0"/>
              <a:t>This leads us epistemology, or the philosophical attempt to understand the nature of knowledge.</a:t>
            </a:r>
          </a:p>
          <a:p>
            <a:pPr marL="628650" lvl="1" indent="-171450">
              <a:buFont typeface="Arial" panose="020B0604020202020204" pitchFamily="34" charset="0"/>
              <a:buChar char="•"/>
            </a:pPr>
            <a:r>
              <a:rPr lang="en-US" baseline="0" dirty="0"/>
              <a:t>If we accept that there is a reality, regardless of our ability to understand it, then the question is raised regarding what is “knowable” or “unknowable” about that reality.</a:t>
            </a:r>
          </a:p>
          <a:p>
            <a:pPr marL="628650" lvl="1" indent="-171450">
              <a:buFont typeface="Arial" panose="020B0604020202020204" pitchFamily="34" charset="0"/>
              <a:buChar char="•"/>
            </a:pPr>
            <a:r>
              <a:rPr lang="en-US" baseline="0" dirty="0"/>
              <a:t>How much, if at all, do the empirical relationships between data reflect truth?</a:t>
            </a:r>
          </a:p>
          <a:p>
            <a:pPr marL="628650" lvl="1" indent="-171450">
              <a:buFont typeface="Arial" panose="020B0604020202020204" pitchFamily="34" charset="0"/>
              <a:buChar char="•"/>
            </a:pPr>
            <a:r>
              <a:rPr lang="en-US" baseline="0" dirty="0"/>
              <a:t>How much, if at all, do empirical relationships allow us to “know” the truth?</a:t>
            </a:r>
          </a:p>
          <a:p>
            <a:pPr marL="171450" lvl="0" indent="-171450">
              <a:buFont typeface="Arial" panose="020B0604020202020204" pitchFamily="34" charset="0"/>
              <a:buChar char="•"/>
            </a:pPr>
            <a:r>
              <a:rPr lang="en-US" baseline="0" dirty="0"/>
              <a:t>The philosophy of science is a mixture of these philosophical approaches.</a:t>
            </a:r>
          </a:p>
          <a:p>
            <a:pPr marL="628650" lvl="1" indent="-171450">
              <a:buFont typeface="Arial" panose="020B0604020202020204" pitchFamily="34" charset="0"/>
              <a:buChar char="•"/>
            </a:pPr>
            <a:r>
              <a:rPr lang="en-US" baseline="0" dirty="0"/>
              <a:t>How do we organize our knowledge of an assumed objective reality?</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Ontology allows analytical techniques to be applied to philosophy, specifically the use of numbers and mathematics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In this class, we are going to spend a lot of time talking about the datum.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It the context of philosophy, I would characterize the datum as a atomic organizational unit of what we know about reality.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Though what we actually “know” is still a epistemological argument, and we’ll talk later about how this manifests in our attempts to “measure” things.</a:t>
            </a:r>
          </a:p>
          <a:p>
            <a:pPr marL="628650" lvl="1" indent="-171450">
              <a:buFont typeface="Arial" panose="020B0604020202020204" pitchFamily="34" charset="0"/>
              <a:buChar char="•"/>
            </a:pPr>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3</a:t>
            </a:fld>
            <a:endParaRPr lang="en-US"/>
          </a:p>
        </p:txBody>
      </p:sp>
    </p:spTree>
    <p:extLst>
      <p:ext uri="{BB962C8B-B14F-4D97-AF65-F5344CB8AC3E}">
        <p14:creationId xmlns:p14="http://schemas.microsoft.com/office/powerpoint/2010/main" val="678263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150000"/>
              </a:lnSpc>
              <a:spcAft>
                <a:spcPts val="600"/>
              </a:spcAft>
              <a:buFont typeface="Arial" panose="020B0604020202020204" pitchFamily="34" charset="0"/>
              <a:buChar char="•"/>
            </a:pPr>
            <a:r>
              <a:rPr lang="en-US" dirty="0"/>
              <a:t>Science is one</a:t>
            </a:r>
            <a:r>
              <a:rPr lang="en-US" baseline="0" dirty="0"/>
              <a:t> of the ways to “know” something about our reality.  When trying to understand the fundamentals of science, we first have to think a little bit about what it means to “know” something.</a:t>
            </a:r>
          </a:p>
          <a:p>
            <a:pPr marL="171450" indent="-171450">
              <a:lnSpc>
                <a:spcPct val="150000"/>
              </a:lnSpc>
              <a:spcAft>
                <a:spcPts val="600"/>
              </a:spcAft>
              <a:buFont typeface="Arial" panose="020B0604020202020204" pitchFamily="34" charset="0"/>
              <a:buChar char="•"/>
            </a:pPr>
            <a:r>
              <a:rPr lang="en-US" baseline="0" dirty="0"/>
              <a:t>Here are just a couple definitions of “knowledge” I found on line.  The first suggests it is a superset of learned information, understanding, and skill.  The second is more concise, and implies that knowledge is about awareness.</a:t>
            </a:r>
          </a:p>
          <a:p>
            <a:pPr marL="171450" indent="-171450">
              <a:lnSpc>
                <a:spcPct val="150000"/>
              </a:lnSpc>
              <a:spcAft>
                <a:spcPts val="600"/>
              </a:spcAft>
              <a:buFont typeface="Arial" panose="020B0604020202020204" pitchFamily="34" charset="0"/>
              <a:buChar char="•"/>
            </a:pPr>
            <a:r>
              <a:rPr lang="en-US" baseline="0" dirty="0"/>
              <a:t>Information is a key word for this class.  When we measure something, we are collecting information.  </a:t>
            </a:r>
          </a:p>
          <a:p>
            <a:pPr marL="171450" indent="-171450">
              <a:lnSpc>
                <a:spcPct val="150000"/>
              </a:lnSpc>
              <a:spcAft>
                <a:spcPts val="600"/>
              </a:spcAft>
              <a:buFont typeface="Arial" panose="020B0604020202020204" pitchFamily="34" charset="0"/>
              <a:buChar char="•"/>
            </a:pPr>
            <a:r>
              <a:rPr lang="en-US" baseline="0" dirty="0"/>
              <a:t>Information is an element of knowledge, but most definitions use words like “understanding” or “awareness”.  These words invoke the idea that knowledge is not just about data, but also knowing what those data mean.  Or to put it another way, one level of knowledge is being able to describe a pattern in data.  But another level of knowledge is to be able to predict that pattern from other data, based on knowledge of the causal relationship that defines the relationships between the data.</a:t>
            </a:r>
          </a:p>
          <a:p>
            <a:pPr marL="171450" indent="-171450">
              <a:lnSpc>
                <a:spcPct val="150000"/>
              </a:lnSpc>
              <a:spcAft>
                <a:spcPts val="600"/>
              </a:spcAft>
              <a:buFont typeface="Arial" panose="020B0604020202020204" pitchFamily="34" charset="0"/>
              <a:buChar char="•"/>
            </a:pPr>
            <a:r>
              <a:rPr lang="en-US" baseline="0" dirty="0"/>
              <a:t>On the surface, measurement is about gaining information.  But in reality, we actually rely on at least one, if not several, layers of the understanding of causality to gain a measurement.</a:t>
            </a:r>
          </a:p>
          <a:p>
            <a:pPr marL="171450" indent="-171450">
              <a:lnSpc>
                <a:spcPct val="150000"/>
              </a:lnSpc>
              <a:spcAft>
                <a:spcPts val="600"/>
              </a:spcAft>
              <a:buFont typeface="Arial" panose="020B0604020202020204" pitchFamily="34" charset="0"/>
              <a:buChar char="•"/>
            </a:pPr>
            <a:r>
              <a:rPr lang="en-US" baseline="0" dirty="0"/>
              <a:t>Liquid thermometer example.</a:t>
            </a:r>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4</a:t>
            </a:fld>
            <a:endParaRPr lang="en-US"/>
          </a:p>
        </p:txBody>
      </p:sp>
    </p:spTree>
    <p:extLst>
      <p:ext uri="{BB962C8B-B14F-4D97-AF65-F5344CB8AC3E}">
        <p14:creationId xmlns:p14="http://schemas.microsoft.com/office/powerpoint/2010/main" val="3045890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254ABA-0578-4721-82FE-0DE1AFF3F0A8}" type="slidenum">
              <a:rPr lang="en-US" smtClean="0"/>
              <a:t>5</a:t>
            </a:fld>
            <a:endParaRPr lang="en-US"/>
          </a:p>
        </p:txBody>
      </p:sp>
    </p:spTree>
    <p:extLst>
      <p:ext uri="{BB962C8B-B14F-4D97-AF65-F5344CB8AC3E}">
        <p14:creationId xmlns:p14="http://schemas.microsoft.com/office/powerpoint/2010/main" val="3436162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254ABA-0578-4721-82FE-0DE1AFF3F0A8}" type="slidenum">
              <a:rPr lang="en-US" smtClean="0"/>
              <a:t>6</a:t>
            </a:fld>
            <a:endParaRPr lang="en-US"/>
          </a:p>
        </p:txBody>
      </p:sp>
    </p:spTree>
    <p:extLst>
      <p:ext uri="{BB962C8B-B14F-4D97-AF65-F5344CB8AC3E}">
        <p14:creationId xmlns:p14="http://schemas.microsoft.com/office/powerpoint/2010/main" val="1540336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254ABA-0578-4721-82FE-0DE1AFF3F0A8}" type="slidenum">
              <a:rPr lang="en-US" smtClean="0"/>
              <a:t>7</a:t>
            </a:fld>
            <a:endParaRPr lang="en-US"/>
          </a:p>
        </p:txBody>
      </p:sp>
    </p:spTree>
    <p:extLst>
      <p:ext uri="{BB962C8B-B14F-4D97-AF65-F5344CB8AC3E}">
        <p14:creationId xmlns:p14="http://schemas.microsoft.com/office/powerpoint/2010/main" val="29271710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254ABA-0578-4721-82FE-0DE1AFF3F0A8}" type="slidenum">
              <a:rPr lang="en-US" smtClean="0"/>
              <a:t>8</a:t>
            </a:fld>
            <a:endParaRPr lang="en-US"/>
          </a:p>
        </p:txBody>
      </p:sp>
    </p:spTree>
    <p:extLst>
      <p:ext uri="{BB962C8B-B14F-4D97-AF65-F5344CB8AC3E}">
        <p14:creationId xmlns:p14="http://schemas.microsoft.com/office/powerpoint/2010/main" val="8396150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54ABA-0578-4721-82FE-0DE1AFF3F0A8}" type="slidenum">
              <a:rPr lang="en-US" smtClean="0"/>
              <a:t>9</a:t>
            </a:fld>
            <a:endParaRPr lang="en-US"/>
          </a:p>
        </p:txBody>
      </p:sp>
    </p:spTree>
    <p:extLst>
      <p:ext uri="{BB962C8B-B14F-4D97-AF65-F5344CB8AC3E}">
        <p14:creationId xmlns:p14="http://schemas.microsoft.com/office/powerpoint/2010/main" val="2417285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AA27E41-BC8E-42FC-95E6-5D94B0B4BD38}" type="datetimeFigureOut">
              <a:rPr lang="en-US" smtClean="0"/>
              <a:t>8/24/2025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2203560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A27E41-BC8E-42FC-95E6-5D94B0B4BD38}" type="datetimeFigureOut">
              <a:rPr lang="en-US" smtClean="0"/>
              <a:t>8/24/2025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428024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A27E41-BC8E-42FC-95E6-5D94B0B4BD38}" type="datetimeFigureOut">
              <a:rPr lang="en-US" smtClean="0"/>
              <a:t>8/24/2025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1165527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A27E41-BC8E-42FC-95E6-5D94B0B4BD38}" type="datetimeFigureOut">
              <a:rPr lang="en-US" smtClean="0"/>
              <a:t>8/24/2025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698271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A27E41-BC8E-42FC-95E6-5D94B0B4BD38}" type="datetimeFigureOut">
              <a:rPr lang="en-US" smtClean="0"/>
              <a:t>8/24/2025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2147945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A27E41-BC8E-42FC-95E6-5D94B0B4BD38}" type="datetimeFigureOut">
              <a:rPr lang="en-US" smtClean="0"/>
              <a:t>8/24/2025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1228003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A27E41-BC8E-42FC-95E6-5D94B0B4BD38}" type="datetimeFigureOut">
              <a:rPr lang="en-US" smtClean="0"/>
              <a:t>8/24/2025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1525980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A27E41-BC8E-42FC-95E6-5D94B0B4BD38}" type="datetimeFigureOut">
              <a:rPr lang="en-US" smtClean="0"/>
              <a:t>8/24/2025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1220364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A27E41-BC8E-42FC-95E6-5D94B0B4BD38}" type="datetimeFigureOut">
              <a:rPr lang="en-US" smtClean="0"/>
              <a:t>8/24/2025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420009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AA27E41-BC8E-42FC-95E6-5D94B0B4BD38}" type="datetimeFigureOut">
              <a:rPr lang="en-US" smtClean="0"/>
              <a:t>8/24/2025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2215870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AA27E41-BC8E-42FC-95E6-5D94B0B4BD38}" type="datetimeFigureOut">
              <a:rPr lang="en-US" smtClean="0"/>
              <a:t>8/24/2025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7ADCD-76F4-464F-9E4B-D76552125F3C}" type="slidenum">
              <a:rPr lang="en-US" smtClean="0"/>
              <a:t>‹#›</a:t>
            </a:fld>
            <a:endParaRPr lang="en-US"/>
          </a:p>
        </p:txBody>
      </p:sp>
    </p:spTree>
    <p:extLst>
      <p:ext uri="{BB962C8B-B14F-4D97-AF65-F5344CB8AC3E}">
        <p14:creationId xmlns:p14="http://schemas.microsoft.com/office/powerpoint/2010/main" val="911281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A27E41-BC8E-42FC-95E6-5D94B0B4BD38}" type="datetimeFigureOut">
              <a:rPr lang="en-US" smtClean="0"/>
              <a:t>8/24/2025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D7ADCD-76F4-464F-9E4B-D76552125F3C}" type="slidenum">
              <a:rPr lang="en-US" smtClean="0"/>
              <a:t>‹#›</a:t>
            </a:fld>
            <a:endParaRPr lang="en-US"/>
          </a:p>
        </p:txBody>
      </p:sp>
    </p:spTree>
    <p:extLst>
      <p:ext uri="{BB962C8B-B14F-4D97-AF65-F5344CB8AC3E}">
        <p14:creationId xmlns:p14="http://schemas.microsoft.com/office/powerpoint/2010/main" val="1131152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10.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119.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8" Type="http://schemas.openxmlformats.org/officeDocument/2006/relationships/image" Target="../media/image710.png"/><Relationship Id="rId3" Type="http://schemas.openxmlformats.org/officeDocument/2006/relationships/image" Target="../media/image211.png"/><Relationship Id="rId7" Type="http://schemas.openxmlformats.org/officeDocument/2006/relationships/image" Target="../media/image611.png"/><Relationship Id="rId12" Type="http://schemas.openxmlformats.org/officeDocument/2006/relationships/image" Target="../media/image110.png"/><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image" Target="../media/image510.png"/><Relationship Id="rId11" Type="http://schemas.openxmlformats.org/officeDocument/2006/relationships/image" Target="../media/image100.png"/><Relationship Id="rId5" Type="http://schemas.openxmlformats.org/officeDocument/2006/relationships/image" Target="../media/image410.png"/><Relationship Id="rId10" Type="http://schemas.openxmlformats.org/officeDocument/2006/relationships/image" Target="../media/image90.png"/><Relationship Id="rId4" Type="http://schemas.openxmlformats.org/officeDocument/2006/relationships/image" Target="../media/image310.png"/><Relationship Id="rId9" Type="http://schemas.openxmlformats.org/officeDocument/2006/relationships/image" Target="../media/image810.png"/></Relationships>
</file>

<file path=ppt/slides/_rels/slide1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1.png"/><Relationship Id="rId12"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14.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 Id="rId9" Type="http://schemas.openxmlformats.org/officeDocument/2006/relationships/image" Target="../media/image23.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27.pn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hyperlink" Target="https://doi.org/10.6028/NIST.SP.330-2019" TargetMode="External"/></Relationships>
</file>

<file path=ppt/slides/_rels/slide17.xml.rels><?xml version="1.0" encoding="UTF-8" standalone="yes"?>
<Relationships xmlns="http://schemas.openxmlformats.org/package/2006/relationships"><Relationship Id="rId8" Type="http://schemas.openxmlformats.org/officeDocument/2006/relationships/image" Target="../media/image33.png"/><Relationship Id="rId13" Type="http://schemas.openxmlformats.org/officeDocument/2006/relationships/image" Target="../media/image38.png"/><Relationship Id="rId3" Type="http://schemas.openxmlformats.org/officeDocument/2006/relationships/image" Target="../media/image28.png"/><Relationship Id="rId7" Type="http://schemas.openxmlformats.org/officeDocument/2006/relationships/image" Target="../media/image32.png"/><Relationship Id="rId12" Type="http://schemas.openxmlformats.org/officeDocument/2006/relationships/image" Target="../media/image37.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31.png"/><Relationship Id="rId11" Type="http://schemas.openxmlformats.org/officeDocument/2006/relationships/image" Target="../media/image36.png"/><Relationship Id="rId5" Type="http://schemas.openxmlformats.org/officeDocument/2006/relationships/image" Target="../media/image30.png"/><Relationship Id="rId10" Type="http://schemas.openxmlformats.org/officeDocument/2006/relationships/image" Target="../media/image35.png"/><Relationship Id="rId4" Type="http://schemas.openxmlformats.org/officeDocument/2006/relationships/image" Target="../media/image29.png"/><Relationship Id="rId9" Type="http://schemas.openxmlformats.org/officeDocument/2006/relationships/image" Target="../media/image34.png"/></Relationships>
</file>

<file path=ppt/slides/_rels/slide18.xml.rels><?xml version="1.0" encoding="UTF-8" standalone="yes"?>
<Relationships xmlns="http://schemas.openxmlformats.org/package/2006/relationships"><Relationship Id="rId8" Type="http://schemas.openxmlformats.org/officeDocument/2006/relationships/image" Target="../media/image45.png"/><Relationship Id="rId13" Type="http://schemas.openxmlformats.org/officeDocument/2006/relationships/image" Target="../media/image50.png"/><Relationship Id="rId18" Type="http://schemas.openxmlformats.org/officeDocument/2006/relationships/image" Target="../media/image55.png"/><Relationship Id="rId3" Type="http://schemas.openxmlformats.org/officeDocument/2006/relationships/image" Target="../media/image40.png"/><Relationship Id="rId7" Type="http://schemas.openxmlformats.org/officeDocument/2006/relationships/image" Target="../media/image44.png"/><Relationship Id="rId12" Type="http://schemas.openxmlformats.org/officeDocument/2006/relationships/image" Target="../media/image49.png"/><Relationship Id="rId17" Type="http://schemas.openxmlformats.org/officeDocument/2006/relationships/image" Target="../media/image54.png"/><Relationship Id="rId2" Type="http://schemas.openxmlformats.org/officeDocument/2006/relationships/notesSlide" Target="../notesSlides/notesSlide18.xml"/><Relationship Id="rId16" Type="http://schemas.openxmlformats.org/officeDocument/2006/relationships/image" Target="../media/image53.png"/><Relationship Id="rId1" Type="http://schemas.openxmlformats.org/officeDocument/2006/relationships/slideLayout" Target="../slideLayouts/slideLayout1.xml"/><Relationship Id="rId6" Type="http://schemas.openxmlformats.org/officeDocument/2006/relationships/image" Target="../media/image43.png"/><Relationship Id="rId11" Type="http://schemas.openxmlformats.org/officeDocument/2006/relationships/image" Target="../media/image48.png"/><Relationship Id="rId5" Type="http://schemas.openxmlformats.org/officeDocument/2006/relationships/image" Target="../media/image42.png"/><Relationship Id="rId15" Type="http://schemas.openxmlformats.org/officeDocument/2006/relationships/image" Target="../media/image52.png"/><Relationship Id="rId10" Type="http://schemas.openxmlformats.org/officeDocument/2006/relationships/image" Target="../media/image47.png"/><Relationship Id="rId19" Type="http://schemas.openxmlformats.org/officeDocument/2006/relationships/image" Target="../media/image56.png"/><Relationship Id="rId4" Type="http://schemas.openxmlformats.org/officeDocument/2006/relationships/image" Target="../media/image41.png"/><Relationship Id="rId9" Type="http://schemas.openxmlformats.org/officeDocument/2006/relationships/image" Target="../media/image46.png"/><Relationship Id="rId14" Type="http://schemas.openxmlformats.org/officeDocument/2006/relationships/image" Target="../media/image51.png"/></Relationships>
</file>

<file path=ppt/slides/_rels/slide19.xml.rels><?xml version="1.0" encoding="UTF-8" standalone="yes"?>
<Relationships xmlns="http://schemas.openxmlformats.org/package/2006/relationships"><Relationship Id="rId8" Type="http://schemas.openxmlformats.org/officeDocument/2006/relationships/image" Target="../media/image62.png"/><Relationship Id="rId13" Type="http://schemas.openxmlformats.org/officeDocument/2006/relationships/image" Target="../media/image65.png"/><Relationship Id="rId18" Type="http://schemas.openxmlformats.org/officeDocument/2006/relationships/image" Target="../media/image71.png"/><Relationship Id="rId3" Type="http://schemas.openxmlformats.org/officeDocument/2006/relationships/image" Target="../media/image57.png"/><Relationship Id="rId7" Type="http://schemas.openxmlformats.org/officeDocument/2006/relationships/image" Target="../media/image61.png"/><Relationship Id="rId12" Type="http://schemas.openxmlformats.org/officeDocument/2006/relationships/image" Target="../media/image66.png"/><Relationship Id="rId17" Type="http://schemas.openxmlformats.org/officeDocument/2006/relationships/image" Target="../media/image67.png"/><Relationship Id="rId2" Type="http://schemas.openxmlformats.org/officeDocument/2006/relationships/notesSlide" Target="../notesSlides/notesSlide19.xml"/><Relationship Id="rId16" Type="http://schemas.openxmlformats.org/officeDocument/2006/relationships/image" Target="../media/image70.png"/><Relationship Id="rId1" Type="http://schemas.openxmlformats.org/officeDocument/2006/relationships/slideLayout" Target="../slideLayouts/slideLayout1.xml"/><Relationship Id="rId6" Type="http://schemas.openxmlformats.org/officeDocument/2006/relationships/image" Target="../media/image60.png"/><Relationship Id="rId11" Type="http://schemas.openxmlformats.org/officeDocument/2006/relationships/image" Target="../media/image39.png"/><Relationship Id="rId5" Type="http://schemas.openxmlformats.org/officeDocument/2006/relationships/image" Target="../media/image59.png"/><Relationship Id="rId15" Type="http://schemas.openxmlformats.org/officeDocument/2006/relationships/image" Target="../media/image69.png"/><Relationship Id="rId10" Type="http://schemas.openxmlformats.org/officeDocument/2006/relationships/image" Target="../media/image64.png"/><Relationship Id="rId19" Type="http://schemas.openxmlformats.org/officeDocument/2006/relationships/image" Target="../media/image72.png"/><Relationship Id="rId4" Type="http://schemas.openxmlformats.org/officeDocument/2006/relationships/image" Target="../media/image58.png"/><Relationship Id="rId9" Type="http://schemas.openxmlformats.org/officeDocument/2006/relationships/image" Target="../media/image63.png"/><Relationship Id="rId14" Type="http://schemas.openxmlformats.org/officeDocument/2006/relationships/image" Target="../media/image6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670.png"/><Relationship Id="rId5" Type="http://schemas.openxmlformats.org/officeDocument/2006/relationships/image" Target="../media/image620.png"/><Relationship Id="rId4" Type="http://schemas.openxmlformats.org/officeDocument/2006/relationships/image" Target="../media/image610.png"/></Relationships>
</file>

<file path=ppt/slides/_rels/slide21.xml.rels><?xml version="1.0" encoding="UTF-8" standalone="yes"?>
<Relationships xmlns="http://schemas.openxmlformats.org/package/2006/relationships"><Relationship Id="rId3" Type="http://schemas.openxmlformats.org/officeDocument/2006/relationships/image" Target="../media/image640.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4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image" Target="../media/image730.png"/><Relationship Id="rId3" Type="http://schemas.openxmlformats.org/officeDocument/2006/relationships/image" Target="../media/image680.png"/><Relationship Id="rId7" Type="http://schemas.openxmlformats.org/officeDocument/2006/relationships/image" Target="../media/image720.png"/><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image" Target="../media/image711.png"/><Relationship Id="rId11" Type="http://schemas.openxmlformats.org/officeDocument/2006/relationships/image" Target="../media/image76.png"/><Relationship Id="rId5" Type="http://schemas.openxmlformats.org/officeDocument/2006/relationships/image" Target="../media/image700.png"/><Relationship Id="rId10" Type="http://schemas.openxmlformats.org/officeDocument/2006/relationships/image" Target="../media/image75.png"/><Relationship Id="rId4" Type="http://schemas.openxmlformats.org/officeDocument/2006/relationships/image" Target="../media/image690.png"/><Relationship Id="rId9" Type="http://schemas.openxmlformats.org/officeDocument/2006/relationships/image" Target="../media/image740.png"/></Relationships>
</file>

<file path=ppt/slides/_rels/slide24.xml.rels><?xml version="1.0" encoding="UTF-8" standalone="yes"?>
<Relationships xmlns="http://schemas.openxmlformats.org/package/2006/relationships"><Relationship Id="rId8" Type="http://schemas.openxmlformats.org/officeDocument/2006/relationships/image" Target="../media/image740.png"/><Relationship Id="rId3" Type="http://schemas.openxmlformats.org/officeDocument/2006/relationships/image" Target="../media/image77.png"/><Relationship Id="rId7" Type="http://schemas.openxmlformats.org/officeDocument/2006/relationships/image" Target="../media/image730.pn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720.png"/><Relationship Id="rId11" Type="http://schemas.openxmlformats.org/officeDocument/2006/relationships/image" Target="../media/image80.png"/><Relationship Id="rId5" Type="http://schemas.openxmlformats.org/officeDocument/2006/relationships/image" Target="../media/image711.png"/><Relationship Id="rId10" Type="http://schemas.openxmlformats.org/officeDocument/2006/relationships/image" Target="../media/image79.png"/><Relationship Id="rId4" Type="http://schemas.openxmlformats.org/officeDocument/2006/relationships/image" Target="../media/image78.png"/><Relationship Id="rId9" Type="http://schemas.openxmlformats.org/officeDocument/2006/relationships/image" Target="../media/image75.png"/></Relationships>
</file>

<file path=ppt/slides/_rels/slide25.xml.rels><?xml version="1.0" encoding="UTF-8" standalone="yes"?>
<Relationships xmlns="http://schemas.openxmlformats.org/package/2006/relationships"><Relationship Id="rId8" Type="http://schemas.openxmlformats.org/officeDocument/2006/relationships/image" Target="../media/image85.png"/><Relationship Id="rId3" Type="http://schemas.openxmlformats.org/officeDocument/2006/relationships/image" Target="../media/image800.png"/><Relationship Id="rId7" Type="http://schemas.openxmlformats.org/officeDocument/2006/relationships/image" Target="../media/image84.png"/><Relationship Id="rId12" Type="http://schemas.openxmlformats.org/officeDocument/2006/relationships/image" Target="../media/image89.pn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83.png"/><Relationship Id="rId11" Type="http://schemas.openxmlformats.org/officeDocument/2006/relationships/image" Target="../media/image88.png"/><Relationship Id="rId5" Type="http://schemas.openxmlformats.org/officeDocument/2006/relationships/image" Target="../media/image82.png"/><Relationship Id="rId10" Type="http://schemas.openxmlformats.org/officeDocument/2006/relationships/image" Target="../media/image87.png"/><Relationship Id="rId4" Type="http://schemas.openxmlformats.org/officeDocument/2006/relationships/image" Target="../media/image81.png"/><Relationship Id="rId9" Type="http://schemas.openxmlformats.org/officeDocument/2006/relationships/image" Target="../media/image8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93016" y="2617984"/>
            <a:ext cx="5930341" cy="584775"/>
          </a:xfrm>
          <a:prstGeom prst="rect">
            <a:avLst/>
          </a:prstGeom>
          <a:noFill/>
        </p:spPr>
        <p:txBody>
          <a:bodyPr wrap="none" rtlCol="0">
            <a:spAutoFit/>
          </a:bodyPr>
          <a:lstStyle/>
          <a:p>
            <a:r>
              <a:rPr lang="en-US" sz="3200" b="1" dirty="0"/>
              <a:t>Reference frames and dimensions</a:t>
            </a:r>
          </a:p>
        </p:txBody>
      </p:sp>
    </p:spTree>
    <p:extLst>
      <p:ext uri="{BB962C8B-B14F-4D97-AF65-F5344CB8AC3E}">
        <p14:creationId xmlns:p14="http://schemas.microsoft.com/office/powerpoint/2010/main" val="1967529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4471585" y="3372492"/>
                <a:ext cx="2217420" cy="880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       </m:t>
                      </m:r>
                    </m:oMath>
                  </m:oMathPara>
                </a14:m>
                <a:endParaRPr lang="en-US" dirty="0"/>
              </a:p>
            </p:txBody>
          </p:sp>
        </mc:Choice>
        <mc:Fallback xmlns="">
          <p:sp>
            <p:nvSpPr>
              <p:cNvPr id="2" name="Rectangle 1"/>
              <p:cNvSpPr>
                <a:spLocks noRot="1" noChangeAspect="1" noMove="1" noResize="1" noEditPoints="1" noAdjustHandles="1" noChangeArrowheads="1" noChangeShapeType="1" noTextEdit="1"/>
              </p:cNvSpPr>
              <p:nvPr/>
            </p:nvSpPr>
            <p:spPr>
              <a:xfrm>
                <a:off x="4471585" y="3372492"/>
                <a:ext cx="2217420" cy="880110"/>
              </a:xfrm>
              <a:prstGeom prst="rect">
                <a:avLst/>
              </a:prstGeom>
              <a:blipFill rotWithShape="0">
                <a:blip r:embed="rId3"/>
                <a:stretch>
                  <a:fillRect/>
                </a:stretch>
              </a:blipFill>
              <a:ln>
                <a:noFill/>
              </a:ln>
            </p:spPr>
            <p:txBody>
              <a:bodyPr/>
              <a:lstStyle/>
              <a:p>
                <a:r>
                  <a:rPr lang="en-US">
                    <a:noFill/>
                  </a:rPr>
                  <a:t> </a:t>
                </a:r>
              </a:p>
            </p:txBody>
          </p:sp>
        </mc:Fallback>
      </mc:AlternateContent>
      <p:sp>
        <p:nvSpPr>
          <p:cNvPr id="4" name="TextBox 3"/>
          <p:cNvSpPr txBox="1"/>
          <p:nvPr/>
        </p:nvSpPr>
        <p:spPr>
          <a:xfrm>
            <a:off x="3810044" y="656907"/>
            <a:ext cx="4592860" cy="584775"/>
          </a:xfrm>
          <a:prstGeom prst="rect">
            <a:avLst/>
          </a:prstGeom>
          <a:noFill/>
        </p:spPr>
        <p:txBody>
          <a:bodyPr wrap="none" rtlCol="0">
            <a:spAutoFit/>
          </a:bodyPr>
          <a:lstStyle/>
          <a:p>
            <a:r>
              <a:rPr lang="en-US" sz="3200" b="1" dirty="0"/>
              <a:t>Reference frames - spatial</a:t>
            </a:r>
          </a:p>
        </p:txBody>
      </p:sp>
      <p:cxnSp>
        <p:nvCxnSpPr>
          <p:cNvPr id="7" name="Straight Arrow Connector 6"/>
          <p:cNvCxnSpPr/>
          <p:nvPr/>
        </p:nvCxnSpPr>
        <p:spPr>
          <a:xfrm flipV="1">
            <a:off x="4471586" y="4250373"/>
            <a:ext cx="3389587" cy="1576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p:cNvSpPr txBox="1"/>
              <p:nvPr/>
            </p:nvSpPr>
            <p:spPr>
              <a:xfrm>
                <a:off x="5088802" y="4959834"/>
                <a:ext cx="46807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oMath>
                  </m:oMathPara>
                </a14:m>
                <a:endParaRPr lang="en-US" sz="2800" dirty="0"/>
              </a:p>
            </p:txBody>
          </p:sp>
        </mc:Choice>
        <mc:Fallback xmlns="">
          <p:sp>
            <p:nvSpPr>
              <p:cNvPr id="18" name="TextBox 17"/>
              <p:cNvSpPr txBox="1">
                <a:spLocks noRot="1" noChangeAspect="1" noMove="1" noResize="1" noEditPoints="1" noAdjustHandles="1" noChangeArrowheads="1" noChangeShapeType="1" noTextEdit="1"/>
              </p:cNvSpPr>
              <p:nvPr/>
            </p:nvSpPr>
            <p:spPr>
              <a:xfrm>
                <a:off x="5088802" y="4959834"/>
                <a:ext cx="468077" cy="523220"/>
              </a:xfrm>
              <a:prstGeom prst="rect">
                <a:avLst/>
              </a:prstGeom>
              <a:blipFill rotWithShape="0">
                <a:blip r:embed="rId4"/>
                <a:stretch>
                  <a:fillRect/>
                </a:stretch>
              </a:blipFill>
            </p:spPr>
            <p:txBody>
              <a:bodyPr/>
              <a:lstStyle/>
              <a:p>
                <a:r>
                  <a:rPr lang="en-US">
                    <a:noFill/>
                  </a:rPr>
                  <a:t> </a:t>
                </a:r>
              </a:p>
            </p:txBody>
          </p:sp>
        </mc:Fallback>
      </mc:AlternateContent>
      <p:sp>
        <p:nvSpPr>
          <p:cNvPr id="19" name="TextBox 18"/>
          <p:cNvSpPr txBox="1"/>
          <p:nvPr/>
        </p:nvSpPr>
        <p:spPr>
          <a:xfrm>
            <a:off x="5609816" y="4959834"/>
            <a:ext cx="556563" cy="523220"/>
          </a:xfrm>
          <a:prstGeom prst="rect">
            <a:avLst/>
          </a:prstGeom>
          <a:noFill/>
        </p:spPr>
        <p:txBody>
          <a:bodyPr wrap="none" rtlCol="0">
            <a:spAutoFit/>
          </a:bodyPr>
          <a:lstStyle/>
          <a:p>
            <a:r>
              <a:rPr lang="en-US" sz="2800" dirty="0"/>
              <a:t>[L]</a:t>
            </a:r>
          </a:p>
        </p:txBody>
      </p:sp>
      <p:grpSp>
        <p:nvGrpSpPr>
          <p:cNvPr id="35" name="Group 34"/>
          <p:cNvGrpSpPr/>
          <p:nvPr/>
        </p:nvGrpSpPr>
        <p:grpSpPr>
          <a:xfrm>
            <a:off x="2948159" y="1990714"/>
            <a:ext cx="1523427" cy="2275426"/>
            <a:chOff x="2948159" y="2706468"/>
            <a:chExt cx="1523427" cy="2275426"/>
          </a:xfrm>
        </p:grpSpPr>
        <p:cxnSp>
          <p:nvCxnSpPr>
            <p:cNvPr id="13" name="Straight Arrow Connector 12"/>
            <p:cNvCxnSpPr/>
            <p:nvPr/>
          </p:nvCxnSpPr>
          <p:spPr>
            <a:xfrm flipV="1">
              <a:off x="4471586" y="2706468"/>
              <a:ext cx="0" cy="227542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2948159" y="3124204"/>
                  <a:ext cx="472950"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𝑦</m:t>
                        </m:r>
                      </m:oMath>
                    </m:oMathPara>
                  </a14:m>
                  <a:endParaRPr lang="en-US" sz="2800" dirty="0"/>
                </a:p>
              </p:txBody>
            </p:sp>
          </mc:Choice>
          <mc:Fallback xmlns="">
            <p:sp>
              <p:nvSpPr>
                <p:cNvPr id="30" name="TextBox 29"/>
                <p:cNvSpPr txBox="1">
                  <a:spLocks noRot="1" noChangeAspect="1" noMove="1" noResize="1" noEditPoints="1" noAdjustHandles="1" noChangeArrowheads="1" noChangeShapeType="1" noTextEdit="1"/>
                </p:cNvSpPr>
                <p:nvPr/>
              </p:nvSpPr>
              <p:spPr>
                <a:xfrm>
                  <a:off x="2948159" y="3124204"/>
                  <a:ext cx="472950" cy="523220"/>
                </a:xfrm>
                <a:prstGeom prst="rect">
                  <a:avLst/>
                </a:prstGeom>
                <a:blipFill rotWithShape="0">
                  <a:blip r:embed="rId5"/>
                  <a:stretch>
                    <a:fillRect/>
                  </a:stretch>
                </a:blipFill>
              </p:spPr>
              <p:txBody>
                <a:bodyPr/>
                <a:lstStyle/>
                <a:p>
                  <a:r>
                    <a:rPr lang="en-US">
                      <a:noFill/>
                    </a:rPr>
                    <a:t> </a:t>
                  </a:r>
                </a:p>
              </p:txBody>
            </p:sp>
          </mc:Fallback>
        </mc:AlternateContent>
        <p:sp>
          <p:nvSpPr>
            <p:cNvPr id="31" name="TextBox 30"/>
            <p:cNvSpPr txBox="1"/>
            <p:nvPr/>
          </p:nvSpPr>
          <p:spPr>
            <a:xfrm>
              <a:off x="3469173" y="3124204"/>
              <a:ext cx="556563" cy="523220"/>
            </a:xfrm>
            <a:prstGeom prst="rect">
              <a:avLst/>
            </a:prstGeom>
            <a:noFill/>
          </p:spPr>
          <p:txBody>
            <a:bodyPr wrap="none" rtlCol="0">
              <a:spAutoFit/>
            </a:bodyPr>
            <a:lstStyle/>
            <a:p>
              <a:r>
                <a:rPr lang="en-US" sz="2800" dirty="0"/>
                <a:t>[L]</a:t>
              </a:r>
            </a:p>
          </p:txBody>
        </p:sp>
      </p:grpSp>
      <p:sp>
        <p:nvSpPr>
          <p:cNvPr id="34" name="TextBox 33"/>
          <p:cNvSpPr txBox="1"/>
          <p:nvPr/>
        </p:nvSpPr>
        <p:spPr>
          <a:xfrm>
            <a:off x="8351997" y="2238795"/>
            <a:ext cx="3559372" cy="830997"/>
          </a:xfrm>
          <a:prstGeom prst="rect">
            <a:avLst/>
          </a:prstGeom>
          <a:noFill/>
        </p:spPr>
        <p:txBody>
          <a:bodyPr wrap="none" rtlCol="0">
            <a:spAutoFit/>
          </a:bodyPr>
          <a:lstStyle/>
          <a:p>
            <a:r>
              <a:rPr lang="en-US" sz="2400" dirty="0"/>
              <a:t>Variables have dimensions,</a:t>
            </a:r>
          </a:p>
          <a:p>
            <a:r>
              <a:rPr lang="en-US" sz="2400" dirty="0"/>
              <a:t>Numbers have units</a:t>
            </a:r>
          </a:p>
        </p:txBody>
      </p:sp>
      <p:sp>
        <p:nvSpPr>
          <p:cNvPr id="3" name="TextBox 2"/>
          <p:cNvSpPr txBox="1"/>
          <p:nvPr/>
        </p:nvSpPr>
        <p:spPr>
          <a:xfrm>
            <a:off x="5570750" y="3597370"/>
            <a:ext cx="535724" cy="400110"/>
          </a:xfrm>
          <a:prstGeom prst="rect">
            <a:avLst/>
          </a:prstGeom>
          <a:noFill/>
        </p:spPr>
        <p:txBody>
          <a:bodyPr wrap="none" rtlCol="0">
            <a:spAutoFit/>
          </a:bodyPr>
          <a:lstStyle/>
          <a:p>
            <a:r>
              <a:rPr lang="en-US" sz="2000" dirty="0">
                <a:solidFill>
                  <a:schemeClr val="bg1"/>
                </a:solidFill>
              </a:rPr>
              <a:t>[L</a:t>
            </a:r>
            <a:r>
              <a:rPr lang="en-US" sz="2000" baseline="30000" dirty="0">
                <a:solidFill>
                  <a:schemeClr val="bg1"/>
                </a:solidFill>
              </a:rPr>
              <a:t>2</a:t>
            </a:r>
            <a:r>
              <a:rPr lang="en-US" sz="2000" dirty="0">
                <a:solidFill>
                  <a:schemeClr val="bg1"/>
                </a:solidFill>
              </a:rPr>
              <a:t>]</a:t>
            </a:r>
          </a:p>
        </p:txBody>
      </p:sp>
      <mc:AlternateContent xmlns:mc="http://schemas.openxmlformats.org/markup-compatibility/2006" xmlns:a14="http://schemas.microsoft.com/office/drawing/2010/main">
        <mc:Choice Requires="a14">
          <p:sp>
            <p:nvSpPr>
              <p:cNvPr id="6" name="TextBox 5"/>
              <p:cNvSpPr txBox="1"/>
              <p:nvPr/>
            </p:nvSpPr>
            <p:spPr>
              <a:xfrm>
                <a:off x="1293161" y="3403060"/>
                <a:ext cx="1026499"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𝐴</m:t>
                      </m:r>
                      <m:r>
                        <a:rPr lang="en-US" sz="2000" b="0" i="1" smtClean="0">
                          <a:latin typeface="Cambria Math" panose="02040503050406030204" pitchFamily="18" charset="0"/>
                        </a:rPr>
                        <m:t>=</m:t>
                      </m:r>
                      <m:r>
                        <a:rPr lang="en-US" sz="2000" b="0" i="1" smtClean="0">
                          <a:latin typeface="Cambria Math" panose="02040503050406030204" pitchFamily="18" charset="0"/>
                        </a:rPr>
                        <m:t>𝑥𝑦</m:t>
                      </m:r>
                    </m:oMath>
                  </m:oMathPara>
                </a14:m>
                <a:endParaRPr lang="en-US" sz="2000" dirty="0"/>
              </a:p>
            </p:txBody>
          </p:sp>
        </mc:Choice>
        <mc:Fallback xmlns="">
          <p:sp>
            <p:nvSpPr>
              <p:cNvPr id="6" name="TextBox 5"/>
              <p:cNvSpPr txBox="1">
                <a:spLocks noRot="1" noChangeAspect="1" noMove="1" noResize="1" noEditPoints="1" noAdjustHandles="1" noChangeArrowheads="1" noChangeShapeType="1" noTextEdit="1"/>
              </p:cNvSpPr>
              <p:nvPr/>
            </p:nvSpPr>
            <p:spPr>
              <a:xfrm>
                <a:off x="1293161" y="3403060"/>
                <a:ext cx="1026499" cy="400110"/>
              </a:xfrm>
              <a:prstGeom prst="rect">
                <a:avLst/>
              </a:prstGeom>
              <a:blipFill rotWithShape="0">
                <a:blip r:embed="rId6"/>
                <a:stretch>
                  <a:fillRect b="-757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1047709" y="3892437"/>
                <a:ext cx="92236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sSup>
                            <m:sSupPr>
                              <m:ctrlPr>
                                <a:rPr lang="en-US" sz="2000" b="0" i="1" smtClean="0">
                                  <a:latin typeface="Cambria Math" panose="02040503050406030204" pitchFamily="18" charset="0"/>
                                </a:rPr>
                              </m:ctrlPr>
                            </m:sSupPr>
                            <m:e>
                              <m:r>
                                <m:rPr>
                                  <m:sty m:val="p"/>
                                </m:rPr>
                                <a:rPr lang="en-US" sz="2000">
                                  <a:latin typeface="Cambria Math" panose="02040503050406030204" pitchFamily="18" charset="0"/>
                                </a:rPr>
                                <m:t>L</m:t>
                              </m:r>
                            </m:e>
                            <m:sup>
                              <m:r>
                                <a:rPr lang="en-US" sz="2000" b="0" i="1" smtClean="0">
                                  <a:latin typeface="Cambria Math" panose="02040503050406030204" pitchFamily="18" charset="0"/>
                                </a:rPr>
                                <m:t>2</m:t>
                              </m:r>
                            </m:sup>
                          </m:sSup>
                        </m:e>
                      </m:d>
                      <m:r>
                        <a:rPr lang="en-US" sz="2000" b="0" i="0" smtClean="0">
                          <a:latin typeface="Cambria Math" panose="02040503050406030204" pitchFamily="18" charset="0"/>
                        </a:rPr>
                        <m:t>=</m:t>
                      </m:r>
                    </m:oMath>
                  </m:oMathPara>
                </a14:m>
                <a:endParaRPr lang="en-US" sz="2000" dirty="0"/>
              </a:p>
            </p:txBody>
          </p:sp>
        </mc:Choice>
        <mc:Fallback xmlns="">
          <p:sp>
            <p:nvSpPr>
              <p:cNvPr id="21" name="TextBox 20"/>
              <p:cNvSpPr txBox="1">
                <a:spLocks noRot="1" noChangeAspect="1" noMove="1" noResize="1" noEditPoints="1" noAdjustHandles="1" noChangeArrowheads="1" noChangeShapeType="1" noTextEdit="1"/>
              </p:cNvSpPr>
              <p:nvPr/>
            </p:nvSpPr>
            <p:spPr>
              <a:xfrm>
                <a:off x="1047709" y="3892437"/>
                <a:ext cx="922368" cy="400110"/>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1792725" y="3892437"/>
                <a:ext cx="88081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oMath>
                  </m:oMathPara>
                </a14:m>
                <a:endParaRPr lang="en-US" sz="2000" dirty="0"/>
              </a:p>
            </p:txBody>
          </p:sp>
        </mc:Choice>
        <mc:Fallback xmlns="">
          <p:sp>
            <p:nvSpPr>
              <p:cNvPr id="24" name="TextBox 23"/>
              <p:cNvSpPr txBox="1">
                <a:spLocks noRot="1" noChangeAspect="1" noMove="1" noResize="1" noEditPoints="1" noAdjustHandles="1" noChangeArrowheads="1" noChangeShapeType="1" noTextEdit="1"/>
              </p:cNvSpPr>
              <p:nvPr/>
            </p:nvSpPr>
            <p:spPr>
              <a:xfrm>
                <a:off x="1792725" y="3892437"/>
                <a:ext cx="880818" cy="400110"/>
              </a:xfrm>
              <a:prstGeom prst="rect">
                <a:avLst/>
              </a:prstGeom>
              <a:blipFill rotWithShape="0">
                <a:blip r:embed="rId8"/>
                <a:stretch>
                  <a:fillRect/>
                </a:stretch>
              </a:blipFill>
            </p:spPr>
            <p:txBody>
              <a:bodyPr/>
              <a:lstStyle/>
              <a:p>
                <a:r>
                  <a:rPr lang="en-US">
                    <a:noFill/>
                  </a:rPr>
                  <a:t> </a:t>
                </a:r>
              </a:p>
            </p:txBody>
          </p:sp>
        </mc:Fallback>
      </mc:AlternateContent>
      <p:sp>
        <p:nvSpPr>
          <p:cNvPr id="8" name="TextBox 7"/>
          <p:cNvSpPr txBox="1"/>
          <p:nvPr/>
        </p:nvSpPr>
        <p:spPr>
          <a:xfrm>
            <a:off x="8018843" y="3230717"/>
            <a:ext cx="3892526" cy="1323439"/>
          </a:xfrm>
          <a:prstGeom prst="rect">
            <a:avLst/>
          </a:prstGeom>
          <a:noFill/>
        </p:spPr>
        <p:txBody>
          <a:bodyPr wrap="square" rtlCol="0">
            <a:spAutoFit/>
          </a:bodyPr>
          <a:lstStyle/>
          <a:p>
            <a:pPr marL="342900" indent="-342900">
              <a:buFont typeface="Arial" panose="020B0604020202020204" pitchFamily="34" charset="0"/>
              <a:buChar char="•"/>
            </a:pPr>
            <a:r>
              <a:rPr lang="en-US" sz="2000" dirty="0"/>
              <a:t>Equation for area of a rectangle is “dimensionally consistent” (dimensions on left are equal to dimensions on right)</a:t>
            </a:r>
          </a:p>
        </p:txBody>
      </p:sp>
      <p:sp>
        <p:nvSpPr>
          <p:cNvPr id="25" name="TextBox 24"/>
          <p:cNvSpPr txBox="1"/>
          <p:nvPr/>
        </p:nvSpPr>
        <p:spPr>
          <a:xfrm>
            <a:off x="8018843" y="4554156"/>
            <a:ext cx="4114585" cy="2246769"/>
          </a:xfrm>
          <a:prstGeom prst="rect">
            <a:avLst/>
          </a:prstGeom>
          <a:noFill/>
        </p:spPr>
        <p:txBody>
          <a:bodyPr wrap="square" rtlCol="0">
            <a:spAutoFit/>
          </a:bodyPr>
          <a:lstStyle/>
          <a:p>
            <a:pPr marL="342900" indent="-342900">
              <a:buFont typeface="Arial" panose="020B0604020202020204" pitchFamily="34" charset="0"/>
              <a:buChar char="•"/>
            </a:pPr>
            <a:r>
              <a:rPr lang="en-US" sz="2000" dirty="0"/>
              <a:t>Derived from fundamental geometric proofs and consistent application of any unit system will work</a:t>
            </a:r>
            <a:br>
              <a:rPr lang="en-US" sz="2000" dirty="0"/>
            </a:br>
            <a:r>
              <a:rPr lang="en-US" sz="2000" dirty="0"/>
              <a:t>(e.g. lengths in cm will yield area in cm</a:t>
            </a:r>
            <a:r>
              <a:rPr lang="en-US" sz="2000" baseline="30000" dirty="0"/>
              <a:t>2</a:t>
            </a:r>
            <a:r>
              <a:rPr lang="en-US" sz="2000" dirty="0"/>
              <a:t> or lengths in inches will yield area in in</a:t>
            </a:r>
            <a:r>
              <a:rPr lang="en-US" sz="2000" baseline="30000" dirty="0"/>
              <a:t>2</a:t>
            </a:r>
            <a:r>
              <a:rPr lang="en-US" sz="2000" dirty="0"/>
              <a:t>)</a:t>
            </a:r>
          </a:p>
        </p:txBody>
      </p:sp>
    </p:spTree>
    <p:extLst>
      <p:ext uri="{BB962C8B-B14F-4D97-AF65-F5344CB8AC3E}">
        <p14:creationId xmlns:p14="http://schemas.microsoft.com/office/powerpoint/2010/main" val="3151722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5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fade">
                                      <p:cBhvr>
                                        <p:cTn id="4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6" grpId="0"/>
      <p:bldP spid="21" grpId="0"/>
      <p:bldP spid="24" grpId="0"/>
      <p:bldP spid="8" grpId="0"/>
      <p:bldP spid="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9" name="Oval 8"/>
              <p:cNvSpPr/>
              <p:nvPr/>
            </p:nvSpPr>
            <p:spPr>
              <a:xfrm>
                <a:off x="5088802" y="2858296"/>
                <a:ext cx="1389887" cy="13585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0" smtClean="0">
                          <a:latin typeface="Cambria Math" panose="02040503050406030204" pitchFamily="18" charset="0"/>
                        </a:rPr>
                        <m:t>      </m:t>
                      </m:r>
                    </m:oMath>
                  </m:oMathPara>
                </a14:m>
                <a:endParaRPr lang="en-US" dirty="0"/>
              </a:p>
            </p:txBody>
          </p:sp>
        </mc:Choice>
        <mc:Fallback xmlns="">
          <p:sp>
            <p:nvSpPr>
              <p:cNvPr id="9" name="Oval 8"/>
              <p:cNvSpPr>
                <a:spLocks noRot="1" noChangeAspect="1" noMove="1" noResize="1" noEditPoints="1" noAdjustHandles="1" noChangeArrowheads="1" noChangeShapeType="1" noTextEdit="1"/>
              </p:cNvSpPr>
              <p:nvPr/>
            </p:nvSpPr>
            <p:spPr>
              <a:xfrm>
                <a:off x="5088802" y="2858296"/>
                <a:ext cx="1389887" cy="1358575"/>
              </a:xfrm>
              <a:prstGeom prst="ellipse">
                <a:avLst/>
              </a:prstGeom>
              <a:blipFill rotWithShape="0">
                <a:blip r:embed="rId3"/>
                <a:stretch>
                  <a:fillRect/>
                </a:stretch>
              </a:blipFill>
            </p:spPr>
            <p:txBody>
              <a:bodyPr/>
              <a:lstStyle/>
              <a:p>
                <a:r>
                  <a:rPr lang="en-US">
                    <a:noFill/>
                  </a:rPr>
                  <a:t> </a:t>
                </a:r>
              </a:p>
            </p:txBody>
          </p:sp>
        </mc:Fallback>
      </mc:AlternateContent>
      <p:cxnSp>
        <p:nvCxnSpPr>
          <p:cNvPr id="7" name="Straight Arrow Connector 6"/>
          <p:cNvCxnSpPr/>
          <p:nvPr/>
        </p:nvCxnSpPr>
        <p:spPr>
          <a:xfrm flipV="1">
            <a:off x="4471586" y="4307523"/>
            <a:ext cx="3389587" cy="1576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p:cNvSpPr txBox="1"/>
              <p:nvPr/>
            </p:nvSpPr>
            <p:spPr>
              <a:xfrm>
                <a:off x="5088802" y="5016984"/>
                <a:ext cx="46807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oMath>
                  </m:oMathPara>
                </a14:m>
                <a:endParaRPr lang="en-US" sz="2800" dirty="0"/>
              </a:p>
            </p:txBody>
          </p:sp>
        </mc:Choice>
        <mc:Fallback xmlns="">
          <p:sp>
            <p:nvSpPr>
              <p:cNvPr id="18" name="TextBox 17"/>
              <p:cNvSpPr txBox="1">
                <a:spLocks noRot="1" noChangeAspect="1" noMove="1" noResize="1" noEditPoints="1" noAdjustHandles="1" noChangeArrowheads="1" noChangeShapeType="1" noTextEdit="1"/>
              </p:cNvSpPr>
              <p:nvPr/>
            </p:nvSpPr>
            <p:spPr>
              <a:xfrm>
                <a:off x="5088802" y="5016984"/>
                <a:ext cx="468077" cy="523220"/>
              </a:xfrm>
              <a:prstGeom prst="rect">
                <a:avLst/>
              </a:prstGeom>
              <a:blipFill rotWithShape="0">
                <a:blip r:embed="rId4"/>
                <a:stretch>
                  <a:fillRect/>
                </a:stretch>
              </a:blipFill>
            </p:spPr>
            <p:txBody>
              <a:bodyPr/>
              <a:lstStyle/>
              <a:p>
                <a:r>
                  <a:rPr lang="en-US">
                    <a:noFill/>
                  </a:rPr>
                  <a:t> </a:t>
                </a:r>
              </a:p>
            </p:txBody>
          </p:sp>
        </mc:Fallback>
      </mc:AlternateContent>
      <p:sp>
        <p:nvSpPr>
          <p:cNvPr id="19" name="TextBox 18"/>
          <p:cNvSpPr txBox="1"/>
          <p:nvPr/>
        </p:nvSpPr>
        <p:spPr>
          <a:xfrm>
            <a:off x="5609816" y="5016984"/>
            <a:ext cx="556563" cy="523220"/>
          </a:xfrm>
          <a:prstGeom prst="rect">
            <a:avLst/>
          </a:prstGeom>
          <a:noFill/>
        </p:spPr>
        <p:txBody>
          <a:bodyPr wrap="none" rtlCol="0">
            <a:spAutoFit/>
          </a:bodyPr>
          <a:lstStyle/>
          <a:p>
            <a:r>
              <a:rPr lang="en-US" sz="2800" dirty="0"/>
              <a:t>[L]</a:t>
            </a:r>
          </a:p>
        </p:txBody>
      </p:sp>
      <p:grpSp>
        <p:nvGrpSpPr>
          <p:cNvPr id="35" name="Group 34"/>
          <p:cNvGrpSpPr/>
          <p:nvPr/>
        </p:nvGrpSpPr>
        <p:grpSpPr>
          <a:xfrm>
            <a:off x="2948159" y="2047864"/>
            <a:ext cx="1523427" cy="2275426"/>
            <a:chOff x="2948159" y="2706468"/>
            <a:chExt cx="1523427" cy="2275426"/>
          </a:xfrm>
        </p:grpSpPr>
        <p:cxnSp>
          <p:nvCxnSpPr>
            <p:cNvPr id="13" name="Straight Arrow Connector 12"/>
            <p:cNvCxnSpPr/>
            <p:nvPr/>
          </p:nvCxnSpPr>
          <p:spPr>
            <a:xfrm flipV="1">
              <a:off x="4471586" y="2706468"/>
              <a:ext cx="0" cy="227542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2948159" y="3124204"/>
                  <a:ext cx="472950"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𝑦</m:t>
                        </m:r>
                      </m:oMath>
                    </m:oMathPara>
                  </a14:m>
                  <a:endParaRPr lang="en-US" sz="2800" dirty="0"/>
                </a:p>
              </p:txBody>
            </p:sp>
          </mc:Choice>
          <mc:Fallback xmlns="">
            <p:sp>
              <p:nvSpPr>
                <p:cNvPr id="30" name="TextBox 29"/>
                <p:cNvSpPr txBox="1">
                  <a:spLocks noRot="1" noChangeAspect="1" noMove="1" noResize="1" noEditPoints="1" noAdjustHandles="1" noChangeArrowheads="1" noChangeShapeType="1" noTextEdit="1"/>
                </p:cNvSpPr>
                <p:nvPr/>
              </p:nvSpPr>
              <p:spPr>
                <a:xfrm>
                  <a:off x="2948159" y="3124204"/>
                  <a:ext cx="472950" cy="523220"/>
                </a:xfrm>
                <a:prstGeom prst="rect">
                  <a:avLst/>
                </a:prstGeom>
                <a:blipFill rotWithShape="0">
                  <a:blip r:embed="rId5"/>
                  <a:stretch>
                    <a:fillRect/>
                  </a:stretch>
                </a:blipFill>
              </p:spPr>
              <p:txBody>
                <a:bodyPr/>
                <a:lstStyle/>
                <a:p>
                  <a:r>
                    <a:rPr lang="en-US">
                      <a:noFill/>
                    </a:rPr>
                    <a:t> </a:t>
                  </a:r>
                </a:p>
              </p:txBody>
            </p:sp>
          </mc:Fallback>
        </mc:AlternateContent>
        <p:sp>
          <p:nvSpPr>
            <p:cNvPr id="31" name="TextBox 30"/>
            <p:cNvSpPr txBox="1"/>
            <p:nvPr/>
          </p:nvSpPr>
          <p:spPr>
            <a:xfrm>
              <a:off x="3469173" y="3124204"/>
              <a:ext cx="556563" cy="523220"/>
            </a:xfrm>
            <a:prstGeom prst="rect">
              <a:avLst/>
            </a:prstGeom>
            <a:noFill/>
          </p:spPr>
          <p:txBody>
            <a:bodyPr wrap="none" rtlCol="0">
              <a:spAutoFit/>
            </a:bodyPr>
            <a:lstStyle/>
            <a:p>
              <a:r>
                <a:rPr lang="en-US" sz="2800" dirty="0"/>
                <a:t>[L]</a:t>
              </a:r>
            </a:p>
          </p:txBody>
        </p:sp>
      </p:grpSp>
      <p:sp>
        <p:nvSpPr>
          <p:cNvPr id="34" name="TextBox 33"/>
          <p:cNvSpPr txBox="1"/>
          <p:nvPr/>
        </p:nvSpPr>
        <p:spPr>
          <a:xfrm>
            <a:off x="8351997" y="2295945"/>
            <a:ext cx="3559372" cy="830997"/>
          </a:xfrm>
          <a:prstGeom prst="rect">
            <a:avLst/>
          </a:prstGeom>
          <a:noFill/>
        </p:spPr>
        <p:txBody>
          <a:bodyPr wrap="none" rtlCol="0">
            <a:spAutoFit/>
          </a:bodyPr>
          <a:lstStyle/>
          <a:p>
            <a:r>
              <a:rPr lang="en-US" sz="2400" dirty="0"/>
              <a:t>Variables have dimensions,</a:t>
            </a:r>
          </a:p>
          <a:p>
            <a:r>
              <a:rPr lang="en-US" sz="2400" dirty="0"/>
              <a:t>Numbers have units</a:t>
            </a:r>
          </a:p>
        </p:txBody>
      </p:sp>
      <p:sp>
        <p:nvSpPr>
          <p:cNvPr id="3" name="TextBox 2"/>
          <p:cNvSpPr txBox="1"/>
          <p:nvPr/>
        </p:nvSpPr>
        <p:spPr>
          <a:xfrm>
            <a:off x="5680365" y="3328573"/>
            <a:ext cx="535724" cy="400110"/>
          </a:xfrm>
          <a:prstGeom prst="rect">
            <a:avLst/>
          </a:prstGeom>
          <a:noFill/>
        </p:spPr>
        <p:txBody>
          <a:bodyPr wrap="none" rtlCol="0">
            <a:spAutoFit/>
          </a:bodyPr>
          <a:lstStyle/>
          <a:p>
            <a:r>
              <a:rPr lang="en-US" sz="2000" dirty="0">
                <a:solidFill>
                  <a:schemeClr val="bg1"/>
                </a:solidFill>
              </a:rPr>
              <a:t>[L</a:t>
            </a:r>
            <a:r>
              <a:rPr lang="en-US" sz="2000" baseline="30000" dirty="0">
                <a:solidFill>
                  <a:schemeClr val="bg1"/>
                </a:solidFill>
              </a:rPr>
              <a:t>2</a:t>
            </a:r>
            <a:r>
              <a:rPr lang="en-US" sz="2000" dirty="0">
                <a:solidFill>
                  <a:schemeClr val="bg1"/>
                </a:solidFill>
              </a:rPr>
              <a:t>]</a:t>
            </a:r>
          </a:p>
        </p:txBody>
      </p:sp>
      <mc:AlternateContent xmlns:mc="http://schemas.openxmlformats.org/markup-compatibility/2006" xmlns:a14="http://schemas.microsoft.com/office/drawing/2010/main">
        <mc:Choice Requires="a14">
          <p:sp>
            <p:nvSpPr>
              <p:cNvPr id="6" name="TextBox 5"/>
              <p:cNvSpPr txBox="1"/>
              <p:nvPr/>
            </p:nvSpPr>
            <p:spPr>
              <a:xfrm>
                <a:off x="1293161" y="3540220"/>
                <a:ext cx="1153393"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𝐴</m:t>
                      </m:r>
                      <m:r>
                        <a:rPr lang="en-US" sz="2000" b="0" i="1" smtClean="0">
                          <a:latin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𝜋</m:t>
                      </m:r>
                      <m:sSup>
                        <m:sSupPr>
                          <m:ctrlPr>
                            <a:rPr lang="en-US" sz="2000" b="0" i="1" smtClean="0">
                              <a:latin typeface="Cambria Math" panose="02040503050406030204" pitchFamily="18" charset="0"/>
                              <a:ea typeface="Cambria Math" panose="02040503050406030204" pitchFamily="18" charset="0"/>
                            </a:rPr>
                          </m:ctrlPr>
                        </m:sSupPr>
                        <m:e>
                          <m:r>
                            <a:rPr lang="en-US" sz="2000" i="1">
                              <a:latin typeface="Cambria Math" panose="02040503050406030204" pitchFamily="18" charset="0"/>
                              <a:ea typeface="Cambria Math" panose="02040503050406030204" pitchFamily="18" charset="0"/>
                            </a:rPr>
                            <m:t>𝑟</m:t>
                          </m:r>
                        </m:e>
                        <m:sup>
                          <m:r>
                            <a:rPr lang="en-US" sz="2000" b="0" i="1" smtClean="0">
                              <a:latin typeface="Cambria Math" panose="02040503050406030204" pitchFamily="18" charset="0"/>
                              <a:ea typeface="Cambria Math" panose="02040503050406030204" pitchFamily="18" charset="0"/>
                            </a:rPr>
                            <m:t>2</m:t>
                          </m:r>
                        </m:sup>
                      </m:sSup>
                    </m:oMath>
                  </m:oMathPara>
                </a14:m>
                <a:endParaRPr lang="en-US" sz="2000" dirty="0"/>
              </a:p>
            </p:txBody>
          </p:sp>
        </mc:Choice>
        <mc:Fallback xmlns="">
          <p:sp>
            <p:nvSpPr>
              <p:cNvPr id="6" name="TextBox 5"/>
              <p:cNvSpPr txBox="1">
                <a:spLocks noRot="1" noChangeAspect="1" noMove="1" noResize="1" noEditPoints="1" noAdjustHandles="1" noChangeArrowheads="1" noChangeShapeType="1" noTextEdit="1"/>
              </p:cNvSpPr>
              <p:nvPr/>
            </p:nvSpPr>
            <p:spPr>
              <a:xfrm>
                <a:off x="1293161" y="3540220"/>
                <a:ext cx="1153393" cy="400110"/>
              </a:xfrm>
              <a:prstGeom prst="rect">
                <a:avLst/>
              </a:prstGeom>
              <a:blipFill rotWithShape="0">
                <a:blip r:embed="rId6"/>
                <a:stretch>
                  <a:fillRect/>
                </a:stretch>
              </a:blipFill>
            </p:spPr>
            <p:txBody>
              <a:bodyPr/>
              <a:lstStyle/>
              <a:p>
                <a:r>
                  <a:rPr lang="en-US">
                    <a:noFill/>
                  </a:rPr>
                  <a:t> </a:t>
                </a:r>
              </a:p>
            </p:txBody>
          </p:sp>
        </mc:Fallback>
      </mc:AlternateContent>
      <p:sp>
        <p:nvSpPr>
          <p:cNvPr id="38" name="TextBox 37"/>
          <p:cNvSpPr txBox="1"/>
          <p:nvPr/>
        </p:nvSpPr>
        <p:spPr>
          <a:xfrm>
            <a:off x="3810044" y="656907"/>
            <a:ext cx="4592860" cy="584775"/>
          </a:xfrm>
          <a:prstGeom prst="rect">
            <a:avLst/>
          </a:prstGeom>
          <a:noFill/>
        </p:spPr>
        <p:txBody>
          <a:bodyPr wrap="none" rtlCol="0">
            <a:spAutoFit/>
          </a:bodyPr>
          <a:lstStyle/>
          <a:p>
            <a:r>
              <a:rPr lang="en-US" sz="3200" b="1" dirty="0"/>
              <a:t>Reference frames - spatial</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87FAFCE7-0656-A01E-0AD2-49781023A785}"/>
                  </a:ext>
                </a:extLst>
              </p:cNvPr>
              <p:cNvSpPr txBox="1"/>
              <p:nvPr/>
            </p:nvSpPr>
            <p:spPr>
              <a:xfrm>
                <a:off x="1047709" y="4029597"/>
                <a:ext cx="92236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sSup>
                            <m:sSupPr>
                              <m:ctrlPr>
                                <a:rPr lang="en-US" sz="2000" b="0" i="1" smtClean="0">
                                  <a:latin typeface="Cambria Math" panose="02040503050406030204" pitchFamily="18" charset="0"/>
                                </a:rPr>
                              </m:ctrlPr>
                            </m:sSupPr>
                            <m:e>
                              <m:r>
                                <m:rPr>
                                  <m:sty m:val="p"/>
                                </m:rPr>
                                <a:rPr lang="en-US" sz="2000">
                                  <a:latin typeface="Cambria Math" panose="02040503050406030204" pitchFamily="18" charset="0"/>
                                </a:rPr>
                                <m:t>L</m:t>
                              </m:r>
                            </m:e>
                            <m:sup>
                              <m:r>
                                <a:rPr lang="en-US" sz="2000" b="0" i="1" smtClean="0">
                                  <a:latin typeface="Cambria Math" panose="02040503050406030204" pitchFamily="18" charset="0"/>
                                </a:rPr>
                                <m:t>2</m:t>
                              </m:r>
                            </m:sup>
                          </m:sSup>
                        </m:e>
                      </m:d>
                      <m:r>
                        <a:rPr lang="en-US" sz="2000" b="0" i="0" smtClean="0">
                          <a:latin typeface="Cambria Math" panose="02040503050406030204" pitchFamily="18" charset="0"/>
                        </a:rPr>
                        <m:t>=</m:t>
                      </m:r>
                    </m:oMath>
                  </m:oMathPara>
                </a14:m>
                <a:endParaRPr lang="en-US" sz="2000" dirty="0"/>
              </a:p>
            </p:txBody>
          </p:sp>
        </mc:Choice>
        <mc:Fallback xmlns="">
          <p:sp>
            <p:nvSpPr>
              <p:cNvPr id="2" name="TextBox 1">
                <a:extLst>
                  <a:ext uri="{FF2B5EF4-FFF2-40B4-BE49-F238E27FC236}">
                    <a16:creationId xmlns:a16="http://schemas.microsoft.com/office/drawing/2014/main" id="{87FAFCE7-0656-A01E-0AD2-49781023A785}"/>
                  </a:ext>
                </a:extLst>
              </p:cNvPr>
              <p:cNvSpPr txBox="1">
                <a:spLocks noRot="1" noChangeAspect="1" noMove="1" noResize="1" noEditPoints="1" noAdjustHandles="1" noChangeArrowheads="1" noChangeShapeType="1" noTextEdit="1"/>
              </p:cNvSpPr>
              <p:nvPr/>
            </p:nvSpPr>
            <p:spPr>
              <a:xfrm>
                <a:off x="1047709" y="4029597"/>
                <a:ext cx="922368" cy="400110"/>
              </a:xfrm>
              <a:prstGeom prst="rect">
                <a:avLst/>
              </a:prstGeom>
              <a:blipFill>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640701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8B321A4B-F0AB-4449-963C-B63B395D52C4}"/>
                  </a:ext>
                </a:extLst>
              </p:cNvPr>
              <p:cNvSpPr txBox="1"/>
              <p:nvPr/>
            </p:nvSpPr>
            <p:spPr>
              <a:xfrm>
                <a:off x="5627664" y="5185175"/>
                <a:ext cx="1189294" cy="1412631"/>
              </a:xfrm>
              <a:prstGeom prst="rect">
                <a:avLst/>
              </a:prstGeom>
              <a:noFill/>
            </p:spPr>
            <p:txBody>
              <a:bodyPr wrap="square">
                <a:spAutoFit/>
              </a:bodyPr>
              <a:lstStyle/>
              <a:p>
                <a:pPr algn="ctr"/>
                <a14:m>
                  <m:oMathPara xmlns:m="http://schemas.openxmlformats.org/officeDocument/2006/math">
                    <m:oMathParaPr>
                      <m:jc m:val="centerGroup"/>
                    </m:oMathParaPr>
                    <m:oMath xmlns:m="http://schemas.openxmlformats.org/officeDocument/2006/math">
                      <m:f>
                        <m:fPr>
                          <m:ctrlPr>
                            <a:rPr lang="en-US" sz="4000" b="0" i="1" smtClean="0">
                              <a:latin typeface="Cambria Math" panose="02040503050406030204" pitchFamily="18" charset="0"/>
                            </a:rPr>
                          </m:ctrlPr>
                        </m:fPr>
                        <m:num/>
                        <m:den>
                          <m:r>
                            <a:rPr lang="en-US" sz="4000" b="0" i="1" smtClean="0">
                              <a:latin typeface="Cambria Math" panose="02040503050406030204" pitchFamily="18" charset="0"/>
                            </a:rPr>
                            <m:t>[</m:t>
                          </m:r>
                          <m:r>
                            <m:rPr>
                              <m:sty m:val="p"/>
                            </m:rPr>
                            <a:rPr lang="en-US" sz="4000" b="0" i="0" smtClean="0">
                              <a:latin typeface="Cambria Math" panose="02040503050406030204" pitchFamily="18" charset="0"/>
                            </a:rPr>
                            <m:t>L</m:t>
                          </m:r>
                          <m:r>
                            <a:rPr lang="en-US" sz="4000" b="0" i="1" smtClean="0">
                              <a:latin typeface="Cambria Math" panose="02040503050406030204" pitchFamily="18" charset="0"/>
                            </a:rPr>
                            <m:t>]</m:t>
                          </m:r>
                        </m:den>
                      </m:f>
                    </m:oMath>
                  </m:oMathPara>
                </a14:m>
                <a:endParaRPr lang="en-US" sz="4000" dirty="0"/>
              </a:p>
            </p:txBody>
          </p:sp>
        </mc:Choice>
        <mc:Fallback xmlns="">
          <p:sp>
            <p:nvSpPr>
              <p:cNvPr id="30" name="TextBox 29">
                <a:extLst>
                  <a:ext uri="{FF2B5EF4-FFF2-40B4-BE49-F238E27FC236}">
                    <a16:creationId xmlns:a16="http://schemas.microsoft.com/office/drawing/2014/main" id="{8B321A4B-F0AB-4449-963C-B63B395D52C4}"/>
                  </a:ext>
                </a:extLst>
              </p:cNvPr>
              <p:cNvSpPr txBox="1">
                <a:spLocks noRot="1" noChangeAspect="1" noMove="1" noResize="1" noEditPoints="1" noAdjustHandles="1" noChangeArrowheads="1" noChangeShapeType="1" noTextEdit="1"/>
              </p:cNvSpPr>
              <p:nvPr/>
            </p:nvSpPr>
            <p:spPr>
              <a:xfrm>
                <a:off x="5627664" y="5185175"/>
                <a:ext cx="1189294" cy="1412631"/>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itle 3">
                <a:extLst>
                  <a:ext uri="{FF2B5EF4-FFF2-40B4-BE49-F238E27FC236}">
                    <a16:creationId xmlns:a16="http://schemas.microsoft.com/office/drawing/2014/main" id="{18EA10CB-8CB9-4A13-8F06-B24C4BDC6B05}"/>
                  </a:ext>
                </a:extLst>
              </p:cNvPr>
              <p:cNvSpPr>
                <a:spLocks noGrp="1"/>
              </p:cNvSpPr>
              <p:nvPr>
                <p:ph type="title"/>
              </p:nvPr>
            </p:nvSpPr>
            <p:spPr/>
            <p:txBody>
              <a:bodyPr/>
              <a:lstStyle/>
              <a:p>
                <a:r>
                  <a:rPr lang="en-US" dirty="0"/>
                  <a:t>What are the dimensions of </a:t>
                </a:r>
                <a14:m>
                  <m:oMath xmlns:m="http://schemas.openxmlformats.org/officeDocument/2006/math">
                    <m:r>
                      <a:rPr lang="en-US" b="0" i="1" smtClean="0">
                        <a:latin typeface="Cambria Math" panose="02040503050406030204" pitchFamily="18" charset="0"/>
                      </a:rPr>
                      <m:t>𝜋</m:t>
                    </m:r>
                  </m:oMath>
                </a14:m>
                <a:r>
                  <a:rPr lang="en-US" dirty="0"/>
                  <a:t>?</a:t>
                </a:r>
              </a:p>
            </p:txBody>
          </p:sp>
        </mc:Choice>
        <mc:Fallback xmlns="">
          <p:sp>
            <p:nvSpPr>
              <p:cNvPr id="4" name="Title 3">
                <a:extLst>
                  <a:ext uri="{FF2B5EF4-FFF2-40B4-BE49-F238E27FC236}">
                    <a16:creationId xmlns:a16="http://schemas.microsoft.com/office/drawing/2014/main" id="{18EA10CB-8CB9-4A13-8F06-B24C4BDC6B05}"/>
                  </a:ext>
                </a:extLst>
              </p:cNvPr>
              <p:cNvSpPr>
                <a:spLocks noGrp="1" noRot="1" noChangeAspect="1" noMove="1" noResize="1" noEditPoints="1" noAdjustHandles="1" noChangeArrowheads="1" noChangeShapeType="1" noTextEdit="1"/>
              </p:cNvSpPr>
              <p:nvPr>
                <p:ph type="title"/>
              </p:nvPr>
            </p:nvSpPr>
            <p:spPr>
              <a:blipFill>
                <a:blip r:embed="rId4"/>
                <a:stretch>
                  <a:fillRect l="-237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EA35EACD-1756-46AE-8072-58F7D77ABCF4}"/>
                  </a:ext>
                </a:extLst>
              </p:cNvPr>
              <p:cNvSpPr txBox="1"/>
              <p:nvPr/>
            </p:nvSpPr>
            <p:spPr>
              <a:xfrm>
                <a:off x="1356851" y="1484210"/>
                <a:ext cx="2200474" cy="646331"/>
              </a:xfrm>
              <a:prstGeom prst="rect">
                <a:avLst/>
              </a:prstGeom>
              <a:noFill/>
            </p:spPr>
            <p:txBody>
              <a:bodyPr wrap="none" rtlCol="0">
                <a:spAutoFit/>
              </a:bodyPr>
              <a:lstStyle/>
              <a:p>
                <a:r>
                  <a:rPr lang="en-US" sz="3600" dirty="0"/>
                  <a:t>What is </a:t>
                </a:r>
                <a14:m>
                  <m:oMath xmlns:m="http://schemas.openxmlformats.org/officeDocument/2006/math">
                    <m:r>
                      <a:rPr lang="en-US" sz="3600" b="0" i="1" smtClean="0">
                        <a:latin typeface="Cambria Math" panose="02040503050406030204" pitchFamily="18" charset="0"/>
                      </a:rPr>
                      <m:t>𝜋</m:t>
                    </m:r>
                  </m:oMath>
                </a14:m>
                <a:r>
                  <a:rPr lang="en-US" sz="3600" dirty="0"/>
                  <a:t>?</a:t>
                </a:r>
              </a:p>
            </p:txBody>
          </p:sp>
        </mc:Choice>
        <mc:Fallback xmlns="">
          <p:sp>
            <p:nvSpPr>
              <p:cNvPr id="5" name="TextBox 4">
                <a:extLst>
                  <a:ext uri="{FF2B5EF4-FFF2-40B4-BE49-F238E27FC236}">
                    <a16:creationId xmlns:a16="http://schemas.microsoft.com/office/drawing/2014/main" id="{EA35EACD-1756-46AE-8072-58F7D77ABCF4}"/>
                  </a:ext>
                </a:extLst>
              </p:cNvPr>
              <p:cNvSpPr txBox="1">
                <a:spLocks noRot="1" noChangeAspect="1" noMove="1" noResize="1" noEditPoints="1" noAdjustHandles="1" noChangeArrowheads="1" noChangeShapeType="1" noTextEdit="1"/>
              </p:cNvSpPr>
              <p:nvPr/>
            </p:nvSpPr>
            <p:spPr>
              <a:xfrm>
                <a:off x="1356851" y="1484210"/>
                <a:ext cx="2200474" cy="646331"/>
              </a:xfrm>
              <a:prstGeom prst="rect">
                <a:avLst/>
              </a:prstGeom>
              <a:blipFill>
                <a:blip r:embed="rId5"/>
                <a:stretch>
                  <a:fillRect l="-8587" t="-14151" r="-7479" b="-34906"/>
                </a:stretch>
              </a:blipFill>
            </p:spPr>
            <p:txBody>
              <a:bodyPr/>
              <a:lstStyle/>
              <a:p>
                <a:r>
                  <a:rPr lang="en-US">
                    <a:noFill/>
                  </a:rPr>
                  <a:t> </a:t>
                </a:r>
              </a:p>
            </p:txBody>
          </p:sp>
        </mc:Fallback>
      </mc:AlternateContent>
      <p:sp>
        <p:nvSpPr>
          <p:cNvPr id="6" name="Oval 5">
            <a:extLst>
              <a:ext uri="{FF2B5EF4-FFF2-40B4-BE49-F238E27FC236}">
                <a16:creationId xmlns:a16="http://schemas.microsoft.com/office/drawing/2014/main" id="{D7F55A78-EBD2-479C-8098-5D310BA6E57C}"/>
              </a:ext>
            </a:extLst>
          </p:cNvPr>
          <p:cNvSpPr/>
          <p:nvPr/>
        </p:nvSpPr>
        <p:spPr>
          <a:xfrm>
            <a:off x="1548581" y="2815150"/>
            <a:ext cx="2964426" cy="30381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9DF611B-768D-47AC-8F93-390F0636155E}"/>
              </a:ext>
            </a:extLst>
          </p:cNvPr>
          <p:cNvSpPr txBox="1"/>
          <p:nvPr/>
        </p:nvSpPr>
        <p:spPr>
          <a:xfrm>
            <a:off x="4665910" y="1484210"/>
            <a:ext cx="7097584" cy="1200329"/>
          </a:xfrm>
          <a:prstGeom prst="rect">
            <a:avLst/>
          </a:prstGeom>
          <a:noFill/>
        </p:spPr>
        <p:txBody>
          <a:bodyPr wrap="none" rtlCol="0">
            <a:spAutoFit/>
          </a:bodyPr>
          <a:lstStyle/>
          <a:p>
            <a:r>
              <a:rPr lang="en-US" sz="3600" dirty="0"/>
              <a:t>(Hint: it is a ratio that has something </a:t>
            </a:r>
            <a:br>
              <a:rPr lang="en-US" sz="3600" dirty="0"/>
            </a:br>
            <a:r>
              <a:rPr lang="en-US" sz="3600" dirty="0"/>
              <a:t>to do with the geometry of a circle)</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8D800766-6B53-4B37-90C9-A72C0C1A0FFF}"/>
                  </a:ext>
                </a:extLst>
              </p:cNvPr>
              <p:cNvSpPr txBox="1"/>
              <p:nvPr/>
            </p:nvSpPr>
            <p:spPr>
              <a:xfrm>
                <a:off x="4095040" y="5383728"/>
                <a:ext cx="1456424" cy="104092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3600" b="0" i="1" smtClean="0">
                          <a:latin typeface="Cambria Math" panose="02040503050406030204" pitchFamily="18" charset="0"/>
                        </a:rPr>
                        <m:t>𝜋</m:t>
                      </m:r>
                      <m:r>
                        <a:rPr lang="en-US" sz="3600" b="0" i="1" smtClean="0">
                          <a:latin typeface="Cambria Math" panose="02040503050406030204" pitchFamily="18" charset="0"/>
                          <a:ea typeface="Cambria Math" panose="02040503050406030204" pitchFamily="18" charset="0"/>
                        </a:rPr>
                        <m:t>≡</m:t>
                      </m:r>
                      <m:f>
                        <m:fPr>
                          <m:ctrlPr>
                            <a:rPr lang="en-US" sz="3600" b="0" i="1" smtClean="0">
                              <a:latin typeface="Cambria Math" panose="02040503050406030204" pitchFamily="18" charset="0"/>
                            </a:rPr>
                          </m:ctrlPr>
                        </m:fPr>
                        <m:num>
                          <m:r>
                            <a:rPr lang="en-US" sz="3600" b="0" i="1" smtClean="0">
                              <a:latin typeface="Cambria Math" panose="02040503050406030204" pitchFamily="18" charset="0"/>
                            </a:rPr>
                            <m:t>𝑐</m:t>
                          </m:r>
                        </m:num>
                        <m:den>
                          <m:r>
                            <a:rPr lang="en-US" sz="3600" b="0" i="1" smtClean="0">
                              <a:latin typeface="Cambria Math" panose="02040503050406030204" pitchFamily="18" charset="0"/>
                            </a:rPr>
                            <m:t>𝑑</m:t>
                          </m:r>
                        </m:den>
                      </m:f>
                    </m:oMath>
                  </m:oMathPara>
                </a14:m>
                <a:endParaRPr lang="en-US" sz="3600" dirty="0"/>
              </a:p>
            </p:txBody>
          </p:sp>
        </mc:Choice>
        <mc:Fallback xmlns="">
          <p:sp>
            <p:nvSpPr>
              <p:cNvPr id="9" name="TextBox 8">
                <a:extLst>
                  <a:ext uri="{FF2B5EF4-FFF2-40B4-BE49-F238E27FC236}">
                    <a16:creationId xmlns:a16="http://schemas.microsoft.com/office/drawing/2014/main" id="{8D800766-6B53-4B37-90C9-A72C0C1A0FFF}"/>
                  </a:ext>
                </a:extLst>
              </p:cNvPr>
              <p:cNvSpPr txBox="1">
                <a:spLocks noRot="1" noChangeAspect="1" noMove="1" noResize="1" noEditPoints="1" noAdjustHandles="1" noChangeArrowheads="1" noChangeShapeType="1" noTextEdit="1"/>
              </p:cNvSpPr>
              <p:nvPr/>
            </p:nvSpPr>
            <p:spPr>
              <a:xfrm>
                <a:off x="4095040" y="5383728"/>
                <a:ext cx="1456424" cy="1040926"/>
              </a:xfrm>
              <a:prstGeom prst="rect">
                <a:avLst/>
              </a:prstGeom>
              <a:blipFill>
                <a:blip r:embed="rId6"/>
                <a:stretch>
                  <a:fillRect/>
                </a:stretch>
              </a:blipFill>
            </p:spPr>
            <p:txBody>
              <a:bodyPr/>
              <a:lstStyle/>
              <a:p>
                <a:r>
                  <a:rPr lang="en-US">
                    <a:noFill/>
                  </a:rPr>
                  <a:t> </a:t>
                </a:r>
              </a:p>
            </p:txBody>
          </p:sp>
        </mc:Fallback>
      </mc:AlternateContent>
      <p:sp>
        <p:nvSpPr>
          <p:cNvPr id="12" name="Freeform: Shape 11">
            <a:extLst>
              <a:ext uri="{FF2B5EF4-FFF2-40B4-BE49-F238E27FC236}">
                <a16:creationId xmlns:a16="http://schemas.microsoft.com/office/drawing/2014/main" id="{AEEF3E84-F71B-421C-9101-9033A432A845}"/>
              </a:ext>
            </a:extLst>
          </p:cNvPr>
          <p:cNvSpPr/>
          <p:nvPr/>
        </p:nvSpPr>
        <p:spPr>
          <a:xfrm>
            <a:off x="1327356" y="2636832"/>
            <a:ext cx="3367339" cy="3371389"/>
          </a:xfrm>
          <a:custGeom>
            <a:avLst/>
            <a:gdLst>
              <a:gd name="connsiteX0" fmla="*/ 0 w 3386269"/>
              <a:gd name="connsiteY0" fmla="*/ 1584881 h 3398547"/>
              <a:gd name="connsiteX1" fmla="*/ 235974 w 3386269"/>
              <a:gd name="connsiteY1" fmla="*/ 788468 h 3398547"/>
              <a:gd name="connsiteX2" fmla="*/ 988142 w 3386269"/>
              <a:gd name="connsiteY2" fmla="*/ 139539 h 3398547"/>
              <a:gd name="connsiteX3" fmla="*/ 2050026 w 3386269"/>
              <a:gd name="connsiteY3" fmla="*/ 21552 h 3398547"/>
              <a:gd name="connsiteX4" fmla="*/ 2890684 w 3386269"/>
              <a:gd name="connsiteY4" fmla="*/ 449255 h 3398547"/>
              <a:gd name="connsiteX5" fmla="*/ 3288890 w 3386269"/>
              <a:gd name="connsiteY5" fmla="*/ 1230919 h 3398547"/>
              <a:gd name="connsiteX6" fmla="*/ 3333135 w 3386269"/>
              <a:gd name="connsiteY6" fmla="*/ 2160068 h 3398547"/>
              <a:gd name="connsiteX7" fmla="*/ 2639961 w 3386269"/>
              <a:gd name="connsiteY7" fmla="*/ 3207203 h 3398547"/>
              <a:gd name="connsiteX8" fmla="*/ 1504335 w 3386269"/>
              <a:gd name="connsiteY8" fmla="*/ 3369436 h 3398547"/>
              <a:gd name="connsiteX9" fmla="*/ 442451 w 3386269"/>
              <a:gd name="connsiteY9" fmla="*/ 2853242 h 3398547"/>
              <a:gd name="connsiteX10" fmla="*/ 0 w 3386269"/>
              <a:gd name="connsiteY10" fmla="*/ 1688119 h 3398547"/>
              <a:gd name="connsiteX0" fmla="*/ 12700 w 3386269"/>
              <a:gd name="connsiteY0" fmla="*/ 1699181 h 3398547"/>
              <a:gd name="connsiteX1" fmla="*/ 235974 w 3386269"/>
              <a:gd name="connsiteY1" fmla="*/ 788468 h 3398547"/>
              <a:gd name="connsiteX2" fmla="*/ 988142 w 3386269"/>
              <a:gd name="connsiteY2" fmla="*/ 139539 h 3398547"/>
              <a:gd name="connsiteX3" fmla="*/ 2050026 w 3386269"/>
              <a:gd name="connsiteY3" fmla="*/ 21552 h 3398547"/>
              <a:gd name="connsiteX4" fmla="*/ 2890684 w 3386269"/>
              <a:gd name="connsiteY4" fmla="*/ 449255 h 3398547"/>
              <a:gd name="connsiteX5" fmla="*/ 3288890 w 3386269"/>
              <a:gd name="connsiteY5" fmla="*/ 1230919 h 3398547"/>
              <a:gd name="connsiteX6" fmla="*/ 3333135 w 3386269"/>
              <a:gd name="connsiteY6" fmla="*/ 2160068 h 3398547"/>
              <a:gd name="connsiteX7" fmla="*/ 2639961 w 3386269"/>
              <a:gd name="connsiteY7" fmla="*/ 3207203 h 3398547"/>
              <a:gd name="connsiteX8" fmla="*/ 1504335 w 3386269"/>
              <a:gd name="connsiteY8" fmla="*/ 3369436 h 3398547"/>
              <a:gd name="connsiteX9" fmla="*/ 442451 w 3386269"/>
              <a:gd name="connsiteY9" fmla="*/ 2853242 h 3398547"/>
              <a:gd name="connsiteX10" fmla="*/ 0 w 3386269"/>
              <a:gd name="connsiteY10" fmla="*/ 1688119 h 3398547"/>
              <a:gd name="connsiteX0" fmla="*/ 12700 w 3382517"/>
              <a:gd name="connsiteY0" fmla="*/ 1699181 h 3375128"/>
              <a:gd name="connsiteX1" fmla="*/ 235974 w 3382517"/>
              <a:gd name="connsiteY1" fmla="*/ 788468 h 3375128"/>
              <a:gd name="connsiteX2" fmla="*/ 988142 w 3382517"/>
              <a:gd name="connsiteY2" fmla="*/ 139539 h 3375128"/>
              <a:gd name="connsiteX3" fmla="*/ 2050026 w 3382517"/>
              <a:gd name="connsiteY3" fmla="*/ 21552 h 3375128"/>
              <a:gd name="connsiteX4" fmla="*/ 2890684 w 3382517"/>
              <a:gd name="connsiteY4" fmla="*/ 449255 h 3375128"/>
              <a:gd name="connsiteX5" fmla="*/ 3288890 w 3382517"/>
              <a:gd name="connsiteY5" fmla="*/ 1230919 h 3375128"/>
              <a:gd name="connsiteX6" fmla="*/ 3333135 w 3382517"/>
              <a:gd name="connsiteY6" fmla="*/ 2160068 h 3375128"/>
              <a:gd name="connsiteX7" fmla="*/ 2690761 w 3382517"/>
              <a:gd name="connsiteY7" fmla="*/ 3067503 h 3375128"/>
              <a:gd name="connsiteX8" fmla="*/ 1504335 w 3382517"/>
              <a:gd name="connsiteY8" fmla="*/ 3369436 h 3375128"/>
              <a:gd name="connsiteX9" fmla="*/ 442451 w 3382517"/>
              <a:gd name="connsiteY9" fmla="*/ 2853242 h 3375128"/>
              <a:gd name="connsiteX10" fmla="*/ 0 w 3382517"/>
              <a:gd name="connsiteY10" fmla="*/ 1688119 h 3375128"/>
              <a:gd name="connsiteX0" fmla="*/ 12700 w 3333561"/>
              <a:gd name="connsiteY0" fmla="*/ 1699181 h 3375331"/>
              <a:gd name="connsiteX1" fmla="*/ 235974 w 3333561"/>
              <a:gd name="connsiteY1" fmla="*/ 788468 h 3375331"/>
              <a:gd name="connsiteX2" fmla="*/ 988142 w 3333561"/>
              <a:gd name="connsiteY2" fmla="*/ 139539 h 3375331"/>
              <a:gd name="connsiteX3" fmla="*/ 2050026 w 3333561"/>
              <a:gd name="connsiteY3" fmla="*/ 21552 h 3375331"/>
              <a:gd name="connsiteX4" fmla="*/ 2890684 w 3333561"/>
              <a:gd name="connsiteY4" fmla="*/ 449255 h 3375331"/>
              <a:gd name="connsiteX5" fmla="*/ 3288890 w 3333561"/>
              <a:gd name="connsiteY5" fmla="*/ 1230919 h 3375331"/>
              <a:gd name="connsiteX6" fmla="*/ 3256935 w 3333561"/>
              <a:gd name="connsiteY6" fmla="*/ 2121968 h 3375331"/>
              <a:gd name="connsiteX7" fmla="*/ 2690761 w 3333561"/>
              <a:gd name="connsiteY7" fmla="*/ 3067503 h 3375331"/>
              <a:gd name="connsiteX8" fmla="*/ 1504335 w 3333561"/>
              <a:gd name="connsiteY8" fmla="*/ 3369436 h 3375331"/>
              <a:gd name="connsiteX9" fmla="*/ 442451 w 3333561"/>
              <a:gd name="connsiteY9" fmla="*/ 2853242 h 3375331"/>
              <a:gd name="connsiteX10" fmla="*/ 0 w 3333561"/>
              <a:gd name="connsiteY10" fmla="*/ 1688119 h 3375331"/>
              <a:gd name="connsiteX0" fmla="*/ 12700 w 3355702"/>
              <a:gd name="connsiteY0" fmla="*/ 1699181 h 3375063"/>
              <a:gd name="connsiteX1" fmla="*/ 235974 w 3355702"/>
              <a:gd name="connsiteY1" fmla="*/ 788468 h 3375063"/>
              <a:gd name="connsiteX2" fmla="*/ 988142 w 3355702"/>
              <a:gd name="connsiteY2" fmla="*/ 139539 h 3375063"/>
              <a:gd name="connsiteX3" fmla="*/ 2050026 w 3355702"/>
              <a:gd name="connsiteY3" fmla="*/ 21552 h 3375063"/>
              <a:gd name="connsiteX4" fmla="*/ 2890684 w 3355702"/>
              <a:gd name="connsiteY4" fmla="*/ 449255 h 3375063"/>
              <a:gd name="connsiteX5" fmla="*/ 3288890 w 3355702"/>
              <a:gd name="connsiteY5" fmla="*/ 1230919 h 3375063"/>
              <a:gd name="connsiteX6" fmla="*/ 3295035 w 3355702"/>
              <a:gd name="connsiteY6" fmla="*/ 2172768 h 3375063"/>
              <a:gd name="connsiteX7" fmla="*/ 2690761 w 3355702"/>
              <a:gd name="connsiteY7" fmla="*/ 3067503 h 3375063"/>
              <a:gd name="connsiteX8" fmla="*/ 1504335 w 3355702"/>
              <a:gd name="connsiteY8" fmla="*/ 3369436 h 3375063"/>
              <a:gd name="connsiteX9" fmla="*/ 442451 w 3355702"/>
              <a:gd name="connsiteY9" fmla="*/ 2853242 h 3375063"/>
              <a:gd name="connsiteX10" fmla="*/ 0 w 3355702"/>
              <a:gd name="connsiteY10" fmla="*/ 1688119 h 3375063"/>
              <a:gd name="connsiteX0" fmla="*/ 12700 w 3362010"/>
              <a:gd name="connsiteY0" fmla="*/ 1699181 h 3375063"/>
              <a:gd name="connsiteX1" fmla="*/ 235974 w 3362010"/>
              <a:gd name="connsiteY1" fmla="*/ 788468 h 3375063"/>
              <a:gd name="connsiteX2" fmla="*/ 988142 w 3362010"/>
              <a:gd name="connsiteY2" fmla="*/ 139539 h 3375063"/>
              <a:gd name="connsiteX3" fmla="*/ 2050026 w 3362010"/>
              <a:gd name="connsiteY3" fmla="*/ 21552 h 3375063"/>
              <a:gd name="connsiteX4" fmla="*/ 2890684 w 3362010"/>
              <a:gd name="connsiteY4" fmla="*/ 449255 h 3375063"/>
              <a:gd name="connsiteX5" fmla="*/ 3301590 w 3362010"/>
              <a:gd name="connsiteY5" fmla="*/ 1167419 h 3375063"/>
              <a:gd name="connsiteX6" fmla="*/ 3295035 w 3362010"/>
              <a:gd name="connsiteY6" fmla="*/ 2172768 h 3375063"/>
              <a:gd name="connsiteX7" fmla="*/ 2690761 w 3362010"/>
              <a:gd name="connsiteY7" fmla="*/ 3067503 h 3375063"/>
              <a:gd name="connsiteX8" fmla="*/ 1504335 w 3362010"/>
              <a:gd name="connsiteY8" fmla="*/ 3369436 h 3375063"/>
              <a:gd name="connsiteX9" fmla="*/ 442451 w 3362010"/>
              <a:gd name="connsiteY9" fmla="*/ 2853242 h 3375063"/>
              <a:gd name="connsiteX10" fmla="*/ 0 w 3362010"/>
              <a:gd name="connsiteY10" fmla="*/ 1688119 h 3375063"/>
              <a:gd name="connsiteX0" fmla="*/ 12700 w 3367339"/>
              <a:gd name="connsiteY0" fmla="*/ 1695507 h 3371389"/>
              <a:gd name="connsiteX1" fmla="*/ 235974 w 3367339"/>
              <a:gd name="connsiteY1" fmla="*/ 784794 h 3371389"/>
              <a:gd name="connsiteX2" fmla="*/ 988142 w 3367339"/>
              <a:gd name="connsiteY2" fmla="*/ 135865 h 3371389"/>
              <a:gd name="connsiteX3" fmla="*/ 2050026 w 3367339"/>
              <a:gd name="connsiteY3" fmla="*/ 17878 h 3371389"/>
              <a:gd name="connsiteX4" fmla="*/ 2801784 w 3367339"/>
              <a:gd name="connsiteY4" fmla="*/ 394781 h 3371389"/>
              <a:gd name="connsiteX5" fmla="*/ 3301590 w 3367339"/>
              <a:gd name="connsiteY5" fmla="*/ 1163745 h 3371389"/>
              <a:gd name="connsiteX6" fmla="*/ 3295035 w 3367339"/>
              <a:gd name="connsiteY6" fmla="*/ 2169094 h 3371389"/>
              <a:gd name="connsiteX7" fmla="*/ 2690761 w 3367339"/>
              <a:gd name="connsiteY7" fmla="*/ 3063829 h 3371389"/>
              <a:gd name="connsiteX8" fmla="*/ 1504335 w 3367339"/>
              <a:gd name="connsiteY8" fmla="*/ 3365762 h 3371389"/>
              <a:gd name="connsiteX9" fmla="*/ 442451 w 3367339"/>
              <a:gd name="connsiteY9" fmla="*/ 2849568 h 3371389"/>
              <a:gd name="connsiteX10" fmla="*/ 0 w 3367339"/>
              <a:gd name="connsiteY10" fmla="*/ 1684445 h 3371389"/>
              <a:gd name="connsiteX0" fmla="*/ 12700 w 3367339"/>
              <a:gd name="connsiteY0" fmla="*/ 1695507 h 3371389"/>
              <a:gd name="connsiteX1" fmla="*/ 235974 w 3367339"/>
              <a:gd name="connsiteY1" fmla="*/ 784794 h 3371389"/>
              <a:gd name="connsiteX2" fmla="*/ 988142 w 3367339"/>
              <a:gd name="connsiteY2" fmla="*/ 135865 h 3371389"/>
              <a:gd name="connsiteX3" fmla="*/ 2011926 w 3367339"/>
              <a:gd name="connsiteY3" fmla="*/ 17878 h 3371389"/>
              <a:gd name="connsiteX4" fmla="*/ 2801784 w 3367339"/>
              <a:gd name="connsiteY4" fmla="*/ 394781 h 3371389"/>
              <a:gd name="connsiteX5" fmla="*/ 3301590 w 3367339"/>
              <a:gd name="connsiteY5" fmla="*/ 1163745 h 3371389"/>
              <a:gd name="connsiteX6" fmla="*/ 3295035 w 3367339"/>
              <a:gd name="connsiteY6" fmla="*/ 2169094 h 3371389"/>
              <a:gd name="connsiteX7" fmla="*/ 2690761 w 3367339"/>
              <a:gd name="connsiteY7" fmla="*/ 3063829 h 3371389"/>
              <a:gd name="connsiteX8" fmla="*/ 1504335 w 3367339"/>
              <a:gd name="connsiteY8" fmla="*/ 3365762 h 3371389"/>
              <a:gd name="connsiteX9" fmla="*/ 442451 w 3367339"/>
              <a:gd name="connsiteY9" fmla="*/ 2849568 h 3371389"/>
              <a:gd name="connsiteX10" fmla="*/ 0 w 3367339"/>
              <a:gd name="connsiteY10" fmla="*/ 1684445 h 3371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67339" h="3371389">
                <a:moveTo>
                  <a:pt x="12700" y="1695507"/>
                </a:moveTo>
                <a:cubicBezTo>
                  <a:pt x="48342" y="1417745"/>
                  <a:pt x="73400" y="1044734"/>
                  <a:pt x="235974" y="784794"/>
                </a:cubicBezTo>
                <a:cubicBezTo>
                  <a:pt x="398548" y="524854"/>
                  <a:pt x="692150" y="263684"/>
                  <a:pt x="988142" y="135865"/>
                </a:cubicBezTo>
                <a:cubicBezTo>
                  <a:pt x="1284134" y="8046"/>
                  <a:pt x="1709652" y="-25275"/>
                  <a:pt x="2011926" y="17878"/>
                </a:cubicBezTo>
                <a:cubicBezTo>
                  <a:pt x="2314200" y="61031"/>
                  <a:pt x="2586840" y="203803"/>
                  <a:pt x="2801784" y="394781"/>
                </a:cubicBezTo>
                <a:cubicBezTo>
                  <a:pt x="3016728" y="585759"/>
                  <a:pt x="3219382" y="868026"/>
                  <a:pt x="3301590" y="1163745"/>
                </a:cubicBezTo>
                <a:cubicBezTo>
                  <a:pt x="3383799" y="1459464"/>
                  <a:pt x="3396840" y="1852413"/>
                  <a:pt x="3295035" y="2169094"/>
                </a:cubicBezTo>
                <a:cubicBezTo>
                  <a:pt x="3193230" y="2485775"/>
                  <a:pt x="2989211" y="2864384"/>
                  <a:pt x="2690761" y="3063829"/>
                </a:cubicBezTo>
                <a:cubicBezTo>
                  <a:pt x="2392311" y="3263274"/>
                  <a:pt x="1879053" y="3401472"/>
                  <a:pt x="1504335" y="3365762"/>
                </a:cubicBezTo>
                <a:cubicBezTo>
                  <a:pt x="1129617" y="3330052"/>
                  <a:pt x="693173" y="3129787"/>
                  <a:pt x="442451" y="2849568"/>
                </a:cubicBezTo>
                <a:cubicBezTo>
                  <a:pt x="191729" y="2569349"/>
                  <a:pt x="95864" y="2126897"/>
                  <a:pt x="0" y="1684445"/>
                </a:cubicBezTo>
              </a:path>
            </a:pathLst>
          </a:custGeom>
          <a:noFill/>
          <a:ln w="57150">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1E1DBD2D-744B-4F8A-A2DA-52125F1D9E2D}"/>
                  </a:ext>
                </a:extLst>
              </p:cNvPr>
              <p:cNvSpPr txBox="1"/>
              <p:nvPr/>
            </p:nvSpPr>
            <p:spPr>
              <a:xfrm>
                <a:off x="928643" y="3249626"/>
                <a:ext cx="509325" cy="58477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𝑐</m:t>
                      </m:r>
                    </m:oMath>
                  </m:oMathPara>
                </a14:m>
                <a:endParaRPr lang="en-US" sz="3200" dirty="0"/>
              </a:p>
            </p:txBody>
          </p:sp>
        </mc:Choice>
        <mc:Fallback xmlns="">
          <p:sp>
            <p:nvSpPr>
              <p:cNvPr id="14" name="TextBox 13">
                <a:extLst>
                  <a:ext uri="{FF2B5EF4-FFF2-40B4-BE49-F238E27FC236}">
                    <a16:creationId xmlns:a16="http://schemas.microsoft.com/office/drawing/2014/main" id="{1E1DBD2D-744B-4F8A-A2DA-52125F1D9E2D}"/>
                  </a:ext>
                </a:extLst>
              </p:cNvPr>
              <p:cNvSpPr txBox="1">
                <a:spLocks noRot="1" noChangeAspect="1" noMove="1" noResize="1" noEditPoints="1" noAdjustHandles="1" noChangeArrowheads="1" noChangeShapeType="1" noTextEdit="1"/>
              </p:cNvSpPr>
              <p:nvPr/>
            </p:nvSpPr>
            <p:spPr>
              <a:xfrm>
                <a:off x="928643" y="3249626"/>
                <a:ext cx="509325" cy="584775"/>
              </a:xfrm>
              <a:prstGeom prst="rect">
                <a:avLst/>
              </a:prstGeom>
              <a:blipFill>
                <a:blip r:embed="rId7"/>
                <a:stretch>
                  <a:fillRect/>
                </a:stretch>
              </a:blipFill>
            </p:spPr>
            <p:txBody>
              <a:bodyPr/>
              <a:lstStyle/>
              <a:p>
                <a:r>
                  <a:rPr lang="en-US">
                    <a:noFill/>
                  </a:rPr>
                  <a:t> </a:t>
                </a:r>
              </a:p>
            </p:txBody>
          </p:sp>
        </mc:Fallback>
      </mc:AlternateContent>
      <p:cxnSp>
        <p:nvCxnSpPr>
          <p:cNvPr id="18" name="Straight Connector 17">
            <a:extLst>
              <a:ext uri="{FF2B5EF4-FFF2-40B4-BE49-F238E27FC236}">
                <a16:creationId xmlns:a16="http://schemas.microsoft.com/office/drawing/2014/main" id="{739E8239-0A73-45E0-8772-F5B9DBD7FD11}"/>
              </a:ext>
            </a:extLst>
          </p:cNvPr>
          <p:cNvCxnSpPr>
            <a:cxnSpLocks/>
            <a:stCxn id="6" idx="0"/>
            <a:endCxn id="6" idx="4"/>
          </p:cNvCxnSpPr>
          <p:nvPr/>
        </p:nvCxnSpPr>
        <p:spPr>
          <a:xfrm>
            <a:off x="3030794" y="2815150"/>
            <a:ext cx="0" cy="3038168"/>
          </a:xfrm>
          <a:prstGeom prst="line">
            <a:avLst/>
          </a:prstGeom>
          <a:ln w="57150">
            <a:solidFill>
              <a:schemeClr val="bg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0ECD3481-A342-4F89-9E13-357D4FEA61B0}"/>
                  </a:ext>
                </a:extLst>
              </p:cNvPr>
              <p:cNvSpPr txBox="1"/>
              <p:nvPr/>
            </p:nvSpPr>
            <p:spPr>
              <a:xfrm>
                <a:off x="3050868" y="4040043"/>
                <a:ext cx="509325" cy="58477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3200" b="0" i="1" smtClean="0">
                          <a:solidFill>
                            <a:schemeClr val="bg1"/>
                          </a:solidFill>
                          <a:latin typeface="Cambria Math" panose="02040503050406030204" pitchFamily="18" charset="0"/>
                        </a:rPr>
                        <m:t>𝑑</m:t>
                      </m:r>
                    </m:oMath>
                  </m:oMathPara>
                </a14:m>
                <a:endParaRPr lang="en-US" sz="3200" dirty="0">
                  <a:solidFill>
                    <a:schemeClr val="bg1"/>
                  </a:solidFill>
                </a:endParaRPr>
              </a:p>
            </p:txBody>
          </p:sp>
        </mc:Choice>
        <mc:Fallback xmlns="">
          <p:sp>
            <p:nvSpPr>
              <p:cNvPr id="23" name="TextBox 22">
                <a:extLst>
                  <a:ext uri="{FF2B5EF4-FFF2-40B4-BE49-F238E27FC236}">
                    <a16:creationId xmlns:a16="http://schemas.microsoft.com/office/drawing/2014/main" id="{0ECD3481-A342-4F89-9E13-357D4FEA61B0}"/>
                  </a:ext>
                </a:extLst>
              </p:cNvPr>
              <p:cNvSpPr txBox="1">
                <a:spLocks noRot="1" noChangeAspect="1" noMove="1" noResize="1" noEditPoints="1" noAdjustHandles="1" noChangeArrowheads="1" noChangeShapeType="1" noTextEdit="1"/>
              </p:cNvSpPr>
              <p:nvPr/>
            </p:nvSpPr>
            <p:spPr>
              <a:xfrm>
                <a:off x="3050868" y="4040043"/>
                <a:ext cx="509325" cy="584775"/>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FBEBA59E-6807-4135-BDCB-A2A8C64E945D}"/>
                  </a:ext>
                </a:extLst>
              </p:cNvPr>
              <p:cNvSpPr txBox="1"/>
              <p:nvPr/>
            </p:nvSpPr>
            <p:spPr>
              <a:xfrm>
                <a:off x="5429295" y="3029363"/>
                <a:ext cx="5924507" cy="646331"/>
              </a:xfrm>
              <a:prstGeom prst="rect">
                <a:avLst/>
              </a:prstGeom>
              <a:noFill/>
            </p:spPr>
            <p:txBody>
              <a:bodyPr wrap="none" rtlCol="0">
                <a:spAutoFit/>
              </a:bodyPr>
              <a:lstStyle/>
              <a:p>
                <a:r>
                  <a:rPr lang="en-US" sz="3600" dirty="0"/>
                  <a:t>What are the dimensions of </a:t>
                </a:r>
                <a14:m>
                  <m:oMath xmlns:m="http://schemas.openxmlformats.org/officeDocument/2006/math">
                    <m:r>
                      <a:rPr lang="en-US" sz="3600" b="0" i="1" smtClean="0">
                        <a:latin typeface="Cambria Math" panose="02040503050406030204" pitchFamily="18" charset="0"/>
                      </a:rPr>
                      <m:t>𝑐</m:t>
                    </m:r>
                  </m:oMath>
                </a14:m>
                <a:r>
                  <a:rPr lang="en-US" sz="3600" dirty="0"/>
                  <a:t>?</a:t>
                </a:r>
              </a:p>
            </p:txBody>
          </p:sp>
        </mc:Choice>
        <mc:Fallback xmlns="">
          <p:sp>
            <p:nvSpPr>
              <p:cNvPr id="25" name="TextBox 24">
                <a:extLst>
                  <a:ext uri="{FF2B5EF4-FFF2-40B4-BE49-F238E27FC236}">
                    <a16:creationId xmlns:a16="http://schemas.microsoft.com/office/drawing/2014/main" id="{FBEBA59E-6807-4135-BDCB-A2A8C64E945D}"/>
                  </a:ext>
                </a:extLst>
              </p:cNvPr>
              <p:cNvSpPr txBox="1">
                <a:spLocks noRot="1" noChangeAspect="1" noMove="1" noResize="1" noEditPoints="1" noAdjustHandles="1" noChangeArrowheads="1" noChangeShapeType="1" noTextEdit="1"/>
              </p:cNvSpPr>
              <p:nvPr/>
            </p:nvSpPr>
            <p:spPr>
              <a:xfrm>
                <a:off x="5429295" y="3029363"/>
                <a:ext cx="5924507" cy="646331"/>
              </a:xfrm>
              <a:prstGeom prst="rect">
                <a:avLst/>
              </a:prstGeom>
              <a:blipFill>
                <a:blip r:embed="rId9"/>
                <a:stretch>
                  <a:fillRect l="-3189" t="-15094" r="-2160"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1C9B6C4B-BEA3-497A-B9D9-937848C8E92E}"/>
                  </a:ext>
                </a:extLst>
              </p:cNvPr>
              <p:cNvSpPr txBox="1"/>
              <p:nvPr/>
            </p:nvSpPr>
            <p:spPr>
              <a:xfrm>
                <a:off x="5429295" y="3803624"/>
                <a:ext cx="5924507" cy="646331"/>
              </a:xfrm>
              <a:prstGeom prst="rect">
                <a:avLst/>
              </a:prstGeom>
              <a:noFill/>
            </p:spPr>
            <p:txBody>
              <a:bodyPr wrap="none" rtlCol="0">
                <a:spAutoFit/>
              </a:bodyPr>
              <a:lstStyle/>
              <a:p>
                <a:r>
                  <a:rPr lang="en-US" sz="3600" dirty="0"/>
                  <a:t>What are the dimensions of </a:t>
                </a:r>
                <a14:m>
                  <m:oMath xmlns:m="http://schemas.openxmlformats.org/officeDocument/2006/math">
                    <m:r>
                      <a:rPr lang="en-US" sz="3600" b="0" i="1" smtClean="0">
                        <a:latin typeface="Cambria Math" panose="02040503050406030204" pitchFamily="18" charset="0"/>
                      </a:rPr>
                      <m:t>𝑑</m:t>
                    </m:r>
                  </m:oMath>
                </a14:m>
                <a:r>
                  <a:rPr lang="en-US" sz="3600" dirty="0"/>
                  <a:t>?</a:t>
                </a:r>
              </a:p>
            </p:txBody>
          </p:sp>
        </mc:Choice>
        <mc:Fallback xmlns="">
          <p:sp>
            <p:nvSpPr>
              <p:cNvPr id="26" name="TextBox 25">
                <a:extLst>
                  <a:ext uri="{FF2B5EF4-FFF2-40B4-BE49-F238E27FC236}">
                    <a16:creationId xmlns:a16="http://schemas.microsoft.com/office/drawing/2014/main" id="{1C9B6C4B-BEA3-497A-B9D9-937848C8E92E}"/>
                  </a:ext>
                </a:extLst>
              </p:cNvPr>
              <p:cNvSpPr txBox="1">
                <a:spLocks noRot="1" noChangeAspect="1" noMove="1" noResize="1" noEditPoints="1" noAdjustHandles="1" noChangeArrowheads="1" noChangeShapeType="1" noTextEdit="1"/>
              </p:cNvSpPr>
              <p:nvPr/>
            </p:nvSpPr>
            <p:spPr>
              <a:xfrm>
                <a:off x="5429295" y="3803624"/>
                <a:ext cx="5924507" cy="646331"/>
              </a:xfrm>
              <a:prstGeom prst="rect">
                <a:avLst/>
              </a:prstGeom>
              <a:blipFill>
                <a:blip r:embed="rId10"/>
                <a:stretch>
                  <a:fillRect l="-3189" t="-15094" r="-3086"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4D679AD7-F1C6-47FB-9EAB-AFF17F8936A1}"/>
                  </a:ext>
                </a:extLst>
              </p:cNvPr>
              <p:cNvSpPr txBox="1"/>
              <p:nvPr/>
            </p:nvSpPr>
            <p:spPr>
              <a:xfrm>
                <a:off x="5627664" y="5174147"/>
                <a:ext cx="1189294" cy="707886"/>
              </a:xfrm>
              <a:prstGeom prst="rect">
                <a:avLst/>
              </a:prstGeom>
              <a:noFill/>
            </p:spPr>
            <p:txBody>
              <a:bodyPr wrap="square">
                <a:spAutoFit/>
              </a:bodyPr>
              <a:lstStyle/>
              <a:p>
                <a:pPr algn="ctr"/>
                <a14:m>
                  <m:oMathPara xmlns:m="http://schemas.openxmlformats.org/officeDocument/2006/math">
                    <m:oMathParaPr>
                      <m:jc m:val="centerGroup"/>
                    </m:oMathParaPr>
                    <m:oMath xmlns:m="http://schemas.openxmlformats.org/officeDocument/2006/math">
                      <m:r>
                        <a:rPr lang="en-US" sz="4000" b="0" i="1" smtClean="0">
                          <a:latin typeface="Cambria Math" panose="02040503050406030204" pitchFamily="18" charset="0"/>
                        </a:rPr>
                        <m:t>[</m:t>
                      </m:r>
                      <m:r>
                        <m:rPr>
                          <m:sty m:val="p"/>
                        </m:rPr>
                        <a:rPr lang="en-US" sz="4000" b="0" i="0" smtClean="0">
                          <a:latin typeface="Cambria Math" panose="02040503050406030204" pitchFamily="18" charset="0"/>
                        </a:rPr>
                        <m:t>L</m:t>
                      </m:r>
                      <m:r>
                        <a:rPr lang="en-US" sz="4000" b="0" i="1" smtClean="0">
                          <a:latin typeface="Cambria Math" panose="02040503050406030204" pitchFamily="18" charset="0"/>
                        </a:rPr>
                        <m:t>]</m:t>
                      </m:r>
                    </m:oMath>
                  </m:oMathPara>
                </a14:m>
                <a:endParaRPr lang="en-US" sz="4000" dirty="0"/>
              </a:p>
            </p:txBody>
          </p:sp>
        </mc:Choice>
        <mc:Fallback xmlns="">
          <p:sp>
            <p:nvSpPr>
              <p:cNvPr id="28" name="TextBox 27">
                <a:extLst>
                  <a:ext uri="{FF2B5EF4-FFF2-40B4-BE49-F238E27FC236}">
                    <a16:creationId xmlns:a16="http://schemas.microsoft.com/office/drawing/2014/main" id="{4D679AD7-F1C6-47FB-9EAB-AFF17F8936A1}"/>
                  </a:ext>
                </a:extLst>
              </p:cNvPr>
              <p:cNvSpPr txBox="1">
                <a:spLocks noRot="1" noChangeAspect="1" noMove="1" noResize="1" noEditPoints="1" noAdjustHandles="1" noChangeArrowheads="1" noChangeShapeType="1" noTextEdit="1"/>
              </p:cNvSpPr>
              <p:nvPr/>
            </p:nvSpPr>
            <p:spPr>
              <a:xfrm>
                <a:off x="5627664" y="5174147"/>
                <a:ext cx="1189294" cy="707886"/>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31">
                <a:extLst>
                  <a:ext uri="{FF2B5EF4-FFF2-40B4-BE49-F238E27FC236}">
                    <a16:creationId xmlns:a16="http://schemas.microsoft.com/office/drawing/2014/main" id="{77269FB1-B05A-498D-A518-FD6BB06E298E}"/>
                  </a:ext>
                </a:extLst>
              </p:cNvPr>
              <p:cNvSpPr txBox="1"/>
              <p:nvPr/>
            </p:nvSpPr>
            <p:spPr>
              <a:xfrm>
                <a:off x="6560633" y="5539118"/>
                <a:ext cx="5611653" cy="707886"/>
              </a:xfrm>
              <a:prstGeom prst="rect">
                <a:avLst/>
              </a:prstGeom>
              <a:noFill/>
            </p:spPr>
            <p:txBody>
              <a:bodyPr wrap="square">
                <a:spAutoFit/>
              </a:bodyPr>
              <a:lstStyle/>
              <a:p>
                <a:pPr algn="ctr"/>
                <a14:m>
                  <m:oMath xmlns:m="http://schemas.openxmlformats.org/officeDocument/2006/math">
                    <m:r>
                      <a:rPr lang="en-US" sz="4000" b="0" i="1" smtClean="0">
                        <a:latin typeface="Cambria Math" panose="02040503050406030204" pitchFamily="18" charset="0"/>
                      </a:rPr>
                      <m:t>=</m:t>
                    </m:r>
                    <m:d>
                      <m:dPr>
                        <m:begChr m:val="["/>
                        <m:endChr m:val="]"/>
                        <m:ctrlPr>
                          <a:rPr lang="en-US" sz="4000" b="0" i="1" smtClean="0">
                            <a:latin typeface="Cambria Math" panose="02040503050406030204" pitchFamily="18" charset="0"/>
                          </a:rPr>
                        </m:ctrlPr>
                      </m:dPr>
                      <m:e>
                        <m:r>
                          <a:rPr lang="en-US" sz="4000" b="0" i="0" smtClean="0">
                            <a:latin typeface="Cambria Math" panose="02040503050406030204" pitchFamily="18" charset="0"/>
                          </a:rPr>
                          <m:t>1</m:t>
                        </m:r>
                      </m:e>
                    </m:d>
                  </m:oMath>
                </a14:m>
                <a:r>
                  <a:rPr lang="en-US" sz="4000" dirty="0"/>
                  <a:t> or “dimensionless”</a:t>
                </a:r>
              </a:p>
            </p:txBody>
          </p:sp>
        </mc:Choice>
        <mc:Fallback xmlns="">
          <p:sp>
            <p:nvSpPr>
              <p:cNvPr id="32" name="TextBox 31">
                <a:extLst>
                  <a:ext uri="{FF2B5EF4-FFF2-40B4-BE49-F238E27FC236}">
                    <a16:creationId xmlns:a16="http://schemas.microsoft.com/office/drawing/2014/main" id="{77269FB1-B05A-498D-A518-FD6BB06E298E}"/>
                  </a:ext>
                </a:extLst>
              </p:cNvPr>
              <p:cNvSpPr txBox="1">
                <a:spLocks noRot="1" noChangeAspect="1" noMove="1" noResize="1" noEditPoints="1" noAdjustHandles="1" noChangeArrowheads="1" noChangeShapeType="1" noTextEdit="1"/>
              </p:cNvSpPr>
              <p:nvPr/>
            </p:nvSpPr>
            <p:spPr>
              <a:xfrm>
                <a:off x="6560633" y="5539118"/>
                <a:ext cx="5611653" cy="707886"/>
              </a:xfrm>
              <a:prstGeom prst="rect">
                <a:avLst/>
              </a:prstGeom>
              <a:blipFill>
                <a:blip r:embed="rId12"/>
                <a:stretch>
                  <a:fillRect t="-15517" r="-1303" b="-36207"/>
                </a:stretch>
              </a:blipFill>
            </p:spPr>
            <p:txBody>
              <a:bodyPr/>
              <a:lstStyle/>
              <a:p>
                <a:r>
                  <a:rPr lang="en-US">
                    <a:noFill/>
                  </a:rPr>
                  <a:t> </a:t>
                </a:r>
              </a:p>
            </p:txBody>
          </p:sp>
        </mc:Fallback>
      </mc:AlternateContent>
    </p:spTree>
    <p:extLst>
      <p:ext uri="{BB962C8B-B14F-4D97-AF65-F5344CB8AC3E}">
        <p14:creationId xmlns:p14="http://schemas.microsoft.com/office/powerpoint/2010/main" val="1202121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fade">
                                      <p:cBhvr>
                                        <p:cTn id="25" dur="500"/>
                                        <p:tgtEl>
                                          <p:spTgt spid="26"/>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fade">
                                      <p:cBhvr>
                                        <p:cTn id="28" dur="500"/>
                                        <p:tgtEl>
                                          <p:spTgt spid="23"/>
                                        </p:tgtEl>
                                      </p:cBhvr>
                                    </p:animEffect>
                                  </p:childTnLst>
                                </p:cTn>
                              </p:par>
                              <p:par>
                                <p:cTn id="29" presetID="10"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0"/>
                                        </p:tgtEl>
                                        <p:attrNameLst>
                                          <p:attrName>style.visibility</p:attrName>
                                        </p:attrNameLst>
                                      </p:cBhvr>
                                      <p:to>
                                        <p:strVal val="visible"/>
                                      </p:to>
                                    </p:set>
                                    <p:animEffect transition="in" filter="fade">
                                      <p:cBhvr>
                                        <p:cTn id="36" dur="500"/>
                                        <p:tgtEl>
                                          <p:spTgt spid="30"/>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fade">
                                      <p:cBhvr>
                                        <p:cTn id="41" dur="500"/>
                                        <p:tgtEl>
                                          <p:spTgt spid="12"/>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fade">
                                      <p:cBhvr>
                                        <p:cTn id="44" dur="500"/>
                                        <p:tgtEl>
                                          <p:spTgt spid="14"/>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fade">
                                      <p:cBhvr>
                                        <p:cTn id="47" dur="500"/>
                                        <p:tgtEl>
                                          <p:spTgt spid="2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fade">
                                      <p:cBhvr>
                                        <p:cTn id="52" dur="500"/>
                                        <p:tgtEl>
                                          <p:spTgt spid="2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2"/>
                                        </p:tgtEl>
                                        <p:attrNameLst>
                                          <p:attrName>style.visibility</p:attrName>
                                        </p:attrNameLst>
                                      </p:cBhvr>
                                      <p:to>
                                        <p:strVal val="visible"/>
                                      </p:to>
                                    </p:set>
                                    <p:animEffect transition="in" filter="fade">
                                      <p:cBhvr>
                                        <p:cTn id="57"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5" grpId="0"/>
      <p:bldP spid="6" grpId="0" animBg="1"/>
      <p:bldP spid="8" grpId="0"/>
      <p:bldP spid="9" grpId="0"/>
      <p:bldP spid="12" grpId="0" animBg="1"/>
      <p:bldP spid="14" grpId="0"/>
      <p:bldP spid="23" grpId="0"/>
      <p:bldP spid="25" grpId="0"/>
      <p:bldP spid="26" grpId="0"/>
      <p:bldP spid="28" grpId="0"/>
      <p:bldP spid="3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9" name="Oval 8"/>
              <p:cNvSpPr/>
              <p:nvPr/>
            </p:nvSpPr>
            <p:spPr>
              <a:xfrm>
                <a:off x="5088802" y="2858296"/>
                <a:ext cx="1389887" cy="13585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0" smtClean="0">
                          <a:latin typeface="Cambria Math" panose="02040503050406030204" pitchFamily="18" charset="0"/>
                        </a:rPr>
                        <m:t>      </m:t>
                      </m:r>
                    </m:oMath>
                  </m:oMathPara>
                </a14:m>
                <a:endParaRPr lang="en-US" dirty="0"/>
              </a:p>
            </p:txBody>
          </p:sp>
        </mc:Choice>
        <mc:Fallback xmlns="">
          <p:sp>
            <p:nvSpPr>
              <p:cNvPr id="9" name="Oval 8"/>
              <p:cNvSpPr>
                <a:spLocks noRot="1" noChangeAspect="1" noMove="1" noResize="1" noEditPoints="1" noAdjustHandles="1" noChangeArrowheads="1" noChangeShapeType="1" noTextEdit="1"/>
              </p:cNvSpPr>
              <p:nvPr/>
            </p:nvSpPr>
            <p:spPr>
              <a:xfrm>
                <a:off x="5088802" y="2858296"/>
                <a:ext cx="1389887" cy="1358575"/>
              </a:xfrm>
              <a:prstGeom prst="ellipse">
                <a:avLst/>
              </a:prstGeom>
              <a:blipFill rotWithShape="0">
                <a:blip r:embed="rId3"/>
                <a:stretch>
                  <a:fillRect/>
                </a:stretch>
              </a:blipFill>
            </p:spPr>
            <p:txBody>
              <a:bodyPr/>
              <a:lstStyle/>
              <a:p>
                <a:r>
                  <a:rPr lang="en-US">
                    <a:noFill/>
                  </a:rPr>
                  <a:t> </a:t>
                </a:r>
              </a:p>
            </p:txBody>
          </p:sp>
        </mc:Fallback>
      </mc:AlternateContent>
      <p:cxnSp>
        <p:nvCxnSpPr>
          <p:cNvPr id="7" name="Straight Arrow Connector 6"/>
          <p:cNvCxnSpPr/>
          <p:nvPr/>
        </p:nvCxnSpPr>
        <p:spPr>
          <a:xfrm flipV="1">
            <a:off x="4471586" y="4307523"/>
            <a:ext cx="3389587" cy="1576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p:cNvSpPr txBox="1"/>
              <p:nvPr/>
            </p:nvSpPr>
            <p:spPr>
              <a:xfrm>
                <a:off x="5088802" y="5016984"/>
                <a:ext cx="46807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oMath>
                  </m:oMathPara>
                </a14:m>
                <a:endParaRPr lang="en-US" sz="2800" dirty="0"/>
              </a:p>
            </p:txBody>
          </p:sp>
        </mc:Choice>
        <mc:Fallback xmlns="">
          <p:sp>
            <p:nvSpPr>
              <p:cNvPr id="18" name="TextBox 17"/>
              <p:cNvSpPr txBox="1">
                <a:spLocks noRot="1" noChangeAspect="1" noMove="1" noResize="1" noEditPoints="1" noAdjustHandles="1" noChangeArrowheads="1" noChangeShapeType="1" noTextEdit="1"/>
              </p:cNvSpPr>
              <p:nvPr/>
            </p:nvSpPr>
            <p:spPr>
              <a:xfrm>
                <a:off x="5088802" y="5016984"/>
                <a:ext cx="468077" cy="523220"/>
              </a:xfrm>
              <a:prstGeom prst="rect">
                <a:avLst/>
              </a:prstGeom>
              <a:blipFill rotWithShape="0">
                <a:blip r:embed="rId4"/>
                <a:stretch>
                  <a:fillRect/>
                </a:stretch>
              </a:blipFill>
            </p:spPr>
            <p:txBody>
              <a:bodyPr/>
              <a:lstStyle/>
              <a:p>
                <a:r>
                  <a:rPr lang="en-US">
                    <a:noFill/>
                  </a:rPr>
                  <a:t> </a:t>
                </a:r>
              </a:p>
            </p:txBody>
          </p:sp>
        </mc:Fallback>
      </mc:AlternateContent>
      <p:sp>
        <p:nvSpPr>
          <p:cNvPr id="19" name="TextBox 18"/>
          <p:cNvSpPr txBox="1"/>
          <p:nvPr/>
        </p:nvSpPr>
        <p:spPr>
          <a:xfrm>
            <a:off x="5609816" y="5016984"/>
            <a:ext cx="556563" cy="523220"/>
          </a:xfrm>
          <a:prstGeom prst="rect">
            <a:avLst/>
          </a:prstGeom>
          <a:noFill/>
        </p:spPr>
        <p:txBody>
          <a:bodyPr wrap="none" rtlCol="0">
            <a:spAutoFit/>
          </a:bodyPr>
          <a:lstStyle/>
          <a:p>
            <a:r>
              <a:rPr lang="en-US" sz="2800" dirty="0"/>
              <a:t>[L]</a:t>
            </a:r>
          </a:p>
        </p:txBody>
      </p:sp>
      <p:grpSp>
        <p:nvGrpSpPr>
          <p:cNvPr id="35" name="Group 34"/>
          <p:cNvGrpSpPr/>
          <p:nvPr/>
        </p:nvGrpSpPr>
        <p:grpSpPr>
          <a:xfrm>
            <a:off x="2948159" y="2047864"/>
            <a:ext cx="1523427" cy="2275426"/>
            <a:chOff x="2948159" y="2706468"/>
            <a:chExt cx="1523427" cy="2275426"/>
          </a:xfrm>
        </p:grpSpPr>
        <p:cxnSp>
          <p:nvCxnSpPr>
            <p:cNvPr id="13" name="Straight Arrow Connector 12"/>
            <p:cNvCxnSpPr/>
            <p:nvPr/>
          </p:nvCxnSpPr>
          <p:spPr>
            <a:xfrm flipV="1">
              <a:off x="4471586" y="2706468"/>
              <a:ext cx="0" cy="227542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2948159" y="3124204"/>
                  <a:ext cx="472950"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𝑦</m:t>
                        </m:r>
                      </m:oMath>
                    </m:oMathPara>
                  </a14:m>
                  <a:endParaRPr lang="en-US" sz="2800" dirty="0"/>
                </a:p>
              </p:txBody>
            </p:sp>
          </mc:Choice>
          <mc:Fallback xmlns="">
            <p:sp>
              <p:nvSpPr>
                <p:cNvPr id="30" name="TextBox 29"/>
                <p:cNvSpPr txBox="1">
                  <a:spLocks noRot="1" noChangeAspect="1" noMove="1" noResize="1" noEditPoints="1" noAdjustHandles="1" noChangeArrowheads="1" noChangeShapeType="1" noTextEdit="1"/>
                </p:cNvSpPr>
                <p:nvPr/>
              </p:nvSpPr>
              <p:spPr>
                <a:xfrm>
                  <a:off x="2948159" y="3124204"/>
                  <a:ext cx="472950" cy="523220"/>
                </a:xfrm>
                <a:prstGeom prst="rect">
                  <a:avLst/>
                </a:prstGeom>
                <a:blipFill rotWithShape="0">
                  <a:blip r:embed="rId5"/>
                  <a:stretch>
                    <a:fillRect/>
                  </a:stretch>
                </a:blipFill>
              </p:spPr>
              <p:txBody>
                <a:bodyPr/>
                <a:lstStyle/>
                <a:p>
                  <a:r>
                    <a:rPr lang="en-US">
                      <a:noFill/>
                    </a:rPr>
                    <a:t> </a:t>
                  </a:r>
                </a:p>
              </p:txBody>
            </p:sp>
          </mc:Fallback>
        </mc:AlternateContent>
        <p:sp>
          <p:nvSpPr>
            <p:cNvPr id="31" name="TextBox 30"/>
            <p:cNvSpPr txBox="1"/>
            <p:nvPr/>
          </p:nvSpPr>
          <p:spPr>
            <a:xfrm>
              <a:off x="3469173" y="3124204"/>
              <a:ext cx="556563" cy="523220"/>
            </a:xfrm>
            <a:prstGeom prst="rect">
              <a:avLst/>
            </a:prstGeom>
            <a:noFill/>
          </p:spPr>
          <p:txBody>
            <a:bodyPr wrap="none" rtlCol="0">
              <a:spAutoFit/>
            </a:bodyPr>
            <a:lstStyle/>
            <a:p>
              <a:r>
                <a:rPr lang="en-US" sz="2800" dirty="0"/>
                <a:t>[L]</a:t>
              </a:r>
            </a:p>
          </p:txBody>
        </p:sp>
      </p:grpSp>
      <p:sp>
        <p:nvSpPr>
          <p:cNvPr id="34" name="TextBox 33"/>
          <p:cNvSpPr txBox="1"/>
          <p:nvPr/>
        </p:nvSpPr>
        <p:spPr>
          <a:xfrm>
            <a:off x="8351997" y="2295945"/>
            <a:ext cx="3559372" cy="830997"/>
          </a:xfrm>
          <a:prstGeom prst="rect">
            <a:avLst/>
          </a:prstGeom>
          <a:noFill/>
        </p:spPr>
        <p:txBody>
          <a:bodyPr wrap="none" rtlCol="0">
            <a:spAutoFit/>
          </a:bodyPr>
          <a:lstStyle/>
          <a:p>
            <a:r>
              <a:rPr lang="en-US" sz="2400" dirty="0"/>
              <a:t>Variables have dimensions,</a:t>
            </a:r>
          </a:p>
          <a:p>
            <a:r>
              <a:rPr lang="en-US" sz="2400" dirty="0"/>
              <a:t>Numbers have units</a:t>
            </a:r>
          </a:p>
        </p:txBody>
      </p:sp>
      <p:sp>
        <p:nvSpPr>
          <p:cNvPr id="3" name="TextBox 2"/>
          <p:cNvSpPr txBox="1"/>
          <p:nvPr/>
        </p:nvSpPr>
        <p:spPr>
          <a:xfrm>
            <a:off x="5680365" y="3328573"/>
            <a:ext cx="535724" cy="400110"/>
          </a:xfrm>
          <a:prstGeom prst="rect">
            <a:avLst/>
          </a:prstGeom>
          <a:noFill/>
        </p:spPr>
        <p:txBody>
          <a:bodyPr wrap="none" rtlCol="0">
            <a:spAutoFit/>
          </a:bodyPr>
          <a:lstStyle/>
          <a:p>
            <a:r>
              <a:rPr lang="en-US" sz="2000" dirty="0">
                <a:solidFill>
                  <a:schemeClr val="bg1"/>
                </a:solidFill>
              </a:rPr>
              <a:t>[L</a:t>
            </a:r>
            <a:r>
              <a:rPr lang="en-US" sz="2000" baseline="30000" dirty="0">
                <a:solidFill>
                  <a:schemeClr val="bg1"/>
                </a:solidFill>
              </a:rPr>
              <a:t>2</a:t>
            </a:r>
            <a:r>
              <a:rPr lang="en-US" sz="2000" dirty="0">
                <a:solidFill>
                  <a:schemeClr val="bg1"/>
                </a:solidFill>
              </a:rPr>
              <a:t>]</a:t>
            </a:r>
          </a:p>
        </p:txBody>
      </p:sp>
      <mc:AlternateContent xmlns:mc="http://schemas.openxmlformats.org/markup-compatibility/2006" xmlns:a14="http://schemas.microsoft.com/office/drawing/2010/main">
        <mc:Choice Requires="a14">
          <p:sp>
            <p:nvSpPr>
              <p:cNvPr id="6" name="TextBox 5"/>
              <p:cNvSpPr txBox="1"/>
              <p:nvPr/>
            </p:nvSpPr>
            <p:spPr>
              <a:xfrm>
                <a:off x="1293161" y="3540220"/>
                <a:ext cx="1153393"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𝐴</m:t>
                      </m:r>
                      <m:r>
                        <a:rPr lang="en-US" sz="2000" b="0" i="1" smtClean="0">
                          <a:latin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𝜋</m:t>
                      </m:r>
                      <m:sSup>
                        <m:sSupPr>
                          <m:ctrlPr>
                            <a:rPr lang="en-US" sz="2000" b="0" i="1" smtClean="0">
                              <a:latin typeface="Cambria Math" panose="02040503050406030204" pitchFamily="18" charset="0"/>
                              <a:ea typeface="Cambria Math" panose="02040503050406030204" pitchFamily="18" charset="0"/>
                            </a:rPr>
                          </m:ctrlPr>
                        </m:sSupPr>
                        <m:e>
                          <m:r>
                            <a:rPr lang="en-US" sz="2000" i="1">
                              <a:latin typeface="Cambria Math" panose="02040503050406030204" pitchFamily="18" charset="0"/>
                              <a:ea typeface="Cambria Math" panose="02040503050406030204" pitchFamily="18" charset="0"/>
                            </a:rPr>
                            <m:t>𝑟</m:t>
                          </m:r>
                        </m:e>
                        <m:sup>
                          <m:r>
                            <a:rPr lang="en-US" sz="2000" b="0" i="1" smtClean="0">
                              <a:latin typeface="Cambria Math" panose="02040503050406030204" pitchFamily="18" charset="0"/>
                              <a:ea typeface="Cambria Math" panose="02040503050406030204" pitchFamily="18" charset="0"/>
                            </a:rPr>
                            <m:t>2</m:t>
                          </m:r>
                        </m:sup>
                      </m:sSup>
                    </m:oMath>
                  </m:oMathPara>
                </a14:m>
                <a:endParaRPr lang="en-US" sz="2000" dirty="0"/>
              </a:p>
            </p:txBody>
          </p:sp>
        </mc:Choice>
        <mc:Fallback xmlns="">
          <p:sp>
            <p:nvSpPr>
              <p:cNvPr id="6" name="TextBox 5"/>
              <p:cNvSpPr txBox="1">
                <a:spLocks noRot="1" noChangeAspect="1" noMove="1" noResize="1" noEditPoints="1" noAdjustHandles="1" noChangeArrowheads="1" noChangeShapeType="1" noTextEdit="1"/>
              </p:cNvSpPr>
              <p:nvPr/>
            </p:nvSpPr>
            <p:spPr>
              <a:xfrm>
                <a:off x="1293161" y="3540220"/>
                <a:ext cx="1153393" cy="400110"/>
              </a:xfrm>
              <a:prstGeom prst="rect">
                <a:avLst/>
              </a:prstGeom>
              <a:blipFill rotWithShape="0">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1047709" y="4029597"/>
                <a:ext cx="92236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sSup>
                            <m:sSupPr>
                              <m:ctrlPr>
                                <a:rPr lang="en-US" sz="2000" b="0" i="1" smtClean="0">
                                  <a:latin typeface="Cambria Math" panose="02040503050406030204" pitchFamily="18" charset="0"/>
                                </a:rPr>
                              </m:ctrlPr>
                            </m:sSupPr>
                            <m:e>
                              <m:r>
                                <m:rPr>
                                  <m:sty m:val="p"/>
                                </m:rPr>
                                <a:rPr lang="en-US" sz="2000">
                                  <a:latin typeface="Cambria Math" panose="02040503050406030204" pitchFamily="18" charset="0"/>
                                </a:rPr>
                                <m:t>L</m:t>
                              </m:r>
                            </m:e>
                            <m:sup>
                              <m:r>
                                <a:rPr lang="en-US" sz="2000" b="0" i="1" smtClean="0">
                                  <a:latin typeface="Cambria Math" panose="02040503050406030204" pitchFamily="18" charset="0"/>
                                </a:rPr>
                                <m:t>2</m:t>
                              </m:r>
                            </m:sup>
                          </m:sSup>
                        </m:e>
                      </m:d>
                      <m:r>
                        <a:rPr lang="en-US" sz="2000" b="0" i="0" smtClean="0">
                          <a:latin typeface="Cambria Math" panose="02040503050406030204" pitchFamily="18" charset="0"/>
                        </a:rPr>
                        <m:t>=</m:t>
                      </m:r>
                    </m:oMath>
                  </m:oMathPara>
                </a14:m>
                <a:endParaRPr lang="en-US" sz="2000" dirty="0"/>
              </a:p>
            </p:txBody>
          </p:sp>
        </mc:Choice>
        <mc:Fallback xmlns="">
          <p:sp>
            <p:nvSpPr>
              <p:cNvPr id="21" name="TextBox 20"/>
              <p:cNvSpPr txBox="1">
                <a:spLocks noRot="1" noChangeAspect="1" noMove="1" noResize="1" noEditPoints="1" noAdjustHandles="1" noChangeArrowheads="1" noChangeShapeType="1" noTextEdit="1"/>
              </p:cNvSpPr>
              <p:nvPr/>
            </p:nvSpPr>
            <p:spPr>
              <a:xfrm>
                <a:off x="1047709" y="4029597"/>
                <a:ext cx="922368" cy="400110"/>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1792725" y="4029597"/>
                <a:ext cx="564577"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[1]</m:t>
                      </m:r>
                    </m:oMath>
                  </m:oMathPara>
                </a14:m>
                <a:endParaRPr lang="en-US" sz="2000" dirty="0"/>
              </a:p>
            </p:txBody>
          </p:sp>
        </mc:Choice>
        <mc:Fallback xmlns="">
          <p:sp>
            <p:nvSpPr>
              <p:cNvPr id="24" name="TextBox 23"/>
              <p:cNvSpPr txBox="1">
                <a:spLocks noRot="1" noChangeAspect="1" noMove="1" noResize="1" noEditPoints="1" noAdjustHandles="1" noChangeArrowheads="1" noChangeShapeType="1" noTextEdit="1"/>
              </p:cNvSpPr>
              <p:nvPr/>
            </p:nvSpPr>
            <p:spPr>
              <a:xfrm>
                <a:off x="1792725" y="4029597"/>
                <a:ext cx="564577" cy="400110"/>
              </a:xfrm>
              <a:prstGeom prst="rect">
                <a:avLst/>
              </a:prstGeom>
              <a:blipFill rotWithShape="0">
                <a:blip r:embed="rId8"/>
                <a:stretch>
                  <a:fillRect b="-15152"/>
                </a:stretch>
              </a:blipFill>
            </p:spPr>
            <p:txBody>
              <a:bodyPr/>
              <a:lstStyle/>
              <a:p>
                <a:r>
                  <a:rPr lang="en-US">
                    <a:noFill/>
                  </a:rPr>
                  <a:t> </a:t>
                </a:r>
              </a:p>
            </p:txBody>
          </p:sp>
        </mc:Fallback>
      </mc:AlternateContent>
      <p:sp>
        <p:nvSpPr>
          <p:cNvPr id="8" name="TextBox 7"/>
          <p:cNvSpPr txBox="1"/>
          <p:nvPr/>
        </p:nvSpPr>
        <p:spPr>
          <a:xfrm>
            <a:off x="8158698" y="3827262"/>
            <a:ext cx="3867353" cy="707886"/>
          </a:xfrm>
          <a:prstGeom prst="rect">
            <a:avLst/>
          </a:prstGeom>
          <a:noFill/>
        </p:spPr>
        <p:txBody>
          <a:bodyPr wrap="square" rtlCol="0">
            <a:spAutoFit/>
          </a:bodyPr>
          <a:lstStyle/>
          <a:p>
            <a:pPr marL="342900" indent="-342900">
              <a:buFont typeface="Arial" panose="020B0604020202020204" pitchFamily="34" charset="0"/>
              <a:buChar char="•"/>
            </a:pPr>
            <a:r>
              <a:rPr lang="en-US" sz="2000" dirty="0"/>
              <a:t>Equation for area of a circle is “dimensionally consistent”</a:t>
            </a:r>
          </a:p>
        </p:txBody>
      </p:sp>
      <p:sp>
        <p:nvSpPr>
          <p:cNvPr id="25" name="TextBox 24"/>
          <p:cNvSpPr txBox="1"/>
          <p:nvPr/>
        </p:nvSpPr>
        <p:spPr>
          <a:xfrm>
            <a:off x="8161506" y="4469610"/>
            <a:ext cx="3684041" cy="1631216"/>
          </a:xfrm>
          <a:prstGeom prst="rect">
            <a:avLst/>
          </a:prstGeom>
          <a:noFill/>
        </p:spPr>
        <p:txBody>
          <a:bodyPr wrap="square" rtlCol="0">
            <a:spAutoFit/>
          </a:bodyPr>
          <a:lstStyle/>
          <a:p>
            <a:pPr marL="342900" indent="-342900">
              <a:buFont typeface="Arial" panose="020B0604020202020204" pitchFamily="34" charset="0"/>
              <a:buChar char="•"/>
            </a:pPr>
            <a:r>
              <a:rPr lang="en-US" sz="2000" dirty="0"/>
              <a:t>Consistent application of any unit system will work</a:t>
            </a:r>
            <a:br>
              <a:rPr lang="en-US" sz="2000" dirty="0"/>
            </a:br>
            <a:r>
              <a:rPr lang="en-US" sz="2000" dirty="0"/>
              <a:t>(e.g. radius in cm will yield area in cm</a:t>
            </a:r>
            <a:r>
              <a:rPr lang="en-US" sz="2000" baseline="30000" dirty="0"/>
              <a:t>2</a:t>
            </a:r>
            <a:r>
              <a:rPr lang="en-US" sz="2000" dirty="0"/>
              <a:t> or radius in inches will yield area in in</a:t>
            </a:r>
            <a:r>
              <a:rPr lang="en-US" sz="2000" baseline="30000" dirty="0"/>
              <a:t>2</a:t>
            </a:r>
            <a:r>
              <a:rPr lang="en-US" sz="2000" dirty="0"/>
              <a:t>)</a:t>
            </a:r>
          </a:p>
        </p:txBody>
      </p:sp>
      <mc:AlternateContent xmlns:mc="http://schemas.openxmlformats.org/markup-compatibility/2006" xmlns:a14="http://schemas.microsoft.com/office/drawing/2010/main">
        <mc:Choice Requires="a14">
          <p:sp>
            <p:nvSpPr>
              <p:cNvPr id="26" name="TextBox 25"/>
              <p:cNvSpPr txBox="1"/>
              <p:nvPr/>
            </p:nvSpPr>
            <p:spPr>
              <a:xfrm>
                <a:off x="1373983" y="1882954"/>
                <a:ext cx="898579" cy="67050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ea typeface="Cambria Math" panose="02040503050406030204" pitchFamily="18" charset="0"/>
                        </a:rPr>
                        <m:t>𝜋</m:t>
                      </m:r>
                      <m:r>
                        <a:rPr lang="en-US" sz="2000" b="0" i="1" smtClean="0">
                          <a:latin typeface="Cambria Math" panose="02040503050406030204" pitchFamily="18" charset="0"/>
                          <a:ea typeface="Cambria Math" panose="02040503050406030204" pitchFamily="18" charset="0"/>
                        </a:rPr>
                        <m:t>≡</m:t>
                      </m:r>
                      <m:f>
                        <m:fPr>
                          <m:ctrlPr>
                            <a:rPr lang="en-US" sz="2000" b="0" i="1" smtClean="0">
                              <a:latin typeface="Cambria Math" panose="02040503050406030204" pitchFamily="18" charset="0"/>
                              <a:ea typeface="Cambria Math" panose="02040503050406030204" pitchFamily="18" charset="0"/>
                            </a:rPr>
                          </m:ctrlPr>
                        </m:fPr>
                        <m:num>
                          <m:r>
                            <a:rPr lang="en-US" sz="2000" b="0" i="1" smtClean="0">
                              <a:latin typeface="Cambria Math" panose="02040503050406030204" pitchFamily="18" charset="0"/>
                              <a:ea typeface="Cambria Math" panose="02040503050406030204" pitchFamily="18" charset="0"/>
                            </a:rPr>
                            <m:t>𝐶</m:t>
                          </m:r>
                        </m:num>
                        <m:den>
                          <m:r>
                            <a:rPr lang="en-US" sz="2000" b="0" i="1" smtClean="0">
                              <a:latin typeface="Cambria Math" panose="02040503050406030204" pitchFamily="18" charset="0"/>
                              <a:ea typeface="Cambria Math" panose="02040503050406030204" pitchFamily="18" charset="0"/>
                            </a:rPr>
                            <m:t>𝑑</m:t>
                          </m:r>
                        </m:den>
                      </m:f>
                    </m:oMath>
                  </m:oMathPara>
                </a14:m>
                <a:endParaRPr lang="en-US" sz="2000" dirty="0"/>
              </a:p>
            </p:txBody>
          </p:sp>
        </mc:Choice>
        <mc:Fallback xmlns="">
          <p:sp>
            <p:nvSpPr>
              <p:cNvPr id="26" name="TextBox 25"/>
              <p:cNvSpPr txBox="1">
                <a:spLocks noRot="1" noChangeAspect="1" noMove="1" noResize="1" noEditPoints="1" noAdjustHandles="1" noChangeArrowheads="1" noChangeShapeType="1" noTextEdit="1"/>
              </p:cNvSpPr>
              <p:nvPr/>
            </p:nvSpPr>
            <p:spPr>
              <a:xfrm>
                <a:off x="1373983" y="1882954"/>
                <a:ext cx="898579" cy="670505"/>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1600327" y="2605636"/>
                <a:ext cx="823367" cy="7344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ea typeface="Cambria Math" panose="02040503050406030204" pitchFamily="18" charset="0"/>
                        </a:rPr>
                        <m:t>=</m:t>
                      </m:r>
                      <m:f>
                        <m:fPr>
                          <m:ctrlPr>
                            <a:rPr lang="en-US" sz="2000" b="0" i="1" smtClean="0">
                              <a:latin typeface="Cambria Math" panose="02040503050406030204" pitchFamily="18" charset="0"/>
                              <a:ea typeface="Cambria Math" panose="02040503050406030204" pitchFamily="18" charset="0"/>
                            </a:rPr>
                          </m:ctrlPr>
                        </m:fPr>
                        <m:num>
                          <m:r>
                            <a:rPr lang="en-US" sz="2000" b="0" i="0" smtClean="0">
                              <a:latin typeface="Cambria Math" panose="02040503050406030204" pitchFamily="18" charset="0"/>
                              <a:ea typeface="Cambria Math" panose="02040503050406030204" pitchFamily="18" charset="0"/>
                            </a:rPr>
                            <m:t>[</m:t>
                          </m:r>
                          <m:r>
                            <m:rPr>
                              <m:sty m:val="p"/>
                            </m:rPr>
                            <a:rPr lang="en-US" sz="2000" b="0" i="0" smtClean="0">
                              <a:latin typeface="Cambria Math" panose="02040503050406030204" pitchFamily="18" charset="0"/>
                              <a:ea typeface="Cambria Math" panose="02040503050406030204" pitchFamily="18" charset="0"/>
                            </a:rPr>
                            <m:t>L</m:t>
                          </m:r>
                          <m:r>
                            <a:rPr lang="en-US" sz="2000" b="0" i="0" smtClean="0">
                              <a:latin typeface="Cambria Math" panose="02040503050406030204" pitchFamily="18" charset="0"/>
                              <a:ea typeface="Cambria Math" panose="02040503050406030204" pitchFamily="18" charset="0"/>
                            </a:rPr>
                            <m:t>]</m:t>
                          </m:r>
                        </m:num>
                        <m:den>
                          <m:r>
                            <a:rPr lang="en-US" sz="2000" b="0" i="0" smtClean="0">
                              <a:latin typeface="Cambria Math" panose="02040503050406030204" pitchFamily="18" charset="0"/>
                              <a:ea typeface="Cambria Math" panose="02040503050406030204" pitchFamily="18" charset="0"/>
                            </a:rPr>
                            <m:t>[</m:t>
                          </m:r>
                          <m:r>
                            <m:rPr>
                              <m:sty m:val="p"/>
                            </m:rPr>
                            <a:rPr lang="en-US" sz="2000" b="0" i="0" smtClean="0">
                              <a:latin typeface="Cambria Math" panose="02040503050406030204" pitchFamily="18" charset="0"/>
                              <a:ea typeface="Cambria Math" panose="02040503050406030204" pitchFamily="18" charset="0"/>
                            </a:rPr>
                            <m:t>L</m:t>
                          </m:r>
                          <m:r>
                            <a:rPr lang="en-US" sz="2000" b="0" i="0" smtClean="0">
                              <a:latin typeface="Cambria Math" panose="02040503050406030204" pitchFamily="18" charset="0"/>
                              <a:ea typeface="Cambria Math" panose="02040503050406030204" pitchFamily="18" charset="0"/>
                            </a:rPr>
                            <m:t>]</m:t>
                          </m:r>
                        </m:den>
                      </m:f>
                    </m:oMath>
                  </m:oMathPara>
                </a14:m>
                <a:endParaRPr lang="en-US" sz="2000" dirty="0"/>
              </a:p>
            </p:txBody>
          </p:sp>
        </mc:Choice>
        <mc:Fallback xmlns="">
          <p:sp>
            <p:nvSpPr>
              <p:cNvPr id="32" name="TextBox 31"/>
              <p:cNvSpPr txBox="1">
                <a:spLocks noRot="1" noChangeAspect="1" noMove="1" noResize="1" noEditPoints="1" noAdjustHandles="1" noChangeArrowheads="1" noChangeShapeType="1" noTextEdit="1"/>
              </p:cNvSpPr>
              <p:nvPr/>
            </p:nvSpPr>
            <p:spPr>
              <a:xfrm>
                <a:off x="1600327" y="2605636"/>
                <a:ext cx="823367" cy="734432"/>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1223909" y="2778697"/>
                <a:ext cx="56457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smtClean="0">
                          <a:latin typeface="Cambria Math" panose="02040503050406030204" pitchFamily="18" charset="0"/>
                          <a:ea typeface="Cambria Math" panose="02040503050406030204" pitchFamily="18" charset="0"/>
                        </a:rPr>
                        <m:t>[</m:t>
                      </m:r>
                      <m:r>
                        <a:rPr lang="en-US" sz="2000" b="0" i="0" smtClean="0">
                          <a:latin typeface="Cambria Math" panose="02040503050406030204" pitchFamily="18" charset="0"/>
                          <a:ea typeface="Cambria Math" panose="02040503050406030204" pitchFamily="18" charset="0"/>
                        </a:rPr>
                        <m:t>1</m:t>
                      </m:r>
                      <m:r>
                        <a:rPr lang="en-US" sz="2000">
                          <a:latin typeface="Cambria Math" panose="02040503050406030204" pitchFamily="18" charset="0"/>
                          <a:ea typeface="Cambria Math" panose="02040503050406030204" pitchFamily="18" charset="0"/>
                        </a:rPr>
                        <m:t>]</m:t>
                      </m:r>
                    </m:oMath>
                  </m:oMathPara>
                </a14:m>
                <a:endParaRPr lang="en-US" sz="2000" dirty="0"/>
              </a:p>
            </p:txBody>
          </p:sp>
        </mc:Choice>
        <mc:Fallback xmlns="">
          <p:sp>
            <p:nvSpPr>
              <p:cNvPr id="33" name="TextBox 32"/>
              <p:cNvSpPr txBox="1">
                <a:spLocks noRot="1" noChangeAspect="1" noMove="1" noResize="1" noEditPoints="1" noAdjustHandles="1" noChangeArrowheads="1" noChangeShapeType="1" noTextEdit="1"/>
              </p:cNvSpPr>
              <p:nvPr/>
            </p:nvSpPr>
            <p:spPr>
              <a:xfrm>
                <a:off x="1223909" y="2778697"/>
                <a:ext cx="564578" cy="400110"/>
              </a:xfrm>
              <a:prstGeom prst="rect">
                <a:avLst/>
              </a:prstGeom>
              <a:blipFill rotWithShape="0">
                <a:blip r:embed="rId11"/>
                <a:stretch>
                  <a:fillRect r="-1087" b="-1538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35"/>
              <p:cNvSpPr txBox="1"/>
              <p:nvPr/>
            </p:nvSpPr>
            <p:spPr>
              <a:xfrm>
                <a:off x="2099625" y="4042948"/>
                <a:ext cx="679417"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US" sz="2000" b="0" i="1" smtClean="0">
                              <a:latin typeface="Cambria Math" panose="02040503050406030204" pitchFamily="18" charset="0"/>
                            </a:rPr>
                          </m:ctrlPr>
                        </m:sSupPr>
                        <m:e>
                          <m:d>
                            <m:dPr>
                              <m:begChr m:val="["/>
                              <m:endChr m:val="]"/>
                              <m:ctrlPr>
                                <a:rPr lang="en-US" sz="2000" i="1">
                                  <a:latin typeface="Cambria Math" panose="02040503050406030204" pitchFamily="18" charset="0"/>
                                </a:rPr>
                              </m:ctrlPr>
                            </m:dPr>
                            <m:e>
                              <m:r>
                                <m:rPr>
                                  <m:sty m:val="p"/>
                                </m:rPr>
                                <a:rPr lang="en-US" sz="2000">
                                  <a:latin typeface="Cambria Math" panose="02040503050406030204" pitchFamily="18" charset="0"/>
                                </a:rPr>
                                <m:t>L</m:t>
                              </m:r>
                            </m:e>
                          </m:d>
                        </m:e>
                        <m:sup>
                          <m:r>
                            <a:rPr lang="en-US" sz="2000" b="0" i="1" smtClean="0">
                              <a:latin typeface="Cambria Math" panose="02040503050406030204" pitchFamily="18" charset="0"/>
                            </a:rPr>
                            <m:t>2</m:t>
                          </m:r>
                        </m:sup>
                      </m:sSup>
                    </m:oMath>
                  </m:oMathPara>
                </a14:m>
                <a:endParaRPr lang="en-US" sz="2000" dirty="0"/>
              </a:p>
            </p:txBody>
          </p:sp>
        </mc:Choice>
        <mc:Fallback xmlns="">
          <p:sp>
            <p:nvSpPr>
              <p:cNvPr id="36" name="TextBox 35"/>
              <p:cNvSpPr txBox="1">
                <a:spLocks noRot="1" noChangeAspect="1" noMove="1" noResize="1" noEditPoints="1" noAdjustHandles="1" noChangeArrowheads="1" noChangeShapeType="1" noTextEdit="1"/>
              </p:cNvSpPr>
              <p:nvPr/>
            </p:nvSpPr>
            <p:spPr>
              <a:xfrm>
                <a:off x="2099625" y="4042948"/>
                <a:ext cx="679417" cy="400110"/>
              </a:xfrm>
              <a:prstGeom prst="rect">
                <a:avLst/>
              </a:prstGeom>
              <a:blipFill rotWithShape="0">
                <a:blip r:embed="rId12"/>
                <a:stretch>
                  <a:fillRect/>
                </a:stretch>
              </a:blipFill>
            </p:spPr>
            <p:txBody>
              <a:bodyPr/>
              <a:lstStyle/>
              <a:p>
                <a:r>
                  <a:rPr lang="en-US">
                    <a:noFill/>
                  </a:rPr>
                  <a:t> </a:t>
                </a:r>
              </a:p>
            </p:txBody>
          </p:sp>
        </mc:Fallback>
      </mc:AlternateContent>
      <p:sp>
        <p:nvSpPr>
          <p:cNvPr id="38" name="TextBox 37"/>
          <p:cNvSpPr txBox="1"/>
          <p:nvPr/>
        </p:nvSpPr>
        <p:spPr>
          <a:xfrm>
            <a:off x="3810044" y="656907"/>
            <a:ext cx="4592860" cy="584775"/>
          </a:xfrm>
          <a:prstGeom prst="rect">
            <a:avLst/>
          </a:prstGeom>
          <a:noFill/>
        </p:spPr>
        <p:txBody>
          <a:bodyPr wrap="none" rtlCol="0">
            <a:spAutoFit/>
          </a:bodyPr>
          <a:lstStyle/>
          <a:p>
            <a:r>
              <a:rPr lang="en-US" sz="3200" b="1" dirty="0"/>
              <a:t>Reference frames - spatial</a:t>
            </a:r>
          </a:p>
        </p:txBody>
      </p:sp>
    </p:spTree>
    <p:extLst>
      <p:ext uri="{BB962C8B-B14F-4D97-AF65-F5344CB8AC3E}">
        <p14:creationId xmlns:p14="http://schemas.microsoft.com/office/powerpoint/2010/main" val="3616154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fade">
                                      <p:cBhvr>
                                        <p:cTn id="2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8" grpId="0"/>
      <p:bldP spid="25" grpId="0"/>
      <p:bldP spid="3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4458201" y="3219610"/>
                <a:ext cx="1851660" cy="1242590"/>
              </a:xfrm>
              <a:prstGeom prst="rect">
                <a:avLst/>
              </a:prstGeom>
              <a:scene3d>
                <a:camera prst="isometricLeftDown">
                  <a:rot lat="2100000" lon="1200000" rev="0"/>
                </a:camera>
                <a:lightRig rig="threePt" dir="t"/>
              </a:scene3d>
              <a:sp3d extrusionH="1270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3200" b="0" i="1" dirty="0" smtClean="0">
                          <a:latin typeface="Cambria Math" panose="02040503050406030204" pitchFamily="18" charset="0"/>
                        </a:rPr>
                        <m:t>𝑉</m:t>
                      </m:r>
                      <m:r>
                        <a:rPr lang="en-US" sz="3200" b="0" i="1" dirty="0" smtClean="0">
                          <a:latin typeface="Cambria Math" panose="02040503050406030204" pitchFamily="18" charset="0"/>
                        </a:rPr>
                        <m:t>      </m:t>
                      </m:r>
                    </m:oMath>
                  </m:oMathPara>
                </a14:m>
                <a:endParaRPr lang="en-US" sz="3200" dirty="0"/>
              </a:p>
            </p:txBody>
          </p:sp>
        </mc:Choice>
        <mc:Fallback xmlns="">
          <p:sp>
            <p:nvSpPr>
              <p:cNvPr id="2" name="Rectangle 1"/>
              <p:cNvSpPr>
                <a:spLocks noRot="1" noChangeAspect="1" noMove="1" noResize="1" noEditPoints="1" noAdjustHandles="1" noChangeArrowheads="1" noChangeShapeType="1" noTextEdit="1"/>
              </p:cNvSpPr>
              <p:nvPr/>
            </p:nvSpPr>
            <p:spPr>
              <a:xfrm>
                <a:off x="4458201" y="3219610"/>
                <a:ext cx="1851660" cy="1242590"/>
              </a:xfrm>
              <a:prstGeom prst="rect">
                <a:avLst/>
              </a:prstGeom>
              <a:blipFill rotWithShape="0">
                <a:blip r:embed="rId3"/>
                <a:stretch>
                  <a:fillRect/>
                </a:stretch>
              </a:blipFill>
            </p:spPr>
            <p:txBody>
              <a:bodyPr/>
              <a:lstStyle/>
              <a:p>
                <a:r>
                  <a:rPr lang="en-US">
                    <a:noFill/>
                  </a:rPr>
                  <a:t> </a:t>
                </a:r>
              </a:p>
            </p:txBody>
          </p:sp>
        </mc:Fallback>
      </mc:AlternateContent>
      <p:cxnSp>
        <p:nvCxnSpPr>
          <p:cNvPr id="7" name="Straight Arrow Connector 6"/>
          <p:cNvCxnSpPr/>
          <p:nvPr/>
        </p:nvCxnSpPr>
        <p:spPr>
          <a:xfrm>
            <a:off x="4464389" y="4154791"/>
            <a:ext cx="3330871" cy="705038"/>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42" name="Group 41"/>
          <p:cNvGrpSpPr/>
          <p:nvPr/>
        </p:nvGrpSpPr>
        <p:grpSpPr>
          <a:xfrm rot="677531">
            <a:off x="4641370" y="4807567"/>
            <a:ext cx="1077577" cy="523220"/>
            <a:chOff x="3260002" y="6102834"/>
            <a:chExt cx="1077577" cy="523220"/>
          </a:xfrm>
        </p:grpSpPr>
        <mc:AlternateContent xmlns:mc="http://schemas.openxmlformats.org/markup-compatibility/2006" xmlns:a14="http://schemas.microsoft.com/office/drawing/2010/main">
          <mc:Choice Requires="a14">
            <p:sp>
              <p:nvSpPr>
                <p:cNvPr id="18" name="TextBox 17"/>
                <p:cNvSpPr txBox="1"/>
                <p:nvPr/>
              </p:nvSpPr>
              <p:spPr>
                <a:xfrm>
                  <a:off x="3260002" y="6102834"/>
                  <a:ext cx="46807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oMath>
                    </m:oMathPara>
                  </a14:m>
                  <a:endParaRPr lang="en-US" sz="2800" dirty="0"/>
                </a:p>
              </p:txBody>
            </p:sp>
          </mc:Choice>
          <mc:Fallback xmlns="">
            <p:sp>
              <p:nvSpPr>
                <p:cNvPr id="18" name="TextBox 17"/>
                <p:cNvSpPr txBox="1">
                  <a:spLocks noRot="1" noChangeAspect="1" noMove="1" noResize="1" noEditPoints="1" noAdjustHandles="1" noChangeArrowheads="1" noChangeShapeType="1" noTextEdit="1"/>
                </p:cNvSpPr>
                <p:nvPr/>
              </p:nvSpPr>
              <p:spPr>
                <a:xfrm>
                  <a:off x="3260002" y="6102834"/>
                  <a:ext cx="468077" cy="523220"/>
                </a:xfrm>
                <a:prstGeom prst="rect">
                  <a:avLst/>
                </a:prstGeom>
                <a:blipFill rotWithShape="0">
                  <a:blip r:embed="rId4"/>
                  <a:stretch>
                    <a:fillRect/>
                  </a:stretch>
                </a:blipFill>
              </p:spPr>
              <p:txBody>
                <a:bodyPr/>
                <a:lstStyle/>
                <a:p>
                  <a:r>
                    <a:rPr lang="en-US">
                      <a:noFill/>
                    </a:rPr>
                    <a:t> </a:t>
                  </a:r>
                </a:p>
              </p:txBody>
            </p:sp>
          </mc:Fallback>
        </mc:AlternateContent>
        <p:sp>
          <p:nvSpPr>
            <p:cNvPr id="19" name="TextBox 18"/>
            <p:cNvSpPr txBox="1"/>
            <p:nvPr/>
          </p:nvSpPr>
          <p:spPr>
            <a:xfrm>
              <a:off x="3781016" y="6102834"/>
              <a:ext cx="556563" cy="523220"/>
            </a:xfrm>
            <a:prstGeom prst="rect">
              <a:avLst/>
            </a:prstGeom>
            <a:noFill/>
          </p:spPr>
          <p:txBody>
            <a:bodyPr wrap="none" rtlCol="0">
              <a:spAutoFit/>
            </a:bodyPr>
            <a:lstStyle/>
            <a:p>
              <a:r>
                <a:rPr lang="en-US" sz="2800" dirty="0"/>
                <a:t>[L]</a:t>
              </a:r>
            </a:p>
          </p:txBody>
        </p:sp>
      </p:grpSp>
      <p:grpSp>
        <p:nvGrpSpPr>
          <p:cNvPr id="35" name="Group 34"/>
          <p:cNvGrpSpPr/>
          <p:nvPr/>
        </p:nvGrpSpPr>
        <p:grpSpPr>
          <a:xfrm>
            <a:off x="2948159" y="1853554"/>
            <a:ext cx="1523427" cy="2275426"/>
            <a:chOff x="2948159" y="2706468"/>
            <a:chExt cx="1523427" cy="2275426"/>
          </a:xfrm>
        </p:grpSpPr>
        <p:cxnSp>
          <p:nvCxnSpPr>
            <p:cNvPr id="13" name="Straight Arrow Connector 12"/>
            <p:cNvCxnSpPr/>
            <p:nvPr/>
          </p:nvCxnSpPr>
          <p:spPr>
            <a:xfrm flipV="1">
              <a:off x="4471586" y="2706468"/>
              <a:ext cx="0" cy="227542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2948159" y="3124204"/>
                  <a:ext cx="445698"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𝑧</m:t>
                        </m:r>
                      </m:oMath>
                    </m:oMathPara>
                  </a14:m>
                  <a:endParaRPr lang="en-US" sz="2800" dirty="0"/>
                </a:p>
              </p:txBody>
            </p:sp>
          </mc:Choice>
          <mc:Fallback xmlns="">
            <p:sp>
              <p:nvSpPr>
                <p:cNvPr id="30" name="TextBox 29"/>
                <p:cNvSpPr txBox="1">
                  <a:spLocks noRot="1" noChangeAspect="1" noMove="1" noResize="1" noEditPoints="1" noAdjustHandles="1" noChangeArrowheads="1" noChangeShapeType="1" noTextEdit="1"/>
                </p:cNvSpPr>
                <p:nvPr/>
              </p:nvSpPr>
              <p:spPr>
                <a:xfrm>
                  <a:off x="2948159" y="3124204"/>
                  <a:ext cx="445698" cy="523220"/>
                </a:xfrm>
                <a:prstGeom prst="rect">
                  <a:avLst/>
                </a:prstGeom>
                <a:blipFill rotWithShape="0">
                  <a:blip r:embed="rId5"/>
                  <a:stretch>
                    <a:fillRect/>
                  </a:stretch>
                </a:blipFill>
              </p:spPr>
              <p:txBody>
                <a:bodyPr/>
                <a:lstStyle/>
                <a:p>
                  <a:r>
                    <a:rPr lang="en-US">
                      <a:noFill/>
                    </a:rPr>
                    <a:t> </a:t>
                  </a:r>
                </a:p>
              </p:txBody>
            </p:sp>
          </mc:Fallback>
        </mc:AlternateContent>
        <p:sp>
          <p:nvSpPr>
            <p:cNvPr id="31" name="TextBox 30"/>
            <p:cNvSpPr txBox="1"/>
            <p:nvPr/>
          </p:nvSpPr>
          <p:spPr>
            <a:xfrm>
              <a:off x="3469173" y="3124204"/>
              <a:ext cx="556563" cy="523220"/>
            </a:xfrm>
            <a:prstGeom prst="rect">
              <a:avLst/>
            </a:prstGeom>
            <a:noFill/>
          </p:spPr>
          <p:txBody>
            <a:bodyPr wrap="none" rtlCol="0">
              <a:spAutoFit/>
            </a:bodyPr>
            <a:lstStyle/>
            <a:p>
              <a:r>
                <a:rPr lang="en-US" sz="2800" dirty="0"/>
                <a:t>[L]</a:t>
              </a:r>
            </a:p>
          </p:txBody>
        </p:sp>
      </p:grpSp>
      <p:sp>
        <p:nvSpPr>
          <p:cNvPr id="3" name="TextBox 2"/>
          <p:cNvSpPr txBox="1"/>
          <p:nvPr/>
        </p:nvSpPr>
        <p:spPr>
          <a:xfrm>
            <a:off x="5261630" y="3622098"/>
            <a:ext cx="678391" cy="523220"/>
          </a:xfrm>
          <a:prstGeom prst="rect">
            <a:avLst/>
          </a:prstGeom>
          <a:noFill/>
          <a:scene3d>
            <a:camera prst="isometricLeftDown">
              <a:rot lat="2100000" lon="1200000" rev="0"/>
            </a:camera>
            <a:lightRig rig="threePt" dir="t"/>
          </a:scene3d>
        </p:spPr>
        <p:txBody>
          <a:bodyPr wrap="none" rtlCol="0">
            <a:spAutoFit/>
          </a:bodyPr>
          <a:lstStyle/>
          <a:p>
            <a:r>
              <a:rPr lang="en-US" sz="2800" dirty="0">
                <a:solidFill>
                  <a:schemeClr val="bg1"/>
                </a:solidFill>
              </a:rPr>
              <a:t>[L</a:t>
            </a:r>
            <a:r>
              <a:rPr lang="en-US" sz="2800" baseline="30000" dirty="0">
                <a:solidFill>
                  <a:schemeClr val="bg1"/>
                </a:solidFill>
              </a:rPr>
              <a:t>3</a:t>
            </a:r>
            <a:r>
              <a:rPr lang="en-US" sz="2800" dirty="0">
                <a:solidFill>
                  <a:schemeClr val="bg1"/>
                </a:solidFill>
              </a:rPr>
              <a:t>]</a:t>
            </a:r>
          </a:p>
        </p:txBody>
      </p:sp>
      <p:cxnSp>
        <p:nvCxnSpPr>
          <p:cNvPr id="38" name="Straight Arrow Connector 37"/>
          <p:cNvCxnSpPr/>
          <p:nvPr/>
        </p:nvCxnSpPr>
        <p:spPr>
          <a:xfrm flipV="1">
            <a:off x="4485438" y="2282720"/>
            <a:ext cx="1160982" cy="1859733"/>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9" name="TextBox 38"/>
              <p:cNvSpPr txBox="1"/>
              <p:nvPr/>
            </p:nvSpPr>
            <p:spPr>
              <a:xfrm>
                <a:off x="5134303" y="1762447"/>
                <a:ext cx="472950"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𝑦</m:t>
                      </m:r>
                    </m:oMath>
                  </m:oMathPara>
                </a14:m>
                <a:endParaRPr lang="en-US" sz="2800" dirty="0"/>
              </a:p>
            </p:txBody>
          </p:sp>
        </mc:Choice>
        <mc:Fallback xmlns="">
          <p:sp>
            <p:nvSpPr>
              <p:cNvPr id="39" name="TextBox 38"/>
              <p:cNvSpPr txBox="1">
                <a:spLocks noRot="1" noChangeAspect="1" noMove="1" noResize="1" noEditPoints="1" noAdjustHandles="1" noChangeArrowheads="1" noChangeShapeType="1" noTextEdit="1"/>
              </p:cNvSpPr>
              <p:nvPr/>
            </p:nvSpPr>
            <p:spPr>
              <a:xfrm>
                <a:off x="5134303" y="1762447"/>
                <a:ext cx="472950" cy="523220"/>
              </a:xfrm>
              <a:prstGeom prst="rect">
                <a:avLst/>
              </a:prstGeom>
              <a:blipFill rotWithShape="0">
                <a:blip r:embed="rId6"/>
                <a:stretch>
                  <a:fillRect/>
                </a:stretch>
              </a:blipFill>
            </p:spPr>
            <p:txBody>
              <a:bodyPr/>
              <a:lstStyle/>
              <a:p>
                <a:r>
                  <a:rPr lang="en-US">
                    <a:noFill/>
                  </a:rPr>
                  <a:t> </a:t>
                </a:r>
              </a:p>
            </p:txBody>
          </p:sp>
        </mc:Fallback>
      </mc:AlternateContent>
      <p:sp>
        <p:nvSpPr>
          <p:cNvPr id="40" name="TextBox 39"/>
          <p:cNvSpPr txBox="1"/>
          <p:nvPr/>
        </p:nvSpPr>
        <p:spPr>
          <a:xfrm>
            <a:off x="5655317" y="1762447"/>
            <a:ext cx="556563" cy="523220"/>
          </a:xfrm>
          <a:prstGeom prst="rect">
            <a:avLst/>
          </a:prstGeom>
          <a:noFill/>
        </p:spPr>
        <p:txBody>
          <a:bodyPr wrap="none" rtlCol="0">
            <a:spAutoFit/>
          </a:bodyPr>
          <a:lstStyle/>
          <a:p>
            <a:r>
              <a:rPr lang="en-US" sz="2800" dirty="0"/>
              <a:t>[L]</a:t>
            </a:r>
          </a:p>
        </p:txBody>
      </p:sp>
      <mc:AlternateContent xmlns:mc="http://schemas.openxmlformats.org/markup-compatibility/2006" xmlns:a14="http://schemas.microsoft.com/office/drawing/2010/main">
        <mc:Choice Requires="a14">
          <p:sp>
            <p:nvSpPr>
              <p:cNvPr id="43" name="TextBox 42"/>
              <p:cNvSpPr txBox="1"/>
              <p:nvPr/>
            </p:nvSpPr>
            <p:spPr>
              <a:xfrm>
                <a:off x="1293161" y="3265900"/>
                <a:ext cx="1153970"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𝑉</m:t>
                      </m:r>
                      <m:r>
                        <a:rPr lang="en-US" sz="2000" b="0" i="1" smtClean="0">
                          <a:latin typeface="Cambria Math" panose="02040503050406030204" pitchFamily="18" charset="0"/>
                        </a:rPr>
                        <m:t>=</m:t>
                      </m:r>
                      <m:r>
                        <a:rPr lang="en-US" sz="2000" b="0" i="1" smtClean="0">
                          <a:latin typeface="Cambria Math" panose="02040503050406030204" pitchFamily="18" charset="0"/>
                        </a:rPr>
                        <m:t>𝑥𝑦𝑧</m:t>
                      </m:r>
                    </m:oMath>
                  </m:oMathPara>
                </a14:m>
                <a:endParaRPr lang="en-US" sz="2000" dirty="0"/>
              </a:p>
            </p:txBody>
          </p:sp>
        </mc:Choice>
        <mc:Fallback xmlns="">
          <p:sp>
            <p:nvSpPr>
              <p:cNvPr id="43" name="TextBox 42"/>
              <p:cNvSpPr txBox="1">
                <a:spLocks noRot="1" noChangeAspect="1" noMove="1" noResize="1" noEditPoints="1" noAdjustHandles="1" noChangeArrowheads="1" noChangeShapeType="1" noTextEdit="1"/>
              </p:cNvSpPr>
              <p:nvPr/>
            </p:nvSpPr>
            <p:spPr>
              <a:xfrm>
                <a:off x="1293161" y="3265900"/>
                <a:ext cx="1153970" cy="400110"/>
              </a:xfrm>
              <a:prstGeom prst="rect">
                <a:avLst/>
              </a:prstGeom>
              <a:blipFill rotWithShape="0">
                <a:blip r:embed="rId7"/>
                <a:stretch>
                  <a:fillRect b="-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1047709" y="3755277"/>
                <a:ext cx="922367"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sSup>
                            <m:sSupPr>
                              <m:ctrlPr>
                                <a:rPr lang="en-US" sz="2000" b="0" i="1" smtClean="0">
                                  <a:latin typeface="Cambria Math" panose="02040503050406030204" pitchFamily="18" charset="0"/>
                                </a:rPr>
                              </m:ctrlPr>
                            </m:sSupPr>
                            <m:e>
                              <m:r>
                                <m:rPr>
                                  <m:sty m:val="p"/>
                                </m:rPr>
                                <a:rPr lang="en-US" sz="2000">
                                  <a:latin typeface="Cambria Math" panose="02040503050406030204" pitchFamily="18" charset="0"/>
                                </a:rPr>
                                <m:t>L</m:t>
                              </m:r>
                            </m:e>
                            <m:sup>
                              <m:r>
                                <a:rPr lang="en-US" sz="2000" b="0" i="1" smtClean="0">
                                  <a:latin typeface="Cambria Math" panose="02040503050406030204" pitchFamily="18" charset="0"/>
                                </a:rPr>
                                <m:t>3</m:t>
                              </m:r>
                            </m:sup>
                          </m:sSup>
                        </m:e>
                      </m:d>
                      <m:r>
                        <a:rPr lang="en-US" sz="2000" b="0" i="0" smtClean="0">
                          <a:latin typeface="Cambria Math" panose="02040503050406030204" pitchFamily="18" charset="0"/>
                        </a:rPr>
                        <m:t>=</m:t>
                      </m:r>
                    </m:oMath>
                  </m:oMathPara>
                </a14:m>
                <a:endParaRPr lang="en-US" sz="2000" dirty="0"/>
              </a:p>
            </p:txBody>
          </p:sp>
        </mc:Choice>
        <mc:Fallback xmlns="">
          <p:sp>
            <p:nvSpPr>
              <p:cNvPr id="44" name="TextBox 43"/>
              <p:cNvSpPr txBox="1">
                <a:spLocks noRot="1" noChangeAspect="1" noMove="1" noResize="1" noEditPoints="1" noAdjustHandles="1" noChangeArrowheads="1" noChangeShapeType="1" noTextEdit="1"/>
              </p:cNvSpPr>
              <p:nvPr/>
            </p:nvSpPr>
            <p:spPr>
              <a:xfrm>
                <a:off x="1047709" y="3755277"/>
                <a:ext cx="922367" cy="400110"/>
              </a:xfrm>
              <a:prstGeom prst="rect">
                <a:avLst/>
              </a:prstGeom>
              <a:blipFill rotWithShape="0">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5" name="TextBox 44"/>
              <p:cNvSpPr txBox="1"/>
              <p:nvPr/>
            </p:nvSpPr>
            <p:spPr>
              <a:xfrm>
                <a:off x="1792725" y="3755277"/>
                <a:ext cx="1198212"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oMath>
                  </m:oMathPara>
                </a14:m>
                <a:endParaRPr lang="en-US" sz="2000" dirty="0"/>
              </a:p>
            </p:txBody>
          </p:sp>
        </mc:Choice>
        <mc:Fallback xmlns="">
          <p:sp>
            <p:nvSpPr>
              <p:cNvPr id="45" name="TextBox 44"/>
              <p:cNvSpPr txBox="1">
                <a:spLocks noRot="1" noChangeAspect="1" noMove="1" noResize="1" noEditPoints="1" noAdjustHandles="1" noChangeArrowheads="1" noChangeShapeType="1" noTextEdit="1"/>
              </p:cNvSpPr>
              <p:nvPr/>
            </p:nvSpPr>
            <p:spPr>
              <a:xfrm>
                <a:off x="1792725" y="3755277"/>
                <a:ext cx="1198212" cy="400110"/>
              </a:xfrm>
              <a:prstGeom prst="rect">
                <a:avLst/>
              </a:prstGeom>
              <a:blipFill rotWithShape="0">
                <a:blip r:embed="rId9"/>
                <a:stretch>
                  <a:fillRect/>
                </a:stretch>
              </a:blipFill>
            </p:spPr>
            <p:txBody>
              <a:bodyPr/>
              <a:lstStyle/>
              <a:p>
                <a:r>
                  <a:rPr lang="en-US">
                    <a:noFill/>
                  </a:rPr>
                  <a:t> </a:t>
                </a:r>
              </a:p>
            </p:txBody>
          </p:sp>
        </mc:Fallback>
      </mc:AlternateContent>
      <p:sp>
        <p:nvSpPr>
          <p:cNvPr id="47" name="TextBox 46"/>
          <p:cNvSpPr txBox="1"/>
          <p:nvPr/>
        </p:nvSpPr>
        <p:spPr>
          <a:xfrm>
            <a:off x="8351997" y="2101635"/>
            <a:ext cx="3559372" cy="830997"/>
          </a:xfrm>
          <a:prstGeom prst="rect">
            <a:avLst/>
          </a:prstGeom>
          <a:noFill/>
        </p:spPr>
        <p:txBody>
          <a:bodyPr wrap="none" rtlCol="0">
            <a:spAutoFit/>
          </a:bodyPr>
          <a:lstStyle/>
          <a:p>
            <a:r>
              <a:rPr lang="en-US" sz="2400" dirty="0"/>
              <a:t>Variables have dimensions,</a:t>
            </a:r>
          </a:p>
          <a:p>
            <a:r>
              <a:rPr lang="en-US" sz="2400" dirty="0"/>
              <a:t>Numbers have units</a:t>
            </a:r>
          </a:p>
        </p:txBody>
      </p:sp>
      <p:sp>
        <p:nvSpPr>
          <p:cNvPr id="49" name="TextBox 48"/>
          <p:cNvSpPr txBox="1"/>
          <p:nvPr/>
        </p:nvSpPr>
        <p:spPr>
          <a:xfrm>
            <a:off x="3810044" y="656907"/>
            <a:ext cx="4592860" cy="584775"/>
          </a:xfrm>
          <a:prstGeom prst="rect">
            <a:avLst/>
          </a:prstGeom>
          <a:noFill/>
        </p:spPr>
        <p:txBody>
          <a:bodyPr wrap="none" rtlCol="0">
            <a:spAutoFit/>
          </a:bodyPr>
          <a:lstStyle/>
          <a:p>
            <a:r>
              <a:rPr lang="en-US" sz="3200" b="1" dirty="0"/>
              <a:t>Reference frames - spatial</a:t>
            </a:r>
          </a:p>
        </p:txBody>
      </p:sp>
      <p:sp>
        <p:nvSpPr>
          <p:cNvPr id="50" name="TextBox 49"/>
          <p:cNvSpPr txBox="1"/>
          <p:nvPr/>
        </p:nvSpPr>
        <p:spPr>
          <a:xfrm>
            <a:off x="2309448" y="6096002"/>
            <a:ext cx="8072659" cy="400110"/>
          </a:xfrm>
          <a:prstGeom prst="rect">
            <a:avLst/>
          </a:prstGeom>
          <a:noFill/>
        </p:spPr>
        <p:txBody>
          <a:bodyPr wrap="none" rtlCol="0">
            <a:spAutoFit/>
          </a:bodyPr>
          <a:lstStyle/>
          <a:p>
            <a:r>
              <a:rPr lang="en-US" sz="2000" dirty="0"/>
              <a:t>Fundamentals of “dimensional analysis”:  it is not just about unit conversion</a:t>
            </a:r>
          </a:p>
        </p:txBody>
      </p:sp>
      <p:sp>
        <p:nvSpPr>
          <p:cNvPr id="15" name="Freeform 14"/>
          <p:cNvSpPr/>
          <p:nvPr/>
        </p:nvSpPr>
        <p:spPr>
          <a:xfrm>
            <a:off x="4600574" y="3948114"/>
            <a:ext cx="276225" cy="252413"/>
          </a:xfrm>
          <a:custGeom>
            <a:avLst/>
            <a:gdLst>
              <a:gd name="connsiteX0" fmla="*/ 0 w 276225"/>
              <a:gd name="connsiteY0" fmla="*/ 0 h 252413"/>
              <a:gd name="connsiteX1" fmla="*/ 276225 w 276225"/>
              <a:gd name="connsiteY1" fmla="*/ 61913 h 252413"/>
              <a:gd name="connsiteX2" fmla="*/ 157162 w 276225"/>
              <a:gd name="connsiteY2" fmla="*/ 252413 h 252413"/>
            </a:gdLst>
            <a:ahLst/>
            <a:cxnLst>
              <a:cxn ang="0">
                <a:pos x="connsiteX0" y="connsiteY0"/>
              </a:cxn>
              <a:cxn ang="0">
                <a:pos x="connsiteX1" y="connsiteY1"/>
              </a:cxn>
              <a:cxn ang="0">
                <a:pos x="connsiteX2" y="connsiteY2"/>
              </a:cxn>
            </a:cxnLst>
            <a:rect l="l" t="t" r="r" b="b"/>
            <a:pathLst>
              <a:path w="276225" h="252413">
                <a:moveTo>
                  <a:pt x="0" y="0"/>
                </a:moveTo>
                <a:lnTo>
                  <a:pt x="276225" y="61913"/>
                </a:lnTo>
                <a:lnTo>
                  <a:pt x="157162" y="252413"/>
                </a:lnTo>
              </a:path>
            </a:pathLst>
          </a:cu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p:cNvSpPr/>
          <p:nvPr/>
        </p:nvSpPr>
        <p:spPr>
          <a:xfrm>
            <a:off x="4462463" y="3633788"/>
            <a:ext cx="138112" cy="304800"/>
          </a:xfrm>
          <a:custGeom>
            <a:avLst/>
            <a:gdLst>
              <a:gd name="connsiteX0" fmla="*/ 0 w 138112"/>
              <a:gd name="connsiteY0" fmla="*/ 219075 h 304800"/>
              <a:gd name="connsiteX1" fmla="*/ 138112 w 138112"/>
              <a:gd name="connsiteY1" fmla="*/ 0 h 304800"/>
              <a:gd name="connsiteX2" fmla="*/ 138112 w 138112"/>
              <a:gd name="connsiteY2" fmla="*/ 304800 h 304800"/>
            </a:gdLst>
            <a:ahLst/>
            <a:cxnLst>
              <a:cxn ang="0">
                <a:pos x="connsiteX0" y="connsiteY0"/>
              </a:cxn>
              <a:cxn ang="0">
                <a:pos x="connsiteX1" y="connsiteY1"/>
              </a:cxn>
              <a:cxn ang="0">
                <a:pos x="connsiteX2" y="connsiteY2"/>
              </a:cxn>
            </a:cxnLst>
            <a:rect l="l" t="t" r="r" b="b"/>
            <a:pathLst>
              <a:path w="138112" h="304800">
                <a:moveTo>
                  <a:pt x="0" y="219075"/>
                </a:moveTo>
                <a:lnTo>
                  <a:pt x="138112" y="0"/>
                </a:lnTo>
                <a:lnTo>
                  <a:pt x="138112" y="304800"/>
                </a:lnTo>
              </a:path>
            </a:pathLst>
          </a:cu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p:cNvSpPr/>
          <p:nvPr/>
        </p:nvSpPr>
        <p:spPr>
          <a:xfrm>
            <a:off x="4467225" y="3810000"/>
            <a:ext cx="309563" cy="414338"/>
          </a:xfrm>
          <a:custGeom>
            <a:avLst/>
            <a:gdLst>
              <a:gd name="connsiteX0" fmla="*/ 0 w 309563"/>
              <a:gd name="connsiteY0" fmla="*/ 0 h 414338"/>
              <a:gd name="connsiteX1" fmla="*/ 309563 w 309563"/>
              <a:gd name="connsiteY1" fmla="*/ 71438 h 414338"/>
              <a:gd name="connsiteX2" fmla="*/ 304800 w 309563"/>
              <a:gd name="connsiteY2" fmla="*/ 414338 h 414338"/>
            </a:gdLst>
            <a:ahLst/>
            <a:cxnLst>
              <a:cxn ang="0">
                <a:pos x="connsiteX0" y="connsiteY0"/>
              </a:cxn>
              <a:cxn ang="0">
                <a:pos x="connsiteX1" y="connsiteY1"/>
              </a:cxn>
              <a:cxn ang="0">
                <a:pos x="connsiteX2" y="connsiteY2"/>
              </a:cxn>
            </a:cxnLst>
            <a:rect l="l" t="t" r="r" b="b"/>
            <a:pathLst>
              <a:path w="309563" h="414338">
                <a:moveTo>
                  <a:pt x="0" y="0"/>
                </a:moveTo>
                <a:lnTo>
                  <a:pt x="309563" y="71438"/>
                </a:lnTo>
                <a:cubicBezTo>
                  <a:pt x="307975" y="185738"/>
                  <a:pt x="306388" y="300038"/>
                  <a:pt x="304800" y="414338"/>
                </a:cubicBezTo>
              </a:path>
            </a:pathLst>
          </a:cu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4689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3"/>
                                        </p:tgtEl>
                                        <p:attrNameLst>
                                          <p:attrName>style.visibility</p:attrName>
                                        </p:attrNameLst>
                                      </p:cBhvr>
                                      <p:to>
                                        <p:strVal val="visible"/>
                                      </p:to>
                                    </p:set>
                                    <p:animEffect transition="in" filter="fade">
                                      <p:cBhvr>
                                        <p:cTn id="28" dur="500"/>
                                        <p:tgtEl>
                                          <p:spTgt spid="43"/>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4"/>
                                        </p:tgtEl>
                                        <p:attrNameLst>
                                          <p:attrName>style.visibility</p:attrName>
                                        </p:attrNameLst>
                                      </p:cBhvr>
                                      <p:to>
                                        <p:strVal val="visible"/>
                                      </p:to>
                                    </p:set>
                                    <p:animEffect transition="in" filter="fade">
                                      <p:cBhvr>
                                        <p:cTn id="31" dur="500"/>
                                        <p:tgtEl>
                                          <p:spTgt spid="44"/>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45"/>
                                        </p:tgtEl>
                                        <p:attrNameLst>
                                          <p:attrName>style.visibility</p:attrName>
                                        </p:attrNameLst>
                                      </p:cBhvr>
                                      <p:to>
                                        <p:strVal val="visible"/>
                                      </p:to>
                                    </p:set>
                                    <p:animEffect transition="in" filter="fade">
                                      <p:cBhvr>
                                        <p:cTn id="34" dur="500"/>
                                        <p:tgtEl>
                                          <p:spTgt spid="45"/>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50"/>
                                        </p:tgtEl>
                                        <p:attrNameLst>
                                          <p:attrName>style.visibility</p:attrName>
                                        </p:attrNameLst>
                                      </p:cBhvr>
                                      <p:to>
                                        <p:strVal val="visible"/>
                                      </p:to>
                                    </p:set>
                                    <p:animEffect transition="in" filter="fade">
                                      <p:cBhvr>
                                        <p:cTn id="39"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3" grpId="0"/>
      <p:bldP spid="44" grpId="0"/>
      <p:bldP spid="45" grpId="0"/>
      <p:bldP spid="50" grpId="0"/>
      <p:bldP spid="17" grpId="0" animBg="1"/>
      <p:bldP spid="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782076" y="615998"/>
            <a:ext cx="3166701" cy="584775"/>
          </a:xfrm>
          <a:prstGeom prst="rect">
            <a:avLst/>
          </a:prstGeom>
          <a:noFill/>
        </p:spPr>
        <p:txBody>
          <a:bodyPr wrap="none" rtlCol="0">
            <a:spAutoFit/>
          </a:bodyPr>
          <a:lstStyle/>
          <a:p>
            <a:r>
              <a:rPr lang="en-US" sz="3200" b="1" dirty="0"/>
              <a:t>What is a datum?</a:t>
            </a:r>
          </a:p>
        </p:txBody>
      </p:sp>
      <p:sp>
        <p:nvSpPr>
          <p:cNvPr id="12" name="TextBox 11"/>
          <p:cNvSpPr txBox="1"/>
          <p:nvPr/>
        </p:nvSpPr>
        <p:spPr>
          <a:xfrm>
            <a:off x="2237785" y="2142836"/>
            <a:ext cx="8875828" cy="707886"/>
          </a:xfrm>
          <a:prstGeom prst="rect">
            <a:avLst/>
          </a:prstGeom>
          <a:noFill/>
        </p:spPr>
        <p:txBody>
          <a:bodyPr wrap="none" rtlCol="0">
            <a:spAutoFit/>
          </a:bodyPr>
          <a:lstStyle/>
          <a:p>
            <a:r>
              <a:rPr lang="en-US" sz="2000" dirty="0"/>
              <a:t>Philosophically speaking:</a:t>
            </a:r>
          </a:p>
          <a:p>
            <a:pPr lvl="1"/>
            <a:r>
              <a:rPr lang="en-US" sz="2000" dirty="0"/>
              <a:t>The datum = an objective piece of information about the organization of reality</a:t>
            </a:r>
          </a:p>
        </p:txBody>
      </p:sp>
      <p:sp>
        <p:nvSpPr>
          <p:cNvPr id="13" name="TextBox 12"/>
          <p:cNvSpPr txBox="1"/>
          <p:nvPr/>
        </p:nvSpPr>
        <p:spPr>
          <a:xfrm>
            <a:off x="2237785" y="3792786"/>
            <a:ext cx="8414163" cy="1015663"/>
          </a:xfrm>
          <a:prstGeom prst="rect">
            <a:avLst/>
          </a:prstGeom>
          <a:noFill/>
        </p:spPr>
        <p:txBody>
          <a:bodyPr wrap="square" rtlCol="0">
            <a:spAutoFit/>
          </a:bodyPr>
          <a:lstStyle/>
          <a:p>
            <a:r>
              <a:rPr lang="en-US" sz="2000" dirty="0"/>
              <a:t>In a quantitative measurement context:</a:t>
            </a:r>
          </a:p>
          <a:p>
            <a:pPr lvl="1"/>
            <a:r>
              <a:rPr lang="en-US" sz="2000" dirty="0"/>
              <a:t>The datum = an evaluation (with units) of a property (with dimensions) describing a given entity within a given reference frame</a:t>
            </a:r>
          </a:p>
        </p:txBody>
      </p:sp>
    </p:spTree>
    <p:extLst>
      <p:ext uri="{BB962C8B-B14F-4D97-AF65-F5344CB8AC3E}">
        <p14:creationId xmlns:p14="http://schemas.microsoft.com/office/powerpoint/2010/main" val="3596300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4C1398F-D744-3C3B-AEE8-CB36D9C7786D}"/>
              </a:ext>
            </a:extLst>
          </p:cNvPr>
          <p:cNvPicPr>
            <a:picLocks noChangeAspect="1"/>
          </p:cNvPicPr>
          <p:nvPr/>
        </p:nvPicPr>
        <p:blipFill>
          <a:blip r:embed="rId3"/>
          <a:stretch>
            <a:fillRect/>
          </a:stretch>
        </p:blipFill>
        <p:spPr>
          <a:xfrm>
            <a:off x="59960" y="644864"/>
            <a:ext cx="10659963" cy="5153744"/>
          </a:xfrm>
          <a:prstGeom prst="rect">
            <a:avLst/>
          </a:prstGeom>
        </p:spPr>
      </p:pic>
      <p:sp>
        <p:nvSpPr>
          <p:cNvPr id="6" name="TextBox 5">
            <a:extLst>
              <a:ext uri="{FF2B5EF4-FFF2-40B4-BE49-F238E27FC236}">
                <a16:creationId xmlns:a16="http://schemas.microsoft.com/office/drawing/2014/main" id="{81737C52-1AEE-A342-AEE6-FB7BFFECAE1B}"/>
              </a:ext>
            </a:extLst>
          </p:cNvPr>
          <p:cNvSpPr txBox="1"/>
          <p:nvPr/>
        </p:nvSpPr>
        <p:spPr>
          <a:xfrm>
            <a:off x="4884669" y="6249783"/>
            <a:ext cx="7110023" cy="400110"/>
          </a:xfrm>
          <a:prstGeom prst="rect">
            <a:avLst/>
          </a:prstGeom>
          <a:noFill/>
        </p:spPr>
        <p:txBody>
          <a:bodyPr wrap="none" rtlCol="0">
            <a:spAutoFit/>
          </a:bodyPr>
          <a:lstStyle/>
          <a:p>
            <a:r>
              <a:rPr lang="en-US" sz="2000" dirty="0">
                <a:hlinkClick r:id="rId4"/>
              </a:rPr>
              <a:t>Table from International System of Units Brochure 9th Edition 2019</a:t>
            </a:r>
            <a:endParaRPr lang="en-US" sz="2000" dirty="0"/>
          </a:p>
        </p:txBody>
      </p:sp>
      <p:pic>
        <p:nvPicPr>
          <p:cNvPr id="8" name="Picture 7">
            <a:extLst>
              <a:ext uri="{FF2B5EF4-FFF2-40B4-BE49-F238E27FC236}">
                <a16:creationId xmlns:a16="http://schemas.microsoft.com/office/drawing/2014/main" id="{47A356A9-8D86-927F-1B01-89F3D165697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9960" y="3120329"/>
            <a:ext cx="10659963" cy="449992"/>
          </a:xfrm>
          <a:prstGeom prst="rect">
            <a:avLst/>
          </a:prstGeom>
        </p:spPr>
      </p:pic>
      <p:pic>
        <p:nvPicPr>
          <p:cNvPr id="9" name="Picture 8">
            <a:extLst>
              <a:ext uri="{FF2B5EF4-FFF2-40B4-BE49-F238E27FC236}">
                <a16:creationId xmlns:a16="http://schemas.microsoft.com/office/drawing/2014/main" id="{6E15CA23-1D0A-383E-D01C-EE0DFB7946FA}"/>
              </a:ext>
            </a:extLst>
          </p:cNvPr>
          <p:cNvPicPr>
            <a:picLocks noChangeAspect="1"/>
          </p:cNvPicPr>
          <p:nvPr/>
        </p:nvPicPr>
        <p:blipFill rotWithShape="1">
          <a:blip r:embed="rId3"/>
          <a:srcRect t="67092" b="25144"/>
          <a:stretch/>
        </p:blipFill>
        <p:spPr>
          <a:xfrm>
            <a:off x="59960" y="4108683"/>
            <a:ext cx="10659963" cy="400110"/>
          </a:xfrm>
          <a:prstGeom prst="rect">
            <a:avLst/>
          </a:prstGeom>
        </p:spPr>
      </p:pic>
      <p:pic>
        <p:nvPicPr>
          <p:cNvPr id="10" name="Picture 9">
            <a:extLst>
              <a:ext uri="{FF2B5EF4-FFF2-40B4-BE49-F238E27FC236}">
                <a16:creationId xmlns:a16="http://schemas.microsoft.com/office/drawing/2014/main" id="{DBD95CA9-F752-C0D3-B068-4C764D8201D2}"/>
              </a:ext>
            </a:extLst>
          </p:cNvPr>
          <p:cNvPicPr>
            <a:picLocks noChangeAspect="1"/>
          </p:cNvPicPr>
          <p:nvPr/>
        </p:nvPicPr>
        <p:blipFill rotWithShape="1">
          <a:blip r:embed="rId3"/>
          <a:srcRect t="75608" b="15660"/>
          <a:stretch/>
        </p:blipFill>
        <p:spPr>
          <a:xfrm>
            <a:off x="59960" y="4539829"/>
            <a:ext cx="10659963" cy="449992"/>
          </a:xfrm>
          <a:prstGeom prst="rect">
            <a:avLst/>
          </a:prstGeom>
        </p:spPr>
      </p:pic>
      <p:grpSp>
        <p:nvGrpSpPr>
          <p:cNvPr id="13" name="Group 12">
            <a:extLst>
              <a:ext uri="{FF2B5EF4-FFF2-40B4-BE49-F238E27FC236}">
                <a16:creationId xmlns:a16="http://schemas.microsoft.com/office/drawing/2014/main" id="{4742C0C4-101C-EF8D-1AE0-5102282D101B}"/>
              </a:ext>
            </a:extLst>
          </p:cNvPr>
          <p:cNvGrpSpPr/>
          <p:nvPr/>
        </p:nvGrpSpPr>
        <p:grpSpPr>
          <a:xfrm>
            <a:off x="59958" y="644864"/>
            <a:ext cx="10659965" cy="2471305"/>
            <a:chOff x="766016" y="644864"/>
            <a:chExt cx="10659965" cy="2471305"/>
          </a:xfrm>
        </p:grpSpPr>
        <p:pic>
          <p:nvPicPr>
            <p:cNvPr id="7" name="Picture 6">
              <a:extLst>
                <a:ext uri="{FF2B5EF4-FFF2-40B4-BE49-F238E27FC236}">
                  <a16:creationId xmlns:a16="http://schemas.microsoft.com/office/drawing/2014/main" id="{DF86BE11-C4F2-FC10-73F9-E1F6282D3CA1}"/>
                </a:ext>
              </a:extLst>
            </p:cNvPr>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a:off x="766018" y="644864"/>
              <a:ext cx="10659963" cy="2471305"/>
            </a:xfrm>
            <a:prstGeom prst="rect">
              <a:avLst/>
            </a:prstGeom>
          </p:spPr>
        </p:pic>
        <p:sp>
          <p:nvSpPr>
            <p:cNvPr id="12" name="Rectangle 11">
              <a:extLst>
                <a:ext uri="{FF2B5EF4-FFF2-40B4-BE49-F238E27FC236}">
                  <a16:creationId xmlns:a16="http://schemas.microsoft.com/office/drawing/2014/main" id="{87FFDF7D-844A-87D6-6490-2E7C28DD2725}"/>
                </a:ext>
              </a:extLst>
            </p:cNvPr>
            <p:cNvSpPr/>
            <p:nvPr/>
          </p:nvSpPr>
          <p:spPr>
            <a:xfrm>
              <a:off x="766016" y="2164924"/>
              <a:ext cx="10659963" cy="449992"/>
            </a:xfrm>
            <a:prstGeom prst="rect">
              <a:avLst/>
            </a:prstGeom>
            <a:solidFill>
              <a:schemeClr val="bg1"/>
            </a:soli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1" name="Picture 10">
            <a:extLst>
              <a:ext uri="{FF2B5EF4-FFF2-40B4-BE49-F238E27FC236}">
                <a16:creationId xmlns:a16="http://schemas.microsoft.com/office/drawing/2014/main" id="{7C3E50E9-B285-07CD-CB54-A96FB37D66F7}"/>
              </a:ext>
            </a:extLst>
          </p:cNvPr>
          <p:cNvPicPr>
            <a:picLocks noChangeAspect="1"/>
          </p:cNvPicPr>
          <p:nvPr/>
        </p:nvPicPr>
        <p:blipFill rotWithShape="1">
          <a:blip r:embed="rId7" cstate="email">
            <a:extLst>
              <a:ext uri="{28A0092B-C50C-407E-A947-70E740481C1C}">
                <a14:useLocalDpi xmlns:a14="http://schemas.microsoft.com/office/drawing/2010/main"/>
              </a:ext>
            </a:extLst>
          </a:blip>
          <a:srcRect/>
          <a:stretch/>
        </p:blipFill>
        <p:spPr>
          <a:xfrm>
            <a:off x="59959" y="2164924"/>
            <a:ext cx="10659963" cy="449993"/>
          </a:xfrm>
          <a:prstGeom prst="rect">
            <a:avLst/>
          </a:prstGeom>
        </p:spPr>
      </p:pic>
      <p:sp>
        <p:nvSpPr>
          <p:cNvPr id="15" name="TextBox 14">
            <a:extLst>
              <a:ext uri="{FF2B5EF4-FFF2-40B4-BE49-F238E27FC236}">
                <a16:creationId xmlns:a16="http://schemas.microsoft.com/office/drawing/2014/main" id="{7272CB6F-5B73-780C-7308-03732E2B3F0E}"/>
              </a:ext>
            </a:extLst>
          </p:cNvPr>
          <p:cNvSpPr txBox="1"/>
          <p:nvPr/>
        </p:nvSpPr>
        <p:spPr>
          <a:xfrm>
            <a:off x="10374222" y="1455093"/>
            <a:ext cx="2049272" cy="400110"/>
          </a:xfrm>
          <a:prstGeom prst="rect">
            <a:avLst/>
          </a:prstGeom>
          <a:noFill/>
        </p:spPr>
        <p:txBody>
          <a:bodyPr wrap="square" rtlCol="0">
            <a:spAutoFit/>
          </a:bodyPr>
          <a:lstStyle/>
          <a:p>
            <a:pPr algn="ctr"/>
            <a:r>
              <a:rPr lang="en-US" sz="2000" dirty="0"/>
              <a:t>SI unit</a:t>
            </a:r>
          </a:p>
        </p:txBody>
      </p:sp>
      <p:sp>
        <p:nvSpPr>
          <p:cNvPr id="16" name="TextBox 15">
            <a:extLst>
              <a:ext uri="{FF2B5EF4-FFF2-40B4-BE49-F238E27FC236}">
                <a16:creationId xmlns:a16="http://schemas.microsoft.com/office/drawing/2014/main" id="{161BB16E-09EC-A65D-908A-3DF828B466BA}"/>
              </a:ext>
            </a:extLst>
          </p:cNvPr>
          <p:cNvSpPr txBox="1"/>
          <p:nvPr/>
        </p:nvSpPr>
        <p:spPr>
          <a:xfrm>
            <a:off x="10374222" y="2656347"/>
            <a:ext cx="2049272" cy="400110"/>
          </a:xfrm>
          <a:prstGeom prst="rect">
            <a:avLst/>
          </a:prstGeom>
          <a:noFill/>
        </p:spPr>
        <p:txBody>
          <a:bodyPr wrap="square" rtlCol="0">
            <a:spAutoFit/>
          </a:bodyPr>
          <a:lstStyle/>
          <a:p>
            <a:pPr algn="ctr"/>
            <a:r>
              <a:rPr lang="en-US" sz="2000" dirty="0"/>
              <a:t>meter</a:t>
            </a:r>
          </a:p>
        </p:txBody>
      </p:sp>
      <p:sp>
        <p:nvSpPr>
          <p:cNvPr id="17" name="TextBox 16">
            <a:extLst>
              <a:ext uri="{FF2B5EF4-FFF2-40B4-BE49-F238E27FC236}">
                <a16:creationId xmlns:a16="http://schemas.microsoft.com/office/drawing/2014/main" id="{E115C05F-D768-EEDA-0354-BB04B46078EC}"/>
              </a:ext>
            </a:extLst>
          </p:cNvPr>
          <p:cNvSpPr txBox="1"/>
          <p:nvPr/>
        </p:nvSpPr>
        <p:spPr>
          <a:xfrm>
            <a:off x="10374222" y="2201976"/>
            <a:ext cx="2049272" cy="400110"/>
          </a:xfrm>
          <a:prstGeom prst="rect">
            <a:avLst/>
          </a:prstGeom>
          <a:noFill/>
        </p:spPr>
        <p:txBody>
          <a:bodyPr wrap="square" rtlCol="0">
            <a:spAutoFit/>
          </a:bodyPr>
          <a:lstStyle/>
          <a:p>
            <a:pPr algn="ctr"/>
            <a:r>
              <a:rPr lang="en-US" sz="2000" dirty="0"/>
              <a:t>second</a:t>
            </a:r>
          </a:p>
        </p:txBody>
      </p:sp>
      <p:sp>
        <p:nvSpPr>
          <p:cNvPr id="18" name="TextBox 17">
            <a:extLst>
              <a:ext uri="{FF2B5EF4-FFF2-40B4-BE49-F238E27FC236}">
                <a16:creationId xmlns:a16="http://schemas.microsoft.com/office/drawing/2014/main" id="{B74FD00F-CFD1-26ED-5900-87CD25005DDF}"/>
              </a:ext>
            </a:extLst>
          </p:cNvPr>
          <p:cNvSpPr txBox="1"/>
          <p:nvPr/>
        </p:nvSpPr>
        <p:spPr>
          <a:xfrm>
            <a:off x="10374222" y="3145270"/>
            <a:ext cx="2049272" cy="400110"/>
          </a:xfrm>
          <a:prstGeom prst="rect">
            <a:avLst/>
          </a:prstGeom>
          <a:noFill/>
        </p:spPr>
        <p:txBody>
          <a:bodyPr wrap="square" rtlCol="0">
            <a:spAutoFit/>
          </a:bodyPr>
          <a:lstStyle/>
          <a:p>
            <a:pPr algn="ctr"/>
            <a:r>
              <a:rPr lang="en-US" sz="2000" dirty="0"/>
              <a:t>kilogram</a:t>
            </a:r>
          </a:p>
        </p:txBody>
      </p:sp>
      <p:sp>
        <p:nvSpPr>
          <p:cNvPr id="19" name="TextBox 18">
            <a:extLst>
              <a:ext uri="{FF2B5EF4-FFF2-40B4-BE49-F238E27FC236}">
                <a16:creationId xmlns:a16="http://schemas.microsoft.com/office/drawing/2014/main" id="{8A74DFE6-CD6E-9748-1769-4DB34F1B8B25}"/>
              </a:ext>
            </a:extLst>
          </p:cNvPr>
          <p:cNvSpPr txBox="1"/>
          <p:nvPr/>
        </p:nvSpPr>
        <p:spPr>
          <a:xfrm>
            <a:off x="10374222" y="4107849"/>
            <a:ext cx="2049272" cy="400110"/>
          </a:xfrm>
          <a:prstGeom prst="rect">
            <a:avLst/>
          </a:prstGeom>
          <a:noFill/>
        </p:spPr>
        <p:txBody>
          <a:bodyPr wrap="square" rtlCol="0">
            <a:spAutoFit/>
          </a:bodyPr>
          <a:lstStyle/>
          <a:p>
            <a:pPr algn="ctr"/>
            <a:r>
              <a:rPr lang="en-US" sz="2000" dirty="0"/>
              <a:t>kelvin</a:t>
            </a:r>
          </a:p>
        </p:txBody>
      </p:sp>
      <p:sp>
        <p:nvSpPr>
          <p:cNvPr id="20" name="TextBox 19">
            <a:extLst>
              <a:ext uri="{FF2B5EF4-FFF2-40B4-BE49-F238E27FC236}">
                <a16:creationId xmlns:a16="http://schemas.microsoft.com/office/drawing/2014/main" id="{97D242A1-9041-C328-EE11-3A8A9D209D5F}"/>
              </a:ext>
            </a:extLst>
          </p:cNvPr>
          <p:cNvSpPr txBox="1"/>
          <p:nvPr/>
        </p:nvSpPr>
        <p:spPr>
          <a:xfrm>
            <a:off x="10374222" y="4560745"/>
            <a:ext cx="2049272" cy="400110"/>
          </a:xfrm>
          <a:prstGeom prst="rect">
            <a:avLst/>
          </a:prstGeom>
          <a:noFill/>
        </p:spPr>
        <p:txBody>
          <a:bodyPr wrap="square" rtlCol="0">
            <a:spAutoFit/>
          </a:bodyPr>
          <a:lstStyle/>
          <a:p>
            <a:pPr algn="ctr"/>
            <a:r>
              <a:rPr lang="en-US" sz="2000" dirty="0"/>
              <a:t>mole</a:t>
            </a:r>
          </a:p>
        </p:txBody>
      </p:sp>
      <p:sp>
        <p:nvSpPr>
          <p:cNvPr id="21" name="TextBox 20">
            <a:extLst>
              <a:ext uri="{FF2B5EF4-FFF2-40B4-BE49-F238E27FC236}">
                <a16:creationId xmlns:a16="http://schemas.microsoft.com/office/drawing/2014/main" id="{D891C3F4-3086-2F15-C958-D6F4955CA952}"/>
              </a:ext>
            </a:extLst>
          </p:cNvPr>
          <p:cNvSpPr txBox="1"/>
          <p:nvPr/>
        </p:nvSpPr>
        <p:spPr>
          <a:xfrm>
            <a:off x="10374222" y="3636813"/>
            <a:ext cx="2049272" cy="400110"/>
          </a:xfrm>
          <a:prstGeom prst="rect">
            <a:avLst/>
          </a:prstGeom>
          <a:noFill/>
        </p:spPr>
        <p:txBody>
          <a:bodyPr wrap="square" rtlCol="0">
            <a:spAutoFit/>
          </a:bodyPr>
          <a:lstStyle/>
          <a:p>
            <a:pPr algn="ctr"/>
            <a:r>
              <a:rPr lang="en-US" sz="2000" dirty="0"/>
              <a:t>ampere</a:t>
            </a:r>
          </a:p>
        </p:txBody>
      </p:sp>
      <p:sp>
        <p:nvSpPr>
          <p:cNvPr id="22" name="TextBox 21">
            <a:extLst>
              <a:ext uri="{FF2B5EF4-FFF2-40B4-BE49-F238E27FC236}">
                <a16:creationId xmlns:a16="http://schemas.microsoft.com/office/drawing/2014/main" id="{8266B005-9125-2723-C5A1-D84E27AE736E}"/>
              </a:ext>
            </a:extLst>
          </p:cNvPr>
          <p:cNvSpPr txBox="1"/>
          <p:nvPr/>
        </p:nvSpPr>
        <p:spPr>
          <a:xfrm>
            <a:off x="10374222" y="5038813"/>
            <a:ext cx="2049272" cy="400110"/>
          </a:xfrm>
          <a:prstGeom prst="rect">
            <a:avLst/>
          </a:prstGeom>
          <a:noFill/>
        </p:spPr>
        <p:txBody>
          <a:bodyPr wrap="square" rtlCol="0">
            <a:spAutoFit/>
          </a:bodyPr>
          <a:lstStyle/>
          <a:p>
            <a:pPr algn="ctr"/>
            <a:r>
              <a:rPr lang="en-US" sz="2000" dirty="0"/>
              <a:t>candela</a:t>
            </a:r>
          </a:p>
        </p:txBody>
      </p:sp>
      <p:sp>
        <p:nvSpPr>
          <p:cNvPr id="23" name="TextBox 22">
            <a:extLst>
              <a:ext uri="{FF2B5EF4-FFF2-40B4-BE49-F238E27FC236}">
                <a16:creationId xmlns:a16="http://schemas.microsoft.com/office/drawing/2014/main" id="{FAF7D4C1-1561-5E84-0DBD-4CF30ED79DA3}"/>
              </a:ext>
            </a:extLst>
          </p:cNvPr>
          <p:cNvSpPr txBox="1"/>
          <p:nvPr/>
        </p:nvSpPr>
        <p:spPr>
          <a:xfrm>
            <a:off x="3858752" y="44571"/>
            <a:ext cx="4474495" cy="584775"/>
          </a:xfrm>
          <a:prstGeom prst="rect">
            <a:avLst/>
          </a:prstGeom>
          <a:noFill/>
        </p:spPr>
        <p:txBody>
          <a:bodyPr wrap="none" rtlCol="0">
            <a:spAutoFit/>
          </a:bodyPr>
          <a:lstStyle/>
          <a:p>
            <a:r>
              <a:rPr lang="en-US" sz="3200" b="1" dirty="0"/>
              <a:t>Fundamental dimensions</a:t>
            </a:r>
          </a:p>
        </p:txBody>
      </p:sp>
      <p:sp>
        <p:nvSpPr>
          <p:cNvPr id="24" name="TextBox 23">
            <a:extLst>
              <a:ext uri="{FF2B5EF4-FFF2-40B4-BE49-F238E27FC236}">
                <a16:creationId xmlns:a16="http://schemas.microsoft.com/office/drawing/2014/main" id="{AE8B7012-CE7E-E926-B8E0-5B8B40B34F7A}"/>
              </a:ext>
            </a:extLst>
          </p:cNvPr>
          <p:cNvSpPr txBox="1"/>
          <p:nvPr/>
        </p:nvSpPr>
        <p:spPr>
          <a:xfrm>
            <a:off x="4621050" y="3662997"/>
            <a:ext cx="2949897" cy="400110"/>
          </a:xfrm>
          <a:prstGeom prst="rect">
            <a:avLst/>
          </a:prstGeom>
          <a:noFill/>
        </p:spPr>
        <p:txBody>
          <a:bodyPr wrap="square" rtlCol="0">
            <a:spAutoFit/>
          </a:bodyPr>
          <a:lstStyle/>
          <a:p>
            <a:pPr algn="ctr"/>
            <a:r>
              <a:rPr lang="en-US" sz="2000" dirty="0">
                <a:solidFill>
                  <a:srgbClr val="FF0000"/>
                </a:solidFill>
              </a:rPr>
              <a:t>Derived from charge [Q]?</a:t>
            </a:r>
          </a:p>
        </p:txBody>
      </p:sp>
      <p:sp>
        <p:nvSpPr>
          <p:cNvPr id="25" name="TextBox 24">
            <a:extLst>
              <a:ext uri="{FF2B5EF4-FFF2-40B4-BE49-F238E27FC236}">
                <a16:creationId xmlns:a16="http://schemas.microsoft.com/office/drawing/2014/main" id="{684B1DF4-044C-D814-075A-E0C9867B493B}"/>
              </a:ext>
            </a:extLst>
          </p:cNvPr>
          <p:cNvSpPr txBox="1"/>
          <p:nvPr/>
        </p:nvSpPr>
        <p:spPr>
          <a:xfrm>
            <a:off x="4621049" y="5082951"/>
            <a:ext cx="2949897" cy="400110"/>
          </a:xfrm>
          <a:prstGeom prst="rect">
            <a:avLst/>
          </a:prstGeom>
          <a:noFill/>
        </p:spPr>
        <p:txBody>
          <a:bodyPr wrap="square" rtlCol="0">
            <a:spAutoFit/>
          </a:bodyPr>
          <a:lstStyle/>
          <a:p>
            <a:pPr algn="ctr"/>
            <a:r>
              <a:rPr lang="en-US" sz="2000" dirty="0">
                <a:solidFill>
                  <a:srgbClr val="FF0000"/>
                </a:solidFill>
              </a:rPr>
              <a:t>Derived from energy?</a:t>
            </a:r>
          </a:p>
        </p:txBody>
      </p:sp>
      <p:grpSp>
        <p:nvGrpSpPr>
          <p:cNvPr id="30" name="Group 29">
            <a:extLst>
              <a:ext uri="{FF2B5EF4-FFF2-40B4-BE49-F238E27FC236}">
                <a16:creationId xmlns:a16="http://schemas.microsoft.com/office/drawing/2014/main" id="{9E38B044-86A0-7EB6-715B-F4F51D65FE71}"/>
              </a:ext>
            </a:extLst>
          </p:cNvPr>
          <p:cNvGrpSpPr/>
          <p:nvPr/>
        </p:nvGrpSpPr>
        <p:grpSpPr>
          <a:xfrm>
            <a:off x="7315201" y="2175212"/>
            <a:ext cx="917434" cy="2851408"/>
            <a:chOff x="7315201" y="2175212"/>
            <a:chExt cx="917434" cy="2851408"/>
          </a:xfrm>
        </p:grpSpPr>
        <p:sp>
          <p:nvSpPr>
            <p:cNvPr id="2" name="TextBox 1">
              <a:extLst>
                <a:ext uri="{FF2B5EF4-FFF2-40B4-BE49-F238E27FC236}">
                  <a16:creationId xmlns:a16="http://schemas.microsoft.com/office/drawing/2014/main" id="{2182A4E5-965B-B28B-F641-A8EFF5038955}"/>
                </a:ext>
              </a:extLst>
            </p:cNvPr>
            <p:cNvSpPr txBox="1"/>
            <p:nvPr/>
          </p:nvSpPr>
          <p:spPr>
            <a:xfrm>
              <a:off x="7315201" y="2175212"/>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3" name="TextBox 2">
              <a:extLst>
                <a:ext uri="{FF2B5EF4-FFF2-40B4-BE49-F238E27FC236}">
                  <a16:creationId xmlns:a16="http://schemas.microsoft.com/office/drawing/2014/main" id="{EE7FD593-3B4E-5E9D-D6C6-641C4E2543E0}"/>
                </a:ext>
              </a:extLst>
            </p:cNvPr>
            <p:cNvSpPr txBox="1"/>
            <p:nvPr/>
          </p:nvSpPr>
          <p:spPr>
            <a:xfrm>
              <a:off x="7315201" y="2663317"/>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4" name="TextBox 3">
              <a:extLst>
                <a:ext uri="{FF2B5EF4-FFF2-40B4-BE49-F238E27FC236}">
                  <a16:creationId xmlns:a16="http://schemas.microsoft.com/office/drawing/2014/main" id="{86978D27-E2EF-CC59-889C-32E41D89033B}"/>
                </a:ext>
              </a:extLst>
            </p:cNvPr>
            <p:cNvSpPr txBox="1"/>
            <p:nvPr/>
          </p:nvSpPr>
          <p:spPr>
            <a:xfrm>
              <a:off x="7338351" y="3114492"/>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14" name="TextBox 13">
              <a:extLst>
                <a:ext uri="{FF2B5EF4-FFF2-40B4-BE49-F238E27FC236}">
                  <a16:creationId xmlns:a16="http://schemas.microsoft.com/office/drawing/2014/main" id="{5E24B84F-9C19-D2E9-9D1E-A176B8828B55}"/>
                </a:ext>
              </a:extLst>
            </p:cNvPr>
            <p:cNvSpPr txBox="1"/>
            <p:nvPr/>
          </p:nvSpPr>
          <p:spPr>
            <a:xfrm>
              <a:off x="7326776" y="4099080"/>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27" name="TextBox 26">
              <a:extLst>
                <a:ext uri="{FF2B5EF4-FFF2-40B4-BE49-F238E27FC236}">
                  <a16:creationId xmlns:a16="http://schemas.microsoft.com/office/drawing/2014/main" id="{DE7DC101-F2B8-668C-ECA5-5646ADF5D495}"/>
                </a:ext>
              </a:extLst>
            </p:cNvPr>
            <p:cNvSpPr txBox="1"/>
            <p:nvPr/>
          </p:nvSpPr>
          <p:spPr>
            <a:xfrm>
              <a:off x="7315201" y="4564955"/>
              <a:ext cx="894284" cy="461665"/>
            </a:xfrm>
            <a:prstGeom prst="rect">
              <a:avLst/>
            </a:prstGeom>
            <a:noFill/>
          </p:spPr>
          <p:txBody>
            <a:bodyPr wrap="square" rtlCol="0">
              <a:spAutoFit/>
            </a:bodyPr>
            <a:lstStyle/>
            <a:p>
              <a:pPr algn="ctr"/>
              <a:r>
                <a:rPr lang="en-US" sz="2400" b="1" dirty="0">
                  <a:solidFill>
                    <a:srgbClr val="FF0000"/>
                  </a:solidFill>
                </a:rPr>
                <a:t>[   ]</a:t>
              </a:r>
            </a:p>
          </p:txBody>
        </p:sp>
      </p:grpSp>
      <p:sp>
        <p:nvSpPr>
          <p:cNvPr id="28" name="TextBox 27">
            <a:extLst>
              <a:ext uri="{FF2B5EF4-FFF2-40B4-BE49-F238E27FC236}">
                <a16:creationId xmlns:a16="http://schemas.microsoft.com/office/drawing/2014/main" id="{07E94C66-D43D-770B-62DA-87EF510792DA}"/>
              </a:ext>
            </a:extLst>
          </p:cNvPr>
          <p:cNvSpPr txBox="1"/>
          <p:nvPr/>
        </p:nvSpPr>
        <p:spPr>
          <a:xfrm>
            <a:off x="7268901" y="3616934"/>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29" name="TextBox 28">
            <a:extLst>
              <a:ext uri="{FF2B5EF4-FFF2-40B4-BE49-F238E27FC236}">
                <a16:creationId xmlns:a16="http://schemas.microsoft.com/office/drawing/2014/main" id="{42B1C220-D704-6443-4001-927FB1197A39}"/>
              </a:ext>
            </a:extLst>
          </p:cNvPr>
          <p:cNvSpPr txBox="1"/>
          <p:nvPr/>
        </p:nvSpPr>
        <p:spPr>
          <a:xfrm>
            <a:off x="7295084" y="5040598"/>
            <a:ext cx="894284" cy="461665"/>
          </a:xfrm>
          <a:prstGeom prst="rect">
            <a:avLst/>
          </a:prstGeom>
          <a:noFill/>
        </p:spPr>
        <p:txBody>
          <a:bodyPr wrap="square" rtlCol="0">
            <a:spAutoFit/>
          </a:bodyPr>
          <a:lstStyle/>
          <a:p>
            <a:pPr algn="ctr"/>
            <a:r>
              <a:rPr lang="en-US" sz="2400" b="1" dirty="0">
                <a:solidFill>
                  <a:srgbClr val="FF0000"/>
                </a:solidFill>
              </a:rPr>
              <a:t>[   ]</a:t>
            </a:r>
          </a:p>
        </p:txBody>
      </p:sp>
      <p:sp>
        <p:nvSpPr>
          <p:cNvPr id="26" name="TextBox 25">
            <a:extLst>
              <a:ext uri="{FF2B5EF4-FFF2-40B4-BE49-F238E27FC236}">
                <a16:creationId xmlns:a16="http://schemas.microsoft.com/office/drawing/2014/main" id="{9545CB5F-A14D-AB6C-3AD7-714244DC0B84}"/>
              </a:ext>
            </a:extLst>
          </p:cNvPr>
          <p:cNvSpPr txBox="1"/>
          <p:nvPr/>
        </p:nvSpPr>
        <p:spPr>
          <a:xfrm>
            <a:off x="2372564" y="4624153"/>
            <a:ext cx="1368930" cy="400110"/>
          </a:xfrm>
          <a:prstGeom prst="rect">
            <a:avLst/>
          </a:prstGeom>
          <a:noFill/>
        </p:spPr>
        <p:txBody>
          <a:bodyPr wrap="square" rtlCol="0">
            <a:spAutoFit/>
          </a:bodyPr>
          <a:lstStyle/>
          <a:p>
            <a:r>
              <a:rPr lang="en-US" sz="2000" dirty="0">
                <a:solidFill>
                  <a:srgbClr val="FF0000"/>
                </a:solidFill>
              </a:rPr>
              <a:t>or a count</a:t>
            </a:r>
          </a:p>
        </p:txBody>
      </p:sp>
    </p:spTree>
    <p:extLst>
      <p:ext uri="{BB962C8B-B14F-4D97-AF65-F5344CB8AC3E}">
        <p14:creationId xmlns:p14="http://schemas.microsoft.com/office/powerpoint/2010/main" val="2439628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6"/>
                                        </p:tgtEl>
                                        <p:attrNameLst>
                                          <p:attrName>style.visibility</p:attrName>
                                        </p:attrNameLst>
                                      </p:cBhvr>
                                      <p:to>
                                        <p:strVal val="visible"/>
                                      </p:to>
                                    </p:set>
                                    <p:animEffect transition="in" filter="fade">
                                      <p:cBhvr>
                                        <p:cTn id="30" dur="500"/>
                                        <p:tgtEl>
                                          <p:spTgt spid="26"/>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fade">
                                      <p:cBhvr>
                                        <p:cTn id="35" dur="500"/>
                                        <p:tgtEl>
                                          <p:spTgt spid="20"/>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5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fade">
                                      <p:cBhvr>
                                        <p:cTn id="45" dur="500"/>
                                        <p:tgtEl>
                                          <p:spTgt spid="30"/>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fade">
                                      <p:cBhvr>
                                        <p:cTn id="50" dur="500"/>
                                        <p:tgtEl>
                                          <p:spTgt spid="19"/>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fade">
                                      <p:cBhvr>
                                        <p:cTn id="55" dur="500"/>
                                        <p:tgtEl>
                                          <p:spTgt spid="5"/>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fade">
                                      <p:cBhvr>
                                        <p:cTn id="58" dur="500"/>
                                        <p:tgtEl>
                                          <p:spTgt spid="21"/>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22"/>
                                        </p:tgtEl>
                                        <p:attrNameLst>
                                          <p:attrName>style.visibility</p:attrName>
                                        </p:attrNameLst>
                                      </p:cBhvr>
                                      <p:to>
                                        <p:strVal val="visible"/>
                                      </p:to>
                                    </p:set>
                                    <p:animEffect transition="in" filter="fade">
                                      <p:cBhvr>
                                        <p:cTn id="61" dur="500"/>
                                        <p:tgtEl>
                                          <p:spTgt spid="22"/>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24"/>
                                        </p:tgtEl>
                                        <p:attrNameLst>
                                          <p:attrName>style.visibility</p:attrName>
                                        </p:attrNameLst>
                                      </p:cBhvr>
                                      <p:to>
                                        <p:strVal val="visible"/>
                                      </p:to>
                                    </p:set>
                                    <p:animEffect transition="in" filter="fade">
                                      <p:cBhvr>
                                        <p:cTn id="64" dur="500"/>
                                        <p:tgtEl>
                                          <p:spTgt spid="24"/>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25"/>
                                        </p:tgtEl>
                                        <p:attrNameLst>
                                          <p:attrName>style.visibility</p:attrName>
                                        </p:attrNameLst>
                                      </p:cBhvr>
                                      <p:to>
                                        <p:strVal val="visible"/>
                                      </p:to>
                                    </p:set>
                                    <p:animEffect transition="in" filter="fade">
                                      <p:cBhvr>
                                        <p:cTn id="67" dur="500"/>
                                        <p:tgtEl>
                                          <p:spTgt spid="25"/>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28"/>
                                        </p:tgtEl>
                                        <p:attrNameLst>
                                          <p:attrName>style.visibility</p:attrName>
                                        </p:attrNameLst>
                                      </p:cBhvr>
                                      <p:to>
                                        <p:strVal val="visible"/>
                                      </p:to>
                                    </p:set>
                                    <p:animEffect transition="in" filter="fade">
                                      <p:cBhvr>
                                        <p:cTn id="70" dur="500"/>
                                        <p:tgtEl>
                                          <p:spTgt spid="28"/>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29"/>
                                        </p:tgtEl>
                                        <p:attrNameLst>
                                          <p:attrName>style.visibility</p:attrName>
                                        </p:attrNameLst>
                                      </p:cBhvr>
                                      <p:to>
                                        <p:strVal val="visible"/>
                                      </p:to>
                                    </p:set>
                                    <p:animEffect transition="in" filter="fade">
                                      <p:cBhvr>
                                        <p:cTn id="73"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1"/>
      <p:bldP spid="18" grpId="0"/>
      <p:bldP spid="19" grpId="0"/>
      <p:bldP spid="20" grpId="0"/>
      <p:bldP spid="21" grpId="0"/>
      <p:bldP spid="22" grpId="0"/>
      <p:bldP spid="24" grpId="0"/>
      <p:bldP spid="25" grpId="0"/>
      <p:bldP spid="28" grpId="0"/>
      <p:bldP spid="29" grpId="0"/>
      <p:bldP spid="2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167345" y="285939"/>
            <a:ext cx="5857309" cy="584775"/>
          </a:xfrm>
          <a:prstGeom prst="rect">
            <a:avLst/>
          </a:prstGeom>
          <a:noFill/>
        </p:spPr>
        <p:txBody>
          <a:bodyPr wrap="none" rtlCol="0">
            <a:spAutoFit/>
          </a:bodyPr>
          <a:lstStyle/>
          <a:p>
            <a:r>
              <a:rPr lang="en-US" sz="3200" b="1" dirty="0"/>
              <a:t>Fundamental derived dimensions</a:t>
            </a:r>
          </a:p>
        </p:txBody>
      </p:sp>
      <p:sp>
        <p:nvSpPr>
          <p:cNvPr id="3" name="TextBox 2">
            <a:extLst>
              <a:ext uri="{FF2B5EF4-FFF2-40B4-BE49-F238E27FC236}">
                <a16:creationId xmlns:a16="http://schemas.microsoft.com/office/drawing/2014/main" id="{E6B6C296-CB71-3DD9-58A5-2324E10DE003}"/>
              </a:ext>
            </a:extLst>
          </p:cNvPr>
          <p:cNvSpPr txBox="1"/>
          <p:nvPr/>
        </p:nvSpPr>
        <p:spPr>
          <a:xfrm>
            <a:off x="1272661" y="2793388"/>
            <a:ext cx="7092167" cy="400110"/>
          </a:xfrm>
          <a:prstGeom prst="rect">
            <a:avLst/>
          </a:prstGeom>
          <a:noFill/>
        </p:spPr>
        <p:txBody>
          <a:bodyPr wrap="square" rtlCol="0">
            <a:spAutoFit/>
          </a:bodyPr>
          <a:lstStyle/>
          <a:p>
            <a:r>
              <a:rPr lang="en-US" sz="2000" dirty="0"/>
              <a:t>Dimensionless:</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952FFCBA-5BC3-CF15-BE3D-34E2905A81BD}"/>
                  </a:ext>
                </a:extLst>
              </p:cNvPr>
              <p:cNvSpPr txBox="1"/>
              <p:nvPr/>
            </p:nvSpPr>
            <p:spPr>
              <a:xfrm>
                <a:off x="1455541" y="1408274"/>
                <a:ext cx="6365628" cy="400110"/>
              </a:xfrm>
              <a:prstGeom prst="rect">
                <a:avLst/>
              </a:prstGeom>
              <a:noFill/>
            </p:spPr>
            <p:txBody>
              <a:bodyPr wrap="square" rtlCol="0">
                <a:spAutoFit/>
              </a:bodyPr>
              <a:lstStyle/>
              <a:p>
                <a:r>
                  <a:rPr lang="en-US" sz="2000" dirty="0"/>
                  <a:t>Area, variable </a:t>
                </a:r>
                <a14:m>
                  <m:oMath xmlns:m="http://schemas.openxmlformats.org/officeDocument/2006/math">
                    <m:r>
                      <a:rPr lang="en-US" sz="2000" b="0" i="1" smtClean="0">
                        <a:latin typeface="Cambria Math" panose="02040503050406030204" pitchFamily="18" charset="0"/>
                      </a:rPr>
                      <m:t>𝐴</m:t>
                    </m:r>
                  </m:oMath>
                </a14:m>
                <a:r>
                  <a:rPr lang="en-US" sz="2000" dirty="0"/>
                  <a:t>, dimensions of [L</a:t>
                </a:r>
                <a:r>
                  <a:rPr lang="en-US" sz="2000" baseline="30000" dirty="0"/>
                  <a:t>2</a:t>
                </a:r>
                <a:r>
                  <a:rPr lang="en-US" sz="2000" dirty="0"/>
                  <a:t>], value of 120 mi</a:t>
                </a:r>
                <a:r>
                  <a:rPr lang="en-US" sz="2000" baseline="30000" dirty="0"/>
                  <a:t>2</a:t>
                </a:r>
                <a:endParaRPr lang="en-US" sz="2000" dirty="0"/>
              </a:p>
            </p:txBody>
          </p:sp>
        </mc:Choice>
        <mc:Fallback xmlns="">
          <p:sp>
            <p:nvSpPr>
              <p:cNvPr id="6" name="TextBox 5">
                <a:extLst>
                  <a:ext uri="{FF2B5EF4-FFF2-40B4-BE49-F238E27FC236}">
                    <a16:creationId xmlns:a16="http://schemas.microsoft.com/office/drawing/2014/main" id="{952FFCBA-5BC3-CF15-BE3D-34E2905A81BD}"/>
                  </a:ext>
                </a:extLst>
              </p:cNvPr>
              <p:cNvSpPr txBox="1">
                <a:spLocks noRot="1" noChangeAspect="1" noMove="1" noResize="1" noEditPoints="1" noAdjustHandles="1" noChangeArrowheads="1" noChangeShapeType="1" noTextEdit="1"/>
              </p:cNvSpPr>
              <p:nvPr/>
            </p:nvSpPr>
            <p:spPr>
              <a:xfrm>
                <a:off x="1455541" y="1408274"/>
                <a:ext cx="6365628" cy="400110"/>
              </a:xfrm>
              <a:prstGeom prst="rect">
                <a:avLst/>
              </a:prstGeom>
              <a:blipFill>
                <a:blip r:embed="rId3"/>
                <a:stretch>
                  <a:fillRect l="-1054"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61681EFC-10C8-ED6D-EA1C-8E2C88E08B16}"/>
                  </a:ext>
                </a:extLst>
              </p:cNvPr>
              <p:cNvSpPr txBox="1"/>
              <p:nvPr/>
            </p:nvSpPr>
            <p:spPr>
              <a:xfrm>
                <a:off x="1455540" y="1808384"/>
                <a:ext cx="6365628" cy="400110"/>
              </a:xfrm>
              <a:prstGeom prst="rect">
                <a:avLst/>
              </a:prstGeom>
              <a:noFill/>
            </p:spPr>
            <p:txBody>
              <a:bodyPr wrap="square" rtlCol="0">
                <a:spAutoFit/>
              </a:bodyPr>
              <a:lstStyle/>
              <a:p>
                <a:r>
                  <a:rPr lang="en-US" sz="2000" dirty="0"/>
                  <a:t>Volume, variable </a:t>
                </a:r>
                <a14:m>
                  <m:oMath xmlns:m="http://schemas.openxmlformats.org/officeDocument/2006/math">
                    <m:r>
                      <a:rPr lang="en-US" sz="2000" b="0" i="1" smtClean="0">
                        <a:latin typeface="Cambria Math" panose="02040503050406030204" pitchFamily="18" charset="0"/>
                      </a:rPr>
                      <m:t>𝑉</m:t>
                    </m:r>
                  </m:oMath>
                </a14:m>
                <a:r>
                  <a:rPr lang="en-US" sz="2000" dirty="0"/>
                  <a:t>, dimensions of [L</a:t>
                </a:r>
                <a:r>
                  <a:rPr lang="en-US" sz="2000" baseline="30000" dirty="0"/>
                  <a:t>3</a:t>
                </a:r>
                <a:r>
                  <a:rPr lang="en-US" sz="2000" dirty="0"/>
                  <a:t>], value of 80 cm</a:t>
                </a:r>
                <a:r>
                  <a:rPr lang="en-US" sz="2000" baseline="30000" dirty="0"/>
                  <a:t>3</a:t>
                </a:r>
              </a:p>
            </p:txBody>
          </p:sp>
        </mc:Choice>
        <mc:Fallback xmlns="">
          <p:sp>
            <p:nvSpPr>
              <p:cNvPr id="7" name="TextBox 6">
                <a:extLst>
                  <a:ext uri="{FF2B5EF4-FFF2-40B4-BE49-F238E27FC236}">
                    <a16:creationId xmlns:a16="http://schemas.microsoft.com/office/drawing/2014/main" id="{61681EFC-10C8-ED6D-EA1C-8E2C88E08B16}"/>
                  </a:ext>
                </a:extLst>
              </p:cNvPr>
              <p:cNvSpPr txBox="1">
                <a:spLocks noRot="1" noChangeAspect="1" noMove="1" noResize="1" noEditPoints="1" noAdjustHandles="1" noChangeArrowheads="1" noChangeShapeType="1" noTextEdit="1"/>
              </p:cNvSpPr>
              <p:nvPr/>
            </p:nvSpPr>
            <p:spPr>
              <a:xfrm>
                <a:off x="1455540" y="1808384"/>
                <a:ext cx="6365628" cy="400110"/>
              </a:xfrm>
              <a:prstGeom prst="rect">
                <a:avLst/>
              </a:prstGeom>
              <a:blipFill>
                <a:blip r:embed="rId4"/>
                <a:stretch>
                  <a:fillRect l="-1054" t="-9231" b="-27692"/>
                </a:stretch>
              </a:blipFill>
            </p:spPr>
            <p:txBody>
              <a:bodyPr/>
              <a:lstStyle/>
              <a:p>
                <a:r>
                  <a:rPr lang="en-US">
                    <a:noFill/>
                  </a:rPr>
                  <a:t> </a:t>
                </a:r>
              </a:p>
            </p:txBody>
          </p:sp>
        </mc:Fallback>
      </mc:AlternateContent>
      <p:sp>
        <p:nvSpPr>
          <p:cNvPr id="9" name="TextBox 8">
            <a:extLst>
              <a:ext uri="{FF2B5EF4-FFF2-40B4-BE49-F238E27FC236}">
                <a16:creationId xmlns:a16="http://schemas.microsoft.com/office/drawing/2014/main" id="{3B3B6CD1-081F-E8BE-2ABC-AEBF8E113BBC}"/>
              </a:ext>
            </a:extLst>
          </p:cNvPr>
          <p:cNvSpPr txBox="1"/>
          <p:nvPr/>
        </p:nvSpPr>
        <p:spPr>
          <a:xfrm>
            <a:off x="8004048" y="1014368"/>
            <a:ext cx="3470987" cy="1323439"/>
          </a:xfrm>
          <a:prstGeom prst="rect">
            <a:avLst/>
          </a:prstGeom>
          <a:noFill/>
        </p:spPr>
        <p:txBody>
          <a:bodyPr wrap="square" rtlCol="0">
            <a:spAutoFit/>
          </a:bodyPr>
          <a:lstStyle/>
          <a:p>
            <a:r>
              <a:rPr lang="en-US" sz="2000" dirty="0">
                <a:solidFill>
                  <a:srgbClr val="FF0000"/>
                </a:solidFill>
              </a:rPr>
              <a:t>Units do not always algebraically reflect dimensions</a:t>
            </a:r>
          </a:p>
          <a:p>
            <a:r>
              <a:rPr lang="en-US" sz="2000" dirty="0">
                <a:solidFill>
                  <a:srgbClr val="FF0000"/>
                </a:solidFill>
              </a:rPr>
              <a:t>(volume can be gallons, liters, teaspoons, cups, etc.)</a:t>
            </a:r>
          </a:p>
        </p:txBody>
      </p:sp>
      <p:sp>
        <p:nvSpPr>
          <p:cNvPr id="10" name="TextBox 9">
            <a:extLst>
              <a:ext uri="{FF2B5EF4-FFF2-40B4-BE49-F238E27FC236}">
                <a16:creationId xmlns:a16="http://schemas.microsoft.com/office/drawing/2014/main" id="{C5FE475D-560F-096E-00F9-40F6313BDCA6}"/>
              </a:ext>
            </a:extLst>
          </p:cNvPr>
          <p:cNvSpPr txBox="1"/>
          <p:nvPr/>
        </p:nvSpPr>
        <p:spPr>
          <a:xfrm>
            <a:off x="1272661" y="1020361"/>
            <a:ext cx="1312044" cy="400110"/>
          </a:xfrm>
          <a:prstGeom prst="rect">
            <a:avLst/>
          </a:prstGeom>
          <a:noFill/>
        </p:spPr>
        <p:txBody>
          <a:bodyPr wrap="square" rtlCol="0">
            <a:spAutoFit/>
          </a:bodyPr>
          <a:lstStyle/>
          <a:p>
            <a:r>
              <a:rPr lang="en-US" sz="2000" dirty="0"/>
              <a:t>Space:</a:t>
            </a:r>
          </a:p>
        </p:txBody>
      </p:sp>
      <p:sp>
        <p:nvSpPr>
          <p:cNvPr id="2" name="TextBox 1">
            <a:extLst>
              <a:ext uri="{FF2B5EF4-FFF2-40B4-BE49-F238E27FC236}">
                <a16:creationId xmlns:a16="http://schemas.microsoft.com/office/drawing/2014/main" id="{9B3AE7B0-B669-5231-9A56-AFE6312B675F}"/>
              </a:ext>
            </a:extLst>
          </p:cNvPr>
          <p:cNvSpPr txBox="1"/>
          <p:nvPr/>
        </p:nvSpPr>
        <p:spPr>
          <a:xfrm>
            <a:off x="1455540" y="3292787"/>
            <a:ext cx="6365628" cy="400110"/>
          </a:xfrm>
          <a:prstGeom prst="rect">
            <a:avLst/>
          </a:prstGeom>
          <a:noFill/>
        </p:spPr>
        <p:txBody>
          <a:bodyPr wrap="square" rtlCol="0">
            <a:spAutoFit/>
          </a:bodyPr>
          <a:lstStyle/>
          <a:p>
            <a:r>
              <a:rPr lang="en-US" sz="2000" dirty="0"/>
              <a:t>Ratios where dimensions cancel, dimensions of [1]</a:t>
            </a:r>
            <a:endParaRPr lang="en-US" sz="2000" baseline="30000" dirty="0"/>
          </a:p>
        </p:txBody>
      </p:sp>
      <p:sp>
        <p:nvSpPr>
          <p:cNvPr id="4" name="TextBox 3">
            <a:extLst>
              <a:ext uri="{FF2B5EF4-FFF2-40B4-BE49-F238E27FC236}">
                <a16:creationId xmlns:a16="http://schemas.microsoft.com/office/drawing/2014/main" id="{54773DDE-9257-FEA4-33A3-F4421D999F7A}"/>
              </a:ext>
            </a:extLst>
          </p:cNvPr>
          <p:cNvSpPr txBox="1"/>
          <p:nvPr/>
        </p:nvSpPr>
        <p:spPr>
          <a:xfrm>
            <a:off x="8004047" y="2793388"/>
            <a:ext cx="3470987" cy="1015663"/>
          </a:xfrm>
          <a:prstGeom prst="rect">
            <a:avLst/>
          </a:prstGeom>
          <a:noFill/>
        </p:spPr>
        <p:txBody>
          <a:bodyPr wrap="square" rtlCol="0">
            <a:spAutoFit/>
          </a:bodyPr>
          <a:lstStyle/>
          <a:p>
            <a:r>
              <a:rPr lang="en-US" sz="2000" dirty="0">
                <a:solidFill>
                  <a:srgbClr val="FF0000"/>
                </a:solidFill>
              </a:rPr>
              <a:t>A dimensionless number can still have units!!</a:t>
            </a:r>
          </a:p>
          <a:p>
            <a:r>
              <a:rPr lang="en-US" sz="2000" dirty="0">
                <a:solidFill>
                  <a:srgbClr val="FF0000"/>
                </a:solidFill>
              </a:rPr>
              <a:t>(percent, radians, etc.)</a:t>
            </a:r>
          </a:p>
        </p:txBody>
      </p:sp>
      <p:sp>
        <p:nvSpPr>
          <p:cNvPr id="5" name="Oval 4">
            <a:extLst>
              <a:ext uri="{FF2B5EF4-FFF2-40B4-BE49-F238E27FC236}">
                <a16:creationId xmlns:a16="http://schemas.microsoft.com/office/drawing/2014/main" id="{CBD581C5-C177-BEF7-6E22-F3DEA1112673}"/>
              </a:ext>
            </a:extLst>
          </p:cNvPr>
          <p:cNvSpPr/>
          <p:nvPr/>
        </p:nvSpPr>
        <p:spPr>
          <a:xfrm>
            <a:off x="2307912" y="4128938"/>
            <a:ext cx="2330442" cy="23230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B7CC7A50-5EAA-3CDD-AF46-72F46C82E72B}"/>
              </a:ext>
            </a:extLst>
          </p:cNvPr>
          <p:cNvCxnSpPr>
            <a:cxnSpLocks/>
            <a:stCxn id="5" idx="0"/>
          </p:cNvCxnSpPr>
          <p:nvPr/>
        </p:nvCxnSpPr>
        <p:spPr>
          <a:xfrm flipH="1">
            <a:off x="3457514" y="4128938"/>
            <a:ext cx="15619" cy="1217254"/>
          </a:xfrm>
          <a:prstGeom prst="line">
            <a:avLst/>
          </a:prstGeom>
          <a:ln w="57150">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9C47FA8-6810-6A5A-1553-A66F708F26B5}"/>
              </a:ext>
            </a:extLst>
          </p:cNvPr>
          <p:cNvCxnSpPr>
            <a:cxnSpLocks/>
            <a:stCxn id="5" idx="7"/>
          </p:cNvCxnSpPr>
          <p:nvPr/>
        </p:nvCxnSpPr>
        <p:spPr>
          <a:xfrm flipH="1">
            <a:off x="3473133" y="4469135"/>
            <a:ext cx="823936" cy="877057"/>
          </a:xfrm>
          <a:prstGeom prst="line">
            <a:avLst/>
          </a:prstGeom>
          <a:ln w="57150">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3869009C-9AB5-133E-D687-5EE5E46EF6E5}"/>
                  </a:ext>
                </a:extLst>
              </p:cNvPr>
              <p:cNvSpPr txBox="1"/>
              <p:nvPr/>
            </p:nvSpPr>
            <p:spPr>
              <a:xfrm>
                <a:off x="3457804" y="4666485"/>
                <a:ext cx="402674"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1" i="1" smtClean="0">
                          <a:solidFill>
                            <a:schemeClr val="bg1"/>
                          </a:solidFill>
                          <a:latin typeface="Cambria Math" panose="02040503050406030204" pitchFamily="18" charset="0"/>
                        </a:rPr>
                        <m:t>𝜽</m:t>
                      </m:r>
                    </m:oMath>
                  </m:oMathPara>
                </a14:m>
                <a:endParaRPr lang="en-US" sz="2000" b="1" dirty="0">
                  <a:solidFill>
                    <a:schemeClr val="bg1"/>
                  </a:solidFill>
                </a:endParaRPr>
              </a:p>
            </p:txBody>
          </p:sp>
        </mc:Choice>
        <mc:Fallback xmlns="">
          <p:sp>
            <p:nvSpPr>
              <p:cNvPr id="13" name="TextBox 12">
                <a:extLst>
                  <a:ext uri="{FF2B5EF4-FFF2-40B4-BE49-F238E27FC236}">
                    <a16:creationId xmlns:a16="http://schemas.microsoft.com/office/drawing/2014/main" id="{3869009C-9AB5-133E-D687-5EE5E46EF6E5}"/>
                  </a:ext>
                </a:extLst>
              </p:cNvPr>
              <p:cNvSpPr txBox="1">
                <a:spLocks noRot="1" noChangeAspect="1" noMove="1" noResize="1" noEditPoints="1" noAdjustHandles="1" noChangeArrowheads="1" noChangeShapeType="1" noTextEdit="1"/>
              </p:cNvSpPr>
              <p:nvPr/>
            </p:nvSpPr>
            <p:spPr>
              <a:xfrm>
                <a:off x="3457804" y="4666485"/>
                <a:ext cx="402674" cy="400110"/>
              </a:xfrm>
              <a:prstGeom prst="rect">
                <a:avLst/>
              </a:prstGeom>
              <a:blipFill>
                <a:blip r:embed="rId5"/>
                <a:stretch>
                  <a:fillRect/>
                </a:stretch>
              </a:blipFill>
            </p:spPr>
            <p:txBody>
              <a:bodyPr/>
              <a:lstStyle/>
              <a:p>
                <a:r>
                  <a:rPr lang="en-US">
                    <a:noFill/>
                  </a:rPr>
                  <a:t> </a:t>
                </a:r>
              </a:p>
            </p:txBody>
          </p:sp>
        </mc:Fallback>
      </mc:AlternateContent>
      <p:sp>
        <p:nvSpPr>
          <p:cNvPr id="14" name="Freeform: Shape 13">
            <a:extLst>
              <a:ext uri="{FF2B5EF4-FFF2-40B4-BE49-F238E27FC236}">
                <a16:creationId xmlns:a16="http://schemas.microsoft.com/office/drawing/2014/main" id="{5D80EF96-403B-3E8E-F7F2-17A055A21DEE}"/>
              </a:ext>
            </a:extLst>
          </p:cNvPr>
          <p:cNvSpPr/>
          <p:nvPr/>
        </p:nvSpPr>
        <p:spPr>
          <a:xfrm>
            <a:off x="3468624" y="4029456"/>
            <a:ext cx="890016" cy="353568"/>
          </a:xfrm>
          <a:custGeom>
            <a:avLst/>
            <a:gdLst>
              <a:gd name="connsiteX0" fmla="*/ 0 w 890016"/>
              <a:gd name="connsiteY0" fmla="*/ 0 h 353568"/>
              <a:gd name="connsiteX1" fmla="*/ 262128 w 890016"/>
              <a:gd name="connsiteY1" fmla="*/ 36576 h 353568"/>
              <a:gd name="connsiteX2" fmla="*/ 493776 w 890016"/>
              <a:gd name="connsiteY2" fmla="*/ 103632 h 353568"/>
              <a:gd name="connsiteX3" fmla="*/ 725424 w 890016"/>
              <a:gd name="connsiteY3" fmla="*/ 225552 h 353568"/>
              <a:gd name="connsiteX4" fmla="*/ 890016 w 890016"/>
              <a:gd name="connsiteY4" fmla="*/ 353568 h 3535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0016" h="353568">
                <a:moveTo>
                  <a:pt x="0" y="0"/>
                </a:moveTo>
                <a:cubicBezTo>
                  <a:pt x="89916" y="9652"/>
                  <a:pt x="179832" y="19304"/>
                  <a:pt x="262128" y="36576"/>
                </a:cubicBezTo>
                <a:cubicBezTo>
                  <a:pt x="344424" y="53848"/>
                  <a:pt x="416560" y="72136"/>
                  <a:pt x="493776" y="103632"/>
                </a:cubicBezTo>
                <a:cubicBezTo>
                  <a:pt x="570992" y="135128"/>
                  <a:pt x="659384" y="183896"/>
                  <a:pt x="725424" y="225552"/>
                </a:cubicBezTo>
                <a:cubicBezTo>
                  <a:pt x="791464" y="267208"/>
                  <a:pt x="840740" y="310388"/>
                  <a:pt x="890016" y="353568"/>
                </a:cubicBezTo>
              </a:path>
            </a:pathLst>
          </a:custGeom>
          <a:noFill/>
          <a:ln w="38100">
            <a:solidFill>
              <a:schemeClr val="accent1"/>
            </a:solidFill>
            <a:prstDash val="solid"/>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tx1"/>
                </a:solidFill>
                <a:prstDash val="solid"/>
              </a:ln>
            </a:endParaRPr>
          </a:p>
        </p:txBody>
      </p:sp>
      <p:cxnSp>
        <p:nvCxnSpPr>
          <p:cNvPr id="16" name="Straight Connector 15">
            <a:extLst>
              <a:ext uri="{FF2B5EF4-FFF2-40B4-BE49-F238E27FC236}">
                <a16:creationId xmlns:a16="http://schemas.microsoft.com/office/drawing/2014/main" id="{EA3A4F2F-D8F3-78BB-2AD2-0D94AE8BF263}"/>
              </a:ext>
            </a:extLst>
          </p:cNvPr>
          <p:cNvCxnSpPr>
            <a:cxnSpLocks/>
          </p:cNvCxnSpPr>
          <p:nvPr/>
        </p:nvCxnSpPr>
        <p:spPr>
          <a:xfrm flipV="1">
            <a:off x="3578352" y="4580374"/>
            <a:ext cx="835152" cy="887738"/>
          </a:xfrm>
          <a:prstGeom prst="line">
            <a:avLst/>
          </a:prstGeom>
          <a:ln w="57150">
            <a:solidFill>
              <a:schemeClr val="bg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ED1A9063-0E35-2974-9686-29A2E16404AB}"/>
                  </a:ext>
                </a:extLst>
              </p:cNvPr>
              <p:cNvSpPr txBox="1"/>
              <p:nvPr/>
            </p:nvSpPr>
            <p:spPr>
              <a:xfrm>
                <a:off x="3913632" y="3770295"/>
                <a:ext cx="660181"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2000" b="1" i="1" smtClean="0">
                              <a:solidFill>
                                <a:schemeClr val="tx1"/>
                              </a:solidFill>
                              <a:latin typeface="Cambria Math" panose="02040503050406030204" pitchFamily="18" charset="0"/>
                            </a:rPr>
                          </m:ctrlPr>
                        </m:sSubPr>
                        <m:e>
                          <m:r>
                            <a:rPr lang="en-US" sz="2000" b="1" i="1" smtClean="0">
                              <a:solidFill>
                                <a:schemeClr val="tx1"/>
                              </a:solidFill>
                              <a:latin typeface="Cambria Math" panose="02040503050406030204" pitchFamily="18" charset="0"/>
                            </a:rPr>
                            <m:t>𝒍</m:t>
                          </m:r>
                        </m:e>
                        <m:sub>
                          <m:r>
                            <a:rPr lang="en-US" sz="2000" b="1" i="1" smtClean="0">
                              <a:solidFill>
                                <a:schemeClr val="tx1"/>
                              </a:solidFill>
                              <a:latin typeface="Cambria Math" panose="02040503050406030204" pitchFamily="18" charset="0"/>
                            </a:rPr>
                            <m:t>𝒂𝒓𝒄</m:t>
                          </m:r>
                        </m:sub>
                      </m:sSub>
                    </m:oMath>
                  </m:oMathPara>
                </a14:m>
                <a:endParaRPr lang="en-US" sz="2000" b="1" dirty="0">
                  <a:solidFill>
                    <a:schemeClr val="tx1"/>
                  </a:solidFill>
                </a:endParaRPr>
              </a:p>
            </p:txBody>
          </p:sp>
        </mc:Choice>
        <mc:Fallback xmlns="">
          <p:sp>
            <p:nvSpPr>
              <p:cNvPr id="17" name="TextBox 16">
                <a:extLst>
                  <a:ext uri="{FF2B5EF4-FFF2-40B4-BE49-F238E27FC236}">
                    <a16:creationId xmlns:a16="http://schemas.microsoft.com/office/drawing/2014/main" id="{ED1A9063-0E35-2974-9686-29A2E16404AB}"/>
                  </a:ext>
                </a:extLst>
              </p:cNvPr>
              <p:cNvSpPr txBox="1">
                <a:spLocks noRot="1" noChangeAspect="1" noMove="1" noResize="1" noEditPoints="1" noAdjustHandles="1" noChangeArrowheads="1" noChangeShapeType="1" noTextEdit="1"/>
              </p:cNvSpPr>
              <p:nvPr/>
            </p:nvSpPr>
            <p:spPr>
              <a:xfrm>
                <a:off x="3913632" y="3770295"/>
                <a:ext cx="660181" cy="400110"/>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9EE5D519-2D72-F342-9C42-BB8A7460A76F}"/>
                  </a:ext>
                </a:extLst>
              </p:cNvPr>
              <p:cNvSpPr txBox="1"/>
              <p:nvPr/>
            </p:nvSpPr>
            <p:spPr>
              <a:xfrm>
                <a:off x="3932166" y="4946082"/>
                <a:ext cx="380232"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1" i="1" smtClean="0">
                          <a:solidFill>
                            <a:schemeClr val="bg1"/>
                          </a:solidFill>
                          <a:latin typeface="Cambria Math" panose="02040503050406030204" pitchFamily="18" charset="0"/>
                        </a:rPr>
                        <m:t>𝒓</m:t>
                      </m:r>
                    </m:oMath>
                  </m:oMathPara>
                </a14:m>
                <a:endParaRPr lang="en-US" sz="2000" b="1" dirty="0">
                  <a:solidFill>
                    <a:schemeClr val="bg1"/>
                  </a:solidFill>
                </a:endParaRPr>
              </a:p>
            </p:txBody>
          </p:sp>
        </mc:Choice>
        <mc:Fallback xmlns="">
          <p:sp>
            <p:nvSpPr>
              <p:cNvPr id="18" name="TextBox 17">
                <a:extLst>
                  <a:ext uri="{FF2B5EF4-FFF2-40B4-BE49-F238E27FC236}">
                    <a16:creationId xmlns:a16="http://schemas.microsoft.com/office/drawing/2014/main" id="{9EE5D519-2D72-F342-9C42-BB8A7460A76F}"/>
                  </a:ext>
                </a:extLst>
              </p:cNvPr>
              <p:cNvSpPr txBox="1">
                <a:spLocks noRot="1" noChangeAspect="1" noMove="1" noResize="1" noEditPoints="1" noAdjustHandles="1" noChangeArrowheads="1" noChangeShapeType="1" noTextEdit="1"/>
              </p:cNvSpPr>
              <p:nvPr/>
            </p:nvSpPr>
            <p:spPr>
              <a:xfrm>
                <a:off x="3932166" y="4946082"/>
                <a:ext cx="380232" cy="400110"/>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3CF7E139-83CF-5B13-B857-5B8A3E9F5832}"/>
                  </a:ext>
                </a:extLst>
              </p:cNvPr>
              <p:cNvSpPr txBox="1"/>
              <p:nvPr/>
            </p:nvSpPr>
            <p:spPr>
              <a:xfrm>
                <a:off x="5787956" y="5189153"/>
                <a:ext cx="1600118" cy="808811"/>
              </a:xfrm>
              <a:prstGeom prst="rect">
                <a:avLst/>
              </a:prstGeom>
              <a:noFill/>
            </p:spPr>
            <p:txBody>
              <a:bodyPr wrap="none" rtlCol="0">
                <a:spAutoFit/>
              </a:bodyPr>
              <a:lstStyle/>
              <a:p>
                <a14:m>
                  <m:oMath xmlns:m="http://schemas.openxmlformats.org/officeDocument/2006/math">
                    <m:r>
                      <a:rPr lang="en-US" sz="3200" b="1" i="1" smtClean="0">
                        <a:solidFill>
                          <a:schemeClr val="tx1"/>
                        </a:solidFill>
                        <a:latin typeface="Cambria Math" panose="02040503050406030204" pitchFamily="18" charset="0"/>
                      </a:rPr>
                      <m:t>𝜽</m:t>
                    </m:r>
                    <m:r>
                      <a:rPr lang="en-US" sz="3200" b="1" i="1" smtClean="0">
                        <a:solidFill>
                          <a:schemeClr val="tx1"/>
                        </a:solidFill>
                        <a:latin typeface="Cambria Math" panose="02040503050406030204" pitchFamily="18" charset="0"/>
                      </a:rPr>
                      <m:t>=</m:t>
                    </m:r>
                    <m:f>
                      <m:fPr>
                        <m:ctrlPr>
                          <a:rPr lang="en-US" sz="3200" b="1" i="1" smtClean="0">
                            <a:solidFill>
                              <a:schemeClr val="tx1"/>
                            </a:solidFill>
                            <a:latin typeface="Cambria Math" panose="02040503050406030204" pitchFamily="18" charset="0"/>
                          </a:rPr>
                        </m:ctrlPr>
                      </m:fPr>
                      <m:num>
                        <m:sSub>
                          <m:sSubPr>
                            <m:ctrlPr>
                              <a:rPr lang="en-US" sz="3200" b="1" i="1" smtClean="0">
                                <a:solidFill>
                                  <a:schemeClr val="tx1"/>
                                </a:solidFill>
                                <a:latin typeface="Cambria Math" panose="02040503050406030204" pitchFamily="18" charset="0"/>
                              </a:rPr>
                            </m:ctrlPr>
                          </m:sSubPr>
                          <m:e>
                            <m:r>
                              <a:rPr lang="en-US" sz="3200" b="1" i="1" smtClean="0">
                                <a:solidFill>
                                  <a:schemeClr val="tx1"/>
                                </a:solidFill>
                                <a:latin typeface="Cambria Math" panose="02040503050406030204" pitchFamily="18" charset="0"/>
                              </a:rPr>
                              <m:t>𝒍</m:t>
                            </m:r>
                          </m:e>
                          <m:sub>
                            <m:r>
                              <a:rPr lang="en-US" sz="3200" b="1" i="1" smtClean="0">
                                <a:solidFill>
                                  <a:schemeClr val="tx1"/>
                                </a:solidFill>
                                <a:latin typeface="Cambria Math" panose="02040503050406030204" pitchFamily="18" charset="0"/>
                              </a:rPr>
                              <m:t>𝒂𝒓𝒄</m:t>
                            </m:r>
                          </m:sub>
                        </m:sSub>
                      </m:num>
                      <m:den/>
                    </m:f>
                  </m:oMath>
                </a14:m>
                <a:r>
                  <a:rPr lang="en-US" sz="3200" b="1" dirty="0">
                    <a:solidFill>
                      <a:schemeClr val="tx1"/>
                    </a:solidFill>
                  </a:rPr>
                  <a:t> </a:t>
                </a:r>
              </a:p>
            </p:txBody>
          </p:sp>
        </mc:Choice>
        <mc:Fallback xmlns="">
          <p:sp>
            <p:nvSpPr>
              <p:cNvPr id="19" name="TextBox 18">
                <a:extLst>
                  <a:ext uri="{FF2B5EF4-FFF2-40B4-BE49-F238E27FC236}">
                    <a16:creationId xmlns:a16="http://schemas.microsoft.com/office/drawing/2014/main" id="{3CF7E139-83CF-5B13-B857-5B8A3E9F5832}"/>
                  </a:ext>
                </a:extLst>
              </p:cNvPr>
              <p:cNvSpPr txBox="1">
                <a:spLocks noRot="1" noChangeAspect="1" noMove="1" noResize="1" noEditPoints="1" noAdjustHandles="1" noChangeArrowheads="1" noChangeShapeType="1" noTextEdit="1"/>
              </p:cNvSpPr>
              <p:nvPr/>
            </p:nvSpPr>
            <p:spPr>
              <a:xfrm>
                <a:off x="5787956" y="5189153"/>
                <a:ext cx="1600118" cy="808811"/>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96857750-037C-1F80-CCE7-CF6CCB640B73}"/>
                  </a:ext>
                </a:extLst>
              </p:cNvPr>
              <p:cNvSpPr txBox="1"/>
              <p:nvPr/>
            </p:nvSpPr>
            <p:spPr>
              <a:xfrm>
                <a:off x="7828850" y="5162236"/>
                <a:ext cx="657359" cy="824328"/>
              </a:xfrm>
              <a:prstGeom prst="rect">
                <a:avLst/>
              </a:prstGeom>
              <a:noFill/>
            </p:spPr>
            <p:txBody>
              <a:bodyPr wrap="none" rtlCol="0">
                <a:spAutoFit/>
              </a:bodyPr>
              <a:lstStyle/>
              <a:p>
                <a14:m>
                  <m:oMath xmlns:m="http://schemas.openxmlformats.org/officeDocument/2006/math">
                    <m:f>
                      <m:fPr>
                        <m:ctrlPr>
                          <a:rPr lang="en-US" sz="3200" b="1" i="1" smtClean="0">
                            <a:solidFill>
                              <a:schemeClr val="tx1"/>
                            </a:solidFill>
                            <a:latin typeface="Cambria Math" panose="02040503050406030204" pitchFamily="18" charset="0"/>
                          </a:rPr>
                        </m:ctrlPr>
                      </m:fPr>
                      <m:num>
                        <m:d>
                          <m:dPr>
                            <m:begChr m:val="["/>
                            <m:endChr m:val="]"/>
                            <m:ctrlPr>
                              <a:rPr lang="en-US" sz="3200" b="1" i="1" smtClean="0">
                                <a:solidFill>
                                  <a:schemeClr val="tx1"/>
                                </a:solidFill>
                                <a:latin typeface="Cambria Math" panose="02040503050406030204" pitchFamily="18" charset="0"/>
                              </a:rPr>
                            </m:ctrlPr>
                          </m:dPr>
                          <m:e>
                            <m:r>
                              <a:rPr lang="en-US" sz="3200" b="1" i="0" smtClean="0">
                                <a:solidFill>
                                  <a:schemeClr val="tx1"/>
                                </a:solidFill>
                                <a:latin typeface="Cambria Math" panose="02040503050406030204" pitchFamily="18" charset="0"/>
                              </a:rPr>
                              <m:t>𝐋</m:t>
                            </m:r>
                          </m:e>
                        </m:d>
                      </m:num>
                      <m:den/>
                    </m:f>
                  </m:oMath>
                </a14:m>
                <a:r>
                  <a:rPr lang="en-US" sz="3200" b="1" dirty="0">
                    <a:solidFill>
                      <a:schemeClr val="tx1"/>
                    </a:solidFill>
                  </a:rPr>
                  <a:t> </a:t>
                </a:r>
              </a:p>
            </p:txBody>
          </p:sp>
        </mc:Choice>
        <mc:Fallback xmlns="">
          <p:sp>
            <p:nvSpPr>
              <p:cNvPr id="20" name="TextBox 19">
                <a:extLst>
                  <a:ext uri="{FF2B5EF4-FFF2-40B4-BE49-F238E27FC236}">
                    <a16:creationId xmlns:a16="http://schemas.microsoft.com/office/drawing/2014/main" id="{96857750-037C-1F80-CCE7-CF6CCB640B73}"/>
                  </a:ext>
                </a:extLst>
              </p:cNvPr>
              <p:cNvSpPr txBox="1">
                <a:spLocks noRot="1" noChangeAspect="1" noMove="1" noResize="1" noEditPoints="1" noAdjustHandles="1" noChangeArrowheads="1" noChangeShapeType="1" noTextEdit="1"/>
              </p:cNvSpPr>
              <p:nvPr/>
            </p:nvSpPr>
            <p:spPr>
              <a:xfrm>
                <a:off x="7828850" y="5162236"/>
                <a:ext cx="657359" cy="824328"/>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E2ECB61F-572D-A361-0FDF-8BF26ED406F3}"/>
                  </a:ext>
                </a:extLst>
              </p:cNvPr>
              <p:cNvSpPr txBox="1"/>
              <p:nvPr/>
            </p:nvSpPr>
            <p:spPr>
              <a:xfrm>
                <a:off x="6689615" y="5168190"/>
                <a:ext cx="553357" cy="832344"/>
              </a:xfrm>
              <a:prstGeom prst="rect">
                <a:avLst/>
              </a:prstGeom>
              <a:noFill/>
            </p:spPr>
            <p:txBody>
              <a:bodyPr wrap="none" rtlCol="0">
                <a:spAutoFit/>
              </a:bodyPr>
              <a:lstStyle/>
              <a:p>
                <a14:m>
                  <m:oMath xmlns:m="http://schemas.openxmlformats.org/officeDocument/2006/math">
                    <m:f>
                      <m:fPr>
                        <m:ctrlPr>
                          <a:rPr lang="en-US" sz="3200" b="1" i="1" smtClean="0">
                            <a:solidFill>
                              <a:schemeClr val="tx1"/>
                            </a:solidFill>
                            <a:latin typeface="Cambria Math" panose="02040503050406030204" pitchFamily="18" charset="0"/>
                          </a:rPr>
                        </m:ctrlPr>
                      </m:fPr>
                      <m:num/>
                      <m:den>
                        <m:r>
                          <a:rPr lang="en-US" sz="3200" b="1" i="1" smtClean="0">
                            <a:solidFill>
                              <a:schemeClr val="tx1"/>
                            </a:solidFill>
                            <a:latin typeface="Cambria Math" panose="02040503050406030204" pitchFamily="18" charset="0"/>
                          </a:rPr>
                          <m:t>𝒓</m:t>
                        </m:r>
                      </m:den>
                    </m:f>
                  </m:oMath>
                </a14:m>
                <a:r>
                  <a:rPr lang="en-US" sz="3200" b="1" dirty="0">
                    <a:solidFill>
                      <a:schemeClr val="tx1"/>
                    </a:solidFill>
                  </a:rPr>
                  <a:t> </a:t>
                </a:r>
              </a:p>
            </p:txBody>
          </p:sp>
        </mc:Choice>
        <mc:Fallback xmlns="">
          <p:sp>
            <p:nvSpPr>
              <p:cNvPr id="21" name="TextBox 20">
                <a:extLst>
                  <a:ext uri="{FF2B5EF4-FFF2-40B4-BE49-F238E27FC236}">
                    <a16:creationId xmlns:a16="http://schemas.microsoft.com/office/drawing/2014/main" id="{E2ECB61F-572D-A361-0FDF-8BF26ED406F3}"/>
                  </a:ext>
                </a:extLst>
              </p:cNvPr>
              <p:cNvSpPr txBox="1">
                <a:spLocks noRot="1" noChangeAspect="1" noMove="1" noResize="1" noEditPoints="1" noAdjustHandles="1" noChangeArrowheads="1" noChangeShapeType="1" noTextEdit="1"/>
              </p:cNvSpPr>
              <p:nvPr/>
            </p:nvSpPr>
            <p:spPr>
              <a:xfrm>
                <a:off x="6689615" y="5168190"/>
                <a:ext cx="553357" cy="832344"/>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80A59AB0-0549-CEAE-DB1B-94FB448A0965}"/>
                  </a:ext>
                </a:extLst>
              </p:cNvPr>
              <p:cNvSpPr txBox="1"/>
              <p:nvPr/>
            </p:nvSpPr>
            <p:spPr>
              <a:xfrm>
                <a:off x="7832860" y="5158030"/>
                <a:ext cx="1724190" cy="886268"/>
              </a:xfrm>
              <a:prstGeom prst="rect">
                <a:avLst/>
              </a:prstGeom>
              <a:noFill/>
            </p:spPr>
            <p:txBody>
              <a:bodyPr wrap="none" rtlCol="0">
                <a:spAutoFit/>
              </a:bodyPr>
              <a:lstStyle/>
              <a:p>
                <a14:m>
                  <m:oMath xmlns:m="http://schemas.openxmlformats.org/officeDocument/2006/math">
                    <m:f>
                      <m:fPr>
                        <m:ctrlPr>
                          <a:rPr lang="en-US" sz="3200" b="1" i="1" smtClean="0">
                            <a:solidFill>
                              <a:schemeClr val="tx1"/>
                            </a:solidFill>
                            <a:latin typeface="Cambria Math" panose="02040503050406030204" pitchFamily="18" charset="0"/>
                          </a:rPr>
                        </m:ctrlPr>
                      </m:fPr>
                      <m:num/>
                      <m:den>
                        <m:d>
                          <m:dPr>
                            <m:begChr m:val="["/>
                            <m:endChr m:val="]"/>
                            <m:ctrlPr>
                              <a:rPr lang="en-US" sz="3200" b="1" i="1" smtClean="0">
                                <a:solidFill>
                                  <a:schemeClr val="tx1"/>
                                </a:solidFill>
                                <a:latin typeface="Cambria Math" panose="02040503050406030204" pitchFamily="18" charset="0"/>
                              </a:rPr>
                            </m:ctrlPr>
                          </m:dPr>
                          <m:e>
                            <m:r>
                              <a:rPr lang="en-US" sz="3200" b="1" i="0" smtClean="0">
                                <a:solidFill>
                                  <a:schemeClr val="tx1"/>
                                </a:solidFill>
                                <a:latin typeface="Cambria Math" panose="02040503050406030204" pitchFamily="18" charset="0"/>
                              </a:rPr>
                              <m:t>𝐋</m:t>
                            </m:r>
                          </m:e>
                        </m:d>
                      </m:den>
                    </m:f>
                    <m:r>
                      <a:rPr lang="en-US" sz="3200" b="1" i="1" smtClean="0">
                        <a:solidFill>
                          <a:schemeClr val="tx1"/>
                        </a:solidFill>
                        <a:latin typeface="Cambria Math" panose="02040503050406030204" pitchFamily="18" charset="0"/>
                      </a:rPr>
                      <m:t>=</m:t>
                    </m:r>
                    <m:d>
                      <m:dPr>
                        <m:begChr m:val="["/>
                        <m:endChr m:val="]"/>
                        <m:ctrlPr>
                          <a:rPr lang="en-US" sz="3200" b="1" i="1" smtClean="0">
                            <a:solidFill>
                              <a:schemeClr val="tx1"/>
                            </a:solidFill>
                            <a:latin typeface="Cambria Math" panose="02040503050406030204" pitchFamily="18" charset="0"/>
                          </a:rPr>
                        </m:ctrlPr>
                      </m:dPr>
                      <m:e>
                        <m:r>
                          <a:rPr lang="en-US" sz="3200" b="1" i="1" smtClean="0">
                            <a:solidFill>
                              <a:schemeClr val="tx1"/>
                            </a:solidFill>
                            <a:latin typeface="Cambria Math" panose="02040503050406030204" pitchFamily="18" charset="0"/>
                          </a:rPr>
                          <m:t>𝟏</m:t>
                        </m:r>
                      </m:e>
                    </m:d>
                  </m:oMath>
                </a14:m>
                <a:r>
                  <a:rPr lang="en-US" sz="3200" b="1" dirty="0">
                    <a:solidFill>
                      <a:schemeClr val="tx1"/>
                    </a:solidFill>
                  </a:rPr>
                  <a:t> </a:t>
                </a:r>
              </a:p>
            </p:txBody>
          </p:sp>
        </mc:Choice>
        <mc:Fallback xmlns="">
          <p:sp>
            <p:nvSpPr>
              <p:cNvPr id="22" name="TextBox 21">
                <a:extLst>
                  <a:ext uri="{FF2B5EF4-FFF2-40B4-BE49-F238E27FC236}">
                    <a16:creationId xmlns:a16="http://schemas.microsoft.com/office/drawing/2014/main" id="{80A59AB0-0549-CEAE-DB1B-94FB448A0965}"/>
                  </a:ext>
                </a:extLst>
              </p:cNvPr>
              <p:cNvSpPr txBox="1">
                <a:spLocks noRot="1" noChangeAspect="1" noMove="1" noResize="1" noEditPoints="1" noAdjustHandles="1" noChangeArrowheads="1" noChangeShapeType="1" noTextEdit="1"/>
              </p:cNvSpPr>
              <p:nvPr/>
            </p:nvSpPr>
            <p:spPr>
              <a:xfrm>
                <a:off x="7832860" y="5158030"/>
                <a:ext cx="1724190" cy="886268"/>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7C33B6F4-F996-769A-D581-52EA1C76DE22}"/>
                  </a:ext>
                </a:extLst>
              </p:cNvPr>
              <p:cNvSpPr txBox="1"/>
              <p:nvPr/>
            </p:nvSpPr>
            <p:spPr>
              <a:xfrm>
                <a:off x="4992168" y="4397366"/>
                <a:ext cx="5634043" cy="584775"/>
              </a:xfrm>
              <a:prstGeom prst="rect">
                <a:avLst/>
              </a:prstGeom>
              <a:noFill/>
            </p:spPr>
            <p:txBody>
              <a:bodyPr wrap="none" rtlCol="0">
                <a:spAutoFit/>
              </a:bodyPr>
              <a:lstStyle/>
              <a:p>
                <a:r>
                  <a:rPr lang="en-US" sz="3200" b="1" dirty="0">
                    <a:solidFill>
                      <a:schemeClr val="tx1"/>
                    </a:solidFill>
                  </a:rPr>
                  <a:t>Definition of angle </a:t>
                </a:r>
                <a14:m>
                  <m:oMath xmlns:m="http://schemas.openxmlformats.org/officeDocument/2006/math">
                    <m:r>
                      <a:rPr lang="en-US" sz="3200" b="1" i="1" smtClean="0">
                        <a:solidFill>
                          <a:schemeClr val="tx1"/>
                        </a:solidFill>
                        <a:latin typeface="Cambria Math" panose="02040503050406030204" pitchFamily="18" charset="0"/>
                      </a:rPr>
                      <m:t>𝜽</m:t>
                    </m:r>
                  </m:oMath>
                </a14:m>
                <a:r>
                  <a:rPr lang="en-US" sz="3200" b="1" dirty="0">
                    <a:solidFill>
                      <a:schemeClr val="tx1"/>
                    </a:solidFill>
                  </a:rPr>
                  <a:t> in radians?</a:t>
                </a:r>
              </a:p>
            </p:txBody>
          </p:sp>
        </mc:Choice>
        <mc:Fallback xmlns="">
          <p:sp>
            <p:nvSpPr>
              <p:cNvPr id="23" name="TextBox 22">
                <a:extLst>
                  <a:ext uri="{FF2B5EF4-FFF2-40B4-BE49-F238E27FC236}">
                    <a16:creationId xmlns:a16="http://schemas.microsoft.com/office/drawing/2014/main" id="{7C33B6F4-F996-769A-D581-52EA1C76DE22}"/>
                  </a:ext>
                </a:extLst>
              </p:cNvPr>
              <p:cNvSpPr txBox="1">
                <a:spLocks noRot="1" noChangeAspect="1" noMove="1" noResize="1" noEditPoints="1" noAdjustHandles="1" noChangeArrowheads="1" noChangeShapeType="1" noTextEdit="1"/>
              </p:cNvSpPr>
              <p:nvPr/>
            </p:nvSpPr>
            <p:spPr>
              <a:xfrm>
                <a:off x="4992168" y="4397366"/>
                <a:ext cx="5634043" cy="584775"/>
              </a:xfrm>
              <a:prstGeom prst="rect">
                <a:avLst/>
              </a:prstGeom>
              <a:blipFill>
                <a:blip r:embed="rId12"/>
                <a:stretch>
                  <a:fillRect l="-2814" t="-12500" r="-1948" b="-3437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7C1C1610-8255-726E-9329-6BDA3FCD7145}"/>
                  </a:ext>
                </a:extLst>
              </p:cNvPr>
              <p:cNvSpPr txBox="1"/>
              <p:nvPr/>
            </p:nvSpPr>
            <p:spPr>
              <a:xfrm>
                <a:off x="9501300" y="5243333"/>
                <a:ext cx="1926105" cy="648191"/>
              </a:xfrm>
              <a:prstGeom prst="rect">
                <a:avLst/>
              </a:prstGeom>
              <a:noFill/>
            </p:spPr>
            <p:txBody>
              <a:bodyPr wrap="none" rtlCol="0">
                <a:spAutoFit/>
              </a:bodyPr>
              <a:lstStyle/>
              <a:p>
                <a14:m>
                  <m:oMath xmlns:m="http://schemas.openxmlformats.org/officeDocument/2006/math">
                    <m:r>
                      <a:rPr lang="en-US" sz="3200" b="1" i="1" smtClean="0">
                        <a:solidFill>
                          <a:schemeClr val="tx1"/>
                        </a:solidFill>
                        <a:latin typeface="Cambria Math" panose="02040503050406030204" pitchFamily="18" charset="0"/>
                      </a:rPr>
                      <m:t>=</m:t>
                    </m:r>
                    <m:d>
                      <m:dPr>
                        <m:begChr m:val="["/>
                        <m:endChr m:val="]"/>
                        <m:ctrlPr>
                          <a:rPr lang="en-US" sz="3200" b="1" i="1" smtClean="0">
                            <a:solidFill>
                              <a:schemeClr val="tx1"/>
                            </a:solidFill>
                            <a:latin typeface="Cambria Math" panose="02040503050406030204" pitchFamily="18" charset="0"/>
                          </a:rPr>
                        </m:ctrlPr>
                      </m:dPr>
                      <m:e>
                        <m:r>
                          <a:rPr lang="en-US" sz="3200" b="1" i="0" smtClean="0">
                            <a:solidFill>
                              <a:schemeClr val="tx1"/>
                            </a:solidFill>
                            <a:latin typeface="Cambria Math" panose="02040503050406030204" pitchFamily="18" charset="0"/>
                          </a:rPr>
                          <m:t>𝐋</m:t>
                        </m:r>
                        <m:r>
                          <a:rPr lang="en-US" sz="3200" b="1" i="0" smtClean="0">
                            <a:solidFill>
                              <a:schemeClr val="tx1"/>
                            </a:solidFill>
                            <a:latin typeface="Cambria Math" panose="02040503050406030204" pitchFamily="18" charset="0"/>
                          </a:rPr>
                          <m:t> </m:t>
                        </m:r>
                        <m:sSup>
                          <m:sSupPr>
                            <m:ctrlPr>
                              <a:rPr lang="en-US" sz="3200" b="1" i="1" smtClean="0">
                                <a:solidFill>
                                  <a:schemeClr val="tx1"/>
                                </a:solidFill>
                                <a:latin typeface="Cambria Math" panose="02040503050406030204" pitchFamily="18" charset="0"/>
                              </a:rPr>
                            </m:ctrlPr>
                          </m:sSupPr>
                          <m:e>
                            <m:r>
                              <a:rPr lang="en-US" sz="3200" b="1" i="0" smtClean="0">
                                <a:solidFill>
                                  <a:schemeClr val="tx1"/>
                                </a:solidFill>
                                <a:latin typeface="Cambria Math" panose="02040503050406030204" pitchFamily="18" charset="0"/>
                              </a:rPr>
                              <m:t>𝐋</m:t>
                            </m:r>
                          </m:e>
                          <m:sup>
                            <m:r>
                              <a:rPr lang="en-US" sz="3200" b="1" i="0" smtClean="0">
                                <a:solidFill>
                                  <a:schemeClr val="tx1"/>
                                </a:solidFill>
                                <a:latin typeface="Cambria Math" panose="02040503050406030204" pitchFamily="18" charset="0"/>
                              </a:rPr>
                              <m:t>−</m:t>
                            </m:r>
                            <m:r>
                              <a:rPr lang="en-US" sz="3200" b="1" i="0" smtClean="0">
                                <a:solidFill>
                                  <a:schemeClr val="tx1"/>
                                </a:solidFill>
                                <a:latin typeface="Cambria Math" panose="02040503050406030204" pitchFamily="18" charset="0"/>
                              </a:rPr>
                              <m:t>𝟏</m:t>
                            </m:r>
                          </m:sup>
                        </m:sSup>
                      </m:e>
                    </m:d>
                  </m:oMath>
                </a14:m>
                <a:r>
                  <a:rPr lang="en-US" sz="3200" b="1" dirty="0">
                    <a:solidFill>
                      <a:schemeClr val="tx1"/>
                    </a:solidFill>
                  </a:rPr>
                  <a:t> </a:t>
                </a:r>
              </a:p>
            </p:txBody>
          </p:sp>
        </mc:Choice>
        <mc:Fallback xmlns="">
          <p:sp>
            <p:nvSpPr>
              <p:cNvPr id="15" name="TextBox 14">
                <a:extLst>
                  <a:ext uri="{FF2B5EF4-FFF2-40B4-BE49-F238E27FC236}">
                    <a16:creationId xmlns:a16="http://schemas.microsoft.com/office/drawing/2014/main" id="{7C1C1610-8255-726E-9329-6BDA3FCD7145}"/>
                  </a:ext>
                </a:extLst>
              </p:cNvPr>
              <p:cNvSpPr txBox="1">
                <a:spLocks noRot="1" noChangeAspect="1" noMove="1" noResize="1" noEditPoints="1" noAdjustHandles="1" noChangeArrowheads="1" noChangeShapeType="1" noTextEdit="1"/>
              </p:cNvSpPr>
              <p:nvPr/>
            </p:nvSpPr>
            <p:spPr>
              <a:xfrm>
                <a:off x="9501300" y="5243333"/>
                <a:ext cx="1926105" cy="648191"/>
              </a:xfrm>
              <a:prstGeom prst="rect">
                <a:avLst/>
              </a:prstGeom>
              <a:blipFill>
                <a:blip r:embed="rId1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694239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par>
                                <p:cTn id="19" presetID="32" presetClass="emph" presetSubtype="0" fill="hold" grpId="1" nodeType="withEffect">
                                  <p:stCondLst>
                                    <p:cond delay="0"/>
                                  </p:stCondLst>
                                  <p:childTnLst>
                                    <p:animRot by="120000">
                                      <p:cBhvr>
                                        <p:cTn id="20" dur="100" fill="hold">
                                          <p:stCondLst>
                                            <p:cond delay="0"/>
                                          </p:stCondLst>
                                        </p:cTn>
                                        <p:tgtEl>
                                          <p:spTgt spid="9"/>
                                        </p:tgtEl>
                                        <p:attrNameLst>
                                          <p:attrName>r</p:attrName>
                                        </p:attrNameLst>
                                      </p:cBhvr>
                                    </p:animRot>
                                    <p:animRot by="-240000">
                                      <p:cBhvr>
                                        <p:cTn id="21" dur="200" fill="hold">
                                          <p:stCondLst>
                                            <p:cond delay="200"/>
                                          </p:stCondLst>
                                        </p:cTn>
                                        <p:tgtEl>
                                          <p:spTgt spid="9"/>
                                        </p:tgtEl>
                                        <p:attrNameLst>
                                          <p:attrName>r</p:attrName>
                                        </p:attrNameLst>
                                      </p:cBhvr>
                                    </p:animRot>
                                    <p:animRot by="240000">
                                      <p:cBhvr>
                                        <p:cTn id="22" dur="200" fill="hold">
                                          <p:stCondLst>
                                            <p:cond delay="400"/>
                                          </p:stCondLst>
                                        </p:cTn>
                                        <p:tgtEl>
                                          <p:spTgt spid="9"/>
                                        </p:tgtEl>
                                        <p:attrNameLst>
                                          <p:attrName>r</p:attrName>
                                        </p:attrNameLst>
                                      </p:cBhvr>
                                    </p:animRot>
                                    <p:animRot by="-240000">
                                      <p:cBhvr>
                                        <p:cTn id="23" dur="200" fill="hold">
                                          <p:stCondLst>
                                            <p:cond delay="600"/>
                                          </p:stCondLst>
                                        </p:cTn>
                                        <p:tgtEl>
                                          <p:spTgt spid="9"/>
                                        </p:tgtEl>
                                        <p:attrNameLst>
                                          <p:attrName>r</p:attrName>
                                        </p:attrNameLst>
                                      </p:cBhvr>
                                    </p:animRot>
                                    <p:animRot by="120000">
                                      <p:cBhvr>
                                        <p:cTn id="24" dur="200" fill="hold">
                                          <p:stCondLst>
                                            <p:cond delay="800"/>
                                          </p:stCondLst>
                                        </p:cTn>
                                        <p:tgtEl>
                                          <p:spTgt spid="9"/>
                                        </p:tgtEl>
                                        <p:attrNameLst>
                                          <p:attrName>r</p:attrName>
                                        </p:attrNameLst>
                                      </p:cBhvr>
                                    </p:animRo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fade">
                                      <p:cBhvr>
                                        <p:cTn id="29" dur="500"/>
                                        <p:tgtEl>
                                          <p:spTgt spid="3"/>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fade">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fade">
                                      <p:cBhvr>
                                        <p:cTn id="37" dur="500"/>
                                        <p:tgtEl>
                                          <p:spTgt spid="4"/>
                                        </p:tgtEl>
                                      </p:cBhvr>
                                    </p:animEffect>
                                  </p:childTnLst>
                                </p:cTn>
                              </p:par>
                              <p:par>
                                <p:cTn id="38" presetID="32" presetClass="emph" presetSubtype="0" fill="hold" grpId="1" nodeType="withEffect">
                                  <p:stCondLst>
                                    <p:cond delay="0"/>
                                  </p:stCondLst>
                                  <p:childTnLst>
                                    <p:animRot by="120000">
                                      <p:cBhvr>
                                        <p:cTn id="39" dur="100" fill="hold">
                                          <p:stCondLst>
                                            <p:cond delay="0"/>
                                          </p:stCondLst>
                                        </p:cTn>
                                        <p:tgtEl>
                                          <p:spTgt spid="4"/>
                                        </p:tgtEl>
                                        <p:attrNameLst>
                                          <p:attrName>r</p:attrName>
                                        </p:attrNameLst>
                                      </p:cBhvr>
                                    </p:animRot>
                                    <p:animRot by="-240000">
                                      <p:cBhvr>
                                        <p:cTn id="40" dur="200" fill="hold">
                                          <p:stCondLst>
                                            <p:cond delay="200"/>
                                          </p:stCondLst>
                                        </p:cTn>
                                        <p:tgtEl>
                                          <p:spTgt spid="4"/>
                                        </p:tgtEl>
                                        <p:attrNameLst>
                                          <p:attrName>r</p:attrName>
                                        </p:attrNameLst>
                                      </p:cBhvr>
                                    </p:animRot>
                                    <p:animRot by="240000">
                                      <p:cBhvr>
                                        <p:cTn id="41" dur="200" fill="hold">
                                          <p:stCondLst>
                                            <p:cond delay="400"/>
                                          </p:stCondLst>
                                        </p:cTn>
                                        <p:tgtEl>
                                          <p:spTgt spid="4"/>
                                        </p:tgtEl>
                                        <p:attrNameLst>
                                          <p:attrName>r</p:attrName>
                                        </p:attrNameLst>
                                      </p:cBhvr>
                                    </p:animRot>
                                    <p:animRot by="-240000">
                                      <p:cBhvr>
                                        <p:cTn id="42" dur="200" fill="hold">
                                          <p:stCondLst>
                                            <p:cond delay="600"/>
                                          </p:stCondLst>
                                        </p:cTn>
                                        <p:tgtEl>
                                          <p:spTgt spid="4"/>
                                        </p:tgtEl>
                                        <p:attrNameLst>
                                          <p:attrName>r</p:attrName>
                                        </p:attrNameLst>
                                      </p:cBhvr>
                                    </p:animRot>
                                    <p:animRot by="120000">
                                      <p:cBhvr>
                                        <p:cTn id="43" dur="200" fill="hold">
                                          <p:stCondLst>
                                            <p:cond delay="800"/>
                                          </p:stCondLst>
                                        </p:cTn>
                                        <p:tgtEl>
                                          <p:spTgt spid="4"/>
                                        </p:tgtEl>
                                        <p:attrNameLst>
                                          <p:attrName>r</p:attrName>
                                        </p:attrNameLst>
                                      </p:cBhvr>
                                    </p:animRo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fade">
                                      <p:cBhvr>
                                        <p:cTn id="48" dur="500"/>
                                        <p:tgtEl>
                                          <p:spTgt spid="23"/>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5"/>
                                        </p:tgtEl>
                                        <p:attrNameLst>
                                          <p:attrName>style.visibility</p:attrName>
                                        </p:attrNameLst>
                                      </p:cBhvr>
                                      <p:to>
                                        <p:strVal val="visible"/>
                                      </p:to>
                                    </p:set>
                                    <p:animEffect transition="in" filter="fade">
                                      <p:cBhvr>
                                        <p:cTn id="51" dur="500"/>
                                        <p:tgtEl>
                                          <p:spTgt spid="5"/>
                                        </p:tgtEl>
                                      </p:cBhvr>
                                    </p:animEffect>
                                  </p:childTnLst>
                                </p:cTn>
                              </p:par>
                              <p:par>
                                <p:cTn id="52" presetID="10" presetClass="entr" presetSubtype="0" fill="hold" nodeType="with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fade">
                                      <p:cBhvr>
                                        <p:cTn id="54" dur="500"/>
                                        <p:tgtEl>
                                          <p:spTgt spid="8"/>
                                        </p:tgtEl>
                                      </p:cBhvr>
                                    </p:animEffect>
                                  </p:childTnLst>
                                </p:cTn>
                              </p:par>
                              <p:par>
                                <p:cTn id="55" presetID="10" presetClass="entr" presetSubtype="0" fill="hold" nodeType="with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fade">
                                      <p:cBhvr>
                                        <p:cTn id="57" dur="5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fade">
                                      <p:cBhvr>
                                        <p:cTn id="62" dur="500"/>
                                        <p:tgtEl>
                                          <p:spTgt spid="17"/>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fade">
                                      <p:cBhvr>
                                        <p:cTn id="65" dur="500"/>
                                        <p:tgtEl>
                                          <p:spTgt spid="14"/>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19"/>
                                        </p:tgtEl>
                                        <p:attrNameLst>
                                          <p:attrName>style.visibility</p:attrName>
                                        </p:attrNameLst>
                                      </p:cBhvr>
                                      <p:to>
                                        <p:strVal val="visible"/>
                                      </p:to>
                                    </p:set>
                                    <p:animEffect transition="in" filter="fade">
                                      <p:cBhvr>
                                        <p:cTn id="68" dur="500"/>
                                        <p:tgtEl>
                                          <p:spTgt spid="19"/>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20"/>
                                        </p:tgtEl>
                                        <p:attrNameLst>
                                          <p:attrName>style.visibility</p:attrName>
                                        </p:attrNameLst>
                                      </p:cBhvr>
                                      <p:to>
                                        <p:strVal val="visible"/>
                                      </p:to>
                                    </p:set>
                                    <p:animEffect transition="in" filter="fade">
                                      <p:cBhvr>
                                        <p:cTn id="73" dur="500"/>
                                        <p:tgtEl>
                                          <p:spTgt spid="20"/>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grpId="0" nodeType="clickEffect">
                                  <p:stCondLst>
                                    <p:cond delay="0"/>
                                  </p:stCondLst>
                                  <p:childTnLst>
                                    <p:set>
                                      <p:cBhvr>
                                        <p:cTn id="77" dur="1" fill="hold">
                                          <p:stCondLst>
                                            <p:cond delay="0"/>
                                          </p:stCondLst>
                                        </p:cTn>
                                        <p:tgtEl>
                                          <p:spTgt spid="21"/>
                                        </p:tgtEl>
                                        <p:attrNameLst>
                                          <p:attrName>style.visibility</p:attrName>
                                        </p:attrNameLst>
                                      </p:cBhvr>
                                      <p:to>
                                        <p:strVal val="visible"/>
                                      </p:to>
                                    </p:set>
                                    <p:animEffect transition="in" filter="fade">
                                      <p:cBhvr>
                                        <p:cTn id="78" dur="500"/>
                                        <p:tgtEl>
                                          <p:spTgt spid="21"/>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18"/>
                                        </p:tgtEl>
                                        <p:attrNameLst>
                                          <p:attrName>style.visibility</p:attrName>
                                        </p:attrNameLst>
                                      </p:cBhvr>
                                      <p:to>
                                        <p:strVal val="visible"/>
                                      </p:to>
                                    </p:set>
                                    <p:animEffect transition="in" filter="fade">
                                      <p:cBhvr>
                                        <p:cTn id="81" dur="500"/>
                                        <p:tgtEl>
                                          <p:spTgt spid="18"/>
                                        </p:tgtEl>
                                      </p:cBhvr>
                                    </p:animEffect>
                                  </p:childTnLst>
                                </p:cTn>
                              </p:par>
                              <p:par>
                                <p:cTn id="82" presetID="10" presetClass="entr" presetSubtype="0" fill="hold" nodeType="withEffect">
                                  <p:stCondLst>
                                    <p:cond delay="0"/>
                                  </p:stCondLst>
                                  <p:childTnLst>
                                    <p:set>
                                      <p:cBhvr>
                                        <p:cTn id="83" dur="1" fill="hold">
                                          <p:stCondLst>
                                            <p:cond delay="0"/>
                                          </p:stCondLst>
                                        </p:cTn>
                                        <p:tgtEl>
                                          <p:spTgt spid="16"/>
                                        </p:tgtEl>
                                        <p:attrNameLst>
                                          <p:attrName>style.visibility</p:attrName>
                                        </p:attrNameLst>
                                      </p:cBhvr>
                                      <p:to>
                                        <p:strVal val="visible"/>
                                      </p:to>
                                    </p:set>
                                    <p:animEffect transition="in" filter="fade">
                                      <p:cBhvr>
                                        <p:cTn id="84" dur="500"/>
                                        <p:tgtEl>
                                          <p:spTgt spid="16"/>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22"/>
                                        </p:tgtEl>
                                        <p:attrNameLst>
                                          <p:attrName>style.visibility</p:attrName>
                                        </p:attrNameLst>
                                      </p:cBhvr>
                                      <p:to>
                                        <p:strVal val="visible"/>
                                      </p:to>
                                    </p:set>
                                    <p:animEffect transition="in" filter="fade">
                                      <p:cBhvr>
                                        <p:cTn id="89" dur="500"/>
                                        <p:tgtEl>
                                          <p:spTgt spid="22"/>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15"/>
                                        </p:tgtEl>
                                        <p:attrNameLst>
                                          <p:attrName>style.visibility</p:attrName>
                                        </p:attrNameLst>
                                      </p:cBhvr>
                                      <p:to>
                                        <p:strVal val="visible"/>
                                      </p:to>
                                    </p:set>
                                    <p:animEffect transition="in" filter="fade">
                                      <p:cBhvr>
                                        <p:cTn id="9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9" grpId="0"/>
      <p:bldP spid="9" grpId="1"/>
      <p:bldP spid="10" grpId="0"/>
      <p:bldP spid="2" grpId="0"/>
      <p:bldP spid="4" grpId="0"/>
      <p:bldP spid="4" grpId="1"/>
      <p:bldP spid="5" grpId="0" animBg="1"/>
      <p:bldP spid="14" grpId="0" animBg="1"/>
      <p:bldP spid="17" grpId="0"/>
      <p:bldP spid="18" grpId="0"/>
      <p:bldP spid="19" grpId="0"/>
      <p:bldP spid="20" grpId="0"/>
      <p:bldP spid="21" grpId="0"/>
      <p:bldP spid="22" grpId="0"/>
      <p:bldP spid="23"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309598" y="1044912"/>
            <a:ext cx="7092167" cy="400110"/>
          </a:xfrm>
          <a:prstGeom prst="rect">
            <a:avLst/>
          </a:prstGeom>
          <a:noFill/>
        </p:spPr>
        <p:txBody>
          <a:bodyPr wrap="square" rtlCol="0">
            <a:spAutoFit/>
          </a:bodyPr>
          <a:lstStyle/>
          <a:p>
            <a:r>
              <a:rPr lang="en-US" sz="2000" dirty="0"/>
              <a:t>Energy:</a:t>
            </a:r>
          </a:p>
        </p:txBody>
      </p:sp>
      <mc:AlternateContent xmlns:mc="http://schemas.openxmlformats.org/markup-compatibility/2006" xmlns:a14="http://schemas.microsoft.com/office/drawing/2010/main">
        <mc:Choice Requires="a14">
          <p:sp>
            <p:nvSpPr>
              <p:cNvPr id="12" name="TextBox 11"/>
              <p:cNvSpPr txBox="1"/>
              <p:nvPr/>
            </p:nvSpPr>
            <p:spPr>
              <a:xfrm>
                <a:off x="2930467" y="1456452"/>
                <a:ext cx="6365628" cy="400110"/>
              </a:xfrm>
              <a:prstGeom prst="rect">
                <a:avLst/>
              </a:prstGeom>
              <a:noFill/>
            </p:spPr>
            <p:txBody>
              <a:bodyPr wrap="square" rtlCol="0">
                <a:spAutoFit/>
              </a:bodyPr>
              <a:lstStyle/>
              <a:p>
                <a:r>
                  <a:rPr lang="en-US" sz="2000" dirty="0"/>
                  <a:t>Variable </a:t>
                </a:r>
                <a14:m>
                  <m:oMath xmlns:m="http://schemas.openxmlformats.org/officeDocument/2006/math">
                    <m:r>
                      <a:rPr lang="en-US" sz="2000" b="0" i="1" smtClean="0">
                        <a:latin typeface="Cambria Math" panose="02040503050406030204" pitchFamily="18" charset="0"/>
                      </a:rPr>
                      <m:t>𝐸</m:t>
                    </m:r>
                  </m:oMath>
                </a14:m>
                <a:r>
                  <a:rPr lang="en-US" sz="2000" dirty="0"/>
                  <a:t>, dimensions of [?], value of 1 J</a:t>
                </a:r>
              </a:p>
            </p:txBody>
          </p:sp>
        </mc:Choice>
        <mc:Fallback xmlns="">
          <p:sp>
            <p:nvSpPr>
              <p:cNvPr id="12" name="TextBox 11"/>
              <p:cNvSpPr txBox="1">
                <a:spLocks noRot="1" noChangeAspect="1" noMove="1" noResize="1" noEditPoints="1" noAdjustHandles="1" noChangeArrowheads="1" noChangeShapeType="1" noTextEdit="1"/>
              </p:cNvSpPr>
              <p:nvPr/>
            </p:nvSpPr>
            <p:spPr>
              <a:xfrm>
                <a:off x="2930467" y="1456452"/>
                <a:ext cx="6365628" cy="400110"/>
              </a:xfrm>
              <a:prstGeom prst="rect">
                <a:avLst/>
              </a:prstGeom>
              <a:blipFill>
                <a:blip r:embed="rId3"/>
                <a:stretch>
                  <a:fillRect l="-1054" t="-9091"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2930467" y="1953747"/>
                <a:ext cx="339017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𝐸</m:t>
                      </m:r>
                      <m:r>
                        <a:rPr lang="en-US" sz="2000" b="0" i="1" smtClean="0">
                          <a:latin typeface="Cambria Math" panose="02040503050406030204" pitchFamily="18" charset="0"/>
                        </a:rPr>
                        <m:t>=</m:t>
                      </m:r>
                      <m:r>
                        <a:rPr lang="en-US" sz="2000" b="0" i="1" smtClean="0">
                          <a:latin typeface="Cambria Math" panose="02040503050406030204" pitchFamily="18" charset="0"/>
                        </a:rPr>
                        <m:t>𝑊</m:t>
                      </m:r>
                      <m:r>
                        <a:rPr lang="en-US" sz="2000" b="0" i="1" smtClean="0">
                          <a:latin typeface="Cambria Math" panose="02040503050406030204" pitchFamily="18" charset="0"/>
                        </a:rPr>
                        <m:t>=</m:t>
                      </m:r>
                      <m:r>
                        <a:rPr lang="en-US" sz="2000" b="0" i="1" smtClean="0">
                          <a:latin typeface="Cambria Math" panose="02040503050406030204" pitchFamily="18" charset="0"/>
                        </a:rPr>
                        <m:t>𝐹𝑑</m:t>
                      </m:r>
                    </m:oMath>
                  </m:oMathPara>
                </a14:m>
                <a:endParaRPr lang="en-US" sz="2000" dirty="0"/>
              </a:p>
            </p:txBody>
          </p:sp>
        </mc:Choice>
        <mc:Fallback xmlns="">
          <p:sp>
            <p:nvSpPr>
              <p:cNvPr id="13" name="TextBox 12"/>
              <p:cNvSpPr txBox="1">
                <a:spLocks noRot="1" noChangeAspect="1" noMove="1" noResize="1" noEditPoints="1" noAdjustHandles="1" noChangeArrowheads="1" noChangeShapeType="1" noTextEdit="1"/>
              </p:cNvSpPr>
              <p:nvPr/>
            </p:nvSpPr>
            <p:spPr>
              <a:xfrm>
                <a:off x="2930467" y="1953747"/>
                <a:ext cx="3390178" cy="400110"/>
              </a:xfrm>
              <a:prstGeom prst="rect">
                <a:avLst/>
              </a:prstGeom>
              <a:blipFill>
                <a:blip r:embed="rId4"/>
                <a:stretch>
                  <a:fillRect/>
                </a:stretch>
              </a:blipFill>
            </p:spPr>
            <p:txBody>
              <a:bodyPr/>
              <a:lstStyle/>
              <a:p>
                <a:r>
                  <a:rPr lang="en-US">
                    <a:noFill/>
                  </a:rPr>
                  <a:t> </a:t>
                </a:r>
              </a:p>
            </p:txBody>
          </p:sp>
        </mc:Fallback>
      </mc:AlternateContent>
      <p:sp>
        <p:nvSpPr>
          <p:cNvPr id="18" name="TextBox 17"/>
          <p:cNvSpPr txBox="1"/>
          <p:nvPr/>
        </p:nvSpPr>
        <p:spPr>
          <a:xfrm>
            <a:off x="2309598" y="2386032"/>
            <a:ext cx="7092167" cy="400110"/>
          </a:xfrm>
          <a:prstGeom prst="rect">
            <a:avLst/>
          </a:prstGeom>
          <a:noFill/>
        </p:spPr>
        <p:txBody>
          <a:bodyPr wrap="square" rtlCol="0">
            <a:spAutoFit/>
          </a:bodyPr>
          <a:lstStyle/>
          <a:p>
            <a:r>
              <a:rPr lang="en-US" sz="2000" dirty="0"/>
              <a:t>Force:</a:t>
            </a:r>
          </a:p>
        </p:txBody>
      </p:sp>
      <mc:AlternateContent xmlns:mc="http://schemas.openxmlformats.org/markup-compatibility/2006" xmlns:a14="http://schemas.microsoft.com/office/drawing/2010/main">
        <mc:Choice Requires="a14">
          <p:sp>
            <p:nvSpPr>
              <p:cNvPr id="19" name="TextBox 18"/>
              <p:cNvSpPr txBox="1"/>
              <p:nvPr/>
            </p:nvSpPr>
            <p:spPr>
              <a:xfrm>
                <a:off x="2930467" y="2717562"/>
                <a:ext cx="6365628" cy="400110"/>
              </a:xfrm>
              <a:prstGeom prst="rect">
                <a:avLst/>
              </a:prstGeom>
              <a:noFill/>
            </p:spPr>
            <p:txBody>
              <a:bodyPr wrap="square" rtlCol="0">
                <a:spAutoFit/>
              </a:bodyPr>
              <a:lstStyle/>
              <a:p>
                <a:r>
                  <a:rPr lang="en-US" sz="2000" dirty="0"/>
                  <a:t>Variable </a:t>
                </a:r>
                <a14:m>
                  <m:oMath xmlns:m="http://schemas.openxmlformats.org/officeDocument/2006/math">
                    <m:r>
                      <a:rPr lang="en-US" sz="2000" b="0" i="1" smtClean="0">
                        <a:latin typeface="Cambria Math" panose="02040503050406030204" pitchFamily="18" charset="0"/>
                      </a:rPr>
                      <m:t>𝐹</m:t>
                    </m:r>
                  </m:oMath>
                </a14:m>
                <a:r>
                  <a:rPr lang="en-US" sz="2000" dirty="0"/>
                  <a:t>, dimensions of [?], value of 1 N</a:t>
                </a:r>
              </a:p>
            </p:txBody>
          </p:sp>
        </mc:Choice>
        <mc:Fallback xmlns="">
          <p:sp>
            <p:nvSpPr>
              <p:cNvPr id="19" name="TextBox 18"/>
              <p:cNvSpPr txBox="1">
                <a:spLocks noRot="1" noChangeAspect="1" noMove="1" noResize="1" noEditPoints="1" noAdjustHandles="1" noChangeArrowheads="1" noChangeShapeType="1" noTextEdit="1"/>
              </p:cNvSpPr>
              <p:nvPr/>
            </p:nvSpPr>
            <p:spPr>
              <a:xfrm>
                <a:off x="2930467" y="2717562"/>
                <a:ext cx="6365628" cy="400110"/>
              </a:xfrm>
              <a:prstGeom prst="rect">
                <a:avLst/>
              </a:prstGeom>
              <a:blipFill>
                <a:blip r:embed="rId5"/>
                <a:stretch>
                  <a:fillRect l="-1054" t="-9231"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2930467" y="3214857"/>
                <a:ext cx="3973108"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𝐹</m:t>
                      </m:r>
                      <m:r>
                        <a:rPr lang="en-US" sz="2000" b="0" i="1" smtClean="0">
                          <a:latin typeface="Cambria Math" panose="02040503050406030204" pitchFamily="18" charset="0"/>
                        </a:rPr>
                        <m:t>=</m:t>
                      </m:r>
                      <m:r>
                        <a:rPr lang="en-US" sz="2000" b="0" i="1" smtClean="0">
                          <a:latin typeface="Cambria Math" panose="02040503050406030204" pitchFamily="18" charset="0"/>
                        </a:rPr>
                        <m:t>𝑚𝑎</m:t>
                      </m:r>
                    </m:oMath>
                  </m:oMathPara>
                </a14:m>
                <a:endParaRPr lang="en-US" sz="2000" dirty="0"/>
              </a:p>
            </p:txBody>
          </p:sp>
        </mc:Choice>
        <mc:Fallback xmlns="">
          <p:sp>
            <p:nvSpPr>
              <p:cNvPr id="22" name="TextBox 21"/>
              <p:cNvSpPr txBox="1">
                <a:spLocks noRot="1" noChangeAspect="1" noMove="1" noResize="1" noEditPoints="1" noAdjustHandles="1" noChangeArrowheads="1" noChangeShapeType="1" noTextEdit="1"/>
              </p:cNvSpPr>
              <p:nvPr/>
            </p:nvSpPr>
            <p:spPr>
              <a:xfrm>
                <a:off x="2930467" y="3214857"/>
                <a:ext cx="3973108" cy="400110"/>
              </a:xfrm>
              <a:prstGeom prst="rect">
                <a:avLst/>
              </a:prstGeom>
              <a:blipFill>
                <a:blip r:embed="rId6"/>
                <a:stretch>
                  <a:fillRect/>
                </a:stretch>
              </a:blipFill>
            </p:spPr>
            <p:txBody>
              <a:bodyPr/>
              <a:lstStyle/>
              <a:p>
                <a:r>
                  <a:rPr lang="en-US">
                    <a:noFill/>
                  </a:rPr>
                  <a:t> </a:t>
                </a:r>
              </a:p>
            </p:txBody>
          </p:sp>
        </mc:Fallback>
      </mc:AlternateContent>
      <p:sp>
        <p:nvSpPr>
          <p:cNvPr id="25" name="TextBox 24"/>
          <p:cNvSpPr txBox="1"/>
          <p:nvPr/>
        </p:nvSpPr>
        <p:spPr>
          <a:xfrm>
            <a:off x="2309598" y="3750012"/>
            <a:ext cx="7092167" cy="400110"/>
          </a:xfrm>
          <a:prstGeom prst="rect">
            <a:avLst/>
          </a:prstGeom>
          <a:noFill/>
        </p:spPr>
        <p:txBody>
          <a:bodyPr wrap="square" rtlCol="0">
            <a:spAutoFit/>
          </a:bodyPr>
          <a:lstStyle/>
          <a:p>
            <a:r>
              <a:rPr lang="en-US" sz="2000" dirty="0"/>
              <a:t>Acceleration:</a:t>
            </a:r>
          </a:p>
        </p:txBody>
      </p:sp>
      <mc:AlternateContent xmlns:mc="http://schemas.openxmlformats.org/markup-compatibility/2006" xmlns:a14="http://schemas.microsoft.com/office/drawing/2010/main">
        <mc:Choice Requires="a14">
          <p:sp>
            <p:nvSpPr>
              <p:cNvPr id="26" name="TextBox 25"/>
              <p:cNvSpPr txBox="1"/>
              <p:nvPr/>
            </p:nvSpPr>
            <p:spPr>
              <a:xfrm>
                <a:off x="2930467" y="4001532"/>
                <a:ext cx="6365628" cy="400110"/>
              </a:xfrm>
              <a:prstGeom prst="rect">
                <a:avLst/>
              </a:prstGeom>
              <a:noFill/>
            </p:spPr>
            <p:txBody>
              <a:bodyPr wrap="square" rtlCol="0">
                <a:spAutoFit/>
              </a:bodyPr>
              <a:lstStyle/>
              <a:p>
                <a:r>
                  <a:rPr lang="en-US" sz="2000" dirty="0"/>
                  <a:t>Variable </a:t>
                </a:r>
                <a14:m>
                  <m:oMath xmlns:m="http://schemas.openxmlformats.org/officeDocument/2006/math">
                    <m:r>
                      <a:rPr lang="en-US" sz="2000" b="0" i="1" smtClean="0">
                        <a:latin typeface="Cambria Math" panose="02040503050406030204" pitchFamily="18" charset="0"/>
                      </a:rPr>
                      <m:t>𝑎</m:t>
                    </m:r>
                  </m:oMath>
                </a14:m>
                <a:r>
                  <a:rPr lang="en-US" sz="2000" dirty="0"/>
                  <a:t>, dimensions of [?], value of 1 m s</a:t>
                </a:r>
                <a:r>
                  <a:rPr lang="en-US" sz="2000" baseline="30000" dirty="0"/>
                  <a:t>-2</a:t>
                </a:r>
              </a:p>
            </p:txBody>
          </p:sp>
        </mc:Choice>
        <mc:Fallback xmlns="">
          <p:sp>
            <p:nvSpPr>
              <p:cNvPr id="26" name="TextBox 25"/>
              <p:cNvSpPr txBox="1">
                <a:spLocks noRot="1" noChangeAspect="1" noMove="1" noResize="1" noEditPoints="1" noAdjustHandles="1" noChangeArrowheads="1" noChangeShapeType="1" noTextEdit="1"/>
              </p:cNvSpPr>
              <p:nvPr/>
            </p:nvSpPr>
            <p:spPr>
              <a:xfrm>
                <a:off x="2930467" y="4001532"/>
                <a:ext cx="6365628" cy="400110"/>
              </a:xfrm>
              <a:prstGeom prst="rect">
                <a:avLst/>
              </a:prstGeom>
              <a:blipFill>
                <a:blip r:embed="rId7"/>
                <a:stretch>
                  <a:fillRect l="-1054"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p:cNvSpPr txBox="1"/>
              <p:nvPr/>
            </p:nvSpPr>
            <p:spPr>
              <a:xfrm>
                <a:off x="2930467" y="4373097"/>
                <a:ext cx="3973108" cy="6950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𝑎</m:t>
                      </m:r>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𝑑𝑣</m:t>
                          </m:r>
                        </m:num>
                        <m:den>
                          <m:r>
                            <a:rPr lang="en-US" sz="2000" b="0" i="1" smtClean="0">
                              <a:latin typeface="Cambria Math" panose="02040503050406030204" pitchFamily="18" charset="0"/>
                            </a:rPr>
                            <m:t>𝑑𝑡</m:t>
                          </m:r>
                        </m:den>
                      </m:f>
                    </m:oMath>
                  </m:oMathPara>
                </a14:m>
                <a:endParaRPr lang="en-US" sz="2000" dirty="0"/>
              </a:p>
            </p:txBody>
          </p:sp>
        </mc:Choice>
        <mc:Fallback xmlns="">
          <p:sp>
            <p:nvSpPr>
              <p:cNvPr id="27" name="TextBox 26"/>
              <p:cNvSpPr txBox="1">
                <a:spLocks noRot="1" noChangeAspect="1" noMove="1" noResize="1" noEditPoints="1" noAdjustHandles="1" noChangeArrowheads="1" noChangeShapeType="1" noTextEdit="1"/>
              </p:cNvSpPr>
              <p:nvPr/>
            </p:nvSpPr>
            <p:spPr>
              <a:xfrm>
                <a:off x="2930467" y="4373097"/>
                <a:ext cx="3973108" cy="695062"/>
              </a:xfrm>
              <a:prstGeom prst="rect">
                <a:avLst/>
              </a:prstGeom>
              <a:blipFill>
                <a:blip r:embed="rId8"/>
                <a:stretch>
                  <a:fillRect/>
                </a:stretch>
              </a:blipFill>
            </p:spPr>
            <p:txBody>
              <a:bodyPr/>
              <a:lstStyle/>
              <a:p>
                <a:r>
                  <a:rPr lang="en-US">
                    <a:noFill/>
                  </a:rPr>
                  <a:t> </a:t>
                </a:r>
              </a:p>
            </p:txBody>
          </p:sp>
        </mc:Fallback>
      </mc:AlternateContent>
      <p:sp>
        <p:nvSpPr>
          <p:cNvPr id="28" name="TextBox 27"/>
          <p:cNvSpPr txBox="1"/>
          <p:nvPr/>
        </p:nvSpPr>
        <p:spPr>
          <a:xfrm>
            <a:off x="2309598" y="5056842"/>
            <a:ext cx="7092167" cy="400110"/>
          </a:xfrm>
          <a:prstGeom prst="rect">
            <a:avLst/>
          </a:prstGeom>
          <a:noFill/>
        </p:spPr>
        <p:txBody>
          <a:bodyPr wrap="square" rtlCol="0">
            <a:spAutoFit/>
          </a:bodyPr>
          <a:lstStyle/>
          <a:p>
            <a:r>
              <a:rPr lang="en-US" sz="2000" dirty="0"/>
              <a:t>Velocity:</a:t>
            </a:r>
          </a:p>
        </p:txBody>
      </p:sp>
      <mc:AlternateContent xmlns:mc="http://schemas.openxmlformats.org/markup-compatibility/2006" xmlns:a14="http://schemas.microsoft.com/office/drawing/2010/main">
        <mc:Choice Requires="a14">
          <p:sp>
            <p:nvSpPr>
              <p:cNvPr id="29" name="TextBox 28"/>
              <p:cNvSpPr txBox="1"/>
              <p:nvPr/>
            </p:nvSpPr>
            <p:spPr>
              <a:xfrm>
                <a:off x="2930467" y="5308362"/>
                <a:ext cx="6365628" cy="400110"/>
              </a:xfrm>
              <a:prstGeom prst="rect">
                <a:avLst/>
              </a:prstGeom>
              <a:noFill/>
            </p:spPr>
            <p:txBody>
              <a:bodyPr wrap="square" rtlCol="0">
                <a:spAutoFit/>
              </a:bodyPr>
              <a:lstStyle/>
              <a:p>
                <a:r>
                  <a:rPr lang="en-US" sz="2000" dirty="0"/>
                  <a:t>Variable </a:t>
                </a:r>
                <a14:m>
                  <m:oMath xmlns:m="http://schemas.openxmlformats.org/officeDocument/2006/math">
                    <m:r>
                      <a:rPr lang="en-US" sz="2000" b="0" i="1" smtClean="0">
                        <a:latin typeface="Cambria Math" panose="02040503050406030204" pitchFamily="18" charset="0"/>
                      </a:rPr>
                      <m:t>𝑣</m:t>
                    </m:r>
                  </m:oMath>
                </a14:m>
                <a:r>
                  <a:rPr lang="en-US" sz="2000" dirty="0"/>
                  <a:t>, dimensions of [?], value of 1 m s</a:t>
                </a:r>
                <a:endParaRPr lang="en-US" sz="2000" baseline="30000" dirty="0"/>
              </a:p>
            </p:txBody>
          </p:sp>
        </mc:Choice>
        <mc:Fallback xmlns="">
          <p:sp>
            <p:nvSpPr>
              <p:cNvPr id="29" name="TextBox 28"/>
              <p:cNvSpPr txBox="1">
                <a:spLocks noRot="1" noChangeAspect="1" noMove="1" noResize="1" noEditPoints="1" noAdjustHandles="1" noChangeArrowheads="1" noChangeShapeType="1" noTextEdit="1"/>
              </p:cNvSpPr>
              <p:nvPr/>
            </p:nvSpPr>
            <p:spPr>
              <a:xfrm>
                <a:off x="2930467" y="5308362"/>
                <a:ext cx="6365628" cy="400110"/>
              </a:xfrm>
              <a:prstGeom prst="rect">
                <a:avLst/>
              </a:prstGeom>
              <a:blipFill>
                <a:blip r:embed="rId9"/>
                <a:stretch>
                  <a:fillRect l="-1054" t="-9231"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2930467" y="5697155"/>
                <a:ext cx="3973108" cy="6950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𝑣</m:t>
                      </m:r>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𝑑𝑥</m:t>
                          </m:r>
                        </m:num>
                        <m:den>
                          <m:r>
                            <a:rPr lang="en-US" sz="2000" b="0" i="1" smtClean="0">
                              <a:latin typeface="Cambria Math" panose="02040503050406030204" pitchFamily="18" charset="0"/>
                            </a:rPr>
                            <m:t>𝑑𝑡</m:t>
                          </m:r>
                        </m:den>
                      </m:f>
                    </m:oMath>
                  </m:oMathPara>
                </a14:m>
                <a:endParaRPr lang="en-US" sz="2000" dirty="0"/>
              </a:p>
            </p:txBody>
          </p:sp>
        </mc:Choice>
        <mc:Fallback xmlns="">
          <p:sp>
            <p:nvSpPr>
              <p:cNvPr id="30" name="TextBox 29"/>
              <p:cNvSpPr txBox="1">
                <a:spLocks noRot="1" noChangeAspect="1" noMove="1" noResize="1" noEditPoints="1" noAdjustHandles="1" noChangeArrowheads="1" noChangeShapeType="1" noTextEdit="1"/>
              </p:cNvSpPr>
              <p:nvPr/>
            </p:nvSpPr>
            <p:spPr>
              <a:xfrm>
                <a:off x="2930467" y="5697155"/>
                <a:ext cx="3973108" cy="69506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6113281" y="5697155"/>
                <a:ext cx="816402" cy="7344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2000" b="0" i="1" smtClean="0">
                              <a:latin typeface="Cambria Math" panose="02040503050406030204" pitchFamily="18" charset="0"/>
                            </a:rPr>
                          </m:ctrlPr>
                        </m:fPr>
                        <m:num>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e>
                          </m:d>
                        </m:num>
                        <m:den>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T</m:t>
                              </m:r>
                            </m:e>
                          </m:d>
                        </m:den>
                      </m:f>
                    </m:oMath>
                  </m:oMathPara>
                </a14:m>
                <a:endParaRPr lang="en-US" sz="2000" dirty="0"/>
              </a:p>
            </p:txBody>
          </p:sp>
        </mc:Choice>
        <mc:Fallback xmlns="">
          <p:sp>
            <p:nvSpPr>
              <p:cNvPr id="31" name="TextBox 30"/>
              <p:cNvSpPr txBox="1">
                <a:spLocks noRot="1" noChangeAspect="1" noMove="1" noResize="1" noEditPoints="1" noAdjustHandles="1" noChangeArrowheads="1" noChangeShapeType="1" noTextEdit="1"/>
              </p:cNvSpPr>
              <p:nvPr/>
            </p:nvSpPr>
            <p:spPr>
              <a:xfrm>
                <a:off x="6113281" y="5697155"/>
                <a:ext cx="816402" cy="7344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6663303" y="5881442"/>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m:t>
                      </m:r>
                      <m:d>
                        <m:dPr>
                          <m:begChr m:val="["/>
                          <m:endChr m:val="]"/>
                          <m:ctrlPr>
                            <a:rPr lang="en-US" sz="2000" i="1">
                              <a:latin typeface="Cambria Math" panose="02040503050406030204" pitchFamily="18" charset="0"/>
                            </a:rPr>
                          </m:ctrlPr>
                        </m:dPr>
                        <m:e>
                          <m:r>
                            <m:rPr>
                              <m:sty m:val="p"/>
                            </m:rPr>
                            <a:rPr lang="en-US" sz="2000" i="0">
                              <a:latin typeface="Cambria Math" panose="02040503050406030204" pitchFamily="18" charset="0"/>
                            </a:rPr>
                            <m:t>L</m:t>
                          </m:r>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−1</m:t>
                              </m:r>
                            </m:sup>
                          </m:sSup>
                        </m:e>
                      </m:d>
                    </m:oMath>
                  </m:oMathPara>
                </a14:m>
                <a:endParaRPr lang="en-US" sz="2000" dirty="0"/>
              </a:p>
            </p:txBody>
          </p:sp>
        </mc:Choice>
        <mc:Fallback xmlns="">
          <p:sp>
            <p:nvSpPr>
              <p:cNvPr id="32" name="TextBox 31"/>
              <p:cNvSpPr txBox="1">
                <a:spLocks noRot="1" noChangeAspect="1" noMove="1" noResize="1" noEditPoints="1" noAdjustHandles="1" noChangeArrowheads="1" noChangeShapeType="1" noTextEdit="1"/>
              </p:cNvSpPr>
              <p:nvPr/>
            </p:nvSpPr>
            <p:spPr>
              <a:xfrm>
                <a:off x="6663303" y="5881442"/>
                <a:ext cx="1392435" cy="400110"/>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6078991" y="4374989"/>
                <a:ext cx="816402" cy="75341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2000" b="0" i="1" smtClean="0">
                              <a:latin typeface="Cambria Math" panose="02040503050406030204" pitchFamily="18" charset="0"/>
                            </a:rPr>
                          </m:ctrlPr>
                        </m:fPr>
                        <m:num>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L</m:t>
                              </m:r>
                              <m:r>
                                <a:rPr lang="en-US" sz="2000" b="0" i="0" smtClean="0">
                                  <a:latin typeface="Cambria Math" panose="02040503050406030204" pitchFamily="18" charset="0"/>
                                </a:rPr>
                                <m:t> </m:t>
                              </m:r>
                              <m:sSup>
                                <m:sSupPr>
                                  <m:ctrlPr>
                                    <a:rPr lang="en-US" sz="2000" b="0" i="1" smtClean="0">
                                      <a:latin typeface="Cambria Math" panose="02040503050406030204" pitchFamily="18" charset="0"/>
                                    </a:rPr>
                                  </m:ctrlPr>
                                </m:sSupPr>
                                <m:e>
                                  <m:r>
                                    <m:rPr>
                                      <m:sty m:val="p"/>
                                    </m:rPr>
                                    <a:rPr lang="en-US" sz="2000" b="0" i="0" smtClean="0">
                                      <a:latin typeface="Cambria Math" panose="02040503050406030204" pitchFamily="18" charset="0"/>
                                    </a:rPr>
                                    <m:t>T</m:t>
                                  </m:r>
                                </m:e>
                                <m:sup>
                                  <m:r>
                                    <a:rPr lang="en-US" sz="2000" b="0" i="0" smtClean="0">
                                      <a:latin typeface="Cambria Math" panose="02040503050406030204" pitchFamily="18" charset="0"/>
                                    </a:rPr>
                                    <m:t>−1</m:t>
                                  </m:r>
                                </m:sup>
                              </m:sSup>
                            </m:e>
                          </m:d>
                        </m:num>
                        <m:den>
                          <m:d>
                            <m:dPr>
                              <m:begChr m:val="["/>
                              <m:endChr m:val="]"/>
                              <m:ctrlPr>
                                <a:rPr lang="en-US" sz="2000" b="0" i="1" smtClean="0">
                                  <a:latin typeface="Cambria Math" panose="02040503050406030204" pitchFamily="18" charset="0"/>
                                </a:rPr>
                              </m:ctrlPr>
                            </m:dPr>
                            <m:e>
                              <m:r>
                                <m:rPr>
                                  <m:sty m:val="p"/>
                                </m:rPr>
                                <a:rPr lang="en-US" sz="2000" b="0" i="0" smtClean="0">
                                  <a:latin typeface="Cambria Math" panose="02040503050406030204" pitchFamily="18" charset="0"/>
                                </a:rPr>
                                <m:t>T</m:t>
                              </m:r>
                            </m:e>
                          </m:d>
                        </m:den>
                      </m:f>
                    </m:oMath>
                  </m:oMathPara>
                </a14:m>
                <a:endParaRPr lang="en-US" sz="2000" dirty="0"/>
              </a:p>
            </p:txBody>
          </p:sp>
        </mc:Choice>
        <mc:Fallback xmlns="">
          <p:sp>
            <p:nvSpPr>
              <p:cNvPr id="33" name="TextBox 32"/>
              <p:cNvSpPr txBox="1">
                <a:spLocks noRot="1" noChangeAspect="1" noMove="1" noResize="1" noEditPoints="1" noAdjustHandles="1" noChangeArrowheads="1" noChangeShapeType="1" noTextEdit="1"/>
              </p:cNvSpPr>
              <p:nvPr/>
            </p:nvSpPr>
            <p:spPr>
              <a:xfrm>
                <a:off x="6078991" y="4374989"/>
                <a:ext cx="816402" cy="753411"/>
              </a:xfrm>
              <a:prstGeom prst="rect">
                <a:avLst/>
              </a:prstGeom>
              <a:blipFill>
                <a:blip r:embed="rId13"/>
                <a:stretch>
                  <a:fillRect r="-82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4" name="TextBox 33"/>
              <p:cNvSpPr txBox="1"/>
              <p:nvPr/>
            </p:nvSpPr>
            <p:spPr>
              <a:xfrm>
                <a:off x="6862183" y="4573569"/>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m:t>
                      </m:r>
                      <m:d>
                        <m:dPr>
                          <m:begChr m:val="["/>
                          <m:endChr m:val="]"/>
                          <m:ctrlPr>
                            <a:rPr lang="en-US" sz="2000" i="1">
                              <a:latin typeface="Cambria Math" panose="02040503050406030204" pitchFamily="18" charset="0"/>
                            </a:rPr>
                          </m:ctrlPr>
                        </m:dPr>
                        <m:e>
                          <m:r>
                            <m:rPr>
                              <m:sty m:val="p"/>
                            </m:rPr>
                            <a:rPr lang="en-US" sz="2000" i="0">
                              <a:latin typeface="Cambria Math" panose="02040503050406030204" pitchFamily="18" charset="0"/>
                            </a:rPr>
                            <m:t>L</m:t>
                          </m:r>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m:t>
                              </m:r>
                              <m:r>
                                <a:rPr lang="en-US" sz="2000" b="0" i="0" smtClean="0">
                                  <a:latin typeface="Cambria Math" panose="02040503050406030204" pitchFamily="18" charset="0"/>
                                </a:rPr>
                                <m:t>2</m:t>
                              </m:r>
                            </m:sup>
                          </m:sSup>
                        </m:e>
                      </m:d>
                    </m:oMath>
                  </m:oMathPara>
                </a14:m>
                <a:endParaRPr lang="en-US" sz="2000" dirty="0"/>
              </a:p>
            </p:txBody>
          </p:sp>
        </mc:Choice>
        <mc:Fallback xmlns="">
          <p:sp>
            <p:nvSpPr>
              <p:cNvPr id="34" name="TextBox 33"/>
              <p:cNvSpPr txBox="1">
                <a:spLocks noRot="1" noChangeAspect="1" noMove="1" noResize="1" noEditPoints="1" noAdjustHandles="1" noChangeArrowheads="1" noChangeShapeType="1" noTextEdit="1"/>
              </p:cNvSpPr>
              <p:nvPr/>
            </p:nvSpPr>
            <p:spPr>
              <a:xfrm>
                <a:off x="6862183" y="4573569"/>
                <a:ext cx="1392435" cy="400110"/>
              </a:xfrm>
              <a:prstGeom prst="rect">
                <a:avLst/>
              </a:prstGeom>
              <a:blipFill>
                <a:blip r:embed="rId1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35"/>
              <p:cNvSpPr txBox="1"/>
              <p:nvPr/>
            </p:nvSpPr>
            <p:spPr>
              <a:xfrm>
                <a:off x="5855681" y="3193517"/>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i="1" smtClean="0">
                              <a:latin typeface="Cambria Math" panose="02040503050406030204" pitchFamily="18" charset="0"/>
                            </a:rPr>
                          </m:ctrlPr>
                        </m:dPr>
                        <m:e>
                          <m:r>
                            <m:rPr>
                              <m:sty m:val="p"/>
                            </m:rPr>
                            <a:rPr lang="en-US" sz="2000" b="0" i="0" smtClean="0">
                              <a:latin typeface="Cambria Math" panose="02040503050406030204" pitchFamily="18" charset="0"/>
                            </a:rPr>
                            <m:t>M</m:t>
                          </m:r>
                        </m:e>
                      </m:d>
                      <m:d>
                        <m:dPr>
                          <m:begChr m:val="["/>
                          <m:endChr m:val="]"/>
                          <m:ctrlPr>
                            <a:rPr lang="en-US" sz="2000" i="1">
                              <a:latin typeface="Cambria Math" panose="02040503050406030204" pitchFamily="18" charset="0"/>
                            </a:rPr>
                          </m:ctrlPr>
                        </m:dPr>
                        <m:e>
                          <m:r>
                            <m:rPr>
                              <m:sty m:val="p"/>
                            </m:rPr>
                            <a:rPr lang="en-US" sz="2000" i="0">
                              <a:latin typeface="Cambria Math" panose="02040503050406030204" pitchFamily="18" charset="0"/>
                            </a:rPr>
                            <m:t>L</m:t>
                          </m:r>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m:t>
                              </m:r>
                              <m:r>
                                <a:rPr lang="en-US" sz="2000" b="0" i="0" smtClean="0">
                                  <a:latin typeface="Cambria Math" panose="02040503050406030204" pitchFamily="18" charset="0"/>
                                </a:rPr>
                                <m:t>2</m:t>
                              </m:r>
                            </m:sup>
                          </m:sSup>
                        </m:e>
                      </m:d>
                    </m:oMath>
                  </m:oMathPara>
                </a14:m>
                <a:endParaRPr lang="en-US" sz="2000" dirty="0"/>
              </a:p>
            </p:txBody>
          </p:sp>
        </mc:Choice>
        <mc:Fallback xmlns="">
          <p:sp>
            <p:nvSpPr>
              <p:cNvPr id="36" name="TextBox 35"/>
              <p:cNvSpPr txBox="1">
                <a:spLocks noRot="1" noChangeAspect="1" noMove="1" noResize="1" noEditPoints="1" noAdjustHandles="1" noChangeArrowheads="1" noChangeShapeType="1" noTextEdit="1"/>
              </p:cNvSpPr>
              <p:nvPr/>
            </p:nvSpPr>
            <p:spPr>
              <a:xfrm>
                <a:off x="5855681" y="3193517"/>
                <a:ext cx="1392435" cy="400110"/>
              </a:xfrm>
              <a:prstGeom prst="rect">
                <a:avLst/>
              </a:prstGeom>
              <a:blipFill>
                <a:blip r:embed="rId1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7186033" y="3183704"/>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m:t>
                      </m:r>
                      <m:d>
                        <m:dPr>
                          <m:begChr m:val="["/>
                          <m:endChr m:val="]"/>
                          <m:ctrlPr>
                            <a:rPr lang="en-US" sz="2000" i="1">
                              <a:latin typeface="Cambria Math" panose="02040503050406030204" pitchFamily="18" charset="0"/>
                            </a:rPr>
                          </m:ctrlPr>
                        </m:dPr>
                        <m:e>
                          <m:r>
                            <m:rPr>
                              <m:sty m:val="p"/>
                            </m:rPr>
                            <a:rPr lang="en-US" sz="2000" b="0" i="0" smtClean="0">
                              <a:latin typeface="Cambria Math" panose="02040503050406030204" pitchFamily="18" charset="0"/>
                            </a:rPr>
                            <m:t>M</m:t>
                          </m:r>
                          <m:r>
                            <a:rPr lang="en-US" sz="2000" b="0" i="0" smtClean="0">
                              <a:latin typeface="Cambria Math" panose="02040503050406030204" pitchFamily="18" charset="0"/>
                            </a:rPr>
                            <m:t> </m:t>
                          </m:r>
                          <m:r>
                            <m:rPr>
                              <m:sty m:val="p"/>
                            </m:rPr>
                            <a:rPr lang="en-US" sz="2000" i="0">
                              <a:latin typeface="Cambria Math" panose="02040503050406030204" pitchFamily="18" charset="0"/>
                            </a:rPr>
                            <m:t>L</m:t>
                          </m:r>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m:t>
                              </m:r>
                              <m:r>
                                <a:rPr lang="en-US" sz="2000" b="0" i="0" smtClean="0">
                                  <a:latin typeface="Cambria Math" panose="02040503050406030204" pitchFamily="18" charset="0"/>
                                </a:rPr>
                                <m:t>2</m:t>
                              </m:r>
                            </m:sup>
                          </m:sSup>
                        </m:e>
                      </m:d>
                    </m:oMath>
                  </m:oMathPara>
                </a14:m>
                <a:endParaRPr lang="en-US" sz="2000" dirty="0"/>
              </a:p>
            </p:txBody>
          </p:sp>
        </mc:Choice>
        <mc:Fallback xmlns="">
          <p:sp>
            <p:nvSpPr>
              <p:cNvPr id="37" name="TextBox 36"/>
              <p:cNvSpPr txBox="1">
                <a:spLocks noRot="1" noChangeAspect="1" noMove="1" noResize="1" noEditPoints="1" noAdjustHandles="1" noChangeArrowheads="1" noChangeShapeType="1" noTextEdit="1"/>
              </p:cNvSpPr>
              <p:nvPr/>
            </p:nvSpPr>
            <p:spPr>
              <a:xfrm>
                <a:off x="7186033" y="3183704"/>
                <a:ext cx="1392435" cy="400110"/>
              </a:xfrm>
              <a:prstGeom prst="rect">
                <a:avLst/>
              </a:prstGeom>
              <a:blipFill>
                <a:blip r:embed="rId16"/>
                <a:stretch>
                  <a:fillRect/>
                </a:stretch>
              </a:blipFill>
            </p:spPr>
            <p:txBody>
              <a:bodyPr/>
              <a:lstStyle/>
              <a:p>
                <a:r>
                  <a:rPr lang="en-US">
                    <a:noFill/>
                  </a:rPr>
                  <a:t> </a:t>
                </a:r>
              </a:p>
            </p:txBody>
          </p:sp>
        </mc:Fallback>
      </mc:AlternateContent>
      <p:sp>
        <p:nvSpPr>
          <p:cNvPr id="2" name="TextBox 1"/>
          <p:cNvSpPr txBox="1"/>
          <p:nvPr/>
        </p:nvSpPr>
        <p:spPr>
          <a:xfrm>
            <a:off x="7558400" y="2713199"/>
            <a:ext cx="1165704" cy="400110"/>
          </a:xfrm>
          <a:prstGeom prst="rect">
            <a:avLst/>
          </a:prstGeom>
          <a:noFill/>
        </p:spPr>
        <p:txBody>
          <a:bodyPr wrap="none" rtlCol="0">
            <a:spAutoFit/>
          </a:bodyPr>
          <a:lstStyle/>
          <a:p>
            <a:r>
              <a:rPr lang="en-US" sz="2000" dirty="0"/>
              <a:t>(kg m s</a:t>
            </a:r>
            <a:r>
              <a:rPr lang="en-US" sz="2000" baseline="30000" dirty="0"/>
              <a:t>-2</a:t>
            </a:r>
            <a:r>
              <a:rPr lang="en-US" sz="2000" dirty="0"/>
              <a:t>)</a:t>
            </a:r>
          </a:p>
        </p:txBody>
      </p:sp>
      <mc:AlternateContent xmlns:mc="http://schemas.openxmlformats.org/markup-compatibility/2006" xmlns:a14="http://schemas.microsoft.com/office/drawing/2010/main">
        <mc:Choice Requires="a14">
          <p:sp>
            <p:nvSpPr>
              <p:cNvPr id="38" name="TextBox 37"/>
              <p:cNvSpPr txBox="1"/>
              <p:nvPr/>
            </p:nvSpPr>
            <p:spPr>
              <a:xfrm>
                <a:off x="5624427" y="1930094"/>
                <a:ext cx="1623689"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i="1" smtClean="0">
                              <a:latin typeface="Cambria Math" panose="02040503050406030204" pitchFamily="18" charset="0"/>
                            </a:rPr>
                          </m:ctrlPr>
                        </m:dPr>
                        <m:e>
                          <m:r>
                            <m:rPr>
                              <m:sty m:val="p"/>
                            </m:rPr>
                            <a:rPr lang="en-US" sz="2000" b="0" i="0" smtClean="0">
                              <a:latin typeface="Cambria Math" panose="02040503050406030204" pitchFamily="18" charset="0"/>
                            </a:rPr>
                            <m:t>M</m:t>
                          </m:r>
                          <m:r>
                            <a:rPr lang="en-US" sz="2000" b="0" i="0" smtClean="0">
                              <a:latin typeface="Cambria Math" panose="02040503050406030204" pitchFamily="18" charset="0"/>
                            </a:rPr>
                            <m:t> </m:t>
                          </m:r>
                          <m:r>
                            <m:rPr>
                              <m:sty m:val="p"/>
                            </m:rPr>
                            <a:rPr lang="en-US" sz="2000" i="0">
                              <a:latin typeface="Cambria Math" panose="02040503050406030204" pitchFamily="18" charset="0"/>
                            </a:rPr>
                            <m:t>L</m:t>
                          </m:r>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m:t>
                              </m:r>
                              <m:r>
                                <a:rPr lang="en-US" sz="2000" b="0" i="0" smtClean="0">
                                  <a:latin typeface="Cambria Math" panose="02040503050406030204" pitchFamily="18" charset="0"/>
                                </a:rPr>
                                <m:t>2</m:t>
                              </m:r>
                            </m:sup>
                          </m:sSup>
                        </m:e>
                      </m:d>
                      <m:d>
                        <m:dPr>
                          <m:begChr m:val="["/>
                          <m:endChr m:val="]"/>
                          <m:ctrlPr>
                            <a:rPr lang="en-US" sz="2000" i="1" smtClean="0">
                              <a:latin typeface="Cambria Math" panose="02040503050406030204" pitchFamily="18" charset="0"/>
                            </a:rPr>
                          </m:ctrlPr>
                        </m:dPr>
                        <m:e>
                          <m:r>
                            <m:rPr>
                              <m:sty m:val="p"/>
                            </m:rPr>
                            <a:rPr lang="en-US" sz="2000" b="0" i="0" smtClean="0">
                              <a:latin typeface="Cambria Math" panose="02040503050406030204" pitchFamily="18" charset="0"/>
                            </a:rPr>
                            <m:t>L</m:t>
                          </m:r>
                        </m:e>
                      </m:d>
                    </m:oMath>
                  </m:oMathPara>
                </a14:m>
                <a:endParaRPr lang="en-US" sz="2000" dirty="0"/>
              </a:p>
            </p:txBody>
          </p:sp>
        </mc:Choice>
        <mc:Fallback xmlns="">
          <p:sp>
            <p:nvSpPr>
              <p:cNvPr id="38" name="TextBox 37"/>
              <p:cNvSpPr txBox="1">
                <a:spLocks noRot="1" noChangeAspect="1" noMove="1" noResize="1" noEditPoints="1" noAdjustHandles="1" noChangeArrowheads="1" noChangeShapeType="1" noTextEdit="1"/>
              </p:cNvSpPr>
              <p:nvPr/>
            </p:nvSpPr>
            <p:spPr>
              <a:xfrm>
                <a:off x="5624427" y="1930094"/>
                <a:ext cx="1623689" cy="400110"/>
              </a:xfrm>
              <a:prstGeom prst="rect">
                <a:avLst/>
              </a:prstGeom>
              <a:blipFill>
                <a:blip r:embed="rId1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 name="TextBox 38"/>
              <p:cNvSpPr txBox="1"/>
              <p:nvPr/>
            </p:nvSpPr>
            <p:spPr>
              <a:xfrm>
                <a:off x="7142616" y="1939907"/>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m:t>
                      </m:r>
                      <m:d>
                        <m:dPr>
                          <m:begChr m:val="["/>
                          <m:endChr m:val="]"/>
                          <m:ctrlPr>
                            <a:rPr lang="en-US" sz="2000" i="1">
                              <a:latin typeface="Cambria Math" panose="02040503050406030204" pitchFamily="18" charset="0"/>
                            </a:rPr>
                          </m:ctrlPr>
                        </m:dPr>
                        <m:e>
                          <m:r>
                            <m:rPr>
                              <m:sty m:val="p"/>
                            </m:rPr>
                            <a:rPr lang="en-US" sz="2000" b="0" i="0" smtClean="0">
                              <a:latin typeface="Cambria Math" panose="02040503050406030204" pitchFamily="18" charset="0"/>
                            </a:rPr>
                            <m:t>M</m:t>
                          </m:r>
                          <m:r>
                            <a:rPr lang="en-US" sz="2000" b="0" i="0" smtClean="0">
                              <a:latin typeface="Cambria Math" panose="02040503050406030204" pitchFamily="18" charset="0"/>
                            </a:rPr>
                            <m:t> </m:t>
                          </m:r>
                          <m:sSup>
                            <m:sSupPr>
                              <m:ctrlPr>
                                <a:rPr lang="en-US" sz="2000" b="0" i="1" smtClean="0">
                                  <a:latin typeface="Cambria Math" panose="02040503050406030204" pitchFamily="18" charset="0"/>
                                </a:rPr>
                              </m:ctrlPr>
                            </m:sSupPr>
                            <m:e>
                              <m:r>
                                <m:rPr>
                                  <m:sty m:val="p"/>
                                </m:rPr>
                                <a:rPr lang="en-US" sz="2000" b="0" i="0" smtClean="0">
                                  <a:latin typeface="Cambria Math" panose="02040503050406030204" pitchFamily="18" charset="0"/>
                                </a:rPr>
                                <m:t>L</m:t>
                              </m:r>
                            </m:e>
                            <m:sup>
                              <m:r>
                                <a:rPr lang="en-US" sz="2000" b="0" i="0" smtClean="0">
                                  <a:latin typeface="Cambria Math" panose="02040503050406030204" pitchFamily="18" charset="0"/>
                                </a:rPr>
                                <m:t>2</m:t>
                              </m:r>
                            </m:sup>
                          </m:sSup>
                          <m:r>
                            <a:rPr lang="en-US" sz="2000" i="0">
                              <a:latin typeface="Cambria Math" panose="02040503050406030204" pitchFamily="18" charset="0"/>
                            </a:rPr>
                            <m:t> </m:t>
                          </m:r>
                          <m:sSup>
                            <m:sSupPr>
                              <m:ctrlPr>
                                <a:rPr lang="en-US" sz="2000" i="1">
                                  <a:latin typeface="Cambria Math" panose="02040503050406030204" pitchFamily="18" charset="0"/>
                                </a:rPr>
                              </m:ctrlPr>
                            </m:sSupPr>
                            <m:e>
                              <m:r>
                                <m:rPr>
                                  <m:sty m:val="p"/>
                                </m:rPr>
                                <a:rPr lang="en-US" sz="2000" i="0">
                                  <a:latin typeface="Cambria Math" panose="02040503050406030204" pitchFamily="18" charset="0"/>
                                </a:rPr>
                                <m:t>T</m:t>
                              </m:r>
                            </m:e>
                            <m:sup>
                              <m:r>
                                <a:rPr lang="en-US" sz="2000" i="0">
                                  <a:latin typeface="Cambria Math" panose="02040503050406030204" pitchFamily="18" charset="0"/>
                                </a:rPr>
                                <m:t>−</m:t>
                              </m:r>
                              <m:r>
                                <a:rPr lang="en-US" sz="2000" b="0" i="0" smtClean="0">
                                  <a:latin typeface="Cambria Math" panose="02040503050406030204" pitchFamily="18" charset="0"/>
                                </a:rPr>
                                <m:t>2</m:t>
                              </m:r>
                            </m:sup>
                          </m:sSup>
                        </m:e>
                      </m:d>
                    </m:oMath>
                  </m:oMathPara>
                </a14:m>
                <a:endParaRPr lang="en-US" sz="2000" dirty="0"/>
              </a:p>
            </p:txBody>
          </p:sp>
        </mc:Choice>
        <mc:Fallback xmlns="">
          <p:sp>
            <p:nvSpPr>
              <p:cNvPr id="39" name="TextBox 38"/>
              <p:cNvSpPr txBox="1">
                <a:spLocks noRot="1" noChangeAspect="1" noMove="1" noResize="1" noEditPoints="1" noAdjustHandles="1" noChangeArrowheads="1" noChangeShapeType="1" noTextEdit="1"/>
              </p:cNvSpPr>
              <p:nvPr/>
            </p:nvSpPr>
            <p:spPr>
              <a:xfrm>
                <a:off x="7142616" y="1939907"/>
                <a:ext cx="1392435" cy="400110"/>
              </a:xfrm>
              <a:prstGeom prst="rect">
                <a:avLst/>
              </a:prstGeom>
              <a:blipFill>
                <a:blip r:embed="rId18"/>
                <a:stretch>
                  <a:fillRect r="-6140"/>
                </a:stretch>
              </a:blipFill>
            </p:spPr>
            <p:txBody>
              <a:bodyPr/>
              <a:lstStyle/>
              <a:p>
                <a:r>
                  <a:rPr lang="en-US">
                    <a:noFill/>
                  </a:rPr>
                  <a:t> </a:t>
                </a:r>
              </a:p>
            </p:txBody>
          </p:sp>
        </mc:Fallback>
      </mc:AlternateContent>
      <p:sp>
        <p:nvSpPr>
          <p:cNvPr id="40" name="TextBox 39"/>
          <p:cNvSpPr txBox="1"/>
          <p:nvPr/>
        </p:nvSpPr>
        <p:spPr>
          <a:xfrm>
            <a:off x="7556518" y="1449283"/>
            <a:ext cx="1226618" cy="400110"/>
          </a:xfrm>
          <a:prstGeom prst="rect">
            <a:avLst/>
          </a:prstGeom>
          <a:noFill/>
        </p:spPr>
        <p:txBody>
          <a:bodyPr wrap="none" rtlCol="0">
            <a:spAutoFit/>
          </a:bodyPr>
          <a:lstStyle/>
          <a:p>
            <a:r>
              <a:rPr lang="en-US" sz="2000" dirty="0"/>
              <a:t>(kg m</a:t>
            </a:r>
            <a:r>
              <a:rPr lang="en-US" sz="2000" baseline="30000" dirty="0"/>
              <a:t>2</a:t>
            </a:r>
            <a:r>
              <a:rPr lang="en-US" sz="2000" dirty="0"/>
              <a:t> s</a:t>
            </a:r>
            <a:r>
              <a:rPr lang="en-US" sz="2000" baseline="30000" dirty="0"/>
              <a:t>-2</a:t>
            </a:r>
            <a:r>
              <a:rPr lang="en-US" sz="2000" dirty="0"/>
              <a:t>)</a:t>
            </a:r>
          </a:p>
        </p:txBody>
      </p:sp>
      <mc:AlternateContent xmlns:mc="http://schemas.openxmlformats.org/markup-compatibility/2006" xmlns:a14="http://schemas.microsoft.com/office/drawing/2010/main">
        <mc:Choice Requires="a14">
          <p:sp>
            <p:nvSpPr>
              <p:cNvPr id="41" name="TextBox 40"/>
              <p:cNvSpPr txBox="1"/>
              <p:nvPr/>
            </p:nvSpPr>
            <p:spPr>
              <a:xfrm>
                <a:off x="8344584" y="1944814"/>
                <a:ext cx="139243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0" smtClean="0">
                          <a:latin typeface="Cambria Math" panose="02040503050406030204" pitchFamily="18" charset="0"/>
                        </a:rPr>
                        <m:t>=</m:t>
                      </m:r>
                      <m:d>
                        <m:dPr>
                          <m:begChr m:val="["/>
                          <m:endChr m:val="]"/>
                          <m:ctrlPr>
                            <a:rPr lang="en-US" sz="2000" i="1">
                              <a:latin typeface="Cambria Math" panose="02040503050406030204" pitchFamily="18" charset="0"/>
                            </a:rPr>
                          </m:ctrlPr>
                        </m:dPr>
                        <m:e>
                          <m:r>
                            <m:rPr>
                              <m:sty m:val="p"/>
                            </m:rPr>
                            <a:rPr lang="en-US" sz="2000" b="0" i="0" smtClean="0">
                              <a:latin typeface="Cambria Math" panose="02040503050406030204" pitchFamily="18" charset="0"/>
                            </a:rPr>
                            <m:t>E</m:t>
                          </m:r>
                        </m:e>
                      </m:d>
                    </m:oMath>
                  </m:oMathPara>
                </a14:m>
                <a:endParaRPr lang="en-US" sz="2000" dirty="0"/>
              </a:p>
            </p:txBody>
          </p:sp>
        </mc:Choice>
        <mc:Fallback xmlns="">
          <p:sp>
            <p:nvSpPr>
              <p:cNvPr id="41" name="TextBox 40"/>
              <p:cNvSpPr txBox="1">
                <a:spLocks noRot="1" noChangeAspect="1" noMove="1" noResize="1" noEditPoints="1" noAdjustHandles="1" noChangeArrowheads="1" noChangeShapeType="1" noTextEdit="1"/>
              </p:cNvSpPr>
              <p:nvPr/>
            </p:nvSpPr>
            <p:spPr>
              <a:xfrm>
                <a:off x="8344584" y="1944814"/>
                <a:ext cx="1392435" cy="400110"/>
              </a:xfrm>
              <a:prstGeom prst="rect">
                <a:avLst/>
              </a:prstGeom>
              <a:blipFill>
                <a:blip r:embed="rId19"/>
                <a:stretch>
                  <a:fillRect/>
                </a:stretch>
              </a:blipFill>
            </p:spPr>
            <p:txBody>
              <a:bodyPr/>
              <a:lstStyle/>
              <a:p>
                <a:r>
                  <a:rPr lang="en-US">
                    <a:noFill/>
                  </a:rPr>
                  <a:t> </a:t>
                </a:r>
              </a:p>
            </p:txBody>
          </p:sp>
        </mc:Fallback>
      </mc:AlternateContent>
      <p:grpSp>
        <p:nvGrpSpPr>
          <p:cNvPr id="8" name="Group 7"/>
          <p:cNvGrpSpPr/>
          <p:nvPr/>
        </p:nvGrpSpPr>
        <p:grpSpPr>
          <a:xfrm>
            <a:off x="9401765" y="968088"/>
            <a:ext cx="2685915" cy="2246769"/>
            <a:chOff x="9413340" y="1164858"/>
            <a:chExt cx="2685915" cy="2246769"/>
          </a:xfrm>
        </p:grpSpPr>
        <p:cxnSp>
          <p:nvCxnSpPr>
            <p:cNvPr id="4" name="Straight Arrow Connector 3"/>
            <p:cNvCxnSpPr>
              <a:cxnSpLocks/>
              <a:stCxn id="5" idx="1"/>
            </p:cNvCxnSpPr>
            <p:nvPr/>
          </p:nvCxnSpPr>
          <p:spPr>
            <a:xfrm flipH="1">
              <a:off x="9413340" y="2288243"/>
              <a:ext cx="751942" cy="96142"/>
            </a:xfrm>
            <a:prstGeom prst="straightConnector1">
              <a:avLst/>
            </a:prstGeom>
            <a:ln w="571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0165282" y="1164858"/>
              <a:ext cx="1933973" cy="2246769"/>
            </a:xfrm>
            <a:prstGeom prst="rect">
              <a:avLst/>
            </a:prstGeom>
            <a:noFill/>
          </p:spPr>
          <p:txBody>
            <a:bodyPr wrap="square" rtlCol="0">
              <a:spAutoFit/>
            </a:bodyPr>
            <a:lstStyle/>
            <a:p>
              <a:r>
                <a:rPr lang="en-US" sz="2000" dirty="0">
                  <a:solidFill>
                    <a:srgbClr val="FF0000"/>
                  </a:solidFill>
                </a:rPr>
                <a:t>Derived dimensions may have their own symbol if never  decomposed into fundamentals</a:t>
              </a:r>
            </a:p>
          </p:txBody>
        </p:sp>
      </p:grpSp>
      <p:sp>
        <p:nvSpPr>
          <p:cNvPr id="3" name="TextBox 2">
            <a:extLst>
              <a:ext uri="{FF2B5EF4-FFF2-40B4-BE49-F238E27FC236}">
                <a16:creationId xmlns:a16="http://schemas.microsoft.com/office/drawing/2014/main" id="{91114EAD-4F2F-5D47-3843-AB36FCC8F0BC}"/>
              </a:ext>
            </a:extLst>
          </p:cNvPr>
          <p:cNvSpPr txBox="1"/>
          <p:nvPr/>
        </p:nvSpPr>
        <p:spPr>
          <a:xfrm>
            <a:off x="4318398" y="330997"/>
            <a:ext cx="3555204" cy="584775"/>
          </a:xfrm>
          <a:prstGeom prst="rect">
            <a:avLst/>
          </a:prstGeom>
          <a:noFill/>
        </p:spPr>
        <p:txBody>
          <a:bodyPr wrap="none" rtlCol="0">
            <a:spAutoFit/>
          </a:bodyPr>
          <a:lstStyle/>
          <a:p>
            <a:r>
              <a:rPr lang="en-US" sz="3200" b="1" dirty="0"/>
              <a:t>Derived dimensions</a:t>
            </a:r>
          </a:p>
        </p:txBody>
      </p:sp>
    </p:spTree>
    <p:extLst>
      <p:ext uri="{BB962C8B-B14F-4D97-AF65-F5344CB8AC3E}">
        <p14:creationId xmlns:p14="http://schemas.microsoft.com/office/powerpoint/2010/main" val="3713478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fade">
                                      <p:cBhvr>
                                        <p:cTn id="20" dur="500"/>
                                        <p:tgtEl>
                                          <p:spTgt spid="2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5"/>
                                        </p:tgtEl>
                                        <p:attrNameLst>
                                          <p:attrName>style.visibility</p:attrName>
                                        </p:attrNameLst>
                                      </p:cBhvr>
                                      <p:to>
                                        <p:strVal val="visible"/>
                                      </p:to>
                                    </p:set>
                                    <p:animEffect transition="in" filter="fade">
                                      <p:cBhvr>
                                        <p:cTn id="25" dur="500"/>
                                        <p:tgtEl>
                                          <p:spTgt spid="2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fade">
                                      <p:cBhvr>
                                        <p:cTn id="28" dur="500"/>
                                        <p:tgtEl>
                                          <p:spTgt spid="26"/>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fade">
                                      <p:cBhvr>
                                        <p:cTn id="33" dur="500"/>
                                        <p:tgtEl>
                                          <p:spTgt spid="2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fade">
                                      <p:cBhvr>
                                        <p:cTn id="38" dur="500"/>
                                        <p:tgtEl>
                                          <p:spTgt spid="28"/>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29"/>
                                        </p:tgtEl>
                                        <p:attrNameLst>
                                          <p:attrName>style.visibility</p:attrName>
                                        </p:attrNameLst>
                                      </p:cBhvr>
                                      <p:to>
                                        <p:strVal val="visible"/>
                                      </p:to>
                                    </p:set>
                                    <p:animEffect transition="in" filter="fade">
                                      <p:cBhvr>
                                        <p:cTn id="41" dur="500"/>
                                        <p:tgtEl>
                                          <p:spTgt spid="29"/>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30"/>
                                        </p:tgtEl>
                                        <p:attrNameLst>
                                          <p:attrName>style.visibility</p:attrName>
                                        </p:attrNameLst>
                                      </p:cBhvr>
                                      <p:to>
                                        <p:strVal val="visible"/>
                                      </p:to>
                                    </p:set>
                                    <p:animEffect transition="in" filter="fade">
                                      <p:cBhvr>
                                        <p:cTn id="46" dur="500"/>
                                        <p:tgtEl>
                                          <p:spTgt spid="30"/>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31"/>
                                        </p:tgtEl>
                                        <p:attrNameLst>
                                          <p:attrName>style.visibility</p:attrName>
                                        </p:attrNameLst>
                                      </p:cBhvr>
                                      <p:to>
                                        <p:strVal val="visible"/>
                                      </p:to>
                                    </p:set>
                                    <p:animEffect transition="in" filter="fade">
                                      <p:cBhvr>
                                        <p:cTn id="51" dur="500"/>
                                        <p:tgtEl>
                                          <p:spTgt spid="31"/>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32"/>
                                        </p:tgtEl>
                                        <p:attrNameLst>
                                          <p:attrName>style.visibility</p:attrName>
                                        </p:attrNameLst>
                                      </p:cBhvr>
                                      <p:to>
                                        <p:strVal val="visible"/>
                                      </p:to>
                                    </p:set>
                                    <p:animEffect transition="in" filter="fade">
                                      <p:cBhvr>
                                        <p:cTn id="56" dur="500"/>
                                        <p:tgtEl>
                                          <p:spTgt spid="32"/>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33"/>
                                        </p:tgtEl>
                                        <p:attrNameLst>
                                          <p:attrName>style.visibility</p:attrName>
                                        </p:attrNameLst>
                                      </p:cBhvr>
                                      <p:to>
                                        <p:strVal val="visible"/>
                                      </p:to>
                                    </p:set>
                                    <p:animEffect transition="in" filter="fade">
                                      <p:cBhvr>
                                        <p:cTn id="61" dur="500"/>
                                        <p:tgtEl>
                                          <p:spTgt spid="33"/>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34"/>
                                        </p:tgtEl>
                                        <p:attrNameLst>
                                          <p:attrName>style.visibility</p:attrName>
                                        </p:attrNameLst>
                                      </p:cBhvr>
                                      <p:to>
                                        <p:strVal val="visible"/>
                                      </p:to>
                                    </p:set>
                                    <p:animEffect transition="in" filter="fade">
                                      <p:cBhvr>
                                        <p:cTn id="66" dur="500"/>
                                        <p:tgtEl>
                                          <p:spTgt spid="34"/>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36"/>
                                        </p:tgtEl>
                                        <p:attrNameLst>
                                          <p:attrName>style.visibility</p:attrName>
                                        </p:attrNameLst>
                                      </p:cBhvr>
                                      <p:to>
                                        <p:strVal val="visible"/>
                                      </p:to>
                                    </p:set>
                                    <p:animEffect transition="in" filter="fade">
                                      <p:cBhvr>
                                        <p:cTn id="71" dur="500"/>
                                        <p:tgtEl>
                                          <p:spTgt spid="36"/>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37"/>
                                        </p:tgtEl>
                                        <p:attrNameLst>
                                          <p:attrName>style.visibility</p:attrName>
                                        </p:attrNameLst>
                                      </p:cBhvr>
                                      <p:to>
                                        <p:strVal val="visible"/>
                                      </p:to>
                                    </p:set>
                                    <p:animEffect transition="in" filter="fade">
                                      <p:cBhvr>
                                        <p:cTn id="76" dur="500"/>
                                        <p:tgtEl>
                                          <p:spTgt spid="37"/>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2"/>
                                        </p:tgtEl>
                                        <p:attrNameLst>
                                          <p:attrName>style.visibility</p:attrName>
                                        </p:attrNameLst>
                                      </p:cBhvr>
                                      <p:to>
                                        <p:strVal val="visible"/>
                                      </p:to>
                                    </p:set>
                                    <p:animEffect transition="in" filter="fade">
                                      <p:cBhvr>
                                        <p:cTn id="81" dur="500"/>
                                        <p:tgtEl>
                                          <p:spTgt spid="2"/>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38"/>
                                        </p:tgtEl>
                                        <p:attrNameLst>
                                          <p:attrName>style.visibility</p:attrName>
                                        </p:attrNameLst>
                                      </p:cBhvr>
                                      <p:to>
                                        <p:strVal val="visible"/>
                                      </p:to>
                                    </p:set>
                                    <p:animEffect transition="in" filter="fade">
                                      <p:cBhvr>
                                        <p:cTn id="86" dur="500"/>
                                        <p:tgtEl>
                                          <p:spTgt spid="38"/>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39"/>
                                        </p:tgtEl>
                                        <p:attrNameLst>
                                          <p:attrName>style.visibility</p:attrName>
                                        </p:attrNameLst>
                                      </p:cBhvr>
                                      <p:to>
                                        <p:strVal val="visible"/>
                                      </p:to>
                                    </p:set>
                                    <p:animEffect transition="in" filter="fade">
                                      <p:cBhvr>
                                        <p:cTn id="91" dur="500"/>
                                        <p:tgtEl>
                                          <p:spTgt spid="39"/>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40"/>
                                        </p:tgtEl>
                                        <p:attrNameLst>
                                          <p:attrName>style.visibility</p:attrName>
                                        </p:attrNameLst>
                                      </p:cBhvr>
                                      <p:to>
                                        <p:strVal val="visible"/>
                                      </p:to>
                                    </p:set>
                                    <p:animEffect transition="in" filter="fade">
                                      <p:cBhvr>
                                        <p:cTn id="96" dur="500"/>
                                        <p:tgtEl>
                                          <p:spTgt spid="40"/>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41"/>
                                        </p:tgtEl>
                                        <p:attrNameLst>
                                          <p:attrName>style.visibility</p:attrName>
                                        </p:attrNameLst>
                                      </p:cBhvr>
                                      <p:to>
                                        <p:strVal val="visible"/>
                                      </p:to>
                                    </p:set>
                                    <p:animEffect transition="in" filter="fade">
                                      <p:cBhvr>
                                        <p:cTn id="101" dur="500"/>
                                        <p:tgtEl>
                                          <p:spTgt spid="41"/>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nodeType="clickEffect">
                                  <p:stCondLst>
                                    <p:cond delay="0"/>
                                  </p:stCondLst>
                                  <p:childTnLst>
                                    <p:set>
                                      <p:cBhvr>
                                        <p:cTn id="105" dur="1" fill="hold">
                                          <p:stCondLst>
                                            <p:cond delay="0"/>
                                          </p:stCondLst>
                                        </p:cTn>
                                        <p:tgtEl>
                                          <p:spTgt spid="8"/>
                                        </p:tgtEl>
                                        <p:attrNameLst>
                                          <p:attrName>style.visibility</p:attrName>
                                        </p:attrNameLst>
                                      </p:cBhvr>
                                      <p:to>
                                        <p:strVal val="visible"/>
                                      </p:to>
                                    </p:set>
                                    <p:animEffect transition="in" filter="fade">
                                      <p:cBhvr>
                                        <p:cTn id="10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8" grpId="0"/>
      <p:bldP spid="19" grpId="0"/>
      <p:bldP spid="22" grpId="0"/>
      <p:bldP spid="25" grpId="0"/>
      <p:bldP spid="26" grpId="0"/>
      <p:bldP spid="27" grpId="0"/>
      <p:bldP spid="28" grpId="0"/>
      <p:bldP spid="29" grpId="0"/>
      <p:bldP spid="30" grpId="0"/>
      <p:bldP spid="31" grpId="0"/>
      <p:bldP spid="32" grpId="0"/>
      <p:bldP spid="33" grpId="0"/>
      <p:bldP spid="34" grpId="0"/>
      <p:bldP spid="36" grpId="0"/>
      <p:bldP spid="37" grpId="0"/>
      <p:bldP spid="2" grpId="0"/>
      <p:bldP spid="38" grpId="0"/>
      <p:bldP spid="39" grpId="0"/>
      <p:bldP spid="40" grpId="0"/>
      <p:bldP spid="4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340652" y="1005855"/>
            <a:ext cx="7092167" cy="400110"/>
          </a:xfrm>
          <a:prstGeom prst="rect">
            <a:avLst/>
          </a:prstGeom>
          <a:noFill/>
        </p:spPr>
        <p:txBody>
          <a:bodyPr wrap="square" rtlCol="0">
            <a:spAutoFit/>
          </a:bodyPr>
          <a:lstStyle/>
          <a:p>
            <a:r>
              <a:rPr lang="en-US" sz="2000" dirty="0"/>
              <a:t>Density:</a:t>
            </a:r>
          </a:p>
        </p:txBody>
      </p:sp>
      <mc:AlternateContent xmlns:mc="http://schemas.openxmlformats.org/markup-compatibility/2006" xmlns:a14="http://schemas.microsoft.com/office/drawing/2010/main">
        <mc:Choice Requires="a14">
          <p:sp>
            <p:nvSpPr>
              <p:cNvPr id="35" name="TextBox 34"/>
              <p:cNvSpPr txBox="1"/>
              <p:nvPr/>
            </p:nvSpPr>
            <p:spPr>
              <a:xfrm>
                <a:off x="1904532" y="1416321"/>
                <a:ext cx="1892687" cy="67140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𝜌</m:t>
                      </m:r>
                      <m:r>
                        <a:rPr lang="en-US" sz="2000" b="0" i="1" dirty="0" smtClean="0">
                          <a:latin typeface="Cambria Math" panose="02040503050406030204" pitchFamily="18" charset="0"/>
                        </a:rPr>
                        <m:t>=</m:t>
                      </m:r>
                      <m:f>
                        <m:fPr>
                          <m:ctrlPr>
                            <a:rPr lang="en-US" sz="2000" i="1" dirty="0">
                              <a:latin typeface="Cambria Math" panose="02040503050406030204" pitchFamily="18" charset="0"/>
                            </a:rPr>
                          </m:ctrlPr>
                        </m:fPr>
                        <m:num>
                          <m:sSub>
                            <m:sSubPr>
                              <m:ctrlPr>
                                <a:rPr lang="en-US" sz="2000" i="1" dirty="0">
                                  <a:latin typeface="Cambria Math" panose="02040503050406030204" pitchFamily="18" charset="0"/>
                                </a:rPr>
                              </m:ctrlPr>
                            </m:sSubPr>
                            <m:e>
                              <m:r>
                                <a:rPr lang="en-US" sz="2000" i="1" dirty="0">
                                  <a:latin typeface="Cambria Math" panose="02040503050406030204" pitchFamily="18" charset="0"/>
                                </a:rPr>
                                <m:t>𝑚</m:t>
                              </m:r>
                            </m:e>
                            <m:sub>
                              <m:r>
                                <a:rPr lang="en-US" sz="2000" b="0" i="1" dirty="0" smtClean="0">
                                  <a:latin typeface="Cambria Math" panose="02040503050406030204" pitchFamily="18" charset="0"/>
                                </a:rPr>
                                <m:t>𝑠𝑢𝑏𝑠𝑡𝑎𝑛𝑐𝑒</m:t>
                              </m:r>
                            </m:sub>
                          </m:sSub>
                        </m:num>
                        <m:den>
                          <m:sSub>
                            <m:sSubPr>
                              <m:ctrlPr>
                                <a:rPr lang="en-US" sz="2000" i="1" dirty="0">
                                  <a:latin typeface="Cambria Math" panose="02040503050406030204" pitchFamily="18" charset="0"/>
                                </a:rPr>
                              </m:ctrlPr>
                            </m:sSubPr>
                            <m:e>
                              <m:r>
                                <a:rPr lang="en-US" sz="2000" i="1" dirty="0">
                                  <a:latin typeface="Cambria Math" panose="02040503050406030204" pitchFamily="18" charset="0"/>
                                </a:rPr>
                                <m:t>𝑉</m:t>
                              </m:r>
                            </m:e>
                            <m:sub>
                              <m:r>
                                <a:rPr lang="en-US" sz="2000" i="1" dirty="0">
                                  <a:latin typeface="Cambria Math" panose="02040503050406030204" pitchFamily="18" charset="0"/>
                                </a:rPr>
                                <m:t>𝑠</m:t>
                              </m:r>
                              <m:r>
                                <a:rPr lang="en-US" sz="2000" b="0" i="1" dirty="0" smtClean="0">
                                  <a:latin typeface="Cambria Math" panose="02040503050406030204" pitchFamily="18" charset="0"/>
                                </a:rPr>
                                <m:t>𝑢𝑏𝑠𝑡𝑎𝑛𝑐𝑒</m:t>
                              </m:r>
                            </m:sub>
                          </m:sSub>
                        </m:den>
                      </m:f>
                    </m:oMath>
                  </m:oMathPara>
                </a14:m>
                <a:endParaRPr lang="en-US" sz="2000" dirty="0">
                  <a:latin typeface="Symbol" panose="05050102010706020507" pitchFamily="18" charset="2"/>
                </a:endParaRPr>
              </a:p>
            </p:txBody>
          </p:sp>
        </mc:Choice>
        <mc:Fallback xmlns="">
          <p:sp>
            <p:nvSpPr>
              <p:cNvPr id="35" name="TextBox 34"/>
              <p:cNvSpPr txBox="1">
                <a:spLocks noRot="1" noChangeAspect="1" noMove="1" noResize="1" noEditPoints="1" noAdjustHandles="1" noChangeArrowheads="1" noChangeShapeType="1" noTextEdit="1"/>
              </p:cNvSpPr>
              <p:nvPr/>
            </p:nvSpPr>
            <p:spPr>
              <a:xfrm>
                <a:off x="1904532" y="1416321"/>
                <a:ext cx="1892687" cy="67140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2" name="TextBox 41"/>
              <p:cNvSpPr txBox="1"/>
              <p:nvPr/>
            </p:nvSpPr>
            <p:spPr>
              <a:xfrm>
                <a:off x="3995384" y="1525966"/>
                <a:ext cx="3836626" cy="400110"/>
              </a:xfrm>
              <a:prstGeom prst="rect">
                <a:avLst/>
              </a:prstGeom>
              <a:noFill/>
            </p:spPr>
            <p:txBody>
              <a:bodyPr wrap="square" rtlCol="0">
                <a:spAutoFit/>
              </a:bodyPr>
              <a:lstStyle/>
              <a:p>
                <a14:m>
                  <m:oMath xmlns:m="http://schemas.openxmlformats.org/officeDocument/2006/math">
                    <m:r>
                      <a:rPr lang="en-US" sz="2000" i="1" dirty="0" smtClean="0">
                        <a:latin typeface="Cambria Math" panose="02040503050406030204" pitchFamily="18" charset="0"/>
                      </a:rPr>
                      <m:t>𝑚</m:t>
                    </m:r>
                  </m:oMath>
                </a14:m>
                <a:r>
                  <a:rPr lang="en-US" sz="2000" dirty="0"/>
                  <a:t> = mass [M]         </a:t>
                </a:r>
                <a14:m>
                  <m:oMath xmlns:m="http://schemas.openxmlformats.org/officeDocument/2006/math">
                    <m:r>
                      <a:rPr lang="en-US" sz="2000" b="0" i="1" smtClean="0">
                        <a:latin typeface="Cambria Math" panose="02040503050406030204" pitchFamily="18" charset="0"/>
                      </a:rPr>
                      <m:t>𝑉</m:t>
                    </m:r>
                  </m:oMath>
                </a14:m>
                <a:r>
                  <a:rPr lang="en-US" sz="2000" dirty="0"/>
                  <a:t> = volume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42" name="TextBox 41"/>
              <p:cNvSpPr txBox="1">
                <a:spLocks noRot="1" noChangeAspect="1" noMove="1" noResize="1" noEditPoints="1" noAdjustHandles="1" noChangeArrowheads="1" noChangeShapeType="1" noTextEdit="1"/>
              </p:cNvSpPr>
              <p:nvPr/>
            </p:nvSpPr>
            <p:spPr>
              <a:xfrm>
                <a:off x="3995384" y="1525966"/>
                <a:ext cx="3836626" cy="400110"/>
              </a:xfrm>
              <a:prstGeom prst="rect">
                <a:avLst/>
              </a:prstGeom>
              <a:blipFill>
                <a:blip r:embed="rId4"/>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TextBox 42"/>
              <p:cNvSpPr txBox="1"/>
              <p:nvPr/>
            </p:nvSpPr>
            <p:spPr>
              <a:xfrm>
                <a:off x="8086131" y="1525966"/>
                <a:ext cx="2179276" cy="400110"/>
              </a:xfrm>
              <a:prstGeom prst="rect">
                <a:avLst/>
              </a:prstGeom>
              <a:noFill/>
            </p:spPr>
            <p:txBody>
              <a:bodyPr wrap="square" rtlCol="0">
                <a:spAutoFit/>
              </a:bodyPr>
              <a:lstStyle/>
              <a:p>
                <a14:m>
                  <m:oMath xmlns:m="http://schemas.openxmlformats.org/officeDocument/2006/math">
                    <m:r>
                      <a:rPr lang="en-US" sz="2000" i="1" smtClean="0">
                        <a:latin typeface="Cambria Math" panose="02040503050406030204" pitchFamily="18" charset="0"/>
                        <a:ea typeface="Cambria Math" panose="02040503050406030204" pitchFamily="18" charset="0"/>
                      </a:rPr>
                      <m:t>𝜌</m:t>
                    </m:r>
                  </m:oMath>
                </a14:m>
                <a:r>
                  <a:rPr lang="en-US" sz="2000" dirty="0"/>
                  <a:t> = density [M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43" name="TextBox 42"/>
              <p:cNvSpPr txBox="1">
                <a:spLocks noRot="1" noChangeAspect="1" noMove="1" noResize="1" noEditPoints="1" noAdjustHandles="1" noChangeArrowheads="1" noChangeShapeType="1" noTextEdit="1"/>
              </p:cNvSpPr>
              <p:nvPr/>
            </p:nvSpPr>
            <p:spPr>
              <a:xfrm>
                <a:off x="8086131" y="1525966"/>
                <a:ext cx="2179276" cy="400110"/>
              </a:xfrm>
              <a:prstGeom prst="rect">
                <a:avLst/>
              </a:prstGeom>
              <a:blipFill>
                <a:blip r:embed="rId5"/>
                <a:stretch>
                  <a:fillRect t="-7576" b="-25758"/>
                </a:stretch>
              </a:blipFill>
            </p:spPr>
            <p:txBody>
              <a:bodyPr/>
              <a:lstStyle/>
              <a:p>
                <a:r>
                  <a:rPr lang="en-US">
                    <a:noFill/>
                  </a:rPr>
                  <a:t> </a:t>
                </a:r>
              </a:p>
            </p:txBody>
          </p:sp>
        </mc:Fallback>
      </mc:AlternateContent>
      <p:sp>
        <p:nvSpPr>
          <p:cNvPr id="44" name="TextBox 43"/>
          <p:cNvSpPr txBox="1"/>
          <p:nvPr/>
        </p:nvSpPr>
        <p:spPr>
          <a:xfrm>
            <a:off x="1340652" y="2244105"/>
            <a:ext cx="7092167" cy="400110"/>
          </a:xfrm>
          <a:prstGeom prst="rect">
            <a:avLst/>
          </a:prstGeom>
          <a:noFill/>
        </p:spPr>
        <p:txBody>
          <a:bodyPr wrap="square" rtlCol="0">
            <a:spAutoFit/>
          </a:bodyPr>
          <a:lstStyle/>
          <a:p>
            <a:r>
              <a:rPr lang="en-US" sz="2000" dirty="0"/>
              <a:t>Concentration:</a:t>
            </a:r>
          </a:p>
        </p:txBody>
      </p:sp>
      <mc:AlternateContent xmlns:mc="http://schemas.openxmlformats.org/markup-compatibility/2006" xmlns:a14="http://schemas.microsoft.com/office/drawing/2010/main">
        <mc:Choice Requires="a14">
          <p:sp>
            <p:nvSpPr>
              <p:cNvPr id="45" name="TextBox 44"/>
              <p:cNvSpPr txBox="1"/>
              <p:nvPr/>
            </p:nvSpPr>
            <p:spPr>
              <a:xfrm>
                <a:off x="1904532" y="2654571"/>
                <a:ext cx="1629797" cy="67140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𝐶</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𝑚</m:t>
                              </m:r>
                            </m:e>
                            <m:sub>
                              <m:r>
                                <a:rPr lang="en-US" sz="2000" b="0" i="1" dirty="0" smtClean="0">
                                  <a:latin typeface="Cambria Math" panose="02040503050406030204" pitchFamily="18" charset="0"/>
                                </a:rPr>
                                <m:t>𝑠𝑜𝑙𝑢𝑡𝑒</m:t>
                              </m:r>
                            </m:sub>
                          </m:sSub>
                        </m:num>
                        <m:den>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𝑉</m:t>
                              </m:r>
                            </m:e>
                            <m:sub>
                              <m:r>
                                <a:rPr lang="en-US" sz="2000" b="0" i="1" dirty="0" smtClean="0">
                                  <a:latin typeface="Cambria Math" panose="02040503050406030204" pitchFamily="18" charset="0"/>
                                </a:rPr>
                                <m:t>𝑠𝑜𝑙𝑢𝑡𝑖𝑜𝑛</m:t>
                              </m:r>
                            </m:sub>
                          </m:sSub>
                        </m:den>
                      </m:f>
                    </m:oMath>
                  </m:oMathPara>
                </a14:m>
                <a:endParaRPr lang="en-US" sz="2000" dirty="0">
                  <a:latin typeface="Symbol" panose="05050102010706020507" pitchFamily="18" charset="2"/>
                </a:endParaRPr>
              </a:p>
            </p:txBody>
          </p:sp>
        </mc:Choice>
        <mc:Fallback xmlns="">
          <p:sp>
            <p:nvSpPr>
              <p:cNvPr id="45" name="TextBox 44"/>
              <p:cNvSpPr txBox="1">
                <a:spLocks noRot="1" noChangeAspect="1" noMove="1" noResize="1" noEditPoints="1" noAdjustHandles="1" noChangeArrowheads="1" noChangeShapeType="1" noTextEdit="1"/>
              </p:cNvSpPr>
              <p:nvPr/>
            </p:nvSpPr>
            <p:spPr>
              <a:xfrm>
                <a:off x="1904532" y="2654571"/>
                <a:ext cx="1629797" cy="67140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TextBox 45"/>
              <p:cNvSpPr txBox="1"/>
              <p:nvPr/>
            </p:nvSpPr>
            <p:spPr>
              <a:xfrm>
                <a:off x="3698204" y="2764216"/>
                <a:ext cx="3836626" cy="400110"/>
              </a:xfrm>
              <a:prstGeom prst="rect">
                <a:avLst/>
              </a:prstGeom>
              <a:noFill/>
            </p:spPr>
            <p:txBody>
              <a:bodyPr wrap="square" rtlCol="0">
                <a:spAutoFit/>
              </a:bodyPr>
              <a:lstStyle/>
              <a:p>
                <a14:m>
                  <m:oMath xmlns:m="http://schemas.openxmlformats.org/officeDocument/2006/math">
                    <m:r>
                      <a:rPr lang="en-US" sz="2000" i="1" dirty="0" smtClean="0">
                        <a:latin typeface="Cambria Math" panose="02040503050406030204" pitchFamily="18" charset="0"/>
                      </a:rPr>
                      <m:t>𝑚</m:t>
                    </m:r>
                  </m:oMath>
                </a14:m>
                <a:r>
                  <a:rPr lang="en-US" sz="2000" dirty="0"/>
                  <a:t> = mass [M]         </a:t>
                </a:r>
                <a14:m>
                  <m:oMath xmlns:m="http://schemas.openxmlformats.org/officeDocument/2006/math">
                    <m:r>
                      <a:rPr lang="en-US" sz="2000" b="0" i="1" smtClean="0">
                        <a:latin typeface="Cambria Math" panose="02040503050406030204" pitchFamily="18" charset="0"/>
                      </a:rPr>
                      <m:t>𝑉</m:t>
                    </m:r>
                  </m:oMath>
                </a14:m>
                <a:r>
                  <a:rPr lang="en-US" sz="2000" dirty="0"/>
                  <a:t> = volume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46" name="TextBox 45"/>
              <p:cNvSpPr txBox="1">
                <a:spLocks noRot="1" noChangeAspect="1" noMove="1" noResize="1" noEditPoints="1" noAdjustHandles="1" noChangeArrowheads="1" noChangeShapeType="1" noTextEdit="1"/>
              </p:cNvSpPr>
              <p:nvPr/>
            </p:nvSpPr>
            <p:spPr>
              <a:xfrm>
                <a:off x="3698204" y="2764216"/>
                <a:ext cx="3836626" cy="400110"/>
              </a:xfrm>
              <a:prstGeom prst="rect">
                <a:avLst/>
              </a:prstGeom>
              <a:blipFill>
                <a:blip r:embed="rId7"/>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Box 46"/>
              <p:cNvSpPr txBox="1"/>
              <p:nvPr/>
            </p:nvSpPr>
            <p:spPr>
              <a:xfrm>
                <a:off x="7788951" y="2764216"/>
                <a:ext cx="2809118"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𝐶</m:t>
                    </m:r>
                  </m:oMath>
                </a14:m>
                <a:r>
                  <a:rPr lang="en-US" sz="2000" dirty="0"/>
                  <a:t> = concentration [M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47" name="TextBox 46"/>
              <p:cNvSpPr txBox="1">
                <a:spLocks noRot="1" noChangeAspect="1" noMove="1" noResize="1" noEditPoints="1" noAdjustHandles="1" noChangeArrowheads="1" noChangeShapeType="1" noTextEdit="1"/>
              </p:cNvSpPr>
              <p:nvPr/>
            </p:nvSpPr>
            <p:spPr>
              <a:xfrm>
                <a:off x="7788951" y="2764216"/>
                <a:ext cx="2809118" cy="400110"/>
              </a:xfrm>
              <a:prstGeom prst="rect">
                <a:avLst/>
              </a:prstGeom>
              <a:blipFill>
                <a:blip r:embed="rId8"/>
                <a:stretch>
                  <a:fillRect t="-7576" r="-651"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TextBox 47"/>
              <p:cNvSpPr txBox="1"/>
              <p:nvPr/>
            </p:nvSpPr>
            <p:spPr>
              <a:xfrm>
                <a:off x="1904532" y="3445974"/>
                <a:ext cx="1793672" cy="67140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𝐶</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𝑚</m:t>
                              </m:r>
                            </m:e>
                            <m:sub>
                              <m:r>
                                <a:rPr lang="en-US" sz="2000" b="0" i="1" dirty="0" smtClean="0">
                                  <a:latin typeface="Cambria Math" panose="02040503050406030204" pitchFamily="18" charset="0"/>
                                </a:rPr>
                                <m:t>𝑠𝑜𝑙𝑢𝑡𝑒</m:t>
                              </m:r>
                            </m:sub>
                          </m:sSub>
                        </m:num>
                        <m:den>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𝑚</m:t>
                              </m:r>
                            </m:e>
                            <m:sub>
                              <m:r>
                                <a:rPr lang="en-US" sz="2000" b="0" i="1" dirty="0" smtClean="0">
                                  <a:latin typeface="Cambria Math" panose="02040503050406030204" pitchFamily="18" charset="0"/>
                                </a:rPr>
                                <m:t>𝑠𝑜𝑙𝑢𝑡𝑖𝑜𝑛</m:t>
                              </m:r>
                            </m:sub>
                          </m:sSub>
                        </m:den>
                      </m:f>
                    </m:oMath>
                  </m:oMathPara>
                </a14:m>
                <a:endParaRPr lang="en-US" sz="2000" dirty="0">
                  <a:latin typeface="Symbol" panose="05050102010706020507" pitchFamily="18" charset="2"/>
                </a:endParaRPr>
              </a:p>
            </p:txBody>
          </p:sp>
        </mc:Choice>
        <mc:Fallback xmlns="">
          <p:sp>
            <p:nvSpPr>
              <p:cNvPr id="48" name="TextBox 47"/>
              <p:cNvSpPr txBox="1">
                <a:spLocks noRot="1" noChangeAspect="1" noMove="1" noResize="1" noEditPoints="1" noAdjustHandles="1" noChangeArrowheads="1" noChangeShapeType="1" noTextEdit="1"/>
              </p:cNvSpPr>
              <p:nvPr/>
            </p:nvSpPr>
            <p:spPr>
              <a:xfrm>
                <a:off x="1904532" y="3445974"/>
                <a:ext cx="1793672" cy="67140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9" name="TextBox 48"/>
              <p:cNvSpPr txBox="1"/>
              <p:nvPr/>
            </p:nvSpPr>
            <p:spPr>
              <a:xfrm>
                <a:off x="3900088" y="3555619"/>
                <a:ext cx="3634741" cy="400110"/>
              </a:xfrm>
              <a:prstGeom prst="rect">
                <a:avLst/>
              </a:prstGeom>
              <a:noFill/>
            </p:spPr>
            <p:txBody>
              <a:bodyPr wrap="square" rtlCol="0">
                <a:spAutoFit/>
              </a:bodyPr>
              <a:lstStyle/>
              <a:p>
                <a14:m>
                  <m:oMath xmlns:m="http://schemas.openxmlformats.org/officeDocument/2006/math">
                    <m:r>
                      <a:rPr lang="en-US" sz="2000" i="1" dirty="0" smtClean="0">
                        <a:latin typeface="Cambria Math" panose="02040503050406030204" pitchFamily="18" charset="0"/>
                      </a:rPr>
                      <m:t>𝑚</m:t>
                    </m:r>
                  </m:oMath>
                </a14:m>
                <a:r>
                  <a:rPr lang="en-US" sz="2000" dirty="0"/>
                  <a:t> = mass [M]</a:t>
                </a:r>
                <a:endParaRPr lang="en-US" sz="2000" dirty="0">
                  <a:latin typeface="Symbol" panose="05050102010706020507" pitchFamily="18" charset="2"/>
                </a:endParaRPr>
              </a:p>
            </p:txBody>
          </p:sp>
        </mc:Choice>
        <mc:Fallback xmlns="">
          <p:sp>
            <p:nvSpPr>
              <p:cNvPr id="49" name="TextBox 48"/>
              <p:cNvSpPr txBox="1">
                <a:spLocks noRot="1" noChangeAspect="1" noMove="1" noResize="1" noEditPoints="1" noAdjustHandles="1" noChangeArrowheads="1" noChangeShapeType="1" noTextEdit="1"/>
              </p:cNvSpPr>
              <p:nvPr/>
            </p:nvSpPr>
            <p:spPr>
              <a:xfrm>
                <a:off x="3900088" y="3555619"/>
                <a:ext cx="3634741" cy="400110"/>
              </a:xfrm>
              <a:prstGeom prst="rect">
                <a:avLst/>
              </a:prstGeom>
              <a:blipFill>
                <a:blip r:embed="rId10"/>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7657201" y="3561809"/>
                <a:ext cx="2809118"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𝐶</m:t>
                    </m:r>
                  </m:oMath>
                </a14:m>
                <a:r>
                  <a:rPr lang="en-US" sz="2000" dirty="0"/>
                  <a:t> = concentration [1]</a:t>
                </a:r>
                <a:endParaRPr lang="en-US" sz="2000" dirty="0">
                  <a:latin typeface="Symbol" panose="05050102010706020507" pitchFamily="18" charset="2"/>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7657201" y="3561809"/>
                <a:ext cx="2809118" cy="400110"/>
              </a:xfrm>
              <a:prstGeom prst="rect">
                <a:avLst/>
              </a:prstGeom>
              <a:blipFill>
                <a:blip r:embed="rId11"/>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1904532" y="4237377"/>
                <a:ext cx="1793672" cy="72051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𝐶</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𝑉</m:t>
                              </m:r>
                            </m:e>
                            <m:sub>
                              <m:r>
                                <a:rPr lang="en-US" sz="2000" b="0" i="1" dirty="0" smtClean="0">
                                  <a:latin typeface="Cambria Math" panose="02040503050406030204" pitchFamily="18" charset="0"/>
                                </a:rPr>
                                <m:t>𝑠𝑜𝑙𝑢𝑡𝑒</m:t>
                              </m:r>
                            </m:sub>
                          </m:sSub>
                        </m:num>
                        <m:den>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𝑉</m:t>
                              </m:r>
                            </m:e>
                            <m:sub>
                              <m:r>
                                <a:rPr lang="en-US" sz="2000" b="0" i="1" dirty="0" smtClean="0">
                                  <a:latin typeface="Cambria Math" panose="02040503050406030204" pitchFamily="18" charset="0"/>
                                </a:rPr>
                                <m:t>𝑠𝑜𝑙𝑢𝑡𝑖𝑜𝑛</m:t>
                              </m:r>
                            </m:sub>
                          </m:sSub>
                        </m:den>
                      </m:f>
                    </m:oMath>
                  </m:oMathPara>
                </a14:m>
                <a:endParaRPr lang="en-US" sz="2000" dirty="0">
                  <a:latin typeface="Symbol" panose="05050102010706020507" pitchFamily="18" charset="2"/>
                </a:endParaRPr>
              </a:p>
            </p:txBody>
          </p:sp>
        </mc:Choice>
        <mc:Fallback xmlns="">
          <p:sp>
            <p:nvSpPr>
              <p:cNvPr id="51" name="TextBox 50"/>
              <p:cNvSpPr txBox="1">
                <a:spLocks noRot="1" noChangeAspect="1" noMove="1" noResize="1" noEditPoints="1" noAdjustHandles="1" noChangeArrowheads="1" noChangeShapeType="1" noTextEdit="1"/>
              </p:cNvSpPr>
              <p:nvPr/>
            </p:nvSpPr>
            <p:spPr>
              <a:xfrm>
                <a:off x="1904532" y="4237377"/>
                <a:ext cx="1793672" cy="720518"/>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7622177" y="4397581"/>
                <a:ext cx="2809118"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𝐶</m:t>
                    </m:r>
                  </m:oMath>
                </a14:m>
                <a:r>
                  <a:rPr lang="en-US" sz="2000" dirty="0"/>
                  <a:t> = concentration [1]</a:t>
                </a:r>
                <a:endParaRPr lang="en-US" sz="2000" dirty="0">
                  <a:latin typeface="Symbol" panose="05050102010706020507" pitchFamily="18" charset="2"/>
                </a:endParaRPr>
              </a:p>
            </p:txBody>
          </p:sp>
        </mc:Choice>
        <mc:Fallback xmlns="">
          <p:sp>
            <p:nvSpPr>
              <p:cNvPr id="53" name="TextBox 52"/>
              <p:cNvSpPr txBox="1">
                <a:spLocks noRot="1" noChangeAspect="1" noMove="1" noResize="1" noEditPoints="1" noAdjustHandles="1" noChangeArrowheads="1" noChangeShapeType="1" noTextEdit="1"/>
              </p:cNvSpPr>
              <p:nvPr/>
            </p:nvSpPr>
            <p:spPr>
              <a:xfrm>
                <a:off x="7622177" y="4397581"/>
                <a:ext cx="2809118" cy="400110"/>
              </a:xfrm>
              <a:prstGeom prst="rect">
                <a:avLst/>
              </a:prstGeom>
              <a:blipFill>
                <a:blip r:embed="rId13"/>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3900088" y="4397581"/>
                <a:ext cx="1935435"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rPr>
                      <m:t>𝑉</m:t>
                    </m:r>
                  </m:oMath>
                </a14:m>
                <a:r>
                  <a:rPr lang="en-US" sz="2000" dirty="0"/>
                  <a:t> = volume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54" name="TextBox 53"/>
              <p:cNvSpPr txBox="1">
                <a:spLocks noRot="1" noChangeAspect="1" noMove="1" noResize="1" noEditPoints="1" noAdjustHandles="1" noChangeArrowheads="1" noChangeShapeType="1" noTextEdit="1"/>
              </p:cNvSpPr>
              <p:nvPr/>
            </p:nvSpPr>
            <p:spPr>
              <a:xfrm>
                <a:off x="3900088" y="4397581"/>
                <a:ext cx="1935435" cy="400110"/>
              </a:xfrm>
              <a:prstGeom prst="rect">
                <a:avLst/>
              </a:prstGeom>
              <a:blipFill>
                <a:blip r:embed="rId14"/>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p:cNvSpPr txBox="1"/>
              <p:nvPr/>
            </p:nvSpPr>
            <p:spPr>
              <a:xfrm>
                <a:off x="1904532" y="5032062"/>
                <a:ext cx="1793672" cy="67140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𝐶</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𝑛</m:t>
                              </m:r>
                            </m:e>
                            <m:sub>
                              <m:r>
                                <a:rPr lang="en-US" sz="2000" b="0" i="1" dirty="0" smtClean="0">
                                  <a:latin typeface="Cambria Math" panose="02040503050406030204" pitchFamily="18" charset="0"/>
                                </a:rPr>
                                <m:t>𝑠𝑜𝑙𝑢𝑡𝑒</m:t>
                              </m:r>
                            </m:sub>
                          </m:sSub>
                        </m:num>
                        <m:den>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𝑉</m:t>
                              </m:r>
                            </m:e>
                            <m:sub>
                              <m:r>
                                <a:rPr lang="en-US" sz="2000" b="0" i="1" dirty="0" smtClean="0">
                                  <a:latin typeface="Cambria Math" panose="02040503050406030204" pitchFamily="18" charset="0"/>
                                </a:rPr>
                                <m:t>𝑠𝑜𝑙𝑢𝑡𝑖𝑜𝑛</m:t>
                              </m:r>
                            </m:sub>
                          </m:sSub>
                        </m:den>
                      </m:f>
                    </m:oMath>
                  </m:oMathPara>
                </a14:m>
                <a:endParaRPr lang="en-US" sz="2000" dirty="0">
                  <a:latin typeface="Symbol" panose="05050102010706020507" pitchFamily="18" charset="2"/>
                </a:endParaRPr>
              </a:p>
            </p:txBody>
          </p:sp>
        </mc:Choice>
        <mc:Fallback xmlns="">
          <p:sp>
            <p:nvSpPr>
              <p:cNvPr id="17" name="TextBox 16"/>
              <p:cNvSpPr txBox="1">
                <a:spLocks noRot="1" noChangeAspect="1" noMove="1" noResize="1" noEditPoints="1" noAdjustHandles="1" noChangeArrowheads="1" noChangeShapeType="1" noTextEdit="1"/>
              </p:cNvSpPr>
              <p:nvPr/>
            </p:nvSpPr>
            <p:spPr>
              <a:xfrm>
                <a:off x="1904532" y="5032062"/>
                <a:ext cx="1793672" cy="671402"/>
              </a:xfrm>
              <a:prstGeom prst="rect">
                <a:avLst/>
              </a:prstGeom>
              <a:blipFill>
                <a:blip r:embed="rId1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p:cNvSpPr txBox="1"/>
              <p:nvPr/>
            </p:nvSpPr>
            <p:spPr>
              <a:xfrm>
                <a:off x="3900088" y="5141707"/>
                <a:ext cx="3634741" cy="400110"/>
              </a:xfrm>
              <a:prstGeom prst="rect">
                <a:avLst/>
              </a:prstGeom>
              <a:noFill/>
            </p:spPr>
            <p:txBody>
              <a:bodyPr wrap="square" rtlCol="0">
                <a:spAutoFit/>
              </a:bodyPr>
              <a:lstStyle/>
              <a:p>
                <a14:m>
                  <m:oMath xmlns:m="http://schemas.openxmlformats.org/officeDocument/2006/math">
                    <m:r>
                      <a:rPr lang="en-US" sz="2000" b="0" i="1" dirty="0" smtClean="0">
                        <a:latin typeface="Cambria Math" panose="02040503050406030204" pitchFamily="18" charset="0"/>
                      </a:rPr>
                      <m:t>𝑛</m:t>
                    </m:r>
                  </m:oMath>
                </a14:m>
                <a:r>
                  <a:rPr lang="en-US" sz="2000" dirty="0"/>
                  <a:t> = count [N]</a:t>
                </a:r>
                <a:endParaRPr lang="en-US" sz="2000" dirty="0">
                  <a:latin typeface="Symbol" panose="05050102010706020507" pitchFamily="18" charset="2"/>
                </a:endParaRPr>
              </a:p>
            </p:txBody>
          </p:sp>
        </mc:Choice>
        <mc:Fallback xmlns="">
          <p:sp>
            <p:nvSpPr>
              <p:cNvPr id="18" name="TextBox 17"/>
              <p:cNvSpPr txBox="1">
                <a:spLocks noRot="1" noChangeAspect="1" noMove="1" noResize="1" noEditPoints="1" noAdjustHandles="1" noChangeArrowheads="1" noChangeShapeType="1" noTextEdit="1"/>
              </p:cNvSpPr>
              <p:nvPr/>
            </p:nvSpPr>
            <p:spPr>
              <a:xfrm>
                <a:off x="3900088" y="5141707"/>
                <a:ext cx="3634741" cy="400110"/>
              </a:xfrm>
              <a:prstGeom prst="rect">
                <a:avLst/>
              </a:prstGeom>
              <a:blipFill>
                <a:blip r:embed="rId16"/>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7390224" y="5147479"/>
                <a:ext cx="2809118"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𝐶</m:t>
                    </m:r>
                  </m:oMath>
                </a14:m>
                <a:r>
                  <a:rPr lang="en-US" sz="2000" dirty="0"/>
                  <a:t> = concentration [N L</a:t>
                </a:r>
                <a:r>
                  <a:rPr lang="en-US" sz="2000" baseline="30000" dirty="0"/>
                  <a:t>-3</a:t>
                </a:r>
                <a:r>
                  <a:rPr lang="en-US" sz="2000" dirty="0"/>
                  <a:t>]</a:t>
                </a:r>
                <a:endParaRPr lang="en-US" sz="2000" dirty="0">
                  <a:latin typeface="Symbol" panose="05050102010706020507" pitchFamily="18" charset="2"/>
                </a:endParaRPr>
              </a:p>
            </p:txBody>
          </p:sp>
        </mc:Choice>
        <mc:Fallback xmlns="">
          <p:sp>
            <p:nvSpPr>
              <p:cNvPr id="19" name="TextBox 18"/>
              <p:cNvSpPr txBox="1">
                <a:spLocks noRot="1" noChangeAspect="1" noMove="1" noResize="1" noEditPoints="1" noAdjustHandles="1" noChangeArrowheads="1" noChangeShapeType="1" noTextEdit="1"/>
              </p:cNvSpPr>
              <p:nvPr/>
            </p:nvSpPr>
            <p:spPr>
              <a:xfrm>
                <a:off x="7390224" y="5147479"/>
                <a:ext cx="2809118" cy="400110"/>
              </a:xfrm>
              <a:prstGeom prst="rect">
                <a:avLst/>
              </a:prstGeom>
              <a:blipFill>
                <a:blip r:embed="rId17"/>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p:cNvSpPr txBox="1"/>
              <p:nvPr/>
            </p:nvSpPr>
            <p:spPr>
              <a:xfrm>
                <a:off x="1904532" y="5728743"/>
                <a:ext cx="1793672" cy="67140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dirty="0" smtClean="0">
                          <a:latin typeface="Cambria Math" panose="02040503050406030204" pitchFamily="18" charset="0"/>
                          <a:ea typeface="Cambria Math" panose="02040503050406030204" pitchFamily="18" charset="0"/>
                        </a:rPr>
                        <m:t>𝐶</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𝑛</m:t>
                              </m:r>
                            </m:e>
                            <m:sub>
                              <m:r>
                                <a:rPr lang="en-US" sz="2000" b="0" i="1" dirty="0" smtClean="0">
                                  <a:latin typeface="Cambria Math" panose="02040503050406030204" pitchFamily="18" charset="0"/>
                                </a:rPr>
                                <m:t>𝑠𝑜𝑙𝑢𝑡𝑒</m:t>
                              </m:r>
                            </m:sub>
                          </m:sSub>
                        </m:num>
                        <m:den>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𝑚</m:t>
                              </m:r>
                            </m:e>
                            <m:sub>
                              <m:r>
                                <a:rPr lang="en-US" sz="2000" b="0" i="1" dirty="0" smtClean="0">
                                  <a:latin typeface="Cambria Math" panose="02040503050406030204" pitchFamily="18" charset="0"/>
                                </a:rPr>
                                <m:t>𝑠𝑜𝑙𝑢𝑡𝑖𝑜𝑛</m:t>
                              </m:r>
                            </m:sub>
                          </m:sSub>
                        </m:den>
                      </m:f>
                    </m:oMath>
                  </m:oMathPara>
                </a14:m>
                <a:endParaRPr lang="en-US" sz="2000" dirty="0">
                  <a:latin typeface="Symbol" panose="05050102010706020507" pitchFamily="18" charset="2"/>
                </a:endParaRPr>
              </a:p>
            </p:txBody>
          </p:sp>
        </mc:Choice>
        <mc:Fallback xmlns="">
          <p:sp>
            <p:nvSpPr>
              <p:cNvPr id="20" name="TextBox 19"/>
              <p:cNvSpPr txBox="1">
                <a:spLocks noRot="1" noChangeAspect="1" noMove="1" noResize="1" noEditPoints="1" noAdjustHandles="1" noChangeArrowheads="1" noChangeShapeType="1" noTextEdit="1"/>
              </p:cNvSpPr>
              <p:nvPr/>
            </p:nvSpPr>
            <p:spPr>
              <a:xfrm>
                <a:off x="1904532" y="5728743"/>
                <a:ext cx="1793672" cy="671402"/>
              </a:xfrm>
              <a:prstGeom prst="rect">
                <a:avLst/>
              </a:prstGeom>
              <a:blipFill>
                <a:blip r:embed="rId1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7534829" y="5852145"/>
                <a:ext cx="2861290" cy="400110"/>
              </a:xfrm>
              <a:prstGeom prst="rect">
                <a:avLst/>
              </a:prstGeom>
              <a:noFill/>
            </p:spPr>
            <p:txBody>
              <a:bodyPr wrap="square" rtlCol="0">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𝐶</m:t>
                    </m:r>
                  </m:oMath>
                </a14:m>
                <a:r>
                  <a:rPr lang="en-US" sz="2000" dirty="0"/>
                  <a:t> = concentration [N M</a:t>
                </a:r>
                <a:r>
                  <a:rPr lang="en-US" sz="2000" baseline="30000" dirty="0"/>
                  <a:t>-1</a:t>
                </a:r>
                <a:r>
                  <a:rPr lang="en-US" sz="2000" dirty="0"/>
                  <a:t>]</a:t>
                </a:r>
                <a:endParaRPr lang="en-US" sz="2000" dirty="0">
                  <a:latin typeface="Symbol" panose="05050102010706020507" pitchFamily="18" charset="2"/>
                </a:endParaRPr>
              </a:p>
            </p:txBody>
          </p:sp>
        </mc:Choice>
        <mc:Fallback xmlns="">
          <p:sp>
            <p:nvSpPr>
              <p:cNvPr id="22" name="TextBox 21"/>
              <p:cNvSpPr txBox="1">
                <a:spLocks noRot="1" noChangeAspect="1" noMove="1" noResize="1" noEditPoints="1" noAdjustHandles="1" noChangeArrowheads="1" noChangeShapeType="1" noTextEdit="1"/>
              </p:cNvSpPr>
              <p:nvPr/>
            </p:nvSpPr>
            <p:spPr>
              <a:xfrm>
                <a:off x="7534829" y="5852145"/>
                <a:ext cx="2861290" cy="400110"/>
              </a:xfrm>
              <a:prstGeom prst="rect">
                <a:avLst/>
              </a:prstGeom>
              <a:blipFill>
                <a:blip r:embed="rId19"/>
                <a:stretch>
                  <a:fillRect t="-9091" r="-1066" b="-25758"/>
                </a:stretch>
              </a:blipFill>
            </p:spPr>
            <p:txBody>
              <a:bodyPr/>
              <a:lstStyle/>
              <a:p>
                <a:r>
                  <a:rPr lang="en-US">
                    <a:noFill/>
                  </a:rPr>
                  <a:t> </a:t>
                </a:r>
              </a:p>
            </p:txBody>
          </p:sp>
        </mc:Fallback>
      </mc:AlternateContent>
      <p:sp>
        <p:nvSpPr>
          <p:cNvPr id="2" name="Rectangle 1"/>
          <p:cNvSpPr/>
          <p:nvPr/>
        </p:nvSpPr>
        <p:spPr>
          <a:xfrm>
            <a:off x="10494502" y="5162868"/>
            <a:ext cx="1122423" cy="369332"/>
          </a:xfrm>
          <a:prstGeom prst="rect">
            <a:avLst/>
          </a:prstGeom>
        </p:spPr>
        <p:txBody>
          <a:bodyPr wrap="none">
            <a:spAutoFit/>
          </a:bodyPr>
          <a:lstStyle/>
          <a:p>
            <a:r>
              <a:rPr lang="en-US" dirty="0"/>
              <a:t>(molarity)</a:t>
            </a:r>
          </a:p>
        </p:txBody>
      </p:sp>
      <p:sp>
        <p:nvSpPr>
          <p:cNvPr id="25" name="Rectangle 24"/>
          <p:cNvSpPr/>
          <p:nvPr/>
        </p:nvSpPr>
        <p:spPr>
          <a:xfrm>
            <a:off x="10463150" y="5885856"/>
            <a:ext cx="1082348" cy="369332"/>
          </a:xfrm>
          <a:prstGeom prst="rect">
            <a:avLst/>
          </a:prstGeom>
        </p:spPr>
        <p:txBody>
          <a:bodyPr wrap="none">
            <a:spAutoFit/>
          </a:bodyPr>
          <a:lstStyle/>
          <a:p>
            <a:r>
              <a:rPr lang="en-US" dirty="0"/>
              <a:t>(molality)</a:t>
            </a:r>
          </a:p>
        </p:txBody>
      </p:sp>
      <p:sp>
        <p:nvSpPr>
          <p:cNvPr id="26" name="Rectangle 25"/>
          <p:cNvSpPr/>
          <p:nvPr/>
        </p:nvSpPr>
        <p:spPr>
          <a:xfrm>
            <a:off x="10431295" y="3561809"/>
            <a:ext cx="898003" cy="369332"/>
          </a:xfrm>
          <a:prstGeom prst="rect">
            <a:avLst/>
          </a:prstGeom>
        </p:spPr>
        <p:txBody>
          <a:bodyPr wrap="none">
            <a:spAutoFit/>
          </a:bodyPr>
          <a:lstStyle/>
          <a:p>
            <a:r>
              <a:rPr lang="en-US" dirty="0"/>
              <a:t>[M M</a:t>
            </a:r>
            <a:r>
              <a:rPr lang="en-US" baseline="30000" dirty="0"/>
              <a:t>-1</a:t>
            </a:r>
            <a:r>
              <a:rPr lang="en-US" dirty="0"/>
              <a:t>]</a:t>
            </a:r>
          </a:p>
        </p:txBody>
      </p:sp>
      <p:sp>
        <p:nvSpPr>
          <p:cNvPr id="27" name="Rectangle 26"/>
          <p:cNvSpPr/>
          <p:nvPr/>
        </p:nvSpPr>
        <p:spPr>
          <a:xfrm>
            <a:off x="10467348" y="4412970"/>
            <a:ext cx="777777" cy="369332"/>
          </a:xfrm>
          <a:prstGeom prst="rect">
            <a:avLst/>
          </a:prstGeom>
        </p:spPr>
        <p:txBody>
          <a:bodyPr wrap="none">
            <a:spAutoFit/>
          </a:bodyPr>
          <a:lstStyle/>
          <a:p>
            <a:r>
              <a:rPr lang="en-US" dirty="0"/>
              <a:t>[L</a:t>
            </a:r>
            <a:r>
              <a:rPr lang="en-US" baseline="30000" dirty="0"/>
              <a:t>3</a:t>
            </a:r>
            <a:r>
              <a:rPr lang="en-US" dirty="0"/>
              <a:t> L</a:t>
            </a:r>
            <a:r>
              <a:rPr lang="en-US" baseline="30000" dirty="0"/>
              <a:t>-3</a:t>
            </a:r>
            <a:r>
              <a:rPr lang="en-US" dirty="0"/>
              <a:t>]</a:t>
            </a:r>
          </a:p>
        </p:txBody>
      </p:sp>
      <p:sp>
        <p:nvSpPr>
          <p:cNvPr id="4" name="TextBox 3">
            <a:extLst>
              <a:ext uri="{FF2B5EF4-FFF2-40B4-BE49-F238E27FC236}">
                <a16:creationId xmlns:a16="http://schemas.microsoft.com/office/drawing/2014/main" id="{DFF9B5C4-2CC8-618A-5E0A-AA23FD51A587}"/>
              </a:ext>
            </a:extLst>
          </p:cNvPr>
          <p:cNvSpPr txBox="1"/>
          <p:nvPr/>
        </p:nvSpPr>
        <p:spPr>
          <a:xfrm>
            <a:off x="4318398" y="330997"/>
            <a:ext cx="3555204" cy="584775"/>
          </a:xfrm>
          <a:prstGeom prst="rect">
            <a:avLst/>
          </a:prstGeom>
          <a:noFill/>
        </p:spPr>
        <p:txBody>
          <a:bodyPr wrap="none" rtlCol="0">
            <a:spAutoFit/>
          </a:bodyPr>
          <a:lstStyle/>
          <a:p>
            <a:r>
              <a:rPr lang="en-US" sz="3200" b="1" dirty="0"/>
              <a:t>Derived dimensions</a:t>
            </a:r>
          </a:p>
        </p:txBody>
      </p:sp>
    </p:spTree>
    <p:extLst>
      <p:ext uri="{BB962C8B-B14F-4D97-AF65-F5344CB8AC3E}">
        <p14:creationId xmlns:p14="http://schemas.microsoft.com/office/powerpoint/2010/main" val="477088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fade">
                                      <p:cBhvr>
                                        <p:cTn id="10" dur="500"/>
                                        <p:tgtEl>
                                          <p:spTgt spid="3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2"/>
                                        </p:tgtEl>
                                        <p:attrNameLst>
                                          <p:attrName>style.visibility</p:attrName>
                                        </p:attrNameLst>
                                      </p:cBhvr>
                                      <p:to>
                                        <p:strVal val="visible"/>
                                      </p:to>
                                    </p:set>
                                    <p:animEffect transition="in" filter="fade">
                                      <p:cBhvr>
                                        <p:cTn id="15" dur="500"/>
                                        <p:tgtEl>
                                          <p:spTgt spid="4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3"/>
                                        </p:tgtEl>
                                        <p:attrNameLst>
                                          <p:attrName>style.visibility</p:attrName>
                                        </p:attrNameLst>
                                      </p:cBhvr>
                                      <p:to>
                                        <p:strVal val="visible"/>
                                      </p:to>
                                    </p:set>
                                    <p:animEffect transition="in" filter="fade">
                                      <p:cBhvr>
                                        <p:cTn id="18" dur="500"/>
                                        <p:tgtEl>
                                          <p:spTgt spid="4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4"/>
                                        </p:tgtEl>
                                        <p:attrNameLst>
                                          <p:attrName>style.visibility</p:attrName>
                                        </p:attrNameLst>
                                      </p:cBhvr>
                                      <p:to>
                                        <p:strVal val="visible"/>
                                      </p:to>
                                    </p:set>
                                    <p:animEffect transition="in" filter="fade">
                                      <p:cBhvr>
                                        <p:cTn id="23" dur="500"/>
                                        <p:tgtEl>
                                          <p:spTgt spid="44"/>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45"/>
                                        </p:tgtEl>
                                        <p:attrNameLst>
                                          <p:attrName>style.visibility</p:attrName>
                                        </p:attrNameLst>
                                      </p:cBhvr>
                                      <p:to>
                                        <p:strVal val="visible"/>
                                      </p:to>
                                    </p:set>
                                    <p:animEffect transition="in" filter="fade">
                                      <p:cBhvr>
                                        <p:cTn id="26" dur="500"/>
                                        <p:tgtEl>
                                          <p:spTgt spid="4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46"/>
                                        </p:tgtEl>
                                        <p:attrNameLst>
                                          <p:attrName>style.visibility</p:attrName>
                                        </p:attrNameLst>
                                      </p:cBhvr>
                                      <p:to>
                                        <p:strVal val="visible"/>
                                      </p:to>
                                    </p:set>
                                    <p:animEffect transition="in" filter="fade">
                                      <p:cBhvr>
                                        <p:cTn id="31" dur="500"/>
                                        <p:tgtEl>
                                          <p:spTgt spid="46"/>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47"/>
                                        </p:tgtEl>
                                        <p:attrNameLst>
                                          <p:attrName>style.visibility</p:attrName>
                                        </p:attrNameLst>
                                      </p:cBhvr>
                                      <p:to>
                                        <p:strVal val="visible"/>
                                      </p:to>
                                    </p:set>
                                    <p:animEffect transition="in" filter="fade">
                                      <p:cBhvr>
                                        <p:cTn id="36" dur="500"/>
                                        <p:tgtEl>
                                          <p:spTgt spid="47"/>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48"/>
                                        </p:tgtEl>
                                        <p:attrNameLst>
                                          <p:attrName>style.visibility</p:attrName>
                                        </p:attrNameLst>
                                      </p:cBhvr>
                                      <p:to>
                                        <p:strVal val="visible"/>
                                      </p:to>
                                    </p:set>
                                    <p:animEffect transition="in" filter="fade">
                                      <p:cBhvr>
                                        <p:cTn id="41" dur="500"/>
                                        <p:tgtEl>
                                          <p:spTgt spid="48"/>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49"/>
                                        </p:tgtEl>
                                        <p:attrNameLst>
                                          <p:attrName>style.visibility</p:attrName>
                                        </p:attrNameLst>
                                      </p:cBhvr>
                                      <p:to>
                                        <p:strVal val="visible"/>
                                      </p:to>
                                    </p:set>
                                    <p:animEffect transition="in" filter="fade">
                                      <p:cBhvr>
                                        <p:cTn id="44" dur="500"/>
                                        <p:tgtEl>
                                          <p:spTgt spid="49"/>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50"/>
                                        </p:tgtEl>
                                        <p:attrNameLst>
                                          <p:attrName>style.visibility</p:attrName>
                                        </p:attrNameLst>
                                      </p:cBhvr>
                                      <p:to>
                                        <p:strVal val="visible"/>
                                      </p:to>
                                    </p:set>
                                    <p:animEffect transition="in" filter="fade">
                                      <p:cBhvr>
                                        <p:cTn id="49" dur="500"/>
                                        <p:tgtEl>
                                          <p:spTgt spid="50"/>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51"/>
                                        </p:tgtEl>
                                        <p:attrNameLst>
                                          <p:attrName>style.visibility</p:attrName>
                                        </p:attrNameLst>
                                      </p:cBhvr>
                                      <p:to>
                                        <p:strVal val="visible"/>
                                      </p:to>
                                    </p:set>
                                    <p:animEffect transition="in" filter="fade">
                                      <p:cBhvr>
                                        <p:cTn id="54" dur="500"/>
                                        <p:tgtEl>
                                          <p:spTgt spid="51"/>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54"/>
                                        </p:tgtEl>
                                        <p:attrNameLst>
                                          <p:attrName>style.visibility</p:attrName>
                                        </p:attrNameLst>
                                      </p:cBhvr>
                                      <p:to>
                                        <p:strVal val="visible"/>
                                      </p:to>
                                    </p:set>
                                    <p:animEffect transition="in" filter="fade">
                                      <p:cBhvr>
                                        <p:cTn id="57" dur="500"/>
                                        <p:tgtEl>
                                          <p:spTgt spid="54"/>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53"/>
                                        </p:tgtEl>
                                        <p:attrNameLst>
                                          <p:attrName>style.visibility</p:attrName>
                                        </p:attrNameLst>
                                      </p:cBhvr>
                                      <p:to>
                                        <p:strVal val="visible"/>
                                      </p:to>
                                    </p:set>
                                    <p:animEffect transition="in" filter="fade">
                                      <p:cBhvr>
                                        <p:cTn id="60" dur="500"/>
                                        <p:tgtEl>
                                          <p:spTgt spid="53"/>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26"/>
                                        </p:tgtEl>
                                        <p:attrNameLst>
                                          <p:attrName>style.visibility</p:attrName>
                                        </p:attrNameLst>
                                      </p:cBhvr>
                                      <p:to>
                                        <p:strVal val="visible"/>
                                      </p:to>
                                    </p:set>
                                    <p:animEffect transition="in" filter="fade">
                                      <p:cBhvr>
                                        <p:cTn id="65" dur="500"/>
                                        <p:tgtEl>
                                          <p:spTgt spid="26"/>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fade">
                                      <p:cBhvr>
                                        <p:cTn id="70" dur="500"/>
                                        <p:tgtEl>
                                          <p:spTgt spid="27"/>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17"/>
                                        </p:tgtEl>
                                        <p:attrNameLst>
                                          <p:attrName>style.visibility</p:attrName>
                                        </p:attrNameLst>
                                      </p:cBhvr>
                                      <p:to>
                                        <p:strVal val="visible"/>
                                      </p:to>
                                    </p:set>
                                    <p:animEffect transition="in" filter="fade">
                                      <p:cBhvr>
                                        <p:cTn id="75" dur="500"/>
                                        <p:tgtEl>
                                          <p:spTgt spid="17"/>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18"/>
                                        </p:tgtEl>
                                        <p:attrNameLst>
                                          <p:attrName>style.visibility</p:attrName>
                                        </p:attrNameLst>
                                      </p:cBhvr>
                                      <p:to>
                                        <p:strVal val="visible"/>
                                      </p:to>
                                    </p:set>
                                    <p:animEffect transition="in" filter="fade">
                                      <p:cBhvr>
                                        <p:cTn id="78" dur="500"/>
                                        <p:tgtEl>
                                          <p:spTgt spid="18"/>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19"/>
                                        </p:tgtEl>
                                        <p:attrNameLst>
                                          <p:attrName>style.visibility</p:attrName>
                                        </p:attrNameLst>
                                      </p:cBhvr>
                                      <p:to>
                                        <p:strVal val="visible"/>
                                      </p:to>
                                    </p:set>
                                    <p:animEffect transition="in" filter="fade">
                                      <p:cBhvr>
                                        <p:cTn id="81" dur="500"/>
                                        <p:tgtEl>
                                          <p:spTgt spid="19"/>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2"/>
                                        </p:tgtEl>
                                        <p:attrNameLst>
                                          <p:attrName>style.visibility</p:attrName>
                                        </p:attrNameLst>
                                      </p:cBhvr>
                                      <p:to>
                                        <p:strVal val="visible"/>
                                      </p:to>
                                    </p:set>
                                    <p:animEffect transition="in" filter="fade">
                                      <p:cBhvr>
                                        <p:cTn id="84" dur="500"/>
                                        <p:tgtEl>
                                          <p:spTgt spid="2"/>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20"/>
                                        </p:tgtEl>
                                        <p:attrNameLst>
                                          <p:attrName>style.visibility</p:attrName>
                                        </p:attrNameLst>
                                      </p:cBhvr>
                                      <p:to>
                                        <p:strVal val="visible"/>
                                      </p:to>
                                    </p:set>
                                    <p:animEffect transition="in" filter="fade">
                                      <p:cBhvr>
                                        <p:cTn id="89" dur="500"/>
                                        <p:tgtEl>
                                          <p:spTgt spid="20"/>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22"/>
                                        </p:tgtEl>
                                        <p:attrNameLst>
                                          <p:attrName>style.visibility</p:attrName>
                                        </p:attrNameLst>
                                      </p:cBhvr>
                                      <p:to>
                                        <p:strVal val="visible"/>
                                      </p:to>
                                    </p:set>
                                    <p:animEffect transition="in" filter="fade">
                                      <p:cBhvr>
                                        <p:cTn id="92" dur="500"/>
                                        <p:tgtEl>
                                          <p:spTgt spid="22"/>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25"/>
                                        </p:tgtEl>
                                        <p:attrNameLst>
                                          <p:attrName>style.visibility</p:attrName>
                                        </p:attrNameLst>
                                      </p:cBhvr>
                                      <p:to>
                                        <p:strVal val="visible"/>
                                      </p:to>
                                    </p:set>
                                    <p:animEffect transition="in" filter="fade">
                                      <p:cBhvr>
                                        <p:cTn id="9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35" grpId="0"/>
      <p:bldP spid="42" grpId="0"/>
      <p:bldP spid="43" grpId="0"/>
      <p:bldP spid="44" grpId="0"/>
      <p:bldP spid="45" grpId="0"/>
      <p:bldP spid="46" grpId="0"/>
      <p:bldP spid="47" grpId="0"/>
      <p:bldP spid="48" grpId="0"/>
      <p:bldP spid="49" grpId="0"/>
      <p:bldP spid="50" grpId="0"/>
      <p:bldP spid="51" grpId="0"/>
      <p:bldP spid="53" grpId="0"/>
      <p:bldP spid="54" grpId="0"/>
      <p:bldP spid="17" grpId="0"/>
      <p:bldP spid="18" grpId="0"/>
      <p:bldP spid="19" grpId="0"/>
      <p:bldP spid="20" grpId="0"/>
      <p:bldP spid="22" grpId="0"/>
      <p:bldP spid="2" grpId="0"/>
      <p:bldP spid="25" grpId="0"/>
      <p:bldP spid="26" grpId="0"/>
      <p:bldP spid="2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06040" y="1897380"/>
            <a:ext cx="1886670" cy="523220"/>
          </a:xfrm>
          <a:prstGeom prst="rect">
            <a:avLst/>
          </a:prstGeom>
          <a:noFill/>
        </p:spPr>
        <p:txBody>
          <a:bodyPr wrap="none" rtlCol="0">
            <a:spAutoFit/>
          </a:bodyPr>
          <a:lstStyle/>
          <a:p>
            <a:r>
              <a:rPr lang="en-US" sz="2800" dirty="0"/>
              <a:t>Knowledge:</a:t>
            </a:r>
          </a:p>
        </p:txBody>
      </p:sp>
      <p:sp>
        <p:nvSpPr>
          <p:cNvPr id="5" name="TextBox 4"/>
          <p:cNvSpPr txBox="1"/>
          <p:nvPr/>
        </p:nvSpPr>
        <p:spPr>
          <a:xfrm>
            <a:off x="3680460" y="2792731"/>
            <a:ext cx="6126480" cy="954107"/>
          </a:xfrm>
          <a:prstGeom prst="rect">
            <a:avLst/>
          </a:prstGeom>
          <a:noFill/>
        </p:spPr>
        <p:txBody>
          <a:bodyPr wrap="square" rtlCol="0">
            <a:spAutoFit/>
          </a:bodyPr>
          <a:lstStyle/>
          <a:p>
            <a:r>
              <a:rPr lang="en-US" sz="2800" dirty="0"/>
              <a:t>information, understanding, or skill you get from experience or education</a:t>
            </a:r>
          </a:p>
        </p:txBody>
      </p:sp>
      <p:sp>
        <p:nvSpPr>
          <p:cNvPr id="6" name="TextBox 5"/>
          <p:cNvSpPr txBox="1"/>
          <p:nvPr/>
        </p:nvSpPr>
        <p:spPr>
          <a:xfrm>
            <a:off x="3680460" y="4008121"/>
            <a:ext cx="6126480" cy="523220"/>
          </a:xfrm>
          <a:prstGeom prst="rect">
            <a:avLst/>
          </a:prstGeom>
          <a:noFill/>
        </p:spPr>
        <p:txBody>
          <a:bodyPr wrap="square" rtlCol="0">
            <a:spAutoFit/>
          </a:bodyPr>
          <a:lstStyle/>
          <a:p>
            <a:r>
              <a:rPr lang="en-US" sz="2800" dirty="0"/>
              <a:t>awareness of something</a:t>
            </a:r>
          </a:p>
        </p:txBody>
      </p:sp>
      <p:sp>
        <p:nvSpPr>
          <p:cNvPr id="2" name="Rectangle 1"/>
          <p:cNvSpPr/>
          <p:nvPr/>
        </p:nvSpPr>
        <p:spPr>
          <a:xfrm>
            <a:off x="3680460" y="2792731"/>
            <a:ext cx="1838991"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519451" y="2792731"/>
            <a:ext cx="2302525"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680461" y="4008121"/>
            <a:ext cx="1651704"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5075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par>
                                <p:cTn id="13" presetID="10"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2"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500"/>
                                        <p:tgtEl>
                                          <p:spTgt spid="2"/>
                                        </p:tgtEl>
                                      </p:cBhvr>
                                    </p:animEffect>
                                  </p:childTnLst>
                                </p:cTn>
                              </p:par>
                              <p:par>
                                <p:cTn id="24" presetID="10" presetClass="exit" presetSubtype="0" fill="hold" grpId="1" nodeType="withEffect">
                                  <p:stCondLst>
                                    <p:cond delay="0"/>
                                  </p:stCondLst>
                                  <p:childTnLst>
                                    <p:animEffect transition="out" filter="fade">
                                      <p:cBhvr>
                                        <p:cTn id="25" dur="500"/>
                                        <p:tgtEl>
                                          <p:spTgt spid="7"/>
                                        </p:tgtEl>
                                      </p:cBhvr>
                                    </p:animEffect>
                                    <p:set>
                                      <p:cBhvr>
                                        <p:cTn id="26" dur="1" fill="hold">
                                          <p:stCondLst>
                                            <p:cond delay="499"/>
                                          </p:stCondLst>
                                        </p:cTn>
                                        <p:tgtEl>
                                          <p:spTgt spid="7"/>
                                        </p:tgtEl>
                                        <p:attrNameLst>
                                          <p:attrName>style.visibility</p:attrName>
                                        </p:attrNameLst>
                                      </p:cBhvr>
                                      <p:to>
                                        <p:strVal val="hidden"/>
                                      </p:to>
                                    </p:set>
                                  </p:childTnLst>
                                </p:cTn>
                              </p:par>
                              <p:par>
                                <p:cTn id="27" presetID="10" presetClass="exit" presetSubtype="0" fill="hold" grpId="1" nodeType="withEffect">
                                  <p:stCondLst>
                                    <p:cond delay="0"/>
                                  </p:stCondLst>
                                  <p:childTnLst>
                                    <p:animEffect transition="out" filter="fade">
                                      <p:cBhvr>
                                        <p:cTn id="28" dur="500"/>
                                        <p:tgtEl>
                                          <p:spTgt spid="8"/>
                                        </p:tgtEl>
                                      </p:cBhvr>
                                    </p:animEffect>
                                    <p:set>
                                      <p:cBhvr>
                                        <p:cTn id="29"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2" grpId="2" animBg="1"/>
      <p:bldP spid="7" grpId="0" animBg="1"/>
      <p:bldP spid="7" grpId="1" animBg="1"/>
      <p:bldP spid="8" grpId="0" animBg="1"/>
      <p:bldP spid="8" grpId="1"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606923" y="1321692"/>
            <a:ext cx="6242241" cy="400110"/>
          </a:xfrm>
          <a:prstGeom prst="rect">
            <a:avLst/>
          </a:prstGeom>
          <a:noFill/>
        </p:spPr>
        <p:txBody>
          <a:bodyPr wrap="square" rtlCol="0">
            <a:spAutoFit/>
          </a:bodyPr>
          <a:lstStyle/>
          <a:p>
            <a:r>
              <a:rPr lang="en-US" sz="2000" dirty="0"/>
              <a:t>Definitions:</a:t>
            </a:r>
          </a:p>
        </p:txBody>
      </p:sp>
      <p:sp>
        <p:nvSpPr>
          <p:cNvPr id="11" name="TextBox 10"/>
          <p:cNvSpPr txBox="1"/>
          <p:nvPr/>
        </p:nvSpPr>
        <p:spPr>
          <a:xfrm>
            <a:off x="4495844" y="649407"/>
            <a:ext cx="3959161" cy="584775"/>
          </a:xfrm>
          <a:prstGeom prst="rect">
            <a:avLst/>
          </a:prstGeom>
          <a:noFill/>
        </p:spPr>
        <p:txBody>
          <a:bodyPr wrap="none" rtlCol="0">
            <a:spAutoFit/>
          </a:bodyPr>
          <a:lstStyle/>
          <a:p>
            <a:r>
              <a:rPr lang="en-US" sz="3200" b="1" dirty="0"/>
              <a:t>Temperature and heat</a:t>
            </a:r>
          </a:p>
        </p:txBody>
      </p:sp>
      <p:sp>
        <p:nvSpPr>
          <p:cNvPr id="35" name="TextBox 34"/>
          <p:cNvSpPr txBox="1"/>
          <p:nvPr/>
        </p:nvSpPr>
        <p:spPr>
          <a:xfrm>
            <a:off x="3182233" y="2281932"/>
            <a:ext cx="1732667" cy="400110"/>
          </a:xfrm>
          <a:prstGeom prst="rect">
            <a:avLst/>
          </a:prstGeom>
          <a:noFill/>
        </p:spPr>
        <p:txBody>
          <a:bodyPr wrap="square" rtlCol="0">
            <a:spAutoFit/>
          </a:bodyPr>
          <a:lstStyle/>
          <a:p>
            <a:r>
              <a:rPr lang="en-US" sz="2000" dirty="0"/>
              <a:t>Temperature:</a:t>
            </a:r>
          </a:p>
        </p:txBody>
      </p:sp>
      <p:sp>
        <p:nvSpPr>
          <p:cNvPr id="42" name="TextBox 41"/>
          <p:cNvSpPr txBox="1"/>
          <p:nvPr/>
        </p:nvSpPr>
        <p:spPr>
          <a:xfrm>
            <a:off x="2606923" y="3062328"/>
            <a:ext cx="6967607" cy="400110"/>
          </a:xfrm>
          <a:prstGeom prst="rect">
            <a:avLst/>
          </a:prstGeom>
          <a:noFill/>
        </p:spPr>
        <p:txBody>
          <a:bodyPr wrap="square" rtlCol="0">
            <a:spAutoFit/>
          </a:bodyPr>
          <a:lstStyle/>
          <a:p>
            <a:r>
              <a:rPr lang="en-US" sz="2000" dirty="0"/>
              <a:t>Dimensions:</a:t>
            </a:r>
          </a:p>
        </p:txBody>
      </p:sp>
      <p:sp>
        <p:nvSpPr>
          <p:cNvPr id="43" name="TextBox 42"/>
          <p:cNvSpPr txBox="1"/>
          <p:nvPr/>
        </p:nvSpPr>
        <p:spPr>
          <a:xfrm>
            <a:off x="3182233" y="1801812"/>
            <a:ext cx="875417" cy="400110"/>
          </a:xfrm>
          <a:prstGeom prst="rect">
            <a:avLst/>
          </a:prstGeom>
          <a:noFill/>
        </p:spPr>
        <p:txBody>
          <a:bodyPr wrap="square" rtlCol="0">
            <a:spAutoFit/>
          </a:bodyPr>
          <a:lstStyle/>
          <a:p>
            <a:r>
              <a:rPr lang="en-US" sz="2000" dirty="0"/>
              <a:t>Heat:</a:t>
            </a:r>
          </a:p>
        </p:txBody>
      </p:sp>
      <p:sp>
        <p:nvSpPr>
          <p:cNvPr id="44" name="TextBox 43"/>
          <p:cNvSpPr txBox="1"/>
          <p:nvPr/>
        </p:nvSpPr>
        <p:spPr>
          <a:xfrm>
            <a:off x="3848983" y="1809312"/>
            <a:ext cx="6967607" cy="400110"/>
          </a:xfrm>
          <a:prstGeom prst="rect">
            <a:avLst/>
          </a:prstGeom>
          <a:noFill/>
        </p:spPr>
        <p:txBody>
          <a:bodyPr wrap="square" rtlCol="0">
            <a:spAutoFit/>
          </a:bodyPr>
          <a:lstStyle/>
          <a:p>
            <a:r>
              <a:rPr lang="en-US" sz="2000" dirty="0"/>
              <a:t>total molecular-scale kinetic energy [E]</a:t>
            </a:r>
          </a:p>
        </p:txBody>
      </p:sp>
      <p:sp>
        <p:nvSpPr>
          <p:cNvPr id="45" name="TextBox 44"/>
          <p:cNvSpPr txBox="1"/>
          <p:nvPr/>
        </p:nvSpPr>
        <p:spPr>
          <a:xfrm>
            <a:off x="4697440" y="2281932"/>
            <a:ext cx="5666931" cy="707886"/>
          </a:xfrm>
          <a:prstGeom prst="rect">
            <a:avLst/>
          </a:prstGeom>
          <a:noFill/>
        </p:spPr>
        <p:txBody>
          <a:bodyPr wrap="square" rtlCol="0">
            <a:spAutoFit/>
          </a:bodyPr>
          <a:lstStyle/>
          <a:p>
            <a:r>
              <a:rPr lang="en-US" sz="2000" dirty="0"/>
              <a:t>average kinetic energy of the molecules of a substance [</a:t>
            </a:r>
            <a:r>
              <a:rPr lang="en-US" sz="2000" dirty="0">
                <a:latin typeface="Symbol" panose="05050102010706020507" pitchFamily="18" charset="2"/>
              </a:rPr>
              <a:t>Q</a:t>
            </a:r>
            <a:r>
              <a:rPr lang="en-US" sz="2000" dirty="0"/>
              <a:t>]</a:t>
            </a:r>
          </a:p>
        </p:txBody>
      </p:sp>
      <mc:AlternateContent xmlns:mc="http://schemas.openxmlformats.org/markup-compatibility/2006" xmlns:a14="http://schemas.microsoft.com/office/drawing/2010/main">
        <mc:Choice Requires="a14">
          <p:sp>
            <p:nvSpPr>
              <p:cNvPr id="46" name="TextBox 45"/>
              <p:cNvSpPr txBox="1"/>
              <p:nvPr/>
            </p:nvSpPr>
            <p:spPr>
              <a:xfrm>
                <a:off x="3182233" y="3534948"/>
                <a:ext cx="6967607" cy="400110"/>
              </a:xfrm>
              <a:prstGeom prst="rect">
                <a:avLst/>
              </a:prstGeom>
              <a:noFill/>
            </p:spPr>
            <p:txBody>
              <a:bodyPr wrap="square" rtlCol="0">
                <a:spAutoFit/>
              </a:bodyPr>
              <a:lstStyle/>
              <a:p>
                <a14:m>
                  <m:oMath xmlns:m="http://schemas.openxmlformats.org/officeDocument/2006/math">
                    <m:r>
                      <a:rPr lang="en-US" sz="2000" b="0" i="1" dirty="0" smtClean="0">
                        <a:latin typeface="Cambria Math" panose="02040503050406030204" pitchFamily="18" charset="0"/>
                      </a:rPr>
                      <m:t>𝐻</m:t>
                    </m:r>
                    <m:r>
                      <a:rPr lang="en-US" sz="2000" b="0" i="1" dirty="0" smtClean="0">
                        <a:latin typeface="Cambria Math" panose="02040503050406030204" pitchFamily="18" charset="0"/>
                      </a:rPr>
                      <m:t>=</m:t>
                    </m:r>
                    <m:r>
                      <a:rPr lang="en-US" sz="2000" b="0" i="1" dirty="0" smtClean="0">
                        <a:latin typeface="Cambria Math" panose="02040503050406030204" pitchFamily="18" charset="0"/>
                      </a:rPr>
                      <m:t>𝑇𝑚𝑐</m:t>
                    </m:r>
                  </m:oMath>
                </a14:m>
                <a:r>
                  <a:rPr lang="en-US" sz="2000" dirty="0"/>
                  <a:t>          </a:t>
                </a:r>
                <a14:m>
                  <m:oMath xmlns:m="http://schemas.openxmlformats.org/officeDocument/2006/math">
                    <m:r>
                      <a:rPr lang="en-US" sz="2000" i="1" dirty="0">
                        <a:latin typeface="Cambria Math" panose="02040503050406030204" pitchFamily="18" charset="0"/>
                      </a:rPr>
                      <m:t>𝑚</m:t>
                    </m:r>
                  </m:oMath>
                </a14:m>
                <a:r>
                  <a:rPr lang="en-US" sz="2000" dirty="0"/>
                  <a:t> = mass [M]         </a:t>
                </a:r>
                <a14:m>
                  <m:oMath xmlns:m="http://schemas.openxmlformats.org/officeDocument/2006/math">
                    <m:r>
                      <a:rPr lang="en-US" sz="2000" i="1" dirty="0">
                        <a:latin typeface="Cambria Math" panose="02040503050406030204" pitchFamily="18" charset="0"/>
                      </a:rPr>
                      <m:t>𝑐</m:t>
                    </m:r>
                  </m:oMath>
                </a14:m>
                <a:r>
                  <a:rPr lang="en-US" sz="2000" dirty="0"/>
                  <a:t> = specific heat [E M</a:t>
                </a:r>
                <a:r>
                  <a:rPr lang="en-US" sz="2000" baseline="30000" dirty="0"/>
                  <a:t>-1</a:t>
                </a:r>
                <a:r>
                  <a:rPr lang="en-US" sz="2000" dirty="0"/>
                  <a:t> </a:t>
                </a:r>
                <a:r>
                  <a:rPr lang="en-US" sz="2000" dirty="0">
                    <a:latin typeface="Symbol" panose="05050102010706020507" pitchFamily="18" charset="2"/>
                  </a:rPr>
                  <a:t>Q</a:t>
                </a:r>
                <a:r>
                  <a:rPr lang="en-US" sz="2000" baseline="30000" dirty="0"/>
                  <a:t>-1</a:t>
                </a:r>
                <a:r>
                  <a:rPr lang="en-US" sz="2000" dirty="0"/>
                  <a:t>]</a:t>
                </a:r>
                <a:endParaRPr lang="en-US" sz="2000" dirty="0">
                  <a:latin typeface="Symbol" panose="05050102010706020507" pitchFamily="18" charset="2"/>
                </a:endParaRPr>
              </a:p>
            </p:txBody>
          </p:sp>
        </mc:Choice>
        <mc:Fallback xmlns="">
          <p:sp>
            <p:nvSpPr>
              <p:cNvPr id="46" name="TextBox 45"/>
              <p:cNvSpPr txBox="1">
                <a:spLocks noRot="1" noChangeAspect="1" noMove="1" noResize="1" noEditPoints="1" noAdjustHandles="1" noChangeArrowheads="1" noChangeShapeType="1" noTextEdit="1"/>
              </p:cNvSpPr>
              <p:nvPr/>
            </p:nvSpPr>
            <p:spPr>
              <a:xfrm>
                <a:off x="3182233" y="3534948"/>
                <a:ext cx="6967607" cy="400110"/>
              </a:xfrm>
              <a:prstGeom prst="rect">
                <a:avLst/>
              </a:prstGeom>
              <a:blipFill rotWithShape="0">
                <a:blip r:embed="rId4"/>
                <a:stretch>
                  <a:fillRect t="-12121"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Box 46"/>
              <p:cNvSpPr txBox="1"/>
              <p:nvPr/>
            </p:nvSpPr>
            <p:spPr>
              <a:xfrm>
                <a:off x="3090793" y="4007568"/>
                <a:ext cx="1515207" cy="66858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i="1" dirty="0" smtClean="0">
                          <a:latin typeface="Cambria Math" panose="02040503050406030204" pitchFamily="18" charset="0"/>
                        </a:rPr>
                        <m:t>𝑇</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r>
                            <a:rPr lang="en-US" sz="2000" b="0" i="1" dirty="0" smtClean="0">
                              <a:latin typeface="Cambria Math" panose="02040503050406030204" pitchFamily="18" charset="0"/>
                            </a:rPr>
                            <m:t>𝐻</m:t>
                          </m:r>
                        </m:num>
                        <m:den>
                          <m:r>
                            <a:rPr lang="en-US" sz="2000" b="0" i="1" dirty="0" smtClean="0">
                              <a:latin typeface="Cambria Math" panose="02040503050406030204" pitchFamily="18" charset="0"/>
                            </a:rPr>
                            <m:t>𝑚</m:t>
                          </m:r>
                        </m:den>
                      </m:f>
                      <m:sSup>
                        <m:sSupPr>
                          <m:ctrlPr>
                            <a:rPr lang="en-US" sz="2000" i="1" dirty="0">
                              <a:latin typeface="Cambria Math" panose="02040503050406030204" pitchFamily="18" charset="0"/>
                            </a:rPr>
                          </m:ctrlPr>
                        </m:sSupPr>
                        <m:e>
                          <m:r>
                            <a:rPr lang="en-US" sz="2000" i="1" dirty="0">
                              <a:latin typeface="Cambria Math" panose="02040503050406030204" pitchFamily="18" charset="0"/>
                            </a:rPr>
                            <m:t>𝑐</m:t>
                          </m:r>
                        </m:e>
                        <m:sup>
                          <m:r>
                            <a:rPr lang="en-US" sz="2000" i="1" dirty="0">
                              <a:latin typeface="Cambria Math" panose="02040503050406030204" pitchFamily="18" charset="0"/>
                            </a:rPr>
                            <m:t>−1</m:t>
                          </m:r>
                        </m:sup>
                      </m:sSup>
                    </m:oMath>
                  </m:oMathPara>
                </a14:m>
                <a:endParaRPr lang="en-US" sz="2000" dirty="0"/>
              </a:p>
            </p:txBody>
          </p:sp>
        </mc:Choice>
        <mc:Fallback xmlns="">
          <p:sp>
            <p:nvSpPr>
              <p:cNvPr id="47" name="TextBox 46"/>
              <p:cNvSpPr txBox="1">
                <a:spLocks noRot="1" noChangeAspect="1" noMove="1" noResize="1" noEditPoints="1" noAdjustHandles="1" noChangeArrowheads="1" noChangeShapeType="1" noTextEdit="1"/>
              </p:cNvSpPr>
              <p:nvPr/>
            </p:nvSpPr>
            <p:spPr>
              <a:xfrm>
                <a:off x="3090793" y="4007568"/>
                <a:ext cx="1515207" cy="668581"/>
              </a:xfrm>
              <a:prstGeom prst="rect">
                <a:avLst/>
              </a:prstGeom>
              <a:blipFill rotWithShape="0">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TextBox 47"/>
              <p:cNvSpPr txBox="1"/>
              <p:nvPr/>
            </p:nvSpPr>
            <p:spPr>
              <a:xfrm>
                <a:off x="4697440" y="3974642"/>
                <a:ext cx="2552700" cy="7344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000" i="1" dirty="0" smtClean="0">
                              <a:latin typeface="Cambria Math" panose="02040503050406030204" pitchFamily="18" charset="0"/>
                            </a:rPr>
                          </m:ctrlPr>
                        </m:dPr>
                        <m:e>
                          <m:r>
                            <m:rPr>
                              <m:nor/>
                            </m:rPr>
                            <a:rPr lang="en-US" sz="2000" dirty="0">
                              <a:latin typeface="Symbol" panose="05050102010706020507" pitchFamily="18" charset="2"/>
                            </a:rPr>
                            <m:t>Q</m:t>
                          </m:r>
                        </m:e>
                      </m:d>
                      <m:r>
                        <a:rPr lang="en-US" sz="2000" b="0" i="0" dirty="0" smtClean="0">
                          <a:latin typeface="Cambria Math" panose="02040503050406030204" pitchFamily="18" charset="0"/>
                        </a:rPr>
                        <m:t>=</m:t>
                      </m:r>
                      <m:f>
                        <m:fPr>
                          <m:ctrlPr>
                            <a:rPr lang="en-US" sz="2000" b="0" i="1" dirty="0" smtClean="0">
                              <a:latin typeface="Cambria Math" panose="02040503050406030204" pitchFamily="18" charset="0"/>
                            </a:rPr>
                          </m:ctrlPr>
                        </m:fPr>
                        <m:num>
                          <m:d>
                            <m:dPr>
                              <m:begChr m:val="["/>
                              <m:endChr m:val="]"/>
                              <m:ctrlPr>
                                <a:rPr lang="en-US" sz="2000" b="0" i="1" dirty="0" smtClean="0">
                                  <a:latin typeface="Cambria Math" panose="02040503050406030204" pitchFamily="18" charset="0"/>
                                </a:rPr>
                              </m:ctrlPr>
                            </m:dPr>
                            <m:e>
                              <m:r>
                                <m:rPr>
                                  <m:sty m:val="p"/>
                                </m:rPr>
                                <a:rPr lang="en-US" sz="2000" b="0" i="0" dirty="0" smtClean="0">
                                  <a:latin typeface="Cambria Math" panose="02040503050406030204" pitchFamily="18" charset="0"/>
                                </a:rPr>
                                <m:t>E</m:t>
                              </m:r>
                            </m:e>
                          </m:d>
                        </m:num>
                        <m:den>
                          <m:d>
                            <m:dPr>
                              <m:begChr m:val="["/>
                              <m:endChr m:val="]"/>
                              <m:ctrlPr>
                                <a:rPr lang="en-US" sz="2000" b="0" i="1" dirty="0" smtClean="0">
                                  <a:latin typeface="Cambria Math" panose="02040503050406030204" pitchFamily="18" charset="0"/>
                                </a:rPr>
                              </m:ctrlPr>
                            </m:dPr>
                            <m:e>
                              <m:r>
                                <m:rPr>
                                  <m:sty m:val="p"/>
                                </m:rPr>
                                <a:rPr lang="en-US" sz="2000" b="0" i="0" dirty="0" smtClean="0">
                                  <a:latin typeface="Cambria Math" panose="02040503050406030204" pitchFamily="18" charset="0"/>
                                </a:rPr>
                                <m:t>M</m:t>
                              </m:r>
                            </m:e>
                          </m:d>
                        </m:den>
                      </m:f>
                      <m:f>
                        <m:fPr>
                          <m:ctrlPr>
                            <a:rPr lang="en-US" sz="2000" b="0" i="1" dirty="0" smtClean="0">
                              <a:latin typeface="Cambria Math" panose="02040503050406030204" pitchFamily="18" charset="0"/>
                            </a:rPr>
                          </m:ctrlPr>
                        </m:fPr>
                        <m:num>
                          <m:r>
                            <a:rPr lang="en-US" sz="2000" b="0" i="1" dirty="0" smtClean="0">
                              <a:latin typeface="Cambria Math" panose="02040503050406030204" pitchFamily="18" charset="0"/>
                            </a:rPr>
                            <m:t>1</m:t>
                          </m:r>
                        </m:num>
                        <m:den>
                          <m:d>
                            <m:dPr>
                              <m:begChr m:val="["/>
                              <m:endChr m:val="]"/>
                              <m:ctrlPr>
                                <a:rPr lang="en-US" sz="2000" b="0" i="1" dirty="0" smtClean="0">
                                  <a:latin typeface="Cambria Math" panose="02040503050406030204" pitchFamily="18" charset="0"/>
                                </a:rPr>
                              </m:ctrlPr>
                            </m:dPr>
                            <m:e>
                              <m:r>
                                <m:rPr>
                                  <m:nor/>
                                </m:rPr>
                                <a:rPr lang="en-US" sz="2000" dirty="0"/>
                                <m:t>E</m:t>
                              </m:r>
                              <m:r>
                                <m:rPr>
                                  <m:nor/>
                                </m:rPr>
                                <a:rPr lang="en-US" sz="2000" dirty="0"/>
                                <m:t> </m:t>
                              </m:r>
                              <m:r>
                                <m:rPr>
                                  <m:nor/>
                                </m:rPr>
                                <a:rPr lang="en-US" sz="2000" dirty="0"/>
                                <m:t>M</m:t>
                              </m:r>
                              <m:r>
                                <m:rPr>
                                  <m:nor/>
                                </m:rPr>
                                <a:rPr lang="en-US" sz="2000" baseline="30000" dirty="0"/>
                                <m:t>−1</m:t>
                              </m:r>
                              <m:r>
                                <m:rPr>
                                  <m:nor/>
                                </m:rPr>
                                <a:rPr lang="en-US" sz="2000" dirty="0"/>
                                <m:t> </m:t>
                              </m:r>
                              <m:r>
                                <m:rPr>
                                  <m:nor/>
                                </m:rPr>
                                <a:rPr lang="en-US" sz="2000" dirty="0">
                                  <a:latin typeface="Symbol" panose="05050102010706020507" pitchFamily="18" charset="2"/>
                                </a:rPr>
                                <m:t>Q</m:t>
                              </m:r>
                              <m:r>
                                <m:rPr>
                                  <m:nor/>
                                </m:rPr>
                                <a:rPr lang="en-US" sz="2000" baseline="30000" dirty="0"/>
                                <m:t>−1</m:t>
                              </m:r>
                            </m:e>
                          </m:d>
                        </m:den>
                      </m:f>
                    </m:oMath>
                  </m:oMathPara>
                </a14:m>
                <a:endParaRPr lang="en-US" sz="2000" dirty="0"/>
              </a:p>
            </p:txBody>
          </p:sp>
        </mc:Choice>
        <mc:Fallback xmlns="">
          <p:sp>
            <p:nvSpPr>
              <p:cNvPr id="48" name="TextBox 47"/>
              <p:cNvSpPr txBox="1">
                <a:spLocks noRot="1" noChangeAspect="1" noMove="1" noResize="1" noEditPoints="1" noAdjustHandles="1" noChangeArrowheads="1" noChangeShapeType="1" noTextEdit="1"/>
              </p:cNvSpPr>
              <p:nvPr/>
            </p:nvSpPr>
            <p:spPr>
              <a:xfrm>
                <a:off x="4697440" y="3974642"/>
                <a:ext cx="2552700" cy="734432"/>
              </a:xfrm>
              <a:prstGeom prst="rect">
                <a:avLst/>
              </a:prstGeom>
              <a:blipFill rotWithShape="0">
                <a:blip r:embed="rId6"/>
                <a:stretch>
                  <a:fillRect/>
                </a:stretch>
              </a:blipFill>
            </p:spPr>
            <p:txBody>
              <a:bodyPr/>
              <a:lstStyle/>
              <a:p>
                <a:r>
                  <a:rPr lang="en-US">
                    <a:noFill/>
                  </a:rPr>
                  <a:t> </a:t>
                </a:r>
              </a:p>
            </p:txBody>
          </p:sp>
        </mc:Fallback>
      </mc:AlternateContent>
      <p:sp>
        <p:nvSpPr>
          <p:cNvPr id="2" name="Rectangle 1"/>
          <p:cNvSpPr/>
          <p:nvPr/>
        </p:nvSpPr>
        <p:spPr>
          <a:xfrm>
            <a:off x="5422605" y="4007568"/>
            <a:ext cx="531628" cy="701506"/>
          </a:xfrm>
          <a:prstGeom prst="rect">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2606922" y="5254204"/>
            <a:ext cx="6967607" cy="707886"/>
          </a:xfrm>
          <a:prstGeom prst="rect">
            <a:avLst/>
          </a:prstGeom>
          <a:noFill/>
        </p:spPr>
        <p:txBody>
          <a:bodyPr wrap="square" rtlCol="0">
            <a:spAutoFit/>
          </a:bodyPr>
          <a:lstStyle/>
          <a:p>
            <a:r>
              <a:rPr lang="en-US" sz="2000" dirty="0"/>
              <a:t>If specific heat is a constant, temperature may be thought of as a concentration of heat energy per unit mass.</a:t>
            </a:r>
          </a:p>
        </p:txBody>
      </p:sp>
    </p:spTree>
    <p:extLst>
      <p:ext uri="{BB962C8B-B14F-4D97-AF65-F5344CB8AC3E}">
        <p14:creationId xmlns:p14="http://schemas.microsoft.com/office/powerpoint/2010/main" val="1922036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fade">
                                      <p:cBhvr>
                                        <p:cTn id="7" dur="500"/>
                                        <p:tgtEl>
                                          <p:spTgt spid="4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fade">
                                      <p:cBhvr>
                                        <p:cTn id="10" dur="500"/>
                                        <p:tgtEl>
                                          <p:spTgt spid="3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4"/>
                                        </p:tgtEl>
                                        <p:attrNameLst>
                                          <p:attrName>style.visibility</p:attrName>
                                        </p:attrNameLst>
                                      </p:cBhvr>
                                      <p:to>
                                        <p:strVal val="visible"/>
                                      </p:to>
                                    </p:set>
                                    <p:animEffect transition="in" filter="fade">
                                      <p:cBhvr>
                                        <p:cTn id="15" dur="500"/>
                                        <p:tgtEl>
                                          <p:spTgt spid="4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5"/>
                                        </p:tgtEl>
                                        <p:attrNameLst>
                                          <p:attrName>style.visibility</p:attrName>
                                        </p:attrNameLst>
                                      </p:cBhvr>
                                      <p:to>
                                        <p:strVal val="visible"/>
                                      </p:to>
                                    </p:set>
                                    <p:animEffect transition="in" filter="fade">
                                      <p:cBhvr>
                                        <p:cTn id="20" dur="500"/>
                                        <p:tgtEl>
                                          <p:spTgt spid="4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42"/>
                                        </p:tgtEl>
                                        <p:attrNameLst>
                                          <p:attrName>style.visibility</p:attrName>
                                        </p:attrNameLst>
                                      </p:cBhvr>
                                      <p:to>
                                        <p:strVal val="visible"/>
                                      </p:to>
                                    </p:set>
                                    <p:animEffect transition="in" filter="fade">
                                      <p:cBhvr>
                                        <p:cTn id="25" dur="500"/>
                                        <p:tgtEl>
                                          <p:spTgt spid="4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46"/>
                                        </p:tgtEl>
                                        <p:attrNameLst>
                                          <p:attrName>style.visibility</p:attrName>
                                        </p:attrNameLst>
                                      </p:cBhvr>
                                      <p:to>
                                        <p:strVal val="visible"/>
                                      </p:to>
                                    </p:set>
                                    <p:animEffect transition="in" filter="fade">
                                      <p:cBhvr>
                                        <p:cTn id="30" dur="500"/>
                                        <p:tgtEl>
                                          <p:spTgt spid="46"/>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47"/>
                                        </p:tgtEl>
                                        <p:attrNameLst>
                                          <p:attrName>style.visibility</p:attrName>
                                        </p:attrNameLst>
                                      </p:cBhvr>
                                      <p:to>
                                        <p:strVal val="visible"/>
                                      </p:to>
                                    </p:set>
                                    <p:animEffect transition="in" filter="fade">
                                      <p:cBhvr>
                                        <p:cTn id="35" dur="500"/>
                                        <p:tgtEl>
                                          <p:spTgt spid="4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48"/>
                                        </p:tgtEl>
                                        <p:attrNameLst>
                                          <p:attrName>style.visibility</p:attrName>
                                        </p:attrNameLst>
                                      </p:cBhvr>
                                      <p:to>
                                        <p:strVal val="visible"/>
                                      </p:to>
                                    </p:set>
                                    <p:animEffect transition="in" filter="fade">
                                      <p:cBhvr>
                                        <p:cTn id="40" dur="500"/>
                                        <p:tgtEl>
                                          <p:spTgt spid="48"/>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animEffect transition="in" filter="fade">
                                      <p:cBhvr>
                                        <p:cTn id="45" dur="500"/>
                                        <p:tgtEl>
                                          <p:spTgt spid="2"/>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42" grpId="0"/>
      <p:bldP spid="43" grpId="0"/>
      <p:bldP spid="44" grpId="0"/>
      <p:bldP spid="45" grpId="0"/>
      <p:bldP spid="46" grpId="0"/>
      <p:bldP spid="47" grpId="0"/>
      <p:bldP spid="48" grpId="0"/>
      <p:bldP spid="2" grpId="0" animBg="1"/>
      <p:bldP spid="1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606923" y="1321692"/>
            <a:ext cx="6242241" cy="400110"/>
          </a:xfrm>
          <a:prstGeom prst="rect">
            <a:avLst/>
          </a:prstGeom>
          <a:noFill/>
        </p:spPr>
        <p:txBody>
          <a:bodyPr wrap="square" rtlCol="0">
            <a:spAutoFit/>
          </a:bodyPr>
          <a:lstStyle/>
          <a:p>
            <a:r>
              <a:rPr lang="en-US" sz="2000" dirty="0"/>
              <a:t>Acre foot of water:</a:t>
            </a:r>
          </a:p>
        </p:txBody>
      </p:sp>
      <p:sp>
        <p:nvSpPr>
          <p:cNvPr id="11" name="TextBox 10"/>
          <p:cNvSpPr txBox="1"/>
          <p:nvPr/>
        </p:nvSpPr>
        <p:spPr>
          <a:xfrm>
            <a:off x="4633026" y="569183"/>
            <a:ext cx="2879123" cy="584775"/>
          </a:xfrm>
          <a:prstGeom prst="rect">
            <a:avLst/>
          </a:prstGeom>
          <a:noFill/>
        </p:spPr>
        <p:txBody>
          <a:bodyPr wrap="none" rtlCol="0">
            <a:spAutoFit/>
          </a:bodyPr>
          <a:lstStyle/>
          <a:p>
            <a:pPr algn="ctr"/>
            <a:r>
              <a:rPr lang="en-US" sz="3200" b="1" dirty="0"/>
              <a:t>Tricky examples</a:t>
            </a:r>
          </a:p>
        </p:txBody>
      </p:sp>
      <p:sp>
        <p:nvSpPr>
          <p:cNvPr id="12" name="TextBox 11"/>
          <p:cNvSpPr txBox="1"/>
          <p:nvPr/>
        </p:nvSpPr>
        <p:spPr>
          <a:xfrm>
            <a:off x="2606923" y="2550417"/>
            <a:ext cx="1293745" cy="400110"/>
          </a:xfrm>
          <a:prstGeom prst="rect">
            <a:avLst/>
          </a:prstGeom>
          <a:noFill/>
        </p:spPr>
        <p:txBody>
          <a:bodyPr wrap="square" rtlCol="0">
            <a:spAutoFit/>
          </a:bodyPr>
          <a:lstStyle/>
          <a:p>
            <a:r>
              <a:rPr lang="en-US" sz="2000" dirty="0"/>
              <a:t>Electricity:</a:t>
            </a:r>
          </a:p>
        </p:txBody>
      </p:sp>
      <p:sp>
        <p:nvSpPr>
          <p:cNvPr id="13" name="TextBox 12"/>
          <p:cNvSpPr txBox="1"/>
          <p:nvPr/>
        </p:nvSpPr>
        <p:spPr>
          <a:xfrm>
            <a:off x="2606923" y="4126566"/>
            <a:ext cx="6242241" cy="400110"/>
          </a:xfrm>
          <a:prstGeom prst="rect">
            <a:avLst/>
          </a:prstGeom>
          <a:noFill/>
        </p:spPr>
        <p:txBody>
          <a:bodyPr wrap="square" rtlCol="0">
            <a:spAutoFit/>
          </a:bodyPr>
          <a:lstStyle/>
          <a:p>
            <a:r>
              <a:rPr lang="en-US" sz="2000" dirty="0"/>
              <a:t>Degree day:</a:t>
            </a:r>
          </a:p>
        </p:txBody>
      </p:sp>
      <p:sp>
        <p:nvSpPr>
          <p:cNvPr id="15" name="TextBox 14"/>
          <p:cNvSpPr txBox="1"/>
          <p:nvPr/>
        </p:nvSpPr>
        <p:spPr>
          <a:xfrm>
            <a:off x="3227953" y="1809312"/>
            <a:ext cx="7047617" cy="400110"/>
          </a:xfrm>
          <a:prstGeom prst="rect">
            <a:avLst/>
          </a:prstGeom>
          <a:noFill/>
        </p:spPr>
        <p:txBody>
          <a:bodyPr wrap="square" rtlCol="0">
            <a:spAutoFit/>
          </a:bodyPr>
          <a:lstStyle/>
          <a:p>
            <a:r>
              <a:rPr lang="en-US" sz="2000" dirty="0"/>
              <a:t>Acre = area [L</a:t>
            </a:r>
            <a:r>
              <a:rPr lang="en-US" sz="2000" baseline="30000" dirty="0"/>
              <a:t>2</a:t>
            </a:r>
            <a:r>
              <a:rPr lang="en-US" sz="2000" dirty="0"/>
              <a:t>]          Foot = depth [L]          Acre foot = volume [L</a:t>
            </a:r>
            <a:r>
              <a:rPr lang="en-US" sz="2000" baseline="30000" dirty="0"/>
              <a:t>3</a:t>
            </a:r>
            <a:r>
              <a:rPr lang="en-US" sz="2000" dirty="0"/>
              <a:t>]</a:t>
            </a:r>
          </a:p>
        </p:txBody>
      </p:sp>
      <p:sp>
        <p:nvSpPr>
          <p:cNvPr id="16" name="TextBox 15"/>
          <p:cNvSpPr txBox="1"/>
          <p:nvPr/>
        </p:nvSpPr>
        <p:spPr>
          <a:xfrm>
            <a:off x="3227953" y="3071256"/>
            <a:ext cx="7870577" cy="400110"/>
          </a:xfrm>
          <a:prstGeom prst="rect">
            <a:avLst/>
          </a:prstGeom>
          <a:noFill/>
        </p:spPr>
        <p:txBody>
          <a:bodyPr wrap="square" rtlCol="0">
            <a:spAutoFit/>
          </a:bodyPr>
          <a:lstStyle/>
          <a:p>
            <a:r>
              <a:rPr lang="en-US" sz="2000" dirty="0"/>
              <a:t>Power = energy per time [E T</a:t>
            </a:r>
            <a:r>
              <a:rPr lang="en-US" sz="2000" baseline="30000" dirty="0"/>
              <a:t>-1</a:t>
            </a:r>
            <a:r>
              <a:rPr lang="en-US" sz="2000" dirty="0"/>
              <a:t>]           Hour = time [T]</a:t>
            </a:r>
          </a:p>
        </p:txBody>
      </p:sp>
      <p:sp>
        <p:nvSpPr>
          <p:cNvPr id="17" name="TextBox 16"/>
          <p:cNvSpPr txBox="1"/>
          <p:nvPr/>
        </p:nvSpPr>
        <p:spPr>
          <a:xfrm>
            <a:off x="3227952" y="4634457"/>
            <a:ext cx="7870577" cy="707886"/>
          </a:xfrm>
          <a:prstGeom prst="rect">
            <a:avLst/>
          </a:prstGeom>
          <a:noFill/>
        </p:spPr>
        <p:txBody>
          <a:bodyPr wrap="square" rtlCol="0">
            <a:spAutoFit/>
          </a:bodyPr>
          <a:lstStyle/>
          <a:p>
            <a:r>
              <a:rPr lang="en-US" sz="2000" dirty="0"/>
              <a:t>Degree = temperature [</a:t>
            </a:r>
            <a:r>
              <a:rPr lang="en-US" sz="2000" dirty="0">
                <a:latin typeface="Symbol" panose="05050102010706020507" pitchFamily="18" charset="2"/>
              </a:rPr>
              <a:t>Q</a:t>
            </a:r>
            <a:r>
              <a:rPr lang="en-US" sz="2000" dirty="0"/>
              <a:t>]           Day = time [T]</a:t>
            </a:r>
          </a:p>
          <a:p>
            <a:r>
              <a:rPr lang="en-US" sz="2000" dirty="0"/>
              <a:t>Degree day = time-accumulated temperature [</a:t>
            </a:r>
            <a:r>
              <a:rPr lang="en-US" sz="2000" dirty="0">
                <a:latin typeface="Symbol" panose="05050102010706020507" pitchFamily="18" charset="2"/>
              </a:rPr>
              <a:t>Q</a:t>
            </a:r>
            <a:r>
              <a:rPr lang="en-US" sz="2000" dirty="0"/>
              <a:t> T]</a:t>
            </a:r>
          </a:p>
        </p:txBody>
      </p:sp>
      <mc:AlternateContent xmlns:mc="http://schemas.openxmlformats.org/markup-compatibility/2006" xmlns:a14="http://schemas.microsoft.com/office/drawing/2010/main">
        <mc:Choice Requires="a14">
          <p:sp>
            <p:nvSpPr>
              <p:cNvPr id="18" name="TextBox 17"/>
              <p:cNvSpPr txBox="1"/>
              <p:nvPr/>
            </p:nvSpPr>
            <p:spPr>
              <a:xfrm>
                <a:off x="3227952" y="5450124"/>
                <a:ext cx="1515207" cy="66858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i="1" dirty="0" smtClean="0">
                          <a:latin typeface="Cambria Math" panose="02040503050406030204" pitchFamily="18" charset="0"/>
                        </a:rPr>
                        <m:t>𝑇</m:t>
                      </m:r>
                      <m:r>
                        <a:rPr lang="en-US" sz="2000" b="0" i="1" dirty="0" smtClean="0">
                          <a:latin typeface="Cambria Math" panose="02040503050406030204" pitchFamily="18" charset="0"/>
                        </a:rPr>
                        <m:t>=</m:t>
                      </m:r>
                      <m:f>
                        <m:fPr>
                          <m:ctrlPr>
                            <a:rPr lang="en-US" sz="2000" b="0" i="1" dirty="0" smtClean="0">
                              <a:latin typeface="Cambria Math" panose="02040503050406030204" pitchFamily="18" charset="0"/>
                            </a:rPr>
                          </m:ctrlPr>
                        </m:fPr>
                        <m:num>
                          <m:r>
                            <a:rPr lang="en-US" sz="2000" b="0" i="1" dirty="0" smtClean="0">
                              <a:latin typeface="Cambria Math" panose="02040503050406030204" pitchFamily="18" charset="0"/>
                            </a:rPr>
                            <m:t>𝐻</m:t>
                          </m:r>
                        </m:num>
                        <m:den>
                          <m:r>
                            <a:rPr lang="en-US" sz="2000" b="0" i="1" dirty="0" smtClean="0">
                              <a:latin typeface="Cambria Math" panose="02040503050406030204" pitchFamily="18" charset="0"/>
                            </a:rPr>
                            <m:t>𝑚</m:t>
                          </m:r>
                        </m:den>
                      </m:f>
                      <m:sSup>
                        <m:sSupPr>
                          <m:ctrlPr>
                            <a:rPr lang="en-US" sz="2000" i="1" dirty="0">
                              <a:latin typeface="Cambria Math" panose="02040503050406030204" pitchFamily="18" charset="0"/>
                            </a:rPr>
                          </m:ctrlPr>
                        </m:sSupPr>
                        <m:e>
                          <m:r>
                            <a:rPr lang="en-US" sz="2000" i="1" dirty="0">
                              <a:latin typeface="Cambria Math" panose="02040503050406030204" pitchFamily="18" charset="0"/>
                            </a:rPr>
                            <m:t>𝑐</m:t>
                          </m:r>
                        </m:e>
                        <m:sup>
                          <m:r>
                            <a:rPr lang="en-US" sz="2000" i="1" dirty="0">
                              <a:latin typeface="Cambria Math" panose="02040503050406030204" pitchFamily="18" charset="0"/>
                            </a:rPr>
                            <m:t>−1</m:t>
                          </m:r>
                        </m:sup>
                      </m:sSup>
                    </m:oMath>
                  </m:oMathPara>
                </a14:m>
                <a:endParaRPr lang="en-US" sz="2000" dirty="0"/>
              </a:p>
            </p:txBody>
          </p:sp>
        </mc:Choice>
        <mc:Fallback xmlns="">
          <p:sp>
            <p:nvSpPr>
              <p:cNvPr id="18" name="TextBox 17"/>
              <p:cNvSpPr txBox="1">
                <a:spLocks noRot="1" noChangeAspect="1" noMove="1" noResize="1" noEditPoints="1" noAdjustHandles="1" noChangeArrowheads="1" noChangeShapeType="1" noTextEdit="1"/>
              </p:cNvSpPr>
              <p:nvPr/>
            </p:nvSpPr>
            <p:spPr>
              <a:xfrm>
                <a:off x="3227952" y="5450124"/>
                <a:ext cx="1515207" cy="668581"/>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4913875" y="5430471"/>
                <a:ext cx="5785656" cy="707886"/>
              </a:xfrm>
              <a:prstGeom prst="rect">
                <a:avLst/>
              </a:prstGeom>
              <a:noFill/>
            </p:spPr>
            <p:txBody>
              <a:bodyPr wrap="square" rtlCol="0">
                <a:spAutoFit/>
              </a:bodyPr>
              <a:lstStyle/>
              <a:p>
                <a:r>
                  <a:rPr lang="en-US" sz="2000" dirty="0"/>
                  <a:t>If mass and specific heat are constant [</a:t>
                </a:r>
                <a:r>
                  <a:rPr lang="en-US" sz="2000" dirty="0">
                    <a:latin typeface="Symbol" panose="05050102010706020507" pitchFamily="18" charset="2"/>
                  </a:rPr>
                  <a:t>Q] </a:t>
                </a:r>
                <a14:m>
                  <m:oMath xmlns:m="http://schemas.openxmlformats.org/officeDocument/2006/math">
                    <m:r>
                      <a:rPr lang="en-US" sz="2000" b="0" i="1" smtClean="0">
                        <a:latin typeface="Cambria Math" panose="02040503050406030204" pitchFamily="18" charset="0"/>
                      </a:rPr>
                      <m:t>≈</m:t>
                    </m:r>
                  </m:oMath>
                </a14:m>
                <a:r>
                  <a:rPr lang="en-US" sz="2000" dirty="0"/>
                  <a:t> [E M</a:t>
                </a:r>
                <a:r>
                  <a:rPr lang="en-US" sz="2000" baseline="30000" dirty="0"/>
                  <a:t>-1</a:t>
                </a:r>
                <a:r>
                  <a:rPr lang="en-US" sz="2000" dirty="0"/>
                  <a:t>],</a:t>
                </a:r>
              </a:p>
              <a:p>
                <a:r>
                  <a:rPr lang="en-US" sz="2000" dirty="0"/>
                  <a:t>Time-accumulated thermal energy [E T M</a:t>
                </a:r>
                <a:r>
                  <a:rPr lang="en-US" sz="2000" baseline="30000" dirty="0"/>
                  <a:t>-1</a:t>
                </a:r>
                <a:r>
                  <a:rPr lang="en-US" sz="2000" dirty="0"/>
                  <a:t>]</a:t>
                </a:r>
              </a:p>
            </p:txBody>
          </p:sp>
        </mc:Choice>
        <mc:Fallback xmlns="">
          <p:sp>
            <p:nvSpPr>
              <p:cNvPr id="19" name="TextBox 18"/>
              <p:cNvSpPr txBox="1">
                <a:spLocks noRot="1" noChangeAspect="1" noMove="1" noResize="1" noEditPoints="1" noAdjustHandles="1" noChangeArrowheads="1" noChangeShapeType="1" noTextEdit="1"/>
              </p:cNvSpPr>
              <p:nvPr/>
            </p:nvSpPr>
            <p:spPr>
              <a:xfrm>
                <a:off x="4913875" y="5430471"/>
                <a:ext cx="5785656" cy="707886"/>
              </a:xfrm>
              <a:prstGeom prst="rect">
                <a:avLst/>
              </a:prstGeom>
              <a:blipFill>
                <a:blip r:embed="rId4"/>
                <a:stretch>
                  <a:fillRect l="-1054" t="-6897" b="-14655"/>
                </a:stretch>
              </a:blipFill>
            </p:spPr>
            <p:txBody>
              <a:bodyPr/>
              <a:lstStyle/>
              <a:p>
                <a:r>
                  <a:rPr lang="en-US">
                    <a:noFill/>
                  </a:rPr>
                  <a:t> </a:t>
                </a:r>
              </a:p>
            </p:txBody>
          </p:sp>
        </mc:Fallback>
      </mc:AlternateContent>
      <p:sp>
        <p:nvSpPr>
          <p:cNvPr id="20" name="TextBox 19"/>
          <p:cNvSpPr txBox="1"/>
          <p:nvPr/>
        </p:nvSpPr>
        <p:spPr>
          <a:xfrm>
            <a:off x="3777895" y="2550417"/>
            <a:ext cx="2599756" cy="400110"/>
          </a:xfrm>
          <a:prstGeom prst="rect">
            <a:avLst/>
          </a:prstGeom>
          <a:noFill/>
        </p:spPr>
        <p:txBody>
          <a:bodyPr wrap="square" rtlCol="0">
            <a:spAutoFit/>
          </a:bodyPr>
          <a:lstStyle/>
          <a:p>
            <a:r>
              <a:rPr lang="en-US" sz="2000" dirty="0"/>
              <a:t>What do we pay for?</a:t>
            </a:r>
          </a:p>
        </p:txBody>
      </p:sp>
      <p:sp>
        <p:nvSpPr>
          <p:cNvPr id="21" name="TextBox 20"/>
          <p:cNvSpPr txBox="1"/>
          <p:nvPr/>
        </p:nvSpPr>
        <p:spPr>
          <a:xfrm>
            <a:off x="6072588" y="2550417"/>
            <a:ext cx="2599756" cy="400110"/>
          </a:xfrm>
          <a:prstGeom prst="rect">
            <a:avLst/>
          </a:prstGeom>
          <a:noFill/>
        </p:spPr>
        <p:txBody>
          <a:bodyPr wrap="square" rtlCol="0">
            <a:spAutoFit/>
          </a:bodyPr>
          <a:lstStyle/>
          <a:p>
            <a:r>
              <a:rPr lang="en-US" sz="2000" dirty="0"/>
              <a:t>Kilowatt hour </a:t>
            </a:r>
          </a:p>
        </p:txBody>
      </p:sp>
      <p:sp>
        <p:nvSpPr>
          <p:cNvPr id="22" name="TextBox 21"/>
          <p:cNvSpPr txBox="1"/>
          <p:nvPr/>
        </p:nvSpPr>
        <p:spPr>
          <a:xfrm>
            <a:off x="3227951" y="3379092"/>
            <a:ext cx="7870577" cy="400110"/>
          </a:xfrm>
          <a:prstGeom prst="rect">
            <a:avLst/>
          </a:prstGeom>
          <a:noFill/>
        </p:spPr>
        <p:txBody>
          <a:bodyPr wrap="square" rtlCol="0">
            <a:spAutoFit/>
          </a:bodyPr>
          <a:lstStyle/>
          <a:p>
            <a:r>
              <a:rPr lang="en-US" sz="2000" dirty="0"/>
              <a:t>Kilowatt hour = energy [E]</a:t>
            </a:r>
          </a:p>
        </p:txBody>
      </p:sp>
    </p:spTree>
    <p:extLst>
      <p:ext uri="{BB962C8B-B14F-4D97-AF65-F5344CB8AC3E}">
        <p14:creationId xmlns:p14="http://schemas.microsoft.com/office/powerpoint/2010/main" val="1866374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fade">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5" grpId="0"/>
      <p:bldP spid="16" grpId="0"/>
      <p:bldP spid="17" grpId="0"/>
      <p:bldP spid="18" grpId="0"/>
      <p:bldP spid="19" grpId="0"/>
      <p:bldP spid="20" grpId="0"/>
      <p:bldP spid="21" grpId="0"/>
      <p:bldP spid="2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85084" y="573207"/>
            <a:ext cx="9672649" cy="1077218"/>
          </a:xfrm>
          <a:prstGeom prst="rect">
            <a:avLst/>
          </a:prstGeom>
          <a:noFill/>
        </p:spPr>
        <p:txBody>
          <a:bodyPr wrap="none" rtlCol="0">
            <a:spAutoFit/>
          </a:bodyPr>
          <a:lstStyle/>
          <a:p>
            <a:pPr algn="ctr"/>
            <a:r>
              <a:rPr lang="en-US" sz="3200" b="1" dirty="0"/>
              <a:t>Formatting</a:t>
            </a:r>
          </a:p>
          <a:p>
            <a:pPr algn="ctr"/>
            <a:r>
              <a:rPr lang="en-US" sz="3200" b="1" dirty="0">
                <a:solidFill>
                  <a:srgbClr val="FF0000"/>
                </a:solidFill>
              </a:rPr>
              <a:t>(Pay attention to this slide when doing your homework)</a:t>
            </a:r>
          </a:p>
        </p:txBody>
      </p:sp>
      <p:sp>
        <p:nvSpPr>
          <p:cNvPr id="5" name="Rectangle 4"/>
          <p:cNvSpPr/>
          <p:nvPr/>
        </p:nvSpPr>
        <p:spPr>
          <a:xfrm>
            <a:off x="994978" y="1880325"/>
            <a:ext cx="10408746" cy="4480201"/>
          </a:xfrm>
          <a:prstGeom prst="rect">
            <a:avLst/>
          </a:prstGeom>
        </p:spPr>
        <p:txBody>
          <a:bodyPr wrap="square">
            <a:spAutoFit/>
          </a:bodyPr>
          <a:lstStyle/>
          <a:p>
            <a:pPr marL="685804" lvl="1" indent="-228604" defTabSz="914411">
              <a:lnSpc>
                <a:spcPct val="90000"/>
              </a:lnSpc>
              <a:spcBef>
                <a:spcPts val="1001"/>
              </a:spcBef>
              <a:buFont typeface="Arial" panose="020B0604020202020204" pitchFamily="34" charset="0"/>
              <a:buChar char="•"/>
            </a:pPr>
            <a:r>
              <a:rPr lang="en-US" sz="2800" dirty="0">
                <a:solidFill>
                  <a:prstClr val="black"/>
                </a:solidFill>
              </a:rPr>
              <a:t>Use capital letters with non-italicized fonts ([M] not [</a:t>
            </a:r>
            <a:r>
              <a:rPr lang="en-US" sz="2800" i="1" dirty="0">
                <a:solidFill>
                  <a:prstClr val="black"/>
                </a:solidFill>
              </a:rPr>
              <a:t>M</a:t>
            </a:r>
            <a:r>
              <a:rPr lang="en-US" sz="2800" dirty="0">
                <a:solidFill>
                  <a:prstClr val="black"/>
                </a:solidFill>
              </a:rPr>
              <a:t>] or [m]) </a:t>
            </a:r>
          </a:p>
          <a:p>
            <a:pPr marL="685804" lvl="1" indent="-228604" defTabSz="914411">
              <a:lnSpc>
                <a:spcPct val="90000"/>
              </a:lnSpc>
              <a:spcBef>
                <a:spcPts val="1001"/>
              </a:spcBef>
              <a:buFont typeface="Arial" panose="020B0604020202020204" pitchFamily="34" charset="0"/>
              <a:buChar char="•"/>
            </a:pPr>
            <a:r>
              <a:rPr lang="en-US" sz="2800" dirty="0">
                <a:solidFill>
                  <a:prstClr val="black"/>
                </a:solidFill>
              </a:rPr>
              <a:t>Always put in square brackets ([L] not L or (L))</a:t>
            </a:r>
          </a:p>
          <a:p>
            <a:pPr marL="685804" lvl="1" indent="-228604" defTabSz="914411">
              <a:lnSpc>
                <a:spcPct val="90000"/>
              </a:lnSpc>
              <a:spcBef>
                <a:spcPts val="1001"/>
              </a:spcBef>
              <a:buFont typeface="Arial" panose="020B0604020202020204" pitchFamily="34" charset="0"/>
              <a:buChar char="•"/>
            </a:pPr>
            <a:r>
              <a:rPr lang="en-US" sz="2800" dirty="0">
                <a:solidFill>
                  <a:prstClr val="black"/>
                </a:solidFill>
              </a:rPr>
              <a:t>Use negative exponents rather than fractions</a:t>
            </a:r>
          </a:p>
          <a:p>
            <a:pPr marL="1143004" lvl="2" indent="-228604" defTabSz="914411">
              <a:lnSpc>
                <a:spcPct val="90000"/>
              </a:lnSpc>
              <a:spcBef>
                <a:spcPts val="1001"/>
              </a:spcBef>
              <a:buFont typeface="Arial" panose="020B0604020202020204" pitchFamily="34" charset="0"/>
              <a:buChar char="•"/>
            </a:pPr>
            <a:r>
              <a:rPr lang="en-US" sz="2800" dirty="0">
                <a:solidFill>
                  <a:prstClr val="black"/>
                </a:solidFill>
              </a:rPr>
              <a:t>Why?  Less ambiguous order of operations</a:t>
            </a:r>
          </a:p>
          <a:p>
            <a:pPr marL="1600204" lvl="3" indent="-228604" defTabSz="914411">
              <a:lnSpc>
                <a:spcPct val="90000"/>
              </a:lnSpc>
              <a:spcBef>
                <a:spcPts val="1001"/>
              </a:spcBef>
              <a:buFont typeface="Arial" panose="020B0604020202020204" pitchFamily="34" charset="0"/>
              <a:buChar char="•"/>
            </a:pPr>
            <a:r>
              <a:rPr lang="en-US" sz="2800" dirty="0">
                <a:solidFill>
                  <a:prstClr val="black"/>
                </a:solidFill>
              </a:rPr>
              <a:t>[M/L</a:t>
            </a:r>
            <a:r>
              <a:rPr lang="en-US" sz="2800" baseline="30000" dirty="0">
                <a:solidFill>
                  <a:prstClr val="black"/>
                </a:solidFill>
              </a:rPr>
              <a:t>2</a:t>
            </a:r>
            <a:r>
              <a:rPr lang="en-US" sz="2800" dirty="0">
                <a:solidFill>
                  <a:prstClr val="black"/>
                </a:solidFill>
              </a:rPr>
              <a:t>T] might be interpreted as [(M/L</a:t>
            </a:r>
            <a:r>
              <a:rPr lang="en-US" sz="2800" baseline="30000" dirty="0">
                <a:solidFill>
                  <a:prstClr val="black"/>
                </a:solidFill>
              </a:rPr>
              <a:t>2</a:t>
            </a:r>
            <a:r>
              <a:rPr lang="en-US" sz="2800" dirty="0">
                <a:solidFill>
                  <a:prstClr val="black"/>
                </a:solidFill>
              </a:rPr>
              <a:t>)T] or [M/(L</a:t>
            </a:r>
            <a:r>
              <a:rPr lang="en-US" sz="2800" baseline="30000" dirty="0">
                <a:solidFill>
                  <a:prstClr val="black"/>
                </a:solidFill>
              </a:rPr>
              <a:t>2</a:t>
            </a:r>
            <a:r>
              <a:rPr lang="en-US" sz="2800" dirty="0">
                <a:solidFill>
                  <a:prstClr val="black"/>
                </a:solidFill>
              </a:rPr>
              <a:t>T)]</a:t>
            </a:r>
          </a:p>
          <a:p>
            <a:pPr marL="1600204" lvl="3" indent="-228604" defTabSz="914411">
              <a:lnSpc>
                <a:spcPct val="90000"/>
              </a:lnSpc>
              <a:spcBef>
                <a:spcPts val="1001"/>
              </a:spcBef>
              <a:buFont typeface="Arial" panose="020B0604020202020204" pitchFamily="34" charset="0"/>
              <a:buChar char="•"/>
            </a:pPr>
            <a:r>
              <a:rPr lang="en-US" sz="2800" dirty="0">
                <a:solidFill>
                  <a:prstClr val="black"/>
                </a:solidFill>
              </a:rPr>
              <a:t>[M/(L</a:t>
            </a:r>
            <a:r>
              <a:rPr lang="en-US" sz="2800" baseline="30000" dirty="0">
                <a:solidFill>
                  <a:prstClr val="black"/>
                </a:solidFill>
              </a:rPr>
              <a:t>2</a:t>
            </a:r>
            <a:r>
              <a:rPr lang="en-US" sz="2800" dirty="0">
                <a:solidFill>
                  <a:prstClr val="black"/>
                </a:solidFill>
              </a:rPr>
              <a:t>T)] is the correct dimension but technically the incorrect interpretation of [M/L</a:t>
            </a:r>
            <a:r>
              <a:rPr lang="en-US" sz="2800" baseline="30000" dirty="0">
                <a:solidFill>
                  <a:prstClr val="black"/>
                </a:solidFill>
              </a:rPr>
              <a:t>2</a:t>
            </a:r>
            <a:r>
              <a:rPr lang="en-US" sz="2800" dirty="0">
                <a:solidFill>
                  <a:prstClr val="black"/>
                </a:solidFill>
              </a:rPr>
              <a:t>T]</a:t>
            </a:r>
          </a:p>
          <a:p>
            <a:pPr marL="1600204" lvl="3" indent="-228604" defTabSz="914411">
              <a:lnSpc>
                <a:spcPct val="90000"/>
              </a:lnSpc>
              <a:spcBef>
                <a:spcPts val="1001"/>
              </a:spcBef>
              <a:buFont typeface="Arial" panose="020B0604020202020204" pitchFamily="34" charset="0"/>
              <a:buChar char="•"/>
            </a:pPr>
            <a:r>
              <a:rPr lang="en-US" sz="2800" dirty="0">
                <a:solidFill>
                  <a:prstClr val="black"/>
                </a:solidFill>
              </a:rPr>
              <a:t>[M L</a:t>
            </a:r>
            <a:r>
              <a:rPr lang="en-US" sz="2800" baseline="30000" dirty="0">
                <a:solidFill>
                  <a:prstClr val="black"/>
                </a:solidFill>
              </a:rPr>
              <a:t>-2</a:t>
            </a:r>
            <a:r>
              <a:rPr lang="en-US" sz="2800" dirty="0">
                <a:solidFill>
                  <a:prstClr val="black"/>
                </a:solidFill>
              </a:rPr>
              <a:t> T</a:t>
            </a:r>
            <a:r>
              <a:rPr lang="en-US" sz="2800" baseline="30000" dirty="0">
                <a:solidFill>
                  <a:prstClr val="black"/>
                </a:solidFill>
              </a:rPr>
              <a:t>-1</a:t>
            </a:r>
            <a:r>
              <a:rPr lang="en-US" sz="2800" dirty="0">
                <a:solidFill>
                  <a:prstClr val="black"/>
                </a:solidFill>
              </a:rPr>
              <a:t>] is unambiguous and the same as [M/(L</a:t>
            </a:r>
            <a:r>
              <a:rPr lang="en-US" sz="2800" baseline="30000" dirty="0">
                <a:solidFill>
                  <a:prstClr val="black"/>
                </a:solidFill>
              </a:rPr>
              <a:t>2</a:t>
            </a:r>
            <a:r>
              <a:rPr lang="en-US" sz="2800" dirty="0">
                <a:solidFill>
                  <a:prstClr val="black"/>
                </a:solidFill>
              </a:rPr>
              <a:t>T)]</a:t>
            </a:r>
          </a:p>
          <a:p>
            <a:pPr marL="685804" lvl="1" indent="-228604" defTabSz="914411">
              <a:lnSpc>
                <a:spcPct val="90000"/>
              </a:lnSpc>
              <a:spcBef>
                <a:spcPts val="1001"/>
              </a:spcBef>
              <a:buFont typeface="Arial" panose="020B0604020202020204" pitchFamily="34" charset="0"/>
              <a:buChar char="•"/>
            </a:pPr>
            <a:r>
              <a:rPr lang="en-US" sz="2800" dirty="0">
                <a:solidFill>
                  <a:prstClr val="black"/>
                </a:solidFill>
              </a:rPr>
              <a:t>When asked for dimensions, </a:t>
            </a:r>
            <a:r>
              <a:rPr lang="en-US" sz="2800" dirty="0">
                <a:solidFill>
                  <a:srgbClr val="FF0000"/>
                </a:solidFill>
              </a:rPr>
              <a:t>DO NOT GIVE UNITS</a:t>
            </a:r>
            <a:r>
              <a:rPr lang="en-US" sz="2800" dirty="0">
                <a:solidFill>
                  <a:prstClr val="black"/>
                </a:solidFill>
              </a:rPr>
              <a:t>!</a:t>
            </a:r>
          </a:p>
        </p:txBody>
      </p:sp>
    </p:spTree>
    <p:extLst>
      <p:ext uri="{BB962C8B-B14F-4D97-AF65-F5344CB8AC3E}">
        <p14:creationId xmlns:p14="http://schemas.microsoft.com/office/powerpoint/2010/main" val="1463525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007447" y="278126"/>
            <a:ext cx="4368120" cy="584775"/>
          </a:xfrm>
          <a:prstGeom prst="rect">
            <a:avLst/>
          </a:prstGeom>
          <a:noFill/>
        </p:spPr>
        <p:txBody>
          <a:bodyPr wrap="none" rtlCol="0">
            <a:spAutoFit/>
          </a:bodyPr>
          <a:lstStyle/>
          <a:p>
            <a:pPr algn="ctr"/>
            <a:r>
              <a:rPr lang="en-US" sz="3200" b="1" dirty="0"/>
              <a:t>Dimensional consistency</a:t>
            </a:r>
          </a:p>
        </p:txBody>
      </p:sp>
      <p:grpSp>
        <p:nvGrpSpPr>
          <p:cNvPr id="2" name="Group 1"/>
          <p:cNvGrpSpPr/>
          <p:nvPr/>
        </p:nvGrpSpPr>
        <p:grpSpPr>
          <a:xfrm>
            <a:off x="2606923" y="1321692"/>
            <a:ext cx="9188837" cy="3940130"/>
            <a:chOff x="2606923" y="1321692"/>
            <a:chExt cx="9188837" cy="3940130"/>
          </a:xfrm>
        </p:grpSpPr>
        <p:sp>
          <p:nvSpPr>
            <p:cNvPr id="14" name="TextBox 13"/>
            <p:cNvSpPr txBox="1"/>
            <p:nvPr/>
          </p:nvSpPr>
          <p:spPr>
            <a:xfrm>
              <a:off x="2606923" y="1321692"/>
              <a:ext cx="6242241" cy="400110"/>
            </a:xfrm>
            <a:prstGeom prst="rect">
              <a:avLst/>
            </a:prstGeom>
            <a:noFill/>
          </p:spPr>
          <p:txBody>
            <a:bodyPr wrap="square" rtlCol="0">
              <a:spAutoFit/>
            </a:bodyPr>
            <a:lstStyle/>
            <a:p>
              <a:r>
                <a:rPr lang="en-US" sz="2000" dirty="0"/>
                <a:t>Is the Darcy </a:t>
              </a:r>
              <a:r>
                <a:rPr lang="en-US" sz="2000" dirty="0" err="1"/>
                <a:t>Weisbach</a:t>
              </a:r>
              <a:r>
                <a:rPr lang="en-US" sz="2000" dirty="0"/>
                <a:t> equation dimensionally consistent?</a:t>
              </a:r>
            </a:p>
          </p:txBody>
        </p:sp>
        <mc:AlternateContent xmlns:mc="http://schemas.openxmlformats.org/markup-compatibility/2006" xmlns:a14="http://schemas.microsoft.com/office/drawing/2010/main">
          <mc:Choice Requires="a14">
            <p:sp>
              <p:nvSpPr>
                <p:cNvPr id="20" name="Rectangle 19"/>
                <p:cNvSpPr/>
                <p:nvPr/>
              </p:nvSpPr>
              <p:spPr>
                <a:xfrm>
                  <a:off x="2606923" y="1809312"/>
                  <a:ext cx="1559209" cy="100168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en-US" sz="2000" i="1" smtClean="0">
                                <a:latin typeface="Cambria Math" panose="02040503050406030204" pitchFamily="18" charset="0"/>
                              </a:rPr>
                            </m:ctrlPr>
                          </m:accPr>
                          <m:e>
                            <m:r>
                              <a:rPr lang="en-US" sz="2000" i="1">
                                <a:latin typeface="Cambria Math" panose="02040503050406030204" pitchFamily="18" charset="0"/>
                              </a:rPr>
                              <m:t>𝑈</m:t>
                            </m:r>
                          </m:e>
                        </m:acc>
                        <m:r>
                          <a:rPr lang="en-US" sz="2000" b="0" i="1" smtClean="0">
                            <a:latin typeface="Cambria Math" panose="02040503050406030204" pitchFamily="18" charset="0"/>
                          </a:rPr>
                          <m:t>=</m:t>
                        </m:r>
                        <m:rad>
                          <m:radPr>
                            <m:degHide m:val="on"/>
                            <m:ctrlPr>
                              <a:rPr lang="en-US" sz="2000" b="0" i="1" smtClean="0">
                                <a:latin typeface="Cambria Math" panose="02040503050406030204" pitchFamily="18" charset="0"/>
                              </a:rPr>
                            </m:ctrlPr>
                          </m:radPr>
                          <m:deg/>
                          <m:e>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8</m:t>
                                </m:r>
                                <m:r>
                                  <a:rPr lang="en-US" sz="2000" b="0" i="1" smtClean="0">
                                    <a:latin typeface="Cambria Math" panose="02040503050406030204" pitchFamily="18" charset="0"/>
                                  </a:rPr>
                                  <m:t>𝑔𝑅𝑆</m:t>
                                </m:r>
                              </m:num>
                              <m:den>
                                <m:r>
                                  <a:rPr lang="en-US" sz="2000" b="0" i="1" smtClean="0">
                                    <a:latin typeface="Cambria Math" panose="02040503050406030204" pitchFamily="18" charset="0"/>
                                  </a:rPr>
                                  <m:t>𝑓</m:t>
                                </m:r>
                              </m:den>
                            </m:f>
                          </m:e>
                        </m:rad>
                      </m:oMath>
                    </m:oMathPara>
                  </a14:m>
                  <a:endParaRPr lang="en-US" sz="2000" dirty="0"/>
                </a:p>
              </p:txBody>
            </p:sp>
          </mc:Choice>
          <mc:Fallback xmlns="">
            <p:sp>
              <p:nvSpPr>
                <p:cNvPr id="20" name="Rectangle 19"/>
                <p:cNvSpPr>
                  <a:spLocks noRot="1" noChangeAspect="1" noMove="1" noResize="1" noEditPoints="1" noAdjustHandles="1" noChangeArrowheads="1" noChangeShapeType="1" noTextEdit="1"/>
                </p:cNvSpPr>
                <p:nvPr/>
              </p:nvSpPr>
              <p:spPr>
                <a:xfrm>
                  <a:off x="2606923" y="1809312"/>
                  <a:ext cx="1559209" cy="1001684"/>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Rectangle 20"/>
                <p:cNvSpPr/>
                <p:nvPr/>
              </p:nvSpPr>
              <p:spPr>
                <a:xfrm>
                  <a:off x="4812738" y="1924846"/>
                  <a:ext cx="4443589" cy="400110"/>
                </a:xfrm>
                <a:prstGeom prst="rect">
                  <a:avLst/>
                </a:prstGeom>
              </p:spPr>
              <p:txBody>
                <a:bodyPr wrap="none">
                  <a:spAutoFit/>
                </a:bodyPr>
                <a:lstStyle/>
                <a:p>
                  <a14:m>
                    <m:oMath xmlns:m="http://schemas.openxmlformats.org/officeDocument/2006/math">
                      <m:acc>
                        <m:accPr>
                          <m:chr m:val="̅"/>
                          <m:ctrlPr>
                            <a:rPr lang="en-US" sz="2000" i="1" smtClean="0">
                              <a:latin typeface="Cambria Math" panose="02040503050406030204" pitchFamily="18" charset="0"/>
                            </a:rPr>
                          </m:ctrlPr>
                        </m:accPr>
                        <m:e>
                          <m:r>
                            <a:rPr lang="en-US" sz="2000" i="1">
                              <a:latin typeface="Cambria Math" panose="02040503050406030204" pitchFamily="18" charset="0"/>
                            </a:rPr>
                            <m:t>𝑈</m:t>
                          </m:r>
                        </m:e>
                      </m:acc>
                    </m:oMath>
                  </a14:m>
                  <a:r>
                    <a:rPr lang="en-US" sz="2000" dirty="0"/>
                    <a:t> is the average velocity of stream water</a:t>
                  </a:r>
                </a:p>
              </p:txBody>
            </p:sp>
          </mc:Choice>
          <mc:Fallback xmlns="">
            <p:sp>
              <p:nvSpPr>
                <p:cNvPr id="21" name="Rectangle 20"/>
                <p:cNvSpPr>
                  <a:spLocks noRot="1" noChangeAspect="1" noMove="1" noResize="1" noEditPoints="1" noAdjustHandles="1" noChangeArrowheads="1" noChangeShapeType="1" noTextEdit="1"/>
                </p:cNvSpPr>
                <p:nvPr/>
              </p:nvSpPr>
              <p:spPr>
                <a:xfrm>
                  <a:off x="4812738" y="1924846"/>
                  <a:ext cx="4443589" cy="400110"/>
                </a:xfrm>
                <a:prstGeom prst="rect">
                  <a:avLst/>
                </a:prstGeom>
                <a:blipFill rotWithShape="0">
                  <a:blip r:embed="rId4"/>
                  <a:stretch>
                    <a:fillRect t="-9231" r="-823"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Rectangle 21"/>
                <p:cNvSpPr/>
                <p:nvPr/>
              </p:nvSpPr>
              <p:spPr>
                <a:xfrm>
                  <a:off x="4851013" y="2283842"/>
                  <a:ext cx="3389839" cy="400110"/>
                </a:xfrm>
                <a:prstGeom prst="rect">
                  <a:avLst/>
                </a:prstGeom>
              </p:spPr>
              <p:txBody>
                <a:bodyPr wrap="none">
                  <a:spAutoFit/>
                </a:bodyPr>
                <a:lstStyle/>
                <a:p>
                  <a14:m>
                    <m:oMath xmlns:m="http://schemas.openxmlformats.org/officeDocument/2006/math">
                      <m:r>
                        <a:rPr lang="en-US" sz="2000" i="1">
                          <a:latin typeface="Cambria Math" panose="02040503050406030204" pitchFamily="18" charset="0"/>
                        </a:rPr>
                        <m:t>𝑔</m:t>
                      </m:r>
                    </m:oMath>
                  </a14:m>
                  <a:r>
                    <a:rPr lang="en-US" sz="2000" dirty="0"/>
                    <a:t> is acceleration due to gravity</a:t>
                  </a:r>
                </a:p>
              </p:txBody>
            </p:sp>
          </mc:Choice>
          <mc:Fallback xmlns="">
            <p:sp>
              <p:nvSpPr>
                <p:cNvPr id="22" name="Rectangle 21"/>
                <p:cNvSpPr>
                  <a:spLocks noRot="1" noChangeAspect="1" noMove="1" noResize="1" noEditPoints="1" noAdjustHandles="1" noChangeArrowheads="1" noChangeShapeType="1" noTextEdit="1"/>
                </p:cNvSpPr>
                <p:nvPr/>
              </p:nvSpPr>
              <p:spPr>
                <a:xfrm>
                  <a:off x="4851013" y="2283842"/>
                  <a:ext cx="3389839" cy="400110"/>
                </a:xfrm>
                <a:prstGeom prst="rect">
                  <a:avLst/>
                </a:prstGeom>
                <a:blipFill rotWithShape="0">
                  <a:blip r:embed="rId5"/>
                  <a:stretch>
                    <a:fillRect t="-9231" r="-1079"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3" name="Rectangle 22"/>
                <p:cNvSpPr/>
                <p:nvPr/>
              </p:nvSpPr>
              <p:spPr>
                <a:xfrm>
                  <a:off x="4851013" y="2787352"/>
                  <a:ext cx="2680990" cy="400110"/>
                </a:xfrm>
                <a:prstGeom prst="rect">
                  <a:avLst/>
                </a:prstGeom>
              </p:spPr>
              <p:txBody>
                <a:bodyPr wrap="none">
                  <a:spAutoFit/>
                </a:bodyPr>
                <a:lstStyle/>
                <a:p>
                  <a14:m>
                    <m:oMath xmlns:m="http://schemas.openxmlformats.org/officeDocument/2006/math">
                      <m:r>
                        <a:rPr lang="en-US" sz="2000" b="0" i="1" smtClean="0">
                          <a:latin typeface="Cambria Math" panose="02040503050406030204" pitchFamily="18" charset="0"/>
                        </a:rPr>
                        <m:t>𝑅</m:t>
                      </m:r>
                    </m:oMath>
                  </a14:m>
                  <a:r>
                    <a:rPr lang="en-US" sz="2000" dirty="0"/>
                    <a:t> is the hydraulic radius</a:t>
                  </a:r>
                </a:p>
              </p:txBody>
            </p:sp>
          </mc:Choice>
          <mc:Fallback xmlns="">
            <p:sp>
              <p:nvSpPr>
                <p:cNvPr id="23" name="Rectangle 22"/>
                <p:cNvSpPr>
                  <a:spLocks noRot="1" noChangeAspect="1" noMove="1" noResize="1" noEditPoints="1" noAdjustHandles="1" noChangeArrowheads="1" noChangeShapeType="1" noTextEdit="1"/>
                </p:cNvSpPr>
                <p:nvPr/>
              </p:nvSpPr>
              <p:spPr>
                <a:xfrm>
                  <a:off x="4851013" y="2787352"/>
                  <a:ext cx="2680990" cy="400110"/>
                </a:xfrm>
                <a:prstGeom prst="rect">
                  <a:avLst/>
                </a:prstGeom>
                <a:blipFill rotWithShape="0">
                  <a:blip r:embed="rId6"/>
                  <a:stretch>
                    <a:fillRect t="-7576" r="-1364"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Rectangle 23"/>
                <p:cNvSpPr/>
                <p:nvPr/>
              </p:nvSpPr>
              <p:spPr>
                <a:xfrm>
                  <a:off x="5134018" y="3290862"/>
                  <a:ext cx="1771938" cy="668516"/>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sz="2000" i="1">
                            <a:latin typeface="Cambria Math" panose="02040503050406030204" pitchFamily="18" charset="0"/>
                            <a:ea typeface="Cambria Math" panose="02040503050406030204" pitchFamily="18" charset="0"/>
                          </a:rPr>
                          <m:t>𝑅</m:t>
                        </m:r>
                        <m:r>
                          <a:rPr lang="en-US" sz="2000" i="1">
                            <a:latin typeface="Cambria Math" panose="02040503050406030204" pitchFamily="18" charset="0"/>
                            <a:ea typeface="Cambria Math" panose="02040503050406030204" pitchFamily="18" charset="0"/>
                          </a:rPr>
                          <m:t>≡ </m:t>
                        </m:r>
                        <m:f>
                          <m:fPr>
                            <m:ctrlPr>
                              <a:rPr lang="en-US" sz="2000" i="1" smtClean="0">
                                <a:latin typeface="Cambria Math" panose="02040503050406030204" pitchFamily="18" charset="0"/>
                              </a:rPr>
                            </m:ctrlPr>
                          </m:fPr>
                          <m:num>
                            <m:r>
                              <a:rPr lang="en-US" sz="2000" b="0" i="1" smtClean="0">
                                <a:latin typeface="Cambria Math" panose="02040503050406030204" pitchFamily="18" charset="0"/>
                              </a:rPr>
                              <m:t>𝐴</m:t>
                            </m:r>
                          </m:num>
                          <m:den>
                            <m:r>
                              <a:rPr lang="en-US" sz="2000" b="0" i="1" smtClean="0">
                                <a:latin typeface="Cambria Math" panose="02040503050406030204" pitchFamily="18" charset="0"/>
                              </a:rPr>
                              <m:t>𝑃</m:t>
                            </m:r>
                          </m:den>
                        </m:f>
                      </m:oMath>
                    </m:oMathPara>
                  </a14:m>
                  <a:endParaRPr lang="en-US" sz="2000" dirty="0"/>
                </a:p>
              </p:txBody>
            </p:sp>
          </mc:Choice>
          <mc:Fallback xmlns="">
            <p:sp>
              <p:nvSpPr>
                <p:cNvPr id="24" name="Rectangle 23"/>
                <p:cNvSpPr>
                  <a:spLocks noRot="1" noChangeAspect="1" noMove="1" noResize="1" noEditPoints="1" noAdjustHandles="1" noChangeArrowheads="1" noChangeShapeType="1" noTextEdit="1"/>
                </p:cNvSpPr>
                <p:nvPr/>
              </p:nvSpPr>
              <p:spPr>
                <a:xfrm>
                  <a:off x="5134018" y="3290862"/>
                  <a:ext cx="1771938" cy="668516"/>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Rectangle 24"/>
                <p:cNvSpPr/>
                <p:nvPr/>
              </p:nvSpPr>
              <p:spPr>
                <a:xfrm>
                  <a:off x="7006706" y="3225010"/>
                  <a:ext cx="4789054" cy="400110"/>
                </a:xfrm>
                <a:prstGeom prst="rect">
                  <a:avLst/>
                </a:prstGeom>
              </p:spPr>
              <p:txBody>
                <a:bodyPr wrap="square">
                  <a:spAutoFit/>
                </a:bodyPr>
                <a:lstStyle/>
                <a:p>
                  <a14:m>
                    <m:oMath xmlns:m="http://schemas.openxmlformats.org/officeDocument/2006/math">
                      <m:r>
                        <a:rPr lang="en-US" sz="2000" i="1" smtClean="0">
                          <a:latin typeface="Cambria Math" panose="02040503050406030204" pitchFamily="18" charset="0"/>
                          <a:ea typeface="Cambria Math" panose="02040503050406030204" pitchFamily="18" charset="0"/>
                        </a:rPr>
                        <m:t>𝐴</m:t>
                      </m:r>
                    </m:oMath>
                  </a14:m>
                  <a:r>
                    <a:rPr lang="en-US" sz="2000" dirty="0"/>
                    <a:t> is the cross-sectional area of the channel</a:t>
                  </a:r>
                </a:p>
              </p:txBody>
            </p:sp>
          </mc:Choice>
          <mc:Fallback xmlns="">
            <p:sp>
              <p:nvSpPr>
                <p:cNvPr id="25" name="Rectangle 24"/>
                <p:cNvSpPr>
                  <a:spLocks noRot="1" noChangeAspect="1" noMove="1" noResize="1" noEditPoints="1" noAdjustHandles="1" noChangeArrowheads="1" noChangeShapeType="1" noTextEdit="1"/>
                </p:cNvSpPr>
                <p:nvPr/>
              </p:nvSpPr>
              <p:spPr>
                <a:xfrm>
                  <a:off x="7006706" y="3225010"/>
                  <a:ext cx="4789054" cy="400110"/>
                </a:xfrm>
                <a:prstGeom prst="rect">
                  <a:avLst/>
                </a:prstGeom>
                <a:blipFill rotWithShape="0">
                  <a:blip r:embed="rId8"/>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7006706" y="3625120"/>
                  <a:ext cx="4594744" cy="400110"/>
                </a:xfrm>
                <a:prstGeom prst="rect">
                  <a:avLst/>
                </a:prstGeom>
              </p:spPr>
              <p:txBody>
                <a:bodyPr wrap="square">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𝑃</m:t>
                      </m:r>
                    </m:oMath>
                  </a14:m>
                  <a:r>
                    <a:rPr lang="en-US" sz="2000" dirty="0"/>
                    <a:t> is the wetted perimeter of the channel </a:t>
                  </a:r>
                </a:p>
              </p:txBody>
            </p:sp>
          </mc:Choice>
          <mc:Fallback xmlns="">
            <p:sp>
              <p:nvSpPr>
                <p:cNvPr id="26" name="Rectangle 25"/>
                <p:cNvSpPr>
                  <a:spLocks noRot="1" noChangeAspect="1" noMove="1" noResize="1" noEditPoints="1" noAdjustHandles="1" noChangeArrowheads="1" noChangeShapeType="1" noTextEdit="1"/>
                </p:cNvSpPr>
                <p:nvPr/>
              </p:nvSpPr>
              <p:spPr>
                <a:xfrm>
                  <a:off x="7006706" y="3625120"/>
                  <a:ext cx="4594744" cy="400110"/>
                </a:xfrm>
                <a:prstGeom prst="rect">
                  <a:avLst/>
                </a:prstGeom>
                <a:blipFill rotWithShape="0">
                  <a:blip r:embed="rId9"/>
                  <a:stretch>
                    <a:fillRect t="-9231"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Rectangle 26"/>
                <p:cNvSpPr/>
                <p:nvPr/>
              </p:nvSpPr>
              <p:spPr>
                <a:xfrm>
                  <a:off x="4851013" y="4089796"/>
                  <a:ext cx="4591898" cy="707886"/>
                </a:xfrm>
                <a:prstGeom prst="rect">
                  <a:avLst/>
                </a:prstGeom>
              </p:spPr>
              <p:txBody>
                <a:bodyPr wrap="none">
                  <a:spAutoFit/>
                </a:bodyPr>
                <a:lstStyle/>
                <a:p>
                  <a14:m>
                    <m:oMath xmlns:m="http://schemas.openxmlformats.org/officeDocument/2006/math">
                      <m:r>
                        <a:rPr lang="en-US" sz="2000" b="0" i="1" smtClean="0">
                          <a:latin typeface="Cambria Math" panose="02040503050406030204" pitchFamily="18" charset="0"/>
                        </a:rPr>
                        <m:t>𝑆</m:t>
                      </m:r>
                    </m:oMath>
                  </a14:m>
                  <a:r>
                    <a:rPr lang="en-US" sz="2000" dirty="0"/>
                    <a:t> is the slope of the water surface</a:t>
                  </a:r>
                </a:p>
                <a:p>
                  <a:r>
                    <a:rPr lang="en-US" sz="2000" dirty="0"/>
                    <a:t>(vertical distance over horizontal distance)</a:t>
                  </a:r>
                </a:p>
              </p:txBody>
            </p:sp>
          </mc:Choice>
          <mc:Fallback xmlns="">
            <p:sp>
              <p:nvSpPr>
                <p:cNvPr id="27" name="Rectangle 26"/>
                <p:cNvSpPr>
                  <a:spLocks noRot="1" noChangeAspect="1" noMove="1" noResize="1" noEditPoints="1" noAdjustHandles="1" noChangeArrowheads="1" noChangeShapeType="1" noTextEdit="1"/>
                </p:cNvSpPr>
                <p:nvPr/>
              </p:nvSpPr>
              <p:spPr>
                <a:xfrm>
                  <a:off x="4851013" y="4089796"/>
                  <a:ext cx="4591898" cy="707886"/>
                </a:xfrm>
                <a:prstGeom prst="rect">
                  <a:avLst/>
                </a:prstGeom>
                <a:blipFill rotWithShape="0">
                  <a:blip r:embed="rId10"/>
                  <a:stretch>
                    <a:fillRect l="-1461" t="-5172" r="-531" b="-1465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Rectangle 27"/>
                <p:cNvSpPr/>
                <p:nvPr/>
              </p:nvSpPr>
              <p:spPr>
                <a:xfrm>
                  <a:off x="4851013" y="4861712"/>
                  <a:ext cx="4188967" cy="400110"/>
                </a:xfrm>
                <a:prstGeom prst="rect">
                  <a:avLst/>
                </a:prstGeom>
              </p:spPr>
              <p:txBody>
                <a:bodyPr wrap="none">
                  <a:spAutoFit/>
                </a:bodyPr>
                <a:lstStyle/>
                <a:p>
                  <a14:m>
                    <m:oMath xmlns:m="http://schemas.openxmlformats.org/officeDocument/2006/math">
                      <m:r>
                        <a:rPr lang="en-US" sz="2000" b="0" i="1" smtClean="0">
                          <a:latin typeface="Cambria Math" panose="02040503050406030204" pitchFamily="18" charset="0"/>
                        </a:rPr>
                        <m:t>𝑓</m:t>
                      </m:r>
                    </m:oMath>
                  </a14:m>
                  <a:r>
                    <a:rPr lang="en-US" sz="2000" dirty="0"/>
                    <a:t> is the dimensionless “friction factor”</a:t>
                  </a:r>
                </a:p>
              </p:txBody>
            </p:sp>
          </mc:Choice>
          <mc:Fallback xmlns="">
            <p:sp>
              <p:nvSpPr>
                <p:cNvPr id="28" name="Rectangle 27"/>
                <p:cNvSpPr>
                  <a:spLocks noRot="1" noChangeAspect="1" noMove="1" noResize="1" noEditPoints="1" noAdjustHandles="1" noChangeArrowheads="1" noChangeShapeType="1" noTextEdit="1"/>
                </p:cNvSpPr>
                <p:nvPr/>
              </p:nvSpPr>
              <p:spPr>
                <a:xfrm>
                  <a:off x="4851013" y="4861712"/>
                  <a:ext cx="4188967" cy="400110"/>
                </a:xfrm>
                <a:prstGeom prst="rect">
                  <a:avLst/>
                </a:prstGeom>
                <a:blipFill rotWithShape="0">
                  <a:blip r:embed="rId11"/>
                  <a:stretch>
                    <a:fillRect l="-728" t="-9231" r="-1164" b="-27692"/>
                  </a:stretch>
                </a:blipFill>
              </p:spPr>
              <p:txBody>
                <a:bodyPr/>
                <a:lstStyle/>
                <a:p>
                  <a:r>
                    <a:rPr lang="en-US">
                      <a:noFill/>
                    </a:rPr>
                    <a:t> </a:t>
                  </a:r>
                </a:p>
              </p:txBody>
            </p:sp>
          </mc:Fallback>
        </mc:AlternateContent>
      </p:grpSp>
      <p:sp>
        <p:nvSpPr>
          <p:cNvPr id="15" name="Rectangle 14"/>
          <p:cNvSpPr/>
          <p:nvPr/>
        </p:nvSpPr>
        <p:spPr>
          <a:xfrm>
            <a:off x="1888415" y="5499961"/>
            <a:ext cx="8606202" cy="707886"/>
          </a:xfrm>
          <a:prstGeom prst="rect">
            <a:avLst/>
          </a:prstGeom>
        </p:spPr>
        <p:txBody>
          <a:bodyPr wrap="none">
            <a:spAutoFit/>
          </a:bodyPr>
          <a:lstStyle/>
          <a:p>
            <a:pPr algn="ctr"/>
            <a:r>
              <a:rPr lang="en-US" sz="2000" dirty="0">
                <a:solidFill>
                  <a:srgbClr val="FF0000"/>
                </a:solidFill>
              </a:rPr>
              <a:t>Yes, this equation can be used with any consistent application of units.</a:t>
            </a:r>
          </a:p>
          <a:p>
            <a:pPr algn="ctr"/>
            <a:r>
              <a:rPr lang="en-US" sz="2000" dirty="0">
                <a:solidFill>
                  <a:srgbClr val="FF0000"/>
                </a:solidFill>
              </a:rPr>
              <a:t>Dimensionally consistent equations tend to be derived from fundamental theory.</a:t>
            </a:r>
          </a:p>
        </p:txBody>
      </p:sp>
      <p:sp>
        <p:nvSpPr>
          <p:cNvPr id="16" name="TextBox 15"/>
          <p:cNvSpPr txBox="1"/>
          <p:nvPr/>
        </p:nvSpPr>
        <p:spPr>
          <a:xfrm>
            <a:off x="1676399" y="813930"/>
            <a:ext cx="9401175" cy="400110"/>
          </a:xfrm>
          <a:prstGeom prst="rect">
            <a:avLst/>
          </a:prstGeom>
          <a:noFill/>
        </p:spPr>
        <p:txBody>
          <a:bodyPr wrap="square" rtlCol="0">
            <a:spAutoFit/>
          </a:bodyPr>
          <a:lstStyle/>
          <a:p>
            <a:r>
              <a:rPr lang="en-US" sz="2000" dirty="0"/>
              <a:t>Both sides of an equation have the same dimensions.</a:t>
            </a:r>
          </a:p>
        </p:txBody>
      </p:sp>
    </p:spTree>
    <p:extLst>
      <p:ext uri="{BB962C8B-B14F-4D97-AF65-F5344CB8AC3E}">
        <p14:creationId xmlns:p14="http://schemas.microsoft.com/office/powerpoint/2010/main" val="1326828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606923" y="1321692"/>
            <a:ext cx="6242241" cy="400110"/>
          </a:xfrm>
          <a:prstGeom prst="rect">
            <a:avLst/>
          </a:prstGeom>
          <a:noFill/>
        </p:spPr>
        <p:txBody>
          <a:bodyPr wrap="square" rtlCol="0">
            <a:spAutoFit/>
          </a:bodyPr>
          <a:lstStyle/>
          <a:p>
            <a:r>
              <a:rPr lang="en-US" sz="2000" dirty="0"/>
              <a:t>Is Manning’s equation dimensionally consistent?</a:t>
            </a:r>
          </a:p>
        </p:txBody>
      </p:sp>
      <p:sp>
        <p:nvSpPr>
          <p:cNvPr id="11" name="TextBox 10"/>
          <p:cNvSpPr txBox="1"/>
          <p:nvPr/>
        </p:nvSpPr>
        <p:spPr>
          <a:xfrm>
            <a:off x="4291370" y="649407"/>
            <a:ext cx="4368120" cy="584775"/>
          </a:xfrm>
          <a:prstGeom prst="rect">
            <a:avLst/>
          </a:prstGeom>
          <a:noFill/>
        </p:spPr>
        <p:txBody>
          <a:bodyPr wrap="none" rtlCol="0">
            <a:spAutoFit/>
          </a:bodyPr>
          <a:lstStyle/>
          <a:p>
            <a:pPr algn="ctr"/>
            <a:r>
              <a:rPr lang="en-US" sz="3200" b="1" dirty="0"/>
              <a:t>Dimensional consistency</a:t>
            </a:r>
          </a:p>
        </p:txBody>
      </p:sp>
      <mc:AlternateContent xmlns:mc="http://schemas.openxmlformats.org/markup-compatibility/2006" xmlns:a14="http://schemas.microsoft.com/office/drawing/2010/main">
        <mc:Choice Requires="a14">
          <p:sp>
            <p:nvSpPr>
              <p:cNvPr id="21" name="Rectangle 20"/>
              <p:cNvSpPr/>
              <p:nvPr/>
            </p:nvSpPr>
            <p:spPr>
              <a:xfrm>
                <a:off x="4812738" y="1924846"/>
                <a:ext cx="3228961" cy="400110"/>
              </a:xfrm>
              <a:prstGeom prst="rect">
                <a:avLst/>
              </a:prstGeom>
            </p:spPr>
            <p:txBody>
              <a:bodyPr wrap="none">
                <a:spAutoFit/>
              </a:bodyPr>
              <a:lstStyle/>
              <a:p>
                <a14:m>
                  <m:oMath xmlns:m="http://schemas.openxmlformats.org/officeDocument/2006/math">
                    <m:r>
                      <a:rPr lang="en-US" sz="2000" b="0" i="1" smtClean="0">
                        <a:latin typeface="Cambria Math" panose="02040503050406030204" pitchFamily="18" charset="0"/>
                      </a:rPr>
                      <m:t>𝑘</m:t>
                    </m:r>
                  </m:oMath>
                </a14:m>
                <a:r>
                  <a:rPr lang="en-US" sz="2000" dirty="0"/>
                  <a:t> is a dimensionless constant</a:t>
                </a:r>
              </a:p>
            </p:txBody>
          </p:sp>
        </mc:Choice>
        <mc:Fallback xmlns="">
          <p:sp>
            <p:nvSpPr>
              <p:cNvPr id="21" name="Rectangle 20"/>
              <p:cNvSpPr>
                <a:spLocks noRot="1" noChangeAspect="1" noMove="1" noResize="1" noEditPoints="1" noAdjustHandles="1" noChangeArrowheads="1" noChangeShapeType="1" noTextEdit="1"/>
              </p:cNvSpPr>
              <p:nvPr/>
            </p:nvSpPr>
            <p:spPr>
              <a:xfrm>
                <a:off x="4812738" y="1924846"/>
                <a:ext cx="3228961" cy="400110"/>
              </a:xfrm>
              <a:prstGeom prst="rect">
                <a:avLst/>
              </a:prstGeom>
              <a:blipFill rotWithShape="0">
                <a:blip r:embed="rId3"/>
                <a:stretch>
                  <a:fillRect t="-9231" r="-1132"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Rectangle 21"/>
              <p:cNvSpPr/>
              <p:nvPr/>
            </p:nvSpPr>
            <p:spPr>
              <a:xfrm>
                <a:off x="4851013" y="2283842"/>
                <a:ext cx="4527009" cy="400110"/>
              </a:xfrm>
              <a:prstGeom prst="rect">
                <a:avLst/>
              </a:prstGeom>
            </p:spPr>
            <p:txBody>
              <a:bodyPr wrap="none">
                <a:spAutoFit/>
              </a:bodyPr>
              <a:lstStyle/>
              <a:p>
                <a14:m>
                  <m:oMath xmlns:m="http://schemas.openxmlformats.org/officeDocument/2006/math">
                    <m:r>
                      <a:rPr lang="en-US" sz="2000" b="0" i="1" smtClean="0">
                        <a:latin typeface="Cambria Math" panose="02040503050406030204" pitchFamily="18" charset="0"/>
                      </a:rPr>
                      <m:t>𝑛</m:t>
                    </m:r>
                  </m:oMath>
                </a14:m>
                <a:r>
                  <a:rPr lang="en-US" sz="2000" dirty="0"/>
                  <a:t> is Manning’s roughness (dimensionless)</a:t>
                </a:r>
              </a:p>
            </p:txBody>
          </p:sp>
        </mc:Choice>
        <mc:Fallback xmlns="">
          <p:sp>
            <p:nvSpPr>
              <p:cNvPr id="22" name="Rectangle 21"/>
              <p:cNvSpPr>
                <a:spLocks noRot="1" noChangeAspect="1" noMove="1" noResize="1" noEditPoints="1" noAdjustHandles="1" noChangeArrowheads="1" noChangeShapeType="1" noTextEdit="1"/>
              </p:cNvSpPr>
              <p:nvPr/>
            </p:nvSpPr>
            <p:spPr>
              <a:xfrm>
                <a:off x="4851013" y="2283842"/>
                <a:ext cx="4527009" cy="400110"/>
              </a:xfrm>
              <a:prstGeom prst="rect">
                <a:avLst/>
              </a:prstGeom>
              <a:blipFill rotWithShape="0">
                <a:blip r:embed="rId4"/>
                <a:stretch>
                  <a:fillRect t="-9231" r="-809"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3" name="Rectangle 22"/>
              <p:cNvSpPr/>
              <p:nvPr/>
            </p:nvSpPr>
            <p:spPr>
              <a:xfrm>
                <a:off x="4851013" y="2787352"/>
                <a:ext cx="2680990" cy="400110"/>
              </a:xfrm>
              <a:prstGeom prst="rect">
                <a:avLst/>
              </a:prstGeom>
            </p:spPr>
            <p:txBody>
              <a:bodyPr wrap="none">
                <a:spAutoFit/>
              </a:bodyPr>
              <a:lstStyle/>
              <a:p>
                <a14:m>
                  <m:oMath xmlns:m="http://schemas.openxmlformats.org/officeDocument/2006/math">
                    <m:r>
                      <a:rPr lang="en-US" sz="2000" b="0" i="1" smtClean="0">
                        <a:latin typeface="Cambria Math" panose="02040503050406030204" pitchFamily="18" charset="0"/>
                      </a:rPr>
                      <m:t>𝑅</m:t>
                    </m:r>
                  </m:oMath>
                </a14:m>
                <a:r>
                  <a:rPr lang="en-US" sz="2000" dirty="0"/>
                  <a:t> is the hydraulic radius</a:t>
                </a:r>
              </a:p>
            </p:txBody>
          </p:sp>
        </mc:Choice>
        <mc:Fallback xmlns="">
          <p:sp>
            <p:nvSpPr>
              <p:cNvPr id="23" name="Rectangle 22"/>
              <p:cNvSpPr>
                <a:spLocks noRot="1" noChangeAspect="1" noMove="1" noResize="1" noEditPoints="1" noAdjustHandles="1" noChangeArrowheads="1" noChangeShapeType="1" noTextEdit="1"/>
              </p:cNvSpPr>
              <p:nvPr/>
            </p:nvSpPr>
            <p:spPr>
              <a:xfrm>
                <a:off x="4851013" y="2787352"/>
                <a:ext cx="2680990" cy="400110"/>
              </a:xfrm>
              <a:prstGeom prst="rect">
                <a:avLst/>
              </a:prstGeom>
              <a:blipFill rotWithShape="0">
                <a:blip r:embed="rId5"/>
                <a:stretch>
                  <a:fillRect t="-7576" r="-1364"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Rectangle 23"/>
              <p:cNvSpPr/>
              <p:nvPr/>
            </p:nvSpPr>
            <p:spPr>
              <a:xfrm>
                <a:off x="5134018" y="3290862"/>
                <a:ext cx="1771938" cy="668516"/>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sz="2000" i="1">
                          <a:latin typeface="Cambria Math" panose="02040503050406030204" pitchFamily="18" charset="0"/>
                          <a:ea typeface="Cambria Math" panose="02040503050406030204" pitchFamily="18" charset="0"/>
                        </a:rPr>
                        <m:t>𝑅</m:t>
                      </m:r>
                      <m:r>
                        <a:rPr lang="en-US" sz="2000" i="1">
                          <a:latin typeface="Cambria Math" panose="02040503050406030204" pitchFamily="18" charset="0"/>
                          <a:ea typeface="Cambria Math" panose="02040503050406030204" pitchFamily="18" charset="0"/>
                        </a:rPr>
                        <m:t>≡ </m:t>
                      </m:r>
                      <m:f>
                        <m:fPr>
                          <m:ctrlPr>
                            <a:rPr lang="en-US" sz="2000" i="1" smtClean="0">
                              <a:latin typeface="Cambria Math" panose="02040503050406030204" pitchFamily="18" charset="0"/>
                            </a:rPr>
                          </m:ctrlPr>
                        </m:fPr>
                        <m:num>
                          <m:r>
                            <a:rPr lang="en-US" sz="2000" b="0" i="1" smtClean="0">
                              <a:latin typeface="Cambria Math" panose="02040503050406030204" pitchFamily="18" charset="0"/>
                            </a:rPr>
                            <m:t>𝐴</m:t>
                          </m:r>
                        </m:num>
                        <m:den>
                          <m:r>
                            <a:rPr lang="en-US" sz="2000" b="0" i="1" smtClean="0">
                              <a:latin typeface="Cambria Math" panose="02040503050406030204" pitchFamily="18" charset="0"/>
                            </a:rPr>
                            <m:t>𝑃</m:t>
                          </m:r>
                        </m:den>
                      </m:f>
                    </m:oMath>
                  </m:oMathPara>
                </a14:m>
                <a:endParaRPr lang="en-US" sz="2000" dirty="0"/>
              </a:p>
            </p:txBody>
          </p:sp>
        </mc:Choice>
        <mc:Fallback xmlns="">
          <p:sp>
            <p:nvSpPr>
              <p:cNvPr id="24" name="Rectangle 23"/>
              <p:cNvSpPr>
                <a:spLocks noRot="1" noChangeAspect="1" noMove="1" noResize="1" noEditPoints="1" noAdjustHandles="1" noChangeArrowheads="1" noChangeShapeType="1" noTextEdit="1"/>
              </p:cNvSpPr>
              <p:nvPr/>
            </p:nvSpPr>
            <p:spPr>
              <a:xfrm>
                <a:off x="5134018" y="3290862"/>
                <a:ext cx="1771938" cy="668516"/>
              </a:xfrm>
              <a:prstGeom prst="rect">
                <a:avLst/>
              </a:prstGeom>
              <a:blipFill rotWithShape="0">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Rectangle 24"/>
              <p:cNvSpPr/>
              <p:nvPr/>
            </p:nvSpPr>
            <p:spPr>
              <a:xfrm>
                <a:off x="7006706" y="3225010"/>
                <a:ext cx="4789054" cy="400110"/>
              </a:xfrm>
              <a:prstGeom prst="rect">
                <a:avLst/>
              </a:prstGeom>
            </p:spPr>
            <p:txBody>
              <a:bodyPr wrap="square">
                <a:spAutoFit/>
              </a:bodyPr>
              <a:lstStyle/>
              <a:p>
                <a14:m>
                  <m:oMath xmlns:m="http://schemas.openxmlformats.org/officeDocument/2006/math">
                    <m:r>
                      <a:rPr lang="en-US" sz="2000" i="1" smtClean="0">
                        <a:latin typeface="Cambria Math" panose="02040503050406030204" pitchFamily="18" charset="0"/>
                        <a:ea typeface="Cambria Math" panose="02040503050406030204" pitchFamily="18" charset="0"/>
                      </a:rPr>
                      <m:t>𝐴</m:t>
                    </m:r>
                  </m:oMath>
                </a14:m>
                <a:r>
                  <a:rPr lang="en-US" sz="2000" dirty="0"/>
                  <a:t> is the cross-sectional area of the channel</a:t>
                </a:r>
              </a:p>
            </p:txBody>
          </p:sp>
        </mc:Choice>
        <mc:Fallback xmlns="">
          <p:sp>
            <p:nvSpPr>
              <p:cNvPr id="25" name="Rectangle 24"/>
              <p:cNvSpPr>
                <a:spLocks noRot="1" noChangeAspect="1" noMove="1" noResize="1" noEditPoints="1" noAdjustHandles="1" noChangeArrowheads="1" noChangeShapeType="1" noTextEdit="1"/>
              </p:cNvSpPr>
              <p:nvPr/>
            </p:nvSpPr>
            <p:spPr>
              <a:xfrm>
                <a:off x="7006706" y="3225010"/>
                <a:ext cx="4789054" cy="400110"/>
              </a:xfrm>
              <a:prstGeom prst="rect">
                <a:avLst/>
              </a:prstGeom>
              <a:blipFill rotWithShape="0">
                <a:blip r:embed="rId7"/>
                <a:stretch>
                  <a:fillRect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7006706" y="3625120"/>
                <a:ext cx="4594744" cy="400110"/>
              </a:xfrm>
              <a:prstGeom prst="rect">
                <a:avLst/>
              </a:prstGeom>
            </p:spPr>
            <p:txBody>
              <a:bodyPr wrap="square">
                <a:spAutoFit/>
              </a:bodyPr>
              <a:lstStyle/>
              <a:p>
                <a14:m>
                  <m:oMath xmlns:m="http://schemas.openxmlformats.org/officeDocument/2006/math">
                    <m:r>
                      <a:rPr lang="en-US" sz="2000" b="0" i="1" smtClean="0">
                        <a:latin typeface="Cambria Math" panose="02040503050406030204" pitchFamily="18" charset="0"/>
                        <a:ea typeface="Cambria Math" panose="02040503050406030204" pitchFamily="18" charset="0"/>
                      </a:rPr>
                      <m:t>𝑃</m:t>
                    </m:r>
                  </m:oMath>
                </a14:m>
                <a:r>
                  <a:rPr lang="en-US" sz="2000" dirty="0"/>
                  <a:t> is the wetted perimeter of the channel </a:t>
                </a:r>
              </a:p>
            </p:txBody>
          </p:sp>
        </mc:Choice>
        <mc:Fallback xmlns="">
          <p:sp>
            <p:nvSpPr>
              <p:cNvPr id="26" name="Rectangle 25"/>
              <p:cNvSpPr>
                <a:spLocks noRot="1" noChangeAspect="1" noMove="1" noResize="1" noEditPoints="1" noAdjustHandles="1" noChangeArrowheads="1" noChangeShapeType="1" noTextEdit="1"/>
              </p:cNvSpPr>
              <p:nvPr/>
            </p:nvSpPr>
            <p:spPr>
              <a:xfrm>
                <a:off x="7006706" y="3625120"/>
                <a:ext cx="4594744" cy="400110"/>
              </a:xfrm>
              <a:prstGeom prst="rect">
                <a:avLst/>
              </a:prstGeom>
              <a:blipFill rotWithShape="0">
                <a:blip r:embed="rId8"/>
                <a:stretch>
                  <a:fillRect t="-9231"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Rectangle 26"/>
              <p:cNvSpPr/>
              <p:nvPr/>
            </p:nvSpPr>
            <p:spPr>
              <a:xfrm>
                <a:off x="4851013" y="4089796"/>
                <a:ext cx="4591898" cy="707886"/>
              </a:xfrm>
              <a:prstGeom prst="rect">
                <a:avLst/>
              </a:prstGeom>
            </p:spPr>
            <p:txBody>
              <a:bodyPr wrap="none">
                <a:spAutoFit/>
              </a:bodyPr>
              <a:lstStyle/>
              <a:p>
                <a14:m>
                  <m:oMath xmlns:m="http://schemas.openxmlformats.org/officeDocument/2006/math">
                    <m:r>
                      <a:rPr lang="en-US" sz="2000" b="0" i="1" smtClean="0">
                        <a:latin typeface="Cambria Math" panose="02040503050406030204" pitchFamily="18" charset="0"/>
                      </a:rPr>
                      <m:t>𝑆</m:t>
                    </m:r>
                  </m:oMath>
                </a14:m>
                <a:r>
                  <a:rPr lang="en-US" sz="2000" dirty="0"/>
                  <a:t> is the slope of the water surface</a:t>
                </a:r>
              </a:p>
              <a:p>
                <a:r>
                  <a:rPr lang="en-US" sz="2000" dirty="0"/>
                  <a:t>(vertical distance over horizontal distance)</a:t>
                </a:r>
              </a:p>
            </p:txBody>
          </p:sp>
        </mc:Choice>
        <mc:Fallback xmlns="">
          <p:sp>
            <p:nvSpPr>
              <p:cNvPr id="27" name="Rectangle 26"/>
              <p:cNvSpPr>
                <a:spLocks noRot="1" noChangeAspect="1" noMove="1" noResize="1" noEditPoints="1" noAdjustHandles="1" noChangeArrowheads="1" noChangeShapeType="1" noTextEdit="1"/>
              </p:cNvSpPr>
              <p:nvPr/>
            </p:nvSpPr>
            <p:spPr>
              <a:xfrm>
                <a:off x="4851013" y="4089796"/>
                <a:ext cx="4591898" cy="707886"/>
              </a:xfrm>
              <a:prstGeom prst="rect">
                <a:avLst/>
              </a:prstGeom>
              <a:blipFill rotWithShape="0">
                <a:blip r:embed="rId9"/>
                <a:stretch>
                  <a:fillRect l="-1461" t="-5172" r="-531" b="-1465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Rectangle 12"/>
              <p:cNvSpPr/>
              <p:nvPr/>
            </p:nvSpPr>
            <p:spPr>
              <a:xfrm>
                <a:off x="2606923" y="1839667"/>
                <a:ext cx="1703030" cy="687817"/>
              </a:xfrm>
              <a:prstGeom prst="rect">
                <a:avLst/>
              </a:prstGeom>
            </p:spPr>
            <p:txBody>
              <a:bodyPr wrap="none">
                <a:spAutoFit/>
              </a:bodyPr>
              <a:lstStyle/>
              <a:p>
                <a14:m>
                  <m:oMath xmlns:m="http://schemas.openxmlformats.org/officeDocument/2006/math">
                    <m:acc>
                      <m:accPr>
                        <m:chr m:val="̅"/>
                        <m:ctrlPr>
                          <a:rPr lang="en-US" sz="2400" i="1" smtClean="0">
                            <a:latin typeface="Cambria Math" panose="02040503050406030204" pitchFamily="18" charset="0"/>
                          </a:rPr>
                        </m:ctrlPr>
                      </m:accPr>
                      <m:e>
                        <m:r>
                          <a:rPr lang="en-US" sz="2400" i="1">
                            <a:latin typeface="Cambria Math" panose="02040503050406030204" pitchFamily="18" charset="0"/>
                          </a:rPr>
                          <m:t>𝑈</m:t>
                        </m:r>
                      </m:e>
                    </m:acc>
                    <m:r>
                      <a:rPr lang="en-US" sz="2400" b="0" i="1" smtClean="0">
                        <a:latin typeface="Cambria Math" panose="02040503050406030204" pitchFamily="18" charset="0"/>
                      </a:rPr>
                      <m:t>=</m:t>
                    </m:r>
                    <m:f>
                      <m:fPr>
                        <m:ctrlPr>
                          <a:rPr lang="en-US" sz="2400" i="1">
                            <a:latin typeface="Cambria Math" panose="02040503050406030204" pitchFamily="18" charset="0"/>
                          </a:rPr>
                        </m:ctrlPr>
                      </m:fPr>
                      <m:num>
                        <m:r>
                          <a:rPr lang="en-US" sz="2400" b="0" i="1" smtClean="0">
                            <a:latin typeface="Cambria Math" panose="02040503050406030204" pitchFamily="18" charset="0"/>
                          </a:rPr>
                          <m:t>𝑘</m:t>
                        </m:r>
                      </m:num>
                      <m:den>
                        <m:r>
                          <a:rPr lang="en-US" sz="2400" b="0" i="1" smtClean="0">
                            <a:latin typeface="Cambria Math" panose="02040503050406030204" pitchFamily="18" charset="0"/>
                          </a:rPr>
                          <m:t>𝑛</m:t>
                        </m:r>
                      </m:den>
                    </m:f>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𝑅</m:t>
                        </m:r>
                      </m:e>
                      <m:sup>
                        <m:f>
                          <m:fPr>
                            <m:ctrlPr>
                              <a:rPr lang="en-US" sz="2400" i="1" smtClean="0">
                                <a:latin typeface="Cambria Math" panose="02040503050406030204" pitchFamily="18" charset="0"/>
                              </a:rPr>
                            </m:ctrlPr>
                          </m:fPr>
                          <m:num>
                            <m:r>
                              <a:rPr lang="en-US" sz="2400" b="0" i="1" smtClean="0">
                                <a:latin typeface="Cambria Math" panose="02040503050406030204" pitchFamily="18" charset="0"/>
                              </a:rPr>
                              <m:t>2</m:t>
                            </m:r>
                          </m:num>
                          <m:den>
                            <m:r>
                              <a:rPr lang="en-US" sz="2400" b="0" i="1" smtClean="0">
                                <a:latin typeface="Cambria Math" panose="02040503050406030204" pitchFamily="18" charset="0"/>
                              </a:rPr>
                              <m:t>3</m:t>
                            </m:r>
                          </m:den>
                        </m:f>
                      </m:sup>
                    </m:sSup>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𝑆</m:t>
                        </m:r>
                      </m:e>
                      <m:sup>
                        <m:f>
                          <m:fPr>
                            <m:ctrlPr>
                              <a:rPr lang="en-US" sz="240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2</m:t>
                            </m:r>
                          </m:den>
                        </m:f>
                      </m:sup>
                    </m:sSup>
                  </m:oMath>
                </a14:m>
                <a:r>
                  <a:rPr lang="en-US" sz="2400" dirty="0"/>
                  <a:t> </a:t>
                </a:r>
              </a:p>
            </p:txBody>
          </p:sp>
        </mc:Choice>
        <mc:Fallback xmlns="">
          <p:sp>
            <p:nvSpPr>
              <p:cNvPr id="13" name="Rectangle 12"/>
              <p:cNvSpPr>
                <a:spLocks noRot="1" noChangeAspect="1" noMove="1" noResize="1" noEditPoints="1" noAdjustHandles="1" noChangeArrowheads="1" noChangeShapeType="1" noTextEdit="1"/>
              </p:cNvSpPr>
              <p:nvPr/>
            </p:nvSpPr>
            <p:spPr>
              <a:xfrm>
                <a:off x="2606923" y="1839667"/>
                <a:ext cx="1703030" cy="687817"/>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Rectangle 14"/>
              <p:cNvSpPr/>
              <p:nvPr/>
            </p:nvSpPr>
            <p:spPr>
              <a:xfrm>
                <a:off x="342130" y="5262358"/>
                <a:ext cx="11698780" cy="1323439"/>
              </a:xfrm>
              <a:prstGeom prst="rect">
                <a:avLst/>
              </a:prstGeom>
            </p:spPr>
            <p:txBody>
              <a:bodyPr wrap="none">
                <a:spAutoFit/>
              </a:bodyPr>
              <a:lstStyle/>
              <a:p>
                <a:pPr algn="ctr"/>
                <a:r>
                  <a:rPr lang="en-US" sz="2000" dirty="0">
                    <a:solidFill>
                      <a:srgbClr val="FF0000"/>
                    </a:solidFill>
                  </a:rPr>
                  <a:t>Not dimensionally consistent, </a:t>
                </a:r>
                <a:br>
                  <a:rPr lang="en-US" sz="2000" dirty="0">
                    <a:solidFill>
                      <a:srgbClr val="FF0000"/>
                    </a:solidFill>
                  </a:rPr>
                </a:br>
                <a:r>
                  <a:rPr lang="en-US" sz="2000" dirty="0">
                    <a:solidFill>
                      <a:srgbClr val="FF0000"/>
                    </a:solidFill>
                  </a:rPr>
                  <a:t>which means that the value of </a:t>
                </a:r>
                <a14:m>
                  <m:oMath xmlns:m="http://schemas.openxmlformats.org/officeDocument/2006/math">
                    <m:r>
                      <a:rPr lang="en-US" sz="2000" b="0" i="1" smtClean="0">
                        <a:solidFill>
                          <a:srgbClr val="FF0000"/>
                        </a:solidFill>
                        <a:latin typeface="Cambria Math" panose="02040503050406030204" pitchFamily="18" charset="0"/>
                      </a:rPr>
                      <m:t>𝑘</m:t>
                    </m:r>
                  </m:oMath>
                </a14:m>
                <a:r>
                  <a:rPr lang="en-US" sz="2000" dirty="0">
                    <a:solidFill>
                      <a:srgbClr val="FF0000"/>
                    </a:solidFill>
                  </a:rPr>
                  <a:t> depends on the units used for </a:t>
                </a:r>
                <a14:m>
                  <m:oMath xmlns:m="http://schemas.openxmlformats.org/officeDocument/2006/math">
                    <m:r>
                      <a:rPr lang="en-US" sz="2000" b="0" i="1" smtClean="0">
                        <a:solidFill>
                          <a:srgbClr val="FF0000"/>
                        </a:solidFill>
                        <a:latin typeface="Cambria Math" panose="02040503050406030204" pitchFamily="18" charset="0"/>
                      </a:rPr>
                      <m:t>𝑅</m:t>
                    </m:r>
                  </m:oMath>
                </a14:m>
                <a:r>
                  <a:rPr lang="en-US" sz="2000" dirty="0">
                    <a:solidFill>
                      <a:srgbClr val="FF0000"/>
                    </a:solidFill>
                  </a:rPr>
                  <a:t> and </a:t>
                </a:r>
                <a14:m>
                  <m:oMath xmlns:m="http://schemas.openxmlformats.org/officeDocument/2006/math">
                    <m:acc>
                      <m:accPr>
                        <m:chr m:val="̅"/>
                        <m:ctrlPr>
                          <a:rPr lang="en-US" sz="2000" b="0" i="1" smtClean="0">
                            <a:solidFill>
                              <a:srgbClr val="FF0000"/>
                            </a:solidFill>
                            <a:latin typeface="Cambria Math" panose="02040503050406030204" pitchFamily="18" charset="0"/>
                          </a:rPr>
                        </m:ctrlPr>
                      </m:accPr>
                      <m:e>
                        <m:r>
                          <a:rPr lang="en-US" sz="2000" b="0" i="1" smtClean="0">
                            <a:solidFill>
                              <a:srgbClr val="FF0000"/>
                            </a:solidFill>
                            <a:latin typeface="Cambria Math" panose="02040503050406030204" pitchFamily="18" charset="0"/>
                          </a:rPr>
                          <m:t>𝑈</m:t>
                        </m:r>
                      </m:e>
                    </m:acc>
                  </m:oMath>
                </a14:m>
                <a:r>
                  <a:rPr lang="en-US" sz="2000" dirty="0">
                    <a:solidFill>
                      <a:srgbClr val="FF0000"/>
                    </a:solidFill>
                  </a:rPr>
                  <a:t>.</a:t>
                </a:r>
              </a:p>
              <a:p>
                <a:pPr algn="ctr"/>
                <a:r>
                  <a:rPr lang="en-US" sz="2000" dirty="0">
                    <a:solidFill>
                      <a:srgbClr val="FF0000"/>
                    </a:solidFill>
                  </a:rPr>
                  <a:t>Critical for meaningful comparison of </a:t>
                </a:r>
                <a14:m>
                  <m:oMath xmlns:m="http://schemas.openxmlformats.org/officeDocument/2006/math">
                    <m:r>
                      <a:rPr lang="en-US" sz="2000" b="0" i="1" smtClean="0">
                        <a:solidFill>
                          <a:srgbClr val="FF0000"/>
                        </a:solidFill>
                        <a:latin typeface="Cambria Math" panose="02040503050406030204" pitchFamily="18" charset="0"/>
                      </a:rPr>
                      <m:t>𝑛</m:t>
                    </m:r>
                  </m:oMath>
                </a14:m>
                <a:r>
                  <a:rPr lang="en-US" sz="2000" dirty="0">
                    <a:solidFill>
                      <a:srgbClr val="FF0000"/>
                    </a:solidFill>
                  </a:rPr>
                  <a:t> across different systems!</a:t>
                </a:r>
              </a:p>
              <a:p>
                <a:pPr algn="ctr"/>
                <a:r>
                  <a:rPr lang="en-US" sz="2000" dirty="0">
                    <a:solidFill>
                      <a:srgbClr val="FF0000"/>
                    </a:solidFill>
                  </a:rPr>
                  <a:t>Lack of dimensional consistency usually indicates derivation from arbitrary patterns in data (empiricism alone).</a:t>
                </a:r>
              </a:p>
            </p:txBody>
          </p:sp>
        </mc:Choice>
        <mc:Fallback xmlns="">
          <p:sp>
            <p:nvSpPr>
              <p:cNvPr id="15" name="Rectangle 14"/>
              <p:cNvSpPr>
                <a:spLocks noRot="1" noChangeAspect="1" noMove="1" noResize="1" noEditPoints="1" noAdjustHandles="1" noChangeArrowheads="1" noChangeShapeType="1" noTextEdit="1"/>
              </p:cNvSpPr>
              <p:nvPr/>
            </p:nvSpPr>
            <p:spPr>
              <a:xfrm>
                <a:off x="342130" y="5262358"/>
                <a:ext cx="11698780" cy="1323439"/>
              </a:xfrm>
              <a:prstGeom prst="rect">
                <a:avLst/>
              </a:prstGeom>
              <a:blipFill>
                <a:blip r:embed="rId11"/>
                <a:stretch>
                  <a:fillRect l="-104" t="-2304" r="-104" b="-7373"/>
                </a:stretch>
              </a:blipFill>
            </p:spPr>
            <p:txBody>
              <a:bodyPr/>
              <a:lstStyle/>
              <a:p>
                <a:r>
                  <a:rPr lang="en-US">
                    <a:noFill/>
                  </a:rPr>
                  <a:t> </a:t>
                </a:r>
              </a:p>
            </p:txBody>
          </p:sp>
        </mc:Fallback>
      </mc:AlternateContent>
    </p:spTree>
    <p:extLst>
      <p:ext uri="{BB962C8B-B14F-4D97-AF65-F5344CB8AC3E}">
        <p14:creationId xmlns:p14="http://schemas.microsoft.com/office/powerpoint/2010/main" val="1122387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606923" y="1253112"/>
            <a:ext cx="6242241" cy="400110"/>
          </a:xfrm>
          <a:prstGeom prst="rect">
            <a:avLst/>
          </a:prstGeom>
          <a:noFill/>
        </p:spPr>
        <p:txBody>
          <a:bodyPr wrap="square" rtlCol="0">
            <a:spAutoFit/>
          </a:bodyPr>
          <a:lstStyle/>
          <a:p>
            <a:r>
              <a:rPr lang="en-US" sz="2000" dirty="0"/>
              <a:t>Unit-factor method:</a:t>
            </a:r>
          </a:p>
        </p:txBody>
      </p:sp>
      <p:sp>
        <p:nvSpPr>
          <p:cNvPr id="11" name="TextBox 10"/>
          <p:cNvSpPr txBox="1"/>
          <p:nvPr/>
        </p:nvSpPr>
        <p:spPr>
          <a:xfrm>
            <a:off x="2231229" y="649407"/>
            <a:ext cx="8488414" cy="584775"/>
          </a:xfrm>
          <a:prstGeom prst="rect">
            <a:avLst/>
          </a:prstGeom>
          <a:noFill/>
        </p:spPr>
        <p:txBody>
          <a:bodyPr wrap="none" rtlCol="0">
            <a:spAutoFit/>
          </a:bodyPr>
          <a:lstStyle/>
          <a:p>
            <a:pPr algn="ctr"/>
            <a:r>
              <a:rPr lang="en-US" sz="3200" b="1" dirty="0"/>
              <a:t>Unit conversion is a form of </a:t>
            </a:r>
            <a:r>
              <a:rPr lang="en-US" sz="3200" b="1"/>
              <a:t>dimensional analysis</a:t>
            </a:r>
            <a:endParaRPr lang="en-US" sz="3200" b="1" dirty="0"/>
          </a:p>
        </p:txBody>
      </p:sp>
      <mc:AlternateContent xmlns:mc="http://schemas.openxmlformats.org/markup-compatibility/2006" xmlns:a14="http://schemas.microsoft.com/office/drawing/2010/main">
        <mc:Choice Requires="a14">
          <p:sp>
            <p:nvSpPr>
              <p:cNvPr id="15" name="TextBox 14"/>
              <p:cNvSpPr txBox="1"/>
              <p:nvPr/>
            </p:nvSpPr>
            <p:spPr>
              <a:xfrm>
                <a:off x="3262243" y="2491242"/>
                <a:ext cx="70396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5 </m:t>
                      </m:r>
                      <m:r>
                        <m:rPr>
                          <m:sty m:val="p"/>
                        </m:rPr>
                        <a:rPr lang="en-US" sz="2000" b="0" i="0" smtClean="0">
                          <a:latin typeface="Cambria Math" panose="02040503050406030204" pitchFamily="18" charset="0"/>
                        </a:rPr>
                        <m:t>in</m:t>
                      </m:r>
                    </m:oMath>
                  </m:oMathPara>
                </a14:m>
                <a:endParaRPr lang="en-US" sz="2000" dirty="0"/>
              </a:p>
            </p:txBody>
          </p:sp>
        </mc:Choice>
        <mc:Fallback xmlns="">
          <p:sp>
            <p:nvSpPr>
              <p:cNvPr id="15" name="TextBox 14"/>
              <p:cNvSpPr txBox="1">
                <a:spLocks noRot="1" noChangeAspect="1" noMove="1" noResize="1" noEditPoints="1" noAdjustHandles="1" noChangeArrowheads="1" noChangeShapeType="1" noTextEdit="1"/>
              </p:cNvSpPr>
              <p:nvPr/>
            </p:nvSpPr>
            <p:spPr>
              <a:xfrm>
                <a:off x="3262243" y="2491242"/>
                <a:ext cx="703967" cy="400110"/>
              </a:xfrm>
              <a:prstGeom prst="rect">
                <a:avLst/>
              </a:prstGeom>
              <a:blipFill rotWithShape="0">
                <a:blip r:embed="rId3"/>
                <a:stretch>
                  <a:fillRect/>
                </a:stretch>
              </a:blipFill>
            </p:spPr>
            <p:txBody>
              <a:bodyPr/>
              <a:lstStyle/>
              <a:p>
                <a:r>
                  <a:rPr lang="en-US">
                    <a:noFill/>
                  </a:rPr>
                  <a:t> </a:t>
                </a:r>
              </a:p>
            </p:txBody>
          </p:sp>
        </mc:Fallback>
      </mc:AlternateContent>
      <p:sp>
        <p:nvSpPr>
          <p:cNvPr id="20" name="TextBox 19"/>
          <p:cNvSpPr txBox="1"/>
          <p:nvPr/>
        </p:nvSpPr>
        <p:spPr>
          <a:xfrm>
            <a:off x="3227953" y="1740732"/>
            <a:ext cx="6242241" cy="400110"/>
          </a:xfrm>
          <a:prstGeom prst="rect">
            <a:avLst/>
          </a:prstGeom>
          <a:noFill/>
        </p:spPr>
        <p:txBody>
          <a:bodyPr wrap="square" rtlCol="0">
            <a:spAutoFit/>
          </a:bodyPr>
          <a:lstStyle/>
          <a:p>
            <a:r>
              <a:rPr lang="en-US" sz="2000" dirty="0"/>
              <a:t>Convert 5 inches to centimeters</a:t>
            </a:r>
          </a:p>
        </p:txBody>
      </p:sp>
      <mc:AlternateContent xmlns:mc="http://schemas.openxmlformats.org/markup-compatibility/2006" xmlns:a14="http://schemas.microsoft.com/office/drawing/2010/main">
        <mc:Choice Requires="a14">
          <p:sp>
            <p:nvSpPr>
              <p:cNvPr id="21" name="TextBox 20"/>
              <p:cNvSpPr txBox="1"/>
              <p:nvPr/>
            </p:nvSpPr>
            <p:spPr>
              <a:xfrm>
                <a:off x="3889568" y="2491242"/>
                <a:ext cx="1934597" cy="50770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 </m:t>
                          </m:r>
                        </m:num>
                        <m:den>
                          <m:r>
                            <a:rPr lang="en-US" sz="2000" b="0" i="1" smtClean="0">
                              <a:latin typeface="Cambria Math" panose="02040503050406030204" pitchFamily="18" charset="0"/>
                            </a:rPr>
                            <m:t>                  </m:t>
                          </m:r>
                          <m:r>
                            <m:rPr>
                              <m:sty m:val="p"/>
                            </m:rPr>
                            <a:rPr lang="en-US" sz="2000" b="0" i="0" smtClean="0">
                              <a:latin typeface="Cambria Math" panose="02040503050406030204" pitchFamily="18" charset="0"/>
                            </a:rPr>
                            <m:t>in</m:t>
                          </m:r>
                          <m:r>
                            <a:rPr lang="en-US" sz="2000" b="0" i="1" smtClean="0">
                              <a:latin typeface="Cambria Math" panose="02040503050406030204" pitchFamily="18" charset="0"/>
                            </a:rPr>
                            <m:t>  </m:t>
                          </m:r>
                        </m:den>
                      </m:f>
                      <m:r>
                        <a:rPr lang="en-US" sz="2000" b="0" i="1" smtClean="0">
                          <a:latin typeface="Cambria Math" panose="02040503050406030204" pitchFamily="18" charset="0"/>
                        </a:rPr>
                        <m:t>=</m:t>
                      </m:r>
                    </m:oMath>
                  </m:oMathPara>
                </a14:m>
                <a:endParaRPr lang="en-US" sz="2000" b="0" dirty="0"/>
              </a:p>
            </p:txBody>
          </p:sp>
        </mc:Choice>
        <mc:Fallback xmlns="">
          <p:sp>
            <p:nvSpPr>
              <p:cNvPr id="21" name="TextBox 20"/>
              <p:cNvSpPr txBox="1">
                <a:spLocks noRot="1" noChangeAspect="1" noMove="1" noResize="1" noEditPoints="1" noAdjustHandles="1" noChangeArrowheads="1" noChangeShapeType="1" noTextEdit="1"/>
              </p:cNvSpPr>
              <p:nvPr/>
            </p:nvSpPr>
            <p:spPr>
              <a:xfrm>
                <a:off x="3889568" y="2491242"/>
                <a:ext cx="1934597" cy="507703"/>
              </a:xfrm>
              <a:prstGeom prst="rect">
                <a:avLst/>
              </a:prstGeom>
              <a:blipFill rotWithShape="0">
                <a:blip r:embed="rId4"/>
                <a:stretch>
                  <a:fillRect b="-843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4811146" y="2291187"/>
                <a:ext cx="70396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m:rPr>
                          <m:sty m:val="p"/>
                        </m:rPr>
                        <a:rPr lang="en-US" sz="2000" b="0" i="0" smtClean="0">
                          <a:latin typeface="Cambria Math" panose="02040503050406030204" pitchFamily="18" charset="0"/>
                        </a:rPr>
                        <m:t>cm</m:t>
                      </m:r>
                    </m:oMath>
                  </m:oMathPara>
                </a14:m>
                <a:endParaRPr lang="en-US" sz="2000" dirty="0"/>
              </a:p>
            </p:txBody>
          </p:sp>
        </mc:Choice>
        <mc:Fallback xmlns="">
          <p:sp>
            <p:nvSpPr>
              <p:cNvPr id="22" name="TextBox 21"/>
              <p:cNvSpPr txBox="1">
                <a:spLocks noRot="1" noChangeAspect="1" noMove="1" noResize="1" noEditPoints="1" noAdjustHandles="1" noChangeArrowheads="1" noChangeShapeType="1" noTextEdit="1"/>
              </p:cNvSpPr>
              <p:nvPr/>
            </p:nvSpPr>
            <p:spPr>
              <a:xfrm>
                <a:off x="4811146" y="2291187"/>
                <a:ext cx="703967" cy="400110"/>
              </a:xfrm>
              <a:prstGeom prst="rect">
                <a:avLst/>
              </a:prstGeom>
              <a:blipFill rotWithShape="0">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3" name="TextBox 22"/>
              <p:cNvSpPr txBox="1"/>
              <p:nvPr/>
            </p:nvSpPr>
            <p:spPr>
              <a:xfrm>
                <a:off x="4343314" y="2279379"/>
                <a:ext cx="70396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2.54</m:t>
                      </m:r>
                    </m:oMath>
                  </m:oMathPara>
                </a14:m>
                <a:endParaRPr lang="en-US" sz="2000" dirty="0"/>
              </a:p>
            </p:txBody>
          </p:sp>
        </mc:Choice>
        <mc:Fallback xmlns="">
          <p:sp>
            <p:nvSpPr>
              <p:cNvPr id="23" name="TextBox 22"/>
              <p:cNvSpPr txBox="1">
                <a:spLocks noRot="1" noChangeAspect="1" noMove="1" noResize="1" noEditPoints="1" noAdjustHandles="1" noChangeArrowheads="1" noChangeShapeType="1" noTextEdit="1"/>
              </p:cNvSpPr>
              <p:nvPr/>
            </p:nvSpPr>
            <p:spPr>
              <a:xfrm>
                <a:off x="4343314" y="2279379"/>
                <a:ext cx="703967" cy="400110"/>
              </a:xfrm>
              <a:prstGeom prst="rect">
                <a:avLst/>
              </a:prstGeom>
              <a:blipFill rotWithShape="0">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4353860" y="2658389"/>
                <a:ext cx="70396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1</m:t>
                      </m:r>
                    </m:oMath>
                  </m:oMathPara>
                </a14:m>
                <a:endParaRPr lang="en-US" sz="2000" dirty="0"/>
              </a:p>
            </p:txBody>
          </p:sp>
        </mc:Choice>
        <mc:Fallback xmlns="">
          <p:sp>
            <p:nvSpPr>
              <p:cNvPr id="24" name="TextBox 23"/>
              <p:cNvSpPr txBox="1">
                <a:spLocks noRot="1" noChangeAspect="1" noMove="1" noResize="1" noEditPoints="1" noAdjustHandles="1" noChangeArrowheads="1" noChangeShapeType="1" noTextEdit="1"/>
              </p:cNvSpPr>
              <p:nvPr/>
            </p:nvSpPr>
            <p:spPr>
              <a:xfrm>
                <a:off x="4353860" y="2658389"/>
                <a:ext cx="703967" cy="400110"/>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5645106" y="2491242"/>
                <a:ext cx="70396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12.7</m:t>
                      </m:r>
                    </m:oMath>
                  </m:oMathPara>
                </a14:m>
                <a:endParaRPr lang="en-US" sz="2000" dirty="0"/>
              </a:p>
            </p:txBody>
          </p:sp>
        </mc:Choice>
        <mc:Fallback xmlns="">
          <p:sp>
            <p:nvSpPr>
              <p:cNvPr id="25" name="TextBox 24"/>
              <p:cNvSpPr txBox="1">
                <a:spLocks noRot="1" noChangeAspect="1" noMove="1" noResize="1" noEditPoints="1" noAdjustHandles="1" noChangeArrowheads="1" noChangeShapeType="1" noTextEdit="1"/>
              </p:cNvSpPr>
              <p:nvPr/>
            </p:nvSpPr>
            <p:spPr>
              <a:xfrm>
                <a:off x="5645106" y="2491242"/>
                <a:ext cx="703967" cy="400110"/>
              </a:xfrm>
              <a:prstGeom prst="rect">
                <a:avLst/>
              </a:prstGeom>
              <a:blipFill rotWithShape="0">
                <a:blip r:embed="rId8"/>
                <a:stretch>
                  <a:fillRect/>
                </a:stretch>
              </a:blipFill>
            </p:spPr>
            <p:txBody>
              <a:bodyPr/>
              <a:lstStyle/>
              <a:p>
                <a:r>
                  <a:rPr lang="en-US">
                    <a:noFill/>
                  </a:rPr>
                  <a:t> </a:t>
                </a:r>
              </a:p>
            </p:txBody>
          </p:sp>
        </mc:Fallback>
      </mc:AlternateContent>
      <p:cxnSp>
        <p:nvCxnSpPr>
          <p:cNvPr id="4" name="Straight Connector 3"/>
          <p:cNvCxnSpPr/>
          <p:nvPr/>
        </p:nvCxnSpPr>
        <p:spPr>
          <a:xfrm flipV="1">
            <a:off x="5028758" y="2881304"/>
            <a:ext cx="325279" cy="1"/>
          </a:xfrm>
          <a:prstGeom prst="line">
            <a:avLst/>
          </a:prstGeom>
          <a:ln w="28575">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3545646" y="2704044"/>
            <a:ext cx="325279" cy="1"/>
          </a:xfrm>
          <a:prstGeom prst="line">
            <a:avLst/>
          </a:prstGeom>
          <a:ln w="28575">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26"/>
              <p:cNvSpPr txBox="1"/>
              <p:nvPr/>
            </p:nvSpPr>
            <p:spPr>
              <a:xfrm>
                <a:off x="6099151" y="2503989"/>
                <a:ext cx="70396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m:rPr>
                          <m:sty m:val="p"/>
                        </m:rPr>
                        <a:rPr lang="en-US" sz="2000" b="0" i="0" smtClean="0">
                          <a:latin typeface="Cambria Math" panose="02040503050406030204" pitchFamily="18" charset="0"/>
                        </a:rPr>
                        <m:t>cm</m:t>
                      </m:r>
                    </m:oMath>
                  </m:oMathPara>
                </a14:m>
                <a:endParaRPr lang="en-US" sz="2000" dirty="0"/>
              </a:p>
            </p:txBody>
          </p:sp>
        </mc:Choice>
        <mc:Fallback xmlns="">
          <p:sp>
            <p:nvSpPr>
              <p:cNvPr id="27" name="TextBox 26"/>
              <p:cNvSpPr txBox="1">
                <a:spLocks noRot="1" noChangeAspect="1" noMove="1" noResize="1" noEditPoints="1" noAdjustHandles="1" noChangeArrowheads="1" noChangeShapeType="1" noTextEdit="1"/>
              </p:cNvSpPr>
              <p:nvPr/>
            </p:nvSpPr>
            <p:spPr>
              <a:xfrm>
                <a:off x="6099151" y="2503989"/>
                <a:ext cx="703967" cy="400110"/>
              </a:xfrm>
              <a:prstGeom prst="rect">
                <a:avLst/>
              </a:prstGeom>
              <a:blipFill rotWithShape="0">
                <a:blip r:embed="rId9"/>
                <a:stretch>
                  <a:fillRect/>
                </a:stretch>
              </a:blipFill>
            </p:spPr>
            <p:txBody>
              <a:bodyPr/>
              <a:lstStyle/>
              <a:p>
                <a:r>
                  <a:rPr lang="en-US">
                    <a:noFill/>
                  </a:rPr>
                  <a:t> </a:t>
                </a:r>
              </a:p>
            </p:txBody>
          </p:sp>
        </mc:Fallback>
      </mc:AlternateContent>
      <p:sp>
        <p:nvSpPr>
          <p:cNvPr id="7" name="Rectangle 6"/>
          <p:cNvSpPr/>
          <p:nvPr/>
        </p:nvSpPr>
        <p:spPr>
          <a:xfrm>
            <a:off x="4320454" y="2152272"/>
            <a:ext cx="703967" cy="1036698"/>
          </a:xfrm>
          <a:prstGeom prst="rect">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2703044" y="3504044"/>
            <a:ext cx="6242241" cy="400110"/>
          </a:xfrm>
          <a:prstGeom prst="rect">
            <a:avLst/>
          </a:prstGeom>
          <a:noFill/>
        </p:spPr>
        <p:txBody>
          <a:bodyPr wrap="square" rtlCol="0">
            <a:spAutoFit/>
          </a:bodyPr>
          <a:lstStyle/>
          <a:p>
            <a:r>
              <a:rPr lang="en-US" sz="2000" dirty="0"/>
              <a:t>Numerically speaking: Numerator ≠ Denominator</a:t>
            </a:r>
          </a:p>
        </p:txBody>
      </p:sp>
      <p:sp>
        <p:nvSpPr>
          <p:cNvPr id="29" name="Rectangle 28"/>
          <p:cNvSpPr/>
          <p:nvPr/>
        </p:nvSpPr>
        <p:spPr>
          <a:xfrm>
            <a:off x="4325675" y="2144630"/>
            <a:ext cx="1129632" cy="1036698"/>
          </a:xfrm>
          <a:prstGeom prst="rect">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2606922" y="4225167"/>
            <a:ext cx="6242241" cy="400110"/>
          </a:xfrm>
          <a:prstGeom prst="rect">
            <a:avLst/>
          </a:prstGeom>
          <a:noFill/>
        </p:spPr>
        <p:txBody>
          <a:bodyPr wrap="square" rtlCol="0">
            <a:spAutoFit/>
          </a:bodyPr>
          <a:lstStyle/>
          <a:p>
            <a:r>
              <a:rPr lang="en-US" sz="2000" dirty="0"/>
              <a:t>Dimensionally speaking: Numerator = Denominator</a:t>
            </a:r>
          </a:p>
        </p:txBody>
      </p:sp>
      <mc:AlternateContent xmlns:mc="http://schemas.openxmlformats.org/markup-compatibility/2006" xmlns:a14="http://schemas.microsoft.com/office/drawing/2010/main">
        <mc:Choice Requires="a14">
          <p:sp>
            <p:nvSpPr>
              <p:cNvPr id="31" name="TextBox 30"/>
              <p:cNvSpPr txBox="1"/>
              <p:nvPr/>
            </p:nvSpPr>
            <p:spPr>
              <a:xfrm>
                <a:off x="8028510" y="3369599"/>
                <a:ext cx="1641306" cy="6950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2.54</m:t>
                          </m:r>
                        </m:num>
                        <m:den>
                          <m:r>
                            <a:rPr lang="en-US" sz="2000" b="0" i="1" smtClean="0">
                              <a:latin typeface="Cambria Math" panose="02040503050406030204" pitchFamily="18" charset="0"/>
                            </a:rPr>
                            <m:t>1</m:t>
                          </m:r>
                        </m:den>
                      </m:f>
                      <m:r>
                        <a:rPr lang="en-US" sz="200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1</m:t>
                      </m:r>
                    </m:oMath>
                  </m:oMathPara>
                </a14:m>
                <a:endParaRPr lang="en-US" sz="2000" dirty="0"/>
              </a:p>
            </p:txBody>
          </p:sp>
        </mc:Choice>
        <mc:Fallback xmlns="">
          <p:sp>
            <p:nvSpPr>
              <p:cNvPr id="31" name="TextBox 30"/>
              <p:cNvSpPr txBox="1">
                <a:spLocks noRot="1" noChangeAspect="1" noMove="1" noResize="1" noEditPoints="1" noAdjustHandles="1" noChangeArrowheads="1" noChangeShapeType="1" noTextEdit="1"/>
              </p:cNvSpPr>
              <p:nvPr/>
            </p:nvSpPr>
            <p:spPr>
              <a:xfrm>
                <a:off x="8028510" y="3369599"/>
                <a:ext cx="1641306" cy="695062"/>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8398080" y="4092658"/>
                <a:ext cx="1641306" cy="69506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2.54 </m:t>
                          </m:r>
                          <m:r>
                            <m:rPr>
                              <m:sty m:val="p"/>
                            </m:rPr>
                            <a:rPr lang="en-US" sz="2000" b="0" i="0" smtClean="0">
                              <a:latin typeface="Cambria Math" panose="02040503050406030204" pitchFamily="18" charset="0"/>
                            </a:rPr>
                            <m:t>cm</m:t>
                          </m:r>
                        </m:num>
                        <m:den>
                          <m:r>
                            <a:rPr lang="en-US" sz="2000" b="0" i="1" smtClean="0">
                              <a:latin typeface="Cambria Math" panose="02040503050406030204" pitchFamily="18" charset="0"/>
                            </a:rPr>
                            <m:t>1</m:t>
                          </m:r>
                          <m:r>
                            <a:rPr lang="en-US" sz="2000" b="0" i="0" smtClean="0">
                              <a:latin typeface="Cambria Math" panose="02040503050406030204" pitchFamily="18" charset="0"/>
                            </a:rPr>
                            <m:t> </m:t>
                          </m:r>
                          <m:r>
                            <m:rPr>
                              <m:sty m:val="p"/>
                            </m:rPr>
                            <a:rPr lang="en-US" sz="2000" b="0" i="0" smtClean="0">
                              <a:latin typeface="Cambria Math" panose="02040503050406030204" pitchFamily="18" charset="0"/>
                            </a:rPr>
                            <m:t>in</m:t>
                          </m:r>
                        </m:den>
                      </m:f>
                      <m:r>
                        <a:rPr lang="en-US" sz="2000" b="0" i="1" smtClean="0">
                          <a:latin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1</m:t>
                      </m:r>
                    </m:oMath>
                  </m:oMathPara>
                </a14:m>
                <a:endParaRPr lang="en-US" sz="2000" dirty="0"/>
              </a:p>
            </p:txBody>
          </p:sp>
        </mc:Choice>
        <mc:Fallback xmlns="">
          <p:sp>
            <p:nvSpPr>
              <p:cNvPr id="32" name="TextBox 31"/>
              <p:cNvSpPr txBox="1">
                <a:spLocks noRot="1" noChangeAspect="1" noMove="1" noResize="1" noEditPoints="1" noAdjustHandles="1" noChangeArrowheads="1" noChangeShapeType="1" noTextEdit="1"/>
              </p:cNvSpPr>
              <p:nvPr/>
            </p:nvSpPr>
            <p:spPr>
              <a:xfrm>
                <a:off x="8398080" y="4092658"/>
                <a:ext cx="1641306" cy="695062"/>
              </a:xfrm>
              <a:prstGeom prst="rect">
                <a:avLst/>
              </a:prstGeom>
              <a:blipFill rotWithShape="0">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4646885" y="5885769"/>
                <a:ext cx="1996442"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5 </m:t>
                      </m:r>
                      <m:r>
                        <m:rPr>
                          <m:sty m:val="p"/>
                        </m:rPr>
                        <a:rPr lang="en-US" sz="2000" b="0" i="0" smtClean="0">
                          <a:latin typeface="Cambria Math" panose="02040503050406030204" pitchFamily="18" charset="0"/>
                        </a:rPr>
                        <m:t>in</m:t>
                      </m:r>
                      <m:r>
                        <a:rPr lang="en-US" sz="2000" b="0" i="0" smtClean="0">
                          <a:latin typeface="Cambria Math" panose="02040503050406030204" pitchFamily="18" charset="0"/>
                        </a:rPr>
                        <m:t>=12.7 </m:t>
                      </m:r>
                      <m:r>
                        <m:rPr>
                          <m:sty m:val="p"/>
                        </m:rPr>
                        <a:rPr lang="en-US" sz="2000" b="0" i="0" smtClean="0">
                          <a:latin typeface="Cambria Math" panose="02040503050406030204" pitchFamily="18" charset="0"/>
                        </a:rPr>
                        <m:t>cm</m:t>
                      </m:r>
                    </m:oMath>
                  </m:oMathPara>
                </a14:m>
                <a:endParaRPr lang="en-US" sz="2000" dirty="0"/>
              </a:p>
            </p:txBody>
          </p:sp>
        </mc:Choice>
        <mc:Fallback xmlns="">
          <p:sp>
            <p:nvSpPr>
              <p:cNvPr id="33" name="TextBox 32"/>
              <p:cNvSpPr txBox="1">
                <a:spLocks noRot="1" noChangeAspect="1" noMove="1" noResize="1" noEditPoints="1" noAdjustHandles="1" noChangeArrowheads="1" noChangeShapeType="1" noTextEdit="1"/>
              </p:cNvSpPr>
              <p:nvPr/>
            </p:nvSpPr>
            <p:spPr>
              <a:xfrm>
                <a:off x="4646885" y="5885769"/>
                <a:ext cx="1996442" cy="400110"/>
              </a:xfrm>
              <a:prstGeom prst="rect">
                <a:avLst/>
              </a:prstGeom>
              <a:blipFill rotWithShape="0">
                <a:blip r:embed="rId12"/>
                <a:stretch>
                  <a:fillRect/>
                </a:stretch>
              </a:blipFill>
            </p:spPr>
            <p:txBody>
              <a:bodyPr/>
              <a:lstStyle/>
              <a:p>
                <a:r>
                  <a:rPr lang="en-US">
                    <a:noFill/>
                  </a:rPr>
                  <a:t> </a:t>
                </a:r>
              </a:p>
            </p:txBody>
          </p:sp>
        </mc:Fallback>
      </mc:AlternateContent>
      <p:sp>
        <p:nvSpPr>
          <p:cNvPr id="34" name="TextBox 33"/>
          <p:cNvSpPr txBox="1"/>
          <p:nvPr/>
        </p:nvSpPr>
        <p:spPr>
          <a:xfrm>
            <a:off x="2633592" y="4831990"/>
            <a:ext cx="7253358" cy="400110"/>
          </a:xfrm>
          <a:prstGeom prst="rect">
            <a:avLst/>
          </a:prstGeom>
          <a:noFill/>
        </p:spPr>
        <p:txBody>
          <a:bodyPr wrap="square" rtlCol="0">
            <a:spAutoFit/>
          </a:bodyPr>
          <a:lstStyle/>
          <a:p>
            <a:r>
              <a:rPr lang="en-US" sz="2000" dirty="0"/>
              <a:t>1. Numerator and denominator are measuring the same dimensions</a:t>
            </a:r>
          </a:p>
        </p:txBody>
      </p:sp>
      <p:sp>
        <p:nvSpPr>
          <p:cNvPr id="35" name="TextBox 34"/>
          <p:cNvSpPr txBox="1"/>
          <p:nvPr/>
        </p:nvSpPr>
        <p:spPr>
          <a:xfrm>
            <a:off x="2633592" y="5161690"/>
            <a:ext cx="9059298" cy="400110"/>
          </a:xfrm>
          <a:prstGeom prst="rect">
            <a:avLst/>
          </a:prstGeom>
          <a:noFill/>
        </p:spPr>
        <p:txBody>
          <a:bodyPr wrap="square" rtlCol="0">
            <a:spAutoFit/>
          </a:bodyPr>
          <a:lstStyle/>
          <a:p>
            <a:r>
              <a:rPr lang="en-US" sz="2000" dirty="0"/>
              <a:t>2. Numerator and denominator have the same value in their respective scales</a:t>
            </a:r>
          </a:p>
        </p:txBody>
      </p:sp>
    </p:spTree>
    <p:extLst>
      <p:ext uri="{BB962C8B-B14F-4D97-AF65-F5344CB8AC3E}">
        <p14:creationId xmlns:p14="http://schemas.microsoft.com/office/powerpoint/2010/main" val="1518331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fade">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fade">
                                      <p:cBhvr>
                                        <p:cTn id="20" dur="500"/>
                                        <p:tgtEl>
                                          <p:spTgt spid="2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fade">
                                      <p:cBhvr>
                                        <p:cTn id="25" dur="500"/>
                                        <p:tgtEl>
                                          <p:spTgt spid="2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3"/>
                                        </p:tgtEl>
                                        <p:attrNameLst>
                                          <p:attrName>style.visibility</p:attrName>
                                        </p:attrNameLst>
                                      </p:cBhvr>
                                      <p:to>
                                        <p:strVal val="visible"/>
                                      </p:to>
                                    </p:set>
                                    <p:animEffect transition="in" filter="fade">
                                      <p:cBhvr>
                                        <p:cTn id="30" dur="500"/>
                                        <p:tgtEl>
                                          <p:spTgt spid="23"/>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fade">
                                      <p:cBhvr>
                                        <p:cTn id="35" dur="500"/>
                                        <p:tgtEl>
                                          <p:spTgt spid="24"/>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5"/>
                                        </p:tgtEl>
                                        <p:attrNameLst>
                                          <p:attrName>style.visibility</p:attrName>
                                        </p:attrNameLst>
                                      </p:cBhvr>
                                      <p:to>
                                        <p:strVal val="visible"/>
                                      </p:to>
                                    </p:set>
                                    <p:animEffect transition="in" filter="fade">
                                      <p:cBhvr>
                                        <p:cTn id="40" dur="500"/>
                                        <p:tgtEl>
                                          <p:spTgt spid="25"/>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26"/>
                                        </p:tgtEl>
                                        <p:attrNameLst>
                                          <p:attrName>style.visibility</p:attrName>
                                        </p:attrNameLst>
                                      </p:cBhvr>
                                      <p:to>
                                        <p:strVal val="visible"/>
                                      </p:to>
                                    </p:set>
                                    <p:animEffect transition="in" filter="fade">
                                      <p:cBhvr>
                                        <p:cTn id="45" dur="500"/>
                                        <p:tgtEl>
                                          <p:spTgt spid="26"/>
                                        </p:tgtEl>
                                      </p:cBhvr>
                                    </p:animEffect>
                                  </p:childTnLst>
                                </p:cTn>
                              </p:par>
                              <p:par>
                                <p:cTn id="46" presetID="10" presetClass="entr" presetSubtype="0" fill="hold" nodeType="withEffect">
                                  <p:stCondLst>
                                    <p:cond delay="0"/>
                                  </p:stCondLst>
                                  <p:childTnLst>
                                    <p:set>
                                      <p:cBhvr>
                                        <p:cTn id="47" dur="1" fill="hold">
                                          <p:stCondLst>
                                            <p:cond delay="0"/>
                                          </p:stCondLst>
                                        </p:cTn>
                                        <p:tgtEl>
                                          <p:spTgt spid="4"/>
                                        </p:tgtEl>
                                        <p:attrNameLst>
                                          <p:attrName>style.visibility</p:attrName>
                                        </p:attrNameLst>
                                      </p:cBhvr>
                                      <p:to>
                                        <p:strVal val="visible"/>
                                      </p:to>
                                    </p:set>
                                    <p:animEffect transition="in" filter="fade">
                                      <p:cBhvr>
                                        <p:cTn id="48" dur="500"/>
                                        <p:tgtEl>
                                          <p:spTgt spid="4"/>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27"/>
                                        </p:tgtEl>
                                        <p:attrNameLst>
                                          <p:attrName>style.visibility</p:attrName>
                                        </p:attrNameLst>
                                      </p:cBhvr>
                                      <p:to>
                                        <p:strVal val="visible"/>
                                      </p:to>
                                    </p:set>
                                    <p:animEffect transition="in" filter="fade">
                                      <p:cBhvr>
                                        <p:cTn id="53" dur="500"/>
                                        <p:tgtEl>
                                          <p:spTgt spid="27"/>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nodeType="clickEffect">
                                  <p:stCondLst>
                                    <p:cond delay="0"/>
                                  </p:stCondLst>
                                  <p:childTnLst>
                                    <p:animEffect transition="out" filter="fade">
                                      <p:cBhvr>
                                        <p:cTn id="57" dur="500"/>
                                        <p:tgtEl>
                                          <p:spTgt spid="26"/>
                                        </p:tgtEl>
                                      </p:cBhvr>
                                    </p:animEffect>
                                    <p:set>
                                      <p:cBhvr>
                                        <p:cTn id="58" dur="1" fill="hold">
                                          <p:stCondLst>
                                            <p:cond delay="499"/>
                                          </p:stCondLst>
                                        </p:cTn>
                                        <p:tgtEl>
                                          <p:spTgt spid="26"/>
                                        </p:tgtEl>
                                        <p:attrNameLst>
                                          <p:attrName>style.visibility</p:attrName>
                                        </p:attrNameLst>
                                      </p:cBhvr>
                                      <p:to>
                                        <p:strVal val="hidden"/>
                                      </p:to>
                                    </p:set>
                                  </p:childTnLst>
                                </p:cTn>
                              </p:par>
                              <p:par>
                                <p:cTn id="59" presetID="10" presetClass="exit" presetSubtype="0" fill="hold" nodeType="withEffect">
                                  <p:stCondLst>
                                    <p:cond delay="0"/>
                                  </p:stCondLst>
                                  <p:childTnLst>
                                    <p:animEffect transition="out" filter="fade">
                                      <p:cBhvr>
                                        <p:cTn id="60" dur="500"/>
                                        <p:tgtEl>
                                          <p:spTgt spid="4"/>
                                        </p:tgtEl>
                                      </p:cBhvr>
                                    </p:animEffect>
                                    <p:set>
                                      <p:cBhvr>
                                        <p:cTn id="61" dur="1" fill="hold">
                                          <p:stCondLst>
                                            <p:cond delay="499"/>
                                          </p:stCondLst>
                                        </p:cTn>
                                        <p:tgtEl>
                                          <p:spTgt spid="4"/>
                                        </p:tgtEl>
                                        <p:attrNameLst>
                                          <p:attrName>style.visibility</p:attrName>
                                        </p:attrNameLst>
                                      </p:cBhvr>
                                      <p:to>
                                        <p:strVal val="hidden"/>
                                      </p:to>
                                    </p:set>
                                  </p:childTnLst>
                                </p:cTn>
                              </p:par>
                              <p:par>
                                <p:cTn id="62" presetID="10" presetClass="entr" presetSubtype="0" fill="hold" grpId="0" nodeType="withEffect">
                                  <p:stCondLst>
                                    <p:cond delay="0"/>
                                  </p:stCondLst>
                                  <p:childTnLst>
                                    <p:set>
                                      <p:cBhvr>
                                        <p:cTn id="63" dur="1" fill="hold">
                                          <p:stCondLst>
                                            <p:cond delay="0"/>
                                          </p:stCondLst>
                                        </p:cTn>
                                        <p:tgtEl>
                                          <p:spTgt spid="7"/>
                                        </p:tgtEl>
                                        <p:attrNameLst>
                                          <p:attrName>style.visibility</p:attrName>
                                        </p:attrNameLst>
                                      </p:cBhvr>
                                      <p:to>
                                        <p:strVal val="visible"/>
                                      </p:to>
                                    </p:set>
                                    <p:animEffect transition="in" filter="fade">
                                      <p:cBhvr>
                                        <p:cTn id="64" dur="500"/>
                                        <p:tgtEl>
                                          <p:spTgt spid="7"/>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fade">
                                      <p:cBhvr>
                                        <p:cTn id="67" dur="500"/>
                                        <p:tgtEl>
                                          <p:spTgt spid="28"/>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31"/>
                                        </p:tgtEl>
                                        <p:attrNameLst>
                                          <p:attrName>style.visibility</p:attrName>
                                        </p:attrNameLst>
                                      </p:cBhvr>
                                      <p:to>
                                        <p:strVal val="visible"/>
                                      </p:to>
                                    </p:set>
                                    <p:animEffect transition="in" filter="fade">
                                      <p:cBhvr>
                                        <p:cTn id="70" dur="500"/>
                                        <p:tgtEl>
                                          <p:spTgt spid="31"/>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xit" presetSubtype="0" fill="hold" grpId="1" nodeType="clickEffect">
                                  <p:stCondLst>
                                    <p:cond delay="0"/>
                                  </p:stCondLst>
                                  <p:childTnLst>
                                    <p:animEffect transition="out" filter="fade">
                                      <p:cBhvr>
                                        <p:cTn id="74" dur="500"/>
                                        <p:tgtEl>
                                          <p:spTgt spid="7"/>
                                        </p:tgtEl>
                                      </p:cBhvr>
                                    </p:animEffect>
                                    <p:set>
                                      <p:cBhvr>
                                        <p:cTn id="75" dur="1" fill="hold">
                                          <p:stCondLst>
                                            <p:cond delay="499"/>
                                          </p:stCondLst>
                                        </p:cTn>
                                        <p:tgtEl>
                                          <p:spTgt spid="7"/>
                                        </p:tgtEl>
                                        <p:attrNameLst>
                                          <p:attrName>style.visibility</p:attrName>
                                        </p:attrNameLst>
                                      </p:cBhvr>
                                      <p:to>
                                        <p:strVal val="hidden"/>
                                      </p:to>
                                    </p:set>
                                  </p:childTnLst>
                                </p:cTn>
                              </p:par>
                              <p:par>
                                <p:cTn id="76" presetID="10" presetClass="entr" presetSubtype="0" fill="hold" grpId="0" nodeType="withEffect">
                                  <p:stCondLst>
                                    <p:cond delay="0"/>
                                  </p:stCondLst>
                                  <p:childTnLst>
                                    <p:set>
                                      <p:cBhvr>
                                        <p:cTn id="77" dur="1" fill="hold">
                                          <p:stCondLst>
                                            <p:cond delay="0"/>
                                          </p:stCondLst>
                                        </p:cTn>
                                        <p:tgtEl>
                                          <p:spTgt spid="29"/>
                                        </p:tgtEl>
                                        <p:attrNameLst>
                                          <p:attrName>style.visibility</p:attrName>
                                        </p:attrNameLst>
                                      </p:cBhvr>
                                      <p:to>
                                        <p:strVal val="visible"/>
                                      </p:to>
                                    </p:set>
                                    <p:animEffect transition="in" filter="fade">
                                      <p:cBhvr>
                                        <p:cTn id="78" dur="500"/>
                                        <p:tgtEl>
                                          <p:spTgt spid="29"/>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30"/>
                                        </p:tgtEl>
                                        <p:attrNameLst>
                                          <p:attrName>style.visibility</p:attrName>
                                        </p:attrNameLst>
                                      </p:cBhvr>
                                      <p:to>
                                        <p:strVal val="visible"/>
                                      </p:to>
                                    </p:set>
                                    <p:animEffect transition="in" filter="fade">
                                      <p:cBhvr>
                                        <p:cTn id="81" dur="500"/>
                                        <p:tgtEl>
                                          <p:spTgt spid="30"/>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32"/>
                                        </p:tgtEl>
                                        <p:attrNameLst>
                                          <p:attrName>style.visibility</p:attrName>
                                        </p:attrNameLst>
                                      </p:cBhvr>
                                      <p:to>
                                        <p:strVal val="visible"/>
                                      </p:to>
                                    </p:set>
                                    <p:animEffect transition="in" filter="fade">
                                      <p:cBhvr>
                                        <p:cTn id="84" dur="500"/>
                                        <p:tgtEl>
                                          <p:spTgt spid="32"/>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34"/>
                                        </p:tgtEl>
                                        <p:attrNameLst>
                                          <p:attrName>style.visibility</p:attrName>
                                        </p:attrNameLst>
                                      </p:cBhvr>
                                      <p:to>
                                        <p:strVal val="visible"/>
                                      </p:to>
                                    </p:set>
                                    <p:animEffect transition="in" filter="fade">
                                      <p:cBhvr>
                                        <p:cTn id="89" dur="500"/>
                                        <p:tgtEl>
                                          <p:spTgt spid="34"/>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35"/>
                                        </p:tgtEl>
                                        <p:attrNameLst>
                                          <p:attrName>style.visibility</p:attrName>
                                        </p:attrNameLst>
                                      </p:cBhvr>
                                      <p:to>
                                        <p:strVal val="visible"/>
                                      </p:to>
                                    </p:set>
                                    <p:animEffect transition="in" filter="fade">
                                      <p:cBhvr>
                                        <p:cTn id="94" dur="500"/>
                                        <p:tgtEl>
                                          <p:spTgt spid="35"/>
                                        </p:tgtEl>
                                      </p:cBhvr>
                                    </p:animEffect>
                                  </p:childTnLst>
                                </p:cTn>
                              </p:par>
                            </p:childTnLst>
                          </p:cTn>
                        </p:par>
                      </p:childTnLst>
                    </p:cTn>
                  </p:par>
                  <p:par>
                    <p:cTn id="95" fill="hold">
                      <p:stCondLst>
                        <p:cond delay="indefinite"/>
                      </p:stCondLst>
                      <p:childTnLst>
                        <p:par>
                          <p:cTn id="96" fill="hold">
                            <p:stCondLst>
                              <p:cond delay="0"/>
                            </p:stCondLst>
                            <p:childTnLst>
                              <p:par>
                                <p:cTn id="97" presetID="10" presetClass="exit" presetSubtype="0" fill="hold" grpId="1" nodeType="clickEffect">
                                  <p:stCondLst>
                                    <p:cond delay="0"/>
                                  </p:stCondLst>
                                  <p:childTnLst>
                                    <p:animEffect transition="out" filter="fade">
                                      <p:cBhvr>
                                        <p:cTn id="98" dur="500"/>
                                        <p:tgtEl>
                                          <p:spTgt spid="29"/>
                                        </p:tgtEl>
                                      </p:cBhvr>
                                    </p:animEffect>
                                    <p:set>
                                      <p:cBhvr>
                                        <p:cTn id="99" dur="1" fill="hold">
                                          <p:stCondLst>
                                            <p:cond delay="499"/>
                                          </p:stCondLst>
                                        </p:cTn>
                                        <p:tgtEl>
                                          <p:spTgt spid="29"/>
                                        </p:tgtEl>
                                        <p:attrNameLst>
                                          <p:attrName>style.visibility</p:attrName>
                                        </p:attrNameLst>
                                      </p:cBhvr>
                                      <p:to>
                                        <p:strVal val="hidden"/>
                                      </p:to>
                                    </p:set>
                                  </p:childTnLst>
                                </p:cTn>
                              </p:par>
                              <p:par>
                                <p:cTn id="100" presetID="10" presetClass="entr" presetSubtype="0" fill="hold" grpId="0" nodeType="withEffect">
                                  <p:stCondLst>
                                    <p:cond delay="0"/>
                                  </p:stCondLst>
                                  <p:childTnLst>
                                    <p:set>
                                      <p:cBhvr>
                                        <p:cTn id="101" dur="1" fill="hold">
                                          <p:stCondLst>
                                            <p:cond delay="0"/>
                                          </p:stCondLst>
                                        </p:cTn>
                                        <p:tgtEl>
                                          <p:spTgt spid="33"/>
                                        </p:tgtEl>
                                        <p:attrNameLst>
                                          <p:attrName>style.visibility</p:attrName>
                                        </p:attrNameLst>
                                      </p:cBhvr>
                                      <p:to>
                                        <p:strVal val="visible"/>
                                      </p:to>
                                    </p:set>
                                    <p:animEffect transition="in" filter="fade">
                                      <p:cBhvr>
                                        <p:cTn id="10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1"/>
      <p:bldP spid="20" grpId="0"/>
      <p:bldP spid="21" grpId="0"/>
      <p:bldP spid="22" grpId="0"/>
      <p:bldP spid="23" grpId="0"/>
      <p:bldP spid="24" grpId="0"/>
      <p:bldP spid="25" grpId="0"/>
      <p:bldP spid="27" grpId="0"/>
      <p:bldP spid="7" grpId="0" animBg="1"/>
      <p:bldP spid="7" grpId="1" animBg="1"/>
      <p:bldP spid="28" grpId="0"/>
      <p:bldP spid="29" grpId="0" animBg="1"/>
      <p:bldP spid="29" grpId="1" animBg="1"/>
      <p:bldP spid="30" grpId="0"/>
      <p:bldP spid="31" grpId="0"/>
      <p:bldP spid="32" grpId="0"/>
      <p:bldP spid="33" grpId="0"/>
      <p:bldP spid="34" grpId="0"/>
      <p:bldP spid="3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6107092" y="2557848"/>
            <a:ext cx="3815384" cy="3608174"/>
          </a:xfrm>
          <a:prstGeom prst="ellipse">
            <a:avLst/>
          </a:prstGeom>
          <a:solidFill>
            <a:schemeClr val="accent6">
              <a:lumMod val="75000"/>
              <a:alpha val="43000"/>
            </a:schemeClr>
          </a:solidFill>
          <a:ln>
            <a:noFill/>
          </a:ln>
          <a:scene3d>
            <a:camera prst="orthographicFront"/>
            <a:lightRig rig="threePt" dir="t"/>
          </a:scene3d>
          <a:sp3d>
            <a:bevelT w="1270000" h="1270000"/>
            <a:bevelB w="1270000" h="1270000"/>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a:r>
              <a:rPr lang="en-US" sz="2400" dirty="0">
                <a:solidFill>
                  <a:schemeClr val="tx1"/>
                </a:solidFill>
              </a:rPr>
              <a:t>Metaphysics</a:t>
            </a:r>
          </a:p>
        </p:txBody>
      </p:sp>
      <p:sp>
        <p:nvSpPr>
          <p:cNvPr id="4" name="Oval 3"/>
          <p:cNvSpPr/>
          <p:nvPr/>
        </p:nvSpPr>
        <p:spPr>
          <a:xfrm>
            <a:off x="6283931" y="2837484"/>
            <a:ext cx="2207637" cy="2123654"/>
          </a:xfrm>
          <a:prstGeom prst="ellipse">
            <a:avLst/>
          </a:prstGeom>
          <a:solidFill>
            <a:schemeClr val="accent4">
              <a:lumMod val="50000"/>
              <a:alpha val="43000"/>
            </a:schemeClr>
          </a:solidFill>
          <a:ln>
            <a:noFill/>
          </a:ln>
          <a:scene3d>
            <a:camera prst="orthographicFront"/>
            <a:lightRig rig="threePt" dir="t"/>
          </a:scene3d>
          <a:sp3d>
            <a:bevelT w="1270000" h="1270000"/>
            <a:bevelB w="1270000" h="1270000"/>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br>
              <a:rPr lang="en-US" sz="2400" dirty="0">
                <a:solidFill>
                  <a:schemeClr val="tx1"/>
                </a:solidFill>
              </a:rPr>
            </a:br>
            <a:r>
              <a:rPr lang="en-US" sz="2400" dirty="0">
                <a:solidFill>
                  <a:schemeClr val="tx1"/>
                </a:solidFill>
              </a:rPr>
              <a:t>Ontology</a:t>
            </a:r>
          </a:p>
        </p:txBody>
      </p:sp>
      <p:sp>
        <p:nvSpPr>
          <p:cNvPr id="5" name="Oval 4"/>
          <p:cNvSpPr/>
          <p:nvPr/>
        </p:nvSpPr>
        <p:spPr>
          <a:xfrm>
            <a:off x="4703865" y="1512364"/>
            <a:ext cx="2825942" cy="2842468"/>
          </a:xfrm>
          <a:prstGeom prst="ellipse">
            <a:avLst/>
          </a:prstGeom>
          <a:solidFill>
            <a:schemeClr val="accent3">
              <a:lumMod val="60000"/>
              <a:lumOff val="40000"/>
              <a:alpha val="43000"/>
            </a:schemeClr>
          </a:solidFill>
          <a:ln>
            <a:noFill/>
          </a:ln>
          <a:scene3d>
            <a:camera prst="orthographicFront"/>
            <a:lightRig rig="threePt" dir="t"/>
          </a:scene3d>
          <a:sp3d>
            <a:bevelT w="1270000" h="1270000"/>
            <a:bevelB w="1270000" h="12700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dirty="0">
                <a:solidFill>
                  <a:schemeClr val="tx1"/>
                </a:solidFill>
              </a:rPr>
              <a:t>Epistemology</a:t>
            </a:r>
          </a:p>
        </p:txBody>
      </p:sp>
      <p:sp>
        <p:nvSpPr>
          <p:cNvPr id="6" name="Oval 5"/>
          <p:cNvSpPr/>
          <p:nvPr/>
        </p:nvSpPr>
        <p:spPr>
          <a:xfrm>
            <a:off x="5868956" y="2501861"/>
            <a:ext cx="1888255" cy="1836775"/>
          </a:xfrm>
          <a:prstGeom prst="ellipse">
            <a:avLst/>
          </a:prstGeom>
          <a:solidFill>
            <a:srgbClr val="FFFF00">
              <a:alpha val="42745"/>
            </a:srgbClr>
          </a:solidFill>
          <a:ln>
            <a:noFill/>
          </a:ln>
          <a:scene3d>
            <a:camera prst="orthographicFront"/>
            <a:lightRig rig="threePt" dir="t"/>
          </a:scene3d>
          <a:sp3d>
            <a:bevelT w="1270000" h="1270000"/>
            <a:bevelB w="1270000" h="12700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Philosophy of Science</a:t>
            </a:r>
          </a:p>
        </p:txBody>
      </p:sp>
      <p:sp>
        <p:nvSpPr>
          <p:cNvPr id="8" name="TextBox 7"/>
          <p:cNvSpPr txBox="1"/>
          <p:nvPr/>
        </p:nvSpPr>
        <p:spPr>
          <a:xfrm>
            <a:off x="3216166" y="650288"/>
            <a:ext cx="6070893" cy="584775"/>
          </a:xfrm>
          <a:prstGeom prst="rect">
            <a:avLst/>
          </a:prstGeom>
          <a:noFill/>
        </p:spPr>
        <p:txBody>
          <a:bodyPr wrap="none" rtlCol="0">
            <a:spAutoFit/>
          </a:bodyPr>
          <a:lstStyle/>
          <a:p>
            <a:r>
              <a:rPr lang="en-US" sz="3200" b="1" dirty="0"/>
              <a:t>What is the philosophy of science?</a:t>
            </a:r>
          </a:p>
        </p:txBody>
      </p:sp>
      <p:sp>
        <p:nvSpPr>
          <p:cNvPr id="9" name="TextBox 8"/>
          <p:cNvSpPr txBox="1"/>
          <p:nvPr/>
        </p:nvSpPr>
        <p:spPr>
          <a:xfrm>
            <a:off x="9478874" y="5563686"/>
            <a:ext cx="1807546" cy="400110"/>
          </a:xfrm>
          <a:prstGeom prst="rect">
            <a:avLst/>
          </a:prstGeom>
          <a:noFill/>
        </p:spPr>
        <p:txBody>
          <a:bodyPr wrap="none" rtlCol="0">
            <a:spAutoFit/>
          </a:bodyPr>
          <a:lstStyle/>
          <a:p>
            <a:r>
              <a:rPr lang="en-US" sz="2000" dirty="0"/>
              <a:t>What is reality?</a:t>
            </a:r>
          </a:p>
        </p:txBody>
      </p:sp>
      <p:sp>
        <p:nvSpPr>
          <p:cNvPr id="10" name="TextBox 9"/>
          <p:cNvSpPr txBox="1"/>
          <p:nvPr/>
        </p:nvSpPr>
        <p:spPr>
          <a:xfrm>
            <a:off x="1371299" y="1957875"/>
            <a:ext cx="3482300" cy="400110"/>
          </a:xfrm>
          <a:prstGeom prst="rect">
            <a:avLst/>
          </a:prstGeom>
          <a:noFill/>
        </p:spPr>
        <p:txBody>
          <a:bodyPr wrap="none" rtlCol="0">
            <a:spAutoFit/>
          </a:bodyPr>
          <a:lstStyle/>
          <a:p>
            <a:r>
              <a:rPr lang="en-US" sz="2000" dirty="0"/>
              <a:t>How do we “know” something?</a:t>
            </a:r>
          </a:p>
        </p:txBody>
      </p:sp>
      <p:sp>
        <p:nvSpPr>
          <p:cNvPr id="11" name="TextBox 10"/>
          <p:cNvSpPr txBox="1"/>
          <p:nvPr/>
        </p:nvSpPr>
        <p:spPr>
          <a:xfrm>
            <a:off x="3332932" y="4346329"/>
            <a:ext cx="2783904" cy="400110"/>
          </a:xfrm>
          <a:prstGeom prst="rect">
            <a:avLst/>
          </a:prstGeom>
          <a:noFill/>
        </p:spPr>
        <p:txBody>
          <a:bodyPr wrap="none" rtlCol="0">
            <a:spAutoFit/>
          </a:bodyPr>
          <a:lstStyle/>
          <a:p>
            <a:r>
              <a:rPr lang="en-US" sz="2000" dirty="0"/>
              <a:t>How is reality organized?</a:t>
            </a:r>
          </a:p>
        </p:txBody>
      </p:sp>
      <p:sp>
        <p:nvSpPr>
          <p:cNvPr id="12" name="TextBox 11"/>
          <p:cNvSpPr txBox="1"/>
          <p:nvPr/>
        </p:nvSpPr>
        <p:spPr>
          <a:xfrm>
            <a:off x="1130370" y="6245603"/>
            <a:ext cx="10242484" cy="400110"/>
          </a:xfrm>
          <a:prstGeom prst="rect">
            <a:avLst/>
          </a:prstGeom>
          <a:noFill/>
        </p:spPr>
        <p:txBody>
          <a:bodyPr wrap="none" rtlCol="0">
            <a:spAutoFit/>
          </a:bodyPr>
          <a:lstStyle/>
          <a:p>
            <a:r>
              <a:rPr lang="en-US" sz="2000" dirty="0"/>
              <a:t>The datum (singular of data) = an objective piece of information about the organization of reality</a:t>
            </a:r>
          </a:p>
        </p:txBody>
      </p:sp>
      <p:grpSp>
        <p:nvGrpSpPr>
          <p:cNvPr id="15" name="Group 14"/>
          <p:cNvGrpSpPr/>
          <p:nvPr/>
        </p:nvGrpSpPr>
        <p:grpSpPr>
          <a:xfrm>
            <a:off x="6946900" y="1328408"/>
            <a:ext cx="4781513" cy="1859292"/>
            <a:chOff x="6946900" y="1328408"/>
            <a:chExt cx="4781513" cy="1859292"/>
          </a:xfrm>
        </p:grpSpPr>
        <p:sp>
          <p:nvSpPr>
            <p:cNvPr id="14" name="TextBox 13"/>
            <p:cNvSpPr txBox="1"/>
            <p:nvPr/>
          </p:nvSpPr>
          <p:spPr>
            <a:xfrm>
              <a:off x="7882839" y="1328408"/>
              <a:ext cx="3845574" cy="1015663"/>
            </a:xfrm>
            <a:prstGeom prst="rect">
              <a:avLst/>
            </a:prstGeom>
            <a:noFill/>
          </p:spPr>
          <p:txBody>
            <a:bodyPr wrap="square" rtlCol="0">
              <a:spAutoFit/>
            </a:bodyPr>
            <a:lstStyle/>
            <a:p>
              <a:r>
                <a:rPr lang="en-US" sz="2000" dirty="0"/>
                <a:t>How do we “know” something about the organization of objective reality?</a:t>
              </a:r>
            </a:p>
          </p:txBody>
        </p:sp>
        <p:cxnSp>
          <p:nvCxnSpPr>
            <p:cNvPr id="7" name="Straight Arrow Connector 6"/>
            <p:cNvCxnSpPr/>
            <p:nvPr/>
          </p:nvCxnSpPr>
          <p:spPr>
            <a:xfrm flipH="1">
              <a:off x="6946900" y="2344071"/>
              <a:ext cx="1067884" cy="843629"/>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16" name="Rectangle 15">
            <a:extLst>
              <a:ext uri="{FF2B5EF4-FFF2-40B4-BE49-F238E27FC236}">
                <a16:creationId xmlns:a16="http://schemas.microsoft.com/office/drawing/2014/main" id="{48004D55-FB27-499F-84A0-5A739B1CB098}"/>
              </a:ext>
            </a:extLst>
          </p:cNvPr>
          <p:cNvSpPr/>
          <p:nvPr/>
        </p:nvSpPr>
        <p:spPr>
          <a:xfrm>
            <a:off x="4656568" y="6213009"/>
            <a:ext cx="1034784"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DF82A08-7E96-46DC-AA30-71F589469DFE}"/>
              </a:ext>
            </a:extLst>
          </p:cNvPr>
          <p:cNvSpPr/>
          <p:nvPr/>
        </p:nvSpPr>
        <p:spPr>
          <a:xfrm>
            <a:off x="10594914" y="1598994"/>
            <a:ext cx="1034784"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3433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500"/>
                                        <p:tgtEl>
                                          <p:spTgt spid="12"/>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fade">
                                      <p:cBhvr>
                                        <p:cTn id="5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9" grpId="0"/>
      <p:bldP spid="10" grpId="0"/>
      <p:bldP spid="11" grpId="0"/>
      <p:bldP spid="12" grpId="0"/>
      <p:bldP spid="16"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06040" y="1897380"/>
            <a:ext cx="1886670" cy="523220"/>
          </a:xfrm>
          <a:prstGeom prst="rect">
            <a:avLst/>
          </a:prstGeom>
          <a:noFill/>
        </p:spPr>
        <p:txBody>
          <a:bodyPr wrap="none" rtlCol="0">
            <a:spAutoFit/>
          </a:bodyPr>
          <a:lstStyle/>
          <a:p>
            <a:r>
              <a:rPr lang="en-US" sz="2800" dirty="0"/>
              <a:t>Knowledge:</a:t>
            </a:r>
          </a:p>
        </p:txBody>
      </p:sp>
      <p:sp>
        <p:nvSpPr>
          <p:cNvPr id="5" name="TextBox 4"/>
          <p:cNvSpPr txBox="1"/>
          <p:nvPr/>
        </p:nvSpPr>
        <p:spPr>
          <a:xfrm>
            <a:off x="3680460" y="2792731"/>
            <a:ext cx="6126480" cy="954107"/>
          </a:xfrm>
          <a:prstGeom prst="rect">
            <a:avLst/>
          </a:prstGeom>
          <a:noFill/>
        </p:spPr>
        <p:txBody>
          <a:bodyPr wrap="square" rtlCol="0">
            <a:spAutoFit/>
          </a:bodyPr>
          <a:lstStyle/>
          <a:p>
            <a:r>
              <a:rPr lang="en-US" sz="2800" dirty="0"/>
              <a:t>information, understanding, or skill you get from experience or education</a:t>
            </a:r>
          </a:p>
        </p:txBody>
      </p:sp>
      <p:sp>
        <p:nvSpPr>
          <p:cNvPr id="6" name="TextBox 5"/>
          <p:cNvSpPr txBox="1"/>
          <p:nvPr/>
        </p:nvSpPr>
        <p:spPr>
          <a:xfrm>
            <a:off x="3680460" y="4008121"/>
            <a:ext cx="6126480" cy="523220"/>
          </a:xfrm>
          <a:prstGeom prst="rect">
            <a:avLst/>
          </a:prstGeom>
          <a:noFill/>
        </p:spPr>
        <p:txBody>
          <a:bodyPr wrap="square" rtlCol="0">
            <a:spAutoFit/>
          </a:bodyPr>
          <a:lstStyle/>
          <a:p>
            <a:r>
              <a:rPr lang="en-US" sz="2800" dirty="0"/>
              <a:t>awareness of something</a:t>
            </a:r>
          </a:p>
        </p:txBody>
      </p:sp>
      <p:sp>
        <p:nvSpPr>
          <p:cNvPr id="7" name="Rectangle 6"/>
          <p:cNvSpPr/>
          <p:nvPr/>
        </p:nvSpPr>
        <p:spPr>
          <a:xfrm>
            <a:off x="5519451" y="2792731"/>
            <a:ext cx="2302525"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8AD58FF-9341-4415-9CCE-D0DFF84420D9}"/>
              </a:ext>
            </a:extLst>
          </p:cNvPr>
          <p:cNvSpPr/>
          <p:nvPr/>
        </p:nvSpPr>
        <p:spPr>
          <a:xfrm>
            <a:off x="3680460" y="2792731"/>
            <a:ext cx="1838991" cy="5013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72446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xit" presetSubtype="0" fill="hold" grpId="1" nodeType="withEffect">
                                  <p:stCondLst>
                                    <p:cond delay="0"/>
                                  </p:stCondLst>
                                  <p:childTnLst>
                                    <p:animEffect transition="out" filter="fade">
                                      <p:cBhvr>
                                        <p:cTn id="9" dur="500"/>
                                        <p:tgtEl>
                                          <p:spTgt spid="10"/>
                                        </p:tgtEl>
                                      </p:cBhvr>
                                    </p:animEffect>
                                    <p:set>
                                      <p:cBhvr>
                                        <p:cTn id="10"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5066949" y="1233183"/>
            <a:ext cx="1459685"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a:t>
            </a:r>
          </a:p>
        </p:txBody>
      </p:sp>
      <p:sp>
        <p:nvSpPr>
          <p:cNvPr id="5" name="Oval 4"/>
          <p:cNvSpPr/>
          <p:nvPr/>
        </p:nvSpPr>
        <p:spPr>
          <a:xfrm>
            <a:off x="6813257" y="1956034"/>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Hypothesis</a:t>
            </a:r>
          </a:p>
        </p:txBody>
      </p:sp>
      <p:sp>
        <p:nvSpPr>
          <p:cNvPr id="6" name="Oval 5"/>
          <p:cNvSpPr/>
          <p:nvPr/>
        </p:nvSpPr>
        <p:spPr>
          <a:xfrm>
            <a:off x="7168456" y="3283383"/>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Experiment</a:t>
            </a:r>
          </a:p>
        </p:txBody>
      </p:sp>
      <p:sp>
        <p:nvSpPr>
          <p:cNvPr id="9" name="Oval 8"/>
          <p:cNvSpPr/>
          <p:nvPr/>
        </p:nvSpPr>
        <p:spPr>
          <a:xfrm>
            <a:off x="3215775" y="255584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Conclusion</a:t>
            </a:r>
          </a:p>
        </p:txBody>
      </p:sp>
      <p:sp>
        <p:nvSpPr>
          <p:cNvPr id="16" name="Down Arrow 15"/>
          <p:cNvSpPr/>
          <p:nvPr/>
        </p:nvSpPr>
        <p:spPr>
          <a:xfrm>
            <a:off x="7583646" y="2885814"/>
            <a:ext cx="352338" cy="50473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Down Arrow 19"/>
          <p:cNvSpPr/>
          <p:nvPr/>
        </p:nvSpPr>
        <p:spPr>
          <a:xfrm rot="6149614">
            <a:off x="5845690" y="2068878"/>
            <a:ext cx="352338" cy="2745502"/>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p:cNvSpPr/>
          <p:nvPr/>
        </p:nvSpPr>
        <p:spPr>
          <a:xfrm rot="13484152">
            <a:off x="4677701" y="1795081"/>
            <a:ext cx="352338" cy="107343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p:cNvSpPr txBox="1"/>
          <p:nvPr/>
        </p:nvSpPr>
        <p:spPr>
          <a:xfrm>
            <a:off x="2653661" y="345310"/>
            <a:ext cx="6736396" cy="523220"/>
          </a:xfrm>
          <a:prstGeom prst="rect">
            <a:avLst/>
          </a:prstGeom>
          <a:noFill/>
        </p:spPr>
        <p:txBody>
          <a:bodyPr wrap="none" rtlCol="0">
            <a:spAutoFit/>
          </a:bodyPr>
          <a:lstStyle/>
          <a:p>
            <a:r>
              <a:rPr lang="en-US" sz="2800" b="1" dirty="0"/>
              <a:t>How are data used in the scientific method?</a:t>
            </a:r>
          </a:p>
        </p:txBody>
      </p:sp>
      <p:sp>
        <p:nvSpPr>
          <p:cNvPr id="2" name="Right Arrow 1"/>
          <p:cNvSpPr/>
          <p:nvPr/>
        </p:nvSpPr>
        <p:spPr>
          <a:xfrm rot="1904617">
            <a:off x="6282684" y="1812467"/>
            <a:ext cx="1153792" cy="473234"/>
          </a:xfrm>
          <a:prstGeom prst="rightArrow">
            <a:avLst/>
          </a:prstGeom>
          <a:solidFill>
            <a:srgbClr val="FF0000"/>
          </a:solidFill>
          <a:ln w="190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bg1"/>
              </a:solidFill>
            </a:endParaRPr>
          </a:p>
        </p:txBody>
      </p:sp>
    </p:spTree>
    <p:extLst>
      <p:ext uri="{BB962C8B-B14F-4D97-AF65-F5344CB8AC3E}">
        <p14:creationId xmlns:p14="http://schemas.microsoft.com/office/powerpoint/2010/main" val="3816676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5066949" y="1233183"/>
            <a:ext cx="1459685"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a:t>
            </a:r>
          </a:p>
        </p:txBody>
      </p:sp>
      <p:sp>
        <p:nvSpPr>
          <p:cNvPr id="5" name="Oval 4"/>
          <p:cNvSpPr/>
          <p:nvPr/>
        </p:nvSpPr>
        <p:spPr>
          <a:xfrm>
            <a:off x="6813257" y="1956034"/>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Hypothesis</a:t>
            </a:r>
          </a:p>
        </p:txBody>
      </p:sp>
      <p:sp>
        <p:nvSpPr>
          <p:cNvPr id="6" name="Oval 5"/>
          <p:cNvSpPr/>
          <p:nvPr/>
        </p:nvSpPr>
        <p:spPr>
          <a:xfrm>
            <a:off x="7168456" y="3283383"/>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Prediction</a:t>
            </a:r>
          </a:p>
        </p:txBody>
      </p:sp>
      <p:sp>
        <p:nvSpPr>
          <p:cNvPr id="7" name="Oval 6"/>
          <p:cNvSpPr/>
          <p:nvPr/>
        </p:nvSpPr>
        <p:spPr>
          <a:xfrm>
            <a:off x="6813257" y="460218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Experiment</a:t>
            </a:r>
          </a:p>
        </p:txBody>
      </p:sp>
      <p:sp>
        <p:nvSpPr>
          <p:cNvPr id="8" name="Oval 7"/>
          <p:cNvSpPr/>
          <p:nvPr/>
        </p:nvSpPr>
        <p:spPr>
          <a:xfrm>
            <a:off x="4908256" y="540530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Analysis</a:t>
            </a:r>
          </a:p>
        </p:txBody>
      </p:sp>
      <p:sp>
        <p:nvSpPr>
          <p:cNvPr id="9" name="Oval 8"/>
          <p:cNvSpPr/>
          <p:nvPr/>
        </p:nvSpPr>
        <p:spPr>
          <a:xfrm>
            <a:off x="3215775" y="255584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Conclusion</a:t>
            </a:r>
          </a:p>
        </p:txBody>
      </p:sp>
      <p:sp>
        <p:nvSpPr>
          <p:cNvPr id="10" name="Oval 9"/>
          <p:cNvSpPr/>
          <p:nvPr/>
        </p:nvSpPr>
        <p:spPr>
          <a:xfrm>
            <a:off x="3215775" y="4039299"/>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Meta-analysis</a:t>
            </a:r>
          </a:p>
        </p:txBody>
      </p:sp>
      <p:sp>
        <p:nvSpPr>
          <p:cNvPr id="16" name="Down Arrow 15"/>
          <p:cNvSpPr/>
          <p:nvPr/>
        </p:nvSpPr>
        <p:spPr>
          <a:xfrm>
            <a:off x="7583646" y="2885814"/>
            <a:ext cx="352338" cy="50473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a:off x="7583646" y="4175092"/>
            <a:ext cx="352338" cy="539094"/>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rot="3116921">
            <a:off x="6609282" y="5218979"/>
            <a:ext cx="352338" cy="69697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rot="8332063">
            <a:off x="4656253" y="4841456"/>
            <a:ext cx="352338" cy="1105213"/>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Down Arrow 19"/>
          <p:cNvSpPr/>
          <p:nvPr/>
        </p:nvSpPr>
        <p:spPr>
          <a:xfrm rot="10800000">
            <a:off x="3942641" y="3530367"/>
            <a:ext cx="352338" cy="58722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p:cNvSpPr/>
          <p:nvPr/>
        </p:nvSpPr>
        <p:spPr>
          <a:xfrm rot="13484152">
            <a:off x="4677701" y="1795081"/>
            <a:ext cx="352338" cy="107343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ight Arrow 1"/>
          <p:cNvSpPr/>
          <p:nvPr/>
        </p:nvSpPr>
        <p:spPr>
          <a:xfrm rot="1904617">
            <a:off x="6282684" y="1812467"/>
            <a:ext cx="1153792" cy="473234"/>
          </a:xfrm>
          <a:prstGeom prst="rightArrow">
            <a:avLst/>
          </a:prstGeom>
          <a:solidFill>
            <a:srgbClr val="FF000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Abduction</a:t>
            </a:r>
          </a:p>
        </p:txBody>
      </p:sp>
      <p:sp>
        <p:nvSpPr>
          <p:cNvPr id="23" name="TextBox 22">
            <a:extLst>
              <a:ext uri="{FF2B5EF4-FFF2-40B4-BE49-F238E27FC236}">
                <a16:creationId xmlns:a16="http://schemas.microsoft.com/office/drawing/2014/main" id="{97B2F292-C93A-4268-BDE9-0133610280C8}"/>
              </a:ext>
            </a:extLst>
          </p:cNvPr>
          <p:cNvSpPr txBox="1"/>
          <p:nvPr/>
        </p:nvSpPr>
        <p:spPr>
          <a:xfrm>
            <a:off x="2653661" y="345310"/>
            <a:ext cx="6736396" cy="523220"/>
          </a:xfrm>
          <a:prstGeom prst="rect">
            <a:avLst/>
          </a:prstGeom>
          <a:noFill/>
        </p:spPr>
        <p:txBody>
          <a:bodyPr wrap="none" rtlCol="0">
            <a:spAutoFit/>
          </a:bodyPr>
          <a:lstStyle/>
          <a:p>
            <a:r>
              <a:rPr lang="en-US" sz="2800" b="1" dirty="0"/>
              <a:t>How are data used in the scientific method?</a:t>
            </a:r>
          </a:p>
        </p:txBody>
      </p:sp>
      <p:grpSp>
        <p:nvGrpSpPr>
          <p:cNvPr id="29" name="Group 28">
            <a:extLst>
              <a:ext uri="{FF2B5EF4-FFF2-40B4-BE49-F238E27FC236}">
                <a16:creationId xmlns:a16="http://schemas.microsoft.com/office/drawing/2014/main" id="{399FD526-745E-5401-292A-57CC0090EC69}"/>
              </a:ext>
            </a:extLst>
          </p:cNvPr>
          <p:cNvGrpSpPr/>
          <p:nvPr/>
        </p:nvGrpSpPr>
        <p:grpSpPr>
          <a:xfrm>
            <a:off x="10191579" y="1680459"/>
            <a:ext cx="1193744" cy="4287045"/>
            <a:chOff x="10191579" y="1680459"/>
            <a:chExt cx="1193744" cy="4287045"/>
          </a:xfrm>
        </p:grpSpPr>
        <p:sp>
          <p:nvSpPr>
            <p:cNvPr id="28" name="Arrow: Down 27">
              <a:extLst>
                <a:ext uri="{FF2B5EF4-FFF2-40B4-BE49-F238E27FC236}">
                  <a16:creationId xmlns:a16="http://schemas.microsoft.com/office/drawing/2014/main" id="{C0DEFED5-E5CF-7BBE-5870-D2540821DB6E}"/>
                </a:ext>
              </a:extLst>
            </p:cNvPr>
            <p:cNvSpPr/>
            <p:nvPr/>
          </p:nvSpPr>
          <p:spPr>
            <a:xfrm>
              <a:off x="10295522" y="2681341"/>
              <a:ext cx="195423" cy="2217819"/>
            </a:xfrm>
            <a:prstGeom prst="down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25">
              <a:extLst>
                <a:ext uri="{FF2B5EF4-FFF2-40B4-BE49-F238E27FC236}">
                  <a16:creationId xmlns:a16="http://schemas.microsoft.com/office/drawing/2014/main" id="{DFD29326-8094-F2E9-ADAC-085E20CA24A9}"/>
                </a:ext>
              </a:extLst>
            </p:cNvPr>
            <p:cNvGrpSpPr/>
            <p:nvPr/>
          </p:nvGrpSpPr>
          <p:grpSpPr>
            <a:xfrm>
              <a:off x="10191579" y="1680459"/>
              <a:ext cx="1193744" cy="4287045"/>
              <a:chOff x="10191579" y="1680459"/>
              <a:chExt cx="1193744" cy="4287045"/>
            </a:xfrm>
          </p:grpSpPr>
          <p:sp>
            <p:nvSpPr>
              <p:cNvPr id="22" name="Isosceles Triangle 21">
                <a:extLst>
                  <a:ext uri="{FF2B5EF4-FFF2-40B4-BE49-F238E27FC236}">
                    <a16:creationId xmlns:a16="http://schemas.microsoft.com/office/drawing/2014/main" id="{64C98982-EE32-4022-436A-D9CDC335C96E}"/>
                  </a:ext>
                </a:extLst>
              </p:cNvPr>
              <p:cNvSpPr/>
              <p:nvPr/>
            </p:nvSpPr>
            <p:spPr>
              <a:xfrm flipV="1">
                <a:off x="10394245" y="1680459"/>
                <a:ext cx="807244" cy="4287045"/>
              </a:xfrm>
              <a:prstGeom prst="triangl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31A211CC-2FD5-8D9B-E640-311A044A7811}"/>
                  </a:ext>
                </a:extLst>
              </p:cNvPr>
              <p:cNvSpPr txBox="1"/>
              <p:nvPr/>
            </p:nvSpPr>
            <p:spPr>
              <a:xfrm>
                <a:off x="10192771" y="1732012"/>
                <a:ext cx="1192552" cy="830997"/>
              </a:xfrm>
              <a:prstGeom prst="rect">
                <a:avLst/>
              </a:prstGeom>
              <a:noFill/>
            </p:spPr>
            <p:txBody>
              <a:bodyPr wrap="square" rtlCol="0">
                <a:spAutoFit/>
              </a:bodyPr>
              <a:lstStyle/>
              <a:p>
                <a:pPr algn="ctr"/>
                <a:r>
                  <a:rPr lang="en-US" sz="1600" dirty="0">
                    <a:effectLst>
                      <a:glow rad="139700">
                        <a:schemeClr val="bg1">
                          <a:alpha val="80000"/>
                        </a:schemeClr>
                      </a:glow>
                    </a:effectLst>
                  </a:rPr>
                  <a:t>General  law of nature</a:t>
                </a:r>
              </a:p>
            </p:txBody>
          </p:sp>
          <p:sp>
            <p:nvSpPr>
              <p:cNvPr id="25" name="TextBox 24">
                <a:extLst>
                  <a:ext uri="{FF2B5EF4-FFF2-40B4-BE49-F238E27FC236}">
                    <a16:creationId xmlns:a16="http://schemas.microsoft.com/office/drawing/2014/main" id="{623A5855-045E-781C-DCA9-A097ED4A44AF}"/>
                  </a:ext>
                </a:extLst>
              </p:cNvPr>
              <p:cNvSpPr txBox="1"/>
              <p:nvPr/>
            </p:nvSpPr>
            <p:spPr>
              <a:xfrm>
                <a:off x="10191579" y="4883075"/>
                <a:ext cx="1192552" cy="830997"/>
              </a:xfrm>
              <a:prstGeom prst="rect">
                <a:avLst/>
              </a:prstGeom>
              <a:noFill/>
            </p:spPr>
            <p:txBody>
              <a:bodyPr wrap="square" rtlCol="0">
                <a:spAutoFit/>
              </a:bodyPr>
              <a:lstStyle/>
              <a:p>
                <a:pPr algn="ctr"/>
                <a:r>
                  <a:rPr lang="en-US" sz="1600" dirty="0">
                    <a:effectLst>
                      <a:glow rad="139700">
                        <a:schemeClr val="bg1">
                          <a:alpha val="80000"/>
                        </a:schemeClr>
                      </a:glow>
                    </a:effectLst>
                  </a:rPr>
                  <a:t>Specific pattern observed</a:t>
                </a:r>
              </a:p>
            </p:txBody>
          </p:sp>
        </p:grpSp>
      </p:grpSp>
      <p:grpSp>
        <p:nvGrpSpPr>
          <p:cNvPr id="15" name="Group 14">
            <a:extLst>
              <a:ext uri="{FF2B5EF4-FFF2-40B4-BE49-F238E27FC236}">
                <a16:creationId xmlns:a16="http://schemas.microsoft.com/office/drawing/2014/main" id="{EAAA410F-474A-4D23-9A35-BA817D467AC3}"/>
              </a:ext>
            </a:extLst>
          </p:cNvPr>
          <p:cNvGrpSpPr/>
          <p:nvPr/>
        </p:nvGrpSpPr>
        <p:grpSpPr>
          <a:xfrm>
            <a:off x="9033629" y="2034073"/>
            <a:ext cx="1989718" cy="3650292"/>
            <a:chOff x="9033629" y="2034073"/>
            <a:chExt cx="1989718" cy="3650292"/>
          </a:xfrm>
        </p:grpSpPr>
        <p:sp>
          <p:nvSpPr>
            <p:cNvPr id="11" name="Right Brace 10"/>
            <p:cNvSpPr/>
            <p:nvPr/>
          </p:nvSpPr>
          <p:spPr>
            <a:xfrm>
              <a:off x="9033629" y="2034073"/>
              <a:ext cx="755009" cy="3650292"/>
            </a:xfrm>
            <a:prstGeom prst="rightBrace">
              <a:avLst>
                <a:gd name="adj1" fmla="val 40555"/>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p:cNvSpPr txBox="1"/>
            <p:nvPr/>
          </p:nvSpPr>
          <p:spPr>
            <a:xfrm>
              <a:off x="9830795" y="3689942"/>
              <a:ext cx="1192552" cy="338554"/>
            </a:xfrm>
            <a:prstGeom prst="rect">
              <a:avLst/>
            </a:prstGeom>
            <a:noFill/>
          </p:spPr>
          <p:txBody>
            <a:bodyPr wrap="square" rtlCol="0">
              <a:spAutoFit/>
            </a:bodyPr>
            <a:lstStyle/>
            <a:p>
              <a:r>
                <a:rPr lang="en-US" sz="1600" dirty="0">
                  <a:effectLst>
                    <a:glow rad="139700">
                      <a:schemeClr val="bg1">
                        <a:alpha val="80000"/>
                      </a:schemeClr>
                    </a:glow>
                  </a:effectLst>
                </a:rPr>
                <a:t>Deduction</a:t>
              </a:r>
            </a:p>
          </p:txBody>
        </p:sp>
      </p:grpSp>
      <p:grpSp>
        <p:nvGrpSpPr>
          <p:cNvPr id="34" name="Group 33">
            <a:extLst>
              <a:ext uri="{FF2B5EF4-FFF2-40B4-BE49-F238E27FC236}">
                <a16:creationId xmlns:a16="http://schemas.microsoft.com/office/drawing/2014/main" id="{9BAEA061-2DE9-BF0A-0095-5028321100A7}"/>
              </a:ext>
            </a:extLst>
          </p:cNvPr>
          <p:cNvGrpSpPr/>
          <p:nvPr/>
        </p:nvGrpSpPr>
        <p:grpSpPr>
          <a:xfrm>
            <a:off x="990365" y="1889522"/>
            <a:ext cx="1193744" cy="4287045"/>
            <a:chOff x="990365" y="1494502"/>
            <a:chExt cx="1193744" cy="4287045"/>
          </a:xfrm>
        </p:grpSpPr>
        <p:sp>
          <p:nvSpPr>
            <p:cNvPr id="30" name="Arrow: Down 29">
              <a:extLst>
                <a:ext uri="{FF2B5EF4-FFF2-40B4-BE49-F238E27FC236}">
                  <a16:creationId xmlns:a16="http://schemas.microsoft.com/office/drawing/2014/main" id="{33E8D958-1FC2-E727-69DC-153B9C382230}"/>
                </a:ext>
              </a:extLst>
            </p:cNvPr>
            <p:cNvSpPr/>
            <p:nvPr/>
          </p:nvSpPr>
          <p:spPr>
            <a:xfrm flipV="1">
              <a:off x="1923197" y="2479299"/>
              <a:ext cx="195423" cy="2217819"/>
            </a:xfrm>
            <a:prstGeom prst="down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Isosceles Triangle 30">
              <a:extLst>
                <a:ext uri="{FF2B5EF4-FFF2-40B4-BE49-F238E27FC236}">
                  <a16:creationId xmlns:a16="http://schemas.microsoft.com/office/drawing/2014/main" id="{06CADBC3-0202-7601-F844-A5CC645F583E}"/>
                </a:ext>
              </a:extLst>
            </p:cNvPr>
            <p:cNvSpPr/>
            <p:nvPr/>
          </p:nvSpPr>
          <p:spPr>
            <a:xfrm flipV="1">
              <a:off x="1193031" y="1494502"/>
              <a:ext cx="807244" cy="4287045"/>
            </a:xfrm>
            <a:prstGeom prst="triangl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98D9C90D-EB24-6D47-D6C4-80DBD30D49F6}"/>
                </a:ext>
              </a:extLst>
            </p:cNvPr>
            <p:cNvSpPr txBox="1"/>
            <p:nvPr/>
          </p:nvSpPr>
          <p:spPr>
            <a:xfrm>
              <a:off x="991557" y="1546055"/>
              <a:ext cx="1192552" cy="830997"/>
            </a:xfrm>
            <a:prstGeom prst="rect">
              <a:avLst/>
            </a:prstGeom>
            <a:noFill/>
          </p:spPr>
          <p:txBody>
            <a:bodyPr wrap="square" rtlCol="0">
              <a:spAutoFit/>
            </a:bodyPr>
            <a:lstStyle/>
            <a:p>
              <a:pPr algn="ctr"/>
              <a:r>
                <a:rPr lang="en-US" sz="1600" dirty="0">
                  <a:effectLst>
                    <a:glow rad="139700">
                      <a:schemeClr val="bg1">
                        <a:alpha val="80000"/>
                      </a:schemeClr>
                    </a:glow>
                  </a:effectLst>
                </a:rPr>
                <a:t>General  law of nature</a:t>
              </a:r>
            </a:p>
          </p:txBody>
        </p:sp>
        <p:sp>
          <p:nvSpPr>
            <p:cNvPr id="33" name="TextBox 32">
              <a:extLst>
                <a:ext uri="{FF2B5EF4-FFF2-40B4-BE49-F238E27FC236}">
                  <a16:creationId xmlns:a16="http://schemas.microsoft.com/office/drawing/2014/main" id="{509C7E13-9216-1BC6-6484-7447B2F000E9}"/>
                </a:ext>
              </a:extLst>
            </p:cNvPr>
            <p:cNvSpPr txBox="1"/>
            <p:nvPr/>
          </p:nvSpPr>
          <p:spPr>
            <a:xfrm>
              <a:off x="990365" y="4697118"/>
              <a:ext cx="1192552" cy="830997"/>
            </a:xfrm>
            <a:prstGeom prst="rect">
              <a:avLst/>
            </a:prstGeom>
            <a:noFill/>
          </p:spPr>
          <p:txBody>
            <a:bodyPr wrap="square" rtlCol="0">
              <a:spAutoFit/>
            </a:bodyPr>
            <a:lstStyle/>
            <a:p>
              <a:pPr algn="ctr"/>
              <a:r>
                <a:rPr lang="en-US" sz="1600" dirty="0">
                  <a:effectLst>
                    <a:glow rad="139700">
                      <a:schemeClr val="bg1">
                        <a:alpha val="80000"/>
                      </a:schemeClr>
                    </a:glow>
                  </a:effectLst>
                </a:rPr>
                <a:t>Specific pattern observed</a:t>
              </a:r>
            </a:p>
          </p:txBody>
        </p:sp>
      </p:grpSp>
      <p:grpSp>
        <p:nvGrpSpPr>
          <p:cNvPr id="3" name="Group 2">
            <a:extLst>
              <a:ext uri="{FF2B5EF4-FFF2-40B4-BE49-F238E27FC236}">
                <a16:creationId xmlns:a16="http://schemas.microsoft.com/office/drawing/2014/main" id="{5C700CE2-DC0B-4104-98BE-24D67D427BFE}"/>
              </a:ext>
            </a:extLst>
          </p:cNvPr>
          <p:cNvGrpSpPr/>
          <p:nvPr/>
        </p:nvGrpSpPr>
        <p:grpSpPr>
          <a:xfrm>
            <a:off x="358986" y="1870083"/>
            <a:ext cx="2798323" cy="3738881"/>
            <a:chOff x="446447" y="1475063"/>
            <a:chExt cx="2798323" cy="3738881"/>
          </a:xfrm>
        </p:grpSpPr>
        <p:sp>
          <p:nvSpPr>
            <p:cNvPr id="14" name="Right Brace 13"/>
            <p:cNvSpPr/>
            <p:nvPr/>
          </p:nvSpPr>
          <p:spPr>
            <a:xfrm flipH="1">
              <a:off x="2535907" y="1475063"/>
              <a:ext cx="708863" cy="3738881"/>
            </a:xfrm>
            <a:prstGeom prst="rightBrace">
              <a:avLst>
                <a:gd name="adj1" fmla="val 46256"/>
                <a:gd name="adj2" fmla="val 49303"/>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p:cNvSpPr txBox="1"/>
            <p:nvPr/>
          </p:nvSpPr>
          <p:spPr>
            <a:xfrm>
              <a:off x="446447" y="3138181"/>
              <a:ext cx="2046913" cy="338554"/>
            </a:xfrm>
            <a:prstGeom prst="rect">
              <a:avLst/>
            </a:prstGeom>
            <a:noFill/>
          </p:spPr>
          <p:txBody>
            <a:bodyPr wrap="square" rtlCol="0">
              <a:spAutoFit/>
            </a:bodyPr>
            <a:lstStyle/>
            <a:p>
              <a:pPr algn="r"/>
              <a:r>
                <a:rPr lang="en-US" sz="1600" dirty="0">
                  <a:effectLst>
                    <a:glow rad="139700">
                      <a:schemeClr val="bg1">
                        <a:alpha val="80000"/>
                      </a:schemeClr>
                    </a:glow>
                  </a:effectLst>
                </a:rPr>
                <a:t>Induction</a:t>
              </a:r>
            </a:p>
          </p:txBody>
        </p:sp>
      </p:grpSp>
      <p:sp>
        <p:nvSpPr>
          <p:cNvPr id="35" name="TextBox 34">
            <a:extLst>
              <a:ext uri="{FF2B5EF4-FFF2-40B4-BE49-F238E27FC236}">
                <a16:creationId xmlns:a16="http://schemas.microsoft.com/office/drawing/2014/main" id="{1CFC2169-99D3-ACED-9CC6-34B63CD55568}"/>
              </a:ext>
            </a:extLst>
          </p:cNvPr>
          <p:cNvSpPr txBox="1"/>
          <p:nvPr/>
        </p:nvSpPr>
        <p:spPr>
          <a:xfrm>
            <a:off x="5454870" y="916991"/>
            <a:ext cx="1459684" cy="338554"/>
          </a:xfrm>
          <a:prstGeom prst="rect">
            <a:avLst/>
          </a:prstGeom>
          <a:noFill/>
        </p:spPr>
        <p:txBody>
          <a:bodyPr wrap="square" rtlCol="0">
            <a:spAutoFit/>
          </a:bodyPr>
          <a:lstStyle/>
          <a:p>
            <a:r>
              <a:rPr lang="en-US" sz="1600" dirty="0">
                <a:effectLst>
                  <a:glow rad="139700">
                    <a:schemeClr val="bg1">
                      <a:alpha val="80000"/>
                    </a:schemeClr>
                  </a:glow>
                </a:effectLst>
              </a:rPr>
              <a:t>Why or how?</a:t>
            </a:r>
          </a:p>
        </p:txBody>
      </p:sp>
    </p:spTree>
    <p:extLst>
      <p:ext uri="{BB962C8B-B14F-4D97-AF65-F5344CB8AC3E}">
        <p14:creationId xmlns:p14="http://schemas.microsoft.com/office/powerpoint/2010/main" val="2532566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fade">
                                      <p:cBhvr>
                                        <p:cTn id="20" dur="500"/>
                                        <p:tgtEl>
                                          <p:spTgt spid="17"/>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fade">
                                      <p:cBhvr>
                                        <p:cTn id="26" dur="500"/>
                                        <p:tgtEl>
                                          <p:spTgt spid="18"/>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500"/>
                                        <p:tgtEl>
                                          <p:spTgt spid="15"/>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29"/>
                                        </p:tgtEl>
                                        <p:attrNameLst>
                                          <p:attrName>style.visibility</p:attrName>
                                        </p:attrNameLst>
                                      </p:cBhvr>
                                      <p:to>
                                        <p:strVal val="visible"/>
                                      </p:to>
                                    </p:set>
                                    <p:animEffect transition="in" filter="fade">
                                      <p:cBhvr>
                                        <p:cTn id="39" dur="500"/>
                                        <p:tgtEl>
                                          <p:spTgt spid="2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9"/>
                                        </p:tgtEl>
                                        <p:attrNameLst>
                                          <p:attrName>style.visibility</p:attrName>
                                        </p:attrNameLst>
                                      </p:cBhvr>
                                      <p:to>
                                        <p:strVal val="visible"/>
                                      </p:to>
                                    </p:set>
                                    <p:animEffect transition="in" filter="fade">
                                      <p:cBhvr>
                                        <p:cTn id="44" dur="500"/>
                                        <p:tgtEl>
                                          <p:spTgt spid="19"/>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fade">
                                      <p:cBhvr>
                                        <p:cTn id="52" dur="500"/>
                                        <p:tgtEl>
                                          <p:spTgt spid="2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gtEl>
                                        <p:attrNameLst>
                                          <p:attrName>style.visibility</p:attrName>
                                        </p:attrNameLst>
                                      </p:cBhvr>
                                      <p:to>
                                        <p:strVal val="visible"/>
                                      </p:to>
                                    </p:set>
                                    <p:animEffect transition="in" filter="fade">
                                      <p:cBhvr>
                                        <p:cTn id="57" dur="500"/>
                                        <p:tgtEl>
                                          <p:spTgt spid="3"/>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34"/>
                                        </p:tgtEl>
                                        <p:attrNameLst>
                                          <p:attrName>style.visibility</p:attrName>
                                        </p:attrNameLst>
                                      </p:cBhvr>
                                      <p:to>
                                        <p:strVal val="visible"/>
                                      </p:to>
                                    </p:set>
                                    <p:animEffect transition="in" filter="fade">
                                      <p:cBhvr>
                                        <p:cTn id="62"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0" grpId="0" animBg="1"/>
      <p:bldP spid="16" grpId="0" animBg="1"/>
      <p:bldP spid="17" grpId="0" animBg="1"/>
      <p:bldP spid="18" grpId="0" animBg="1"/>
      <p:bldP spid="19" grpId="0" animBg="1"/>
      <p:bldP spid="20" grpId="0" animBg="1"/>
      <p:bldP spid="3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5066949" y="1233183"/>
            <a:ext cx="1459685"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a:t>
            </a:r>
          </a:p>
        </p:txBody>
      </p:sp>
      <p:sp>
        <p:nvSpPr>
          <p:cNvPr id="5" name="Oval 4"/>
          <p:cNvSpPr/>
          <p:nvPr/>
        </p:nvSpPr>
        <p:spPr>
          <a:xfrm>
            <a:off x="6813257" y="1956034"/>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Hypothesis</a:t>
            </a:r>
          </a:p>
        </p:txBody>
      </p:sp>
      <p:sp>
        <p:nvSpPr>
          <p:cNvPr id="6" name="Oval 5"/>
          <p:cNvSpPr/>
          <p:nvPr/>
        </p:nvSpPr>
        <p:spPr>
          <a:xfrm>
            <a:off x="7168456" y="3283383"/>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Prediction</a:t>
            </a:r>
          </a:p>
        </p:txBody>
      </p:sp>
      <p:sp>
        <p:nvSpPr>
          <p:cNvPr id="7" name="Oval 6"/>
          <p:cNvSpPr/>
          <p:nvPr/>
        </p:nvSpPr>
        <p:spPr>
          <a:xfrm>
            <a:off x="6813257" y="460218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Experiment</a:t>
            </a:r>
          </a:p>
        </p:txBody>
      </p:sp>
      <p:sp>
        <p:nvSpPr>
          <p:cNvPr id="8" name="Oval 7"/>
          <p:cNvSpPr/>
          <p:nvPr/>
        </p:nvSpPr>
        <p:spPr>
          <a:xfrm>
            <a:off x="4908256" y="540530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Analysis</a:t>
            </a:r>
          </a:p>
        </p:txBody>
      </p:sp>
      <p:sp>
        <p:nvSpPr>
          <p:cNvPr id="9" name="Oval 8"/>
          <p:cNvSpPr/>
          <p:nvPr/>
        </p:nvSpPr>
        <p:spPr>
          <a:xfrm>
            <a:off x="3215775" y="255584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Conclusion</a:t>
            </a:r>
          </a:p>
        </p:txBody>
      </p:sp>
      <p:sp>
        <p:nvSpPr>
          <p:cNvPr id="10" name="Oval 9"/>
          <p:cNvSpPr/>
          <p:nvPr/>
        </p:nvSpPr>
        <p:spPr>
          <a:xfrm>
            <a:off x="3215775" y="4039299"/>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Meta-analysis</a:t>
            </a:r>
          </a:p>
        </p:txBody>
      </p:sp>
      <p:sp>
        <p:nvSpPr>
          <p:cNvPr id="16" name="Down Arrow 15"/>
          <p:cNvSpPr/>
          <p:nvPr/>
        </p:nvSpPr>
        <p:spPr>
          <a:xfrm>
            <a:off x="7583646" y="2885814"/>
            <a:ext cx="352338" cy="50473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a:off x="7583646" y="4175092"/>
            <a:ext cx="352338" cy="539094"/>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rot="3116921">
            <a:off x="6609282" y="5218979"/>
            <a:ext cx="352338" cy="69697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rot="8332063">
            <a:off x="4656253" y="4841456"/>
            <a:ext cx="352338" cy="1105213"/>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Down Arrow 19"/>
          <p:cNvSpPr/>
          <p:nvPr/>
        </p:nvSpPr>
        <p:spPr>
          <a:xfrm rot="10800000">
            <a:off x="3942641" y="3530367"/>
            <a:ext cx="352338" cy="58722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p:cNvSpPr/>
          <p:nvPr/>
        </p:nvSpPr>
        <p:spPr>
          <a:xfrm rot="13484152">
            <a:off x="4677701" y="1795081"/>
            <a:ext cx="352338" cy="107343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ight Arrow 1"/>
          <p:cNvSpPr/>
          <p:nvPr/>
        </p:nvSpPr>
        <p:spPr>
          <a:xfrm rot="1904617">
            <a:off x="6282684" y="1812467"/>
            <a:ext cx="1153792" cy="473234"/>
          </a:xfrm>
          <a:prstGeom prst="rightArrow">
            <a:avLst/>
          </a:prstGeom>
          <a:solidFill>
            <a:srgbClr val="FF0000"/>
          </a:solidFill>
          <a:ln w="190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Abduction</a:t>
            </a:r>
          </a:p>
        </p:txBody>
      </p:sp>
      <p:grpSp>
        <p:nvGrpSpPr>
          <p:cNvPr id="40" name="Group 39"/>
          <p:cNvGrpSpPr/>
          <p:nvPr/>
        </p:nvGrpSpPr>
        <p:grpSpPr>
          <a:xfrm>
            <a:off x="3763466" y="5405306"/>
            <a:ext cx="1514853" cy="1035866"/>
            <a:chOff x="3744440" y="5434993"/>
            <a:chExt cx="1514853" cy="1035866"/>
          </a:xfrm>
        </p:grpSpPr>
        <p:grpSp>
          <p:nvGrpSpPr>
            <p:cNvPr id="34" name="Group 33"/>
            <p:cNvGrpSpPr/>
            <p:nvPr/>
          </p:nvGrpSpPr>
          <p:grpSpPr>
            <a:xfrm>
              <a:off x="3744440" y="5434993"/>
              <a:ext cx="1112206" cy="1035866"/>
              <a:chOff x="3744440" y="5434993"/>
              <a:chExt cx="1112206" cy="1035866"/>
            </a:xfrm>
          </p:grpSpPr>
          <p:sp>
            <p:nvSpPr>
              <p:cNvPr id="44" name="TextBox 43"/>
              <p:cNvSpPr txBox="1"/>
              <p:nvPr/>
            </p:nvSpPr>
            <p:spPr>
              <a:xfrm>
                <a:off x="3744440" y="5886084"/>
                <a:ext cx="803624" cy="584775"/>
              </a:xfrm>
              <a:prstGeom prst="rect">
                <a:avLst/>
              </a:prstGeom>
              <a:noFill/>
            </p:spPr>
            <p:txBody>
              <a:bodyPr wrap="square" rtlCol="0">
                <a:spAutoFit/>
              </a:bodyPr>
              <a:lstStyle/>
              <a:p>
                <a:pPr algn="ctr"/>
                <a:r>
                  <a:rPr lang="en-US" sz="1600" dirty="0"/>
                  <a:t>Results</a:t>
                </a:r>
              </a:p>
              <a:p>
                <a:pPr algn="ctr"/>
                <a:r>
                  <a:rPr lang="en-US" sz="1600" dirty="0"/>
                  <a:t>section</a:t>
                </a:r>
              </a:p>
            </p:txBody>
          </p:sp>
          <p:cxnSp>
            <p:nvCxnSpPr>
              <p:cNvPr id="27" name="Straight Arrow Connector 26"/>
              <p:cNvCxnSpPr>
                <a:cxnSpLocks/>
              </p:cNvCxnSpPr>
              <p:nvPr/>
            </p:nvCxnSpPr>
            <p:spPr>
              <a:xfrm flipV="1">
                <a:off x="4436978" y="5434993"/>
                <a:ext cx="419668" cy="451092"/>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39" name="Straight Arrow Connector 38"/>
            <p:cNvCxnSpPr>
              <a:cxnSpLocks/>
              <a:stCxn id="44" idx="3"/>
            </p:cNvCxnSpPr>
            <p:nvPr/>
          </p:nvCxnSpPr>
          <p:spPr>
            <a:xfrm flipV="1">
              <a:off x="4548064" y="5983767"/>
              <a:ext cx="711229" cy="194705"/>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39CCE2AA-FC3D-4B7B-8EB0-16F695E56CFE}"/>
              </a:ext>
            </a:extLst>
          </p:cNvPr>
          <p:cNvGrpSpPr/>
          <p:nvPr/>
        </p:nvGrpSpPr>
        <p:grpSpPr>
          <a:xfrm>
            <a:off x="6096000" y="1182675"/>
            <a:ext cx="3315133" cy="2467296"/>
            <a:chOff x="6096000" y="1182675"/>
            <a:chExt cx="3315133" cy="2467296"/>
          </a:xfrm>
        </p:grpSpPr>
        <p:grpSp>
          <p:nvGrpSpPr>
            <p:cNvPr id="35" name="Group 34"/>
            <p:cNvGrpSpPr/>
            <p:nvPr/>
          </p:nvGrpSpPr>
          <p:grpSpPr>
            <a:xfrm>
              <a:off x="6096000" y="1182675"/>
              <a:ext cx="3315133" cy="584775"/>
              <a:chOff x="2664506" y="3585362"/>
              <a:chExt cx="3315133" cy="584775"/>
            </a:xfrm>
          </p:grpSpPr>
          <p:sp>
            <p:nvSpPr>
              <p:cNvPr id="46" name="TextBox 45"/>
              <p:cNvSpPr txBox="1"/>
              <p:nvPr/>
            </p:nvSpPr>
            <p:spPr>
              <a:xfrm>
                <a:off x="4607467" y="3585362"/>
                <a:ext cx="1372172" cy="584775"/>
              </a:xfrm>
              <a:prstGeom prst="rect">
                <a:avLst/>
              </a:prstGeom>
              <a:noFill/>
            </p:spPr>
            <p:txBody>
              <a:bodyPr wrap="square" rtlCol="0">
                <a:spAutoFit/>
              </a:bodyPr>
              <a:lstStyle/>
              <a:p>
                <a:pPr algn="ctr"/>
                <a:r>
                  <a:rPr lang="en-US" sz="1600" dirty="0"/>
                  <a:t>Introduction section</a:t>
                </a:r>
              </a:p>
            </p:txBody>
          </p:sp>
          <p:cxnSp>
            <p:nvCxnSpPr>
              <p:cNvPr id="32" name="Straight Arrow Connector 31"/>
              <p:cNvCxnSpPr>
                <a:cxnSpLocks/>
              </p:cNvCxnSpPr>
              <p:nvPr/>
            </p:nvCxnSpPr>
            <p:spPr>
              <a:xfrm flipH="1">
                <a:off x="2664506" y="3801339"/>
                <a:ext cx="1982138" cy="145694"/>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37" name="Straight Arrow Connector 36">
              <a:extLst>
                <a:ext uri="{FF2B5EF4-FFF2-40B4-BE49-F238E27FC236}">
                  <a16:creationId xmlns:a16="http://schemas.microsoft.com/office/drawing/2014/main" id="{0BB9FFEC-D788-4EEE-83C9-7EEBC15E3757}"/>
                </a:ext>
              </a:extLst>
            </p:cNvPr>
            <p:cNvCxnSpPr>
              <a:cxnSpLocks/>
            </p:cNvCxnSpPr>
            <p:nvPr/>
          </p:nvCxnSpPr>
          <p:spPr>
            <a:xfrm flipH="1">
              <a:off x="7759817" y="1667035"/>
              <a:ext cx="575977" cy="636510"/>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88270F85-67E1-4280-B41E-AD23C3A14026}"/>
                </a:ext>
              </a:extLst>
            </p:cNvPr>
            <p:cNvCxnSpPr>
              <a:cxnSpLocks/>
              <a:stCxn id="46" idx="2"/>
            </p:cNvCxnSpPr>
            <p:nvPr/>
          </p:nvCxnSpPr>
          <p:spPr>
            <a:xfrm flipH="1">
              <a:off x="8590327" y="1767450"/>
              <a:ext cx="134720" cy="1882521"/>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48" name="Group 47">
            <a:extLst>
              <a:ext uri="{FF2B5EF4-FFF2-40B4-BE49-F238E27FC236}">
                <a16:creationId xmlns:a16="http://schemas.microsoft.com/office/drawing/2014/main" id="{C55C28C0-FF49-4C08-8ED4-B2FEF49C7D5B}"/>
              </a:ext>
            </a:extLst>
          </p:cNvPr>
          <p:cNvGrpSpPr/>
          <p:nvPr/>
        </p:nvGrpSpPr>
        <p:grpSpPr>
          <a:xfrm>
            <a:off x="6293054" y="5384824"/>
            <a:ext cx="2553786" cy="1306744"/>
            <a:chOff x="6670558" y="508151"/>
            <a:chExt cx="2553786" cy="1306744"/>
          </a:xfrm>
        </p:grpSpPr>
        <p:grpSp>
          <p:nvGrpSpPr>
            <p:cNvPr id="49" name="Group 48">
              <a:extLst>
                <a:ext uri="{FF2B5EF4-FFF2-40B4-BE49-F238E27FC236}">
                  <a16:creationId xmlns:a16="http://schemas.microsoft.com/office/drawing/2014/main" id="{FC5B41FA-E2C2-4AA7-B783-E02817EA4E31}"/>
                </a:ext>
              </a:extLst>
            </p:cNvPr>
            <p:cNvGrpSpPr/>
            <p:nvPr/>
          </p:nvGrpSpPr>
          <p:grpSpPr>
            <a:xfrm>
              <a:off x="6670558" y="1230120"/>
              <a:ext cx="2553786" cy="584775"/>
              <a:chOff x="3239064" y="3632807"/>
              <a:chExt cx="2553786" cy="584775"/>
            </a:xfrm>
          </p:grpSpPr>
          <p:sp>
            <p:nvSpPr>
              <p:cNvPr id="52" name="TextBox 51">
                <a:extLst>
                  <a:ext uri="{FF2B5EF4-FFF2-40B4-BE49-F238E27FC236}">
                    <a16:creationId xmlns:a16="http://schemas.microsoft.com/office/drawing/2014/main" id="{8C1F405C-4B91-401D-B8F8-B3D88753AA9A}"/>
                  </a:ext>
                </a:extLst>
              </p:cNvPr>
              <p:cNvSpPr txBox="1"/>
              <p:nvPr/>
            </p:nvSpPr>
            <p:spPr>
              <a:xfrm>
                <a:off x="4420678" y="3632807"/>
                <a:ext cx="1372172" cy="584775"/>
              </a:xfrm>
              <a:prstGeom prst="rect">
                <a:avLst/>
              </a:prstGeom>
              <a:noFill/>
            </p:spPr>
            <p:txBody>
              <a:bodyPr wrap="square" rtlCol="0">
                <a:spAutoFit/>
              </a:bodyPr>
              <a:lstStyle/>
              <a:p>
                <a:pPr algn="ctr"/>
                <a:r>
                  <a:rPr lang="en-US" sz="1600" dirty="0"/>
                  <a:t>Methods section</a:t>
                </a:r>
              </a:p>
            </p:txBody>
          </p:sp>
          <p:cxnSp>
            <p:nvCxnSpPr>
              <p:cNvPr id="53" name="Straight Arrow Connector 52">
                <a:extLst>
                  <a:ext uri="{FF2B5EF4-FFF2-40B4-BE49-F238E27FC236}">
                    <a16:creationId xmlns:a16="http://schemas.microsoft.com/office/drawing/2014/main" id="{10D475F9-4A4E-4B7D-92F2-E2975B93D4A1}"/>
                  </a:ext>
                </a:extLst>
              </p:cNvPr>
              <p:cNvCxnSpPr>
                <a:cxnSpLocks/>
                <a:stCxn id="52" idx="1"/>
              </p:cNvCxnSpPr>
              <p:nvPr/>
            </p:nvCxnSpPr>
            <p:spPr>
              <a:xfrm flipH="1" flipV="1">
                <a:off x="3239064" y="3670524"/>
                <a:ext cx="1181614" cy="254671"/>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50" name="Straight Arrow Connector 49">
              <a:extLst>
                <a:ext uri="{FF2B5EF4-FFF2-40B4-BE49-F238E27FC236}">
                  <a16:creationId xmlns:a16="http://schemas.microsoft.com/office/drawing/2014/main" id="{DC3647C8-489D-4725-B67A-5BB05947CCA9}"/>
                </a:ext>
              </a:extLst>
            </p:cNvPr>
            <p:cNvCxnSpPr>
              <a:cxnSpLocks/>
            </p:cNvCxnSpPr>
            <p:nvPr/>
          </p:nvCxnSpPr>
          <p:spPr>
            <a:xfrm flipH="1" flipV="1">
              <a:off x="7168083" y="635544"/>
              <a:ext cx="770215" cy="637555"/>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4EBD4BFC-D80C-4721-9188-67CA9B3425DB}"/>
                </a:ext>
              </a:extLst>
            </p:cNvPr>
            <p:cNvCxnSpPr>
              <a:cxnSpLocks/>
            </p:cNvCxnSpPr>
            <p:nvPr/>
          </p:nvCxnSpPr>
          <p:spPr>
            <a:xfrm flipH="1" flipV="1">
              <a:off x="8079297" y="508151"/>
              <a:ext cx="81178" cy="689812"/>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69" name="Group 68">
            <a:extLst>
              <a:ext uri="{FF2B5EF4-FFF2-40B4-BE49-F238E27FC236}">
                <a16:creationId xmlns:a16="http://schemas.microsoft.com/office/drawing/2014/main" id="{669E9E30-7E17-429A-8718-766D7D7C5A7F}"/>
              </a:ext>
            </a:extLst>
          </p:cNvPr>
          <p:cNvGrpSpPr/>
          <p:nvPr/>
        </p:nvGrpSpPr>
        <p:grpSpPr>
          <a:xfrm>
            <a:off x="2961006" y="1912849"/>
            <a:ext cx="1169480" cy="2431728"/>
            <a:chOff x="1716012" y="4309629"/>
            <a:chExt cx="1169480" cy="2431728"/>
          </a:xfrm>
        </p:grpSpPr>
        <p:grpSp>
          <p:nvGrpSpPr>
            <p:cNvPr id="70" name="Group 69">
              <a:extLst>
                <a:ext uri="{FF2B5EF4-FFF2-40B4-BE49-F238E27FC236}">
                  <a16:creationId xmlns:a16="http://schemas.microsoft.com/office/drawing/2014/main" id="{B225649E-A8E2-4CD6-BBB4-676D4D661F15}"/>
                </a:ext>
              </a:extLst>
            </p:cNvPr>
            <p:cNvGrpSpPr/>
            <p:nvPr/>
          </p:nvGrpSpPr>
          <p:grpSpPr>
            <a:xfrm>
              <a:off x="1716012" y="4309629"/>
              <a:ext cx="1169480" cy="1070400"/>
              <a:chOff x="1716012" y="4309629"/>
              <a:chExt cx="1169480" cy="1070400"/>
            </a:xfrm>
          </p:grpSpPr>
          <p:sp>
            <p:nvSpPr>
              <p:cNvPr id="72" name="TextBox 71">
                <a:extLst>
                  <a:ext uri="{FF2B5EF4-FFF2-40B4-BE49-F238E27FC236}">
                    <a16:creationId xmlns:a16="http://schemas.microsoft.com/office/drawing/2014/main" id="{37C0BB0E-5E68-4D95-9784-FC378A292FDE}"/>
                  </a:ext>
                </a:extLst>
              </p:cNvPr>
              <p:cNvSpPr txBox="1"/>
              <p:nvPr/>
            </p:nvSpPr>
            <p:spPr>
              <a:xfrm>
                <a:off x="1716012" y="4309629"/>
                <a:ext cx="1169480" cy="584775"/>
              </a:xfrm>
              <a:prstGeom prst="rect">
                <a:avLst/>
              </a:prstGeom>
              <a:noFill/>
            </p:spPr>
            <p:txBody>
              <a:bodyPr wrap="square" rtlCol="0">
                <a:spAutoFit/>
              </a:bodyPr>
              <a:lstStyle/>
              <a:p>
                <a:pPr algn="ctr"/>
                <a:r>
                  <a:rPr lang="en-US" sz="1600" dirty="0"/>
                  <a:t>Discussion</a:t>
                </a:r>
              </a:p>
              <a:p>
                <a:pPr algn="ctr"/>
                <a:r>
                  <a:rPr lang="en-US" sz="1600" dirty="0"/>
                  <a:t>section</a:t>
                </a:r>
              </a:p>
            </p:txBody>
          </p:sp>
          <p:cxnSp>
            <p:nvCxnSpPr>
              <p:cNvPr id="73" name="Straight Arrow Connector 72">
                <a:extLst>
                  <a:ext uri="{FF2B5EF4-FFF2-40B4-BE49-F238E27FC236}">
                    <a16:creationId xmlns:a16="http://schemas.microsoft.com/office/drawing/2014/main" id="{1257B955-C09A-4859-9930-F635A40E277C}"/>
                  </a:ext>
                </a:extLst>
              </p:cNvPr>
              <p:cNvCxnSpPr>
                <a:cxnSpLocks/>
              </p:cNvCxnSpPr>
              <p:nvPr/>
            </p:nvCxnSpPr>
            <p:spPr>
              <a:xfrm>
                <a:off x="2451628" y="4893903"/>
                <a:ext cx="289203" cy="486126"/>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71" name="Straight Arrow Connector 70">
              <a:extLst>
                <a:ext uri="{FF2B5EF4-FFF2-40B4-BE49-F238E27FC236}">
                  <a16:creationId xmlns:a16="http://schemas.microsoft.com/office/drawing/2014/main" id="{47555EE6-B4D1-442F-901F-CB41F2EB5261}"/>
                </a:ext>
              </a:extLst>
            </p:cNvPr>
            <p:cNvCxnSpPr>
              <a:cxnSpLocks/>
            </p:cNvCxnSpPr>
            <p:nvPr/>
          </p:nvCxnSpPr>
          <p:spPr>
            <a:xfrm>
              <a:off x="2127044" y="4924712"/>
              <a:ext cx="458474" cy="1816645"/>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A6D75E5A-9D77-4A94-B8ED-2EB8991025FE}"/>
              </a:ext>
            </a:extLst>
          </p:cNvPr>
          <p:cNvSpPr txBox="1"/>
          <p:nvPr/>
        </p:nvSpPr>
        <p:spPr>
          <a:xfrm>
            <a:off x="2653661" y="345310"/>
            <a:ext cx="6736396" cy="523220"/>
          </a:xfrm>
          <a:prstGeom prst="rect">
            <a:avLst/>
          </a:prstGeom>
          <a:noFill/>
        </p:spPr>
        <p:txBody>
          <a:bodyPr wrap="none" rtlCol="0">
            <a:spAutoFit/>
          </a:bodyPr>
          <a:lstStyle/>
          <a:p>
            <a:r>
              <a:rPr lang="en-US" sz="2800" b="1" dirty="0"/>
              <a:t>How are data used in the scientific method?</a:t>
            </a:r>
          </a:p>
        </p:txBody>
      </p:sp>
      <p:grpSp>
        <p:nvGrpSpPr>
          <p:cNvPr id="14" name="Group 13">
            <a:extLst>
              <a:ext uri="{FF2B5EF4-FFF2-40B4-BE49-F238E27FC236}">
                <a16:creationId xmlns:a16="http://schemas.microsoft.com/office/drawing/2014/main" id="{607F816E-28D2-9746-2EFF-6564C0CE542C}"/>
              </a:ext>
            </a:extLst>
          </p:cNvPr>
          <p:cNvGrpSpPr/>
          <p:nvPr/>
        </p:nvGrpSpPr>
        <p:grpSpPr>
          <a:xfrm>
            <a:off x="10191579" y="1680459"/>
            <a:ext cx="1193744" cy="4287045"/>
            <a:chOff x="10191579" y="1680459"/>
            <a:chExt cx="1193744" cy="4287045"/>
          </a:xfrm>
        </p:grpSpPr>
        <p:sp>
          <p:nvSpPr>
            <p:cNvPr id="15" name="Arrow: Down 14">
              <a:extLst>
                <a:ext uri="{FF2B5EF4-FFF2-40B4-BE49-F238E27FC236}">
                  <a16:creationId xmlns:a16="http://schemas.microsoft.com/office/drawing/2014/main" id="{D565EFCE-715D-0996-D645-5A5BE2A2F3FF}"/>
                </a:ext>
              </a:extLst>
            </p:cNvPr>
            <p:cNvSpPr/>
            <p:nvPr/>
          </p:nvSpPr>
          <p:spPr>
            <a:xfrm>
              <a:off x="10295522" y="2681341"/>
              <a:ext cx="195423" cy="2217819"/>
            </a:xfrm>
            <a:prstGeom prst="down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E02B8BB8-DC83-070F-AB9B-7E3AFAF5A828}"/>
                </a:ext>
              </a:extLst>
            </p:cNvPr>
            <p:cNvGrpSpPr/>
            <p:nvPr/>
          </p:nvGrpSpPr>
          <p:grpSpPr>
            <a:xfrm>
              <a:off x="10191579" y="1680459"/>
              <a:ext cx="1193744" cy="4287045"/>
              <a:chOff x="10191579" y="1680459"/>
              <a:chExt cx="1193744" cy="4287045"/>
            </a:xfrm>
          </p:grpSpPr>
          <p:sp>
            <p:nvSpPr>
              <p:cNvPr id="23" name="Isosceles Triangle 22">
                <a:extLst>
                  <a:ext uri="{FF2B5EF4-FFF2-40B4-BE49-F238E27FC236}">
                    <a16:creationId xmlns:a16="http://schemas.microsoft.com/office/drawing/2014/main" id="{31369458-8728-9B83-C9B3-924E66C81468}"/>
                  </a:ext>
                </a:extLst>
              </p:cNvPr>
              <p:cNvSpPr/>
              <p:nvPr/>
            </p:nvSpPr>
            <p:spPr>
              <a:xfrm flipV="1">
                <a:off x="10394245" y="1680459"/>
                <a:ext cx="807244" cy="4287045"/>
              </a:xfrm>
              <a:prstGeom prst="triangl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F362E038-B895-CA11-7F11-F1694AC6D2F8}"/>
                  </a:ext>
                </a:extLst>
              </p:cNvPr>
              <p:cNvSpPr txBox="1"/>
              <p:nvPr/>
            </p:nvSpPr>
            <p:spPr>
              <a:xfrm>
                <a:off x="10192771" y="1732012"/>
                <a:ext cx="1192552" cy="830997"/>
              </a:xfrm>
              <a:prstGeom prst="rect">
                <a:avLst/>
              </a:prstGeom>
              <a:noFill/>
            </p:spPr>
            <p:txBody>
              <a:bodyPr wrap="square" rtlCol="0">
                <a:spAutoFit/>
              </a:bodyPr>
              <a:lstStyle/>
              <a:p>
                <a:pPr algn="ctr"/>
                <a:r>
                  <a:rPr lang="en-US" sz="1600" dirty="0">
                    <a:effectLst>
                      <a:glow rad="139700">
                        <a:schemeClr val="bg1">
                          <a:alpha val="80000"/>
                        </a:schemeClr>
                      </a:glow>
                    </a:effectLst>
                  </a:rPr>
                  <a:t>General  law of nature</a:t>
                </a:r>
              </a:p>
            </p:txBody>
          </p:sp>
          <p:sp>
            <p:nvSpPr>
              <p:cNvPr id="25" name="TextBox 24">
                <a:extLst>
                  <a:ext uri="{FF2B5EF4-FFF2-40B4-BE49-F238E27FC236}">
                    <a16:creationId xmlns:a16="http://schemas.microsoft.com/office/drawing/2014/main" id="{247F6566-3442-CFC8-504E-DFCA99F10070}"/>
                  </a:ext>
                </a:extLst>
              </p:cNvPr>
              <p:cNvSpPr txBox="1"/>
              <p:nvPr/>
            </p:nvSpPr>
            <p:spPr>
              <a:xfrm>
                <a:off x="10191579" y="4883075"/>
                <a:ext cx="1192552" cy="830997"/>
              </a:xfrm>
              <a:prstGeom prst="rect">
                <a:avLst/>
              </a:prstGeom>
              <a:noFill/>
            </p:spPr>
            <p:txBody>
              <a:bodyPr wrap="square" rtlCol="0">
                <a:spAutoFit/>
              </a:bodyPr>
              <a:lstStyle/>
              <a:p>
                <a:pPr algn="ctr"/>
                <a:r>
                  <a:rPr lang="en-US" sz="1600" dirty="0">
                    <a:effectLst>
                      <a:glow rad="139700">
                        <a:schemeClr val="bg1">
                          <a:alpha val="80000"/>
                        </a:schemeClr>
                      </a:glow>
                    </a:effectLst>
                  </a:rPr>
                  <a:t>Specific pattern observed</a:t>
                </a:r>
              </a:p>
            </p:txBody>
          </p:sp>
        </p:grpSp>
      </p:grpSp>
      <p:grpSp>
        <p:nvGrpSpPr>
          <p:cNvPr id="26" name="Group 25">
            <a:extLst>
              <a:ext uri="{FF2B5EF4-FFF2-40B4-BE49-F238E27FC236}">
                <a16:creationId xmlns:a16="http://schemas.microsoft.com/office/drawing/2014/main" id="{59B9FE2C-B179-A465-4948-9E60589EA5DB}"/>
              </a:ext>
            </a:extLst>
          </p:cNvPr>
          <p:cNvGrpSpPr/>
          <p:nvPr/>
        </p:nvGrpSpPr>
        <p:grpSpPr>
          <a:xfrm>
            <a:off x="9033629" y="2034073"/>
            <a:ext cx="1989718" cy="3650292"/>
            <a:chOff x="9033629" y="2034073"/>
            <a:chExt cx="1989718" cy="3650292"/>
          </a:xfrm>
        </p:grpSpPr>
        <p:sp>
          <p:nvSpPr>
            <p:cNvPr id="28" name="Right Brace 27">
              <a:extLst>
                <a:ext uri="{FF2B5EF4-FFF2-40B4-BE49-F238E27FC236}">
                  <a16:creationId xmlns:a16="http://schemas.microsoft.com/office/drawing/2014/main" id="{9766AFD5-87C3-94E2-9DA8-66E1CF3B7C4D}"/>
                </a:ext>
              </a:extLst>
            </p:cNvPr>
            <p:cNvSpPr/>
            <p:nvPr/>
          </p:nvSpPr>
          <p:spPr>
            <a:xfrm>
              <a:off x="9033629" y="2034073"/>
              <a:ext cx="755009" cy="3650292"/>
            </a:xfrm>
            <a:prstGeom prst="rightBrace">
              <a:avLst>
                <a:gd name="adj1" fmla="val 40555"/>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TextBox 28">
              <a:extLst>
                <a:ext uri="{FF2B5EF4-FFF2-40B4-BE49-F238E27FC236}">
                  <a16:creationId xmlns:a16="http://schemas.microsoft.com/office/drawing/2014/main" id="{B9C42957-8115-2377-0E97-33A324FE42DC}"/>
                </a:ext>
              </a:extLst>
            </p:cNvPr>
            <p:cNvSpPr txBox="1"/>
            <p:nvPr/>
          </p:nvSpPr>
          <p:spPr>
            <a:xfrm>
              <a:off x="9830795" y="3689942"/>
              <a:ext cx="1192552" cy="338554"/>
            </a:xfrm>
            <a:prstGeom prst="rect">
              <a:avLst/>
            </a:prstGeom>
            <a:noFill/>
          </p:spPr>
          <p:txBody>
            <a:bodyPr wrap="square" rtlCol="0">
              <a:spAutoFit/>
            </a:bodyPr>
            <a:lstStyle/>
            <a:p>
              <a:r>
                <a:rPr lang="en-US" sz="1600" dirty="0">
                  <a:effectLst>
                    <a:glow rad="139700">
                      <a:schemeClr val="bg1">
                        <a:alpha val="80000"/>
                      </a:schemeClr>
                    </a:glow>
                  </a:effectLst>
                </a:rPr>
                <a:t>Deduction</a:t>
              </a:r>
            </a:p>
          </p:txBody>
        </p:sp>
      </p:grpSp>
      <p:grpSp>
        <p:nvGrpSpPr>
          <p:cNvPr id="31" name="Group 30">
            <a:extLst>
              <a:ext uri="{FF2B5EF4-FFF2-40B4-BE49-F238E27FC236}">
                <a16:creationId xmlns:a16="http://schemas.microsoft.com/office/drawing/2014/main" id="{4D8F9704-E54D-F9C2-570C-B06753AA6BEF}"/>
              </a:ext>
            </a:extLst>
          </p:cNvPr>
          <p:cNvGrpSpPr/>
          <p:nvPr/>
        </p:nvGrpSpPr>
        <p:grpSpPr>
          <a:xfrm>
            <a:off x="990365" y="1889522"/>
            <a:ext cx="1193744" cy="4287045"/>
            <a:chOff x="990365" y="1494502"/>
            <a:chExt cx="1193744" cy="4287045"/>
          </a:xfrm>
        </p:grpSpPr>
        <p:sp>
          <p:nvSpPr>
            <p:cNvPr id="33" name="Arrow: Down 32">
              <a:extLst>
                <a:ext uri="{FF2B5EF4-FFF2-40B4-BE49-F238E27FC236}">
                  <a16:creationId xmlns:a16="http://schemas.microsoft.com/office/drawing/2014/main" id="{A1E043C1-B145-F579-1EBC-1781BB2077F5}"/>
                </a:ext>
              </a:extLst>
            </p:cNvPr>
            <p:cNvSpPr/>
            <p:nvPr/>
          </p:nvSpPr>
          <p:spPr>
            <a:xfrm flipV="1">
              <a:off x="1923197" y="2479299"/>
              <a:ext cx="195423" cy="2217819"/>
            </a:xfrm>
            <a:prstGeom prst="down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Isosceles Triangle 35">
              <a:extLst>
                <a:ext uri="{FF2B5EF4-FFF2-40B4-BE49-F238E27FC236}">
                  <a16:creationId xmlns:a16="http://schemas.microsoft.com/office/drawing/2014/main" id="{D96C6D56-C031-BB8E-379C-CA6BFC3AAD68}"/>
                </a:ext>
              </a:extLst>
            </p:cNvPr>
            <p:cNvSpPr/>
            <p:nvPr/>
          </p:nvSpPr>
          <p:spPr>
            <a:xfrm flipV="1">
              <a:off x="1193031" y="1494502"/>
              <a:ext cx="807244" cy="4287045"/>
            </a:xfrm>
            <a:prstGeom prst="triangl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F30469EE-F60E-563F-4665-8C9E955B1779}"/>
                </a:ext>
              </a:extLst>
            </p:cNvPr>
            <p:cNvSpPr txBox="1"/>
            <p:nvPr/>
          </p:nvSpPr>
          <p:spPr>
            <a:xfrm>
              <a:off x="991557" y="1546055"/>
              <a:ext cx="1192552" cy="830997"/>
            </a:xfrm>
            <a:prstGeom prst="rect">
              <a:avLst/>
            </a:prstGeom>
            <a:noFill/>
          </p:spPr>
          <p:txBody>
            <a:bodyPr wrap="square" rtlCol="0">
              <a:spAutoFit/>
            </a:bodyPr>
            <a:lstStyle/>
            <a:p>
              <a:pPr algn="ctr"/>
              <a:r>
                <a:rPr lang="en-US" sz="1600" dirty="0">
                  <a:effectLst>
                    <a:glow rad="139700">
                      <a:schemeClr val="bg1">
                        <a:alpha val="80000"/>
                      </a:schemeClr>
                    </a:glow>
                  </a:effectLst>
                </a:rPr>
                <a:t>General  law of nature</a:t>
              </a:r>
            </a:p>
          </p:txBody>
        </p:sp>
        <p:sp>
          <p:nvSpPr>
            <p:cNvPr id="42" name="TextBox 41">
              <a:extLst>
                <a:ext uri="{FF2B5EF4-FFF2-40B4-BE49-F238E27FC236}">
                  <a16:creationId xmlns:a16="http://schemas.microsoft.com/office/drawing/2014/main" id="{AFDF3EB1-242B-17FE-764B-6159A71721CB}"/>
                </a:ext>
              </a:extLst>
            </p:cNvPr>
            <p:cNvSpPr txBox="1"/>
            <p:nvPr/>
          </p:nvSpPr>
          <p:spPr>
            <a:xfrm>
              <a:off x="990365" y="4697118"/>
              <a:ext cx="1192552" cy="830997"/>
            </a:xfrm>
            <a:prstGeom prst="rect">
              <a:avLst/>
            </a:prstGeom>
            <a:noFill/>
          </p:spPr>
          <p:txBody>
            <a:bodyPr wrap="square" rtlCol="0">
              <a:spAutoFit/>
            </a:bodyPr>
            <a:lstStyle/>
            <a:p>
              <a:pPr algn="ctr"/>
              <a:r>
                <a:rPr lang="en-US" sz="1600" dirty="0">
                  <a:effectLst>
                    <a:glow rad="139700">
                      <a:schemeClr val="bg1">
                        <a:alpha val="80000"/>
                      </a:schemeClr>
                    </a:glow>
                  </a:effectLst>
                </a:rPr>
                <a:t>Specific pattern observed</a:t>
              </a:r>
            </a:p>
          </p:txBody>
        </p:sp>
      </p:grpSp>
      <p:grpSp>
        <p:nvGrpSpPr>
          <p:cNvPr id="43" name="Group 42">
            <a:extLst>
              <a:ext uri="{FF2B5EF4-FFF2-40B4-BE49-F238E27FC236}">
                <a16:creationId xmlns:a16="http://schemas.microsoft.com/office/drawing/2014/main" id="{CEA5BFB4-4EBF-A0EE-3042-9924E1BD28AC}"/>
              </a:ext>
            </a:extLst>
          </p:cNvPr>
          <p:cNvGrpSpPr/>
          <p:nvPr/>
        </p:nvGrpSpPr>
        <p:grpSpPr>
          <a:xfrm>
            <a:off x="358986" y="1870083"/>
            <a:ext cx="2798323" cy="3738881"/>
            <a:chOff x="446447" y="1475063"/>
            <a:chExt cx="2798323" cy="3738881"/>
          </a:xfrm>
        </p:grpSpPr>
        <p:sp>
          <p:nvSpPr>
            <p:cNvPr id="45" name="Right Brace 44">
              <a:extLst>
                <a:ext uri="{FF2B5EF4-FFF2-40B4-BE49-F238E27FC236}">
                  <a16:creationId xmlns:a16="http://schemas.microsoft.com/office/drawing/2014/main" id="{1C1433D3-659B-F09F-70DF-C33B2DCF1AE5}"/>
                </a:ext>
              </a:extLst>
            </p:cNvPr>
            <p:cNvSpPr/>
            <p:nvPr/>
          </p:nvSpPr>
          <p:spPr>
            <a:xfrm flipH="1">
              <a:off x="2535907" y="1475063"/>
              <a:ext cx="708863" cy="3738881"/>
            </a:xfrm>
            <a:prstGeom prst="rightBrace">
              <a:avLst>
                <a:gd name="adj1" fmla="val 46256"/>
                <a:gd name="adj2" fmla="val 49303"/>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TextBox 46">
              <a:extLst>
                <a:ext uri="{FF2B5EF4-FFF2-40B4-BE49-F238E27FC236}">
                  <a16:creationId xmlns:a16="http://schemas.microsoft.com/office/drawing/2014/main" id="{E5155F82-0677-E21D-330C-51553F6D1505}"/>
                </a:ext>
              </a:extLst>
            </p:cNvPr>
            <p:cNvSpPr txBox="1"/>
            <p:nvPr/>
          </p:nvSpPr>
          <p:spPr>
            <a:xfrm>
              <a:off x="446447" y="3138181"/>
              <a:ext cx="2046913" cy="338554"/>
            </a:xfrm>
            <a:prstGeom prst="rect">
              <a:avLst/>
            </a:prstGeom>
            <a:noFill/>
          </p:spPr>
          <p:txBody>
            <a:bodyPr wrap="square" rtlCol="0">
              <a:spAutoFit/>
            </a:bodyPr>
            <a:lstStyle/>
            <a:p>
              <a:pPr algn="r"/>
              <a:r>
                <a:rPr lang="en-US" sz="1600" dirty="0">
                  <a:effectLst>
                    <a:glow rad="139700">
                      <a:schemeClr val="bg1">
                        <a:alpha val="80000"/>
                      </a:schemeClr>
                    </a:glow>
                  </a:effectLst>
                </a:rPr>
                <a:t>Induction</a:t>
              </a:r>
            </a:p>
          </p:txBody>
        </p:sp>
      </p:grpSp>
    </p:spTree>
    <p:extLst>
      <p:ext uri="{BB962C8B-B14F-4D97-AF65-F5344CB8AC3E}">
        <p14:creationId xmlns:p14="http://schemas.microsoft.com/office/powerpoint/2010/main" val="2942962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
                                        </p:tgtEl>
                                        <p:attrNameLst>
                                          <p:attrName>style.visibility</p:attrName>
                                        </p:attrNameLst>
                                      </p:cBhvr>
                                      <p:to>
                                        <p:strVal val="visible"/>
                                      </p:to>
                                    </p:set>
                                    <p:animEffect transition="in" filter="fade">
                                      <p:cBhvr>
                                        <p:cTn id="12" dur="500"/>
                                        <p:tgtEl>
                                          <p:spTgt spid="4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9"/>
                                        </p:tgtEl>
                                        <p:attrNameLst>
                                          <p:attrName>style.visibility</p:attrName>
                                        </p:attrNameLst>
                                      </p:cBhvr>
                                      <p:to>
                                        <p:strVal val="visible"/>
                                      </p:to>
                                    </p:set>
                                    <p:animEffect transition="in" filter="fade">
                                      <p:cBhvr>
                                        <p:cTn id="22" dur="5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5066949" y="1233183"/>
            <a:ext cx="1459685"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a:t>
            </a:r>
          </a:p>
        </p:txBody>
      </p:sp>
      <p:sp>
        <p:nvSpPr>
          <p:cNvPr id="5" name="Oval 4"/>
          <p:cNvSpPr/>
          <p:nvPr/>
        </p:nvSpPr>
        <p:spPr>
          <a:xfrm>
            <a:off x="6813257" y="1956034"/>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Hypothesis</a:t>
            </a:r>
          </a:p>
        </p:txBody>
      </p:sp>
      <p:sp>
        <p:nvSpPr>
          <p:cNvPr id="6" name="Oval 5"/>
          <p:cNvSpPr/>
          <p:nvPr/>
        </p:nvSpPr>
        <p:spPr>
          <a:xfrm>
            <a:off x="7168456" y="3283383"/>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Prediction</a:t>
            </a:r>
          </a:p>
        </p:txBody>
      </p:sp>
      <p:sp>
        <p:nvSpPr>
          <p:cNvPr id="7" name="Oval 6"/>
          <p:cNvSpPr/>
          <p:nvPr/>
        </p:nvSpPr>
        <p:spPr>
          <a:xfrm>
            <a:off x="6813257" y="460218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Experiment</a:t>
            </a:r>
          </a:p>
        </p:txBody>
      </p:sp>
      <p:sp>
        <p:nvSpPr>
          <p:cNvPr id="8" name="Oval 7"/>
          <p:cNvSpPr/>
          <p:nvPr/>
        </p:nvSpPr>
        <p:spPr>
          <a:xfrm>
            <a:off x="4908256" y="540530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Analysis</a:t>
            </a:r>
          </a:p>
        </p:txBody>
      </p:sp>
      <p:sp>
        <p:nvSpPr>
          <p:cNvPr id="9" name="Oval 8"/>
          <p:cNvSpPr/>
          <p:nvPr/>
        </p:nvSpPr>
        <p:spPr>
          <a:xfrm>
            <a:off x="3215775" y="2555846"/>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Conclusion</a:t>
            </a:r>
          </a:p>
        </p:txBody>
      </p:sp>
      <p:sp>
        <p:nvSpPr>
          <p:cNvPr id="10" name="Oval 9"/>
          <p:cNvSpPr/>
          <p:nvPr/>
        </p:nvSpPr>
        <p:spPr>
          <a:xfrm>
            <a:off x="3215775" y="4039299"/>
            <a:ext cx="1777070" cy="10821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Meta-analysis</a:t>
            </a:r>
          </a:p>
        </p:txBody>
      </p:sp>
      <p:sp>
        <p:nvSpPr>
          <p:cNvPr id="16" name="Down Arrow 15"/>
          <p:cNvSpPr/>
          <p:nvPr/>
        </p:nvSpPr>
        <p:spPr>
          <a:xfrm>
            <a:off x="7583646" y="2885814"/>
            <a:ext cx="352338" cy="50473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a:off x="7583646" y="4175092"/>
            <a:ext cx="352338" cy="539094"/>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rot="3116921">
            <a:off x="6609282" y="5218979"/>
            <a:ext cx="352338" cy="69697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rot="8332063">
            <a:off x="4656253" y="4841456"/>
            <a:ext cx="352338" cy="1105213"/>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Down Arrow 19"/>
          <p:cNvSpPr/>
          <p:nvPr/>
        </p:nvSpPr>
        <p:spPr>
          <a:xfrm rot="10800000">
            <a:off x="3942641" y="3530367"/>
            <a:ext cx="352338" cy="58722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p:cNvSpPr/>
          <p:nvPr/>
        </p:nvSpPr>
        <p:spPr>
          <a:xfrm rot="13484152">
            <a:off x="4677701" y="1795081"/>
            <a:ext cx="352338" cy="107343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3" name="Group 92"/>
          <p:cNvGrpSpPr/>
          <p:nvPr/>
        </p:nvGrpSpPr>
        <p:grpSpPr>
          <a:xfrm>
            <a:off x="4992845" y="2315362"/>
            <a:ext cx="2175611" cy="3089944"/>
            <a:chOff x="4992845" y="2315362"/>
            <a:chExt cx="2175611" cy="3089944"/>
          </a:xfrm>
        </p:grpSpPr>
        <p:cxnSp>
          <p:nvCxnSpPr>
            <p:cNvPr id="3" name="Straight Connector 2"/>
            <p:cNvCxnSpPr>
              <a:stCxn id="9" idx="6"/>
              <a:endCxn id="4" idx="4"/>
            </p:cNvCxnSpPr>
            <p:nvPr/>
          </p:nvCxnSpPr>
          <p:spPr>
            <a:xfrm flipV="1">
              <a:off x="4992845" y="2315362"/>
              <a:ext cx="803947" cy="781574"/>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endCxn id="9" idx="6"/>
            </p:cNvCxnSpPr>
            <p:nvPr/>
          </p:nvCxnSpPr>
          <p:spPr>
            <a:xfrm flipV="1">
              <a:off x="4992845" y="3096936"/>
              <a:ext cx="0" cy="1505250"/>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8" idx="0"/>
              <a:endCxn id="10" idx="6"/>
            </p:cNvCxnSpPr>
            <p:nvPr/>
          </p:nvCxnSpPr>
          <p:spPr>
            <a:xfrm flipH="1" flipV="1">
              <a:off x="4992845" y="4580389"/>
              <a:ext cx="803946" cy="824917"/>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8" idx="0"/>
              <a:endCxn id="7" idx="2"/>
            </p:cNvCxnSpPr>
            <p:nvPr/>
          </p:nvCxnSpPr>
          <p:spPr>
            <a:xfrm flipV="1">
              <a:off x="5796791" y="5143276"/>
              <a:ext cx="1016466" cy="262030"/>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6" idx="2"/>
              <a:endCxn id="7" idx="2"/>
            </p:cNvCxnSpPr>
            <p:nvPr/>
          </p:nvCxnSpPr>
          <p:spPr>
            <a:xfrm flipH="1">
              <a:off x="6813257" y="3824473"/>
              <a:ext cx="355199" cy="1318803"/>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a:stCxn id="5" idx="2"/>
              <a:endCxn id="6" idx="2"/>
            </p:cNvCxnSpPr>
            <p:nvPr/>
          </p:nvCxnSpPr>
          <p:spPr>
            <a:xfrm>
              <a:off x="6813257" y="2497124"/>
              <a:ext cx="355199" cy="1327349"/>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5" idx="2"/>
              <a:endCxn id="4" idx="4"/>
            </p:cNvCxnSpPr>
            <p:nvPr/>
          </p:nvCxnSpPr>
          <p:spPr>
            <a:xfrm flipH="1" flipV="1">
              <a:off x="5796792" y="2315362"/>
              <a:ext cx="1016465" cy="181762"/>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9" idx="6"/>
              <a:endCxn id="5" idx="2"/>
            </p:cNvCxnSpPr>
            <p:nvPr/>
          </p:nvCxnSpPr>
          <p:spPr>
            <a:xfrm flipV="1">
              <a:off x="4992845" y="2497124"/>
              <a:ext cx="1820412" cy="599812"/>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9" idx="6"/>
              <a:endCxn id="6" idx="2"/>
            </p:cNvCxnSpPr>
            <p:nvPr/>
          </p:nvCxnSpPr>
          <p:spPr>
            <a:xfrm>
              <a:off x="4992845" y="3096936"/>
              <a:ext cx="2175611" cy="727537"/>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9" idx="6"/>
              <a:endCxn id="7" idx="2"/>
            </p:cNvCxnSpPr>
            <p:nvPr/>
          </p:nvCxnSpPr>
          <p:spPr>
            <a:xfrm>
              <a:off x="4992845" y="3096936"/>
              <a:ext cx="1820412" cy="2046340"/>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a:stCxn id="9" idx="6"/>
              <a:endCxn id="8" idx="0"/>
            </p:cNvCxnSpPr>
            <p:nvPr/>
          </p:nvCxnSpPr>
          <p:spPr>
            <a:xfrm>
              <a:off x="4992845" y="3096936"/>
              <a:ext cx="803946" cy="2308370"/>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a:stCxn id="4" idx="4"/>
              <a:endCxn id="10" idx="6"/>
            </p:cNvCxnSpPr>
            <p:nvPr/>
          </p:nvCxnSpPr>
          <p:spPr>
            <a:xfrm flipH="1">
              <a:off x="4992845" y="2315362"/>
              <a:ext cx="803947" cy="2265027"/>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4" idx="4"/>
              <a:endCxn id="8" idx="0"/>
            </p:cNvCxnSpPr>
            <p:nvPr/>
          </p:nvCxnSpPr>
          <p:spPr>
            <a:xfrm flipH="1">
              <a:off x="5796791" y="2315362"/>
              <a:ext cx="1" cy="3089944"/>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4" idx="4"/>
              <a:endCxn id="7" idx="2"/>
            </p:cNvCxnSpPr>
            <p:nvPr/>
          </p:nvCxnSpPr>
          <p:spPr>
            <a:xfrm>
              <a:off x="5796792" y="2315362"/>
              <a:ext cx="1016465" cy="2827914"/>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a:stCxn id="4" idx="4"/>
              <a:endCxn id="6" idx="2"/>
            </p:cNvCxnSpPr>
            <p:nvPr/>
          </p:nvCxnSpPr>
          <p:spPr>
            <a:xfrm>
              <a:off x="5796792" y="2315362"/>
              <a:ext cx="1371664" cy="1509111"/>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a:stCxn id="5" idx="2"/>
              <a:endCxn id="10" idx="6"/>
            </p:cNvCxnSpPr>
            <p:nvPr/>
          </p:nvCxnSpPr>
          <p:spPr>
            <a:xfrm flipH="1">
              <a:off x="4992845" y="2497124"/>
              <a:ext cx="1820412" cy="2083265"/>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5" idx="2"/>
              <a:endCxn id="8" idx="0"/>
            </p:cNvCxnSpPr>
            <p:nvPr/>
          </p:nvCxnSpPr>
          <p:spPr>
            <a:xfrm flipH="1">
              <a:off x="5796791" y="2497124"/>
              <a:ext cx="1016466" cy="2908182"/>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6" idx="2"/>
              <a:endCxn id="10" idx="6"/>
            </p:cNvCxnSpPr>
            <p:nvPr/>
          </p:nvCxnSpPr>
          <p:spPr>
            <a:xfrm flipH="1">
              <a:off x="4992845" y="3824473"/>
              <a:ext cx="2175611" cy="755916"/>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7" idx="2"/>
              <a:endCxn id="10" idx="6"/>
            </p:cNvCxnSpPr>
            <p:nvPr/>
          </p:nvCxnSpPr>
          <p:spPr>
            <a:xfrm flipH="1" flipV="1">
              <a:off x="4992845" y="4580389"/>
              <a:ext cx="1820412" cy="562887"/>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a:stCxn id="6" idx="2"/>
              <a:endCxn id="8" idx="0"/>
            </p:cNvCxnSpPr>
            <p:nvPr/>
          </p:nvCxnSpPr>
          <p:spPr>
            <a:xfrm flipH="1">
              <a:off x="5796791" y="3824473"/>
              <a:ext cx="1371665" cy="1580833"/>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5" idx="2"/>
              <a:endCxn id="7" idx="2"/>
            </p:cNvCxnSpPr>
            <p:nvPr/>
          </p:nvCxnSpPr>
          <p:spPr>
            <a:xfrm>
              <a:off x="6813257" y="2497124"/>
              <a:ext cx="0" cy="2646152"/>
            </a:xfrm>
            <a:prstGeom prst="line">
              <a:avLst/>
            </a:prstGeom>
            <a:ln w="38100">
              <a:solidFill>
                <a:srgbClr val="FF0000"/>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2" name="Right Arrow 1"/>
          <p:cNvSpPr/>
          <p:nvPr/>
        </p:nvSpPr>
        <p:spPr>
          <a:xfrm rot="1904617">
            <a:off x="6282684" y="1812467"/>
            <a:ext cx="1153792" cy="473234"/>
          </a:xfrm>
          <a:prstGeom prst="rightArrow">
            <a:avLst/>
          </a:prstGeom>
          <a:solidFill>
            <a:srgbClr val="FF0000"/>
          </a:solidFill>
          <a:ln w="190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Abduction</a:t>
            </a:r>
          </a:p>
        </p:txBody>
      </p:sp>
      <p:grpSp>
        <p:nvGrpSpPr>
          <p:cNvPr id="50" name="Group 49"/>
          <p:cNvGrpSpPr/>
          <p:nvPr/>
        </p:nvGrpSpPr>
        <p:grpSpPr>
          <a:xfrm>
            <a:off x="3139687" y="5381251"/>
            <a:ext cx="1714181" cy="658263"/>
            <a:chOff x="5157491" y="4190140"/>
            <a:chExt cx="1118462" cy="658263"/>
          </a:xfrm>
        </p:grpSpPr>
        <p:sp>
          <p:nvSpPr>
            <p:cNvPr id="52" name="TextBox 51"/>
            <p:cNvSpPr txBox="1"/>
            <p:nvPr/>
          </p:nvSpPr>
          <p:spPr>
            <a:xfrm>
              <a:off x="5157491" y="4509849"/>
              <a:ext cx="803624" cy="338554"/>
            </a:xfrm>
            <a:prstGeom prst="rect">
              <a:avLst/>
            </a:prstGeom>
            <a:noFill/>
          </p:spPr>
          <p:txBody>
            <a:bodyPr wrap="square" rtlCol="0">
              <a:spAutoFit/>
            </a:bodyPr>
            <a:lstStyle/>
            <a:p>
              <a:pPr algn="ctr"/>
              <a:r>
                <a:rPr lang="en-US" sz="1600" dirty="0"/>
                <a:t>Fact</a:t>
              </a:r>
            </a:p>
          </p:txBody>
        </p:sp>
        <p:cxnSp>
          <p:nvCxnSpPr>
            <p:cNvPr id="53" name="Straight Arrow Connector 52"/>
            <p:cNvCxnSpPr/>
            <p:nvPr/>
          </p:nvCxnSpPr>
          <p:spPr>
            <a:xfrm flipV="1">
              <a:off x="5701094" y="4190140"/>
              <a:ext cx="574859" cy="433057"/>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28" name="Group 27"/>
          <p:cNvGrpSpPr/>
          <p:nvPr/>
        </p:nvGrpSpPr>
        <p:grpSpPr>
          <a:xfrm>
            <a:off x="6773429" y="5561264"/>
            <a:ext cx="1522304" cy="872127"/>
            <a:chOff x="6773429" y="5561264"/>
            <a:chExt cx="1522304" cy="872127"/>
          </a:xfrm>
        </p:grpSpPr>
        <p:sp>
          <p:nvSpPr>
            <p:cNvPr id="55" name="TextBox 54"/>
            <p:cNvSpPr txBox="1"/>
            <p:nvPr/>
          </p:nvSpPr>
          <p:spPr>
            <a:xfrm>
              <a:off x="7064080" y="6094837"/>
              <a:ext cx="1231653" cy="338554"/>
            </a:xfrm>
            <a:prstGeom prst="rect">
              <a:avLst/>
            </a:prstGeom>
            <a:noFill/>
          </p:spPr>
          <p:txBody>
            <a:bodyPr wrap="square" rtlCol="0">
              <a:spAutoFit/>
            </a:bodyPr>
            <a:lstStyle/>
            <a:p>
              <a:pPr algn="ctr"/>
              <a:r>
                <a:rPr lang="en-US" sz="1600" dirty="0"/>
                <a:t>Fact</a:t>
              </a:r>
            </a:p>
          </p:txBody>
        </p:sp>
        <p:cxnSp>
          <p:nvCxnSpPr>
            <p:cNvPr id="56" name="Straight Arrow Connector 55"/>
            <p:cNvCxnSpPr/>
            <p:nvPr/>
          </p:nvCxnSpPr>
          <p:spPr>
            <a:xfrm flipH="1" flipV="1">
              <a:off x="6773429" y="5561264"/>
              <a:ext cx="701239" cy="571579"/>
            </a:xfrm>
            <a:prstGeom prst="straightConnector1">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11" name="TextBox 10">
            <a:extLst>
              <a:ext uri="{FF2B5EF4-FFF2-40B4-BE49-F238E27FC236}">
                <a16:creationId xmlns:a16="http://schemas.microsoft.com/office/drawing/2014/main" id="{4A5B96B6-109C-4607-A207-F25EFEF6D6AF}"/>
              </a:ext>
            </a:extLst>
          </p:cNvPr>
          <p:cNvSpPr txBox="1"/>
          <p:nvPr/>
        </p:nvSpPr>
        <p:spPr>
          <a:xfrm>
            <a:off x="2653661" y="345310"/>
            <a:ext cx="6736396" cy="523220"/>
          </a:xfrm>
          <a:prstGeom prst="rect">
            <a:avLst/>
          </a:prstGeom>
          <a:noFill/>
        </p:spPr>
        <p:txBody>
          <a:bodyPr wrap="none" rtlCol="0">
            <a:spAutoFit/>
          </a:bodyPr>
          <a:lstStyle/>
          <a:p>
            <a:r>
              <a:rPr lang="en-US" sz="2800" b="1" dirty="0"/>
              <a:t>How are data used in the scientific method?</a:t>
            </a:r>
          </a:p>
        </p:txBody>
      </p:sp>
      <p:grpSp>
        <p:nvGrpSpPr>
          <p:cNvPr id="12" name="Group 11">
            <a:extLst>
              <a:ext uri="{FF2B5EF4-FFF2-40B4-BE49-F238E27FC236}">
                <a16:creationId xmlns:a16="http://schemas.microsoft.com/office/drawing/2014/main" id="{2381F32E-F3B1-1D1C-41E4-E4BF5EC55623}"/>
              </a:ext>
            </a:extLst>
          </p:cNvPr>
          <p:cNvGrpSpPr/>
          <p:nvPr/>
        </p:nvGrpSpPr>
        <p:grpSpPr>
          <a:xfrm>
            <a:off x="10191579" y="1680459"/>
            <a:ext cx="1193744" cy="4287045"/>
            <a:chOff x="10191579" y="1680459"/>
            <a:chExt cx="1193744" cy="4287045"/>
          </a:xfrm>
        </p:grpSpPr>
        <p:sp>
          <p:nvSpPr>
            <p:cNvPr id="13" name="Arrow: Down 12">
              <a:extLst>
                <a:ext uri="{FF2B5EF4-FFF2-40B4-BE49-F238E27FC236}">
                  <a16:creationId xmlns:a16="http://schemas.microsoft.com/office/drawing/2014/main" id="{0A654772-6213-3829-6A6A-8948730C4BFC}"/>
                </a:ext>
              </a:extLst>
            </p:cNvPr>
            <p:cNvSpPr/>
            <p:nvPr/>
          </p:nvSpPr>
          <p:spPr>
            <a:xfrm>
              <a:off x="10295522" y="2681341"/>
              <a:ext cx="195423" cy="2217819"/>
            </a:xfrm>
            <a:prstGeom prst="down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DC1415A3-2131-1C33-FDF7-EA04F96BAB02}"/>
                </a:ext>
              </a:extLst>
            </p:cNvPr>
            <p:cNvGrpSpPr/>
            <p:nvPr/>
          </p:nvGrpSpPr>
          <p:grpSpPr>
            <a:xfrm>
              <a:off x="10191579" y="1680459"/>
              <a:ext cx="1193744" cy="4287045"/>
              <a:chOff x="10191579" y="1680459"/>
              <a:chExt cx="1193744" cy="4287045"/>
            </a:xfrm>
          </p:grpSpPr>
          <p:sp>
            <p:nvSpPr>
              <p:cNvPr id="15" name="Isosceles Triangle 14">
                <a:extLst>
                  <a:ext uri="{FF2B5EF4-FFF2-40B4-BE49-F238E27FC236}">
                    <a16:creationId xmlns:a16="http://schemas.microsoft.com/office/drawing/2014/main" id="{125F97AF-5EBD-8571-2914-7B236CDDAEA0}"/>
                  </a:ext>
                </a:extLst>
              </p:cNvPr>
              <p:cNvSpPr/>
              <p:nvPr/>
            </p:nvSpPr>
            <p:spPr>
              <a:xfrm flipV="1">
                <a:off x="10394245" y="1680459"/>
                <a:ext cx="807244" cy="4287045"/>
              </a:xfrm>
              <a:prstGeom prst="triangl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1BB8DE31-2E20-C495-65E7-5CEDC10AD6AE}"/>
                  </a:ext>
                </a:extLst>
              </p:cNvPr>
              <p:cNvSpPr txBox="1"/>
              <p:nvPr/>
            </p:nvSpPr>
            <p:spPr>
              <a:xfrm>
                <a:off x="10192771" y="1732012"/>
                <a:ext cx="1192552" cy="830997"/>
              </a:xfrm>
              <a:prstGeom prst="rect">
                <a:avLst/>
              </a:prstGeom>
              <a:noFill/>
            </p:spPr>
            <p:txBody>
              <a:bodyPr wrap="square" rtlCol="0">
                <a:spAutoFit/>
              </a:bodyPr>
              <a:lstStyle/>
              <a:p>
                <a:pPr algn="ctr"/>
                <a:r>
                  <a:rPr lang="en-US" sz="1600" dirty="0">
                    <a:effectLst>
                      <a:glow rad="139700">
                        <a:schemeClr val="bg1">
                          <a:alpha val="80000"/>
                        </a:schemeClr>
                      </a:glow>
                    </a:effectLst>
                  </a:rPr>
                  <a:t>General  law of nature</a:t>
                </a:r>
              </a:p>
            </p:txBody>
          </p:sp>
          <p:sp>
            <p:nvSpPr>
              <p:cNvPr id="24" name="TextBox 23">
                <a:extLst>
                  <a:ext uri="{FF2B5EF4-FFF2-40B4-BE49-F238E27FC236}">
                    <a16:creationId xmlns:a16="http://schemas.microsoft.com/office/drawing/2014/main" id="{15570D15-ED02-CA30-A2B3-994EB59E0C7C}"/>
                  </a:ext>
                </a:extLst>
              </p:cNvPr>
              <p:cNvSpPr txBox="1"/>
              <p:nvPr/>
            </p:nvSpPr>
            <p:spPr>
              <a:xfrm>
                <a:off x="10191579" y="4883075"/>
                <a:ext cx="1192552" cy="830997"/>
              </a:xfrm>
              <a:prstGeom prst="rect">
                <a:avLst/>
              </a:prstGeom>
              <a:noFill/>
            </p:spPr>
            <p:txBody>
              <a:bodyPr wrap="square" rtlCol="0">
                <a:spAutoFit/>
              </a:bodyPr>
              <a:lstStyle/>
              <a:p>
                <a:pPr algn="ctr"/>
                <a:r>
                  <a:rPr lang="en-US" sz="1600" dirty="0">
                    <a:effectLst>
                      <a:glow rad="139700">
                        <a:schemeClr val="bg1">
                          <a:alpha val="80000"/>
                        </a:schemeClr>
                      </a:glow>
                    </a:effectLst>
                  </a:rPr>
                  <a:t>Specific pattern observed</a:t>
                </a:r>
              </a:p>
            </p:txBody>
          </p:sp>
        </p:grpSp>
      </p:grpSp>
      <p:grpSp>
        <p:nvGrpSpPr>
          <p:cNvPr id="25" name="Group 24">
            <a:extLst>
              <a:ext uri="{FF2B5EF4-FFF2-40B4-BE49-F238E27FC236}">
                <a16:creationId xmlns:a16="http://schemas.microsoft.com/office/drawing/2014/main" id="{7D40F76A-0D2B-628B-F4ED-4E06E53169F9}"/>
              </a:ext>
            </a:extLst>
          </p:cNvPr>
          <p:cNvGrpSpPr/>
          <p:nvPr/>
        </p:nvGrpSpPr>
        <p:grpSpPr>
          <a:xfrm>
            <a:off x="9033629" y="2034073"/>
            <a:ext cx="1989718" cy="3650292"/>
            <a:chOff x="9033629" y="2034073"/>
            <a:chExt cx="1989718" cy="3650292"/>
          </a:xfrm>
        </p:grpSpPr>
        <p:sp>
          <p:nvSpPr>
            <p:cNvPr id="27" name="Right Brace 26">
              <a:extLst>
                <a:ext uri="{FF2B5EF4-FFF2-40B4-BE49-F238E27FC236}">
                  <a16:creationId xmlns:a16="http://schemas.microsoft.com/office/drawing/2014/main" id="{3D212BEB-2FFF-AAAE-C9C8-633666EC7180}"/>
                </a:ext>
              </a:extLst>
            </p:cNvPr>
            <p:cNvSpPr/>
            <p:nvPr/>
          </p:nvSpPr>
          <p:spPr>
            <a:xfrm>
              <a:off x="9033629" y="2034073"/>
              <a:ext cx="755009" cy="3650292"/>
            </a:xfrm>
            <a:prstGeom prst="rightBrace">
              <a:avLst>
                <a:gd name="adj1" fmla="val 40555"/>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TextBox 28">
              <a:extLst>
                <a:ext uri="{FF2B5EF4-FFF2-40B4-BE49-F238E27FC236}">
                  <a16:creationId xmlns:a16="http://schemas.microsoft.com/office/drawing/2014/main" id="{53F77304-B5B7-2AC8-2867-36D5443D51F2}"/>
                </a:ext>
              </a:extLst>
            </p:cNvPr>
            <p:cNvSpPr txBox="1"/>
            <p:nvPr/>
          </p:nvSpPr>
          <p:spPr>
            <a:xfrm>
              <a:off x="9830795" y="3689942"/>
              <a:ext cx="1192552" cy="338554"/>
            </a:xfrm>
            <a:prstGeom prst="rect">
              <a:avLst/>
            </a:prstGeom>
            <a:noFill/>
          </p:spPr>
          <p:txBody>
            <a:bodyPr wrap="square" rtlCol="0">
              <a:spAutoFit/>
            </a:bodyPr>
            <a:lstStyle/>
            <a:p>
              <a:r>
                <a:rPr lang="en-US" sz="1600" dirty="0">
                  <a:effectLst>
                    <a:glow rad="139700">
                      <a:schemeClr val="bg1">
                        <a:alpha val="80000"/>
                      </a:schemeClr>
                    </a:glow>
                  </a:effectLst>
                </a:rPr>
                <a:t>Deduction</a:t>
              </a:r>
            </a:p>
          </p:txBody>
        </p:sp>
      </p:grpSp>
      <p:grpSp>
        <p:nvGrpSpPr>
          <p:cNvPr id="30" name="Group 29">
            <a:extLst>
              <a:ext uri="{FF2B5EF4-FFF2-40B4-BE49-F238E27FC236}">
                <a16:creationId xmlns:a16="http://schemas.microsoft.com/office/drawing/2014/main" id="{0B290719-C93F-232A-31EB-F264D7D00C7E}"/>
              </a:ext>
            </a:extLst>
          </p:cNvPr>
          <p:cNvGrpSpPr/>
          <p:nvPr/>
        </p:nvGrpSpPr>
        <p:grpSpPr>
          <a:xfrm>
            <a:off x="990365" y="1889522"/>
            <a:ext cx="1193744" cy="4287045"/>
            <a:chOff x="990365" y="1494502"/>
            <a:chExt cx="1193744" cy="4287045"/>
          </a:xfrm>
        </p:grpSpPr>
        <p:sp>
          <p:nvSpPr>
            <p:cNvPr id="31" name="Arrow: Down 30">
              <a:extLst>
                <a:ext uri="{FF2B5EF4-FFF2-40B4-BE49-F238E27FC236}">
                  <a16:creationId xmlns:a16="http://schemas.microsoft.com/office/drawing/2014/main" id="{51C59B36-3F94-E9F5-ED6C-79EC0C6A587D}"/>
                </a:ext>
              </a:extLst>
            </p:cNvPr>
            <p:cNvSpPr/>
            <p:nvPr/>
          </p:nvSpPr>
          <p:spPr>
            <a:xfrm flipV="1">
              <a:off x="1923197" y="2479299"/>
              <a:ext cx="195423" cy="2217819"/>
            </a:xfrm>
            <a:prstGeom prst="down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Isosceles Triangle 32">
              <a:extLst>
                <a:ext uri="{FF2B5EF4-FFF2-40B4-BE49-F238E27FC236}">
                  <a16:creationId xmlns:a16="http://schemas.microsoft.com/office/drawing/2014/main" id="{7F09D2B8-603E-9D9D-2953-6882B17FDCE0}"/>
                </a:ext>
              </a:extLst>
            </p:cNvPr>
            <p:cNvSpPr/>
            <p:nvPr/>
          </p:nvSpPr>
          <p:spPr>
            <a:xfrm flipV="1">
              <a:off x="1193031" y="1494502"/>
              <a:ext cx="807244" cy="4287045"/>
            </a:xfrm>
            <a:prstGeom prst="triangl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1E7381D3-C85E-5CA5-3CDF-E17D54A48F38}"/>
                </a:ext>
              </a:extLst>
            </p:cNvPr>
            <p:cNvSpPr txBox="1"/>
            <p:nvPr/>
          </p:nvSpPr>
          <p:spPr>
            <a:xfrm>
              <a:off x="991557" y="1546055"/>
              <a:ext cx="1192552" cy="830997"/>
            </a:xfrm>
            <a:prstGeom prst="rect">
              <a:avLst/>
            </a:prstGeom>
            <a:noFill/>
          </p:spPr>
          <p:txBody>
            <a:bodyPr wrap="square" rtlCol="0">
              <a:spAutoFit/>
            </a:bodyPr>
            <a:lstStyle/>
            <a:p>
              <a:pPr algn="ctr"/>
              <a:r>
                <a:rPr lang="en-US" sz="1600" dirty="0">
                  <a:effectLst>
                    <a:glow rad="139700">
                      <a:schemeClr val="bg1">
                        <a:alpha val="80000"/>
                      </a:schemeClr>
                    </a:glow>
                  </a:effectLst>
                </a:rPr>
                <a:t>General  law of nature</a:t>
              </a:r>
            </a:p>
          </p:txBody>
        </p:sp>
        <p:sp>
          <p:nvSpPr>
            <p:cNvPr id="35" name="TextBox 34">
              <a:extLst>
                <a:ext uri="{FF2B5EF4-FFF2-40B4-BE49-F238E27FC236}">
                  <a16:creationId xmlns:a16="http://schemas.microsoft.com/office/drawing/2014/main" id="{B4A0F484-E4D1-7E04-E33F-B6FF941FF6CC}"/>
                </a:ext>
              </a:extLst>
            </p:cNvPr>
            <p:cNvSpPr txBox="1"/>
            <p:nvPr/>
          </p:nvSpPr>
          <p:spPr>
            <a:xfrm>
              <a:off x="990365" y="4697118"/>
              <a:ext cx="1192552" cy="830997"/>
            </a:xfrm>
            <a:prstGeom prst="rect">
              <a:avLst/>
            </a:prstGeom>
            <a:noFill/>
          </p:spPr>
          <p:txBody>
            <a:bodyPr wrap="square" rtlCol="0">
              <a:spAutoFit/>
            </a:bodyPr>
            <a:lstStyle/>
            <a:p>
              <a:pPr algn="ctr"/>
              <a:r>
                <a:rPr lang="en-US" sz="1600" dirty="0">
                  <a:effectLst>
                    <a:glow rad="139700">
                      <a:schemeClr val="bg1">
                        <a:alpha val="80000"/>
                      </a:schemeClr>
                    </a:glow>
                  </a:effectLst>
                </a:rPr>
                <a:t>Specific pattern observed</a:t>
              </a:r>
            </a:p>
          </p:txBody>
        </p:sp>
      </p:grpSp>
      <p:grpSp>
        <p:nvGrpSpPr>
          <p:cNvPr id="37" name="Group 36">
            <a:extLst>
              <a:ext uri="{FF2B5EF4-FFF2-40B4-BE49-F238E27FC236}">
                <a16:creationId xmlns:a16="http://schemas.microsoft.com/office/drawing/2014/main" id="{C083E3BB-612E-F357-7EBA-E3ECC52ABA35}"/>
              </a:ext>
            </a:extLst>
          </p:cNvPr>
          <p:cNvGrpSpPr/>
          <p:nvPr/>
        </p:nvGrpSpPr>
        <p:grpSpPr>
          <a:xfrm>
            <a:off x="358986" y="1870083"/>
            <a:ext cx="2798323" cy="3738881"/>
            <a:chOff x="446447" y="1475063"/>
            <a:chExt cx="2798323" cy="3738881"/>
          </a:xfrm>
        </p:grpSpPr>
        <p:sp>
          <p:nvSpPr>
            <p:cNvPr id="38" name="Right Brace 37">
              <a:extLst>
                <a:ext uri="{FF2B5EF4-FFF2-40B4-BE49-F238E27FC236}">
                  <a16:creationId xmlns:a16="http://schemas.microsoft.com/office/drawing/2014/main" id="{997A1845-BBAE-3FF1-74DB-526BB8E9CAF9}"/>
                </a:ext>
              </a:extLst>
            </p:cNvPr>
            <p:cNvSpPr/>
            <p:nvPr/>
          </p:nvSpPr>
          <p:spPr>
            <a:xfrm flipH="1">
              <a:off x="2535907" y="1475063"/>
              <a:ext cx="708863" cy="3738881"/>
            </a:xfrm>
            <a:prstGeom prst="rightBrace">
              <a:avLst>
                <a:gd name="adj1" fmla="val 46256"/>
                <a:gd name="adj2" fmla="val 49303"/>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TextBox 39">
              <a:extLst>
                <a:ext uri="{FF2B5EF4-FFF2-40B4-BE49-F238E27FC236}">
                  <a16:creationId xmlns:a16="http://schemas.microsoft.com/office/drawing/2014/main" id="{5249FC03-85E8-85E9-38ED-6FB191676F8B}"/>
                </a:ext>
              </a:extLst>
            </p:cNvPr>
            <p:cNvSpPr txBox="1"/>
            <p:nvPr/>
          </p:nvSpPr>
          <p:spPr>
            <a:xfrm>
              <a:off x="446447" y="3138181"/>
              <a:ext cx="2046913" cy="338554"/>
            </a:xfrm>
            <a:prstGeom prst="rect">
              <a:avLst/>
            </a:prstGeom>
            <a:noFill/>
          </p:spPr>
          <p:txBody>
            <a:bodyPr wrap="square" rtlCol="0">
              <a:spAutoFit/>
            </a:bodyPr>
            <a:lstStyle/>
            <a:p>
              <a:pPr algn="r"/>
              <a:r>
                <a:rPr lang="en-US" sz="1600" dirty="0">
                  <a:effectLst>
                    <a:glow rad="139700">
                      <a:schemeClr val="bg1">
                        <a:alpha val="80000"/>
                      </a:schemeClr>
                    </a:glow>
                  </a:effectLst>
                </a:rPr>
                <a:t>Induction</a:t>
              </a:r>
            </a:p>
          </p:txBody>
        </p:sp>
      </p:grpSp>
    </p:spTree>
    <p:extLst>
      <p:ext uri="{BB962C8B-B14F-4D97-AF65-F5344CB8AC3E}">
        <p14:creationId xmlns:p14="http://schemas.microsoft.com/office/powerpoint/2010/main" val="2412566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fade">
                                      <p:cBhvr>
                                        <p:cTn id="7" dur="500"/>
                                        <p:tgtEl>
                                          <p:spTgt spid="50"/>
                                        </p:tgtEl>
                                      </p:cBhvr>
                                    </p:animEffect>
                                  </p:childTnLst>
                                </p:cTn>
                              </p:par>
                              <p:par>
                                <p:cTn id="8" presetID="10" presetClass="entr" presetSubtype="0" fill="hold"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fade">
                                      <p:cBhvr>
                                        <p:cTn id="10"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587" y="591260"/>
            <a:ext cx="7620419" cy="584775"/>
          </a:xfrm>
          <a:prstGeom prst="rect">
            <a:avLst/>
          </a:prstGeom>
          <a:noFill/>
        </p:spPr>
        <p:txBody>
          <a:bodyPr wrap="none" rtlCol="0">
            <a:spAutoFit/>
          </a:bodyPr>
          <a:lstStyle/>
          <a:p>
            <a:r>
              <a:rPr lang="en-US" sz="3200" b="1" dirty="0"/>
              <a:t>How do we put data into objective context?</a:t>
            </a:r>
          </a:p>
        </p:txBody>
      </p:sp>
      <p:sp>
        <p:nvSpPr>
          <p:cNvPr id="5" name="TextBox 4"/>
          <p:cNvSpPr txBox="1"/>
          <p:nvPr/>
        </p:nvSpPr>
        <p:spPr>
          <a:xfrm>
            <a:off x="882869" y="1481959"/>
            <a:ext cx="5180072" cy="830997"/>
          </a:xfrm>
          <a:prstGeom prst="rect">
            <a:avLst/>
          </a:prstGeom>
          <a:noFill/>
        </p:spPr>
        <p:txBody>
          <a:bodyPr wrap="none" rtlCol="0">
            <a:spAutoFit/>
          </a:bodyPr>
          <a:lstStyle/>
          <a:p>
            <a:r>
              <a:rPr lang="en-US" sz="2400" dirty="0"/>
              <a:t>Reference frame (or frame of reference)</a:t>
            </a:r>
          </a:p>
          <a:p>
            <a:r>
              <a:rPr lang="en-US" sz="2400" dirty="0"/>
              <a:t>Einstein’s special theory of relativity</a:t>
            </a:r>
          </a:p>
        </p:txBody>
      </p:sp>
      <p:cxnSp>
        <p:nvCxnSpPr>
          <p:cNvPr id="7" name="Straight Arrow Connector 6"/>
          <p:cNvCxnSpPr/>
          <p:nvPr/>
        </p:nvCxnSpPr>
        <p:spPr>
          <a:xfrm flipV="1">
            <a:off x="4471586" y="4981893"/>
            <a:ext cx="3389587" cy="15766"/>
          </a:xfrm>
          <a:prstGeom prst="straightConnector1">
            <a:avLst/>
          </a:prstGeom>
          <a:ln w="5715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p:cNvSpPr txBox="1"/>
              <p:nvPr/>
            </p:nvSpPr>
            <p:spPr>
              <a:xfrm>
                <a:off x="5700541" y="5691354"/>
                <a:ext cx="46807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𝑥</m:t>
                      </m:r>
                    </m:oMath>
                  </m:oMathPara>
                </a14:m>
                <a:endParaRPr lang="en-US" sz="2800" dirty="0"/>
              </a:p>
            </p:txBody>
          </p:sp>
        </mc:Choice>
        <mc:Fallback xmlns="">
          <p:sp>
            <p:nvSpPr>
              <p:cNvPr id="18" name="TextBox 17"/>
              <p:cNvSpPr txBox="1">
                <a:spLocks noRot="1" noChangeAspect="1" noMove="1" noResize="1" noEditPoints="1" noAdjustHandles="1" noChangeArrowheads="1" noChangeShapeType="1" noTextEdit="1"/>
              </p:cNvSpPr>
              <p:nvPr/>
            </p:nvSpPr>
            <p:spPr>
              <a:xfrm>
                <a:off x="5700541" y="5691354"/>
                <a:ext cx="468077" cy="523220"/>
              </a:xfrm>
              <a:prstGeom prst="rect">
                <a:avLst/>
              </a:prstGeom>
              <a:blipFill>
                <a:blip r:embed="rId3"/>
                <a:stretch>
                  <a:fillRect/>
                </a:stretch>
              </a:blipFill>
            </p:spPr>
            <p:txBody>
              <a:bodyPr/>
              <a:lstStyle/>
              <a:p>
                <a:r>
                  <a:rPr lang="en-US">
                    <a:noFill/>
                  </a:rPr>
                  <a:t> </a:t>
                </a:r>
              </a:p>
            </p:txBody>
          </p:sp>
        </mc:Fallback>
      </mc:AlternateContent>
      <p:sp>
        <p:nvSpPr>
          <p:cNvPr id="19" name="TextBox 18"/>
          <p:cNvSpPr txBox="1"/>
          <p:nvPr/>
        </p:nvSpPr>
        <p:spPr>
          <a:xfrm>
            <a:off x="5117293" y="5672861"/>
            <a:ext cx="556563" cy="523220"/>
          </a:xfrm>
          <a:prstGeom prst="rect">
            <a:avLst/>
          </a:prstGeom>
          <a:noFill/>
        </p:spPr>
        <p:txBody>
          <a:bodyPr wrap="none" rtlCol="0">
            <a:spAutoFit/>
          </a:bodyPr>
          <a:lstStyle/>
          <a:p>
            <a:r>
              <a:rPr lang="en-US" sz="2800" dirty="0"/>
              <a:t>[L]</a:t>
            </a:r>
          </a:p>
        </p:txBody>
      </p:sp>
      <p:sp>
        <p:nvSpPr>
          <p:cNvPr id="20" name="TextBox 19"/>
          <p:cNvSpPr txBox="1"/>
          <p:nvPr/>
        </p:nvSpPr>
        <p:spPr>
          <a:xfrm>
            <a:off x="6219316" y="5691354"/>
            <a:ext cx="3529812" cy="523220"/>
          </a:xfrm>
          <a:prstGeom prst="rect">
            <a:avLst/>
          </a:prstGeom>
          <a:noFill/>
        </p:spPr>
        <p:txBody>
          <a:bodyPr wrap="none" rtlCol="0">
            <a:spAutoFit/>
          </a:bodyPr>
          <a:lstStyle/>
          <a:p>
            <a:r>
              <a:rPr lang="en-US" sz="2800" dirty="0"/>
              <a:t>(meters, feet, furlongs)</a:t>
            </a:r>
          </a:p>
        </p:txBody>
      </p:sp>
      <p:grpSp>
        <p:nvGrpSpPr>
          <p:cNvPr id="29" name="Group 28"/>
          <p:cNvGrpSpPr/>
          <p:nvPr/>
        </p:nvGrpSpPr>
        <p:grpSpPr>
          <a:xfrm>
            <a:off x="5288858" y="4997659"/>
            <a:ext cx="1290249" cy="674500"/>
            <a:chOff x="5383454" y="4997659"/>
            <a:chExt cx="1290249" cy="674500"/>
          </a:xfrm>
        </p:grpSpPr>
        <p:cxnSp>
          <p:nvCxnSpPr>
            <p:cNvPr id="22" name="Straight Connector 21"/>
            <p:cNvCxnSpPr/>
            <p:nvPr/>
          </p:nvCxnSpPr>
          <p:spPr>
            <a:xfrm>
              <a:off x="5556879" y="4997659"/>
              <a:ext cx="0" cy="220718"/>
            </a:xfrm>
            <a:prstGeom prst="line">
              <a:avLst/>
            </a:prstGeom>
            <a:ln w="571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6495393" y="4997659"/>
              <a:ext cx="2162" cy="212835"/>
            </a:xfrm>
            <a:prstGeom prst="line">
              <a:avLst/>
            </a:prstGeom>
            <a:ln w="571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383454" y="5202615"/>
              <a:ext cx="340158" cy="461665"/>
            </a:xfrm>
            <a:prstGeom prst="rect">
              <a:avLst/>
            </a:prstGeom>
            <a:noFill/>
          </p:spPr>
          <p:txBody>
            <a:bodyPr wrap="none" rtlCol="0">
              <a:spAutoFit/>
            </a:bodyPr>
            <a:lstStyle/>
            <a:p>
              <a:r>
                <a:rPr lang="en-US" sz="2400" dirty="0"/>
                <a:t>1</a:t>
              </a:r>
            </a:p>
          </p:txBody>
        </p:sp>
        <p:sp>
          <p:nvSpPr>
            <p:cNvPr id="28" name="TextBox 27"/>
            <p:cNvSpPr txBox="1"/>
            <p:nvPr/>
          </p:nvSpPr>
          <p:spPr>
            <a:xfrm>
              <a:off x="6333545" y="5210494"/>
              <a:ext cx="340158" cy="461665"/>
            </a:xfrm>
            <a:prstGeom prst="rect">
              <a:avLst/>
            </a:prstGeom>
            <a:noFill/>
          </p:spPr>
          <p:txBody>
            <a:bodyPr wrap="none" rtlCol="0">
              <a:spAutoFit/>
            </a:bodyPr>
            <a:lstStyle/>
            <a:p>
              <a:r>
                <a:rPr lang="en-US" sz="2400" dirty="0"/>
                <a:t>2</a:t>
              </a:r>
            </a:p>
          </p:txBody>
        </p:sp>
      </p:grpSp>
      <mc:AlternateContent xmlns:mc="http://schemas.openxmlformats.org/markup-compatibility/2006" xmlns:a14="http://schemas.microsoft.com/office/drawing/2010/main">
        <mc:Choice Requires="a14">
          <p:sp>
            <p:nvSpPr>
              <p:cNvPr id="34" name="TextBox 33"/>
              <p:cNvSpPr txBox="1"/>
              <p:nvPr/>
            </p:nvSpPr>
            <p:spPr>
              <a:xfrm>
                <a:off x="8078516" y="3231926"/>
                <a:ext cx="1327158"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𝑥</m:t>
                      </m:r>
                      <m:r>
                        <a:rPr lang="en-US" sz="2400" b="0" i="1" dirty="0" smtClean="0">
                          <a:latin typeface="Cambria Math" panose="02040503050406030204" pitchFamily="18" charset="0"/>
                        </a:rPr>
                        <m:t>=2 </m:t>
                      </m:r>
                      <m:r>
                        <m:rPr>
                          <m:sty m:val="p"/>
                        </m:rPr>
                        <a:rPr lang="en-US" sz="2400" b="0" i="0" dirty="0" smtClean="0">
                          <a:latin typeface="Cambria Math" panose="02040503050406030204" pitchFamily="18" charset="0"/>
                        </a:rPr>
                        <m:t>m</m:t>
                      </m:r>
                    </m:oMath>
                  </m:oMathPara>
                </a14:m>
                <a:endParaRPr lang="en-US" sz="2400" dirty="0"/>
              </a:p>
            </p:txBody>
          </p:sp>
        </mc:Choice>
        <mc:Fallback xmlns="">
          <p:sp>
            <p:nvSpPr>
              <p:cNvPr id="34" name="TextBox 33"/>
              <p:cNvSpPr txBox="1">
                <a:spLocks noRot="1" noChangeAspect="1" noMove="1" noResize="1" noEditPoints="1" noAdjustHandles="1" noChangeArrowheads="1" noChangeShapeType="1" noTextEdit="1"/>
              </p:cNvSpPr>
              <p:nvPr/>
            </p:nvSpPr>
            <p:spPr>
              <a:xfrm>
                <a:off x="8078516" y="3231926"/>
                <a:ext cx="1327158" cy="461665"/>
              </a:xfrm>
              <a:prstGeom prst="rect">
                <a:avLst/>
              </a:prstGeom>
              <a:blipFill>
                <a:blip r:embed="rId4"/>
                <a:stretch>
                  <a:fillRect/>
                </a:stretch>
              </a:blipFill>
            </p:spPr>
            <p:txBody>
              <a:bodyPr/>
              <a:lstStyle/>
              <a:p>
                <a:r>
                  <a:rPr lang="en-US">
                    <a:noFill/>
                  </a:rPr>
                  <a:t> </a:t>
                </a:r>
              </a:p>
            </p:txBody>
          </p:sp>
        </mc:Fallback>
      </mc:AlternateContent>
      <p:sp>
        <p:nvSpPr>
          <p:cNvPr id="15" name="TextBox 14"/>
          <p:cNvSpPr txBox="1"/>
          <p:nvPr/>
        </p:nvSpPr>
        <p:spPr>
          <a:xfrm>
            <a:off x="882869" y="2400929"/>
            <a:ext cx="5517928" cy="830997"/>
          </a:xfrm>
          <a:prstGeom prst="rect">
            <a:avLst/>
          </a:prstGeom>
          <a:noFill/>
        </p:spPr>
        <p:txBody>
          <a:bodyPr wrap="square" rtlCol="0">
            <a:spAutoFit/>
          </a:bodyPr>
          <a:lstStyle/>
          <a:p>
            <a:r>
              <a:rPr lang="en-US" sz="2400" dirty="0"/>
              <a:t>A dimension describes a measurable component of a reference frame</a:t>
            </a:r>
          </a:p>
        </p:txBody>
      </p:sp>
      <p:sp>
        <p:nvSpPr>
          <p:cNvPr id="17" name="TextBox 16">
            <a:extLst>
              <a:ext uri="{FF2B5EF4-FFF2-40B4-BE49-F238E27FC236}">
                <a16:creationId xmlns:a16="http://schemas.microsoft.com/office/drawing/2014/main" id="{D1CE9049-1646-4592-90C9-394D364BD495}"/>
              </a:ext>
            </a:extLst>
          </p:cNvPr>
          <p:cNvSpPr txBox="1"/>
          <p:nvPr/>
        </p:nvSpPr>
        <p:spPr>
          <a:xfrm>
            <a:off x="9247906" y="4150151"/>
            <a:ext cx="2736839" cy="461665"/>
          </a:xfrm>
          <a:prstGeom prst="rect">
            <a:avLst/>
          </a:prstGeom>
          <a:noFill/>
        </p:spPr>
        <p:txBody>
          <a:bodyPr wrap="none" rtlCol="0">
            <a:spAutoFit/>
          </a:bodyPr>
          <a:lstStyle/>
          <a:p>
            <a:r>
              <a:rPr lang="en-US" sz="2400" b="1" dirty="0"/>
              <a:t>Numbers have units</a:t>
            </a:r>
          </a:p>
        </p:txBody>
      </p:sp>
      <p:cxnSp>
        <p:nvCxnSpPr>
          <p:cNvPr id="21" name="Straight Arrow Connector 20">
            <a:extLst>
              <a:ext uri="{FF2B5EF4-FFF2-40B4-BE49-F238E27FC236}">
                <a16:creationId xmlns:a16="http://schemas.microsoft.com/office/drawing/2014/main" id="{72C091E7-67CA-471C-B41D-87C11BFBC9DC}"/>
              </a:ext>
            </a:extLst>
          </p:cNvPr>
          <p:cNvCxnSpPr>
            <a:cxnSpLocks/>
          </p:cNvCxnSpPr>
          <p:nvPr/>
        </p:nvCxnSpPr>
        <p:spPr>
          <a:xfrm flipV="1">
            <a:off x="8349343" y="2581607"/>
            <a:ext cx="859971" cy="706880"/>
          </a:xfrm>
          <a:prstGeom prst="straightConnector1">
            <a:avLst/>
          </a:prstGeom>
          <a:ln w="5715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AB44A48F-B5D2-4913-882C-B4B2517C4008}"/>
              </a:ext>
            </a:extLst>
          </p:cNvPr>
          <p:cNvCxnSpPr>
            <a:cxnSpLocks/>
            <a:stCxn id="32" idx="7"/>
            <a:endCxn id="34" idx="1"/>
          </p:cNvCxnSpPr>
          <p:nvPr/>
        </p:nvCxnSpPr>
        <p:spPr>
          <a:xfrm flipV="1">
            <a:off x="6463838" y="3462759"/>
            <a:ext cx="1614678" cy="1451031"/>
          </a:xfrm>
          <a:prstGeom prst="straightConnector1">
            <a:avLst/>
          </a:prstGeom>
          <a:ln w="5715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F8E73FB5-67FE-40B6-B51B-F1EAE043D787}"/>
              </a:ext>
            </a:extLst>
          </p:cNvPr>
          <p:cNvCxnSpPr>
            <a:cxnSpLocks/>
          </p:cNvCxnSpPr>
          <p:nvPr/>
        </p:nvCxnSpPr>
        <p:spPr>
          <a:xfrm>
            <a:off x="8956921" y="3636183"/>
            <a:ext cx="581971" cy="534814"/>
          </a:xfrm>
          <a:prstGeom prst="straightConnector1">
            <a:avLst/>
          </a:prstGeom>
          <a:ln w="5715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8E135605-9F7C-4245-ADEA-352504151A0C}"/>
              </a:ext>
            </a:extLst>
          </p:cNvPr>
          <p:cNvSpPr/>
          <p:nvPr/>
        </p:nvSpPr>
        <p:spPr>
          <a:xfrm>
            <a:off x="6311640" y="4883382"/>
            <a:ext cx="178311" cy="207636"/>
          </a:xfrm>
          <a:prstGeom prst="ellipse">
            <a:avLst/>
          </a:prstGeom>
          <a:no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6472D8B3-C6A6-46BA-B762-13111C14E30B}"/>
              </a:ext>
            </a:extLst>
          </p:cNvPr>
          <p:cNvSpPr txBox="1"/>
          <p:nvPr/>
        </p:nvSpPr>
        <p:spPr>
          <a:xfrm>
            <a:off x="9209314" y="2166107"/>
            <a:ext cx="2678362" cy="830997"/>
          </a:xfrm>
          <a:prstGeom prst="rect">
            <a:avLst/>
          </a:prstGeom>
          <a:noFill/>
        </p:spPr>
        <p:txBody>
          <a:bodyPr wrap="square" rtlCol="0">
            <a:spAutoFit/>
          </a:bodyPr>
          <a:lstStyle/>
          <a:p>
            <a:r>
              <a:rPr lang="en-US" sz="2400" b="1" dirty="0"/>
              <a:t>Variables have dimensions</a:t>
            </a:r>
          </a:p>
        </p:txBody>
      </p:sp>
      <p:sp>
        <p:nvSpPr>
          <p:cNvPr id="2" name="TextBox 1">
            <a:extLst>
              <a:ext uri="{FF2B5EF4-FFF2-40B4-BE49-F238E27FC236}">
                <a16:creationId xmlns:a16="http://schemas.microsoft.com/office/drawing/2014/main" id="{4AEA8690-BACA-6F67-ACBA-75A5863A0427}"/>
              </a:ext>
            </a:extLst>
          </p:cNvPr>
          <p:cNvSpPr txBox="1"/>
          <p:nvPr/>
        </p:nvSpPr>
        <p:spPr>
          <a:xfrm>
            <a:off x="9749128" y="1361827"/>
            <a:ext cx="2367226" cy="830997"/>
          </a:xfrm>
          <a:prstGeom prst="rect">
            <a:avLst/>
          </a:prstGeom>
          <a:noFill/>
        </p:spPr>
        <p:txBody>
          <a:bodyPr wrap="square" rtlCol="0">
            <a:spAutoFit/>
          </a:bodyPr>
          <a:lstStyle/>
          <a:p>
            <a:r>
              <a:rPr lang="en-US" sz="2400" b="1" dirty="0"/>
              <a:t>Dimensions provide meaning</a:t>
            </a:r>
          </a:p>
        </p:txBody>
      </p:sp>
      <p:sp>
        <p:nvSpPr>
          <p:cNvPr id="3" name="TextBox 2">
            <a:extLst>
              <a:ext uri="{FF2B5EF4-FFF2-40B4-BE49-F238E27FC236}">
                <a16:creationId xmlns:a16="http://schemas.microsoft.com/office/drawing/2014/main" id="{7F78EA7C-5B7A-7488-5A80-E2D742893772}"/>
              </a:ext>
            </a:extLst>
          </p:cNvPr>
          <p:cNvSpPr txBox="1"/>
          <p:nvPr/>
        </p:nvSpPr>
        <p:spPr>
          <a:xfrm>
            <a:off x="9701227" y="4558383"/>
            <a:ext cx="2479838" cy="830997"/>
          </a:xfrm>
          <a:prstGeom prst="rect">
            <a:avLst/>
          </a:prstGeom>
          <a:noFill/>
        </p:spPr>
        <p:txBody>
          <a:bodyPr wrap="square" rtlCol="0">
            <a:spAutoFit/>
          </a:bodyPr>
          <a:lstStyle/>
          <a:p>
            <a:r>
              <a:rPr lang="en-US" sz="2400" b="1" dirty="0"/>
              <a:t>Units provide a scale</a:t>
            </a:r>
          </a:p>
        </p:txBody>
      </p:sp>
      <p:sp>
        <p:nvSpPr>
          <p:cNvPr id="6" name="TextBox 5">
            <a:extLst>
              <a:ext uri="{FF2B5EF4-FFF2-40B4-BE49-F238E27FC236}">
                <a16:creationId xmlns:a16="http://schemas.microsoft.com/office/drawing/2014/main" id="{42E12159-E40E-B5B7-1406-F0439EF3D9ED}"/>
              </a:ext>
            </a:extLst>
          </p:cNvPr>
          <p:cNvSpPr txBox="1"/>
          <p:nvPr/>
        </p:nvSpPr>
        <p:spPr>
          <a:xfrm>
            <a:off x="891100" y="3346616"/>
            <a:ext cx="4953440" cy="830997"/>
          </a:xfrm>
          <a:prstGeom prst="rect">
            <a:avLst/>
          </a:prstGeom>
          <a:noFill/>
        </p:spPr>
        <p:txBody>
          <a:bodyPr wrap="square" rtlCol="0">
            <a:spAutoFit/>
          </a:bodyPr>
          <a:lstStyle/>
          <a:p>
            <a:r>
              <a:rPr lang="en-US" sz="2400" dirty="0"/>
              <a:t>Length is the fundamental dimension of space</a:t>
            </a:r>
          </a:p>
        </p:txBody>
      </p:sp>
    </p:spTree>
    <p:extLst>
      <p:ext uri="{BB962C8B-B14F-4D97-AF65-F5344CB8AC3E}">
        <p14:creationId xmlns:p14="http://schemas.microsoft.com/office/powerpoint/2010/main" val="2284057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500"/>
                                        <p:tgtEl>
                                          <p:spTgt spid="1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fade">
                                      <p:cBhvr>
                                        <p:cTn id="30" dur="500"/>
                                        <p:tgtEl>
                                          <p:spTgt spid="1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fade">
                                      <p:cBhvr>
                                        <p:cTn id="35" dur="500"/>
                                        <p:tgtEl>
                                          <p:spTgt spid="2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fade">
                                      <p:cBhvr>
                                        <p:cTn id="40" dur="500"/>
                                        <p:tgtEl>
                                          <p:spTgt spid="20"/>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2"/>
                                        </p:tgtEl>
                                        <p:attrNameLst>
                                          <p:attrName>style.visibility</p:attrName>
                                        </p:attrNameLst>
                                      </p:cBhvr>
                                      <p:to>
                                        <p:strVal val="visible"/>
                                      </p:to>
                                    </p:set>
                                    <p:animEffect transition="in" filter="fade">
                                      <p:cBhvr>
                                        <p:cTn id="45" dur="500"/>
                                        <p:tgtEl>
                                          <p:spTgt spid="32"/>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34"/>
                                        </p:tgtEl>
                                        <p:attrNameLst>
                                          <p:attrName>style.visibility</p:attrName>
                                        </p:attrNameLst>
                                      </p:cBhvr>
                                      <p:to>
                                        <p:strVal val="visible"/>
                                      </p:to>
                                    </p:set>
                                    <p:animEffect transition="in" filter="fade">
                                      <p:cBhvr>
                                        <p:cTn id="48" dur="500"/>
                                        <p:tgtEl>
                                          <p:spTgt spid="34"/>
                                        </p:tgtEl>
                                      </p:cBhvr>
                                    </p:animEffect>
                                  </p:childTnLst>
                                </p:cTn>
                              </p:par>
                              <p:par>
                                <p:cTn id="49" presetID="10" presetClass="entr" presetSubtype="0" fill="hold" nodeType="with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fade">
                                      <p:cBhvr>
                                        <p:cTn id="51" dur="500"/>
                                        <p:tgtEl>
                                          <p:spTgt spid="24"/>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21"/>
                                        </p:tgtEl>
                                        <p:attrNameLst>
                                          <p:attrName>style.visibility</p:attrName>
                                        </p:attrNameLst>
                                      </p:cBhvr>
                                      <p:to>
                                        <p:strVal val="visible"/>
                                      </p:to>
                                    </p:set>
                                    <p:animEffect transition="in" filter="fade">
                                      <p:cBhvr>
                                        <p:cTn id="56" dur="500"/>
                                        <p:tgtEl>
                                          <p:spTgt spid="21"/>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37"/>
                                        </p:tgtEl>
                                        <p:attrNameLst>
                                          <p:attrName>style.visibility</p:attrName>
                                        </p:attrNameLst>
                                      </p:cBhvr>
                                      <p:to>
                                        <p:strVal val="visible"/>
                                      </p:to>
                                    </p:set>
                                    <p:animEffect transition="in" filter="fade">
                                      <p:cBhvr>
                                        <p:cTn id="59" dur="500"/>
                                        <p:tgtEl>
                                          <p:spTgt spid="37"/>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17"/>
                                        </p:tgtEl>
                                        <p:attrNameLst>
                                          <p:attrName>style.visibility</p:attrName>
                                        </p:attrNameLst>
                                      </p:cBhvr>
                                      <p:to>
                                        <p:strVal val="visible"/>
                                      </p:to>
                                    </p:set>
                                    <p:animEffect transition="in" filter="fade">
                                      <p:cBhvr>
                                        <p:cTn id="64" dur="500"/>
                                        <p:tgtEl>
                                          <p:spTgt spid="17"/>
                                        </p:tgtEl>
                                      </p:cBhvr>
                                    </p:animEffect>
                                  </p:childTnLst>
                                </p:cTn>
                              </p:par>
                              <p:par>
                                <p:cTn id="65" presetID="10" presetClass="entr" presetSubtype="0" fill="hold" nodeType="withEffect">
                                  <p:stCondLst>
                                    <p:cond delay="0"/>
                                  </p:stCondLst>
                                  <p:childTnLst>
                                    <p:set>
                                      <p:cBhvr>
                                        <p:cTn id="66" dur="1" fill="hold">
                                          <p:stCondLst>
                                            <p:cond delay="0"/>
                                          </p:stCondLst>
                                        </p:cTn>
                                        <p:tgtEl>
                                          <p:spTgt spid="30"/>
                                        </p:tgtEl>
                                        <p:attrNameLst>
                                          <p:attrName>style.visibility</p:attrName>
                                        </p:attrNameLst>
                                      </p:cBhvr>
                                      <p:to>
                                        <p:strVal val="visible"/>
                                      </p:to>
                                    </p:set>
                                    <p:animEffect transition="in" filter="fade">
                                      <p:cBhvr>
                                        <p:cTn id="67" dur="500"/>
                                        <p:tgtEl>
                                          <p:spTgt spid="30"/>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
                                        </p:tgtEl>
                                        <p:attrNameLst>
                                          <p:attrName>style.visibility</p:attrName>
                                        </p:attrNameLst>
                                      </p:cBhvr>
                                      <p:to>
                                        <p:strVal val="visible"/>
                                      </p:to>
                                    </p:set>
                                    <p:animEffect transition="in" filter="fade">
                                      <p:cBhvr>
                                        <p:cTn id="72" dur="500"/>
                                        <p:tgtEl>
                                          <p:spTgt spid="2"/>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
                                        </p:tgtEl>
                                        <p:attrNameLst>
                                          <p:attrName>style.visibility</p:attrName>
                                        </p:attrNameLst>
                                      </p:cBhvr>
                                      <p:to>
                                        <p:strVal val="visible"/>
                                      </p:to>
                                    </p:set>
                                    <p:animEffect transition="in" filter="fade">
                                      <p:cBhvr>
                                        <p:cTn id="7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8" grpId="0"/>
      <p:bldP spid="19" grpId="0"/>
      <p:bldP spid="20" grpId="0"/>
      <p:bldP spid="34" grpId="0"/>
      <p:bldP spid="15" grpId="0"/>
      <p:bldP spid="17" grpId="0"/>
      <p:bldP spid="32" grpId="0" animBg="1"/>
      <p:bldP spid="37" grpId="0"/>
      <p:bldP spid="2" grpId="0"/>
      <p:bldP spid="3"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w="38100">
          <a:noFill/>
          <a:prstDash val="sysDash"/>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57150">
          <a:solidFill>
            <a:schemeClr val="tx1"/>
          </a:solidFill>
          <a:headEnd type="oval" w="med" len="med"/>
          <a:tailEnd type="triangl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2857</TotalTime>
  <Words>6110</Words>
  <Application>Microsoft Office PowerPoint</Application>
  <PresentationFormat>Widescreen</PresentationFormat>
  <Paragraphs>591</Paragraphs>
  <Slides>25</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Calibri Light</vt:lpstr>
      <vt:lpstr>Cambria Math</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are the dimensions of π?</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 Robert</dc:creator>
  <cp:lastModifiedBy>Rob Payn</cp:lastModifiedBy>
  <cp:revision>188</cp:revision>
  <dcterms:created xsi:type="dcterms:W3CDTF">2014-08-15T22:32:20Z</dcterms:created>
  <dcterms:modified xsi:type="dcterms:W3CDTF">2025-08-24T22:04:55Z</dcterms:modified>
</cp:coreProperties>
</file>