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hyperlink" Target="http://DoViewPlanning.Org" TargetMode="Externa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nvlpubs.nist.gov/nistpubs/ai/nist.ai.100-1.pdf" TargetMode="External"/><Relationship Id="rId13" Type="http://schemas.openxmlformats.org/officeDocument/2006/relationships/hyperlink" Target="http://DoViewPlanning.Org" TargetMode="External"/><Relationship Id="rId3" Type="http://schemas.openxmlformats.org/officeDocument/2006/relationships/hyperlink" Target="https://www.weforum.org/publications/global-risks-report-2026/" TargetMode="External"/><Relationship Id="rId7" Type="http://schemas.openxmlformats.org/officeDocument/2006/relationships/hyperlink" Target="https://www.iso.org/standard/27001" TargetMode="External"/><Relationship Id="rId12" Type="http://schemas.openxmlformats.org/officeDocument/2006/relationships/hyperlink" Target="https://www.coso.org/guidance-erm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so.org/standard/75106.html" TargetMode="External"/><Relationship Id="rId11" Type="http://schemas.openxmlformats.org/officeDocument/2006/relationships/hyperlink" Target="https://tnfd.global/wp-content/uploads/2023/08/Recommendations_of_the_Taskforce_on_Nature-related_Financial_Disclosures_September_2023.pdf" TargetMode="External"/><Relationship Id="rId5" Type="http://schemas.openxmlformats.org/officeDocument/2006/relationships/hyperlink" Target="https://www.iso.org/standard/65694.html" TargetMode="External"/><Relationship Id="rId10" Type="http://schemas.openxmlformats.org/officeDocument/2006/relationships/hyperlink" Target="https://www.ifrs.org/content/dam/ifrs/publications/pdf-standards-issb/english/2023/issued/part-a/issb-2023-a-ifrs-s2-climate-related-disclosures.pdf?bypass=on" TargetMode="External"/><Relationship Id="rId4" Type="http://schemas.openxmlformats.org/officeDocument/2006/relationships/hyperlink" Target="https://nvlpubs.nist.gov/nistpubs/CSWP/NIST.CSWP.29.pdf" TargetMode="External"/><Relationship Id="rId9" Type="http://schemas.openxmlformats.org/officeDocument/2006/relationships/hyperlink" Target="https://legalinstruments.oecd.org/en/instruments/oecd-legal-0449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viewplanning.org/method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333761"/>
            <a:ext cx="1980000" cy="7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42000" y="2374538"/>
            <a:ext cx="6660000" cy="18288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681137"/>
            <a:ext cx="1980000" cy="720000"/>
          </a:xfrm>
          <a:prstGeom prst="rect">
            <a:avLst/>
          </a:prstGeom>
          <a:solidFill>
            <a:srgbClr val="FFFFBA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Geopolitical &amp; Geoeconomic Shock Resilience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681137"/>
            <a:ext cx="1980000" cy="720000"/>
          </a:xfrm>
          <a:prstGeom prst="rect">
            <a:avLst/>
          </a:prstGeom>
          <a:solidFill>
            <a:srgbClr val="F9D3D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Financial Resilience &amp; Liquidity Under Stress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2681137"/>
            <a:ext cx="1980000" cy="720000"/>
          </a:xfrm>
          <a:prstGeom prst="rect">
            <a:avLst/>
          </a:prstGeom>
          <a:solidFill>
            <a:srgbClr val="9FE1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Supply Chain Continuity &amp; Critical Inputs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1242000" y="3669013"/>
            <a:ext cx="1980000" cy="720000"/>
          </a:xfrm>
          <a:prstGeom prst="rect">
            <a:avLst/>
          </a:prstGeom>
          <a:solidFill>
            <a:srgbClr val="BEFFA1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Climate Physical Risk &amp; Operational Adaptation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582000" y="3669013"/>
            <a:ext cx="1980000" cy="720000"/>
          </a:xfrm>
          <a:prstGeom prst="rect">
            <a:avLst/>
          </a:prstGeom>
          <a:solidFill>
            <a:srgbClr val="D4C9A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Nature, Biodiversity &amp; Pollution Exposure Management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5922000" y="3669013"/>
            <a:ext cx="1980000" cy="720000"/>
          </a:xfrm>
          <a:prstGeom prst="rect">
            <a:avLst/>
          </a:prstGeom>
          <a:solidFill>
            <a:srgbClr val="B6BCF2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Cyber Resilience &amp; Critical Technology Continuity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1242000" y="4664953"/>
            <a:ext cx="1980000" cy="720000"/>
          </a:xfrm>
          <a:prstGeom prst="rect">
            <a:avLst/>
          </a:prstGeom>
          <a:solidFill>
            <a:srgbClr val="FEBE8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&amp; Frontier-Tech Risk Management</a:t>
            </a:r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3582000" y="4664953"/>
            <a:ext cx="1980000" cy="720000"/>
          </a:xfrm>
          <a:prstGeom prst="rect">
            <a:avLst/>
          </a:prstGeom>
          <a:solidFill>
            <a:srgbClr val="E0FD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Information Integrity, Misinformation &amp; Reputation</a:t>
            </a:r>
          </a:p>
        </p:txBody>
      </p:sp>
      <p:sp>
        <p:nvSpPr>
          <p:cNvPr id="13" name="Rectangle 12">
            <a:hlinkClick r:id="rId11" action="ppaction://hlinksldjump"/>
          </p:cNvPr>
          <p:cNvSpPr/>
          <p:nvPr/>
        </p:nvSpPr>
        <p:spPr>
          <a:xfrm>
            <a:off x="5922000" y="4664953"/>
            <a:ext cx="1980000" cy="720000"/>
          </a:xfrm>
          <a:prstGeom prst="rect">
            <a:avLst/>
          </a:prstGeom>
          <a:solidFill>
            <a:srgbClr val="D6D6D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People, Social Cohesion, Safety &amp; Social License</a:t>
            </a:r>
          </a:p>
        </p:txBody>
      </p:sp>
      <p:sp>
        <p:nvSpPr>
          <p:cNvPr id="14" name="Rectangle 13">
            <a:hlinkClick r:id="rId12" action="ppaction://hlinksldjump"/>
          </p:cNvPr>
          <p:cNvSpPr/>
          <p:nvPr/>
        </p:nvSpPr>
        <p:spPr>
          <a:xfrm>
            <a:off x="3582000" y="5660893"/>
            <a:ext cx="1980000" cy="720000"/>
          </a:xfrm>
          <a:prstGeom prst="rect">
            <a:avLst/>
          </a:prstGeom>
          <a:solidFill>
            <a:srgbClr val="FFFFBA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Internal Governance: Enterprise Risk, Compliance &amp; Assurance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13"/>
              </a:rPr>
              <a:t>DoViewPlanning.Org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44E3EE-F7E9-ACD5-8639-104051857D1B}"/>
              </a:ext>
            </a:extLst>
          </p:cNvPr>
          <p:cNvSpPr txBox="1"/>
          <p:nvPr/>
        </p:nvSpPr>
        <p:spPr>
          <a:xfrm>
            <a:off x="6692115" y="115014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pic>
        <p:nvPicPr>
          <p:cNvPr id="20" name="Google Shape;369;p12" title="Doview new.jpeg">
            <a:extLst>
              <a:ext uri="{FF2B5EF4-FFF2-40B4-BE49-F238E27FC236}">
                <a16:creationId xmlns:a16="http://schemas.microsoft.com/office/drawing/2014/main" id="{A79D1EDB-ACEE-F93C-A779-B40E46BDD173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71305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38B0006-DC07-635B-3952-12B585B48323}"/>
              </a:ext>
            </a:extLst>
          </p:cNvPr>
          <p:cNvSpPr txBox="1"/>
          <p:nvPr/>
        </p:nvSpPr>
        <p:spPr>
          <a:xfrm>
            <a:off x="6692115" y="1150144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DE7E29-4D74-4C47-A6A3-722EE7A1D149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8CC31E-258C-CF88-3282-25C3074F6671}"/>
              </a:ext>
            </a:extLst>
          </p:cNvPr>
          <p:cNvSpPr txBox="1"/>
          <p:nvPr/>
        </p:nvSpPr>
        <p:spPr>
          <a:xfrm>
            <a:off x="192505" y="137512"/>
            <a:ext cx="8600173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lang="en-AU" dirty="0"/>
              <a:t>How </a:t>
            </a:r>
            <a:r>
              <a:rPr lang="en-AU" b="1" dirty="0"/>
              <a:t>Corporates</a:t>
            </a:r>
            <a:r>
              <a:rPr lang="en-AU" dirty="0"/>
              <a:t> Can Respond to Mitigate the Risks Identified in the </a:t>
            </a:r>
            <a:r>
              <a:rPr dirty="0"/>
              <a:t>WEF Global Risks Report 2026</a:t>
            </a:r>
            <a:r>
              <a:rPr lang="en-AU" dirty="0"/>
              <a:t> </a:t>
            </a:r>
            <a:r>
              <a:rPr lang="en-AU" dirty="0"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lang="en-AU" dirty="0"/>
              <a:t> Strategy Diagram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Information Integrity, Misinformation &amp; Reputation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641348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Brand trust risks mapped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2756916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Key narratives and misinformation vectors identified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72484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Executive/employee impersonation risks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988052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High-impact events calendar mapped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816608" y="2199132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Monitoring and detection capability established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3314700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Authenticity and provenance approach defined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4430268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Crisis comms roles and approvals defined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13176" y="1641348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Rapid rebuttal and escalation playbooks operational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3176" y="2756916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Identity verification and anti-fraud controls strengthened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872484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Employee communications protocols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988052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Platform and media relationships maintained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2199132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Response coordination executed during events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3314700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and partner reassurance delivered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4430268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Evidence preserved for enforcement and legal action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Post-incident recovery messaging executed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Trust rebuilding initiatives deployed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02880" y="2756916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Misinformation impacts reduced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02880" y="3872484"/>
            <a:ext cx="1021080" cy="100584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Reputation damage reduced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55264DCC-C82A-D693-F71B-BAE117FD0AF5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84FC73C-3629-0F74-53B1-8F011FD4AF48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5226ED-27D3-D8BF-1B6C-74993DDA4D6A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People, Social Cohesion, Safety &amp; Social License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308860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Workforce vulnerability and wellbeing risks assessed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454146"/>
            <a:ext cx="1320393" cy="704088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Labor market and skills gaps identified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320540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Community impacts and grievances identified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777593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115921" y="1641348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Safety culture and controls strengthened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115921" y="2756916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Fair work and grievance mechanisms strengthened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15921" y="3872484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Workforce transition and reskilling pathways defined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15921" y="4988052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Security and site protection risks assessed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573475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911803" y="1600200"/>
            <a:ext cx="1320393" cy="79918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Retention and capability programs executed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11803" y="2509113"/>
            <a:ext cx="1320393" cy="79918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Contractor and site safety performance improved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11803" y="3418027"/>
            <a:ext cx="1320393" cy="79918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Community benefit and engagement plans executed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11803" y="4326940"/>
            <a:ext cx="1320393" cy="79918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Security posture adjusted proportionately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11803" y="5235854"/>
            <a:ext cx="1320393" cy="799185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Incident support and welfare capability strengthened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36935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707684" y="2756916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Leading indicators and sentiment monitoring operational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07684" y="3872484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Escalation and mediation pathways activated early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16523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503566" y="2199132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Workforce stability and productivity increased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03566" y="3314700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Safety incidents reduced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503566" y="4430268"/>
            <a:ext cx="1320393" cy="1005840"/>
          </a:xfrm>
          <a:prstGeom prst="rect">
            <a:avLst/>
          </a:prstGeom>
          <a:solidFill>
            <a:srgbClr val="D6D6D6"/>
          </a:solidFill>
          <a:ln>
            <a:solidFill>
              <a:srgbClr val="D6D6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Community trust and social license strengthened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7" name="Google Shape;369;p12" title="Doview new.jpeg">
            <a:extLst>
              <a:ext uri="{FF2B5EF4-FFF2-40B4-BE49-F238E27FC236}">
                <a16:creationId xmlns:a16="http://schemas.microsoft.com/office/drawing/2014/main" id="{3E6E6049-4800-D48E-D1CA-9A98F46FEFCB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6A62274-C413-6097-5C0E-55562275550E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82FFAD-6852-9169-E845-868E96DD8318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Internal Governance: Enterprise Risk, Compliance &amp; Assurance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199132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Enterprise risk taxonomy aligned to global risk landscape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14700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Materiality thresholds and priorities defined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43026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Key obligations and control requirements mapped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16608" y="164134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Board oversight and decision cadence established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6608" y="2756916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Risk ownership and accountability assigned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3872484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Policies and standards updated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4988052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Training and capability built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13176" y="164134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Metrics, KRIs, and trigger thresholds operational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3176" y="2756916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Risk treatment plans funded and scheduled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872484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Third-party risk governance embedded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988052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Management reporting cadence established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2199132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Assurance plan and internal audit program executed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3314700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External certifications/attestations obtained where relevant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443026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Control exceptions tracked and remediated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Lessons learned embedded after incidents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Continuous improvement loops operating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02880" y="2864996"/>
            <a:ext cx="1256060" cy="816102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Risk governance effectiveness increased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02880" y="3922563"/>
            <a:ext cx="1256060" cy="8229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Compliance and assurance confidence increased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7C54D341-947B-FC94-9655-29AEF2B8E91B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259A0CD3-21D3-FA91-6409-BB55B06571C4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F88DEC-0275-6DD4-F19D-62C6A192E5EA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544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WEF — Global Risks Report 2026 (publication page)</a:t>
            </a:r>
            <a:r>
              <a:rPr sz="1100">
                <a:solidFill>
                  <a:srgbClr val="0066CC"/>
                </a:solidFill>
                <a:hlinkClick r:id="rId3"/>
              </a:rPr>
              <a:t>
https://www.weforum.org/publications/global-risks-report-2026/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2402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NIST — Cybersecurity Framework (CSF) 2.0 (PDF)</a:t>
            </a:r>
            <a:r>
              <a:rPr sz="1100">
                <a:solidFill>
                  <a:srgbClr val="0066CC"/>
                </a:solidFill>
                <a:hlinkClick r:id="rId4"/>
              </a:rPr>
              <a:t>
https://nvlpubs.nist.gov/nistpubs/CSWP/NIST.CSWP.29.pdf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9260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ISO — ISO 31000:2018 Risk Management (overview)</a:t>
            </a:r>
            <a:r>
              <a:rPr sz="1100">
                <a:solidFill>
                  <a:srgbClr val="0066CC"/>
                </a:solidFill>
                <a:hlinkClick r:id="rId5"/>
              </a:rPr>
              <a:t>
https://www.iso.org/standard/65694.html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118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ISO — ISO 22301:2019 Business Continuity (overview)</a:t>
            </a:r>
            <a:r>
              <a:rPr sz="1100">
                <a:solidFill>
                  <a:srgbClr val="0066CC"/>
                </a:solidFill>
                <a:hlinkClick r:id="rId6"/>
              </a:rPr>
              <a:t>
https://www.iso.org/standard/75106.html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ISO/IEC 27001:2022 ISMS (overview)</a:t>
            </a:r>
            <a:r>
              <a:rPr sz="1100">
                <a:solidFill>
                  <a:srgbClr val="0066CC"/>
                </a:solidFill>
                <a:hlinkClick r:id="rId7"/>
              </a:rPr>
              <a:t>
https://www.iso.org/standard/27001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834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t>• NIST — AI Risk Management Framework (AI RMF 1.0) (PDF)</a:t>
            </a:r>
            <a:r>
              <a:rPr sz="1100">
                <a:solidFill>
                  <a:srgbClr val="0066CC"/>
                </a:solidFill>
                <a:hlinkClick r:id="rId8"/>
              </a:rPr>
              <a:t>
https://nvlpubs.nist.gov/nistpubs/ai/nist.ai.100-1.pdf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0" y="1554480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dirty="0"/>
              <a:t>• OECD — Recommendation of the Council on AI (legal instrument)</a:t>
            </a:r>
            <a:r>
              <a:rPr sz="1100" dirty="0">
                <a:solidFill>
                  <a:srgbClr val="0066CC"/>
                </a:solidFill>
                <a:hlinkClick r:id="rId9"/>
              </a:rPr>
              <a:t>
https://legalinstruments.oecd.org/en/instruments/oecd-legal-0449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2545435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dirty="0"/>
              <a:t>• ISSB — IFRS S2 Climate-related Disclosures (PDF)</a:t>
            </a:r>
            <a:r>
              <a:rPr sz="1100" dirty="0">
                <a:solidFill>
                  <a:srgbClr val="0066CC"/>
                </a:solidFill>
                <a:hlinkClick r:id="rId10"/>
              </a:rPr>
              <a:t>
https://www.ifrs.org/content/dam/ifrs/publications/pdf-standards-issb/english/2023/issued/part-a/issb-2023-a-ifrs-s2-climate-related-disclosures.pdf?bypass=on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40" y="3494922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dirty="0"/>
              <a:t>• TNFD — Recommendations (PDF)</a:t>
            </a:r>
            <a:r>
              <a:rPr sz="1100" dirty="0">
                <a:solidFill>
                  <a:srgbClr val="0066CC"/>
                </a:solidFill>
                <a:hlinkClick r:id="rId11"/>
              </a:rPr>
              <a:t>
https://tnfd.global/wp-content/uploads/2023/08/Recommendations_of_the_Taskforce_on_Nature-related_Financial_Disclosures_September_2023.pdf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3440" y="4592202"/>
            <a:ext cx="3566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dirty="0"/>
              <a:t>• COSO — Enterprise Risk Management (guidance page)</a:t>
            </a:r>
            <a:r>
              <a:rPr sz="1100" dirty="0">
                <a:solidFill>
                  <a:srgbClr val="0066CC"/>
                </a:solidFill>
                <a:hlinkClick r:id="rId12"/>
              </a:rPr>
              <a:t>
https://www.coso.org/guidance-erm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13"/>
              </a:rPr>
              <a:t>DoViewPlanning.Org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982665-F638-2D6C-9BAA-372B13C54DD4}"/>
              </a:ext>
            </a:extLst>
          </p:cNvPr>
          <p:cNvSpPr txBox="1"/>
          <p:nvPr/>
        </p:nvSpPr>
        <p:spPr>
          <a:xfrm>
            <a:off x="137160" y="622361"/>
            <a:ext cx="869743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rPr lang="en-NZ" dirty="0"/>
              <a:t>Sources Used For This DoView </a:t>
            </a:r>
          </a:p>
          <a:p>
            <a:pPr algn="ctr">
              <a:defRPr sz="2200">
                <a:solidFill>
                  <a:srgbClr val="000000"/>
                </a:solidFill>
              </a:defRPr>
            </a:pPr>
            <a:r>
              <a:rPr lang="en-NZ" dirty="0"/>
              <a:t>(AI-generated – check independently and click on at your own risk</a:t>
            </a:r>
            <a:endParaRPr lang="en-US" dirty="0"/>
          </a:p>
        </p:txBody>
      </p:sp>
      <p:pic>
        <p:nvPicPr>
          <p:cNvPr id="18" name="Google Shape;369;p12" title="Doview new.jpeg">
            <a:extLst>
              <a:ext uri="{FF2B5EF4-FFF2-40B4-BE49-F238E27FC236}">
                <a16:creationId xmlns:a16="http://schemas.microsoft.com/office/drawing/2014/main" id="{4D35BEAB-5C21-E2EC-F547-28B89F4AA131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D22864D-9BE4-4090-9D8E-7216B6BC8135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909E2E-FECD-6699-5DD9-755776C58696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7863840" cy="4678204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'This-Then' claims. Find how to use  </a:t>
            </a:r>
            <a:r>
              <a:rPr dirty="0" err="1"/>
              <a:t>DoViews</a:t>
            </a:r>
            <a:r>
              <a:rPr dirty="0"/>
              <a:t> at </a:t>
            </a:r>
            <a:r>
              <a:rPr dirty="0">
                <a:hlinkClick r:id="rId3"/>
              </a:rPr>
              <a:t>DoViewPlanning.Org/Method</a:t>
            </a:r>
            <a:r>
              <a:rPr dirty="0"/>
              <a:t>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DoViewPlanning.Org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4"/>
              </a:rPr>
              <a:t>DoViewPlanning.Org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F89A26-671C-B069-7CAF-A54D6AB28FD6}"/>
              </a:ext>
            </a:extLst>
          </p:cNvPr>
          <p:cNvSpPr txBox="1"/>
          <p:nvPr/>
        </p:nvSpPr>
        <p:spPr>
          <a:xfrm>
            <a:off x="6818725" y="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4CF598-8F1E-053E-E82D-0F3A2776D45C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  <p:pic>
        <p:nvPicPr>
          <p:cNvPr id="10" name="Google Shape;369;p12" title="Doview new.jpeg">
            <a:extLst>
              <a:ext uri="{FF2B5EF4-FFF2-40B4-BE49-F238E27FC236}">
                <a16:creationId xmlns:a16="http://schemas.microsoft.com/office/drawing/2014/main" id="{71D44276-DBA7-8B67-DB6A-EE044263F7A2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57776"/>
            <a:ext cx="7772400" cy="71054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Corporate value and continuity protected under global shocks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463317"/>
            <a:ext cx="7772400" cy="795528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Major loss events reduced (financial, operational, cyber, legal)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520656"/>
            <a:ext cx="7772400" cy="69451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Stakeholder trust preserved (customers, regulators, communities, staff)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4458976"/>
            <a:ext cx="7772400" cy="64748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Strategic resilience and optionality increased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5297528"/>
            <a:ext cx="7772400" cy="795528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Sustainable performance strengthened under climate and nature constraints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A6307C-009B-BE43-5E0D-E4B8554D7E4E}"/>
              </a:ext>
            </a:extLst>
          </p:cNvPr>
          <p:cNvSpPr/>
          <p:nvPr/>
        </p:nvSpPr>
        <p:spPr>
          <a:xfrm>
            <a:off x="685800" y="15544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B05C1E-ED62-6530-F425-991F88436DC3}"/>
              </a:ext>
            </a:extLst>
          </p:cNvPr>
          <p:cNvSpPr/>
          <p:nvPr/>
        </p:nvSpPr>
        <p:spPr>
          <a:xfrm>
            <a:off x="685800" y="4468596"/>
            <a:ext cx="7772400" cy="45719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49A279-EF81-8EC9-4A8F-4C6035D75A7C}"/>
              </a:ext>
            </a:extLst>
          </p:cNvPr>
          <p:cNvSpPr/>
          <p:nvPr/>
        </p:nvSpPr>
        <p:spPr>
          <a:xfrm>
            <a:off x="685800" y="2512128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5E9BE2-2F26-3FCD-21DA-5C3262A60A21}"/>
              </a:ext>
            </a:extLst>
          </p:cNvPr>
          <p:cNvSpPr/>
          <p:nvPr/>
        </p:nvSpPr>
        <p:spPr>
          <a:xfrm>
            <a:off x="685800" y="5334392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F64233-9ADE-2C7B-4FF6-DB89C2AA8EC5}"/>
              </a:ext>
            </a:extLst>
          </p:cNvPr>
          <p:cNvSpPr/>
          <p:nvPr/>
        </p:nvSpPr>
        <p:spPr>
          <a:xfrm>
            <a:off x="685800" y="3575736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Google Shape;369;p12" title="Doview new.jpeg">
            <a:extLst>
              <a:ext uri="{FF2B5EF4-FFF2-40B4-BE49-F238E27FC236}">
                <a16:creationId xmlns:a16="http://schemas.microsoft.com/office/drawing/2014/main" id="{C6BDF078-543C-F63E-D107-F2D872B385CA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71305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C0364D-E20B-07F9-1065-FA861FC14EF5}"/>
              </a:ext>
            </a:extLst>
          </p:cNvPr>
          <p:cNvSpPr txBox="1"/>
          <p:nvPr/>
        </p:nvSpPr>
        <p:spPr>
          <a:xfrm>
            <a:off x="6725093" y="44826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E5BAED-D1D4-E4BF-EE72-F6E461222F28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Geopolitical &amp; Geoeconomic Shock Resilience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199132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Exposure to sanctions/</a:t>
            </a:r>
            <a:endParaRPr lang="en-AU" dirty="0"/>
          </a:p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tariffs/controls mapped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14700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Critical jurisdictions and counterparties mapped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43026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Geopolitical early-warning indicators defined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16608" y="1600200"/>
            <a:ext cx="1021080" cy="67516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Geopolitical scenarios and stress tests run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6608" y="2509113"/>
            <a:ext cx="1021080" cy="79918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dependencies and chokepoints identified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3418027"/>
            <a:ext cx="1021080" cy="79918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Contractual/policy constraints identified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4326940"/>
            <a:ext cx="1021080" cy="90891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Operational tolerances and recovery targets defined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16608" y="5335981"/>
            <a:ext cx="1021080" cy="992123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Trigger thresholds and playbook activation criteria set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313176" y="1945758"/>
            <a:ext cx="1021080" cy="125921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Diversification options designed (markets, vendors, routes)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314700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Trade compliance capability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430268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Sanctions screening and controls strengthened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1385088"/>
            <a:ext cx="1021080" cy="101429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Rapid switch plans for sourcing/</a:t>
            </a:r>
            <a:endParaRPr lang="en-AU" dirty="0"/>
          </a:p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routing operational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2509113"/>
            <a:ext cx="1021080" cy="92697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Alternative settlement and financing channels prepared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3527755"/>
            <a:ext cx="1021080" cy="79918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Inventory and buffer policies optimized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9744" y="4418608"/>
            <a:ext cx="1021080" cy="908914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Crisis staffing and surge capacity arranged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9744" y="5432450"/>
            <a:ext cx="1021080" cy="79918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Cross-border data/</a:t>
            </a:r>
            <a:endParaRPr lang="en-AU" dirty="0"/>
          </a:p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IT continuity paths validated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Crisis governance activated fast when triggers hit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Stakeholder communications executed consistently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7802880" y="2199132"/>
            <a:ext cx="115824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Revenue, supply, and operations stabilized under shocks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02880" y="3314700"/>
            <a:ext cx="115824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Legal and regulatory exposure reduced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02880" y="4430268"/>
            <a:ext cx="1158240" cy="100584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Strategic optionality increased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2" name="Google Shape;369;p12" title="Doview new.jpeg">
            <a:extLst>
              <a:ext uri="{FF2B5EF4-FFF2-40B4-BE49-F238E27FC236}">
                <a16:creationId xmlns:a16="http://schemas.microsoft.com/office/drawing/2014/main" id="{0A6145C9-42C8-CDA1-9F6F-1295FFD9941B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99945" y="613495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2E08251-D13F-0B8B-807F-C44BD18C91DA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E0E2D66-2E62-AAFB-B7AF-77BB893D0FDE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Financial Resilience &amp; Liquidity Under Stress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641348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Cash conversion cycle drivers understood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2756916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Refinancing and covenant risks mapped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72484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Concentration risks in customers/</a:t>
            </a:r>
            <a:endParaRPr lang="en-AU" dirty="0"/>
          </a:p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markets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988052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FX and commodity exposures quantified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816608" y="1641348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Downside liquidity stress scenarios run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2756916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Contingent liabilities and tail risks assessed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3872484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Risk appetite, limits, and buffers set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16608" y="4988052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Funding and collateral constraints identified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313176" y="2199132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Treasury forecasting and controls strengthened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314700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Counterparty risk management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430268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Hedging strategy implemented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1641348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Liquidity facilities and buffers secured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2756916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Cost base flexibility increased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3872484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Capital allocation triggers defined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9744" y="4988052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Rapid funding actions pre-approved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Liquidity trigger dashboard operational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Crisis treasury playbooks rehearsed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802880" y="2199132"/>
            <a:ext cx="115824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Liquidity maintained through stress events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802880" y="3314700"/>
            <a:ext cx="115824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Solvency risk reduced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02880" y="4430268"/>
            <a:ext cx="115824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Earnings and cash-flow volatility reduced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1" name="Google Shape;369;p12" title="Doview new.jpeg">
            <a:extLst>
              <a:ext uri="{FF2B5EF4-FFF2-40B4-BE49-F238E27FC236}">
                <a16:creationId xmlns:a16="http://schemas.microsoft.com/office/drawing/2014/main" id="{0010971F-1129-5440-4B92-14F5CDBC5A17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99945" y="6171305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8513941-8AFB-42E2-6379-8823CBABD642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6FF6D5-7D2C-EF1C-211B-A3AF7768E663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Supply Chain Continuity &amp; Critical Inputs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4347" y="1661741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End-to-end supply chain mapped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24347" y="2777309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Critical materials and components identified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224347" y="3892877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Single points of failure identified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224347" y="5008445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financial and ESG risk screened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382587" y="3737429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720915" y="1661741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Dual-source and substitution options identified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20915" y="2777309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Inventory strategy optimized by criticality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20915" y="3892877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Near/reshore feasibility assessed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20915" y="5008445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Logistics and port alternatives identified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879155" y="3737429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217483" y="1588886"/>
            <a:ext cx="1021080" cy="79918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qualification and contracting strengthened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17483" y="2529506"/>
            <a:ext cx="1021080" cy="79918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Traceability and provenance capability implemented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17483" y="3470126"/>
            <a:ext cx="1021080" cy="992123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Quality assurance and anti-counterfeit controls strengthened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17483" y="4579125"/>
            <a:ext cx="1021080" cy="79918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Supplier cyber requirements enforced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17483" y="5446890"/>
            <a:ext cx="1021080" cy="79918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Allocation clauses and priority access secured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4375723" y="3737429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714051" y="2219525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Disruption sensing and alerts operational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14051" y="3335093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Scenario-based inventory and routing rules set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14051" y="4450661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performance and risk monitoring automated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5872291" y="3737429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210619" y="2219525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Rapid reconfiguration processes rehearsed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0619" y="3335093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allocation and service-level triage executed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10619" y="4450661"/>
            <a:ext cx="102108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Time-to-recover reduced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7368859" y="3737429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7707187" y="2219525"/>
            <a:ext cx="115824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Critical input continuity achieved under disruption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07187" y="3335093"/>
            <a:ext cx="115824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Customer service levels stabilized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07187" y="4450661"/>
            <a:ext cx="1158240" cy="100584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Revenue loss from disruptions reduced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36627" y="6146873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3" name="Google Shape;369;p12" title="Doview new.jpeg">
            <a:extLst>
              <a:ext uri="{FF2B5EF4-FFF2-40B4-BE49-F238E27FC236}">
                <a16:creationId xmlns:a16="http://schemas.microsoft.com/office/drawing/2014/main" id="{8166A7C1-89F2-38BE-A10E-42606250D4A7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87186" y="6128293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A6C9071-D8DB-D30D-DCF8-03994089CADF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40D7582-815B-02C4-D134-8F0B86F68A7B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Climate Physical Risk &amp; Operational Adaptation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199132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Asset-level climate hazards assessed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14700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Site vulnerability and critical dependencies mapped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430268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Business interruption pathways identified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16608" y="1641348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Adaptation options prioritized by risk and ROI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6608" y="2756916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Resilience capital plan aligned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3872484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Insurance gaps and pricing impacts assessed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4988052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Emergency access and logistics constraints identified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13176" y="1641348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Resilient design standards adopted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3176" y="2756916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Heat/flood/fire hardening projects executed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872484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Water and energy resilience measures implemented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988052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On-site monitoring and alerting implemented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2199132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Emergency operations capability strengthened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3314700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Workforce heat and safety protections strengthened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4430268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and location resilience requirements integrated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Response and recovery rehearsals run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Post-event learning and upgrades embedded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02880" y="2756916"/>
            <a:ext cx="115824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Physical disruption losses reduced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02880" y="3872484"/>
            <a:ext cx="1158240" cy="100584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Operational uptime increased under extreme weather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A717A816-DBDB-B4DC-232D-6CF874C3C89D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99945" y="6143016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FAEE269-7F50-DCB2-6DA1-C892FF14E2F5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FD75815-A2F0-D996-AFE1-9E8879E3792C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Nature, Biodiversity &amp; Pollution Exposure Management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199132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Nature dependencies and impacts mapped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14700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Pollution liabilities and hotspots identified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430268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Regulatory exposure assessed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16608" y="1641348"/>
            <a:ext cx="1021080" cy="74066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Nature-related risk scenarios assessed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6608" y="2519172"/>
            <a:ext cx="1021080" cy="124358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Prevention, remediation, and substitution options prioritized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3872484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nature and pollution requirements defined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4988052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Permitting and community expectations mapped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13176" y="1641348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Waste and emissions controls strengthened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3176" y="2756916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Water stewardship programs executed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3872484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Hazardous substances controls strengthened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4988052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Monitoring and traceability strengthened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9744" y="2199132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conformance verified and audited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3314700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Legacy sites and liabilities remediated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4430268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Incident response and reporting routines strengthened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Nature-positive projects implemented where material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Restoration/offset integrity safeguards implemented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02880" y="2199132"/>
            <a:ext cx="115824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Regulatory, liability, and operational nature risks reduced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02880" y="3314700"/>
            <a:ext cx="115824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Pollution exposure reduced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802880" y="4430268"/>
            <a:ext cx="1158240" cy="100584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Social license strengthened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0" name="Google Shape;369;p12" title="Doview new.jpeg">
            <a:extLst>
              <a:ext uri="{FF2B5EF4-FFF2-40B4-BE49-F238E27FC236}">
                <a16:creationId xmlns:a16="http://schemas.microsoft.com/office/drawing/2014/main" id="{4BAD6071-694F-A76F-161C-64C210586555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71305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3700B26-7215-968B-B129-EFD44FB28012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E4C546-6BAF-CF7E-DC0F-E701C8F7F868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Cyber Resilience &amp; Critical Technology Continuity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1641348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Crown jewels and critical services identified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2756916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Attack surface and key threats profiled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3872484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Third-party and supply-chain cyber risk mapped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4988052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Backup and recovery gaps identified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816608" y="1641348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Security governance and control baseline defined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2756916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Identity and access governance strengthened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16608" y="3872484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Logging, telemetry, and detection requirements implemented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16608" y="5077664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Third-party security obligations embedded in contracts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313176" y="1600200"/>
            <a:ext cx="1021080" cy="7991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Vulnerability reduction programs executed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2509113"/>
            <a:ext cx="1021080" cy="7991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Secure configuration and patching discipline improved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176" y="3418027"/>
            <a:ext cx="1021080" cy="7991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Network segmentation strengthened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13176" y="4326940"/>
            <a:ext cx="1021080" cy="7991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Data protection and key management strengthened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13176" y="5235854"/>
            <a:ext cx="1021080" cy="79918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Phishing and social engineering resistance increased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809744" y="1641348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Incident response playbooks rehearsed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9744" y="2756916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Recovery time objectives validated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9744" y="3872484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Ransomware resilience strengthened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9744" y="4988052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Tabletop exercises run with leadership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Legal, regulatory, and crisis communications readiness strengthened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and regulator notification capability validated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7802880" y="2199132"/>
            <a:ext cx="115824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Cyber incidents detected faster and contained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02880" y="3314700"/>
            <a:ext cx="115824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Recovery achieved within required timeframes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802880" y="4430268"/>
            <a:ext cx="1158240" cy="100584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Material cyber loss likelihood reduced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3" name="Google Shape;369;p12" title="Doview new.jpeg">
            <a:extLst>
              <a:ext uri="{FF2B5EF4-FFF2-40B4-BE49-F238E27FC236}">
                <a16:creationId xmlns:a16="http://schemas.microsoft.com/office/drawing/2014/main" id="{9E6CB987-434E-096E-FAFF-87ECA7974183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A67BC1A9-D8A2-A405-ECEF-D7707883CE79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439E78-6D33-73E9-3551-2340D0DFF49D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AI &amp; Frontier-Tech Risk Management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" y="2199132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use-cases inventoried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3314700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Model and data provenance documented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4430268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High-risk AI contexts identified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78280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16608" y="2199132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governance roles and approval gates established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6608" y="3314700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Safety, security, and privacy requirements defined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16608" y="4430268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Supplier and open-model use controls defined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974848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313176" y="1641348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Risk assessments and red-team evaluations required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13176" y="2756916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Bias, robustness, and security testing executed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13176" y="3872484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Human-in-the-loop controls implemented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13176" y="4988052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Monitoring and drift detection implemented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471416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809744" y="1641348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Deployment guardrails enforced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09744" y="2756916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Misuse prevention and access controls strengthened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9744" y="3872484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Content authenticity and watermarking controls adopted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9744" y="4988052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incident response runbooks operational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967984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6312" y="2756916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Regulatory readiness and documentation maintained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6312" y="3872484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Continuous improvement loop operating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464552" y="3717036"/>
            <a:ext cx="201168" cy="201168"/>
          </a:xfrm>
          <a:prstGeom prst="rightArrow">
            <a:avLst/>
          </a:prstGeom>
          <a:solidFill>
            <a:srgbClr val="D2D2D2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7802880" y="2199132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AI harms prevented or minimized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02880" y="3314700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Regulatory and compliance risk reduced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802880" y="4430268"/>
            <a:ext cx="1021080" cy="10058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18288" rIns="54864" bIns="18288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AI benefits realized safely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hlinkClick r:id="rId3"/>
              </a:rPr>
              <a:t>DoViewPlanning.Org</a:t>
            </a:r>
          </a:p>
        </p:txBody>
      </p:sp>
      <p:pic>
        <p:nvPicPr>
          <p:cNvPr id="30" name="Google Shape;369;p12" title="Doview new.jpeg">
            <a:extLst>
              <a:ext uri="{FF2B5EF4-FFF2-40B4-BE49-F238E27FC236}">
                <a16:creationId xmlns:a16="http://schemas.microsoft.com/office/drawing/2014/main" id="{696C6724-8694-E673-C992-37C71E37DC4C}"/>
              </a:ext>
            </a:extLst>
          </p:cNvPr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6968596" y="6142324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8BD43D4F-6B7E-BC02-9CAF-5032EBF5BC84}"/>
              </a:ext>
            </a:extLst>
          </p:cNvPr>
          <p:cNvSpPr txBox="1"/>
          <p:nvPr/>
        </p:nvSpPr>
        <p:spPr>
          <a:xfrm>
            <a:off x="6692115" y="54370"/>
            <a:ext cx="2269005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</a:t>
            </a:r>
            <a:r>
              <a:rPr lang="en-AU" dirty="0"/>
              <a:t> or </a:t>
            </a:r>
            <a:r>
              <a:rPr dirty="0"/>
              <a:t>endorsed by</a:t>
            </a:r>
            <a:r>
              <a:rPr lang="en-AU" dirty="0"/>
              <a:t> </a:t>
            </a:r>
          </a:p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lang="en-AU" dirty="0"/>
              <a:t>World Economic Forum</a:t>
            </a:r>
            <a:endParaRPr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D64AE7-6264-2A04-E205-8AC4FC8A4628}"/>
              </a:ext>
            </a:extLst>
          </p:cNvPr>
          <p:cNvSpPr txBox="1"/>
          <p:nvPr/>
        </p:nvSpPr>
        <p:spPr>
          <a:xfrm>
            <a:off x="678757" y="6557409"/>
            <a:ext cx="83631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 by </a:t>
            </a:r>
            <a:r>
              <a:rPr lang="en-AU" dirty="0"/>
              <a:t>WEF or </a:t>
            </a:r>
            <a:r>
              <a:rPr dirty="0" err="1"/>
              <a:t>DoViewPlanning</a:t>
            </a:r>
            <a:r>
              <a:rPr dirty="0"/>
              <a:t>. </a:t>
            </a:r>
            <a:r>
              <a:rPr lang="en-AU" dirty="0"/>
              <a:t>Made from </a:t>
            </a:r>
            <a:r>
              <a:rPr dirty="0"/>
              <a:t>public web/user info via AI prompt. </a:t>
            </a:r>
            <a:r>
              <a:rPr lang="en-AU" dirty="0"/>
              <a:t>Dr Paul Duignan </a:t>
            </a:r>
            <a:r>
              <a:rPr dirty="0"/>
              <a:t>Use at own risk re IP &amp; accuracy.</a:t>
            </a:r>
            <a:r>
              <a:rPr lang="en-AU" dirty="0"/>
              <a:t> /a055</a:t>
            </a:r>
            <a:r>
              <a:rPr dirty="0"/>
              <a:t> </a:t>
            </a:r>
            <a:r>
              <a:rPr lang="en-AU" dirty="0"/>
              <a:t>2026-01-21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2473</Words>
  <Application>Microsoft Macintosh PowerPoint</Application>
  <PresentationFormat>On-screen Show (4:3)</PresentationFormat>
  <Paragraphs>311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4</cp:revision>
  <dcterms:created xsi:type="dcterms:W3CDTF">2013-01-27T09:14:16Z</dcterms:created>
  <dcterms:modified xsi:type="dcterms:W3CDTF">2026-01-21T05:39:23Z</dcterms:modified>
  <cp:category/>
</cp:coreProperties>
</file>