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10058400" cx="7772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4752">
          <p15:clr>
            <a:srgbClr val="EAD1DC"/>
          </p15:clr>
        </p15:guide>
        <p15:guide id="2" orient="horz" pos="6192">
          <p15:clr>
            <a:srgbClr val="EAD1DC"/>
          </p15:clr>
        </p15:guide>
        <p15:guide id="3" pos="144">
          <p15:clr>
            <a:srgbClr val="EAD1DC"/>
          </p15:clr>
        </p15:guide>
        <p15:guide id="4" orient="horz" pos="144">
          <p15:clr>
            <a:srgbClr val="EAD1DC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9CCB92F-0FE1-4E67-869D-364143BD7CB8}">
  <a:tblStyle styleId="{D9CCB92F-0FE1-4E67-869D-364143BD7CB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52"/>
        <p:guide pos="6192" orient="horz"/>
        <p:guide pos="144"/>
        <p:guide pos="144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7285e55475_0_0:notes"/>
          <p:cNvSpPr/>
          <p:nvPr>
            <p:ph idx="2" type="sldImg"/>
          </p:nvPr>
        </p:nvSpPr>
        <p:spPr>
          <a:xfrm>
            <a:off x="2104480" y="685800"/>
            <a:ext cx="2649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7285e554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64952" y="1456058"/>
            <a:ext cx="7242600" cy="401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64945" y="5542289"/>
            <a:ext cx="7242600" cy="155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64945" y="4206107"/>
            <a:ext cx="7242600" cy="164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64945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107540" y="2253729"/>
            <a:ext cx="3399900" cy="668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64945" y="1086507"/>
            <a:ext cx="2386800" cy="1477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64945" y="2717440"/>
            <a:ext cx="2386800" cy="621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16713" y="880293"/>
            <a:ext cx="5412600" cy="799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886200" y="-244"/>
            <a:ext cx="3886200" cy="1005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25675" y="2411542"/>
            <a:ext cx="3438300" cy="2898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25675" y="5481569"/>
            <a:ext cx="3438300" cy="24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198575" y="1415969"/>
            <a:ext cx="3261300" cy="7226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64945" y="8273124"/>
            <a:ext cx="50991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64945" y="2163089"/>
            <a:ext cx="7242600" cy="38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64945" y="6164351"/>
            <a:ext cx="7242600" cy="25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64945" y="870271"/>
            <a:ext cx="7242600" cy="111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64945" y="2253729"/>
            <a:ext cx="7242600" cy="6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201589" y="9119180"/>
            <a:ext cx="466500" cy="76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oogle Shape;54;p13"/>
          <p:cNvGrpSpPr/>
          <p:nvPr/>
        </p:nvGrpSpPr>
        <p:grpSpPr>
          <a:xfrm>
            <a:off x="564945" y="9196826"/>
            <a:ext cx="6653170" cy="378150"/>
            <a:chOff x="931000" y="3282475"/>
            <a:chExt cx="6317100" cy="378150"/>
          </a:xfrm>
        </p:grpSpPr>
        <p:sp>
          <p:nvSpPr>
            <p:cNvPr id="55" name="Google Shape;55;p13"/>
            <p:cNvSpPr txBox="1"/>
            <p:nvPr/>
          </p:nvSpPr>
          <p:spPr>
            <a:xfrm>
              <a:off x="931000" y="3438325"/>
              <a:ext cx="6317100" cy="22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lang="en" sz="900">
                  <a:solidFill>
                    <a:schemeClr val="dk1"/>
                  </a:solidFill>
                </a:rPr>
                <a:t>What do dogs and pigeons have in common?</a:t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sz="900">
                <a:solidFill>
                  <a:schemeClr val="dk1"/>
                </a:solidFill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>
                <a:solidFill>
                  <a:srgbClr val="FF0000"/>
                </a:solidFill>
              </a:endParaRPr>
            </a:p>
          </p:txBody>
        </p:sp>
        <p:pic>
          <p:nvPicPr>
            <p:cNvPr id="56" name="Google Shape;56;p1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336096" y="3282475"/>
              <a:ext cx="1497664" cy="19792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8671" y="476225"/>
            <a:ext cx="1497664" cy="197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8" name="Google Shape;58;p13"/>
          <p:cNvGraphicFramePr/>
          <p:nvPr/>
        </p:nvGraphicFramePr>
        <p:xfrm>
          <a:off x="755800" y="205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{D9CCB92F-0FE1-4E67-869D-364143BD7CB8}</a:tableStyleId>
              </a:tblPr>
              <a:tblGrid>
                <a:gridCol w="1388825"/>
                <a:gridCol w="4882625"/>
              </a:tblGrid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ancestro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F1F1F"/>
                          </a:solidFill>
                          <a:highlight>
                            <a:schemeClr val="lt2"/>
                          </a:highlight>
                        </a:rPr>
                        <a:t>un pariente que vivió hace mucho tiempo</a:t>
                      </a:r>
                      <a:endParaRPr sz="1500">
                        <a:solidFill>
                          <a:schemeClr val="dk1"/>
                        </a:solidFill>
                        <a:highlight>
                          <a:schemeClr val="lt2"/>
                        </a:highlight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s</a:t>
                      </a: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elección artificial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el proceso mediante el que los humanos eligen qué rasgos de ciertos seres vivos serán heredados a la siguiente generación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raza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highlight>
                            <a:schemeClr val="lt2"/>
                          </a:highlight>
                        </a:rPr>
                        <a:t>un grupo de seres vivos con rasgos específicos que fueron seleccionados por los humanos a lo largo del tiempo; por ejemplo, los doguillos son una raza de perros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2"/>
                        </a:highlight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heredar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cuando alguien recibe un rasgo de sus padres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crías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</a:rPr>
                        <a:t>bebés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lang="en" sz="1200">
                          <a:solidFill>
                            <a:schemeClr val="dk1"/>
                          </a:solidFill>
                        </a:rPr>
                        <a:t>hermanos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F1F1F"/>
                          </a:solidFill>
                          <a:highlight>
                            <a:srgbClr val="FFFFFF"/>
                          </a:highlight>
                        </a:rPr>
                        <a:t>crías que tienen los mismos padres</a:t>
                      </a:r>
                      <a:endParaRPr sz="1200">
                        <a:solidFill>
                          <a:srgbClr val="1D1C1D"/>
                        </a:solidFill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rasgo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rgbClr val="1F1F1F"/>
                          </a:solidFill>
                          <a:highlight>
                            <a:schemeClr val="lt2"/>
                          </a:highlight>
                        </a:rPr>
                        <a:t>algo que puedes observar acerca de un ser viviente, por ejemplo, el color de las plumas de una paloma</a:t>
                      </a:r>
                      <a:endParaRPr sz="1200">
                        <a:highlight>
                          <a:schemeClr val="lt2"/>
                        </a:highlight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87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/>
                        <a:t>variación</a:t>
                      </a:r>
                      <a:endParaRPr b="1" sz="1200"/>
                    </a:p>
                  </a:txBody>
                  <a:tcPr marT="91425" marB="91425" marR="28575" marL="118850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</a:rPr>
                        <a:t>diferencias en un rasgo entre seres vivos del mismo tipo, por ejemplo, diferencias en el color de las plumas de las palomas</a:t>
                      </a:r>
                      <a:endParaRPr sz="1200">
                        <a:highlight>
                          <a:schemeClr val="lt1"/>
                        </a:highlight>
                      </a:endParaRPr>
                    </a:p>
                  </a:txBody>
                  <a:tcPr marT="91425" marB="91425" marR="28575" marL="11885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59" name="Google Shape;59;p13"/>
          <p:cNvSpPr txBox="1"/>
          <p:nvPr/>
        </p:nvSpPr>
        <p:spPr>
          <a:xfrm>
            <a:off x="413702" y="860625"/>
            <a:ext cx="53904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Lesson: What do dogs and pigeons have in common?</a:t>
            </a:r>
            <a:endParaRPr sz="2400">
              <a:solidFill>
                <a:schemeClr val="dk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cxnSp>
        <p:nvCxnSpPr>
          <p:cNvPr id="60" name="Google Shape;60;p13"/>
          <p:cNvCxnSpPr/>
          <p:nvPr/>
        </p:nvCxnSpPr>
        <p:spPr>
          <a:xfrm>
            <a:off x="497077" y="1741150"/>
            <a:ext cx="6782700" cy="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" name="Google Shape;61;p13"/>
          <p:cNvSpPr txBox="1"/>
          <p:nvPr/>
        </p:nvSpPr>
        <p:spPr>
          <a:xfrm>
            <a:off x="413677" y="316675"/>
            <a:ext cx="5956200" cy="4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Vocabulary </a:t>
            </a:r>
            <a:endParaRPr sz="26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