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2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76556-100E-4D2C-4EDA-C2C1C0C09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3">
            <a:extLst>
              <a:ext uri="{FF2B5EF4-FFF2-40B4-BE49-F238E27FC236}">
                <a16:creationId xmlns:a16="http://schemas.microsoft.com/office/drawing/2014/main" id="{D39D9339-2D7A-5139-B56A-7B7E7A1C5CBE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1A2DBCA-08F6-C1A1-FBD3-6CB6712D6A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Pillars of Successful Digital Transformation in 2025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F77BA6-F74F-BC47-85AC-93054BEB120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F0C621-1697-19A0-C3B5-7D85E07CA1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16EB97-789D-3177-B926-96A62A047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5EAA3-C144-F982-EAAC-A80DB2BC6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Four Essential Pillars Powering Successful and Scalable Digital Transformation Strategies in 2025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B7FCD9-D301-299D-1DB6-4E9433C2EEED}"/>
              </a:ext>
            </a:extLst>
          </p:cNvPr>
          <p:cNvSpPr/>
          <p:nvPr/>
        </p:nvSpPr>
        <p:spPr>
          <a:xfrm>
            <a:off x="609597" y="2492807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Enabling agility, scalability, and cost-efficiency through cloud-native platforms.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F50D97-8FEE-5846-D85B-B00FB164E78E}"/>
              </a:ext>
            </a:extLst>
          </p:cNvPr>
          <p:cNvSpPr txBox="1">
            <a:spLocks/>
          </p:cNvSpPr>
          <p:nvPr/>
        </p:nvSpPr>
        <p:spPr>
          <a:xfrm>
            <a:off x="701483" y="2967892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Cloud Infrastructure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2090B13A-A15C-C865-F481-AE846A567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27084" y="2617133"/>
            <a:ext cx="298817" cy="27934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7977D6-643D-22CC-C732-E27CE41B1701}"/>
              </a:ext>
            </a:extLst>
          </p:cNvPr>
          <p:cNvCxnSpPr>
            <a:cxnSpLocks/>
          </p:cNvCxnSpPr>
          <p:nvPr/>
        </p:nvCxnSpPr>
        <p:spPr>
          <a:xfrm>
            <a:off x="896212" y="2492807"/>
            <a:ext cx="3196671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843B0-F4A2-0022-F89D-291B712F3EBC}"/>
              </a:ext>
            </a:extLst>
          </p:cNvPr>
          <p:cNvSpPr/>
          <p:nvPr/>
        </p:nvSpPr>
        <p:spPr>
          <a:xfrm>
            <a:off x="4359023" y="2492807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Leveraging data-driven insights to automate decisions and personalize customer experiences.</a:t>
            </a:r>
          </a:p>
          <a:p>
            <a:pPr>
              <a:lnSpc>
                <a:spcPct val="114000"/>
              </a:lnSpc>
            </a:pP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D3788C6F-1523-547D-1AE5-D95807A71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76510" y="2617133"/>
            <a:ext cx="298817" cy="2793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8A530A5-825D-AD39-A9E6-3724E0AC1D43}"/>
              </a:ext>
            </a:extLst>
          </p:cNvPr>
          <p:cNvSpPr txBox="1">
            <a:spLocks/>
          </p:cNvSpPr>
          <p:nvPr/>
        </p:nvSpPr>
        <p:spPr>
          <a:xfrm>
            <a:off x="4450909" y="2967892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AI &amp; Machine Learning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5F4DD9D-438D-67FD-0900-F87FE62DE8A2}"/>
              </a:ext>
            </a:extLst>
          </p:cNvPr>
          <p:cNvCxnSpPr>
            <a:cxnSpLocks/>
          </p:cNvCxnSpPr>
          <p:nvPr/>
        </p:nvCxnSpPr>
        <p:spPr>
          <a:xfrm>
            <a:off x="4713322" y="2492807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8645B9E-60E8-BB75-0A86-C9A5AFD61252}"/>
              </a:ext>
            </a:extLst>
          </p:cNvPr>
          <p:cNvSpPr/>
          <p:nvPr/>
        </p:nvSpPr>
        <p:spPr>
          <a:xfrm>
            <a:off x="4359023" y="4319581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Prioritizing data protection and risk management in a hyperconnected environment.</a:t>
            </a:r>
          </a:p>
          <a:p>
            <a:pPr>
              <a:lnSpc>
                <a:spcPct val="114000"/>
              </a:lnSpc>
            </a:pP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0A02B014-27AA-7212-0326-51FD86D36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376510" y="4473188"/>
            <a:ext cx="298817" cy="27934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8A68FAB-1002-A2A7-6A20-A862021BA6B9}"/>
              </a:ext>
            </a:extLst>
          </p:cNvPr>
          <p:cNvSpPr txBox="1">
            <a:spLocks/>
          </p:cNvSpPr>
          <p:nvPr/>
        </p:nvSpPr>
        <p:spPr>
          <a:xfrm>
            <a:off x="4450909" y="4827454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Cybersecurity Resilience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F5D382C-3F0C-EEC8-A040-9EE51865F05E}"/>
              </a:ext>
            </a:extLst>
          </p:cNvPr>
          <p:cNvSpPr txBox="1"/>
          <p:nvPr/>
        </p:nvSpPr>
        <p:spPr>
          <a:xfrm>
            <a:off x="4359025" y="3976812"/>
            <a:ext cx="471636" cy="492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solidFill>
                  <a:schemeClr val="accent4"/>
                </a:solidFill>
                <a:latin typeface="+mj-lt"/>
              </a:rPr>
              <a:t>3.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772621-EAE9-AD77-AD70-E21F59EAE932}"/>
              </a:ext>
            </a:extLst>
          </p:cNvPr>
          <p:cNvCxnSpPr>
            <a:cxnSpLocks/>
          </p:cNvCxnSpPr>
          <p:nvPr/>
        </p:nvCxnSpPr>
        <p:spPr>
          <a:xfrm>
            <a:off x="4713322" y="4319581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F319E9BA-C3B3-07DE-564E-44D314AC4D47}"/>
              </a:ext>
            </a:extLst>
          </p:cNvPr>
          <p:cNvSpPr/>
          <p:nvPr/>
        </p:nvSpPr>
        <p:spPr>
          <a:xfrm>
            <a:off x="8108450" y="4319581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Turning raw data into actionable strategies that power business growth.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274408-32A7-2E88-EAC3-F939D176D4B1}"/>
              </a:ext>
            </a:extLst>
          </p:cNvPr>
          <p:cNvSpPr txBox="1">
            <a:spLocks/>
          </p:cNvSpPr>
          <p:nvPr/>
        </p:nvSpPr>
        <p:spPr>
          <a:xfrm>
            <a:off x="8200336" y="4827454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Data Analytics &amp; Insights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9DF8308-1146-F9E6-9989-A89C7C2A789B}"/>
              </a:ext>
            </a:extLst>
          </p:cNvPr>
          <p:cNvSpPr txBox="1"/>
          <p:nvPr/>
        </p:nvSpPr>
        <p:spPr>
          <a:xfrm>
            <a:off x="8108452" y="3976812"/>
            <a:ext cx="471636" cy="492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solidFill>
                  <a:schemeClr val="accent4"/>
                </a:solidFill>
                <a:latin typeface="+mj-lt"/>
              </a:rPr>
              <a:t>4.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1A4B53F-8A80-1BE3-F392-7AD8595D1087}"/>
              </a:ext>
            </a:extLst>
          </p:cNvPr>
          <p:cNvCxnSpPr>
            <a:cxnSpLocks/>
          </p:cNvCxnSpPr>
          <p:nvPr/>
        </p:nvCxnSpPr>
        <p:spPr>
          <a:xfrm>
            <a:off x="8462749" y="4319581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Graphic 41">
            <a:extLst>
              <a:ext uri="{FF2B5EF4-FFF2-40B4-BE49-F238E27FC236}">
                <a16:creationId xmlns:a16="http://schemas.microsoft.com/office/drawing/2014/main" id="{8314C376-4602-5B49-44FE-B3F801237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161045" y="4443444"/>
            <a:ext cx="298817" cy="2793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6F3B18-7CD9-A471-2785-BAF23B97C025}"/>
              </a:ext>
            </a:extLst>
          </p:cNvPr>
          <p:cNvSpPr txBox="1"/>
          <p:nvPr/>
        </p:nvSpPr>
        <p:spPr>
          <a:xfrm>
            <a:off x="609599" y="2120286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600" dirty="0">
                <a:solidFill>
                  <a:schemeClr val="accent4"/>
                </a:solidFill>
                <a:latin typeface="+mj-lt"/>
              </a:rPr>
              <a:t>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ACDC3A-5021-ED83-72AC-8DA5C13C7C05}"/>
              </a:ext>
            </a:extLst>
          </p:cNvPr>
          <p:cNvSpPr txBox="1"/>
          <p:nvPr/>
        </p:nvSpPr>
        <p:spPr>
          <a:xfrm>
            <a:off x="4359025" y="2120286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600" dirty="0">
                <a:solidFill>
                  <a:schemeClr val="accent4"/>
                </a:solidFill>
                <a:latin typeface="+mj-lt"/>
              </a:rPr>
              <a:t>2.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5C78FBB-F66E-7B27-DAED-9D5E01C913D0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002546"/>
                </a:solidFill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1C246A-98DF-AEDE-94C8-80145E4547EB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2881540A-CC3F-1EC6-7566-CF2DA3D3D13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01FB8DA5-26D5-9CE9-AC0E-BC98389470CA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BF09723D-81DA-586F-643A-505C3827EEC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4802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8740</TotalTime>
  <Words>92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65</cp:revision>
  <dcterms:created xsi:type="dcterms:W3CDTF">2025-04-10T11:11:23Z</dcterms:created>
  <dcterms:modified xsi:type="dcterms:W3CDTF">2025-10-16T08:28:14Z</dcterms:modified>
  <cp:category/>
</cp:coreProperties>
</file>