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75% of schools in first cohort</a:t>
            </a:r>
            <a:endParaRPr/>
          </a:p>
        </p:txBody>
      </p:sp>
      <p:sp>
        <p:nvSpPr>
          <p:cNvPr id="201" name="Google Shape;201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2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31" name="Google Shape;31;p2"/>
          <p:cNvCxnSpPr/>
          <p:nvPr/>
        </p:nvCxnSpPr>
        <p:spPr>
          <a:xfrm>
            <a:off x="155575" y="2419350"/>
            <a:ext cx="8832850" cy="0"/>
          </a:xfrm>
          <a:prstGeom prst="straightConnector1">
            <a:avLst/>
          </a:prstGeom>
          <a:noFill/>
          <a:ln cap="flat" cmpd="sng" w="114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32" name="Google Shape;32;p2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ctr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ctr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ctr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None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ctr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None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ctr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None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7" name="Google Shape;37;p2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8" name="Google Shape;38;p2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9" name="Google Shape;39;p2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bg>
      <p:bgPr>
        <a:solidFill>
          <a:schemeClr val="lt2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9" name="Google Shape;149;p11"/>
          <p:cNvSpPr txBox="1"/>
          <p:nvPr>
            <p:ph idx="1" type="body"/>
          </p:nvPr>
        </p:nvSpPr>
        <p:spPr>
          <a:xfrm rot="5400000">
            <a:off x="2269331" y="-443706"/>
            <a:ext cx="4598988" cy="8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0" name="Google Shape;150;p11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1" name="Google Shape;151;p11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2" name="Google Shape;152;p11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 and Table Layout">
  <p:cSld name="Graph and Table Layou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"/>
          <p:cNvSpPr txBox="1"/>
          <p:nvPr>
            <p:ph type="title"/>
          </p:nvPr>
        </p:nvSpPr>
        <p:spPr>
          <a:xfrm>
            <a:off x="609600" y="533400"/>
            <a:ext cx="8054975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5" name="Google Shape;155;p12"/>
          <p:cNvSpPr txBox="1"/>
          <p:nvPr>
            <p:ph idx="1" type="body"/>
          </p:nvPr>
        </p:nvSpPr>
        <p:spPr>
          <a:xfrm>
            <a:off x="890649" y="1624206"/>
            <a:ext cx="7796150" cy="17958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6" name="Google Shape;156;p12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2" name="Google Shape;42;p3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3" name="Google Shape;43;p3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4" name="Google Shape;44;p3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152400" y="158750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:\Users\ssargen\Documents\My Box Files\CST\Logos\CC-Turnaround.tif" id="52" name="Google Shape;5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86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4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4" name="Google Shape;54;p4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152400" y="5943600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lt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8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8" name="Google Shape;58;p5"/>
          <p:cNvSpPr txBox="1"/>
          <p:nvPr>
            <p:ph idx="1" type="body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9" name="Google Shape;59;p5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0" name="Google Shape;60;p5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1" name="Google Shape;61;p5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155575" y="142875"/>
            <a:ext cx="8832850" cy="21399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71" name="Google Shape;71;p6"/>
          <p:cNvCxnSpPr/>
          <p:nvPr/>
        </p:nvCxnSpPr>
        <p:spPr>
          <a:xfrm>
            <a:off x="152400" y="2438400"/>
            <a:ext cx="8832850" cy="0"/>
          </a:xfrm>
          <a:prstGeom prst="straightConnector1">
            <a:avLst/>
          </a:prstGeom>
          <a:noFill/>
          <a:ln cap="flat" cmpd="sng" w="114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72" name="Google Shape;72;p6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:\Users\ssargen\Documents\My Box Files\CST\Logos\CC-Turnaround.tif" id="74" name="Google Shape;74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86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6"/>
          <p:cNvSpPr txBox="1"/>
          <p:nvPr>
            <p:ph idx="1" type="body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0" i="0" sz="14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6" name="Google Shape;76;p6"/>
          <p:cNvSpPr txBox="1"/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  <a:defRPr b="0" i="0" sz="4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7" name="Google Shape;77;p6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8" name="Google Shape;78;p6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9" name="Google Shape;79;p6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solidFill>
          <a:schemeClr val="lt2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Google Shape;81;p7"/>
          <p:cNvCxnSpPr/>
          <p:nvPr/>
        </p:nvCxnSpPr>
        <p:spPr>
          <a:xfrm flipH="1" rot="10800000">
            <a:off x="4562475" y="1576388"/>
            <a:ext cx="9525" cy="4818062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82" name="Google Shape;82;p7"/>
          <p:cNvSpPr txBox="1"/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3" name="Google Shape;83;p7"/>
          <p:cNvSpPr txBox="1"/>
          <p:nvPr>
            <p:ph idx="1" type="body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3537" lvl="0" marL="457200" marR="0" rtl="0" algn="l"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25"/>
              <a:buFont typeface="Noto Sans Symbols"/>
              <a:buChar char="●"/>
              <a:defRPr b="0" i="0" sz="25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4" name="Google Shape;84;p7"/>
          <p:cNvSpPr txBox="1"/>
          <p:nvPr>
            <p:ph idx="2" type="body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3537" lvl="0" marL="457200" marR="0" rtl="0" algn="l"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25"/>
              <a:buFont typeface="Noto Sans Symbols"/>
              <a:buChar char="●"/>
              <a:defRPr b="0" i="0" sz="25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5" name="Google Shape;85;p7"/>
          <p:cNvSpPr txBox="1"/>
          <p:nvPr>
            <p:ph idx="10" type="dt"/>
          </p:nvPr>
        </p:nvSpPr>
        <p:spPr>
          <a:xfrm>
            <a:off x="5791200" y="6410325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6" name="Google Shape;86;p7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7" name="Google Shape;87;p7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solidFill>
          <a:schemeClr val="lt2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Google Shape;89;p8"/>
          <p:cNvCxnSpPr/>
          <p:nvPr/>
        </p:nvCxnSpPr>
        <p:spPr>
          <a:xfrm rot="10800000">
            <a:off x="4572000" y="2200275"/>
            <a:ext cx="0" cy="4187825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90" name="Google Shape;90;p8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1" name="Google Shape;91;p8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2" name="Google Shape;92;p8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8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8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8"/>
          <p:cNvSpPr/>
          <p:nvPr/>
        </p:nvSpPr>
        <p:spPr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96" name="Google Shape;96;p8"/>
          <p:cNvCxnSpPr/>
          <p:nvPr/>
        </p:nvCxnSpPr>
        <p:spPr>
          <a:xfrm>
            <a:off x="152400" y="1279525"/>
            <a:ext cx="8832850" cy="0"/>
          </a:xfrm>
          <a:prstGeom prst="straightConnector1">
            <a:avLst/>
          </a:prstGeom>
          <a:noFill/>
          <a:ln cap="flat" cmpd="sng" w="114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97" name="Google Shape;97;p8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9" name="Google Shape;99;p8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:\Users\ssargen\Documents\My Box Files\CST\Logos\CC-Turnaround.tif" id="100" name="Google Shape;100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86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 txBox="1"/>
          <p:nvPr>
            <p:ph idx="1" type="body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1" i="0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1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2" name="Google Shape;102;p8"/>
          <p:cNvSpPr txBox="1"/>
          <p:nvPr>
            <p:ph idx="2" type="body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1" i="0" sz="2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1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3" name="Google Shape;103;p8"/>
          <p:cNvSpPr txBox="1"/>
          <p:nvPr>
            <p:ph idx="3" type="body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4" name="Google Shape;104;p8"/>
          <p:cNvSpPr txBox="1"/>
          <p:nvPr>
            <p:ph idx="4" type="body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5" name="Google Shape;105;p8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6" name="Google Shape;106;p8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7" name="Google Shape;107;p8"/>
          <p:cNvSpPr txBox="1"/>
          <p:nvPr>
            <p:ph idx="11" type="ftr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08" name="Google Shape;108;p8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/>
          <p:nvPr/>
        </p:nvSpPr>
        <p:spPr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1" name="Google Shape;111;p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2" name="Google Shape;112;p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3" name="Google Shape;113;p9"/>
          <p:cNvSpPr/>
          <p:nvPr/>
        </p:nvSpPr>
        <p:spPr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6" name="Google Shape;116;p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7" name="Google Shape;117;p9"/>
          <p:cNvCxnSpPr/>
          <p:nvPr/>
        </p:nvCxnSpPr>
        <p:spPr>
          <a:xfrm>
            <a:off x="152400" y="533400"/>
            <a:ext cx="8832850" cy="0"/>
          </a:xfrm>
          <a:prstGeom prst="straightConnector1">
            <a:avLst/>
          </a:prstGeom>
          <a:noFill/>
          <a:ln cap="flat" cmpd="sng" w="114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18" name="Google Shape;118;p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9" name="Google Shape;119;p9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0" name="Google Shape;120;p9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:\Users\ssargen\Documents\My Box Files\CST\Logos\CC-Turnaround.tif" id="121" name="Google Shape;121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9"/>
          <p:cNvSpPr txBox="1"/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  <a:defRPr b="1" i="0" sz="2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3" name="Google Shape;123;p9"/>
          <p:cNvSpPr txBox="1"/>
          <p:nvPr>
            <p:ph idx="1" type="body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None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4" name="Google Shape;124;p9"/>
          <p:cNvSpPr txBox="1"/>
          <p:nvPr>
            <p:ph idx="2" type="body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5" name="Google Shape;125;p9"/>
          <p:cNvSpPr txBox="1"/>
          <p:nvPr>
            <p:ph idx="12" type="sldNum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9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7" name="Google Shape;127;p9"/>
          <p:cNvSpPr txBox="1"/>
          <p:nvPr>
            <p:ph idx="11" type="ftr"/>
          </p:nvPr>
        </p:nvSpPr>
        <p:spPr>
          <a:xfrm>
            <a:off x="301625" y="6410325"/>
            <a:ext cx="3382963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Google Shape;129;p10"/>
          <p:cNvCxnSpPr/>
          <p:nvPr/>
        </p:nvCxnSpPr>
        <p:spPr>
          <a:xfrm>
            <a:off x="152400" y="533400"/>
            <a:ext cx="8832850" cy="0"/>
          </a:xfrm>
          <a:prstGeom prst="straightConnector1">
            <a:avLst/>
          </a:prstGeom>
          <a:noFill/>
          <a:ln cap="flat" cmpd="sng" w="114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30" name="Google Shape;130;p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1" name="Google Shape;131;p1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2" name="Google Shape;132;p1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3" name="Google Shape;133;p1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4" name="Google Shape;134;p10"/>
          <p:cNvSpPr/>
          <p:nvPr/>
        </p:nvSpPr>
        <p:spPr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6" name="Google Shape;136;p10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7" name="Google Shape;137;p1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8" name="Google Shape;138;p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9" name="Google Shape;139;p10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C:\Users\ssargen\Documents\My Box Files\CST\Logos\CC-Turnaround.tif" id="140" name="Google Shape;140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9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0"/>
          <p:cNvSpPr txBox="1"/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1" i="0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2" name="Google Shape;142;p10"/>
          <p:cNvSpPr/>
          <p:nvPr>
            <p:ph idx="2" type="pic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80988" lvl="1" marL="547688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38125" lvl="2" marL="822325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33362" lvl="3" marL="1096963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13716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185420" lvl="5" marL="164592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193039" lvl="6" marL="192024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185420" lvl="7" marL="210312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193039" lvl="8" marL="237744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3" name="Google Shape;143;p10"/>
          <p:cNvSpPr txBox="1"/>
          <p:nvPr>
            <p:ph idx="1" type="body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  <a:defRPr b="0" i="0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8194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Char char="○"/>
              <a:defRPr b="0" i="0" sz="1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76225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8D89A4"/>
              </a:buClr>
              <a:buSzPts val="750"/>
              <a:buFont typeface="Noto Sans Symbols"/>
              <a:buChar char="•"/>
              <a:defRPr b="0" i="0" sz="1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68605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48560"/>
              </a:buClr>
              <a:buSzPts val="630"/>
              <a:buFont typeface="Noto Sans Symbols"/>
              <a:buChar char="•"/>
              <a:defRPr b="0" i="0" sz="9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8575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9E9273"/>
              </a:buClr>
              <a:buSzPts val="900"/>
              <a:buFont typeface="Georgia"/>
              <a:buChar char="•"/>
              <a:defRPr b="0" i="0" sz="9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4" name="Google Shape;144;p10"/>
          <p:cNvSpPr txBox="1"/>
          <p:nvPr>
            <p:ph idx="12" type="sldNum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5" name="Google Shape;145;p10"/>
          <p:cNvSpPr txBox="1"/>
          <p:nvPr>
            <p:ph idx="10" type="dt"/>
          </p:nvPr>
        </p:nvSpPr>
        <p:spPr>
          <a:xfrm>
            <a:off x="5788025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6" name="Google Shape;146;p10"/>
          <p:cNvSpPr txBox="1"/>
          <p:nvPr>
            <p:ph idx="11" type="ftr"/>
          </p:nvPr>
        </p:nvSpPr>
        <p:spPr>
          <a:xfrm>
            <a:off x="301625" y="6410325"/>
            <a:ext cx="3584575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7" name="Google Shape;17;p1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noFill/>
          <a:ln cap="flat" cmpd="sng" w="9525">
            <a:solidFill>
              <a:srgbClr val="7B788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8" name="Google Shape;18;p1"/>
          <p:cNvCxnSpPr/>
          <p:nvPr/>
        </p:nvCxnSpPr>
        <p:spPr>
          <a:xfrm>
            <a:off x="152400" y="1276350"/>
            <a:ext cx="8832850" cy="0"/>
          </a:xfrm>
          <a:prstGeom prst="straightConnector1">
            <a:avLst/>
          </a:prstGeom>
          <a:noFill/>
          <a:ln cap="flat" cmpd="sng" w="9525">
            <a:solidFill>
              <a:srgbClr val="7B788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9" name="Google Shape;19;p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cap="rnd" cmpd="dbl" w="50800">
            <a:solidFill>
              <a:srgbClr val="7B78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Google Shape;21;p1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sz="1600" u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1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3" name="Google Shape;23;p1"/>
          <p:cNvSpPr txBox="1"/>
          <p:nvPr>
            <p:ph idx="1" type="body"/>
          </p:nvPr>
        </p:nvSpPr>
        <p:spPr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332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●"/>
              <a:defRPr b="0" i="0" sz="27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2639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○"/>
              <a:defRPr b="0" i="0" sz="22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8D89A4"/>
              </a:buClr>
              <a:buSzPts val="1500"/>
              <a:buFont typeface="Noto Sans Symbols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175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48560"/>
              </a:buClr>
              <a:buSzPts val="1400"/>
              <a:buFont typeface="Noto Sans Symbols"/>
              <a:buChar char="•"/>
              <a:defRPr b="0" i="0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9E9273"/>
              </a:buClr>
              <a:buSzPts val="1800"/>
              <a:buFont typeface="Georgia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20039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608C9A"/>
              </a:buClr>
              <a:buSzPts val="144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657454"/>
              </a:buClr>
              <a:buSzPts val="1600"/>
              <a:buFont typeface="Georgia"/>
              <a:buChar char="•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08609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B29908"/>
              </a:buClr>
              <a:buSzPts val="1260"/>
              <a:buFont typeface="Georgia"/>
              <a:buChar char="•"/>
              <a:def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pic>
        <p:nvPicPr>
          <p:cNvPr descr="C:\Users\ssargen\Documents\My Box Files\CST\Logos\CC-Turnaround.tif" id="24" name="Google Shape;2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086600" y="5638800"/>
            <a:ext cx="1828800" cy="66198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0" Type="http://schemas.openxmlformats.org/officeDocument/2006/relationships/hyperlink" Target="http://en.wikipedia.org/wiki/Privatization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://en.wikipedia.org/wiki/United_States_Department_of_Education" TargetMode="External"/><Relationship Id="rId9" Type="http://schemas.openxmlformats.org/officeDocument/2006/relationships/hyperlink" Target="http://en.wikipedia.org/wiki/Charter_schools" TargetMode="External"/><Relationship Id="rId5" Type="http://schemas.openxmlformats.org/officeDocument/2006/relationships/hyperlink" Target="http://en.wikipedia.org/wiki/American_Recovery_and_Reinvestment_Act_of_2009" TargetMode="External"/><Relationship Id="rId6" Type="http://schemas.openxmlformats.org/officeDocument/2006/relationships/hyperlink" Target="http://en.wikipedia.org/wiki/Barack_Obama" TargetMode="External"/><Relationship Id="rId7" Type="http://schemas.openxmlformats.org/officeDocument/2006/relationships/hyperlink" Target="http://en.wikipedia.org/wiki/Arne_Duncan" TargetMode="External"/><Relationship Id="rId8" Type="http://schemas.openxmlformats.org/officeDocument/2006/relationships/hyperlink" Target="http://en.wikipedia.org/wiki/Annual_professional_performance_review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idx="1" type="subTitle"/>
          </p:nvPr>
        </p:nvSpPr>
        <p:spPr>
          <a:xfrm>
            <a:off x="1371600" y="2819400"/>
            <a:ext cx="64008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SAM REDDING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ACADEMIC DEVELOPMENT INSTITUTE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CENTER ON INNOVATIONS IN LEARNING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CENTER ON SCHOOL TURNAROUND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BUILDING STATE CAPACITY AND PRODUCTIVITY CENTER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1" i="0" sz="1600" u="none" cap="none" strike="noStrike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1" i="0" lang="en-US" sz="16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WWW.ADI.ORG</a:t>
            </a:r>
            <a:endParaRPr b="1" i="0" sz="1600" u="none" cap="none" strike="noStrike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2" name="Google Shape;162;p13"/>
          <p:cNvSpPr txBox="1"/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U. S. Department of Education</a:t>
            </a:r>
            <a:br>
              <a:rPr b="0" i="0" lang="en-US" sz="4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0" i="0" lang="en-US" sz="4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Priorities and Initiatives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rgbClr val="7B789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8" name="Google Shape;168;p14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sz="1600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169" name="Google Shape;169;p14"/>
          <p:cNvGrpSpPr/>
          <p:nvPr/>
        </p:nvGrpSpPr>
        <p:grpSpPr>
          <a:xfrm>
            <a:off x="533400" y="304800"/>
            <a:ext cx="8153400" cy="685130"/>
            <a:chOff x="0" y="0"/>
            <a:chExt cx="8153400" cy="685130"/>
          </a:xfrm>
        </p:grpSpPr>
        <p:sp>
          <p:nvSpPr>
            <p:cNvPr id="170" name="Google Shape;170;p14"/>
            <p:cNvSpPr/>
            <p:nvPr/>
          </p:nvSpPr>
          <p:spPr>
            <a:xfrm>
              <a:off x="0" y="0"/>
              <a:ext cx="8153400" cy="68513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14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14"/>
            <p:cNvSpPr txBox="1"/>
            <p:nvPr/>
          </p:nvSpPr>
          <p:spPr>
            <a:xfrm>
              <a:off x="33445" y="33445"/>
              <a:ext cx="8086510" cy="618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Priorities</a:t>
              </a:r>
              <a:endParaRPr b="1" sz="3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172" name="Google Shape;172;p14"/>
          <p:cNvSpPr txBox="1"/>
          <p:nvPr/>
        </p:nvSpPr>
        <p:spPr>
          <a:xfrm>
            <a:off x="6934200" y="5410200"/>
            <a:ext cx="1981200" cy="923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73" name="Google Shape;17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486400"/>
            <a:ext cx="536575" cy="53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4"/>
          <p:cNvSpPr txBox="1"/>
          <p:nvPr/>
        </p:nvSpPr>
        <p:spPr>
          <a:xfrm>
            <a:off x="304800" y="1524000"/>
            <a:ext cx="83820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Focus on Lowest-Achieving Schools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Encourage Innovation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Engage External Partners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Promote Competition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5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rgbClr val="7B789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0" name="Google Shape;180;p15"/>
          <p:cNvSpPr txBox="1"/>
          <p:nvPr>
            <p:ph idx="12" type="sldNum"/>
          </p:nvPr>
        </p:nvSpPr>
        <p:spPr>
          <a:xfrm>
            <a:off x="152400" y="594360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sz="1600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181" name="Google Shape;181;p15"/>
          <p:cNvGrpSpPr/>
          <p:nvPr/>
        </p:nvGrpSpPr>
        <p:grpSpPr>
          <a:xfrm>
            <a:off x="533400" y="304800"/>
            <a:ext cx="8153400" cy="685130"/>
            <a:chOff x="0" y="0"/>
            <a:chExt cx="8153400" cy="685130"/>
          </a:xfrm>
        </p:grpSpPr>
        <p:sp>
          <p:nvSpPr>
            <p:cNvPr id="182" name="Google Shape;182;p15"/>
            <p:cNvSpPr/>
            <p:nvPr/>
          </p:nvSpPr>
          <p:spPr>
            <a:xfrm>
              <a:off x="0" y="0"/>
              <a:ext cx="8153400" cy="68513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14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5"/>
            <p:cNvSpPr txBox="1"/>
            <p:nvPr/>
          </p:nvSpPr>
          <p:spPr>
            <a:xfrm>
              <a:off x="33445" y="33445"/>
              <a:ext cx="8086510" cy="618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Race to the Top</a:t>
              </a:r>
              <a:endParaRPr b="1" sz="3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184" name="Google Shape;184;p15"/>
          <p:cNvSpPr txBox="1"/>
          <p:nvPr/>
        </p:nvSpPr>
        <p:spPr>
          <a:xfrm>
            <a:off x="6934200" y="5410200"/>
            <a:ext cx="1981200" cy="923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85" name="Google Shape;18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486400"/>
            <a:ext cx="536575" cy="53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5"/>
          <p:cNvSpPr txBox="1"/>
          <p:nvPr/>
        </p:nvSpPr>
        <p:spPr>
          <a:xfrm>
            <a:off x="381000" y="1524000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Race to the Top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abbreviated </a:t>
            </a: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R2T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RTTT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or </a:t>
            </a: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RTT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is a $4.35 billion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4"/>
              </a:rPr>
              <a:t>United States Department of Education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contest created to spur innovation and reforms in state and local district K-12 education. It is funded by the ED Recovery Act as part of the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5"/>
              </a:rPr>
              <a:t>American Recovery and Reinvestment Act of 2009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and was announced by President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6"/>
              </a:rPr>
              <a:t>Barack Obama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and Secretary of Education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7"/>
              </a:rPr>
              <a:t>Arne Duncan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on July 24, 2009. States were awarded points for satisfying certain educational policies, such as performance-based standards (often referred to as an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8"/>
              </a:rPr>
              <a:t>Annual professional performance review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) for teachers and principals, complying with nationwide standards, promoting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9"/>
              </a:rPr>
              <a:t>charter schools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and </a:t>
            </a:r>
            <a:r>
              <a:rPr lang="en-US" sz="18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10"/>
              </a:rPr>
              <a:t>privatization</a:t>
            </a: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of education, and computerization.</a:t>
            </a:r>
            <a:endParaRPr/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rPr>
              <a:t>Race to the Top</a:t>
            </a:r>
            <a:endParaRPr/>
          </a:p>
        </p:txBody>
      </p:sp>
      <p:sp>
        <p:nvSpPr>
          <p:cNvPr id="192" name="Google Shape;192;p16"/>
          <p:cNvSpPr txBox="1"/>
          <p:nvPr/>
        </p:nvSpPr>
        <p:spPr>
          <a:xfrm>
            <a:off x="284163" y="1524000"/>
            <a:ext cx="86106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Implementing college- and career-ready standards and assessments,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Building robust data systems to improve instruction,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Supporting great teachers and school leaders, and</a:t>
            </a:r>
            <a:endParaRPr/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Turning around persistently low-performing schools.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STEM( Science, Technology, Engineering, and Math)</a:t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$75 million to $700 million per state over 4 years to 19 </a:t>
            </a:r>
            <a:r>
              <a:rPr b="1" lang="en-US" sz="1800" u="sng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states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$10 million to $40 million per district over 4 years to 16 districts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rPr>
              <a:t>School Improvement Grants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8"/>
          <p:cNvSpPr txBox="1"/>
          <p:nvPr/>
        </p:nvSpPr>
        <p:spPr>
          <a:xfrm>
            <a:off x="6934200" y="5410200"/>
            <a:ext cx="1981200" cy="923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4" name="Google Shape;204;p18"/>
          <p:cNvSpPr txBox="1"/>
          <p:nvPr>
            <p:ph idx="12" type="sldNum"/>
          </p:nvPr>
        </p:nvSpPr>
        <p:spPr>
          <a:xfrm>
            <a:off x="152400" y="5943600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sz="1600">
              <a:solidFill>
                <a:schemeClr val="dk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205" name="Google Shape;205;p18"/>
          <p:cNvGrpSpPr/>
          <p:nvPr/>
        </p:nvGrpSpPr>
        <p:grpSpPr>
          <a:xfrm>
            <a:off x="533400" y="1389839"/>
            <a:ext cx="5715000" cy="4916521"/>
            <a:chOff x="0" y="170639"/>
            <a:chExt cx="5715000" cy="4916521"/>
          </a:xfrm>
        </p:grpSpPr>
        <p:sp>
          <p:nvSpPr>
            <p:cNvPr id="206" name="Google Shape;206;p18"/>
            <p:cNvSpPr/>
            <p:nvPr/>
          </p:nvSpPr>
          <p:spPr>
            <a:xfrm>
              <a:off x="0" y="377279"/>
              <a:ext cx="5715000" cy="145529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8"/>
            <p:cNvSpPr txBox="1"/>
            <p:nvPr/>
          </p:nvSpPr>
          <p:spPr>
            <a:xfrm>
              <a:off x="0" y="377279"/>
              <a:ext cx="5715000" cy="1455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9550" lIns="443525" spcFirstLastPara="1" rIns="443525" wrap="square" tIns="29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ED has awarded nearly $4b of $5b appropriated through FY12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Most FY11 &amp; FY12 funds will be used to fund 2nd &amp; 3rd years of 3-year grants that began in SY 2011-12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Cohort III Awards (16 States)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8" name="Google Shape;208;p18"/>
            <p:cNvSpPr/>
            <p:nvPr/>
          </p:nvSpPr>
          <p:spPr>
            <a:xfrm>
              <a:off x="285750" y="170639"/>
              <a:ext cx="4000500" cy="41328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8"/>
            <p:cNvSpPr txBox="1"/>
            <p:nvPr/>
          </p:nvSpPr>
          <p:spPr>
            <a:xfrm>
              <a:off x="305925" y="190814"/>
              <a:ext cx="3960150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1200" spcFirstLastPara="1" rIns="15120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Status of SIG Awards</a:t>
              </a:r>
              <a:endParaRPr b="1" sz="1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10" name="Google Shape;210;p18"/>
            <p:cNvSpPr/>
            <p:nvPr/>
          </p:nvSpPr>
          <p:spPr>
            <a:xfrm>
              <a:off x="0" y="2114820"/>
              <a:ext cx="5715000" cy="145529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8"/>
            <p:cNvSpPr txBox="1"/>
            <p:nvPr/>
          </p:nvSpPr>
          <p:spPr>
            <a:xfrm>
              <a:off x="0" y="2114820"/>
              <a:ext cx="5715000" cy="1455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9550" lIns="443525" spcFirstLastPara="1" rIns="443525" wrap="square" tIns="29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Over 1,300 schools in cohort 1 and 2 implementing SIG model (Tier I/II)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Over 45% of Tier I/II schools in cohort 1 are high schools</a:t>
              </a:r>
              <a:endParaRPr/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Transformations make up 74% of Tier I/II and 95% of rural Tier I/II</a:t>
              </a:r>
              <a:endParaRPr/>
            </a:p>
          </p:txBody>
        </p:sp>
        <p:sp>
          <p:nvSpPr>
            <p:cNvPr id="212" name="Google Shape;212;p18"/>
            <p:cNvSpPr/>
            <p:nvPr/>
          </p:nvSpPr>
          <p:spPr>
            <a:xfrm>
              <a:off x="285750" y="1908180"/>
              <a:ext cx="4000500" cy="41328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8"/>
            <p:cNvSpPr txBox="1"/>
            <p:nvPr/>
          </p:nvSpPr>
          <p:spPr>
            <a:xfrm>
              <a:off x="305925" y="1928355"/>
              <a:ext cx="3960150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1200" spcFirstLastPara="1" rIns="15120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Description of SIG Schools</a:t>
              </a:r>
              <a:endParaRPr b="1" sz="1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14" name="Google Shape;214;p18"/>
            <p:cNvSpPr/>
            <p:nvPr/>
          </p:nvSpPr>
          <p:spPr>
            <a:xfrm>
              <a:off x="0" y="3852360"/>
              <a:ext cx="5715000" cy="1234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18"/>
            <p:cNvSpPr txBox="1"/>
            <p:nvPr/>
          </p:nvSpPr>
          <p:spPr>
            <a:xfrm>
              <a:off x="0" y="3852360"/>
              <a:ext cx="5715000" cy="123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9550" lIns="443525" spcFirstLastPara="1" rIns="443525" wrap="square" tIns="2915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Implementation challenges (ILT and principal/teacher eval), because of insufficient capacity, will, or both</a:t>
              </a:r>
              <a:endParaRPr b="1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Most common monitoring findings: award process and ILT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Georgia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Role of external providers</a:t>
              </a:r>
              <a:endParaRPr b="0" i="0" sz="1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16" name="Google Shape;216;p18"/>
            <p:cNvSpPr/>
            <p:nvPr/>
          </p:nvSpPr>
          <p:spPr>
            <a:xfrm>
              <a:off x="285750" y="3645720"/>
              <a:ext cx="4000500" cy="41328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8"/>
            <p:cNvSpPr txBox="1"/>
            <p:nvPr/>
          </p:nvSpPr>
          <p:spPr>
            <a:xfrm>
              <a:off x="305925" y="3665895"/>
              <a:ext cx="3960150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1200" spcFirstLastPara="1" rIns="15120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Quality of State SIG Implementation</a:t>
              </a:r>
              <a:endParaRPr b="1" sz="1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218" name="Google Shape;218;p18"/>
          <p:cNvGrpSpPr/>
          <p:nvPr/>
        </p:nvGrpSpPr>
        <p:grpSpPr>
          <a:xfrm>
            <a:off x="7130764" y="1677534"/>
            <a:ext cx="1664270" cy="4493530"/>
            <a:chOff x="501364" y="1134"/>
            <a:chExt cx="1664270" cy="4493530"/>
          </a:xfrm>
        </p:grpSpPr>
        <p:sp>
          <p:nvSpPr>
            <p:cNvPr id="219" name="Google Shape;219;p18"/>
            <p:cNvSpPr/>
            <p:nvPr/>
          </p:nvSpPr>
          <p:spPr>
            <a:xfrm>
              <a:off x="501364" y="1134"/>
              <a:ext cx="1664270" cy="9985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8"/>
            <p:cNvSpPr txBox="1"/>
            <p:nvPr/>
          </p:nvSpPr>
          <p:spPr>
            <a:xfrm>
              <a:off x="501364" y="1134"/>
              <a:ext cx="1664270" cy="9985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Providing unprecedented investment in turning around lowest-performing schools</a:t>
              </a:r>
              <a:endParaRPr b="1" sz="11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1" name="Google Shape;221;p18"/>
            <p:cNvSpPr/>
            <p:nvPr/>
          </p:nvSpPr>
          <p:spPr>
            <a:xfrm>
              <a:off x="501364" y="1166124"/>
              <a:ext cx="1664270" cy="9985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8"/>
            <p:cNvSpPr txBox="1"/>
            <p:nvPr/>
          </p:nvSpPr>
          <p:spPr>
            <a:xfrm>
              <a:off x="501364" y="1166124"/>
              <a:ext cx="1664270" cy="9985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Targeting drop-out factories and providing districts flexibility to tailor interventions</a:t>
              </a:r>
              <a:endParaRPr b="1" sz="11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3" name="Google Shape;223;p18"/>
            <p:cNvSpPr/>
            <p:nvPr/>
          </p:nvSpPr>
          <p:spPr>
            <a:xfrm>
              <a:off x="501364" y="2331113"/>
              <a:ext cx="1664270" cy="9985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8"/>
            <p:cNvSpPr txBox="1"/>
            <p:nvPr/>
          </p:nvSpPr>
          <p:spPr>
            <a:xfrm>
              <a:off x="501364" y="2331113"/>
              <a:ext cx="1664270" cy="9985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Changing relationship between SEAS and LEAs, but some wasting  opportunity</a:t>
              </a:r>
              <a:endParaRPr b="1" sz="11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5" name="Google Shape;225;p18"/>
            <p:cNvSpPr/>
            <p:nvPr/>
          </p:nvSpPr>
          <p:spPr>
            <a:xfrm>
              <a:off x="501364" y="3496102"/>
              <a:ext cx="1664270" cy="9985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8"/>
            <p:cNvSpPr txBox="1"/>
            <p:nvPr/>
          </p:nvSpPr>
          <p:spPr>
            <a:xfrm>
              <a:off x="501364" y="3496102"/>
              <a:ext cx="1664270" cy="9985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Resulting in dramatic, double-digit gains for many schools in first year</a:t>
              </a:r>
              <a:endParaRPr b="1" sz="11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227" name="Google Shape;227;p18"/>
          <p:cNvSpPr/>
          <p:nvPr/>
        </p:nvSpPr>
        <p:spPr>
          <a:xfrm>
            <a:off x="6477000" y="1295400"/>
            <a:ext cx="304800" cy="47244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7BA6B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228" name="Google Shape;228;p18"/>
          <p:cNvGrpSpPr/>
          <p:nvPr/>
        </p:nvGrpSpPr>
        <p:grpSpPr>
          <a:xfrm>
            <a:off x="7086600" y="1227690"/>
            <a:ext cx="1752600" cy="287819"/>
            <a:chOff x="0" y="8490"/>
            <a:chExt cx="1752600" cy="287819"/>
          </a:xfrm>
        </p:grpSpPr>
        <p:sp>
          <p:nvSpPr>
            <p:cNvPr id="229" name="Google Shape;229;p18"/>
            <p:cNvSpPr/>
            <p:nvPr/>
          </p:nvSpPr>
          <p:spPr>
            <a:xfrm>
              <a:off x="0" y="8490"/>
              <a:ext cx="1752600" cy="28781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8"/>
            <p:cNvSpPr txBox="1"/>
            <p:nvPr/>
          </p:nvSpPr>
          <p:spPr>
            <a:xfrm>
              <a:off x="14050" y="22540"/>
              <a:ext cx="1724500" cy="259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SIG Story Line</a:t>
              </a:r>
              <a:endParaRPr b="1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231" name="Google Shape;231;p18"/>
          <p:cNvGrpSpPr/>
          <p:nvPr/>
        </p:nvGrpSpPr>
        <p:grpSpPr>
          <a:xfrm>
            <a:off x="457200" y="311909"/>
            <a:ext cx="8458200" cy="671580"/>
            <a:chOff x="0" y="7109"/>
            <a:chExt cx="8458200" cy="671580"/>
          </a:xfrm>
        </p:grpSpPr>
        <p:sp>
          <p:nvSpPr>
            <p:cNvPr id="232" name="Google Shape;232;p18"/>
            <p:cNvSpPr/>
            <p:nvPr/>
          </p:nvSpPr>
          <p:spPr>
            <a:xfrm>
              <a:off x="0" y="7109"/>
              <a:ext cx="8458200" cy="671580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1425">
              <a:solidFill>
                <a:schemeClr val="lt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8"/>
            <p:cNvSpPr txBox="1"/>
            <p:nvPr/>
          </p:nvSpPr>
          <p:spPr>
            <a:xfrm>
              <a:off x="32784" y="39893"/>
              <a:ext cx="8392632" cy="6060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Status of School Improvement Efforts</a:t>
              </a:r>
              <a:endParaRPr/>
            </a:p>
          </p:txBody>
        </p:sp>
      </p:grpSp>
      <p:pic>
        <p:nvPicPr>
          <p:cNvPr id="234" name="Google Shape;23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486400"/>
            <a:ext cx="536575" cy="53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rPr>
              <a:t>SIG Models</a:t>
            </a:r>
            <a:endParaRPr/>
          </a:p>
        </p:txBody>
      </p:sp>
      <p:sp>
        <p:nvSpPr>
          <p:cNvPr id="240" name="Google Shape;240;p19"/>
          <p:cNvSpPr txBox="1"/>
          <p:nvPr/>
        </p:nvSpPr>
        <p:spPr>
          <a:xfrm>
            <a:off x="381000" y="1524000"/>
            <a:ext cx="838200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6889" lvl="1" marL="834389" marR="0" rtl="0" algn="l">
              <a:spcBef>
                <a:spcPts val="0"/>
              </a:spcBef>
              <a:spcAft>
                <a:spcPts val="0"/>
              </a:spcAft>
              <a:buClr>
                <a:srgbClr val="1D1D1D"/>
              </a:buClr>
              <a:buSzPts val="1800"/>
              <a:buFont typeface="Georgia"/>
              <a:buAutoNum type="arabicPeriod"/>
            </a:pPr>
            <a:r>
              <a:rPr b="0" i="0" lang="en-US" sz="1800" u="none" cap="none" strike="noStrike">
                <a:solidFill>
                  <a:srgbClr val="1D1D1D"/>
                </a:solidFill>
                <a:latin typeface="Georgia"/>
                <a:ea typeface="Georgia"/>
                <a:cs typeface="Georgia"/>
                <a:sym typeface="Georgia"/>
              </a:rPr>
              <a:t>Transformation:  Replace principal, Keep most staff, Dramatically change culture and practice</a:t>
            </a:r>
            <a:endParaRPr/>
          </a:p>
          <a:p>
            <a:pPr indent="-516889" lvl="1" marL="834389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Turnaround:  Kids Stay,  (Most) Adults Go</a:t>
            </a:r>
            <a:endParaRPr/>
          </a:p>
          <a:p>
            <a:pPr indent="-516889" lvl="1" marL="834389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Re-start:  Replace staff and leadership and reopen as Charter School or contract to EMO</a:t>
            </a:r>
            <a:endParaRPr/>
          </a:p>
          <a:p>
            <a:pPr indent="-516889" lvl="1" marL="834389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eorgia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Close the school—send students to better schools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0"/>
          <p:cNvSpPr txBox="1"/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00" u="none" cap="none" strike="noStrike">
                <a:solidFill>
                  <a:srgbClr val="7B7890"/>
                </a:solidFill>
                <a:latin typeface="Georgia"/>
                <a:ea typeface="Georgia"/>
                <a:cs typeface="Georgia"/>
                <a:sym typeface="Georgia"/>
              </a:rPr>
              <a:t>Investment in Innovation (I3) Grants</a:t>
            </a:r>
            <a:endParaRPr/>
          </a:p>
        </p:txBody>
      </p:sp>
      <p:sp>
        <p:nvSpPr>
          <p:cNvPr id="246" name="Google Shape;246;p20"/>
          <p:cNvSpPr txBox="1"/>
          <p:nvPr/>
        </p:nvSpPr>
        <p:spPr>
          <a:xfrm>
            <a:off x="381000" y="1524000"/>
            <a:ext cx="8382000" cy="424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$650 million in grants to LEAs, Non-Profits, Consortia of Schools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“First, we're looking for programs that will be outcome-driven, not input-driven,” Secretary Duncan stated. “We're looking for ways to boost student achievement, matriculation, and graduation rates--and we expect successful applicants will be able to demonstrate some success in closing achievement gaps, moving students toward proficiency, increasing graduation rates, and retaining high-quality teachers and principals.”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Development Grants: Up to $5 million total, up to 4 years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Validation Grants: Up to $30 million total, up to 4 years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Scale Up Grants: Up to $50 million total, up to 4 years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Requires a match of 15% or more from non-governmental source</a:t>
            </a:r>
            <a:br>
              <a:rPr lang="en-US"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ivic">
  <a:themeElements>
    <a:clrScheme name="Technic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