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3.png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7.png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open?id=1orxT6OR4OeTA6rcxnbmQ4RRqB67RtWqR" TargetMode="External"/><Relationship Id="rId4" Type="http://schemas.openxmlformats.org/officeDocument/2006/relationships/image" Target="../media/image18.png"/><Relationship Id="rId5" Type="http://schemas.openxmlformats.org/officeDocument/2006/relationships/hyperlink" Target="https://drive.google.com/open?id=1gJy1Gk0tZObOVwMnVB03llx4tGfs0BZN" TargetMode="External"/><Relationship Id="rId6" Type="http://schemas.openxmlformats.org/officeDocument/2006/relationships/image" Target="../media/image1.jpg"/><Relationship Id="rId7" Type="http://schemas.openxmlformats.org/officeDocument/2006/relationships/hyperlink" Target="https://drive.google.com/open?id=1-S50meyjGAgN5vaBp5Q-YvRCh7enClKt" TargetMode="External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7.png"/><Relationship Id="rId13" Type="http://schemas.openxmlformats.org/officeDocument/2006/relationships/image" Target="../media/image2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425" y="54900"/>
            <a:ext cx="409150" cy="407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7"/>
          <p:cNvSpPr txBox="1"/>
          <p:nvPr>
            <p:ph type="ctrTitle"/>
          </p:nvPr>
        </p:nvSpPr>
        <p:spPr>
          <a:xfrm>
            <a:off x="902950" y="995000"/>
            <a:ext cx="43662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Vahvistetaan onnistuneita kampanjoita</a:t>
            </a:r>
            <a:endParaRPr b="1" sz="4800"/>
          </a:p>
        </p:txBody>
      </p:sp>
      <p:sp>
        <p:nvSpPr>
          <p:cNvPr id="155" name="Google Shape;155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Muutetaan maailmaa &gt; Mediatuotanto &gt; </a:t>
            </a:r>
            <a:r>
              <a:rPr b="1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Vahvistetaan onnistuneita kampanjoita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4100" y="844850"/>
            <a:ext cx="2895926" cy="28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7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163" y="1807700"/>
            <a:ext cx="2406349" cy="118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8"/>
          <p:cNvSpPr/>
          <p:nvPr/>
        </p:nvSpPr>
        <p:spPr>
          <a:xfrm>
            <a:off x="1495788" y="1004500"/>
            <a:ext cx="620700" cy="620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i" sz="36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1</a:t>
            </a:r>
            <a:endParaRPr b="0" i="0" sz="3600" u="none" cap="none" strike="noStrike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4441913" y="1004500"/>
            <a:ext cx="620700" cy="620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i" sz="36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</a:t>
            </a:r>
            <a:endParaRPr b="0" i="0" sz="3600" u="none" cap="none" strike="noStrike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6" name="Google Shape;166;p38"/>
          <p:cNvSpPr/>
          <p:nvPr/>
        </p:nvSpPr>
        <p:spPr>
          <a:xfrm>
            <a:off x="7460763" y="1004500"/>
            <a:ext cx="620700" cy="620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fi" sz="36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3</a:t>
            </a:r>
            <a:endParaRPr b="0" i="0" sz="3600" u="none" cap="none" strike="noStrike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7" name="Google Shape;167;p3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3449" y="1807700"/>
            <a:ext cx="2077626" cy="13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06830" y="1807700"/>
            <a:ext cx="2328557" cy="13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8"/>
          <p:cNvSpPr txBox="1"/>
          <p:nvPr>
            <p:ph type="ctrTitle"/>
          </p:nvPr>
        </p:nvSpPr>
        <p:spPr>
          <a:xfrm>
            <a:off x="983400" y="3376425"/>
            <a:ext cx="78384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Mikä teki näistä kampanjoista onnistuneen?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Jos olisit kampanjan vetäjä, mitä kehittäisit, jotta näistä kampanjoista tulisi entistäkin onnistuneempia?</a:t>
            </a:r>
            <a:endParaRPr sz="1800"/>
          </a:p>
        </p:txBody>
      </p:sp>
      <p:sp>
        <p:nvSpPr>
          <p:cNvPr id="170" name="Google Shape;170;p38"/>
          <p:cNvSpPr txBox="1"/>
          <p:nvPr/>
        </p:nvSpPr>
        <p:spPr>
          <a:xfrm>
            <a:off x="493525" y="14607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Tapausesimerkit</a:t>
            </a:r>
            <a:endParaRPr b="1" i="0" sz="30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8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8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/>
          <p:nvPr>
            <p:ph type="ctrTitle"/>
          </p:nvPr>
        </p:nvSpPr>
        <p:spPr>
          <a:xfrm>
            <a:off x="783850" y="1214425"/>
            <a:ext cx="8283000" cy="3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i" sz="1800">
                <a:solidFill>
                  <a:srgbClr val="2BB0D4"/>
                </a:solidFill>
              </a:rPr>
              <a:t>Aihe </a:t>
            </a:r>
            <a:r>
              <a:rPr b="1" lang="fi" sz="1800">
                <a:solidFill>
                  <a:srgbClr val="2BB0D4"/>
                </a:solidFill>
              </a:rPr>
              <a:t>henkilökohtaisesti tärkeä aktivistille</a:t>
            </a:r>
            <a:r>
              <a:rPr lang="fi" sz="1800"/>
              <a:t>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Kampanjalla on</a:t>
            </a:r>
            <a:r>
              <a:rPr b="1" lang="fi" sz="1800"/>
              <a:t> </a:t>
            </a:r>
            <a:r>
              <a:rPr b="1" lang="fi" sz="1800">
                <a:solidFill>
                  <a:srgbClr val="2BB0D4"/>
                </a:solidFill>
              </a:rPr>
              <a:t>selkeä viesti</a:t>
            </a:r>
            <a:r>
              <a:rPr b="1" lang="fi" sz="1800"/>
              <a:t> </a:t>
            </a:r>
            <a:r>
              <a:rPr lang="fi" sz="1800"/>
              <a:t>ja aihetunniste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i" sz="1800">
                <a:solidFill>
                  <a:srgbClr val="2BB0D4"/>
                </a:solidFill>
              </a:rPr>
              <a:t>Aktiiv</a:t>
            </a:r>
            <a:r>
              <a:rPr b="1" lang="fi" sz="1800">
                <a:solidFill>
                  <a:srgbClr val="2BB0D4"/>
                </a:solidFill>
              </a:rPr>
              <a:t>inen verkkoviestintä</a:t>
            </a:r>
            <a:r>
              <a:rPr lang="fi" sz="1800"/>
              <a:t>, joka innostaa seuraamaan ja jakamaan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i" sz="1800">
                <a:solidFill>
                  <a:srgbClr val="2BB0D4"/>
                </a:solidFill>
              </a:rPr>
              <a:t>H</a:t>
            </a:r>
            <a:r>
              <a:rPr b="1" lang="fi" sz="1800">
                <a:solidFill>
                  <a:srgbClr val="2BB0D4"/>
                </a:solidFill>
              </a:rPr>
              <a:t>erättää huomiota</a:t>
            </a:r>
            <a:r>
              <a:rPr lang="fi" sz="1800"/>
              <a:t> aiheen kannalta olennaisissa toimijoissa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800"/>
              <a:t>V</a:t>
            </a:r>
            <a:r>
              <a:rPr lang="fi" sz="1800"/>
              <a:t>aikuttaa siihen, että käynnistyy</a:t>
            </a:r>
            <a:r>
              <a:rPr b="1" lang="fi" sz="1800">
                <a:solidFill>
                  <a:srgbClr val="2BB0D4"/>
                </a:solidFill>
              </a:rPr>
              <a:t> aiheen kannalta tärkeitä muutoksia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i" sz="1800">
                <a:solidFill>
                  <a:srgbClr val="2BB0D4"/>
                </a:solidFill>
              </a:rPr>
              <a:t>Hankkii lisää näkyvyyttä</a:t>
            </a:r>
            <a:r>
              <a:rPr lang="fi" sz="1800"/>
              <a:t> kansalaisaloitteiden, mielenosoitusten tai muiden tapahtumien avulla.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rgbClr val="2BB0D4"/>
                </a:solidFill>
              </a:rPr>
              <a:t>Lisätehtävä</a:t>
            </a:r>
            <a:r>
              <a:rPr lang="fi" sz="1800"/>
              <a:t>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tutustukaa yhdessä palveluun www.nuortenideat.fi</a:t>
            </a:r>
            <a:endParaRPr sz="1800"/>
          </a:p>
        </p:txBody>
      </p:sp>
      <p:pic>
        <p:nvPicPr>
          <p:cNvPr id="178" name="Google Shape;1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6450" y="3354927"/>
            <a:ext cx="1523625" cy="15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9"/>
          <p:cNvSpPr txBox="1"/>
          <p:nvPr/>
        </p:nvSpPr>
        <p:spPr>
          <a:xfrm>
            <a:off x="-151875" y="641725"/>
            <a:ext cx="865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Mikä tekee kampanjasta onnistuneen?</a:t>
            </a:r>
            <a:endParaRPr b="1" i="0" sz="30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9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9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0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0"/>
          <p:cNvPicPr preferRelativeResize="0"/>
          <p:nvPr/>
        </p:nvPicPr>
        <p:blipFill rotWithShape="1">
          <a:blip r:embed="rId10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752" y="499600"/>
            <a:ext cx="358499" cy="35741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0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0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