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81" r:id="rId2"/>
    <p:sldId id="296" r:id="rId3"/>
    <p:sldId id="297" r:id="rId4"/>
    <p:sldId id="367" r:id="rId5"/>
    <p:sldId id="368" r:id="rId6"/>
    <p:sldId id="328" r:id="rId7"/>
    <p:sldId id="366" r:id="rId8"/>
    <p:sldId id="282" r:id="rId9"/>
    <p:sldId id="349" r:id="rId10"/>
    <p:sldId id="357" r:id="rId11"/>
    <p:sldId id="305" r:id="rId12"/>
    <p:sldId id="381" r:id="rId13"/>
    <p:sldId id="382" r:id="rId14"/>
    <p:sldId id="352" r:id="rId15"/>
    <p:sldId id="369" r:id="rId16"/>
    <p:sldId id="370" r:id="rId17"/>
    <p:sldId id="376" r:id="rId18"/>
    <p:sldId id="377" r:id="rId19"/>
    <p:sldId id="378" r:id="rId20"/>
    <p:sldId id="379" r:id="rId21"/>
    <p:sldId id="380" r:id="rId22"/>
    <p:sldId id="362" r:id="rId23"/>
    <p:sldId id="310" r:id="rId24"/>
    <p:sldId id="346" r:id="rId25"/>
    <p:sldId id="364" r:id="rId26"/>
  </p:sldIdLst>
  <p:sldSz cx="12192000" cy="6858000"/>
  <p:notesSz cx="6858000" cy="9144000"/>
  <p:embeddedFontLst>
    <p:embeddedFont>
      <p:font typeface="G마켓 산스 Bold" panose="02000000000000000000" pitchFamily="50" charset="-127"/>
      <p:regular r:id="rId28"/>
    </p:embeddedFont>
    <p:embeddedFont>
      <p:font typeface="Pretendard" panose="020B0600000101010101" charset="-127"/>
      <p:regular r:id="rId29"/>
      <p:bold r:id="rId30"/>
    </p:embeddedFont>
    <p:embeddedFont>
      <p:font typeface="Pretendard Medium" panose="020B0600000101010101" charset="-127"/>
      <p:regular r:id="rId31"/>
    </p:embeddedFont>
    <p:embeddedFont>
      <p:font typeface="Pretendard SemiBold" panose="020B0600000101010101" charset="-127"/>
      <p:bold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문우일" initials="문" lastIdx="1" clrIdx="0">
    <p:extLst>
      <p:ext uri="{19B8F6BF-5375-455C-9EA6-DF929625EA0E}">
        <p15:presenceInfo xmlns:p15="http://schemas.microsoft.com/office/powerpoint/2012/main" userId="a04d22932a15363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8641"/>
    <a:srgbClr val="C1A05D"/>
    <a:srgbClr val="404040"/>
    <a:srgbClr val="005EB8"/>
    <a:srgbClr val="4774E1"/>
    <a:srgbClr val="1E55DB"/>
    <a:srgbClr val="2F7699"/>
    <a:srgbClr val="3B91BE"/>
    <a:srgbClr val="3063CE"/>
    <a:srgbClr val="329A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79843" autoAdjust="0"/>
  </p:normalViewPr>
  <p:slideViewPr>
    <p:cSldViewPr snapToGrid="0">
      <p:cViewPr varScale="1">
        <p:scale>
          <a:sx n="127" d="100"/>
          <a:sy n="127" d="100"/>
        </p:scale>
        <p:origin x="8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3205E-92F6-4F3B-A63F-D88B3B432548}" type="datetimeFigureOut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99315-76B0-452B-985E-2C7FABDC3F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1967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6733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AE664-3361-2386-F60D-2026EB53A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E19AD0A-4F05-2610-D4A1-932722E4F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4FB75F5-EAE2-5554-0A57-07C82B1AAD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520A101-AA4E-DFB7-73E1-81DE4BB500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0793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5456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69528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32504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83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92162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15502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61940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31570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AE664-3361-2386-F60D-2026EB53A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E19AD0A-4F05-2610-D4A1-932722E4F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4FB75F5-EAE2-5554-0A57-07C82B1AAD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520A101-AA4E-DFB7-73E1-81DE4BB500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8498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05ACF-8778-D65D-BD40-FCD4D5BDB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115D184-8A36-65EE-EEE6-57F37F328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7A38C48-2C44-087B-32AB-9D3A75A02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242B129-326E-796E-1F1D-1E47C5F154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86853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58804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23591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978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BE260-78BE-10AA-3489-B21F412A4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9B37566-F4D7-197D-20EF-21BE7EBFD1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A287F2A-A7F5-322A-F1C7-0B0BA0415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E33CD9D-7410-5421-0B57-016B7585B6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3803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E6AA1-25C7-919A-FCAB-F1FB9F85A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328BC5E-91DC-B03B-5DA9-052AF91C89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DA4996F-420B-EE35-BB17-D764FC9624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F3E7A0-76D3-3ECD-4CF1-55190E5532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1287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9639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2811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8881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115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AE664-3361-2386-F60D-2026EB53A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E19AD0A-4F05-2610-D4A1-932722E4F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4FB75F5-EAE2-5554-0A57-07C82B1AAD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520A101-AA4E-DFB7-73E1-81DE4BB500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99315-76B0-452B-985E-2C7FABDC3F3C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947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의류, 사람, 만화 영화, 클립아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791E3D9D-B7F6-7279-1D1E-B2237FA08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10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스크린샷, 만화 영화, 일러스트레이션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B0D7F79A-736F-8606-F0C4-66628F27B3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22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의류, 텍스트, 사람, 스크린샷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7E62506C-1C3A-1BDA-9F57-D50F57C881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49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의류, 텍스트, 사람, 스크린샷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E5109C29-EA7A-6E1B-2C5D-C1F9A5DC40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92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의류, 텍스트, 사람, 스크린샷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6882AFE3-EC22-9D13-7D94-AF8EECF75F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39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2C8E983-27EF-13EB-6A1E-61CD7BFF8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87A87-21FE-4FFC-B5B6-E97DE497EA4F}" type="datetimeFigureOut">
              <a:rPr lang="ko-KR" altLang="en-US" smtClean="0"/>
              <a:t>2026-02-25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09008FA-BED3-8B48-9004-222181BB86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79C1E74-D515-6646-0A09-A266A340E8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43E72-D609-4683-A4AF-7A52B812F9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3145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kookilbo.com/News/Read/A202404250944000526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nVwfq4FFbg" TargetMode="Externa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asom.co.kr/news/articleView.html?idxno=11369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2D0ECC-15D5-5700-E868-E1671F0FFC6D}"/>
              </a:ext>
            </a:extLst>
          </p:cNvPr>
          <p:cNvSpPr txBox="1"/>
          <p:nvPr/>
        </p:nvSpPr>
        <p:spPr>
          <a:xfrm>
            <a:off x="1760433" y="1599245"/>
            <a:ext cx="18886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</a:t>
            </a:r>
            <a:r>
              <a:rPr lang="ko-KR" altLang="en-US" sz="300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차시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9F7A4C-C909-328F-7120-624D8C1D3446}"/>
              </a:ext>
            </a:extLst>
          </p:cNvPr>
          <p:cNvSpPr txBox="1"/>
          <p:nvPr/>
        </p:nvSpPr>
        <p:spPr>
          <a:xfrm>
            <a:off x="1229170" y="2349879"/>
            <a:ext cx="63939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spc="-300" baseline="0" dirty="0">
                <a:solidFill>
                  <a:srgbClr val="C1A05D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퇴직 후를 위한</a:t>
            </a:r>
            <a:endParaRPr lang="en-US" altLang="ko-KR" sz="6600" spc="-300" baseline="0" dirty="0">
              <a:solidFill>
                <a:srgbClr val="C1A05D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  <a:p>
            <a:r>
              <a:rPr lang="ko-KR" altLang="en-US" sz="6600" spc="-300" baseline="0" dirty="0">
                <a:solidFill>
                  <a:srgbClr val="C1A05D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경제적 기반</a:t>
            </a:r>
          </a:p>
        </p:txBody>
      </p:sp>
    </p:spTree>
    <p:extLst>
      <p:ext uri="{BB962C8B-B14F-4D97-AF65-F5344CB8AC3E}">
        <p14:creationId xmlns:p14="http://schemas.microsoft.com/office/powerpoint/2010/main" val="853334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8CDB38-6ACA-4AE5-8DC6-B554B0D52AA8}"/>
              </a:ext>
            </a:extLst>
          </p:cNvPr>
          <p:cNvSpPr txBox="1"/>
          <p:nvPr/>
        </p:nvSpPr>
        <p:spPr>
          <a:xfrm>
            <a:off x="541384" y="231202"/>
            <a:ext cx="106731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지난 표와 비교</a:t>
            </a:r>
            <a:r>
              <a:rPr lang="en-US" altLang="ko-KR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: </a:t>
            </a:r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일상생활을 위해 필요한 것은</a:t>
            </a:r>
            <a:r>
              <a:rPr lang="en-US" altLang="ko-KR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?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BEE2E92F-5451-A181-3BB9-3AFB3711502E}"/>
              </a:ext>
            </a:extLst>
          </p:cNvPr>
          <p:cNvSpPr/>
          <p:nvPr/>
        </p:nvSpPr>
        <p:spPr>
          <a:xfrm>
            <a:off x="623888" y="1592264"/>
            <a:ext cx="10944224" cy="4790670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hlinkClick r:id="rId3"/>
            <a:extLst>
              <a:ext uri="{FF2B5EF4-FFF2-40B4-BE49-F238E27FC236}">
                <a16:creationId xmlns:a16="http://schemas.microsoft.com/office/drawing/2014/main" id="{9B0E7C13-1B05-A22C-B1FB-86C2A2765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768" y="1999911"/>
            <a:ext cx="3622394" cy="41959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D280EDB-6BA0-D903-799C-07042467FD37}"/>
              </a:ext>
            </a:extLst>
          </p:cNvPr>
          <p:cNvSpPr txBox="1"/>
          <p:nvPr/>
        </p:nvSpPr>
        <p:spPr>
          <a:xfrm>
            <a:off x="6186351" y="2025699"/>
            <a:ext cx="3622394" cy="1231106"/>
          </a:xfrm>
          <a:prstGeom prst="rect">
            <a:avLst/>
          </a:prstGeom>
          <a:solidFill>
            <a:srgbClr val="C1A05D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A9864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❶ 안정적 </a:t>
            </a:r>
            <a:r>
              <a:rPr lang="ko-KR" altLang="en-US" dirty="0">
                <a:solidFill>
                  <a:srgbClr val="A9864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보건 의료 기반</a:t>
            </a:r>
            <a:endParaRPr lang="en-US" altLang="ko-KR" dirty="0">
              <a:solidFill>
                <a:srgbClr val="A98641"/>
              </a:soli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보험료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정기 검진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질병 치료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기타 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: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긴급 의료 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C063E4-4866-F645-0256-78C34A4C08B8}"/>
              </a:ext>
            </a:extLst>
          </p:cNvPr>
          <p:cNvSpPr txBox="1"/>
          <p:nvPr/>
        </p:nvSpPr>
        <p:spPr>
          <a:xfrm>
            <a:off x="6186351" y="3396028"/>
            <a:ext cx="3622394" cy="1231106"/>
          </a:xfrm>
          <a:prstGeom prst="rect">
            <a:avLst/>
          </a:prstGeom>
          <a:solidFill>
            <a:srgbClr val="C1A05D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A9864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❷ 안정적 </a:t>
            </a:r>
            <a:r>
              <a:rPr lang="ko-KR" altLang="en-US" dirty="0">
                <a:solidFill>
                  <a:srgbClr val="A9864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정주환경 기반</a:t>
            </a:r>
            <a:endParaRPr lang="en-US" altLang="ko-KR" dirty="0">
              <a:solidFill>
                <a:srgbClr val="A98641"/>
              </a:soli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자가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?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전세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?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월세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정주환경 유지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: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전기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,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가스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,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통신 등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동거인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기타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: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반려동물 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83F5DB-8A61-D97A-7561-8D0AFD2C0022}"/>
              </a:ext>
            </a:extLst>
          </p:cNvPr>
          <p:cNvSpPr txBox="1"/>
          <p:nvPr/>
        </p:nvSpPr>
        <p:spPr>
          <a:xfrm>
            <a:off x="5419448" y="164219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ko-KR" altLang="en-US" sz="1400" b="0" i="0" u="none" strike="noStrike" baseline="0">
                <a:solidFill>
                  <a:schemeClr val="bg1">
                    <a:lumMod val="50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자료</a:t>
            </a:r>
            <a:r>
              <a:rPr lang="en-US" altLang="ko-KR" sz="1400" b="0" i="0" u="none" strike="noStrike" baseline="0">
                <a:solidFill>
                  <a:schemeClr val="bg1">
                    <a:lumMod val="50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: </a:t>
            </a:r>
            <a:r>
              <a:rPr lang="ko-KR" altLang="en-US" sz="1400" b="0" i="0" u="none" strike="noStrike" baseline="0">
                <a:solidFill>
                  <a:schemeClr val="bg1">
                    <a:lumMod val="50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보건복지부</a:t>
            </a:r>
            <a:r>
              <a:rPr lang="en-US" altLang="ko-KR" sz="1400" b="0" i="0" u="none" strike="noStrike" baseline="0">
                <a:solidFill>
                  <a:schemeClr val="bg1">
                    <a:lumMod val="50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·</a:t>
            </a:r>
            <a:r>
              <a:rPr lang="ko-KR" altLang="en-US" sz="1400" b="0" i="0" u="none" strike="noStrike" baseline="0">
                <a:solidFill>
                  <a:schemeClr val="bg1">
                    <a:lumMod val="50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한국보건사회연구원</a:t>
            </a:r>
            <a:r>
              <a:rPr lang="en-US" altLang="ko-KR" sz="1400" b="0" i="0" u="none" strike="noStrike" baseline="0">
                <a:solidFill>
                  <a:schemeClr val="bg1">
                    <a:lumMod val="50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(2023)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B8D57-3F74-6BE1-70F4-8EF0E1E1994E}"/>
              </a:ext>
            </a:extLst>
          </p:cNvPr>
          <p:cNvSpPr txBox="1"/>
          <p:nvPr/>
        </p:nvSpPr>
        <p:spPr>
          <a:xfrm>
            <a:off x="6176846" y="4791824"/>
            <a:ext cx="3622394" cy="1231106"/>
          </a:xfrm>
          <a:prstGeom prst="rect">
            <a:avLst/>
          </a:prstGeom>
          <a:solidFill>
            <a:srgbClr val="C1A05D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A9864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❸ 안정적 식생활 기반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주식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간식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외식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: 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몇 회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기타</a:t>
            </a: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: </a:t>
            </a:r>
            <a:r>
              <a: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관계 유지를 위한 식사 등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7166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47EE7-68BB-9A85-7A61-7099A078F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4715F21D-FE67-D340-61D4-F218702B3234}"/>
              </a:ext>
            </a:extLst>
          </p:cNvPr>
          <p:cNvSpPr/>
          <p:nvPr/>
        </p:nvSpPr>
        <p:spPr>
          <a:xfrm>
            <a:off x="817692" y="2245006"/>
            <a:ext cx="539570" cy="539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C1A05D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1</a:t>
            </a:r>
            <a:endParaRPr lang="ko-KR" altLang="en-US" dirty="0">
              <a:solidFill>
                <a:srgbClr val="C1A05D"/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07A445-ECB4-7346-4400-EA43C01EACA3}"/>
              </a:ext>
            </a:extLst>
          </p:cNvPr>
          <p:cNvSpPr txBox="1"/>
          <p:nvPr/>
        </p:nvSpPr>
        <p:spPr>
          <a:xfrm>
            <a:off x="1440042" y="2264256"/>
            <a:ext cx="346921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퇴직 후의 경제 생활</a:t>
            </a:r>
            <a:endParaRPr lang="ko-KR" altLang="en-US" sz="30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1367C793-D7E5-F65C-4CE1-C9927D41DD2C}"/>
              </a:ext>
            </a:extLst>
          </p:cNvPr>
          <p:cNvSpPr/>
          <p:nvPr/>
        </p:nvSpPr>
        <p:spPr>
          <a:xfrm>
            <a:off x="817692" y="3208798"/>
            <a:ext cx="539570" cy="539570"/>
          </a:xfrm>
          <a:prstGeom prst="roundRect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2</a:t>
            </a:r>
            <a:endParaRPr lang="ko-KR" altLang="en-US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F074CF-607E-48C5-FA51-06479D0BBAD2}"/>
              </a:ext>
            </a:extLst>
          </p:cNvPr>
          <p:cNvSpPr txBox="1"/>
          <p:nvPr/>
        </p:nvSpPr>
        <p:spPr>
          <a:xfrm>
            <a:off x="1440042" y="3228048"/>
            <a:ext cx="46875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>
                <a:solidFill>
                  <a:srgbClr val="C1A05D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퇴직 후의 삶과 경제적 지출</a:t>
            </a:r>
            <a:endParaRPr lang="ko-KR" altLang="en-US" sz="3000" dirty="0">
              <a:solidFill>
                <a:srgbClr val="C1A05D"/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EDCE78EC-D0D8-5C81-8322-E5153423FCE9}"/>
              </a:ext>
            </a:extLst>
          </p:cNvPr>
          <p:cNvSpPr/>
          <p:nvPr/>
        </p:nvSpPr>
        <p:spPr>
          <a:xfrm>
            <a:off x="817692" y="4191840"/>
            <a:ext cx="539570" cy="539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C1A05D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3</a:t>
            </a:r>
            <a:endParaRPr lang="ko-KR" altLang="en-US" dirty="0">
              <a:solidFill>
                <a:srgbClr val="C1A05D"/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357B74-E4DC-84F1-080A-E964225FFE18}"/>
              </a:ext>
            </a:extLst>
          </p:cNvPr>
          <p:cNvSpPr txBox="1"/>
          <p:nvPr/>
        </p:nvSpPr>
        <p:spPr>
          <a:xfrm>
            <a:off x="1440042" y="4211090"/>
            <a:ext cx="45801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퇴직 후의 수입과 연금제도</a:t>
            </a:r>
            <a:endParaRPr lang="ko-KR" altLang="en-US" sz="30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56505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8EE97-68FB-AEC5-4466-B0CFA0D16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783821E7-6009-CC18-CE96-BAC04D214357}"/>
              </a:ext>
            </a:extLst>
          </p:cNvPr>
          <p:cNvSpPr txBox="1"/>
          <p:nvPr/>
        </p:nvSpPr>
        <p:spPr>
          <a:xfrm>
            <a:off x="541384" y="187660"/>
            <a:ext cx="6327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퇴직 후의 삶과 경제적 지출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461AB403-5D68-32B3-159C-1F84D1BC629A}"/>
              </a:ext>
            </a:extLst>
          </p:cNvPr>
          <p:cNvSpPr/>
          <p:nvPr/>
        </p:nvSpPr>
        <p:spPr>
          <a:xfrm>
            <a:off x="1497955" y="1211265"/>
            <a:ext cx="9196092" cy="686777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A23556-B707-14EB-4508-78174080AE1C}"/>
              </a:ext>
            </a:extLst>
          </p:cNvPr>
          <p:cNvSpPr txBox="1"/>
          <p:nvPr/>
        </p:nvSpPr>
        <p:spPr>
          <a:xfrm>
            <a:off x="1712741" y="1332857"/>
            <a:ext cx="72715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>
              <a:buNone/>
            </a:pP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노후의 폼 나는 삶을 위한 필요 금액 추정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(1</a:t>
            </a: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인 가구 기준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ko-KR" altLang="en-US" sz="2400" dirty="0">
              <a:solidFill>
                <a:srgbClr val="A9864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872AE8-42CF-DD47-EBE8-D2FB75FCB238}"/>
              </a:ext>
            </a:extLst>
          </p:cNvPr>
          <p:cNvSpPr txBox="1"/>
          <p:nvPr/>
        </p:nvSpPr>
        <p:spPr>
          <a:xfrm>
            <a:off x="6734972" y="6399799"/>
            <a:ext cx="53708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ko-KR" sz="1600" b="1" dirty="0">
                <a:solidFill>
                  <a:schemeClr val="dk1"/>
                </a:solidFill>
              </a:rPr>
              <a:t>출처 : 202</a:t>
            </a:r>
            <a:r>
              <a:rPr lang="en-US" altLang="ko-KR" sz="1600" b="1" dirty="0">
                <a:solidFill>
                  <a:schemeClr val="dk1"/>
                </a:solidFill>
              </a:rPr>
              <a:t>5</a:t>
            </a:r>
            <a:r>
              <a:rPr lang="ko-KR" altLang="ko-KR" sz="1600" b="1" dirty="0">
                <a:solidFill>
                  <a:schemeClr val="dk1"/>
                </a:solidFill>
              </a:rPr>
              <a:t>년 </a:t>
            </a:r>
            <a:r>
              <a:rPr lang="en-US" altLang="ko-KR" sz="1600" b="1" dirty="0">
                <a:solidFill>
                  <a:schemeClr val="dk1"/>
                </a:solidFill>
              </a:rPr>
              <a:t>12</a:t>
            </a:r>
            <a:r>
              <a:rPr lang="ko-KR" altLang="en-US" sz="1600" b="1" dirty="0">
                <a:solidFill>
                  <a:schemeClr val="dk1"/>
                </a:solidFill>
              </a:rPr>
              <a:t>월 </a:t>
            </a:r>
            <a:r>
              <a:rPr lang="en-US" altLang="ko-KR" sz="1600" b="1" dirty="0">
                <a:solidFill>
                  <a:schemeClr val="dk1"/>
                </a:solidFill>
              </a:rPr>
              <a:t>31</a:t>
            </a:r>
            <a:r>
              <a:rPr lang="ko-KR" altLang="en-US" sz="1600" b="1" dirty="0">
                <a:solidFill>
                  <a:schemeClr val="dk1"/>
                </a:solidFill>
              </a:rPr>
              <a:t>일 </a:t>
            </a:r>
            <a:r>
              <a:rPr lang="ko-KR" altLang="ko-KR" sz="1600" b="1" dirty="0" err="1">
                <a:solidFill>
                  <a:schemeClr val="dk1"/>
                </a:solidFill>
              </a:rPr>
              <a:t>국민노후보장패널조사</a:t>
            </a:r>
            <a:r>
              <a:rPr lang="ko-KR" altLang="ko-KR" sz="1600" b="1" dirty="0">
                <a:solidFill>
                  <a:schemeClr val="dk1"/>
                </a:solidFill>
              </a:rPr>
              <a:t>(</a:t>
            </a:r>
            <a:r>
              <a:rPr lang="ko-KR" altLang="ko-KR" sz="1600" b="1" dirty="0" err="1">
                <a:solidFill>
                  <a:schemeClr val="dk1"/>
                </a:solidFill>
              </a:rPr>
              <a:t>KRelS</a:t>
            </a:r>
            <a:r>
              <a:rPr lang="ko-KR" altLang="ko-KR" sz="1600" b="1" dirty="0">
                <a:solidFill>
                  <a:schemeClr val="dk1"/>
                </a:solidFill>
              </a:rPr>
              <a:t>)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53DF722-A425-04C6-BE1A-2EFB72C75161}"/>
              </a:ext>
            </a:extLst>
          </p:cNvPr>
          <p:cNvGrpSpPr/>
          <p:nvPr/>
        </p:nvGrpSpPr>
        <p:grpSpPr>
          <a:xfrm>
            <a:off x="129747" y="2047706"/>
            <a:ext cx="5966253" cy="4352093"/>
            <a:chOff x="3190342" y="2076865"/>
            <a:chExt cx="5432223" cy="4076097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C788791E-F439-2548-D41F-27A595BA1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90342" y="2076865"/>
              <a:ext cx="5394438" cy="4076097"/>
            </a:xfrm>
            <a:prstGeom prst="rect">
              <a:avLst/>
            </a:prstGeom>
          </p:spPr>
        </p:pic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AAE6BCDE-28D1-0971-107E-CAE78371066F}"/>
                </a:ext>
              </a:extLst>
            </p:cNvPr>
            <p:cNvSpPr/>
            <p:nvPr/>
          </p:nvSpPr>
          <p:spPr>
            <a:xfrm>
              <a:off x="3974995" y="3702942"/>
              <a:ext cx="4647570" cy="58944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2" name="그림 11">
            <a:extLst>
              <a:ext uri="{FF2B5EF4-FFF2-40B4-BE49-F238E27FC236}">
                <a16:creationId xmlns:a16="http://schemas.microsoft.com/office/drawing/2014/main" id="{4C3B5D10-8DA4-D4FA-20F8-1B9E00E08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7502" y="2047706"/>
            <a:ext cx="5786930" cy="2983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BE31008-3147-CCED-FFE9-4FCFD88BC260}"/>
              </a:ext>
            </a:extLst>
          </p:cNvPr>
          <p:cNvSpPr/>
          <p:nvPr/>
        </p:nvSpPr>
        <p:spPr>
          <a:xfrm>
            <a:off x="6196760" y="5267246"/>
            <a:ext cx="5727672" cy="1132553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실제 </a:t>
            </a:r>
            <a:r>
              <a:rPr lang="en-US" altLang="ko-K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</a:t>
            </a:r>
            <a:r>
              <a:rPr lang="ko-KR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인 가구 기준         약 </a:t>
            </a:r>
            <a:r>
              <a:rPr lang="en-US" altLang="ko-K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240</a:t>
            </a:r>
            <a:r>
              <a:rPr lang="ko-KR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만원 필요</a:t>
            </a:r>
          </a:p>
        </p:txBody>
      </p:sp>
    </p:spTree>
    <p:extLst>
      <p:ext uri="{BB962C8B-B14F-4D97-AF65-F5344CB8AC3E}">
        <p14:creationId xmlns:p14="http://schemas.microsoft.com/office/powerpoint/2010/main" val="1497576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8EE97-68FB-AEC5-4466-B0CFA0D16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783821E7-6009-CC18-CE96-BAC04D214357}"/>
              </a:ext>
            </a:extLst>
          </p:cNvPr>
          <p:cNvSpPr txBox="1"/>
          <p:nvPr/>
        </p:nvSpPr>
        <p:spPr>
          <a:xfrm>
            <a:off x="541384" y="187660"/>
            <a:ext cx="6327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퇴직 후의 삶과 경제적 지출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461AB403-5D68-32B3-159C-1F84D1BC629A}"/>
              </a:ext>
            </a:extLst>
          </p:cNvPr>
          <p:cNvSpPr/>
          <p:nvPr/>
        </p:nvSpPr>
        <p:spPr>
          <a:xfrm>
            <a:off x="1497955" y="1211265"/>
            <a:ext cx="9196092" cy="686777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A23556-B707-14EB-4508-78174080AE1C}"/>
              </a:ext>
            </a:extLst>
          </p:cNvPr>
          <p:cNvSpPr txBox="1"/>
          <p:nvPr/>
        </p:nvSpPr>
        <p:spPr>
          <a:xfrm>
            <a:off x="1712741" y="1332857"/>
            <a:ext cx="72715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>
              <a:buNone/>
            </a:pP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노후의 폼 나는 삶을 위한 필요 금액 추정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(1</a:t>
            </a: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인 가구 기준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ko-KR" altLang="en-US" sz="2400" dirty="0">
              <a:solidFill>
                <a:srgbClr val="A9864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872AE8-42CF-DD47-EBE8-D2FB75FCB238}"/>
              </a:ext>
            </a:extLst>
          </p:cNvPr>
          <p:cNvSpPr txBox="1"/>
          <p:nvPr/>
        </p:nvSpPr>
        <p:spPr>
          <a:xfrm>
            <a:off x="1497954" y="6331786"/>
            <a:ext cx="100960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*</a:t>
            </a:r>
            <a:r>
              <a:rPr lang="ko-KR" altLang="en-US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비소비지출 </a:t>
            </a:r>
            <a:r>
              <a:rPr lang="en-US" altLang="ko-KR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: </a:t>
            </a:r>
            <a:r>
              <a:rPr lang="ko-KR" altLang="en-US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지출 규모가 커도 쉽게 줄일 수 없는 것</a:t>
            </a:r>
            <a:r>
              <a:rPr lang="en-US" altLang="ko-KR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, </a:t>
            </a:r>
            <a:r>
              <a:rPr lang="ko-KR" altLang="en-US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가계 예산의 경우 월세 등의 주거비</a:t>
            </a:r>
            <a:r>
              <a:rPr lang="en-US" altLang="ko-KR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, </a:t>
            </a:r>
            <a:r>
              <a:rPr lang="ko-KR" altLang="en-US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세금</a:t>
            </a:r>
            <a:r>
              <a:rPr lang="en-US" altLang="ko-KR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, </a:t>
            </a:r>
            <a:r>
              <a:rPr lang="ko-KR" altLang="en-US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대출 이자 등이 해당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59D02C80-486F-9C9B-4001-F41F3528CF53}"/>
              </a:ext>
            </a:extLst>
          </p:cNvPr>
          <p:cNvGraphicFramePr>
            <a:graphicFrameLocks noGrp="1"/>
          </p:cNvGraphicFramePr>
          <p:nvPr/>
        </p:nvGraphicFramePr>
        <p:xfrm>
          <a:off x="1142999" y="1992798"/>
          <a:ext cx="9906001" cy="4244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9863">
                  <a:extLst>
                    <a:ext uri="{9D8B030D-6E8A-4147-A177-3AD203B41FA5}">
                      <a16:colId xmlns:a16="http://schemas.microsoft.com/office/drawing/2014/main" val="2495139917"/>
                    </a:ext>
                  </a:extLst>
                </a:gridCol>
                <a:gridCol w="1619509">
                  <a:extLst>
                    <a:ext uri="{9D8B030D-6E8A-4147-A177-3AD203B41FA5}">
                      <a16:colId xmlns:a16="http://schemas.microsoft.com/office/drawing/2014/main" val="2456113420"/>
                    </a:ext>
                  </a:extLst>
                </a:gridCol>
                <a:gridCol w="2830286">
                  <a:extLst>
                    <a:ext uri="{9D8B030D-6E8A-4147-A177-3AD203B41FA5}">
                      <a16:colId xmlns:a16="http://schemas.microsoft.com/office/drawing/2014/main" val="3265727369"/>
                    </a:ext>
                  </a:extLst>
                </a:gridCol>
                <a:gridCol w="2068286">
                  <a:extLst>
                    <a:ext uri="{9D8B030D-6E8A-4147-A177-3AD203B41FA5}">
                      <a16:colId xmlns:a16="http://schemas.microsoft.com/office/drawing/2014/main" val="4207263491"/>
                    </a:ext>
                  </a:extLst>
                </a:gridCol>
                <a:gridCol w="1328057">
                  <a:extLst>
                    <a:ext uri="{9D8B030D-6E8A-4147-A177-3AD203B41FA5}">
                      <a16:colId xmlns:a16="http://schemas.microsoft.com/office/drawing/2014/main" val="3115656286"/>
                    </a:ext>
                  </a:extLst>
                </a:gridCol>
              </a:tblGrid>
              <a:tr h="8838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총 액</a:t>
                      </a:r>
                      <a:endParaRPr lang="en-US" altLang="ko-KR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월 기준</a:t>
                      </a:r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  <a:endParaRPr lang="ko-KR" altLang="en-US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항목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개인 계획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예상 금액</a:t>
                      </a:r>
                      <a:endParaRPr lang="en-US" altLang="ko-KR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최대한 정확하게</a:t>
                      </a:r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  <a:endParaRPr lang="ko-KR" altLang="en-US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비중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510353"/>
                  </a:ext>
                </a:extLst>
              </a:tr>
              <a:tr h="420044">
                <a:tc rowSpan="8"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①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②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③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④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⑤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⑥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⑦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⑧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spc="-1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2,400,000</a:t>
                      </a:r>
                      <a:r>
                        <a:rPr lang="ko-KR" altLang="en-US" sz="2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주거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관리비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에너지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① 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250,000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10.4%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147884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교통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택시비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대중교통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공유차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② 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200,000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8.3%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006529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식도락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장보기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외식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/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배달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기호식품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ctr" latinLnBrk="1">
                        <a:buAutoNum type="circleNumDbPlain" startAt="3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500,000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20.8%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32468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여행</a:t>
                      </a:r>
                      <a:r>
                        <a:rPr lang="en-US" altLang="ko-KR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/</a:t>
                      </a:r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취미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여행 적립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자기계발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운동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circleNumDbPlain" startAt="4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450,000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18.8%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618188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패션</a:t>
                      </a:r>
                      <a:r>
                        <a:rPr lang="en-US" altLang="ko-KR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/</a:t>
                      </a:r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뷰티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미용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화장품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의류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circleNumDbPlain" startAt="5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150,000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6.3%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202124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통신비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스마트폰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인터넷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구독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ctr" latinLnBrk="1">
                        <a:buAutoNum type="circleNumDbPlain" startAt="6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80,000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3.3%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702753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의료</a:t>
                      </a:r>
                      <a:r>
                        <a:rPr lang="en-US" altLang="ko-KR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/</a:t>
                      </a:r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건강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보험료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자기관리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진료비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ctr" latinLnBrk="1">
                        <a:buAutoNum type="circleNumDbPlain" startAt="7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350,000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14.6%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780244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기타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경조사비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가전 교체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생필품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ctr" latinLnBrk="1">
                        <a:buAutoNum type="circleNumDbPlain" startAt="8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420,000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17.5%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1178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0441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C13E6-2E41-BD5C-B587-E75E4E7F7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F96365B-9651-D5AC-E771-F34483D64224}"/>
              </a:ext>
            </a:extLst>
          </p:cNvPr>
          <p:cNvSpPr txBox="1"/>
          <p:nvPr/>
        </p:nvSpPr>
        <p:spPr>
          <a:xfrm>
            <a:off x="541384" y="187660"/>
            <a:ext cx="6327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퇴직 후의 삶과 경제적 지출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302DE1C-ADEF-067C-180C-224051E66772}"/>
              </a:ext>
            </a:extLst>
          </p:cNvPr>
          <p:cNvSpPr/>
          <p:nvPr/>
        </p:nvSpPr>
        <p:spPr>
          <a:xfrm>
            <a:off x="1497954" y="1592265"/>
            <a:ext cx="9196092" cy="686777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844-1F19-E7D5-0C44-0791E5DEE402}"/>
              </a:ext>
            </a:extLst>
          </p:cNvPr>
          <p:cNvSpPr txBox="1"/>
          <p:nvPr/>
        </p:nvSpPr>
        <p:spPr>
          <a:xfrm>
            <a:off x="1712740" y="1713857"/>
            <a:ext cx="6930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>
              <a:buNone/>
            </a:pP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품위 있는 노후를 위한 월 생활비 예시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(1</a:t>
            </a: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인 가구 기준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ko-KR" altLang="en-US" sz="2400" dirty="0">
              <a:solidFill>
                <a:srgbClr val="A9864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BE73EE8F-1E2D-1161-F45B-1E62DB999836}"/>
              </a:ext>
            </a:extLst>
          </p:cNvPr>
          <p:cNvSpPr/>
          <p:nvPr/>
        </p:nvSpPr>
        <p:spPr>
          <a:xfrm>
            <a:off x="1702819" y="1741929"/>
            <a:ext cx="405523" cy="405523"/>
          </a:xfrm>
          <a:prstGeom prst="ellipse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1</a:t>
            </a:r>
            <a:endParaRPr lang="ko-KR" altLang="en-US" sz="1600" dirty="0">
              <a:solidFill>
                <a:schemeClr val="bg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F14FF47-137B-5E48-3AFC-897E511ED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936184"/>
              </p:ext>
            </p:extLst>
          </p:nvPr>
        </p:nvGraphicFramePr>
        <p:xfrm>
          <a:off x="1497953" y="2428706"/>
          <a:ext cx="9196091" cy="3895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982">
                  <a:extLst>
                    <a:ext uri="{9D8B030D-6E8A-4147-A177-3AD203B41FA5}">
                      <a16:colId xmlns:a16="http://schemas.microsoft.com/office/drawing/2014/main" val="2456113420"/>
                    </a:ext>
                  </a:extLst>
                </a:gridCol>
                <a:gridCol w="5265109">
                  <a:extLst>
                    <a:ext uri="{9D8B030D-6E8A-4147-A177-3AD203B41FA5}">
                      <a16:colId xmlns:a16="http://schemas.microsoft.com/office/drawing/2014/main" val="4207263491"/>
                    </a:ext>
                  </a:extLst>
                </a:gridCol>
              </a:tblGrid>
              <a:tr h="6568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항목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예상 금액</a:t>
                      </a:r>
                      <a:endParaRPr lang="en-US" altLang="ko-KR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최대한 정확하게</a:t>
                      </a:r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  <a:endParaRPr lang="ko-KR" altLang="en-US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510353"/>
                  </a:ext>
                </a:extLst>
              </a:tr>
              <a:tr h="647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주거비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①  </a:t>
                      </a:r>
                      <a:r>
                        <a:rPr lang="en-US" altLang="ko-KR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250,000</a:t>
                      </a:r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147884"/>
                  </a:ext>
                </a:extLst>
              </a:tr>
              <a:tr h="2591292">
                <a:tc gridSpan="2">
                  <a:txBody>
                    <a:bodyPr/>
                    <a:lstStyle/>
                    <a:p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관리비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(15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공용 관리비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청소비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경비비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(20</a:t>
                      </a:r>
                      <a:r>
                        <a:rPr lang="ko-KR" altLang="en-US" sz="2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평대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 기준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</a:p>
                    <a:p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에너지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(10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난방비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도시가스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전기세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수도세</a:t>
                      </a:r>
                    </a:p>
                    <a:p>
                      <a:pPr algn="l" latinLnBrk="1"/>
                      <a:endParaRPr lang="ko-KR" altLang="en-US" sz="2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006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572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C13E6-2E41-BD5C-B587-E75E4E7F7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F96365B-9651-D5AC-E771-F34483D64224}"/>
              </a:ext>
            </a:extLst>
          </p:cNvPr>
          <p:cNvSpPr txBox="1"/>
          <p:nvPr/>
        </p:nvSpPr>
        <p:spPr>
          <a:xfrm>
            <a:off x="541384" y="187660"/>
            <a:ext cx="6327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퇴직 후의 삶과 경제적 지출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302DE1C-ADEF-067C-180C-224051E66772}"/>
              </a:ext>
            </a:extLst>
          </p:cNvPr>
          <p:cNvSpPr/>
          <p:nvPr/>
        </p:nvSpPr>
        <p:spPr>
          <a:xfrm>
            <a:off x="1497954" y="1592265"/>
            <a:ext cx="9196092" cy="686777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844-1F19-E7D5-0C44-0791E5DEE402}"/>
              </a:ext>
            </a:extLst>
          </p:cNvPr>
          <p:cNvSpPr txBox="1"/>
          <p:nvPr/>
        </p:nvSpPr>
        <p:spPr>
          <a:xfrm>
            <a:off x="1712740" y="1713857"/>
            <a:ext cx="6930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>
              <a:buNone/>
            </a:pP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품위 있는 노후를 위한 월 생활비 예시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(1</a:t>
            </a: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인 가구 기준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ko-KR" altLang="en-US" sz="2400" dirty="0">
              <a:solidFill>
                <a:srgbClr val="A9864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BE73EE8F-1E2D-1161-F45B-1E62DB999836}"/>
              </a:ext>
            </a:extLst>
          </p:cNvPr>
          <p:cNvSpPr/>
          <p:nvPr/>
        </p:nvSpPr>
        <p:spPr>
          <a:xfrm>
            <a:off x="1702819" y="1741929"/>
            <a:ext cx="405523" cy="405523"/>
          </a:xfrm>
          <a:prstGeom prst="ellipse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2</a:t>
            </a:r>
            <a:endParaRPr lang="ko-KR" altLang="en-US" sz="1600" dirty="0">
              <a:solidFill>
                <a:schemeClr val="bg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F14FF47-137B-5E48-3AFC-897E511ED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038544"/>
              </p:ext>
            </p:extLst>
          </p:nvPr>
        </p:nvGraphicFramePr>
        <p:xfrm>
          <a:off x="1497953" y="2428706"/>
          <a:ext cx="9196091" cy="3956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982">
                  <a:extLst>
                    <a:ext uri="{9D8B030D-6E8A-4147-A177-3AD203B41FA5}">
                      <a16:colId xmlns:a16="http://schemas.microsoft.com/office/drawing/2014/main" val="2456113420"/>
                    </a:ext>
                  </a:extLst>
                </a:gridCol>
                <a:gridCol w="5265109">
                  <a:extLst>
                    <a:ext uri="{9D8B030D-6E8A-4147-A177-3AD203B41FA5}">
                      <a16:colId xmlns:a16="http://schemas.microsoft.com/office/drawing/2014/main" val="4207263491"/>
                    </a:ext>
                  </a:extLst>
                </a:gridCol>
              </a:tblGrid>
              <a:tr h="6568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항목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예상 금액</a:t>
                      </a:r>
                      <a:endParaRPr lang="en-US" altLang="ko-KR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최대한 정확하게</a:t>
                      </a:r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  <a:endParaRPr lang="ko-KR" altLang="en-US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510353"/>
                  </a:ext>
                </a:extLst>
              </a:tr>
              <a:tr h="647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교통비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② </a:t>
                      </a:r>
                      <a:r>
                        <a:rPr lang="en-US" altLang="ko-KR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200,000</a:t>
                      </a:r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147884"/>
                  </a:ext>
                </a:extLst>
              </a:tr>
              <a:tr h="2591292">
                <a:tc gridSpan="2">
                  <a:txBody>
                    <a:bodyPr/>
                    <a:lstStyle/>
                    <a:p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택시비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(10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짐이 많거나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몸이 피곤할 때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비 올 때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대중교통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(5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지하철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버스 정기권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 </a:t>
                      </a:r>
                      <a:r>
                        <a:rPr lang="ko-KR" altLang="en-US" sz="2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공유차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(5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가끔 드라이브가 필요할 때 </a:t>
                      </a:r>
                      <a:r>
                        <a:rPr lang="ko-KR" altLang="en-US" sz="2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쏘카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/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렌트</a:t>
                      </a:r>
                    </a:p>
                    <a:p>
                      <a:pPr algn="l" latinLnBrk="1"/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006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203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C13E6-2E41-BD5C-B587-E75E4E7F7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F96365B-9651-D5AC-E771-F34483D64224}"/>
              </a:ext>
            </a:extLst>
          </p:cNvPr>
          <p:cNvSpPr txBox="1"/>
          <p:nvPr/>
        </p:nvSpPr>
        <p:spPr>
          <a:xfrm>
            <a:off x="541384" y="187660"/>
            <a:ext cx="6327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퇴직 후의 삶과 경제적 지출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302DE1C-ADEF-067C-180C-224051E66772}"/>
              </a:ext>
            </a:extLst>
          </p:cNvPr>
          <p:cNvSpPr/>
          <p:nvPr/>
        </p:nvSpPr>
        <p:spPr>
          <a:xfrm>
            <a:off x="1497954" y="1592265"/>
            <a:ext cx="9196092" cy="686777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844-1F19-E7D5-0C44-0791E5DEE402}"/>
              </a:ext>
            </a:extLst>
          </p:cNvPr>
          <p:cNvSpPr txBox="1"/>
          <p:nvPr/>
        </p:nvSpPr>
        <p:spPr>
          <a:xfrm>
            <a:off x="1712740" y="1713857"/>
            <a:ext cx="6930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>
              <a:buNone/>
            </a:pP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품위 있는 노후를 위한 월 생활비 예시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(1</a:t>
            </a: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인 가구 기준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ko-KR" altLang="en-US" sz="2400" dirty="0">
              <a:solidFill>
                <a:srgbClr val="A9864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BE73EE8F-1E2D-1161-F45B-1E62DB999836}"/>
              </a:ext>
            </a:extLst>
          </p:cNvPr>
          <p:cNvSpPr/>
          <p:nvPr/>
        </p:nvSpPr>
        <p:spPr>
          <a:xfrm>
            <a:off x="1702819" y="1741929"/>
            <a:ext cx="405523" cy="405523"/>
          </a:xfrm>
          <a:prstGeom prst="ellipse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3</a:t>
            </a:r>
            <a:endParaRPr lang="ko-KR" altLang="en-US" sz="1600" dirty="0">
              <a:solidFill>
                <a:schemeClr val="bg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F14FF47-137B-5E48-3AFC-897E511ED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231051"/>
              </p:ext>
            </p:extLst>
          </p:nvPr>
        </p:nvGraphicFramePr>
        <p:xfrm>
          <a:off x="1497953" y="2428706"/>
          <a:ext cx="9196091" cy="3895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982">
                  <a:extLst>
                    <a:ext uri="{9D8B030D-6E8A-4147-A177-3AD203B41FA5}">
                      <a16:colId xmlns:a16="http://schemas.microsoft.com/office/drawing/2014/main" val="2456113420"/>
                    </a:ext>
                  </a:extLst>
                </a:gridCol>
                <a:gridCol w="5265109">
                  <a:extLst>
                    <a:ext uri="{9D8B030D-6E8A-4147-A177-3AD203B41FA5}">
                      <a16:colId xmlns:a16="http://schemas.microsoft.com/office/drawing/2014/main" val="4207263491"/>
                    </a:ext>
                  </a:extLst>
                </a:gridCol>
              </a:tblGrid>
              <a:tr h="6568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항목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예상 금액</a:t>
                      </a:r>
                      <a:endParaRPr lang="en-US" altLang="ko-KR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최대한 정확하게</a:t>
                      </a:r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  <a:endParaRPr lang="ko-KR" altLang="en-US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510353"/>
                  </a:ext>
                </a:extLst>
              </a:tr>
              <a:tr h="647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식비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③  </a:t>
                      </a:r>
                      <a:r>
                        <a:rPr lang="en-US" altLang="ko-KR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500,000</a:t>
                      </a:r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147884"/>
                  </a:ext>
                </a:extLst>
              </a:tr>
              <a:tr h="2591292">
                <a:tc gridSpan="2">
                  <a:txBody>
                    <a:bodyPr/>
                    <a:lstStyle/>
                    <a:p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장보기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(30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소포장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 과일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채소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단백질 위주 식단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외식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/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배달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(15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배달 최소 주문 금액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맛집 탐방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기호식품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(5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커피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간식</a:t>
                      </a:r>
                    </a:p>
                    <a:p>
                      <a:endParaRPr lang="ko-KR" altLang="en-US" sz="2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006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0075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C13E6-2E41-BD5C-B587-E75E4E7F7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F96365B-9651-D5AC-E771-F34483D64224}"/>
              </a:ext>
            </a:extLst>
          </p:cNvPr>
          <p:cNvSpPr txBox="1"/>
          <p:nvPr/>
        </p:nvSpPr>
        <p:spPr>
          <a:xfrm>
            <a:off x="541384" y="187660"/>
            <a:ext cx="6327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퇴직 후의 삶과 경제적 지출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302DE1C-ADEF-067C-180C-224051E66772}"/>
              </a:ext>
            </a:extLst>
          </p:cNvPr>
          <p:cNvSpPr/>
          <p:nvPr/>
        </p:nvSpPr>
        <p:spPr>
          <a:xfrm>
            <a:off x="1497954" y="1592265"/>
            <a:ext cx="9196092" cy="686777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844-1F19-E7D5-0C44-0791E5DEE402}"/>
              </a:ext>
            </a:extLst>
          </p:cNvPr>
          <p:cNvSpPr txBox="1"/>
          <p:nvPr/>
        </p:nvSpPr>
        <p:spPr>
          <a:xfrm>
            <a:off x="1712740" y="1713857"/>
            <a:ext cx="6930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>
              <a:buNone/>
            </a:pP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품위 있는 노후를 위한 월 생활비 예시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(1</a:t>
            </a: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인 가구 기준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ko-KR" altLang="en-US" sz="2400" dirty="0">
              <a:solidFill>
                <a:srgbClr val="A9864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BE73EE8F-1E2D-1161-F45B-1E62DB999836}"/>
              </a:ext>
            </a:extLst>
          </p:cNvPr>
          <p:cNvSpPr/>
          <p:nvPr/>
        </p:nvSpPr>
        <p:spPr>
          <a:xfrm>
            <a:off x="1702819" y="1741929"/>
            <a:ext cx="405523" cy="405523"/>
          </a:xfrm>
          <a:prstGeom prst="ellipse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4</a:t>
            </a:r>
            <a:endParaRPr lang="ko-KR" altLang="en-US" sz="1600" dirty="0">
              <a:solidFill>
                <a:schemeClr val="bg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F14FF47-137B-5E48-3AFC-897E511ED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748581"/>
              </p:ext>
            </p:extLst>
          </p:nvPr>
        </p:nvGraphicFramePr>
        <p:xfrm>
          <a:off x="1497953" y="2428706"/>
          <a:ext cx="9196091" cy="3956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982">
                  <a:extLst>
                    <a:ext uri="{9D8B030D-6E8A-4147-A177-3AD203B41FA5}">
                      <a16:colId xmlns:a16="http://schemas.microsoft.com/office/drawing/2014/main" val="2456113420"/>
                    </a:ext>
                  </a:extLst>
                </a:gridCol>
                <a:gridCol w="5265109">
                  <a:extLst>
                    <a:ext uri="{9D8B030D-6E8A-4147-A177-3AD203B41FA5}">
                      <a16:colId xmlns:a16="http://schemas.microsoft.com/office/drawing/2014/main" val="4207263491"/>
                    </a:ext>
                  </a:extLst>
                </a:gridCol>
              </a:tblGrid>
              <a:tr h="6568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항목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예상 금액</a:t>
                      </a:r>
                      <a:endParaRPr lang="en-US" altLang="ko-KR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최대한 정확하게</a:t>
                      </a:r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  <a:endParaRPr lang="ko-KR" altLang="en-US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510353"/>
                  </a:ext>
                </a:extLst>
              </a:tr>
              <a:tr h="647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여행 및 취미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④  </a:t>
                      </a:r>
                      <a:r>
                        <a:rPr lang="en-US" altLang="ko-KR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450,000</a:t>
                      </a:r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147884"/>
                  </a:ext>
                </a:extLst>
              </a:tr>
              <a:tr h="2591292">
                <a:tc gridSpan="2">
                  <a:txBody>
                    <a:bodyPr/>
                    <a:lstStyle/>
                    <a:p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여행 적립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(30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연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1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회 해외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연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2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회 국내 </a:t>
                      </a:r>
                      <a:r>
                        <a:rPr lang="ko-KR" altLang="en-US" sz="2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호캉스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자기계발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(10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악기 레슨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외국어 강좌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운동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(5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수영장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헬스장 등록비</a:t>
                      </a: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006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1267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C13E6-2E41-BD5C-B587-E75E4E7F7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F96365B-9651-D5AC-E771-F34483D64224}"/>
              </a:ext>
            </a:extLst>
          </p:cNvPr>
          <p:cNvSpPr txBox="1"/>
          <p:nvPr/>
        </p:nvSpPr>
        <p:spPr>
          <a:xfrm>
            <a:off x="541384" y="187660"/>
            <a:ext cx="6327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퇴직 후의 삶과 경제적 지출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302DE1C-ADEF-067C-180C-224051E66772}"/>
              </a:ext>
            </a:extLst>
          </p:cNvPr>
          <p:cNvSpPr/>
          <p:nvPr/>
        </p:nvSpPr>
        <p:spPr>
          <a:xfrm>
            <a:off x="1497954" y="1592265"/>
            <a:ext cx="9196092" cy="686777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844-1F19-E7D5-0C44-0791E5DEE402}"/>
              </a:ext>
            </a:extLst>
          </p:cNvPr>
          <p:cNvSpPr txBox="1"/>
          <p:nvPr/>
        </p:nvSpPr>
        <p:spPr>
          <a:xfrm>
            <a:off x="1712740" y="1713857"/>
            <a:ext cx="6930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>
              <a:buNone/>
            </a:pP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품위 있는 노후를 위한 월 생활비 예시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(1</a:t>
            </a: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인 가구 기준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ko-KR" altLang="en-US" sz="2400" dirty="0">
              <a:solidFill>
                <a:srgbClr val="A9864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BE73EE8F-1E2D-1161-F45B-1E62DB999836}"/>
              </a:ext>
            </a:extLst>
          </p:cNvPr>
          <p:cNvSpPr/>
          <p:nvPr/>
        </p:nvSpPr>
        <p:spPr>
          <a:xfrm>
            <a:off x="1702819" y="1741929"/>
            <a:ext cx="405523" cy="405523"/>
          </a:xfrm>
          <a:prstGeom prst="ellipse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5</a:t>
            </a:r>
            <a:endParaRPr lang="ko-KR" altLang="en-US" sz="1600" dirty="0">
              <a:solidFill>
                <a:schemeClr val="bg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F14FF47-137B-5E48-3AFC-897E511ED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158522"/>
              </p:ext>
            </p:extLst>
          </p:nvPr>
        </p:nvGraphicFramePr>
        <p:xfrm>
          <a:off x="1497953" y="2428706"/>
          <a:ext cx="9196091" cy="3956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982">
                  <a:extLst>
                    <a:ext uri="{9D8B030D-6E8A-4147-A177-3AD203B41FA5}">
                      <a16:colId xmlns:a16="http://schemas.microsoft.com/office/drawing/2014/main" val="2456113420"/>
                    </a:ext>
                  </a:extLst>
                </a:gridCol>
                <a:gridCol w="5265109">
                  <a:extLst>
                    <a:ext uri="{9D8B030D-6E8A-4147-A177-3AD203B41FA5}">
                      <a16:colId xmlns:a16="http://schemas.microsoft.com/office/drawing/2014/main" val="4207263491"/>
                    </a:ext>
                  </a:extLst>
                </a:gridCol>
              </a:tblGrid>
              <a:tr h="6568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항목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예상 금액</a:t>
                      </a:r>
                      <a:endParaRPr lang="en-US" altLang="ko-KR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최대한 정확하게</a:t>
                      </a:r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  <a:endParaRPr lang="ko-KR" altLang="en-US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510353"/>
                  </a:ext>
                </a:extLst>
              </a:tr>
              <a:tr h="647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패션 및 뷰티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⑤  </a:t>
                      </a:r>
                      <a:r>
                        <a:rPr lang="en-US" altLang="ko-KR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150,000</a:t>
                      </a:r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147884"/>
                  </a:ext>
                </a:extLst>
              </a:tr>
              <a:tr h="2591292">
                <a:tc gridSpan="2">
                  <a:txBody>
                    <a:bodyPr/>
                    <a:lstStyle/>
                    <a:p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미용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(5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커트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염색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흰머리 커버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파마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화장품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(5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스킨케어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바디용품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안티에이징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의류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(5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계절별 외출복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속옷 구입</a:t>
                      </a: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006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3458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C13E6-2E41-BD5C-B587-E75E4E7F7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F96365B-9651-D5AC-E771-F34483D64224}"/>
              </a:ext>
            </a:extLst>
          </p:cNvPr>
          <p:cNvSpPr txBox="1"/>
          <p:nvPr/>
        </p:nvSpPr>
        <p:spPr>
          <a:xfrm>
            <a:off x="541384" y="187660"/>
            <a:ext cx="6327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퇴직 후의 삶과 경제적 지출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302DE1C-ADEF-067C-180C-224051E66772}"/>
              </a:ext>
            </a:extLst>
          </p:cNvPr>
          <p:cNvSpPr/>
          <p:nvPr/>
        </p:nvSpPr>
        <p:spPr>
          <a:xfrm>
            <a:off x="1497954" y="1592265"/>
            <a:ext cx="9196092" cy="686777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844-1F19-E7D5-0C44-0791E5DEE402}"/>
              </a:ext>
            </a:extLst>
          </p:cNvPr>
          <p:cNvSpPr txBox="1"/>
          <p:nvPr/>
        </p:nvSpPr>
        <p:spPr>
          <a:xfrm>
            <a:off x="1712740" y="1713857"/>
            <a:ext cx="6930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>
              <a:buNone/>
            </a:pP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품위 있는 노후를 위한 월 생활비 예시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(1</a:t>
            </a: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인 가구 기준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ko-KR" altLang="en-US" sz="2400" dirty="0">
              <a:solidFill>
                <a:srgbClr val="A9864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BE73EE8F-1E2D-1161-F45B-1E62DB999836}"/>
              </a:ext>
            </a:extLst>
          </p:cNvPr>
          <p:cNvSpPr/>
          <p:nvPr/>
        </p:nvSpPr>
        <p:spPr>
          <a:xfrm>
            <a:off x="1702819" y="1741929"/>
            <a:ext cx="405523" cy="405523"/>
          </a:xfrm>
          <a:prstGeom prst="ellipse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6</a:t>
            </a:r>
            <a:endParaRPr lang="ko-KR" altLang="en-US" sz="1600" dirty="0">
              <a:solidFill>
                <a:schemeClr val="bg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F14FF47-137B-5E48-3AFC-897E511ED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111775"/>
              </p:ext>
            </p:extLst>
          </p:nvPr>
        </p:nvGraphicFramePr>
        <p:xfrm>
          <a:off x="1497953" y="2428706"/>
          <a:ext cx="9196091" cy="3956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982">
                  <a:extLst>
                    <a:ext uri="{9D8B030D-6E8A-4147-A177-3AD203B41FA5}">
                      <a16:colId xmlns:a16="http://schemas.microsoft.com/office/drawing/2014/main" val="2456113420"/>
                    </a:ext>
                  </a:extLst>
                </a:gridCol>
                <a:gridCol w="5265109">
                  <a:extLst>
                    <a:ext uri="{9D8B030D-6E8A-4147-A177-3AD203B41FA5}">
                      <a16:colId xmlns:a16="http://schemas.microsoft.com/office/drawing/2014/main" val="4207263491"/>
                    </a:ext>
                  </a:extLst>
                </a:gridCol>
              </a:tblGrid>
              <a:tr h="6568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항목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예상 금액</a:t>
                      </a:r>
                      <a:endParaRPr lang="en-US" altLang="ko-KR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최대한 정확하게</a:t>
                      </a:r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  <a:endParaRPr lang="ko-KR" altLang="en-US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510353"/>
                  </a:ext>
                </a:extLst>
              </a:tr>
              <a:tr h="647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통신비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⑥  </a:t>
                      </a:r>
                      <a:r>
                        <a:rPr lang="en-US" altLang="ko-KR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80,000</a:t>
                      </a:r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147884"/>
                  </a:ext>
                </a:extLst>
              </a:tr>
              <a:tr h="2591292">
                <a:tc gridSpan="2">
                  <a:txBody>
                    <a:bodyPr/>
                    <a:lstStyle/>
                    <a:p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스마트폰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(4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데이터 무제한 </a:t>
                      </a:r>
                      <a:r>
                        <a:rPr lang="ko-KR" altLang="en-US" sz="2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알뜰폰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인터넷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(3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집 와이파이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 TV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결합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구독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(1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넷플릭스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유튜브 프리미엄</a:t>
                      </a: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006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0889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D8840-5984-EE68-728C-898AD482D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508511-39E4-2000-429E-4ABCA5A5F41E}"/>
              </a:ext>
            </a:extLst>
          </p:cNvPr>
          <p:cNvSpPr txBox="1"/>
          <p:nvPr/>
        </p:nvSpPr>
        <p:spPr>
          <a:xfrm>
            <a:off x="541384" y="187660"/>
            <a:ext cx="23038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학습 개요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내용 개체 틀 2">
            <a:extLst>
              <a:ext uri="{FF2B5EF4-FFF2-40B4-BE49-F238E27FC236}">
                <a16:creationId xmlns:a16="http://schemas.microsoft.com/office/drawing/2014/main" id="{A1D7F685-02CD-8030-C903-F3402C270C42}"/>
              </a:ext>
            </a:extLst>
          </p:cNvPr>
          <p:cNvSpPr txBox="1">
            <a:spLocks/>
          </p:cNvSpPr>
          <p:nvPr/>
        </p:nvSpPr>
        <p:spPr>
          <a:xfrm>
            <a:off x="541383" y="1449388"/>
            <a:ext cx="10941555" cy="2696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퇴직 후의 안정적 삶을 위해 경제적 기반이 필요함을 인지한다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퇴직 후의 경제적 상황을 수입과 지출로 나누어 이해한다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퇴직 후의 안정적 삶을 위한 지출의 크기를 가늠한다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퇴직 후에 얻을 수 있는 수입원을 찾아본다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75007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C13E6-2E41-BD5C-B587-E75E4E7F7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F96365B-9651-D5AC-E771-F34483D64224}"/>
              </a:ext>
            </a:extLst>
          </p:cNvPr>
          <p:cNvSpPr txBox="1"/>
          <p:nvPr/>
        </p:nvSpPr>
        <p:spPr>
          <a:xfrm>
            <a:off x="541384" y="187660"/>
            <a:ext cx="6327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퇴직 후의 삶과 경제적 지출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302DE1C-ADEF-067C-180C-224051E66772}"/>
              </a:ext>
            </a:extLst>
          </p:cNvPr>
          <p:cNvSpPr/>
          <p:nvPr/>
        </p:nvSpPr>
        <p:spPr>
          <a:xfrm>
            <a:off x="1497954" y="1592265"/>
            <a:ext cx="9196092" cy="686777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844-1F19-E7D5-0C44-0791E5DEE402}"/>
              </a:ext>
            </a:extLst>
          </p:cNvPr>
          <p:cNvSpPr txBox="1"/>
          <p:nvPr/>
        </p:nvSpPr>
        <p:spPr>
          <a:xfrm>
            <a:off x="1712740" y="1713857"/>
            <a:ext cx="6930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>
              <a:buNone/>
            </a:pP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품위 있는 노후를 위한 월 생활비 예시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(1</a:t>
            </a: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인 가구 기준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ko-KR" altLang="en-US" sz="2400" dirty="0">
              <a:solidFill>
                <a:srgbClr val="A9864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BE73EE8F-1E2D-1161-F45B-1E62DB999836}"/>
              </a:ext>
            </a:extLst>
          </p:cNvPr>
          <p:cNvSpPr/>
          <p:nvPr/>
        </p:nvSpPr>
        <p:spPr>
          <a:xfrm>
            <a:off x="1702819" y="1741929"/>
            <a:ext cx="405523" cy="405523"/>
          </a:xfrm>
          <a:prstGeom prst="ellipse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7</a:t>
            </a:r>
            <a:endParaRPr lang="ko-KR" altLang="en-US" sz="1600" dirty="0">
              <a:solidFill>
                <a:schemeClr val="bg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F14FF47-137B-5E48-3AFC-897E511ED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242459"/>
              </p:ext>
            </p:extLst>
          </p:nvPr>
        </p:nvGraphicFramePr>
        <p:xfrm>
          <a:off x="1497953" y="2428706"/>
          <a:ext cx="9196091" cy="3895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982">
                  <a:extLst>
                    <a:ext uri="{9D8B030D-6E8A-4147-A177-3AD203B41FA5}">
                      <a16:colId xmlns:a16="http://schemas.microsoft.com/office/drawing/2014/main" val="2456113420"/>
                    </a:ext>
                  </a:extLst>
                </a:gridCol>
                <a:gridCol w="5265109">
                  <a:extLst>
                    <a:ext uri="{9D8B030D-6E8A-4147-A177-3AD203B41FA5}">
                      <a16:colId xmlns:a16="http://schemas.microsoft.com/office/drawing/2014/main" val="4207263491"/>
                    </a:ext>
                  </a:extLst>
                </a:gridCol>
              </a:tblGrid>
              <a:tr h="6568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항목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예상 금액</a:t>
                      </a:r>
                      <a:endParaRPr lang="en-US" altLang="ko-KR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최대한 정확하게</a:t>
                      </a:r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  <a:endParaRPr lang="ko-KR" altLang="en-US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510353"/>
                  </a:ext>
                </a:extLst>
              </a:tr>
              <a:tr h="647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의료 및 건강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⑦  </a:t>
                      </a:r>
                      <a:r>
                        <a:rPr lang="en-US" altLang="ko-KR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350,000</a:t>
                      </a:r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147884"/>
                  </a:ext>
                </a:extLst>
              </a:tr>
              <a:tr h="2591292">
                <a:tc gridSpan="2">
                  <a:txBody>
                    <a:bodyPr/>
                    <a:lstStyle/>
                    <a:p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보험료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(20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실손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암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 ★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간병인 보험 필수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자기관리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(10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영양제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홍삼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정기 검진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진료비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(5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감기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치과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물리치료 등</a:t>
                      </a:r>
                    </a:p>
                  </a:txBody>
                  <a:tcPr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006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2219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C13E6-2E41-BD5C-B587-E75E4E7F7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F96365B-9651-D5AC-E771-F34483D64224}"/>
              </a:ext>
            </a:extLst>
          </p:cNvPr>
          <p:cNvSpPr txBox="1"/>
          <p:nvPr/>
        </p:nvSpPr>
        <p:spPr>
          <a:xfrm>
            <a:off x="541384" y="187660"/>
            <a:ext cx="6327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퇴직 후의 삶과 경제적 지출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302DE1C-ADEF-067C-180C-224051E66772}"/>
              </a:ext>
            </a:extLst>
          </p:cNvPr>
          <p:cNvSpPr/>
          <p:nvPr/>
        </p:nvSpPr>
        <p:spPr>
          <a:xfrm>
            <a:off x="1497954" y="1592265"/>
            <a:ext cx="9196092" cy="686777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844-1F19-E7D5-0C44-0791E5DEE402}"/>
              </a:ext>
            </a:extLst>
          </p:cNvPr>
          <p:cNvSpPr txBox="1"/>
          <p:nvPr/>
        </p:nvSpPr>
        <p:spPr>
          <a:xfrm>
            <a:off x="1712740" y="1713857"/>
            <a:ext cx="6930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>
              <a:buNone/>
            </a:pP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품위 있는 노후를 위한 월 생활비 예시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(1</a:t>
            </a: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인 가구 기준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ko-KR" altLang="en-US" sz="2400" dirty="0">
              <a:solidFill>
                <a:srgbClr val="A9864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BE73EE8F-1E2D-1161-F45B-1E62DB999836}"/>
              </a:ext>
            </a:extLst>
          </p:cNvPr>
          <p:cNvSpPr/>
          <p:nvPr/>
        </p:nvSpPr>
        <p:spPr>
          <a:xfrm>
            <a:off x="1760787" y="1760787"/>
            <a:ext cx="415635" cy="386665"/>
          </a:xfrm>
          <a:prstGeom prst="ellipse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8</a:t>
            </a:r>
            <a:endParaRPr lang="ko-KR" altLang="en-US" sz="1600" dirty="0">
              <a:solidFill>
                <a:schemeClr val="bg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F14FF47-137B-5E48-3AFC-897E511ED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010329"/>
              </p:ext>
            </p:extLst>
          </p:nvPr>
        </p:nvGraphicFramePr>
        <p:xfrm>
          <a:off x="1497953" y="2428706"/>
          <a:ext cx="9196091" cy="3895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982">
                  <a:extLst>
                    <a:ext uri="{9D8B030D-6E8A-4147-A177-3AD203B41FA5}">
                      <a16:colId xmlns:a16="http://schemas.microsoft.com/office/drawing/2014/main" val="2456113420"/>
                    </a:ext>
                  </a:extLst>
                </a:gridCol>
                <a:gridCol w="5265109">
                  <a:extLst>
                    <a:ext uri="{9D8B030D-6E8A-4147-A177-3AD203B41FA5}">
                      <a16:colId xmlns:a16="http://schemas.microsoft.com/office/drawing/2014/main" val="4207263491"/>
                    </a:ext>
                  </a:extLst>
                </a:gridCol>
              </a:tblGrid>
              <a:tr h="6568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항목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예상 금액</a:t>
                      </a:r>
                      <a:endParaRPr lang="en-US" altLang="ko-KR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최대한 정확하게</a:t>
                      </a:r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  <a:endParaRPr lang="ko-KR" altLang="en-US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510353"/>
                  </a:ext>
                </a:extLst>
              </a:tr>
              <a:tr h="6478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기타 생활비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⑧  </a:t>
                      </a:r>
                      <a:r>
                        <a:rPr lang="en-US" altLang="ko-KR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420,000</a:t>
                      </a:r>
                      <a:r>
                        <a:rPr lang="ko-KR" alt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147884"/>
                  </a:ext>
                </a:extLst>
              </a:tr>
              <a:tr h="2591292">
                <a:tc gridSpan="2">
                  <a:txBody>
                    <a:bodyPr/>
                    <a:lstStyle/>
                    <a:p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경조사비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(20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친구 자녀 결혼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지인 부고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모임 회비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가전 교체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(12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세탁기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/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냉장고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10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년 주기 교체 적립</a:t>
                      </a:r>
                      <a:endParaRPr lang="en-US" altLang="ko-KR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endParaRPr lang="ko-KR" altLang="en-US" sz="2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○ 생필품 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(10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만 원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):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휴지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세제</a:t>
                      </a:r>
                      <a:r>
                        <a:rPr lang="en-US" altLang="ko-KR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2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주방용품 등</a:t>
                      </a:r>
                    </a:p>
                  </a:txBody>
                  <a:tcPr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006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945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8EE97-68FB-AEC5-4466-B0CFA0D16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783821E7-6009-CC18-CE96-BAC04D214357}"/>
              </a:ext>
            </a:extLst>
          </p:cNvPr>
          <p:cNvSpPr txBox="1"/>
          <p:nvPr/>
        </p:nvSpPr>
        <p:spPr>
          <a:xfrm>
            <a:off x="541384" y="187660"/>
            <a:ext cx="6327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퇴직 후의 삶과 경제적 지출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461AB403-5D68-32B3-159C-1F84D1BC629A}"/>
              </a:ext>
            </a:extLst>
          </p:cNvPr>
          <p:cNvSpPr/>
          <p:nvPr/>
        </p:nvSpPr>
        <p:spPr>
          <a:xfrm>
            <a:off x="1497955" y="1211265"/>
            <a:ext cx="9196092" cy="686777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A23556-B707-14EB-4508-78174080AE1C}"/>
              </a:ext>
            </a:extLst>
          </p:cNvPr>
          <p:cNvSpPr txBox="1"/>
          <p:nvPr/>
        </p:nvSpPr>
        <p:spPr>
          <a:xfrm>
            <a:off x="1712741" y="1332857"/>
            <a:ext cx="72715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>
              <a:buNone/>
            </a:pP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노후의 폼 나는 삶을 위한 필요 금액 추정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(1</a:t>
            </a:r>
            <a:r>
              <a:rPr lang="ko-KR" altLang="en-US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인 가구 기준</a:t>
            </a:r>
            <a:r>
              <a:rPr lang="en-US" altLang="ko-KR" sz="24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ko-KR" altLang="en-US" sz="2400" dirty="0">
              <a:solidFill>
                <a:srgbClr val="A9864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872AE8-42CF-DD47-EBE8-D2FB75FCB238}"/>
              </a:ext>
            </a:extLst>
          </p:cNvPr>
          <p:cNvSpPr txBox="1"/>
          <p:nvPr/>
        </p:nvSpPr>
        <p:spPr>
          <a:xfrm>
            <a:off x="1497954" y="6331786"/>
            <a:ext cx="100960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*</a:t>
            </a:r>
            <a:r>
              <a:rPr lang="ko-KR" altLang="en-US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비소비지출 </a:t>
            </a:r>
            <a:r>
              <a:rPr lang="en-US" altLang="ko-KR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: </a:t>
            </a:r>
            <a:r>
              <a:rPr lang="ko-KR" altLang="en-US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지출 규모가 커도 쉽게 줄일 수 없는 것</a:t>
            </a:r>
            <a:r>
              <a:rPr lang="en-US" altLang="ko-KR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, </a:t>
            </a:r>
            <a:r>
              <a:rPr lang="ko-KR" altLang="en-US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가계 예산의 경우 월세 등의 주거비</a:t>
            </a:r>
            <a:r>
              <a:rPr lang="en-US" altLang="ko-KR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, </a:t>
            </a:r>
            <a:r>
              <a:rPr lang="ko-KR" altLang="en-US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세금</a:t>
            </a:r>
            <a:r>
              <a:rPr lang="en-US" altLang="ko-KR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, </a:t>
            </a:r>
            <a:r>
              <a:rPr lang="ko-KR" altLang="en-US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대출 이자 등이 해당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59D02C80-486F-9C9B-4001-F41F3528C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828325"/>
              </p:ext>
            </p:extLst>
          </p:nvPr>
        </p:nvGraphicFramePr>
        <p:xfrm>
          <a:off x="1142999" y="1992798"/>
          <a:ext cx="9906001" cy="4244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9863">
                  <a:extLst>
                    <a:ext uri="{9D8B030D-6E8A-4147-A177-3AD203B41FA5}">
                      <a16:colId xmlns:a16="http://schemas.microsoft.com/office/drawing/2014/main" val="2495139917"/>
                    </a:ext>
                  </a:extLst>
                </a:gridCol>
                <a:gridCol w="1619509">
                  <a:extLst>
                    <a:ext uri="{9D8B030D-6E8A-4147-A177-3AD203B41FA5}">
                      <a16:colId xmlns:a16="http://schemas.microsoft.com/office/drawing/2014/main" val="2456113420"/>
                    </a:ext>
                  </a:extLst>
                </a:gridCol>
                <a:gridCol w="2830286">
                  <a:extLst>
                    <a:ext uri="{9D8B030D-6E8A-4147-A177-3AD203B41FA5}">
                      <a16:colId xmlns:a16="http://schemas.microsoft.com/office/drawing/2014/main" val="3265727369"/>
                    </a:ext>
                  </a:extLst>
                </a:gridCol>
                <a:gridCol w="2068286">
                  <a:extLst>
                    <a:ext uri="{9D8B030D-6E8A-4147-A177-3AD203B41FA5}">
                      <a16:colId xmlns:a16="http://schemas.microsoft.com/office/drawing/2014/main" val="4207263491"/>
                    </a:ext>
                  </a:extLst>
                </a:gridCol>
                <a:gridCol w="1328057">
                  <a:extLst>
                    <a:ext uri="{9D8B030D-6E8A-4147-A177-3AD203B41FA5}">
                      <a16:colId xmlns:a16="http://schemas.microsoft.com/office/drawing/2014/main" val="3115656286"/>
                    </a:ext>
                  </a:extLst>
                </a:gridCol>
              </a:tblGrid>
              <a:tr h="8838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총 액</a:t>
                      </a:r>
                      <a:endParaRPr lang="en-US" altLang="ko-KR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월 기준</a:t>
                      </a:r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  <a:endParaRPr lang="ko-KR" altLang="en-US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항목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개인 계획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예상 금액</a:t>
                      </a:r>
                      <a:endParaRPr lang="en-US" altLang="ko-KR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최대한 정확하게</a:t>
                      </a:r>
                      <a:r>
                        <a:rPr lang="en-US" altLang="ko-KR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  <a:endParaRPr lang="ko-KR" altLang="en-US" dirty="0"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비중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A0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510353"/>
                  </a:ext>
                </a:extLst>
              </a:tr>
              <a:tr h="420044">
                <a:tc rowSpan="8"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(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①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②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③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④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⑤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⑥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⑦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+</a:t>
                      </a:r>
                      <a:r>
                        <a:rPr lang="ko-KR" altLang="en-US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⑧</a:t>
                      </a:r>
                      <a:r>
                        <a:rPr lang="en-US" altLang="ko-KR" sz="1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spc="-1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2,400,000</a:t>
                      </a:r>
                      <a:r>
                        <a:rPr lang="ko-KR" altLang="en-US" sz="2400" spc="-1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주거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관리비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에너지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① 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250,000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10.4%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147884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교통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택시비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대중교통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공유차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② 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200,000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8.3%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006529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식도락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장보기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외식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/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배달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기호식품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ctr" latinLnBrk="1">
                        <a:buAutoNum type="circleNumDbPlain" startAt="3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500,000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20.8%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32468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여행</a:t>
                      </a:r>
                      <a:r>
                        <a:rPr lang="en-US" altLang="ko-KR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/</a:t>
                      </a:r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취미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여행 적립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자기계발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운동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circleNumDbPlain" startAt="4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450,000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18.8%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618188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패션</a:t>
                      </a:r>
                      <a:r>
                        <a:rPr lang="en-US" altLang="ko-KR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/</a:t>
                      </a:r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뷰티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미용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화장품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의류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circleNumDbPlain" startAt="5"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150,000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6.3%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202124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통신비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스마트폰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인터넷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구독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ctr" latinLnBrk="1">
                        <a:buAutoNum type="circleNumDbPlain" startAt="6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80,000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3.3%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702753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의료</a:t>
                      </a:r>
                      <a:r>
                        <a:rPr lang="en-US" altLang="ko-KR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/</a:t>
                      </a:r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건강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보험료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자기관리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진료비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ctr" latinLnBrk="1">
                        <a:buAutoNum type="circleNumDbPlain" startAt="7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350,000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14.6%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780244"/>
                  </a:ext>
                </a:extLst>
              </a:tr>
              <a:tr h="42004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50A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기타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경조사비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가전 교체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생필품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ctr" latinLnBrk="1">
                        <a:buAutoNum type="circleNumDbPlain" startAt="8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420,000</a:t>
                      </a:r>
                      <a:r>
                        <a:rPr lang="ko-KR" alt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Pretendard SemiBold" panose="02000703000000020004" pitchFamily="50" charset="-127"/>
                          <a:ea typeface="Pretendard SemiBold" panose="02000703000000020004" pitchFamily="50" charset="-127"/>
                          <a:cs typeface="Pretendard SemiBold" panose="02000703000000020004" pitchFamily="50" charset="-127"/>
                        </a:rPr>
                        <a:t>17.5%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Pretendard SemiBold" panose="02000703000000020004" pitchFamily="50" charset="-127"/>
                        <a:ea typeface="Pretendard SemiBold" panose="02000703000000020004" pitchFamily="50" charset="-127"/>
                        <a:cs typeface="Pretendard SemiBold" panose="020007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1A0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1178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54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E4C2B-4A2C-1046-30F7-761160D95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DCEE5D0-D7A6-C8B5-36C6-97A6875B4DAE}"/>
              </a:ext>
            </a:extLst>
          </p:cNvPr>
          <p:cNvSpPr/>
          <p:nvPr/>
        </p:nvSpPr>
        <p:spPr>
          <a:xfrm>
            <a:off x="825500" y="4287548"/>
            <a:ext cx="539570" cy="539570"/>
          </a:xfrm>
          <a:prstGeom prst="roundRect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3</a:t>
            </a:r>
            <a:endParaRPr lang="ko-KR" altLang="en-US" dirty="0"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9E8707-F253-CD3D-18CB-C038C8025D8F}"/>
              </a:ext>
            </a:extLst>
          </p:cNvPr>
          <p:cNvSpPr txBox="1"/>
          <p:nvPr/>
        </p:nvSpPr>
        <p:spPr>
          <a:xfrm>
            <a:off x="1440042" y="4306798"/>
            <a:ext cx="276229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 dirty="0">
                <a:solidFill>
                  <a:srgbClr val="C1A05D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퇴직 후의 수입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B4828820-ABBD-2CF4-F732-76D1C04AA00E}"/>
              </a:ext>
            </a:extLst>
          </p:cNvPr>
          <p:cNvSpPr/>
          <p:nvPr/>
        </p:nvSpPr>
        <p:spPr>
          <a:xfrm>
            <a:off x="825500" y="2517438"/>
            <a:ext cx="539570" cy="539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solidFill>
                  <a:srgbClr val="C1A05D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1</a:t>
            </a:r>
            <a:endParaRPr lang="ko-KR" altLang="en-US" dirty="0">
              <a:solidFill>
                <a:srgbClr val="C1A05D"/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BFD074-EF66-5199-C84E-E350F117966D}"/>
              </a:ext>
            </a:extLst>
          </p:cNvPr>
          <p:cNvSpPr txBox="1"/>
          <p:nvPr/>
        </p:nvSpPr>
        <p:spPr>
          <a:xfrm>
            <a:off x="1440042" y="2536688"/>
            <a:ext cx="346921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퇴직 후의 경제 생활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754B639A-B0E4-5D77-FCF8-3D6E77AEE824}"/>
              </a:ext>
            </a:extLst>
          </p:cNvPr>
          <p:cNvSpPr/>
          <p:nvPr/>
        </p:nvSpPr>
        <p:spPr>
          <a:xfrm>
            <a:off x="825500" y="3351455"/>
            <a:ext cx="539570" cy="539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solidFill>
                  <a:srgbClr val="C1A05D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2</a:t>
            </a:r>
            <a:endParaRPr lang="ko-KR" altLang="en-US" dirty="0">
              <a:solidFill>
                <a:srgbClr val="C1A05D"/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98AB9A-D6AF-4FBE-786B-8EC46D2974C7}"/>
              </a:ext>
            </a:extLst>
          </p:cNvPr>
          <p:cNvSpPr txBox="1"/>
          <p:nvPr/>
        </p:nvSpPr>
        <p:spPr>
          <a:xfrm>
            <a:off x="1440042" y="3370705"/>
            <a:ext cx="46875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퇴직 후의 삶과 경제적 지출</a:t>
            </a:r>
          </a:p>
        </p:txBody>
      </p:sp>
    </p:spTree>
    <p:extLst>
      <p:ext uri="{BB962C8B-B14F-4D97-AF65-F5344CB8AC3E}">
        <p14:creationId xmlns:p14="http://schemas.microsoft.com/office/powerpoint/2010/main" val="22167059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A0D9B45-9507-3D77-45D0-85D2CA9C7BE1}"/>
              </a:ext>
            </a:extLst>
          </p:cNvPr>
          <p:cNvSpPr txBox="1"/>
          <p:nvPr/>
        </p:nvSpPr>
        <p:spPr>
          <a:xfrm>
            <a:off x="541384" y="174052"/>
            <a:ext cx="35125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퇴직 후의 수입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108998-F33D-125E-CF3A-545CD0186DE4}"/>
              </a:ext>
            </a:extLst>
          </p:cNvPr>
          <p:cNvSpPr txBox="1"/>
          <p:nvPr/>
        </p:nvSpPr>
        <p:spPr>
          <a:xfrm>
            <a:off x="1" y="1439478"/>
            <a:ext cx="12191999" cy="59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>
                <a:solidFill>
                  <a:srgbClr val="A9864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다양한 수입원</a:t>
            </a:r>
            <a:endParaRPr lang="ko-KR" altLang="en-US" sz="3000" dirty="0">
              <a:solidFill>
                <a:srgbClr val="A98641"/>
              </a:soli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</p:txBody>
      </p:sp>
      <p:pic>
        <p:nvPicPr>
          <p:cNvPr id="4" name="그림 3" descr="텍스트, 지도이(가) 표시된 사진">
            <a:extLst>
              <a:ext uri="{FF2B5EF4-FFF2-40B4-BE49-F238E27FC236}">
                <a16:creationId xmlns:a16="http://schemas.microsoft.com/office/drawing/2014/main" id="{A89FAD7E-64E2-FDAE-1ADB-068C92E1D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6" r="4510"/>
          <a:stretch/>
        </p:blipFill>
        <p:spPr>
          <a:xfrm>
            <a:off x="2645230" y="2177143"/>
            <a:ext cx="7075714" cy="411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168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A0D9B45-9507-3D77-45D0-85D2CA9C7BE1}"/>
              </a:ext>
            </a:extLst>
          </p:cNvPr>
          <p:cNvSpPr txBox="1"/>
          <p:nvPr/>
        </p:nvSpPr>
        <p:spPr>
          <a:xfrm>
            <a:off x="541384" y="174052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요약</a:t>
            </a:r>
          </a:p>
        </p:txBody>
      </p:sp>
      <p:sp>
        <p:nvSpPr>
          <p:cNvPr id="21" name="사각형: 둥근 모서리 2">
            <a:extLst>
              <a:ext uri="{FF2B5EF4-FFF2-40B4-BE49-F238E27FC236}">
                <a16:creationId xmlns:a16="http://schemas.microsoft.com/office/drawing/2014/main" id="{5B97503C-C885-8BF8-FF76-A17E5B2EA27D}"/>
              </a:ext>
            </a:extLst>
          </p:cNvPr>
          <p:cNvSpPr/>
          <p:nvPr/>
        </p:nvSpPr>
        <p:spPr>
          <a:xfrm>
            <a:off x="623888" y="1592264"/>
            <a:ext cx="10944224" cy="4560886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974557" y="1985211"/>
            <a:ext cx="10373381" cy="2600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퇴직 후의 안정적 삶을 위해 탄탄한 경제적 기반이 필요하다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퇴직 후의 안정적 삶을 위해 꾸준한 경제적 수입이 필요하다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퇴직 후의 안정적 삶을 위해 퇴직 이전에 이를 계획적으로 준비할          필요가 있다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8121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6F782-E775-A509-3840-7FA7EBC33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AA299C-5EA7-EF94-4F29-5B277C9D2B95}"/>
              </a:ext>
            </a:extLst>
          </p:cNvPr>
          <p:cNvSpPr txBox="1"/>
          <p:nvPr/>
        </p:nvSpPr>
        <p:spPr>
          <a:xfrm>
            <a:off x="541384" y="187660"/>
            <a:ext cx="23038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학습 목표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내용 개체 틀 2">
            <a:extLst>
              <a:ext uri="{FF2B5EF4-FFF2-40B4-BE49-F238E27FC236}">
                <a16:creationId xmlns:a16="http://schemas.microsoft.com/office/drawing/2014/main" id="{60100DE1-429C-C049-E579-56847B32A4C7}"/>
              </a:ext>
            </a:extLst>
          </p:cNvPr>
          <p:cNvSpPr txBox="1">
            <a:spLocks/>
          </p:cNvSpPr>
          <p:nvPr/>
        </p:nvSpPr>
        <p:spPr>
          <a:xfrm>
            <a:off x="541383" y="1449388"/>
            <a:ext cx="10941555" cy="2696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퇴직 후의 경제적 삶을 위한 수익과 비용을 가늠할 수 있다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폼 나는 삶을 위해 고려했던 조건들을 누리기 위해 필요한 비용을 추려볼 수 있다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퇴직 후의 경제적 수입원을 이해하고 이를 위한 계획이 필요함을 인정한다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ko-KR" sz="2400" dirty="0">
              <a:solidFill>
                <a:schemeClr val="tx1">
                  <a:lumMod val="75000"/>
                  <a:lumOff val="25000"/>
                </a:schemeClr>
              </a:solidFill>
              <a:ea typeface="Pretendard Medium" panose="020006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1346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B3F216-11A6-D7AB-4E92-D22D923CEE5E}"/>
              </a:ext>
            </a:extLst>
          </p:cNvPr>
          <p:cNvSpPr txBox="1"/>
          <p:nvPr/>
        </p:nvSpPr>
        <p:spPr>
          <a:xfrm>
            <a:off x="541384" y="187660"/>
            <a:ext cx="83292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ea typeface="G마켓 산스 Bold" panose="02000000000000000000" pitchFamily="50" charset="-127"/>
              </a:rPr>
              <a:t>자신의 진로에 대해 생각해 보기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6034F3F-8D75-0E40-C43E-536B6638E006}"/>
              </a:ext>
            </a:extLst>
          </p:cNvPr>
          <p:cNvSpPr txBox="1">
            <a:spLocks/>
          </p:cNvSpPr>
          <p:nvPr/>
        </p:nvSpPr>
        <p:spPr>
          <a:xfrm>
            <a:off x="541383" y="1449389"/>
            <a:ext cx="10941555" cy="707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진로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(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직업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)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을 선택하는 자신만의 선택 기준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(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직업 가치관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)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75CD6E8-5DB8-F5B8-4929-B8A5EDBEBDCE}"/>
              </a:ext>
            </a:extLst>
          </p:cNvPr>
          <p:cNvGrpSpPr/>
          <p:nvPr/>
        </p:nvGrpSpPr>
        <p:grpSpPr>
          <a:xfrm>
            <a:off x="1953771" y="2472075"/>
            <a:ext cx="8116778" cy="3043389"/>
            <a:chOff x="3469338" y="2831304"/>
            <a:chExt cx="8116778" cy="2703880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92580985-6E17-DD8D-056D-80369070B61A}"/>
                </a:ext>
              </a:extLst>
            </p:cNvPr>
            <p:cNvSpPr/>
            <p:nvPr/>
          </p:nvSpPr>
          <p:spPr>
            <a:xfrm>
              <a:off x="3469338" y="2833339"/>
              <a:ext cx="4005519" cy="835739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8B7989B1-7CD7-FD08-9B47-24534B2537DA}"/>
                </a:ext>
              </a:extLst>
            </p:cNvPr>
            <p:cNvSpPr/>
            <p:nvPr/>
          </p:nvSpPr>
          <p:spPr>
            <a:xfrm>
              <a:off x="7580597" y="2831304"/>
              <a:ext cx="4005519" cy="835739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818B8C18-45F2-CC6C-7F3C-3E79E9AC064B}"/>
                </a:ext>
              </a:extLst>
            </p:cNvPr>
            <p:cNvSpPr/>
            <p:nvPr/>
          </p:nvSpPr>
          <p:spPr>
            <a:xfrm>
              <a:off x="3469338" y="3766392"/>
              <a:ext cx="4005519" cy="835739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1F05D4EB-D1A6-F211-5D70-69067297BAFA}"/>
                </a:ext>
              </a:extLst>
            </p:cNvPr>
            <p:cNvSpPr/>
            <p:nvPr/>
          </p:nvSpPr>
          <p:spPr>
            <a:xfrm>
              <a:off x="7580597" y="3764357"/>
              <a:ext cx="4005519" cy="835739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40091201-84AD-63FC-9F12-DED6C8FFBD80}"/>
                </a:ext>
              </a:extLst>
            </p:cNvPr>
            <p:cNvSpPr/>
            <p:nvPr/>
          </p:nvSpPr>
          <p:spPr>
            <a:xfrm>
              <a:off x="3469338" y="4699445"/>
              <a:ext cx="4005519" cy="835739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C65B8D5D-07F1-16CF-0642-EEE67209EAF6}"/>
                </a:ext>
              </a:extLst>
            </p:cNvPr>
            <p:cNvSpPr/>
            <p:nvPr/>
          </p:nvSpPr>
          <p:spPr>
            <a:xfrm>
              <a:off x="7580597" y="4697410"/>
              <a:ext cx="4005519" cy="835739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F832BD4-3565-4731-CD79-F1A9F220A931}"/>
                </a:ext>
              </a:extLst>
            </p:cNvPr>
            <p:cNvSpPr txBox="1"/>
            <p:nvPr/>
          </p:nvSpPr>
          <p:spPr>
            <a:xfrm>
              <a:off x="3619648" y="3069094"/>
              <a:ext cx="3681038" cy="35547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457200" indent="-457200" algn="ctr">
                <a:buAutoNum type="arabicPeriod"/>
              </a:pP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적성</a:t>
              </a:r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/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흥미</a:t>
              </a:r>
              <a:endParaRPr lang="en-US" altLang="ko-KR" sz="20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6812AA5-CB70-F4AF-DE8A-0850E9E4FCE5}"/>
                </a:ext>
              </a:extLst>
            </p:cNvPr>
            <p:cNvSpPr txBox="1"/>
            <p:nvPr/>
          </p:nvSpPr>
          <p:spPr>
            <a:xfrm>
              <a:off x="3631578" y="4011971"/>
              <a:ext cx="3681038" cy="35547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3. </a:t>
              </a:r>
              <a:r>
                <a:rPr lang="ko-KR" altLang="en-US" sz="2000" dirty="0" err="1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워라벨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8C03F7E-8544-5EA2-E25E-1F8D8CB97BBD}"/>
                </a:ext>
              </a:extLst>
            </p:cNvPr>
            <p:cNvSpPr txBox="1"/>
            <p:nvPr/>
          </p:nvSpPr>
          <p:spPr>
            <a:xfrm>
              <a:off x="7726922" y="3061684"/>
              <a:ext cx="3681038" cy="35547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2.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가치</a:t>
              </a:r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/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의미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20AC7D-A2D4-E59B-B8DD-B275F0568323}"/>
                </a:ext>
              </a:extLst>
            </p:cNvPr>
            <p:cNvSpPr txBox="1"/>
            <p:nvPr/>
          </p:nvSpPr>
          <p:spPr>
            <a:xfrm>
              <a:off x="7738852" y="4004562"/>
              <a:ext cx="3681038" cy="35547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4.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사회적 인정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CE21CF-9218-6101-B88F-C7DB93AE64D3}"/>
                </a:ext>
              </a:extLst>
            </p:cNvPr>
            <p:cNvSpPr txBox="1"/>
            <p:nvPr/>
          </p:nvSpPr>
          <p:spPr>
            <a:xfrm>
              <a:off x="3619648" y="4934628"/>
              <a:ext cx="3681038" cy="35547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5.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자기 성장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F0F8F9D-E7E3-5C3B-2B1C-54A04DDF4EC8}"/>
                </a:ext>
              </a:extLst>
            </p:cNvPr>
            <p:cNvSpPr txBox="1"/>
            <p:nvPr/>
          </p:nvSpPr>
          <p:spPr>
            <a:xfrm>
              <a:off x="7726922" y="4927217"/>
              <a:ext cx="3681038" cy="35547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6.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조직 문화</a:t>
              </a:r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/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환경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</p:grp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C75FD30-6584-FE3C-E0D6-EE1E4FFBE986}"/>
              </a:ext>
            </a:extLst>
          </p:cNvPr>
          <p:cNvSpPr/>
          <p:nvPr/>
        </p:nvSpPr>
        <p:spPr>
          <a:xfrm>
            <a:off x="1953771" y="5849136"/>
            <a:ext cx="8116778" cy="821203"/>
          </a:xfrm>
          <a:prstGeom prst="round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rgbClr val="A986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커리어넷의 진로심리 검사 </a:t>
            </a:r>
            <a:r>
              <a:rPr lang="en-US" altLang="ko-KR" sz="2400" b="1" dirty="0">
                <a:solidFill>
                  <a:srgbClr val="A986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ko-KR" altLang="en-US" sz="2400" b="1" dirty="0">
                <a:solidFill>
                  <a:srgbClr val="A986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직업 가치관 검사 참고</a:t>
            </a:r>
          </a:p>
        </p:txBody>
      </p:sp>
    </p:spTree>
    <p:extLst>
      <p:ext uri="{BB962C8B-B14F-4D97-AF65-F5344CB8AC3E}">
        <p14:creationId xmlns:p14="http://schemas.microsoft.com/office/powerpoint/2010/main" val="4124453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B3F216-11A6-D7AB-4E92-D22D923CEE5E}"/>
              </a:ext>
            </a:extLst>
          </p:cNvPr>
          <p:cNvSpPr txBox="1"/>
          <p:nvPr/>
        </p:nvSpPr>
        <p:spPr>
          <a:xfrm>
            <a:off x="541384" y="187660"/>
            <a:ext cx="83292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ea typeface="G마켓 산스 Bold" panose="02000000000000000000" pitchFamily="50" charset="-127"/>
              </a:rPr>
              <a:t>자신의 진로에 대해 생각해 보기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6034F3F-8D75-0E40-C43E-536B6638E006}"/>
              </a:ext>
            </a:extLst>
          </p:cNvPr>
          <p:cNvSpPr txBox="1">
            <a:spLocks/>
          </p:cNvSpPr>
          <p:nvPr/>
        </p:nvSpPr>
        <p:spPr>
          <a:xfrm>
            <a:off x="541383" y="1449389"/>
            <a:ext cx="10941555" cy="707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진로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(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직업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)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을 선택하는 자신만의 선택 기준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(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경제적 이유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Pretendard Medium" panose="02000603000000020004" pitchFamily="50" charset="-127"/>
              </a:rPr>
              <a:t>)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75CD6E8-5DB8-F5B8-4929-B8A5EDBEBDCE}"/>
              </a:ext>
            </a:extLst>
          </p:cNvPr>
          <p:cNvGrpSpPr/>
          <p:nvPr/>
        </p:nvGrpSpPr>
        <p:grpSpPr>
          <a:xfrm>
            <a:off x="1953771" y="2472075"/>
            <a:ext cx="8116778" cy="3043389"/>
            <a:chOff x="3469338" y="2831304"/>
            <a:chExt cx="8116778" cy="2703880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92580985-6E17-DD8D-056D-80369070B61A}"/>
                </a:ext>
              </a:extLst>
            </p:cNvPr>
            <p:cNvSpPr/>
            <p:nvPr/>
          </p:nvSpPr>
          <p:spPr>
            <a:xfrm>
              <a:off x="3469338" y="2833339"/>
              <a:ext cx="4005519" cy="835739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8B7989B1-7CD7-FD08-9B47-24534B2537DA}"/>
                </a:ext>
              </a:extLst>
            </p:cNvPr>
            <p:cNvSpPr/>
            <p:nvPr/>
          </p:nvSpPr>
          <p:spPr>
            <a:xfrm>
              <a:off x="7580597" y="2831304"/>
              <a:ext cx="4005519" cy="835739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818B8C18-45F2-CC6C-7F3C-3E79E9AC064B}"/>
                </a:ext>
              </a:extLst>
            </p:cNvPr>
            <p:cNvSpPr/>
            <p:nvPr/>
          </p:nvSpPr>
          <p:spPr>
            <a:xfrm>
              <a:off x="3469338" y="3766392"/>
              <a:ext cx="4005519" cy="835739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1F05D4EB-D1A6-F211-5D70-69067297BAFA}"/>
                </a:ext>
              </a:extLst>
            </p:cNvPr>
            <p:cNvSpPr/>
            <p:nvPr/>
          </p:nvSpPr>
          <p:spPr>
            <a:xfrm>
              <a:off x="7580597" y="3764357"/>
              <a:ext cx="4005519" cy="835739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40091201-84AD-63FC-9F12-DED6C8FFBD80}"/>
                </a:ext>
              </a:extLst>
            </p:cNvPr>
            <p:cNvSpPr/>
            <p:nvPr/>
          </p:nvSpPr>
          <p:spPr>
            <a:xfrm>
              <a:off x="3469338" y="4699445"/>
              <a:ext cx="4005519" cy="835739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C65B8D5D-07F1-16CF-0642-EEE67209EAF6}"/>
                </a:ext>
              </a:extLst>
            </p:cNvPr>
            <p:cNvSpPr/>
            <p:nvPr/>
          </p:nvSpPr>
          <p:spPr>
            <a:xfrm>
              <a:off x="7580597" y="4697410"/>
              <a:ext cx="4005519" cy="835739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F832BD4-3565-4731-CD79-F1A9F220A931}"/>
                </a:ext>
              </a:extLst>
            </p:cNvPr>
            <p:cNvSpPr txBox="1"/>
            <p:nvPr/>
          </p:nvSpPr>
          <p:spPr>
            <a:xfrm>
              <a:off x="3619648" y="3069094"/>
              <a:ext cx="3681038" cy="35547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457200" indent="-457200" algn="ctr">
                <a:buAutoNum type="arabicPeriod"/>
              </a:pP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소득</a:t>
              </a:r>
              <a:endParaRPr lang="en-US" altLang="ko-KR" sz="20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6812AA5-CB70-F4AF-DE8A-0850E9E4FCE5}"/>
                </a:ext>
              </a:extLst>
            </p:cNvPr>
            <p:cNvSpPr txBox="1"/>
            <p:nvPr/>
          </p:nvSpPr>
          <p:spPr>
            <a:xfrm>
              <a:off x="3631578" y="4011971"/>
              <a:ext cx="3681038" cy="35547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3.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성장성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8C03F7E-8544-5EA2-E25E-1F8D8CB97BBD}"/>
                </a:ext>
              </a:extLst>
            </p:cNvPr>
            <p:cNvSpPr txBox="1"/>
            <p:nvPr/>
          </p:nvSpPr>
          <p:spPr>
            <a:xfrm>
              <a:off x="7726922" y="3061684"/>
              <a:ext cx="3681038" cy="35547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2.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안정성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20AC7D-A2D4-E59B-B8DD-B275F0568323}"/>
                </a:ext>
              </a:extLst>
            </p:cNvPr>
            <p:cNvSpPr txBox="1"/>
            <p:nvPr/>
          </p:nvSpPr>
          <p:spPr>
            <a:xfrm>
              <a:off x="7738852" y="4004562"/>
              <a:ext cx="3681038" cy="35547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4.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복지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CE21CF-9218-6101-B88F-C7DB93AE64D3}"/>
                </a:ext>
              </a:extLst>
            </p:cNvPr>
            <p:cNvSpPr txBox="1"/>
            <p:nvPr/>
          </p:nvSpPr>
          <p:spPr>
            <a:xfrm>
              <a:off x="3619648" y="4934628"/>
              <a:ext cx="3681038" cy="35547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5.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전망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F0F8F9D-E7E3-5C3B-2B1C-54A04DDF4EC8}"/>
                </a:ext>
              </a:extLst>
            </p:cNvPr>
            <p:cNvSpPr txBox="1"/>
            <p:nvPr/>
          </p:nvSpPr>
          <p:spPr>
            <a:xfrm>
              <a:off x="7726922" y="4927217"/>
              <a:ext cx="3681038" cy="35547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6.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이직</a:t>
              </a:r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/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확장성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8998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866BB-5F93-3C3D-6EF1-3733B66FD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DFE496-3AE5-D879-A87B-009B634C635A}"/>
              </a:ext>
            </a:extLst>
          </p:cNvPr>
          <p:cNvSpPr txBox="1"/>
          <p:nvPr/>
        </p:nvSpPr>
        <p:spPr>
          <a:xfrm>
            <a:off x="541384" y="174052"/>
            <a:ext cx="23038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생각 열기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A95B8DE-C958-8E0A-E4E5-3AAC822B94BC}"/>
              </a:ext>
            </a:extLst>
          </p:cNvPr>
          <p:cNvSpPr/>
          <p:nvPr/>
        </p:nvSpPr>
        <p:spPr>
          <a:xfrm>
            <a:off x="6636010" y="3879198"/>
            <a:ext cx="4932103" cy="1051200"/>
          </a:xfrm>
          <a:prstGeom prst="rect">
            <a:avLst/>
          </a:prstGeom>
          <a:solidFill>
            <a:srgbClr val="C1A05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E7A4059A-5727-8FAF-AFF4-8B43F8BE5918}"/>
              </a:ext>
            </a:extLst>
          </p:cNvPr>
          <p:cNvSpPr/>
          <p:nvPr/>
        </p:nvSpPr>
        <p:spPr>
          <a:xfrm>
            <a:off x="623887" y="1592263"/>
            <a:ext cx="5718856" cy="4622735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77D5036-5937-7F74-7885-9FFEC299E740}"/>
              </a:ext>
            </a:extLst>
          </p:cNvPr>
          <p:cNvSpPr/>
          <p:nvPr/>
        </p:nvSpPr>
        <p:spPr>
          <a:xfrm>
            <a:off x="6636011" y="2651806"/>
            <a:ext cx="4932103" cy="1049337"/>
          </a:xfrm>
          <a:prstGeom prst="rect">
            <a:avLst/>
          </a:prstGeom>
          <a:solidFill>
            <a:srgbClr val="C1A05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300C2A-AA67-89B9-0C75-80FA834E8478}"/>
              </a:ext>
            </a:extLst>
          </p:cNvPr>
          <p:cNvSpPr txBox="1"/>
          <p:nvPr/>
        </p:nvSpPr>
        <p:spPr>
          <a:xfrm>
            <a:off x="6850797" y="2829861"/>
            <a:ext cx="34884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>
              <a:buNone/>
            </a:pPr>
            <a:r>
              <a:rPr lang="ko-KR" altLang="en-US" sz="20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진로와 관련하여 퇴직 이후의</a:t>
            </a:r>
            <a:endParaRPr lang="en-US" altLang="ko-KR" sz="2000" dirty="0">
              <a:solidFill>
                <a:srgbClr val="A9864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pPr marL="457200" lvl="1" indent="0">
              <a:buNone/>
            </a:pPr>
            <a:r>
              <a:rPr lang="ko-KR" altLang="en-US" sz="20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삶에 대해 고민한 적은</a:t>
            </a:r>
            <a:r>
              <a:rPr lang="en-US" altLang="ko-KR" sz="2000" dirty="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?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6DB5BEC6-7ACB-6BBC-633A-3D4C01588005}"/>
              </a:ext>
            </a:extLst>
          </p:cNvPr>
          <p:cNvSpPr/>
          <p:nvPr/>
        </p:nvSpPr>
        <p:spPr>
          <a:xfrm>
            <a:off x="6840876" y="2829861"/>
            <a:ext cx="405523" cy="405523"/>
          </a:xfrm>
          <a:prstGeom prst="ellipse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1</a:t>
            </a:r>
            <a:endParaRPr lang="ko-KR" altLang="en-US" sz="1600" dirty="0">
              <a:solidFill>
                <a:schemeClr val="bg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E92E37B2-8D14-796E-C802-0B4BD87DAC1B}"/>
              </a:ext>
            </a:extLst>
          </p:cNvPr>
          <p:cNvSpPr/>
          <p:nvPr/>
        </p:nvSpPr>
        <p:spPr>
          <a:xfrm>
            <a:off x="6840876" y="4204743"/>
            <a:ext cx="405523" cy="405523"/>
          </a:xfrm>
          <a:prstGeom prst="ellipse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2</a:t>
            </a:r>
            <a:endParaRPr lang="ko-KR" altLang="en-US" sz="1600" dirty="0">
              <a:solidFill>
                <a:schemeClr val="bg1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A78310-5901-D690-0313-20930B896BBB}"/>
              </a:ext>
            </a:extLst>
          </p:cNvPr>
          <p:cNvSpPr txBox="1"/>
          <p:nvPr/>
        </p:nvSpPr>
        <p:spPr>
          <a:xfrm>
            <a:off x="6843364" y="4204743"/>
            <a:ext cx="4492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>
              <a:buNone/>
            </a:pPr>
            <a:r>
              <a:rPr lang="ko-KR" altLang="en-US" sz="200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퇴직 이후 생존을 위해 준비해야할 것은</a:t>
            </a:r>
            <a:r>
              <a:rPr lang="en-US" altLang="ko-KR" sz="200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?</a:t>
            </a:r>
          </a:p>
        </p:txBody>
      </p:sp>
      <p:pic>
        <p:nvPicPr>
          <p:cNvPr id="5" name="tnVwfq4FFbg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22343" y="2039741"/>
            <a:ext cx="5720400" cy="376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32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C13E6-2E41-BD5C-B587-E75E4E7F7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F96365B-9651-D5AC-E771-F34483D64224}"/>
              </a:ext>
            </a:extLst>
          </p:cNvPr>
          <p:cNvSpPr txBox="1"/>
          <p:nvPr/>
        </p:nvSpPr>
        <p:spPr>
          <a:xfrm>
            <a:off x="541384" y="193102"/>
            <a:ext cx="4150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퇴직 후의 삶의 질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6" name="내용 개체 틀 2">
            <a:extLst>
              <a:ext uri="{FF2B5EF4-FFF2-40B4-BE49-F238E27FC236}">
                <a16:creationId xmlns:a16="http://schemas.microsoft.com/office/drawing/2014/main" id="{60A6056A-EC66-7C18-BA21-3B3E8F411A48}"/>
              </a:ext>
            </a:extLst>
          </p:cNvPr>
          <p:cNvSpPr txBox="1">
            <a:spLocks/>
          </p:cNvSpPr>
          <p:nvPr/>
        </p:nvSpPr>
        <p:spPr>
          <a:xfrm>
            <a:off x="438513" y="1416172"/>
            <a:ext cx="11147603" cy="3268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ea typeface="Pretendard" panose="02000503000000020004" pitchFamily="2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83CCF7B-0681-F99C-DDD8-3110CECD51C9}"/>
              </a:ext>
            </a:extLst>
          </p:cNvPr>
          <p:cNvSpPr/>
          <p:nvPr/>
        </p:nvSpPr>
        <p:spPr>
          <a:xfrm>
            <a:off x="1569434" y="1581073"/>
            <a:ext cx="8164286" cy="1049337"/>
          </a:xfrm>
          <a:prstGeom prst="rect">
            <a:avLst/>
          </a:prstGeom>
          <a:solidFill>
            <a:srgbClr val="C1A05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77CC84-AB1B-712A-A0F7-44462D6F8A15}"/>
              </a:ext>
            </a:extLst>
          </p:cNvPr>
          <p:cNvSpPr txBox="1"/>
          <p:nvPr/>
        </p:nvSpPr>
        <p:spPr>
          <a:xfrm>
            <a:off x="1331619" y="1874908"/>
            <a:ext cx="8882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>
              <a:buNone/>
            </a:pPr>
            <a:r>
              <a:rPr lang="ko-KR" altLang="en-US" sz="2400" spc="-50" dirty="0">
                <a:solidFill>
                  <a:srgbClr val="A9864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퇴직 후 만족할 만한 삶의 질을 높이기 위해 필요한 것은 무엇일까</a:t>
            </a:r>
            <a:r>
              <a:rPr lang="en-US" altLang="ko-KR" sz="2400" spc="-50" dirty="0">
                <a:solidFill>
                  <a:srgbClr val="A9864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5C6E5F-7EDC-C462-AA2A-7C60F5CE52DD}"/>
              </a:ext>
            </a:extLst>
          </p:cNvPr>
          <p:cNvSpPr txBox="1"/>
          <p:nvPr/>
        </p:nvSpPr>
        <p:spPr>
          <a:xfrm>
            <a:off x="5823813" y="5987216"/>
            <a:ext cx="42802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위의 일곱 가지 이외에 더 추가할 만한 것은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?</a:t>
            </a:r>
            <a:endParaRPr lang="ko-KR" altLang="en-US" dirty="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9BBDAEDD-6428-187A-E0D5-C664B758B83E}"/>
              </a:ext>
            </a:extLst>
          </p:cNvPr>
          <p:cNvGrpSpPr/>
          <p:nvPr/>
        </p:nvGrpSpPr>
        <p:grpSpPr>
          <a:xfrm>
            <a:off x="1616942" y="2871256"/>
            <a:ext cx="8116778" cy="2897052"/>
            <a:chOff x="3469338" y="2831303"/>
            <a:chExt cx="8116778" cy="2897052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3A78F015-C923-1BE1-72F3-2F3FD8D88CEC}"/>
                </a:ext>
              </a:extLst>
            </p:cNvPr>
            <p:cNvSpPr/>
            <p:nvPr/>
          </p:nvSpPr>
          <p:spPr>
            <a:xfrm>
              <a:off x="3469338" y="2832925"/>
              <a:ext cx="4005519" cy="666093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F38F5D2C-9041-2277-47D3-6B26B8C4A19F}"/>
                </a:ext>
              </a:extLst>
            </p:cNvPr>
            <p:cNvSpPr/>
            <p:nvPr/>
          </p:nvSpPr>
          <p:spPr>
            <a:xfrm>
              <a:off x="7580597" y="2831303"/>
              <a:ext cx="4005519" cy="666093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4BD1F2F1-7F45-72FA-A9C9-4FDAF343897F}"/>
                </a:ext>
              </a:extLst>
            </p:cNvPr>
            <p:cNvSpPr/>
            <p:nvPr/>
          </p:nvSpPr>
          <p:spPr>
            <a:xfrm>
              <a:off x="3469338" y="3576578"/>
              <a:ext cx="4005519" cy="666093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1BA48C6A-CCDB-74D1-E616-AEE10AA1D151}"/>
                </a:ext>
              </a:extLst>
            </p:cNvPr>
            <p:cNvSpPr/>
            <p:nvPr/>
          </p:nvSpPr>
          <p:spPr>
            <a:xfrm>
              <a:off x="7580597" y="3574956"/>
              <a:ext cx="4005519" cy="666093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1854C9A2-EB1B-477D-58C1-4F1BFDE6EEE4}"/>
                </a:ext>
              </a:extLst>
            </p:cNvPr>
            <p:cNvSpPr/>
            <p:nvPr/>
          </p:nvSpPr>
          <p:spPr>
            <a:xfrm>
              <a:off x="3469338" y="4320231"/>
              <a:ext cx="4005519" cy="666093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CDE63A71-F3F8-BA6F-396D-6C8BDDDD78BE}"/>
                </a:ext>
              </a:extLst>
            </p:cNvPr>
            <p:cNvSpPr/>
            <p:nvPr/>
          </p:nvSpPr>
          <p:spPr>
            <a:xfrm>
              <a:off x="7580597" y="4318609"/>
              <a:ext cx="4005519" cy="666093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1B0A3D6-E234-E5DA-5CA4-585819580858}"/>
                </a:ext>
              </a:extLst>
            </p:cNvPr>
            <p:cNvSpPr txBox="1"/>
            <p:nvPr/>
          </p:nvSpPr>
          <p:spPr>
            <a:xfrm>
              <a:off x="3619648" y="3020823"/>
              <a:ext cx="3681038" cy="28331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1.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주거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4D95994-A6E2-F85C-CCA8-4504BFF1C518}"/>
                </a:ext>
              </a:extLst>
            </p:cNvPr>
            <p:cNvSpPr txBox="1"/>
            <p:nvPr/>
          </p:nvSpPr>
          <p:spPr>
            <a:xfrm>
              <a:off x="3631578" y="3772307"/>
              <a:ext cx="3681038" cy="28331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3.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식도락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7A3E54A-B77E-8211-9627-7631C23A97F0}"/>
                </a:ext>
              </a:extLst>
            </p:cNvPr>
            <p:cNvSpPr txBox="1"/>
            <p:nvPr/>
          </p:nvSpPr>
          <p:spPr>
            <a:xfrm>
              <a:off x="7726922" y="3014918"/>
              <a:ext cx="3681038" cy="28331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2.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교통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647716C-922B-8231-6D43-B3D646EE1D77}"/>
                </a:ext>
              </a:extLst>
            </p:cNvPr>
            <p:cNvSpPr txBox="1"/>
            <p:nvPr/>
          </p:nvSpPr>
          <p:spPr>
            <a:xfrm>
              <a:off x="7738852" y="3766402"/>
              <a:ext cx="3681038" cy="28331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4.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여행</a:t>
              </a:r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/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취미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5CB3E77-897C-9FBC-C0FE-7266C6CBFA13}"/>
                </a:ext>
              </a:extLst>
            </p:cNvPr>
            <p:cNvSpPr txBox="1"/>
            <p:nvPr/>
          </p:nvSpPr>
          <p:spPr>
            <a:xfrm>
              <a:off x="3619648" y="4507675"/>
              <a:ext cx="3681038" cy="28331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5.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패션</a:t>
              </a:r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/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뷰티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F33AA69-BF9C-13AA-FC70-71C2DA5B33F7}"/>
                </a:ext>
              </a:extLst>
            </p:cNvPr>
            <p:cNvSpPr txBox="1"/>
            <p:nvPr/>
          </p:nvSpPr>
          <p:spPr>
            <a:xfrm>
              <a:off x="7726922" y="4501768"/>
              <a:ext cx="3681038" cy="28331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6.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통신비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CAE3F13E-C69A-15C3-5B0C-D2B21CE45FE5}"/>
                </a:ext>
              </a:extLst>
            </p:cNvPr>
            <p:cNvSpPr/>
            <p:nvPr/>
          </p:nvSpPr>
          <p:spPr>
            <a:xfrm>
              <a:off x="3469338" y="5062262"/>
              <a:ext cx="4005519" cy="666093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107A32B5-2D3C-8EBC-27D6-9B4CBF24C02C}"/>
                </a:ext>
              </a:extLst>
            </p:cNvPr>
            <p:cNvSpPr/>
            <p:nvPr/>
          </p:nvSpPr>
          <p:spPr>
            <a:xfrm>
              <a:off x="7580597" y="5060640"/>
              <a:ext cx="4005519" cy="666093"/>
            </a:xfrm>
            <a:prstGeom prst="roundRect">
              <a:avLst>
                <a:gd name="adj" fmla="val 5460"/>
              </a:avLst>
            </a:prstGeom>
            <a:solidFill>
              <a:schemeClr val="bg1"/>
            </a:solidFill>
            <a:ln w="25400">
              <a:solidFill>
                <a:srgbClr val="C1A05D"/>
              </a:solidFill>
            </a:ln>
            <a:effectLst>
              <a:outerShdw blurRad="50800" dist="38100" dir="2700000" algn="tl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D38260C-6BC7-9E56-35F9-82087FEF2334}"/>
                </a:ext>
              </a:extLst>
            </p:cNvPr>
            <p:cNvSpPr txBox="1"/>
            <p:nvPr/>
          </p:nvSpPr>
          <p:spPr>
            <a:xfrm>
              <a:off x="3631578" y="5193631"/>
              <a:ext cx="3681038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7.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의료</a:t>
              </a:r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/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건강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F16D605-C144-144A-FAFF-72C6538D76D0}"/>
                </a:ext>
              </a:extLst>
            </p:cNvPr>
            <p:cNvSpPr txBox="1"/>
            <p:nvPr/>
          </p:nvSpPr>
          <p:spPr>
            <a:xfrm>
              <a:off x="7738852" y="5193631"/>
              <a:ext cx="3681038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8. </a:t>
              </a:r>
              <a:r>
                <a:rPr lang="ko-KR" altLang="en-US" sz="2000" dirty="0">
                  <a:solidFill>
                    <a:srgbClr val="A98641"/>
                  </a:solidFill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기타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3602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4942014-A03B-2445-32DF-D0A06DA05211}"/>
              </a:ext>
            </a:extLst>
          </p:cNvPr>
          <p:cNvSpPr/>
          <p:nvPr/>
        </p:nvSpPr>
        <p:spPr>
          <a:xfrm>
            <a:off x="825500" y="2081376"/>
            <a:ext cx="539570" cy="539570"/>
          </a:xfrm>
          <a:prstGeom prst="roundRect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1</a:t>
            </a:r>
            <a:endParaRPr lang="ko-KR" altLang="en-US" dirty="0"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F8C09E-450B-66F8-D56D-1A6D152FF29E}"/>
              </a:ext>
            </a:extLst>
          </p:cNvPr>
          <p:cNvSpPr txBox="1"/>
          <p:nvPr/>
        </p:nvSpPr>
        <p:spPr>
          <a:xfrm>
            <a:off x="1440042" y="2100626"/>
            <a:ext cx="346921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>
                <a:solidFill>
                  <a:srgbClr val="C1A05D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퇴직 후의 경제 생활</a:t>
            </a:r>
            <a:endParaRPr lang="ko-KR" altLang="en-US" sz="3000" dirty="0">
              <a:solidFill>
                <a:srgbClr val="C1A05D"/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E1F4BEA3-ECEE-3FD9-BC8C-64B822E9869E}"/>
              </a:ext>
            </a:extLst>
          </p:cNvPr>
          <p:cNvSpPr/>
          <p:nvPr/>
        </p:nvSpPr>
        <p:spPr>
          <a:xfrm>
            <a:off x="825500" y="3045168"/>
            <a:ext cx="539570" cy="539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solidFill>
                  <a:srgbClr val="C1A05D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2</a:t>
            </a:r>
            <a:endParaRPr lang="ko-KR" altLang="en-US" dirty="0">
              <a:solidFill>
                <a:srgbClr val="C1A05D"/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024670-C4BB-EF71-E832-2772D2D18B6F}"/>
              </a:ext>
            </a:extLst>
          </p:cNvPr>
          <p:cNvSpPr txBox="1"/>
          <p:nvPr/>
        </p:nvSpPr>
        <p:spPr>
          <a:xfrm>
            <a:off x="1440042" y="3064418"/>
            <a:ext cx="46875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퇴직 후의 삶과 경제적 지출</a:t>
            </a:r>
            <a:endParaRPr lang="ko-KR" altLang="en-US" sz="30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9CAC9F37-5D22-AAF7-5802-1D4555962A45}"/>
              </a:ext>
            </a:extLst>
          </p:cNvPr>
          <p:cNvSpPr/>
          <p:nvPr/>
        </p:nvSpPr>
        <p:spPr>
          <a:xfrm>
            <a:off x="825500" y="3879185"/>
            <a:ext cx="539570" cy="539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solidFill>
                  <a:srgbClr val="C1A05D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3</a:t>
            </a:r>
            <a:endParaRPr lang="ko-KR" altLang="en-US" dirty="0">
              <a:solidFill>
                <a:srgbClr val="C1A05D"/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A9E709-3B3A-D5AC-2B21-531992D006B7}"/>
              </a:ext>
            </a:extLst>
          </p:cNvPr>
          <p:cNvSpPr txBox="1"/>
          <p:nvPr/>
        </p:nvSpPr>
        <p:spPr>
          <a:xfrm>
            <a:off x="1440042" y="3898435"/>
            <a:ext cx="45801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 Medium" panose="02000603000000020004" pitchFamily="50" charset="-127"/>
              </a:rPr>
              <a:t>퇴직 후의 수입과 연금제도</a:t>
            </a:r>
            <a:endParaRPr lang="ko-KR" altLang="en-US" sz="30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  <a:cs typeface="Pretendard Medium" panose="020006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0704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C13E6-2E41-BD5C-B587-E75E4E7F7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0F591EE-57E7-ED74-A0F8-F0F763999C9F}"/>
              </a:ext>
            </a:extLst>
          </p:cNvPr>
          <p:cNvSpPr/>
          <p:nvPr/>
        </p:nvSpPr>
        <p:spPr>
          <a:xfrm>
            <a:off x="7412117" y="1592264"/>
            <a:ext cx="4155996" cy="4622736"/>
          </a:xfrm>
          <a:prstGeom prst="roundRect">
            <a:avLst>
              <a:gd name="adj" fmla="val 5460"/>
            </a:avLst>
          </a:prstGeom>
          <a:solidFill>
            <a:schemeClr val="bg1"/>
          </a:solid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96365B-9651-D5AC-E771-F34483D64224}"/>
              </a:ext>
            </a:extLst>
          </p:cNvPr>
          <p:cNvSpPr txBox="1"/>
          <p:nvPr/>
        </p:nvSpPr>
        <p:spPr>
          <a:xfrm>
            <a:off x="541384" y="174052"/>
            <a:ext cx="8762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퇴직 후의 </a:t>
            </a:r>
            <a:r>
              <a:rPr lang="ko-KR" altLang="en-US" sz="400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경제 생활 </a:t>
            </a:r>
            <a:r>
              <a:rPr lang="en-US" altLang="ko-KR" sz="400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- </a:t>
            </a:r>
            <a:r>
              <a:rPr lang="ko-KR" altLang="en-US" sz="400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필요 </a:t>
            </a:r>
            <a:r>
              <a:rPr lang="ko-KR" altLang="en-US" sz="40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  <a:cs typeface="Pretendard" panose="02000503000000020004" pitchFamily="2" charset="-127"/>
              </a:rPr>
              <a:t>금액의 실제</a:t>
            </a:r>
            <a:endParaRPr lang="ko-KR" altLang="en-US" sz="4000" dirty="0"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26" name="내용 개체 틀 2">
            <a:extLst>
              <a:ext uri="{FF2B5EF4-FFF2-40B4-BE49-F238E27FC236}">
                <a16:creationId xmlns:a16="http://schemas.microsoft.com/office/drawing/2014/main" id="{60A6056A-EC66-7C18-BA21-3B3E8F411A48}"/>
              </a:ext>
            </a:extLst>
          </p:cNvPr>
          <p:cNvSpPr txBox="1">
            <a:spLocks/>
          </p:cNvSpPr>
          <p:nvPr/>
        </p:nvSpPr>
        <p:spPr>
          <a:xfrm>
            <a:off x="438513" y="1416172"/>
            <a:ext cx="11147603" cy="3268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ea typeface="Pretendard" panose="02000503000000020004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91247" y="2752345"/>
            <a:ext cx="3797736" cy="3268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1.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식비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2.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보건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3.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비소비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지출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4.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교통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5.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주택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/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수도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/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전기 및 연료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6.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기타 상품 및 서비스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7.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오락 및 문화</a:t>
            </a:r>
          </a:p>
        </p:txBody>
      </p:sp>
      <p:sp>
        <p:nvSpPr>
          <p:cNvPr id="4" name="사각형: 둥근 모서리 3">
            <a:hlinkClick r:id="rId3"/>
            <a:extLst>
              <a:ext uri="{FF2B5EF4-FFF2-40B4-BE49-F238E27FC236}">
                <a16:creationId xmlns:a16="http://schemas.microsoft.com/office/drawing/2014/main" id="{57AF37EF-07E1-DF19-7CC2-1B981FBC0B6A}"/>
              </a:ext>
            </a:extLst>
          </p:cNvPr>
          <p:cNvSpPr/>
          <p:nvPr/>
        </p:nvSpPr>
        <p:spPr>
          <a:xfrm>
            <a:off x="623887" y="1592263"/>
            <a:ext cx="6595648" cy="4622735"/>
          </a:xfrm>
          <a:prstGeom prst="roundRect">
            <a:avLst>
              <a:gd name="adj" fmla="val 54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>
            <a:solidFill>
              <a:srgbClr val="C1A05D"/>
            </a:solidFill>
          </a:ln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77A5F6-78D8-E07F-6B9A-AA752316008C}"/>
              </a:ext>
            </a:extLst>
          </p:cNvPr>
          <p:cNvSpPr txBox="1"/>
          <p:nvPr/>
        </p:nvSpPr>
        <p:spPr>
          <a:xfrm>
            <a:off x="7969511" y="1821105"/>
            <a:ext cx="3653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>
              <a:buNone/>
            </a:pPr>
            <a:r>
              <a:rPr lang="ko-KR" altLang="en-US" sz="240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표준 노인</a:t>
            </a:r>
            <a:r>
              <a:rPr lang="en-US" altLang="ko-KR" sz="240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</a:t>
            </a:r>
            <a:r>
              <a:rPr lang="ko-KR" altLang="en-US" sz="240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부부</a:t>
            </a:r>
            <a:r>
              <a:rPr lang="en-US" altLang="ko-KR" sz="240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r>
              <a:rPr lang="ko-KR" altLang="en-US" sz="240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가구의 </a:t>
            </a:r>
          </a:p>
          <a:p>
            <a:pPr marL="457200" lvl="1" indent="0">
              <a:buNone/>
            </a:pPr>
            <a:r>
              <a:rPr lang="ko-KR" altLang="en-US" sz="240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필요 비용 발생 순위는</a:t>
            </a:r>
            <a:r>
              <a:rPr lang="en-US" altLang="ko-KR" sz="2400">
                <a:solidFill>
                  <a:srgbClr val="A98641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?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700E000-A252-4FEA-4CD8-E6DB280A72AD}"/>
              </a:ext>
            </a:extLst>
          </p:cNvPr>
          <p:cNvSpPr/>
          <p:nvPr/>
        </p:nvSpPr>
        <p:spPr>
          <a:xfrm>
            <a:off x="7623202" y="1851841"/>
            <a:ext cx="762331" cy="762331"/>
          </a:xfrm>
          <a:prstGeom prst="roundRect">
            <a:avLst>
              <a:gd name="adj" fmla="val 36111"/>
            </a:avLst>
          </a:prstGeom>
          <a:solidFill>
            <a:srgbClr val="C1A05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래픽 12" descr="트로피 단색으로 채워진">
            <a:extLst>
              <a:ext uri="{FF2B5EF4-FFF2-40B4-BE49-F238E27FC236}">
                <a16:creationId xmlns:a16="http://schemas.microsoft.com/office/drawing/2014/main" id="{855FB44F-E29D-F63A-1C7C-89EB317550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729304" y="1985862"/>
            <a:ext cx="530465" cy="530465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507171B1-6017-88D6-3108-D9F658589FB9}"/>
              </a:ext>
            </a:extLst>
          </p:cNvPr>
          <p:cNvSpPr/>
          <p:nvPr/>
        </p:nvSpPr>
        <p:spPr>
          <a:xfrm>
            <a:off x="498123" y="1416172"/>
            <a:ext cx="1336173" cy="1336173"/>
          </a:xfrm>
          <a:prstGeom prst="ellipse">
            <a:avLst/>
          </a:prstGeom>
          <a:solidFill>
            <a:srgbClr val="C1A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58599E-7AE0-EBDB-A0C1-3CAD4B6C466F}"/>
              </a:ext>
            </a:extLst>
          </p:cNvPr>
          <p:cNvSpPr txBox="1"/>
          <p:nvPr/>
        </p:nvSpPr>
        <p:spPr>
          <a:xfrm>
            <a:off x="330321" y="1783005"/>
            <a:ext cx="16717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약</a:t>
            </a:r>
            <a:r>
              <a:rPr lang="en-US" altLang="ko-KR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210</a:t>
            </a:r>
            <a:r>
              <a:rPr lang="ko-KR" altLang="en-US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만원</a:t>
            </a:r>
            <a:endParaRPr lang="en-US" altLang="ko-KR">
              <a:solidFill>
                <a:schemeClr val="bg1"/>
              </a:soli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  <a:p>
            <a:pPr algn="ctr"/>
            <a:r>
              <a:rPr lang="en-US" altLang="ko-KR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(2021</a:t>
            </a:r>
            <a:r>
              <a:rPr lang="ko-KR" altLang="en-US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년</a:t>
            </a:r>
            <a:r>
              <a:rPr lang="en-US" altLang="ko-KR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)</a:t>
            </a:r>
            <a:endParaRPr lang="ko-KR" altLang="en-US" dirty="0">
              <a:solidFill>
                <a:schemeClr val="bg1"/>
              </a:soli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1C2513-B8C9-08AA-574C-B573976FF935}"/>
              </a:ext>
            </a:extLst>
          </p:cNvPr>
          <p:cNvSpPr txBox="1"/>
          <p:nvPr/>
        </p:nvSpPr>
        <p:spPr>
          <a:xfrm>
            <a:off x="1219826" y="6274054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ko-KR" altLang="en-US" sz="1400" b="0" i="0" u="none" strike="noStrike" baseline="0">
                <a:solidFill>
                  <a:schemeClr val="bg1">
                    <a:lumMod val="50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국민연금연구원</a:t>
            </a:r>
            <a:r>
              <a:rPr lang="en-US" altLang="ko-KR" sz="1400" b="0" i="0" u="none" strike="noStrike" baseline="0">
                <a:solidFill>
                  <a:schemeClr val="bg1">
                    <a:lumMod val="50000"/>
                  </a:schemeClr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(2021.04)</a:t>
            </a:r>
          </a:p>
        </p:txBody>
      </p:sp>
    </p:spTree>
    <p:extLst>
      <p:ext uri="{BB962C8B-B14F-4D97-AF65-F5344CB8AC3E}">
        <p14:creationId xmlns:p14="http://schemas.microsoft.com/office/powerpoint/2010/main" val="1796735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8475</TotalTime>
  <Words>1431</Words>
  <Application>Microsoft Office PowerPoint</Application>
  <PresentationFormat>와이드스크린</PresentationFormat>
  <Paragraphs>328</Paragraphs>
  <Slides>25</Slides>
  <Notes>22</Notes>
  <HiddenSlides>0</HiddenSlides>
  <MMClips>1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2" baseType="lpstr">
      <vt:lpstr>맑은 고딕</vt:lpstr>
      <vt:lpstr>G마켓 산스 Bold</vt:lpstr>
      <vt:lpstr>Pretendard SemiBold</vt:lpstr>
      <vt:lpstr>Pretendard Medium</vt:lpstr>
      <vt:lpstr>Arial</vt:lpstr>
      <vt:lpstr>Pretendard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연금을 활용한 개인재무설계</dc:title>
  <dc:creator>한승진</dc:creator>
  <cp:lastModifiedBy>Ho Sun Lee</cp:lastModifiedBy>
  <cp:revision>218</cp:revision>
  <dcterms:created xsi:type="dcterms:W3CDTF">2024-01-09T06:21:49Z</dcterms:created>
  <dcterms:modified xsi:type="dcterms:W3CDTF">2026-02-25T12:55:45Z</dcterms:modified>
</cp:coreProperties>
</file>