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8288000" cy="10287000"/>
  <p:notesSz cx="6858000" cy="9144000"/>
  <p:embeddedFontLst>
    <p:embeddedFont>
      <p:font typeface="Montserrat" panose="00000500000000000000" pitchFamily="2" charset="0"/>
      <p:regular r:id="rId39"/>
      <p:bold r:id="rId40"/>
      <p:italic r:id="rId41"/>
      <p:boldItalic r:id="rId42"/>
    </p:embeddedFont>
    <p:embeddedFont>
      <p:font typeface="Montserrat Bold" panose="00000800000000000000" charset="0"/>
      <p:regular r:id="rId43"/>
    </p:embeddedFont>
    <p:embeddedFont>
      <p:font typeface="Poppins" panose="00000500000000000000" pitchFamily="2" charset="0"/>
      <p:regular r:id="rId44"/>
      <p:bold r:id="rId45"/>
      <p:italic r:id="rId46"/>
      <p:boldItalic r:id="rId47"/>
    </p:embeddedFont>
    <p:embeddedFont>
      <p:font typeface="Poppins Bold" panose="00000800000000000000" charset="0"/>
      <p:regular r:id="rId48"/>
    </p:embeddedFont>
    <p:embeddedFont>
      <p:font typeface="Poppins Bold Italics" panose="020B0604020202020204" charset="0"/>
      <p:regular r:id="rId49"/>
    </p:embeddedFont>
    <p:embeddedFont>
      <p:font typeface="Poppins Italics" panose="020B0604020202020204" charset="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0" d="100"/>
          <a:sy n="50" d="100"/>
        </p:scale>
        <p:origin x="87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png"/><Relationship Id="rId7" Type="http://schemas.openxmlformats.org/officeDocument/2006/relationships/image" Target="../media/image25.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3.svg"/><Relationship Id="rId4" Type="http://schemas.openxmlformats.org/officeDocument/2006/relationships/image" Target="../media/image22.svg"/><Relationship Id="rId9" Type="http://schemas.openxmlformats.org/officeDocument/2006/relationships/image" Target="../media/image28.sv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24.svg"/><Relationship Id="rId4" Type="http://schemas.openxmlformats.org/officeDocument/2006/relationships/image" Target="../media/image34.sv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5.svg"/><Relationship Id="rId7" Type="http://schemas.openxmlformats.org/officeDocument/2006/relationships/image" Target="../media/image40.sv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2.sv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137855" y="2927508"/>
            <a:ext cx="12012290" cy="4431983"/>
          </a:xfrm>
          <a:prstGeom prst="rect">
            <a:avLst/>
          </a:prstGeom>
        </p:spPr>
        <p:txBody>
          <a:bodyPr wrap="square" lIns="0" tIns="0" rIns="0" bIns="0" rtlCol="0" anchor="t">
            <a:spAutoFit/>
          </a:bodyPr>
          <a:lstStyle/>
          <a:p>
            <a:pPr algn="ctr"/>
            <a:r>
              <a:rPr lang="en-US" sz="14400" b="1" dirty="0">
                <a:solidFill>
                  <a:srgbClr val="062652"/>
                </a:solidFill>
                <a:latin typeface="Montserrat Bold"/>
                <a:ea typeface="Montserrat Bold"/>
                <a:cs typeface="Montserrat Bold"/>
                <a:sym typeface="Montserrat Bold"/>
              </a:rPr>
              <a:t>BUDAYA </a:t>
            </a:r>
          </a:p>
          <a:p>
            <a:pPr algn="ctr"/>
            <a:r>
              <a:rPr lang="en-US" sz="14400" b="1" dirty="0">
                <a:solidFill>
                  <a:srgbClr val="DD8526"/>
                </a:solidFill>
                <a:latin typeface="Montserrat Bold"/>
                <a:ea typeface="Montserrat Bold"/>
                <a:cs typeface="Montserrat Bold"/>
                <a:sym typeface="Montserrat Bold"/>
              </a:rPr>
              <a:t>ANTI</a:t>
            </a:r>
            <a:r>
              <a:rPr lang="en-US" sz="14400" b="1" dirty="0">
                <a:solidFill>
                  <a:srgbClr val="062652"/>
                </a:solidFill>
                <a:latin typeface="Montserrat Bold"/>
                <a:ea typeface="Montserrat Bold"/>
                <a:cs typeface="Montserrat Bold"/>
                <a:sym typeface="Montserrat Bold"/>
              </a:rPr>
              <a:t> </a:t>
            </a:r>
            <a:r>
              <a:rPr lang="en-US" sz="14400" b="1" dirty="0">
                <a:solidFill>
                  <a:srgbClr val="DD8526"/>
                </a:solidFill>
                <a:latin typeface="Montserrat Bold"/>
                <a:ea typeface="Montserrat Bold"/>
                <a:cs typeface="Montserrat Bold"/>
                <a:sym typeface="Montserrat Bold"/>
              </a:rPr>
              <a:t>FRAUD</a:t>
            </a:r>
          </a:p>
        </p:txBody>
      </p:sp>
      <p:sp>
        <p:nvSpPr>
          <p:cNvPr id="4" name="Freeform 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5" name="Group 5"/>
          <p:cNvGrpSpPr/>
          <p:nvPr/>
        </p:nvGrpSpPr>
        <p:grpSpPr>
          <a:xfrm>
            <a:off x="-1115" y="9661191"/>
            <a:ext cx="15869159" cy="476836"/>
            <a:chOff x="0" y="0"/>
            <a:chExt cx="4179532" cy="125587"/>
          </a:xfrm>
        </p:grpSpPr>
        <p:sp>
          <p:nvSpPr>
            <p:cNvPr id="6" name="Freeform 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7" name="TextBox 7"/>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8" name="TextBox 8"/>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8" name="Freeform 8"/>
          <p:cNvSpPr/>
          <p:nvPr/>
        </p:nvSpPr>
        <p:spPr>
          <a:xfrm>
            <a:off x="2070823" y="2067045"/>
            <a:ext cx="14144621" cy="6152910"/>
          </a:xfrm>
          <a:custGeom>
            <a:avLst/>
            <a:gdLst/>
            <a:ahLst/>
            <a:cxnLst/>
            <a:rect l="l" t="t" r="r" b="b"/>
            <a:pathLst>
              <a:path w="14144621" h="6152910">
                <a:moveTo>
                  <a:pt x="0" y="0"/>
                </a:moveTo>
                <a:lnTo>
                  <a:pt x="14144621" y="0"/>
                </a:lnTo>
                <a:lnTo>
                  <a:pt x="14144621" y="6152910"/>
                </a:lnTo>
                <a:lnTo>
                  <a:pt x="0" y="6152910"/>
                </a:lnTo>
                <a:lnTo>
                  <a:pt x="0" y="0"/>
                </a:lnTo>
                <a:close/>
              </a:path>
            </a:pathLst>
          </a:custGeom>
          <a:blipFill>
            <a:blip r:embed="rId4"/>
            <a:stretch>
              <a:fillRect/>
            </a:stretch>
          </a:blipFill>
        </p:spPr>
      </p:sp>
      <p:sp>
        <p:nvSpPr>
          <p:cNvPr id="9" name="TextBox 8">
            <a:extLst>
              <a:ext uri="{FF2B5EF4-FFF2-40B4-BE49-F238E27FC236}">
                <a16:creationId xmlns:a16="http://schemas.microsoft.com/office/drawing/2014/main" id="{F9EDA3C0-E928-CE9E-6F32-AEDF2D8209C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8" name="Freeform 8"/>
          <p:cNvSpPr/>
          <p:nvPr/>
        </p:nvSpPr>
        <p:spPr>
          <a:xfrm>
            <a:off x="2400476" y="2435636"/>
            <a:ext cx="13487047" cy="6223157"/>
          </a:xfrm>
          <a:custGeom>
            <a:avLst/>
            <a:gdLst/>
            <a:ahLst/>
            <a:cxnLst/>
            <a:rect l="l" t="t" r="r" b="b"/>
            <a:pathLst>
              <a:path w="13487047" h="6223157">
                <a:moveTo>
                  <a:pt x="0" y="0"/>
                </a:moveTo>
                <a:lnTo>
                  <a:pt x="13487048" y="0"/>
                </a:lnTo>
                <a:lnTo>
                  <a:pt x="13487048" y="6223157"/>
                </a:lnTo>
                <a:lnTo>
                  <a:pt x="0" y="6223157"/>
                </a:lnTo>
                <a:lnTo>
                  <a:pt x="0" y="0"/>
                </a:lnTo>
                <a:close/>
              </a:path>
            </a:pathLst>
          </a:custGeom>
          <a:blipFill>
            <a:blip r:embed="rId4"/>
            <a:stretch>
              <a:fillRect/>
            </a:stretch>
          </a:blipFill>
        </p:spPr>
      </p:sp>
      <p:sp>
        <p:nvSpPr>
          <p:cNvPr id="9" name="TextBox 8">
            <a:extLst>
              <a:ext uri="{FF2B5EF4-FFF2-40B4-BE49-F238E27FC236}">
                <a16:creationId xmlns:a16="http://schemas.microsoft.com/office/drawing/2014/main" id="{965AEB5D-E046-B437-B55F-EE251C50DB2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8263" y="4501609"/>
            <a:ext cx="17571473" cy="3285800"/>
            <a:chOff x="0" y="0"/>
            <a:chExt cx="23428631" cy="4381067"/>
          </a:xfrm>
        </p:grpSpPr>
        <p:grpSp>
          <p:nvGrpSpPr>
            <p:cNvPr id="9" name="Group 9"/>
            <p:cNvGrpSpPr/>
            <p:nvPr/>
          </p:nvGrpSpPr>
          <p:grpSpPr>
            <a:xfrm>
              <a:off x="0" y="0"/>
              <a:ext cx="3375605" cy="4381067"/>
              <a:chOff x="0" y="0"/>
              <a:chExt cx="635000" cy="824142"/>
            </a:xfrm>
          </p:grpSpPr>
          <p:sp>
            <p:nvSpPr>
              <p:cNvPr id="10" name="Freeform 10"/>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1" name="TextBox 11"/>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12" name="Group 12"/>
            <p:cNvGrpSpPr/>
            <p:nvPr/>
          </p:nvGrpSpPr>
          <p:grpSpPr>
            <a:xfrm>
              <a:off x="12031815" y="0"/>
              <a:ext cx="3375605" cy="4381067"/>
              <a:chOff x="0" y="0"/>
              <a:chExt cx="635000" cy="824142"/>
            </a:xfrm>
          </p:grpSpPr>
          <p:sp>
            <p:nvSpPr>
              <p:cNvPr id="13" name="Freeform 13"/>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4" name="TextBox 14"/>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5" name="Freeform 15"/>
            <p:cNvSpPr/>
            <p:nvPr/>
          </p:nvSpPr>
          <p:spPr>
            <a:xfrm>
              <a:off x="452146" y="1036593"/>
              <a:ext cx="2471314" cy="1248014"/>
            </a:xfrm>
            <a:custGeom>
              <a:avLst/>
              <a:gdLst/>
              <a:ahLst/>
              <a:cxnLst/>
              <a:rect l="l" t="t" r="r" b="b"/>
              <a:pathLst>
                <a:path w="2471314" h="1248014">
                  <a:moveTo>
                    <a:pt x="0" y="0"/>
                  </a:moveTo>
                  <a:lnTo>
                    <a:pt x="2471314" y="0"/>
                  </a:lnTo>
                  <a:lnTo>
                    <a:pt x="2471314" y="1248014"/>
                  </a:lnTo>
                  <a:lnTo>
                    <a:pt x="0" y="1248014"/>
                  </a:lnTo>
                  <a:lnTo>
                    <a:pt x="0" y="0"/>
                  </a:lnTo>
                  <a:close/>
                </a:path>
              </a:pathLst>
            </a:custGeom>
            <a:blipFill>
              <a:blip r:embed="rId4"/>
              <a:stretch>
                <a:fillRect/>
              </a:stretch>
            </a:blipFill>
          </p:spPr>
        </p:sp>
        <p:sp>
          <p:nvSpPr>
            <p:cNvPr id="16" name="Freeform 16"/>
            <p:cNvSpPr/>
            <p:nvPr/>
          </p:nvSpPr>
          <p:spPr>
            <a:xfrm>
              <a:off x="12930718" y="644862"/>
              <a:ext cx="1716596" cy="2031475"/>
            </a:xfrm>
            <a:custGeom>
              <a:avLst/>
              <a:gdLst/>
              <a:ahLst/>
              <a:cxnLst/>
              <a:rect l="l" t="t" r="r" b="b"/>
              <a:pathLst>
                <a:path w="1716596" h="2031475">
                  <a:moveTo>
                    <a:pt x="0" y="0"/>
                  </a:moveTo>
                  <a:lnTo>
                    <a:pt x="1716597" y="0"/>
                  </a:lnTo>
                  <a:lnTo>
                    <a:pt x="1716597" y="2031475"/>
                  </a:lnTo>
                  <a:lnTo>
                    <a:pt x="0" y="2031475"/>
                  </a:lnTo>
                  <a:lnTo>
                    <a:pt x="0" y="0"/>
                  </a:lnTo>
                  <a:close/>
                </a:path>
              </a:pathLst>
            </a:custGeom>
            <a:blipFill>
              <a:blip r:embed="rId5"/>
              <a:stretch>
                <a:fillRect/>
              </a:stretch>
            </a:blipFill>
          </p:spPr>
        </p:sp>
        <p:grpSp>
          <p:nvGrpSpPr>
            <p:cNvPr id="17" name="Group 17"/>
            <p:cNvGrpSpPr/>
            <p:nvPr/>
          </p:nvGrpSpPr>
          <p:grpSpPr>
            <a:xfrm>
              <a:off x="4029204" y="0"/>
              <a:ext cx="3375605" cy="4381067"/>
              <a:chOff x="0" y="0"/>
              <a:chExt cx="635000" cy="824142"/>
            </a:xfrm>
          </p:grpSpPr>
          <p:sp>
            <p:nvSpPr>
              <p:cNvPr id="18" name="Freeform 18"/>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9" name="TextBox 19"/>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0" name="Freeform 20"/>
            <p:cNvSpPr/>
            <p:nvPr/>
          </p:nvSpPr>
          <p:spPr>
            <a:xfrm>
              <a:off x="4676308" y="502099"/>
              <a:ext cx="2088198" cy="2317002"/>
            </a:xfrm>
            <a:custGeom>
              <a:avLst/>
              <a:gdLst/>
              <a:ahLst/>
              <a:cxnLst/>
              <a:rect l="l" t="t" r="r" b="b"/>
              <a:pathLst>
                <a:path w="2088198" h="2317002">
                  <a:moveTo>
                    <a:pt x="0" y="0"/>
                  </a:moveTo>
                  <a:lnTo>
                    <a:pt x="2088198" y="0"/>
                  </a:lnTo>
                  <a:lnTo>
                    <a:pt x="2088198" y="2317002"/>
                  </a:lnTo>
                  <a:lnTo>
                    <a:pt x="0" y="2317002"/>
                  </a:lnTo>
                  <a:lnTo>
                    <a:pt x="0" y="0"/>
                  </a:lnTo>
                  <a:close/>
                </a:path>
              </a:pathLst>
            </a:custGeom>
            <a:blipFill>
              <a:blip r:embed="rId6"/>
              <a:stretch>
                <a:fillRect/>
              </a:stretch>
            </a:blipFill>
          </p:spPr>
        </p:sp>
        <p:grpSp>
          <p:nvGrpSpPr>
            <p:cNvPr id="21" name="Group 21"/>
            <p:cNvGrpSpPr/>
            <p:nvPr/>
          </p:nvGrpSpPr>
          <p:grpSpPr>
            <a:xfrm>
              <a:off x="8065209" y="0"/>
              <a:ext cx="3375605" cy="4381067"/>
              <a:chOff x="0" y="0"/>
              <a:chExt cx="635000" cy="824142"/>
            </a:xfrm>
          </p:grpSpPr>
          <p:sp>
            <p:nvSpPr>
              <p:cNvPr id="22" name="Freeform 22"/>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3" name="TextBox 23"/>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4" name="Freeform 24"/>
            <p:cNvSpPr/>
            <p:nvPr/>
          </p:nvSpPr>
          <p:spPr>
            <a:xfrm>
              <a:off x="8541651" y="502099"/>
              <a:ext cx="2422721" cy="2317002"/>
            </a:xfrm>
            <a:custGeom>
              <a:avLst/>
              <a:gdLst/>
              <a:ahLst/>
              <a:cxnLst/>
              <a:rect l="l" t="t" r="r" b="b"/>
              <a:pathLst>
                <a:path w="2422721" h="2317002">
                  <a:moveTo>
                    <a:pt x="0" y="0"/>
                  </a:moveTo>
                  <a:lnTo>
                    <a:pt x="2422721" y="0"/>
                  </a:lnTo>
                  <a:lnTo>
                    <a:pt x="2422721" y="2317002"/>
                  </a:lnTo>
                  <a:lnTo>
                    <a:pt x="0" y="2317002"/>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5" name="Group 25"/>
            <p:cNvGrpSpPr/>
            <p:nvPr/>
          </p:nvGrpSpPr>
          <p:grpSpPr>
            <a:xfrm>
              <a:off x="16042421" y="0"/>
              <a:ext cx="3375605" cy="4381067"/>
              <a:chOff x="0" y="0"/>
              <a:chExt cx="635000" cy="824142"/>
            </a:xfrm>
          </p:grpSpPr>
          <p:sp>
            <p:nvSpPr>
              <p:cNvPr id="26" name="Freeform 26"/>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7" name="TextBox 27"/>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28" name="Group 28"/>
            <p:cNvGrpSpPr/>
            <p:nvPr/>
          </p:nvGrpSpPr>
          <p:grpSpPr>
            <a:xfrm>
              <a:off x="20053026" y="0"/>
              <a:ext cx="3375605" cy="4381067"/>
              <a:chOff x="0" y="0"/>
              <a:chExt cx="635000" cy="824142"/>
            </a:xfrm>
          </p:grpSpPr>
          <p:sp>
            <p:nvSpPr>
              <p:cNvPr id="29" name="Freeform 29"/>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30" name="TextBox 30"/>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31" name="Freeform 31"/>
            <p:cNvSpPr/>
            <p:nvPr/>
          </p:nvSpPr>
          <p:spPr>
            <a:xfrm>
              <a:off x="16353105" y="502099"/>
              <a:ext cx="2754237" cy="2317002"/>
            </a:xfrm>
            <a:custGeom>
              <a:avLst/>
              <a:gdLst/>
              <a:ahLst/>
              <a:cxnLst/>
              <a:rect l="l" t="t" r="r" b="b"/>
              <a:pathLst>
                <a:path w="2754237" h="2317002">
                  <a:moveTo>
                    <a:pt x="0" y="0"/>
                  </a:moveTo>
                  <a:lnTo>
                    <a:pt x="2754237" y="0"/>
                  </a:lnTo>
                  <a:lnTo>
                    <a:pt x="2754237" y="2317002"/>
                  </a:lnTo>
                  <a:lnTo>
                    <a:pt x="0" y="231700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2" name="Freeform 32"/>
            <p:cNvSpPr/>
            <p:nvPr/>
          </p:nvSpPr>
          <p:spPr>
            <a:xfrm>
              <a:off x="20473281" y="502099"/>
              <a:ext cx="2317002" cy="2317002"/>
            </a:xfrm>
            <a:custGeom>
              <a:avLst/>
              <a:gdLst/>
              <a:ahLst/>
              <a:cxnLst/>
              <a:rect l="l" t="t" r="r" b="b"/>
              <a:pathLst>
                <a:path w="2317002" h="2317002">
                  <a:moveTo>
                    <a:pt x="0" y="0"/>
                  </a:moveTo>
                  <a:lnTo>
                    <a:pt x="2317002" y="0"/>
                  </a:lnTo>
                  <a:lnTo>
                    <a:pt x="2317002" y="2317002"/>
                  </a:lnTo>
                  <a:lnTo>
                    <a:pt x="0" y="231700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33" name="TextBox 33"/>
            <p:cNvSpPr txBox="1"/>
            <p:nvPr/>
          </p:nvSpPr>
          <p:spPr>
            <a:xfrm>
              <a:off x="269411"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Suap</a:t>
              </a:r>
            </a:p>
          </p:txBody>
        </p:sp>
        <p:sp>
          <p:nvSpPr>
            <p:cNvPr id="34" name="TextBox 34"/>
            <p:cNvSpPr txBox="1"/>
            <p:nvPr/>
          </p:nvSpPr>
          <p:spPr>
            <a:xfrm>
              <a:off x="12301226"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Gratifikasi</a:t>
              </a:r>
            </a:p>
          </p:txBody>
        </p:sp>
        <p:sp>
          <p:nvSpPr>
            <p:cNvPr id="35" name="TextBox 35"/>
            <p:cNvSpPr txBox="1"/>
            <p:nvPr/>
          </p:nvSpPr>
          <p:spPr>
            <a:xfrm>
              <a:off x="4298614"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Penggelapan</a:t>
              </a:r>
            </a:p>
          </p:txBody>
        </p:sp>
        <p:sp>
          <p:nvSpPr>
            <p:cNvPr id="36" name="TextBox 36"/>
            <p:cNvSpPr txBox="1"/>
            <p:nvPr/>
          </p:nvSpPr>
          <p:spPr>
            <a:xfrm>
              <a:off x="8290621" y="3006813"/>
              <a:ext cx="2836784" cy="881803"/>
            </a:xfrm>
            <a:prstGeom prst="rect">
              <a:avLst/>
            </a:prstGeom>
          </p:spPr>
          <p:txBody>
            <a:bodyPr lIns="0" tIns="0" rIns="0" bIns="0" rtlCol="0" anchor="t">
              <a:spAutoFit/>
            </a:bodyPr>
            <a:lstStyle/>
            <a:p>
              <a:pPr algn="ctr">
                <a:lnSpc>
                  <a:spcPts val="2660"/>
                </a:lnSpc>
              </a:pPr>
              <a:r>
                <a:rPr lang="en-US" sz="1900" i="1">
                  <a:solidFill>
                    <a:srgbClr val="FFFFFF"/>
                  </a:solidFill>
                  <a:latin typeface="Poppins Italics"/>
                  <a:ea typeface="Poppins Italics"/>
                  <a:cs typeface="Poppins Italics"/>
                  <a:sym typeface="Poppins Italics"/>
                </a:rPr>
                <a:t>Penyalahgunaan Wewenang</a:t>
              </a:r>
            </a:p>
          </p:txBody>
        </p:sp>
        <p:sp>
          <p:nvSpPr>
            <p:cNvPr id="37" name="TextBox 37"/>
            <p:cNvSpPr txBox="1"/>
            <p:nvPr/>
          </p:nvSpPr>
          <p:spPr>
            <a:xfrm>
              <a:off x="16311831"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Pemerasan</a:t>
              </a:r>
            </a:p>
          </p:txBody>
        </p:sp>
        <p:sp>
          <p:nvSpPr>
            <p:cNvPr id="38" name="TextBox 38"/>
            <p:cNvSpPr txBox="1"/>
            <p:nvPr/>
          </p:nvSpPr>
          <p:spPr>
            <a:xfrm>
              <a:off x="20322436" y="3006813"/>
              <a:ext cx="2836784" cy="946199"/>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Konflik Kepentingan</a:t>
              </a:r>
            </a:p>
          </p:txBody>
        </p:sp>
      </p:grpSp>
      <p:sp>
        <p:nvSpPr>
          <p:cNvPr id="39" name="TextBox 39"/>
          <p:cNvSpPr txBox="1"/>
          <p:nvPr/>
        </p:nvSpPr>
        <p:spPr>
          <a:xfrm>
            <a:off x="8009533" y="885825"/>
            <a:ext cx="226893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GAMES</a:t>
            </a:r>
          </a:p>
        </p:txBody>
      </p:sp>
      <p:sp>
        <p:nvSpPr>
          <p:cNvPr id="40" name="TextBox 40"/>
          <p:cNvSpPr txBox="1"/>
          <p:nvPr/>
        </p:nvSpPr>
        <p:spPr>
          <a:xfrm>
            <a:off x="1028700" y="2030142"/>
            <a:ext cx="16230600" cy="2143125"/>
          </a:xfrm>
          <a:prstGeom prst="rect">
            <a:avLst/>
          </a:prstGeom>
        </p:spPr>
        <p:txBody>
          <a:bodyPr lIns="0" tIns="0" rIns="0" bIns="0" rtlCol="0" anchor="t">
            <a:spAutoFit/>
          </a:bodyPr>
          <a:lstStyle/>
          <a:p>
            <a:pPr algn="ctr">
              <a:lnSpc>
                <a:spcPts val="4200"/>
              </a:lnSpc>
            </a:pPr>
            <a:r>
              <a:rPr lang="en-US" sz="3000">
                <a:solidFill>
                  <a:srgbClr val="062652"/>
                </a:solidFill>
                <a:latin typeface="Poppins"/>
                <a:ea typeface="Poppins"/>
                <a:cs typeface="Poppins"/>
                <a:sym typeface="Poppins"/>
              </a:rPr>
              <a:t>AO menerima setoran angsuran dari beberapa nasabah dalam satu kelompok. Karena ada kebutuhan pribadi mendesak, AO menunda penyetoran ke kantor dan menggunakan sementara sebagian uang angsuran tersebut dengan rencana akan mengganti sebelum audit atau pemeriksaan.</a:t>
            </a:r>
          </a:p>
        </p:txBody>
      </p:sp>
      <p:sp>
        <p:nvSpPr>
          <p:cNvPr id="41" name="TextBox 41"/>
          <p:cNvSpPr txBox="1"/>
          <p:nvPr/>
        </p:nvSpPr>
        <p:spPr>
          <a:xfrm>
            <a:off x="6869303" y="8282709"/>
            <a:ext cx="4173885" cy="542925"/>
          </a:xfrm>
          <a:prstGeom prst="rect">
            <a:avLst/>
          </a:prstGeom>
        </p:spPr>
        <p:txBody>
          <a:bodyPr lIns="0" tIns="0" rIns="0" bIns="0" rtlCol="0" anchor="t">
            <a:spAutoFit/>
          </a:bodyPr>
          <a:lstStyle/>
          <a:p>
            <a:pPr algn="ctr">
              <a:lnSpc>
                <a:spcPts val="4200"/>
              </a:lnSpc>
            </a:pPr>
            <a:r>
              <a:rPr lang="en-US" sz="3000" b="1">
                <a:solidFill>
                  <a:srgbClr val="062652"/>
                </a:solidFill>
                <a:latin typeface="Poppins Bold"/>
                <a:ea typeface="Poppins Bold"/>
                <a:cs typeface="Poppins Bold"/>
                <a:sym typeface="Poppins Bold"/>
              </a:rPr>
              <a:t>MENGAPA? JELASKAN</a:t>
            </a:r>
          </a:p>
        </p:txBody>
      </p:sp>
      <p:sp>
        <p:nvSpPr>
          <p:cNvPr id="42" name="TextBox 42"/>
          <p:cNvSpPr txBox="1"/>
          <p:nvPr/>
        </p:nvSpPr>
        <p:spPr>
          <a:xfrm>
            <a:off x="1028700" y="885825"/>
            <a:ext cx="238786"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1</a:t>
            </a:r>
          </a:p>
        </p:txBody>
      </p:sp>
      <p:sp>
        <p:nvSpPr>
          <p:cNvPr id="43" name="TextBox 8">
            <a:extLst>
              <a:ext uri="{FF2B5EF4-FFF2-40B4-BE49-F238E27FC236}">
                <a16:creationId xmlns:a16="http://schemas.microsoft.com/office/drawing/2014/main" id="{4429EEAA-1DE6-32E7-8BA5-BF1052D3B6C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8263" y="4501609"/>
            <a:ext cx="17571473" cy="3285800"/>
            <a:chOff x="0" y="0"/>
            <a:chExt cx="23428631" cy="4381067"/>
          </a:xfrm>
        </p:grpSpPr>
        <p:grpSp>
          <p:nvGrpSpPr>
            <p:cNvPr id="9" name="Group 9"/>
            <p:cNvGrpSpPr/>
            <p:nvPr/>
          </p:nvGrpSpPr>
          <p:grpSpPr>
            <a:xfrm>
              <a:off x="0" y="0"/>
              <a:ext cx="3375605" cy="4381067"/>
              <a:chOff x="0" y="0"/>
              <a:chExt cx="635000" cy="824142"/>
            </a:xfrm>
          </p:grpSpPr>
          <p:sp>
            <p:nvSpPr>
              <p:cNvPr id="10" name="Freeform 10"/>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1" name="TextBox 11"/>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12" name="Group 12"/>
            <p:cNvGrpSpPr/>
            <p:nvPr/>
          </p:nvGrpSpPr>
          <p:grpSpPr>
            <a:xfrm>
              <a:off x="12031815" y="0"/>
              <a:ext cx="3375605" cy="4381067"/>
              <a:chOff x="0" y="0"/>
              <a:chExt cx="635000" cy="824142"/>
            </a:xfrm>
          </p:grpSpPr>
          <p:sp>
            <p:nvSpPr>
              <p:cNvPr id="13" name="Freeform 13"/>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4" name="TextBox 14"/>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5" name="Freeform 15"/>
            <p:cNvSpPr/>
            <p:nvPr/>
          </p:nvSpPr>
          <p:spPr>
            <a:xfrm>
              <a:off x="452146" y="1036593"/>
              <a:ext cx="2471314" cy="1248014"/>
            </a:xfrm>
            <a:custGeom>
              <a:avLst/>
              <a:gdLst/>
              <a:ahLst/>
              <a:cxnLst/>
              <a:rect l="l" t="t" r="r" b="b"/>
              <a:pathLst>
                <a:path w="2471314" h="1248014">
                  <a:moveTo>
                    <a:pt x="0" y="0"/>
                  </a:moveTo>
                  <a:lnTo>
                    <a:pt x="2471314" y="0"/>
                  </a:lnTo>
                  <a:lnTo>
                    <a:pt x="2471314" y="1248014"/>
                  </a:lnTo>
                  <a:lnTo>
                    <a:pt x="0" y="1248014"/>
                  </a:lnTo>
                  <a:lnTo>
                    <a:pt x="0" y="0"/>
                  </a:lnTo>
                  <a:close/>
                </a:path>
              </a:pathLst>
            </a:custGeom>
            <a:blipFill>
              <a:blip r:embed="rId4"/>
              <a:stretch>
                <a:fillRect/>
              </a:stretch>
            </a:blipFill>
          </p:spPr>
        </p:sp>
        <p:sp>
          <p:nvSpPr>
            <p:cNvPr id="16" name="Freeform 16"/>
            <p:cNvSpPr/>
            <p:nvPr/>
          </p:nvSpPr>
          <p:spPr>
            <a:xfrm>
              <a:off x="12930718" y="644862"/>
              <a:ext cx="1716596" cy="2031475"/>
            </a:xfrm>
            <a:custGeom>
              <a:avLst/>
              <a:gdLst/>
              <a:ahLst/>
              <a:cxnLst/>
              <a:rect l="l" t="t" r="r" b="b"/>
              <a:pathLst>
                <a:path w="1716596" h="2031475">
                  <a:moveTo>
                    <a:pt x="0" y="0"/>
                  </a:moveTo>
                  <a:lnTo>
                    <a:pt x="1716597" y="0"/>
                  </a:lnTo>
                  <a:lnTo>
                    <a:pt x="1716597" y="2031475"/>
                  </a:lnTo>
                  <a:lnTo>
                    <a:pt x="0" y="2031475"/>
                  </a:lnTo>
                  <a:lnTo>
                    <a:pt x="0" y="0"/>
                  </a:lnTo>
                  <a:close/>
                </a:path>
              </a:pathLst>
            </a:custGeom>
            <a:blipFill>
              <a:blip r:embed="rId5"/>
              <a:stretch>
                <a:fillRect/>
              </a:stretch>
            </a:blipFill>
          </p:spPr>
        </p:sp>
        <p:grpSp>
          <p:nvGrpSpPr>
            <p:cNvPr id="17" name="Group 17"/>
            <p:cNvGrpSpPr/>
            <p:nvPr/>
          </p:nvGrpSpPr>
          <p:grpSpPr>
            <a:xfrm>
              <a:off x="4029204" y="0"/>
              <a:ext cx="3375605" cy="4381067"/>
              <a:chOff x="0" y="0"/>
              <a:chExt cx="635000" cy="824142"/>
            </a:xfrm>
          </p:grpSpPr>
          <p:sp>
            <p:nvSpPr>
              <p:cNvPr id="18" name="Freeform 18"/>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9" name="TextBox 19"/>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0" name="Freeform 20"/>
            <p:cNvSpPr/>
            <p:nvPr/>
          </p:nvSpPr>
          <p:spPr>
            <a:xfrm>
              <a:off x="4676308" y="502099"/>
              <a:ext cx="2088198" cy="2317002"/>
            </a:xfrm>
            <a:custGeom>
              <a:avLst/>
              <a:gdLst/>
              <a:ahLst/>
              <a:cxnLst/>
              <a:rect l="l" t="t" r="r" b="b"/>
              <a:pathLst>
                <a:path w="2088198" h="2317002">
                  <a:moveTo>
                    <a:pt x="0" y="0"/>
                  </a:moveTo>
                  <a:lnTo>
                    <a:pt x="2088198" y="0"/>
                  </a:lnTo>
                  <a:lnTo>
                    <a:pt x="2088198" y="2317002"/>
                  </a:lnTo>
                  <a:lnTo>
                    <a:pt x="0" y="2317002"/>
                  </a:lnTo>
                  <a:lnTo>
                    <a:pt x="0" y="0"/>
                  </a:lnTo>
                  <a:close/>
                </a:path>
              </a:pathLst>
            </a:custGeom>
            <a:blipFill>
              <a:blip r:embed="rId6"/>
              <a:stretch>
                <a:fillRect/>
              </a:stretch>
            </a:blipFill>
          </p:spPr>
        </p:sp>
        <p:grpSp>
          <p:nvGrpSpPr>
            <p:cNvPr id="21" name="Group 21"/>
            <p:cNvGrpSpPr/>
            <p:nvPr/>
          </p:nvGrpSpPr>
          <p:grpSpPr>
            <a:xfrm>
              <a:off x="8065209" y="0"/>
              <a:ext cx="3375605" cy="4381067"/>
              <a:chOff x="0" y="0"/>
              <a:chExt cx="635000" cy="824142"/>
            </a:xfrm>
          </p:grpSpPr>
          <p:sp>
            <p:nvSpPr>
              <p:cNvPr id="22" name="Freeform 22"/>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3" name="TextBox 23"/>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4" name="Freeform 24"/>
            <p:cNvSpPr/>
            <p:nvPr/>
          </p:nvSpPr>
          <p:spPr>
            <a:xfrm>
              <a:off x="8541651" y="502099"/>
              <a:ext cx="2422721" cy="2317002"/>
            </a:xfrm>
            <a:custGeom>
              <a:avLst/>
              <a:gdLst/>
              <a:ahLst/>
              <a:cxnLst/>
              <a:rect l="l" t="t" r="r" b="b"/>
              <a:pathLst>
                <a:path w="2422721" h="2317002">
                  <a:moveTo>
                    <a:pt x="0" y="0"/>
                  </a:moveTo>
                  <a:lnTo>
                    <a:pt x="2422721" y="0"/>
                  </a:lnTo>
                  <a:lnTo>
                    <a:pt x="2422721" y="2317002"/>
                  </a:lnTo>
                  <a:lnTo>
                    <a:pt x="0" y="2317002"/>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5" name="Group 25"/>
            <p:cNvGrpSpPr/>
            <p:nvPr/>
          </p:nvGrpSpPr>
          <p:grpSpPr>
            <a:xfrm>
              <a:off x="16042421" y="0"/>
              <a:ext cx="3375605" cy="4381067"/>
              <a:chOff x="0" y="0"/>
              <a:chExt cx="635000" cy="824142"/>
            </a:xfrm>
          </p:grpSpPr>
          <p:sp>
            <p:nvSpPr>
              <p:cNvPr id="26" name="Freeform 26"/>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7" name="TextBox 27"/>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28" name="Group 28"/>
            <p:cNvGrpSpPr/>
            <p:nvPr/>
          </p:nvGrpSpPr>
          <p:grpSpPr>
            <a:xfrm>
              <a:off x="20053026" y="0"/>
              <a:ext cx="3375605" cy="4381067"/>
              <a:chOff x="0" y="0"/>
              <a:chExt cx="635000" cy="824142"/>
            </a:xfrm>
          </p:grpSpPr>
          <p:sp>
            <p:nvSpPr>
              <p:cNvPr id="29" name="Freeform 29"/>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30" name="TextBox 30"/>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31" name="Freeform 31"/>
            <p:cNvSpPr/>
            <p:nvPr/>
          </p:nvSpPr>
          <p:spPr>
            <a:xfrm>
              <a:off x="16353105" y="502099"/>
              <a:ext cx="2754237" cy="2317002"/>
            </a:xfrm>
            <a:custGeom>
              <a:avLst/>
              <a:gdLst/>
              <a:ahLst/>
              <a:cxnLst/>
              <a:rect l="l" t="t" r="r" b="b"/>
              <a:pathLst>
                <a:path w="2754237" h="2317002">
                  <a:moveTo>
                    <a:pt x="0" y="0"/>
                  </a:moveTo>
                  <a:lnTo>
                    <a:pt x="2754237" y="0"/>
                  </a:lnTo>
                  <a:lnTo>
                    <a:pt x="2754237" y="2317002"/>
                  </a:lnTo>
                  <a:lnTo>
                    <a:pt x="0" y="231700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2" name="Freeform 32"/>
            <p:cNvSpPr/>
            <p:nvPr/>
          </p:nvSpPr>
          <p:spPr>
            <a:xfrm>
              <a:off x="20473281" y="502099"/>
              <a:ext cx="2317002" cy="2317002"/>
            </a:xfrm>
            <a:custGeom>
              <a:avLst/>
              <a:gdLst/>
              <a:ahLst/>
              <a:cxnLst/>
              <a:rect l="l" t="t" r="r" b="b"/>
              <a:pathLst>
                <a:path w="2317002" h="2317002">
                  <a:moveTo>
                    <a:pt x="0" y="0"/>
                  </a:moveTo>
                  <a:lnTo>
                    <a:pt x="2317002" y="0"/>
                  </a:lnTo>
                  <a:lnTo>
                    <a:pt x="2317002" y="2317002"/>
                  </a:lnTo>
                  <a:lnTo>
                    <a:pt x="0" y="231700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33" name="TextBox 33"/>
            <p:cNvSpPr txBox="1"/>
            <p:nvPr/>
          </p:nvSpPr>
          <p:spPr>
            <a:xfrm>
              <a:off x="269411"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Suap</a:t>
              </a:r>
            </a:p>
          </p:txBody>
        </p:sp>
        <p:sp>
          <p:nvSpPr>
            <p:cNvPr id="34" name="TextBox 34"/>
            <p:cNvSpPr txBox="1"/>
            <p:nvPr/>
          </p:nvSpPr>
          <p:spPr>
            <a:xfrm>
              <a:off x="12301226"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Gratifikasi</a:t>
              </a:r>
            </a:p>
          </p:txBody>
        </p:sp>
        <p:sp>
          <p:nvSpPr>
            <p:cNvPr id="35" name="TextBox 35"/>
            <p:cNvSpPr txBox="1"/>
            <p:nvPr/>
          </p:nvSpPr>
          <p:spPr>
            <a:xfrm>
              <a:off x="4298614"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Penggelapan</a:t>
              </a:r>
            </a:p>
          </p:txBody>
        </p:sp>
        <p:sp>
          <p:nvSpPr>
            <p:cNvPr id="36" name="TextBox 36"/>
            <p:cNvSpPr txBox="1"/>
            <p:nvPr/>
          </p:nvSpPr>
          <p:spPr>
            <a:xfrm>
              <a:off x="8290621" y="3006813"/>
              <a:ext cx="2836784" cy="881803"/>
            </a:xfrm>
            <a:prstGeom prst="rect">
              <a:avLst/>
            </a:prstGeom>
          </p:spPr>
          <p:txBody>
            <a:bodyPr lIns="0" tIns="0" rIns="0" bIns="0" rtlCol="0" anchor="t">
              <a:spAutoFit/>
            </a:bodyPr>
            <a:lstStyle/>
            <a:p>
              <a:pPr algn="ctr">
                <a:lnSpc>
                  <a:spcPts val="2660"/>
                </a:lnSpc>
              </a:pPr>
              <a:r>
                <a:rPr lang="en-US" sz="1900" i="1">
                  <a:solidFill>
                    <a:srgbClr val="FFFFFF"/>
                  </a:solidFill>
                  <a:latin typeface="Poppins Italics"/>
                  <a:ea typeface="Poppins Italics"/>
                  <a:cs typeface="Poppins Italics"/>
                  <a:sym typeface="Poppins Italics"/>
                </a:rPr>
                <a:t>Penyalahgunaan Wewenang</a:t>
              </a:r>
            </a:p>
          </p:txBody>
        </p:sp>
        <p:sp>
          <p:nvSpPr>
            <p:cNvPr id="37" name="TextBox 37"/>
            <p:cNvSpPr txBox="1"/>
            <p:nvPr/>
          </p:nvSpPr>
          <p:spPr>
            <a:xfrm>
              <a:off x="16311831"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Pemerasan</a:t>
              </a:r>
            </a:p>
          </p:txBody>
        </p:sp>
        <p:sp>
          <p:nvSpPr>
            <p:cNvPr id="38" name="TextBox 38"/>
            <p:cNvSpPr txBox="1"/>
            <p:nvPr/>
          </p:nvSpPr>
          <p:spPr>
            <a:xfrm>
              <a:off x="20322436" y="3006813"/>
              <a:ext cx="2836784" cy="946199"/>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Konflik Kepentingan</a:t>
              </a:r>
            </a:p>
          </p:txBody>
        </p:sp>
      </p:grpSp>
      <p:sp>
        <p:nvSpPr>
          <p:cNvPr id="39" name="TextBox 39"/>
          <p:cNvSpPr txBox="1"/>
          <p:nvPr/>
        </p:nvSpPr>
        <p:spPr>
          <a:xfrm>
            <a:off x="8009533" y="885825"/>
            <a:ext cx="226893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GAMES</a:t>
            </a:r>
          </a:p>
        </p:txBody>
      </p:sp>
      <p:sp>
        <p:nvSpPr>
          <p:cNvPr id="40" name="TextBox 40"/>
          <p:cNvSpPr txBox="1"/>
          <p:nvPr/>
        </p:nvSpPr>
        <p:spPr>
          <a:xfrm>
            <a:off x="1028700" y="2030142"/>
            <a:ext cx="16230600" cy="2143125"/>
          </a:xfrm>
          <a:prstGeom prst="rect">
            <a:avLst/>
          </a:prstGeom>
        </p:spPr>
        <p:txBody>
          <a:bodyPr lIns="0" tIns="0" rIns="0" bIns="0" rtlCol="0" anchor="t">
            <a:spAutoFit/>
          </a:bodyPr>
          <a:lstStyle/>
          <a:p>
            <a:pPr algn="ctr">
              <a:lnSpc>
                <a:spcPts val="4200"/>
              </a:lnSpc>
            </a:pPr>
            <a:r>
              <a:rPr lang="en-US" sz="3000">
                <a:solidFill>
                  <a:srgbClr val="062652"/>
                </a:solidFill>
                <a:latin typeface="Poppins"/>
                <a:ea typeface="Poppins"/>
                <a:cs typeface="Poppins"/>
                <a:sym typeface="Poppins"/>
              </a:rPr>
              <a:t>AO mengatakan kepada calon nasabah bahwa proses pembiayaan bisa dipercepat jika nasabah memberikan “uang tambahan”. Nasabah yang kurang memahami prosedur merasa terpaksa memberikan uang tersebut karena takut pengajuan ditolak.</a:t>
            </a:r>
          </a:p>
        </p:txBody>
      </p:sp>
      <p:sp>
        <p:nvSpPr>
          <p:cNvPr id="41" name="TextBox 41"/>
          <p:cNvSpPr txBox="1"/>
          <p:nvPr/>
        </p:nvSpPr>
        <p:spPr>
          <a:xfrm>
            <a:off x="6869303" y="8282709"/>
            <a:ext cx="4173885" cy="542925"/>
          </a:xfrm>
          <a:prstGeom prst="rect">
            <a:avLst/>
          </a:prstGeom>
        </p:spPr>
        <p:txBody>
          <a:bodyPr lIns="0" tIns="0" rIns="0" bIns="0" rtlCol="0" anchor="t">
            <a:spAutoFit/>
          </a:bodyPr>
          <a:lstStyle/>
          <a:p>
            <a:pPr algn="ctr">
              <a:lnSpc>
                <a:spcPts val="4200"/>
              </a:lnSpc>
            </a:pPr>
            <a:r>
              <a:rPr lang="en-US" sz="3000" b="1">
                <a:solidFill>
                  <a:srgbClr val="062652"/>
                </a:solidFill>
                <a:latin typeface="Poppins Bold"/>
                <a:ea typeface="Poppins Bold"/>
                <a:cs typeface="Poppins Bold"/>
                <a:sym typeface="Poppins Bold"/>
              </a:rPr>
              <a:t>MENGAPA? JELASKAN</a:t>
            </a:r>
          </a:p>
        </p:txBody>
      </p:sp>
      <p:sp>
        <p:nvSpPr>
          <p:cNvPr id="42" name="TextBox 42"/>
          <p:cNvSpPr txBox="1"/>
          <p:nvPr/>
        </p:nvSpPr>
        <p:spPr>
          <a:xfrm>
            <a:off x="1028700" y="885825"/>
            <a:ext cx="36269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2</a:t>
            </a:r>
          </a:p>
        </p:txBody>
      </p:sp>
      <p:sp>
        <p:nvSpPr>
          <p:cNvPr id="43" name="TextBox 8">
            <a:extLst>
              <a:ext uri="{FF2B5EF4-FFF2-40B4-BE49-F238E27FC236}">
                <a16:creationId xmlns:a16="http://schemas.microsoft.com/office/drawing/2014/main" id="{3B98D81B-5B94-3DBC-FC45-11AADD38E07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8263" y="4501609"/>
            <a:ext cx="17571473" cy="3285800"/>
            <a:chOff x="0" y="0"/>
            <a:chExt cx="23428631" cy="4381067"/>
          </a:xfrm>
        </p:grpSpPr>
        <p:grpSp>
          <p:nvGrpSpPr>
            <p:cNvPr id="9" name="Group 9"/>
            <p:cNvGrpSpPr/>
            <p:nvPr/>
          </p:nvGrpSpPr>
          <p:grpSpPr>
            <a:xfrm>
              <a:off x="0" y="0"/>
              <a:ext cx="3375605" cy="4381067"/>
              <a:chOff x="0" y="0"/>
              <a:chExt cx="635000" cy="824142"/>
            </a:xfrm>
          </p:grpSpPr>
          <p:sp>
            <p:nvSpPr>
              <p:cNvPr id="10" name="Freeform 10"/>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1" name="TextBox 11"/>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12" name="Group 12"/>
            <p:cNvGrpSpPr/>
            <p:nvPr/>
          </p:nvGrpSpPr>
          <p:grpSpPr>
            <a:xfrm>
              <a:off x="12031815" y="0"/>
              <a:ext cx="3375605" cy="4381067"/>
              <a:chOff x="0" y="0"/>
              <a:chExt cx="635000" cy="824142"/>
            </a:xfrm>
          </p:grpSpPr>
          <p:sp>
            <p:nvSpPr>
              <p:cNvPr id="13" name="Freeform 13"/>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4" name="TextBox 14"/>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5" name="Freeform 15"/>
            <p:cNvSpPr/>
            <p:nvPr/>
          </p:nvSpPr>
          <p:spPr>
            <a:xfrm>
              <a:off x="452146" y="1036593"/>
              <a:ext cx="2471314" cy="1248014"/>
            </a:xfrm>
            <a:custGeom>
              <a:avLst/>
              <a:gdLst/>
              <a:ahLst/>
              <a:cxnLst/>
              <a:rect l="l" t="t" r="r" b="b"/>
              <a:pathLst>
                <a:path w="2471314" h="1248014">
                  <a:moveTo>
                    <a:pt x="0" y="0"/>
                  </a:moveTo>
                  <a:lnTo>
                    <a:pt x="2471314" y="0"/>
                  </a:lnTo>
                  <a:lnTo>
                    <a:pt x="2471314" y="1248014"/>
                  </a:lnTo>
                  <a:lnTo>
                    <a:pt x="0" y="1248014"/>
                  </a:lnTo>
                  <a:lnTo>
                    <a:pt x="0" y="0"/>
                  </a:lnTo>
                  <a:close/>
                </a:path>
              </a:pathLst>
            </a:custGeom>
            <a:blipFill>
              <a:blip r:embed="rId4"/>
              <a:stretch>
                <a:fillRect/>
              </a:stretch>
            </a:blipFill>
          </p:spPr>
        </p:sp>
        <p:sp>
          <p:nvSpPr>
            <p:cNvPr id="16" name="Freeform 16"/>
            <p:cNvSpPr/>
            <p:nvPr/>
          </p:nvSpPr>
          <p:spPr>
            <a:xfrm>
              <a:off x="12930718" y="644862"/>
              <a:ext cx="1716596" cy="2031475"/>
            </a:xfrm>
            <a:custGeom>
              <a:avLst/>
              <a:gdLst/>
              <a:ahLst/>
              <a:cxnLst/>
              <a:rect l="l" t="t" r="r" b="b"/>
              <a:pathLst>
                <a:path w="1716596" h="2031475">
                  <a:moveTo>
                    <a:pt x="0" y="0"/>
                  </a:moveTo>
                  <a:lnTo>
                    <a:pt x="1716597" y="0"/>
                  </a:lnTo>
                  <a:lnTo>
                    <a:pt x="1716597" y="2031475"/>
                  </a:lnTo>
                  <a:lnTo>
                    <a:pt x="0" y="2031475"/>
                  </a:lnTo>
                  <a:lnTo>
                    <a:pt x="0" y="0"/>
                  </a:lnTo>
                  <a:close/>
                </a:path>
              </a:pathLst>
            </a:custGeom>
            <a:blipFill>
              <a:blip r:embed="rId5"/>
              <a:stretch>
                <a:fillRect/>
              </a:stretch>
            </a:blipFill>
          </p:spPr>
        </p:sp>
        <p:grpSp>
          <p:nvGrpSpPr>
            <p:cNvPr id="17" name="Group 17"/>
            <p:cNvGrpSpPr/>
            <p:nvPr/>
          </p:nvGrpSpPr>
          <p:grpSpPr>
            <a:xfrm>
              <a:off x="4029204" y="0"/>
              <a:ext cx="3375605" cy="4381067"/>
              <a:chOff x="0" y="0"/>
              <a:chExt cx="635000" cy="824142"/>
            </a:xfrm>
          </p:grpSpPr>
          <p:sp>
            <p:nvSpPr>
              <p:cNvPr id="18" name="Freeform 18"/>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9" name="TextBox 19"/>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0" name="Freeform 20"/>
            <p:cNvSpPr/>
            <p:nvPr/>
          </p:nvSpPr>
          <p:spPr>
            <a:xfrm>
              <a:off x="4676308" y="502099"/>
              <a:ext cx="2088198" cy="2317002"/>
            </a:xfrm>
            <a:custGeom>
              <a:avLst/>
              <a:gdLst/>
              <a:ahLst/>
              <a:cxnLst/>
              <a:rect l="l" t="t" r="r" b="b"/>
              <a:pathLst>
                <a:path w="2088198" h="2317002">
                  <a:moveTo>
                    <a:pt x="0" y="0"/>
                  </a:moveTo>
                  <a:lnTo>
                    <a:pt x="2088198" y="0"/>
                  </a:lnTo>
                  <a:lnTo>
                    <a:pt x="2088198" y="2317002"/>
                  </a:lnTo>
                  <a:lnTo>
                    <a:pt x="0" y="2317002"/>
                  </a:lnTo>
                  <a:lnTo>
                    <a:pt x="0" y="0"/>
                  </a:lnTo>
                  <a:close/>
                </a:path>
              </a:pathLst>
            </a:custGeom>
            <a:blipFill>
              <a:blip r:embed="rId6"/>
              <a:stretch>
                <a:fillRect/>
              </a:stretch>
            </a:blipFill>
          </p:spPr>
        </p:sp>
        <p:grpSp>
          <p:nvGrpSpPr>
            <p:cNvPr id="21" name="Group 21"/>
            <p:cNvGrpSpPr/>
            <p:nvPr/>
          </p:nvGrpSpPr>
          <p:grpSpPr>
            <a:xfrm>
              <a:off x="8065209" y="0"/>
              <a:ext cx="3375605" cy="4381067"/>
              <a:chOff x="0" y="0"/>
              <a:chExt cx="635000" cy="824142"/>
            </a:xfrm>
          </p:grpSpPr>
          <p:sp>
            <p:nvSpPr>
              <p:cNvPr id="22" name="Freeform 22"/>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3" name="TextBox 23"/>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4" name="Freeform 24"/>
            <p:cNvSpPr/>
            <p:nvPr/>
          </p:nvSpPr>
          <p:spPr>
            <a:xfrm>
              <a:off x="8541651" y="502099"/>
              <a:ext cx="2422721" cy="2317002"/>
            </a:xfrm>
            <a:custGeom>
              <a:avLst/>
              <a:gdLst/>
              <a:ahLst/>
              <a:cxnLst/>
              <a:rect l="l" t="t" r="r" b="b"/>
              <a:pathLst>
                <a:path w="2422721" h="2317002">
                  <a:moveTo>
                    <a:pt x="0" y="0"/>
                  </a:moveTo>
                  <a:lnTo>
                    <a:pt x="2422721" y="0"/>
                  </a:lnTo>
                  <a:lnTo>
                    <a:pt x="2422721" y="2317002"/>
                  </a:lnTo>
                  <a:lnTo>
                    <a:pt x="0" y="2317002"/>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5" name="Group 25"/>
            <p:cNvGrpSpPr/>
            <p:nvPr/>
          </p:nvGrpSpPr>
          <p:grpSpPr>
            <a:xfrm>
              <a:off x="16042421" y="0"/>
              <a:ext cx="3375605" cy="4381067"/>
              <a:chOff x="0" y="0"/>
              <a:chExt cx="635000" cy="824142"/>
            </a:xfrm>
          </p:grpSpPr>
          <p:sp>
            <p:nvSpPr>
              <p:cNvPr id="26" name="Freeform 26"/>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7" name="TextBox 27"/>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28" name="Group 28"/>
            <p:cNvGrpSpPr/>
            <p:nvPr/>
          </p:nvGrpSpPr>
          <p:grpSpPr>
            <a:xfrm>
              <a:off x="20053026" y="0"/>
              <a:ext cx="3375605" cy="4381067"/>
              <a:chOff x="0" y="0"/>
              <a:chExt cx="635000" cy="824142"/>
            </a:xfrm>
          </p:grpSpPr>
          <p:sp>
            <p:nvSpPr>
              <p:cNvPr id="29" name="Freeform 29"/>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30" name="TextBox 30"/>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31" name="Freeform 31"/>
            <p:cNvSpPr/>
            <p:nvPr/>
          </p:nvSpPr>
          <p:spPr>
            <a:xfrm>
              <a:off x="16353105" y="502099"/>
              <a:ext cx="2754237" cy="2317002"/>
            </a:xfrm>
            <a:custGeom>
              <a:avLst/>
              <a:gdLst/>
              <a:ahLst/>
              <a:cxnLst/>
              <a:rect l="l" t="t" r="r" b="b"/>
              <a:pathLst>
                <a:path w="2754237" h="2317002">
                  <a:moveTo>
                    <a:pt x="0" y="0"/>
                  </a:moveTo>
                  <a:lnTo>
                    <a:pt x="2754237" y="0"/>
                  </a:lnTo>
                  <a:lnTo>
                    <a:pt x="2754237" y="2317002"/>
                  </a:lnTo>
                  <a:lnTo>
                    <a:pt x="0" y="231700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2" name="Freeform 32"/>
            <p:cNvSpPr/>
            <p:nvPr/>
          </p:nvSpPr>
          <p:spPr>
            <a:xfrm>
              <a:off x="20473281" y="502099"/>
              <a:ext cx="2317002" cy="2317002"/>
            </a:xfrm>
            <a:custGeom>
              <a:avLst/>
              <a:gdLst/>
              <a:ahLst/>
              <a:cxnLst/>
              <a:rect l="l" t="t" r="r" b="b"/>
              <a:pathLst>
                <a:path w="2317002" h="2317002">
                  <a:moveTo>
                    <a:pt x="0" y="0"/>
                  </a:moveTo>
                  <a:lnTo>
                    <a:pt x="2317002" y="0"/>
                  </a:lnTo>
                  <a:lnTo>
                    <a:pt x="2317002" y="2317002"/>
                  </a:lnTo>
                  <a:lnTo>
                    <a:pt x="0" y="231700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33" name="TextBox 33"/>
            <p:cNvSpPr txBox="1"/>
            <p:nvPr/>
          </p:nvSpPr>
          <p:spPr>
            <a:xfrm>
              <a:off x="269411"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Suap</a:t>
              </a:r>
            </a:p>
          </p:txBody>
        </p:sp>
        <p:sp>
          <p:nvSpPr>
            <p:cNvPr id="34" name="TextBox 34"/>
            <p:cNvSpPr txBox="1"/>
            <p:nvPr/>
          </p:nvSpPr>
          <p:spPr>
            <a:xfrm>
              <a:off x="12301226"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Gratifikasi</a:t>
              </a:r>
            </a:p>
          </p:txBody>
        </p:sp>
        <p:sp>
          <p:nvSpPr>
            <p:cNvPr id="35" name="TextBox 35"/>
            <p:cNvSpPr txBox="1"/>
            <p:nvPr/>
          </p:nvSpPr>
          <p:spPr>
            <a:xfrm>
              <a:off x="4298614"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Penggelapan</a:t>
              </a:r>
            </a:p>
          </p:txBody>
        </p:sp>
        <p:sp>
          <p:nvSpPr>
            <p:cNvPr id="36" name="TextBox 36"/>
            <p:cNvSpPr txBox="1"/>
            <p:nvPr/>
          </p:nvSpPr>
          <p:spPr>
            <a:xfrm>
              <a:off x="8290621" y="3006813"/>
              <a:ext cx="2836784" cy="881803"/>
            </a:xfrm>
            <a:prstGeom prst="rect">
              <a:avLst/>
            </a:prstGeom>
          </p:spPr>
          <p:txBody>
            <a:bodyPr lIns="0" tIns="0" rIns="0" bIns="0" rtlCol="0" anchor="t">
              <a:spAutoFit/>
            </a:bodyPr>
            <a:lstStyle/>
            <a:p>
              <a:pPr algn="ctr">
                <a:lnSpc>
                  <a:spcPts val="2660"/>
                </a:lnSpc>
              </a:pPr>
              <a:r>
                <a:rPr lang="en-US" sz="1900" i="1">
                  <a:solidFill>
                    <a:srgbClr val="FFFFFF"/>
                  </a:solidFill>
                  <a:latin typeface="Poppins Italics"/>
                  <a:ea typeface="Poppins Italics"/>
                  <a:cs typeface="Poppins Italics"/>
                  <a:sym typeface="Poppins Italics"/>
                </a:rPr>
                <a:t>Penyalahgunaan Wewenang</a:t>
              </a:r>
            </a:p>
          </p:txBody>
        </p:sp>
        <p:sp>
          <p:nvSpPr>
            <p:cNvPr id="37" name="TextBox 37"/>
            <p:cNvSpPr txBox="1"/>
            <p:nvPr/>
          </p:nvSpPr>
          <p:spPr>
            <a:xfrm>
              <a:off x="16311831"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Pemerasan</a:t>
              </a:r>
            </a:p>
          </p:txBody>
        </p:sp>
        <p:sp>
          <p:nvSpPr>
            <p:cNvPr id="38" name="TextBox 38"/>
            <p:cNvSpPr txBox="1"/>
            <p:nvPr/>
          </p:nvSpPr>
          <p:spPr>
            <a:xfrm>
              <a:off x="20322436" y="3006813"/>
              <a:ext cx="2836784" cy="946199"/>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Konflik Kepentingan</a:t>
              </a:r>
            </a:p>
          </p:txBody>
        </p:sp>
      </p:grpSp>
      <p:sp>
        <p:nvSpPr>
          <p:cNvPr id="39" name="TextBox 39"/>
          <p:cNvSpPr txBox="1"/>
          <p:nvPr/>
        </p:nvSpPr>
        <p:spPr>
          <a:xfrm>
            <a:off x="8009533" y="885825"/>
            <a:ext cx="226893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GAMES</a:t>
            </a:r>
          </a:p>
        </p:txBody>
      </p:sp>
      <p:sp>
        <p:nvSpPr>
          <p:cNvPr id="40" name="TextBox 40"/>
          <p:cNvSpPr txBox="1"/>
          <p:nvPr/>
        </p:nvSpPr>
        <p:spPr>
          <a:xfrm>
            <a:off x="1028700" y="2030142"/>
            <a:ext cx="16230600" cy="2143125"/>
          </a:xfrm>
          <a:prstGeom prst="rect">
            <a:avLst/>
          </a:prstGeom>
        </p:spPr>
        <p:txBody>
          <a:bodyPr lIns="0" tIns="0" rIns="0" bIns="0" rtlCol="0" anchor="t">
            <a:spAutoFit/>
          </a:bodyPr>
          <a:lstStyle/>
          <a:p>
            <a:pPr algn="ctr">
              <a:lnSpc>
                <a:spcPts val="4200"/>
              </a:lnSpc>
            </a:pPr>
            <a:r>
              <a:rPr lang="en-US" sz="3000">
                <a:solidFill>
                  <a:srgbClr val="062652"/>
                </a:solidFill>
                <a:latin typeface="Poppins"/>
                <a:ea typeface="Poppins"/>
                <a:cs typeface="Poppins"/>
                <a:sym typeface="Poppins"/>
              </a:rPr>
              <a:t>Setelah pembiayaan cair, salah satu nasabah memberikan bingkisan berupa sembako dan uang transport kepada AO sebagai tanda terima kasih karena sudah membantu proses pencairan. AO merasa tidak enak menolak karena khawatir merusak hubungan dengan nasabah dan kelompok.</a:t>
            </a:r>
          </a:p>
        </p:txBody>
      </p:sp>
      <p:sp>
        <p:nvSpPr>
          <p:cNvPr id="41" name="TextBox 41"/>
          <p:cNvSpPr txBox="1"/>
          <p:nvPr/>
        </p:nvSpPr>
        <p:spPr>
          <a:xfrm>
            <a:off x="6869303" y="8282709"/>
            <a:ext cx="4173885" cy="542925"/>
          </a:xfrm>
          <a:prstGeom prst="rect">
            <a:avLst/>
          </a:prstGeom>
        </p:spPr>
        <p:txBody>
          <a:bodyPr lIns="0" tIns="0" rIns="0" bIns="0" rtlCol="0" anchor="t">
            <a:spAutoFit/>
          </a:bodyPr>
          <a:lstStyle/>
          <a:p>
            <a:pPr algn="ctr">
              <a:lnSpc>
                <a:spcPts val="4200"/>
              </a:lnSpc>
            </a:pPr>
            <a:r>
              <a:rPr lang="en-US" sz="3000" b="1">
                <a:solidFill>
                  <a:srgbClr val="062652"/>
                </a:solidFill>
                <a:latin typeface="Poppins Bold"/>
                <a:ea typeface="Poppins Bold"/>
                <a:cs typeface="Poppins Bold"/>
                <a:sym typeface="Poppins Bold"/>
              </a:rPr>
              <a:t>MENGAPA? JELASKAN</a:t>
            </a:r>
          </a:p>
        </p:txBody>
      </p:sp>
      <p:sp>
        <p:nvSpPr>
          <p:cNvPr id="42" name="TextBox 42"/>
          <p:cNvSpPr txBox="1"/>
          <p:nvPr/>
        </p:nvSpPr>
        <p:spPr>
          <a:xfrm>
            <a:off x="1028700" y="885825"/>
            <a:ext cx="38427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3</a:t>
            </a:r>
          </a:p>
        </p:txBody>
      </p:sp>
      <p:sp>
        <p:nvSpPr>
          <p:cNvPr id="43" name="TextBox 8">
            <a:extLst>
              <a:ext uri="{FF2B5EF4-FFF2-40B4-BE49-F238E27FC236}">
                <a16:creationId xmlns:a16="http://schemas.microsoft.com/office/drawing/2014/main" id="{A7276515-3CDF-0806-597A-F1C0B94EA46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8263" y="4501609"/>
            <a:ext cx="17571473" cy="3285800"/>
            <a:chOff x="0" y="0"/>
            <a:chExt cx="23428631" cy="4381067"/>
          </a:xfrm>
        </p:grpSpPr>
        <p:grpSp>
          <p:nvGrpSpPr>
            <p:cNvPr id="9" name="Group 9"/>
            <p:cNvGrpSpPr/>
            <p:nvPr/>
          </p:nvGrpSpPr>
          <p:grpSpPr>
            <a:xfrm>
              <a:off x="0" y="0"/>
              <a:ext cx="3375605" cy="4381067"/>
              <a:chOff x="0" y="0"/>
              <a:chExt cx="635000" cy="824142"/>
            </a:xfrm>
          </p:grpSpPr>
          <p:sp>
            <p:nvSpPr>
              <p:cNvPr id="10" name="Freeform 10"/>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1" name="TextBox 11"/>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12" name="Group 12"/>
            <p:cNvGrpSpPr/>
            <p:nvPr/>
          </p:nvGrpSpPr>
          <p:grpSpPr>
            <a:xfrm>
              <a:off x="12031815" y="0"/>
              <a:ext cx="3375605" cy="4381067"/>
              <a:chOff x="0" y="0"/>
              <a:chExt cx="635000" cy="824142"/>
            </a:xfrm>
          </p:grpSpPr>
          <p:sp>
            <p:nvSpPr>
              <p:cNvPr id="13" name="Freeform 13"/>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4" name="TextBox 14"/>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5" name="Freeform 15"/>
            <p:cNvSpPr/>
            <p:nvPr/>
          </p:nvSpPr>
          <p:spPr>
            <a:xfrm>
              <a:off x="452146" y="1036593"/>
              <a:ext cx="2471314" cy="1248014"/>
            </a:xfrm>
            <a:custGeom>
              <a:avLst/>
              <a:gdLst/>
              <a:ahLst/>
              <a:cxnLst/>
              <a:rect l="l" t="t" r="r" b="b"/>
              <a:pathLst>
                <a:path w="2471314" h="1248014">
                  <a:moveTo>
                    <a:pt x="0" y="0"/>
                  </a:moveTo>
                  <a:lnTo>
                    <a:pt x="2471314" y="0"/>
                  </a:lnTo>
                  <a:lnTo>
                    <a:pt x="2471314" y="1248014"/>
                  </a:lnTo>
                  <a:lnTo>
                    <a:pt x="0" y="1248014"/>
                  </a:lnTo>
                  <a:lnTo>
                    <a:pt x="0" y="0"/>
                  </a:lnTo>
                  <a:close/>
                </a:path>
              </a:pathLst>
            </a:custGeom>
            <a:blipFill>
              <a:blip r:embed="rId4"/>
              <a:stretch>
                <a:fillRect/>
              </a:stretch>
            </a:blipFill>
          </p:spPr>
        </p:sp>
        <p:sp>
          <p:nvSpPr>
            <p:cNvPr id="16" name="Freeform 16"/>
            <p:cNvSpPr/>
            <p:nvPr/>
          </p:nvSpPr>
          <p:spPr>
            <a:xfrm>
              <a:off x="12930718" y="644862"/>
              <a:ext cx="1716596" cy="2031475"/>
            </a:xfrm>
            <a:custGeom>
              <a:avLst/>
              <a:gdLst/>
              <a:ahLst/>
              <a:cxnLst/>
              <a:rect l="l" t="t" r="r" b="b"/>
              <a:pathLst>
                <a:path w="1716596" h="2031475">
                  <a:moveTo>
                    <a:pt x="0" y="0"/>
                  </a:moveTo>
                  <a:lnTo>
                    <a:pt x="1716597" y="0"/>
                  </a:lnTo>
                  <a:lnTo>
                    <a:pt x="1716597" y="2031475"/>
                  </a:lnTo>
                  <a:lnTo>
                    <a:pt x="0" y="2031475"/>
                  </a:lnTo>
                  <a:lnTo>
                    <a:pt x="0" y="0"/>
                  </a:lnTo>
                  <a:close/>
                </a:path>
              </a:pathLst>
            </a:custGeom>
            <a:blipFill>
              <a:blip r:embed="rId5"/>
              <a:stretch>
                <a:fillRect/>
              </a:stretch>
            </a:blipFill>
          </p:spPr>
        </p:sp>
        <p:grpSp>
          <p:nvGrpSpPr>
            <p:cNvPr id="17" name="Group 17"/>
            <p:cNvGrpSpPr/>
            <p:nvPr/>
          </p:nvGrpSpPr>
          <p:grpSpPr>
            <a:xfrm>
              <a:off x="4029204" y="0"/>
              <a:ext cx="3375605" cy="4381067"/>
              <a:chOff x="0" y="0"/>
              <a:chExt cx="635000" cy="824142"/>
            </a:xfrm>
          </p:grpSpPr>
          <p:sp>
            <p:nvSpPr>
              <p:cNvPr id="18" name="Freeform 18"/>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9" name="TextBox 19"/>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0" name="Freeform 20"/>
            <p:cNvSpPr/>
            <p:nvPr/>
          </p:nvSpPr>
          <p:spPr>
            <a:xfrm>
              <a:off x="4676308" y="502099"/>
              <a:ext cx="2088198" cy="2317002"/>
            </a:xfrm>
            <a:custGeom>
              <a:avLst/>
              <a:gdLst/>
              <a:ahLst/>
              <a:cxnLst/>
              <a:rect l="l" t="t" r="r" b="b"/>
              <a:pathLst>
                <a:path w="2088198" h="2317002">
                  <a:moveTo>
                    <a:pt x="0" y="0"/>
                  </a:moveTo>
                  <a:lnTo>
                    <a:pt x="2088198" y="0"/>
                  </a:lnTo>
                  <a:lnTo>
                    <a:pt x="2088198" y="2317002"/>
                  </a:lnTo>
                  <a:lnTo>
                    <a:pt x="0" y="2317002"/>
                  </a:lnTo>
                  <a:lnTo>
                    <a:pt x="0" y="0"/>
                  </a:lnTo>
                  <a:close/>
                </a:path>
              </a:pathLst>
            </a:custGeom>
            <a:blipFill>
              <a:blip r:embed="rId6"/>
              <a:stretch>
                <a:fillRect/>
              </a:stretch>
            </a:blipFill>
          </p:spPr>
        </p:sp>
        <p:grpSp>
          <p:nvGrpSpPr>
            <p:cNvPr id="21" name="Group 21"/>
            <p:cNvGrpSpPr/>
            <p:nvPr/>
          </p:nvGrpSpPr>
          <p:grpSpPr>
            <a:xfrm>
              <a:off x="8065209" y="0"/>
              <a:ext cx="3375605" cy="4381067"/>
              <a:chOff x="0" y="0"/>
              <a:chExt cx="635000" cy="824142"/>
            </a:xfrm>
          </p:grpSpPr>
          <p:sp>
            <p:nvSpPr>
              <p:cNvPr id="22" name="Freeform 22"/>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3" name="TextBox 23"/>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4" name="Freeform 24"/>
            <p:cNvSpPr/>
            <p:nvPr/>
          </p:nvSpPr>
          <p:spPr>
            <a:xfrm>
              <a:off x="8541651" y="502099"/>
              <a:ext cx="2422721" cy="2317002"/>
            </a:xfrm>
            <a:custGeom>
              <a:avLst/>
              <a:gdLst/>
              <a:ahLst/>
              <a:cxnLst/>
              <a:rect l="l" t="t" r="r" b="b"/>
              <a:pathLst>
                <a:path w="2422721" h="2317002">
                  <a:moveTo>
                    <a:pt x="0" y="0"/>
                  </a:moveTo>
                  <a:lnTo>
                    <a:pt x="2422721" y="0"/>
                  </a:lnTo>
                  <a:lnTo>
                    <a:pt x="2422721" y="2317002"/>
                  </a:lnTo>
                  <a:lnTo>
                    <a:pt x="0" y="2317002"/>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5" name="Group 25"/>
            <p:cNvGrpSpPr/>
            <p:nvPr/>
          </p:nvGrpSpPr>
          <p:grpSpPr>
            <a:xfrm>
              <a:off x="16042421" y="0"/>
              <a:ext cx="3375605" cy="4381067"/>
              <a:chOff x="0" y="0"/>
              <a:chExt cx="635000" cy="824142"/>
            </a:xfrm>
          </p:grpSpPr>
          <p:sp>
            <p:nvSpPr>
              <p:cNvPr id="26" name="Freeform 26"/>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7" name="TextBox 27"/>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28" name="Group 28"/>
            <p:cNvGrpSpPr/>
            <p:nvPr/>
          </p:nvGrpSpPr>
          <p:grpSpPr>
            <a:xfrm>
              <a:off x="20053026" y="0"/>
              <a:ext cx="3375605" cy="4381067"/>
              <a:chOff x="0" y="0"/>
              <a:chExt cx="635000" cy="824142"/>
            </a:xfrm>
          </p:grpSpPr>
          <p:sp>
            <p:nvSpPr>
              <p:cNvPr id="29" name="Freeform 29"/>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30" name="TextBox 30"/>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31" name="Freeform 31"/>
            <p:cNvSpPr/>
            <p:nvPr/>
          </p:nvSpPr>
          <p:spPr>
            <a:xfrm>
              <a:off x="16353105" y="502099"/>
              <a:ext cx="2754237" cy="2317002"/>
            </a:xfrm>
            <a:custGeom>
              <a:avLst/>
              <a:gdLst/>
              <a:ahLst/>
              <a:cxnLst/>
              <a:rect l="l" t="t" r="r" b="b"/>
              <a:pathLst>
                <a:path w="2754237" h="2317002">
                  <a:moveTo>
                    <a:pt x="0" y="0"/>
                  </a:moveTo>
                  <a:lnTo>
                    <a:pt x="2754237" y="0"/>
                  </a:lnTo>
                  <a:lnTo>
                    <a:pt x="2754237" y="2317002"/>
                  </a:lnTo>
                  <a:lnTo>
                    <a:pt x="0" y="231700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2" name="Freeform 32"/>
            <p:cNvSpPr/>
            <p:nvPr/>
          </p:nvSpPr>
          <p:spPr>
            <a:xfrm>
              <a:off x="20473281" y="502099"/>
              <a:ext cx="2317002" cy="2317002"/>
            </a:xfrm>
            <a:custGeom>
              <a:avLst/>
              <a:gdLst/>
              <a:ahLst/>
              <a:cxnLst/>
              <a:rect l="l" t="t" r="r" b="b"/>
              <a:pathLst>
                <a:path w="2317002" h="2317002">
                  <a:moveTo>
                    <a:pt x="0" y="0"/>
                  </a:moveTo>
                  <a:lnTo>
                    <a:pt x="2317002" y="0"/>
                  </a:lnTo>
                  <a:lnTo>
                    <a:pt x="2317002" y="2317002"/>
                  </a:lnTo>
                  <a:lnTo>
                    <a:pt x="0" y="231700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33" name="TextBox 33"/>
            <p:cNvSpPr txBox="1"/>
            <p:nvPr/>
          </p:nvSpPr>
          <p:spPr>
            <a:xfrm>
              <a:off x="269411"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Suap</a:t>
              </a:r>
            </a:p>
          </p:txBody>
        </p:sp>
        <p:sp>
          <p:nvSpPr>
            <p:cNvPr id="34" name="TextBox 34"/>
            <p:cNvSpPr txBox="1"/>
            <p:nvPr/>
          </p:nvSpPr>
          <p:spPr>
            <a:xfrm>
              <a:off x="12301226"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Gratifikasi</a:t>
              </a:r>
            </a:p>
          </p:txBody>
        </p:sp>
        <p:sp>
          <p:nvSpPr>
            <p:cNvPr id="35" name="TextBox 35"/>
            <p:cNvSpPr txBox="1"/>
            <p:nvPr/>
          </p:nvSpPr>
          <p:spPr>
            <a:xfrm>
              <a:off x="4298614"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Penggelapan</a:t>
              </a:r>
            </a:p>
          </p:txBody>
        </p:sp>
        <p:sp>
          <p:nvSpPr>
            <p:cNvPr id="36" name="TextBox 36"/>
            <p:cNvSpPr txBox="1"/>
            <p:nvPr/>
          </p:nvSpPr>
          <p:spPr>
            <a:xfrm>
              <a:off x="8290621" y="3006813"/>
              <a:ext cx="2836784" cy="881803"/>
            </a:xfrm>
            <a:prstGeom prst="rect">
              <a:avLst/>
            </a:prstGeom>
          </p:spPr>
          <p:txBody>
            <a:bodyPr lIns="0" tIns="0" rIns="0" bIns="0" rtlCol="0" anchor="t">
              <a:spAutoFit/>
            </a:bodyPr>
            <a:lstStyle/>
            <a:p>
              <a:pPr algn="ctr">
                <a:lnSpc>
                  <a:spcPts val="2660"/>
                </a:lnSpc>
              </a:pPr>
              <a:r>
                <a:rPr lang="en-US" sz="1900" i="1">
                  <a:solidFill>
                    <a:srgbClr val="FFFFFF"/>
                  </a:solidFill>
                  <a:latin typeface="Poppins Italics"/>
                  <a:ea typeface="Poppins Italics"/>
                  <a:cs typeface="Poppins Italics"/>
                  <a:sym typeface="Poppins Italics"/>
                </a:rPr>
                <a:t>Penyalahgunaan Wewenang</a:t>
              </a:r>
            </a:p>
          </p:txBody>
        </p:sp>
        <p:sp>
          <p:nvSpPr>
            <p:cNvPr id="37" name="TextBox 37"/>
            <p:cNvSpPr txBox="1"/>
            <p:nvPr/>
          </p:nvSpPr>
          <p:spPr>
            <a:xfrm>
              <a:off x="16311831"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Pemerasan</a:t>
              </a:r>
            </a:p>
          </p:txBody>
        </p:sp>
        <p:sp>
          <p:nvSpPr>
            <p:cNvPr id="38" name="TextBox 38"/>
            <p:cNvSpPr txBox="1"/>
            <p:nvPr/>
          </p:nvSpPr>
          <p:spPr>
            <a:xfrm>
              <a:off x="20322436" y="3006813"/>
              <a:ext cx="2836784" cy="946199"/>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Konflik Kepentingan</a:t>
              </a:r>
            </a:p>
          </p:txBody>
        </p:sp>
      </p:grpSp>
      <p:sp>
        <p:nvSpPr>
          <p:cNvPr id="39" name="TextBox 39"/>
          <p:cNvSpPr txBox="1"/>
          <p:nvPr/>
        </p:nvSpPr>
        <p:spPr>
          <a:xfrm>
            <a:off x="8009533" y="885825"/>
            <a:ext cx="226893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GAMES</a:t>
            </a:r>
          </a:p>
        </p:txBody>
      </p:sp>
      <p:sp>
        <p:nvSpPr>
          <p:cNvPr id="40" name="TextBox 40"/>
          <p:cNvSpPr txBox="1"/>
          <p:nvPr/>
        </p:nvSpPr>
        <p:spPr>
          <a:xfrm>
            <a:off x="1028700" y="2030142"/>
            <a:ext cx="16230600" cy="2143125"/>
          </a:xfrm>
          <a:prstGeom prst="rect">
            <a:avLst/>
          </a:prstGeom>
        </p:spPr>
        <p:txBody>
          <a:bodyPr lIns="0" tIns="0" rIns="0" bIns="0" rtlCol="0" anchor="t">
            <a:spAutoFit/>
          </a:bodyPr>
          <a:lstStyle/>
          <a:p>
            <a:pPr algn="ctr">
              <a:lnSpc>
                <a:spcPts val="4200"/>
              </a:lnSpc>
            </a:pPr>
            <a:r>
              <a:rPr lang="en-US" sz="3000">
                <a:solidFill>
                  <a:srgbClr val="062652"/>
                </a:solidFill>
                <a:latin typeface="Poppins"/>
                <a:ea typeface="Poppins"/>
                <a:cs typeface="Poppins"/>
                <a:sym typeface="Poppins"/>
              </a:rPr>
              <a:t>Seorang AO sedang memproses pengajuan pembiayaan nasabah baru. Nasabah tersebut sebenarnya belum memenuhi syarat. Kemudian ia menawarkan sejumlah uang kepada AO agar tetap diloloskan dan dijanjikan akan tetap disiplin membayar angsuran. AO merasa dilema karena target penyaluran juga sedang tinggi.</a:t>
            </a:r>
          </a:p>
        </p:txBody>
      </p:sp>
      <p:sp>
        <p:nvSpPr>
          <p:cNvPr id="41" name="TextBox 41"/>
          <p:cNvSpPr txBox="1"/>
          <p:nvPr/>
        </p:nvSpPr>
        <p:spPr>
          <a:xfrm>
            <a:off x="6869303" y="8282709"/>
            <a:ext cx="4173885" cy="542925"/>
          </a:xfrm>
          <a:prstGeom prst="rect">
            <a:avLst/>
          </a:prstGeom>
        </p:spPr>
        <p:txBody>
          <a:bodyPr lIns="0" tIns="0" rIns="0" bIns="0" rtlCol="0" anchor="t">
            <a:spAutoFit/>
          </a:bodyPr>
          <a:lstStyle/>
          <a:p>
            <a:pPr algn="ctr">
              <a:lnSpc>
                <a:spcPts val="4200"/>
              </a:lnSpc>
            </a:pPr>
            <a:r>
              <a:rPr lang="en-US" sz="3000" b="1">
                <a:solidFill>
                  <a:srgbClr val="062652"/>
                </a:solidFill>
                <a:latin typeface="Poppins Bold"/>
                <a:ea typeface="Poppins Bold"/>
                <a:cs typeface="Poppins Bold"/>
                <a:sym typeface="Poppins Bold"/>
              </a:rPr>
              <a:t>MENGAPA? JELASKAN</a:t>
            </a:r>
          </a:p>
        </p:txBody>
      </p:sp>
      <p:sp>
        <p:nvSpPr>
          <p:cNvPr id="42" name="TextBox 42"/>
          <p:cNvSpPr txBox="1"/>
          <p:nvPr/>
        </p:nvSpPr>
        <p:spPr>
          <a:xfrm>
            <a:off x="1028700" y="885825"/>
            <a:ext cx="42996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4</a:t>
            </a:r>
          </a:p>
        </p:txBody>
      </p:sp>
      <p:sp>
        <p:nvSpPr>
          <p:cNvPr id="43" name="TextBox 8">
            <a:extLst>
              <a:ext uri="{FF2B5EF4-FFF2-40B4-BE49-F238E27FC236}">
                <a16:creationId xmlns:a16="http://schemas.microsoft.com/office/drawing/2014/main" id="{A3CFCE49-FF31-1EDC-DCD7-738CF7275270}"/>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8263" y="4501609"/>
            <a:ext cx="17571473" cy="3285800"/>
            <a:chOff x="0" y="0"/>
            <a:chExt cx="23428631" cy="4381067"/>
          </a:xfrm>
        </p:grpSpPr>
        <p:grpSp>
          <p:nvGrpSpPr>
            <p:cNvPr id="9" name="Group 9"/>
            <p:cNvGrpSpPr/>
            <p:nvPr/>
          </p:nvGrpSpPr>
          <p:grpSpPr>
            <a:xfrm>
              <a:off x="0" y="0"/>
              <a:ext cx="3375605" cy="4381067"/>
              <a:chOff x="0" y="0"/>
              <a:chExt cx="635000" cy="824142"/>
            </a:xfrm>
          </p:grpSpPr>
          <p:sp>
            <p:nvSpPr>
              <p:cNvPr id="10" name="Freeform 10"/>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1" name="TextBox 11"/>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12" name="Group 12"/>
            <p:cNvGrpSpPr/>
            <p:nvPr/>
          </p:nvGrpSpPr>
          <p:grpSpPr>
            <a:xfrm>
              <a:off x="12031815" y="0"/>
              <a:ext cx="3375605" cy="4381067"/>
              <a:chOff x="0" y="0"/>
              <a:chExt cx="635000" cy="824142"/>
            </a:xfrm>
          </p:grpSpPr>
          <p:sp>
            <p:nvSpPr>
              <p:cNvPr id="13" name="Freeform 13"/>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4" name="TextBox 14"/>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5" name="Freeform 15"/>
            <p:cNvSpPr/>
            <p:nvPr/>
          </p:nvSpPr>
          <p:spPr>
            <a:xfrm>
              <a:off x="452146" y="1036593"/>
              <a:ext cx="2471314" cy="1248014"/>
            </a:xfrm>
            <a:custGeom>
              <a:avLst/>
              <a:gdLst/>
              <a:ahLst/>
              <a:cxnLst/>
              <a:rect l="l" t="t" r="r" b="b"/>
              <a:pathLst>
                <a:path w="2471314" h="1248014">
                  <a:moveTo>
                    <a:pt x="0" y="0"/>
                  </a:moveTo>
                  <a:lnTo>
                    <a:pt x="2471314" y="0"/>
                  </a:lnTo>
                  <a:lnTo>
                    <a:pt x="2471314" y="1248014"/>
                  </a:lnTo>
                  <a:lnTo>
                    <a:pt x="0" y="1248014"/>
                  </a:lnTo>
                  <a:lnTo>
                    <a:pt x="0" y="0"/>
                  </a:lnTo>
                  <a:close/>
                </a:path>
              </a:pathLst>
            </a:custGeom>
            <a:blipFill>
              <a:blip r:embed="rId4"/>
              <a:stretch>
                <a:fillRect/>
              </a:stretch>
            </a:blipFill>
          </p:spPr>
        </p:sp>
        <p:sp>
          <p:nvSpPr>
            <p:cNvPr id="16" name="Freeform 16"/>
            <p:cNvSpPr/>
            <p:nvPr/>
          </p:nvSpPr>
          <p:spPr>
            <a:xfrm>
              <a:off x="12930718" y="644862"/>
              <a:ext cx="1716596" cy="2031475"/>
            </a:xfrm>
            <a:custGeom>
              <a:avLst/>
              <a:gdLst/>
              <a:ahLst/>
              <a:cxnLst/>
              <a:rect l="l" t="t" r="r" b="b"/>
              <a:pathLst>
                <a:path w="1716596" h="2031475">
                  <a:moveTo>
                    <a:pt x="0" y="0"/>
                  </a:moveTo>
                  <a:lnTo>
                    <a:pt x="1716597" y="0"/>
                  </a:lnTo>
                  <a:lnTo>
                    <a:pt x="1716597" y="2031475"/>
                  </a:lnTo>
                  <a:lnTo>
                    <a:pt x="0" y="2031475"/>
                  </a:lnTo>
                  <a:lnTo>
                    <a:pt x="0" y="0"/>
                  </a:lnTo>
                  <a:close/>
                </a:path>
              </a:pathLst>
            </a:custGeom>
            <a:blipFill>
              <a:blip r:embed="rId5"/>
              <a:stretch>
                <a:fillRect/>
              </a:stretch>
            </a:blipFill>
          </p:spPr>
        </p:sp>
        <p:grpSp>
          <p:nvGrpSpPr>
            <p:cNvPr id="17" name="Group 17"/>
            <p:cNvGrpSpPr/>
            <p:nvPr/>
          </p:nvGrpSpPr>
          <p:grpSpPr>
            <a:xfrm>
              <a:off x="4029204" y="0"/>
              <a:ext cx="3375605" cy="4381067"/>
              <a:chOff x="0" y="0"/>
              <a:chExt cx="635000" cy="824142"/>
            </a:xfrm>
          </p:grpSpPr>
          <p:sp>
            <p:nvSpPr>
              <p:cNvPr id="18" name="Freeform 18"/>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9" name="TextBox 19"/>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0" name="Freeform 20"/>
            <p:cNvSpPr/>
            <p:nvPr/>
          </p:nvSpPr>
          <p:spPr>
            <a:xfrm>
              <a:off x="4676308" y="502099"/>
              <a:ext cx="2088198" cy="2317002"/>
            </a:xfrm>
            <a:custGeom>
              <a:avLst/>
              <a:gdLst/>
              <a:ahLst/>
              <a:cxnLst/>
              <a:rect l="l" t="t" r="r" b="b"/>
              <a:pathLst>
                <a:path w="2088198" h="2317002">
                  <a:moveTo>
                    <a:pt x="0" y="0"/>
                  </a:moveTo>
                  <a:lnTo>
                    <a:pt x="2088198" y="0"/>
                  </a:lnTo>
                  <a:lnTo>
                    <a:pt x="2088198" y="2317002"/>
                  </a:lnTo>
                  <a:lnTo>
                    <a:pt x="0" y="2317002"/>
                  </a:lnTo>
                  <a:lnTo>
                    <a:pt x="0" y="0"/>
                  </a:lnTo>
                  <a:close/>
                </a:path>
              </a:pathLst>
            </a:custGeom>
            <a:blipFill>
              <a:blip r:embed="rId6"/>
              <a:stretch>
                <a:fillRect/>
              </a:stretch>
            </a:blipFill>
          </p:spPr>
        </p:sp>
        <p:grpSp>
          <p:nvGrpSpPr>
            <p:cNvPr id="21" name="Group 21"/>
            <p:cNvGrpSpPr/>
            <p:nvPr/>
          </p:nvGrpSpPr>
          <p:grpSpPr>
            <a:xfrm>
              <a:off x="8065209" y="0"/>
              <a:ext cx="3375605" cy="4381067"/>
              <a:chOff x="0" y="0"/>
              <a:chExt cx="635000" cy="824142"/>
            </a:xfrm>
          </p:grpSpPr>
          <p:sp>
            <p:nvSpPr>
              <p:cNvPr id="22" name="Freeform 22"/>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3" name="TextBox 23"/>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4" name="Freeform 24"/>
            <p:cNvSpPr/>
            <p:nvPr/>
          </p:nvSpPr>
          <p:spPr>
            <a:xfrm>
              <a:off x="8541651" y="502099"/>
              <a:ext cx="2422721" cy="2317002"/>
            </a:xfrm>
            <a:custGeom>
              <a:avLst/>
              <a:gdLst/>
              <a:ahLst/>
              <a:cxnLst/>
              <a:rect l="l" t="t" r="r" b="b"/>
              <a:pathLst>
                <a:path w="2422721" h="2317002">
                  <a:moveTo>
                    <a:pt x="0" y="0"/>
                  </a:moveTo>
                  <a:lnTo>
                    <a:pt x="2422721" y="0"/>
                  </a:lnTo>
                  <a:lnTo>
                    <a:pt x="2422721" y="2317002"/>
                  </a:lnTo>
                  <a:lnTo>
                    <a:pt x="0" y="2317002"/>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5" name="Group 25"/>
            <p:cNvGrpSpPr/>
            <p:nvPr/>
          </p:nvGrpSpPr>
          <p:grpSpPr>
            <a:xfrm>
              <a:off x="16042421" y="0"/>
              <a:ext cx="3375605" cy="4381067"/>
              <a:chOff x="0" y="0"/>
              <a:chExt cx="635000" cy="824142"/>
            </a:xfrm>
          </p:grpSpPr>
          <p:sp>
            <p:nvSpPr>
              <p:cNvPr id="26" name="Freeform 26"/>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7" name="TextBox 27"/>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28" name="Group 28"/>
            <p:cNvGrpSpPr/>
            <p:nvPr/>
          </p:nvGrpSpPr>
          <p:grpSpPr>
            <a:xfrm>
              <a:off x="20053026" y="0"/>
              <a:ext cx="3375605" cy="4381067"/>
              <a:chOff x="0" y="0"/>
              <a:chExt cx="635000" cy="824142"/>
            </a:xfrm>
          </p:grpSpPr>
          <p:sp>
            <p:nvSpPr>
              <p:cNvPr id="29" name="Freeform 29"/>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30" name="TextBox 30"/>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31" name="Freeform 31"/>
            <p:cNvSpPr/>
            <p:nvPr/>
          </p:nvSpPr>
          <p:spPr>
            <a:xfrm>
              <a:off x="16353105" y="502099"/>
              <a:ext cx="2754237" cy="2317002"/>
            </a:xfrm>
            <a:custGeom>
              <a:avLst/>
              <a:gdLst/>
              <a:ahLst/>
              <a:cxnLst/>
              <a:rect l="l" t="t" r="r" b="b"/>
              <a:pathLst>
                <a:path w="2754237" h="2317002">
                  <a:moveTo>
                    <a:pt x="0" y="0"/>
                  </a:moveTo>
                  <a:lnTo>
                    <a:pt x="2754237" y="0"/>
                  </a:lnTo>
                  <a:lnTo>
                    <a:pt x="2754237" y="2317002"/>
                  </a:lnTo>
                  <a:lnTo>
                    <a:pt x="0" y="231700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2" name="Freeform 32"/>
            <p:cNvSpPr/>
            <p:nvPr/>
          </p:nvSpPr>
          <p:spPr>
            <a:xfrm>
              <a:off x="20473281" y="502099"/>
              <a:ext cx="2317002" cy="2317002"/>
            </a:xfrm>
            <a:custGeom>
              <a:avLst/>
              <a:gdLst/>
              <a:ahLst/>
              <a:cxnLst/>
              <a:rect l="l" t="t" r="r" b="b"/>
              <a:pathLst>
                <a:path w="2317002" h="2317002">
                  <a:moveTo>
                    <a:pt x="0" y="0"/>
                  </a:moveTo>
                  <a:lnTo>
                    <a:pt x="2317002" y="0"/>
                  </a:lnTo>
                  <a:lnTo>
                    <a:pt x="2317002" y="2317002"/>
                  </a:lnTo>
                  <a:lnTo>
                    <a:pt x="0" y="231700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33" name="TextBox 33"/>
            <p:cNvSpPr txBox="1"/>
            <p:nvPr/>
          </p:nvSpPr>
          <p:spPr>
            <a:xfrm>
              <a:off x="269411"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Suap</a:t>
              </a:r>
            </a:p>
          </p:txBody>
        </p:sp>
        <p:sp>
          <p:nvSpPr>
            <p:cNvPr id="34" name="TextBox 34"/>
            <p:cNvSpPr txBox="1"/>
            <p:nvPr/>
          </p:nvSpPr>
          <p:spPr>
            <a:xfrm>
              <a:off x="12301226"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Gratifikasi</a:t>
              </a:r>
            </a:p>
          </p:txBody>
        </p:sp>
        <p:sp>
          <p:nvSpPr>
            <p:cNvPr id="35" name="TextBox 35"/>
            <p:cNvSpPr txBox="1"/>
            <p:nvPr/>
          </p:nvSpPr>
          <p:spPr>
            <a:xfrm>
              <a:off x="4298614"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Penggelapan</a:t>
              </a:r>
            </a:p>
          </p:txBody>
        </p:sp>
        <p:sp>
          <p:nvSpPr>
            <p:cNvPr id="36" name="TextBox 36"/>
            <p:cNvSpPr txBox="1"/>
            <p:nvPr/>
          </p:nvSpPr>
          <p:spPr>
            <a:xfrm>
              <a:off x="8290621" y="3006813"/>
              <a:ext cx="2836784" cy="881803"/>
            </a:xfrm>
            <a:prstGeom prst="rect">
              <a:avLst/>
            </a:prstGeom>
          </p:spPr>
          <p:txBody>
            <a:bodyPr lIns="0" tIns="0" rIns="0" bIns="0" rtlCol="0" anchor="t">
              <a:spAutoFit/>
            </a:bodyPr>
            <a:lstStyle/>
            <a:p>
              <a:pPr algn="ctr">
                <a:lnSpc>
                  <a:spcPts val="2660"/>
                </a:lnSpc>
              </a:pPr>
              <a:r>
                <a:rPr lang="en-US" sz="1900" i="1">
                  <a:solidFill>
                    <a:srgbClr val="FFFFFF"/>
                  </a:solidFill>
                  <a:latin typeface="Poppins Italics"/>
                  <a:ea typeface="Poppins Italics"/>
                  <a:cs typeface="Poppins Italics"/>
                  <a:sym typeface="Poppins Italics"/>
                </a:rPr>
                <a:t>Penyalahgunaan Wewenang</a:t>
              </a:r>
            </a:p>
          </p:txBody>
        </p:sp>
        <p:sp>
          <p:nvSpPr>
            <p:cNvPr id="37" name="TextBox 37"/>
            <p:cNvSpPr txBox="1"/>
            <p:nvPr/>
          </p:nvSpPr>
          <p:spPr>
            <a:xfrm>
              <a:off x="16311831"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Pemerasan</a:t>
              </a:r>
            </a:p>
          </p:txBody>
        </p:sp>
        <p:sp>
          <p:nvSpPr>
            <p:cNvPr id="38" name="TextBox 38"/>
            <p:cNvSpPr txBox="1"/>
            <p:nvPr/>
          </p:nvSpPr>
          <p:spPr>
            <a:xfrm>
              <a:off x="20322436" y="3006813"/>
              <a:ext cx="2836784" cy="946199"/>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Konflik Kepentingan</a:t>
              </a:r>
            </a:p>
          </p:txBody>
        </p:sp>
      </p:grpSp>
      <p:sp>
        <p:nvSpPr>
          <p:cNvPr id="39" name="TextBox 39"/>
          <p:cNvSpPr txBox="1"/>
          <p:nvPr/>
        </p:nvSpPr>
        <p:spPr>
          <a:xfrm>
            <a:off x="8009533" y="885825"/>
            <a:ext cx="226893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GAMES</a:t>
            </a:r>
          </a:p>
        </p:txBody>
      </p:sp>
      <p:sp>
        <p:nvSpPr>
          <p:cNvPr id="40" name="TextBox 40"/>
          <p:cNvSpPr txBox="1"/>
          <p:nvPr/>
        </p:nvSpPr>
        <p:spPr>
          <a:xfrm>
            <a:off x="1028700" y="2030142"/>
            <a:ext cx="16230600" cy="1609725"/>
          </a:xfrm>
          <a:prstGeom prst="rect">
            <a:avLst/>
          </a:prstGeom>
        </p:spPr>
        <p:txBody>
          <a:bodyPr lIns="0" tIns="0" rIns="0" bIns="0" rtlCol="0" anchor="t">
            <a:spAutoFit/>
          </a:bodyPr>
          <a:lstStyle/>
          <a:p>
            <a:pPr algn="ctr">
              <a:lnSpc>
                <a:spcPts val="4200"/>
              </a:lnSpc>
            </a:pPr>
            <a:r>
              <a:rPr lang="en-US" sz="3000">
                <a:solidFill>
                  <a:srgbClr val="062652"/>
                </a:solidFill>
                <a:latin typeface="Poppins"/>
                <a:ea typeface="Poppins"/>
                <a:cs typeface="Poppins"/>
                <a:sym typeface="Poppins"/>
              </a:rPr>
              <a:t>Seorang KUM meminta AO di timnya untuk memprioritaskan pengajuan pembiayaan dari kerabatnya. Walaupun data usaha belum lengkap, KUM tersebut menekan agar proses dipercepat dengan alasan menjaga hubungan baik.</a:t>
            </a:r>
          </a:p>
        </p:txBody>
      </p:sp>
      <p:sp>
        <p:nvSpPr>
          <p:cNvPr id="41" name="TextBox 41"/>
          <p:cNvSpPr txBox="1"/>
          <p:nvPr/>
        </p:nvSpPr>
        <p:spPr>
          <a:xfrm>
            <a:off x="6869303" y="8282709"/>
            <a:ext cx="4173885" cy="542925"/>
          </a:xfrm>
          <a:prstGeom prst="rect">
            <a:avLst/>
          </a:prstGeom>
        </p:spPr>
        <p:txBody>
          <a:bodyPr lIns="0" tIns="0" rIns="0" bIns="0" rtlCol="0" anchor="t">
            <a:spAutoFit/>
          </a:bodyPr>
          <a:lstStyle/>
          <a:p>
            <a:pPr algn="ctr">
              <a:lnSpc>
                <a:spcPts val="4200"/>
              </a:lnSpc>
            </a:pPr>
            <a:r>
              <a:rPr lang="en-US" sz="3000" b="1">
                <a:solidFill>
                  <a:srgbClr val="062652"/>
                </a:solidFill>
                <a:latin typeface="Poppins Bold"/>
                <a:ea typeface="Poppins Bold"/>
                <a:cs typeface="Poppins Bold"/>
                <a:sym typeface="Poppins Bold"/>
              </a:rPr>
              <a:t>MENGAPA? JELASKAN</a:t>
            </a:r>
          </a:p>
        </p:txBody>
      </p:sp>
      <p:sp>
        <p:nvSpPr>
          <p:cNvPr id="42" name="TextBox 42"/>
          <p:cNvSpPr txBox="1"/>
          <p:nvPr/>
        </p:nvSpPr>
        <p:spPr>
          <a:xfrm>
            <a:off x="1028700" y="885825"/>
            <a:ext cx="412849"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5</a:t>
            </a:r>
          </a:p>
        </p:txBody>
      </p:sp>
      <p:sp>
        <p:nvSpPr>
          <p:cNvPr id="43" name="TextBox 8">
            <a:extLst>
              <a:ext uri="{FF2B5EF4-FFF2-40B4-BE49-F238E27FC236}">
                <a16:creationId xmlns:a16="http://schemas.microsoft.com/office/drawing/2014/main" id="{15057AF2-E024-9B87-C196-ECBE4DDE9200}"/>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8263" y="4501609"/>
            <a:ext cx="17571473" cy="3285800"/>
            <a:chOff x="0" y="0"/>
            <a:chExt cx="23428631" cy="4381067"/>
          </a:xfrm>
        </p:grpSpPr>
        <p:grpSp>
          <p:nvGrpSpPr>
            <p:cNvPr id="9" name="Group 9"/>
            <p:cNvGrpSpPr/>
            <p:nvPr/>
          </p:nvGrpSpPr>
          <p:grpSpPr>
            <a:xfrm>
              <a:off x="0" y="0"/>
              <a:ext cx="3375605" cy="4381067"/>
              <a:chOff x="0" y="0"/>
              <a:chExt cx="635000" cy="824142"/>
            </a:xfrm>
          </p:grpSpPr>
          <p:sp>
            <p:nvSpPr>
              <p:cNvPr id="10" name="Freeform 10"/>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1" name="TextBox 11"/>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12" name="Group 12"/>
            <p:cNvGrpSpPr/>
            <p:nvPr/>
          </p:nvGrpSpPr>
          <p:grpSpPr>
            <a:xfrm>
              <a:off x="12031815" y="0"/>
              <a:ext cx="3375605" cy="4381067"/>
              <a:chOff x="0" y="0"/>
              <a:chExt cx="635000" cy="824142"/>
            </a:xfrm>
          </p:grpSpPr>
          <p:sp>
            <p:nvSpPr>
              <p:cNvPr id="13" name="Freeform 13"/>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4" name="TextBox 14"/>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5" name="Freeform 15"/>
            <p:cNvSpPr/>
            <p:nvPr/>
          </p:nvSpPr>
          <p:spPr>
            <a:xfrm>
              <a:off x="452146" y="1036593"/>
              <a:ext cx="2471314" cy="1248014"/>
            </a:xfrm>
            <a:custGeom>
              <a:avLst/>
              <a:gdLst/>
              <a:ahLst/>
              <a:cxnLst/>
              <a:rect l="l" t="t" r="r" b="b"/>
              <a:pathLst>
                <a:path w="2471314" h="1248014">
                  <a:moveTo>
                    <a:pt x="0" y="0"/>
                  </a:moveTo>
                  <a:lnTo>
                    <a:pt x="2471314" y="0"/>
                  </a:lnTo>
                  <a:lnTo>
                    <a:pt x="2471314" y="1248014"/>
                  </a:lnTo>
                  <a:lnTo>
                    <a:pt x="0" y="1248014"/>
                  </a:lnTo>
                  <a:lnTo>
                    <a:pt x="0" y="0"/>
                  </a:lnTo>
                  <a:close/>
                </a:path>
              </a:pathLst>
            </a:custGeom>
            <a:blipFill>
              <a:blip r:embed="rId4"/>
              <a:stretch>
                <a:fillRect/>
              </a:stretch>
            </a:blipFill>
          </p:spPr>
        </p:sp>
        <p:sp>
          <p:nvSpPr>
            <p:cNvPr id="16" name="Freeform 16"/>
            <p:cNvSpPr/>
            <p:nvPr/>
          </p:nvSpPr>
          <p:spPr>
            <a:xfrm>
              <a:off x="12930718" y="644862"/>
              <a:ext cx="1716596" cy="2031475"/>
            </a:xfrm>
            <a:custGeom>
              <a:avLst/>
              <a:gdLst/>
              <a:ahLst/>
              <a:cxnLst/>
              <a:rect l="l" t="t" r="r" b="b"/>
              <a:pathLst>
                <a:path w="1716596" h="2031475">
                  <a:moveTo>
                    <a:pt x="0" y="0"/>
                  </a:moveTo>
                  <a:lnTo>
                    <a:pt x="1716597" y="0"/>
                  </a:lnTo>
                  <a:lnTo>
                    <a:pt x="1716597" y="2031475"/>
                  </a:lnTo>
                  <a:lnTo>
                    <a:pt x="0" y="2031475"/>
                  </a:lnTo>
                  <a:lnTo>
                    <a:pt x="0" y="0"/>
                  </a:lnTo>
                  <a:close/>
                </a:path>
              </a:pathLst>
            </a:custGeom>
            <a:blipFill>
              <a:blip r:embed="rId5"/>
              <a:stretch>
                <a:fillRect/>
              </a:stretch>
            </a:blipFill>
          </p:spPr>
        </p:sp>
        <p:grpSp>
          <p:nvGrpSpPr>
            <p:cNvPr id="17" name="Group 17"/>
            <p:cNvGrpSpPr/>
            <p:nvPr/>
          </p:nvGrpSpPr>
          <p:grpSpPr>
            <a:xfrm>
              <a:off x="4029204" y="0"/>
              <a:ext cx="3375605" cy="4381067"/>
              <a:chOff x="0" y="0"/>
              <a:chExt cx="635000" cy="824142"/>
            </a:xfrm>
          </p:grpSpPr>
          <p:sp>
            <p:nvSpPr>
              <p:cNvPr id="18" name="Freeform 18"/>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9" name="TextBox 19"/>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0" name="Freeform 20"/>
            <p:cNvSpPr/>
            <p:nvPr/>
          </p:nvSpPr>
          <p:spPr>
            <a:xfrm>
              <a:off x="4676308" y="502099"/>
              <a:ext cx="2088198" cy="2317002"/>
            </a:xfrm>
            <a:custGeom>
              <a:avLst/>
              <a:gdLst/>
              <a:ahLst/>
              <a:cxnLst/>
              <a:rect l="l" t="t" r="r" b="b"/>
              <a:pathLst>
                <a:path w="2088198" h="2317002">
                  <a:moveTo>
                    <a:pt x="0" y="0"/>
                  </a:moveTo>
                  <a:lnTo>
                    <a:pt x="2088198" y="0"/>
                  </a:lnTo>
                  <a:lnTo>
                    <a:pt x="2088198" y="2317002"/>
                  </a:lnTo>
                  <a:lnTo>
                    <a:pt x="0" y="2317002"/>
                  </a:lnTo>
                  <a:lnTo>
                    <a:pt x="0" y="0"/>
                  </a:lnTo>
                  <a:close/>
                </a:path>
              </a:pathLst>
            </a:custGeom>
            <a:blipFill>
              <a:blip r:embed="rId6"/>
              <a:stretch>
                <a:fillRect/>
              </a:stretch>
            </a:blipFill>
          </p:spPr>
        </p:sp>
        <p:grpSp>
          <p:nvGrpSpPr>
            <p:cNvPr id="21" name="Group 21"/>
            <p:cNvGrpSpPr/>
            <p:nvPr/>
          </p:nvGrpSpPr>
          <p:grpSpPr>
            <a:xfrm>
              <a:off x="8065209" y="0"/>
              <a:ext cx="3375605" cy="4381067"/>
              <a:chOff x="0" y="0"/>
              <a:chExt cx="635000" cy="824142"/>
            </a:xfrm>
          </p:grpSpPr>
          <p:sp>
            <p:nvSpPr>
              <p:cNvPr id="22" name="Freeform 22"/>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3" name="TextBox 23"/>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4" name="Freeform 24"/>
            <p:cNvSpPr/>
            <p:nvPr/>
          </p:nvSpPr>
          <p:spPr>
            <a:xfrm>
              <a:off x="8541651" y="502099"/>
              <a:ext cx="2422721" cy="2317002"/>
            </a:xfrm>
            <a:custGeom>
              <a:avLst/>
              <a:gdLst/>
              <a:ahLst/>
              <a:cxnLst/>
              <a:rect l="l" t="t" r="r" b="b"/>
              <a:pathLst>
                <a:path w="2422721" h="2317002">
                  <a:moveTo>
                    <a:pt x="0" y="0"/>
                  </a:moveTo>
                  <a:lnTo>
                    <a:pt x="2422721" y="0"/>
                  </a:lnTo>
                  <a:lnTo>
                    <a:pt x="2422721" y="2317002"/>
                  </a:lnTo>
                  <a:lnTo>
                    <a:pt x="0" y="2317002"/>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5" name="Group 25"/>
            <p:cNvGrpSpPr/>
            <p:nvPr/>
          </p:nvGrpSpPr>
          <p:grpSpPr>
            <a:xfrm>
              <a:off x="16042421" y="0"/>
              <a:ext cx="3375605" cy="4381067"/>
              <a:chOff x="0" y="0"/>
              <a:chExt cx="635000" cy="824142"/>
            </a:xfrm>
          </p:grpSpPr>
          <p:sp>
            <p:nvSpPr>
              <p:cNvPr id="26" name="Freeform 26"/>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7" name="TextBox 27"/>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28" name="Group 28"/>
            <p:cNvGrpSpPr/>
            <p:nvPr/>
          </p:nvGrpSpPr>
          <p:grpSpPr>
            <a:xfrm>
              <a:off x="20053026" y="0"/>
              <a:ext cx="3375605" cy="4381067"/>
              <a:chOff x="0" y="0"/>
              <a:chExt cx="635000" cy="824142"/>
            </a:xfrm>
          </p:grpSpPr>
          <p:sp>
            <p:nvSpPr>
              <p:cNvPr id="29" name="Freeform 29"/>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30" name="TextBox 30"/>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31" name="Freeform 31"/>
            <p:cNvSpPr/>
            <p:nvPr/>
          </p:nvSpPr>
          <p:spPr>
            <a:xfrm>
              <a:off x="16353105" y="502099"/>
              <a:ext cx="2754237" cy="2317002"/>
            </a:xfrm>
            <a:custGeom>
              <a:avLst/>
              <a:gdLst/>
              <a:ahLst/>
              <a:cxnLst/>
              <a:rect l="l" t="t" r="r" b="b"/>
              <a:pathLst>
                <a:path w="2754237" h="2317002">
                  <a:moveTo>
                    <a:pt x="0" y="0"/>
                  </a:moveTo>
                  <a:lnTo>
                    <a:pt x="2754237" y="0"/>
                  </a:lnTo>
                  <a:lnTo>
                    <a:pt x="2754237" y="2317002"/>
                  </a:lnTo>
                  <a:lnTo>
                    <a:pt x="0" y="231700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2" name="Freeform 32"/>
            <p:cNvSpPr/>
            <p:nvPr/>
          </p:nvSpPr>
          <p:spPr>
            <a:xfrm>
              <a:off x="20473281" y="502099"/>
              <a:ext cx="2317002" cy="2317002"/>
            </a:xfrm>
            <a:custGeom>
              <a:avLst/>
              <a:gdLst/>
              <a:ahLst/>
              <a:cxnLst/>
              <a:rect l="l" t="t" r="r" b="b"/>
              <a:pathLst>
                <a:path w="2317002" h="2317002">
                  <a:moveTo>
                    <a:pt x="0" y="0"/>
                  </a:moveTo>
                  <a:lnTo>
                    <a:pt x="2317002" y="0"/>
                  </a:lnTo>
                  <a:lnTo>
                    <a:pt x="2317002" y="2317002"/>
                  </a:lnTo>
                  <a:lnTo>
                    <a:pt x="0" y="231700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33" name="TextBox 33"/>
            <p:cNvSpPr txBox="1"/>
            <p:nvPr/>
          </p:nvSpPr>
          <p:spPr>
            <a:xfrm>
              <a:off x="269411"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Suap</a:t>
              </a:r>
            </a:p>
          </p:txBody>
        </p:sp>
        <p:sp>
          <p:nvSpPr>
            <p:cNvPr id="34" name="TextBox 34"/>
            <p:cNvSpPr txBox="1"/>
            <p:nvPr/>
          </p:nvSpPr>
          <p:spPr>
            <a:xfrm>
              <a:off x="12301226"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Gratifikasi</a:t>
              </a:r>
            </a:p>
          </p:txBody>
        </p:sp>
        <p:sp>
          <p:nvSpPr>
            <p:cNvPr id="35" name="TextBox 35"/>
            <p:cNvSpPr txBox="1"/>
            <p:nvPr/>
          </p:nvSpPr>
          <p:spPr>
            <a:xfrm>
              <a:off x="4298614"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Penggelapan</a:t>
              </a:r>
            </a:p>
          </p:txBody>
        </p:sp>
        <p:sp>
          <p:nvSpPr>
            <p:cNvPr id="36" name="TextBox 36"/>
            <p:cNvSpPr txBox="1"/>
            <p:nvPr/>
          </p:nvSpPr>
          <p:spPr>
            <a:xfrm>
              <a:off x="8290621" y="3006813"/>
              <a:ext cx="2836784" cy="881803"/>
            </a:xfrm>
            <a:prstGeom prst="rect">
              <a:avLst/>
            </a:prstGeom>
          </p:spPr>
          <p:txBody>
            <a:bodyPr lIns="0" tIns="0" rIns="0" bIns="0" rtlCol="0" anchor="t">
              <a:spAutoFit/>
            </a:bodyPr>
            <a:lstStyle/>
            <a:p>
              <a:pPr algn="ctr">
                <a:lnSpc>
                  <a:spcPts val="2660"/>
                </a:lnSpc>
              </a:pPr>
              <a:r>
                <a:rPr lang="en-US" sz="1900" i="1">
                  <a:solidFill>
                    <a:srgbClr val="FFFFFF"/>
                  </a:solidFill>
                  <a:latin typeface="Poppins Italics"/>
                  <a:ea typeface="Poppins Italics"/>
                  <a:cs typeface="Poppins Italics"/>
                  <a:sym typeface="Poppins Italics"/>
                </a:rPr>
                <a:t>Penyalahgunaan Wewenang</a:t>
              </a:r>
            </a:p>
          </p:txBody>
        </p:sp>
        <p:sp>
          <p:nvSpPr>
            <p:cNvPr id="37" name="TextBox 37"/>
            <p:cNvSpPr txBox="1"/>
            <p:nvPr/>
          </p:nvSpPr>
          <p:spPr>
            <a:xfrm>
              <a:off x="16311831"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Pemerasan</a:t>
              </a:r>
            </a:p>
          </p:txBody>
        </p:sp>
        <p:sp>
          <p:nvSpPr>
            <p:cNvPr id="38" name="TextBox 38"/>
            <p:cNvSpPr txBox="1"/>
            <p:nvPr/>
          </p:nvSpPr>
          <p:spPr>
            <a:xfrm>
              <a:off x="20322436" y="3006813"/>
              <a:ext cx="2836784" cy="946199"/>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Konflik Kepentingan</a:t>
              </a:r>
            </a:p>
          </p:txBody>
        </p:sp>
      </p:grpSp>
      <p:sp>
        <p:nvSpPr>
          <p:cNvPr id="39" name="TextBox 39"/>
          <p:cNvSpPr txBox="1"/>
          <p:nvPr/>
        </p:nvSpPr>
        <p:spPr>
          <a:xfrm>
            <a:off x="8009533" y="885825"/>
            <a:ext cx="226893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GAMES</a:t>
            </a:r>
          </a:p>
        </p:txBody>
      </p:sp>
      <p:sp>
        <p:nvSpPr>
          <p:cNvPr id="40" name="TextBox 40"/>
          <p:cNvSpPr txBox="1"/>
          <p:nvPr/>
        </p:nvSpPr>
        <p:spPr>
          <a:xfrm>
            <a:off x="1028700" y="2030142"/>
            <a:ext cx="16230600" cy="1609725"/>
          </a:xfrm>
          <a:prstGeom prst="rect">
            <a:avLst/>
          </a:prstGeom>
        </p:spPr>
        <p:txBody>
          <a:bodyPr lIns="0" tIns="0" rIns="0" bIns="0" rtlCol="0" anchor="t">
            <a:spAutoFit/>
          </a:bodyPr>
          <a:lstStyle/>
          <a:p>
            <a:pPr algn="ctr">
              <a:lnSpc>
                <a:spcPts val="4200"/>
              </a:lnSpc>
            </a:pPr>
            <a:r>
              <a:rPr lang="en-US" sz="3000">
                <a:solidFill>
                  <a:srgbClr val="062652"/>
                </a:solidFill>
                <a:latin typeface="Poppins"/>
                <a:ea typeface="Poppins"/>
                <a:cs typeface="Poppins"/>
                <a:sym typeface="Poppins"/>
              </a:rPr>
              <a:t>Seorang KUM meminta AO di timnya untuk memprioritaskan pengajuan pembiayaan dari kerabatnya. Walaupun data usaha belum lengkap, KUM tersebut menekan agar proses dipercepat dengan alasan menjaga hubungan baik.</a:t>
            </a:r>
          </a:p>
        </p:txBody>
      </p:sp>
      <p:sp>
        <p:nvSpPr>
          <p:cNvPr id="41" name="TextBox 41"/>
          <p:cNvSpPr txBox="1"/>
          <p:nvPr/>
        </p:nvSpPr>
        <p:spPr>
          <a:xfrm>
            <a:off x="6869303" y="8282709"/>
            <a:ext cx="4173885" cy="542925"/>
          </a:xfrm>
          <a:prstGeom prst="rect">
            <a:avLst/>
          </a:prstGeom>
        </p:spPr>
        <p:txBody>
          <a:bodyPr lIns="0" tIns="0" rIns="0" bIns="0" rtlCol="0" anchor="t">
            <a:spAutoFit/>
          </a:bodyPr>
          <a:lstStyle/>
          <a:p>
            <a:pPr algn="ctr">
              <a:lnSpc>
                <a:spcPts val="4200"/>
              </a:lnSpc>
            </a:pPr>
            <a:r>
              <a:rPr lang="en-US" sz="3000" b="1">
                <a:solidFill>
                  <a:srgbClr val="062652"/>
                </a:solidFill>
                <a:latin typeface="Poppins Bold"/>
                <a:ea typeface="Poppins Bold"/>
                <a:cs typeface="Poppins Bold"/>
                <a:sym typeface="Poppins Bold"/>
              </a:rPr>
              <a:t>MENGAPA? JELASKAN</a:t>
            </a:r>
          </a:p>
        </p:txBody>
      </p:sp>
      <p:sp>
        <p:nvSpPr>
          <p:cNvPr id="42" name="TextBox 42"/>
          <p:cNvSpPr txBox="1"/>
          <p:nvPr/>
        </p:nvSpPr>
        <p:spPr>
          <a:xfrm>
            <a:off x="1028700" y="885825"/>
            <a:ext cx="412849"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5</a:t>
            </a:r>
          </a:p>
        </p:txBody>
      </p:sp>
      <p:sp>
        <p:nvSpPr>
          <p:cNvPr id="43" name="TextBox 8">
            <a:extLst>
              <a:ext uri="{FF2B5EF4-FFF2-40B4-BE49-F238E27FC236}">
                <a16:creationId xmlns:a16="http://schemas.microsoft.com/office/drawing/2014/main" id="{DA934DC5-975B-C81B-B773-342982668FB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8263" y="4501609"/>
            <a:ext cx="17571473" cy="3285800"/>
            <a:chOff x="0" y="0"/>
            <a:chExt cx="23428631" cy="4381067"/>
          </a:xfrm>
        </p:grpSpPr>
        <p:grpSp>
          <p:nvGrpSpPr>
            <p:cNvPr id="9" name="Group 9"/>
            <p:cNvGrpSpPr/>
            <p:nvPr/>
          </p:nvGrpSpPr>
          <p:grpSpPr>
            <a:xfrm>
              <a:off x="0" y="0"/>
              <a:ext cx="3375605" cy="4381067"/>
              <a:chOff x="0" y="0"/>
              <a:chExt cx="635000" cy="824142"/>
            </a:xfrm>
          </p:grpSpPr>
          <p:sp>
            <p:nvSpPr>
              <p:cNvPr id="10" name="Freeform 10"/>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1" name="TextBox 11"/>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12" name="Group 12"/>
            <p:cNvGrpSpPr/>
            <p:nvPr/>
          </p:nvGrpSpPr>
          <p:grpSpPr>
            <a:xfrm>
              <a:off x="12031815" y="0"/>
              <a:ext cx="3375605" cy="4381067"/>
              <a:chOff x="0" y="0"/>
              <a:chExt cx="635000" cy="824142"/>
            </a:xfrm>
          </p:grpSpPr>
          <p:sp>
            <p:nvSpPr>
              <p:cNvPr id="13" name="Freeform 13"/>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4" name="TextBox 14"/>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5" name="Freeform 15"/>
            <p:cNvSpPr/>
            <p:nvPr/>
          </p:nvSpPr>
          <p:spPr>
            <a:xfrm>
              <a:off x="452146" y="1036593"/>
              <a:ext cx="2471314" cy="1248014"/>
            </a:xfrm>
            <a:custGeom>
              <a:avLst/>
              <a:gdLst/>
              <a:ahLst/>
              <a:cxnLst/>
              <a:rect l="l" t="t" r="r" b="b"/>
              <a:pathLst>
                <a:path w="2471314" h="1248014">
                  <a:moveTo>
                    <a:pt x="0" y="0"/>
                  </a:moveTo>
                  <a:lnTo>
                    <a:pt x="2471314" y="0"/>
                  </a:lnTo>
                  <a:lnTo>
                    <a:pt x="2471314" y="1248014"/>
                  </a:lnTo>
                  <a:lnTo>
                    <a:pt x="0" y="1248014"/>
                  </a:lnTo>
                  <a:lnTo>
                    <a:pt x="0" y="0"/>
                  </a:lnTo>
                  <a:close/>
                </a:path>
              </a:pathLst>
            </a:custGeom>
            <a:blipFill>
              <a:blip r:embed="rId4"/>
              <a:stretch>
                <a:fillRect/>
              </a:stretch>
            </a:blipFill>
          </p:spPr>
        </p:sp>
        <p:sp>
          <p:nvSpPr>
            <p:cNvPr id="16" name="Freeform 16"/>
            <p:cNvSpPr/>
            <p:nvPr/>
          </p:nvSpPr>
          <p:spPr>
            <a:xfrm>
              <a:off x="12930718" y="644862"/>
              <a:ext cx="1716596" cy="2031475"/>
            </a:xfrm>
            <a:custGeom>
              <a:avLst/>
              <a:gdLst/>
              <a:ahLst/>
              <a:cxnLst/>
              <a:rect l="l" t="t" r="r" b="b"/>
              <a:pathLst>
                <a:path w="1716596" h="2031475">
                  <a:moveTo>
                    <a:pt x="0" y="0"/>
                  </a:moveTo>
                  <a:lnTo>
                    <a:pt x="1716597" y="0"/>
                  </a:lnTo>
                  <a:lnTo>
                    <a:pt x="1716597" y="2031475"/>
                  </a:lnTo>
                  <a:lnTo>
                    <a:pt x="0" y="2031475"/>
                  </a:lnTo>
                  <a:lnTo>
                    <a:pt x="0" y="0"/>
                  </a:lnTo>
                  <a:close/>
                </a:path>
              </a:pathLst>
            </a:custGeom>
            <a:blipFill>
              <a:blip r:embed="rId5"/>
              <a:stretch>
                <a:fillRect/>
              </a:stretch>
            </a:blipFill>
          </p:spPr>
        </p:sp>
        <p:grpSp>
          <p:nvGrpSpPr>
            <p:cNvPr id="17" name="Group 17"/>
            <p:cNvGrpSpPr/>
            <p:nvPr/>
          </p:nvGrpSpPr>
          <p:grpSpPr>
            <a:xfrm>
              <a:off x="4029204" y="0"/>
              <a:ext cx="3375605" cy="4381067"/>
              <a:chOff x="0" y="0"/>
              <a:chExt cx="635000" cy="824142"/>
            </a:xfrm>
          </p:grpSpPr>
          <p:sp>
            <p:nvSpPr>
              <p:cNvPr id="18" name="Freeform 18"/>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9" name="TextBox 19"/>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0" name="Freeform 20"/>
            <p:cNvSpPr/>
            <p:nvPr/>
          </p:nvSpPr>
          <p:spPr>
            <a:xfrm>
              <a:off x="4676308" y="502099"/>
              <a:ext cx="2088198" cy="2317002"/>
            </a:xfrm>
            <a:custGeom>
              <a:avLst/>
              <a:gdLst/>
              <a:ahLst/>
              <a:cxnLst/>
              <a:rect l="l" t="t" r="r" b="b"/>
              <a:pathLst>
                <a:path w="2088198" h="2317002">
                  <a:moveTo>
                    <a:pt x="0" y="0"/>
                  </a:moveTo>
                  <a:lnTo>
                    <a:pt x="2088198" y="0"/>
                  </a:lnTo>
                  <a:lnTo>
                    <a:pt x="2088198" y="2317002"/>
                  </a:lnTo>
                  <a:lnTo>
                    <a:pt x="0" y="2317002"/>
                  </a:lnTo>
                  <a:lnTo>
                    <a:pt x="0" y="0"/>
                  </a:lnTo>
                  <a:close/>
                </a:path>
              </a:pathLst>
            </a:custGeom>
            <a:blipFill>
              <a:blip r:embed="rId6"/>
              <a:stretch>
                <a:fillRect/>
              </a:stretch>
            </a:blipFill>
          </p:spPr>
        </p:sp>
        <p:grpSp>
          <p:nvGrpSpPr>
            <p:cNvPr id="21" name="Group 21"/>
            <p:cNvGrpSpPr/>
            <p:nvPr/>
          </p:nvGrpSpPr>
          <p:grpSpPr>
            <a:xfrm>
              <a:off x="8065209" y="0"/>
              <a:ext cx="3375605" cy="4381067"/>
              <a:chOff x="0" y="0"/>
              <a:chExt cx="635000" cy="824142"/>
            </a:xfrm>
          </p:grpSpPr>
          <p:sp>
            <p:nvSpPr>
              <p:cNvPr id="22" name="Freeform 22"/>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3" name="TextBox 23"/>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4" name="Freeform 24"/>
            <p:cNvSpPr/>
            <p:nvPr/>
          </p:nvSpPr>
          <p:spPr>
            <a:xfrm>
              <a:off x="8541651" y="502099"/>
              <a:ext cx="2422721" cy="2317002"/>
            </a:xfrm>
            <a:custGeom>
              <a:avLst/>
              <a:gdLst/>
              <a:ahLst/>
              <a:cxnLst/>
              <a:rect l="l" t="t" r="r" b="b"/>
              <a:pathLst>
                <a:path w="2422721" h="2317002">
                  <a:moveTo>
                    <a:pt x="0" y="0"/>
                  </a:moveTo>
                  <a:lnTo>
                    <a:pt x="2422721" y="0"/>
                  </a:lnTo>
                  <a:lnTo>
                    <a:pt x="2422721" y="2317002"/>
                  </a:lnTo>
                  <a:lnTo>
                    <a:pt x="0" y="2317002"/>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5" name="Group 25"/>
            <p:cNvGrpSpPr/>
            <p:nvPr/>
          </p:nvGrpSpPr>
          <p:grpSpPr>
            <a:xfrm>
              <a:off x="16042421" y="0"/>
              <a:ext cx="3375605" cy="4381067"/>
              <a:chOff x="0" y="0"/>
              <a:chExt cx="635000" cy="824142"/>
            </a:xfrm>
          </p:grpSpPr>
          <p:sp>
            <p:nvSpPr>
              <p:cNvPr id="26" name="Freeform 26"/>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7" name="TextBox 27"/>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28" name="Group 28"/>
            <p:cNvGrpSpPr/>
            <p:nvPr/>
          </p:nvGrpSpPr>
          <p:grpSpPr>
            <a:xfrm>
              <a:off x="20053026" y="0"/>
              <a:ext cx="3375605" cy="4381067"/>
              <a:chOff x="0" y="0"/>
              <a:chExt cx="635000" cy="824142"/>
            </a:xfrm>
          </p:grpSpPr>
          <p:sp>
            <p:nvSpPr>
              <p:cNvPr id="29" name="Freeform 29"/>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30" name="TextBox 30"/>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31" name="Freeform 31"/>
            <p:cNvSpPr/>
            <p:nvPr/>
          </p:nvSpPr>
          <p:spPr>
            <a:xfrm>
              <a:off x="16353105" y="502099"/>
              <a:ext cx="2754237" cy="2317002"/>
            </a:xfrm>
            <a:custGeom>
              <a:avLst/>
              <a:gdLst/>
              <a:ahLst/>
              <a:cxnLst/>
              <a:rect l="l" t="t" r="r" b="b"/>
              <a:pathLst>
                <a:path w="2754237" h="2317002">
                  <a:moveTo>
                    <a:pt x="0" y="0"/>
                  </a:moveTo>
                  <a:lnTo>
                    <a:pt x="2754237" y="0"/>
                  </a:lnTo>
                  <a:lnTo>
                    <a:pt x="2754237" y="2317002"/>
                  </a:lnTo>
                  <a:lnTo>
                    <a:pt x="0" y="231700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2" name="Freeform 32"/>
            <p:cNvSpPr/>
            <p:nvPr/>
          </p:nvSpPr>
          <p:spPr>
            <a:xfrm>
              <a:off x="20473281" y="502099"/>
              <a:ext cx="2317002" cy="2317002"/>
            </a:xfrm>
            <a:custGeom>
              <a:avLst/>
              <a:gdLst/>
              <a:ahLst/>
              <a:cxnLst/>
              <a:rect l="l" t="t" r="r" b="b"/>
              <a:pathLst>
                <a:path w="2317002" h="2317002">
                  <a:moveTo>
                    <a:pt x="0" y="0"/>
                  </a:moveTo>
                  <a:lnTo>
                    <a:pt x="2317002" y="0"/>
                  </a:lnTo>
                  <a:lnTo>
                    <a:pt x="2317002" y="2317002"/>
                  </a:lnTo>
                  <a:lnTo>
                    <a:pt x="0" y="231700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33" name="TextBox 33"/>
            <p:cNvSpPr txBox="1"/>
            <p:nvPr/>
          </p:nvSpPr>
          <p:spPr>
            <a:xfrm>
              <a:off x="269411"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Suap</a:t>
              </a:r>
            </a:p>
          </p:txBody>
        </p:sp>
        <p:sp>
          <p:nvSpPr>
            <p:cNvPr id="34" name="TextBox 34"/>
            <p:cNvSpPr txBox="1"/>
            <p:nvPr/>
          </p:nvSpPr>
          <p:spPr>
            <a:xfrm>
              <a:off x="12301226"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Gratifikasi</a:t>
              </a:r>
            </a:p>
          </p:txBody>
        </p:sp>
        <p:sp>
          <p:nvSpPr>
            <p:cNvPr id="35" name="TextBox 35"/>
            <p:cNvSpPr txBox="1"/>
            <p:nvPr/>
          </p:nvSpPr>
          <p:spPr>
            <a:xfrm>
              <a:off x="4298614" y="3208532"/>
              <a:ext cx="2836784" cy="468842"/>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Penggelapan</a:t>
              </a:r>
            </a:p>
          </p:txBody>
        </p:sp>
        <p:sp>
          <p:nvSpPr>
            <p:cNvPr id="36" name="TextBox 36"/>
            <p:cNvSpPr txBox="1"/>
            <p:nvPr/>
          </p:nvSpPr>
          <p:spPr>
            <a:xfrm>
              <a:off x="8290621" y="3006813"/>
              <a:ext cx="2836784" cy="881803"/>
            </a:xfrm>
            <a:prstGeom prst="rect">
              <a:avLst/>
            </a:prstGeom>
          </p:spPr>
          <p:txBody>
            <a:bodyPr lIns="0" tIns="0" rIns="0" bIns="0" rtlCol="0" anchor="t">
              <a:spAutoFit/>
            </a:bodyPr>
            <a:lstStyle/>
            <a:p>
              <a:pPr algn="ctr">
                <a:lnSpc>
                  <a:spcPts val="2660"/>
                </a:lnSpc>
              </a:pPr>
              <a:r>
                <a:rPr lang="en-US" sz="1900" i="1">
                  <a:solidFill>
                    <a:srgbClr val="FFFFFF"/>
                  </a:solidFill>
                  <a:latin typeface="Poppins Italics"/>
                  <a:ea typeface="Poppins Italics"/>
                  <a:cs typeface="Poppins Italics"/>
                  <a:sym typeface="Poppins Italics"/>
                </a:rPr>
                <a:t>Penyalahgunaan Wewenang</a:t>
              </a:r>
            </a:p>
          </p:txBody>
        </p:sp>
        <p:sp>
          <p:nvSpPr>
            <p:cNvPr id="37" name="TextBox 37"/>
            <p:cNvSpPr txBox="1"/>
            <p:nvPr/>
          </p:nvSpPr>
          <p:spPr>
            <a:xfrm>
              <a:off x="16311831" y="3218057"/>
              <a:ext cx="2836784" cy="46694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Pemerasan</a:t>
              </a:r>
            </a:p>
          </p:txBody>
        </p:sp>
        <p:sp>
          <p:nvSpPr>
            <p:cNvPr id="38" name="TextBox 38"/>
            <p:cNvSpPr txBox="1"/>
            <p:nvPr/>
          </p:nvSpPr>
          <p:spPr>
            <a:xfrm>
              <a:off x="20322436" y="3006813"/>
              <a:ext cx="2836784" cy="946199"/>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Konflik Kepentingan</a:t>
              </a:r>
            </a:p>
          </p:txBody>
        </p:sp>
      </p:grpSp>
      <p:sp>
        <p:nvSpPr>
          <p:cNvPr id="39" name="TextBox 39"/>
          <p:cNvSpPr txBox="1"/>
          <p:nvPr/>
        </p:nvSpPr>
        <p:spPr>
          <a:xfrm>
            <a:off x="8009533" y="885825"/>
            <a:ext cx="2268934"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GAMES</a:t>
            </a:r>
          </a:p>
        </p:txBody>
      </p:sp>
      <p:sp>
        <p:nvSpPr>
          <p:cNvPr id="40" name="TextBox 40"/>
          <p:cNvSpPr txBox="1"/>
          <p:nvPr/>
        </p:nvSpPr>
        <p:spPr>
          <a:xfrm>
            <a:off x="1028700" y="2030142"/>
            <a:ext cx="16230600" cy="2143125"/>
          </a:xfrm>
          <a:prstGeom prst="rect">
            <a:avLst/>
          </a:prstGeom>
        </p:spPr>
        <p:txBody>
          <a:bodyPr lIns="0" tIns="0" rIns="0" bIns="0" rtlCol="0" anchor="t">
            <a:spAutoFit/>
          </a:bodyPr>
          <a:lstStyle/>
          <a:p>
            <a:pPr algn="ctr">
              <a:lnSpc>
                <a:spcPts val="4200"/>
              </a:lnSpc>
            </a:pPr>
            <a:r>
              <a:rPr lang="en-US" sz="3000">
                <a:solidFill>
                  <a:srgbClr val="062652"/>
                </a:solidFill>
                <a:latin typeface="Poppins"/>
                <a:ea typeface="Poppins"/>
                <a:cs typeface="Poppins"/>
                <a:sym typeface="Poppins"/>
              </a:rPr>
              <a:t>AO memiliki usaha pribadi yang sama dengan salah satu nasabah di wilayahnya. AO kemudian lebih sering memberikan perhatian, informasi, dan peluang pelatihan usaha kepada nasabah tersebut dibanding anggota kelompok lain karena berharap mendapatkan keuntungan kerja sama.</a:t>
            </a:r>
          </a:p>
        </p:txBody>
      </p:sp>
      <p:sp>
        <p:nvSpPr>
          <p:cNvPr id="41" name="TextBox 41"/>
          <p:cNvSpPr txBox="1"/>
          <p:nvPr/>
        </p:nvSpPr>
        <p:spPr>
          <a:xfrm>
            <a:off x="6869303" y="8282709"/>
            <a:ext cx="4173885" cy="542925"/>
          </a:xfrm>
          <a:prstGeom prst="rect">
            <a:avLst/>
          </a:prstGeom>
        </p:spPr>
        <p:txBody>
          <a:bodyPr lIns="0" tIns="0" rIns="0" bIns="0" rtlCol="0" anchor="t">
            <a:spAutoFit/>
          </a:bodyPr>
          <a:lstStyle/>
          <a:p>
            <a:pPr algn="ctr">
              <a:lnSpc>
                <a:spcPts val="4200"/>
              </a:lnSpc>
            </a:pPr>
            <a:r>
              <a:rPr lang="en-US" sz="3000" b="1">
                <a:solidFill>
                  <a:srgbClr val="062652"/>
                </a:solidFill>
                <a:latin typeface="Poppins Bold"/>
                <a:ea typeface="Poppins Bold"/>
                <a:cs typeface="Poppins Bold"/>
                <a:sym typeface="Poppins Bold"/>
              </a:rPr>
              <a:t>MENGAPA? JELASKAN</a:t>
            </a:r>
          </a:p>
        </p:txBody>
      </p:sp>
      <p:sp>
        <p:nvSpPr>
          <p:cNvPr id="42" name="TextBox 42"/>
          <p:cNvSpPr txBox="1"/>
          <p:nvPr/>
        </p:nvSpPr>
        <p:spPr>
          <a:xfrm>
            <a:off x="1028700" y="885825"/>
            <a:ext cx="404515" cy="901700"/>
          </a:xfrm>
          <a:prstGeom prst="rect">
            <a:avLst/>
          </a:prstGeom>
        </p:spPr>
        <p:txBody>
          <a:bodyPr lIns="0" tIns="0" rIns="0" bIns="0" rtlCol="0" anchor="t">
            <a:spAutoFit/>
          </a:bodyPr>
          <a:lstStyle/>
          <a:p>
            <a:pPr algn="l">
              <a:lnSpc>
                <a:spcPts val="7000"/>
              </a:lnSpc>
            </a:pPr>
            <a:r>
              <a:rPr lang="en-US" sz="5000" b="1">
                <a:solidFill>
                  <a:srgbClr val="062652"/>
                </a:solidFill>
                <a:latin typeface="Poppins Bold"/>
                <a:ea typeface="Poppins Bold"/>
                <a:cs typeface="Poppins Bold"/>
                <a:sym typeface="Poppins Bold"/>
              </a:rPr>
              <a:t>6</a:t>
            </a:r>
          </a:p>
        </p:txBody>
      </p:sp>
      <p:sp>
        <p:nvSpPr>
          <p:cNvPr id="43" name="TextBox 8">
            <a:extLst>
              <a:ext uri="{FF2B5EF4-FFF2-40B4-BE49-F238E27FC236}">
                <a16:creationId xmlns:a16="http://schemas.microsoft.com/office/drawing/2014/main" id="{1FDA9089-AA9A-E2D5-1D27-16ADD4E19A8F}"/>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028700" y="1285875"/>
            <a:ext cx="16230600" cy="2454259"/>
          </a:xfrm>
          <a:prstGeom prst="rect">
            <a:avLst/>
          </a:prstGeom>
        </p:spPr>
        <p:txBody>
          <a:bodyPr lIns="0" tIns="0" rIns="0" bIns="0" rtlCol="0" anchor="t">
            <a:spAutoFit/>
          </a:bodyPr>
          <a:lstStyle/>
          <a:p>
            <a:pPr algn="ctr">
              <a:lnSpc>
                <a:spcPts val="9399"/>
              </a:lnSpc>
            </a:pPr>
            <a:r>
              <a:rPr lang="en-US" sz="9999" b="1">
                <a:solidFill>
                  <a:srgbClr val="062652"/>
                </a:solidFill>
                <a:latin typeface="Montserrat Bold"/>
                <a:ea typeface="Montserrat Bold"/>
                <a:cs typeface="Montserrat Bold"/>
                <a:sym typeface="Montserrat Bold"/>
              </a:rPr>
              <a:t>MELAKUKAN</a:t>
            </a:r>
          </a:p>
          <a:p>
            <a:pPr algn="ctr">
              <a:lnSpc>
                <a:spcPts val="9399"/>
              </a:lnSpc>
            </a:pPr>
            <a:r>
              <a:rPr lang="en-US" sz="9999" b="1">
                <a:solidFill>
                  <a:srgbClr val="DD8526"/>
                </a:solidFill>
                <a:latin typeface="Montserrat Bold"/>
                <a:ea typeface="Montserrat Bold"/>
                <a:cs typeface="Montserrat Bold"/>
                <a:sym typeface="Montserrat Bold"/>
              </a:rPr>
              <a:t>NEGOISASI</a:t>
            </a:r>
          </a:p>
        </p:txBody>
      </p:sp>
      <p:sp>
        <p:nvSpPr>
          <p:cNvPr id="4" name="Freeform 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5" name="Group 5"/>
          <p:cNvGrpSpPr/>
          <p:nvPr/>
        </p:nvGrpSpPr>
        <p:grpSpPr>
          <a:xfrm>
            <a:off x="-1115" y="9661191"/>
            <a:ext cx="15869159" cy="476836"/>
            <a:chOff x="0" y="0"/>
            <a:chExt cx="4179532" cy="125587"/>
          </a:xfrm>
        </p:grpSpPr>
        <p:sp>
          <p:nvSpPr>
            <p:cNvPr id="6" name="Freeform 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7" name="TextBox 7"/>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9" name="TextBox 8">
            <a:extLst>
              <a:ext uri="{FF2B5EF4-FFF2-40B4-BE49-F238E27FC236}">
                <a16:creationId xmlns:a16="http://schemas.microsoft.com/office/drawing/2014/main" id="{67950797-0BFF-EAE9-2681-FE2BAB22F61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22" name="Group 21">
            <a:extLst>
              <a:ext uri="{FF2B5EF4-FFF2-40B4-BE49-F238E27FC236}">
                <a16:creationId xmlns:a16="http://schemas.microsoft.com/office/drawing/2014/main" id="{D31449BC-695F-7A25-303E-6482B8B63821}"/>
              </a:ext>
            </a:extLst>
          </p:cNvPr>
          <p:cNvGrpSpPr/>
          <p:nvPr/>
        </p:nvGrpSpPr>
        <p:grpSpPr>
          <a:xfrm>
            <a:off x="2886598" y="1906081"/>
            <a:ext cx="3476954" cy="4919032"/>
            <a:chOff x="2886598" y="1906081"/>
            <a:chExt cx="3476954" cy="4919032"/>
          </a:xfrm>
        </p:grpSpPr>
        <p:grpSp>
          <p:nvGrpSpPr>
            <p:cNvPr id="8" name="Group 8"/>
            <p:cNvGrpSpPr/>
            <p:nvPr/>
          </p:nvGrpSpPr>
          <p:grpSpPr>
            <a:xfrm>
              <a:off x="2886598" y="1906081"/>
              <a:ext cx="3476954" cy="3979346"/>
              <a:chOff x="0" y="0"/>
              <a:chExt cx="4635938" cy="5305795"/>
            </a:xfrm>
          </p:grpSpPr>
          <p:sp>
            <p:nvSpPr>
              <p:cNvPr id="9" name="Freeform 9"/>
              <p:cNvSpPr/>
              <p:nvPr/>
            </p:nvSpPr>
            <p:spPr>
              <a:xfrm>
                <a:off x="0" y="0"/>
                <a:ext cx="4635938" cy="5305795"/>
              </a:xfrm>
              <a:custGeom>
                <a:avLst/>
                <a:gdLst/>
                <a:ahLst/>
                <a:cxnLst/>
                <a:rect l="l" t="t" r="r" b="b"/>
                <a:pathLst>
                  <a:path w="4635938" h="5305795">
                    <a:moveTo>
                      <a:pt x="0" y="0"/>
                    </a:moveTo>
                    <a:lnTo>
                      <a:pt x="4635938" y="0"/>
                    </a:lnTo>
                    <a:lnTo>
                      <a:pt x="4635938" y="5305795"/>
                    </a:lnTo>
                    <a:lnTo>
                      <a:pt x="0" y="5305795"/>
                    </a:lnTo>
                    <a:lnTo>
                      <a:pt x="0" y="0"/>
                    </a:lnTo>
                    <a:close/>
                  </a:path>
                </a:pathLst>
              </a:custGeom>
              <a:blipFill>
                <a:blip r:embed="rId4"/>
                <a:stretch>
                  <a:fillRect/>
                </a:stretch>
              </a:blipFill>
            </p:spPr>
          </p:sp>
          <p:sp>
            <p:nvSpPr>
              <p:cNvPr id="10" name="Freeform 10"/>
              <p:cNvSpPr/>
              <p:nvPr/>
            </p:nvSpPr>
            <p:spPr>
              <a:xfrm>
                <a:off x="0" y="636264"/>
                <a:ext cx="4635938" cy="4033266"/>
              </a:xfrm>
              <a:custGeom>
                <a:avLst/>
                <a:gdLst/>
                <a:ahLst/>
                <a:cxnLst/>
                <a:rect l="l" t="t" r="r" b="b"/>
                <a:pathLst>
                  <a:path w="4635938" h="4033266">
                    <a:moveTo>
                      <a:pt x="0" y="0"/>
                    </a:moveTo>
                    <a:lnTo>
                      <a:pt x="4635938" y="0"/>
                    </a:lnTo>
                    <a:lnTo>
                      <a:pt x="4635938" y="4033267"/>
                    </a:lnTo>
                    <a:lnTo>
                      <a:pt x="0" y="4033267"/>
                    </a:lnTo>
                    <a:lnTo>
                      <a:pt x="0" y="0"/>
                    </a:lnTo>
                    <a:close/>
                  </a:path>
                </a:pathLst>
              </a:custGeom>
              <a:blipFill>
                <a:blip r:embed="rId5"/>
                <a:stretch>
                  <a:fillRect/>
                </a:stretch>
              </a:blipFill>
            </p:spPr>
          </p:sp>
        </p:grpSp>
        <p:sp>
          <p:nvSpPr>
            <p:cNvPr id="13" name="TextBox 13"/>
            <p:cNvSpPr txBox="1"/>
            <p:nvPr/>
          </p:nvSpPr>
          <p:spPr>
            <a:xfrm>
              <a:off x="2886598" y="6096155"/>
              <a:ext cx="3476954" cy="728958"/>
            </a:xfrm>
            <a:prstGeom prst="rect">
              <a:avLst/>
            </a:prstGeom>
          </p:spPr>
          <p:txBody>
            <a:bodyPr lIns="0" tIns="0" rIns="0" bIns="0" rtlCol="0" anchor="t">
              <a:spAutoFit/>
            </a:bodyPr>
            <a:lstStyle/>
            <a:p>
              <a:pPr algn="ctr">
                <a:lnSpc>
                  <a:spcPts val="2871"/>
                </a:lnSpc>
              </a:pPr>
              <a:r>
                <a:rPr lang="en-US" sz="2050" b="1">
                  <a:solidFill>
                    <a:srgbClr val="003366"/>
                  </a:solidFill>
                  <a:latin typeface="Poppins Bold"/>
                  <a:ea typeface="Poppins Bold"/>
                  <a:cs typeface="Poppins Bold"/>
                  <a:sym typeface="Poppins Bold"/>
                </a:rPr>
                <a:t>Mendapatkan Surat Peringatan</a:t>
              </a:r>
            </a:p>
          </p:txBody>
        </p:sp>
      </p:grpSp>
      <p:grpSp>
        <p:nvGrpSpPr>
          <p:cNvPr id="23" name="Group 22">
            <a:extLst>
              <a:ext uri="{FF2B5EF4-FFF2-40B4-BE49-F238E27FC236}">
                <a16:creationId xmlns:a16="http://schemas.microsoft.com/office/drawing/2014/main" id="{035E0A70-D449-CE18-8B04-94C499F51D84}"/>
              </a:ext>
            </a:extLst>
          </p:cNvPr>
          <p:cNvGrpSpPr/>
          <p:nvPr/>
        </p:nvGrpSpPr>
        <p:grpSpPr>
          <a:xfrm>
            <a:off x="7405523" y="1906081"/>
            <a:ext cx="3476954" cy="4557082"/>
            <a:chOff x="7405523" y="1906081"/>
            <a:chExt cx="3476954" cy="4557082"/>
          </a:xfrm>
        </p:grpSpPr>
        <p:sp>
          <p:nvSpPr>
            <p:cNvPr id="11" name="Freeform 11"/>
            <p:cNvSpPr/>
            <p:nvPr/>
          </p:nvSpPr>
          <p:spPr>
            <a:xfrm>
              <a:off x="7644284" y="1906081"/>
              <a:ext cx="2999432" cy="3979346"/>
            </a:xfrm>
            <a:custGeom>
              <a:avLst/>
              <a:gdLst/>
              <a:ahLst/>
              <a:cxnLst/>
              <a:rect l="l" t="t" r="r" b="b"/>
              <a:pathLst>
                <a:path w="2999432" h="3979346">
                  <a:moveTo>
                    <a:pt x="0" y="0"/>
                  </a:moveTo>
                  <a:lnTo>
                    <a:pt x="2999432" y="0"/>
                  </a:lnTo>
                  <a:lnTo>
                    <a:pt x="2999432" y="3979347"/>
                  </a:lnTo>
                  <a:lnTo>
                    <a:pt x="0" y="3979347"/>
                  </a:lnTo>
                  <a:lnTo>
                    <a:pt x="0" y="0"/>
                  </a:lnTo>
                  <a:close/>
                </a:path>
              </a:pathLst>
            </a:custGeom>
            <a:blipFill>
              <a:blip r:embed="rId6"/>
              <a:stretch>
                <a:fillRect/>
              </a:stretch>
            </a:blipFill>
          </p:spPr>
        </p:sp>
        <p:sp>
          <p:nvSpPr>
            <p:cNvPr id="14" name="TextBox 14"/>
            <p:cNvSpPr txBox="1"/>
            <p:nvPr/>
          </p:nvSpPr>
          <p:spPr>
            <a:xfrm>
              <a:off x="7405523" y="6096155"/>
              <a:ext cx="3476954" cy="367008"/>
            </a:xfrm>
            <a:prstGeom prst="rect">
              <a:avLst/>
            </a:prstGeom>
          </p:spPr>
          <p:txBody>
            <a:bodyPr lIns="0" tIns="0" rIns="0" bIns="0" rtlCol="0" anchor="t">
              <a:spAutoFit/>
            </a:bodyPr>
            <a:lstStyle/>
            <a:p>
              <a:pPr algn="ctr">
                <a:lnSpc>
                  <a:spcPts val="2871"/>
                </a:lnSpc>
              </a:pPr>
              <a:r>
                <a:rPr lang="en-US" sz="2050" b="1">
                  <a:solidFill>
                    <a:srgbClr val="003366"/>
                  </a:solidFill>
                  <a:latin typeface="Poppins Bold"/>
                  <a:ea typeface="Poppins Bold"/>
                  <a:cs typeface="Poppins Bold"/>
                  <a:sym typeface="Poppins Bold"/>
                </a:rPr>
                <a:t>Diberhentikan</a:t>
              </a:r>
            </a:p>
          </p:txBody>
        </p:sp>
      </p:grpSp>
      <p:grpSp>
        <p:nvGrpSpPr>
          <p:cNvPr id="24" name="Group 23">
            <a:extLst>
              <a:ext uri="{FF2B5EF4-FFF2-40B4-BE49-F238E27FC236}">
                <a16:creationId xmlns:a16="http://schemas.microsoft.com/office/drawing/2014/main" id="{F02FD88A-D4F6-AE2C-217F-A2A9E9F73B02}"/>
              </a:ext>
            </a:extLst>
          </p:cNvPr>
          <p:cNvGrpSpPr/>
          <p:nvPr/>
        </p:nvGrpSpPr>
        <p:grpSpPr>
          <a:xfrm>
            <a:off x="11323765" y="1906081"/>
            <a:ext cx="4077637" cy="4557082"/>
            <a:chOff x="11323765" y="1906081"/>
            <a:chExt cx="4077637" cy="4557082"/>
          </a:xfrm>
        </p:grpSpPr>
        <p:sp>
          <p:nvSpPr>
            <p:cNvPr id="12" name="Freeform 12"/>
            <p:cNvSpPr/>
            <p:nvPr/>
          </p:nvSpPr>
          <p:spPr>
            <a:xfrm>
              <a:off x="11323765" y="1906081"/>
              <a:ext cx="4077637" cy="3979346"/>
            </a:xfrm>
            <a:custGeom>
              <a:avLst/>
              <a:gdLst/>
              <a:ahLst/>
              <a:cxnLst/>
              <a:rect l="l" t="t" r="r" b="b"/>
              <a:pathLst>
                <a:path w="4077637" h="3979346">
                  <a:moveTo>
                    <a:pt x="0" y="0"/>
                  </a:moveTo>
                  <a:lnTo>
                    <a:pt x="4077637" y="0"/>
                  </a:lnTo>
                  <a:lnTo>
                    <a:pt x="4077637" y="3979347"/>
                  </a:lnTo>
                  <a:lnTo>
                    <a:pt x="0" y="3979347"/>
                  </a:lnTo>
                  <a:lnTo>
                    <a:pt x="0" y="0"/>
                  </a:lnTo>
                  <a:close/>
                </a:path>
              </a:pathLst>
            </a:custGeom>
            <a:blipFill>
              <a:blip r:embed="rId7"/>
              <a:stretch>
                <a:fillRect l="-21498" r="-23886"/>
              </a:stretch>
            </a:blipFill>
          </p:spPr>
        </p:sp>
        <p:sp>
          <p:nvSpPr>
            <p:cNvPr id="15" name="TextBox 15"/>
            <p:cNvSpPr txBox="1"/>
            <p:nvPr/>
          </p:nvSpPr>
          <p:spPr>
            <a:xfrm>
              <a:off x="11624107" y="6096155"/>
              <a:ext cx="3476954" cy="367008"/>
            </a:xfrm>
            <a:prstGeom prst="rect">
              <a:avLst/>
            </a:prstGeom>
          </p:spPr>
          <p:txBody>
            <a:bodyPr lIns="0" tIns="0" rIns="0" bIns="0" rtlCol="0" anchor="t">
              <a:spAutoFit/>
            </a:bodyPr>
            <a:lstStyle/>
            <a:p>
              <a:pPr algn="ctr">
                <a:lnSpc>
                  <a:spcPts val="2871"/>
                </a:lnSpc>
              </a:pPr>
              <a:r>
                <a:rPr lang="en-US" sz="2050" b="1">
                  <a:solidFill>
                    <a:srgbClr val="003366"/>
                  </a:solidFill>
                  <a:latin typeface="Poppins Bold"/>
                  <a:ea typeface="Poppins Bold"/>
                  <a:cs typeface="Poppins Bold"/>
                  <a:sym typeface="Poppins Bold"/>
                </a:rPr>
                <a:t>Risiko Hukum</a:t>
              </a:r>
            </a:p>
          </p:txBody>
        </p:sp>
      </p:grpSp>
      <p:sp>
        <p:nvSpPr>
          <p:cNvPr id="16" name="TextBox 16"/>
          <p:cNvSpPr txBox="1"/>
          <p:nvPr/>
        </p:nvSpPr>
        <p:spPr>
          <a:xfrm>
            <a:off x="6560716" y="7684045"/>
            <a:ext cx="5166568" cy="669925"/>
          </a:xfrm>
          <a:prstGeom prst="rect">
            <a:avLst/>
          </a:prstGeom>
        </p:spPr>
        <p:txBody>
          <a:bodyPr lIns="0" tIns="0" rIns="0" bIns="0" rtlCol="0" anchor="t">
            <a:spAutoFit/>
          </a:bodyPr>
          <a:lstStyle/>
          <a:p>
            <a:pPr algn="ctr">
              <a:lnSpc>
                <a:spcPts val="5599"/>
              </a:lnSpc>
            </a:pPr>
            <a:r>
              <a:rPr lang="en-US" sz="3999" b="1" dirty="0">
                <a:solidFill>
                  <a:srgbClr val="F6931E"/>
                </a:solidFill>
                <a:latin typeface="Montserrat Bold"/>
                <a:ea typeface="Montserrat Bold"/>
                <a:cs typeface="Montserrat Bold"/>
                <a:sym typeface="Montserrat Bold"/>
              </a:rPr>
              <a:t>APA DAMPAKNYA?</a:t>
            </a:r>
          </a:p>
        </p:txBody>
      </p:sp>
      <p:sp>
        <p:nvSpPr>
          <p:cNvPr id="17" name="TextBox 17"/>
          <p:cNvSpPr txBox="1"/>
          <p:nvPr/>
        </p:nvSpPr>
        <p:spPr>
          <a:xfrm>
            <a:off x="3341138" y="8563520"/>
            <a:ext cx="2297162" cy="367008"/>
          </a:xfrm>
          <a:prstGeom prst="rect">
            <a:avLst/>
          </a:prstGeom>
        </p:spPr>
        <p:txBody>
          <a:bodyPr lIns="0" tIns="0" rIns="0" bIns="0" rtlCol="0" anchor="t">
            <a:spAutoFit/>
          </a:bodyPr>
          <a:lstStyle/>
          <a:p>
            <a:pPr algn="l">
              <a:lnSpc>
                <a:spcPts val="2871"/>
              </a:lnSpc>
              <a:spcBef>
                <a:spcPct val="0"/>
              </a:spcBef>
            </a:pPr>
            <a:r>
              <a:rPr lang="en-US" sz="2050" b="1" dirty="0">
                <a:solidFill>
                  <a:srgbClr val="003366"/>
                </a:solidFill>
                <a:latin typeface="Poppins Bold"/>
                <a:ea typeface="Poppins Bold"/>
                <a:cs typeface="Poppins Bold"/>
                <a:sym typeface="Poppins Bold"/>
              </a:rPr>
              <a:t>Nama </a:t>
            </a:r>
            <a:r>
              <a:rPr lang="en-US" sz="2050" b="1" dirty="0" err="1">
                <a:solidFill>
                  <a:srgbClr val="003366"/>
                </a:solidFill>
                <a:latin typeface="Poppins Bold"/>
                <a:ea typeface="Poppins Bold"/>
                <a:cs typeface="Poppins Bold"/>
                <a:sym typeface="Poppins Bold"/>
              </a:rPr>
              <a:t>baik</a:t>
            </a:r>
            <a:r>
              <a:rPr lang="en-US" sz="2050" b="1" dirty="0">
                <a:solidFill>
                  <a:srgbClr val="003366"/>
                </a:solidFill>
                <a:latin typeface="Poppins Bold"/>
                <a:ea typeface="Poppins Bold"/>
                <a:cs typeface="Poppins Bold"/>
                <a:sym typeface="Poppins Bold"/>
              </a:rPr>
              <a:t> </a:t>
            </a:r>
            <a:r>
              <a:rPr lang="en-US" sz="2050" b="1" dirty="0" err="1">
                <a:solidFill>
                  <a:srgbClr val="003366"/>
                </a:solidFill>
                <a:latin typeface="Poppins Bold"/>
                <a:ea typeface="Poppins Bold"/>
                <a:cs typeface="Poppins Bold"/>
                <a:sym typeface="Poppins Bold"/>
              </a:rPr>
              <a:t>rusak</a:t>
            </a:r>
            <a:endParaRPr lang="en-US" sz="2050" b="1" dirty="0">
              <a:solidFill>
                <a:srgbClr val="003366"/>
              </a:solidFill>
              <a:latin typeface="Poppins Bold"/>
              <a:ea typeface="Poppins Bold"/>
              <a:cs typeface="Poppins Bold"/>
              <a:sym typeface="Poppins Bold"/>
            </a:endParaRPr>
          </a:p>
        </p:txBody>
      </p:sp>
      <p:sp>
        <p:nvSpPr>
          <p:cNvPr id="18" name="TextBox 18"/>
          <p:cNvSpPr txBox="1"/>
          <p:nvPr/>
        </p:nvSpPr>
        <p:spPr>
          <a:xfrm>
            <a:off x="5961066" y="8563520"/>
            <a:ext cx="3018371" cy="349839"/>
          </a:xfrm>
          <a:prstGeom prst="rect">
            <a:avLst/>
          </a:prstGeom>
        </p:spPr>
        <p:txBody>
          <a:bodyPr wrap="square" lIns="0" tIns="0" rIns="0" bIns="0" rtlCol="0" anchor="t">
            <a:spAutoFit/>
          </a:bodyPr>
          <a:lstStyle/>
          <a:p>
            <a:pPr algn="ctr">
              <a:lnSpc>
                <a:spcPts val="2871"/>
              </a:lnSpc>
              <a:spcBef>
                <a:spcPct val="0"/>
              </a:spcBef>
            </a:pPr>
            <a:r>
              <a:rPr lang="en-US" sz="2050" b="1" dirty="0">
                <a:solidFill>
                  <a:srgbClr val="003366"/>
                </a:solidFill>
                <a:latin typeface="Poppins Bold"/>
                <a:ea typeface="Poppins Bold"/>
                <a:cs typeface="Poppins Bold"/>
                <a:sym typeface="Poppins Bold"/>
              </a:rPr>
              <a:t>→ Masuk daftar </a:t>
            </a:r>
            <a:r>
              <a:rPr lang="en-US" sz="2050" b="1" dirty="0" err="1">
                <a:solidFill>
                  <a:srgbClr val="003366"/>
                </a:solidFill>
                <a:latin typeface="Poppins Bold"/>
                <a:ea typeface="Poppins Bold"/>
                <a:cs typeface="Poppins Bold"/>
                <a:sym typeface="Poppins Bold"/>
              </a:rPr>
              <a:t>hitam</a:t>
            </a:r>
            <a:endParaRPr lang="en-US" sz="2050" b="1" dirty="0">
              <a:solidFill>
                <a:srgbClr val="003366"/>
              </a:solidFill>
              <a:latin typeface="Poppins Bold"/>
              <a:ea typeface="Poppins Bold"/>
              <a:cs typeface="Poppins Bold"/>
              <a:sym typeface="Poppins Bold"/>
            </a:endParaRPr>
          </a:p>
        </p:txBody>
      </p:sp>
      <p:sp>
        <p:nvSpPr>
          <p:cNvPr id="19" name="TextBox 19"/>
          <p:cNvSpPr txBox="1"/>
          <p:nvPr/>
        </p:nvSpPr>
        <p:spPr>
          <a:xfrm>
            <a:off x="11818198" y="8563520"/>
            <a:ext cx="3128665" cy="367008"/>
          </a:xfrm>
          <a:prstGeom prst="rect">
            <a:avLst/>
          </a:prstGeom>
        </p:spPr>
        <p:txBody>
          <a:bodyPr lIns="0" tIns="0" rIns="0" bIns="0" rtlCol="0" anchor="t">
            <a:spAutoFit/>
          </a:bodyPr>
          <a:lstStyle/>
          <a:p>
            <a:pPr algn="ctr">
              <a:lnSpc>
                <a:spcPts val="2871"/>
              </a:lnSpc>
              <a:spcBef>
                <a:spcPct val="0"/>
              </a:spcBef>
            </a:pPr>
            <a:r>
              <a:rPr lang="en-US" sz="2050" b="1" dirty="0">
                <a:solidFill>
                  <a:srgbClr val="003366"/>
                </a:solidFill>
                <a:latin typeface="Poppins Bold"/>
                <a:ea typeface="Poppins Bold"/>
                <a:cs typeface="Poppins Bold"/>
                <a:sym typeface="Poppins Bold"/>
              </a:rPr>
              <a:t>→ </a:t>
            </a:r>
            <a:r>
              <a:rPr lang="en-US" sz="2050" b="1" dirty="0" err="1">
                <a:solidFill>
                  <a:srgbClr val="003366"/>
                </a:solidFill>
                <a:latin typeface="Poppins Bold"/>
                <a:ea typeface="Poppins Bold"/>
                <a:cs typeface="Poppins Bold"/>
                <a:sym typeface="Poppins Bold"/>
              </a:rPr>
              <a:t>Keluarga</a:t>
            </a:r>
            <a:r>
              <a:rPr lang="en-US" sz="2050" b="1" dirty="0">
                <a:solidFill>
                  <a:srgbClr val="003366"/>
                </a:solidFill>
                <a:latin typeface="Poppins Bold"/>
                <a:ea typeface="Poppins Bold"/>
                <a:cs typeface="Poppins Bold"/>
                <a:sym typeface="Poppins Bold"/>
              </a:rPr>
              <a:t> </a:t>
            </a:r>
            <a:r>
              <a:rPr lang="en-US" sz="2050" b="1" dirty="0" err="1">
                <a:solidFill>
                  <a:srgbClr val="003366"/>
                </a:solidFill>
                <a:latin typeface="Poppins Bold"/>
                <a:ea typeface="Poppins Bold"/>
                <a:cs typeface="Poppins Bold"/>
                <a:sym typeface="Poppins Bold"/>
              </a:rPr>
              <a:t>terdampak</a:t>
            </a:r>
            <a:endParaRPr lang="en-US" sz="2050" b="1" dirty="0">
              <a:solidFill>
                <a:srgbClr val="003366"/>
              </a:solidFill>
              <a:latin typeface="Poppins Bold"/>
              <a:ea typeface="Poppins Bold"/>
              <a:cs typeface="Poppins Bold"/>
              <a:sym typeface="Poppins Bold"/>
            </a:endParaRPr>
          </a:p>
        </p:txBody>
      </p:sp>
      <p:sp>
        <p:nvSpPr>
          <p:cNvPr id="20" name="TextBox 20"/>
          <p:cNvSpPr txBox="1"/>
          <p:nvPr/>
        </p:nvSpPr>
        <p:spPr>
          <a:xfrm>
            <a:off x="9260735" y="8563520"/>
            <a:ext cx="2233612" cy="367008"/>
          </a:xfrm>
          <a:prstGeom prst="rect">
            <a:avLst/>
          </a:prstGeom>
        </p:spPr>
        <p:txBody>
          <a:bodyPr lIns="0" tIns="0" rIns="0" bIns="0" rtlCol="0" anchor="t">
            <a:spAutoFit/>
          </a:bodyPr>
          <a:lstStyle/>
          <a:p>
            <a:pPr algn="ctr">
              <a:lnSpc>
                <a:spcPts val="2871"/>
              </a:lnSpc>
              <a:spcBef>
                <a:spcPct val="0"/>
              </a:spcBef>
            </a:pPr>
            <a:r>
              <a:rPr lang="en-US" sz="2050" b="1" dirty="0">
                <a:solidFill>
                  <a:srgbClr val="003366"/>
                </a:solidFill>
                <a:latin typeface="Poppins Bold"/>
                <a:ea typeface="Poppins Bold"/>
                <a:cs typeface="Poppins Bold"/>
                <a:sym typeface="Poppins Bold"/>
              </a:rPr>
              <a:t>→ Karier </a:t>
            </a:r>
            <a:r>
              <a:rPr lang="en-US" sz="2050" b="1" dirty="0" err="1">
                <a:solidFill>
                  <a:srgbClr val="003366"/>
                </a:solidFill>
                <a:latin typeface="Poppins Bold"/>
                <a:ea typeface="Poppins Bold"/>
                <a:cs typeface="Poppins Bold"/>
                <a:sym typeface="Poppins Bold"/>
              </a:rPr>
              <a:t>mentok</a:t>
            </a:r>
            <a:endParaRPr lang="en-US" sz="2050" b="1" dirty="0">
              <a:solidFill>
                <a:srgbClr val="003366"/>
              </a:solidFill>
              <a:latin typeface="Poppins Bold"/>
              <a:ea typeface="Poppins Bold"/>
              <a:cs typeface="Poppins Bold"/>
              <a:sym typeface="Poppins Bold"/>
            </a:endParaRPr>
          </a:p>
        </p:txBody>
      </p:sp>
      <p:sp>
        <p:nvSpPr>
          <p:cNvPr id="21" name="TextBox 8">
            <a:extLst>
              <a:ext uri="{FF2B5EF4-FFF2-40B4-BE49-F238E27FC236}">
                <a16:creationId xmlns:a16="http://schemas.microsoft.com/office/drawing/2014/main" id="{7F3A2C79-1407-1F84-86F9-2F385B16C8E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1028700" y="7915581"/>
            <a:ext cx="16230600" cy="1012781"/>
            <a:chOff x="0" y="0"/>
            <a:chExt cx="21640800" cy="1350375"/>
          </a:xfrm>
        </p:grpSpPr>
        <p:grpSp>
          <p:nvGrpSpPr>
            <p:cNvPr id="9" name="Group 9"/>
            <p:cNvGrpSpPr/>
            <p:nvPr/>
          </p:nvGrpSpPr>
          <p:grpSpPr>
            <a:xfrm>
              <a:off x="0" y="0"/>
              <a:ext cx="21640800" cy="1350375"/>
              <a:chOff x="0" y="0"/>
              <a:chExt cx="4274726" cy="266741"/>
            </a:xfrm>
          </p:grpSpPr>
          <p:sp>
            <p:nvSpPr>
              <p:cNvPr id="10" name="Freeform 10"/>
              <p:cNvSpPr/>
              <p:nvPr/>
            </p:nvSpPr>
            <p:spPr>
              <a:xfrm>
                <a:off x="0" y="0"/>
                <a:ext cx="4274726" cy="266741"/>
              </a:xfrm>
              <a:custGeom>
                <a:avLst/>
                <a:gdLst/>
                <a:ahLst/>
                <a:cxnLst/>
                <a:rect l="l" t="t" r="r" b="b"/>
                <a:pathLst>
                  <a:path w="4274726" h="266741">
                    <a:moveTo>
                      <a:pt x="24327" y="0"/>
                    </a:moveTo>
                    <a:lnTo>
                      <a:pt x="4250399" y="0"/>
                    </a:lnTo>
                    <a:cubicBezTo>
                      <a:pt x="4263834" y="0"/>
                      <a:pt x="4274726" y="10891"/>
                      <a:pt x="4274726" y="24327"/>
                    </a:cubicBezTo>
                    <a:lnTo>
                      <a:pt x="4274726" y="242414"/>
                    </a:lnTo>
                    <a:cubicBezTo>
                      <a:pt x="4274726" y="255849"/>
                      <a:pt x="4263834" y="266741"/>
                      <a:pt x="4250399" y="266741"/>
                    </a:cubicBezTo>
                    <a:lnTo>
                      <a:pt x="24327" y="266741"/>
                    </a:lnTo>
                    <a:cubicBezTo>
                      <a:pt x="10891" y="266741"/>
                      <a:pt x="0" y="255849"/>
                      <a:pt x="0" y="242414"/>
                    </a:cubicBezTo>
                    <a:lnTo>
                      <a:pt x="0" y="24327"/>
                    </a:lnTo>
                    <a:cubicBezTo>
                      <a:pt x="0" y="10891"/>
                      <a:pt x="10891" y="0"/>
                      <a:pt x="24327" y="0"/>
                    </a:cubicBezTo>
                    <a:close/>
                  </a:path>
                </a:pathLst>
              </a:custGeom>
              <a:solidFill>
                <a:srgbClr val="003366"/>
              </a:solidFill>
            </p:spPr>
          </p:sp>
          <p:sp>
            <p:nvSpPr>
              <p:cNvPr id="11" name="TextBox 11"/>
              <p:cNvSpPr txBox="1"/>
              <p:nvPr/>
            </p:nvSpPr>
            <p:spPr>
              <a:xfrm>
                <a:off x="0" y="-57150"/>
                <a:ext cx="4274726" cy="323891"/>
              </a:xfrm>
              <a:prstGeom prst="rect">
                <a:avLst/>
              </a:prstGeom>
            </p:spPr>
            <p:txBody>
              <a:bodyPr lIns="50800" tIns="50800" rIns="50800" bIns="50800" rtlCol="0" anchor="ctr"/>
              <a:lstStyle/>
              <a:p>
                <a:pPr algn="ctr">
                  <a:lnSpc>
                    <a:spcPts val="2799"/>
                  </a:lnSpc>
                </a:pPr>
                <a:endParaRPr/>
              </a:p>
            </p:txBody>
          </p:sp>
        </p:grpSp>
        <p:sp>
          <p:nvSpPr>
            <p:cNvPr id="12" name="TextBox 12"/>
            <p:cNvSpPr txBox="1"/>
            <p:nvPr/>
          </p:nvSpPr>
          <p:spPr>
            <a:xfrm>
              <a:off x="2352212" y="407429"/>
              <a:ext cx="16936377" cy="468842"/>
            </a:xfrm>
            <a:prstGeom prst="rect">
              <a:avLst/>
            </a:prstGeom>
          </p:spPr>
          <p:txBody>
            <a:bodyPr lIns="0" tIns="0" rIns="0" bIns="0" rtlCol="0" anchor="t">
              <a:spAutoFit/>
            </a:bodyPr>
            <a:lstStyle/>
            <a:p>
              <a:pPr algn="ctr">
                <a:lnSpc>
                  <a:spcPts val="2800"/>
                </a:lnSpc>
                <a:spcBef>
                  <a:spcPct val="0"/>
                </a:spcBef>
              </a:pPr>
              <a:r>
                <a:rPr lang="en-US" sz="2000" b="1">
                  <a:solidFill>
                    <a:srgbClr val="F6931E"/>
                  </a:solidFill>
                  <a:latin typeface="Poppins Bold"/>
                  <a:ea typeface="Poppins Bold"/>
                  <a:cs typeface="Poppins Bold"/>
                  <a:sym typeface="Poppins Bold"/>
                </a:rPr>
                <a:t>Negosiasi menjadi sarana menyatukan perbedaan untuk mencapai kesepakatan bersama.</a:t>
              </a:r>
            </a:p>
          </p:txBody>
        </p:sp>
      </p:grpSp>
      <p:grpSp>
        <p:nvGrpSpPr>
          <p:cNvPr id="13" name="Group 13"/>
          <p:cNvGrpSpPr/>
          <p:nvPr/>
        </p:nvGrpSpPr>
        <p:grpSpPr>
          <a:xfrm>
            <a:off x="3847893" y="3874328"/>
            <a:ext cx="2010333" cy="3469553"/>
            <a:chOff x="0" y="0"/>
            <a:chExt cx="2680444" cy="4626071"/>
          </a:xfrm>
        </p:grpSpPr>
        <p:grpSp>
          <p:nvGrpSpPr>
            <p:cNvPr id="14" name="Group 14"/>
            <p:cNvGrpSpPr/>
            <p:nvPr/>
          </p:nvGrpSpPr>
          <p:grpSpPr>
            <a:xfrm>
              <a:off x="0" y="0"/>
              <a:ext cx="2680444" cy="4626071"/>
              <a:chOff x="0" y="0"/>
              <a:chExt cx="635000" cy="1095921"/>
            </a:xfrm>
          </p:grpSpPr>
          <p:sp>
            <p:nvSpPr>
              <p:cNvPr id="15" name="Freeform 15"/>
              <p:cNvSpPr/>
              <p:nvPr/>
            </p:nvSpPr>
            <p:spPr>
              <a:xfrm>
                <a:off x="0" y="0"/>
                <a:ext cx="635000" cy="1095921"/>
              </a:xfrm>
              <a:custGeom>
                <a:avLst/>
                <a:gdLst/>
                <a:ahLst/>
                <a:cxnLst/>
                <a:rect l="l" t="t" r="r" b="b"/>
                <a:pathLst>
                  <a:path w="635000" h="1095921">
                    <a:moveTo>
                      <a:pt x="75216" y="0"/>
                    </a:moveTo>
                    <a:lnTo>
                      <a:pt x="559784" y="0"/>
                    </a:lnTo>
                    <a:cubicBezTo>
                      <a:pt x="579732" y="0"/>
                      <a:pt x="598864" y="7925"/>
                      <a:pt x="612970" y="22030"/>
                    </a:cubicBezTo>
                    <a:cubicBezTo>
                      <a:pt x="627075" y="36136"/>
                      <a:pt x="635000" y="55268"/>
                      <a:pt x="635000" y="75216"/>
                    </a:cubicBezTo>
                    <a:lnTo>
                      <a:pt x="635000" y="1020705"/>
                    </a:lnTo>
                    <a:cubicBezTo>
                      <a:pt x="635000" y="1040653"/>
                      <a:pt x="627075" y="1059785"/>
                      <a:pt x="612970" y="1073891"/>
                    </a:cubicBezTo>
                    <a:cubicBezTo>
                      <a:pt x="598864" y="1087996"/>
                      <a:pt x="579732" y="1095921"/>
                      <a:pt x="559784" y="1095921"/>
                    </a:cubicBezTo>
                    <a:lnTo>
                      <a:pt x="75216" y="1095921"/>
                    </a:lnTo>
                    <a:cubicBezTo>
                      <a:pt x="33675" y="1095921"/>
                      <a:pt x="0" y="1062246"/>
                      <a:pt x="0" y="1020705"/>
                    </a:cubicBezTo>
                    <a:lnTo>
                      <a:pt x="0" y="75216"/>
                    </a:lnTo>
                    <a:cubicBezTo>
                      <a:pt x="0" y="55268"/>
                      <a:pt x="7925" y="36136"/>
                      <a:pt x="22030" y="22030"/>
                    </a:cubicBezTo>
                    <a:cubicBezTo>
                      <a:pt x="36136" y="7925"/>
                      <a:pt x="55268" y="0"/>
                      <a:pt x="75216" y="0"/>
                    </a:cubicBezTo>
                    <a:close/>
                  </a:path>
                </a:pathLst>
              </a:custGeom>
              <a:solidFill>
                <a:srgbClr val="003366"/>
              </a:solidFill>
            </p:spPr>
          </p:sp>
          <p:sp>
            <p:nvSpPr>
              <p:cNvPr id="16" name="TextBox 16"/>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17" name="Freeform 17"/>
            <p:cNvSpPr/>
            <p:nvPr/>
          </p:nvSpPr>
          <p:spPr>
            <a:xfrm>
              <a:off x="348151" y="684024"/>
              <a:ext cx="2006174" cy="1838157"/>
            </a:xfrm>
            <a:custGeom>
              <a:avLst/>
              <a:gdLst/>
              <a:ahLst/>
              <a:cxnLst/>
              <a:rect l="l" t="t" r="r" b="b"/>
              <a:pathLst>
                <a:path w="2006174" h="1838157">
                  <a:moveTo>
                    <a:pt x="0" y="0"/>
                  </a:moveTo>
                  <a:lnTo>
                    <a:pt x="2006174" y="0"/>
                  </a:lnTo>
                  <a:lnTo>
                    <a:pt x="2006174" y="1838157"/>
                  </a:lnTo>
                  <a:lnTo>
                    <a:pt x="0" y="183815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8" name="TextBox 18"/>
            <p:cNvSpPr txBox="1"/>
            <p:nvPr/>
          </p:nvSpPr>
          <p:spPr>
            <a:xfrm>
              <a:off x="213929" y="2893859"/>
              <a:ext cx="2252586" cy="1124618"/>
            </a:xfrm>
            <a:prstGeom prst="rect">
              <a:avLst/>
            </a:prstGeom>
          </p:spPr>
          <p:txBody>
            <a:bodyPr lIns="0" tIns="0" rIns="0" bIns="0" rtlCol="0" anchor="t">
              <a:spAutoFit/>
            </a:bodyPr>
            <a:lstStyle/>
            <a:p>
              <a:pPr algn="ctr">
                <a:lnSpc>
                  <a:spcPts val="2279"/>
                </a:lnSpc>
              </a:pPr>
              <a:r>
                <a:rPr lang="en-US" sz="1628" i="1">
                  <a:solidFill>
                    <a:srgbClr val="FFFFFF"/>
                  </a:solidFill>
                  <a:latin typeface="Poppins Italics"/>
                  <a:ea typeface="Poppins Italics"/>
                  <a:cs typeface="Poppins Italics"/>
                  <a:sym typeface="Poppins Italics"/>
                </a:rPr>
                <a:t>Melibatkan minimal dua pihak</a:t>
              </a:r>
            </a:p>
          </p:txBody>
        </p:sp>
      </p:grpSp>
      <p:grpSp>
        <p:nvGrpSpPr>
          <p:cNvPr id="19" name="Group 19"/>
          <p:cNvGrpSpPr/>
          <p:nvPr/>
        </p:nvGrpSpPr>
        <p:grpSpPr>
          <a:xfrm>
            <a:off x="6709011" y="3874328"/>
            <a:ext cx="2010333" cy="3469553"/>
            <a:chOff x="0" y="0"/>
            <a:chExt cx="2680444" cy="4626071"/>
          </a:xfrm>
        </p:grpSpPr>
        <p:grpSp>
          <p:nvGrpSpPr>
            <p:cNvPr id="20" name="Group 20"/>
            <p:cNvGrpSpPr/>
            <p:nvPr/>
          </p:nvGrpSpPr>
          <p:grpSpPr>
            <a:xfrm>
              <a:off x="0" y="0"/>
              <a:ext cx="2680444" cy="4626071"/>
              <a:chOff x="0" y="0"/>
              <a:chExt cx="635000" cy="1095921"/>
            </a:xfrm>
          </p:grpSpPr>
          <p:sp>
            <p:nvSpPr>
              <p:cNvPr id="21" name="Freeform 21"/>
              <p:cNvSpPr/>
              <p:nvPr/>
            </p:nvSpPr>
            <p:spPr>
              <a:xfrm>
                <a:off x="0" y="0"/>
                <a:ext cx="635000" cy="1095921"/>
              </a:xfrm>
              <a:custGeom>
                <a:avLst/>
                <a:gdLst/>
                <a:ahLst/>
                <a:cxnLst/>
                <a:rect l="l" t="t" r="r" b="b"/>
                <a:pathLst>
                  <a:path w="635000" h="1095921">
                    <a:moveTo>
                      <a:pt x="75216" y="0"/>
                    </a:moveTo>
                    <a:lnTo>
                      <a:pt x="559784" y="0"/>
                    </a:lnTo>
                    <a:cubicBezTo>
                      <a:pt x="579732" y="0"/>
                      <a:pt x="598864" y="7925"/>
                      <a:pt x="612970" y="22030"/>
                    </a:cubicBezTo>
                    <a:cubicBezTo>
                      <a:pt x="627075" y="36136"/>
                      <a:pt x="635000" y="55268"/>
                      <a:pt x="635000" y="75216"/>
                    </a:cubicBezTo>
                    <a:lnTo>
                      <a:pt x="635000" y="1020705"/>
                    </a:lnTo>
                    <a:cubicBezTo>
                      <a:pt x="635000" y="1040653"/>
                      <a:pt x="627075" y="1059785"/>
                      <a:pt x="612970" y="1073891"/>
                    </a:cubicBezTo>
                    <a:cubicBezTo>
                      <a:pt x="598864" y="1087996"/>
                      <a:pt x="579732" y="1095921"/>
                      <a:pt x="559784" y="1095921"/>
                    </a:cubicBezTo>
                    <a:lnTo>
                      <a:pt x="75216" y="1095921"/>
                    </a:lnTo>
                    <a:cubicBezTo>
                      <a:pt x="33675" y="1095921"/>
                      <a:pt x="0" y="1062246"/>
                      <a:pt x="0" y="1020705"/>
                    </a:cubicBezTo>
                    <a:lnTo>
                      <a:pt x="0" y="75216"/>
                    </a:lnTo>
                    <a:cubicBezTo>
                      <a:pt x="0" y="55268"/>
                      <a:pt x="7925" y="36136"/>
                      <a:pt x="22030" y="22030"/>
                    </a:cubicBezTo>
                    <a:cubicBezTo>
                      <a:pt x="36136" y="7925"/>
                      <a:pt x="55268" y="0"/>
                      <a:pt x="75216" y="0"/>
                    </a:cubicBezTo>
                    <a:close/>
                  </a:path>
                </a:pathLst>
              </a:custGeom>
              <a:solidFill>
                <a:srgbClr val="003366"/>
              </a:solidFill>
            </p:spPr>
          </p:sp>
          <p:sp>
            <p:nvSpPr>
              <p:cNvPr id="22" name="TextBox 22"/>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23" name="Freeform 23"/>
            <p:cNvSpPr/>
            <p:nvPr/>
          </p:nvSpPr>
          <p:spPr>
            <a:xfrm>
              <a:off x="668146" y="623289"/>
              <a:ext cx="1344152" cy="1838157"/>
            </a:xfrm>
            <a:custGeom>
              <a:avLst/>
              <a:gdLst/>
              <a:ahLst/>
              <a:cxnLst/>
              <a:rect l="l" t="t" r="r" b="b"/>
              <a:pathLst>
                <a:path w="1344152" h="1838157">
                  <a:moveTo>
                    <a:pt x="0" y="0"/>
                  </a:moveTo>
                  <a:lnTo>
                    <a:pt x="1344152" y="0"/>
                  </a:lnTo>
                  <a:lnTo>
                    <a:pt x="1344152" y="1838157"/>
                  </a:lnTo>
                  <a:lnTo>
                    <a:pt x="0" y="1838157"/>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4" name="TextBox 24"/>
            <p:cNvSpPr txBox="1"/>
            <p:nvPr/>
          </p:nvSpPr>
          <p:spPr>
            <a:xfrm>
              <a:off x="213438" y="2740257"/>
              <a:ext cx="2252586" cy="1505175"/>
            </a:xfrm>
            <a:prstGeom prst="rect">
              <a:avLst/>
            </a:prstGeom>
          </p:spPr>
          <p:txBody>
            <a:bodyPr lIns="0" tIns="0" rIns="0" bIns="0" rtlCol="0" anchor="t">
              <a:spAutoFit/>
            </a:bodyPr>
            <a:lstStyle/>
            <a:p>
              <a:pPr algn="ctr">
                <a:lnSpc>
                  <a:spcPts val="2279"/>
                </a:lnSpc>
              </a:pPr>
              <a:r>
                <a:rPr lang="en-US" sz="1628" i="1">
                  <a:solidFill>
                    <a:srgbClr val="FFFFFF"/>
                  </a:solidFill>
                  <a:latin typeface="Poppins Italics"/>
                  <a:ea typeface="Poppins Italics"/>
                  <a:cs typeface="Poppins Italics"/>
                  <a:sym typeface="Poppins Italics"/>
                </a:rPr>
                <a:t>Ada kepentingan yang sama dan berbeda</a:t>
              </a:r>
            </a:p>
          </p:txBody>
        </p:sp>
      </p:grpSp>
      <p:grpSp>
        <p:nvGrpSpPr>
          <p:cNvPr id="25" name="Group 25"/>
          <p:cNvGrpSpPr/>
          <p:nvPr/>
        </p:nvGrpSpPr>
        <p:grpSpPr>
          <a:xfrm>
            <a:off x="9569393" y="3874328"/>
            <a:ext cx="2010333" cy="3469553"/>
            <a:chOff x="0" y="0"/>
            <a:chExt cx="2680444" cy="4626071"/>
          </a:xfrm>
        </p:grpSpPr>
        <p:grpSp>
          <p:nvGrpSpPr>
            <p:cNvPr id="26" name="Group 26"/>
            <p:cNvGrpSpPr/>
            <p:nvPr/>
          </p:nvGrpSpPr>
          <p:grpSpPr>
            <a:xfrm>
              <a:off x="0" y="0"/>
              <a:ext cx="2680444" cy="4626071"/>
              <a:chOff x="0" y="0"/>
              <a:chExt cx="635000" cy="1095921"/>
            </a:xfrm>
          </p:grpSpPr>
          <p:sp>
            <p:nvSpPr>
              <p:cNvPr id="27" name="Freeform 27"/>
              <p:cNvSpPr/>
              <p:nvPr/>
            </p:nvSpPr>
            <p:spPr>
              <a:xfrm>
                <a:off x="0" y="0"/>
                <a:ext cx="635000" cy="1095921"/>
              </a:xfrm>
              <a:custGeom>
                <a:avLst/>
                <a:gdLst/>
                <a:ahLst/>
                <a:cxnLst/>
                <a:rect l="l" t="t" r="r" b="b"/>
                <a:pathLst>
                  <a:path w="635000" h="1095921">
                    <a:moveTo>
                      <a:pt x="75216" y="0"/>
                    </a:moveTo>
                    <a:lnTo>
                      <a:pt x="559784" y="0"/>
                    </a:lnTo>
                    <a:cubicBezTo>
                      <a:pt x="579732" y="0"/>
                      <a:pt x="598864" y="7925"/>
                      <a:pt x="612970" y="22030"/>
                    </a:cubicBezTo>
                    <a:cubicBezTo>
                      <a:pt x="627075" y="36136"/>
                      <a:pt x="635000" y="55268"/>
                      <a:pt x="635000" y="75216"/>
                    </a:cubicBezTo>
                    <a:lnTo>
                      <a:pt x="635000" y="1020705"/>
                    </a:lnTo>
                    <a:cubicBezTo>
                      <a:pt x="635000" y="1040653"/>
                      <a:pt x="627075" y="1059785"/>
                      <a:pt x="612970" y="1073891"/>
                    </a:cubicBezTo>
                    <a:cubicBezTo>
                      <a:pt x="598864" y="1087996"/>
                      <a:pt x="579732" y="1095921"/>
                      <a:pt x="559784" y="1095921"/>
                    </a:cubicBezTo>
                    <a:lnTo>
                      <a:pt x="75216" y="1095921"/>
                    </a:lnTo>
                    <a:cubicBezTo>
                      <a:pt x="33675" y="1095921"/>
                      <a:pt x="0" y="1062246"/>
                      <a:pt x="0" y="1020705"/>
                    </a:cubicBezTo>
                    <a:lnTo>
                      <a:pt x="0" y="75216"/>
                    </a:lnTo>
                    <a:cubicBezTo>
                      <a:pt x="0" y="55268"/>
                      <a:pt x="7925" y="36136"/>
                      <a:pt x="22030" y="22030"/>
                    </a:cubicBezTo>
                    <a:cubicBezTo>
                      <a:pt x="36136" y="7925"/>
                      <a:pt x="55268" y="0"/>
                      <a:pt x="75216" y="0"/>
                    </a:cubicBezTo>
                    <a:close/>
                  </a:path>
                </a:pathLst>
              </a:custGeom>
              <a:solidFill>
                <a:srgbClr val="003366"/>
              </a:solidFill>
            </p:spPr>
          </p:sp>
          <p:sp>
            <p:nvSpPr>
              <p:cNvPr id="28" name="TextBox 28"/>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29" name="Freeform 29"/>
            <p:cNvSpPr/>
            <p:nvPr/>
          </p:nvSpPr>
          <p:spPr>
            <a:xfrm>
              <a:off x="322756" y="562554"/>
              <a:ext cx="2138747" cy="1959627"/>
            </a:xfrm>
            <a:custGeom>
              <a:avLst/>
              <a:gdLst/>
              <a:ahLst/>
              <a:cxnLst/>
              <a:rect l="l" t="t" r="r" b="b"/>
              <a:pathLst>
                <a:path w="2138747" h="1959627">
                  <a:moveTo>
                    <a:pt x="0" y="0"/>
                  </a:moveTo>
                  <a:lnTo>
                    <a:pt x="2138747" y="0"/>
                  </a:lnTo>
                  <a:lnTo>
                    <a:pt x="2138747" y="1959627"/>
                  </a:lnTo>
                  <a:lnTo>
                    <a:pt x="0" y="1959627"/>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30" name="TextBox 30"/>
            <p:cNvSpPr txBox="1"/>
            <p:nvPr/>
          </p:nvSpPr>
          <p:spPr>
            <a:xfrm>
              <a:off x="265837" y="2893859"/>
              <a:ext cx="2252586" cy="1124618"/>
            </a:xfrm>
            <a:prstGeom prst="rect">
              <a:avLst/>
            </a:prstGeom>
          </p:spPr>
          <p:txBody>
            <a:bodyPr lIns="0" tIns="0" rIns="0" bIns="0" rtlCol="0" anchor="t">
              <a:spAutoFit/>
            </a:bodyPr>
            <a:lstStyle/>
            <a:p>
              <a:pPr algn="ctr">
                <a:lnSpc>
                  <a:spcPts val="2279"/>
                </a:lnSpc>
              </a:pPr>
              <a:r>
                <a:rPr lang="en-US" sz="1628" i="1">
                  <a:solidFill>
                    <a:srgbClr val="FFFFFF"/>
                  </a:solidFill>
                  <a:latin typeface="Poppins Italics"/>
                  <a:ea typeface="Poppins Italics"/>
                  <a:cs typeface="Poppins Italics"/>
                  <a:sym typeface="Poppins Italics"/>
                </a:rPr>
                <a:t>Bertujuan mencapai kesepakatan</a:t>
              </a:r>
            </a:p>
          </p:txBody>
        </p:sp>
      </p:grpSp>
      <p:grpSp>
        <p:nvGrpSpPr>
          <p:cNvPr id="31" name="Group 31"/>
          <p:cNvGrpSpPr/>
          <p:nvPr/>
        </p:nvGrpSpPr>
        <p:grpSpPr>
          <a:xfrm>
            <a:off x="12429774" y="3874328"/>
            <a:ext cx="2010333" cy="3469553"/>
            <a:chOff x="0" y="0"/>
            <a:chExt cx="2680444" cy="4626071"/>
          </a:xfrm>
        </p:grpSpPr>
        <p:grpSp>
          <p:nvGrpSpPr>
            <p:cNvPr id="32" name="Group 32"/>
            <p:cNvGrpSpPr/>
            <p:nvPr/>
          </p:nvGrpSpPr>
          <p:grpSpPr>
            <a:xfrm>
              <a:off x="0" y="0"/>
              <a:ext cx="2680444" cy="4626071"/>
              <a:chOff x="0" y="0"/>
              <a:chExt cx="635000" cy="1095921"/>
            </a:xfrm>
          </p:grpSpPr>
          <p:sp>
            <p:nvSpPr>
              <p:cNvPr id="33" name="Freeform 33"/>
              <p:cNvSpPr/>
              <p:nvPr/>
            </p:nvSpPr>
            <p:spPr>
              <a:xfrm>
                <a:off x="0" y="0"/>
                <a:ext cx="635000" cy="1095921"/>
              </a:xfrm>
              <a:custGeom>
                <a:avLst/>
                <a:gdLst/>
                <a:ahLst/>
                <a:cxnLst/>
                <a:rect l="l" t="t" r="r" b="b"/>
                <a:pathLst>
                  <a:path w="635000" h="1095921">
                    <a:moveTo>
                      <a:pt x="75216" y="0"/>
                    </a:moveTo>
                    <a:lnTo>
                      <a:pt x="559784" y="0"/>
                    </a:lnTo>
                    <a:cubicBezTo>
                      <a:pt x="579732" y="0"/>
                      <a:pt x="598864" y="7925"/>
                      <a:pt x="612970" y="22030"/>
                    </a:cubicBezTo>
                    <a:cubicBezTo>
                      <a:pt x="627075" y="36136"/>
                      <a:pt x="635000" y="55268"/>
                      <a:pt x="635000" y="75216"/>
                    </a:cubicBezTo>
                    <a:lnTo>
                      <a:pt x="635000" y="1020705"/>
                    </a:lnTo>
                    <a:cubicBezTo>
                      <a:pt x="635000" y="1040653"/>
                      <a:pt x="627075" y="1059785"/>
                      <a:pt x="612970" y="1073891"/>
                    </a:cubicBezTo>
                    <a:cubicBezTo>
                      <a:pt x="598864" y="1087996"/>
                      <a:pt x="579732" y="1095921"/>
                      <a:pt x="559784" y="1095921"/>
                    </a:cubicBezTo>
                    <a:lnTo>
                      <a:pt x="75216" y="1095921"/>
                    </a:lnTo>
                    <a:cubicBezTo>
                      <a:pt x="33675" y="1095921"/>
                      <a:pt x="0" y="1062246"/>
                      <a:pt x="0" y="1020705"/>
                    </a:cubicBezTo>
                    <a:lnTo>
                      <a:pt x="0" y="75216"/>
                    </a:lnTo>
                    <a:cubicBezTo>
                      <a:pt x="0" y="55268"/>
                      <a:pt x="7925" y="36136"/>
                      <a:pt x="22030" y="22030"/>
                    </a:cubicBezTo>
                    <a:cubicBezTo>
                      <a:pt x="36136" y="7925"/>
                      <a:pt x="55268" y="0"/>
                      <a:pt x="75216" y="0"/>
                    </a:cubicBezTo>
                    <a:close/>
                  </a:path>
                </a:pathLst>
              </a:custGeom>
              <a:solidFill>
                <a:srgbClr val="003366"/>
              </a:solidFill>
            </p:spPr>
          </p:sp>
          <p:sp>
            <p:nvSpPr>
              <p:cNvPr id="34" name="TextBox 34"/>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35" name="Freeform 35"/>
            <p:cNvSpPr/>
            <p:nvPr/>
          </p:nvSpPr>
          <p:spPr>
            <a:xfrm>
              <a:off x="315511" y="674458"/>
              <a:ext cx="2049422" cy="1857288"/>
            </a:xfrm>
            <a:custGeom>
              <a:avLst/>
              <a:gdLst/>
              <a:ahLst/>
              <a:cxnLst/>
              <a:rect l="l" t="t" r="r" b="b"/>
              <a:pathLst>
                <a:path w="2049422" h="1857288">
                  <a:moveTo>
                    <a:pt x="0" y="0"/>
                  </a:moveTo>
                  <a:lnTo>
                    <a:pt x="2049422" y="0"/>
                  </a:lnTo>
                  <a:lnTo>
                    <a:pt x="2049422" y="1857288"/>
                  </a:lnTo>
                  <a:lnTo>
                    <a:pt x="0" y="1857288"/>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36" name="TextBox 36"/>
            <p:cNvSpPr txBox="1"/>
            <p:nvPr/>
          </p:nvSpPr>
          <p:spPr>
            <a:xfrm>
              <a:off x="268362" y="2740257"/>
              <a:ext cx="2252586" cy="1124618"/>
            </a:xfrm>
            <a:prstGeom prst="rect">
              <a:avLst/>
            </a:prstGeom>
          </p:spPr>
          <p:txBody>
            <a:bodyPr lIns="0" tIns="0" rIns="0" bIns="0" rtlCol="0" anchor="t">
              <a:spAutoFit/>
            </a:bodyPr>
            <a:lstStyle/>
            <a:p>
              <a:pPr algn="ctr">
                <a:lnSpc>
                  <a:spcPts val="2279"/>
                </a:lnSpc>
              </a:pPr>
              <a:r>
                <a:rPr lang="en-US" sz="1628" i="1">
                  <a:solidFill>
                    <a:srgbClr val="FFFFFF"/>
                  </a:solidFill>
                  <a:latin typeface="Poppins Italics"/>
                  <a:ea typeface="Poppins Italics"/>
                  <a:cs typeface="Poppins Italics"/>
                  <a:sym typeface="Poppins Italics"/>
                </a:rPr>
                <a:t>Menggunakan komunikasi persuasif</a:t>
              </a:r>
            </a:p>
          </p:txBody>
        </p:sp>
      </p:grpSp>
      <p:sp>
        <p:nvSpPr>
          <p:cNvPr id="37" name="TextBox 37"/>
          <p:cNvSpPr txBox="1"/>
          <p:nvPr/>
        </p:nvSpPr>
        <p:spPr>
          <a:xfrm>
            <a:off x="1028700" y="1282438"/>
            <a:ext cx="2061633"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NEGOISASI</a:t>
            </a:r>
          </a:p>
        </p:txBody>
      </p:sp>
      <p:sp>
        <p:nvSpPr>
          <p:cNvPr id="38" name="TextBox 38"/>
          <p:cNvSpPr txBox="1"/>
          <p:nvPr/>
        </p:nvSpPr>
        <p:spPr>
          <a:xfrm>
            <a:off x="1028700" y="1966153"/>
            <a:ext cx="15844204" cy="879475"/>
          </a:xfrm>
          <a:prstGeom prst="rect">
            <a:avLst/>
          </a:prstGeom>
        </p:spPr>
        <p:txBody>
          <a:bodyPr lIns="0" tIns="0" rIns="0" bIns="0" rtlCol="0" anchor="t">
            <a:spAutoFit/>
          </a:bodyPr>
          <a:lstStyle/>
          <a:p>
            <a:pPr algn="l">
              <a:lnSpc>
                <a:spcPts val="3499"/>
              </a:lnSpc>
            </a:pPr>
            <a:r>
              <a:rPr lang="en-US" sz="2499">
                <a:solidFill>
                  <a:srgbClr val="062652"/>
                </a:solidFill>
                <a:latin typeface="Poppins"/>
                <a:ea typeface="Poppins"/>
                <a:cs typeface="Poppins"/>
                <a:sym typeface="Poppins"/>
              </a:rPr>
              <a:t>NEGOSIASI ADALAH PROSES KOMUNIKASI DUA PIHAK ATAU LEBIH YANG MEMILIKI KEPENTINGAN BERBEDA UNTUK MENCAPAI KESEPAKATAN BERSAMA YANG DAPAT DITERIMA OLEH SEMUA PIHAK:</a:t>
            </a:r>
          </a:p>
        </p:txBody>
      </p:sp>
      <p:sp>
        <p:nvSpPr>
          <p:cNvPr id="39" name="TextBox 39"/>
          <p:cNvSpPr txBox="1"/>
          <p:nvPr/>
        </p:nvSpPr>
        <p:spPr>
          <a:xfrm>
            <a:off x="1028700" y="3194878"/>
            <a:ext cx="15844204" cy="4413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CIRI UTAMA NEGOISASI:</a:t>
            </a:r>
          </a:p>
        </p:txBody>
      </p:sp>
      <p:sp>
        <p:nvSpPr>
          <p:cNvPr id="40" name="TextBox 8">
            <a:extLst>
              <a:ext uri="{FF2B5EF4-FFF2-40B4-BE49-F238E27FC236}">
                <a16:creationId xmlns:a16="http://schemas.microsoft.com/office/drawing/2014/main" id="{A8C43597-3E7F-EBC3-C024-2F8FD696ED6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1028700" y="7821115"/>
            <a:ext cx="16230600" cy="1012781"/>
            <a:chOff x="0" y="0"/>
            <a:chExt cx="21640800" cy="1350375"/>
          </a:xfrm>
        </p:grpSpPr>
        <p:grpSp>
          <p:nvGrpSpPr>
            <p:cNvPr id="9" name="Group 9"/>
            <p:cNvGrpSpPr/>
            <p:nvPr/>
          </p:nvGrpSpPr>
          <p:grpSpPr>
            <a:xfrm>
              <a:off x="0" y="0"/>
              <a:ext cx="21640800" cy="1350375"/>
              <a:chOff x="0" y="0"/>
              <a:chExt cx="4274726" cy="266741"/>
            </a:xfrm>
          </p:grpSpPr>
          <p:sp>
            <p:nvSpPr>
              <p:cNvPr id="10" name="Freeform 10"/>
              <p:cNvSpPr/>
              <p:nvPr/>
            </p:nvSpPr>
            <p:spPr>
              <a:xfrm>
                <a:off x="0" y="0"/>
                <a:ext cx="4274726" cy="266741"/>
              </a:xfrm>
              <a:custGeom>
                <a:avLst/>
                <a:gdLst/>
                <a:ahLst/>
                <a:cxnLst/>
                <a:rect l="l" t="t" r="r" b="b"/>
                <a:pathLst>
                  <a:path w="4274726" h="266741">
                    <a:moveTo>
                      <a:pt x="24327" y="0"/>
                    </a:moveTo>
                    <a:lnTo>
                      <a:pt x="4250399" y="0"/>
                    </a:lnTo>
                    <a:cubicBezTo>
                      <a:pt x="4263834" y="0"/>
                      <a:pt x="4274726" y="10891"/>
                      <a:pt x="4274726" y="24327"/>
                    </a:cubicBezTo>
                    <a:lnTo>
                      <a:pt x="4274726" y="242414"/>
                    </a:lnTo>
                    <a:cubicBezTo>
                      <a:pt x="4274726" y="255849"/>
                      <a:pt x="4263834" y="266741"/>
                      <a:pt x="4250399" y="266741"/>
                    </a:cubicBezTo>
                    <a:lnTo>
                      <a:pt x="24327" y="266741"/>
                    </a:lnTo>
                    <a:cubicBezTo>
                      <a:pt x="10891" y="266741"/>
                      <a:pt x="0" y="255849"/>
                      <a:pt x="0" y="242414"/>
                    </a:cubicBezTo>
                    <a:lnTo>
                      <a:pt x="0" y="24327"/>
                    </a:lnTo>
                    <a:cubicBezTo>
                      <a:pt x="0" y="10891"/>
                      <a:pt x="10891" y="0"/>
                      <a:pt x="24327" y="0"/>
                    </a:cubicBezTo>
                    <a:close/>
                  </a:path>
                </a:pathLst>
              </a:custGeom>
              <a:solidFill>
                <a:srgbClr val="003366"/>
              </a:solidFill>
            </p:spPr>
          </p:sp>
          <p:sp>
            <p:nvSpPr>
              <p:cNvPr id="11" name="TextBox 11"/>
              <p:cNvSpPr txBox="1"/>
              <p:nvPr/>
            </p:nvSpPr>
            <p:spPr>
              <a:xfrm>
                <a:off x="0" y="-57150"/>
                <a:ext cx="4274726" cy="323891"/>
              </a:xfrm>
              <a:prstGeom prst="rect">
                <a:avLst/>
              </a:prstGeom>
            </p:spPr>
            <p:txBody>
              <a:bodyPr lIns="50800" tIns="50800" rIns="50800" bIns="50800" rtlCol="0" anchor="ctr"/>
              <a:lstStyle/>
              <a:p>
                <a:pPr algn="ctr">
                  <a:lnSpc>
                    <a:spcPts val="2799"/>
                  </a:lnSpc>
                </a:pPr>
                <a:endParaRPr/>
              </a:p>
            </p:txBody>
          </p:sp>
        </p:grpSp>
        <p:sp>
          <p:nvSpPr>
            <p:cNvPr id="12" name="TextBox 12"/>
            <p:cNvSpPr txBox="1"/>
            <p:nvPr/>
          </p:nvSpPr>
          <p:spPr>
            <a:xfrm>
              <a:off x="2352212" y="407429"/>
              <a:ext cx="16936377" cy="468842"/>
            </a:xfrm>
            <a:prstGeom prst="rect">
              <a:avLst/>
            </a:prstGeom>
          </p:spPr>
          <p:txBody>
            <a:bodyPr lIns="0" tIns="0" rIns="0" bIns="0" rtlCol="0" anchor="t">
              <a:spAutoFit/>
            </a:bodyPr>
            <a:lstStyle/>
            <a:p>
              <a:pPr algn="ctr">
                <a:lnSpc>
                  <a:spcPts val="2800"/>
                </a:lnSpc>
                <a:spcBef>
                  <a:spcPct val="0"/>
                </a:spcBef>
              </a:pPr>
              <a:r>
                <a:rPr lang="en-US" sz="2000" b="1">
                  <a:solidFill>
                    <a:srgbClr val="F6931E"/>
                  </a:solidFill>
                  <a:latin typeface="Poppins Bold"/>
                  <a:ea typeface="Poppins Bold"/>
                  <a:cs typeface="Poppins Bold"/>
                  <a:sym typeface="Poppins Bold"/>
                </a:rPr>
                <a:t>Prinsip negosiasi membantu mencapai kesepakatan yang adil dan berkelanjutan.</a:t>
              </a:r>
            </a:p>
          </p:txBody>
        </p:sp>
      </p:grpSp>
      <p:sp>
        <p:nvSpPr>
          <p:cNvPr id="13" name="TextBox 13"/>
          <p:cNvSpPr txBox="1"/>
          <p:nvPr/>
        </p:nvSpPr>
        <p:spPr>
          <a:xfrm>
            <a:off x="1028700" y="1376904"/>
            <a:ext cx="5382165"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PRINSIP-PRINSIP NEGOSIASI</a:t>
            </a:r>
          </a:p>
        </p:txBody>
      </p:sp>
      <p:grpSp>
        <p:nvGrpSpPr>
          <p:cNvPr id="14" name="Group 14"/>
          <p:cNvGrpSpPr/>
          <p:nvPr/>
        </p:nvGrpSpPr>
        <p:grpSpPr>
          <a:xfrm>
            <a:off x="1140583" y="2204890"/>
            <a:ext cx="8115300" cy="1204737"/>
            <a:chOff x="0" y="0"/>
            <a:chExt cx="10820400" cy="1606316"/>
          </a:xfrm>
        </p:grpSpPr>
        <p:grpSp>
          <p:nvGrpSpPr>
            <p:cNvPr id="15" name="Group 15"/>
            <p:cNvGrpSpPr/>
            <p:nvPr/>
          </p:nvGrpSpPr>
          <p:grpSpPr>
            <a:xfrm>
              <a:off x="0" y="0"/>
              <a:ext cx="10820400" cy="1606316"/>
              <a:chOff x="0" y="0"/>
              <a:chExt cx="2137363" cy="317297"/>
            </a:xfrm>
          </p:grpSpPr>
          <p:sp>
            <p:nvSpPr>
              <p:cNvPr id="16" name="Freeform 16"/>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17" name="TextBox 17"/>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18" name="Group 18"/>
            <p:cNvGrpSpPr/>
            <p:nvPr/>
          </p:nvGrpSpPr>
          <p:grpSpPr>
            <a:xfrm>
              <a:off x="237771" y="147579"/>
              <a:ext cx="1311158" cy="131115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1</a:t>
                </a:r>
              </a:p>
            </p:txBody>
          </p:sp>
        </p:grpSp>
        <p:sp>
          <p:nvSpPr>
            <p:cNvPr id="21" name="TextBox 21"/>
            <p:cNvSpPr txBox="1"/>
            <p:nvPr/>
          </p:nvSpPr>
          <p:spPr>
            <a:xfrm>
              <a:off x="1859134" y="300450"/>
              <a:ext cx="8243572" cy="9387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Win-Win Solution</a:t>
              </a:r>
            </a:p>
            <a:p>
              <a:pPr algn="l">
                <a:lnSpc>
                  <a:spcPts val="2800"/>
                </a:lnSpc>
              </a:pPr>
              <a:r>
                <a:rPr lang="en-US" sz="2000">
                  <a:solidFill>
                    <a:srgbClr val="062652"/>
                  </a:solidFill>
                  <a:latin typeface="Poppins"/>
                  <a:ea typeface="Poppins"/>
                  <a:cs typeface="Poppins"/>
                  <a:sym typeface="Poppins"/>
                </a:rPr>
                <a:t>Mengutamakan keuntungan bersama</a:t>
              </a:r>
            </a:p>
          </p:txBody>
        </p:sp>
      </p:grpSp>
      <p:grpSp>
        <p:nvGrpSpPr>
          <p:cNvPr id="22" name="Group 22"/>
          <p:cNvGrpSpPr/>
          <p:nvPr/>
        </p:nvGrpSpPr>
        <p:grpSpPr>
          <a:xfrm>
            <a:off x="9030385" y="3123347"/>
            <a:ext cx="8115300" cy="1204737"/>
            <a:chOff x="0" y="0"/>
            <a:chExt cx="10820400" cy="1606316"/>
          </a:xfrm>
        </p:grpSpPr>
        <p:grpSp>
          <p:nvGrpSpPr>
            <p:cNvPr id="23" name="Group 23"/>
            <p:cNvGrpSpPr/>
            <p:nvPr/>
          </p:nvGrpSpPr>
          <p:grpSpPr>
            <a:xfrm rot="-10800000">
              <a:off x="0" y="0"/>
              <a:ext cx="10820400" cy="1606316"/>
              <a:chOff x="0" y="0"/>
              <a:chExt cx="2137363" cy="317297"/>
            </a:xfrm>
          </p:grpSpPr>
          <p:sp>
            <p:nvSpPr>
              <p:cNvPr id="24" name="Freeform 24"/>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25" name="TextBox 25"/>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26" name="Group 26"/>
            <p:cNvGrpSpPr/>
            <p:nvPr/>
          </p:nvGrpSpPr>
          <p:grpSpPr>
            <a:xfrm>
              <a:off x="9271471" y="147579"/>
              <a:ext cx="1311158" cy="1311158"/>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28" name="TextBox 28"/>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2</a:t>
                </a:r>
              </a:p>
            </p:txBody>
          </p:sp>
        </p:grpSp>
        <p:sp>
          <p:nvSpPr>
            <p:cNvPr id="29" name="TextBox 29"/>
            <p:cNvSpPr txBox="1"/>
            <p:nvPr/>
          </p:nvSpPr>
          <p:spPr>
            <a:xfrm>
              <a:off x="855654" y="300450"/>
              <a:ext cx="8243572" cy="9387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Saling Menghargai </a:t>
              </a:r>
            </a:p>
            <a:p>
              <a:pPr algn="l">
                <a:lnSpc>
                  <a:spcPts val="2800"/>
                </a:lnSpc>
              </a:pPr>
              <a:r>
                <a:rPr lang="en-US" sz="2000">
                  <a:solidFill>
                    <a:srgbClr val="062652"/>
                  </a:solidFill>
                  <a:latin typeface="Poppins"/>
                  <a:ea typeface="Poppins"/>
                  <a:cs typeface="Poppins"/>
                  <a:sym typeface="Poppins"/>
                </a:rPr>
                <a:t>Menjaga etika dan profesionalisme</a:t>
              </a:r>
            </a:p>
          </p:txBody>
        </p:sp>
      </p:grpSp>
      <p:grpSp>
        <p:nvGrpSpPr>
          <p:cNvPr id="30" name="Group 30"/>
          <p:cNvGrpSpPr/>
          <p:nvPr/>
        </p:nvGrpSpPr>
        <p:grpSpPr>
          <a:xfrm>
            <a:off x="1143929" y="4058208"/>
            <a:ext cx="8115300" cy="1204737"/>
            <a:chOff x="0" y="0"/>
            <a:chExt cx="10820400" cy="1606316"/>
          </a:xfrm>
        </p:grpSpPr>
        <p:grpSp>
          <p:nvGrpSpPr>
            <p:cNvPr id="31" name="Group 31"/>
            <p:cNvGrpSpPr/>
            <p:nvPr/>
          </p:nvGrpSpPr>
          <p:grpSpPr>
            <a:xfrm>
              <a:off x="0" y="0"/>
              <a:ext cx="10820400" cy="1606316"/>
              <a:chOff x="0" y="0"/>
              <a:chExt cx="2137363" cy="317297"/>
            </a:xfrm>
          </p:grpSpPr>
          <p:sp>
            <p:nvSpPr>
              <p:cNvPr id="32" name="Freeform 32"/>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33" name="TextBox 33"/>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34" name="Group 34"/>
            <p:cNvGrpSpPr/>
            <p:nvPr/>
          </p:nvGrpSpPr>
          <p:grpSpPr>
            <a:xfrm>
              <a:off x="237771" y="147579"/>
              <a:ext cx="1311158" cy="1311158"/>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36" name="TextBox 36"/>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3</a:t>
                </a:r>
              </a:p>
            </p:txBody>
          </p:sp>
        </p:grpSp>
        <p:sp>
          <p:nvSpPr>
            <p:cNvPr id="37" name="TextBox 37"/>
            <p:cNvSpPr txBox="1"/>
            <p:nvPr/>
          </p:nvSpPr>
          <p:spPr>
            <a:xfrm>
              <a:off x="1920917" y="300450"/>
              <a:ext cx="8243572" cy="9387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Berbasis Data dan Fakta</a:t>
              </a:r>
            </a:p>
            <a:p>
              <a:pPr algn="l">
                <a:lnSpc>
                  <a:spcPts val="2800"/>
                </a:lnSpc>
              </a:pPr>
              <a:r>
                <a:rPr lang="en-US" sz="2000">
                  <a:solidFill>
                    <a:srgbClr val="062652"/>
                  </a:solidFill>
                  <a:latin typeface="Poppins"/>
                  <a:ea typeface="Poppins"/>
                  <a:cs typeface="Poppins"/>
                  <a:sym typeface="Poppins"/>
                </a:rPr>
                <a:t>Bukan asumsi semata</a:t>
              </a:r>
            </a:p>
          </p:txBody>
        </p:sp>
      </p:grpSp>
      <p:grpSp>
        <p:nvGrpSpPr>
          <p:cNvPr id="38" name="Group 38"/>
          <p:cNvGrpSpPr/>
          <p:nvPr/>
        </p:nvGrpSpPr>
        <p:grpSpPr>
          <a:xfrm>
            <a:off x="1147274" y="5911527"/>
            <a:ext cx="8115300" cy="1204737"/>
            <a:chOff x="0" y="0"/>
            <a:chExt cx="10820400" cy="1606316"/>
          </a:xfrm>
        </p:grpSpPr>
        <p:grpSp>
          <p:nvGrpSpPr>
            <p:cNvPr id="39" name="Group 39"/>
            <p:cNvGrpSpPr/>
            <p:nvPr/>
          </p:nvGrpSpPr>
          <p:grpSpPr>
            <a:xfrm>
              <a:off x="0" y="0"/>
              <a:ext cx="10820400" cy="1606316"/>
              <a:chOff x="0" y="0"/>
              <a:chExt cx="2137363" cy="317297"/>
            </a:xfrm>
          </p:grpSpPr>
          <p:sp>
            <p:nvSpPr>
              <p:cNvPr id="40" name="Freeform 40"/>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41" name="TextBox 41"/>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42" name="Group 42"/>
            <p:cNvGrpSpPr/>
            <p:nvPr/>
          </p:nvGrpSpPr>
          <p:grpSpPr>
            <a:xfrm>
              <a:off x="237771" y="147579"/>
              <a:ext cx="1311158" cy="1311158"/>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44" name="TextBox 44"/>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5</a:t>
                </a:r>
              </a:p>
            </p:txBody>
          </p:sp>
        </p:grpSp>
        <p:sp>
          <p:nvSpPr>
            <p:cNvPr id="45" name="TextBox 45"/>
            <p:cNvSpPr txBox="1"/>
            <p:nvPr/>
          </p:nvSpPr>
          <p:spPr>
            <a:xfrm>
              <a:off x="1916456" y="293159"/>
              <a:ext cx="8243572" cy="9387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Fleksibilitas </a:t>
              </a:r>
            </a:p>
            <a:p>
              <a:pPr algn="l">
                <a:lnSpc>
                  <a:spcPts val="2800"/>
                </a:lnSpc>
              </a:pPr>
              <a:r>
                <a:rPr lang="en-US" sz="2000">
                  <a:solidFill>
                    <a:srgbClr val="062652"/>
                  </a:solidFill>
                  <a:latin typeface="Poppins"/>
                  <a:ea typeface="Poppins"/>
                  <a:cs typeface="Poppins"/>
                  <a:sym typeface="Poppins"/>
                </a:rPr>
                <a:t>Siap dengan alternatif solusi</a:t>
              </a:r>
            </a:p>
          </p:txBody>
        </p:sp>
      </p:grpSp>
      <p:grpSp>
        <p:nvGrpSpPr>
          <p:cNvPr id="46" name="Group 46"/>
          <p:cNvGrpSpPr/>
          <p:nvPr/>
        </p:nvGrpSpPr>
        <p:grpSpPr>
          <a:xfrm>
            <a:off x="9030385" y="4976665"/>
            <a:ext cx="8115300" cy="1204737"/>
            <a:chOff x="0" y="0"/>
            <a:chExt cx="10820400" cy="1606316"/>
          </a:xfrm>
        </p:grpSpPr>
        <p:grpSp>
          <p:nvGrpSpPr>
            <p:cNvPr id="47" name="Group 47"/>
            <p:cNvGrpSpPr/>
            <p:nvPr/>
          </p:nvGrpSpPr>
          <p:grpSpPr>
            <a:xfrm rot="-10800000">
              <a:off x="0" y="0"/>
              <a:ext cx="10820400" cy="1606316"/>
              <a:chOff x="0" y="0"/>
              <a:chExt cx="2137363" cy="317297"/>
            </a:xfrm>
          </p:grpSpPr>
          <p:sp>
            <p:nvSpPr>
              <p:cNvPr id="48" name="Freeform 48"/>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49" name="TextBox 49"/>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50" name="Group 50"/>
            <p:cNvGrpSpPr/>
            <p:nvPr/>
          </p:nvGrpSpPr>
          <p:grpSpPr>
            <a:xfrm>
              <a:off x="9271471" y="147579"/>
              <a:ext cx="1311158" cy="1311158"/>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52" name="TextBox 52"/>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4</a:t>
                </a:r>
              </a:p>
            </p:txBody>
          </p:sp>
        </p:grpSp>
        <p:sp>
          <p:nvSpPr>
            <p:cNvPr id="53" name="TextBox 53"/>
            <p:cNvSpPr txBox="1"/>
            <p:nvPr/>
          </p:nvSpPr>
          <p:spPr>
            <a:xfrm>
              <a:off x="855654" y="315032"/>
              <a:ext cx="8243572" cy="938742"/>
            </a:xfrm>
            <a:prstGeom prst="rect">
              <a:avLst/>
            </a:prstGeom>
          </p:spPr>
          <p:txBody>
            <a:bodyPr lIns="0" tIns="0" rIns="0" bIns="0" rtlCol="0" anchor="t">
              <a:spAutoFit/>
            </a:bodyPr>
            <a:lstStyle/>
            <a:p>
              <a:pPr algn="l">
                <a:lnSpc>
                  <a:spcPts val="2800"/>
                </a:lnSpc>
              </a:pPr>
              <a:r>
                <a:rPr lang="en-US" sz="2000" b="1">
                  <a:solidFill>
                    <a:srgbClr val="003366"/>
                  </a:solidFill>
                  <a:latin typeface="Poppins Bold"/>
                  <a:ea typeface="Poppins Bold"/>
                  <a:cs typeface="Poppins Bold"/>
                  <a:sym typeface="Poppins Bold"/>
                </a:rPr>
                <a:t>Keterbukaan dan Kejelasan</a:t>
              </a:r>
            </a:p>
            <a:p>
              <a:pPr algn="l">
                <a:lnSpc>
                  <a:spcPts val="2800"/>
                </a:lnSpc>
              </a:pPr>
              <a:r>
                <a:rPr lang="en-US" sz="2000">
                  <a:solidFill>
                    <a:srgbClr val="003366"/>
                  </a:solidFill>
                  <a:latin typeface="Poppins"/>
                  <a:ea typeface="Poppins"/>
                  <a:cs typeface="Poppins"/>
                  <a:sym typeface="Poppins"/>
                </a:rPr>
                <a:t>Menghindari multitafsir</a:t>
              </a:r>
            </a:p>
          </p:txBody>
        </p:sp>
      </p:grpSp>
      <p:sp>
        <p:nvSpPr>
          <p:cNvPr id="54" name="TextBox 8">
            <a:extLst>
              <a:ext uri="{FF2B5EF4-FFF2-40B4-BE49-F238E27FC236}">
                <a16:creationId xmlns:a16="http://schemas.microsoft.com/office/drawing/2014/main" id="{1B85D3A9-C385-3931-D7E9-F6789EBD4F2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1028700" y="8245519"/>
            <a:ext cx="16230600" cy="1012781"/>
            <a:chOff x="0" y="0"/>
            <a:chExt cx="21640800" cy="1350375"/>
          </a:xfrm>
        </p:grpSpPr>
        <p:grpSp>
          <p:nvGrpSpPr>
            <p:cNvPr id="9" name="Group 9"/>
            <p:cNvGrpSpPr/>
            <p:nvPr/>
          </p:nvGrpSpPr>
          <p:grpSpPr>
            <a:xfrm>
              <a:off x="0" y="0"/>
              <a:ext cx="21640800" cy="1350375"/>
              <a:chOff x="0" y="0"/>
              <a:chExt cx="4274726" cy="266741"/>
            </a:xfrm>
          </p:grpSpPr>
          <p:sp>
            <p:nvSpPr>
              <p:cNvPr id="10" name="Freeform 10"/>
              <p:cNvSpPr/>
              <p:nvPr/>
            </p:nvSpPr>
            <p:spPr>
              <a:xfrm>
                <a:off x="0" y="0"/>
                <a:ext cx="4274726" cy="266741"/>
              </a:xfrm>
              <a:custGeom>
                <a:avLst/>
                <a:gdLst/>
                <a:ahLst/>
                <a:cxnLst/>
                <a:rect l="l" t="t" r="r" b="b"/>
                <a:pathLst>
                  <a:path w="4274726" h="266741">
                    <a:moveTo>
                      <a:pt x="24327" y="0"/>
                    </a:moveTo>
                    <a:lnTo>
                      <a:pt x="4250399" y="0"/>
                    </a:lnTo>
                    <a:cubicBezTo>
                      <a:pt x="4263834" y="0"/>
                      <a:pt x="4274726" y="10891"/>
                      <a:pt x="4274726" y="24327"/>
                    </a:cubicBezTo>
                    <a:lnTo>
                      <a:pt x="4274726" y="242414"/>
                    </a:lnTo>
                    <a:cubicBezTo>
                      <a:pt x="4274726" y="255849"/>
                      <a:pt x="4263834" y="266741"/>
                      <a:pt x="4250399" y="266741"/>
                    </a:cubicBezTo>
                    <a:lnTo>
                      <a:pt x="24327" y="266741"/>
                    </a:lnTo>
                    <a:cubicBezTo>
                      <a:pt x="10891" y="266741"/>
                      <a:pt x="0" y="255849"/>
                      <a:pt x="0" y="242414"/>
                    </a:cubicBezTo>
                    <a:lnTo>
                      <a:pt x="0" y="24327"/>
                    </a:lnTo>
                    <a:cubicBezTo>
                      <a:pt x="0" y="10891"/>
                      <a:pt x="10891" y="0"/>
                      <a:pt x="24327" y="0"/>
                    </a:cubicBezTo>
                    <a:close/>
                  </a:path>
                </a:pathLst>
              </a:custGeom>
              <a:solidFill>
                <a:srgbClr val="003366"/>
              </a:solidFill>
            </p:spPr>
          </p:sp>
          <p:sp>
            <p:nvSpPr>
              <p:cNvPr id="11" name="TextBox 11"/>
              <p:cNvSpPr txBox="1"/>
              <p:nvPr/>
            </p:nvSpPr>
            <p:spPr>
              <a:xfrm>
                <a:off x="0" y="-57150"/>
                <a:ext cx="4274726" cy="323891"/>
              </a:xfrm>
              <a:prstGeom prst="rect">
                <a:avLst/>
              </a:prstGeom>
            </p:spPr>
            <p:txBody>
              <a:bodyPr lIns="50800" tIns="50800" rIns="50800" bIns="50800" rtlCol="0" anchor="ctr"/>
              <a:lstStyle/>
              <a:p>
                <a:pPr algn="ctr">
                  <a:lnSpc>
                    <a:spcPts val="2799"/>
                  </a:lnSpc>
                </a:pPr>
                <a:endParaRPr/>
              </a:p>
            </p:txBody>
          </p:sp>
        </p:grpSp>
        <p:sp>
          <p:nvSpPr>
            <p:cNvPr id="12" name="TextBox 12"/>
            <p:cNvSpPr txBox="1"/>
            <p:nvPr/>
          </p:nvSpPr>
          <p:spPr>
            <a:xfrm>
              <a:off x="2352212" y="407429"/>
              <a:ext cx="16936377" cy="468842"/>
            </a:xfrm>
            <a:prstGeom prst="rect">
              <a:avLst/>
            </a:prstGeom>
          </p:spPr>
          <p:txBody>
            <a:bodyPr lIns="0" tIns="0" rIns="0" bIns="0" rtlCol="0" anchor="t">
              <a:spAutoFit/>
            </a:bodyPr>
            <a:lstStyle/>
            <a:p>
              <a:pPr algn="ctr">
                <a:lnSpc>
                  <a:spcPts val="2800"/>
                </a:lnSpc>
                <a:spcBef>
                  <a:spcPct val="0"/>
                </a:spcBef>
              </a:pPr>
              <a:r>
                <a:rPr lang="en-US" sz="2000" b="1">
                  <a:solidFill>
                    <a:srgbClr val="F6931E"/>
                  </a:solidFill>
                  <a:latin typeface="Poppins Bold"/>
                  <a:ea typeface="Poppins Bold"/>
                  <a:cs typeface="Poppins Bold"/>
                  <a:sym typeface="Poppins Bold"/>
                </a:rPr>
                <a:t>Negosiasi yang efektif membutuhkan persiapan, proses, dan penutupan yang jelas.</a:t>
              </a:r>
            </a:p>
          </p:txBody>
        </p:sp>
      </p:grpSp>
      <p:grpSp>
        <p:nvGrpSpPr>
          <p:cNvPr id="13" name="Group 13"/>
          <p:cNvGrpSpPr/>
          <p:nvPr/>
        </p:nvGrpSpPr>
        <p:grpSpPr>
          <a:xfrm>
            <a:off x="1028700" y="2629294"/>
            <a:ext cx="5255848" cy="5016150"/>
            <a:chOff x="0" y="0"/>
            <a:chExt cx="7007797" cy="6688200"/>
          </a:xfrm>
        </p:grpSpPr>
        <p:grpSp>
          <p:nvGrpSpPr>
            <p:cNvPr id="14" name="Group 14"/>
            <p:cNvGrpSpPr/>
            <p:nvPr/>
          </p:nvGrpSpPr>
          <p:grpSpPr>
            <a:xfrm>
              <a:off x="0" y="0"/>
              <a:ext cx="7007797" cy="6688200"/>
              <a:chOff x="0" y="0"/>
              <a:chExt cx="1384256" cy="1321126"/>
            </a:xfrm>
          </p:grpSpPr>
          <p:sp>
            <p:nvSpPr>
              <p:cNvPr id="15" name="Freeform 15"/>
              <p:cNvSpPr/>
              <p:nvPr/>
            </p:nvSpPr>
            <p:spPr>
              <a:xfrm>
                <a:off x="0" y="0"/>
                <a:ext cx="1384256" cy="1321126"/>
              </a:xfrm>
              <a:custGeom>
                <a:avLst/>
                <a:gdLst/>
                <a:ahLst/>
                <a:cxnLst/>
                <a:rect l="l" t="t" r="r" b="b"/>
                <a:pathLst>
                  <a:path w="1384256" h="1321126">
                    <a:moveTo>
                      <a:pt x="75124" y="0"/>
                    </a:moveTo>
                    <a:lnTo>
                      <a:pt x="1309133" y="0"/>
                    </a:lnTo>
                    <a:cubicBezTo>
                      <a:pt x="1329057" y="0"/>
                      <a:pt x="1348165" y="7915"/>
                      <a:pt x="1362253" y="22003"/>
                    </a:cubicBezTo>
                    <a:cubicBezTo>
                      <a:pt x="1376341" y="36092"/>
                      <a:pt x="1384256" y="55200"/>
                      <a:pt x="1384256" y="75124"/>
                    </a:cubicBezTo>
                    <a:lnTo>
                      <a:pt x="1384256" y="1246002"/>
                    </a:lnTo>
                    <a:cubicBezTo>
                      <a:pt x="1384256" y="1265926"/>
                      <a:pt x="1376341" y="1285034"/>
                      <a:pt x="1362253" y="1299123"/>
                    </a:cubicBezTo>
                    <a:cubicBezTo>
                      <a:pt x="1348165" y="1313211"/>
                      <a:pt x="1329057" y="1321126"/>
                      <a:pt x="1309133" y="1321126"/>
                    </a:cubicBezTo>
                    <a:lnTo>
                      <a:pt x="75124" y="1321126"/>
                    </a:lnTo>
                    <a:cubicBezTo>
                      <a:pt x="55200" y="1321126"/>
                      <a:pt x="36092" y="1313211"/>
                      <a:pt x="22003" y="1299123"/>
                    </a:cubicBezTo>
                    <a:cubicBezTo>
                      <a:pt x="7915" y="1285034"/>
                      <a:pt x="0" y="1265926"/>
                      <a:pt x="0" y="1246002"/>
                    </a:cubicBezTo>
                    <a:lnTo>
                      <a:pt x="0" y="75124"/>
                    </a:lnTo>
                    <a:cubicBezTo>
                      <a:pt x="0" y="55200"/>
                      <a:pt x="7915" y="36092"/>
                      <a:pt x="22003" y="22003"/>
                    </a:cubicBezTo>
                    <a:cubicBezTo>
                      <a:pt x="36092" y="7915"/>
                      <a:pt x="55200" y="0"/>
                      <a:pt x="75124" y="0"/>
                    </a:cubicBezTo>
                    <a:close/>
                  </a:path>
                </a:pathLst>
              </a:custGeom>
              <a:solidFill>
                <a:srgbClr val="B3B6BA"/>
              </a:solidFill>
            </p:spPr>
          </p:sp>
          <p:sp>
            <p:nvSpPr>
              <p:cNvPr id="16" name="TextBox 16"/>
              <p:cNvSpPr txBox="1"/>
              <p:nvPr/>
            </p:nvSpPr>
            <p:spPr>
              <a:xfrm>
                <a:off x="0" y="-57150"/>
                <a:ext cx="1384256" cy="1378276"/>
              </a:xfrm>
              <a:prstGeom prst="rect">
                <a:avLst/>
              </a:prstGeom>
            </p:spPr>
            <p:txBody>
              <a:bodyPr lIns="50800" tIns="50800" rIns="50800" bIns="50800" rtlCol="0" anchor="ctr"/>
              <a:lstStyle/>
              <a:p>
                <a:pPr algn="ctr">
                  <a:lnSpc>
                    <a:spcPts val="2799"/>
                  </a:lnSpc>
                </a:pPr>
                <a:endParaRPr/>
              </a:p>
            </p:txBody>
          </p:sp>
        </p:grpSp>
        <p:grpSp>
          <p:nvGrpSpPr>
            <p:cNvPr id="17" name="Group 17"/>
            <p:cNvGrpSpPr/>
            <p:nvPr/>
          </p:nvGrpSpPr>
          <p:grpSpPr>
            <a:xfrm>
              <a:off x="165709" y="147579"/>
              <a:ext cx="913777" cy="1311158"/>
              <a:chOff x="0" y="0"/>
              <a:chExt cx="566460" cy="812800"/>
            </a:xfrm>
          </p:grpSpPr>
          <p:sp>
            <p:nvSpPr>
              <p:cNvPr id="18" name="Freeform 18"/>
              <p:cNvSpPr/>
              <p:nvPr/>
            </p:nvSpPr>
            <p:spPr>
              <a:xfrm>
                <a:off x="0" y="0"/>
                <a:ext cx="566460" cy="812800"/>
              </a:xfrm>
              <a:custGeom>
                <a:avLst/>
                <a:gdLst/>
                <a:ahLst/>
                <a:cxnLst/>
                <a:rect l="l" t="t" r="r" b="b"/>
                <a:pathLst>
                  <a:path w="566460" h="812800">
                    <a:moveTo>
                      <a:pt x="283230" y="0"/>
                    </a:moveTo>
                    <a:cubicBezTo>
                      <a:pt x="126806" y="0"/>
                      <a:pt x="0" y="181951"/>
                      <a:pt x="0" y="406400"/>
                    </a:cubicBezTo>
                    <a:cubicBezTo>
                      <a:pt x="0" y="630849"/>
                      <a:pt x="126806" y="812800"/>
                      <a:pt x="283230" y="812800"/>
                    </a:cubicBezTo>
                    <a:cubicBezTo>
                      <a:pt x="439653" y="812800"/>
                      <a:pt x="566460" y="630849"/>
                      <a:pt x="566460" y="406400"/>
                    </a:cubicBezTo>
                    <a:cubicBezTo>
                      <a:pt x="566460" y="181951"/>
                      <a:pt x="439653" y="0"/>
                      <a:pt x="283230" y="0"/>
                    </a:cubicBezTo>
                    <a:close/>
                  </a:path>
                </a:pathLst>
              </a:custGeom>
              <a:solidFill>
                <a:srgbClr val="003366"/>
              </a:solidFill>
            </p:spPr>
          </p:sp>
          <p:sp>
            <p:nvSpPr>
              <p:cNvPr id="19" name="TextBox 19"/>
              <p:cNvSpPr txBox="1"/>
              <p:nvPr/>
            </p:nvSpPr>
            <p:spPr>
              <a:xfrm>
                <a:off x="53106" y="19050"/>
                <a:ext cx="460248"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1</a:t>
                </a:r>
              </a:p>
            </p:txBody>
          </p:sp>
        </p:grpSp>
        <p:sp>
          <p:nvSpPr>
            <p:cNvPr id="20" name="TextBox 20"/>
            <p:cNvSpPr txBox="1"/>
            <p:nvPr/>
          </p:nvSpPr>
          <p:spPr>
            <a:xfrm>
              <a:off x="888099" y="1806136"/>
              <a:ext cx="5543205" cy="4259764"/>
            </a:xfrm>
            <a:prstGeom prst="rect">
              <a:avLst/>
            </a:prstGeom>
          </p:spPr>
          <p:txBody>
            <a:bodyPr lIns="0" tIns="0" rIns="0" bIns="0" rtlCol="0" anchor="t">
              <a:spAutoFit/>
            </a:bodyPr>
            <a:lstStyle/>
            <a:p>
              <a:pPr marL="392723" lvl="1" indent="-196361" algn="l">
                <a:lnSpc>
                  <a:spcPts val="2546"/>
                </a:lnSpc>
                <a:buFont typeface="Arial"/>
                <a:buChar char="•"/>
              </a:pPr>
              <a:r>
                <a:rPr lang="en-US" sz="1819">
                  <a:solidFill>
                    <a:srgbClr val="003366"/>
                  </a:solidFill>
                  <a:latin typeface="Poppins"/>
                  <a:ea typeface="Poppins"/>
                  <a:cs typeface="Poppins"/>
                  <a:sym typeface="Poppins"/>
                </a:rPr>
                <a:t>Menentukan tujuan negosiasi</a:t>
              </a:r>
            </a:p>
            <a:p>
              <a:pPr algn="l">
                <a:lnSpc>
                  <a:spcPts val="2546"/>
                </a:lnSpc>
              </a:pPr>
              <a:endParaRPr lang="en-US" sz="1819">
                <a:solidFill>
                  <a:srgbClr val="003366"/>
                </a:solidFill>
                <a:latin typeface="Poppins"/>
                <a:ea typeface="Poppins"/>
                <a:cs typeface="Poppins"/>
                <a:sym typeface="Poppins"/>
              </a:endParaRPr>
            </a:p>
            <a:p>
              <a:pPr marL="392723" lvl="1" indent="-196361" algn="l">
                <a:lnSpc>
                  <a:spcPts val="2546"/>
                </a:lnSpc>
                <a:buFont typeface="Arial"/>
                <a:buChar char="•"/>
              </a:pPr>
              <a:r>
                <a:rPr lang="en-US" sz="1819">
                  <a:solidFill>
                    <a:srgbClr val="003366"/>
                  </a:solidFill>
                  <a:latin typeface="Poppins"/>
                  <a:ea typeface="Poppins"/>
                  <a:cs typeface="Poppins"/>
                  <a:sym typeface="Poppins"/>
                </a:rPr>
                <a:t>Mengidentifikasi pihak yang terlibat</a:t>
              </a:r>
            </a:p>
            <a:p>
              <a:pPr algn="l">
                <a:lnSpc>
                  <a:spcPts val="2546"/>
                </a:lnSpc>
              </a:pPr>
              <a:endParaRPr lang="en-US" sz="1819">
                <a:solidFill>
                  <a:srgbClr val="003366"/>
                </a:solidFill>
                <a:latin typeface="Poppins"/>
                <a:ea typeface="Poppins"/>
                <a:cs typeface="Poppins"/>
                <a:sym typeface="Poppins"/>
              </a:endParaRPr>
            </a:p>
            <a:p>
              <a:pPr marL="392723" lvl="1" indent="-196361" algn="l">
                <a:lnSpc>
                  <a:spcPts val="2546"/>
                </a:lnSpc>
                <a:buFont typeface="Arial"/>
                <a:buChar char="•"/>
              </a:pPr>
              <a:r>
                <a:rPr lang="en-US" sz="1819">
                  <a:solidFill>
                    <a:srgbClr val="003366"/>
                  </a:solidFill>
                  <a:latin typeface="Poppins"/>
                  <a:ea typeface="Poppins"/>
                  <a:cs typeface="Poppins"/>
                  <a:sym typeface="Poppins"/>
                </a:rPr>
                <a:t>Mengumpulkan data dan informasi pendukung</a:t>
              </a:r>
            </a:p>
            <a:p>
              <a:pPr algn="l">
                <a:lnSpc>
                  <a:spcPts val="2546"/>
                </a:lnSpc>
              </a:pPr>
              <a:endParaRPr lang="en-US" sz="1819">
                <a:solidFill>
                  <a:srgbClr val="003366"/>
                </a:solidFill>
                <a:latin typeface="Poppins"/>
                <a:ea typeface="Poppins"/>
                <a:cs typeface="Poppins"/>
                <a:sym typeface="Poppins"/>
              </a:endParaRPr>
            </a:p>
            <a:p>
              <a:pPr marL="392723" lvl="1" indent="-196361" algn="l">
                <a:lnSpc>
                  <a:spcPts val="2546"/>
                </a:lnSpc>
                <a:buFont typeface="Arial"/>
                <a:buChar char="•"/>
              </a:pPr>
              <a:r>
                <a:rPr lang="en-US" sz="1819">
                  <a:solidFill>
                    <a:srgbClr val="003366"/>
                  </a:solidFill>
                  <a:latin typeface="Poppins"/>
                  <a:ea typeface="Poppins"/>
                  <a:cs typeface="Poppins"/>
                  <a:sym typeface="Poppins"/>
                </a:rPr>
                <a:t>Menyusun strategi dan skenario</a:t>
              </a:r>
            </a:p>
            <a:p>
              <a:pPr algn="l">
                <a:lnSpc>
                  <a:spcPts val="2546"/>
                </a:lnSpc>
              </a:pPr>
              <a:endParaRPr lang="en-US" sz="1819">
                <a:solidFill>
                  <a:srgbClr val="003366"/>
                </a:solidFill>
                <a:latin typeface="Poppins"/>
                <a:ea typeface="Poppins"/>
                <a:cs typeface="Poppins"/>
                <a:sym typeface="Poppins"/>
              </a:endParaRPr>
            </a:p>
          </p:txBody>
        </p:sp>
        <p:sp>
          <p:nvSpPr>
            <p:cNvPr id="21" name="TextBox 21"/>
            <p:cNvSpPr txBox="1"/>
            <p:nvPr/>
          </p:nvSpPr>
          <p:spPr>
            <a:xfrm>
              <a:off x="1765412" y="550216"/>
              <a:ext cx="4300482" cy="566208"/>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SEBELUM NEGOISASI</a:t>
              </a:r>
            </a:p>
          </p:txBody>
        </p:sp>
      </p:grpSp>
      <p:grpSp>
        <p:nvGrpSpPr>
          <p:cNvPr id="22" name="Group 22"/>
          <p:cNvGrpSpPr/>
          <p:nvPr/>
        </p:nvGrpSpPr>
        <p:grpSpPr>
          <a:xfrm>
            <a:off x="4738812" y="1363149"/>
            <a:ext cx="8808643" cy="837520"/>
            <a:chOff x="0" y="0"/>
            <a:chExt cx="11744858" cy="1116693"/>
          </a:xfrm>
        </p:grpSpPr>
        <p:grpSp>
          <p:nvGrpSpPr>
            <p:cNvPr id="23" name="Group 23"/>
            <p:cNvGrpSpPr/>
            <p:nvPr/>
          </p:nvGrpSpPr>
          <p:grpSpPr>
            <a:xfrm>
              <a:off x="0" y="0"/>
              <a:ext cx="11744858" cy="1116693"/>
              <a:chOff x="0" y="0"/>
              <a:chExt cx="2319972" cy="220581"/>
            </a:xfrm>
          </p:grpSpPr>
          <p:sp>
            <p:nvSpPr>
              <p:cNvPr id="24" name="Freeform 24"/>
              <p:cNvSpPr/>
              <p:nvPr/>
            </p:nvSpPr>
            <p:spPr>
              <a:xfrm>
                <a:off x="0" y="0"/>
                <a:ext cx="2319972" cy="220581"/>
              </a:xfrm>
              <a:custGeom>
                <a:avLst/>
                <a:gdLst/>
                <a:ahLst/>
                <a:cxnLst/>
                <a:rect l="l" t="t" r="r" b="b"/>
                <a:pathLst>
                  <a:path w="2319972" h="220581">
                    <a:moveTo>
                      <a:pt x="44824" y="0"/>
                    </a:moveTo>
                    <a:lnTo>
                      <a:pt x="2275148" y="0"/>
                    </a:lnTo>
                    <a:cubicBezTo>
                      <a:pt x="2287036" y="0"/>
                      <a:pt x="2298437" y="4723"/>
                      <a:pt x="2306843" y="13129"/>
                    </a:cubicBezTo>
                    <a:cubicBezTo>
                      <a:pt x="2315249" y="21535"/>
                      <a:pt x="2319972" y="32936"/>
                      <a:pt x="2319972" y="44824"/>
                    </a:cubicBezTo>
                    <a:lnTo>
                      <a:pt x="2319972" y="175757"/>
                    </a:lnTo>
                    <a:cubicBezTo>
                      <a:pt x="2319972" y="200513"/>
                      <a:pt x="2299904" y="220581"/>
                      <a:pt x="2275148" y="220581"/>
                    </a:cubicBezTo>
                    <a:lnTo>
                      <a:pt x="44824" y="220581"/>
                    </a:lnTo>
                    <a:cubicBezTo>
                      <a:pt x="20068" y="220581"/>
                      <a:pt x="0" y="200513"/>
                      <a:pt x="0" y="175757"/>
                    </a:cubicBezTo>
                    <a:lnTo>
                      <a:pt x="0" y="44824"/>
                    </a:lnTo>
                    <a:cubicBezTo>
                      <a:pt x="0" y="20068"/>
                      <a:pt x="20068" y="0"/>
                      <a:pt x="44824" y="0"/>
                    </a:cubicBezTo>
                    <a:close/>
                  </a:path>
                </a:pathLst>
              </a:custGeom>
              <a:solidFill>
                <a:srgbClr val="003366"/>
              </a:solidFill>
            </p:spPr>
          </p:sp>
          <p:sp>
            <p:nvSpPr>
              <p:cNvPr id="25" name="TextBox 25"/>
              <p:cNvSpPr txBox="1"/>
              <p:nvPr/>
            </p:nvSpPr>
            <p:spPr>
              <a:xfrm>
                <a:off x="0" y="-57150"/>
                <a:ext cx="2319972" cy="277731"/>
              </a:xfrm>
              <a:prstGeom prst="rect">
                <a:avLst/>
              </a:prstGeom>
            </p:spPr>
            <p:txBody>
              <a:bodyPr lIns="50800" tIns="50800" rIns="50800" bIns="50800" rtlCol="0" anchor="ctr"/>
              <a:lstStyle/>
              <a:p>
                <a:pPr algn="ctr">
                  <a:lnSpc>
                    <a:spcPts val="2799"/>
                  </a:lnSpc>
                </a:pPr>
                <a:endParaRPr/>
              </a:p>
            </p:txBody>
          </p:sp>
        </p:grpSp>
        <p:sp>
          <p:nvSpPr>
            <p:cNvPr id="26" name="TextBox 26"/>
            <p:cNvSpPr txBox="1"/>
            <p:nvPr/>
          </p:nvSpPr>
          <p:spPr>
            <a:xfrm>
              <a:off x="1446614" y="116568"/>
              <a:ext cx="8853940" cy="695325"/>
            </a:xfrm>
            <a:prstGeom prst="rect">
              <a:avLst/>
            </a:prstGeom>
          </p:spPr>
          <p:txBody>
            <a:bodyPr lIns="0" tIns="0" rIns="0" bIns="0" rtlCol="0" anchor="t">
              <a:spAutoFit/>
            </a:bodyPr>
            <a:lstStyle/>
            <a:p>
              <a:pPr algn="l">
                <a:lnSpc>
                  <a:spcPts val="4200"/>
                </a:lnSpc>
              </a:pPr>
              <a:r>
                <a:rPr lang="en-US" sz="3000" b="1">
                  <a:solidFill>
                    <a:srgbClr val="FFFFFF"/>
                  </a:solidFill>
                  <a:latin typeface="Poppins Bold"/>
                  <a:ea typeface="Poppins Bold"/>
                  <a:cs typeface="Poppins Bold"/>
                  <a:sym typeface="Poppins Bold"/>
                </a:rPr>
                <a:t>TAHAPAN MELAKUKAN NEGOSIASI</a:t>
              </a:r>
            </a:p>
          </p:txBody>
        </p:sp>
      </p:grpSp>
      <p:grpSp>
        <p:nvGrpSpPr>
          <p:cNvPr id="27" name="Group 27"/>
          <p:cNvGrpSpPr/>
          <p:nvPr/>
        </p:nvGrpSpPr>
        <p:grpSpPr>
          <a:xfrm>
            <a:off x="6516076" y="2635425"/>
            <a:ext cx="5255848" cy="5016150"/>
            <a:chOff x="0" y="0"/>
            <a:chExt cx="7007797" cy="6688200"/>
          </a:xfrm>
        </p:grpSpPr>
        <p:grpSp>
          <p:nvGrpSpPr>
            <p:cNvPr id="28" name="Group 28"/>
            <p:cNvGrpSpPr/>
            <p:nvPr/>
          </p:nvGrpSpPr>
          <p:grpSpPr>
            <a:xfrm>
              <a:off x="0" y="0"/>
              <a:ext cx="7007797" cy="6688200"/>
              <a:chOff x="0" y="0"/>
              <a:chExt cx="1384256" cy="1321126"/>
            </a:xfrm>
          </p:grpSpPr>
          <p:sp>
            <p:nvSpPr>
              <p:cNvPr id="29" name="Freeform 29"/>
              <p:cNvSpPr/>
              <p:nvPr/>
            </p:nvSpPr>
            <p:spPr>
              <a:xfrm>
                <a:off x="0" y="0"/>
                <a:ext cx="1384256" cy="1321126"/>
              </a:xfrm>
              <a:custGeom>
                <a:avLst/>
                <a:gdLst/>
                <a:ahLst/>
                <a:cxnLst/>
                <a:rect l="l" t="t" r="r" b="b"/>
                <a:pathLst>
                  <a:path w="1384256" h="1321126">
                    <a:moveTo>
                      <a:pt x="75124" y="0"/>
                    </a:moveTo>
                    <a:lnTo>
                      <a:pt x="1309133" y="0"/>
                    </a:lnTo>
                    <a:cubicBezTo>
                      <a:pt x="1329057" y="0"/>
                      <a:pt x="1348165" y="7915"/>
                      <a:pt x="1362253" y="22003"/>
                    </a:cubicBezTo>
                    <a:cubicBezTo>
                      <a:pt x="1376341" y="36092"/>
                      <a:pt x="1384256" y="55200"/>
                      <a:pt x="1384256" y="75124"/>
                    </a:cubicBezTo>
                    <a:lnTo>
                      <a:pt x="1384256" y="1246002"/>
                    </a:lnTo>
                    <a:cubicBezTo>
                      <a:pt x="1384256" y="1265926"/>
                      <a:pt x="1376341" y="1285034"/>
                      <a:pt x="1362253" y="1299123"/>
                    </a:cubicBezTo>
                    <a:cubicBezTo>
                      <a:pt x="1348165" y="1313211"/>
                      <a:pt x="1329057" y="1321126"/>
                      <a:pt x="1309133" y="1321126"/>
                    </a:cubicBezTo>
                    <a:lnTo>
                      <a:pt x="75124" y="1321126"/>
                    </a:lnTo>
                    <a:cubicBezTo>
                      <a:pt x="55200" y="1321126"/>
                      <a:pt x="36092" y="1313211"/>
                      <a:pt x="22003" y="1299123"/>
                    </a:cubicBezTo>
                    <a:cubicBezTo>
                      <a:pt x="7915" y="1285034"/>
                      <a:pt x="0" y="1265926"/>
                      <a:pt x="0" y="1246002"/>
                    </a:cubicBezTo>
                    <a:lnTo>
                      <a:pt x="0" y="75124"/>
                    </a:lnTo>
                    <a:cubicBezTo>
                      <a:pt x="0" y="55200"/>
                      <a:pt x="7915" y="36092"/>
                      <a:pt x="22003" y="22003"/>
                    </a:cubicBezTo>
                    <a:cubicBezTo>
                      <a:pt x="36092" y="7915"/>
                      <a:pt x="55200" y="0"/>
                      <a:pt x="75124" y="0"/>
                    </a:cubicBezTo>
                    <a:close/>
                  </a:path>
                </a:pathLst>
              </a:custGeom>
              <a:solidFill>
                <a:srgbClr val="B3B6BA"/>
              </a:solidFill>
            </p:spPr>
          </p:sp>
          <p:sp>
            <p:nvSpPr>
              <p:cNvPr id="30" name="TextBox 30"/>
              <p:cNvSpPr txBox="1"/>
              <p:nvPr/>
            </p:nvSpPr>
            <p:spPr>
              <a:xfrm>
                <a:off x="0" y="-57150"/>
                <a:ext cx="1384256" cy="1378276"/>
              </a:xfrm>
              <a:prstGeom prst="rect">
                <a:avLst/>
              </a:prstGeom>
            </p:spPr>
            <p:txBody>
              <a:bodyPr lIns="50800" tIns="50800" rIns="50800" bIns="50800" rtlCol="0" anchor="ctr"/>
              <a:lstStyle/>
              <a:p>
                <a:pPr algn="ctr">
                  <a:lnSpc>
                    <a:spcPts val="2799"/>
                  </a:lnSpc>
                </a:pPr>
                <a:endParaRPr/>
              </a:p>
            </p:txBody>
          </p:sp>
        </p:grpSp>
        <p:grpSp>
          <p:nvGrpSpPr>
            <p:cNvPr id="31" name="Group 31"/>
            <p:cNvGrpSpPr/>
            <p:nvPr/>
          </p:nvGrpSpPr>
          <p:grpSpPr>
            <a:xfrm>
              <a:off x="165709" y="147579"/>
              <a:ext cx="913777" cy="1311158"/>
              <a:chOff x="0" y="0"/>
              <a:chExt cx="566460" cy="812800"/>
            </a:xfrm>
          </p:grpSpPr>
          <p:sp>
            <p:nvSpPr>
              <p:cNvPr id="32" name="Freeform 32"/>
              <p:cNvSpPr/>
              <p:nvPr/>
            </p:nvSpPr>
            <p:spPr>
              <a:xfrm>
                <a:off x="0" y="0"/>
                <a:ext cx="566460" cy="812800"/>
              </a:xfrm>
              <a:custGeom>
                <a:avLst/>
                <a:gdLst/>
                <a:ahLst/>
                <a:cxnLst/>
                <a:rect l="l" t="t" r="r" b="b"/>
                <a:pathLst>
                  <a:path w="566460" h="812800">
                    <a:moveTo>
                      <a:pt x="283230" y="0"/>
                    </a:moveTo>
                    <a:cubicBezTo>
                      <a:pt x="126806" y="0"/>
                      <a:pt x="0" y="181951"/>
                      <a:pt x="0" y="406400"/>
                    </a:cubicBezTo>
                    <a:cubicBezTo>
                      <a:pt x="0" y="630849"/>
                      <a:pt x="126806" y="812800"/>
                      <a:pt x="283230" y="812800"/>
                    </a:cubicBezTo>
                    <a:cubicBezTo>
                      <a:pt x="439653" y="812800"/>
                      <a:pt x="566460" y="630849"/>
                      <a:pt x="566460" y="406400"/>
                    </a:cubicBezTo>
                    <a:cubicBezTo>
                      <a:pt x="566460" y="181951"/>
                      <a:pt x="439653" y="0"/>
                      <a:pt x="283230" y="0"/>
                    </a:cubicBezTo>
                    <a:close/>
                  </a:path>
                </a:pathLst>
              </a:custGeom>
              <a:solidFill>
                <a:srgbClr val="003366"/>
              </a:solidFill>
            </p:spPr>
          </p:sp>
          <p:sp>
            <p:nvSpPr>
              <p:cNvPr id="33" name="TextBox 33"/>
              <p:cNvSpPr txBox="1"/>
              <p:nvPr/>
            </p:nvSpPr>
            <p:spPr>
              <a:xfrm>
                <a:off x="53106" y="19050"/>
                <a:ext cx="460248"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2</a:t>
                </a:r>
              </a:p>
            </p:txBody>
          </p:sp>
        </p:grpSp>
        <p:sp>
          <p:nvSpPr>
            <p:cNvPr id="34" name="TextBox 34"/>
            <p:cNvSpPr txBox="1"/>
            <p:nvPr/>
          </p:nvSpPr>
          <p:spPr>
            <a:xfrm>
              <a:off x="447014" y="1638779"/>
              <a:ext cx="6111459" cy="4710482"/>
            </a:xfrm>
            <a:prstGeom prst="rect">
              <a:avLst/>
            </a:prstGeom>
          </p:spPr>
          <p:txBody>
            <a:bodyPr lIns="0" tIns="0" rIns="0" bIns="0" rtlCol="0" anchor="t">
              <a:spAutoFit/>
            </a:bodyPr>
            <a:lstStyle/>
            <a:p>
              <a:pPr marL="360669" lvl="1" indent="-180335" algn="l">
                <a:lnSpc>
                  <a:spcPts val="2338"/>
                </a:lnSpc>
                <a:buFont typeface="Arial"/>
                <a:buChar char="•"/>
              </a:pPr>
              <a:r>
                <a:rPr lang="en-US" sz="1670">
                  <a:solidFill>
                    <a:srgbClr val="003366"/>
                  </a:solidFill>
                  <a:latin typeface="Poppins"/>
                  <a:ea typeface="Poppins"/>
                  <a:cs typeface="Poppins"/>
                  <a:sym typeface="Poppins"/>
                </a:rPr>
                <a:t>Membuka negosiasi secara profesional</a:t>
              </a:r>
            </a:p>
            <a:p>
              <a:pPr algn="l">
                <a:lnSpc>
                  <a:spcPts val="2338"/>
                </a:lnSpc>
              </a:pPr>
              <a:endParaRPr lang="en-US" sz="1670">
                <a:solidFill>
                  <a:srgbClr val="003366"/>
                </a:solidFill>
                <a:latin typeface="Poppins"/>
                <a:ea typeface="Poppins"/>
                <a:cs typeface="Poppins"/>
                <a:sym typeface="Poppins"/>
              </a:endParaRPr>
            </a:p>
            <a:p>
              <a:pPr marL="360669" lvl="1" indent="-180335" algn="l">
                <a:lnSpc>
                  <a:spcPts val="2338"/>
                </a:lnSpc>
                <a:buFont typeface="Arial"/>
                <a:buChar char="•"/>
              </a:pPr>
              <a:r>
                <a:rPr lang="en-US" sz="1670">
                  <a:solidFill>
                    <a:srgbClr val="003366"/>
                  </a:solidFill>
                  <a:latin typeface="Poppins"/>
                  <a:ea typeface="Poppins"/>
                  <a:cs typeface="Poppins"/>
                  <a:sym typeface="Poppins"/>
                </a:rPr>
                <a:t>Menyampaikan kepentingan dan penawaran</a:t>
              </a:r>
            </a:p>
            <a:p>
              <a:pPr algn="l">
                <a:lnSpc>
                  <a:spcPts val="2338"/>
                </a:lnSpc>
              </a:pPr>
              <a:endParaRPr lang="en-US" sz="1670">
                <a:solidFill>
                  <a:srgbClr val="003366"/>
                </a:solidFill>
                <a:latin typeface="Poppins"/>
                <a:ea typeface="Poppins"/>
                <a:cs typeface="Poppins"/>
                <a:sym typeface="Poppins"/>
              </a:endParaRPr>
            </a:p>
            <a:p>
              <a:pPr marL="360669" lvl="1" indent="-180335" algn="l">
                <a:lnSpc>
                  <a:spcPts val="2338"/>
                </a:lnSpc>
                <a:buFont typeface="Arial"/>
                <a:buChar char="•"/>
              </a:pPr>
              <a:r>
                <a:rPr lang="en-US" sz="1670">
                  <a:solidFill>
                    <a:srgbClr val="003366"/>
                  </a:solidFill>
                  <a:latin typeface="Poppins"/>
                  <a:ea typeface="Poppins"/>
                  <a:cs typeface="Poppins"/>
                  <a:sym typeface="Poppins"/>
                </a:rPr>
                <a:t>Mendengarkan dan memahami lawan negosiasi</a:t>
              </a:r>
            </a:p>
            <a:p>
              <a:pPr algn="l">
                <a:lnSpc>
                  <a:spcPts val="2338"/>
                </a:lnSpc>
              </a:pPr>
              <a:endParaRPr lang="en-US" sz="1670">
                <a:solidFill>
                  <a:srgbClr val="003366"/>
                </a:solidFill>
                <a:latin typeface="Poppins"/>
                <a:ea typeface="Poppins"/>
                <a:cs typeface="Poppins"/>
                <a:sym typeface="Poppins"/>
              </a:endParaRPr>
            </a:p>
            <a:p>
              <a:pPr marL="360669" lvl="1" indent="-180335" algn="l">
                <a:lnSpc>
                  <a:spcPts val="2338"/>
                </a:lnSpc>
                <a:buFont typeface="Arial"/>
                <a:buChar char="•"/>
              </a:pPr>
              <a:r>
                <a:rPr lang="en-US" sz="1670">
                  <a:solidFill>
                    <a:srgbClr val="003366"/>
                  </a:solidFill>
                  <a:latin typeface="Poppins"/>
                  <a:ea typeface="Poppins"/>
                  <a:cs typeface="Poppins"/>
                  <a:sym typeface="Poppins"/>
                </a:rPr>
                <a:t>Mengajukan argumen dan solusi</a:t>
              </a:r>
            </a:p>
            <a:p>
              <a:pPr algn="l">
                <a:lnSpc>
                  <a:spcPts val="2338"/>
                </a:lnSpc>
              </a:pPr>
              <a:endParaRPr lang="en-US" sz="1670">
                <a:solidFill>
                  <a:srgbClr val="003366"/>
                </a:solidFill>
                <a:latin typeface="Poppins"/>
                <a:ea typeface="Poppins"/>
                <a:cs typeface="Poppins"/>
                <a:sym typeface="Poppins"/>
              </a:endParaRPr>
            </a:p>
            <a:p>
              <a:pPr marL="360669" lvl="1" indent="-180335" algn="l">
                <a:lnSpc>
                  <a:spcPts val="2338"/>
                </a:lnSpc>
                <a:buFont typeface="Arial"/>
                <a:buChar char="•"/>
              </a:pPr>
              <a:r>
                <a:rPr lang="en-US" sz="1670">
                  <a:solidFill>
                    <a:srgbClr val="003366"/>
                  </a:solidFill>
                  <a:latin typeface="Poppins"/>
                  <a:ea typeface="Poppins"/>
                  <a:cs typeface="Poppins"/>
                  <a:sym typeface="Poppins"/>
                </a:rPr>
                <a:t>Mengelola perbedaan pendapat</a:t>
              </a:r>
            </a:p>
            <a:p>
              <a:pPr algn="l">
                <a:lnSpc>
                  <a:spcPts val="2338"/>
                </a:lnSpc>
              </a:pPr>
              <a:endParaRPr lang="en-US" sz="1670">
                <a:solidFill>
                  <a:srgbClr val="003366"/>
                </a:solidFill>
                <a:latin typeface="Poppins"/>
                <a:ea typeface="Poppins"/>
                <a:cs typeface="Poppins"/>
                <a:sym typeface="Poppins"/>
              </a:endParaRPr>
            </a:p>
          </p:txBody>
        </p:sp>
        <p:sp>
          <p:nvSpPr>
            <p:cNvPr id="35" name="TextBox 35"/>
            <p:cNvSpPr txBox="1"/>
            <p:nvPr/>
          </p:nvSpPr>
          <p:spPr>
            <a:xfrm>
              <a:off x="1731279" y="550216"/>
              <a:ext cx="4368749" cy="566208"/>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SESUDAH NEGOISASI</a:t>
              </a:r>
            </a:p>
          </p:txBody>
        </p:sp>
      </p:grpSp>
      <p:grpSp>
        <p:nvGrpSpPr>
          <p:cNvPr id="36" name="Group 36"/>
          <p:cNvGrpSpPr/>
          <p:nvPr/>
        </p:nvGrpSpPr>
        <p:grpSpPr>
          <a:xfrm>
            <a:off x="12124349" y="2635425"/>
            <a:ext cx="5255848" cy="5016150"/>
            <a:chOff x="0" y="0"/>
            <a:chExt cx="7007797" cy="6688200"/>
          </a:xfrm>
        </p:grpSpPr>
        <p:grpSp>
          <p:nvGrpSpPr>
            <p:cNvPr id="37" name="Group 37"/>
            <p:cNvGrpSpPr/>
            <p:nvPr/>
          </p:nvGrpSpPr>
          <p:grpSpPr>
            <a:xfrm>
              <a:off x="0" y="0"/>
              <a:ext cx="7007797" cy="6688200"/>
              <a:chOff x="0" y="0"/>
              <a:chExt cx="1384256" cy="1321126"/>
            </a:xfrm>
          </p:grpSpPr>
          <p:sp>
            <p:nvSpPr>
              <p:cNvPr id="38" name="Freeform 38"/>
              <p:cNvSpPr/>
              <p:nvPr/>
            </p:nvSpPr>
            <p:spPr>
              <a:xfrm>
                <a:off x="0" y="0"/>
                <a:ext cx="1384256" cy="1321126"/>
              </a:xfrm>
              <a:custGeom>
                <a:avLst/>
                <a:gdLst/>
                <a:ahLst/>
                <a:cxnLst/>
                <a:rect l="l" t="t" r="r" b="b"/>
                <a:pathLst>
                  <a:path w="1384256" h="1321126">
                    <a:moveTo>
                      <a:pt x="75124" y="0"/>
                    </a:moveTo>
                    <a:lnTo>
                      <a:pt x="1309133" y="0"/>
                    </a:lnTo>
                    <a:cubicBezTo>
                      <a:pt x="1329057" y="0"/>
                      <a:pt x="1348165" y="7915"/>
                      <a:pt x="1362253" y="22003"/>
                    </a:cubicBezTo>
                    <a:cubicBezTo>
                      <a:pt x="1376341" y="36092"/>
                      <a:pt x="1384256" y="55200"/>
                      <a:pt x="1384256" y="75124"/>
                    </a:cubicBezTo>
                    <a:lnTo>
                      <a:pt x="1384256" y="1246002"/>
                    </a:lnTo>
                    <a:cubicBezTo>
                      <a:pt x="1384256" y="1265926"/>
                      <a:pt x="1376341" y="1285034"/>
                      <a:pt x="1362253" y="1299123"/>
                    </a:cubicBezTo>
                    <a:cubicBezTo>
                      <a:pt x="1348165" y="1313211"/>
                      <a:pt x="1329057" y="1321126"/>
                      <a:pt x="1309133" y="1321126"/>
                    </a:cubicBezTo>
                    <a:lnTo>
                      <a:pt x="75124" y="1321126"/>
                    </a:lnTo>
                    <a:cubicBezTo>
                      <a:pt x="55200" y="1321126"/>
                      <a:pt x="36092" y="1313211"/>
                      <a:pt x="22003" y="1299123"/>
                    </a:cubicBezTo>
                    <a:cubicBezTo>
                      <a:pt x="7915" y="1285034"/>
                      <a:pt x="0" y="1265926"/>
                      <a:pt x="0" y="1246002"/>
                    </a:cubicBezTo>
                    <a:lnTo>
                      <a:pt x="0" y="75124"/>
                    </a:lnTo>
                    <a:cubicBezTo>
                      <a:pt x="0" y="55200"/>
                      <a:pt x="7915" y="36092"/>
                      <a:pt x="22003" y="22003"/>
                    </a:cubicBezTo>
                    <a:cubicBezTo>
                      <a:pt x="36092" y="7915"/>
                      <a:pt x="55200" y="0"/>
                      <a:pt x="75124" y="0"/>
                    </a:cubicBezTo>
                    <a:close/>
                  </a:path>
                </a:pathLst>
              </a:custGeom>
              <a:solidFill>
                <a:srgbClr val="B3B6BA"/>
              </a:solidFill>
            </p:spPr>
          </p:sp>
          <p:sp>
            <p:nvSpPr>
              <p:cNvPr id="39" name="TextBox 39"/>
              <p:cNvSpPr txBox="1"/>
              <p:nvPr/>
            </p:nvSpPr>
            <p:spPr>
              <a:xfrm>
                <a:off x="0" y="-57150"/>
                <a:ext cx="1384256" cy="1378276"/>
              </a:xfrm>
              <a:prstGeom prst="rect">
                <a:avLst/>
              </a:prstGeom>
            </p:spPr>
            <p:txBody>
              <a:bodyPr lIns="50800" tIns="50800" rIns="50800" bIns="50800" rtlCol="0" anchor="ctr"/>
              <a:lstStyle/>
              <a:p>
                <a:pPr algn="ctr">
                  <a:lnSpc>
                    <a:spcPts val="2799"/>
                  </a:lnSpc>
                </a:pPr>
                <a:endParaRPr/>
              </a:p>
            </p:txBody>
          </p:sp>
        </p:grpSp>
        <p:grpSp>
          <p:nvGrpSpPr>
            <p:cNvPr id="40" name="Group 40"/>
            <p:cNvGrpSpPr/>
            <p:nvPr/>
          </p:nvGrpSpPr>
          <p:grpSpPr>
            <a:xfrm>
              <a:off x="165709" y="147579"/>
              <a:ext cx="913777" cy="1311158"/>
              <a:chOff x="0" y="0"/>
              <a:chExt cx="566460" cy="812800"/>
            </a:xfrm>
          </p:grpSpPr>
          <p:sp>
            <p:nvSpPr>
              <p:cNvPr id="41" name="Freeform 41"/>
              <p:cNvSpPr/>
              <p:nvPr/>
            </p:nvSpPr>
            <p:spPr>
              <a:xfrm>
                <a:off x="0" y="0"/>
                <a:ext cx="566460" cy="812800"/>
              </a:xfrm>
              <a:custGeom>
                <a:avLst/>
                <a:gdLst/>
                <a:ahLst/>
                <a:cxnLst/>
                <a:rect l="l" t="t" r="r" b="b"/>
                <a:pathLst>
                  <a:path w="566460" h="812800">
                    <a:moveTo>
                      <a:pt x="283230" y="0"/>
                    </a:moveTo>
                    <a:cubicBezTo>
                      <a:pt x="126806" y="0"/>
                      <a:pt x="0" y="181951"/>
                      <a:pt x="0" y="406400"/>
                    </a:cubicBezTo>
                    <a:cubicBezTo>
                      <a:pt x="0" y="630849"/>
                      <a:pt x="126806" y="812800"/>
                      <a:pt x="283230" y="812800"/>
                    </a:cubicBezTo>
                    <a:cubicBezTo>
                      <a:pt x="439653" y="812800"/>
                      <a:pt x="566460" y="630849"/>
                      <a:pt x="566460" y="406400"/>
                    </a:cubicBezTo>
                    <a:cubicBezTo>
                      <a:pt x="566460" y="181951"/>
                      <a:pt x="439653" y="0"/>
                      <a:pt x="283230" y="0"/>
                    </a:cubicBezTo>
                    <a:close/>
                  </a:path>
                </a:pathLst>
              </a:custGeom>
              <a:solidFill>
                <a:srgbClr val="003366"/>
              </a:solidFill>
            </p:spPr>
          </p:sp>
          <p:sp>
            <p:nvSpPr>
              <p:cNvPr id="42" name="TextBox 42"/>
              <p:cNvSpPr txBox="1"/>
              <p:nvPr/>
            </p:nvSpPr>
            <p:spPr>
              <a:xfrm>
                <a:off x="53106" y="19050"/>
                <a:ext cx="460248"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3</a:t>
                </a:r>
              </a:p>
            </p:txBody>
          </p:sp>
        </p:grpSp>
        <p:sp>
          <p:nvSpPr>
            <p:cNvPr id="43" name="TextBox 43"/>
            <p:cNvSpPr txBox="1"/>
            <p:nvPr/>
          </p:nvSpPr>
          <p:spPr>
            <a:xfrm>
              <a:off x="863600" y="1648304"/>
              <a:ext cx="5543205" cy="4259764"/>
            </a:xfrm>
            <a:prstGeom prst="rect">
              <a:avLst/>
            </a:prstGeom>
          </p:spPr>
          <p:txBody>
            <a:bodyPr lIns="0" tIns="0" rIns="0" bIns="0" rtlCol="0" anchor="t">
              <a:spAutoFit/>
            </a:bodyPr>
            <a:lstStyle/>
            <a:p>
              <a:pPr marL="392723" lvl="1" indent="-196361" algn="l">
                <a:lnSpc>
                  <a:spcPts val="2546"/>
                </a:lnSpc>
                <a:buFont typeface="Arial"/>
                <a:buChar char="•"/>
              </a:pPr>
              <a:r>
                <a:rPr lang="en-US" sz="1819">
                  <a:solidFill>
                    <a:srgbClr val="003366"/>
                  </a:solidFill>
                  <a:latin typeface="Poppins"/>
                  <a:ea typeface="Poppins"/>
                  <a:cs typeface="Poppins"/>
                  <a:sym typeface="Poppins"/>
                </a:rPr>
                <a:t>Menyepakati hasil negosiasi</a:t>
              </a:r>
            </a:p>
            <a:p>
              <a:pPr algn="l">
                <a:lnSpc>
                  <a:spcPts val="2546"/>
                </a:lnSpc>
              </a:pPr>
              <a:endParaRPr lang="en-US" sz="1819">
                <a:solidFill>
                  <a:srgbClr val="003366"/>
                </a:solidFill>
                <a:latin typeface="Poppins"/>
                <a:ea typeface="Poppins"/>
                <a:cs typeface="Poppins"/>
                <a:sym typeface="Poppins"/>
              </a:endParaRPr>
            </a:p>
            <a:p>
              <a:pPr marL="392723" lvl="1" indent="-196361" algn="l">
                <a:lnSpc>
                  <a:spcPts val="2546"/>
                </a:lnSpc>
                <a:buFont typeface="Arial"/>
                <a:buChar char="•"/>
              </a:pPr>
              <a:r>
                <a:rPr lang="en-US" sz="1819">
                  <a:solidFill>
                    <a:srgbClr val="003366"/>
                  </a:solidFill>
                  <a:latin typeface="Poppins"/>
                  <a:ea typeface="Poppins"/>
                  <a:cs typeface="Poppins"/>
                  <a:sym typeface="Poppins"/>
                </a:rPr>
                <a:t>Merangkum poin-poin kesepakatan</a:t>
              </a:r>
            </a:p>
            <a:p>
              <a:pPr algn="l">
                <a:lnSpc>
                  <a:spcPts val="2546"/>
                </a:lnSpc>
              </a:pPr>
              <a:endParaRPr lang="en-US" sz="1819">
                <a:solidFill>
                  <a:srgbClr val="003366"/>
                </a:solidFill>
                <a:latin typeface="Poppins"/>
                <a:ea typeface="Poppins"/>
                <a:cs typeface="Poppins"/>
                <a:sym typeface="Poppins"/>
              </a:endParaRPr>
            </a:p>
            <a:p>
              <a:pPr marL="392723" lvl="1" indent="-196361" algn="l">
                <a:lnSpc>
                  <a:spcPts val="2546"/>
                </a:lnSpc>
                <a:buFont typeface="Arial"/>
                <a:buChar char="•"/>
              </a:pPr>
              <a:r>
                <a:rPr lang="en-US" sz="1819">
                  <a:solidFill>
                    <a:srgbClr val="003366"/>
                  </a:solidFill>
                  <a:latin typeface="Poppins"/>
                  <a:ea typeface="Poppins"/>
                  <a:cs typeface="Poppins"/>
                  <a:sym typeface="Poppins"/>
                </a:rPr>
                <a:t>Mengonfirmasi komitmen masing-masing pihak</a:t>
              </a:r>
            </a:p>
            <a:p>
              <a:pPr algn="l">
                <a:lnSpc>
                  <a:spcPts val="2546"/>
                </a:lnSpc>
              </a:pPr>
              <a:endParaRPr lang="en-US" sz="1819">
                <a:solidFill>
                  <a:srgbClr val="003366"/>
                </a:solidFill>
                <a:latin typeface="Poppins"/>
                <a:ea typeface="Poppins"/>
                <a:cs typeface="Poppins"/>
                <a:sym typeface="Poppins"/>
              </a:endParaRPr>
            </a:p>
            <a:p>
              <a:pPr marL="392723" lvl="1" indent="-196361" algn="l">
                <a:lnSpc>
                  <a:spcPts val="2546"/>
                </a:lnSpc>
                <a:buFont typeface="Arial"/>
                <a:buChar char="•"/>
              </a:pPr>
              <a:r>
                <a:rPr lang="en-US" sz="1819">
                  <a:solidFill>
                    <a:srgbClr val="003366"/>
                  </a:solidFill>
                  <a:latin typeface="Poppins"/>
                  <a:ea typeface="Poppins"/>
                  <a:cs typeface="Poppins"/>
                  <a:sym typeface="Poppins"/>
                </a:rPr>
                <a:t>Menentukan tindak lanjut</a:t>
              </a:r>
            </a:p>
            <a:p>
              <a:pPr algn="l">
                <a:lnSpc>
                  <a:spcPts val="2546"/>
                </a:lnSpc>
              </a:pPr>
              <a:endParaRPr lang="en-US" sz="1819">
                <a:solidFill>
                  <a:srgbClr val="003366"/>
                </a:solidFill>
                <a:latin typeface="Poppins"/>
                <a:ea typeface="Poppins"/>
                <a:cs typeface="Poppins"/>
                <a:sym typeface="Poppins"/>
              </a:endParaRPr>
            </a:p>
          </p:txBody>
        </p:sp>
        <p:sp>
          <p:nvSpPr>
            <p:cNvPr id="44" name="TextBox 44"/>
            <p:cNvSpPr txBox="1"/>
            <p:nvPr/>
          </p:nvSpPr>
          <p:spPr>
            <a:xfrm>
              <a:off x="1549386" y="550216"/>
              <a:ext cx="5221282" cy="566208"/>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PENUTUPAN NEGOISASI</a:t>
              </a:r>
            </a:p>
          </p:txBody>
        </p:sp>
      </p:grpSp>
      <p:sp>
        <p:nvSpPr>
          <p:cNvPr id="45" name="TextBox 8">
            <a:extLst>
              <a:ext uri="{FF2B5EF4-FFF2-40B4-BE49-F238E27FC236}">
                <a16:creationId xmlns:a16="http://schemas.microsoft.com/office/drawing/2014/main" id="{A2114E5C-A0F8-0B44-653C-F3E5E163C63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8" name="TextBox 8"/>
          <p:cNvSpPr txBox="1"/>
          <p:nvPr/>
        </p:nvSpPr>
        <p:spPr>
          <a:xfrm>
            <a:off x="1028700" y="1553342"/>
            <a:ext cx="6954879" cy="575606"/>
          </a:xfrm>
          <a:prstGeom prst="rect">
            <a:avLst/>
          </a:prstGeom>
        </p:spPr>
        <p:txBody>
          <a:bodyPr lIns="0" tIns="0" rIns="0" bIns="0" rtlCol="0" anchor="t">
            <a:spAutoFit/>
          </a:bodyPr>
          <a:lstStyle/>
          <a:p>
            <a:pPr algn="l">
              <a:lnSpc>
                <a:spcPts val="4595"/>
              </a:lnSpc>
            </a:pPr>
            <a:r>
              <a:rPr lang="en-US" sz="3282" b="1" i="1">
                <a:solidFill>
                  <a:srgbClr val="062652"/>
                </a:solidFill>
                <a:latin typeface="Poppins Bold Italics"/>
                <a:ea typeface="Poppins Bold Italics"/>
                <a:cs typeface="Poppins Bold Italics"/>
                <a:sym typeface="Poppins Bold Italics"/>
              </a:rPr>
              <a:t>TEKNIK DAN STRATEGI NEGOSIASI</a:t>
            </a:r>
          </a:p>
        </p:txBody>
      </p:sp>
      <p:grpSp>
        <p:nvGrpSpPr>
          <p:cNvPr id="9" name="Group 9"/>
          <p:cNvGrpSpPr/>
          <p:nvPr/>
        </p:nvGrpSpPr>
        <p:grpSpPr>
          <a:xfrm>
            <a:off x="1118413" y="3195748"/>
            <a:ext cx="1984576" cy="3425100"/>
            <a:chOff x="0" y="0"/>
            <a:chExt cx="2646101" cy="4566800"/>
          </a:xfrm>
        </p:grpSpPr>
        <p:grpSp>
          <p:nvGrpSpPr>
            <p:cNvPr id="10" name="Group 10"/>
            <p:cNvGrpSpPr/>
            <p:nvPr/>
          </p:nvGrpSpPr>
          <p:grpSpPr>
            <a:xfrm>
              <a:off x="0" y="0"/>
              <a:ext cx="2646101" cy="4566800"/>
              <a:chOff x="0" y="0"/>
              <a:chExt cx="635000" cy="1095921"/>
            </a:xfrm>
          </p:grpSpPr>
          <p:sp>
            <p:nvSpPr>
              <p:cNvPr id="11" name="Freeform 11"/>
              <p:cNvSpPr/>
              <p:nvPr/>
            </p:nvSpPr>
            <p:spPr>
              <a:xfrm>
                <a:off x="0" y="0"/>
                <a:ext cx="635000" cy="1095921"/>
              </a:xfrm>
              <a:custGeom>
                <a:avLst/>
                <a:gdLst/>
                <a:ahLst/>
                <a:cxnLst/>
                <a:rect l="l" t="t" r="r" b="b"/>
                <a:pathLst>
                  <a:path w="635000" h="1095921">
                    <a:moveTo>
                      <a:pt x="76192" y="0"/>
                    </a:moveTo>
                    <a:lnTo>
                      <a:pt x="558808" y="0"/>
                    </a:lnTo>
                    <a:cubicBezTo>
                      <a:pt x="600888" y="0"/>
                      <a:pt x="635000" y="34112"/>
                      <a:pt x="635000" y="76192"/>
                    </a:cubicBezTo>
                    <a:lnTo>
                      <a:pt x="635000" y="1019729"/>
                    </a:lnTo>
                    <a:cubicBezTo>
                      <a:pt x="635000" y="1039936"/>
                      <a:pt x="626973" y="1059316"/>
                      <a:pt x="612684" y="1073605"/>
                    </a:cubicBezTo>
                    <a:cubicBezTo>
                      <a:pt x="598395" y="1087894"/>
                      <a:pt x="579015" y="1095921"/>
                      <a:pt x="558808" y="1095921"/>
                    </a:cubicBezTo>
                    <a:lnTo>
                      <a:pt x="76192" y="1095921"/>
                    </a:lnTo>
                    <a:cubicBezTo>
                      <a:pt x="34112" y="1095921"/>
                      <a:pt x="0" y="1061809"/>
                      <a:pt x="0" y="1019729"/>
                    </a:cubicBezTo>
                    <a:lnTo>
                      <a:pt x="0" y="76192"/>
                    </a:lnTo>
                    <a:cubicBezTo>
                      <a:pt x="0" y="34112"/>
                      <a:pt x="34112" y="0"/>
                      <a:pt x="76192" y="0"/>
                    </a:cubicBezTo>
                    <a:close/>
                  </a:path>
                </a:pathLst>
              </a:custGeom>
              <a:solidFill>
                <a:srgbClr val="003366"/>
              </a:solidFill>
            </p:spPr>
          </p:sp>
          <p:sp>
            <p:nvSpPr>
              <p:cNvPr id="12" name="TextBox 12"/>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13" name="Freeform 13"/>
            <p:cNvSpPr/>
            <p:nvPr/>
          </p:nvSpPr>
          <p:spPr>
            <a:xfrm>
              <a:off x="343690" y="675260"/>
              <a:ext cx="1980470" cy="1814606"/>
            </a:xfrm>
            <a:custGeom>
              <a:avLst/>
              <a:gdLst/>
              <a:ahLst/>
              <a:cxnLst/>
              <a:rect l="l" t="t" r="r" b="b"/>
              <a:pathLst>
                <a:path w="1980470" h="1814606">
                  <a:moveTo>
                    <a:pt x="0" y="0"/>
                  </a:moveTo>
                  <a:lnTo>
                    <a:pt x="1980470" y="0"/>
                  </a:lnTo>
                  <a:lnTo>
                    <a:pt x="1980470" y="1814606"/>
                  </a:lnTo>
                  <a:lnTo>
                    <a:pt x="0" y="181460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208723" y="2994766"/>
              <a:ext cx="2223725" cy="744541"/>
            </a:xfrm>
            <a:prstGeom prst="rect">
              <a:avLst/>
            </a:prstGeom>
          </p:spPr>
          <p:txBody>
            <a:bodyPr lIns="0" tIns="0" rIns="0" bIns="0" rtlCol="0" anchor="t">
              <a:spAutoFit/>
            </a:bodyPr>
            <a:lstStyle/>
            <a:p>
              <a:pPr algn="ctr">
                <a:lnSpc>
                  <a:spcPts val="2250"/>
                </a:lnSpc>
              </a:pPr>
              <a:r>
                <a:rPr lang="en-US" sz="1607" i="1">
                  <a:solidFill>
                    <a:srgbClr val="FFFFFF"/>
                  </a:solidFill>
                  <a:latin typeface="Poppins Italics"/>
                  <a:ea typeface="Poppins Italics"/>
                  <a:cs typeface="Poppins Italics"/>
                  <a:sym typeface="Poppins Italics"/>
                </a:rPr>
                <a:t>Komunikasi asertif</a:t>
              </a:r>
            </a:p>
          </p:txBody>
        </p:sp>
      </p:grpSp>
      <p:grpSp>
        <p:nvGrpSpPr>
          <p:cNvPr id="15" name="Group 15"/>
          <p:cNvGrpSpPr/>
          <p:nvPr/>
        </p:nvGrpSpPr>
        <p:grpSpPr>
          <a:xfrm>
            <a:off x="3942874" y="3195748"/>
            <a:ext cx="1984576" cy="3425100"/>
            <a:chOff x="0" y="0"/>
            <a:chExt cx="2646101" cy="4566800"/>
          </a:xfrm>
        </p:grpSpPr>
        <p:grpSp>
          <p:nvGrpSpPr>
            <p:cNvPr id="16" name="Group 16"/>
            <p:cNvGrpSpPr/>
            <p:nvPr/>
          </p:nvGrpSpPr>
          <p:grpSpPr>
            <a:xfrm>
              <a:off x="0" y="0"/>
              <a:ext cx="2646101" cy="4566800"/>
              <a:chOff x="0" y="0"/>
              <a:chExt cx="635000" cy="1095921"/>
            </a:xfrm>
          </p:grpSpPr>
          <p:sp>
            <p:nvSpPr>
              <p:cNvPr id="17" name="Freeform 17"/>
              <p:cNvSpPr/>
              <p:nvPr/>
            </p:nvSpPr>
            <p:spPr>
              <a:xfrm>
                <a:off x="0" y="0"/>
                <a:ext cx="635000" cy="1095921"/>
              </a:xfrm>
              <a:custGeom>
                <a:avLst/>
                <a:gdLst/>
                <a:ahLst/>
                <a:cxnLst/>
                <a:rect l="l" t="t" r="r" b="b"/>
                <a:pathLst>
                  <a:path w="635000" h="1095921">
                    <a:moveTo>
                      <a:pt x="76192" y="0"/>
                    </a:moveTo>
                    <a:lnTo>
                      <a:pt x="558808" y="0"/>
                    </a:lnTo>
                    <a:cubicBezTo>
                      <a:pt x="600888" y="0"/>
                      <a:pt x="635000" y="34112"/>
                      <a:pt x="635000" y="76192"/>
                    </a:cubicBezTo>
                    <a:lnTo>
                      <a:pt x="635000" y="1019729"/>
                    </a:lnTo>
                    <a:cubicBezTo>
                      <a:pt x="635000" y="1039936"/>
                      <a:pt x="626973" y="1059316"/>
                      <a:pt x="612684" y="1073605"/>
                    </a:cubicBezTo>
                    <a:cubicBezTo>
                      <a:pt x="598395" y="1087894"/>
                      <a:pt x="579015" y="1095921"/>
                      <a:pt x="558808" y="1095921"/>
                    </a:cubicBezTo>
                    <a:lnTo>
                      <a:pt x="76192" y="1095921"/>
                    </a:lnTo>
                    <a:cubicBezTo>
                      <a:pt x="34112" y="1095921"/>
                      <a:pt x="0" y="1061809"/>
                      <a:pt x="0" y="1019729"/>
                    </a:cubicBezTo>
                    <a:lnTo>
                      <a:pt x="0" y="76192"/>
                    </a:lnTo>
                    <a:cubicBezTo>
                      <a:pt x="0" y="34112"/>
                      <a:pt x="34112" y="0"/>
                      <a:pt x="76192" y="0"/>
                    </a:cubicBezTo>
                    <a:close/>
                  </a:path>
                </a:pathLst>
              </a:custGeom>
              <a:solidFill>
                <a:srgbClr val="003366"/>
              </a:solidFill>
            </p:spPr>
          </p:sp>
          <p:sp>
            <p:nvSpPr>
              <p:cNvPr id="18" name="TextBox 18"/>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19" name="Freeform 19"/>
            <p:cNvSpPr/>
            <p:nvPr/>
          </p:nvSpPr>
          <p:spPr>
            <a:xfrm>
              <a:off x="659585" y="615303"/>
              <a:ext cx="1326931" cy="1814606"/>
            </a:xfrm>
            <a:custGeom>
              <a:avLst/>
              <a:gdLst/>
              <a:ahLst/>
              <a:cxnLst/>
              <a:rect l="l" t="t" r="r" b="b"/>
              <a:pathLst>
                <a:path w="1326931" h="1814606">
                  <a:moveTo>
                    <a:pt x="0" y="0"/>
                  </a:moveTo>
                  <a:lnTo>
                    <a:pt x="1326931" y="0"/>
                  </a:lnTo>
                  <a:lnTo>
                    <a:pt x="1326931" y="1814606"/>
                  </a:lnTo>
                  <a:lnTo>
                    <a:pt x="0" y="181460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0" name="TextBox 20"/>
            <p:cNvSpPr txBox="1"/>
            <p:nvPr/>
          </p:nvSpPr>
          <p:spPr>
            <a:xfrm>
              <a:off x="210703" y="3021989"/>
              <a:ext cx="2223725" cy="368860"/>
            </a:xfrm>
            <a:prstGeom prst="rect">
              <a:avLst/>
            </a:prstGeom>
          </p:spPr>
          <p:txBody>
            <a:bodyPr lIns="0" tIns="0" rIns="0" bIns="0" rtlCol="0" anchor="t">
              <a:spAutoFit/>
            </a:bodyPr>
            <a:lstStyle/>
            <a:p>
              <a:pPr algn="ctr">
                <a:lnSpc>
                  <a:spcPts val="2250"/>
                </a:lnSpc>
              </a:pPr>
              <a:r>
                <a:rPr lang="en-US" sz="1607" i="1">
                  <a:solidFill>
                    <a:srgbClr val="FFFFFF"/>
                  </a:solidFill>
                  <a:latin typeface="Poppins Italics"/>
                  <a:ea typeface="Poppins Italics"/>
                  <a:cs typeface="Poppins Italics"/>
                  <a:sym typeface="Poppins Italics"/>
                </a:rPr>
                <a:t>Active listening</a:t>
              </a:r>
            </a:p>
          </p:txBody>
        </p:sp>
      </p:grpSp>
      <p:grpSp>
        <p:nvGrpSpPr>
          <p:cNvPr id="21" name="Group 21"/>
          <p:cNvGrpSpPr/>
          <p:nvPr/>
        </p:nvGrpSpPr>
        <p:grpSpPr>
          <a:xfrm>
            <a:off x="6766607" y="3195748"/>
            <a:ext cx="1984576" cy="3425100"/>
            <a:chOff x="0" y="0"/>
            <a:chExt cx="2646101" cy="4566800"/>
          </a:xfrm>
        </p:grpSpPr>
        <p:grpSp>
          <p:nvGrpSpPr>
            <p:cNvPr id="22" name="Group 22"/>
            <p:cNvGrpSpPr/>
            <p:nvPr/>
          </p:nvGrpSpPr>
          <p:grpSpPr>
            <a:xfrm>
              <a:off x="0" y="0"/>
              <a:ext cx="2646101" cy="4566800"/>
              <a:chOff x="0" y="0"/>
              <a:chExt cx="635000" cy="1095921"/>
            </a:xfrm>
          </p:grpSpPr>
          <p:sp>
            <p:nvSpPr>
              <p:cNvPr id="23" name="Freeform 23"/>
              <p:cNvSpPr/>
              <p:nvPr/>
            </p:nvSpPr>
            <p:spPr>
              <a:xfrm>
                <a:off x="0" y="0"/>
                <a:ext cx="635000" cy="1095921"/>
              </a:xfrm>
              <a:custGeom>
                <a:avLst/>
                <a:gdLst/>
                <a:ahLst/>
                <a:cxnLst/>
                <a:rect l="l" t="t" r="r" b="b"/>
                <a:pathLst>
                  <a:path w="635000" h="1095921">
                    <a:moveTo>
                      <a:pt x="76192" y="0"/>
                    </a:moveTo>
                    <a:lnTo>
                      <a:pt x="558808" y="0"/>
                    </a:lnTo>
                    <a:cubicBezTo>
                      <a:pt x="600888" y="0"/>
                      <a:pt x="635000" y="34112"/>
                      <a:pt x="635000" y="76192"/>
                    </a:cubicBezTo>
                    <a:lnTo>
                      <a:pt x="635000" y="1019729"/>
                    </a:lnTo>
                    <a:cubicBezTo>
                      <a:pt x="635000" y="1039936"/>
                      <a:pt x="626973" y="1059316"/>
                      <a:pt x="612684" y="1073605"/>
                    </a:cubicBezTo>
                    <a:cubicBezTo>
                      <a:pt x="598395" y="1087894"/>
                      <a:pt x="579015" y="1095921"/>
                      <a:pt x="558808" y="1095921"/>
                    </a:cubicBezTo>
                    <a:lnTo>
                      <a:pt x="76192" y="1095921"/>
                    </a:lnTo>
                    <a:cubicBezTo>
                      <a:pt x="34112" y="1095921"/>
                      <a:pt x="0" y="1061809"/>
                      <a:pt x="0" y="1019729"/>
                    </a:cubicBezTo>
                    <a:lnTo>
                      <a:pt x="0" y="76192"/>
                    </a:lnTo>
                    <a:cubicBezTo>
                      <a:pt x="0" y="34112"/>
                      <a:pt x="34112" y="0"/>
                      <a:pt x="76192" y="0"/>
                    </a:cubicBezTo>
                    <a:close/>
                  </a:path>
                </a:pathLst>
              </a:custGeom>
              <a:solidFill>
                <a:srgbClr val="003366"/>
              </a:solidFill>
            </p:spPr>
          </p:sp>
          <p:sp>
            <p:nvSpPr>
              <p:cNvPr id="24" name="TextBox 24"/>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25" name="Freeform 25"/>
            <p:cNvSpPr/>
            <p:nvPr/>
          </p:nvSpPr>
          <p:spPr>
            <a:xfrm>
              <a:off x="659124" y="675260"/>
              <a:ext cx="1648019" cy="1938845"/>
            </a:xfrm>
            <a:custGeom>
              <a:avLst/>
              <a:gdLst/>
              <a:ahLst/>
              <a:cxnLst/>
              <a:rect l="l" t="t" r="r" b="b"/>
              <a:pathLst>
                <a:path w="1648019" h="1938845">
                  <a:moveTo>
                    <a:pt x="0" y="0"/>
                  </a:moveTo>
                  <a:lnTo>
                    <a:pt x="1648018" y="0"/>
                  </a:lnTo>
                  <a:lnTo>
                    <a:pt x="1648018" y="1938845"/>
                  </a:lnTo>
                  <a:lnTo>
                    <a:pt x="0" y="1938845"/>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26" name="TextBox 26"/>
            <p:cNvSpPr txBox="1"/>
            <p:nvPr/>
          </p:nvSpPr>
          <p:spPr>
            <a:xfrm>
              <a:off x="262431" y="2994766"/>
              <a:ext cx="2223725" cy="744541"/>
            </a:xfrm>
            <a:prstGeom prst="rect">
              <a:avLst/>
            </a:prstGeom>
          </p:spPr>
          <p:txBody>
            <a:bodyPr lIns="0" tIns="0" rIns="0" bIns="0" rtlCol="0" anchor="t">
              <a:spAutoFit/>
            </a:bodyPr>
            <a:lstStyle/>
            <a:p>
              <a:pPr algn="ctr">
                <a:lnSpc>
                  <a:spcPts val="2250"/>
                </a:lnSpc>
              </a:pPr>
              <a:r>
                <a:rPr lang="en-US" sz="1607" i="1">
                  <a:solidFill>
                    <a:srgbClr val="FFFFFF"/>
                  </a:solidFill>
                  <a:latin typeface="Poppins Italics"/>
                  <a:ea typeface="Poppins Italics"/>
                  <a:cs typeface="Poppins Italics"/>
                  <a:sym typeface="Poppins Italics"/>
                </a:rPr>
                <a:t>Questioning technique</a:t>
              </a:r>
            </a:p>
          </p:txBody>
        </p:sp>
      </p:grpSp>
      <p:grpSp>
        <p:nvGrpSpPr>
          <p:cNvPr id="27" name="Group 27"/>
          <p:cNvGrpSpPr/>
          <p:nvPr/>
        </p:nvGrpSpPr>
        <p:grpSpPr>
          <a:xfrm>
            <a:off x="9590340" y="3195748"/>
            <a:ext cx="1984576" cy="3425100"/>
            <a:chOff x="0" y="0"/>
            <a:chExt cx="2646101" cy="4566800"/>
          </a:xfrm>
        </p:grpSpPr>
        <p:grpSp>
          <p:nvGrpSpPr>
            <p:cNvPr id="28" name="Group 28"/>
            <p:cNvGrpSpPr/>
            <p:nvPr/>
          </p:nvGrpSpPr>
          <p:grpSpPr>
            <a:xfrm>
              <a:off x="0" y="0"/>
              <a:ext cx="2646101" cy="4566800"/>
              <a:chOff x="0" y="0"/>
              <a:chExt cx="635000" cy="1095921"/>
            </a:xfrm>
          </p:grpSpPr>
          <p:sp>
            <p:nvSpPr>
              <p:cNvPr id="29" name="Freeform 29"/>
              <p:cNvSpPr/>
              <p:nvPr/>
            </p:nvSpPr>
            <p:spPr>
              <a:xfrm>
                <a:off x="0" y="0"/>
                <a:ext cx="635000" cy="1095921"/>
              </a:xfrm>
              <a:custGeom>
                <a:avLst/>
                <a:gdLst/>
                <a:ahLst/>
                <a:cxnLst/>
                <a:rect l="l" t="t" r="r" b="b"/>
                <a:pathLst>
                  <a:path w="635000" h="1095921">
                    <a:moveTo>
                      <a:pt x="76192" y="0"/>
                    </a:moveTo>
                    <a:lnTo>
                      <a:pt x="558808" y="0"/>
                    </a:lnTo>
                    <a:cubicBezTo>
                      <a:pt x="600888" y="0"/>
                      <a:pt x="635000" y="34112"/>
                      <a:pt x="635000" y="76192"/>
                    </a:cubicBezTo>
                    <a:lnTo>
                      <a:pt x="635000" y="1019729"/>
                    </a:lnTo>
                    <a:cubicBezTo>
                      <a:pt x="635000" y="1039936"/>
                      <a:pt x="626973" y="1059316"/>
                      <a:pt x="612684" y="1073605"/>
                    </a:cubicBezTo>
                    <a:cubicBezTo>
                      <a:pt x="598395" y="1087894"/>
                      <a:pt x="579015" y="1095921"/>
                      <a:pt x="558808" y="1095921"/>
                    </a:cubicBezTo>
                    <a:lnTo>
                      <a:pt x="76192" y="1095921"/>
                    </a:lnTo>
                    <a:cubicBezTo>
                      <a:pt x="34112" y="1095921"/>
                      <a:pt x="0" y="1061809"/>
                      <a:pt x="0" y="1019729"/>
                    </a:cubicBezTo>
                    <a:lnTo>
                      <a:pt x="0" y="76192"/>
                    </a:lnTo>
                    <a:cubicBezTo>
                      <a:pt x="0" y="34112"/>
                      <a:pt x="34112" y="0"/>
                      <a:pt x="76192" y="0"/>
                    </a:cubicBezTo>
                    <a:close/>
                  </a:path>
                </a:pathLst>
              </a:custGeom>
              <a:solidFill>
                <a:srgbClr val="003366"/>
              </a:solidFill>
            </p:spPr>
          </p:sp>
          <p:sp>
            <p:nvSpPr>
              <p:cNvPr id="30" name="TextBox 30"/>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31" name="Freeform 31"/>
            <p:cNvSpPr/>
            <p:nvPr/>
          </p:nvSpPr>
          <p:spPr>
            <a:xfrm>
              <a:off x="311469" y="665817"/>
              <a:ext cx="2023164" cy="1833492"/>
            </a:xfrm>
            <a:custGeom>
              <a:avLst/>
              <a:gdLst/>
              <a:ahLst/>
              <a:cxnLst/>
              <a:rect l="l" t="t" r="r" b="b"/>
              <a:pathLst>
                <a:path w="2023164" h="1833492">
                  <a:moveTo>
                    <a:pt x="0" y="0"/>
                  </a:moveTo>
                  <a:lnTo>
                    <a:pt x="2023163" y="0"/>
                  </a:lnTo>
                  <a:lnTo>
                    <a:pt x="2023163" y="1833492"/>
                  </a:lnTo>
                  <a:lnTo>
                    <a:pt x="0" y="1833492"/>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32" name="TextBox 32"/>
            <p:cNvSpPr txBox="1"/>
            <p:nvPr/>
          </p:nvSpPr>
          <p:spPr>
            <a:xfrm>
              <a:off x="265424" y="2846769"/>
              <a:ext cx="2223725" cy="1120222"/>
            </a:xfrm>
            <a:prstGeom prst="rect">
              <a:avLst/>
            </a:prstGeom>
          </p:spPr>
          <p:txBody>
            <a:bodyPr lIns="0" tIns="0" rIns="0" bIns="0" rtlCol="0" anchor="t">
              <a:spAutoFit/>
            </a:bodyPr>
            <a:lstStyle/>
            <a:p>
              <a:pPr algn="ctr">
                <a:lnSpc>
                  <a:spcPts val="2250"/>
                </a:lnSpc>
              </a:pPr>
              <a:r>
                <a:rPr lang="en-US" sz="1607" i="1">
                  <a:solidFill>
                    <a:srgbClr val="FFFFFF"/>
                  </a:solidFill>
                  <a:latin typeface="Poppins Italics"/>
                  <a:ea typeface="Poppins Italics"/>
                  <a:cs typeface="Poppins Italics"/>
                  <a:sym typeface="Poppins Italics"/>
                </a:rPr>
                <a:t>Persuasi berbasis manfaat</a:t>
              </a:r>
            </a:p>
          </p:txBody>
        </p:sp>
      </p:grpSp>
      <p:grpSp>
        <p:nvGrpSpPr>
          <p:cNvPr id="33" name="Group 33"/>
          <p:cNvGrpSpPr/>
          <p:nvPr/>
        </p:nvGrpSpPr>
        <p:grpSpPr>
          <a:xfrm>
            <a:off x="12415918" y="3195748"/>
            <a:ext cx="1984576" cy="3425100"/>
            <a:chOff x="0" y="0"/>
            <a:chExt cx="2646101" cy="4566800"/>
          </a:xfrm>
        </p:grpSpPr>
        <p:grpSp>
          <p:nvGrpSpPr>
            <p:cNvPr id="34" name="Group 34"/>
            <p:cNvGrpSpPr/>
            <p:nvPr/>
          </p:nvGrpSpPr>
          <p:grpSpPr>
            <a:xfrm>
              <a:off x="0" y="0"/>
              <a:ext cx="2646101" cy="4566800"/>
              <a:chOff x="0" y="0"/>
              <a:chExt cx="635000" cy="1095921"/>
            </a:xfrm>
          </p:grpSpPr>
          <p:sp>
            <p:nvSpPr>
              <p:cNvPr id="35" name="Freeform 35"/>
              <p:cNvSpPr/>
              <p:nvPr/>
            </p:nvSpPr>
            <p:spPr>
              <a:xfrm>
                <a:off x="0" y="0"/>
                <a:ext cx="635000" cy="1095921"/>
              </a:xfrm>
              <a:custGeom>
                <a:avLst/>
                <a:gdLst/>
                <a:ahLst/>
                <a:cxnLst/>
                <a:rect l="l" t="t" r="r" b="b"/>
                <a:pathLst>
                  <a:path w="635000" h="1095921">
                    <a:moveTo>
                      <a:pt x="76192" y="0"/>
                    </a:moveTo>
                    <a:lnTo>
                      <a:pt x="558808" y="0"/>
                    </a:lnTo>
                    <a:cubicBezTo>
                      <a:pt x="600888" y="0"/>
                      <a:pt x="635000" y="34112"/>
                      <a:pt x="635000" y="76192"/>
                    </a:cubicBezTo>
                    <a:lnTo>
                      <a:pt x="635000" y="1019729"/>
                    </a:lnTo>
                    <a:cubicBezTo>
                      <a:pt x="635000" y="1039936"/>
                      <a:pt x="626973" y="1059316"/>
                      <a:pt x="612684" y="1073605"/>
                    </a:cubicBezTo>
                    <a:cubicBezTo>
                      <a:pt x="598395" y="1087894"/>
                      <a:pt x="579015" y="1095921"/>
                      <a:pt x="558808" y="1095921"/>
                    </a:cubicBezTo>
                    <a:lnTo>
                      <a:pt x="76192" y="1095921"/>
                    </a:lnTo>
                    <a:cubicBezTo>
                      <a:pt x="34112" y="1095921"/>
                      <a:pt x="0" y="1061809"/>
                      <a:pt x="0" y="1019729"/>
                    </a:cubicBezTo>
                    <a:lnTo>
                      <a:pt x="0" y="76192"/>
                    </a:lnTo>
                    <a:cubicBezTo>
                      <a:pt x="0" y="34112"/>
                      <a:pt x="34112" y="0"/>
                      <a:pt x="76192" y="0"/>
                    </a:cubicBezTo>
                    <a:close/>
                  </a:path>
                </a:pathLst>
              </a:custGeom>
              <a:solidFill>
                <a:srgbClr val="003366"/>
              </a:solidFill>
            </p:spPr>
          </p:sp>
          <p:sp>
            <p:nvSpPr>
              <p:cNvPr id="36" name="TextBox 36"/>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37" name="Freeform 37"/>
            <p:cNvSpPr/>
            <p:nvPr/>
          </p:nvSpPr>
          <p:spPr>
            <a:xfrm>
              <a:off x="434822" y="846699"/>
              <a:ext cx="1880010" cy="1872960"/>
            </a:xfrm>
            <a:custGeom>
              <a:avLst/>
              <a:gdLst/>
              <a:ahLst/>
              <a:cxnLst/>
              <a:rect l="l" t="t" r="r" b="b"/>
              <a:pathLst>
                <a:path w="1880010" h="1872960">
                  <a:moveTo>
                    <a:pt x="0" y="0"/>
                  </a:moveTo>
                  <a:lnTo>
                    <a:pt x="1880009" y="0"/>
                  </a:lnTo>
                  <a:lnTo>
                    <a:pt x="1880009" y="1872960"/>
                  </a:lnTo>
                  <a:lnTo>
                    <a:pt x="0" y="1872960"/>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8" name="TextBox 38"/>
            <p:cNvSpPr txBox="1"/>
            <p:nvPr/>
          </p:nvSpPr>
          <p:spPr>
            <a:xfrm>
              <a:off x="262964" y="2994766"/>
              <a:ext cx="2223725" cy="744541"/>
            </a:xfrm>
            <a:prstGeom prst="rect">
              <a:avLst/>
            </a:prstGeom>
          </p:spPr>
          <p:txBody>
            <a:bodyPr lIns="0" tIns="0" rIns="0" bIns="0" rtlCol="0" anchor="t">
              <a:spAutoFit/>
            </a:bodyPr>
            <a:lstStyle/>
            <a:p>
              <a:pPr algn="ctr">
                <a:lnSpc>
                  <a:spcPts val="2250"/>
                </a:lnSpc>
              </a:pPr>
              <a:r>
                <a:rPr lang="en-US" sz="1607" i="1">
                  <a:solidFill>
                    <a:srgbClr val="FFFFFF"/>
                  </a:solidFill>
                  <a:latin typeface="Poppins Italics"/>
                  <a:ea typeface="Poppins Italics"/>
                  <a:cs typeface="Poppins Italics"/>
                  <a:sym typeface="Poppins Italics"/>
                </a:rPr>
                <a:t>Kompromi terukur</a:t>
              </a:r>
            </a:p>
          </p:txBody>
        </p:sp>
      </p:grpSp>
      <p:grpSp>
        <p:nvGrpSpPr>
          <p:cNvPr id="39" name="Group 39"/>
          <p:cNvGrpSpPr/>
          <p:nvPr/>
        </p:nvGrpSpPr>
        <p:grpSpPr>
          <a:xfrm>
            <a:off x="15183278" y="3195748"/>
            <a:ext cx="1984576" cy="3425100"/>
            <a:chOff x="0" y="0"/>
            <a:chExt cx="2646101" cy="4566800"/>
          </a:xfrm>
        </p:grpSpPr>
        <p:grpSp>
          <p:nvGrpSpPr>
            <p:cNvPr id="40" name="Group 40"/>
            <p:cNvGrpSpPr/>
            <p:nvPr/>
          </p:nvGrpSpPr>
          <p:grpSpPr>
            <a:xfrm>
              <a:off x="0" y="0"/>
              <a:ext cx="2646101" cy="4566800"/>
              <a:chOff x="0" y="0"/>
              <a:chExt cx="635000" cy="1095921"/>
            </a:xfrm>
          </p:grpSpPr>
          <p:sp>
            <p:nvSpPr>
              <p:cNvPr id="41" name="Freeform 41"/>
              <p:cNvSpPr/>
              <p:nvPr/>
            </p:nvSpPr>
            <p:spPr>
              <a:xfrm>
                <a:off x="0" y="0"/>
                <a:ext cx="635000" cy="1095921"/>
              </a:xfrm>
              <a:custGeom>
                <a:avLst/>
                <a:gdLst/>
                <a:ahLst/>
                <a:cxnLst/>
                <a:rect l="l" t="t" r="r" b="b"/>
                <a:pathLst>
                  <a:path w="635000" h="1095921">
                    <a:moveTo>
                      <a:pt x="76192" y="0"/>
                    </a:moveTo>
                    <a:lnTo>
                      <a:pt x="558808" y="0"/>
                    </a:lnTo>
                    <a:cubicBezTo>
                      <a:pt x="600888" y="0"/>
                      <a:pt x="635000" y="34112"/>
                      <a:pt x="635000" y="76192"/>
                    </a:cubicBezTo>
                    <a:lnTo>
                      <a:pt x="635000" y="1019729"/>
                    </a:lnTo>
                    <a:cubicBezTo>
                      <a:pt x="635000" y="1039936"/>
                      <a:pt x="626973" y="1059316"/>
                      <a:pt x="612684" y="1073605"/>
                    </a:cubicBezTo>
                    <a:cubicBezTo>
                      <a:pt x="598395" y="1087894"/>
                      <a:pt x="579015" y="1095921"/>
                      <a:pt x="558808" y="1095921"/>
                    </a:cubicBezTo>
                    <a:lnTo>
                      <a:pt x="76192" y="1095921"/>
                    </a:lnTo>
                    <a:cubicBezTo>
                      <a:pt x="34112" y="1095921"/>
                      <a:pt x="0" y="1061809"/>
                      <a:pt x="0" y="1019729"/>
                    </a:cubicBezTo>
                    <a:lnTo>
                      <a:pt x="0" y="76192"/>
                    </a:lnTo>
                    <a:cubicBezTo>
                      <a:pt x="0" y="34112"/>
                      <a:pt x="34112" y="0"/>
                      <a:pt x="76192" y="0"/>
                    </a:cubicBezTo>
                    <a:close/>
                  </a:path>
                </a:pathLst>
              </a:custGeom>
              <a:solidFill>
                <a:srgbClr val="003366"/>
              </a:solidFill>
            </p:spPr>
          </p:sp>
          <p:sp>
            <p:nvSpPr>
              <p:cNvPr id="42" name="TextBox 42"/>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43" name="Freeform 43"/>
            <p:cNvSpPr/>
            <p:nvPr/>
          </p:nvSpPr>
          <p:spPr>
            <a:xfrm>
              <a:off x="386211" y="876660"/>
              <a:ext cx="2014487" cy="1813039"/>
            </a:xfrm>
            <a:custGeom>
              <a:avLst/>
              <a:gdLst/>
              <a:ahLst/>
              <a:cxnLst/>
              <a:rect l="l" t="t" r="r" b="b"/>
              <a:pathLst>
                <a:path w="2014487" h="1813039">
                  <a:moveTo>
                    <a:pt x="0" y="0"/>
                  </a:moveTo>
                  <a:lnTo>
                    <a:pt x="2014488" y="0"/>
                  </a:lnTo>
                  <a:lnTo>
                    <a:pt x="2014488" y="1813039"/>
                  </a:lnTo>
                  <a:lnTo>
                    <a:pt x="0" y="1813039"/>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44" name="TextBox 44"/>
            <p:cNvSpPr txBox="1"/>
            <p:nvPr/>
          </p:nvSpPr>
          <p:spPr>
            <a:xfrm>
              <a:off x="281592" y="2994766"/>
              <a:ext cx="2223725" cy="744541"/>
            </a:xfrm>
            <a:prstGeom prst="rect">
              <a:avLst/>
            </a:prstGeom>
          </p:spPr>
          <p:txBody>
            <a:bodyPr lIns="0" tIns="0" rIns="0" bIns="0" rtlCol="0" anchor="t">
              <a:spAutoFit/>
            </a:bodyPr>
            <a:lstStyle/>
            <a:p>
              <a:pPr algn="ctr">
                <a:lnSpc>
                  <a:spcPts val="2250"/>
                </a:lnSpc>
              </a:pPr>
              <a:r>
                <a:rPr lang="en-US" sz="1607" i="1">
                  <a:solidFill>
                    <a:srgbClr val="FFFFFF"/>
                  </a:solidFill>
                  <a:latin typeface="Poppins Italics"/>
                  <a:ea typeface="Poppins Italics"/>
                  <a:cs typeface="Poppins Italics"/>
                  <a:sym typeface="Poppins Italics"/>
                </a:rPr>
                <a:t>Problem solving approach</a:t>
              </a:r>
            </a:p>
          </p:txBody>
        </p:sp>
      </p:grpSp>
      <p:grpSp>
        <p:nvGrpSpPr>
          <p:cNvPr id="45" name="Group 45"/>
          <p:cNvGrpSpPr/>
          <p:nvPr/>
        </p:nvGrpSpPr>
        <p:grpSpPr>
          <a:xfrm>
            <a:off x="1028700" y="7635152"/>
            <a:ext cx="16230600" cy="1012781"/>
            <a:chOff x="0" y="0"/>
            <a:chExt cx="21640800" cy="1350375"/>
          </a:xfrm>
        </p:grpSpPr>
        <p:grpSp>
          <p:nvGrpSpPr>
            <p:cNvPr id="46" name="Group 46"/>
            <p:cNvGrpSpPr/>
            <p:nvPr/>
          </p:nvGrpSpPr>
          <p:grpSpPr>
            <a:xfrm>
              <a:off x="0" y="0"/>
              <a:ext cx="21640800" cy="1350375"/>
              <a:chOff x="0" y="0"/>
              <a:chExt cx="4274726" cy="266741"/>
            </a:xfrm>
          </p:grpSpPr>
          <p:sp>
            <p:nvSpPr>
              <p:cNvPr id="47" name="Freeform 47"/>
              <p:cNvSpPr/>
              <p:nvPr/>
            </p:nvSpPr>
            <p:spPr>
              <a:xfrm>
                <a:off x="0" y="0"/>
                <a:ext cx="4274726" cy="266741"/>
              </a:xfrm>
              <a:custGeom>
                <a:avLst/>
                <a:gdLst/>
                <a:ahLst/>
                <a:cxnLst/>
                <a:rect l="l" t="t" r="r" b="b"/>
                <a:pathLst>
                  <a:path w="4274726" h="266741">
                    <a:moveTo>
                      <a:pt x="24327" y="0"/>
                    </a:moveTo>
                    <a:lnTo>
                      <a:pt x="4250399" y="0"/>
                    </a:lnTo>
                    <a:cubicBezTo>
                      <a:pt x="4263834" y="0"/>
                      <a:pt x="4274726" y="10891"/>
                      <a:pt x="4274726" y="24327"/>
                    </a:cubicBezTo>
                    <a:lnTo>
                      <a:pt x="4274726" y="242414"/>
                    </a:lnTo>
                    <a:cubicBezTo>
                      <a:pt x="4274726" y="255849"/>
                      <a:pt x="4263834" y="266741"/>
                      <a:pt x="4250399" y="266741"/>
                    </a:cubicBezTo>
                    <a:lnTo>
                      <a:pt x="24327" y="266741"/>
                    </a:lnTo>
                    <a:cubicBezTo>
                      <a:pt x="10891" y="266741"/>
                      <a:pt x="0" y="255849"/>
                      <a:pt x="0" y="242414"/>
                    </a:cubicBezTo>
                    <a:lnTo>
                      <a:pt x="0" y="24327"/>
                    </a:lnTo>
                    <a:cubicBezTo>
                      <a:pt x="0" y="10891"/>
                      <a:pt x="10891" y="0"/>
                      <a:pt x="24327" y="0"/>
                    </a:cubicBezTo>
                    <a:close/>
                  </a:path>
                </a:pathLst>
              </a:custGeom>
              <a:solidFill>
                <a:srgbClr val="003366"/>
              </a:solidFill>
            </p:spPr>
          </p:sp>
          <p:sp>
            <p:nvSpPr>
              <p:cNvPr id="48" name="TextBox 48"/>
              <p:cNvSpPr txBox="1"/>
              <p:nvPr/>
            </p:nvSpPr>
            <p:spPr>
              <a:xfrm>
                <a:off x="0" y="-57150"/>
                <a:ext cx="4274726" cy="323891"/>
              </a:xfrm>
              <a:prstGeom prst="rect">
                <a:avLst/>
              </a:prstGeom>
            </p:spPr>
            <p:txBody>
              <a:bodyPr lIns="50800" tIns="50800" rIns="50800" bIns="50800" rtlCol="0" anchor="ctr"/>
              <a:lstStyle/>
              <a:p>
                <a:pPr algn="ctr">
                  <a:lnSpc>
                    <a:spcPts val="2799"/>
                  </a:lnSpc>
                </a:pPr>
                <a:endParaRPr/>
              </a:p>
            </p:txBody>
          </p:sp>
        </p:grpSp>
        <p:sp>
          <p:nvSpPr>
            <p:cNvPr id="49" name="TextBox 49"/>
            <p:cNvSpPr txBox="1"/>
            <p:nvPr/>
          </p:nvSpPr>
          <p:spPr>
            <a:xfrm>
              <a:off x="2352212" y="407429"/>
              <a:ext cx="16936377" cy="468842"/>
            </a:xfrm>
            <a:prstGeom prst="rect">
              <a:avLst/>
            </a:prstGeom>
          </p:spPr>
          <p:txBody>
            <a:bodyPr lIns="0" tIns="0" rIns="0" bIns="0" rtlCol="0" anchor="t">
              <a:spAutoFit/>
            </a:bodyPr>
            <a:lstStyle/>
            <a:p>
              <a:pPr algn="ctr">
                <a:lnSpc>
                  <a:spcPts val="2800"/>
                </a:lnSpc>
                <a:spcBef>
                  <a:spcPct val="0"/>
                </a:spcBef>
              </a:pPr>
              <a:r>
                <a:rPr lang="en-US" sz="2000" b="1">
                  <a:solidFill>
                    <a:srgbClr val="F6931E"/>
                  </a:solidFill>
                  <a:latin typeface="Poppins Bold"/>
                  <a:ea typeface="Poppins Bold"/>
                  <a:cs typeface="Poppins Bold"/>
                  <a:sym typeface="Poppins Bold"/>
                </a:rPr>
                <a:t>Teknik dan strategi yang tepat menentukan keberhasilan negosiasi.</a:t>
              </a:r>
            </a:p>
          </p:txBody>
        </p:sp>
      </p:grpSp>
      <p:sp>
        <p:nvSpPr>
          <p:cNvPr id="50" name="TextBox 8">
            <a:extLst>
              <a:ext uri="{FF2B5EF4-FFF2-40B4-BE49-F238E27FC236}">
                <a16:creationId xmlns:a16="http://schemas.microsoft.com/office/drawing/2014/main" id="{85C77E87-A760-E23D-5EFC-B8ADB872E757}"/>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9411551" y="3059867"/>
            <a:ext cx="7846634" cy="4271644"/>
            <a:chOff x="0" y="0"/>
            <a:chExt cx="2040409" cy="1110782"/>
          </a:xfrm>
        </p:grpSpPr>
        <p:sp>
          <p:nvSpPr>
            <p:cNvPr id="9" name="Freeform 9"/>
            <p:cNvSpPr/>
            <p:nvPr/>
          </p:nvSpPr>
          <p:spPr>
            <a:xfrm>
              <a:off x="0" y="0"/>
              <a:ext cx="2040409" cy="1110782"/>
            </a:xfrm>
            <a:custGeom>
              <a:avLst/>
              <a:gdLst/>
              <a:ahLst/>
              <a:cxnLst/>
              <a:rect l="l" t="t" r="r" b="b"/>
              <a:pathLst>
                <a:path w="2040409" h="1110782">
                  <a:moveTo>
                    <a:pt x="19271" y="0"/>
                  </a:moveTo>
                  <a:lnTo>
                    <a:pt x="2021138" y="0"/>
                  </a:lnTo>
                  <a:cubicBezTo>
                    <a:pt x="2026249" y="0"/>
                    <a:pt x="2031151" y="2030"/>
                    <a:pt x="2034765" y="5644"/>
                  </a:cubicBezTo>
                  <a:cubicBezTo>
                    <a:pt x="2038378" y="9258"/>
                    <a:pt x="2040409" y="14160"/>
                    <a:pt x="2040409" y="19271"/>
                  </a:cubicBezTo>
                  <a:lnTo>
                    <a:pt x="2040409" y="1091511"/>
                  </a:lnTo>
                  <a:cubicBezTo>
                    <a:pt x="2040409" y="1096622"/>
                    <a:pt x="2038378" y="1101524"/>
                    <a:pt x="2034765" y="1105138"/>
                  </a:cubicBezTo>
                  <a:cubicBezTo>
                    <a:pt x="2031151" y="1108752"/>
                    <a:pt x="2026249" y="1110782"/>
                    <a:pt x="2021138" y="1110782"/>
                  </a:cubicBezTo>
                  <a:lnTo>
                    <a:pt x="19271" y="1110782"/>
                  </a:lnTo>
                  <a:cubicBezTo>
                    <a:pt x="14160" y="1110782"/>
                    <a:pt x="9258" y="1108752"/>
                    <a:pt x="5644" y="1105138"/>
                  </a:cubicBezTo>
                  <a:cubicBezTo>
                    <a:pt x="2030" y="1101524"/>
                    <a:pt x="0" y="1096622"/>
                    <a:pt x="0" y="1091511"/>
                  </a:cubicBezTo>
                  <a:lnTo>
                    <a:pt x="0" y="19271"/>
                  </a:lnTo>
                  <a:cubicBezTo>
                    <a:pt x="0" y="14160"/>
                    <a:pt x="2030" y="9258"/>
                    <a:pt x="5644" y="5644"/>
                  </a:cubicBezTo>
                  <a:cubicBezTo>
                    <a:pt x="9258" y="2030"/>
                    <a:pt x="14160" y="0"/>
                    <a:pt x="19271" y="0"/>
                  </a:cubicBezTo>
                  <a:close/>
                </a:path>
              </a:pathLst>
            </a:custGeom>
            <a:solidFill>
              <a:srgbClr val="003366"/>
            </a:solidFill>
          </p:spPr>
        </p:sp>
        <p:sp>
          <p:nvSpPr>
            <p:cNvPr id="10" name="TextBox 10"/>
            <p:cNvSpPr txBox="1"/>
            <p:nvPr/>
          </p:nvSpPr>
          <p:spPr>
            <a:xfrm>
              <a:off x="0" y="-66675"/>
              <a:ext cx="2040409" cy="1177457"/>
            </a:xfrm>
            <a:prstGeom prst="rect">
              <a:avLst/>
            </a:prstGeom>
          </p:spPr>
          <p:txBody>
            <a:bodyPr lIns="41674" tIns="41674" rIns="41674" bIns="41674" rtlCol="0" anchor="ctr"/>
            <a:lstStyle/>
            <a:p>
              <a:pPr algn="ctr">
                <a:lnSpc>
                  <a:spcPts val="2800"/>
                </a:lnSpc>
              </a:pPr>
              <a:endParaRPr/>
            </a:p>
          </p:txBody>
        </p:sp>
      </p:grpSp>
      <p:sp>
        <p:nvSpPr>
          <p:cNvPr id="11" name="Freeform 11"/>
          <p:cNvSpPr/>
          <p:nvPr/>
        </p:nvSpPr>
        <p:spPr>
          <a:xfrm>
            <a:off x="14219698" y="4298639"/>
            <a:ext cx="2362402" cy="1925358"/>
          </a:xfrm>
          <a:custGeom>
            <a:avLst/>
            <a:gdLst/>
            <a:ahLst/>
            <a:cxnLst/>
            <a:rect l="l" t="t" r="r" b="b"/>
            <a:pathLst>
              <a:path w="2362402" h="1925358">
                <a:moveTo>
                  <a:pt x="0" y="0"/>
                </a:moveTo>
                <a:lnTo>
                  <a:pt x="2362402" y="0"/>
                </a:lnTo>
                <a:lnTo>
                  <a:pt x="2362402" y="1925358"/>
                </a:lnTo>
                <a:lnTo>
                  <a:pt x="0" y="192535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1028700" y="942975"/>
            <a:ext cx="8856563" cy="1164392"/>
          </a:xfrm>
          <a:prstGeom prst="rect">
            <a:avLst/>
          </a:prstGeom>
        </p:spPr>
        <p:txBody>
          <a:bodyPr lIns="0" tIns="0" rIns="0" bIns="0" rtlCol="0" anchor="t">
            <a:spAutoFit/>
          </a:bodyPr>
          <a:lstStyle/>
          <a:p>
            <a:pPr algn="l">
              <a:lnSpc>
                <a:spcPts val="4595"/>
              </a:lnSpc>
            </a:pPr>
            <a:r>
              <a:rPr lang="en-US" sz="3282" b="1" i="1">
                <a:solidFill>
                  <a:srgbClr val="062652"/>
                </a:solidFill>
                <a:latin typeface="Poppins Bold Italics"/>
                <a:ea typeface="Poppins Bold Italics"/>
                <a:cs typeface="Poppins Bold Italics"/>
                <a:sym typeface="Poppins Bold Italics"/>
              </a:rPr>
              <a:t>WIN-WIN SOLUTION (BERBASIS MANFAAT)</a:t>
            </a:r>
          </a:p>
          <a:p>
            <a:pPr algn="l">
              <a:lnSpc>
                <a:spcPts val="4595"/>
              </a:lnSpc>
            </a:pPr>
            <a:r>
              <a:rPr lang="en-US" sz="3282" i="1">
                <a:solidFill>
                  <a:srgbClr val="062652"/>
                </a:solidFill>
                <a:latin typeface="Poppins Italics"/>
                <a:ea typeface="Poppins Italics"/>
                <a:cs typeface="Poppins Italics"/>
                <a:sym typeface="Poppins Italics"/>
              </a:rPr>
              <a:t>CONTOH KASUS:</a:t>
            </a:r>
          </a:p>
        </p:txBody>
      </p:sp>
      <p:sp>
        <p:nvSpPr>
          <p:cNvPr id="13" name="TextBox 13"/>
          <p:cNvSpPr txBox="1"/>
          <p:nvPr/>
        </p:nvSpPr>
        <p:spPr>
          <a:xfrm>
            <a:off x="9655711" y="3388824"/>
            <a:ext cx="2923907" cy="502694"/>
          </a:xfrm>
          <a:prstGeom prst="rect">
            <a:avLst/>
          </a:prstGeom>
        </p:spPr>
        <p:txBody>
          <a:bodyPr lIns="0" tIns="0" rIns="0" bIns="0" rtlCol="0" anchor="t">
            <a:spAutoFit/>
          </a:bodyPr>
          <a:lstStyle/>
          <a:p>
            <a:pPr algn="ctr">
              <a:lnSpc>
                <a:spcPts val="3945"/>
              </a:lnSpc>
            </a:pPr>
            <a:r>
              <a:rPr lang="en-US" sz="2818" b="1" i="1">
                <a:solidFill>
                  <a:srgbClr val="FFFFFF"/>
                </a:solidFill>
                <a:latin typeface="Poppins Bold Italics"/>
                <a:ea typeface="Poppins Bold Italics"/>
                <a:cs typeface="Poppins Bold Italics"/>
                <a:sym typeface="Poppins Bold Italics"/>
              </a:rPr>
              <a:t>KARYAWAN:</a:t>
            </a:r>
          </a:p>
        </p:txBody>
      </p:sp>
      <p:grpSp>
        <p:nvGrpSpPr>
          <p:cNvPr id="14" name="Group 14"/>
          <p:cNvGrpSpPr/>
          <p:nvPr/>
        </p:nvGrpSpPr>
        <p:grpSpPr>
          <a:xfrm>
            <a:off x="1028700" y="3059867"/>
            <a:ext cx="7846634" cy="4271644"/>
            <a:chOff x="0" y="0"/>
            <a:chExt cx="10462179" cy="5695525"/>
          </a:xfrm>
        </p:grpSpPr>
        <p:grpSp>
          <p:nvGrpSpPr>
            <p:cNvPr id="15" name="Group 15"/>
            <p:cNvGrpSpPr/>
            <p:nvPr/>
          </p:nvGrpSpPr>
          <p:grpSpPr>
            <a:xfrm>
              <a:off x="0" y="0"/>
              <a:ext cx="10462179" cy="5695525"/>
              <a:chOff x="0" y="0"/>
              <a:chExt cx="2040409" cy="1110782"/>
            </a:xfrm>
          </p:grpSpPr>
          <p:sp>
            <p:nvSpPr>
              <p:cNvPr id="16" name="Freeform 16"/>
              <p:cNvSpPr/>
              <p:nvPr/>
            </p:nvSpPr>
            <p:spPr>
              <a:xfrm>
                <a:off x="0" y="0"/>
                <a:ext cx="2040409" cy="1110782"/>
              </a:xfrm>
              <a:custGeom>
                <a:avLst/>
                <a:gdLst/>
                <a:ahLst/>
                <a:cxnLst/>
                <a:rect l="l" t="t" r="r" b="b"/>
                <a:pathLst>
                  <a:path w="2040409" h="1110782">
                    <a:moveTo>
                      <a:pt x="19271" y="0"/>
                    </a:moveTo>
                    <a:lnTo>
                      <a:pt x="2021138" y="0"/>
                    </a:lnTo>
                    <a:cubicBezTo>
                      <a:pt x="2026249" y="0"/>
                      <a:pt x="2031151" y="2030"/>
                      <a:pt x="2034765" y="5644"/>
                    </a:cubicBezTo>
                    <a:cubicBezTo>
                      <a:pt x="2038378" y="9258"/>
                      <a:pt x="2040409" y="14160"/>
                      <a:pt x="2040409" y="19271"/>
                    </a:cubicBezTo>
                    <a:lnTo>
                      <a:pt x="2040409" y="1091511"/>
                    </a:lnTo>
                    <a:cubicBezTo>
                      <a:pt x="2040409" y="1096622"/>
                      <a:pt x="2038378" y="1101524"/>
                      <a:pt x="2034765" y="1105138"/>
                    </a:cubicBezTo>
                    <a:cubicBezTo>
                      <a:pt x="2031151" y="1108752"/>
                      <a:pt x="2026249" y="1110782"/>
                      <a:pt x="2021138" y="1110782"/>
                    </a:cubicBezTo>
                    <a:lnTo>
                      <a:pt x="19271" y="1110782"/>
                    </a:lnTo>
                    <a:cubicBezTo>
                      <a:pt x="14160" y="1110782"/>
                      <a:pt x="9258" y="1108752"/>
                      <a:pt x="5644" y="1105138"/>
                    </a:cubicBezTo>
                    <a:cubicBezTo>
                      <a:pt x="2030" y="1101524"/>
                      <a:pt x="0" y="1096622"/>
                      <a:pt x="0" y="1091511"/>
                    </a:cubicBezTo>
                    <a:lnTo>
                      <a:pt x="0" y="19271"/>
                    </a:lnTo>
                    <a:cubicBezTo>
                      <a:pt x="0" y="14160"/>
                      <a:pt x="2030" y="9258"/>
                      <a:pt x="5644" y="5644"/>
                    </a:cubicBezTo>
                    <a:cubicBezTo>
                      <a:pt x="9258" y="2030"/>
                      <a:pt x="14160" y="0"/>
                      <a:pt x="19271" y="0"/>
                    </a:cubicBezTo>
                    <a:close/>
                  </a:path>
                </a:pathLst>
              </a:custGeom>
              <a:solidFill>
                <a:srgbClr val="003366"/>
              </a:solidFill>
            </p:spPr>
          </p:sp>
          <p:sp>
            <p:nvSpPr>
              <p:cNvPr id="17" name="TextBox 17"/>
              <p:cNvSpPr txBox="1"/>
              <p:nvPr/>
            </p:nvSpPr>
            <p:spPr>
              <a:xfrm>
                <a:off x="0" y="-66675"/>
                <a:ext cx="2040409" cy="1177457"/>
              </a:xfrm>
              <a:prstGeom prst="rect">
                <a:avLst/>
              </a:prstGeom>
            </p:spPr>
            <p:txBody>
              <a:bodyPr lIns="41674" tIns="41674" rIns="41674" bIns="41674" rtlCol="0" anchor="ctr"/>
              <a:lstStyle/>
              <a:p>
                <a:pPr algn="ctr">
                  <a:lnSpc>
                    <a:spcPts val="2800"/>
                  </a:lnSpc>
                </a:pPr>
                <a:endParaRPr/>
              </a:p>
            </p:txBody>
          </p:sp>
        </p:grpSp>
        <p:sp>
          <p:nvSpPr>
            <p:cNvPr id="18" name="Freeform 18"/>
            <p:cNvSpPr/>
            <p:nvPr/>
          </p:nvSpPr>
          <p:spPr>
            <a:xfrm>
              <a:off x="6317056" y="1476685"/>
              <a:ext cx="3030005" cy="2742155"/>
            </a:xfrm>
            <a:custGeom>
              <a:avLst/>
              <a:gdLst/>
              <a:ahLst/>
              <a:cxnLst/>
              <a:rect l="l" t="t" r="r" b="b"/>
              <a:pathLst>
                <a:path w="3030005" h="2742155">
                  <a:moveTo>
                    <a:pt x="0" y="0"/>
                  </a:moveTo>
                  <a:lnTo>
                    <a:pt x="3030006" y="0"/>
                  </a:lnTo>
                  <a:lnTo>
                    <a:pt x="3030006" y="2742155"/>
                  </a:lnTo>
                  <a:lnTo>
                    <a:pt x="0" y="274215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9" name="TextBox 19"/>
            <p:cNvSpPr txBox="1"/>
            <p:nvPr/>
          </p:nvSpPr>
          <p:spPr>
            <a:xfrm>
              <a:off x="0" y="467185"/>
              <a:ext cx="3898542" cy="641683"/>
            </a:xfrm>
            <a:prstGeom prst="rect">
              <a:avLst/>
            </a:prstGeom>
          </p:spPr>
          <p:txBody>
            <a:bodyPr lIns="0" tIns="0" rIns="0" bIns="0" rtlCol="0" anchor="t">
              <a:spAutoFit/>
            </a:bodyPr>
            <a:lstStyle/>
            <a:p>
              <a:pPr algn="ctr">
                <a:lnSpc>
                  <a:spcPts val="3945"/>
                </a:lnSpc>
              </a:pPr>
              <a:r>
                <a:rPr lang="en-US" sz="2818" b="1" i="1">
                  <a:solidFill>
                    <a:srgbClr val="FFFFFF"/>
                  </a:solidFill>
                  <a:latin typeface="Poppins Bold Italics"/>
                  <a:ea typeface="Poppins Bold Italics"/>
                  <a:cs typeface="Poppins Bold Italics"/>
                  <a:sym typeface="Poppins Bold Italics"/>
                </a:rPr>
                <a:t>NASABAH</a:t>
              </a:r>
              <a:r>
                <a:rPr lang="en-US" sz="2818" i="1">
                  <a:solidFill>
                    <a:srgbClr val="FFFFFF"/>
                  </a:solidFill>
                  <a:latin typeface="Poppins Italics"/>
                  <a:ea typeface="Poppins Italics"/>
                  <a:cs typeface="Poppins Italics"/>
                  <a:sym typeface="Poppins Italics"/>
                </a:rPr>
                <a:t>:</a:t>
              </a:r>
            </a:p>
          </p:txBody>
        </p:sp>
        <p:sp>
          <p:nvSpPr>
            <p:cNvPr id="20" name="TextBox 20"/>
            <p:cNvSpPr txBox="1"/>
            <p:nvPr/>
          </p:nvSpPr>
          <p:spPr>
            <a:xfrm>
              <a:off x="755349" y="1483518"/>
              <a:ext cx="4475740" cy="3190555"/>
            </a:xfrm>
            <a:prstGeom prst="rect">
              <a:avLst/>
            </a:prstGeom>
          </p:spPr>
          <p:txBody>
            <a:bodyPr lIns="0" tIns="0" rIns="0" bIns="0" rtlCol="0" anchor="t">
              <a:spAutoFit/>
            </a:bodyPr>
            <a:lstStyle/>
            <a:p>
              <a:pPr algn="l">
                <a:lnSpc>
                  <a:spcPts val="2769"/>
                </a:lnSpc>
              </a:pPr>
              <a:r>
                <a:rPr lang="en-US" sz="1978" i="1">
                  <a:solidFill>
                    <a:srgbClr val="FFFFFF"/>
                  </a:solidFill>
                  <a:latin typeface="Poppins Italics"/>
                  <a:ea typeface="Poppins Italics"/>
                  <a:cs typeface="Poppins Italics"/>
                  <a:sym typeface="Poppins Italics"/>
                </a:rPr>
                <a:t>• Usaha sedang sepi</a:t>
              </a:r>
            </a:p>
            <a:p>
              <a:pPr algn="l">
                <a:lnSpc>
                  <a:spcPts val="2769"/>
                </a:lnSpc>
              </a:pPr>
              <a:endParaRPr lang="en-US" sz="1978" i="1">
                <a:solidFill>
                  <a:srgbClr val="FFFFFF"/>
                </a:solidFill>
                <a:latin typeface="Poppins Italics"/>
                <a:ea typeface="Poppins Italics"/>
                <a:cs typeface="Poppins Italics"/>
                <a:sym typeface="Poppins Italics"/>
              </a:endParaRPr>
            </a:p>
            <a:p>
              <a:pPr algn="l">
                <a:lnSpc>
                  <a:spcPts val="2769"/>
                </a:lnSpc>
              </a:pPr>
              <a:r>
                <a:rPr lang="en-US" sz="1978" i="1">
                  <a:solidFill>
                    <a:srgbClr val="FFFFFF"/>
                  </a:solidFill>
                  <a:latin typeface="Poppins Italics"/>
                  <a:ea typeface="Poppins Italics"/>
                  <a:cs typeface="Poppins Italics"/>
                  <a:sym typeface="Poppins Italics"/>
                </a:rPr>
                <a:t>• Berupaya membayar</a:t>
              </a:r>
            </a:p>
            <a:p>
              <a:pPr algn="l">
                <a:lnSpc>
                  <a:spcPts val="2769"/>
                </a:lnSpc>
              </a:pPr>
              <a:endParaRPr lang="en-US" sz="1978" i="1">
                <a:solidFill>
                  <a:srgbClr val="FFFFFF"/>
                </a:solidFill>
                <a:latin typeface="Poppins Italics"/>
                <a:ea typeface="Poppins Italics"/>
                <a:cs typeface="Poppins Italics"/>
                <a:sym typeface="Poppins Italics"/>
              </a:endParaRPr>
            </a:p>
            <a:p>
              <a:pPr algn="l">
                <a:lnSpc>
                  <a:spcPts val="2769"/>
                </a:lnSpc>
              </a:pPr>
              <a:r>
                <a:rPr lang="en-US" sz="1978" i="1">
                  <a:solidFill>
                    <a:srgbClr val="FFFFFF"/>
                  </a:solidFill>
                  <a:latin typeface="Poppins Italics"/>
                  <a:ea typeface="Poppins Italics"/>
                  <a:cs typeface="Poppins Italics"/>
                  <a:sym typeface="Poppins Italics"/>
                </a:rPr>
                <a:t>• Meminta waktu hingga minggu depan</a:t>
              </a:r>
            </a:p>
            <a:p>
              <a:pPr algn="l">
                <a:lnSpc>
                  <a:spcPts val="2769"/>
                </a:lnSpc>
              </a:pPr>
              <a:endParaRPr lang="en-US" sz="1978" i="1">
                <a:solidFill>
                  <a:srgbClr val="FFFFFF"/>
                </a:solidFill>
                <a:latin typeface="Poppins Italics"/>
                <a:ea typeface="Poppins Italics"/>
                <a:cs typeface="Poppins Italics"/>
                <a:sym typeface="Poppins Italics"/>
              </a:endParaRPr>
            </a:p>
          </p:txBody>
        </p:sp>
      </p:grpSp>
      <p:sp>
        <p:nvSpPr>
          <p:cNvPr id="21" name="TextBox 21"/>
          <p:cNvSpPr txBox="1"/>
          <p:nvPr/>
        </p:nvSpPr>
        <p:spPr>
          <a:xfrm>
            <a:off x="1028700" y="2387890"/>
            <a:ext cx="12306168" cy="422258"/>
          </a:xfrm>
          <a:prstGeom prst="rect">
            <a:avLst/>
          </a:prstGeom>
        </p:spPr>
        <p:txBody>
          <a:bodyPr lIns="0" tIns="0" rIns="0" bIns="0" rtlCol="0" anchor="t">
            <a:spAutoFit/>
          </a:bodyPr>
          <a:lstStyle/>
          <a:p>
            <a:pPr algn="l">
              <a:lnSpc>
                <a:spcPts val="3500"/>
              </a:lnSpc>
            </a:pPr>
            <a:r>
              <a:rPr lang="en-US" sz="2500">
                <a:solidFill>
                  <a:srgbClr val="000000"/>
                </a:solidFill>
                <a:latin typeface="Montserrat"/>
                <a:ea typeface="Montserrat"/>
                <a:cs typeface="Montserrat"/>
                <a:sym typeface="Montserrat"/>
              </a:rPr>
              <a:t>Negosiasi karyawan dengan nasabah tidak bayar</a:t>
            </a:r>
          </a:p>
        </p:txBody>
      </p:sp>
      <p:sp>
        <p:nvSpPr>
          <p:cNvPr id="22" name="TextBox 22"/>
          <p:cNvSpPr txBox="1"/>
          <p:nvPr/>
        </p:nvSpPr>
        <p:spPr>
          <a:xfrm>
            <a:off x="9885263" y="4125475"/>
            <a:ext cx="3775364" cy="2407204"/>
          </a:xfrm>
          <a:prstGeom prst="rect">
            <a:avLst/>
          </a:prstGeom>
        </p:spPr>
        <p:txBody>
          <a:bodyPr lIns="0" tIns="0" rIns="0" bIns="0" rtlCol="0" anchor="t">
            <a:spAutoFit/>
          </a:bodyPr>
          <a:lstStyle/>
          <a:p>
            <a:pPr algn="l">
              <a:lnSpc>
                <a:spcPts val="2769"/>
              </a:lnSpc>
            </a:pPr>
            <a:r>
              <a:rPr lang="en-US" sz="1978" i="1">
                <a:solidFill>
                  <a:srgbClr val="FFFFFF"/>
                </a:solidFill>
                <a:latin typeface="Poppins Italics"/>
                <a:ea typeface="Poppins Italics"/>
                <a:cs typeface="Poppins Italics"/>
                <a:sym typeface="Poppins Italics"/>
              </a:rPr>
              <a:t>• Menjaga kewajiban pembayaran</a:t>
            </a:r>
          </a:p>
          <a:p>
            <a:pPr algn="l">
              <a:lnSpc>
                <a:spcPts val="2769"/>
              </a:lnSpc>
            </a:pPr>
            <a:endParaRPr lang="en-US" sz="1978" i="1">
              <a:solidFill>
                <a:srgbClr val="FFFFFF"/>
              </a:solidFill>
              <a:latin typeface="Poppins Italics"/>
              <a:ea typeface="Poppins Italics"/>
              <a:cs typeface="Poppins Italics"/>
              <a:sym typeface="Poppins Italics"/>
            </a:endParaRPr>
          </a:p>
          <a:p>
            <a:pPr algn="l">
              <a:lnSpc>
                <a:spcPts val="2769"/>
              </a:lnSpc>
            </a:pPr>
            <a:r>
              <a:rPr lang="en-US" sz="1978" i="1">
                <a:solidFill>
                  <a:srgbClr val="FFFFFF"/>
                </a:solidFill>
                <a:latin typeface="Poppins Italics"/>
                <a:ea typeface="Poppins Italics"/>
                <a:cs typeface="Poppins Italics"/>
                <a:sym typeface="Poppins Italics"/>
              </a:rPr>
              <a:t>• Mengarahkan pembayaran dalam 3 hari</a:t>
            </a:r>
          </a:p>
          <a:p>
            <a:pPr algn="ctr">
              <a:lnSpc>
                <a:spcPts val="2769"/>
              </a:lnSpc>
            </a:pPr>
            <a:endParaRPr lang="en-US" sz="1978" i="1">
              <a:solidFill>
                <a:srgbClr val="FFFFFF"/>
              </a:solidFill>
              <a:latin typeface="Poppins Italics"/>
              <a:ea typeface="Poppins Italics"/>
              <a:cs typeface="Poppins Italics"/>
              <a:sym typeface="Poppins Italics"/>
            </a:endParaRPr>
          </a:p>
          <a:p>
            <a:pPr algn="ctr">
              <a:lnSpc>
                <a:spcPts val="2769"/>
              </a:lnSpc>
            </a:pPr>
            <a:endParaRPr lang="en-US" sz="1978" i="1">
              <a:solidFill>
                <a:srgbClr val="FFFFFF"/>
              </a:solidFill>
              <a:latin typeface="Poppins Italics"/>
              <a:ea typeface="Poppins Italics"/>
              <a:cs typeface="Poppins Italics"/>
              <a:sym typeface="Poppins Italics"/>
            </a:endParaRPr>
          </a:p>
        </p:txBody>
      </p:sp>
      <p:sp>
        <p:nvSpPr>
          <p:cNvPr id="23" name="TextBox 23"/>
          <p:cNvSpPr txBox="1"/>
          <p:nvPr/>
        </p:nvSpPr>
        <p:spPr>
          <a:xfrm>
            <a:off x="2239152" y="7603944"/>
            <a:ext cx="13809696" cy="1580098"/>
          </a:xfrm>
          <a:prstGeom prst="rect">
            <a:avLst/>
          </a:prstGeom>
        </p:spPr>
        <p:txBody>
          <a:bodyPr lIns="0" tIns="0" rIns="0" bIns="0" rtlCol="0" anchor="t">
            <a:spAutoFit/>
          </a:bodyPr>
          <a:lstStyle/>
          <a:p>
            <a:pPr algn="ctr">
              <a:lnSpc>
                <a:spcPts val="4595"/>
              </a:lnSpc>
            </a:pPr>
            <a:r>
              <a:rPr lang="en-US" sz="3282" b="1" i="1">
                <a:solidFill>
                  <a:srgbClr val="062652"/>
                </a:solidFill>
                <a:latin typeface="Poppins Bold Italics"/>
                <a:ea typeface="Poppins Bold Italics"/>
                <a:cs typeface="Poppins Bold Italics"/>
                <a:sym typeface="Poppins Bold Italics"/>
              </a:rPr>
              <a:t>SOLUSI WIN-WIN</a:t>
            </a:r>
          </a:p>
          <a:p>
            <a:pPr algn="ctr">
              <a:lnSpc>
                <a:spcPts val="3919"/>
              </a:lnSpc>
            </a:pPr>
            <a:r>
              <a:rPr lang="en-US" sz="2799" i="1">
                <a:solidFill>
                  <a:srgbClr val="062652"/>
                </a:solidFill>
                <a:latin typeface="Poppins Italics"/>
                <a:ea typeface="Poppins Italics"/>
                <a:cs typeface="Poppins Italics"/>
                <a:sym typeface="Poppins Italics"/>
              </a:rPr>
              <a:t>PENDEKATAN EMPATI DAN KESEPAKATAN WAKTU PEMBAYARAN YANG REALISTIS, SEHINGGA NASABAH TETAP BERKOMITMEN DAN KEWAJIBAN TETAP TERJAGA</a:t>
            </a:r>
          </a:p>
        </p:txBody>
      </p:sp>
      <p:sp>
        <p:nvSpPr>
          <p:cNvPr id="24" name="TextBox 8">
            <a:extLst>
              <a:ext uri="{FF2B5EF4-FFF2-40B4-BE49-F238E27FC236}">
                <a16:creationId xmlns:a16="http://schemas.microsoft.com/office/drawing/2014/main" id="{33BBAB97-3A58-784E-9157-23B3DBB3BEB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7" name="Freeform 7"/>
          <p:cNvSpPr/>
          <p:nvPr/>
        </p:nvSpPr>
        <p:spPr>
          <a:xfrm>
            <a:off x="9349103" y="2676255"/>
            <a:ext cx="7395012" cy="4934490"/>
          </a:xfrm>
          <a:custGeom>
            <a:avLst/>
            <a:gdLst/>
            <a:ahLst/>
            <a:cxnLst/>
            <a:rect l="l" t="t" r="r" b="b"/>
            <a:pathLst>
              <a:path w="7395012" h="4934490">
                <a:moveTo>
                  <a:pt x="0" y="0"/>
                </a:moveTo>
                <a:lnTo>
                  <a:pt x="7395012" y="0"/>
                </a:lnTo>
                <a:lnTo>
                  <a:pt x="7395012" y="4934490"/>
                </a:lnTo>
                <a:lnTo>
                  <a:pt x="0" y="4934490"/>
                </a:lnTo>
                <a:lnTo>
                  <a:pt x="0" y="0"/>
                </a:lnTo>
                <a:close/>
              </a:path>
            </a:pathLst>
          </a:custGeom>
          <a:blipFill>
            <a:blip r:embed="rId4"/>
            <a:stretch>
              <a:fillRect/>
            </a:stretch>
          </a:blipFill>
        </p:spPr>
      </p:sp>
      <p:grpSp>
        <p:nvGrpSpPr>
          <p:cNvPr id="8" name="Group 8"/>
          <p:cNvGrpSpPr/>
          <p:nvPr/>
        </p:nvGrpSpPr>
        <p:grpSpPr>
          <a:xfrm>
            <a:off x="-514350" y="3094672"/>
            <a:ext cx="9658350" cy="4097656"/>
            <a:chOff x="0" y="0"/>
            <a:chExt cx="1987315" cy="843139"/>
          </a:xfrm>
        </p:grpSpPr>
        <p:sp>
          <p:nvSpPr>
            <p:cNvPr id="9" name="Freeform 9"/>
            <p:cNvSpPr/>
            <p:nvPr/>
          </p:nvSpPr>
          <p:spPr>
            <a:xfrm>
              <a:off x="0" y="0"/>
              <a:ext cx="1987315" cy="843139"/>
            </a:xfrm>
            <a:custGeom>
              <a:avLst/>
              <a:gdLst/>
              <a:ahLst/>
              <a:cxnLst/>
              <a:rect l="l" t="t" r="r" b="b"/>
              <a:pathLst>
                <a:path w="1987315" h="843139">
                  <a:moveTo>
                    <a:pt x="15656" y="0"/>
                  </a:moveTo>
                  <a:lnTo>
                    <a:pt x="1971659" y="0"/>
                  </a:lnTo>
                  <a:cubicBezTo>
                    <a:pt x="1980305" y="0"/>
                    <a:pt x="1987315" y="7009"/>
                    <a:pt x="1987315" y="15656"/>
                  </a:cubicBezTo>
                  <a:lnTo>
                    <a:pt x="1987315" y="827483"/>
                  </a:lnTo>
                  <a:cubicBezTo>
                    <a:pt x="1987315" y="831635"/>
                    <a:pt x="1985665" y="835618"/>
                    <a:pt x="1982729" y="838554"/>
                  </a:cubicBezTo>
                  <a:cubicBezTo>
                    <a:pt x="1979793" y="841490"/>
                    <a:pt x="1975811" y="843139"/>
                    <a:pt x="1971659" y="843139"/>
                  </a:cubicBezTo>
                  <a:lnTo>
                    <a:pt x="15656" y="843139"/>
                  </a:lnTo>
                  <a:cubicBezTo>
                    <a:pt x="7009" y="843139"/>
                    <a:pt x="0" y="836130"/>
                    <a:pt x="0" y="827483"/>
                  </a:cubicBezTo>
                  <a:lnTo>
                    <a:pt x="0" y="15656"/>
                  </a:lnTo>
                  <a:cubicBezTo>
                    <a:pt x="0" y="7009"/>
                    <a:pt x="7009" y="0"/>
                    <a:pt x="15656" y="0"/>
                  </a:cubicBezTo>
                  <a:close/>
                </a:path>
              </a:pathLst>
            </a:custGeom>
            <a:solidFill>
              <a:srgbClr val="DD8526"/>
            </a:solidFill>
          </p:spPr>
        </p:sp>
        <p:sp>
          <p:nvSpPr>
            <p:cNvPr id="10" name="TextBox 10"/>
            <p:cNvSpPr txBox="1"/>
            <p:nvPr/>
          </p:nvSpPr>
          <p:spPr>
            <a:xfrm>
              <a:off x="0" y="-57150"/>
              <a:ext cx="1987315" cy="900289"/>
            </a:xfrm>
            <a:prstGeom prst="rect">
              <a:avLst/>
            </a:prstGeom>
          </p:spPr>
          <p:txBody>
            <a:bodyPr lIns="50800" tIns="50800" rIns="50800" bIns="50800" rtlCol="0" anchor="ctr"/>
            <a:lstStyle/>
            <a:p>
              <a:pPr algn="ctr">
                <a:lnSpc>
                  <a:spcPts val="2769"/>
                </a:lnSpc>
              </a:pPr>
              <a:endParaRPr/>
            </a:p>
          </p:txBody>
        </p:sp>
      </p:grpSp>
      <p:sp>
        <p:nvSpPr>
          <p:cNvPr id="12" name="TextBox 12"/>
          <p:cNvSpPr txBox="1"/>
          <p:nvPr/>
        </p:nvSpPr>
        <p:spPr>
          <a:xfrm>
            <a:off x="1032046" y="2003735"/>
            <a:ext cx="4805561"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ETIKA DALAM NEGOSIASI:</a:t>
            </a:r>
          </a:p>
        </p:txBody>
      </p:sp>
      <p:sp>
        <p:nvSpPr>
          <p:cNvPr id="13" name="TextBox 13"/>
          <p:cNvSpPr txBox="1"/>
          <p:nvPr/>
        </p:nvSpPr>
        <p:spPr>
          <a:xfrm>
            <a:off x="1032046" y="3136900"/>
            <a:ext cx="8111954" cy="3946525"/>
          </a:xfrm>
          <a:prstGeom prst="rect">
            <a:avLst/>
          </a:prstGeom>
        </p:spPr>
        <p:txBody>
          <a:bodyPr lIns="0" tIns="0" rIns="0" bIns="0" rtlCol="0" anchor="t">
            <a:spAutoFit/>
          </a:bodyPr>
          <a:lstStyle/>
          <a:p>
            <a:pPr marL="539748" lvl="1" indent="-269874" algn="l">
              <a:lnSpc>
                <a:spcPts val="3499"/>
              </a:lnSpc>
              <a:buFont typeface="Arial"/>
              <a:buChar char="•"/>
            </a:pPr>
            <a:r>
              <a:rPr lang="en-US" sz="2499">
                <a:solidFill>
                  <a:srgbClr val="062652"/>
                </a:solidFill>
                <a:latin typeface="Poppins"/>
                <a:ea typeface="Poppins"/>
                <a:cs typeface="Poppins"/>
                <a:sym typeface="Poppins"/>
              </a:rPr>
              <a:t>Jujur dan transparan</a:t>
            </a:r>
          </a:p>
          <a:p>
            <a:pPr algn="l">
              <a:lnSpc>
                <a:spcPts val="3499"/>
              </a:lnSpc>
            </a:pPr>
            <a:endParaRPr lang="en-US" sz="2499">
              <a:solidFill>
                <a:srgbClr val="062652"/>
              </a:solidFill>
              <a:latin typeface="Poppins"/>
              <a:ea typeface="Poppins"/>
              <a:cs typeface="Poppins"/>
              <a:sym typeface="Poppins"/>
            </a:endParaRPr>
          </a:p>
          <a:p>
            <a:pPr marL="539748" lvl="1" indent="-269874" algn="l">
              <a:lnSpc>
                <a:spcPts val="3499"/>
              </a:lnSpc>
              <a:buFont typeface="Arial"/>
              <a:buChar char="•"/>
            </a:pPr>
            <a:r>
              <a:rPr lang="en-US" sz="2499">
                <a:solidFill>
                  <a:srgbClr val="062652"/>
                </a:solidFill>
                <a:latin typeface="Poppins"/>
                <a:ea typeface="Poppins"/>
                <a:cs typeface="Poppins"/>
                <a:sym typeface="Poppins"/>
              </a:rPr>
              <a:t>Tidak memaksakan kehendak</a:t>
            </a:r>
          </a:p>
          <a:p>
            <a:pPr algn="l">
              <a:lnSpc>
                <a:spcPts val="3499"/>
              </a:lnSpc>
            </a:pPr>
            <a:endParaRPr lang="en-US" sz="2499">
              <a:solidFill>
                <a:srgbClr val="062652"/>
              </a:solidFill>
              <a:latin typeface="Poppins"/>
              <a:ea typeface="Poppins"/>
              <a:cs typeface="Poppins"/>
              <a:sym typeface="Poppins"/>
            </a:endParaRPr>
          </a:p>
          <a:p>
            <a:pPr marL="539748" lvl="1" indent="-269874" algn="l">
              <a:lnSpc>
                <a:spcPts val="3499"/>
              </a:lnSpc>
              <a:buFont typeface="Arial"/>
              <a:buChar char="•"/>
            </a:pPr>
            <a:r>
              <a:rPr lang="en-US" sz="2499">
                <a:solidFill>
                  <a:srgbClr val="062652"/>
                </a:solidFill>
                <a:latin typeface="Poppins"/>
                <a:ea typeface="Poppins"/>
                <a:cs typeface="Poppins"/>
                <a:sym typeface="Poppins"/>
              </a:rPr>
              <a:t>Menjaga kerahasiaan informasi</a:t>
            </a:r>
          </a:p>
          <a:p>
            <a:pPr algn="l">
              <a:lnSpc>
                <a:spcPts val="3499"/>
              </a:lnSpc>
            </a:pPr>
            <a:endParaRPr lang="en-US" sz="2499">
              <a:solidFill>
                <a:srgbClr val="062652"/>
              </a:solidFill>
              <a:latin typeface="Poppins"/>
              <a:ea typeface="Poppins"/>
              <a:cs typeface="Poppins"/>
              <a:sym typeface="Poppins"/>
            </a:endParaRPr>
          </a:p>
          <a:p>
            <a:pPr marL="539748" lvl="1" indent="-269874" algn="l">
              <a:lnSpc>
                <a:spcPts val="3499"/>
              </a:lnSpc>
              <a:buFont typeface="Arial"/>
              <a:buChar char="•"/>
            </a:pPr>
            <a:r>
              <a:rPr lang="en-US" sz="2499">
                <a:solidFill>
                  <a:srgbClr val="062652"/>
                </a:solidFill>
                <a:latin typeface="Poppins"/>
                <a:ea typeface="Poppins"/>
                <a:cs typeface="Poppins"/>
                <a:sym typeface="Poppins"/>
              </a:rPr>
              <a:t>Menghormati kesepakatan yang telah dibuat</a:t>
            </a:r>
          </a:p>
          <a:p>
            <a:pPr algn="l">
              <a:lnSpc>
                <a:spcPts val="3499"/>
              </a:lnSpc>
            </a:pPr>
            <a:endParaRPr lang="en-US" sz="2499">
              <a:solidFill>
                <a:srgbClr val="062652"/>
              </a:solidFill>
              <a:latin typeface="Poppins"/>
              <a:ea typeface="Poppins"/>
              <a:cs typeface="Poppins"/>
              <a:sym typeface="Poppins"/>
            </a:endParaRPr>
          </a:p>
          <a:p>
            <a:pPr marL="539748" lvl="1" indent="-269874" algn="l">
              <a:lnSpc>
                <a:spcPts val="3499"/>
              </a:lnSpc>
              <a:buFont typeface="Arial"/>
              <a:buChar char="•"/>
            </a:pPr>
            <a:r>
              <a:rPr lang="en-US" sz="2499">
                <a:solidFill>
                  <a:srgbClr val="062652"/>
                </a:solidFill>
                <a:latin typeface="Poppins"/>
                <a:ea typeface="Poppins"/>
                <a:cs typeface="Poppins"/>
                <a:sym typeface="Poppins"/>
              </a:rPr>
              <a:t>Menghindari konflik personal</a:t>
            </a:r>
          </a:p>
        </p:txBody>
      </p:sp>
      <p:sp>
        <p:nvSpPr>
          <p:cNvPr id="14" name="TextBox 8">
            <a:extLst>
              <a:ext uri="{FF2B5EF4-FFF2-40B4-BE49-F238E27FC236}">
                <a16:creationId xmlns:a16="http://schemas.microsoft.com/office/drawing/2014/main" id="{5F0EE17E-FB5F-B983-44F7-914DB01793F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4871271"/>
            <a:chOff x="0" y="0"/>
            <a:chExt cx="2828458" cy="753401"/>
          </a:xfrm>
        </p:grpSpPr>
        <p:sp>
          <p:nvSpPr>
            <p:cNvPr id="3" name="Freeform 3"/>
            <p:cNvSpPr/>
            <p:nvPr/>
          </p:nvSpPr>
          <p:spPr>
            <a:xfrm>
              <a:off x="0" y="0"/>
              <a:ext cx="2828458" cy="753401"/>
            </a:xfrm>
            <a:custGeom>
              <a:avLst/>
              <a:gdLst/>
              <a:ahLst/>
              <a:cxnLst/>
              <a:rect l="l" t="t" r="r" b="b"/>
              <a:pathLst>
                <a:path w="2828458" h="753401">
                  <a:moveTo>
                    <a:pt x="0" y="0"/>
                  </a:moveTo>
                  <a:lnTo>
                    <a:pt x="2828458" y="0"/>
                  </a:lnTo>
                  <a:lnTo>
                    <a:pt x="2828458" y="753401"/>
                  </a:lnTo>
                  <a:lnTo>
                    <a:pt x="0" y="753401"/>
                  </a:lnTo>
                  <a:close/>
                </a:path>
              </a:pathLst>
            </a:custGeom>
            <a:blipFill>
              <a:blip r:embed="rId2">
                <a:alphaModFix amt="5000"/>
              </a:blip>
              <a:stretch>
                <a:fillRect t="-75180" b="-75180"/>
              </a:stretch>
            </a:blipFill>
          </p:spPr>
        </p:sp>
      </p:grpSp>
      <p:grpSp>
        <p:nvGrpSpPr>
          <p:cNvPr id="4" name="Group 4"/>
          <p:cNvGrpSpPr/>
          <p:nvPr/>
        </p:nvGrpSpPr>
        <p:grpSpPr>
          <a:xfrm>
            <a:off x="-360918" y="8781464"/>
            <a:ext cx="2059630" cy="476836"/>
            <a:chOff x="0" y="0"/>
            <a:chExt cx="542454" cy="125587"/>
          </a:xfrm>
        </p:grpSpPr>
        <p:sp>
          <p:nvSpPr>
            <p:cNvPr id="5" name="Freeform 5"/>
            <p:cNvSpPr/>
            <p:nvPr/>
          </p:nvSpPr>
          <p:spPr>
            <a:xfrm>
              <a:off x="0" y="0"/>
              <a:ext cx="542454" cy="125587"/>
            </a:xfrm>
            <a:custGeom>
              <a:avLst/>
              <a:gdLst/>
              <a:ahLst/>
              <a:cxnLst/>
              <a:rect l="l" t="t" r="r" b="b"/>
              <a:pathLst>
                <a:path w="542454" h="125587">
                  <a:moveTo>
                    <a:pt x="0" y="0"/>
                  </a:moveTo>
                  <a:lnTo>
                    <a:pt x="542454" y="0"/>
                  </a:lnTo>
                  <a:lnTo>
                    <a:pt x="542454" y="125587"/>
                  </a:lnTo>
                  <a:lnTo>
                    <a:pt x="0" y="125587"/>
                  </a:lnTo>
                  <a:close/>
                </a:path>
              </a:pathLst>
            </a:custGeom>
            <a:solidFill>
              <a:srgbClr val="003366"/>
            </a:solidFill>
          </p:spPr>
        </p:sp>
        <p:sp>
          <p:nvSpPr>
            <p:cNvPr id="6" name="TextBox 6"/>
            <p:cNvSpPr txBox="1"/>
            <p:nvPr/>
          </p:nvSpPr>
          <p:spPr>
            <a:xfrm>
              <a:off x="0" y="28575"/>
              <a:ext cx="542454" cy="97012"/>
            </a:xfrm>
            <a:prstGeom prst="rect">
              <a:avLst/>
            </a:prstGeom>
          </p:spPr>
          <p:txBody>
            <a:bodyPr lIns="50800" tIns="50800" rIns="50800" bIns="50800" rtlCol="0" anchor="ctr"/>
            <a:lstStyle/>
            <a:p>
              <a:pPr algn="ctr">
                <a:lnSpc>
                  <a:spcPts val="1704"/>
                </a:lnSpc>
              </a:pPr>
              <a:endParaRPr/>
            </a:p>
          </p:txBody>
        </p:sp>
      </p:grpSp>
      <p:sp>
        <p:nvSpPr>
          <p:cNvPr id="7" name="TextBox 7"/>
          <p:cNvSpPr txBox="1"/>
          <p:nvPr/>
        </p:nvSpPr>
        <p:spPr>
          <a:xfrm>
            <a:off x="7956202" y="5343525"/>
            <a:ext cx="9303098" cy="2921636"/>
          </a:xfrm>
          <a:prstGeom prst="rect">
            <a:avLst/>
          </a:prstGeom>
        </p:spPr>
        <p:txBody>
          <a:bodyPr lIns="0" tIns="0" rIns="0" bIns="0" rtlCol="0" anchor="t">
            <a:spAutoFit/>
          </a:bodyPr>
          <a:lstStyle/>
          <a:p>
            <a:pPr algn="l">
              <a:lnSpc>
                <a:spcPts val="7520"/>
              </a:lnSpc>
            </a:pPr>
            <a:r>
              <a:rPr lang="en-US" sz="8000" b="1">
                <a:solidFill>
                  <a:srgbClr val="062652"/>
                </a:solidFill>
                <a:latin typeface="Montserrat Bold"/>
                <a:ea typeface="Montserrat Bold"/>
                <a:cs typeface="Montserrat Bold"/>
                <a:sym typeface="Montserrat Bold"/>
              </a:rPr>
              <a:t>MELAKSANAKAN</a:t>
            </a:r>
          </a:p>
          <a:p>
            <a:pPr algn="l">
              <a:lnSpc>
                <a:spcPts val="7520"/>
              </a:lnSpc>
            </a:pPr>
            <a:r>
              <a:rPr lang="en-US" sz="8000" b="1">
                <a:solidFill>
                  <a:srgbClr val="DD8526"/>
                </a:solidFill>
                <a:latin typeface="Montserrat Bold"/>
                <a:ea typeface="Montserrat Bold"/>
                <a:cs typeface="Montserrat Bold"/>
                <a:sym typeface="Montserrat Bold"/>
              </a:rPr>
              <a:t>PELAYANAN PRIMA</a:t>
            </a:r>
          </a:p>
        </p:txBody>
      </p:sp>
      <p:sp>
        <p:nvSpPr>
          <p:cNvPr id="8" name="Freeform 8"/>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9" name="Group 9"/>
          <p:cNvGrpSpPr/>
          <p:nvPr/>
        </p:nvGrpSpPr>
        <p:grpSpPr>
          <a:xfrm>
            <a:off x="-1115" y="9661191"/>
            <a:ext cx="15869159" cy="476836"/>
            <a:chOff x="0" y="0"/>
            <a:chExt cx="4179532" cy="125587"/>
          </a:xfrm>
        </p:grpSpPr>
        <p:sp>
          <p:nvSpPr>
            <p:cNvPr id="10" name="Freeform 10"/>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1" name="TextBox 11"/>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3" name="TextBox 8">
            <a:extLst>
              <a:ext uri="{FF2B5EF4-FFF2-40B4-BE49-F238E27FC236}">
                <a16:creationId xmlns:a16="http://schemas.microsoft.com/office/drawing/2014/main" id="{31D5AFB3-3689-762D-28F9-CE6FBD5D9DB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2976661"/>
            <a:ext cx="16230600" cy="5381734"/>
            <a:chOff x="0" y="0"/>
            <a:chExt cx="3349973" cy="1110782"/>
          </a:xfrm>
        </p:grpSpPr>
        <p:sp>
          <p:nvSpPr>
            <p:cNvPr id="4" name="Freeform 4"/>
            <p:cNvSpPr/>
            <p:nvPr/>
          </p:nvSpPr>
          <p:spPr>
            <a:xfrm>
              <a:off x="0" y="0"/>
              <a:ext cx="3349973" cy="1110782"/>
            </a:xfrm>
            <a:custGeom>
              <a:avLst/>
              <a:gdLst/>
              <a:ahLst/>
              <a:cxnLst/>
              <a:rect l="l" t="t" r="r" b="b"/>
              <a:pathLst>
                <a:path w="3349973" h="1110782">
                  <a:moveTo>
                    <a:pt x="9316" y="0"/>
                  </a:moveTo>
                  <a:lnTo>
                    <a:pt x="3340656" y="0"/>
                  </a:lnTo>
                  <a:cubicBezTo>
                    <a:pt x="3345802" y="0"/>
                    <a:pt x="3349973" y="4171"/>
                    <a:pt x="3349973" y="9316"/>
                  </a:cubicBezTo>
                  <a:lnTo>
                    <a:pt x="3349973" y="1101466"/>
                  </a:lnTo>
                  <a:cubicBezTo>
                    <a:pt x="3349973" y="1106611"/>
                    <a:pt x="3345802" y="1110782"/>
                    <a:pt x="3340656" y="1110782"/>
                  </a:cubicBezTo>
                  <a:lnTo>
                    <a:pt x="9316" y="1110782"/>
                  </a:lnTo>
                  <a:cubicBezTo>
                    <a:pt x="4171" y="1110782"/>
                    <a:pt x="0" y="1106611"/>
                    <a:pt x="0" y="1101466"/>
                  </a:cubicBezTo>
                  <a:lnTo>
                    <a:pt x="0" y="9316"/>
                  </a:lnTo>
                  <a:cubicBezTo>
                    <a:pt x="0" y="4171"/>
                    <a:pt x="4171" y="0"/>
                    <a:pt x="9316" y="0"/>
                  </a:cubicBezTo>
                  <a:close/>
                </a:path>
              </a:pathLst>
            </a:custGeom>
            <a:solidFill>
              <a:srgbClr val="003366"/>
            </a:solidFill>
          </p:spPr>
        </p:sp>
        <p:sp>
          <p:nvSpPr>
            <p:cNvPr id="5" name="TextBox 5"/>
            <p:cNvSpPr txBox="1"/>
            <p:nvPr/>
          </p:nvSpPr>
          <p:spPr>
            <a:xfrm>
              <a:off x="0" y="-66675"/>
              <a:ext cx="3349973" cy="1177457"/>
            </a:xfrm>
            <a:prstGeom prst="rect">
              <a:avLst/>
            </a:prstGeom>
          </p:spPr>
          <p:txBody>
            <a:bodyPr lIns="41674" tIns="41674" rIns="41674" bIns="41674" rtlCol="0" anchor="ctr"/>
            <a:lstStyle/>
            <a:p>
              <a:pPr algn="ctr">
                <a:lnSpc>
                  <a:spcPts val="2800"/>
                </a:lnSpc>
              </a:pPr>
              <a:endParaRPr/>
            </a:p>
          </p:txBody>
        </p:sp>
      </p:grpSp>
      <p:sp>
        <p:nvSpPr>
          <p:cNvPr id="6" name="TextBox 6"/>
          <p:cNvSpPr txBox="1"/>
          <p:nvPr/>
        </p:nvSpPr>
        <p:spPr>
          <a:xfrm>
            <a:off x="1387978" y="3467923"/>
            <a:ext cx="15510312" cy="4313485"/>
          </a:xfrm>
          <a:prstGeom prst="rect">
            <a:avLst/>
          </a:prstGeom>
        </p:spPr>
        <p:txBody>
          <a:bodyPr lIns="0" tIns="0" rIns="0" bIns="0" rtlCol="0" anchor="t">
            <a:spAutoFit/>
          </a:bodyPr>
          <a:lstStyle/>
          <a:p>
            <a:pPr algn="ctr">
              <a:lnSpc>
                <a:spcPts val="4200"/>
              </a:lnSpc>
            </a:pPr>
            <a:r>
              <a:rPr lang="en-US" sz="3000">
                <a:solidFill>
                  <a:srgbClr val="FFFFFF"/>
                </a:solidFill>
                <a:latin typeface="Poppins"/>
                <a:ea typeface="Poppins"/>
                <a:cs typeface="Poppins"/>
                <a:sym typeface="Poppins"/>
              </a:rPr>
              <a:t>Pelayanan prima itu intinya melayani orang dengan sebaik mungkin. Bukan cuma cepat, tapi juga ramah, jelas, dan bikin orang merasa dihargai.</a:t>
            </a:r>
          </a:p>
          <a:p>
            <a:pPr algn="ctr">
              <a:lnSpc>
                <a:spcPts val="4200"/>
              </a:lnSpc>
            </a:pPr>
            <a:endParaRPr lang="en-US" sz="3000">
              <a:solidFill>
                <a:srgbClr val="FFFFFF"/>
              </a:solidFill>
              <a:latin typeface="Poppins"/>
              <a:ea typeface="Poppins"/>
              <a:cs typeface="Poppins"/>
              <a:sym typeface="Poppins"/>
            </a:endParaRPr>
          </a:p>
          <a:p>
            <a:pPr algn="ctr">
              <a:lnSpc>
                <a:spcPts val="4200"/>
              </a:lnSpc>
            </a:pPr>
            <a:r>
              <a:rPr lang="en-US" sz="3000">
                <a:solidFill>
                  <a:srgbClr val="FFFFFF"/>
                </a:solidFill>
                <a:latin typeface="Poppins"/>
                <a:ea typeface="Poppins"/>
                <a:cs typeface="Poppins"/>
                <a:sym typeface="Poppins"/>
              </a:rPr>
              <a:t>Kalau orang selesai dilayani lalu berpikir:</a:t>
            </a:r>
          </a:p>
          <a:p>
            <a:pPr algn="ctr">
              <a:lnSpc>
                <a:spcPts val="4347"/>
              </a:lnSpc>
            </a:pPr>
            <a:endParaRPr lang="en-US" sz="3000">
              <a:solidFill>
                <a:srgbClr val="FFFFFF"/>
              </a:solidFill>
              <a:latin typeface="Poppins"/>
              <a:ea typeface="Poppins"/>
              <a:cs typeface="Poppins"/>
              <a:sym typeface="Poppins"/>
            </a:endParaRPr>
          </a:p>
          <a:p>
            <a:pPr algn="ctr">
              <a:lnSpc>
                <a:spcPts val="4347"/>
              </a:lnSpc>
            </a:pPr>
            <a:r>
              <a:rPr lang="en-US" sz="3105" b="1" i="1">
                <a:solidFill>
                  <a:srgbClr val="FFFFFF"/>
                </a:solidFill>
                <a:latin typeface="Poppins Bold Italics"/>
                <a:ea typeface="Poppins Bold Italics"/>
                <a:cs typeface="Poppins Bold Italics"/>
                <a:sym typeface="Poppins Bold Italics"/>
              </a:rPr>
              <a:t>“Oh, enak ya dilayani di sini”</a:t>
            </a:r>
          </a:p>
          <a:p>
            <a:pPr algn="ctr">
              <a:lnSpc>
                <a:spcPts val="4347"/>
              </a:lnSpc>
            </a:pPr>
            <a:endParaRPr lang="en-US" sz="3105" b="1" i="1">
              <a:solidFill>
                <a:srgbClr val="FFFFFF"/>
              </a:solidFill>
              <a:latin typeface="Poppins Bold Italics"/>
              <a:ea typeface="Poppins Bold Italics"/>
              <a:cs typeface="Poppins Bold Italics"/>
              <a:sym typeface="Poppins Bold Italics"/>
            </a:endParaRPr>
          </a:p>
          <a:p>
            <a:pPr algn="ctr">
              <a:lnSpc>
                <a:spcPts val="4347"/>
              </a:lnSpc>
            </a:pPr>
            <a:r>
              <a:rPr lang="en-US" sz="3105">
                <a:solidFill>
                  <a:srgbClr val="FFFFFF"/>
                </a:solidFill>
                <a:latin typeface="Poppins"/>
                <a:ea typeface="Poppins"/>
                <a:cs typeface="Poppins"/>
                <a:sym typeface="Poppins"/>
              </a:rPr>
              <a:t>Nah, itu tandanya pelayanan kita sudah mendekati prima.</a:t>
            </a:r>
          </a:p>
        </p:txBody>
      </p:sp>
      <p:sp>
        <p:nvSpPr>
          <p:cNvPr id="7" name="TextBox 7"/>
          <p:cNvSpPr txBox="1"/>
          <p:nvPr/>
        </p:nvSpPr>
        <p:spPr>
          <a:xfrm>
            <a:off x="1028700" y="1774693"/>
            <a:ext cx="7518122" cy="573318"/>
          </a:xfrm>
          <a:prstGeom prst="rect">
            <a:avLst/>
          </a:prstGeom>
        </p:spPr>
        <p:txBody>
          <a:bodyPr lIns="0" tIns="0" rIns="0" bIns="0" rtlCol="0" anchor="t">
            <a:spAutoFit/>
          </a:bodyPr>
          <a:lstStyle/>
          <a:p>
            <a:pPr algn="l">
              <a:lnSpc>
                <a:spcPts val="4574"/>
              </a:lnSpc>
            </a:pPr>
            <a:r>
              <a:rPr lang="en-US" sz="3267" b="1" i="1">
                <a:solidFill>
                  <a:srgbClr val="062652"/>
                </a:solidFill>
                <a:latin typeface="Poppins Bold Italics"/>
                <a:ea typeface="Poppins Bold Italics"/>
                <a:cs typeface="Poppins Bold Italics"/>
                <a:sym typeface="Poppins Bold Italics"/>
              </a:rPr>
              <a:t>MELAKSANAKAN PELAYANAN PRIMA</a:t>
            </a:r>
          </a:p>
        </p:txBody>
      </p:sp>
      <p:sp>
        <p:nvSpPr>
          <p:cNvPr id="8" name="Freeform 8"/>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9" name="Group 9"/>
          <p:cNvGrpSpPr/>
          <p:nvPr/>
        </p:nvGrpSpPr>
        <p:grpSpPr>
          <a:xfrm>
            <a:off x="-1115" y="9661191"/>
            <a:ext cx="15869159" cy="476836"/>
            <a:chOff x="0" y="0"/>
            <a:chExt cx="4179532" cy="125587"/>
          </a:xfrm>
        </p:grpSpPr>
        <p:sp>
          <p:nvSpPr>
            <p:cNvPr id="10" name="Freeform 10"/>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1" name="TextBox 11"/>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3" name="TextBox 8">
            <a:extLst>
              <a:ext uri="{FF2B5EF4-FFF2-40B4-BE49-F238E27FC236}">
                <a16:creationId xmlns:a16="http://schemas.microsoft.com/office/drawing/2014/main" id="{D92FB579-B6E3-94C3-F3F1-FB5792450A8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8245519"/>
            <a:ext cx="16230600" cy="1012781"/>
            <a:chOff x="0" y="0"/>
            <a:chExt cx="21640800" cy="1350375"/>
          </a:xfrm>
        </p:grpSpPr>
        <p:grpSp>
          <p:nvGrpSpPr>
            <p:cNvPr id="4" name="Group 4"/>
            <p:cNvGrpSpPr/>
            <p:nvPr/>
          </p:nvGrpSpPr>
          <p:grpSpPr>
            <a:xfrm>
              <a:off x="0" y="0"/>
              <a:ext cx="21640800" cy="1350375"/>
              <a:chOff x="0" y="0"/>
              <a:chExt cx="4274726" cy="266741"/>
            </a:xfrm>
          </p:grpSpPr>
          <p:sp>
            <p:nvSpPr>
              <p:cNvPr id="5" name="Freeform 5"/>
              <p:cNvSpPr/>
              <p:nvPr/>
            </p:nvSpPr>
            <p:spPr>
              <a:xfrm>
                <a:off x="0" y="0"/>
                <a:ext cx="4274726" cy="266741"/>
              </a:xfrm>
              <a:custGeom>
                <a:avLst/>
                <a:gdLst/>
                <a:ahLst/>
                <a:cxnLst/>
                <a:rect l="l" t="t" r="r" b="b"/>
                <a:pathLst>
                  <a:path w="4274726" h="266741">
                    <a:moveTo>
                      <a:pt x="24327" y="0"/>
                    </a:moveTo>
                    <a:lnTo>
                      <a:pt x="4250399" y="0"/>
                    </a:lnTo>
                    <a:cubicBezTo>
                      <a:pt x="4263834" y="0"/>
                      <a:pt x="4274726" y="10891"/>
                      <a:pt x="4274726" y="24327"/>
                    </a:cubicBezTo>
                    <a:lnTo>
                      <a:pt x="4274726" y="242414"/>
                    </a:lnTo>
                    <a:cubicBezTo>
                      <a:pt x="4274726" y="255849"/>
                      <a:pt x="4263834" y="266741"/>
                      <a:pt x="4250399" y="266741"/>
                    </a:cubicBezTo>
                    <a:lnTo>
                      <a:pt x="24327" y="266741"/>
                    </a:lnTo>
                    <a:cubicBezTo>
                      <a:pt x="10891" y="266741"/>
                      <a:pt x="0" y="255849"/>
                      <a:pt x="0" y="242414"/>
                    </a:cubicBezTo>
                    <a:lnTo>
                      <a:pt x="0" y="24327"/>
                    </a:lnTo>
                    <a:cubicBezTo>
                      <a:pt x="0" y="10891"/>
                      <a:pt x="10891" y="0"/>
                      <a:pt x="24327" y="0"/>
                    </a:cubicBezTo>
                    <a:close/>
                  </a:path>
                </a:pathLst>
              </a:custGeom>
              <a:solidFill>
                <a:srgbClr val="003366"/>
              </a:solidFill>
            </p:spPr>
          </p:sp>
          <p:sp>
            <p:nvSpPr>
              <p:cNvPr id="6" name="TextBox 6"/>
              <p:cNvSpPr txBox="1"/>
              <p:nvPr/>
            </p:nvSpPr>
            <p:spPr>
              <a:xfrm>
                <a:off x="0" y="-57150"/>
                <a:ext cx="4274726" cy="323891"/>
              </a:xfrm>
              <a:prstGeom prst="rect">
                <a:avLst/>
              </a:prstGeom>
            </p:spPr>
            <p:txBody>
              <a:bodyPr lIns="50800" tIns="50800" rIns="50800" bIns="50800" rtlCol="0" anchor="ctr"/>
              <a:lstStyle/>
              <a:p>
                <a:pPr algn="ctr">
                  <a:lnSpc>
                    <a:spcPts val="2799"/>
                  </a:lnSpc>
                </a:pPr>
                <a:endParaRPr/>
              </a:p>
            </p:txBody>
          </p:sp>
        </p:grpSp>
        <p:sp>
          <p:nvSpPr>
            <p:cNvPr id="7" name="TextBox 7"/>
            <p:cNvSpPr txBox="1"/>
            <p:nvPr/>
          </p:nvSpPr>
          <p:spPr>
            <a:xfrm>
              <a:off x="2352212" y="407429"/>
              <a:ext cx="16936377" cy="468842"/>
            </a:xfrm>
            <a:prstGeom prst="rect">
              <a:avLst/>
            </a:prstGeom>
          </p:spPr>
          <p:txBody>
            <a:bodyPr lIns="0" tIns="0" rIns="0" bIns="0" rtlCol="0" anchor="t">
              <a:spAutoFit/>
            </a:bodyPr>
            <a:lstStyle/>
            <a:p>
              <a:pPr algn="ctr">
                <a:lnSpc>
                  <a:spcPts val="2800"/>
                </a:lnSpc>
                <a:spcBef>
                  <a:spcPct val="0"/>
                </a:spcBef>
              </a:pPr>
              <a:r>
                <a:rPr lang="en-US" sz="2000" b="1">
                  <a:solidFill>
                    <a:srgbClr val="F6931E"/>
                  </a:solidFill>
                  <a:latin typeface="Poppins Bold"/>
                  <a:ea typeface="Poppins Bold"/>
                  <a:cs typeface="Poppins Bold"/>
                  <a:sym typeface="Poppins Bold"/>
                </a:rPr>
                <a:t>Sebaliknya, pelayanan yang buruk bisa bikin orang kapok, meskipun produknya bagus.</a:t>
              </a:r>
            </a:p>
          </p:txBody>
        </p:sp>
      </p:grpSp>
      <p:grpSp>
        <p:nvGrpSpPr>
          <p:cNvPr id="8" name="Group 8"/>
          <p:cNvGrpSpPr/>
          <p:nvPr/>
        </p:nvGrpSpPr>
        <p:grpSpPr>
          <a:xfrm>
            <a:off x="3847893" y="4204266"/>
            <a:ext cx="2010333" cy="3469553"/>
            <a:chOff x="0" y="0"/>
            <a:chExt cx="2680444" cy="4626071"/>
          </a:xfrm>
        </p:grpSpPr>
        <p:grpSp>
          <p:nvGrpSpPr>
            <p:cNvPr id="9" name="Group 9"/>
            <p:cNvGrpSpPr/>
            <p:nvPr/>
          </p:nvGrpSpPr>
          <p:grpSpPr>
            <a:xfrm>
              <a:off x="0" y="0"/>
              <a:ext cx="2680444" cy="4626071"/>
              <a:chOff x="0" y="0"/>
              <a:chExt cx="635000" cy="1095921"/>
            </a:xfrm>
          </p:grpSpPr>
          <p:sp>
            <p:nvSpPr>
              <p:cNvPr id="10" name="Freeform 10"/>
              <p:cNvSpPr/>
              <p:nvPr/>
            </p:nvSpPr>
            <p:spPr>
              <a:xfrm>
                <a:off x="0" y="0"/>
                <a:ext cx="635000" cy="1095921"/>
              </a:xfrm>
              <a:custGeom>
                <a:avLst/>
                <a:gdLst/>
                <a:ahLst/>
                <a:cxnLst/>
                <a:rect l="l" t="t" r="r" b="b"/>
                <a:pathLst>
                  <a:path w="635000" h="1095921">
                    <a:moveTo>
                      <a:pt x="75216" y="0"/>
                    </a:moveTo>
                    <a:lnTo>
                      <a:pt x="559784" y="0"/>
                    </a:lnTo>
                    <a:cubicBezTo>
                      <a:pt x="579732" y="0"/>
                      <a:pt x="598864" y="7925"/>
                      <a:pt x="612970" y="22030"/>
                    </a:cubicBezTo>
                    <a:cubicBezTo>
                      <a:pt x="627075" y="36136"/>
                      <a:pt x="635000" y="55268"/>
                      <a:pt x="635000" y="75216"/>
                    </a:cubicBezTo>
                    <a:lnTo>
                      <a:pt x="635000" y="1020705"/>
                    </a:lnTo>
                    <a:cubicBezTo>
                      <a:pt x="635000" y="1040653"/>
                      <a:pt x="627075" y="1059785"/>
                      <a:pt x="612970" y="1073891"/>
                    </a:cubicBezTo>
                    <a:cubicBezTo>
                      <a:pt x="598864" y="1087996"/>
                      <a:pt x="579732" y="1095921"/>
                      <a:pt x="559784" y="1095921"/>
                    </a:cubicBezTo>
                    <a:lnTo>
                      <a:pt x="75216" y="1095921"/>
                    </a:lnTo>
                    <a:cubicBezTo>
                      <a:pt x="33675" y="1095921"/>
                      <a:pt x="0" y="1062246"/>
                      <a:pt x="0" y="1020705"/>
                    </a:cubicBezTo>
                    <a:lnTo>
                      <a:pt x="0" y="75216"/>
                    </a:lnTo>
                    <a:cubicBezTo>
                      <a:pt x="0" y="55268"/>
                      <a:pt x="7925" y="36136"/>
                      <a:pt x="22030" y="22030"/>
                    </a:cubicBezTo>
                    <a:cubicBezTo>
                      <a:pt x="36136" y="7925"/>
                      <a:pt x="55268" y="0"/>
                      <a:pt x="75216" y="0"/>
                    </a:cubicBezTo>
                    <a:close/>
                  </a:path>
                </a:pathLst>
              </a:custGeom>
              <a:solidFill>
                <a:srgbClr val="003366"/>
              </a:solidFill>
            </p:spPr>
          </p:sp>
          <p:sp>
            <p:nvSpPr>
              <p:cNvPr id="11" name="TextBox 11"/>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12" name="Freeform 12"/>
            <p:cNvSpPr/>
            <p:nvPr/>
          </p:nvSpPr>
          <p:spPr>
            <a:xfrm>
              <a:off x="337135" y="684024"/>
              <a:ext cx="2006174" cy="1838157"/>
            </a:xfrm>
            <a:custGeom>
              <a:avLst/>
              <a:gdLst/>
              <a:ahLst/>
              <a:cxnLst/>
              <a:rect l="l" t="t" r="r" b="b"/>
              <a:pathLst>
                <a:path w="2006174" h="1838157">
                  <a:moveTo>
                    <a:pt x="0" y="0"/>
                  </a:moveTo>
                  <a:lnTo>
                    <a:pt x="2006174" y="0"/>
                  </a:lnTo>
                  <a:lnTo>
                    <a:pt x="2006174" y="1838157"/>
                  </a:lnTo>
                  <a:lnTo>
                    <a:pt x="0" y="183815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3" name="TextBox 13"/>
            <p:cNvSpPr txBox="1"/>
            <p:nvPr/>
          </p:nvSpPr>
          <p:spPr>
            <a:xfrm>
              <a:off x="213929" y="2893859"/>
              <a:ext cx="2252586" cy="1124618"/>
            </a:xfrm>
            <a:prstGeom prst="rect">
              <a:avLst/>
            </a:prstGeom>
          </p:spPr>
          <p:txBody>
            <a:bodyPr lIns="0" tIns="0" rIns="0" bIns="0" rtlCol="0" anchor="t">
              <a:spAutoFit/>
            </a:bodyPr>
            <a:lstStyle/>
            <a:p>
              <a:pPr algn="ctr">
                <a:lnSpc>
                  <a:spcPts val="2279"/>
                </a:lnSpc>
              </a:pPr>
              <a:r>
                <a:rPr lang="en-US" sz="1628" i="1">
                  <a:solidFill>
                    <a:srgbClr val="FFFFFF"/>
                  </a:solidFill>
                  <a:latin typeface="Poppins Italics"/>
                  <a:ea typeface="Poppins Italics"/>
                  <a:cs typeface="Poppins Italics"/>
                  <a:sym typeface="Poppins Italics"/>
                </a:rPr>
                <a:t>Membuat orang merasa nyaman</a:t>
              </a:r>
            </a:p>
          </p:txBody>
        </p:sp>
      </p:grpSp>
      <p:grpSp>
        <p:nvGrpSpPr>
          <p:cNvPr id="14" name="Group 14"/>
          <p:cNvGrpSpPr/>
          <p:nvPr/>
        </p:nvGrpSpPr>
        <p:grpSpPr>
          <a:xfrm>
            <a:off x="6709011" y="4204266"/>
            <a:ext cx="2010333" cy="3469553"/>
            <a:chOff x="0" y="0"/>
            <a:chExt cx="2680444" cy="4626071"/>
          </a:xfrm>
        </p:grpSpPr>
        <p:grpSp>
          <p:nvGrpSpPr>
            <p:cNvPr id="15" name="Group 15"/>
            <p:cNvGrpSpPr/>
            <p:nvPr/>
          </p:nvGrpSpPr>
          <p:grpSpPr>
            <a:xfrm>
              <a:off x="0" y="0"/>
              <a:ext cx="2680444" cy="4626071"/>
              <a:chOff x="0" y="0"/>
              <a:chExt cx="635000" cy="1095921"/>
            </a:xfrm>
          </p:grpSpPr>
          <p:sp>
            <p:nvSpPr>
              <p:cNvPr id="16" name="Freeform 16"/>
              <p:cNvSpPr/>
              <p:nvPr/>
            </p:nvSpPr>
            <p:spPr>
              <a:xfrm>
                <a:off x="0" y="0"/>
                <a:ext cx="635000" cy="1095921"/>
              </a:xfrm>
              <a:custGeom>
                <a:avLst/>
                <a:gdLst/>
                <a:ahLst/>
                <a:cxnLst/>
                <a:rect l="l" t="t" r="r" b="b"/>
                <a:pathLst>
                  <a:path w="635000" h="1095921">
                    <a:moveTo>
                      <a:pt x="75216" y="0"/>
                    </a:moveTo>
                    <a:lnTo>
                      <a:pt x="559784" y="0"/>
                    </a:lnTo>
                    <a:cubicBezTo>
                      <a:pt x="579732" y="0"/>
                      <a:pt x="598864" y="7925"/>
                      <a:pt x="612970" y="22030"/>
                    </a:cubicBezTo>
                    <a:cubicBezTo>
                      <a:pt x="627075" y="36136"/>
                      <a:pt x="635000" y="55268"/>
                      <a:pt x="635000" y="75216"/>
                    </a:cubicBezTo>
                    <a:lnTo>
                      <a:pt x="635000" y="1020705"/>
                    </a:lnTo>
                    <a:cubicBezTo>
                      <a:pt x="635000" y="1040653"/>
                      <a:pt x="627075" y="1059785"/>
                      <a:pt x="612970" y="1073891"/>
                    </a:cubicBezTo>
                    <a:cubicBezTo>
                      <a:pt x="598864" y="1087996"/>
                      <a:pt x="579732" y="1095921"/>
                      <a:pt x="559784" y="1095921"/>
                    </a:cubicBezTo>
                    <a:lnTo>
                      <a:pt x="75216" y="1095921"/>
                    </a:lnTo>
                    <a:cubicBezTo>
                      <a:pt x="33675" y="1095921"/>
                      <a:pt x="0" y="1062246"/>
                      <a:pt x="0" y="1020705"/>
                    </a:cubicBezTo>
                    <a:lnTo>
                      <a:pt x="0" y="75216"/>
                    </a:lnTo>
                    <a:cubicBezTo>
                      <a:pt x="0" y="55268"/>
                      <a:pt x="7925" y="36136"/>
                      <a:pt x="22030" y="22030"/>
                    </a:cubicBezTo>
                    <a:cubicBezTo>
                      <a:pt x="36136" y="7925"/>
                      <a:pt x="55268" y="0"/>
                      <a:pt x="75216" y="0"/>
                    </a:cubicBezTo>
                    <a:close/>
                  </a:path>
                </a:pathLst>
              </a:custGeom>
              <a:solidFill>
                <a:srgbClr val="003366"/>
              </a:solidFill>
            </p:spPr>
          </p:sp>
          <p:sp>
            <p:nvSpPr>
              <p:cNvPr id="17" name="TextBox 17"/>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18" name="Freeform 18"/>
            <p:cNvSpPr/>
            <p:nvPr/>
          </p:nvSpPr>
          <p:spPr>
            <a:xfrm>
              <a:off x="442922" y="684024"/>
              <a:ext cx="1794601" cy="1847723"/>
            </a:xfrm>
            <a:custGeom>
              <a:avLst/>
              <a:gdLst/>
              <a:ahLst/>
              <a:cxnLst/>
              <a:rect l="l" t="t" r="r" b="b"/>
              <a:pathLst>
                <a:path w="1794601" h="1847723">
                  <a:moveTo>
                    <a:pt x="0" y="0"/>
                  </a:moveTo>
                  <a:lnTo>
                    <a:pt x="1794600" y="0"/>
                  </a:lnTo>
                  <a:lnTo>
                    <a:pt x="1794600" y="1847722"/>
                  </a:lnTo>
                  <a:lnTo>
                    <a:pt x="0" y="1847722"/>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9" name="TextBox 19"/>
            <p:cNvSpPr txBox="1"/>
            <p:nvPr/>
          </p:nvSpPr>
          <p:spPr>
            <a:xfrm>
              <a:off x="164256" y="2930535"/>
              <a:ext cx="2252586" cy="744061"/>
            </a:xfrm>
            <a:prstGeom prst="rect">
              <a:avLst/>
            </a:prstGeom>
          </p:spPr>
          <p:txBody>
            <a:bodyPr lIns="0" tIns="0" rIns="0" bIns="0" rtlCol="0" anchor="t">
              <a:spAutoFit/>
            </a:bodyPr>
            <a:lstStyle/>
            <a:p>
              <a:pPr algn="ctr">
                <a:lnSpc>
                  <a:spcPts val="2279"/>
                </a:lnSpc>
              </a:pPr>
              <a:r>
                <a:rPr lang="en-US" sz="1628" i="1">
                  <a:solidFill>
                    <a:srgbClr val="FFFFFF"/>
                  </a:solidFill>
                  <a:latin typeface="Poppins Italics"/>
                  <a:ea typeface="Poppins Italics"/>
                  <a:cs typeface="Poppins Italics"/>
                  <a:sym typeface="Poppins Italics"/>
                </a:rPr>
                <a:t>Mengurangi komplain</a:t>
              </a:r>
            </a:p>
          </p:txBody>
        </p:sp>
      </p:grpSp>
      <p:grpSp>
        <p:nvGrpSpPr>
          <p:cNvPr id="20" name="Group 20"/>
          <p:cNvGrpSpPr/>
          <p:nvPr/>
        </p:nvGrpSpPr>
        <p:grpSpPr>
          <a:xfrm>
            <a:off x="9569393" y="4204266"/>
            <a:ext cx="2010333" cy="3469553"/>
            <a:chOff x="0" y="0"/>
            <a:chExt cx="2680444" cy="4626071"/>
          </a:xfrm>
        </p:grpSpPr>
        <p:grpSp>
          <p:nvGrpSpPr>
            <p:cNvPr id="21" name="Group 21"/>
            <p:cNvGrpSpPr/>
            <p:nvPr/>
          </p:nvGrpSpPr>
          <p:grpSpPr>
            <a:xfrm>
              <a:off x="0" y="0"/>
              <a:ext cx="2680444" cy="4626071"/>
              <a:chOff x="0" y="0"/>
              <a:chExt cx="635000" cy="1095921"/>
            </a:xfrm>
          </p:grpSpPr>
          <p:sp>
            <p:nvSpPr>
              <p:cNvPr id="22" name="Freeform 22"/>
              <p:cNvSpPr/>
              <p:nvPr/>
            </p:nvSpPr>
            <p:spPr>
              <a:xfrm>
                <a:off x="0" y="0"/>
                <a:ext cx="635000" cy="1095921"/>
              </a:xfrm>
              <a:custGeom>
                <a:avLst/>
                <a:gdLst/>
                <a:ahLst/>
                <a:cxnLst/>
                <a:rect l="l" t="t" r="r" b="b"/>
                <a:pathLst>
                  <a:path w="635000" h="1095921">
                    <a:moveTo>
                      <a:pt x="75216" y="0"/>
                    </a:moveTo>
                    <a:lnTo>
                      <a:pt x="559784" y="0"/>
                    </a:lnTo>
                    <a:cubicBezTo>
                      <a:pt x="579732" y="0"/>
                      <a:pt x="598864" y="7925"/>
                      <a:pt x="612970" y="22030"/>
                    </a:cubicBezTo>
                    <a:cubicBezTo>
                      <a:pt x="627075" y="36136"/>
                      <a:pt x="635000" y="55268"/>
                      <a:pt x="635000" y="75216"/>
                    </a:cubicBezTo>
                    <a:lnTo>
                      <a:pt x="635000" y="1020705"/>
                    </a:lnTo>
                    <a:cubicBezTo>
                      <a:pt x="635000" y="1040653"/>
                      <a:pt x="627075" y="1059785"/>
                      <a:pt x="612970" y="1073891"/>
                    </a:cubicBezTo>
                    <a:cubicBezTo>
                      <a:pt x="598864" y="1087996"/>
                      <a:pt x="579732" y="1095921"/>
                      <a:pt x="559784" y="1095921"/>
                    </a:cubicBezTo>
                    <a:lnTo>
                      <a:pt x="75216" y="1095921"/>
                    </a:lnTo>
                    <a:cubicBezTo>
                      <a:pt x="33675" y="1095921"/>
                      <a:pt x="0" y="1062246"/>
                      <a:pt x="0" y="1020705"/>
                    </a:cubicBezTo>
                    <a:lnTo>
                      <a:pt x="0" y="75216"/>
                    </a:lnTo>
                    <a:cubicBezTo>
                      <a:pt x="0" y="55268"/>
                      <a:pt x="7925" y="36136"/>
                      <a:pt x="22030" y="22030"/>
                    </a:cubicBezTo>
                    <a:cubicBezTo>
                      <a:pt x="36136" y="7925"/>
                      <a:pt x="55268" y="0"/>
                      <a:pt x="75216" y="0"/>
                    </a:cubicBezTo>
                    <a:close/>
                  </a:path>
                </a:pathLst>
              </a:custGeom>
              <a:solidFill>
                <a:srgbClr val="003366"/>
              </a:solidFill>
            </p:spPr>
          </p:sp>
          <p:sp>
            <p:nvSpPr>
              <p:cNvPr id="23" name="TextBox 23"/>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24" name="Freeform 24"/>
            <p:cNvSpPr/>
            <p:nvPr/>
          </p:nvSpPr>
          <p:spPr>
            <a:xfrm>
              <a:off x="322756" y="562554"/>
              <a:ext cx="2138747" cy="1959627"/>
            </a:xfrm>
            <a:custGeom>
              <a:avLst/>
              <a:gdLst/>
              <a:ahLst/>
              <a:cxnLst/>
              <a:rect l="l" t="t" r="r" b="b"/>
              <a:pathLst>
                <a:path w="2138747" h="1959627">
                  <a:moveTo>
                    <a:pt x="0" y="0"/>
                  </a:moveTo>
                  <a:lnTo>
                    <a:pt x="2138747" y="0"/>
                  </a:lnTo>
                  <a:lnTo>
                    <a:pt x="2138747" y="1959627"/>
                  </a:lnTo>
                  <a:lnTo>
                    <a:pt x="0" y="1959627"/>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5" name="TextBox 25"/>
            <p:cNvSpPr txBox="1"/>
            <p:nvPr/>
          </p:nvSpPr>
          <p:spPr>
            <a:xfrm>
              <a:off x="265837" y="2893859"/>
              <a:ext cx="2252586" cy="744061"/>
            </a:xfrm>
            <a:prstGeom prst="rect">
              <a:avLst/>
            </a:prstGeom>
          </p:spPr>
          <p:txBody>
            <a:bodyPr lIns="0" tIns="0" rIns="0" bIns="0" rtlCol="0" anchor="t">
              <a:spAutoFit/>
            </a:bodyPr>
            <a:lstStyle/>
            <a:p>
              <a:pPr algn="ctr">
                <a:lnSpc>
                  <a:spcPts val="2279"/>
                </a:lnSpc>
              </a:pPr>
              <a:r>
                <a:rPr lang="en-US" sz="1628" i="1">
                  <a:solidFill>
                    <a:srgbClr val="FFFFFF"/>
                  </a:solidFill>
                  <a:latin typeface="Poppins Italics"/>
                  <a:ea typeface="Poppins Italics"/>
                  <a:cs typeface="Poppins Italics"/>
                  <a:sym typeface="Poppins Italics"/>
                </a:rPr>
                <a:t>Membangun kepercayaan</a:t>
              </a:r>
            </a:p>
          </p:txBody>
        </p:sp>
      </p:grpSp>
      <p:grpSp>
        <p:nvGrpSpPr>
          <p:cNvPr id="26" name="Group 26"/>
          <p:cNvGrpSpPr/>
          <p:nvPr/>
        </p:nvGrpSpPr>
        <p:grpSpPr>
          <a:xfrm>
            <a:off x="12429774" y="4204266"/>
            <a:ext cx="2010333" cy="3469553"/>
            <a:chOff x="0" y="0"/>
            <a:chExt cx="2680444" cy="4626071"/>
          </a:xfrm>
        </p:grpSpPr>
        <p:grpSp>
          <p:nvGrpSpPr>
            <p:cNvPr id="27" name="Group 27"/>
            <p:cNvGrpSpPr/>
            <p:nvPr/>
          </p:nvGrpSpPr>
          <p:grpSpPr>
            <a:xfrm>
              <a:off x="0" y="0"/>
              <a:ext cx="2680444" cy="4626071"/>
              <a:chOff x="0" y="0"/>
              <a:chExt cx="635000" cy="1095921"/>
            </a:xfrm>
          </p:grpSpPr>
          <p:sp>
            <p:nvSpPr>
              <p:cNvPr id="28" name="Freeform 28"/>
              <p:cNvSpPr/>
              <p:nvPr/>
            </p:nvSpPr>
            <p:spPr>
              <a:xfrm>
                <a:off x="0" y="0"/>
                <a:ext cx="635000" cy="1095921"/>
              </a:xfrm>
              <a:custGeom>
                <a:avLst/>
                <a:gdLst/>
                <a:ahLst/>
                <a:cxnLst/>
                <a:rect l="l" t="t" r="r" b="b"/>
                <a:pathLst>
                  <a:path w="635000" h="1095921">
                    <a:moveTo>
                      <a:pt x="75216" y="0"/>
                    </a:moveTo>
                    <a:lnTo>
                      <a:pt x="559784" y="0"/>
                    </a:lnTo>
                    <a:cubicBezTo>
                      <a:pt x="579732" y="0"/>
                      <a:pt x="598864" y="7925"/>
                      <a:pt x="612970" y="22030"/>
                    </a:cubicBezTo>
                    <a:cubicBezTo>
                      <a:pt x="627075" y="36136"/>
                      <a:pt x="635000" y="55268"/>
                      <a:pt x="635000" y="75216"/>
                    </a:cubicBezTo>
                    <a:lnTo>
                      <a:pt x="635000" y="1020705"/>
                    </a:lnTo>
                    <a:cubicBezTo>
                      <a:pt x="635000" y="1040653"/>
                      <a:pt x="627075" y="1059785"/>
                      <a:pt x="612970" y="1073891"/>
                    </a:cubicBezTo>
                    <a:cubicBezTo>
                      <a:pt x="598864" y="1087996"/>
                      <a:pt x="579732" y="1095921"/>
                      <a:pt x="559784" y="1095921"/>
                    </a:cubicBezTo>
                    <a:lnTo>
                      <a:pt x="75216" y="1095921"/>
                    </a:lnTo>
                    <a:cubicBezTo>
                      <a:pt x="33675" y="1095921"/>
                      <a:pt x="0" y="1062246"/>
                      <a:pt x="0" y="1020705"/>
                    </a:cubicBezTo>
                    <a:lnTo>
                      <a:pt x="0" y="75216"/>
                    </a:lnTo>
                    <a:cubicBezTo>
                      <a:pt x="0" y="55268"/>
                      <a:pt x="7925" y="36136"/>
                      <a:pt x="22030" y="22030"/>
                    </a:cubicBezTo>
                    <a:cubicBezTo>
                      <a:pt x="36136" y="7925"/>
                      <a:pt x="55268" y="0"/>
                      <a:pt x="75216" y="0"/>
                    </a:cubicBezTo>
                    <a:close/>
                  </a:path>
                </a:pathLst>
              </a:custGeom>
              <a:solidFill>
                <a:srgbClr val="003366"/>
              </a:solidFill>
            </p:spPr>
          </p:sp>
          <p:sp>
            <p:nvSpPr>
              <p:cNvPr id="29" name="TextBox 29"/>
              <p:cNvSpPr txBox="1"/>
              <p:nvPr/>
            </p:nvSpPr>
            <p:spPr>
              <a:xfrm>
                <a:off x="0" y="-66675"/>
                <a:ext cx="635000" cy="1162596"/>
              </a:xfrm>
              <a:prstGeom prst="rect">
                <a:avLst/>
              </a:prstGeom>
            </p:spPr>
            <p:txBody>
              <a:bodyPr lIns="41674" tIns="41674" rIns="41674" bIns="41674" rtlCol="0" anchor="ctr"/>
              <a:lstStyle/>
              <a:p>
                <a:pPr algn="ctr">
                  <a:lnSpc>
                    <a:spcPts val="2800"/>
                  </a:lnSpc>
                </a:pPr>
                <a:endParaRPr/>
              </a:p>
            </p:txBody>
          </p:sp>
        </p:grpSp>
        <p:sp>
          <p:nvSpPr>
            <p:cNvPr id="30" name="Freeform 30"/>
            <p:cNvSpPr/>
            <p:nvPr/>
          </p:nvSpPr>
          <p:spPr>
            <a:xfrm>
              <a:off x="382867" y="566093"/>
              <a:ext cx="1914710" cy="2083584"/>
            </a:xfrm>
            <a:custGeom>
              <a:avLst/>
              <a:gdLst/>
              <a:ahLst/>
              <a:cxnLst/>
              <a:rect l="l" t="t" r="r" b="b"/>
              <a:pathLst>
                <a:path w="1914710" h="2083584">
                  <a:moveTo>
                    <a:pt x="0" y="0"/>
                  </a:moveTo>
                  <a:lnTo>
                    <a:pt x="1914710" y="0"/>
                  </a:lnTo>
                  <a:lnTo>
                    <a:pt x="1914710" y="2083584"/>
                  </a:lnTo>
                  <a:lnTo>
                    <a:pt x="0" y="2083584"/>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31" name="TextBox 31"/>
            <p:cNvSpPr txBox="1"/>
            <p:nvPr/>
          </p:nvSpPr>
          <p:spPr>
            <a:xfrm>
              <a:off x="263602" y="2930535"/>
              <a:ext cx="2252586" cy="1124618"/>
            </a:xfrm>
            <a:prstGeom prst="rect">
              <a:avLst/>
            </a:prstGeom>
          </p:spPr>
          <p:txBody>
            <a:bodyPr lIns="0" tIns="0" rIns="0" bIns="0" rtlCol="0" anchor="t">
              <a:spAutoFit/>
            </a:bodyPr>
            <a:lstStyle/>
            <a:p>
              <a:pPr algn="ctr">
                <a:lnSpc>
                  <a:spcPts val="2279"/>
                </a:lnSpc>
              </a:pPr>
              <a:r>
                <a:rPr lang="en-US" sz="1628" i="1">
                  <a:solidFill>
                    <a:srgbClr val="FFFFFF"/>
                  </a:solidFill>
                  <a:latin typeface="Poppins Italics"/>
                  <a:ea typeface="Poppins Italics"/>
                  <a:cs typeface="Poppins Italics"/>
                  <a:sym typeface="Poppins Italics"/>
                </a:rPr>
                <a:t>Membuat orang mau kembali lagi</a:t>
              </a:r>
            </a:p>
          </p:txBody>
        </p:sp>
      </p:grpSp>
      <p:sp>
        <p:nvSpPr>
          <p:cNvPr id="32" name="TextBox 32"/>
          <p:cNvSpPr txBox="1"/>
          <p:nvPr/>
        </p:nvSpPr>
        <p:spPr>
          <a:xfrm>
            <a:off x="1950407" y="1272012"/>
            <a:ext cx="14387185" cy="635000"/>
          </a:xfrm>
          <a:prstGeom prst="rect">
            <a:avLst/>
          </a:prstGeom>
        </p:spPr>
        <p:txBody>
          <a:bodyPr lIns="0" tIns="0" rIns="0" bIns="0" rtlCol="0" anchor="t">
            <a:spAutoFit/>
          </a:bodyPr>
          <a:lstStyle/>
          <a:p>
            <a:pPr algn="ctr">
              <a:lnSpc>
                <a:spcPts val="4900"/>
              </a:lnSpc>
            </a:pPr>
            <a:r>
              <a:rPr lang="en-US" sz="3500" b="1" i="1">
                <a:solidFill>
                  <a:srgbClr val="062652"/>
                </a:solidFill>
                <a:latin typeface="Poppins Bold Italics"/>
                <a:ea typeface="Poppins Bold Italics"/>
                <a:cs typeface="Poppins Bold Italics"/>
                <a:sym typeface="Poppins Bold Italics"/>
              </a:rPr>
              <a:t>KENAPA PELAYANAN PRIMA ITU PENTING?</a:t>
            </a:r>
          </a:p>
        </p:txBody>
      </p:sp>
      <p:sp>
        <p:nvSpPr>
          <p:cNvPr id="33" name="TextBox 33"/>
          <p:cNvSpPr txBox="1"/>
          <p:nvPr/>
        </p:nvSpPr>
        <p:spPr>
          <a:xfrm>
            <a:off x="1191046" y="2264341"/>
            <a:ext cx="15905908" cy="625475"/>
          </a:xfrm>
          <a:prstGeom prst="rect">
            <a:avLst/>
          </a:prstGeom>
        </p:spPr>
        <p:txBody>
          <a:bodyPr lIns="0" tIns="0" rIns="0" bIns="0" rtlCol="0" anchor="t">
            <a:spAutoFit/>
          </a:bodyPr>
          <a:lstStyle/>
          <a:p>
            <a:pPr algn="ctr">
              <a:lnSpc>
                <a:spcPts val="4899"/>
              </a:lnSpc>
            </a:pPr>
            <a:r>
              <a:rPr lang="en-US" sz="3499" i="1">
                <a:solidFill>
                  <a:srgbClr val="062652"/>
                </a:solidFill>
                <a:latin typeface="Poppins Italics"/>
                <a:ea typeface="Poppins Italics"/>
                <a:cs typeface="Poppins Italics"/>
                <a:sym typeface="Poppins Italics"/>
              </a:rPr>
              <a:t>KARENA PELAYANAN ITU ADALAH </a:t>
            </a:r>
            <a:r>
              <a:rPr lang="en-US" sz="3499" b="1" i="1">
                <a:solidFill>
                  <a:srgbClr val="062652"/>
                </a:solidFill>
                <a:latin typeface="Poppins Bold Italics"/>
                <a:ea typeface="Poppins Bold Italics"/>
                <a:cs typeface="Poppins Bold Italics"/>
                <a:sym typeface="Poppins Bold Italics"/>
              </a:rPr>
              <a:t>WAJAH KITA DAN WAJAH ORGANISASI.</a:t>
            </a:r>
          </a:p>
        </p:txBody>
      </p:sp>
      <p:sp>
        <p:nvSpPr>
          <p:cNvPr id="34" name="TextBox 34"/>
          <p:cNvSpPr txBox="1"/>
          <p:nvPr/>
        </p:nvSpPr>
        <p:spPr>
          <a:xfrm>
            <a:off x="1950407" y="3412357"/>
            <a:ext cx="14387185" cy="458534"/>
          </a:xfrm>
          <a:prstGeom prst="rect">
            <a:avLst/>
          </a:prstGeom>
        </p:spPr>
        <p:txBody>
          <a:bodyPr lIns="0" tIns="0" rIns="0" bIns="0" rtlCol="0" anchor="t">
            <a:spAutoFit/>
          </a:bodyPr>
          <a:lstStyle/>
          <a:p>
            <a:pPr algn="ctr">
              <a:lnSpc>
                <a:spcPts val="3601"/>
              </a:lnSpc>
            </a:pPr>
            <a:r>
              <a:rPr lang="en-US" sz="2572" b="1" i="1">
                <a:solidFill>
                  <a:srgbClr val="062652"/>
                </a:solidFill>
                <a:latin typeface="Poppins Bold Italics"/>
                <a:ea typeface="Poppins Bold Italics"/>
                <a:cs typeface="Poppins Bold Italics"/>
                <a:sym typeface="Poppins Bold Italics"/>
              </a:rPr>
              <a:t>PELAYANAN YANG BAIK BISA:</a:t>
            </a:r>
          </a:p>
        </p:txBody>
      </p:sp>
      <p:sp>
        <p:nvSpPr>
          <p:cNvPr id="35" name="Freeform 35"/>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7"/>
            <a:stretch>
              <a:fillRect/>
            </a:stretch>
          </a:blipFill>
        </p:spPr>
      </p:sp>
      <p:grpSp>
        <p:nvGrpSpPr>
          <p:cNvPr id="36" name="Group 36"/>
          <p:cNvGrpSpPr/>
          <p:nvPr/>
        </p:nvGrpSpPr>
        <p:grpSpPr>
          <a:xfrm>
            <a:off x="-1115" y="9661191"/>
            <a:ext cx="15869159" cy="476836"/>
            <a:chOff x="0" y="0"/>
            <a:chExt cx="4179532" cy="125587"/>
          </a:xfrm>
        </p:grpSpPr>
        <p:sp>
          <p:nvSpPr>
            <p:cNvPr id="37" name="Freeform 37"/>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38" name="TextBox 38"/>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40" name="TextBox 8">
            <a:extLst>
              <a:ext uri="{FF2B5EF4-FFF2-40B4-BE49-F238E27FC236}">
                <a16:creationId xmlns:a16="http://schemas.microsoft.com/office/drawing/2014/main" id="{DD4F8600-CEC7-66D8-0293-00A9005DD745}"/>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7585" y="6143625"/>
            <a:ext cx="7516680" cy="2057981"/>
            <a:chOff x="0" y="0"/>
            <a:chExt cx="1885328" cy="516181"/>
          </a:xfrm>
        </p:grpSpPr>
        <p:sp>
          <p:nvSpPr>
            <p:cNvPr id="4" name="Freeform 4"/>
            <p:cNvSpPr/>
            <p:nvPr/>
          </p:nvSpPr>
          <p:spPr>
            <a:xfrm>
              <a:off x="0" y="0"/>
              <a:ext cx="1885328" cy="516181"/>
            </a:xfrm>
            <a:custGeom>
              <a:avLst/>
              <a:gdLst/>
              <a:ahLst/>
              <a:cxnLst/>
              <a:rect l="l" t="t" r="r" b="b"/>
              <a:pathLst>
                <a:path w="1885328" h="516181">
                  <a:moveTo>
                    <a:pt x="20117" y="0"/>
                  </a:moveTo>
                  <a:lnTo>
                    <a:pt x="1865211" y="0"/>
                  </a:lnTo>
                  <a:cubicBezTo>
                    <a:pt x="1870546" y="0"/>
                    <a:pt x="1875663" y="2119"/>
                    <a:pt x="1879436" y="5892"/>
                  </a:cubicBezTo>
                  <a:cubicBezTo>
                    <a:pt x="1883208" y="9665"/>
                    <a:pt x="1885328" y="14781"/>
                    <a:pt x="1885328" y="20117"/>
                  </a:cubicBezTo>
                  <a:lnTo>
                    <a:pt x="1885328" y="496065"/>
                  </a:lnTo>
                  <a:cubicBezTo>
                    <a:pt x="1885328" y="501400"/>
                    <a:pt x="1883208" y="506517"/>
                    <a:pt x="1879436" y="510289"/>
                  </a:cubicBezTo>
                  <a:cubicBezTo>
                    <a:pt x="1875663" y="514062"/>
                    <a:pt x="1870546" y="516181"/>
                    <a:pt x="1865211" y="516181"/>
                  </a:cubicBezTo>
                  <a:lnTo>
                    <a:pt x="20117" y="516181"/>
                  </a:lnTo>
                  <a:cubicBezTo>
                    <a:pt x="14781" y="516181"/>
                    <a:pt x="9665" y="514062"/>
                    <a:pt x="5892" y="510289"/>
                  </a:cubicBezTo>
                  <a:cubicBezTo>
                    <a:pt x="2119" y="506517"/>
                    <a:pt x="0" y="501400"/>
                    <a:pt x="0" y="496065"/>
                  </a:cubicBezTo>
                  <a:lnTo>
                    <a:pt x="0" y="20117"/>
                  </a:lnTo>
                  <a:cubicBezTo>
                    <a:pt x="0" y="14781"/>
                    <a:pt x="2119" y="9665"/>
                    <a:pt x="5892" y="5892"/>
                  </a:cubicBezTo>
                  <a:cubicBezTo>
                    <a:pt x="9665" y="2119"/>
                    <a:pt x="14781" y="0"/>
                    <a:pt x="20117" y="0"/>
                  </a:cubicBezTo>
                  <a:close/>
                </a:path>
              </a:pathLst>
            </a:custGeom>
            <a:solidFill>
              <a:srgbClr val="003366"/>
            </a:solidFill>
          </p:spPr>
        </p:sp>
        <p:sp>
          <p:nvSpPr>
            <p:cNvPr id="5" name="TextBox 5"/>
            <p:cNvSpPr txBox="1"/>
            <p:nvPr/>
          </p:nvSpPr>
          <p:spPr>
            <a:xfrm>
              <a:off x="0" y="-66675"/>
              <a:ext cx="1885328" cy="582856"/>
            </a:xfrm>
            <a:prstGeom prst="rect">
              <a:avLst/>
            </a:prstGeom>
          </p:spPr>
          <p:txBody>
            <a:bodyPr lIns="41674" tIns="41674" rIns="41674" bIns="41674" rtlCol="0" anchor="ctr"/>
            <a:lstStyle/>
            <a:p>
              <a:pPr algn="ctr">
                <a:lnSpc>
                  <a:spcPts val="2800"/>
                </a:lnSpc>
              </a:pPr>
              <a:endParaRPr/>
            </a:p>
          </p:txBody>
        </p:sp>
      </p:grpSp>
      <p:sp>
        <p:nvSpPr>
          <p:cNvPr id="6" name="TextBox 6"/>
          <p:cNvSpPr txBox="1"/>
          <p:nvPr/>
        </p:nvSpPr>
        <p:spPr>
          <a:xfrm>
            <a:off x="1028700" y="1663415"/>
            <a:ext cx="6902648"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MELAKSANAKAN PELAYANAN PRIMA</a:t>
            </a:r>
          </a:p>
        </p:txBody>
      </p:sp>
      <p:grpSp>
        <p:nvGrpSpPr>
          <p:cNvPr id="7" name="Group 7"/>
          <p:cNvGrpSpPr/>
          <p:nvPr/>
        </p:nvGrpSpPr>
        <p:grpSpPr>
          <a:xfrm>
            <a:off x="9741505" y="6143625"/>
            <a:ext cx="7516680" cy="2057981"/>
            <a:chOff x="0" y="0"/>
            <a:chExt cx="1885328" cy="516181"/>
          </a:xfrm>
        </p:grpSpPr>
        <p:sp>
          <p:nvSpPr>
            <p:cNvPr id="8" name="Freeform 8"/>
            <p:cNvSpPr/>
            <p:nvPr/>
          </p:nvSpPr>
          <p:spPr>
            <a:xfrm>
              <a:off x="0" y="0"/>
              <a:ext cx="1885328" cy="516181"/>
            </a:xfrm>
            <a:custGeom>
              <a:avLst/>
              <a:gdLst/>
              <a:ahLst/>
              <a:cxnLst/>
              <a:rect l="l" t="t" r="r" b="b"/>
              <a:pathLst>
                <a:path w="1885328" h="516181">
                  <a:moveTo>
                    <a:pt x="20117" y="0"/>
                  </a:moveTo>
                  <a:lnTo>
                    <a:pt x="1865211" y="0"/>
                  </a:lnTo>
                  <a:cubicBezTo>
                    <a:pt x="1870546" y="0"/>
                    <a:pt x="1875663" y="2119"/>
                    <a:pt x="1879436" y="5892"/>
                  </a:cubicBezTo>
                  <a:cubicBezTo>
                    <a:pt x="1883208" y="9665"/>
                    <a:pt x="1885328" y="14781"/>
                    <a:pt x="1885328" y="20117"/>
                  </a:cubicBezTo>
                  <a:lnTo>
                    <a:pt x="1885328" y="496065"/>
                  </a:lnTo>
                  <a:cubicBezTo>
                    <a:pt x="1885328" y="501400"/>
                    <a:pt x="1883208" y="506517"/>
                    <a:pt x="1879436" y="510289"/>
                  </a:cubicBezTo>
                  <a:cubicBezTo>
                    <a:pt x="1875663" y="514062"/>
                    <a:pt x="1870546" y="516181"/>
                    <a:pt x="1865211" y="516181"/>
                  </a:cubicBezTo>
                  <a:lnTo>
                    <a:pt x="20117" y="516181"/>
                  </a:lnTo>
                  <a:cubicBezTo>
                    <a:pt x="14781" y="516181"/>
                    <a:pt x="9665" y="514062"/>
                    <a:pt x="5892" y="510289"/>
                  </a:cubicBezTo>
                  <a:cubicBezTo>
                    <a:pt x="2119" y="506517"/>
                    <a:pt x="0" y="501400"/>
                    <a:pt x="0" y="496065"/>
                  </a:cubicBezTo>
                  <a:lnTo>
                    <a:pt x="0" y="20117"/>
                  </a:lnTo>
                  <a:cubicBezTo>
                    <a:pt x="0" y="14781"/>
                    <a:pt x="2119" y="9665"/>
                    <a:pt x="5892" y="5892"/>
                  </a:cubicBezTo>
                  <a:cubicBezTo>
                    <a:pt x="9665" y="2119"/>
                    <a:pt x="14781" y="0"/>
                    <a:pt x="20117" y="0"/>
                  </a:cubicBezTo>
                  <a:close/>
                </a:path>
              </a:pathLst>
            </a:custGeom>
            <a:solidFill>
              <a:srgbClr val="003366"/>
            </a:solidFill>
          </p:spPr>
        </p:sp>
        <p:sp>
          <p:nvSpPr>
            <p:cNvPr id="9" name="TextBox 9"/>
            <p:cNvSpPr txBox="1"/>
            <p:nvPr/>
          </p:nvSpPr>
          <p:spPr>
            <a:xfrm>
              <a:off x="0" y="-66675"/>
              <a:ext cx="1885328" cy="582856"/>
            </a:xfrm>
            <a:prstGeom prst="rect">
              <a:avLst/>
            </a:prstGeom>
          </p:spPr>
          <p:txBody>
            <a:bodyPr lIns="41674" tIns="41674" rIns="41674" bIns="41674" rtlCol="0" anchor="ctr"/>
            <a:lstStyle/>
            <a:p>
              <a:pPr algn="ctr">
                <a:lnSpc>
                  <a:spcPts val="2800"/>
                </a:lnSpc>
              </a:pPr>
              <a:endParaRPr/>
            </a:p>
          </p:txBody>
        </p:sp>
      </p:grpSp>
      <p:sp>
        <p:nvSpPr>
          <p:cNvPr id="10" name="TextBox 10"/>
          <p:cNvSpPr txBox="1"/>
          <p:nvPr/>
        </p:nvSpPr>
        <p:spPr>
          <a:xfrm>
            <a:off x="2042111" y="6918615"/>
            <a:ext cx="5487627" cy="441325"/>
          </a:xfrm>
          <a:prstGeom prst="rect">
            <a:avLst/>
          </a:prstGeom>
        </p:spPr>
        <p:txBody>
          <a:bodyPr lIns="0" tIns="0" rIns="0" bIns="0" rtlCol="0" anchor="t">
            <a:spAutoFit/>
          </a:bodyPr>
          <a:lstStyle/>
          <a:p>
            <a:pPr algn="ctr">
              <a:lnSpc>
                <a:spcPts val="3499"/>
              </a:lnSpc>
            </a:pPr>
            <a:r>
              <a:rPr lang="en-US" sz="2499" i="1">
                <a:solidFill>
                  <a:srgbClr val="FFFFFF"/>
                </a:solidFill>
                <a:latin typeface="Poppins Italics"/>
                <a:ea typeface="Poppins Italics"/>
                <a:cs typeface="Poppins Italics"/>
                <a:sym typeface="Poppins Italics"/>
              </a:rPr>
              <a:t>Cepat tapi jutek ❌</a:t>
            </a:r>
          </a:p>
        </p:txBody>
      </p:sp>
      <p:sp>
        <p:nvSpPr>
          <p:cNvPr id="11" name="TextBox 11"/>
          <p:cNvSpPr txBox="1"/>
          <p:nvPr/>
        </p:nvSpPr>
        <p:spPr>
          <a:xfrm>
            <a:off x="10586811" y="6448715"/>
            <a:ext cx="5826068" cy="1755775"/>
          </a:xfrm>
          <a:prstGeom prst="rect">
            <a:avLst/>
          </a:prstGeom>
        </p:spPr>
        <p:txBody>
          <a:bodyPr lIns="0" tIns="0" rIns="0" bIns="0" rtlCol="0" anchor="t">
            <a:spAutoFit/>
          </a:bodyPr>
          <a:lstStyle/>
          <a:p>
            <a:pPr algn="ctr">
              <a:lnSpc>
                <a:spcPts val="3499"/>
              </a:lnSpc>
            </a:pPr>
            <a:r>
              <a:rPr lang="en-US" sz="2499" i="1">
                <a:solidFill>
                  <a:srgbClr val="FFFFFF"/>
                </a:solidFill>
                <a:latin typeface="Poppins Italics"/>
                <a:ea typeface="Poppins Italics"/>
                <a:cs typeface="Poppins Italics"/>
                <a:sym typeface="Poppins Italics"/>
              </a:rPr>
              <a:t>Agak lama tapi ramah dan jelas ✅</a:t>
            </a:r>
          </a:p>
          <a:p>
            <a:pPr algn="ctr">
              <a:lnSpc>
                <a:spcPts val="3499"/>
              </a:lnSpc>
            </a:pPr>
            <a:endParaRPr lang="en-US" sz="2499" i="1">
              <a:solidFill>
                <a:srgbClr val="FFFFFF"/>
              </a:solidFill>
              <a:latin typeface="Poppins Italics"/>
              <a:ea typeface="Poppins Italics"/>
              <a:cs typeface="Poppins Italics"/>
              <a:sym typeface="Poppins Italics"/>
            </a:endParaRPr>
          </a:p>
          <a:p>
            <a:pPr algn="ctr">
              <a:lnSpc>
                <a:spcPts val="3499"/>
              </a:lnSpc>
            </a:pPr>
            <a:r>
              <a:rPr lang="en-US" sz="2499" i="1">
                <a:solidFill>
                  <a:srgbClr val="FFFFFF"/>
                </a:solidFill>
                <a:latin typeface="Poppins Italics"/>
                <a:ea typeface="Poppins Italics"/>
                <a:cs typeface="Poppins Italics"/>
                <a:sym typeface="Poppins Italics"/>
              </a:rPr>
              <a:t>Idealnya tentu cepat dan ramah</a:t>
            </a:r>
          </a:p>
          <a:p>
            <a:pPr algn="ctr">
              <a:lnSpc>
                <a:spcPts val="3499"/>
              </a:lnSpc>
            </a:pPr>
            <a:endParaRPr lang="en-US" sz="2499" i="1">
              <a:solidFill>
                <a:srgbClr val="FFFFFF"/>
              </a:solidFill>
              <a:latin typeface="Poppins Italics"/>
              <a:ea typeface="Poppins Italics"/>
              <a:cs typeface="Poppins Italics"/>
              <a:sym typeface="Poppins Italics"/>
            </a:endParaRPr>
          </a:p>
        </p:txBody>
      </p:sp>
      <p:sp>
        <p:nvSpPr>
          <p:cNvPr id="12" name="TextBox 12"/>
          <p:cNvSpPr txBox="1"/>
          <p:nvPr/>
        </p:nvSpPr>
        <p:spPr>
          <a:xfrm>
            <a:off x="991761" y="2844800"/>
            <a:ext cx="15236609" cy="175577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PELAYANAN PRIMA ITU BUKAN CUMA SOAL CEPAT</a:t>
            </a:r>
          </a:p>
          <a:p>
            <a:pPr algn="l">
              <a:lnSpc>
                <a:spcPts val="3499"/>
              </a:lnSpc>
            </a:pPr>
            <a:endParaRPr lang="en-US" sz="2499" b="1">
              <a:solidFill>
                <a:srgbClr val="062652"/>
              </a:solidFill>
              <a:latin typeface="Poppins Bold"/>
              <a:ea typeface="Poppins Bold"/>
              <a:cs typeface="Poppins Bold"/>
              <a:sym typeface="Poppins Bold"/>
            </a:endParaRPr>
          </a:p>
          <a:p>
            <a:pPr algn="l">
              <a:lnSpc>
                <a:spcPts val="3499"/>
              </a:lnSpc>
            </a:pPr>
            <a:r>
              <a:rPr lang="en-US" sz="2499">
                <a:solidFill>
                  <a:srgbClr val="062652"/>
                </a:solidFill>
                <a:latin typeface="Poppins"/>
                <a:ea typeface="Poppins"/>
                <a:cs typeface="Poppins"/>
                <a:sym typeface="Poppins"/>
              </a:rPr>
              <a:t>BANYAK ORANG MENGIRA PELAYANAN PRIMA ITU CUMA SOAL KECEPATAN. PADAHAL, CARA BICARA DAN SIKAP JAUH LEBIH BERPENGARUH.</a:t>
            </a:r>
          </a:p>
        </p:txBody>
      </p:sp>
      <p:sp>
        <p:nvSpPr>
          <p:cNvPr id="13" name="TextBox 13"/>
          <p:cNvSpPr txBox="1"/>
          <p:nvPr/>
        </p:nvSpPr>
        <p:spPr>
          <a:xfrm>
            <a:off x="991761" y="5057775"/>
            <a:ext cx="1787723" cy="542925"/>
          </a:xfrm>
          <a:prstGeom prst="rect">
            <a:avLst/>
          </a:prstGeom>
        </p:spPr>
        <p:txBody>
          <a:bodyPr lIns="0" tIns="0" rIns="0" bIns="0" rtlCol="0" anchor="t">
            <a:spAutoFit/>
          </a:bodyPr>
          <a:lstStyle/>
          <a:p>
            <a:pPr algn="l">
              <a:lnSpc>
                <a:spcPts val="4200"/>
              </a:lnSpc>
            </a:pPr>
            <a:r>
              <a:rPr lang="en-US" sz="3000" b="1" i="1">
                <a:solidFill>
                  <a:srgbClr val="062652"/>
                </a:solidFill>
                <a:latin typeface="Poppins Bold Italics"/>
                <a:ea typeface="Poppins Bold Italics"/>
                <a:cs typeface="Poppins Bold Italics"/>
                <a:sym typeface="Poppins Bold Italics"/>
              </a:rPr>
              <a:t>CONTOH:</a:t>
            </a:r>
          </a:p>
        </p:txBody>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9" name="TextBox 8">
            <a:extLst>
              <a:ext uri="{FF2B5EF4-FFF2-40B4-BE49-F238E27FC236}">
                <a16:creationId xmlns:a16="http://schemas.microsoft.com/office/drawing/2014/main" id="{64C6148A-9C44-E1B8-9222-FCA6EBCC743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8" name="Freeform 8"/>
          <p:cNvSpPr/>
          <p:nvPr/>
        </p:nvSpPr>
        <p:spPr>
          <a:xfrm>
            <a:off x="5825413" y="1938048"/>
            <a:ext cx="6637174" cy="1125700"/>
          </a:xfrm>
          <a:custGeom>
            <a:avLst/>
            <a:gdLst/>
            <a:ahLst/>
            <a:cxnLst/>
            <a:rect l="l" t="t" r="r" b="b"/>
            <a:pathLst>
              <a:path w="6637174" h="1125700">
                <a:moveTo>
                  <a:pt x="0" y="0"/>
                </a:moveTo>
                <a:lnTo>
                  <a:pt x="6637174" y="0"/>
                </a:lnTo>
                <a:lnTo>
                  <a:pt x="6637174" y="1125700"/>
                </a:lnTo>
                <a:lnTo>
                  <a:pt x="0" y="1125700"/>
                </a:lnTo>
                <a:lnTo>
                  <a:pt x="0" y="0"/>
                </a:lnTo>
                <a:close/>
              </a:path>
            </a:pathLst>
          </a:custGeom>
          <a:blipFill>
            <a:blip r:embed="rId4"/>
            <a:stretch>
              <a:fillRect l="-86337" r="-78536" b="-466119"/>
            </a:stretch>
          </a:blipFill>
        </p:spPr>
      </p:sp>
      <p:sp>
        <p:nvSpPr>
          <p:cNvPr id="9" name="Freeform 9"/>
          <p:cNvSpPr/>
          <p:nvPr/>
        </p:nvSpPr>
        <p:spPr>
          <a:xfrm>
            <a:off x="353061" y="3463798"/>
            <a:ext cx="17580146" cy="523690"/>
          </a:xfrm>
          <a:custGeom>
            <a:avLst/>
            <a:gdLst/>
            <a:ahLst/>
            <a:cxnLst/>
            <a:rect l="l" t="t" r="r" b="b"/>
            <a:pathLst>
              <a:path w="17580146" h="523690">
                <a:moveTo>
                  <a:pt x="0" y="0"/>
                </a:moveTo>
                <a:lnTo>
                  <a:pt x="17580146" y="0"/>
                </a:lnTo>
                <a:lnTo>
                  <a:pt x="17580146" y="523690"/>
                </a:lnTo>
                <a:lnTo>
                  <a:pt x="0" y="523690"/>
                </a:lnTo>
                <a:lnTo>
                  <a:pt x="0" y="0"/>
                </a:lnTo>
                <a:close/>
              </a:path>
            </a:pathLst>
          </a:custGeom>
          <a:blipFill>
            <a:blip r:embed="rId4"/>
            <a:stretch>
              <a:fillRect t="-273157" b="-843745"/>
            </a:stretch>
          </a:blipFill>
        </p:spPr>
      </p:sp>
      <p:sp>
        <p:nvSpPr>
          <p:cNvPr id="10" name="Freeform 10"/>
          <p:cNvSpPr/>
          <p:nvPr/>
        </p:nvSpPr>
        <p:spPr>
          <a:xfrm>
            <a:off x="1028700" y="4391455"/>
            <a:ext cx="5221837" cy="4266213"/>
          </a:xfrm>
          <a:custGeom>
            <a:avLst/>
            <a:gdLst/>
            <a:ahLst/>
            <a:cxnLst/>
            <a:rect l="l" t="t" r="r" b="b"/>
            <a:pathLst>
              <a:path w="5221837" h="4266213">
                <a:moveTo>
                  <a:pt x="0" y="0"/>
                </a:moveTo>
                <a:lnTo>
                  <a:pt x="5221837" y="0"/>
                </a:lnTo>
                <a:lnTo>
                  <a:pt x="5221837" y="4266213"/>
                </a:lnTo>
                <a:lnTo>
                  <a:pt x="0" y="4266213"/>
                </a:lnTo>
                <a:lnTo>
                  <a:pt x="0" y="0"/>
                </a:lnTo>
                <a:close/>
              </a:path>
            </a:pathLst>
          </a:custGeom>
          <a:blipFill>
            <a:blip r:embed="rId4"/>
            <a:stretch>
              <a:fillRect l="-15204" t="-49378" r="-221461"/>
            </a:stretch>
          </a:blipFill>
        </p:spPr>
      </p:sp>
      <p:sp>
        <p:nvSpPr>
          <p:cNvPr id="11" name="Freeform 11"/>
          <p:cNvSpPr/>
          <p:nvPr/>
        </p:nvSpPr>
        <p:spPr>
          <a:xfrm>
            <a:off x="6454184" y="4391455"/>
            <a:ext cx="5101015" cy="4266213"/>
          </a:xfrm>
          <a:custGeom>
            <a:avLst/>
            <a:gdLst/>
            <a:ahLst/>
            <a:cxnLst/>
            <a:rect l="l" t="t" r="r" b="b"/>
            <a:pathLst>
              <a:path w="5101015" h="4266213">
                <a:moveTo>
                  <a:pt x="0" y="0"/>
                </a:moveTo>
                <a:lnTo>
                  <a:pt x="5101015" y="0"/>
                </a:lnTo>
                <a:lnTo>
                  <a:pt x="5101015" y="4266213"/>
                </a:lnTo>
                <a:lnTo>
                  <a:pt x="0" y="4266213"/>
                </a:lnTo>
                <a:lnTo>
                  <a:pt x="0" y="0"/>
                </a:lnTo>
                <a:close/>
              </a:path>
            </a:pathLst>
          </a:custGeom>
          <a:blipFill>
            <a:blip r:embed="rId4"/>
            <a:stretch>
              <a:fillRect l="-120797" t="-49378" r="-123842"/>
            </a:stretch>
          </a:blipFill>
        </p:spPr>
      </p:sp>
      <p:sp>
        <p:nvSpPr>
          <p:cNvPr id="12" name="Freeform 12"/>
          <p:cNvSpPr/>
          <p:nvPr/>
        </p:nvSpPr>
        <p:spPr>
          <a:xfrm>
            <a:off x="11758846" y="4391455"/>
            <a:ext cx="5636082" cy="4266213"/>
          </a:xfrm>
          <a:custGeom>
            <a:avLst/>
            <a:gdLst/>
            <a:ahLst/>
            <a:cxnLst/>
            <a:rect l="l" t="t" r="r" b="b"/>
            <a:pathLst>
              <a:path w="5636082" h="4266213">
                <a:moveTo>
                  <a:pt x="0" y="0"/>
                </a:moveTo>
                <a:lnTo>
                  <a:pt x="5636082" y="0"/>
                </a:lnTo>
                <a:lnTo>
                  <a:pt x="5636082" y="4266213"/>
                </a:lnTo>
                <a:lnTo>
                  <a:pt x="0" y="4266213"/>
                </a:lnTo>
                <a:lnTo>
                  <a:pt x="0" y="0"/>
                </a:lnTo>
                <a:close/>
              </a:path>
            </a:pathLst>
          </a:custGeom>
          <a:blipFill>
            <a:blip r:embed="rId4"/>
            <a:stretch>
              <a:fillRect l="-204571" t="-49378" r="-7349"/>
            </a:stretch>
          </a:blipFill>
        </p:spPr>
      </p:sp>
      <p:sp>
        <p:nvSpPr>
          <p:cNvPr id="13" name="TextBox 8">
            <a:extLst>
              <a:ext uri="{FF2B5EF4-FFF2-40B4-BE49-F238E27FC236}">
                <a16:creationId xmlns:a16="http://schemas.microsoft.com/office/drawing/2014/main" id="{2AA1684B-6F93-7A79-0C91-C211441A876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2976661"/>
            <a:ext cx="16230600" cy="5381734"/>
            <a:chOff x="0" y="0"/>
            <a:chExt cx="3349973" cy="1110782"/>
          </a:xfrm>
        </p:grpSpPr>
        <p:sp>
          <p:nvSpPr>
            <p:cNvPr id="4" name="Freeform 4"/>
            <p:cNvSpPr/>
            <p:nvPr/>
          </p:nvSpPr>
          <p:spPr>
            <a:xfrm>
              <a:off x="0" y="0"/>
              <a:ext cx="3349973" cy="1110782"/>
            </a:xfrm>
            <a:custGeom>
              <a:avLst/>
              <a:gdLst/>
              <a:ahLst/>
              <a:cxnLst/>
              <a:rect l="l" t="t" r="r" b="b"/>
              <a:pathLst>
                <a:path w="3349973" h="1110782">
                  <a:moveTo>
                    <a:pt x="9316" y="0"/>
                  </a:moveTo>
                  <a:lnTo>
                    <a:pt x="3340656" y="0"/>
                  </a:lnTo>
                  <a:cubicBezTo>
                    <a:pt x="3345802" y="0"/>
                    <a:pt x="3349973" y="4171"/>
                    <a:pt x="3349973" y="9316"/>
                  </a:cubicBezTo>
                  <a:lnTo>
                    <a:pt x="3349973" y="1101466"/>
                  </a:lnTo>
                  <a:cubicBezTo>
                    <a:pt x="3349973" y="1106611"/>
                    <a:pt x="3345802" y="1110782"/>
                    <a:pt x="3340656" y="1110782"/>
                  </a:cubicBezTo>
                  <a:lnTo>
                    <a:pt x="9316" y="1110782"/>
                  </a:lnTo>
                  <a:cubicBezTo>
                    <a:pt x="4171" y="1110782"/>
                    <a:pt x="0" y="1106611"/>
                    <a:pt x="0" y="1101466"/>
                  </a:cubicBezTo>
                  <a:lnTo>
                    <a:pt x="0" y="9316"/>
                  </a:lnTo>
                  <a:cubicBezTo>
                    <a:pt x="0" y="4171"/>
                    <a:pt x="4171" y="0"/>
                    <a:pt x="9316" y="0"/>
                  </a:cubicBezTo>
                  <a:close/>
                </a:path>
              </a:pathLst>
            </a:custGeom>
            <a:solidFill>
              <a:srgbClr val="003366"/>
            </a:solidFill>
          </p:spPr>
        </p:sp>
        <p:sp>
          <p:nvSpPr>
            <p:cNvPr id="5" name="TextBox 5"/>
            <p:cNvSpPr txBox="1"/>
            <p:nvPr/>
          </p:nvSpPr>
          <p:spPr>
            <a:xfrm>
              <a:off x="0" y="-66675"/>
              <a:ext cx="3349973" cy="1177457"/>
            </a:xfrm>
            <a:prstGeom prst="rect">
              <a:avLst/>
            </a:prstGeom>
          </p:spPr>
          <p:txBody>
            <a:bodyPr lIns="41674" tIns="41674" rIns="41674" bIns="41674" rtlCol="0" anchor="ctr"/>
            <a:lstStyle/>
            <a:p>
              <a:pPr algn="ctr">
                <a:lnSpc>
                  <a:spcPts val="2800"/>
                </a:lnSpc>
              </a:pPr>
              <a:endParaRPr/>
            </a:p>
          </p:txBody>
        </p:sp>
      </p:grpSp>
      <p:sp>
        <p:nvSpPr>
          <p:cNvPr id="6" name="Freeform 6"/>
          <p:cNvSpPr/>
          <p:nvPr/>
        </p:nvSpPr>
        <p:spPr>
          <a:xfrm>
            <a:off x="12091633" y="3732538"/>
            <a:ext cx="3616672" cy="3869980"/>
          </a:xfrm>
          <a:custGeom>
            <a:avLst/>
            <a:gdLst/>
            <a:ahLst/>
            <a:cxnLst/>
            <a:rect l="l" t="t" r="r" b="b"/>
            <a:pathLst>
              <a:path w="3616672" h="3869980">
                <a:moveTo>
                  <a:pt x="0" y="0"/>
                </a:moveTo>
                <a:lnTo>
                  <a:pt x="3616672" y="0"/>
                </a:lnTo>
                <a:lnTo>
                  <a:pt x="3616672" y="3869980"/>
                </a:lnTo>
                <a:lnTo>
                  <a:pt x="0" y="386998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2371725" y="3918103"/>
            <a:ext cx="8917999" cy="3394075"/>
          </a:xfrm>
          <a:prstGeom prst="rect">
            <a:avLst/>
          </a:prstGeom>
        </p:spPr>
        <p:txBody>
          <a:bodyPr lIns="0" tIns="0" rIns="0" bIns="0" rtlCol="0" anchor="t">
            <a:spAutoFit/>
          </a:bodyPr>
          <a:lstStyle/>
          <a:p>
            <a:pPr algn="l">
              <a:lnSpc>
                <a:spcPts val="4900"/>
              </a:lnSpc>
            </a:pPr>
            <a:r>
              <a:rPr lang="en-US" sz="3500" b="1">
                <a:solidFill>
                  <a:srgbClr val="FFFFFF"/>
                </a:solidFill>
                <a:latin typeface="Poppins Bold"/>
                <a:ea typeface="Poppins Bold"/>
                <a:cs typeface="Poppins Bold"/>
                <a:sym typeface="Poppins Bold"/>
              </a:rPr>
              <a:t>Pelayanan Prima di PNM Mekaar:</a:t>
            </a:r>
          </a:p>
          <a:p>
            <a:pPr algn="l">
              <a:lnSpc>
                <a:spcPts val="4900"/>
              </a:lnSpc>
            </a:pPr>
            <a:endParaRPr lang="en-US" sz="3500" b="1">
              <a:solidFill>
                <a:srgbClr val="FFFFFF"/>
              </a:solidFill>
              <a:latin typeface="Poppins Bold"/>
              <a:ea typeface="Poppins Bold"/>
              <a:cs typeface="Poppins Bold"/>
              <a:sym typeface="Poppins Bold"/>
            </a:endParaRPr>
          </a:p>
          <a:p>
            <a:pPr algn="l">
              <a:lnSpc>
                <a:spcPts val="4200"/>
              </a:lnSpc>
            </a:pPr>
            <a:r>
              <a:rPr lang="en-US" sz="3000">
                <a:solidFill>
                  <a:srgbClr val="FFFFFF"/>
                </a:solidFill>
                <a:latin typeface="Poppins"/>
                <a:ea typeface="Poppins"/>
                <a:cs typeface="Poppins"/>
                <a:sym typeface="Poppins"/>
              </a:rPr>
              <a:t>pelayanan terbaik yang diberikan kepada nasabah secara cepat, tepat, ramah dan profesional untuk memenuhi kebutuhan serta melebihi harapan nasabah</a:t>
            </a:r>
          </a:p>
        </p:txBody>
      </p:sp>
      <p:sp>
        <p:nvSpPr>
          <p:cNvPr id="8" name="TextBox 8"/>
          <p:cNvSpPr txBox="1"/>
          <p:nvPr/>
        </p:nvSpPr>
        <p:spPr>
          <a:xfrm>
            <a:off x="1028700" y="1774693"/>
            <a:ext cx="7518122" cy="573318"/>
          </a:xfrm>
          <a:prstGeom prst="rect">
            <a:avLst/>
          </a:prstGeom>
        </p:spPr>
        <p:txBody>
          <a:bodyPr lIns="0" tIns="0" rIns="0" bIns="0" rtlCol="0" anchor="t">
            <a:spAutoFit/>
          </a:bodyPr>
          <a:lstStyle/>
          <a:p>
            <a:pPr algn="l">
              <a:lnSpc>
                <a:spcPts val="4574"/>
              </a:lnSpc>
            </a:pPr>
            <a:r>
              <a:rPr lang="en-US" sz="3267" b="1" i="1">
                <a:solidFill>
                  <a:srgbClr val="062652"/>
                </a:solidFill>
                <a:latin typeface="Poppins Bold Italics"/>
                <a:ea typeface="Poppins Bold Italics"/>
                <a:cs typeface="Poppins Bold Italics"/>
                <a:sym typeface="Poppins Bold Italics"/>
              </a:rPr>
              <a:t>MELAKSANAKAN PELAYANAN PRIMA</a:t>
            </a:r>
          </a:p>
        </p:txBody>
      </p:sp>
      <p:sp>
        <p:nvSpPr>
          <p:cNvPr id="9" name="Freeform 9"/>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4"/>
            <a:stretch>
              <a:fillRect/>
            </a:stretch>
          </a:blipFill>
        </p:spPr>
      </p:sp>
      <p:grpSp>
        <p:nvGrpSpPr>
          <p:cNvPr id="10" name="Group 10"/>
          <p:cNvGrpSpPr/>
          <p:nvPr/>
        </p:nvGrpSpPr>
        <p:grpSpPr>
          <a:xfrm>
            <a:off x="-1115" y="9661191"/>
            <a:ext cx="15869159" cy="476836"/>
            <a:chOff x="0" y="0"/>
            <a:chExt cx="4179532" cy="125587"/>
          </a:xfrm>
        </p:grpSpPr>
        <p:sp>
          <p:nvSpPr>
            <p:cNvPr id="11" name="Freeform 11"/>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2" name="TextBox 12"/>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4" name="TextBox 8">
            <a:extLst>
              <a:ext uri="{FF2B5EF4-FFF2-40B4-BE49-F238E27FC236}">
                <a16:creationId xmlns:a16="http://schemas.microsoft.com/office/drawing/2014/main" id="{DB9012B7-53D6-C333-E722-485613DEBC85}"/>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28700" y="1981623"/>
            <a:ext cx="5382165"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TUJUAN PELAYANAN PRIMA:</a:t>
            </a:r>
          </a:p>
        </p:txBody>
      </p:sp>
      <p:grpSp>
        <p:nvGrpSpPr>
          <p:cNvPr id="4" name="Group 4"/>
          <p:cNvGrpSpPr/>
          <p:nvPr/>
        </p:nvGrpSpPr>
        <p:grpSpPr>
          <a:xfrm>
            <a:off x="1141449" y="3153199"/>
            <a:ext cx="8115300" cy="1204737"/>
            <a:chOff x="0" y="0"/>
            <a:chExt cx="10820400" cy="1606316"/>
          </a:xfrm>
        </p:grpSpPr>
        <p:grpSp>
          <p:nvGrpSpPr>
            <p:cNvPr id="5" name="Group 5"/>
            <p:cNvGrpSpPr/>
            <p:nvPr/>
          </p:nvGrpSpPr>
          <p:grpSpPr>
            <a:xfrm>
              <a:off x="0" y="0"/>
              <a:ext cx="10820400" cy="1606316"/>
              <a:chOff x="0" y="0"/>
              <a:chExt cx="2137363" cy="317297"/>
            </a:xfrm>
          </p:grpSpPr>
          <p:sp>
            <p:nvSpPr>
              <p:cNvPr id="6" name="Freeform 6"/>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7" name="TextBox 7"/>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a:off x="237771" y="147579"/>
              <a:ext cx="1311158" cy="131115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1</a:t>
                </a:r>
              </a:p>
            </p:txBody>
          </p:sp>
        </p:grpSp>
        <p:sp>
          <p:nvSpPr>
            <p:cNvPr id="11" name="TextBox 11"/>
            <p:cNvSpPr txBox="1"/>
            <p:nvPr/>
          </p:nvSpPr>
          <p:spPr>
            <a:xfrm>
              <a:off x="1786530" y="535988"/>
              <a:ext cx="8243572" cy="4688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Meningkatkan kepuasan nasabah</a:t>
              </a:r>
            </a:p>
          </p:txBody>
        </p:sp>
      </p:grpSp>
      <p:grpSp>
        <p:nvGrpSpPr>
          <p:cNvPr id="12" name="Group 12"/>
          <p:cNvGrpSpPr/>
          <p:nvPr/>
        </p:nvGrpSpPr>
        <p:grpSpPr>
          <a:xfrm>
            <a:off x="9031251" y="4071656"/>
            <a:ext cx="8115300" cy="1204737"/>
            <a:chOff x="0" y="0"/>
            <a:chExt cx="10820400" cy="1606316"/>
          </a:xfrm>
        </p:grpSpPr>
        <p:grpSp>
          <p:nvGrpSpPr>
            <p:cNvPr id="13" name="Group 13"/>
            <p:cNvGrpSpPr/>
            <p:nvPr/>
          </p:nvGrpSpPr>
          <p:grpSpPr>
            <a:xfrm rot="-10800000">
              <a:off x="0" y="0"/>
              <a:ext cx="10820400" cy="1606316"/>
              <a:chOff x="0" y="0"/>
              <a:chExt cx="2137363" cy="317297"/>
            </a:xfrm>
          </p:grpSpPr>
          <p:sp>
            <p:nvSpPr>
              <p:cNvPr id="14" name="Freeform 14"/>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15" name="TextBox 15"/>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16" name="Group 16"/>
            <p:cNvGrpSpPr/>
            <p:nvPr/>
          </p:nvGrpSpPr>
          <p:grpSpPr>
            <a:xfrm>
              <a:off x="9271471" y="147579"/>
              <a:ext cx="1311158" cy="131115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2</a:t>
                </a:r>
              </a:p>
            </p:txBody>
          </p:sp>
        </p:grpSp>
        <p:sp>
          <p:nvSpPr>
            <p:cNvPr id="19" name="TextBox 19"/>
            <p:cNvSpPr txBox="1"/>
            <p:nvPr/>
          </p:nvSpPr>
          <p:spPr>
            <a:xfrm>
              <a:off x="758154" y="300450"/>
              <a:ext cx="7722704" cy="9387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Menumbuhkan kepercayaan &amp; loyalitas kelompok</a:t>
              </a:r>
            </a:p>
          </p:txBody>
        </p:sp>
      </p:grpSp>
      <p:grpSp>
        <p:nvGrpSpPr>
          <p:cNvPr id="20" name="Group 20"/>
          <p:cNvGrpSpPr/>
          <p:nvPr/>
        </p:nvGrpSpPr>
        <p:grpSpPr>
          <a:xfrm>
            <a:off x="1144795" y="5006518"/>
            <a:ext cx="8115300" cy="1204737"/>
            <a:chOff x="0" y="0"/>
            <a:chExt cx="10820400" cy="1606316"/>
          </a:xfrm>
        </p:grpSpPr>
        <p:grpSp>
          <p:nvGrpSpPr>
            <p:cNvPr id="21" name="Group 21"/>
            <p:cNvGrpSpPr/>
            <p:nvPr/>
          </p:nvGrpSpPr>
          <p:grpSpPr>
            <a:xfrm>
              <a:off x="0" y="0"/>
              <a:ext cx="10820400" cy="1606316"/>
              <a:chOff x="0" y="0"/>
              <a:chExt cx="2137363" cy="317297"/>
            </a:xfrm>
          </p:grpSpPr>
          <p:sp>
            <p:nvSpPr>
              <p:cNvPr id="22" name="Freeform 22"/>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23" name="TextBox 23"/>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24" name="Group 24"/>
            <p:cNvGrpSpPr/>
            <p:nvPr/>
          </p:nvGrpSpPr>
          <p:grpSpPr>
            <a:xfrm>
              <a:off x="237771" y="147579"/>
              <a:ext cx="1311158" cy="1311158"/>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3</a:t>
                </a:r>
              </a:p>
            </p:txBody>
          </p:sp>
        </p:grpSp>
        <p:sp>
          <p:nvSpPr>
            <p:cNvPr id="27" name="TextBox 27"/>
            <p:cNvSpPr txBox="1"/>
            <p:nvPr/>
          </p:nvSpPr>
          <p:spPr>
            <a:xfrm>
              <a:off x="1874410" y="535400"/>
              <a:ext cx="8243572" cy="4688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Mengurangi komplain &amp; konflik lapangan</a:t>
              </a:r>
            </a:p>
          </p:txBody>
        </p:sp>
      </p:grpSp>
      <p:grpSp>
        <p:nvGrpSpPr>
          <p:cNvPr id="28" name="Group 28"/>
          <p:cNvGrpSpPr/>
          <p:nvPr/>
        </p:nvGrpSpPr>
        <p:grpSpPr>
          <a:xfrm>
            <a:off x="1148140" y="6859837"/>
            <a:ext cx="8115300" cy="1204737"/>
            <a:chOff x="0" y="0"/>
            <a:chExt cx="10820400" cy="1606316"/>
          </a:xfrm>
        </p:grpSpPr>
        <p:grpSp>
          <p:nvGrpSpPr>
            <p:cNvPr id="29" name="Group 29"/>
            <p:cNvGrpSpPr/>
            <p:nvPr/>
          </p:nvGrpSpPr>
          <p:grpSpPr>
            <a:xfrm>
              <a:off x="0" y="0"/>
              <a:ext cx="10820400" cy="1606316"/>
              <a:chOff x="0" y="0"/>
              <a:chExt cx="2137363" cy="317297"/>
            </a:xfrm>
          </p:grpSpPr>
          <p:sp>
            <p:nvSpPr>
              <p:cNvPr id="30" name="Freeform 30"/>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31" name="TextBox 31"/>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32" name="Group 32"/>
            <p:cNvGrpSpPr/>
            <p:nvPr/>
          </p:nvGrpSpPr>
          <p:grpSpPr>
            <a:xfrm>
              <a:off x="237771" y="147579"/>
              <a:ext cx="1311158" cy="131115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34" name="TextBox 34"/>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5</a:t>
                </a:r>
              </a:p>
            </p:txBody>
          </p:sp>
        </p:grpSp>
        <p:sp>
          <p:nvSpPr>
            <p:cNvPr id="35" name="TextBox 35"/>
            <p:cNvSpPr txBox="1"/>
            <p:nvPr/>
          </p:nvSpPr>
          <p:spPr>
            <a:xfrm>
              <a:off x="1869949" y="535400"/>
              <a:ext cx="8243572" cy="4688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Menjaga citra positif PNM</a:t>
              </a:r>
            </a:p>
          </p:txBody>
        </p:sp>
      </p:grpSp>
      <p:grpSp>
        <p:nvGrpSpPr>
          <p:cNvPr id="36" name="Group 36"/>
          <p:cNvGrpSpPr/>
          <p:nvPr/>
        </p:nvGrpSpPr>
        <p:grpSpPr>
          <a:xfrm>
            <a:off x="9031251" y="5924975"/>
            <a:ext cx="8115300" cy="1204737"/>
            <a:chOff x="0" y="0"/>
            <a:chExt cx="10820400" cy="1606316"/>
          </a:xfrm>
        </p:grpSpPr>
        <p:grpSp>
          <p:nvGrpSpPr>
            <p:cNvPr id="37" name="Group 37"/>
            <p:cNvGrpSpPr/>
            <p:nvPr/>
          </p:nvGrpSpPr>
          <p:grpSpPr>
            <a:xfrm rot="-10800000">
              <a:off x="0" y="0"/>
              <a:ext cx="10820400" cy="1606316"/>
              <a:chOff x="0" y="0"/>
              <a:chExt cx="2137363" cy="317297"/>
            </a:xfrm>
          </p:grpSpPr>
          <p:sp>
            <p:nvSpPr>
              <p:cNvPr id="38" name="Freeform 38"/>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39" name="TextBox 39"/>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40" name="Group 40"/>
            <p:cNvGrpSpPr/>
            <p:nvPr/>
          </p:nvGrpSpPr>
          <p:grpSpPr>
            <a:xfrm>
              <a:off x="9271471" y="147579"/>
              <a:ext cx="1311158" cy="1311158"/>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42" name="TextBox 42"/>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4</a:t>
                </a:r>
              </a:p>
            </p:txBody>
          </p:sp>
        </p:grpSp>
        <p:sp>
          <p:nvSpPr>
            <p:cNvPr id="43" name="TextBox 43"/>
            <p:cNvSpPr txBox="1"/>
            <p:nvPr/>
          </p:nvSpPr>
          <p:spPr>
            <a:xfrm>
              <a:off x="855654" y="534812"/>
              <a:ext cx="8243572" cy="468842"/>
            </a:xfrm>
            <a:prstGeom prst="rect">
              <a:avLst/>
            </a:prstGeom>
          </p:spPr>
          <p:txBody>
            <a:bodyPr lIns="0" tIns="0" rIns="0" bIns="0" rtlCol="0" anchor="t">
              <a:spAutoFit/>
            </a:bodyPr>
            <a:lstStyle/>
            <a:p>
              <a:pPr algn="l">
                <a:lnSpc>
                  <a:spcPts val="2800"/>
                </a:lnSpc>
              </a:pPr>
              <a:r>
                <a:rPr lang="en-US" sz="2000" b="1">
                  <a:solidFill>
                    <a:srgbClr val="003366"/>
                  </a:solidFill>
                  <a:latin typeface="Poppins Bold"/>
                  <a:ea typeface="Poppins Bold"/>
                  <a:cs typeface="Poppins Bold"/>
                  <a:sym typeface="Poppins Bold"/>
                </a:rPr>
                <a:t>Meningkatkan kelancaran angsuran</a:t>
              </a:r>
            </a:p>
          </p:txBody>
        </p:sp>
      </p:grpSp>
      <p:grpSp>
        <p:nvGrpSpPr>
          <p:cNvPr id="44" name="Group 44"/>
          <p:cNvGrpSpPr/>
          <p:nvPr/>
        </p:nvGrpSpPr>
        <p:grpSpPr>
          <a:xfrm>
            <a:off x="9031251" y="7777412"/>
            <a:ext cx="8115300" cy="1204737"/>
            <a:chOff x="0" y="0"/>
            <a:chExt cx="10820400" cy="1606316"/>
          </a:xfrm>
        </p:grpSpPr>
        <p:grpSp>
          <p:nvGrpSpPr>
            <p:cNvPr id="45" name="Group 45"/>
            <p:cNvGrpSpPr/>
            <p:nvPr/>
          </p:nvGrpSpPr>
          <p:grpSpPr>
            <a:xfrm rot="-10800000">
              <a:off x="0" y="0"/>
              <a:ext cx="10820400" cy="1606316"/>
              <a:chOff x="0" y="0"/>
              <a:chExt cx="2137363" cy="317297"/>
            </a:xfrm>
          </p:grpSpPr>
          <p:sp>
            <p:nvSpPr>
              <p:cNvPr id="46" name="Freeform 46"/>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47" name="TextBox 47"/>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48" name="Group 48"/>
            <p:cNvGrpSpPr/>
            <p:nvPr/>
          </p:nvGrpSpPr>
          <p:grpSpPr>
            <a:xfrm>
              <a:off x="9271471" y="147579"/>
              <a:ext cx="1311158" cy="1311158"/>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50" name="TextBox 50"/>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6</a:t>
                </a:r>
              </a:p>
            </p:txBody>
          </p:sp>
        </p:grpSp>
        <p:sp>
          <p:nvSpPr>
            <p:cNvPr id="51" name="TextBox 51"/>
            <p:cNvSpPr txBox="1"/>
            <p:nvPr/>
          </p:nvSpPr>
          <p:spPr>
            <a:xfrm>
              <a:off x="855654" y="300450"/>
              <a:ext cx="8243572" cy="9387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Memperkuat hubungan jangka panjang dengan nasabah</a:t>
              </a:r>
            </a:p>
          </p:txBody>
        </p:sp>
      </p:grpSp>
      <p:sp>
        <p:nvSpPr>
          <p:cNvPr id="52" name="Freeform 52"/>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53" name="Group 53"/>
          <p:cNvGrpSpPr/>
          <p:nvPr/>
        </p:nvGrpSpPr>
        <p:grpSpPr>
          <a:xfrm>
            <a:off x="-1115" y="9661191"/>
            <a:ext cx="15869159" cy="476836"/>
            <a:chOff x="0" y="0"/>
            <a:chExt cx="4179532" cy="125587"/>
          </a:xfrm>
        </p:grpSpPr>
        <p:sp>
          <p:nvSpPr>
            <p:cNvPr id="54" name="Freeform 54"/>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55" name="TextBox 55"/>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57" name="TextBox 8">
            <a:extLst>
              <a:ext uri="{FF2B5EF4-FFF2-40B4-BE49-F238E27FC236}">
                <a16:creationId xmlns:a16="http://schemas.microsoft.com/office/drawing/2014/main" id="{9F98B71F-CBC6-4302-117A-8080EBCEC0B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2504075" y="3536091"/>
            <a:ext cx="1984576" cy="4172268"/>
            <a:chOff x="0" y="0"/>
            <a:chExt cx="2646101" cy="5563024"/>
          </a:xfrm>
        </p:grpSpPr>
        <p:grpSp>
          <p:nvGrpSpPr>
            <p:cNvPr id="4" name="Group 4"/>
            <p:cNvGrpSpPr/>
            <p:nvPr/>
          </p:nvGrpSpPr>
          <p:grpSpPr>
            <a:xfrm>
              <a:off x="0" y="0"/>
              <a:ext cx="2646101" cy="5563024"/>
              <a:chOff x="0" y="0"/>
              <a:chExt cx="635000" cy="1334991"/>
            </a:xfrm>
          </p:grpSpPr>
          <p:sp>
            <p:nvSpPr>
              <p:cNvPr id="5" name="Freeform 5"/>
              <p:cNvSpPr/>
              <p:nvPr/>
            </p:nvSpPr>
            <p:spPr>
              <a:xfrm>
                <a:off x="0" y="0"/>
                <a:ext cx="635000" cy="1334991"/>
              </a:xfrm>
              <a:custGeom>
                <a:avLst/>
                <a:gdLst/>
                <a:ahLst/>
                <a:cxnLst/>
                <a:rect l="l" t="t" r="r" b="b"/>
                <a:pathLst>
                  <a:path w="635000" h="1334991">
                    <a:moveTo>
                      <a:pt x="76192" y="0"/>
                    </a:moveTo>
                    <a:lnTo>
                      <a:pt x="558808" y="0"/>
                    </a:lnTo>
                    <a:cubicBezTo>
                      <a:pt x="600888" y="0"/>
                      <a:pt x="635000" y="34112"/>
                      <a:pt x="635000" y="76192"/>
                    </a:cubicBezTo>
                    <a:lnTo>
                      <a:pt x="635000" y="1258798"/>
                    </a:lnTo>
                    <a:cubicBezTo>
                      <a:pt x="635000" y="1279006"/>
                      <a:pt x="626973" y="1298385"/>
                      <a:pt x="612684" y="1312674"/>
                    </a:cubicBezTo>
                    <a:cubicBezTo>
                      <a:pt x="598395" y="1326963"/>
                      <a:pt x="579015" y="1334991"/>
                      <a:pt x="558808" y="1334991"/>
                    </a:cubicBezTo>
                    <a:lnTo>
                      <a:pt x="76192" y="1334991"/>
                    </a:lnTo>
                    <a:cubicBezTo>
                      <a:pt x="34112" y="1334991"/>
                      <a:pt x="0" y="1300878"/>
                      <a:pt x="0" y="1258798"/>
                    </a:cubicBezTo>
                    <a:lnTo>
                      <a:pt x="0" y="76192"/>
                    </a:lnTo>
                    <a:cubicBezTo>
                      <a:pt x="0" y="34112"/>
                      <a:pt x="34112" y="0"/>
                      <a:pt x="76192" y="0"/>
                    </a:cubicBezTo>
                    <a:close/>
                  </a:path>
                </a:pathLst>
              </a:custGeom>
              <a:solidFill>
                <a:srgbClr val="003366"/>
              </a:solidFill>
            </p:spPr>
          </p:sp>
          <p:sp>
            <p:nvSpPr>
              <p:cNvPr id="6" name="TextBox 6"/>
              <p:cNvSpPr txBox="1"/>
              <p:nvPr/>
            </p:nvSpPr>
            <p:spPr>
              <a:xfrm>
                <a:off x="0" y="-66675"/>
                <a:ext cx="635000" cy="1401666"/>
              </a:xfrm>
              <a:prstGeom prst="rect">
                <a:avLst/>
              </a:prstGeom>
            </p:spPr>
            <p:txBody>
              <a:bodyPr lIns="41674" tIns="41674" rIns="41674" bIns="41674" rtlCol="0" anchor="ctr"/>
              <a:lstStyle/>
              <a:p>
                <a:pPr algn="ctr">
                  <a:lnSpc>
                    <a:spcPts val="2800"/>
                  </a:lnSpc>
                </a:pPr>
                <a:endParaRPr/>
              </a:p>
            </p:txBody>
          </p:sp>
        </p:grpSp>
        <p:sp>
          <p:nvSpPr>
            <p:cNvPr id="7" name="TextBox 7"/>
            <p:cNvSpPr txBox="1"/>
            <p:nvPr/>
          </p:nvSpPr>
          <p:spPr>
            <a:xfrm>
              <a:off x="211188" y="3273806"/>
              <a:ext cx="2223725" cy="1136179"/>
            </a:xfrm>
            <a:prstGeom prst="rect">
              <a:avLst/>
            </a:prstGeom>
          </p:spPr>
          <p:txBody>
            <a:bodyPr lIns="0" tIns="0" rIns="0" bIns="0" rtlCol="0" anchor="t">
              <a:spAutoFit/>
            </a:bodyPr>
            <a:lstStyle/>
            <a:p>
              <a:pPr algn="ctr">
                <a:lnSpc>
                  <a:spcPts val="2250"/>
                </a:lnSpc>
              </a:pPr>
              <a:r>
                <a:rPr lang="en-US" sz="1607" b="1" i="1">
                  <a:solidFill>
                    <a:srgbClr val="FFFFFF"/>
                  </a:solidFill>
                  <a:latin typeface="Poppins Bold Italics"/>
                  <a:ea typeface="Poppins Bold Italics"/>
                  <a:cs typeface="Poppins Bold Italics"/>
                  <a:sym typeface="Poppins Bold Italics"/>
                </a:rPr>
                <a:t>Senyum</a:t>
              </a:r>
            </a:p>
            <a:p>
              <a:pPr algn="ctr">
                <a:lnSpc>
                  <a:spcPts val="2250"/>
                </a:lnSpc>
              </a:pPr>
              <a:r>
                <a:rPr lang="en-US" sz="1607" i="1">
                  <a:solidFill>
                    <a:srgbClr val="FFFFFF"/>
                  </a:solidFill>
                  <a:latin typeface="Poppins Italics"/>
                  <a:ea typeface="Poppins Italics"/>
                  <a:cs typeface="Poppins Italics"/>
                  <a:sym typeface="Poppins Italics"/>
                </a:rPr>
                <a:t> Biar suasana nggak tegang</a:t>
              </a:r>
            </a:p>
          </p:txBody>
        </p:sp>
      </p:grpSp>
      <p:grpSp>
        <p:nvGrpSpPr>
          <p:cNvPr id="8" name="Group 8"/>
          <p:cNvGrpSpPr/>
          <p:nvPr/>
        </p:nvGrpSpPr>
        <p:grpSpPr>
          <a:xfrm>
            <a:off x="5328536" y="3536091"/>
            <a:ext cx="1984576" cy="4174989"/>
            <a:chOff x="0" y="0"/>
            <a:chExt cx="2646101" cy="5566652"/>
          </a:xfrm>
        </p:grpSpPr>
        <p:grpSp>
          <p:nvGrpSpPr>
            <p:cNvPr id="9" name="Group 9"/>
            <p:cNvGrpSpPr/>
            <p:nvPr/>
          </p:nvGrpSpPr>
          <p:grpSpPr>
            <a:xfrm>
              <a:off x="0" y="0"/>
              <a:ext cx="2646101" cy="5566652"/>
              <a:chOff x="0" y="0"/>
              <a:chExt cx="635000" cy="1335861"/>
            </a:xfrm>
          </p:grpSpPr>
          <p:sp>
            <p:nvSpPr>
              <p:cNvPr id="10" name="Freeform 10"/>
              <p:cNvSpPr/>
              <p:nvPr/>
            </p:nvSpPr>
            <p:spPr>
              <a:xfrm>
                <a:off x="0" y="0"/>
                <a:ext cx="635000" cy="1335861"/>
              </a:xfrm>
              <a:custGeom>
                <a:avLst/>
                <a:gdLst/>
                <a:ahLst/>
                <a:cxnLst/>
                <a:rect l="l" t="t" r="r" b="b"/>
                <a:pathLst>
                  <a:path w="635000" h="1335861">
                    <a:moveTo>
                      <a:pt x="76192" y="0"/>
                    </a:moveTo>
                    <a:lnTo>
                      <a:pt x="558808" y="0"/>
                    </a:lnTo>
                    <a:cubicBezTo>
                      <a:pt x="600888" y="0"/>
                      <a:pt x="635000" y="34112"/>
                      <a:pt x="635000" y="76192"/>
                    </a:cubicBezTo>
                    <a:lnTo>
                      <a:pt x="635000" y="1259669"/>
                    </a:lnTo>
                    <a:cubicBezTo>
                      <a:pt x="635000" y="1279876"/>
                      <a:pt x="626973" y="1299256"/>
                      <a:pt x="612684" y="1313545"/>
                    </a:cubicBezTo>
                    <a:cubicBezTo>
                      <a:pt x="598395" y="1327834"/>
                      <a:pt x="579015" y="1335861"/>
                      <a:pt x="558808" y="1335861"/>
                    </a:cubicBezTo>
                    <a:lnTo>
                      <a:pt x="76192" y="1335861"/>
                    </a:lnTo>
                    <a:cubicBezTo>
                      <a:pt x="34112" y="1335861"/>
                      <a:pt x="0" y="1301749"/>
                      <a:pt x="0" y="1259669"/>
                    </a:cubicBezTo>
                    <a:lnTo>
                      <a:pt x="0" y="76192"/>
                    </a:lnTo>
                    <a:cubicBezTo>
                      <a:pt x="0" y="34112"/>
                      <a:pt x="34112" y="0"/>
                      <a:pt x="76192" y="0"/>
                    </a:cubicBezTo>
                    <a:close/>
                  </a:path>
                </a:pathLst>
              </a:custGeom>
              <a:solidFill>
                <a:srgbClr val="003366"/>
              </a:solidFill>
            </p:spPr>
          </p:sp>
          <p:sp>
            <p:nvSpPr>
              <p:cNvPr id="11" name="TextBox 11"/>
              <p:cNvSpPr txBox="1"/>
              <p:nvPr/>
            </p:nvSpPr>
            <p:spPr>
              <a:xfrm>
                <a:off x="0" y="-66675"/>
                <a:ext cx="635000" cy="1402536"/>
              </a:xfrm>
              <a:prstGeom prst="rect">
                <a:avLst/>
              </a:prstGeom>
            </p:spPr>
            <p:txBody>
              <a:bodyPr lIns="41674" tIns="41674" rIns="41674" bIns="41674" rtlCol="0" anchor="ctr"/>
              <a:lstStyle/>
              <a:p>
                <a:pPr algn="ctr">
                  <a:lnSpc>
                    <a:spcPts val="2800"/>
                  </a:lnSpc>
                </a:pPr>
                <a:endParaRPr/>
              </a:p>
            </p:txBody>
          </p:sp>
        </p:grpSp>
        <p:sp>
          <p:nvSpPr>
            <p:cNvPr id="12" name="TextBox 12"/>
            <p:cNvSpPr txBox="1"/>
            <p:nvPr/>
          </p:nvSpPr>
          <p:spPr>
            <a:xfrm>
              <a:off x="211188" y="3301029"/>
              <a:ext cx="2223725" cy="1136179"/>
            </a:xfrm>
            <a:prstGeom prst="rect">
              <a:avLst/>
            </a:prstGeom>
          </p:spPr>
          <p:txBody>
            <a:bodyPr lIns="0" tIns="0" rIns="0" bIns="0" rtlCol="0" anchor="t">
              <a:spAutoFit/>
            </a:bodyPr>
            <a:lstStyle/>
            <a:p>
              <a:pPr algn="ctr">
                <a:lnSpc>
                  <a:spcPts val="2250"/>
                </a:lnSpc>
              </a:pPr>
              <a:r>
                <a:rPr lang="en-US" sz="1607" b="1" i="1">
                  <a:solidFill>
                    <a:srgbClr val="FFFFFF"/>
                  </a:solidFill>
                  <a:latin typeface="Poppins Bold Italics"/>
                  <a:ea typeface="Poppins Bold Italics"/>
                  <a:cs typeface="Poppins Bold Italics"/>
                  <a:sym typeface="Poppins Bold Italics"/>
                </a:rPr>
                <a:t>Salam</a:t>
              </a:r>
            </a:p>
            <a:p>
              <a:pPr algn="ctr">
                <a:lnSpc>
                  <a:spcPts val="2250"/>
                </a:lnSpc>
              </a:pPr>
              <a:r>
                <a:rPr lang="en-US" sz="1607" i="1">
                  <a:solidFill>
                    <a:srgbClr val="FFFFFF"/>
                  </a:solidFill>
                  <a:latin typeface="Poppins Italics"/>
                  <a:ea typeface="Poppins Italics"/>
                  <a:cs typeface="Poppins Italics"/>
                  <a:sym typeface="Poppins Italics"/>
                </a:rPr>
                <a:t>Tanda kita siap melayani</a:t>
              </a:r>
            </a:p>
          </p:txBody>
        </p:sp>
      </p:grpSp>
      <p:grpSp>
        <p:nvGrpSpPr>
          <p:cNvPr id="13" name="Group 13"/>
          <p:cNvGrpSpPr/>
          <p:nvPr/>
        </p:nvGrpSpPr>
        <p:grpSpPr>
          <a:xfrm>
            <a:off x="8152269" y="3536091"/>
            <a:ext cx="1984576" cy="4213858"/>
            <a:chOff x="0" y="0"/>
            <a:chExt cx="2646101" cy="5618477"/>
          </a:xfrm>
        </p:grpSpPr>
        <p:grpSp>
          <p:nvGrpSpPr>
            <p:cNvPr id="14" name="Group 14"/>
            <p:cNvGrpSpPr/>
            <p:nvPr/>
          </p:nvGrpSpPr>
          <p:grpSpPr>
            <a:xfrm>
              <a:off x="0" y="0"/>
              <a:ext cx="2646101" cy="5618477"/>
              <a:chOff x="0" y="0"/>
              <a:chExt cx="635000" cy="1348298"/>
            </a:xfrm>
          </p:grpSpPr>
          <p:sp>
            <p:nvSpPr>
              <p:cNvPr id="15" name="Freeform 15"/>
              <p:cNvSpPr/>
              <p:nvPr/>
            </p:nvSpPr>
            <p:spPr>
              <a:xfrm>
                <a:off x="0" y="0"/>
                <a:ext cx="635000" cy="1348298"/>
              </a:xfrm>
              <a:custGeom>
                <a:avLst/>
                <a:gdLst/>
                <a:ahLst/>
                <a:cxnLst/>
                <a:rect l="l" t="t" r="r" b="b"/>
                <a:pathLst>
                  <a:path w="635000" h="1348298">
                    <a:moveTo>
                      <a:pt x="76192" y="0"/>
                    </a:moveTo>
                    <a:lnTo>
                      <a:pt x="558808" y="0"/>
                    </a:lnTo>
                    <a:cubicBezTo>
                      <a:pt x="600888" y="0"/>
                      <a:pt x="635000" y="34112"/>
                      <a:pt x="635000" y="76192"/>
                    </a:cubicBezTo>
                    <a:lnTo>
                      <a:pt x="635000" y="1272106"/>
                    </a:lnTo>
                    <a:cubicBezTo>
                      <a:pt x="635000" y="1314186"/>
                      <a:pt x="600888" y="1348298"/>
                      <a:pt x="558808" y="1348298"/>
                    </a:cubicBezTo>
                    <a:lnTo>
                      <a:pt x="76192" y="1348298"/>
                    </a:lnTo>
                    <a:cubicBezTo>
                      <a:pt x="34112" y="1348298"/>
                      <a:pt x="0" y="1314186"/>
                      <a:pt x="0" y="1272106"/>
                    </a:cubicBezTo>
                    <a:lnTo>
                      <a:pt x="0" y="76192"/>
                    </a:lnTo>
                    <a:cubicBezTo>
                      <a:pt x="0" y="34112"/>
                      <a:pt x="34112" y="0"/>
                      <a:pt x="76192" y="0"/>
                    </a:cubicBezTo>
                    <a:close/>
                  </a:path>
                </a:pathLst>
              </a:custGeom>
              <a:solidFill>
                <a:srgbClr val="003366"/>
              </a:solidFill>
            </p:spPr>
          </p:sp>
          <p:sp>
            <p:nvSpPr>
              <p:cNvPr id="16" name="TextBox 16"/>
              <p:cNvSpPr txBox="1"/>
              <p:nvPr/>
            </p:nvSpPr>
            <p:spPr>
              <a:xfrm>
                <a:off x="0" y="-66675"/>
                <a:ext cx="635000" cy="1414973"/>
              </a:xfrm>
              <a:prstGeom prst="rect">
                <a:avLst/>
              </a:prstGeom>
            </p:spPr>
            <p:txBody>
              <a:bodyPr lIns="41674" tIns="41674" rIns="41674" bIns="41674" rtlCol="0" anchor="ctr"/>
              <a:lstStyle/>
              <a:p>
                <a:pPr algn="ctr">
                  <a:lnSpc>
                    <a:spcPts val="2800"/>
                  </a:lnSpc>
                </a:pPr>
                <a:endParaRPr/>
              </a:p>
            </p:txBody>
          </p:sp>
        </p:grpSp>
        <p:sp>
          <p:nvSpPr>
            <p:cNvPr id="17" name="TextBox 17"/>
            <p:cNvSpPr txBox="1"/>
            <p:nvPr/>
          </p:nvSpPr>
          <p:spPr>
            <a:xfrm>
              <a:off x="211188" y="3287773"/>
              <a:ext cx="2223725" cy="1517179"/>
            </a:xfrm>
            <a:prstGeom prst="rect">
              <a:avLst/>
            </a:prstGeom>
          </p:spPr>
          <p:txBody>
            <a:bodyPr lIns="0" tIns="0" rIns="0" bIns="0" rtlCol="0" anchor="t">
              <a:spAutoFit/>
            </a:bodyPr>
            <a:lstStyle/>
            <a:p>
              <a:pPr algn="ctr">
                <a:lnSpc>
                  <a:spcPts val="2250"/>
                </a:lnSpc>
              </a:pPr>
              <a:r>
                <a:rPr lang="en-US" sz="1607" b="1" i="1">
                  <a:solidFill>
                    <a:srgbClr val="FFFFFF"/>
                  </a:solidFill>
                  <a:latin typeface="Poppins Bold Italics"/>
                  <a:ea typeface="Poppins Bold Italics"/>
                  <a:cs typeface="Poppins Bold Italics"/>
                  <a:sym typeface="Poppins Bold Italics"/>
                </a:rPr>
                <a:t>Sapa</a:t>
              </a:r>
            </a:p>
            <a:p>
              <a:pPr algn="ctr">
                <a:lnSpc>
                  <a:spcPts val="2250"/>
                </a:lnSpc>
              </a:pPr>
              <a:r>
                <a:rPr lang="en-US" sz="1607" i="1">
                  <a:solidFill>
                    <a:srgbClr val="FFFFFF"/>
                  </a:solidFill>
                  <a:latin typeface="Poppins Italics"/>
                  <a:ea typeface="Poppins Italics"/>
                  <a:cs typeface="Poppins Italics"/>
                  <a:sym typeface="Poppins Italics"/>
                </a:rPr>
                <a:t> Bikin orang merasa diperhatikan</a:t>
              </a:r>
            </a:p>
          </p:txBody>
        </p:sp>
      </p:grpSp>
      <p:grpSp>
        <p:nvGrpSpPr>
          <p:cNvPr id="18" name="Group 18"/>
          <p:cNvGrpSpPr/>
          <p:nvPr/>
        </p:nvGrpSpPr>
        <p:grpSpPr>
          <a:xfrm>
            <a:off x="10974887" y="3758491"/>
            <a:ext cx="1984576" cy="4176257"/>
            <a:chOff x="0" y="0"/>
            <a:chExt cx="2646101" cy="5568343"/>
          </a:xfrm>
        </p:grpSpPr>
        <p:grpSp>
          <p:nvGrpSpPr>
            <p:cNvPr id="19" name="Group 19"/>
            <p:cNvGrpSpPr/>
            <p:nvPr/>
          </p:nvGrpSpPr>
          <p:grpSpPr>
            <a:xfrm>
              <a:off x="0" y="0"/>
              <a:ext cx="2646101" cy="5568343"/>
              <a:chOff x="0" y="0"/>
              <a:chExt cx="635000" cy="1336267"/>
            </a:xfrm>
          </p:grpSpPr>
          <p:sp>
            <p:nvSpPr>
              <p:cNvPr id="20" name="Freeform 20"/>
              <p:cNvSpPr/>
              <p:nvPr/>
            </p:nvSpPr>
            <p:spPr>
              <a:xfrm>
                <a:off x="0" y="0"/>
                <a:ext cx="635000" cy="1336267"/>
              </a:xfrm>
              <a:custGeom>
                <a:avLst/>
                <a:gdLst/>
                <a:ahLst/>
                <a:cxnLst/>
                <a:rect l="l" t="t" r="r" b="b"/>
                <a:pathLst>
                  <a:path w="635000" h="1336267">
                    <a:moveTo>
                      <a:pt x="76192" y="0"/>
                    </a:moveTo>
                    <a:lnTo>
                      <a:pt x="558808" y="0"/>
                    </a:lnTo>
                    <a:cubicBezTo>
                      <a:pt x="600888" y="0"/>
                      <a:pt x="635000" y="34112"/>
                      <a:pt x="635000" y="76192"/>
                    </a:cubicBezTo>
                    <a:lnTo>
                      <a:pt x="635000" y="1260075"/>
                    </a:lnTo>
                    <a:cubicBezTo>
                      <a:pt x="635000" y="1302155"/>
                      <a:pt x="600888" y="1336267"/>
                      <a:pt x="558808" y="1336267"/>
                    </a:cubicBezTo>
                    <a:lnTo>
                      <a:pt x="76192" y="1336267"/>
                    </a:lnTo>
                    <a:cubicBezTo>
                      <a:pt x="34112" y="1336267"/>
                      <a:pt x="0" y="1302155"/>
                      <a:pt x="0" y="1260075"/>
                    </a:cubicBezTo>
                    <a:lnTo>
                      <a:pt x="0" y="76192"/>
                    </a:lnTo>
                    <a:cubicBezTo>
                      <a:pt x="0" y="34112"/>
                      <a:pt x="34112" y="0"/>
                      <a:pt x="76192" y="0"/>
                    </a:cubicBezTo>
                    <a:close/>
                  </a:path>
                </a:pathLst>
              </a:custGeom>
              <a:solidFill>
                <a:srgbClr val="003366"/>
              </a:solidFill>
            </p:spPr>
          </p:sp>
          <p:sp>
            <p:nvSpPr>
              <p:cNvPr id="21" name="TextBox 21"/>
              <p:cNvSpPr txBox="1"/>
              <p:nvPr/>
            </p:nvSpPr>
            <p:spPr>
              <a:xfrm>
                <a:off x="0" y="-66675"/>
                <a:ext cx="635000" cy="1402942"/>
              </a:xfrm>
              <a:prstGeom prst="rect">
                <a:avLst/>
              </a:prstGeom>
            </p:spPr>
            <p:txBody>
              <a:bodyPr lIns="41674" tIns="41674" rIns="41674" bIns="41674" rtlCol="0" anchor="ctr"/>
              <a:lstStyle/>
              <a:p>
                <a:pPr algn="ctr">
                  <a:lnSpc>
                    <a:spcPts val="2800"/>
                  </a:lnSpc>
                </a:pPr>
                <a:endParaRPr/>
              </a:p>
            </p:txBody>
          </p:sp>
        </p:grpSp>
        <p:sp>
          <p:nvSpPr>
            <p:cNvPr id="22" name="Freeform 22"/>
            <p:cNvSpPr/>
            <p:nvPr/>
          </p:nvSpPr>
          <p:spPr>
            <a:xfrm>
              <a:off x="311469" y="950679"/>
              <a:ext cx="2023164" cy="1833492"/>
            </a:xfrm>
            <a:custGeom>
              <a:avLst/>
              <a:gdLst/>
              <a:ahLst/>
              <a:cxnLst/>
              <a:rect l="l" t="t" r="r" b="b"/>
              <a:pathLst>
                <a:path w="2023164" h="1833492">
                  <a:moveTo>
                    <a:pt x="0" y="0"/>
                  </a:moveTo>
                  <a:lnTo>
                    <a:pt x="2023163" y="0"/>
                  </a:lnTo>
                  <a:lnTo>
                    <a:pt x="2023163" y="1833492"/>
                  </a:lnTo>
                  <a:lnTo>
                    <a:pt x="0" y="183349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23" name="TextBox 23"/>
            <p:cNvSpPr txBox="1"/>
            <p:nvPr/>
          </p:nvSpPr>
          <p:spPr>
            <a:xfrm>
              <a:off x="211188" y="3262431"/>
              <a:ext cx="2223725" cy="1517179"/>
            </a:xfrm>
            <a:prstGeom prst="rect">
              <a:avLst/>
            </a:prstGeom>
          </p:spPr>
          <p:txBody>
            <a:bodyPr lIns="0" tIns="0" rIns="0" bIns="0" rtlCol="0" anchor="t">
              <a:spAutoFit/>
            </a:bodyPr>
            <a:lstStyle/>
            <a:p>
              <a:pPr algn="ctr">
                <a:lnSpc>
                  <a:spcPts val="2250"/>
                </a:lnSpc>
              </a:pPr>
              <a:r>
                <a:rPr lang="en-US" sz="1607" b="1" i="1">
                  <a:solidFill>
                    <a:srgbClr val="FFFFFF"/>
                  </a:solidFill>
                  <a:latin typeface="Poppins Bold Italics"/>
                  <a:ea typeface="Poppins Bold Italics"/>
                  <a:cs typeface="Poppins Bold Italics"/>
                  <a:sym typeface="Poppins Bold Italics"/>
                </a:rPr>
                <a:t>Sopan</a:t>
              </a:r>
            </a:p>
            <a:p>
              <a:pPr algn="ctr">
                <a:lnSpc>
                  <a:spcPts val="2250"/>
                </a:lnSpc>
              </a:pPr>
              <a:r>
                <a:rPr lang="en-US" sz="1607" i="1">
                  <a:solidFill>
                    <a:srgbClr val="FFFFFF"/>
                  </a:solidFill>
                  <a:latin typeface="Poppins Italics"/>
                  <a:ea typeface="Poppins Italics"/>
                  <a:cs typeface="Poppins Italics"/>
                  <a:sym typeface="Poppins Italics"/>
                </a:rPr>
                <a:t>Bicara dengan bahasa yang baik</a:t>
              </a:r>
            </a:p>
          </p:txBody>
        </p:sp>
      </p:grpSp>
      <p:grpSp>
        <p:nvGrpSpPr>
          <p:cNvPr id="24" name="Group 24"/>
          <p:cNvGrpSpPr/>
          <p:nvPr/>
        </p:nvGrpSpPr>
        <p:grpSpPr>
          <a:xfrm>
            <a:off x="13800464" y="3758491"/>
            <a:ext cx="1984576" cy="5098459"/>
            <a:chOff x="0" y="0"/>
            <a:chExt cx="2646101" cy="6797945"/>
          </a:xfrm>
        </p:grpSpPr>
        <p:grpSp>
          <p:nvGrpSpPr>
            <p:cNvPr id="25" name="Group 25"/>
            <p:cNvGrpSpPr/>
            <p:nvPr/>
          </p:nvGrpSpPr>
          <p:grpSpPr>
            <a:xfrm>
              <a:off x="0" y="0"/>
              <a:ext cx="2646101" cy="5572464"/>
              <a:chOff x="0" y="0"/>
              <a:chExt cx="635000" cy="1337256"/>
            </a:xfrm>
          </p:grpSpPr>
          <p:sp>
            <p:nvSpPr>
              <p:cNvPr id="26" name="Freeform 26"/>
              <p:cNvSpPr/>
              <p:nvPr/>
            </p:nvSpPr>
            <p:spPr>
              <a:xfrm>
                <a:off x="0" y="0"/>
                <a:ext cx="635000" cy="1337256"/>
              </a:xfrm>
              <a:custGeom>
                <a:avLst/>
                <a:gdLst/>
                <a:ahLst/>
                <a:cxnLst/>
                <a:rect l="l" t="t" r="r" b="b"/>
                <a:pathLst>
                  <a:path w="635000" h="1337256">
                    <a:moveTo>
                      <a:pt x="76192" y="0"/>
                    </a:moveTo>
                    <a:lnTo>
                      <a:pt x="558808" y="0"/>
                    </a:lnTo>
                    <a:cubicBezTo>
                      <a:pt x="600888" y="0"/>
                      <a:pt x="635000" y="34112"/>
                      <a:pt x="635000" y="76192"/>
                    </a:cubicBezTo>
                    <a:lnTo>
                      <a:pt x="635000" y="1261064"/>
                    </a:lnTo>
                    <a:cubicBezTo>
                      <a:pt x="635000" y="1303143"/>
                      <a:pt x="600888" y="1337256"/>
                      <a:pt x="558808" y="1337256"/>
                    </a:cubicBezTo>
                    <a:lnTo>
                      <a:pt x="76192" y="1337256"/>
                    </a:lnTo>
                    <a:cubicBezTo>
                      <a:pt x="34112" y="1337256"/>
                      <a:pt x="0" y="1303143"/>
                      <a:pt x="0" y="1261064"/>
                    </a:cubicBezTo>
                    <a:lnTo>
                      <a:pt x="0" y="76192"/>
                    </a:lnTo>
                    <a:cubicBezTo>
                      <a:pt x="0" y="34112"/>
                      <a:pt x="34112" y="0"/>
                      <a:pt x="76192" y="0"/>
                    </a:cubicBezTo>
                    <a:close/>
                  </a:path>
                </a:pathLst>
              </a:custGeom>
              <a:solidFill>
                <a:srgbClr val="003366"/>
              </a:solidFill>
            </p:spPr>
          </p:sp>
          <p:sp>
            <p:nvSpPr>
              <p:cNvPr id="27" name="TextBox 27"/>
              <p:cNvSpPr txBox="1"/>
              <p:nvPr/>
            </p:nvSpPr>
            <p:spPr>
              <a:xfrm>
                <a:off x="0" y="-66675"/>
                <a:ext cx="635000" cy="1403931"/>
              </a:xfrm>
              <a:prstGeom prst="rect">
                <a:avLst/>
              </a:prstGeom>
            </p:spPr>
            <p:txBody>
              <a:bodyPr lIns="41674" tIns="41674" rIns="41674" bIns="41674" rtlCol="0" anchor="ctr"/>
              <a:lstStyle/>
              <a:p>
                <a:pPr algn="ctr">
                  <a:lnSpc>
                    <a:spcPts val="2800"/>
                  </a:lnSpc>
                </a:pPr>
                <a:endParaRPr/>
              </a:p>
            </p:txBody>
          </p:sp>
        </p:grpSp>
        <p:sp>
          <p:nvSpPr>
            <p:cNvPr id="28" name="TextBox 28"/>
            <p:cNvSpPr txBox="1"/>
            <p:nvPr/>
          </p:nvSpPr>
          <p:spPr>
            <a:xfrm>
              <a:off x="262964" y="2994766"/>
              <a:ext cx="2223725" cy="3803179"/>
            </a:xfrm>
            <a:prstGeom prst="rect">
              <a:avLst/>
            </a:prstGeom>
          </p:spPr>
          <p:txBody>
            <a:bodyPr lIns="0" tIns="0" rIns="0" bIns="0" rtlCol="0" anchor="t">
              <a:spAutoFit/>
            </a:bodyPr>
            <a:lstStyle/>
            <a:p>
              <a:pPr algn="ctr">
                <a:lnSpc>
                  <a:spcPts val="2250"/>
                </a:lnSpc>
              </a:pPr>
              <a:r>
                <a:rPr lang="en-US" sz="1607" b="1" i="1">
                  <a:solidFill>
                    <a:srgbClr val="FFFFFF"/>
                  </a:solidFill>
                  <a:latin typeface="Poppins Bold Italics"/>
                  <a:ea typeface="Poppins Bold Italics"/>
                  <a:cs typeface="Poppins Bold Italics"/>
                  <a:sym typeface="Poppins Bold Italics"/>
                </a:rPr>
                <a:t>Santun </a:t>
              </a:r>
            </a:p>
            <a:p>
              <a:pPr algn="ctr">
                <a:lnSpc>
                  <a:spcPts val="2250"/>
                </a:lnSpc>
              </a:pPr>
              <a:r>
                <a:rPr lang="en-US" sz="1607" i="1">
                  <a:solidFill>
                    <a:srgbClr val="FFFFFF"/>
                  </a:solidFill>
                  <a:latin typeface="Poppins Italics"/>
                  <a:ea typeface="Poppins Italics"/>
                  <a:cs typeface="Poppins Italics"/>
                  <a:sym typeface="Poppins Italics"/>
                </a:rPr>
                <a:t>Tetap menghargai meski  menghadapi komplain.</a:t>
              </a:r>
            </a:p>
            <a:p>
              <a:pPr algn="ctr">
                <a:lnSpc>
                  <a:spcPts val="2250"/>
                </a:lnSpc>
              </a:pPr>
              <a:endParaRPr lang="en-US" sz="1607" i="1">
                <a:solidFill>
                  <a:srgbClr val="FFFFFF"/>
                </a:solidFill>
                <a:latin typeface="Poppins Italics"/>
                <a:ea typeface="Poppins Italics"/>
                <a:cs typeface="Poppins Italics"/>
                <a:sym typeface="Poppins Italics"/>
              </a:endParaRPr>
            </a:p>
            <a:p>
              <a:pPr algn="ctr">
                <a:lnSpc>
                  <a:spcPts val="2250"/>
                </a:lnSpc>
              </a:pPr>
              <a:endParaRPr lang="en-US" sz="1607" i="1">
                <a:solidFill>
                  <a:srgbClr val="FFFFFF"/>
                </a:solidFill>
                <a:latin typeface="Poppins Italics"/>
                <a:ea typeface="Poppins Italics"/>
                <a:cs typeface="Poppins Italics"/>
                <a:sym typeface="Poppins Italics"/>
              </a:endParaRPr>
            </a:p>
            <a:p>
              <a:pPr algn="ctr">
                <a:lnSpc>
                  <a:spcPts val="2250"/>
                </a:lnSpc>
              </a:pPr>
              <a:endParaRPr lang="en-US" sz="1607" i="1">
                <a:solidFill>
                  <a:srgbClr val="FFFFFF"/>
                </a:solidFill>
                <a:latin typeface="Poppins Italics"/>
                <a:ea typeface="Poppins Italics"/>
                <a:cs typeface="Poppins Italics"/>
                <a:sym typeface="Poppins Italics"/>
              </a:endParaRPr>
            </a:p>
            <a:p>
              <a:pPr algn="ctr">
                <a:lnSpc>
                  <a:spcPts val="2250"/>
                </a:lnSpc>
              </a:pPr>
              <a:endParaRPr lang="en-US" sz="1607" i="1">
                <a:solidFill>
                  <a:srgbClr val="FFFFFF"/>
                </a:solidFill>
                <a:latin typeface="Poppins Italics"/>
                <a:ea typeface="Poppins Italics"/>
                <a:cs typeface="Poppins Italics"/>
                <a:sym typeface="Poppins Italics"/>
              </a:endParaRPr>
            </a:p>
          </p:txBody>
        </p:sp>
      </p:grpSp>
      <p:grpSp>
        <p:nvGrpSpPr>
          <p:cNvPr id="29" name="Group 29"/>
          <p:cNvGrpSpPr/>
          <p:nvPr/>
        </p:nvGrpSpPr>
        <p:grpSpPr>
          <a:xfrm>
            <a:off x="1028700" y="8245519"/>
            <a:ext cx="16230600" cy="1012781"/>
            <a:chOff x="0" y="0"/>
            <a:chExt cx="21640800" cy="1350375"/>
          </a:xfrm>
        </p:grpSpPr>
        <p:grpSp>
          <p:nvGrpSpPr>
            <p:cNvPr id="30" name="Group 30"/>
            <p:cNvGrpSpPr/>
            <p:nvPr/>
          </p:nvGrpSpPr>
          <p:grpSpPr>
            <a:xfrm>
              <a:off x="0" y="0"/>
              <a:ext cx="21640800" cy="1350375"/>
              <a:chOff x="0" y="0"/>
              <a:chExt cx="4274726" cy="266741"/>
            </a:xfrm>
          </p:grpSpPr>
          <p:sp>
            <p:nvSpPr>
              <p:cNvPr id="31" name="Freeform 31"/>
              <p:cNvSpPr/>
              <p:nvPr/>
            </p:nvSpPr>
            <p:spPr>
              <a:xfrm>
                <a:off x="0" y="0"/>
                <a:ext cx="4274726" cy="266741"/>
              </a:xfrm>
              <a:custGeom>
                <a:avLst/>
                <a:gdLst/>
                <a:ahLst/>
                <a:cxnLst/>
                <a:rect l="l" t="t" r="r" b="b"/>
                <a:pathLst>
                  <a:path w="4274726" h="266741">
                    <a:moveTo>
                      <a:pt x="24327" y="0"/>
                    </a:moveTo>
                    <a:lnTo>
                      <a:pt x="4250399" y="0"/>
                    </a:lnTo>
                    <a:cubicBezTo>
                      <a:pt x="4263834" y="0"/>
                      <a:pt x="4274726" y="10891"/>
                      <a:pt x="4274726" y="24327"/>
                    </a:cubicBezTo>
                    <a:lnTo>
                      <a:pt x="4274726" y="242414"/>
                    </a:lnTo>
                    <a:cubicBezTo>
                      <a:pt x="4274726" y="255849"/>
                      <a:pt x="4263834" y="266741"/>
                      <a:pt x="4250399" y="266741"/>
                    </a:cubicBezTo>
                    <a:lnTo>
                      <a:pt x="24327" y="266741"/>
                    </a:lnTo>
                    <a:cubicBezTo>
                      <a:pt x="10891" y="266741"/>
                      <a:pt x="0" y="255849"/>
                      <a:pt x="0" y="242414"/>
                    </a:cubicBezTo>
                    <a:lnTo>
                      <a:pt x="0" y="24327"/>
                    </a:lnTo>
                    <a:cubicBezTo>
                      <a:pt x="0" y="10891"/>
                      <a:pt x="10891" y="0"/>
                      <a:pt x="24327" y="0"/>
                    </a:cubicBezTo>
                    <a:close/>
                  </a:path>
                </a:pathLst>
              </a:custGeom>
              <a:solidFill>
                <a:srgbClr val="003366"/>
              </a:solidFill>
            </p:spPr>
          </p:sp>
          <p:sp>
            <p:nvSpPr>
              <p:cNvPr id="32" name="TextBox 32"/>
              <p:cNvSpPr txBox="1"/>
              <p:nvPr/>
            </p:nvSpPr>
            <p:spPr>
              <a:xfrm>
                <a:off x="0" y="-57150"/>
                <a:ext cx="4274726" cy="323891"/>
              </a:xfrm>
              <a:prstGeom prst="rect">
                <a:avLst/>
              </a:prstGeom>
            </p:spPr>
            <p:txBody>
              <a:bodyPr lIns="50800" tIns="50800" rIns="50800" bIns="50800" rtlCol="0" anchor="ctr"/>
              <a:lstStyle/>
              <a:p>
                <a:pPr algn="ctr">
                  <a:lnSpc>
                    <a:spcPts val="2799"/>
                  </a:lnSpc>
                </a:pPr>
                <a:endParaRPr/>
              </a:p>
            </p:txBody>
          </p:sp>
        </p:grpSp>
        <p:sp>
          <p:nvSpPr>
            <p:cNvPr id="33" name="TextBox 33"/>
            <p:cNvSpPr txBox="1"/>
            <p:nvPr/>
          </p:nvSpPr>
          <p:spPr>
            <a:xfrm>
              <a:off x="2352212" y="407429"/>
              <a:ext cx="16936377" cy="468842"/>
            </a:xfrm>
            <a:prstGeom prst="rect">
              <a:avLst/>
            </a:prstGeom>
          </p:spPr>
          <p:txBody>
            <a:bodyPr lIns="0" tIns="0" rIns="0" bIns="0" rtlCol="0" anchor="t">
              <a:spAutoFit/>
            </a:bodyPr>
            <a:lstStyle/>
            <a:p>
              <a:pPr algn="ctr">
                <a:lnSpc>
                  <a:spcPts val="2800"/>
                </a:lnSpc>
                <a:spcBef>
                  <a:spcPct val="0"/>
                </a:spcBef>
              </a:pPr>
              <a:r>
                <a:rPr lang="en-US" sz="2000" b="1">
                  <a:solidFill>
                    <a:srgbClr val="F6931E"/>
                  </a:solidFill>
                  <a:latin typeface="Poppins Bold"/>
                  <a:ea typeface="Poppins Bold"/>
                  <a:cs typeface="Poppins Bold"/>
                  <a:sym typeface="Poppins Bold"/>
                </a:rPr>
                <a:t>Pelayanan prima dimulai dari sikap sederhana yang paling diingat orang.</a:t>
              </a:r>
            </a:p>
          </p:txBody>
        </p:sp>
      </p:grpSp>
      <p:sp>
        <p:nvSpPr>
          <p:cNvPr id="34" name="Freeform 34"/>
          <p:cNvSpPr/>
          <p:nvPr/>
        </p:nvSpPr>
        <p:spPr>
          <a:xfrm>
            <a:off x="2806146" y="4242962"/>
            <a:ext cx="1380433" cy="1356276"/>
          </a:xfrm>
          <a:custGeom>
            <a:avLst/>
            <a:gdLst/>
            <a:ahLst/>
            <a:cxnLst/>
            <a:rect l="l" t="t" r="r" b="b"/>
            <a:pathLst>
              <a:path w="1380433" h="1356276">
                <a:moveTo>
                  <a:pt x="0" y="0"/>
                </a:moveTo>
                <a:lnTo>
                  <a:pt x="1380433" y="0"/>
                </a:lnTo>
                <a:lnTo>
                  <a:pt x="1380433" y="1356276"/>
                </a:lnTo>
                <a:lnTo>
                  <a:pt x="0" y="135627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35" name="Freeform 35"/>
          <p:cNvSpPr/>
          <p:nvPr/>
        </p:nvSpPr>
        <p:spPr>
          <a:xfrm>
            <a:off x="5754100" y="4263758"/>
            <a:ext cx="1132719" cy="1379262"/>
          </a:xfrm>
          <a:custGeom>
            <a:avLst/>
            <a:gdLst/>
            <a:ahLst/>
            <a:cxnLst/>
            <a:rect l="l" t="t" r="r" b="b"/>
            <a:pathLst>
              <a:path w="1132719" h="1379262">
                <a:moveTo>
                  <a:pt x="0" y="0"/>
                </a:moveTo>
                <a:lnTo>
                  <a:pt x="1132719" y="0"/>
                </a:lnTo>
                <a:lnTo>
                  <a:pt x="1132719" y="1379262"/>
                </a:lnTo>
                <a:lnTo>
                  <a:pt x="0" y="1379262"/>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36" name="Freeform 36"/>
          <p:cNvSpPr/>
          <p:nvPr/>
        </p:nvSpPr>
        <p:spPr>
          <a:xfrm>
            <a:off x="8722517" y="4082195"/>
            <a:ext cx="845197" cy="1677810"/>
          </a:xfrm>
          <a:custGeom>
            <a:avLst/>
            <a:gdLst/>
            <a:ahLst/>
            <a:cxnLst/>
            <a:rect l="l" t="t" r="r" b="b"/>
            <a:pathLst>
              <a:path w="845197" h="1677810">
                <a:moveTo>
                  <a:pt x="0" y="0"/>
                </a:moveTo>
                <a:lnTo>
                  <a:pt x="845197" y="0"/>
                </a:lnTo>
                <a:lnTo>
                  <a:pt x="845197" y="1677810"/>
                </a:lnTo>
                <a:lnTo>
                  <a:pt x="0" y="1677810"/>
                </a:lnTo>
                <a:lnTo>
                  <a:pt x="0" y="0"/>
                </a:lnTo>
                <a:close/>
              </a:path>
            </a:pathLst>
          </a:custGeom>
          <a:blipFill>
            <a:blip r:embed="rId6"/>
            <a:stretch>
              <a:fillRect/>
            </a:stretch>
          </a:blipFill>
        </p:spPr>
      </p:sp>
      <p:sp>
        <p:nvSpPr>
          <p:cNvPr id="37" name="Freeform 37"/>
          <p:cNvSpPr/>
          <p:nvPr/>
        </p:nvSpPr>
        <p:spPr>
          <a:xfrm>
            <a:off x="14110118" y="4465362"/>
            <a:ext cx="1365268" cy="1335480"/>
          </a:xfrm>
          <a:custGeom>
            <a:avLst/>
            <a:gdLst/>
            <a:ahLst/>
            <a:cxnLst/>
            <a:rect l="l" t="t" r="r" b="b"/>
            <a:pathLst>
              <a:path w="1365268" h="1335480">
                <a:moveTo>
                  <a:pt x="0" y="0"/>
                </a:moveTo>
                <a:lnTo>
                  <a:pt x="1365268" y="0"/>
                </a:lnTo>
                <a:lnTo>
                  <a:pt x="1365268" y="1335481"/>
                </a:lnTo>
                <a:lnTo>
                  <a:pt x="0" y="1335481"/>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38" name="TextBox 38"/>
          <p:cNvSpPr txBox="1"/>
          <p:nvPr/>
        </p:nvSpPr>
        <p:spPr>
          <a:xfrm>
            <a:off x="1029815" y="1487871"/>
            <a:ext cx="7859362" cy="575606"/>
          </a:xfrm>
          <a:prstGeom prst="rect">
            <a:avLst/>
          </a:prstGeom>
        </p:spPr>
        <p:txBody>
          <a:bodyPr lIns="0" tIns="0" rIns="0" bIns="0" rtlCol="0" anchor="t">
            <a:spAutoFit/>
          </a:bodyPr>
          <a:lstStyle/>
          <a:p>
            <a:pPr algn="l">
              <a:lnSpc>
                <a:spcPts val="4595"/>
              </a:lnSpc>
            </a:pPr>
            <a:r>
              <a:rPr lang="en-US" sz="3282" b="1" i="1">
                <a:solidFill>
                  <a:srgbClr val="062652"/>
                </a:solidFill>
                <a:latin typeface="Poppins Bold Italics"/>
                <a:ea typeface="Poppins Bold Italics"/>
                <a:cs typeface="Poppins Bold Italics"/>
                <a:sym typeface="Poppins Bold Italics"/>
              </a:rPr>
              <a:t>SIKAP DASAR PELAYANAN PRIMA (5S)</a:t>
            </a:r>
          </a:p>
        </p:txBody>
      </p:sp>
      <p:sp>
        <p:nvSpPr>
          <p:cNvPr id="39" name="TextBox 39"/>
          <p:cNvSpPr txBox="1"/>
          <p:nvPr/>
        </p:nvSpPr>
        <p:spPr>
          <a:xfrm>
            <a:off x="1699828" y="2372707"/>
            <a:ext cx="14387185" cy="458534"/>
          </a:xfrm>
          <a:prstGeom prst="rect">
            <a:avLst/>
          </a:prstGeom>
        </p:spPr>
        <p:txBody>
          <a:bodyPr lIns="0" tIns="0" rIns="0" bIns="0" rtlCol="0" anchor="t">
            <a:spAutoFit/>
          </a:bodyPr>
          <a:lstStyle/>
          <a:p>
            <a:pPr algn="l">
              <a:lnSpc>
                <a:spcPts val="3601"/>
              </a:lnSpc>
            </a:pPr>
            <a:r>
              <a:rPr lang="en-US" sz="2572" i="1">
                <a:solidFill>
                  <a:srgbClr val="062652"/>
                </a:solidFill>
                <a:latin typeface="Poppins Italics"/>
                <a:ea typeface="Poppins Italics"/>
                <a:cs typeface="Poppins Italics"/>
                <a:sym typeface="Poppins Italics"/>
              </a:rPr>
              <a:t>PELAYANAN YANG BAIK DIMULAI DARI SIKAP:</a:t>
            </a:r>
          </a:p>
        </p:txBody>
      </p:sp>
      <p:sp>
        <p:nvSpPr>
          <p:cNvPr id="40" name="Freeform 40"/>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8"/>
            <a:stretch>
              <a:fillRect/>
            </a:stretch>
          </a:blipFill>
        </p:spPr>
      </p:sp>
      <p:grpSp>
        <p:nvGrpSpPr>
          <p:cNvPr id="41" name="Group 41"/>
          <p:cNvGrpSpPr/>
          <p:nvPr/>
        </p:nvGrpSpPr>
        <p:grpSpPr>
          <a:xfrm>
            <a:off x="-1115" y="9661191"/>
            <a:ext cx="15869159" cy="476836"/>
            <a:chOff x="0" y="0"/>
            <a:chExt cx="4179532" cy="125587"/>
          </a:xfrm>
        </p:grpSpPr>
        <p:sp>
          <p:nvSpPr>
            <p:cNvPr id="42" name="Freeform 42"/>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43" name="TextBox 43"/>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45" name="TextBox 8">
            <a:extLst>
              <a:ext uri="{FF2B5EF4-FFF2-40B4-BE49-F238E27FC236}">
                <a16:creationId xmlns:a16="http://schemas.microsoft.com/office/drawing/2014/main" id="{313BA5CD-4745-68F3-FD41-79371F402BA0}"/>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71966" y="1232216"/>
            <a:ext cx="6261892" cy="493586"/>
          </a:xfrm>
          <a:prstGeom prst="rect">
            <a:avLst/>
          </a:prstGeom>
        </p:spPr>
        <p:txBody>
          <a:bodyPr lIns="0" tIns="0" rIns="0" bIns="0" rtlCol="0" anchor="t">
            <a:spAutoFit/>
          </a:bodyPr>
          <a:lstStyle/>
          <a:p>
            <a:pPr algn="l">
              <a:lnSpc>
                <a:spcPts val="3810"/>
              </a:lnSpc>
            </a:pPr>
            <a:r>
              <a:rPr lang="en-US" sz="2721" b="1" i="1">
                <a:solidFill>
                  <a:srgbClr val="062652"/>
                </a:solidFill>
                <a:latin typeface="Poppins Bold Italics"/>
                <a:ea typeface="Poppins Bold Italics"/>
                <a:cs typeface="Poppins Bold Italics"/>
                <a:sym typeface="Poppins Bold Italics"/>
              </a:rPr>
              <a:t>MELAKSANAKAN PELAYANAN PRIMA</a:t>
            </a:r>
          </a:p>
        </p:txBody>
      </p:sp>
      <p:grpSp>
        <p:nvGrpSpPr>
          <p:cNvPr id="4" name="Group 4"/>
          <p:cNvGrpSpPr/>
          <p:nvPr/>
        </p:nvGrpSpPr>
        <p:grpSpPr>
          <a:xfrm rot="-5400000">
            <a:off x="14096396" y="2356287"/>
            <a:ext cx="2803418" cy="4366778"/>
            <a:chOff x="0" y="0"/>
            <a:chExt cx="520700" cy="811075"/>
          </a:xfrm>
        </p:grpSpPr>
        <p:sp>
          <p:nvSpPr>
            <p:cNvPr id="5" name="Freeform 5"/>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6" name="TextBox 6"/>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7" name="Group 7"/>
          <p:cNvGrpSpPr/>
          <p:nvPr/>
        </p:nvGrpSpPr>
        <p:grpSpPr>
          <a:xfrm rot="-5400000">
            <a:off x="10919344" y="2356287"/>
            <a:ext cx="2803418" cy="4366778"/>
            <a:chOff x="0" y="0"/>
            <a:chExt cx="520700" cy="811075"/>
          </a:xfrm>
        </p:grpSpPr>
        <p:sp>
          <p:nvSpPr>
            <p:cNvPr id="8" name="Freeform 8"/>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9" name="TextBox 9"/>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0" name="Group 10"/>
          <p:cNvGrpSpPr/>
          <p:nvPr/>
        </p:nvGrpSpPr>
        <p:grpSpPr>
          <a:xfrm rot="-5400000">
            <a:off x="7742291" y="2356287"/>
            <a:ext cx="2803418" cy="4366778"/>
            <a:chOff x="0" y="0"/>
            <a:chExt cx="520700" cy="811075"/>
          </a:xfrm>
        </p:grpSpPr>
        <p:sp>
          <p:nvSpPr>
            <p:cNvPr id="11" name="Freeform 11"/>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2" name="TextBox 12"/>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3" name="Group 13"/>
          <p:cNvGrpSpPr/>
          <p:nvPr/>
        </p:nvGrpSpPr>
        <p:grpSpPr>
          <a:xfrm rot="-5400000">
            <a:off x="4565238" y="2356287"/>
            <a:ext cx="2803418" cy="4366778"/>
            <a:chOff x="0" y="0"/>
            <a:chExt cx="520700" cy="811075"/>
          </a:xfrm>
        </p:grpSpPr>
        <p:sp>
          <p:nvSpPr>
            <p:cNvPr id="14" name="Freeform 14"/>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5" name="TextBox 15"/>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6" name="Group 16"/>
          <p:cNvGrpSpPr/>
          <p:nvPr/>
        </p:nvGrpSpPr>
        <p:grpSpPr>
          <a:xfrm rot="-5400000">
            <a:off x="1388185" y="2356287"/>
            <a:ext cx="2803418" cy="4366778"/>
            <a:chOff x="0" y="0"/>
            <a:chExt cx="520700" cy="811075"/>
          </a:xfrm>
        </p:grpSpPr>
        <p:sp>
          <p:nvSpPr>
            <p:cNvPr id="17" name="Freeform 17"/>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8" name="TextBox 18"/>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sp>
        <p:nvSpPr>
          <p:cNvPr id="19" name="TextBox 19"/>
          <p:cNvSpPr txBox="1"/>
          <p:nvPr/>
        </p:nvSpPr>
        <p:spPr>
          <a:xfrm>
            <a:off x="953839" y="4051679"/>
            <a:ext cx="3054750" cy="1073150"/>
          </a:xfrm>
          <a:prstGeom prst="rect">
            <a:avLst/>
          </a:prstGeom>
        </p:spPr>
        <p:txBody>
          <a:bodyPr lIns="0" tIns="0" rIns="0" bIns="0" rtlCol="0" anchor="t">
            <a:spAutoFit/>
          </a:bodyPr>
          <a:lstStyle/>
          <a:p>
            <a:pPr algn="ctr">
              <a:lnSpc>
                <a:spcPts val="2800"/>
              </a:lnSpc>
            </a:pPr>
            <a:r>
              <a:rPr lang="en-US" sz="2000" b="1" i="1">
                <a:solidFill>
                  <a:srgbClr val="000000"/>
                </a:solidFill>
                <a:latin typeface="Poppins Bold Italics"/>
                <a:ea typeface="Poppins Bold Italics"/>
                <a:cs typeface="Poppins Bold Italics"/>
                <a:sym typeface="Poppins Bold Italics"/>
              </a:rPr>
              <a:t> Sambut dengan Baik</a:t>
            </a:r>
          </a:p>
          <a:p>
            <a:pPr algn="ctr">
              <a:lnSpc>
                <a:spcPts val="2800"/>
              </a:lnSpc>
            </a:pPr>
            <a:r>
              <a:rPr lang="en-US" sz="2000" i="1">
                <a:solidFill>
                  <a:srgbClr val="000000"/>
                </a:solidFill>
                <a:latin typeface="Poppins Italics"/>
                <a:ea typeface="Poppins Italics"/>
                <a:cs typeface="Poppins Italics"/>
                <a:sym typeface="Poppins Italics"/>
              </a:rPr>
              <a:t>Sapa nasabah dengan baik.</a:t>
            </a:r>
          </a:p>
        </p:txBody>
      </p:sp>
      <p:sp>
        <p:nvSpPr>
          <p:cNvPr id="20" name="TextBox 20"/>
          <p:cNvSpPr txBox="1"/>
          <p:nvPr/>
        </p:nvSpPr>
        <p:spPr>
          <a:xfrm>
            <a:off x="4694269" y="3757369"/>
            <a:ext cx="2770387" cy="2130425"/>
          </a:xfrm>
          <a:prstGeom prst="rect">
            <a:avLst/>
          </a:prstGeom>
        </p:spPr>
        <p:txBody>
          <a:bodyPr lIns="0" tIns="0" rIns="0" bIns="0" rtlCol="0" anchor="t">
            <a:spAutoFit/>
          </a:bodyPr>
          <a:lstStyle/>
          <a:p>
            <a:pPr algn="ctr">
              <a:lnSpc>
                <a:spcPts val="2800"/>
              </a:lnSpc>
            </a:pPr>
            <a:r>
              <a:rPr lang="en-US" sz="2000" b="1" i="1">
                <a:solidFill>
                  <a:srgbClr val="000000"/>
                </a:solidFill>
                <a:latin typeface="Poppins Bold Italics"/>
                <a:ea typeface="Poppins Bold Italics"/>
                <a:cs typeface="Poppins Bold Italics"/>
                <a:sym typeface="Poppins Bold Italics"/>
              </a:rPr>
              <a:t>Dengarkan dengan Benar</a:t>
            </a:r>
          </a:p>
          <a:p>
            <a:pPr algn="ctr">
              <a:lnSpc>
                <a:spcPts val="2800"/>
              </a:lnSpc>
            </a:pPr>
            <a:r>
              <a:rPr lang="en-US" sz="2000" i="1">
                <a:solidFill>
                  <a:srgbClr val="000000"/>
                </a:solidFill>
                <a:latin typeface="Poppins Italics"/>
                <a:ea typeface="Poppins Italics"/>
                <a:cs typeface="Poppins Italics"/>
                <a:sym typeface="Poppins Italics"/>
              </a:rPr>
              <a:t>Biarkan orang menjelaskan kebutuhannya</a:t>
            </a:r>
          </a:p>
          <a:p>
            <a:pPr algn="ctr">
              <a:lnSpc>
                <a:spcPts val="2800"/>
              </a:lnSpc>
            </a:pPr>
            <a:endParaRPr lang="en-US" sz="2000" i="1">
              <a:solidFill>
                <a:srgbClr val="000000"/>
              </a:solidFill>
              <a:latin typeface="Poppins Italics"/>
              <a:ea typeface="Poppins Italics"/>
              <a:cs typeface="Poppins Italics"/>
              <a:sym typeface="Poppins Italics"/>
            </a:endParaRPr>
          </a:p>
        </p:txBody>
      </p:sp>
      <p:sp>
        <p:nvSpPr>
          <p:cNvPr id="21" name="TextBox 21"/>
          <p:cNvSpPr txBox="1"/>
          <p:nvPr/>
        </p:nvSpPr>
        <p:spPr>
          <a:xfrm>
            <a:off x="7845986" y="3693552"/>
            <a:ext cx="2596028" cy="2258060"/>
          </a:xfrm>
          <a:prstGeom prst="rect">
            <a:avLst/>
          </a:prstGeom>
        </p:spPr>
        <p:txBody>
          <a:bodyPr lIns="0" tIns="0" rIns="0" bIns="0" rtlCol="0" anchor="t">
            <a:spAutoFit/>
          </a:bodyPr>
          <a:lstStyle/>
          <a:p>
            <a:pPr algn="ctr">
              <a:lnSpc>
                <a:spcPts val="2800"/>
              </a:lnSpc>
            </a:pPr>
            <a:r>
              <a:rPr lang="en-US" sz="2000" b="1" i="1">
                <a:solidFill>
                  <a:srgbClr val="000000"/>
                </a:solidFill>
                <a:latin typeface="Poppins Bold Italics"/>
                <a:ea typeface="Poppins Bold Italics"/>
                <a:cs typeface="Poppins Bold Italics"/>
                <a:sym typeface="Poppins Bold Italics"/>
              </a:rPr>
              <a:t>Jelaskan dengan Bahasa yang Mudah</a:t>
            </a:r>
          </a:p>
          <a:p>
            <a:pPr algn="ctr">
              <a:lnSpc>
                <a:spcPts val="2380"/>
              </a:lnSpc>
            </a:pPr>
            <a:r>
              <a:rPr lang="en-US" sz="1700" i="1">
                <a:solidFill>
                  <a:srgbClr val="000000"/>
                </a:solidFill>
                <a:latin typeface="Poppins Italics"/>
                <a:ea typeface="Poppins Italics"/>
                <a:cs typeface="Poppins Italics"/>
                <a:sym typeface="Poppins Italics"/>
              </a:rPr>
              <a:t>Hindari bahasa ribet atau istilah teknis kalau tidak perlu.</a:t>
            </a:r>
          </a:p>
          <a:p>
            <a:pPr algn="ctr">
              <a:lnSpc>
                <a:spcPts val="2380"/>
              </a:lnSpc>
            </a:pPr>
            <a:endParaRPr lang="en-US" sz="1700" i="1">
              <a:solidFill>
                <a:srgbClr val="000000"/>
              </a:solidFill>
              <a:latin typeface="Poppins Italics"/>
              <a:ea typeface="Poppins Italics"/>
              <a:cs typeface="Poppins Italics"/>
              <a:sym typeface="Poppins Italics"/>
            </a:endParaRPr>
          </a:p>
        </p:txBody>
      </p:sp>
      <p:sp>
        <p:nvSpPr>
          <p:cNvPr id="22" name="TextBox 22"/>
          <p:cNvSpPr txBox="1"/>
          <p:nvPr/>
        </p:nvSpPr>
        <p:spPr>
          <a:xfrm>
            <a:off x="11274785" y="3766474"/>
            <a:ext cx="2396886" cy="2121320"/>
          </a:xfrm>
          <a:prstGeom prst="rect">
            <a:avLst/>
          </a:prstGeom>
        </p:spPr>
        <p:txBody>
          <a:bodyPr lIns="0" tIns="0" rIns="0" bIns="0" rtlCol="0" anchor="t">
            <a:spAutoFit/>
          </a:bodyPr>
          <a:lstStyle/>
          <a:p>
            <a:pPr algn="ctr">
              <a:lnSpc>
                <a:spcPts val="2776"/>
              </a:lnSpc>
            </a:pPr>
            <a:r>
              <a:rPr lang="en-US" sz="1983" b="1" i="1">
                <a:solidFill>
                  <a:srgbClr val="000000"/>
                </a:solidFill>
                <a:latin typeface="Poppins Bold Italics"/>
                <a:ea typeface="Poppins Bold Italics"/>
                <a:cs typeface="Poppins Bold Italics"/>
                <a:sym typeface="Poppins Bold Italics"/>
              </a:rPr>
              <a:t>Bantu Cari Solusi</a:t>
            </a:r>
          </a:p>
          <a:p>
            <a:pPr algn="ctr">
              <a:lnSpc>
                <a:spcPts val="2776"/>
              </a:lnSpc>
            </a:pPr>
            <a:r>
              <a:rPr lang="en-US" sz="1983" i="1">
                <a:solidFill>
                  <a:srgbClr val="000000"/>
                </a:solidFill>
                <a:latin typeface="Poppins Italics"/>
                <a:ea typeface="Poppins Italics"/>
                <a:cs typeface="Poppins Italics"/>
                <a:sym typeface="Poppins Italics"/>
              </a:rPr>
              <a:t>Kalau bisa diselesaikan langsung, selesaikan. </a:t>
            </a:r>
          </a:p>
          <a:p>
            <a:pPr algn="ctr">
              <a:lnSpc>
                <a:spcPts val="2776"/>
              </a:lnSpc>
            </a:pPr>
            <a:endParaRPr lang="en-US" sz="1983" i="1">
              <a:solidFill>
                <a:srgbClr val="000000"/>
              </a:solidFill>
              <a:latin typeface="Poppins Italics"/>
              <a:ea typeface="Poppins Italics"/>
              <a:cs typeface="Poppins Italics"/>
              <a:sym typeface="Poppins Italics"/>
            </a:endParaRPr>
          </a:p>
        </p:txBody>
      </p:sp>
      <p:sp>
        <p:nvSpPr>
          <p:cNvPr id="23" name="TextBox 23"/>
          <p:cNvSpPr txBox="1"/>
          <p:nvPr/>
        </p:nvSpPr>
        <p:spPr>
          <a:xfrm>
            <a:off x="14504442" y="3708569"/>
            <a:ext cx="2424371" cy="1768895"/>
          </a:xfrm>
          <a:prstGeom prst="rect">
            <a:avLst/>
          </a:prstGeom>
        </p:spPr>
        <p:txBody>
          <a:bodyPr lIns="0" tIns="0" rIns="0" bIns="0" rtlCol="0" anchor="t">
            <a:spAutoFit/>
          </a:bodyPr>
          <a:lstStyle/>
          <a:p>
            <a:pPr algn="ctr">
              <a:lnSpc>
                <a:spcPts val="2776"/>
              </a:lnSpc>
            </a:pPr>
            <a:r>
              <a:rPr lang="en-US" sz="1983" b="1" i="1">
                <a:solidFill>
                  <a:srgbClr val="000000"/>
                </a:solidFill>
                <a:latin typeface="Poppins Bold Italics"/>
                <a:ea typeface="Poppins Bold Italics"/>
                <a:cs typeface="Poppins Bold Italics"/>
                <a:sym typeface="Poppins Bold Italics"/>
              </a:rPr>
              <a:t>Tutup dengan Baik</a:t>
            </a:r>
          </a:p>
          <a:p>
            <a:pPr algn="ctr">
              <a:lnSpc>
                <a:spcPts val="2776"/>
              </a:lnSpc>
            </a:pPr>
            <a:r>
              <a:rPr lang="en-US" sz="1983" i="1">
                <a:solidFill>
                  <a:srgbClr val="000000"/>
                </a:solidFill>
                <a:latin typeface="Poppins Italics"/>
                <a:ea typeface="Poppins Italics"/>
                <a:cs typeface="Poppins Italics"/>
                <a:sym typeface="Poppins Italics"/>
              </a:rPr>
              <a:t>Akhiri pelayanan dengan sopan.</a:t>
            </a:r>
          </a:p>
          <a:p>
            <a:pPr algn="ctr">
              <a:lnSpc>
                <a:spcPts val="2776"/>
              </a:lnSpc>
            </a:pPr>
            <a:endParaRPr lang="en-US" sz="1983" i="1">
              <a:solidFill>
                <a:srgbClr val="000000"/>
              </a:solidFill>
              <a:latin typeface="Poppins Italics"/>
              <a:ea typeface="Poppins Italics"/>
              <a:cs typeface="Poppins Italics"/>
              <a:sym typeface="Poppins Italics"/>
            </a:endParaRPr>
          </a:p>
        </p:txBody>
      </p:sp>
      <p:sp>
        <p:nvSpPr>
          <p:cNvPr id="24" name="TextBox 24"/>
          <p:cNvSpPr txBox="1"/>
          <p:nvPr/>
        </p:nvSpPr>
        <p:spPr>
          <a:xfrm>
            <a:off x="1071966" y="1697257"/>
            <a:ext cx="9487892" cy="441325"/>
          </a:xfrm>
          <a:prstGeom prst="rect">
            <a:avLst/>
          </a:prstGeom>
        </p:spPr>
        <p:txBody>
          <a:bodyPr lIns="0" tIns="0" rIns="0" bIns="0" rtlCol="0" anchor="t">
            <a:spAutoFit/>
          </a:bodyPr>
          <a:lstStyle/>
          <a:p>
            <a:pPr algn="l">
              <a:lnSpc>
                <a:spcPts val="3499"/>
              </a:lnSpc>
            </a:pPr>
            <a:r>
              <a:rPr lang="en-US" sz="2499">
                <a:solidFill>
                  <a:srgbClr val="062652"/>
                </a:solidFill>
                <a:latin typeface="Poppins"/>
                <a:ea typeface="Poppins"/>
                <a:cs typeface="Poppins"/>
                <a:sym typeface="Poppins"/>
              </a:rPr>
              <a:t>CARA MEMBERIKAN PELAYANAN PRIMA (LANGKAH SEDERHANA)</a:t>
            </a:r>
          </a:p>
        </p:txBody>
      </p:sp>
      <p:grpSp>
        <p:nvGrpSpPr>
          <p:cNvPr id="25" name="Group 25"/>
          <p:cNvGrpSpPr/>
          <p:nvPr/>
        </p:nvGrpSpPr>
        <p:grpSpPr>
          <a:xfrm>
            <a:off x="1194736" y="6456437"/>
            <a:ext cx="2905916" cy="2029157"/>
            <a:chOff x="0" y="0"/>
            <a:chExt cx="765344" cy="534428"/>
          </a:xfrm>
        </p:grpSpPr>
        <p:sp>
          <p:nvSpPr>
            <p:cNvPr id="26" name="Freeform 26"/>
            <p:cNvSpPr/>
            <p:nvPr/>
          </p:nvSpPr>
          <p:spPr>
            <a:xfrm>
              <a:off x="0" y="0"/>
              <a:ext cx="765344" cy="534428"/>
            </a:xfrm>
            <a:custGeom>
              <a:avLst/>
              <a:gdLst/>
              <a:ahLst/>
              <a:cxnLst/>
              <a:rect l="l" t="t" r="r" b="b"/>
              <a:pathLst>
                <a:path w="765344" h="534428">
                  <a:moveTo>
                    <a:pt x="135874" y="0"/>
                  </a:moveTo>
                  <a:lnTo>
                    <a:pt x="629470" y="0"/>
                  </a:lnTo>
                  <a:cubicBezTo>
                    <a:pt x="704511" y="0"/>
                    <a:pt x="765344" y="60833"/>
                    <a:pt x="765344" y="135874"/>
                  </a:cubicBezTo>
                  <a:lnTo>
                    <a:pt x="765344" y="398554"/>
                  </a:lnTo>
                  <a:cubicBezTo>
                    <a:pt x="765344" y="473595"/>
                    <a:pt x="704511" y="534428"/>
                    <a:pt x="629470" y="534428"/>
                  </a:cubicBezTo>
                  <a:lnTo>
                    <a:pt x="135874" y="534428"/>
                  </a:lnTo>
                  <a:cubicBezTo>
                    <a:pt x="60833" y="534428"/>
                    <a:pt x="0" y="473595"/>
                    <a:pt x="0" y="398554"/>
                  </a:cubicBezTo>
                  <a:lnTo>
                    <a:pt x="0" y="135874"/>
                  </a:lnTo>
                  <a:cubicBezTo>
                    <a:pt x="0" y="60833"/>
                    <a:pt x="60833" y="0"/>
                    <a:pt x="135874" y="0"/>
                  </a:cubicBezTo>
                  <a:close/>
                </a:path>
              </a:pathLst>
            </a:custGeom>
            <a:solidFill>
              <a:srgbClr val="003366"/>
            </a:solidFill>
          </p:spPr>
        </p:sp>
        <p:sp>
          <p:nvSpPr>
            <p:cNvPr id="27" name="TextBox 27"/>
            <p:cNvSpPr txBox="1"/>
            <p:nvPr/>
          </p:nvSpPr>
          <p:spPr>
            <a:xfrm>
              <a:off x="0" y="-57150"/>
              <a:ext cx="765344" cy="591578"/>
            </a:xfrm>
            <a:prstGeom prst="rect">
              <a:avLst/>
            </a:prstGeom>
          </p:spPr>
          <p:txBody>
            <a:bodyPr lIns="50800" tIns="50800" rIns="50800" bIns="50800" rtlCol="0" anchor="ctr"/>
            <a:lstStyle/>
            <a:p>
              <a:pPr algn="ctr">
                <a:lnSpc>
                  <a:spcPts val="2799"/>
                </a:lnSpc>
              </a:pPr>
              <a:endParaRPr/>
            </a:p>
          </p:txBody>
        </p:sp>
      </p:grpSp>
      <p:sp>
        <p:nvSpPr>
          <p:cNvPr id="28" name="TextBox 28"/>
          <p:cNvSpPr txBox="1"/>
          <p:nvPr/>
        </p:nvSpPr>
        <p:spPr>
          <a:xfrm>
            <a:off x="1465873" y="6399287"/>
            <a:ext cx="2303010" cy="2065210"/>
          </a:xfrm>
          <a:prstGeom prst="rect">
            <a:avLst/>
          </a:prstGeom>
        </p:spPr>
        <p:txBody>
          <a:bodyPr lIns="0" tIns="0" rIns="0" bIns="0" rtlCol="0" anchor="t">
            <a:spAutoFit/>
          </a:bodyPr>
          <a:lstStyle/>
          <a:p>
            <a:pPr algn="ctr">
              <a:lnSpc>
                <a:spcPts val="2719"/>
              </a:lnSpc>
              <a:spcBef>
                <a:spcPct val="0"/>
              </a:spcBef>
            </a:pPr>
            <a:endParaRPr/>
          </a:p>
          <a:p>
            <a:pPr algn="ctr">
              <a:lnSpc>
                <a:spcPts val="2719"/>
              </a:lnSpc>
              <a:spcBef>
                <a:spcPct val="0"/>
              </a:spcBef>
            </a:pPr>
            <a:r>
              <a:rPr lang="en-US" sz="1942" b="1">
                <a:solidFill>
                  <a:srgbClr val="FFFFFF"/>
                </a:solidFill>
                <a:latin typeface="Poppins Bold"/>
                <a:ea typeface="Poppins Bold"/>
                <a:cs typeface="Poppins Bold"/>
                <a:sym typeface="Poppins Bold"/>
              </a:rPr>
              <a:t>Contoh:</a:t>
            </a:r>
          </a:p>
          <a:p>
            <a:pPr algn="ctr">
              <a:lnSpc>
                <a:spcPts val="2719"/>
              </a:lnSpc>
              <a:spcBef>
                <a:spcPct val="0"/>
              </a:spcBef>
            </a:pPr>
            <a:r>
              <a:rPr lang="en-US" sz="1942">
                <a:solidFill>
                  <a:srgbClr val="FFFFFF"/>
                </a:solidFill>
                <a:latin typeface="Poppins"/>
                <a:ea typeface="Poppins"/>
                <a:cs typeface="Poppins"/>
                <a:sym typeface="Poppins"/>
              </a:rPr>
              <a:t>“Selamat pagi, bagaimana kabarnya bu?</a:t>
            </a:r>
          </a:p>
          <a:p>
            <a:pPr algn="ctr">
              <a:lnSpc>
                <a:spcPts val="2719"/>
              </a:lnSpc>
              <a:spcBef>
                <a:spcPct val="0"/>
              </a:spcBef>
            </a:pPr>
            <a:endParaRPr lang="en-US" sz="1942">
              <a:solidFill>
                <a:srgbClr val="FFFFFF"/>
              </a:solidFill>
              <a:latin typeface="Poppins"/>
              <a:ea typeface="Poppins"/>
              <a:cs typeface="Poppins"/>
              <a:sym typeface="Poppins"/>
            </a:endParaRPr>
          </a:p>
        </p:txBody>
      </p:sp>
      <p:grpSp>
        <p:nvGrpSpPr>
          <p:cNvPr id="29" name="Group 29"/>
          <p:cNvGrpSpPr/>
          <p:nvPr/>
        </p:nvGrpSpPr>
        <p:grpSpPr>
          <a:xfrm>
            <a:off x="4440901" y="6456437"/>
            <a:ext cx="2905916" cy="2029157"/>
            <a:chOff x="0" y="0"/>
            <a:chExt cx="765344" cy="534428"/>
          </a:xfrm>
        </p:grpSpPr>
        <p:sp>
          <p:nvSpPr>
            <p:cNvPr id="30" name="Freeform 30"/>
            <p:cNvSpPr/>
            <p:nvPr/>
          </p:nvSpPr>
          <p:spPr>
            <a:xfrm>
              <a:off x="0" y="0"/>
              <a:ext cx="765344" cy="534428"/>
            </a:xfrm>
            <a:custGeom>
              <a:avLst/>
              <a:gdLst/>
              <a:ahLst/>
              <a:cxnLst/>
              <a:rect l="l" t="t" r="r" b="b"/>
              <a:pathLst>
                <a:path w="765344" h="534428">
                  <a:moveTo>
                    <a:pt x="135874" y="0"/>
                  </a:moveTo>
                  <a:lnTo>
                    <a:pt x="629470" y="0"/>
                  </a:lnTo>
                  <a:cubicBezTo>
                    <a:pt x="704511" y="0"/>
                    <a:pt x="765344" y="60833"/>
                    <a:pt x="765344" y="135874"/>
                  </a:cubicBezTo>
                  <a:lnTo>
                    <a:pt x="765344" y="398554"/>
                  </a:lnTo>
                  <a:cubicBezTo>
                    <a:pt x="765344" y="473595"/>
                    <a:pt x="704511" y="534428"/>
                    <a:pt x="629470" y="534428"/>
                  </a:cubicBezTo>
                  <a:lnTo>
                    <a:pt x="135874" y="534428"/>
                  </a:lnTo>
                  <a:cubicBezTo>
                    <a:pt x="60833" y="534428"/>
                    <a:pt x="0" y="473595"/>
                    <a:pt x="0" y="398554"/>
                  </a:cubicBezTo>
                  <a:lnTo>
                    <a:pt x="0" y="135874"/>
                  </a:lnTo>
                  <a:cubicBezTo>
                    <a:pt x="0" y="60833"/>
                    <a:pt x="60833" y="0"/>
                    <a:pt x="135874" y="0"/>
                  </a:cubicBezTo>
                  <a:close/>
                </a:path>
              </a:pathLst>
            </a:custGeom>
            <a:solidFill>
              <a:srgbClr val="003366"/>
            </a:solidFill>
          </p:spPr>
        </p:sp>
        <p:sp>
          <p:nvSpPr>
            <p:cNvPr id="31" name="TextBox 31"/>
            <p:cNvSpPr txBox="1"/>
            <p:nvPr/>
          </p:nvSpPr>
          <p:spPr>
            <a:xfrm>
              <a:off x="0" y="-57150"/>
              <a:ext cx="765344" cy="591578"/>
            </a:xfrm>
            <a:prstGeom prst="rect">
              <a:avLst/>
            </a:prstGeom>
          </p:spPr>
          <p:txBody>
            <a:bodyPr lIns="50800" tIns="50800" rIns="50800" bIns="50800" rtlCol="0" anchor="ctr"/>
            <a:lstStyle/>
            <a:p>
              <a:pPr algn="ctr">
                <a:lnSpc>
                  <a:spcPts val="2799"/>
                </a:lnSpc>
              </a:pPr>
              <a:endParaRPr/>
            </a:p>
          </p:txBody>
        </p:sp>
      </p:grpSp>
      <p:grpSp>
        <p:nvGrpSpPr>
          <p:cNvPr id="32" name="Group 32"/>
          <p:cNvGrpSpPr/>
          <p:nvPr/>
        </p:nvGrpSpPr>
        <p:grpSpPr>
          <a:xfrm>
            <a:off x="7689717" y="6456437"/>
            <a:ext cx="2905916" cy="2029157"/>
            <a:chOff x="0" y="0"/>
            <a:chExt cx="765344" cy="534428"/>
          </a:xfrm>
        </p:grpSpPr>
        <p:sp>
          <p:nvSpPr>
            <p:cNvPr id="33" name="Freeform 33"/>
            <p:cNvSpPr/>
            <p:nvPr/>
          </p:nvSpPr>
          <p:spPr>
            <a:xfrm>
              <a:off x="0" y="0"/>
              <a:ext cx="765344" cy="534428"/>
            </a:xfrm>
            <a:custGeom>
              <a:avLst/>
              <a:gdLst/>
              <a:ahLst/>
              <a:cxnLst/>
              <a:rect l="l" t="t" r="r" b="b"/>
              <a:pathLst>
                <a:path w="765344" h="534428">
                  <a:moveTo>
                    <a:pt x="135874" y="0"/>
                  </a:moveTo>
                  <a:lnTo>
                    <a:pt x="629470" y="0"/>
                  </a:lnTo>
                  <a:cubicBezTo>
                    <a:pt x="704511" y="0"/>
                    <a:pt x="765344" y="60833"/>
                    <a:pt x="765344" y="135874"/>
                  </a:cubicBezTo>
                  <a:lnTo>
                    <a:pt x="765344" y="398554"/>
                  </a:lnTo>
                  <a:cubicBezTo>
                    <a:pt x="765344" y="473595"/>
                    <a:pt x="704511" y="534428"/>
                    <a:pt x="629470" y="534428"/>
                  </a:cubicBezTo>
                  <a:lnTo>
                    <a:pt x="135874" y="534428"/>
                  </a:lnTo>
                  <a:cubicBezTo>
                    <a:pt x="60833" y="534428"/>
                    <a:pt x="0" y="473595"/>
                    <a:pt x="0" y="398554"/>
                  </a:cubicBezTo>
                  <a:lnTo>
                    <a:pt x="0" y="135874"/>
                  </a:lnTo>
                  <a:cubicBezTo>
                    <a:pt x="0" y="60833"/>
                    <a:pt x="60833" y="0"/>
                    <a:pt x="135874" y="0"/>
                  </a:cubicBezTo>
                  <a:close/>
                </a:path>
              </a:pathLst>
            </a:custGeom>
            <a:solidFill>
              <a:srgbClr val="003366"/>
            </a:solidFill>
          </p:spPr>
        </p:sp>
        <p:sp>
          <p:nvSpPr>
            <p:cNvPr id="34" name="TextBox 34"/>
            <p:cNvSpPr txBox="1"/>
            <p:nvPr/>
          </p:nvSpPr>
          <p:spPr>
            <a:xfrm>
              <a:off x="0" y="-57150"/>
              <a:ext cx="765344" cy="591578"/>
            </a:xfrm>
            <a:prstGeom prst="rect">
              <a:avLst/>
            </a:prstGeom>
          </p:spPr>
          <p:txBody>
            <a:bodyPr lIns="50800" tIns="50800" rIns="50800" bIns="50800" rtlCol="0" anchor="ctr"/>
            <a:lstStyle/>
            <a:p>
              <a:pPr algn="ctr">
                <a:lnSpc>
                  <a:spcPts val="2799"/>
                </a:lnSpc>
              </a:pPr>
              <a:endParaRPr/>
            </a:p>
          </p:txBody>
        </p:sp>
      </p:grpSp>
      <p:grpSp>
        <p:nvGrpSpPr>
          <p:cNvPr id="35" name="Group 35"/>
          <p:cNvGrpSpPr/>
          <p:nvPr/>
        </p:nvGrpSpPr>
        <p:grpSpPr>
          <a:xfrm>
            <a:off x="10938532" y="6456437"/>
            <a:ext cx="2905916" cy="2029157"/>
            <a:chOff x="0" y="0"/>
            <a:chExt cx="765344" cy="534428"/>
          </a:xfrm>
        </p:grpSpPr>
        <p:sp>
          <p:nvSpPr>
            <p:cNvPr id="36" name="Freeform 36"/>
            <p:cNvSpPr/>
            <p:nvPr/>
          </p:nvSpPr>
          <p:spPr>
            <a:xfrm>
              <a:off x="0" y="0"/>
              <a:ext cx="765344" cy="534428"/>
            </a:xfrm>
            <a:custGeom>
              <a:avLst/>
              <a:gdLst/>
              <a:ahLst/>
              <a:cxnLst/>
              <a:rect l="l" t="t" r="r" b="b"/>
              <a:pathLst>
                <a:path w="765344" h="534428">
                  <a:moveTo>
                    <a:pt x="135874" y="0"/>
                  </a:moveTo>
                  <a:lnTo>
                    <a:pt x="629470" y="0"/>
                  </a:lnTo>
                  <a:cubicBezTo>
                    <a:pt x="704511" y="0"/>
                    <a:pt x="765344" y="60833"/>
                    <a:pt x="765344" y="135874"/>
                  </a:cubicBezTo>
                  <a:lnTo>
                    <a:pt x="765344" y="398554"/>
                  </a:lnTo>
                  <a:cubicBezTo>
                    <a:pt x="765344" y="473595"/>
                    <a:pt x="704511" y="534428"/>
                    <a:pt x="629470" y="534428"/>
                  </a:cubicBezTo>
                  <a:lnTo>
                    <a:pt x="135874" y="534428"/>
                  </a:lnTo>
                  <a:cubicBezTo>
                    <a:pt x="60833" y="534428"/>
                    <a:pt x="0" y="473595"/>
                    <a:pt x="0" y="398554"/>
                  </a:cubicBezTo>
                  <a:lnTo>
                    <a:pt x="0" y="135874"/>
                  </a:lnTo>
                  <a:cubicBezTo>
                    <a:pt x="0" y="60833"/>
                    <a:pt x="60833" y="0"/>
                    <a:pt x="135874" y="0"/>
                  </a:cubicBezTo>
                  <a:close/>
                </a:path>
              </a:pathLst>
            </a:custGeom>
            <a:solidFill>
              <a:srgbClr val="003366"/>
            </a:solidFill>
          </p:spPr>
        </p:sp>
        <p:sp>
          <p:nvSpPr>
            <p:cNvPr id="37" name="TextBox 37"/>
            <p:cNvSpPr txBox="1"/>
            <p:nvPr/>
          </p:nvSpPr>
          <p:spPr>
            <a:xfrm>
              <a:off x="0" y="-57150"/>
              <a:ext cx="765344" cy="591578"/>
            </a:xfrm>
            <a:prstGeom prst="rect">
              <a:avLst/>
            </a:prstGeom>
          </p:spPr>
          <p:txBody>
            <a:bodyPr lIns="50800" tIns="50800" rIns="50800" bIns="50800" rtlCol="0" anchor="ctr"/>
            <a:lstStyle/>
            <a:p>
              <a:pPr algn="ctr">
                <a:lnSpc>
                  <a:spcPts val="2799"/>
                </a:lnSpc>
              </a:pPr>
              <a:endParaRPr/>
            </a:p>
          </p:txBody>
        </p:sp>
      </p:grpSp>
      <p:grpSp>
        <p:nvGrpSpPr>
          <p:cNvPr id="38" name="Group 38"/>
          <p:cNvGrpSpPr/>
          <p:nvPr/>
        </p:nvGrpSpPr>
        <p:grpSpPr>
          <a:xfrm>
            <a:off x="14187348" y="6456437"/>
            <a:ext cx="2905916" cy="2029157"/>
            <a:chOff x="0" y="0"/>
            <a:chExt cx="765344" cy="534428"/>
          </a:xfrm>
        </p:grpSpPr>
        <p:sp>
          <p:nvSpPr>
            <p:cNvPr id="39" name="Freeform 39"/>
            <p:cNvSpPr/>
            <p:nvPr/>
          </p:nvSpPr>
          <p:spPr>
            <a:xfrm>
              <a:off x="0" y="0"/>
              <a:ext cx="765344" cy="534428"/>
            </a:xfrm>
            <a:custGeom>
              <a:avLst/>
              <a:gdLst/>
              <a:ahLst/>
              <a:cxnLst/>
              <a:rect l="l" t="t" r="r" b="b"/>
              <a:pathLst>
                <a:path w="765344" h="534428">
                  <a:moveTo>
                    <a:pt x="135874" y="0"/>
                  </a:moveTo>
                  <a:lnTo>
                    <a:pt x="629470" y="0"/>
                  </a:lnTo>
                  <a:cubicBezTo>
                    <a:pt x="704511" y="0"/>
                    <a:pt x="765344" y="60833"/>
                    <a:pt x="765344" y="135874"/>
                  </a:cubicBezTo>
                  <a:lnTo>
                    <a:pt x="765344" y="398554"/>
                  </a:lnTo>
                  <a:cubicBezTo>
                    <a:pt x="765344" y="473595"/>
                    <a:pt x="704511" y="534428"/>
                    <a:pt x="629470" y="534428"/>
                  </a:cubicBezTo>
                  <a:lnTo>
                    <a:pt x="135874" y="534428"/>
                  </a:lnTo>
                  <a:cubicBezTo>
                    <a:pt x="60833" y="534428"/>
                    <a:pt x="0" y="473595"/>
                    <a:pt x="0" y="398554"/>
                  </a:cubicBezTo>
                  <a:lnTo>
                    <a:pt x="0" y="135874"/>
                  </a:lnTo>
                  <a:cubicBezTo>
                    <a:pt x="0" y="60833"/>
                    <a:pt x="60833" y="0"/>
                    <a:pt x="135874" y="0"/>
                  </a:cubicBezTo>
                  <a:close/>
                </a:path>
              </a:pathLst>
            </a:custGeom>
            <a:solidFill>
              <a:srgbClr val="003366"/>
            </a:solidFill>
          </p:spPr>
        </p:sp>
        <p:sp>
          <p:nvSpPr>
            <p:cNvPr id="40" name="TextBox 40"/>
            <p:cNvSpPr txBox="1"/>
            <p:nvPr/>
          </p:nvSpPr>
          <p:spPr>
            <a:xfrm>
              <a:off x="0" y="-57150"/>
              <a:ext cx="765344" cy="591578"/>
            </a:xfrm>
            <a:prstGeom prst="rect">
              <a:avLst/>
            </a:prstGeom>
          </p:spPr>
          <p:txBody>
            <a:bodyPr lIns="50800" tIns="50800" rIns="50800" bIns="50800" rtlCol="0" anchor="ctr"/>
            <a:lstStyle/>
            <a:p>
              <a:pPr algn="ctr">
                <a:lnSpc>
                  <a:spcPts val="2799"/>
                </a:lnSpc>
              </a:pPr>
              <a:endParaRPr/>
            </a:p>
          </p:txBody>
        </p:sp>
      </p:grpSp>
      <p:sp>
        <p:nvSpPr>
          <p:cNvPr id="41" name="TextBox 41"/>
          <p:cNvSpPr txBox="1"/>
          <p:nvPr/>
        </p:nvSpPr>
        <p:spPr>
          <a:xfrm>
            <a:off x="802914" y="2581144"/>
            <a:ext cx="3054750" cy="441325"/>
          </a:xfrm>
          <a:prstGeom prst="rect">
            <a:avLst/>
          </a:prstGeom>
        </p:spPr>
        <p:txBody>
          <a:bodyPr lIns="0" tIns="0" rIns="0" bIns="0" rtlCol="0" anchor="t">
            <a:spAutoFit/>
          </a:bodyPr>
          <a:lstStyle/>
          <a:p>
            <a:pPr algn="ctr">
              <a:lnSpc>
                <a:spcPts val="3499"/>
              </a:lnSpc>
            </a:pPr>
            <a:r>
              <a:rPr lang="en-US" sz="2499" b="1" i="1">
                <a:solidFill>
                  <a:srgbClr val="000000"/>
                </a:solidFill>
                <a:latin typeface="Poppins Bold Italics"/>
                <a:ea typeface="Poppins Bold Italics"/>
                <a:cs typeface="Poppins Bold Italics"/>
                <a:sym typeface="Poppins Bold Italics"/>
              </a:rPr>
              <a:t>Langkah 1</a:t>
            </a:r>
          </a:p>
        </p:txBody>
      </p:sp>
      <p:sp>
        <p:nvSpPr>
          <p:cNvPr id="42" name="TextBox 42"/>
          <p:cNvSpPr txBox="1"/>
          <p:nvPr/>
        </p:nvSpPr>
        <p:spPr>
          <a:xfrm>
            <a:off x="4046736" y="2581144"/>
            <a:ext cx="3054750" cy="441325"/>
          </a:xfrm>
          <a:prstGeom prst="rect">
            <a:avLst/>
          </a:prstGeom>
        </p:spPr>
        <p:txBody>
          <a:bodyPr lIns="0" tIns="0" rIns="0" bIns="0" rtlCol="0" anchor="t">
            <a:spAutoFit/>
          </a:bodyPr>
          <a:lstStyle/>
          <a:p>
            <a:pPr algn="ctr">
              <a:lnSpc>
                <a:spcPts val="3499"/>
              </a:lnSpc>
            </a:pPr>
            <a:r>
              <a:rPr lang="en-US" sz="2499" b="1" i="1">
                <a:solidFill>
                  <a:srgbClr val="000000"/>
                </a:solidFill>
                <a:latin typeface="Poppins Bold Italics"/>
                <a:ea typeface="Poppins Bold Italics"/>
                <a:cs typeface="Poppins Bold Italics"/>
                <a:sym typeface="Poppins Bold Italics"/>
              </a:rPr>
              <a:t>Langkah 2</a:t>
            </a:r>
          </a:p>
        </p:txBody>
      </p:sp>
      <p:sp>
        <p:nvSpPr>
          <p:cNvPr id="43" name="TextBox 43"/>
          <p:cNvSpPr txBox="1"/>
          <p:nvPr/>
        </p:nvSpPr>
        <p:spPr>
          <a:xfrm>
            <a:off x="7139535" y="2581144"/>
            <a:ext cx="3054750" cy="441325"/>
          </a:xfrm>
          <a:prstGeom prst="rect">
            <a:avLst/>
          </a:prstGeom>
        </p:spPr>
        <p:txBody>
          <a:bodyPr lIns="0" tIns="0" rIns="0" bIns="0" rtlCol="0" anchor="t">
            <a:spAutoFit/>
          </a:bodyPr>
          <a:lstStyle/>
          <a:p>
            <a:pPr algn="ctr">
              <a:lnSpc>
                <a:spcPts val="3499"/>
              </a:lnSpc>
            </a:pPr>
            <a:r>
              <a:rPr lang="en-US" sz="2499" b="1" i="1">
                <a:solidFill>
                  <a:srgbClr val="000000"/>
                </a:solidFill>
                <a:latin typeface="Poppins Bold Italics"/>
                <a:ea typeface="Poppins Bold Italics"/>
                <a:cs typeface="Poppins Bold Italics"/>
                <a:sym typeface="Poppins Bold Italics"/>
              </a:rPr>
              <a:t>Langkah 3</a:t>
            </a:r>
          </a:p>
        </p:txBody>
      </p:sp>
      <p:sp>
        <p:nvSpPr>
          <p:cNvPr id="44" name="TextBox 44"/>
          <p:cNvSpPr txBox="1"/>
          <p:nvPr/>
        </p:nvSpPr>
        <p:spPr>
          <a:xfrm>
            <a:off x="10194285" y="2581144"/>
            <a:ext cx="3054750" cy="441325"/>
          </a:xfrm>
          <a:prstGeom prst="rect">
            <a:avLst/>
          </a:prstGeom>
        </p:spPr>
        <p:txBody>
          <a:bodyPr lIns="0" tIns="0" rIns="0" bIns="0" rtlCol="0" anchor="t">
            <a:spAutoFit/>
          </a:bodyPr>
          <a:lstStyle/>
          <a:p>
            <a:pPr algn="ctr">
              <a:lnSpc>
                <a:spcPts val="3499"/>
              </a:lnSpc>
            </a:pPr>
            <a:r>
              <a:rPr lang="en-US" sz="2499" b="1" i="1">
                <a:solidFill>
                  <a:srgbClr val="000000"/>
                </a:solidFill>
                <a:latin typeface="Poppins Bold Italics"/>
                <a:ea typeface="Poppins Bold Italics"/>
                <a:cs typeface="Poppins Bold Italics"/>
                <a:sym typeface="Poppins Bold Italics"/>
              </a:rPr>
              <a:t>Langkah 4</a:t>
            </a:r>
          </a:p>
        </p:txBody>
      </p:sp>
      <p:sp>
        <p:nvSpPr>
          <p:cNvPr id="45" name="TextBox 45"/>
          <p:cNvSpPr txBox="1"/>
          <p:nvPr/>
        </p:nvSpPr>
        <p:spPr>
          <a:xfrm>
            <a:off x="13524700" y="2581144"/>
            <a:ext cx="3054750" cy="441325"/>
          </a:xfrm>
          <a:prstGeom prst="rect">
            <a:avLst/>
          </a:prstGeom>
        </p:spPr>
        <p:txBody>
          <a:bodyPr lIns="0" tIns="0" rIns="0" bIns="0" rtlCol="0" anchor="t">
            <a:spAutoFit/>
          </a:bodyPr>
          <a:lstStyle/>
          <a:p>
            <a:pPr algn="ctr">
              <a:lnSpc>
                <a:spcPts val="3499"/>
              </a:lnSpc>
            </a:pPr>
            <a:r>
              <a:rPr lang="en-US" sz="2499" b="1" i="1">
                <a:solidFill>
                  <a:srgbClr val="000000"/>
                </a:solidFill>
                <a:latin typeface="Poppins Bold Italics"/>
                <a:ea typeface="Poppins Bold Italics"/>
                <a:cs typeface="Poppins Bold Italics"/>
                <a:sym typeface="Poppins Bold Italics"/>
              </a:rPr>
              <a:t>Langkah 5</a:t>
            </a:r>
          </a:p>
        </p:txBody>
      </p:sp>
      <p:sp>
        <p:nvSpPr>
          <p:cNvPr id="46" name="TextBox 46"/>
          <p:cNvSpPr txBox="1"/>
          <p:nvPr/>
        </p:nvSpPr>
        <p:spPr>
          <a:xfrm>
            <a:off x="14381938" y="6507674"/>
            <a:ext cx="2516736" cy="1857959"/>
          </a:xfrm>
          <a:prstGeom prst="rect">
            <a:avLst/>
          </a:prstGeom>
        </p:spPr>
        <p:txBody>
          <a:bodyPr lIns="0" tIns="0" rIns="0" bIns="0" rtlCol="0" anchor="t">
            <a:spAutoFit/>
          </a:bodyPr>
          <a:lstStyle/>
          <a:p>
            <a:pPr algn="ctr">
              <a:lnSpc>
                <a:spcPts val="2451"/>
              </a:lnSpc>
              <a:spcBef>
                <a:spcPct val="0"/>
              </a:spcBef>
            </a:pPr>
            <a:r>
              <a:rPr lang="en-US" sz="1751" b="1">
                <a:solidFill>
                  <a:srgbClr val="FFFFFF"/>
                </a:solidFill>
                <a:latin typeface="Poppins Bold"/>
                <a:ea typeface="Poppins Bold"/>
                <a:cs typeface="Poppins Bold"/>
                <a:sym typeface="Poppins Bold"/>
              </a:rPr>
              <a:t>Contoh</a:t>
            </a:r>
            <a:r>
              <a:rPr lang="en-US" sz="1751">
                <a:solidFill>
                  <a:srgbClr val="FFFFFF"/>
                </a:solidFill>
                <a:latin typeface="Poppins"/>
                <a:ea typeface="Poppins"/>
                <a:cs typeface="Poppins"/>
                <a:sym typeface="Poppins"/>
              </a:rPr>
              <a:t>:</a:t>
            </a:r>
          </a:p>
          <a:p>
            <a:pPr algn="ctr">
              <a:lnSpc>
                <a:spcPts val="2451"/>
              </a:lnSpc>
              <a:spcBef>
                <a:spcPct val="0"/>
              </a:spcBef>
            </a:pPr>
            <a:r>
              <a:rPr lang="en-US" sz="1751">
                <a:solidFill>
                  <a:srgbClr val="FFFFFF"/>
                </a:solidFill>
                <a:latin typeface="Poppins"/>
                <a:ea typeface="Poppins"/>
                <a:cs typeface="Poppins"/>
                <a:sym typeface="Poppins"/>
              </a:rPr>
              <a:t>“Terima kasih, semoga informasinya membantu. Kalau masih ada yang ditanyakan, silakan.”</a:t>
            </a:r>
          </a:p>
        </p:txBody>
      </p:sp>
      <p:sp>
        <p:nvSpPr>
          <p:cNvPr id="47" name="TextBox 47"/>
          <p:cNvSpPr txBox="1"/>
          <p:nvPr/>
        </p:nvSpPr>
        <p:spPr>
          <a:xfrm>
            <a:off x="11300482" y="6742187"/>
            <a:ext cx="2303010" cy="1379410"/>
          </a:xfrm>
          <a:prstGeom prst="rect">
            <a:avLst/>
          </a:prstGeom>
        </p:spPr>
        <p:txBody>
          <a:bodyPr lIns="0" tIns="0" rIns="0" bIns="0" rtlCol="0" anchor="t">
            <a:spAutoFit/>
          </a:bodyPr>
          <a:lstStyle/>
          <a:p>
            <a:pPr algn="ctr">
              <a:lnSpc>
                <a:spcPts val="2719"/>
              </a:lnSpc>
              <a:spcBef>
                <a:spcPct val="0"/>
              </a:spcBef>
            </a:pPr>
            <a:r>
              <a:rPr lang="en-US" sz="1942" b="1">
                <a:solidFill>
                  <a:srgbClr val="FFFFFF"/>
                </a:solidFill>
                <a:latin typeface="Poppins Bold"/>
                <a:ea typeface="Poppins Bold"/>
                <a:cs typeface="Poppins Bold"/>
                <a:sym typeface="Poppins Bold"/>
              </a:rPr>
              <a:t>Yang penting:</a:t>
            </a:r>
          </a:p>
          <a:p>
            <a:pPr algn="ctr">
              <a:lnSpc>
                <a:spcPts val="2719"/>
              </a:lnSpc>
              <a:spcBef>
                <a:spcPct val="0"/>
              </a:spcBef>
            </a:pPr>
            <a:r>
              <a:rPr lang="en-US" sz="1942">
                <a:solidFill>
                  <a:srgbClr val="FFFFFF"/>
                </a:solidFill>
                <a:latin typeface="Poppins"/>
                <a:ea typeface="Poppins"/>
                <a:cs typeface="Poppins"/>
                <a:sym typeface="Poppins"/>
              </a:rPr>
              <a:t>Jangan menghilang tanpa kejelasan.</a:t>
            </a:r>
          </a:p>
        </p:txBody>
      </p:sp>
      <p:sp>
        <p:nvSpPr>
          <p:cNvPr id="48" name="TextBox 48"/>
          <p:cNvSpPr txBox="1"/>
          <p:nvPr/>
        </p:nvSpPr>
        <p:spPr>
          <a:xfrm>
            <a:off x="7800492" y="6409513"/>
            <a:ext cx="2684366" cy="1722310"/>
          </a:xfrm>
          <a:prstGeom prst="rect">
            <a:avLst/>
          </a:prstGeom>
        </p:spPr>
        <p:txBody>
          <a:bodyPr lIns="0" tIns="0" rIns="0" bIns="0" rtlCol="0" anchor="t">
            <a:spAutoFit/>
          </a:bodyPr>
          <a:lstStyle/>
          <a:p>
            <a:pPr algn="ctr">
              <a:lnSpc>
                <a:spcPts val="2719"/>
              </a:lnSpc>
              <a:spcBef>
                <a:spcPct val="0"/>
              </a:spcBef>
            </a:pPr>
            <a:endParaRPr/>
          </a:p>
          <a:p>
            <a:pPr algn="ctr">
              <a:lnSpc>
                <a:spcPts val="2719"/>
              </a:lnSpc>
              <a:spcBef>
                <a:spcPct val="0"/>
              </a:spcBef>
            </a:pPr>
            <a:r>
              <a:rPr lang="en-US" sz="1942">
                <a:solidFill>
                  <a:srgbClr val="FFFFFF"/>
                </a:solidFill>
                <a:latin typeface="Poppins"/>
                <a:ea typeface="Poppins"/>
                <a:cs typeface="Poppins"/>
                <a:sym typeface="Poppins"/>
              </a:rPr>
              <a:t>Pastikan orang benar-benar paham, bukan cuma mengangguk.</a:t>
            </a:r>
          </a:p>
        </p:txBody>
      </p:sp>
      <p:sp>
        <p:nvSpPr>
          <p:cNvPr id="49" name="TextBox 49"/>
          <p:cNvSpPr txBox="1"/>
          <p:nvPr/>
        </p:nvSpPr>
        <p:spPr>
          <a:xfrm>
            <a:off x="4805681" y="6399287"/>
            <a:ext cx="2303010" cy="2065210"/>
          </a:xfrm>
          <a:prstGeom prst="rect">
            <a:avLst/>
          </a:prstGeom>
        </p:spPr>
        <p:txBody>
          <a:bodyPr lIns="0" tIns="0" rIns="0" bIns="0" rtlCol="0" anchor="t">
            <a:spAutoFit/>
          </a:bodyPr>
          <a:lstStyle/>
          <a:p>
            <a:pPr algn="ctr">
              <a:lnSpc>
                <a:spcPts val="2719"/>
              </a:lnSpc>
              <a:spcBef>
                <a:spcPct val="0"/>
              </a:spcBef>
            </a:pPr>
            <a:endParaRPr/>
          </a:p>
          <a:p>
            <a:pPr algn="ctr">
              <a:lnSpc>
                <a:spcPts val="2719"/>
              </a:lnSpc>
              <a:spcBef>
                <a:spcPct val="0"/>
              </a:spcBef>
            </a:pPr>
            <a:r>
              <a:rPr lang="en-US" sz="1942" b="1">
                <a:solidFill>
                  <a:srgbClr val="FFFFFF"/>
                </a:solidFill>
                <a:latin typeface="Poppins Bold"/>
                <a:ea typeface="Poppins Bold"/>
                <a:cs typeface="Poppins Bold"/>
                <a:sym typeface="Poppins Bold"/>
              </a:rPr>
              <a:t>Ingat:</a:t>
            </a:r>
          </a:p>
          <a:p>
            <a:pPr algn="ctr">
              <a:lnSpc>
                <a:spcPts val="2719"/>
              </a:lnSpc>
              <a:spcBef>
                <a:spcPct val="0"/>
              </a:spcBef>
            </a:pPr>
            <a:r>
              <a:rPr lang="en-US" sz="1942">
                <a:solidFill>
                  <a:srgbClr val="FFFFFF"/>
                </a:solidFill>
                <a:latin typeface="Poppins"/>
                <a:ea typeface="Poppins"/>
                <a:cs typeface="Poppins"/>
                <a:sym typeface="Poppins"/>
              </a:rPr>
              <a:t>Mendengarkan itu bagian dari melayani.</a:t>
            </a:r>
          </a:p>
          <a:p>
            <a:pPr algn="ctr">
              <a:lnSpc>
                <a:spcPts val="2719"/>
              </a:lnSpc>
              <a:spcBef>
                <a:spcPct val="0"/>
              </a:spcBef>
            </a:pPr>
            <a:endParaRPr lang="en-US" sz="1942">
              <a:solidFill>
                <a:srgbClr val="FFFFFF"/>
              </a:solidFill>
              <a:latin typeface="Poppins"/>
              <a:ea typeface="Poppins"/>
              <a:cs typeface="Poppins"/>
              <a:sym typeface="Poppins"/>
            </a:endParaRPr>
          </a:p>
        </p:txBody>
      </p:sp>
      <p:sp>
        <p:nvSpPr>
          <p:cNvPr id="50" name="Freeform 50"/>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51" name="Group 51"/>
          <p:cNvGrpSpPr/>
          <p:nvPr/>
        </p:nvGrpSpPr>
        <p:grpSpPr>
          <a:xfrm>
            <a:off x="-1115" y="9661191"/>
            <a:ext cx="15869159" cy="476836"/>
            <a:chOff x="0" y="0"/>
            <a:chExt cx="4179532" cy="125587"/>
          </a:xfrm>
        </p:grpSpPr>
        <p:sp>
          <p:nvSpPr>
            <p:cNvPr id="52" name="Freeform 52"/>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53" name="TextBox 53"/>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55" name="TextBox 8">
            <a:extLst>
              <a:ext uri="{FF2B5EF4-FFF2-40B4-BE49-F238E27FC236}">
                <a16:creationId xmlns:a16="http://schemas.microsoft.com/office/drawing/2014/main" id="{59296E11-7D8A-51AE-7ADF-8DCD339D8CD0}"/>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85508" y="1258717"/>
            <a:ext cx="8567705" cy="1492250"/>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CARA MENGHADAPI KELUHAN NASABAH</a:t>
            </a:r>
          </a:p>
          <a:p>
            <a:pPr algn="l">
              <a:lnSpc>
                <a:spcPts val="4199"/>
              </a:lnSpc>
            </a:pPr>
            <a:endParaRPr lang="en-US" sz="2999" b="1" i="1">
              <a:solidFill>
                <a:srgbClr val="062652"/>
              </a:solidFill>
              <a:latin typeface="Poppins Bold Italics"/>
              <a:ea typeface="Poppins Bold Italics"/>
              <a:cs typeface="Poppins Bold Italics"/>
              <a:sym typeface="Poppins Bold Italics"/>
            </a:endParaRPr>
          </a:p>
          <a:p>
            <a:pPr algn="l">
              <a:lnSpc>
                <a:spcPts val="3499"/>
              </a:lnSpc>
            </a:pPr>
            <a:r>
              <a:rPr lang="en-US" sz="2499" i="1">
                <a:solidFill>
                  <a:srgbClr val="062652"/>
                </a:solidFill>
                <a:latin typeface="Poppins Italics"/>
                <a:ea typeface="Poppins Italics"/>
                <a:cs typeface="Poppins Italics"/>
                <a:sym typeface="Poppins Italics"/>
              </a:rPr>
              <a:t>KALAU ADA NASABAH KOMPLAIN:</a:t>
            </a:r>
          </a:p>
        </p:txBody>
      </p:sp>
      <p:grpSp>
        <p:nvGrpSpPr>
          <p:cNvPr id="4" name="Group 4"/>
          <p:cNvGrpSpPr/>
          <p:nvPr/>
        </p:nvGrpSpPr>
        <p:grpSpPr>
          <a:xfrm>
            <a:off x="1197390" y="3354217"/>
            <a:ext cx="8115300" cy="1204737"/>
            <a:chOff x="0" y="0"/>
            <a:chExt cx="10820400" cy="1606316"/>
          </a:xfrm>
        </p:grpSpPr>
        <p:grpSp>
          <p:nvGrpSpPr>
            <p:cNvPr id="5" name="Group 5"/>
            <p:cNvGrpSpPr/>
            <p:nvPr/>
          </p:nvGrpSpPr>
          <p:grpSpPr>
            <a:xfrm>
              <a:off x="0" y="0"/>
              <a:ext cx="10820400" cy="1606316"/>
              <a:chOff x="0" y="0"/>
              <a:chExt cx="2137363" cy="317297"/>
            </a:xfrm>
          </p:grpSpPr>
          <p:sp>
            <p:nvSpPr>
              <p:cNvPr id="6" name="Freeform 6"/>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7" name="TextBox 7"/>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8" name="Group 8"/>
            <p:cNvGrpSpPr/>
            <p:nvPr/>
          </p:nvGrpSpPr>
          <p:grpSpPr>
            <a:xfrm>
              <a:off x="237771" y="147579"/>
              <a:ext cx="1311158" cy="131115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1</a:t>
                </a:r>
              </a:p>
            </p:txBody>
          </p:sp>
        </p:grpSp>
        <p:sp>
          <p:nvSpPr>
            <p:cNvPr id="11" name="TextBox 11"/>
            <p:cNvSpPr txBox="1"/>
            <p:nvPr/>
          </p:nvSpPr>
          <p:spPr>
            <a:xfrm>
              <a:off x="1786530" y="535988"/>
              <a:ext cx="8243572" cy="4688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Dengarkan dulu, jangan defensif</a:t>
              </a:r>
            </a:p>
          </p:txBody>
        </p:sp>
      </p:grpSp>
      <p:grpSp>
        <p:nvGrpSpPr>
          <p:cNvPr id="12" name="Group 12"/>
          <p:cNvGrpSpPr/>
          <p:nvPr/>
        </p:nvGrpSpPr>
        <p:grpSpPr>
          <a:xfrm>
            <a:off x="9087192" y="4272674"/>
            <a:ext cx="8115300" cy="1204737"/>
            <a:chOff x="0" y="0"/>
            <a:chExt cx="10820400" cy="1606316"/>
          </a:xfrm>
        </p:grpSpPr>
        <p:grpSp>
          <p:nvGrpSpPr>
            <p:cNvPr id="13" name="Group 13"/>
            <p:cNvGrpSpPr/>
            <p:nvPr/>
          </p:nvGrpSpPr>
          <p:grpSpPr>
            <a:xfrm rot="-10800000">
              <a:off x="0" y="0"/>
              <a:ext cx="10820400" cy="1606316"/>
              <a:chOff x="0" y="0"/>
              <a:chExt cx="2137363" cy="317297"/>
            </a:xfrm>
          </p:grpSpPr>
          <p:sp>
            <p:nvSpPr>
              <p:cNvPr id="14" name="Freeform 14"/>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15" name="TextBox 15"/>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16" name="Group 16"/>
            <p:cNvGrpSpPr/>
            <p:nvPr/>
          </p:nvGrpSpPr>
          <p:grpSpPr>
            <a:xfrm>
              <a:off x="9271471" y="147579"/>
              <a:ext cx="1311158" cy="131115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2</a:t>
                </a:r>
              </a:p>
            </p:txBody>
          </p:sp>
        </p:grpSp>
        <p:sp>
          <p:nvSpPr>
            <p:cNvPr id="19" name="TextBox 19"/>
            <p:cNvSpPr txBox="1"/>
            <p:nvPr/>
          </p:nvSpPr>
          <p:spPr>
            <a:xfrm>
              <a:off x="758154" y="535400"/>
              <a:ext cx="7722704" cy="4688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Jangan memotong atau menyalahkan</a:t>
              </a:r>
            </a:p>
          </p:txBody>
        </p:sp>
      </p:grpSp>
      <p:grpSp>
        <p:nvGrpSpPr>
          <p:cNvPr id="20" name="Group 20"/>
          <p:cNvGrpSpPr/>
          <p:nvPr/>
        </p:nvGrpSpPr>
        <p:grpSpPr>
          <a:xfrm>
            <a:off x="1200736" y="5207536"/>
            <a:ext cx="8115300" cy="1204737"/>
            <a:chOff x="0" y="0"/>
            <a:chExt cx="10820400" cy="1606316"/>
          </a:xfrm>
        </p:grpSpPr>
        <p:grpSp>
          <p:nvGrpSpPr>
            <p:cNvPr id="21" name="Group 21"/>
            <p:cNvGrpSpPr/>
            <p:nvPr/>
          </p:nvGrpSpPr>
          <p:grpSpPr>
            <a:xfrm>
              <a:off x="0" y="0"/>
              <a:ext cx="10820400" cy="1606316"/>
              <a:chOff x="0" y="0"/>
              <a:chExt cx="2137363" cy="317297"/>
            </a:xfrm>
          </p:grpSpPr>
          <p:sp>
            <p:nvSpPr>
              <p:cNvPr id="22" name="Freeform 22"/>
              <p:cNvSpPr/>
              <p:nvPr/>
            </p:nvSpPr>
            <p:spPr>
              <a:xfrm>
                <a:off x="0" y="0"/>
                <a:ext cx="2137363" cy="317297"/>
              </a:xfrm>
              <a:custGeom>
                <a:avLst/>
                <a:gdLst/>
                <a:ahLst/>
                <a:cxnLst/>
                <a:rect l="l" t="t" r="r" b="b"/>
                <a:pathLst>
                  <a:path w="2137363" h="317297">
                    <a:moveTo>
                      <a:pt x="48654" y="0"/>
                    </a:moveTo>
                    <a:lnTo>
                      <a:pt x="2088710" y="0"/>
                    </a:lnTo>
                    <a:cubicBezTo>
                      <a:pt x="2115580" y="0"/>
                      <a:pt x="2137363" y="21783"/>
                      <a:pt x="2137363" y="48654"/>
                    </a:cubicBezTo>
                    <a:lnTo>
                      <a:pt x="2137363" y="268644"/>
                    </a:lnTo>
                    <a:cubicBezTo>
                      <a:pt x="2137363" y="295514"/>
                      <a:pt x="2115580" y="317297"/>
                      <a:pt x="2088710" y="317297"/>
                    </a:cubicBezTo>
                    <a:lnTo>
                      <a:pt x="48654" y="317297"/>
                    </a:lnTo>
                    <a:cubicBezTo>
                      <a:pt x="21783" y="317297"/>
                      <a:pt x="0" y="295514"/>
                      <a:pt x="0" y="268644"/>
                    </a:cubicBezTo>
                    <a:lnTo>
                      <a:pt x="0" y="48654"/>
                    </a:lnTo>
                    <a:cubicBezTo>
                      <a:pt x="0" y="21783"/>
                      <a:pt x="21783" y="0"/>
                      <a:pt x="48654" y="0"/>
                    </a:cubicBezTo>
                    <a:close/>
                  </a:path>
                </a:pathLst>
              </a:custGeom>
              <a:solidFill>
                <a:srgbClr val="B3B6BA"/>
              </a:solidFill>
            </p:spPr>
          </p:sp>
          <p:sp>
            <p:nvSpPr>
              <p:cNvPr id="23" name="TextBox 23"/>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24" name="Group 24"/>
            <p:cNvGrpSpPr/>
            <p:nvPr/>
          </p:nvGrpSpPr>
          <p:grpSpPr>
            <a:xfrm>
              <a:off x="237771" y="147579"/>
              <a:ext cx="1311158" cy="1311158"/>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3</a:t>
                </a:r>
              </a:p>
            </p:txBody>
          </p:sp>
        </p:grpSp>
        <p:sp>
          <p:nvSpPr>
            <p:cNvPr id="27" name="TextBox 27"/>
            <p:cNvSpPr txBox="1"/>
            <p:nvPr/>
          </p:nvSpPr>
          <p:spPr>
            <a:xfrm>
              <a:off x="1874410" y="535400"/>
              <a:ext cx="8243572" cy="468842"/>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Tetap tenang dan sopan</a:t>
              </a:r>
            </a:p>
          </p:txBody>
        </p:sp>
      </p:grpSp>
      <p:sp>
        <p:nvSpPr>
          <p:cNvPr id="28" name="TextBox 28"/>
          <p:cNvSpPr txBox="1"/>
          <p:nvPr/>
        </p:nvSpPr>
        <p:spPr>
          <a:xfrm>
            <a:off x="3070992" y="6993298"/>
            <a:ext cx="12259630" cy="1958785"/>
          </a:xfrm>
          <a:prstGeom prst="rect">
            <a:avLst/>
          </a:prstGeom>
        </p:spPr>
        <p:txBody>
          <a:bodyPr lIns="0" tIns="0" rIns="0" bIns="0" rtlCol="0" anchor="t">
            <a:spAutoFit/>
          </a:bodyPr>
          <a:lstStyle/>
          <a:p>
            <a:pPr algn="ctr">
              <a:lnSpc>
                <a:spcPts val="3113"/>
              </a:lnSpc>
            </a:pPr>
            <a:r>
              <a:rPr lang="en-US" sz="2223" b="1" i="1">
                <a:solidFill>
                  <a:srgbClr val="062652"/>
                </a:solidFill>
                <a:latin typeface="Poppins Bold Italics"/>
                <a:ea typeface="Poppins Bold Italics"/>
                <a:cs typeface="Poppins Bold Italics"/>
                <a:sym typeface="Poppins Bold Italics"/>
              </a:rPr>
              <a:t>KALIMAT YANG AMAN:</a:t>
            </a:r>
          </a:p>
          <a:p>
            <a:pPr algn="ctr">
              <a:lnSpc>
                <a:spcPts val="3113"/>
              </a:lnSpc>
            </a:pPr>
            <a:r>
              <a:rPr lang="en-US" sz="2223" i="1">
                <a:solidFill>
                  <a:srgbClr val="062652"/>
                </a:solidFill>
                <a:latin typeface="Poppins Italics"/>
                <a:ea typeface="Poppins Italics"/>
                <a:cs typeface="Poppins Italics"/>
                <a:sym typeface="Poppins Italics"/>
              </a:rPr>
              <a:t>“BAIK, TERIMA KASIH SUDAH MENYAMPAIKAN. KAMI BANTU CEK YA BU.”</a:t>
            </a:r>
          </a:p>
          <a:p>
            <a:pPr algn="ctr">
              <a:lnSpc>
                <a:spcPts val="3113"/>
              </a:lnSpc>
            </a:pPr>
            <a:endParaRPr lang="en-US" sz="2223" i="1">
              <a:solidFill>
                <a:srgbClr val="062652"/>
              </a:solidFill>
              <a:latin typeface="Poppins Italics"/>
              <a:ea typeface="Poppins Italics"/>
              <a:cs typeface="Poppins Italics"/>
              <a:sym typeface="Poppins Italics"/>
            </a:endParaRPr>
          </a:p>
          <a:p>
            <a:pPr algn="ctr">
              <a:lnSpc>
                <a:spcPts val="3113"/>
              </a:lnSpc>
            </a:pPr>
            <a:r>
              <a:rPr lang="en-US" sz="2223" b="1" i="1">
                <a:solidFill>
                  <a:srgbClr val="062652"/>
                </a:solidFill>
                <a:latin typeface="Poppins Bold Italics"/>
                <a:ea typeface="Poppins Bold Italics"/>
                <a:cs typeface="Poppins Bold Italics"/>
                <a:sym typeface="Poppins Bold Italics"/>
              </a:rPr>
              <a:t>INGAT:</a:t>
            </a:r>
          </a:p>
          <a:p>
            <a:pPr algn="ctr">
              <a:lnSpc>
                <a:spcPts val="3113"/>
              </a:lnSpc>
            </a:pPr>
            <a:r>
              <a:rPr lang="en-US" sz="2223" i="1">
                <a:solidFill>
                  <a:srgbClr val="062652"/>
                </a:solidFill>
                <a:latin typeface="Poppins Italics"/>
                <a:ea typeface="Poppins Italics"/>
                <a:cs typeface="Poppins Italics"/>
                <a:sym typeface="Poppins Italics"/>
              </a:rPr>
              <a:t>ORANG YANG KOMPLAIN ITU INGIN DIDENGAR, BUKAN DILAWAN.</a:t>
            </a:r>
          </a:p>
        </p:txBody>
      </p:sp>
      <p:sp>
        <p:nvSpPr>
          <p:cNvPr id="29" name="Freeform 29"/>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30" name="Group 30"/>
          <p:cNvGrpSpPr/>
          <p:nvPr/>
        </p:nvGrpSpPr>
        <p:grpSpPr>
          <a:xfrm>
            <a:off x="-1115" y="9661191"/>
            <a:ext cx="15869159" cy="476836"/>
            <a:chOff x="0" y="0"/>
            <a:chExt cx="4179532" cy="125587"/>
          </a:xfrm>
        </p:grpSpPr>
        <p:sp>
          <p:nvSpPr>
            <p:cNvPr id="31" name="Freeform 31"/>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32" name="TextBox 32"/>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34" name="TextBox 8">
            <a:extLst>
              <a:ext uri="{FF2B5EF4-FFF2-40B4-BE49-F238E27FC236}">
                <a16:creationId xmlns:a16="http://schemas.microsoft.com/office/drawing/2014/main" id="{C0A92390-4197-7B48-0245-E0FD53FE3E8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3055588" y="2678551"/>
            <a:ext cx="5446521" cy="4929898"/>
            <a:chOff x="0" y="0"/>
            <a:chExt cx="1366092" cy="1236513"/>
          </a:xfrm>
        </p:grpSpPr>
        <p:sp>
          <p:nvSpPr>
            <p:cNvPr id="4" name="Freeform 4"/>
            <p:cNvSpPr/>
            <p:nvPr/>
          </p:nvSpPr>
          <p:spPr>
            <a:xfrm>
              <a:off x="0" y="0"/>
              <a:ext cx="1366092" cy="1236513"/>
            </a:xfrm>
            <a:custGeom>
              <a:avLst/>
              <a:gdLst/>
              <a:ahLst/>
              <a:cxnLst/>
              <a:rect l="l" t="t" r="r" b="b"/>
              <a:pathLst>
                <a:path w="1366092" h="1236513">
                  <a:moveTo>
                    <a:pt x="27763" y="0"/>
                  </a:moveTo>
                  <a:lnTo>
                    <a:pt x="1338330" y="0"/>
                  </a:lnTo>
                  <a:cubicBezTo>
                    <a:pt x="1345693" y="0"/>
                    <a:pt x="1352754" y="2925"/>
                    <a:pt x="1357961" y="8131"/>
                  </a:cubicBezTo>
                  <a:cubicBezTo>
                    <a:pt x="1363167" y="13338"/>
                    <a:pt x="1366092" y="20399"/>
                    <a:pt x="1366092" y="27763"/>
                  </a:cubicBezTo>
                  <a:lnTo>
                    <a:pt x="1366092" y="1208751"/>
                  </a:lnTo>
                  <a:cubicBezTo>
                    <a:pt x="1366092" y="1224083"/>
                    <a:pt x="1353662" y="1236513"/>
                    <a:pt x="1338330" y="1236513"/>
                  </a:cubicBezTo>
                  <a:lnTo>
                    <a:pt x="27763" y="1236513"/>
                  </a:lnTo>
                  <a:cubicBezTo>
                    <a:pt x="20399" y="1236513"/>
                    <a:pt x="13338" y="1233588"/>
                    <a:pt x="8131" y="1228382"/>
                  </a:cubicBezTo>
                  <a:cubicBezTo>
                    <a:pt x="2925" y="1223175"/>
                    <a:pt x="0" y="1216114"/>
                    <a:pt x="0" y="1208751"/>
                  </a:cubicBezTo>
                  <a:lnTo>
                    <a:pt x="0" y="27763"/>
                  </a:lnTo>
                  <a:cubicBezTo>
                    <a:pt x="0" y="12430"/>
                    <a:pt x="12430" y="0"/>
                    <a:pt x="27763" y="0"/>
                  </a:cubicBezTo>
                  <a:close/>
                </a:path>
              </a:pathLst>
            </a:custGeom>
            <a:solidFill>
              <a:srgbClr val="003366"/>
            </a:solidFill>
          </p:spPr>
        </p:sp>
        <p:sp>
          <p:nvSpPr>
            <p:cNvPr id="5" name="TextBox 5"/>
            <p:cNvSpPr txBox="1"/>
            <p:nvPr/>
          </p:nvSpPr>
          <p:spPr>
            <a:xfrm>
              <a:off x="0" y="-66675"/>
              <a:ext cx="1366092" cy="1303188"/>
            </a:xfrm>
            <a:prstGeom prst="rect">
              <a:avLst/>
            </a:prstGeom>
          </p:spPr>
          <p:txBody>
            <a:bodyPr lIns="41674" tIns="41674" rIns="41674" bIns="41674" rtlCol="0" anchor="ctr"/>
            <a:lstStyle/>
            <a:p>
              <a:pPr algn="ctr">
                <a:lnSpc>
                  <a:spcPts val="2800"/>
                </a:lnSpc>
              </a:pPr>
              <a:endParaRPr/>
            </a:p>
          </p:txBody>
        </p:sp>
      </p:grpSp>
      <p:sp>
        <p:nvSpPr>
          <p:cNvPr id="6" name="Freeform 6"/>
          <p:cNvSpPr/>
          <p:nvPr/>
        </p:nvSpPr>
        <p:spPr>
          <a:xfrm>
            <a:off x="4209655" y="3897786"/>
            <a:ext cx="3138388" cy="2906932"/>
          </a:xfrm>
          <a:custGeom>
            <a:avLst/>
            <a:gdLst/>
            <a:ahLst/>
            <a:cxnLst/>
            <a:rect l="l" t="t" r="r" b="b"/>
            <a:pathLst>
              <a:path w="3138388" h="2906932">
                <a:moveTo>
                  <a:pt x="0" y="0"/>
                </a:moveTo>
                <a:lnTo>
                  <a:pt x="3138388" y="0"/>
                </a:lnTo>
                <a:lnTo>
                  <a:pt x="3138388" y="2906933"/>
                </a:lnTo>
                <a:lnTo>
                  <a:pt x="0" y="2906933"/>
                </a:lnTo>
                <a:lnTo>
                  <a:pt x="0" y="0"/>
                </a:lnTo>
                <a:close/>
              </a:path>
            </a:pathLst>
          </a:custGeom>
          <a:blipFill>
            <a:blip r:embed="rId3"/>
            <a:stretch>
              <a:fillRect/>
            </a:stretch>
          </a:blipFill>
        </p:spPr>
      </p:sp>
      <p:grpSp>
        <p:nvGrpSpPr>
          <p:cNvPr id="7" name="Group 7"/>
          <p:cNvGrpSpPr/>
          <p:nvPr/>
        </p:nvGrpSpPr>
        <p:grpSpPr>
          <a:xfrm>
            <a:off x="9861323" y="2678551"/>
            <a:ext cx="5446521" cy="4929898"/>
            <a:chOff x="0" y="0"/>
            <a:chExt cx="1366092" cy="1236513"/>
          </a:xfrm>
        </p:grpSpPr>
        <p:sp>
          <p:nvSpPr>
            <p:cNvPr id="8" name="Freeform 8"/>
            <p:cNvSpPr/>
            <p:nvPr/>
          </p:nvSpPr>
          <p:spPr>
            <a:xfrm>
              <a:off x="0" y="0"/>
              <a:ext cx="1366092" cy="1236513"/>
            </a:xfrm>
            <a:custGeom>
              <a:avLst/>
              <a:gdLst/>
              <a:ahLst/>
              <a:cxnLst/>
              <a:rect l="l" t="t" r="r" b="b"/>
              <a:pathLst>
                <a:path w="1366092" h="1236513">
                  <a:moveTo>
                    <a:pt x="27763" y="0"/>
                  </a:moveTo>
                  <a:lnTo>
                    <a:pt x="1338330" y="0"/>
                  </a:lnTo>
                  <a:cubicBezTo>
                    <a:pt x="1345693" y="0"/>
                    <a:pt x="1352754" y="2925"/>
                    <a:pt x="1357961" y="8131"/>
                  </a:cubicBezTo>
                  <a:cubicBezTo>
                    <a:pt x="1363167" y="13338"/>
                    <a:pt x="1366092" y="20399"/>
                    <a:pt x="1366092" y="27763"/>
                  </a:cubicBezTo>
                  <a:lnTo>
                    <a:pt x="1366092" y="1208751"/>
                  </a:lnTo>
                  <a:cubicBezTo>
                    <a:pt x="1366092" y="1224083"/>
                    <a:pt x="1353662" y="1236513"/>
                    <a:pt x="1338330" y="1236513"/>
                  </a:cubicBezTo>
                  <a:lnTo>
                    <a:pt x="27763" y="1236513"/>
                  </a:lnTo>
                  <a:cubicBezTo>
                    <a:pt x="20399" y="1236513"/>
                    <a:pt x="13338" y="1233588"/>
                    <a:pt x="8131" y="1228382"/>
                  </a:cubicBezTo>
                  <a:cubicBezTo>
                    <a:pt x="2925" y="1223175"/>
                    <a:pt x="0" y="1216114"/>
                    <a:pt x="0" y="1208751"/>
                  </a:cubicBezTo>
                  <a:lnTo>
                    <a:pt x="0" y="27763"/>
                  </a:lnTo>
                  <a:cubicBezTo>
                    <a:pt x="0" y="12430"/>
                    <a:pt x="12430" y="0"/>
                    <a:pt x="27763" y="0"/>
                  </a:cubicBezTo>
                  <a:close/>
                </a:path>
              </a:pathLst>
            </a:custGeom>
            <a:solidFill>
              <a:srgbClr val="003366"/>
            </a:solidFill>
          </p:spPr>
        </p:sp>
        <p:sp>
          <p:nvSpPr>
            <p:cNvPr id="9" name="TextBox 9"/>
            <p:cNvSpPr txBox="1"/>
            <p:nvPr/>
          </p:nvSpPr>
          <p:spPr>
            <a:xfrm>
              <a:off x="0" y="-66675"/>
              <a:ext cx="1366092" cy="1303188"/>
            </a:xfrm>
            <a:prstGeom prst="rect">
              <a:avLst/>
            </a:prstGeom>
          </p:spPr>
          <p:txBody>
            <a:bodyPr lIns="41674" tIns="41674" rIns="41674" bIns="41674" rtlCol="0" anchor="ctr"/>
            <a:lstStyle/>
            <a:p>
              <a:pPr algn="ctr">
                <a:lnSpc>
                  <a:spcPts val="2800"/>
                </a:lnSpc>
              </a:pPr>
              <a:endParaRPr/>
            </a:p>
          </p:txBody>
        </p:sp>
      </p:grpSp>
      <p:sp>
        <p:nvSpPr>
          <p:cNvPr id="10" name="Freeform 10"/>
          <p:cNvSpPr/>
          <p:nvPr/>
        </p:nvSpPr>
        <p:spPr>
          <a:xfrm>
            <a:off x="11592733" y="3595764"/>
            <a:ext cx="1983702" cy="3510977"/>
          </a:xfrm>
          <a:custGeom>
            <a:avLst/>
            <a:gdLst/>
            <a:ahLst/>
            <a:cxnLst/>
            <a:rect l="l" t="t" r="r" b="b"/>
            <a:pathLst>
              <a:path w="1983702" h="3510977">
                <a:moveTo>
                  <a:pt x="0" y="0"/>
                </a:moveTo>
                <a:lnTo>
                  <a:pt x="1983702" y="0"/>
                </a:lnTo>
                <a:lnTo>
                  <a:pt x="1983702" y="3510977"/>
                </a:lnTo>
                <a:lnTo>
                  <a:pt x="0" y="351097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1028700" y="1663415"/>
            <a:ext cx="6276777"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INTINYA PELAYANAN PRIMA ITU...</a:t>
            </a:r>
          </a:p>
        </p:txBody>
      </p:sp>
      <p:sp>
        <p:nvSpPr>
          <p:cNvPr id="12" name="TextBox 12"/>
          <p:cNvSpPr txBox="1"/>
          <p:nvPr/>
        </p:nvSpPr>
        <p:spPr>
          <a:xfrm>
            <a:off x="3014482" y="2983642"/>
            <a:ext cx="5487627" cy="441325"/>
          </a:xfrm>
          <a:prstGeom prst="rect">
            <a:avLst/>
          </a:prstGeom>
        </p:spPr>
        <p:txBody>
          <a:bodyPr lIns="0" tIns="0" rIns="0" bIns="0" rtlCol="0" anchor="t">
            <a:spAutoFit/>
          </a:bodyPr>
          <a:lstStyle/>
          <a:p>
            <a:pPr algn="ctr">
              <a:lnSpc>
                <a:spcPts val="3499"/>
              </a:lnSpc>
            </a:pPr>
            <a:r>
              <a:rPr lang="en-US" sz="2499" i="1">
                <a:solidFill>
                  <a:srgbClr val="FFFFFF"/>
                </a:solidFill>
                <a:latin typeface="Poppins Italics"/>
                <a:ea typeface="Poppins Italics"/>
                <a:cs typeface="Poppins Italics"/>
                <a:sym typeface="Poppins Italics"/>
              </a:rPr>
              <a:t>Bukan pencitraan ❌</a:t>
            </a:r>
          </a:p>
        </p:txBody>
      </p:sp>
      <p:sp>
        <p:nvSpPr>
          <p:cNvPr id="13" name="TextBox 13"/>
          <p:cNvSpPr txBox="1"/>
          <p:nvPr/>
        </p:nvSpPr>
        <p:spPr>
          <a:xfrm>
            <a:off x="2790382" y="8018024"/>
            <a:ext cx="12707236" cy="1263080"/>
          </a:xfrm>
          <a:prstGeom prst="rect">
            <a:avLst/>
          </a:prstGeom>
        </p:spPr>
        <p:txBody>
          <a:bodyPr lIns="0" tIns="0" rIns="0" bIns="0" rtlCol="0" anchor="t">
            <a:spAutoFit/>
          </a:bodyPr>
          <a:lstStyle/>
          <a:p>
            <a:pPr algn="ctr">
              <a:lnSpc>
                <a:spcPts val="3356"/>
              </a:lnSpc>
            </a:pPr>
            <a:r>
              <a:rPr lang="en-US" sz="2397" b="1">
                <a:solidFill>
                  <a:srgbClr val="062652"/>
                </a:solidFill>
                <a:latin typeface="Poppins Bold"/>
                <a:ea typeface="Poppins Bold"/>
                <a:cs typeface="Poppins Bold"/>
                <a:sym typeface="Poppins Bold"/>
              </a:rPr>
              <a:t>TETAPI KEBIASAAN BERSIKAP BAIK SAAT BEKERJA</a:t>
            </a:r>
          </a:p>
          <a:p>
            <a:pPr algn="ctr">
              <a:lnSpc>
                <a:spcPts val="3356"/>
              </a:lnSpc>
            </a:pPr>
            <a:endParaRPr lang="en-US" sz="2397" b="1">
              <a:solidFill>
                <a:srgbClr val="062652"/>
              </a:solidFill>
              <a:latin typeface="Poppins Bold"/>
              <a:ea typeface="Poppins Bold"/>
              <a:cs typeface="Poppins Bold"/>
              <a:sym typeface="Poppins Bold"/>
            </a:endParaRPr>
          </a:p>
          <a:p>
            <a:pPr algn="ctr">
              <a:lnSpc>
                <a:spcPts val="3356"/>
              </a:lnSpc>
            </a:pPr>
            <a:r>
              <a:rPr lang="en-US" sz="2397">
                <a:solidFill>
                  <a:srgbClr val="062652"/>
                </a:solidFill>
                <a:latin typeface="Poppins"/>
                <a:ea typeface="Poppins"/>
                <a:cs typeface="Poppins"/>
                <a:sym typeface="Poppins"/>
              </a:rPr>
              <a:t>KALAU KITA MELAYANI DENGAN </a:t>
            </a:r>
            <a:r>
              <a:rPr lang="en-US" sz="2397" b="1">
                <a:solidFill>
                  <a:srgbClr val="062652"/>
                </a:solidFill>
                <a:latin typeface="Poppins Bold"/>
                <a:ea typeface="Poppins Bold"/>
                <a:cs typeface="Poppins Bold"/>
                <a:sym typeface="Poppins Bold"/>
              </a:rPr>
              <a:t>NIAT MEMBANTU, ORANG BISA MERASAKANNYA</a:t>
            </a:r>
          </a:p>
        </p:txBody>
      </p:sp>
      <p:sp>
        <p:nvSpPr>
          <p:cNvPr id="14" name="TextBox 14"/>
          <p:cNvSpPr txBox="1"/>
          <p:nvPr/>
        </p:nvSpPr>
        <p:spPr>
          <a:xfrm>
            <a:off x="9671549" y="2983642"/>
            <a:ext cx="5826068" cy="441325"/>
          </a:xfrm>
          <a:prstGeom prst="rect">
            <a:avLst/>
          </a:prstGeom>
        </p:spPr>
        <p:txBody>
          <a:bodyPr lIns="0" tIns="0" rIns="0" bIns="0" rtlCol="0" anchor="t">
            <a:spAutoFit/>
          </a:bodyPr>
          <a:lstStyle/>
          <a:p>
            <a:pPr algn="ctr">
              <a:lnSpc>
                <a:spcPts val="3499"/>
              </a:lnSpc>
            </a:pPr>
            <a:r>
              <a:rPr lang="en-US" sz="2499" i="1">
                <a:solidFill>
                  <a:srgbClr val="FFFFFF"/>
                </a:solidFill>
                <a:latin typeface="Poppins Italics"/>
                <a:ea typeface="Poppins Italics"/>
                <a:cs typeface="Poppins Italics"/>
                <a:sym typeface="Poppins Italics"/>
              </a:rPr>
              <a:t>Bukan basa-basi ❌</a:t>
            </a:r>
          </a:p>
        </p:txBody>
      </p:sp>
      <p:sp>
        <p:nvSpPr>
          <p:cNvPr id="15" name="Freeform 15"/>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6" name="Group 16"/>
          <p:cNvGrpSpPr/>
          <p:nvPr/>
        </p:nvGrpSpPr>
        <p:grpSpPr>
          <a:xfrm>
            <a:off x="-1115" y="9661191"/>
            <a:ext cx="15869159" cy="476836"/>
            <a:chOff x="0" y="0"/>
            <a:chExt cx="4179532" cy="125587"/>
          </a:xfrm>
        </p:grpSpPr>
        <p:sp>
          <p:nvSpPr>
            <p:cNvPr id="17" name="Freeform 17"/>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8" name="TextBox 18"/>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20" name="TextBox 8">
            <a:extLst>
              <a:ext uri="{FF2B5EF4-FFF2-40B4-BE49-F238E27FC236}">
                <a16:creationId xmlns:a16="http://schemas.microsoft.com/office/drawing/2014/main" id="{F44429D7-D504-FBF6-00CD-D071AF77ED5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28700" y="1961224"/>
            <a:ext cx="15352511" cy="901700"/>
          </a:xfrm>
          <a:prstGeom prst="rect">
            <a:avLst/>
          </a:prstGeom>
        </p:spPr>
        <p:txBody>
          <a:bodyPr lIns="0" tIns="0" rIns="0" bIns="0" rtlCol="0" anchor="t">
            <a:spAutoFit/>
          </a:bodyPr>
          <a:lstStyle/>
          <a:p>
            <a:pPr algn="ctr">
              <a:lnSpc>
                <a:spcPts val="7000"/>
              </a:lnSpc>
            </a:pPr>
            <a:r>
              <a:rPr lang="en-US" sz="5000" b="1">
                <a:solidFill>
                  <a:srgbClr val="062652"/>
                </a:solidFill>
                <a:latin typeface="Poppins Bold"/>
                <a:ea typeface="Poppins Bold"/>
                <a:cs typeface="Poppins Bold"/>
                <a:sym typeface="Poppins Bold"/>
              </a:rPr>
              <a:t>PELAYANAN PRIMA DI PNM MEKAAR DILAKUKAN</a:t>
            </a:r>
          </a:p>
        </p:txBody>
      </p:sp>
      <p:grpSp>
        <p:nvGrpSpPr>
          <p:cNvPr id="4" name="Group 4"/>
          <p:cNvGrpSpPr/>
          <p:nvPr/>
        </p:nvGrpSpPr>
        <p:grpSpPr>
          <a:xfrm>
            <a:off x="769308" y="4091649"/>
            <a:ext cx="8492684" cy="1260761"/>
            <a:chOff x="0" y="0"/>
            <a:chExt cx="2137363" cy="317297"/>
          </a:xfrm>
        </p:grpSpPr>
        <p:sp>
          <p:nvSpPr>
            <p:cNvPr id="5" name="Freeform 5"/>
            <p:cNvSpPr/>
            <p:nvPr/>
          </p:nvSpPr>
          <p:spPr>
            <a:xfrm>
              <a:off x="0" y="0"/>
              <a:ext cx="2137363" cy="317297"/>
            </a:xfrm>
            <a:custGeom>
              <a:avLst/>
              <a:gdLst/>
              <a:ahLst/>
              <a:cxnLst/>
              <a:rect l="l" t="t" r="r" b="b"/>
              <a:pathLst>
                <a:path w="2137363" h="317297">
                  <a:moveTo>
                    <a:pt x="46492" y="0"/>
                  </a:moveTo>
                  <a:lnTo>
                    <a:pt x="2090871" y="0"/>
                  </a:lnTo>
                  <a:cubicBezTo>
                    <a:pt x="2103202" y="0"/>
                    <a:pt x="2115027" y="4898"/>
                    <a:pt x="2123746" y="13617"/>
                  </a:cubicBezTo>
                  <a:cubicBezTo>
                    <a:pt x="2132465" y="22336"/>
                    <a:pt x="2137363" y="34161"/>
                    <a:pt x="2137363" y="46492"/>
                  </a:cubicBezTo>
                  <a:lnTo>
                    <a:pt x="2137363" y="270806"/>
                  </a:lnTo>
                  <a:cubicBezTo>
                    <a:pt x="2137363" y="283136"/>
                    <a:pt x="2132465" y="294961"/>
                    <a:pt x="2123746" y="303680"/>
                  </a:cubicBezTo>
                  <a:cubicBezTo>
                    <a:pt x="2115027" y="312399"/>
                    <a:pt x="2103202" y="317297"/>
                    <a:pt x="2090871" y="317297"/>
                  </a:cubicBezTo>
                  <a:lnTo>
                    <a:pt x="46492" y="317297"/>
                  </a:lnTo>
                  <a:cubicBezTo>
                    <a:pt x="34161" y="317297"/>
                    <a:pt x="22336" y="312399"/>
                    <a:pt x="13617" y="303680"/>
                  </a:cubicBezTo>
                  <a:cubicBezTo>
                    <a:pt x="4898" y="294961"/>
                    <a:pt x="0" y="283136"/>
                    <a:pt x="0" y="270806"/>
                  </a:cubicBezTo>
                  <a:lnTo>
                    <a:pt x="0" y="46492"/>
                  </a:lnTo>
                  <a:cubicBezTo>
                    <a:pt x="0" y="34161"/>
                    <a:pt x="4898" y="22336"/>
                    <a:pt x="13617" y="13617"/>
                  </a:cubicBezTo>
                  <a:cubicBezTo>
                    <a:pt x="22336" y="4898"/>
                    <a:pt x="34161" y="0"/>
                    <a:pt x="46492" y="0"/>
                  </a:cubicBezTo>
                  <a:close/>
                </a:path>
              </a:pathLst>
            </a:custGeom>
            <a:solidFill>
              <a:srgbClr val="B3B6BA"/>
            </a:solidFill>
          </p:spPr>
        </p:sp>
        <p:sp>
          <p:nvSpPr>
            <p:cNvPr id="6" name="TextBox 6"/>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7" name="Group 7"/>
          <p:cNvGrpSpPr/>
          <p:nvPr/>
        </p:nvGrpSpPr>
        <p:grpSpPr>
          <a:xfrm>
            <a:off x="955929" y="4207481"/>
            <a:ext cx="1029098" cy="102909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1</a:t>
              </a:r>
            </a:p>
          </p:txBody>
        </p:sp>
      </p:grpSp>
      <p:sp>
        <p:nvSpPr>
          <p:cNvPr id="10" name="TextBox 10"/>
          <p:cNvSpPr txBox="1"/>
          <p:nvPr/>
        </p:nvSpPr>
        <p:spPr>
          <a:xfrm>
            <a:off x="2215254" y="4459319"/>
            <a:ext cx="6470191" cy="458746"/>
          </a:xfrm>
          <a:prstGeom prst="rect">
            <a:avLst/>
          </a:prstGeom>
        </p:spPr>
        <p:txBody>
          <a:bodyPr lIns="0" tIns="0" rIns="0" bIns="0" rtlCol="0" anchor="t">
            <a:spAutoFit/>
          </a:bodyPr>
          <a:lstStyle/>
          <a:p>
            <a:pPr algn="l">
              <a:lnSpc>
                <a:spcPts val="3662"/>
              </a:lnSpc>
            </a:pPr>
            <a:r>
              <a:rPr lang="en-US" sz="2616" b="1">
                <a:solidFill>
                  <a:srgbClr val="062652"/>
                </a:solidFill>
                <a:latin typeface="Poppins Bold"/>
                <a:ea typeface="Poppins Bold"/>
                <a:cs typeface="Poppins Bold"/>
                <a:sym typeface="Poppins Bold"/>
              </a:rPr>
              <a:t>Kapan?</a:t>
            </a:r>
          </a:p>
        </p:txBody>
      </p:sp>
      <p:grpSp>
        <p:nvGrpSpPr>
          <p:cNvPr id="11" name="Group 11"/>
          <p:cNvGrpSpPr/>
          <p:nvPr/>
        </p:nvGrpSpPr>
        <p:grpSpPr>
          <a:xfrm rot="-10800000">
            <a:off x="9026008" y="5052817"/>
            <a:ext cx="8492684" cy="1260761"/>
            <a:chOff x="0" y="0"/>
            <a:chExt cx="2137363" cy="317297"/>
          </a:xfrm>
        </p:grpSpPr>
        <p:sp>
          <p:nvSpPr>
            <p:cNvPr id="12" name="Freeform 12"/>
            <p:cNvSpPr/>
            <p:nvPr/>
          </p:nvSpPr>
          <p:spPr>
            <a:xfrm>
              <a:off x="0" y="0"/>
              <a:ext cx="2137363" cy="317297"/>
            </a:xfrm>
            <a:custGeom>
              <a:avLst/>
              <a:gdLst/>
              <a:ahLst/>
              <a:cxnLst/>
              <a:rect l="l" t="t" r="r" b="b"/>
              <a:pathLst>
                <a:path w="2137363" h="317297">
                  <a:moveTo>
                    <a:pt x="46492" y="0"/>
                  </a:moveTo>
                  <a:lnTo>
                    <a:pt x="2090871" y="0"/>
                  </a:lnTo>
                  <a:cubicBezTo>
                    <a:pt x="2103202" y="0"/>
                    <a:pt x="2115027" y="4898"/>
                    <a:pt x="2123746" y="13617"/>
                  </a:cubicBezTo>
                  <a:cubicBezTo>
                    <a:pt x="2132465" y="22336"/>
                    <a:pt x="2137363" y="34161"/>
                    <a:pt x="2137363" y="46492"/>
                  </a:cubicBezTo>
                  <a:lnTo>
                    <a:pt x="2137363" y="270806"/>
                  </a:lnTo>
                  <a:cubicBezTo>
                    <a:pt x="2137363" y="283136"/>
                    <a:pt x="2132465" y="294961"/>
                    <a:pt x="2123746" y="303680"/>
                  </a:cubicBezTo>
                  <a:cubicBezTo>
                    <a:pt x="2115027" y="312399"/>
                    <a:pt x="2103202" y="317297"/>
                    <a:pt x="2090871" y="317297"/>
                  </a:cubicBezTo>
                  <a:lnTo>
                    <a:pt x="46492" y="317297"/>
                  </a:lnTo>
                  <a:cubicBezTo>
                    <a:pt x="34161" y="317297"/>
                    <a:pt x="22336" y="312399"/>
                    <a:pt x="13617" y="303680"/>
                  </a:cubicBezTo>
                  <a:cubicBezTo>
                    <a:pt x="4898" y="294961"/>
                    <a:pt x="0" y="283136"/>
                    <a:pt x="0" y="270806"/>
                  </a:cubicBezTo>
                  <a:lnTo>
                    <a:pt x="0" y="46492"/>
                  </a:lnTo>
                  <a:cubicBezTo>
                    <a:pt x="0" y="34161"/>
                    <a:pt x="4898" y="22336"/>
                    <a:pt x="13617" y="13617"/>
                  </a:cubicBezTo>
                  <a:cubicBezTo>
                    <a:pt x="22336" y="4898"/>
                    <a:pt x="34161" y="0"/>
                    <a:pt x="46492" y="0"/>
                  </a:cubicBezTo>
                  <a:close/>
                </a:path>
              </a:pathLst>
            </a:custGeom>
            <a:solidFill>
              <a:srgbClr val="B3B6BA"/>
            </a:solidFill>
          </p:spPr>
        </p:sp>
        <p:sp>
          <p:nvSpPr>
            <p:cNvPr id="13" name="TextBox 13"/>
            <p:cNvSpPr txBox="1"/>
            <p:nvPr/>
          </p:nvSpPr>
          <p:spPr>
            <a:xfrm>
              <a:off x="0" y="-85725"/>
              <a:ext cx="2137363" cy="403022"/>
            </a:xfrm>
            <a:prstGeom prst="rect">
              <a:avLst/>
            </a:prstGeom>
          </p:spPr>
          <p:txBody>
            <a:bodyPr lIns="50800" tIns="50800" rIns="50800" bIns="50800" rtlCol="0" anchor="ctr"/>
            <a:lstStyle/>
            <a:p>
              <a:pPr algn="ctr">
                <a:lnSpc>
                  <a:spcPts val="4200"/>
                </a:lnSpc>
              </a:pPr>
              <a:endParaRPr/>
            </a:p>
          </p:txBody>
        </p:sp>
      </p:grpSp>
      <p:grpSp>
        <p:nvGrpSpPr>
          <p:cNvPr id="14" name="Group 14"/>
          <p:cNvGrpSpPr/>
          <p:nvPr/>
        </p:nvGrpSpPr>
        <p:grpSpPr>
          <a:xfrm>
            <a:off x="16275932" y="5176291"/>
            <a:ext cx="983368" cy="1013814"/>
            <a:chOff x="0" y="0"/>
            <a:chExt cx="812800" cy="837964"/>
          </a:xfrm>
        </p:grpSpPr>
        <p:sp>
          <p:nvSpPr>
            <p:cNvPr id="15" name="Freeform 15"/>
            <p:cNvSpPr/>
            <p:nvPr/>
          </p:nvSpPr>
          <p:spPr>
            <a:xfrm>
              <a:off x="0" y="0"/>
              <a:ext cx="812800" cy="837964"/>
            </a:xfrm>
            <a:custGeom>
              <a:avLst/>
              <a:gdLst/>
              <a:ahLst/>
              <a:cxnLst/>
              <a:rect l="l" t="t" r="r" b="b"/>
              <a:pathLst>
                <a:path w="812800" h="837964">
                  <a:moveTo>
                    <a:pt x="406400" y="0"/>
                  </a:moveTo>
                  <a:cubicBezTo>
                    <a:pt x="181951" y="0"/>
                    <a:pt x="0" y="187585"/>
                    <a:pt x="0" y="418982"/>
                  </a:cubicBezTo>
                  <a:cubicBezTo>
                    <a:pt x="0" y="650380"/>
                    <a:pt x="181951" y="837964"/>
                    <a:pt x="406400" y="837964"/>
                  </a:cubicBezTo>
                  <a:cubicBezTo>
                    <a:pt x="630849" y="837964"/>
                    <a:pt x="812800" y="650380"/>
                    <a:pt x="812800" y="418982"/>
                  </a:cubicBezTo>
                  <a:cubicBezTo>
                    <a:pt x="812800" y="187585"/>
                    <a:pt x="630849" y="0"/>
                    <a:pt x="406400" y="0"/>
                  </a:cubicBezTo>
                  <a:close/>
                </a:path>
              </a:pathLst>
            </a:custGeom>
            <a:solidFill>
              <a:srgbClr val="003366"/>
            </a:solidFill>
          </p:spPr>
        </p:sp>
        <p:sp>
          <p:nvSpPr>
            <p:cNvPr id="16" name="TextBox 16"/>
            <p:cNvSpPr txBox="1"/>
            <p:nvPr/>
          </p:nvSpPr>
          <p:spPr>
            <a:xfrm>
              <a:off x="76200" y="-7166"/>
              <a:ext cx="660400" cy="766571"/>
            </a:xfrm>
            <a:prstGeom prst="rect">
              <a:avLst/>
            </a:prstGeom>
          </p:spPr>
          <p:txBody>
            <a:bodyPr lIns="50800" tIns="50800" rIns="50800" bIns="50800" rtlCol="0" anchor="ctr"/>
            <a:lstStyle/>
            <a:p>
              <a:pPr algn="ctr">
                <a:lnSpc>
                  <a:spcPts val="4200"/>
                </a:lnSpc>
              </a:pPr>
              <a:r>
                <a:rPr lang="en-US" sz="3000" b="1">
                  <a:solidFill>
                    <a:srgbClr val="FFFFFF"/>
                  </a:solidFill>
                  <a:latin typeface="Poppins Bold"/>
                  <a:ea typeface="Poppins Bold"/>
                  <a:cs typeface="Poppins Bold"/>
                  <a:sym typeface="Poppins Bold"/>
                </a:rPr>
                <a:t>2</a:t>
              </a:r>
            </a:p>
          </p:txBody>
        </p:sp>
      </p:grpSp>
      <p:sp>
        <p:nvSpPr>
          <p:cNvPr id="17" name="TextBox 17"/>
          <p:cNvSpPr txBox="1"/>
          <p:nvPr/>
        </p:nvSpPr>
        <p:spPr>
          <a:xfrm>
            <a:off x="9621066" y="5436418"/>
            <a:ext cx="6061374" cy="458746"/>
          </a:xfrm>
          <a:prstGeom prst="rect">
            <a:avLst/>
          </a:prstGeom>
        </p:spPr>
        <p:txBody>
          <a:bodyPr lIns="0" tIns="0" rIns="0" bIns="0" rtlCol="0" anchor="t">
            <a:spAutoFit/>
          </a:bodyPr>
          <a:lstStyle/>
          <a:p>
            <a:pPr algn="l">
              <a:lnSpc>
                <a:spcPts val="3662"/>
              </a:lnSpc>
            </a:pPr>
            <a:r>
              <a:rPr lang="en-US" sz="2616" b="1">
                <a:solidFill>
                  <a:srgbClr val="062652"/>
                </a:solidFill>
                <a:latin typeface="Poppins Bold"/>
                <a:ea typeface="Poppins Bold"/>
                <a:cs typeface="Poppins Bold"/>
                <a:sym typeface="Poppins Bold"/>
              </a:rPr>
              <a:t>Kepada Siapa saja?</a:t>
            </a:r>
          </a:p>
        </p:txBody>
      </p:sp>
      <p:grpSp>
        <p:nvGrpSpPr>
          <p:cNvPr id="18" name="Group 18"/>
          <p:cNvGrpSpPr/>
          <p:nvPr/>
        </p:nvGrpSpPr>
        <p:grpSpPr>
          <a:xfrm>
            <a:off x="772809" y="6031153"/>
            <a:ext cx="8492684" cy="1260761"/>
            <a:chOff x="0" y="0"/>
            <a:chExt cx="2137363" cy="317297"/>
          </a:xfrm>
        </p:grpSpPr>
        <p:sp>
          <p:nvSpPr>
            <p:cNvPr id="19" name="Freeform 19"/>
            <p:cNvSpPr/>
            <p:nvPr/>
          </p:nvSpPr>
          <p:spPr>
            <a:xfrm>
              <a:off x="0" y="0"/>
              <a:ext cx="2137363" cy="317297"/>
            </a:xfrm>
            <a:custGeom>
              <a:avLst/>
              <a:gdLst/>
              <a:ahLst/>
              <a:cxnLst/>
              <a:rect l="l" t="t" r="r" b="b"/>
              <a:pathLst>
                <a:path w="2137363" h="317297">
                  <a:moveTo>
                    <a:pt x="46492" y="0"/>
                  </a:moveTo>
                  <a:lnTo>
                    <a:pt x="2090871" y="0"/>
                  </a:lnTo>
                  <a:cubicBezTo>
                    <a:pt x="2103202" y="0"/>
                    <a:pt x="2115027" y="4898"/>
                    <a:pt x="2123746" y="13617"/>
                  </a:cubicBezTo>
                  <a:cubicBezTo>
                    <a:pt x="2132465" y="22336"/>
                    <a:pt x="2137363" y="34161"/>
                    <a:pt x="2137363" y="46492"/>
                  </a:cubicBezTo>
                  <a:lnTo>
                    <a:pt x="2137363" y="270806"/>
                  </a:lnTo>
                  <a:cubicBezTo>
                    <a:pt x="2137363" y="283136"/>
                    <a:pt x="2132465" y="294961"/>
                    <a:pt x="2123746" y="303680"/>
                  </a:cubicBezTo>
                  <a:cubicBezTo>
                    <a:pt x="2115027" y="312399"/>
                    <a:pt x="2103202" y="317297"/>
                    <a:pt x="2090871" y="317297"/>
                  </a:cubicBezTo>
                  <a:lnTo>
                    <a:pt x="46492" y="317297"/>
                  </a:lnTo>
                  <a:cubicBezTo>
                    <a:pt x="34161" y="317297"/>
                    <a:pt x="22336" y="312399"/>
                    <a:pt x="13617" y="303680"/>
                  </a:cubicBezTo>
                  <a:cubicBezTo>
                    <a:pt x="4898" y="294961"/>
                    <a:pt x="0" y="283136"/>
                    <a:pt x="0" y="270806"/>
                  </a:cubicBezTo>
                  <a:lnTo>
                    <a:pt x="0" y="46492"/>
                  </a:lnTo>
                  <a:cubicBezTo>
                    <a:pt x="0" y="34161"/>
                    <a:pt x="4898" y="22336"/>
                    <a:pt x="13617" y="13617"/>
                  </a:cubicBezTo>
                  <a:cubicBezTo>
                    <a:pt x="22336" y="4898"/>
                    <a:pt x="34161" y="0"/>
                    <a:pt x="46492" y="0"/>
                  </a:cubicBezTo>
                  <a:close/>
                </a:path>
              </a:pathLst>
            </a:custGeom>
            <a:solidFill>
              <a:srgbClr val="B3B6BA"/>
            </a:solidFill>
          </p:spPr>
        </p:sp>
        <p:sp>
          <p:nvSpPr>
            <p:cNvPr id="20" name="TextBox 20"/>
            <p:cNvSpPr txBox="1"/>
            <p:nvPr/>
          </p:nvSpPr>
          <p:spPr>
            <a:xfrm>
              <a:off x="0" y="-57150"/>
              <a:ext cx="2137363" cy="374447"/>
            </a:xfrm>
            <a:prstGeom prst="rect">
              <a:avLst/>
            </a:prstGeom>
          </p:spPr>
          <p:txBody>
            <a:bodyPr lIns="50800" tIns="50800" rIns="50800" bIns="50800" rtlCol="0" anchor="ctr"/>
            <a:lstStyle/>
            <a:p>
              <a:pPr algn="ctr">
                <a:lnSpc>
                  <a:spcPts val="2799"/>
                </a:lnSpc>
              </a:pPr>
              <a:endParaRPr/>
            </a:p>
          </p:txBody>
        </p:sp>
      </p:grpSp>
      <p:grpSp>
        <p:nvGrpSpPr>
          <p:cNvPr id="21" name="Group 21"/>
          <p:cNvGrpSpPr/>
          <p:nvPr/>
        </p:nvGrpSpPr>
        <p:grpSpPr>
          <a:xfrm>
            <a:off x="959430" y="6146984"/>
            <a:ext cx="1029098" cy="1029098"/>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23" name="TextBox 23"/>
            <p:cNvSpPr txBox="1"/>
            <p:nvPr/>
          </p:nvSpPr>
          <p:spPr>
            <a:xfrm>
              <a:off x="76200" y="19050"/>
              <a:ext cx="660400" cy="71755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3</a:t>
              </a:r>
            </a:p>
          </p:txBody>
        </p:sp>
      </p:grpSp>
      <p:sp>
        <p:nvSpPr>
          <p:cNvPr id="24" name="TextBox 24"/>
          <p:cNvSpPr txBox="1"/>
          <p:nvPr/>
        </p:nvSpPr>
        <p:spPr>
          <a:xfrm>
            <a:off x="2215254" y="6398823"/>
            <a:ext cx="7377075" cy="458746"/>
          </a:xfrm>
          <a:prstGeom prst="rect">
            <a:avLst/>
          </a:prstGeom>
        </p:spPr>
        <p:txBody>
          <a:bodyPr lIns="0" tIns="0" rIns="0" bIns="0" rtlCol="0" anchor="t">
            <a:spAutoFit/>
          </a:bodyPr>
          <a:lstStyle/>
          <a:p>
            <a:pPr algn="l">
              <a:lnSpc>
                <a:spcPts val="3662"/>
              </a:lnSpc>
            </a:pPr>
            <a:r>
              <a:rPr lang="en-US" sz="2616" b="1">
                <a:solidFill>
                  <a:srgbClr val="062652"/>
                </a:solidFill>
                <a:latin typeface="Poppins Bold"/>
                <a:ea typeface="Poppins Bold"/>
                <a:cs typeface="Poppins Bold"/>
                <a:sym typeface="Poppins Bold"/>
              </a:rPr>
              <a:t>Bagaimana cara  dan tahapannya?</a:t>
            </a:r>
          </a:p>
        </p:txBody>
      </p:sp>
      <p:sp>
        <p:nvSpPr>
          <p:cNvPr id="25" name="Freeform 25"/>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26" name="Group 26"/>
          <p:cNvGrpSpPr/>
          <p:nvPr/>
        </p:nvGrpSpPr>
        <p:grpSpPr>
          <a:xfrm>
            <a:off x="-1115" y="9661191"/>
            <a:ext cx="15869159" cy="476836"/>
            <a:chOff x="0" y="0"/>
            <a:chExt cx="4179532" cy="125587"/>
          </a:xfrm>
        </p:grpSpPr>
        <p:sp>
          <p:nvSpPr>
            <p:cNvPr id="27" name="Freeform 27"/>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28" name="TextBox 28"/>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30" name="TextBox 8">
            <a:extLst>
              <a:ext uri="{FF2B5EF4-FFF2-40B4-BE49-F238E27FC236}">
                <a16:creationId xmlns:a16="http://schemas.microsoft.com/office/drawing/2014/main" id="{3A42BFA6-3D81-0B3B-684D-9B208D180F1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4871271"/>
            <a:chOff x="0" y="0"/>
            <a:chExt cx="2828458" cy="753401"/>
          </a:xfrm>
        </p:grpSpPr>
        <p:sp>
          <p:nvSpPr>
            <p:cNvPr id="3" name="Freeform 3"/>
            <p:cNvSpPr/>
            <p:nvPr/>
          </p:nvSpPr>
          <p:spPr>
            <a:xfrm>
              <a:off x="0" y="0"/>
              <a:ext cx="2828458" cy="753401"/>
            </a:xfrm>
            <a:custGeom>
              <a:avLst/>
              <a:gdLst/>
              <a:ahLst/>
              <a:cxnLst/>
              <a:rect l="l" t="t" r="r" b="b"/>
              <a:pathLst>
                <a:path w="2828458" h="753401">
                  <a:moveTo>
                    <a:pt x="0" y="0"/>
                  </a:moveTo>
                  <a:lnTo>
                    <a:pt x="2828458" y="0"/>
                  </a:lnTo>
                  <a:lnTo>
                    <a:pt x="2828458" y="753401"/>
                  </a:lnTo>
                  <a:lnTo>
                    <a:pt x="0" y="753401"/>
                  </a:lnTo>
                  <a:close/>
                </a:path>
              </a:pathLst>
            </a:custGeom>
            <a:blipFill>
              <a:blip r:embed="rId2">
                <a:alphaModFix amt="5000"/>
              </a:blip>
              <a:stretch>
                <a:fillRect t="-75180" b="-75180"/>
              </a:stretch>
            </a:blipFill>
          </p:spPr>
        </p:sp>
      </p:grpSp>
      <p:grpSp>
        <p:nvGrpSpPr>
          <p:cNvPr id="4" name="Group 4"/>
          <p:cNvGrpSpPr/>
          <p:nvPr/>
        </p:nvGrpSpPr>
        <p:grpSpPr>
          <a:xfrm>
            <a:off x="-360918" y="8781464"/>
            <a:ext cx="2059630" cy="476836"/>
            <a:chOff x="0" y="0"/>
            <a:chExt cx="542454" cy="125587"/>
          </a:xfrm>
        </p:grpSpPr>
        <p:sp>
          <p:nvSpPr>
            <p:cNvPr id="5" name="Freeform 5"/>
            <p:cNvSpPr/>
            <p:nvPr/>
          </p:nvSpPr>
          <p:spPr>
            <a:xfrm>
              <a:off x="0" y="0"/>
              <a:ext cx="542454" cy="125587"/>
            </a:xfrm>
            <a:custGeom>
              <a:avLst/>
              <a:gdLst/>
              <a:ahLst/>
              <a:cxnLst/>
              <a:rect l="l" t="t" r="r" b="b"/>
              <a:pathLst>
                <a:path w="542454" h="125587">
                  <a:moveTo>
                    <a:pt x="0" y="0"/>
                  </a:moveTo>
                  <a:lnTo>
                    <a:pt x="542454" y="0"/>
                  </a:lnTo>
                  <a:lnTo>
                    <a:pt x="542454" y="125587"/>
                  </a:lnTo>
                  <a:lnTo>
                    <a:pt x="0" y="125587"/>
                  </a:lnTo>
                  <a:close/>
                </a:path>
              </a:pathLst>
            </a:custGeom>
            <a:solidFill>
              <a:srgbClr val="003366"/>
            </a:solidFill>
          </p:spPr>
        </p:sp>
        <p:sp>
          <p:nvSpPr>
            <p:cNvPr id="6" name="TextBox 6"/>
            <p:cNvSpPr txBox="1"/>
            <p:nvPr/>
          </p:nvSpPr>
          <p:spPr>
            <a:xfrm>
              <a:off x="0" y="28575"/>
              <a:ext cx="542454" cy="97012"/>
            </a:xfrm>
            <a:prstGeom prst="rect">
              <a:avLst/>
            </a:prstGeom>
          </p:spPr>
          <p:txBody>
            <a:bodyPr lIns="50800" tIns="50800" rIns="50800" bIns="50800" rtlCol="0" anchor="ctr"/>
            <a:lstStyle/>
            <a:p>
              <a:pPr algn="ctr">
                <a:lnSpc>
                  <a:spcPts val="1704"/>
                </a:lnSpc>
              </a:pPr>
              <a:endParaRPr/>
            </a:p>
          </p:txBody>
        </p:sp>
      </p:grpSp>
      <p:sp>
        <p:nvSpPr>
          <p:cNvPr id="7" name="Freeform 7"/>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8" name="Group 8"/>
          <p:cNvGrpSpPr/>
          <p:nvPr/>
        </p:nvGrpSpPr>
        <p:grpSpPr>
          <a:xfrm>
            <a:off x="-1115" y="9661191"/>
            <a:ext cx="15869159" cy="476836"/>
            <a:chOff x="0" y="0"/>
            <a:chExt cx="4179532" cy="125587"/>
          </a:xfrm>
        </p:grpSpPr>
        <p:sp>
          <p:nvSpPr>
            <p:cNvPr id="9" name="Freeform 9"/>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0" name="TextBox 10"/>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2" name="TextBox 12"/>
          <p:cNvSpPr txBox="1"/>
          <p:nvPr/>
        </p:nvSpPr>
        <p:spPr>
          <a:xfrm>
            <a:off x="1028700" y="2760142"/>
            <a:ext cx="10025923" cy="2383358"/>
          </a:xfrm>
          <a:prstGeom prst="rect">
            <a:avLst/>
          </a:prstGeom>
        </p:spPr>
        <p:txBody>
          <a:bodyPr lIns="0" tIns="0" rIns="0" bIns="0" rtlCol="0" anchor="t">
            <a:spAutoFit/>
          </a:bodyPr>
          <a:lstStyle/>
          <a:p>
            <a:pPr algn="l">
              <a:lnSpc>
                <a:spcPts val="17539"/>
              </a:lnSpc>
            </a:pPr>
            <a:r>
              <a:rPr lang="en-US" sz="18659" b="1">
                <a:solidFill>
                  <a:srgbClr val="062652"/>
                </a:solidFill>
                <a:latin typeface="Montserrat Bold"/>
                <a:ea typeface="Montserrat Bold"/>
                <a:cs typeface="Montserrat Bold"/>
                <a:sym typeface="Montserrat Bold"/>
              </a:rPr>
              <a:t>TERIMA</a:t>
            </a:r>
          </a:p>
        </p:txBody>
      </p:sp>
      <p:sp>
        <p:nvSpPr>
          <p:cNvPr id="13" name="TextBox 13"/>
          <p:cNvSpPr txBox="1"/>
          <p:nvPr/>
        </p:nvSpPr>
        <p:spPr>
          <a:xfrm>
            <a:off x="7233377" y="5600700"/>
            <a:ext cx="10025923" cy="2383358"/>
          </a:xfrm>
          <a:prstGeom prst="rect">
            <a:avLst/>
          </a:prstGeom>
        </p:spPr>
        <p:txBody>
          <a:bodyPr lIns="0" tIns="0" rIns="0" bIns="0" rtlCol="0" anchor="t">
            <a:spAutoFit/>
          </a:bodyPr>
          <a:lstStyle/>
          <a:p>
            <a:pPr algn="r">
              <a:lnSpc>
                <a:spcPts val="17539"/>
              </a:lnSpc>
            </a:pPr>
            <a:r>
              <a:rPr lang="en-US" sz="18659" b="1">
                <a:solidFill>
                  <a:srgbClr val="F6931E"/>
                </a:solidFill>
                <a:latin typeface="Montserrat Bold"/>
                <a:ea typeface="Montserrat Bold"/>
                <a:cs typeface="Montserrat Bold"/>
                <a:sym typeface="Montserrat Bold"/>
              </a:rPr>
              <a:t>KASIH</a:t>
            </a:r>
          </a:p>
        </p:txBody>
      </p:sp>
      <p:sp>
        <p:nvSpPr>
          <p:cNvPr id="14" name="TextBox 8">
            <a:extLst>
              <a:ext uri="{FF2B5EF4-FFF2-40B4-BE49-F238E27FC236}">
                <a16:creationId xmlns:a16="http://schemas.microsoft.com/office/drawing/2014/main" id="{9E469115-461E-7724-331D-ABBAE9DD32E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8263" y="2404760"/>
            <a:ext cx="2531704" cy="3285800"/>
            <a:chOff x="0" y="0"/>
            <a:chExt cx="635000" cy="824142"/>
          </a:xfrm>
        </p:grpSpPr>
        <p:sp>
          <p:nvSpPr>
            <p:cNvPr id="9" name="Freeform 9"/>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0" name="TextBox 10"/>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11" name="Group 11"/>
          <p:cNvGrpSpPr/>
          <p:nvPr/>
        </p:nvGrpSpPr>
        <p:grpSpPr>
          <a:xfrm>
            <a:off x="9382125" y="2404760"/>
            <a:ext cx="2531704" cy="3285800"/>
            <a:chOff x="0" y="0"/>
            <a:chExt cx="635000" cy="824142"/>
          </a:xfrm>
        </p:grpSpPr>
        <p:sp>
          <p:nvSpPr>
            <p:cNvPr id="12" name="Freeform 12"/>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3" name="TextBox 13"/>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4" name="Freeform 14"/>
          <p:cNvSpPr/>
          <p:nvPr/>
        </p:nvSpPr>
        <p:spPr>
          <a:xfrm>
            <a:off x="697373" y="3182205"/>
            <a:ext cx="1853486" cy="936010"/>
          </a:xfrm>
          <a:custGeom>
            <a:avLst/>
            <a:gdLst/>
            <a:ahLst/>
            <a:cxnLst/>
            <a:rect l="l" t="t" r="r" b="b"/>
            <a:pathLst>
              <a:path w="1853486" h="936010">
                <a:moveTo>
                  <a:pt x="0" y="0"/>
                </a:moveTo>
                <a:lnTo>
                  <a:pt x="1853485" y="0"/>
                </a:lnTo>
                <a:lnTo>
                  <a:pt x="1853485" y="936010"/>
                </a:lnTo>
                <a:lnTo>
                  <a:pt x="0" y="936010"/>
                </a:lnTo>
                <a:lnTo>
                  <a:pt x="0" y="0"/>
                </a:lnTo>
                <a:close/>
              </a:path>
            </a:pathLst>
          </a:custGeom>
          <a:blipFill>
            <a:blip r:embed="rId4"/>
            <a:stretch>
              <a:fillRect/>
            </a:stretch>
          </a:blipFill>
        </p:spPr>
      </p:sp>
      <p:sp>
        <p:nvSpPr>
          <p:cNvPr id="15" name="Freeform 15"/>
          <p:cNvSpPr/>
          <p:nvPr/>
        </p:nvSpPr>
        <p:spPr>
          <a:xfrm>
            <a:off x="10056302" y="2888407"/>
            <a:ext cx="1287447" cy="1523606"/>
          </a:xfrm>
          <a:custGeom>
            <a:avLst/>
            <a:gdLst/>
            <a:ahLst/>
            <a:cxnLst/>
            <a:rect l="l" t="t" r="r" b="b"/>
            <a:pathLst>
              <a:path w="1287447" h="1523606">
                <a:moveTo>
                  <a:pt x="0" y="0"/>
                </a:moveTo>
                <a:lnTo>
                  <a:pt x="1287448" y="0"/>
                </a:lnTo>
                <a:lnTo>
                  <a:pt x="1287448" y="1523606"/>
                </a:lnTo>
                <a:lnTo>
                  <a:pt x="0" y="1523606"/>
                </a:lnTo>
                <a:lnTo>
                  <a:pt x="0" y="0"/>
                </a:lnTo>
                <a:close/>
              </a:path>
            </a:pathLst>
          </a:custGeom>
          <a:blipFill>
            <a:blip r:embed="rId5"/>
            <a:stretch>
              <a:fillRect/>
            </a:stretch>
          </a:blipFill>
        </p:spPr>
      </p:sp>
      <p:grpSp>
        <p:nvGrpSpPr>
          <p:cNvPr id="16" name="Group 16"/>
          <p:cNvGrpSpPr/>
          <p:nvPr/>
        </p:nvGrpSpPr>
        <p:grpSpPr>
          <a:xfrm>
            <a:off x="3380166" y="2404760"/>
            <a:ext cx="2531704" cy="3285800"/>
            <a:chOff x="0" y="0"/>
            <a:chExt cx="635000" cy="824142"/>
          </a:xfrm>
        </p:grpSpPr>
        <p:sp>
          <p:nvSpPr>
            <p:cNvPr id="17" name="Freeform 17"/>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18" name="TextBox 18"/>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19" name="Freeform 19"/>
          <p:cNvSpPr/>
          <p:nvPr/>
        </p:nvSpPr>
        <p:spPr>
          <a:xfrm>
            <a:off x="3865494" y="2781334"/>
            <a:ext cx="1566149" cy="1737751"/>
          </a:xfrm>
          <a:custGeom>
            <a:avLst/>
            <a:gdLst/>
            <a:ahLst/>
            <a:cxnLst/>
            <a:rect l="l" t="t" r="r" b="b"/>
            <a:pathLst>
              <a:path w="1566149" h="1737751">
                <a:moveTo>
                  <a:pt x="0" y="0"/>
                </a:moveTo>
                <a:lnTo>
                  <a:pt x="1566149" y="0"/>
                </a:lnTo>
                <a:lnTo>
                  <a:pt x="1566149" y="1737752"/>
                </a:lnTo>
                <a:lnTo>
                  <a:pt x="0" y="1737752"/>
                </a:lnTo>
                <a:lnTo>
                  <a:pt x="0" y="0"/>
                </a:lnTo>
                <a:close/>
              </a:path>
            </a:pathLst>
          </a:custGeom>
          <a:blipFill>
            <a:blip r:embed="rId6"/>
            <a:stretch>
              <a:fillRect/>
            </a:stretch>
          </a:blipFill>
        </p:spPr>
      </p:sp>
      <p:grpSp>
        <p:nvGrpSpPr>
          <p:cNvPr id="20" name="Group 20"/>
          <p:cNvGrpSpPr/>
          <p:nvPr/>
        </p:nvGrpSpPr>
        <p:grpSpPr>
          <a:xfrm>
            <a:off x="6407170" y="2404760"/>
            <a:ext cx="2531704" cy="3285800"/>
            <a:chOff x="0" y="0"/>
            <a:chExt cx="635000" cy="824142"/>
          </a:xfrm>
        </p:grpSpPr>
        <p:sp>
          <p:nvSpPr>
            <p:cNvPr id="21" name="Freeform 21"/>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2" name="TextBox 22"/>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23" name="Freeform 23"/>
          <p:cNvSpPr/>
          <p:nvPr/>
        </p:nvSpPr>
        <p:spPr>
          <a:xfrm>
            <a:off x="6764502" y="2781334"/>
            <a:ext cx="1817041" cy="1737751"/>
          </a:xfrm>
          <a:custGeom>
            <a:avLst/>
            <a:gdLst/>
            <a:ahLst/>
            <a:cxnLst/>
            <a:rect l="l" t="t" r="r" b="b"/>
            <a:pathLst>
              <a:path w="1817041" h="1737751">
                <a:moveTo>
                  <a:pt x="0" y="0"/>
                </a:moveTo>
                <a:lnTo>
                  <a:pt x="1817040" y="0"/>
                </a:lnTo>
                <a:lnTo>
                  <a:pt x="1817040" y="1737752"/>
                </a:lnTo>
                <a:lnTo>
                  <a:pt x="0" y="1737752"/>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4" name="Group 24"/>
          <p:cNvGrpSpPr/>
          <p:nvPr/>
        </p:nvGrpSpPr>
        <p:grpSpPr>
          <a:xfrm>
            <a:off x="12390079" y="2404760"/>
            <a:ext cx="2531704" cy="3285800"/>
            <a:chOff x="0" y="0"/>
            <a:chExt cx="635000" cy="824142"/>
          </a:xfrm>
        </p:grpSpPr>
        <p:sp>
          <p:nvSpPr>
            <p:cNvPr id="25" name="Freeform 25"/>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6" name="TextBox 26"/>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grpSp>
        <p:nvGrpSpPr>
          <p:cNvPr id="27" name="Group 27"/>
          <p:cNvGrpSpPr/>
          <p:nvPr/>
        </p:nvGrpSpPr>
        <p:grpSpPr>
          <a:xfrm>
            <a:off x="15398033" y="2404760"/>
            <a:ext cx="2531704" cy="3285800"/>
            <a:chOff x="0" y="0"/>
            <a:chExt cx="635000" cy="824142"/>
          </a:xfrm>
        </p:grpSpPr>
        <p:sp>
          <p:nvSpPr>
            <p:cNvPr id="28" name="Freeform 28"/>
            <p:cNvSpPr/>
            <p:nvPr/>
          </p:nvSpPr>
          <p:spPr>
            <a:xfrm>
              <a:off x="0" y="0"/>
              <a:ext cx="635000" cy="824142"/>
            </a:xfrm>
            <a:custGeom>
              <a:avLst/>
              <a:gdLst/>
              <a:ahLst/>
              <a:cxnLst/>
              <a:rect l="l" t="t" r="r" b="b"/>
              <a:pathLst>
                <a:path w="635000" h="824142">
                  <a:moveTo>
                    <a:pt x="59726" y="0"/>
                  </a:moveTo>
                  <a:lnTo>
                    <a:pt x="575274" y="0"/>
                  </a:lnTo>
                  <a:cubicBezTo>
                    <a:pt x="608260" y="0"/>
                    <a:pt x="635000" y="26740"/>
                    <a:pt x="635000" y="59726"/>
                  </a:cubicBezTo>
                  <a:lnTo>
                    <a:pt x="635000" y="764416"/>
                  </a:lnTo>
                  <a:cubicBezTo>
                    <a:pt x="635000" y="780256"/>
                    <a:pt x="628707" y="795448"/>
                    <a:pt x="617507" y="806648"/>
                  </a:cubicBezTo>
                  <a:cubicBezTo>
                    <a:pt x="606306" y="817849"/>
                    <a:pt x="591114" y="824142"/>
                    <a:pt x="575274" y="824142"/>
                  </a:cubicBezTo>
                  <a:lnTo>
                    <a:pt x="59726" y="824142"/>
                  </a:lnTo>
                  <a:cubicBezTo>
                    <a:pt x="26740" y="824142"/>
                    <a:pt x="0" y="797401"/>
                    <a:pt x="0" y="764416"/>
                  </a:cubicBezTo>
                  <a:lnTo>
                    <a:pt x="0" y="59726"/>
                  </a:lnTo>
                  <a:cubicBezTo>
                    <a:pt x="0" y="26740"/>
                    <a:pt x="26740" y="0"/>
                    <a:pt x="59726" y="0"/>
                  </a:cubicBezTo>
                  <a:close/>
                </a:path>
              </a:pathLst>
            </a:custGeom>
            <a:solidFill>
              <a:srgbClr val="003366"/>
            </a:solidFill>
          </p:spPr>
        </p:sp>
        <p:sp>
          <p:nvSpPr>
            <p:cNvPr id="29" name="TextBox 29"/>
            <p:cNvSpPr txBox="1"/>
            <p:nvPr/>
          </p:nvSpPr>
          <p:spPr>
            <a:xfrm>
              <a:off x="0" y="-66675"/>
              <a:ext cx="635000" cy="890817"/>
            </a:xfrm>
            <a:prstGeom prst="rect">
              <a:avLst/>
            </a:prstGeom>
          </p:spPr>
          <p:txBody>
            <a:bodyPr lIns="41674" tIns="41674" rIns="41674" bIns="41674" rtlCol="0" anchor="ctr"/>
            <a:lstStyle/>
            <a:p>
              <a:pPr algn="ctr">
                <a:lnSpc>
                  <a:spcPts val="2800"/>
                </a:lnSpc>
              </a:pPr>
              <a:endParaRPr/>
            </a:p>
          </p:txBody>
        </p:sp>
      </p:grpSp>
      <p:sp>
        <p:nvSpPr>
          <p:cNvPr id="30" name="Freeform 30"/>
          <p:cNvSpPr/>
          <p:nvPr/>
        </p:nvSpPr>
        <p:spPr>
          <a:xfrm>
            <a:off x="12623092" y="2781334"/>
            <a:ext cx="2065678" cy="1737751"/>
          </a:xfrm>
          <a:custGeom>
            <a:avLst/>
            <a:gdLst/>
            <a:ahLst/>
            <a:cxnLst/>
            <a:rect l="l" t="t" r="r" b="b"/>
            <a:pathLst>
              <a:path w="2065678" h="1737751">
                <a:moveTo>
                  <a:pt x="0" y="0"/>
                </a:moveTo>
                <a:lnTo>
                  <a:pt x="2065678" y="0"/>
                </a:lnTo>
                <a:lnTo>
                  <a:pt x="2065678" y="1737752"/>
                </a:lnTo>
                <a:lnTo>
                  <a:pt x="0" y="173775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1" name="Freeform 31"/>
          <p:cNvSpPr/>
          <p:nvPr/>
        </p:nvSpPr>
        <p:spPr>
          <a:xfrm>
            <a:off x="15713224" y="2781334"/>
            <a:ext cx="1737751" cy="1737751"/>
          </a:xfrm>
          <a:custGeom>
            <a:avLst/>
            <a:gdLst/>
            <a:ahLst/>
            <a:cxnLst/>
            <a:rect l="l" t="t" r="r" b="b"/>
            <a:pathLst>
              <a:path w="1737751" h="1737751">
                <a:moveTo>
                  <a:pt x="0" y="0"/>
                </a:moveTo>
                <a:lnTo>
                  <a:pt x="1737752" y="0"/>
                </a:lnTo>
                <a:lnTo>
                  <a:pt x="1737752" y="1737752"/>
                </a:lnTo>
                <a:lnTo>
                  <a:pt x="0" y="1737752"/>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32" name="TextBox 32"/>
          <p:cNvSpPr txBox="1"/>
          <p:nvPr/>
        </p:nvSpPr>
        <p:spPr>
          <a:xfrm>
            <a:off x="560321" y="4794490"/>
            <a:ext cx="2127588" cy="368300"/>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Suap</a:t>
            </a:r>
          </a:p>
        </p:txBody>
      </p:sp>
      <p:sp>
        <p:nvSpPr>
          <p:cNvPr id="33" name="TextBox 33"/>
          <p:cNvSpPr txBox="1"/>
          <p:nvPr/>
        </p:nvSpPr>
        <p:spPr>
          <a:xfrm>
            <a:off x="9584183" y="4804015"/>
            <a:ext cx="2127588" cy="364497"/>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Gratifikasi</a:t>
            </a:r>
          </a:p>
        </p:txBody>
      </p:sp>
      <p:sp>
        <p:nvSpPr>
          <p:cNvPr id="34" name="TextBox 34"/>
          <p:cNvSpPr txBox="1"/>
          <p:nvPr/>
        </p:nvSpPr>
        <p:spPr>
          <a:xfrm>
            <a:off x="5629573" y="962025"/>
            <a:ext cx="7028855" cy="596901"/>
          </a:xfrm>
          <a:prstGeom prst="rect">
            <a:avLst/>
          </a:prstGeom>
        </p:spPr>
        <p:txBody>
          <a:bodyPr lIns="0" tIns="0" rIns="0" bIns="0" rtlCol="0" anchor="t">
            <a:spAutoFit/>
          </a:bodyPr>
          <a:lstStyle/>
          <a:p>
            <a:pPr algn="ctr">
              <a:lnSpc>
                <a:spcPts val="4899"/>
              </a:lnSpc>
            </a:pPr>
            <a:r>
              <a:rPr lang="en-US" sz="3499" b="1">
                <a:solidFill>
                  <a:srgbClr val="062652"/>
                </a:solidFill>
                <a:latin typeface="Montserrat Bold"/>
                <a:ea typeface="Montserrat Bold"/>
                <a:cs typeface="Montserrat Bold"/>
                <a:sym typeface="Montserrat Bold"/>
              </a:rPr>
              <a:t>JENIS-JENIS TINDAK KORUPSI</a:t>
            </a:r>
          </a:p>
        </p:txBody>
      </p:sp>
      <p:sp>
        <p:nvSpPr>
          <p:cNvPr id="35" name="TextBox 35"/>
          <p:cNvSpPr txBox="1"/>
          <p:nvPr/>
        </p:nvSpPr>
        <p:spPr>
          <a:xfrm>
            <a:off x="358263" y="5919160"/>
            <a:ext cx="2531704" cy="2482850"/>
          </a:xfrm>
          <a:prstGeom prst="rect">
            <a:avLst/>
          </a:prstGeom>
        </p:spPr>
        <p:txBody>
          <a:bodyPr lIns="0" tIns="0" rIns="0" bIns="0" rtlCol="0" anchor="t">
            <a:spAutoFit/>
          </a:bodyPr>
          <a:lstStyle/>
          <a:p>
            <a:pPr algn="ctr">
              <a:lnSpc>
                <a:spcPts val="2800"/>
              </a:lnSpc>
              <a:spcBef>
                <a:spcPct val="0"/>
              </a:spcBef>
            </a:pPr>
            <a:r>
              <a:rPr lang="en-US" sz="2000" b="1">
                <a:solidFill>
                  <a:srgbClr val="003366"/>
                </a:solidFill>
                <a:latin typeface="Poppins Bold"/>
                <a:ea typeface="Poppins Bold"/>
                <a:cs typeface="Poppins Bold"/>
                <a:sym typeface="Poppins Bold"/>
              </a:rPr>
              <a:t>Memberi atau menerima sesuatu (uang, barang, fasilitas) supaya keputusan jadi menguntungkan pihak tertentu.</a:t>
            </a:r>
          </a:p>
        </p:txBody>
      </p:sp>
      <p:sp>
        <p:nvSpPr>
          <p:cNvPr id="36" name="TextBox 36"/>
          <p:cNvSpPr txBox="1"/>
          <p:nvPr/>
        </p:nvSpPr>
        <p:spPr>
          <a:xfrm>
            <a:off x="3366217" y="5919160"/>
            <a:ext cx="2531704" cy="2130425"/>
          </a:xfrm>
          <a:prstGeom prst="rect">
            <a:avLst/>
          </a:prstGeom>
        </p:spPr>
        <p:txBody>
          <a:bodyPr lIns="0" tIns="0" rIns="0" bIns="0" rtlCol="0" anchor="t">
            <a:spAutoFit/>
          </a:bodyPr>
          <a:lstStyle/>
          <a:p>
            <a:pPr algn="ctr">
              <a:lnSpc>
                <a:spcPts val="2800"/>
              </a:lnSpc>
              <a:spcBef>
                <a:spcPct val="0"/>
              </a:spcBef>
            </a:pPr>
            <a:r>
              <a:rPr lang="en-US" sz="2000" b="1">
                <a:solidFill>
                  <a:srgbClr val="003366"/>
                </a:solidFill>
                <a:latin typeface="Poppins Bold"/>
                <a:ea typeface="Poppins Bold"/>
                <a:cs typeface="Poppins Bold"/>
                <a:sym typeface="Poppins Bold"/>
              </a:rPr>
              <a:t>Mengambil atau menggunakan uang/aset yang dipercayakan untuk kepentingan pribadi.</a:t>
            </a:r>
          </a:p>
        </p:txBody>
      </p:sp>
      <p:sp>
        <p:nvSpPr>
          <p:cNvPr id="37" name="TextBox 37"/>
          <p:cNvSpPr txBox="1"/>
          <p:nvPr/>
        </p:nvSpPr>
        <p:spPr>
          <a:xfrm>
            <a:off x="3582224" y="4794490"/>
            <a:ext cx="2127588" cy="368300"/>
          </a:xfrm>
          <a:prstGeom prst="rect">
            <a:avLst/>
          </a:prstGeom>
        </p:spPr>
        <p:txBody>
          <a:bodyPr lIns="0" tIns="0" rIns="0" bIns="0" rtlCol="0" anchor="t">
            <a:spAutoFit/>
          </a:bodyPr>
          <a:lstStyle/>
          <a:p>
            <a:pPr algn="ctr">
              <a:lnSpc>
                <a:spcPts val="2800"/>
              </a:lnSpc>
            </a:pPr>
            <a:r>
              <a:rPr lang="en-US" sz="2000" i="1">
                <a:solidFill>
                  <a:srgbClr val="FFFFFF"/>
                </a:solidFill>
                <a:latin typeface="Poppins Italics"/>
                <a:ea typeface="Poppins Italics"/>
                <a:cs typeface="Poppins Italics"/>
                <a:sym typeface="Poppins Italics"/>
              </a:rPr>
              <a:t>Penggelapan</a:t>
            </a:r>
          </a:p>
        </p:txBody>
      </p:sp>
      <p:sp>
        <p:nvSpPr>
          <p:cNvPr id="38" name="TextBox 38"/>
          <p:cNvSpPr txBox="1"/>
          <p:nvPr/>
        </p:nvSpPr>
        <p:spPr>
          <a:xfrm>
            <a:off x="6576229" y="4645582"/>
            <a:ext cx="2127588" cy="675640"/>
          </a:xfrm>
          <a:prstGeom prst="rect">
            <a:avLst/>
          </a:prstGeom>
        </p:spPr>
        <p:txBody>
          <a:bodyPr lIns="0" tIns="0" rIns="0" bIns="0" rtlCol="0" anchor="t">
            <a:spAutoFit/>
          </a:bodyPr>
          <a:lstStyle/>
          <a:p>
            <a:pPr algn="ctr">
              <a:lnSpc>
                <a:spcPts val="2660"/>
              </a:lnSpc>
            </a:pPr>
            <a:r>
              <a:rPr lang="en-US" sz="1900" i="1">
                <a:solidFill>
                  <a:srgbClr val="FFFFFF"/>
                </a:solidFill>
                <a:latin typeface="Poppins Italics"/>
                <a:ea typeface="Poppins Italics"/>
                <a:cs typeface="Poppins Italics"/>
                <a:sym typeface="Poppins Italics"/>
              </a:rPr>
              <a:t>Penyalahgunaan Wewenang</a:t>
            </a:r>
          </a:p>
        </p:txBody>
      </p:sp>
      <p:sp>
        <p:nvSpPr>
          <p:cNvPr id="39" name="TextBox 39"/>
          <p:cNvSpPr txBox="1"/>
          <p:nvPr/>
        </p:nvSpPr>
        <p:spPr>
          <a:xfrm>
            <a:off x="6374171" y="5928685"/>
            <a:ext cx="2531704" cy="2342515"/>
          </a:xfrm>
          <a:prstGeom prst="rect">
            <a:avLst/>
          </a:prstGeom>
        </p:spPr>
        <p:txBody>
          <a:bodyPr lIns="0" tIns="0" rIns="0" bIns="0" rtlCol="0" anchor="t">
            <a:spAutoFit/>
          </a:bodyPr>
          <a:lstStyle/>
          <a:p>
            <a:pPr algn="ctr">
              <a:lnSpc>
                <a:spcPts val="2660"/>
              </a:lnSpc>
              <a:spcBef>
                <a:spcPct val="0"/>
              </a:spcBef>
            </a:pPr>
            <a:r>
              <a:rPr lang="en-US" sz="1900" b="1">
                <a:solidFill>
                  <a:srgbClr val="003366"/>
                </a:solidFill>
                <a:latin typeface="Poppins Bold"/>
                <a:ea typeface="Poppins Bold"/>
                <a:cs typeface="Poppins Bold"/>
                <a:sym typeface="Poppins Bold"/>
              </a:rPr>
              <a:t>Memakai jabatan/kekuasaan untuk keuntungan pribadi atau kelompok, meski tanpa uang tunai langsung.</a:t>
            </a:r>
          </a:p>
        </p:txBody>
      </p:sp>
      <p:sp>
        <p:nvSpPr>
          <p:cNvPr id="40" name="TextBox 40"/>
          <p:cNvSpPr txBox="1"/>
          <p:nvPr/>
        </p:nvSpPr>
        <p:spPr>
          <a:xfrm>
            <a:off x="9382125" y="5919160"/>
            <a:ext cx="2531704" cy="2482850"/>
          </a:xfrm>
          <a:prstGeom prst="rect">
            <a:avLst/>
          </a:prstGeom>
        </p:spPr>
        <p:txBody>
          <a:bodyPr lIns="0" tIns="0" rIns="0" bIns="0" rtlCol="0" anchor="t">
            <a:spAutoFit/>
          </a:bodyPr>
          <a:lstStyle/>
          <a:p>
            <a:pPr algn="ctr">
              <a:lnSpc>
                <a:spcPts val="2800"/>
              </a:lnSpc>
              <a:spcBef>
                <a:spcPct val="0"/>
              </a:spcBef>
            </a:pPr>
            <a:r>
              <a:rPr lang="en-US" sz="2000" b="1">
                <a:solidFill>
                  <a:srgbClr val="003366"/>
                </a:solidFill>
                <a:latin typeface="Poppins Bold"/>
                <a:ea typeface="Poppins Bold"/>
                <a:cs typeface="Poppins Bold"/>
                <a:sym typeface="Poppins Bold"/>
              </a:rPr>
              <a:t>Menerima hadiah, fasilitas, atau layanan karena jabatan, yang bisa memengaruhi objektivitas keputusan.</a:t>
            </a:r>
          </a:p>
        </p:txBody>
      </p:sp>
      <p:sp>
        <p:nvSpPr>
          <p:cNvPr id="41" name="TextBox 41"/>
          <p:cNvSpPr txBox="1"/>
          <p:nvPr/>
        </p:nvSpPr>
        <p:spPr>
          <a:xfrm>
            <a:off x="12390079" y="5919160"/>
            <a:ext cx="2531704" cy="1778000"/>
          </a:xfrm>
          <a:prstGeom prst="rect">
            <a:avLst/>
          </a:prstGeom>
        </p:spPr>
        <p:txBody>
          <a:bodyPr lIns="0" tIns="0" rIns="0" bIns="0" rtlCol="0" anchor="t">
            <a:spAutoFit/>
          </a:bodyPr>
          <a:lstStyle/>
          <a:p>
            <a:pPr algn="ctr">
              <a:lnSpc>
                <a:spcPts val="2800"/>
              </a:lnSpc>
              <a:spcBef>
                <a:spcPct val="0"/>
              </a:spcBef>
            </a:pPr>
            <a:r>
              <a:rPr lang="en-US" sz="2000" b="1">
                <a:solidFill>
                  <a:srgbClr val="003366"/>
                </a:solidFill>
                <a:latin typeface="Poppins Bold"/>
                <a:ea typeface="Poppins Bold"/>
                <a:cs typeface="Poppins Bold"/>
                <a:sym typeface="Poppins Bold"/>
              </a:rPr>
              <a:t>Memaksa pihak lain memberi sesuatu dengan ancaman atau tekanan jabatan.</a:t>
            </a:r>
          </a:p>
        </p:txBody>
      </p:sp>
      <p:sp>
        <p:nvSpPr>
          <p:cNvPr id="42" name="TextBox 42"/>
          <p:cNvSpPr txBox="1"/>
          <p:nvPr/>
        </p:nvSpPr>
        <p:spPr>
          <a:xfrm>
            <a:off x="15398033" y="5919160"/>
            <a:ext cx="2531704" cy="2835275"/>
          </a:xfrm>
          <a:prstGeom prst="rect">
            <a:avLst/>
          </a:prstGeom>
        </p:spPr>
        <p:txBody>
          <a:bodyPr lIns="0" tIns="0" rIns="0" bIns="0" rtlCol="0" anchor="t">
            <a:spAutoFit/>
          </a:bodyPr>
          <a:lstStyle/>
          <a:p>
            <a:pPr algn="ctr">
              <a:lnSpc>
                <a:spcPts val="2800"/>
              </a:lnSpc>
              <a:spcBef>
                <a:spcPct val="0"/>
              </a:spcBef>
            </a:pPr>
            <a:r>
              <a:rPr lang="en-US" sz="2000" b="1">
                <a:solidFill>
                  <a:srgbClr val="003366"/>
                </a:solidFill>
                <a:latin typeface="Poppins Bold"/>
                <a:ea typeface="Poppins Bold"/>
                <a:cs typeface="Poppins Bold"/>
                <a:sym typeface="Poppins Bold"/>
              </a:rPr>
              <a:t>Mengambil keputusan yang menguntungkan diri sendiri, keluarga, atau relasi, bukan kepentingan organisasi.</a:t>
            </a:r>
          </a:p>
        </p:txBody>
      </p:sp>
      <p:sp>
        <p:nvSpPr>
          <p:cNvPr id="43" name="TextBox 43"/>
          <p:cNvSpPr txBox="1"/>
          <p:nvPr/>
        </p:nvSpPr>
        <p:spPr>
          <a:xfrm>
            <a:off x="12592137" y="4804015"/>
            <a:ext cx="2127588" cy="364497"/>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Pemerasan</a:t>
            </a:r>
          </a:p>
        </p:txBody>
      </p:sp>
      <p:sp>
        <p:nvSpPr>
          <p:cNvPr id="44" name="TextBox 44"/>
          <p:cNvSpPr txBox="1"/>
          <p:nvPr/>
        </p:nvSpPr>
        <p:spPr>
          <a:xfrm>
            <a:off x="15600091" y="4645582"/>
            <a:ext cx="2127588" cy="723936"/>
          </a:xfrm>
          <a:prstGeom prst="rect">
            <a:avLst/>
          </a:prstGeom>
        </p:spPr>
        <p:txBody>
          <a:bodyPr lIns="0" tIns="0" rIns="0" bIns="0" rtlCol="0" anchor="t">
            <a:spAutoFit/>
          </a:bodyPr>
          <a:lstStyle/>
          <a:p>
            <a:pPr algn="ctr">
              <a:lnSpc>
                <a:spcPts val="2871"/>
              </a:lnSpc>
            </a:pPr>
            <a:r>
              <a:rPr lang="en-US" sz="2050" i="1">
                <a:solidFill>
                  <a:srgbClr val="FFFFFF"/>
                </a:solidFill>
                <a:latin typeface="Poppins Italics"/>
                <a:ea typeface="Poppins Italics"/>
                <a:cs typeface="Poppins Italics"/>
                <a:sym typeface="Poppins Italics"/>
              </a:rPr>
              <a:t>Konflik Kepentingan</a:t>
            </a:r>
          </a:p>
        </p:txBody>
      </p:sp>
      <p:sp>
        <p:nvSpPr>
          <p:cNvPr id="45" name="TextBox 8">
            <a:extLst>
              <a:ext uri="{FF2B5EF4-FFF2-40B4-BE49-F238E27FC236}">
                <a16:creationId xmlns:a16="http://schemas.microsoft.com/office/drawing/2014/main" id="{A62573A3-F960-DCF9-5559-41D6479B964D}"/>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1708327" y="2204857"/>
            <a:ext cx="7435673" cy="923799"/>
            <a:chOff x="0" y="0"/>
            <a:chExt cx="1529974" cy="190082"/>
          </a:xfrm>
        </p:grpSpPr>
        <p:sp>
          <p:nvSpPr>
            <p:cNvPr id="9" name="Freeform 9"/>
            <p:cNvSpPr/>
            <p:nvPr/>
          </p:nvSpPr>
          <p:spPr>
            <a:xfrm>
              <a:off x="0" y="0"/>
              <a:ext cx="1529974" cy="190082"/>
            </a:xfrm>
            <a:custGeom>
              <a:avLst/>
              <a:gdLst/>
              <a:ahLst/>
              <a:cxnLst/>
              <a:rect l="l" t="t" r="r" b="b"/>
              <a:pathLst>
                <a:path w="1529974" h="190082">
                  <a:moveTo>
                    <a:pt x="0" y="0"/>
                  </a:moveTo>
                  <a:lnTo>
                    <a:pt x="1529974" y="0"/>
                  </a:lnTo>
                  <a:lnTo>
                    <a:pt x="1529974" y="190082"/>
                  </a:lnTo>
                  <a:lnTo>
                    <a:pt x="0" y="190082"/>
                  </a:lnTo>
                  <a:close/>
                </a:path>
              </a:pathLst>
            </a:custGeom>
            <a:solidFill>
              <a:srgbClr val="062652"/>
            </a:solidFill>
          </p:spPr>
        </p:sp>
        <p:sp>
          <p:nvSpPr>
            <p:cNvPr id="10" name="TextBox 10"/>
            <p:cNvSpPr txBox="1"/>
            <p:nvPr/>
          </p:nvSpPr>
          <p:spPr>
            <a:xfrm>
              <a:off x="0" y="-66675"/>
              <a:ext cx="1529974" cy="256757"/>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Peraturan Perusahaan PNM</a:t>
              </a:r>
            </a:p>
            <a:p>
              <a:pPr algn="ctr">
                <a:lnSpc>
                  <a:spcPts val="2800"/>
                </a:lnSpc>
              </a:pPr>
              <a:r>
                <a:rPr lang="en-US" sz="2000" b="1">
                  <a:solidFill>
                    <a:srgbClr val="FFFFFF"/>
                  </a:solidFill>
                  <a:latin typeface="Poppins Bold"/>
                  <a:ea typeface="Poppins Bold"/>
                  <a:cs typeface="Poppins Bold"/>
                  <a:sym typeface="Poppins Bold"/>
                </a:rPr>
                <a:t>(Periode 2024-2026)</a:t>
              </a:r>
            </a:p>
          </p:txBody>
        </p:sp>
      </p:grpSp>
      <p:grpSp>
        <p:nvGrpSpPr>
          <p:cNvPr id="11" name="Group 11"/>
          <p:cNvGrpSpPr/>
          <p:nvPr/>
        </p:nvGrpSpPr>
        <p:grpSpPr>
          <a:xfrm>
            <a:off x="1708327" y="3176281"/>
            <a:ext cx="7435673" cy="1628649"/>
            <a:chOff x="0" y="0"/>
            <a:chExt cx="1529974" cy="335113"/>
          </a:xfrm>
        </p:grpSpPr>
        <p:sp>
          <p:nvSpPr>
            <p:cNvPr id="12" name="Freeform 12"/>
            <p:cNvSpPr/>
            <p:nvPr/>
          </p:nvSpPr>
          <p:spPr>
            <a:xfrm>
              <a:off x="0" y="0"/>
              <a:ext cx="1529974" cy="335113"/>
            </a:xfrm>
            <a:custGeom>
              <a:avLst/>
              <a:gdLst/>
              <a:ahLst/>
              <a:cxnLst/>
              <a:rect l="l" t="t" r="r" b="b"/>
              <a:pathLst>
                <a:path w="1529974" h="335113">
                  <a:moveTo>
                    <a:pt x="0" y="0"/>
                  </a:moveTo>
                  <a:lnTo>
                    <a:pt x="1529974" y="0"/>
                  </a:lnTo>
                  <a:lnTo>
                    <a:pt x="1529974" y="335113"/>
                  </a:lnTo>
                  <a:lnTo>
                    <a:pt x="0" y="335113"/>
                  </a:lnTo>
                  <a:close/>
                </a:path>
              </a:pathLst>
            </a:custGeom>
            <a:solidFill>
              <a:srgbClr val="B3B6BA"/>
            </a:solidFill>
          </p:spPr>
        </p:sp>
        <p:sp>
          <p:nvSpPr>
            <p:cNvPr id="13" name="TextBox 13"/>
            <p:cNvSpPr txBox="1"/>
            <p:nvPr/>
          </p:nvSpPr>
          <p:spPr>
            <a:xfrm>
              <a:off x="0" y="-66675"/>
              <a:ext cx="1529974" cy="401788"/>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Bab IX, Pasal 39 – Mengatur Kriteria Pelanggaran</a:t>
              </a:r>
            </a:p>
            <a:p>
              <a:pPr algn="ctr">
                <a:lnSpc>
                  <a:spcPts val="2800"/>
                </a:lnSpc>
              </a:pPr>
              <a:r>
                <a:rPr lang="en-US" sz="2000" b="1">
                  <a:solidFill>
                    <a:srgbClr val="003366"/>
                  </a:solidFill>
                  <a:latin typeface="Poppins Bold"/>
                  <a:ea typeface="Poppins Bold"/>
                  <a:cs typeface="Poppins Bold"/>
                  <a:sym typeface="Poppins Bold"/>
                </a:rPr>
                <a:t>Karyawan MUM tidak melakukan tindakan-tindakan yang akan/dapat merugikan perusahaan baik material, yuridis, maupun nama baik perusahaan.</a:t>
              </a:r>
            </a:p>
          </p:txBody>
        </p:sp>
      </p:grpSp>
      <p:grpSp>
        <p:nvGrpSpPr>
          <p:cNvPr id="14" name="Group 14"/>
          <p:cNvGrpSpPr/>
          <p:nvPr/>
        </p:nvGrpSpPr>
        <p:grpSpPr>
          <a:xfrm>
            <a:off x="1708327" y="4823979"/>
            <a:ext cx="7435673" cy="1628649"/>
            <a:chOff x="0" y="0"/>
            <a:chExt cx="1529974" cy="335113"/>
          </a:xfrm>
        </p:grpSpPr>
        <p:sp>
          <p:nvSpPr>
            <p:cNvPr id="15" name="Freeform 15"/>
            <p:cNvSpPr/>
            <p:nvPr/>
          </p:nvSpPr>
          <p:spPr>
            <a:xfrm>
              <a:off x="0" y="0"/>
              <a:ext cx="1529974" cy="335113"/>
            </a:xfrm>
            <a:custGeom>
              <a:avLst/>
              <a:gdLst/>
              <a:ahLst/>
              <a:cxnLst/>
              <a:rect l="l" t="t" r="r" b="b"/>
              <a:pathLst>
                <a:path w="1529974" h="335113">
                  <a:moveTo>
                    <a:pt x="0" y="0"/>
                  </a:moveTo>
                  <a:lnTo>
                    <a:pt x="1529974" y="0"/>
                  </a:lnTo>
                  <a:lnTo>
                    <a:pt x="1529974" y="335113"/>
                  </a:lnTo>
                  <a:lnTo>
                    <a:pt x="0" y="335113"/>
                  </a:lnTo>
                  <a:close/>
                </a:path>
              </a:pathLst>
            </a:custGeom>
            <a:solidFill>
              <a:srgbClr val="B3B6BA"/>
            </a:solidFill>
          </p:spPr>
        </p:sp>
        <p:sp>
          <p:nvSpPr>
            <p:cNvPr id="16" name="TextBox 16"/>
            <p:cNvSpPr txBox="1"/>
            <p:nvPr/>
          </p:nvSpPr>
          <p:spPr>
            <a:xfrm>
              <a:off x="0" y="-66675"/>
              <a:ext cx="1529974" cy="401788"/>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Bab IX, Pasal 40 – Sanksi</a:t>
              </a:r>
            </a:p>
            <a:p>
              <a:pPr algn="ctr">
                <a:lnSpc>
                  <a:spcPts val="2800"/>
                </a:lnSpc>
              </a:pPr>
              <a:r>
                <a:rPr lang="en-US" sz="2000" b="1">
                  <a:solidFill>
                    <a:srgbClr val="003366"/>
                  </a:solidFill>
                  <a:latin typeface="Poppins Bold"/>
                  <a:ea typeface="Poppins Bold"/>
                  <a:cs typeface="Poppins Bold"/>
                  <a:sym typeface="Poppins Bold"/>
                </a:rPr>
                <a:t>Setiap pelanggaran terhadap PP akan dikenakan sanksi sesuai dengan tingkat pelanggarannya, bisa pelanggaran ringan atau berat.</a:t>
              </a:r>
            </a:p>
          </p:txBody>
        </p:sp>
      </p:grpSp>
      <p:grpSp>
        <p:nvGrpSpPr>
          <p:cNvPr id="17" name="Group 17"/>
          <p:cNvGrpSpPr/>
          <p:nvPr/>
        </p:nvGrpSpPr>
        <p:grpSpPr>
          <a:xfrm>
            <a:off x="1708327" y="6471678"/>
            <a:ext cx="7435673" cy="2333499"/>
            <a:chOff x="0" y="0"/>
            <a:chExt cx="1529974" cy="480144"/>
          </a:xfrm>
        </p:grpSpPr>
        <p:sp>
          <p:nvSpPr>
            <p:cNvPr id="18" name="Freeform 18"/>
            <p:cNvSpPr/>
            <p:nvPr/>
          </p:nvSpPr>
          <p:spPr>
            <a:xfrm>
              <a:off x="0" y="0"/>
              <a:ext cx="1529974" cy="480144"/>
            </a:xfrm>
            <a:custGeom>
              <a:avLst/>
              <a:gdLst/>
              <a:ahLst/>
              <a:cxnLst/>
              <a:rect l="l" t="t" r="r" b="b"/>
              <a:pathLst>
                <a:path w="1529974" h="480144">
                  <a:moveTo>
                    <a:pt x="0" y="0"/>
                  </a:moveTo>
                  <a:lnTo>
                    <a:pt x="1529974" y="0"/>
                  </a:lnTo>
                  <a:lnTo>
                    <a:pt x="1529974" y="480144"/>
                  </a:lnTo>
                  <a:lnTo>
                    <a:pt x="0" y="480144"/>
                  </a:lnTo>
                  <a:close/>
                </a:path>
              </a:pathLst>
            </a:custGeom>
            <a:solidFill>
              <a:srgbClr val="B3B6BA"/>
            </a:solidFill>
          </p:spPr>
        </p:sp>
        <p:sp>
          <p:nvSpPr>
            <p:cNvPr id="19" name="TextBox 19"/>
            <p:cNvSpPr txBox="1"/>
            <p:nvPr/>
          </p:nvSpPr>
          <p:spPr>
            <a:xfrm>
              <a:off x="0" y="-66675"/>
              <a:ext cx="1529974" cy="546819"/>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Bab IX, Pasal 41 – Pelanggaran Berat</a:t>
              </a:r>
            </a:p>
            <a:p>
              <a:pPr algn="ctr">
                <a:lnSpc>
                  <a:spcPts val="2800"/>
                </a:lnSpc>
              </a:pPr>
              <a:r>
                <a:rPr lang="en-US" sz="2000" b="1">
                  <a:solidFill>
                    <a:srgbClr val="003366"/>
                  </a:solidFill>
                  <a:latin typeface="Poppins Bold"/>
                  <a:ea typeface="Poppins Bold"/>
                  <a:cs typeface="Poppins Bold"/>
                  <a:sym typeface="Poppins Bold"/>
                </a:rPr>
                <a:t>Tergolong pelanggaran berat adalah penipuan, pencurian, atau penggelapan barang dan atau uang milik perusahaan. Terhadap karyawan yang melakukan pelanggaran berat selain dapat di PHK juga dapat diproses secara hukum.</a:t>
              </a:r>
            </a:p>
          </p:txBody>
        </p:sp>
      </p:grpSp>
      <p:sp>
        <p:nvSpPr>
          <p:cNvPr id="20" name="Freeform 20"/>
          <p:cNvSpPr/>
          <p:nvPr/>
        </p:nvSpPr>
        <p:spPr>
          <a:xfrm>
            <a:off x="9655222" y="2204857"/>
            <a:ext cx="7420553" cy="6600320"/>
          </a:xfrm>
          <a:custGeom>
            <a:avLst/>
            <a:gdLst/>
            <a:ahLst/>
            <a:cxnLst/>
            <a:rect l="l" t="t" r="r" b="b"/>
            <a:pathLst>
              <a:path w="7420553" h="6600320">
                <a:moveTo>
                  <a:pt x="0" y="0"/>
                </a:moveTo>
                <a:lnTo>
                  <a:pt x="7420552" y="0"/>
                </a:lnTo>
                <a:lnTo>
                  <a:pt x="7420552" y="6600320"/>
                </a:lnTo>
                <a:lnTo>
                  <a:pt x="0" y="6600320"/>
                </a:lnTo>
                <a:lnTo>
                  <a:pt x="0" y="0"/>
                </a:lnTo>
                <a:close/>
              </a:path>
            </a:pathLst>
          </a:custGeom>
          <a:blipFill>
            <a:blip r:embed="rId4"/>
            <a:stretch>
              <a:fillRect l="-241341" r="-4081"/>
            </a:stretch>
          </a:blipFill>
        </p:spPr>
      </p:sp>
      <p:sp>
        <p:nvSpPr>
          <p:cNvPr id="21" name="TextBox 8">
            <a:extLst>
              <a:ext uri="{FF2B5EF4-FFF2-40B4-BE49-F238E27FC236}">
                <a16:creationId xmlns:a16="http://schemas.microsoft.com/office/drawing/2014/main" id="{F8AB6AE6-9E6F-6C1C-32E7-4821900AEAA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2297896" y="1257931"/>
            <a:ext cx="7435673" cy="571374"/>
            <a:chOff x="0" y="0"/>
            <a:chExt cx="1529974" cy="117567"/>
          </a:xfrm>
        </p:grpSpPr>
        <p:sp>
          <p:nvSpPr>
            <p:cNvPr id="9" name="Freeform 9"/>
            <p:cNvSpPr/>
            <p:nvPr/>
          </p:nvSpPr>
          <p:spPr>
            <a:xfrm>
              <a:off x="0" y="0"/>
              <a:ext cx="1529974" cy="117567"/>
            </a:xfrm>
            <a:custGeom>
              <a:avLst/>
              <a:gdLst/>
              <a:ahLst/>
              <a:cxnLst/>
              <a:rect l="l" t="t" r="r" b="b"/>
              <a:pathLst>
                <a:path w="1529974" h="117567">
                  <a:moveTo>
                    <a:pt x="0" y="0"/>
                  </a:moveTo>
                  <a:lnTo>
                    <a:pt x="1529974" y="0"/>
                  </a:lnTo>
                  <a:lnTo>
                    <a:pt x="1529974" y="117567"/>
                  </a:lnTo>
                  <a:lnTo>
                    <a:pt x="0" y="117567"/>
                  </a:lnTo>
                  <a:close/>
                </a:path>
              </a:pathLst>
            </a:custGeom>
            <a:solidFill>
              <a:srgbClr val="062652"/>
            </a:solidFill>
          </p:spPr>
        </p:sp>
        <p:sp>
          <p:nvSpPr>
            <p:cNvPr id="10" name="TextBox 10"/>
            <p:cNvSpPr txBox="1"/>
            <p:nvPr/>
          </p:nvSpPr>
          <p:spPr>
            <a:xfrm>
              <a:off x="0" y="-66675"/>
              <a:ext cx="1529974" cy="184242"/>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Sifat-Sifat Fraud</a:t>
              </a:r>
            </a:p>
          </p:txBody>
        </p:sp>
      </p:grpSp>
      <p:grpSp>
        <p:nvGrpSpPr>
          <p:cNvPr id="11" name="Group 11"/>
          <p:cNvGrpSpPr/>
          <p:nvPr/>
        </p:nvGrpSpPr>
        <p:grpSpPr>
          <a:xfrm>
            <a:off x="2297896" y="1857880"/>
            <a:ext cx="7435673" cy="609474"/>
            <a:chOff x="0" y="0"/>
            <a:chExt cx="1529974" cy="125406"/>
          </a:xfrm>
        </p:grpSpPr>
        <p:sp>
          <p:nvSpPr>
            <p:cNvPr id="12" name="Freeform 12"/>
            <p:cNvSpPr/>
            <p:nvPr/>
          </p:nvSpPr>
          <p:spPr>
            <a:xfrm>
              <a:off x="0" y="0"/>
              <a:ext cx="1529974" cy="125406"/>
            </a:xfrm>
            <a:custGeom>
              <a:avLst/>
              <a:gdLst/>
              <a:ahLst/>
              <a:cxnLst/>
              <a:rect l="l" t="t" r="r" b="b"/>
              <a:pathLst>
                <a:path w="1529974" h="125406">
                  <a:moveTo>
                    <a:pt x="0" y="0"/>
                  </a:moveTo>
                  <a:lnTo>
                    <a:pt x="1529974" y="0"/>
                  </a:lnTo>
                  <a:lnTo>
                    <a:pt x="1529974" y="125406"/>
                  </a:lnTo>
                  <a:lnTo>
                    <a:pt x="0" y="125406"/>
                  </a:lnTo>
                  <a:close/>
                </a:path>
              </a:pathLst>
            </a:custGeom>
            <a:solidFill>
              <a:srgbClr val="B3B6BA"/>
            </a:solidFill>
          </p:spPr>
        </p:sp>
        <p:sp>
          <p:nvSpPr>
            <p:cNvPr id="13" name="TextBox 13"/>
            <p:cNvSpPr txBox="1"/>
            <p:nvPr/>
          </p:nvSpPr>
          <p:spPr>
            <a:xfrm>
              <a:off x="0" y="-66675"/>
              <a:ext cx="1529974" cy="192081"/>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Selalu memanfaatkan lemahnya pengawasan</a:t>
              </a:r>
            </a:p>
          </p:txBody>
        </p:sp>
      </p:grpSp>
      <p:grpSp>
        <p:nvGrpSpPr>
          <p:cNvPr id="14" name="Group 14"/>
          <p:cNvGrpSpPr/>
          <p:nvPr/>
        </p:nvGrpSpPr>
        <p:grpSpPr>
          <a:xfrm>
            <a:off x="2297896" y="2495929"/>
            <a:ext cx="7435673" cy="923799"/>
            <a:chOff x="0" y="0"/>
            <a:chExt cx="1529974" cy="190082"/>
          </a:xfrm>
        </p:grpSpPr>
        <p:sp>
          <p:nvSpPr>
            <p:cNvPr id="15" name="Freeform 15"/>
            <p:cNvSpPr/>
            <p:nvPr/>
          </p:nvSpPr>
          <p:spPr>
            <a:xfrm>
              <a:off x="0" y="0"/>
              <a:ext cx="1529974" cy="190082"/>
            </a:xfrm>
            <a:custGeom>
              <a:avLst/>
              <a:gdLst/>
              <a:ahLst/>
              <a:cxnLst/>
              <a:rect l="l" t="t" r="r" b="b"/>
              <a:pathLst>
                <a:path w="1529974" h="190082">
                  <a:moveTo>
                    <a:pt x="0" y="0"/>
                  </a:moveTo>
                  <a:lnTo>
                    <a:pt x="1529974" y="0"/>
                  </a:lnTo>
                  <a:lnTo>
                    <a:pt x="1529974" y="190082"/>
                  </a:lnTo>
                  <a:lnTo>
                    <a:pt x="0" y="190082"/>
                  </a:lnTo>
                  <a:close/>
                </a:path>
              </a:pathLst>
            </a:custGeom>
            <a:solidFill>
              <a:srgbClr val="B3B6BA"/>
            </a:solidFill>
          </p:spPr>
        </p:sp>
        <p:sp>
          <p:nvSpPr>
            <p:cNvPr id="16" name="TextBox 16"/>
            <p:cNvSpPr txBox="1"/>
            <p:nvPr/>
          </p:nvSpPr>
          <p:spPr>
            <a:xfrm>
              <a:off x="0" y="-66675"/>
              <a:ext cx="1529974" cy="256757"/>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Selalu memanfaatkan kewenangan yang melekat pada dirinya.</a:t>
              </a:r>
            </a:p>
          </p:txBody>
        </p:sp>
      </p:grpSp>
      <p:grpSp>
        <p:nvGrpSpPr>
          <p:cNvPr id="17" name="Group 17"/>
          <p:cNvGrpSpPr/>
          <p:nvPr/>
        </p:nvGrpSpPr>
        <p:grpSpPr>
          <a:xfrm>
            <a:off x="2297896" y="3448303"/>
            <a:ext cx="7435673" cy="1276224"/>
            <a:chOff x="0" y="0"/>
            <a:chExt cx="1529974" cy="262597"/>
          </a:xfrm>
        </p:grpSpPr>
        <p:sp>
          <p:nvSpPr>
            <p:cNvPr id="18" name="Freeform 18"/>
            <p:cNvSpPr/>
            <p:nvPr/>
          </p:nvSpPr>
          <p:spPr>
            <a:xfrm>
              <a:off x="0" y="0"/>
              <a:ext cx="1529974" cy="262597"/>
            </a:xfrm>
            <a:custGeom>
              <a:avLst/>
              <a:gdLst/>
              <a:ahLst/>
              <a:cxnLst/>
              <a:rect l="l" t="t" r="r" b="b"/>
              <a:pathLst>
                <a:path w="1529974" h="262597">
                  <a:moveTo>
                    <a:pt x="0" y="0"/>
                  </a:moveTo>
                  <a:lnTo>
                    <a:pt x="1529974" y="0"/>
                  </a:lnTo>
                  <a:lnTo>
                    <a:pt x="1529974" y="262597"/>
                  </a:lnTo>
                  <a:lnTo>
                    <a:pt x="0" y="262597"/>
                  </a:lnTo>
                  <a:close/>
                </a:path>
              </a:pathLst>
            </a:custGeom>
            <a:solidFill>
              <a:srgbClr val="B3B6BA"/>
            </a:solidFill>
          </p:spPr>
        </p:sp>
        <p:sp>
          <p:nvSpPr>
            <p:cNvPr id="19" name="TextBox 19"/>
            <p:cNvSpPr txBox="1"/>
            <p:nvPr/>
          </p:nvSpPr>
          <p:spPr>
            <a:xfrm>
              <a:off x="0" y="-66675"/>
              <a:ext cx="1529974" cy="329272"/>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Fraud tidak pernah terjadi tanpa sengaja, ia sealu mengandung kebohongan, kerahasiaan, dan tipu muslihat.</a:t>
              </a:r>
            </a:p>
          </p:txBody>
        </p:sp>
      </p:grpSp>
      <p:grpSp>
        <p:nvGrpSpPr>
          <p:cNvPr id="20" name="Group 20"/>
          <p:cNvGrpSpPr/>
          <p:nvPr/>
        </p:nvGrpSpPr>
        <p:grpSpPr>
          <a:xfrm>
            <a:off x="2297030" y="4753101"/>
            <a:ext cx="7435673" cy="571374"/>
            <a:chOff x="0" y="0"/>
            <a:chExt cx="1529974" cy="117567"/>
          </a:xfrm>
        </p:grpSpPr>
        <p:sp>
          <p:nvSpPr>
            <p:cNvPr id="21" name="Freeform 21"/>
            <p:cNvSpPr/>
            <p:nvPr/>
          </p:nvSpPr>
          <p:spPr>
            <a:xfrm>
              <a:off x="0" y="0"/>
              <a:ext cx="1529974" cy="117567"/>
            </a:xfrm>
            <a:custGeom>
              <a:avLst/>
              <a:gdLst/>
              <a:ahLst/>
              <a:cxnLst/>
              <a:rect l="l" t="t" r="r" b="b"/>
              <a:pathLst>
                <a:path w="1529974" h="117567">
                  <a:moveTo>
                    <a:pt x="0" y="0"/>
                  </a:moveTo>
                  <a:lnTo>
                    <a:pt x="1529974" y="0"/>
                  </a:lnTo>
                  <a:lnTo>
                    <a:pt x="1529974" y="117567"/>
                  </a:lnTo>
                  <a:lnTo>
                    <a:pt x="0" y="117567"/>
                  </a:lnTo>
                  <a:close/>
                </a:path>
              </a:pathLst>
            </a:custGeom>
            <a:solidFill>
              <a:srgbClr val="B3B6BA"/>
            </a:solidFill>
          </p:spPr>
        </p:sp>
        <p:sp>
          <p:nvSpPr>
            <p:cNvPr id="22" name="TextBox 22"/>
            <p:cNvSpPr txBox="1"/>
            <p:nvPr/>
          </p:nvSpPr>
          <p:spPr>
            <a:xfrm>
              <a:off x="0" y="-66675"/>
              <a:ext cx="1529974" cy="184242"/>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Selalu dimulai dari yang kecil/sedikit.</a:t>
              </a:r>
            </a:p>
          </p:txBody>
        </p:sp>
      </p:grpSp>
      <p:grpSp>
        <p:nvGrpSpPr>
          <p:cNvPr id="23" name="Group 23"/>
          <p:cNvGrpSpPr/>
          <p:nvPr/>
        </p:nvGrpSpPr>
        <p:grpSpPr>
          <a:xfrm>
            <a:off x="2297896" y="5353050"/>
            <a:ext cx="7435673" cy="571374"/>
            <a:chOff x="0" y="0"/>
            <a:chExt cx="1529974" cy="117567"/>
          </a:xfrm>
        </p:grpSpPr>
        <p:sp>
          <p:nvSpPr>
            <p:cNvPr id="24" name="Freeform 24"/>
            <p:cNvSpPr/>
            <p:nvPr/>
          </p:nvSpPr>
          <p:spPr>
            <a:xfrm>
              <a:off x="0" y="0"/>
              <a:ext cx="1529974" cy="117567"/>
            </a:xfrm>
            <a:custGeom>
              <a:avLst/>
              <a:gdLst/>
              <a:ahLst/>
              <a:cxnLst/>
              <a:rect l="l" t="t" r="r" b="b"/>
              <a:pathLst>
                <a:path w="1529974" h="117567">
                  <a:moveTo>
                    <a:pt x="0" y="0"/>
                  </a:moveTo>
                  <a:lnTo>
                    <a:pt x="1529974" y="0"/>
                  </a:lnTo>
                  <a:lnTo>
                    <a:pt x="1529974" y="117567"/>
                  </a:lnTo>
                  <a:lnTo>
                    <a:pt x="0" y="117567"/>
                  </a:lnTo>
                  <a:close/>
                </a:path>
              </a:pathLst>
            </a:custGeom>
            <a:solidFill>
              <a:srgbClr val="B3B6BA"/>
            </a:solidFill>
          </p:spPr>
        </p:sp>
        <p:sp>
          <p:nvSpPr>
            <p:cNvPr id="25" name="TextBox 25"/>
            <p:cNvSpPr txBox="1"/>
            <p:nvPr/>
          </p:nvSpPr>
          <p:spPr>
            <a:xfrm>
              <a:off x="0" y="-66675"/>
              <a:ext cx="1529974" cy="184242"/>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Selalu berulang/ketagihan, jarang terjadi hanya sekali.</a:t>
              </a:r>
            </a:p>
          </p:txBody>
        </p:sp>
      </p:grpSp>
      <p:grpSp>
        <p:nvGrpSpPr>
          <p:cNvPr id="26" name="Group 26"/>
          <p:cNvGrpSpPr/>
          <p:nvPr/>
        </p:nvGrpSpPr>
        <p:grpSpPr>
          <a:xfrm>
            <a:off x="2297896" y="5952999"/>
            <a:ext cx="7435673" cy="571374"/>
            <a:chOff x="0" y="0"/>
            <a:chExt cx="1529974" cy="117567"/>
          </a:xfrm>
        </p:grpSpPr>
        <p:sp>
          <p:nvSpPr>
            <p:cNvPr id="27" name="Freeform 27"/>
            <p:cNvSpPr/>
            <p:nvPr/>
          </p:nvSpPr>
          <p:spPr>
            <a:xfrm>
              <a:off x="0" y="0"/>
              <a:ext cx="1529974" cy="117567"/>
            </a:xfrm>
            <a:custGeom>
              <a:avLst/>
              <a:gdLst/>
              <a:ahLst/>
              <a:cxnLst/>
              <a:rect l="l" t="t" r="r" b="b"/>
              <a:pathLst>
                <a:path w="1529974" h="117567">
                  <a:moveTo>
                    <a:pt x="0" y="0"/>
                  </a:moveTo>
                  <a:lnTo>
                    <a:pt x="1529974" y="0"/>
                  </a:lnTo>
                  <a:lnTo>
                    <a:pt x="1529974" y="117567"/>
                  </a:lnTo>
                  <a:lnTo>
                    <a:pt x="0" y="117567"/>
                  </a:lnTo>
                  <a:close/>
                </a:path>
              </a:pathLst>
            </a:custGeom>
            <a:solidFill>
              <a:srgbClr val="B3B6BA"/>
            </a:solidFill>
          </p:spPr>
        </p:sp>
        <p:sp>
          <p:nvSpPr>
            <p:cNvPr id="28" name="TextBox 28"/>
            <p:cNvSpPr txBox="1"/>
            <p:nvPr/>
          </p:nvSpPr>
          <p:spPr>
            <a:xfrm>
              <a:off x="0" y="-66675"/>
              <a:ext cx="1529974" cy="184242"/>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Selalu berusaha menutupi/menghilangkan jejak.</a:t>
              </a:r>
            </a:p>
          </p:txBody>
        </p:sp>
      </p:grpSp>
      <p:grpSp>
        <p:nvGrpSpPr>
          <p:cNvPr id="29" name="Group 29"/>
          <p:cNvGrpSpPr/>
          <p:nvPr/>
        </p:nvGrpSpPr>
        <p:grpSpPr>
          <a:xfrm>
            <a:off x="2297896" y="6552947"/>
            <a:ext cx="7435673" cy="571374"/>
            <a:chOff x="0" y="0"/>
            <a:chExt cx="1529974" cy="117567"/>
          </a:xfrm>
        </p:grpSpPr>
        <p:sp>
          <p:nvSpPr>
            <p:cNvPr id="30" name="Freeform 30"/>
            <p:cNvSpPr/>
            <p:nvPr/>
          </p:nvSpPr>
          <p:spPr>
            <a:xfrm>
              <a:off x="0" y="0"/>
              <a:ext cx="1529974" cy="117567"/>
            </a:xfrm>
            <a:custGeom>
              <a:avLst/>
              <a:gdLst/>
              <a:ahLst/>
              <a:cxnLst/>
              <a:rect l="l" t="t" r="r" b="b"/>
              <a:pathLst>
                <a:path w="1529974" h="117567">
                  <a:moveTo>
                    <a:pt x="0" y="0"/>
                  </a:moveTo>
                  <a:lnTo>
                    <a:pt x="1529974" y="0"/>
                  </a:lnTo>
                  <a:lnTo>
                    <a:pt x="1529974" y="117567"/>
                  </a:lnTo>
                  <a:lnTo>
                    <a:pt x="0" y="117567"/>
                  </a:lnTo>
                  <a:close/>
                </a:path>
              </a:pathLst>
            </a:custGeom>
            <a:solidFill>
              <a:srgbClr val="B3B6BA"/>
            </a:solidFill>
          </p:spPr>
        </p:sp>
        <p:sp>
          <p:nvSpPr>
            <p:cNvPr id="31" name="TextBox 31"/>
            <p:cNvSpPr txBox="1"/>
            <p:nvPr/>
          </p:nvSpPr>
          <p:spPr>
            <a:xfrm>
              <a:off x="0" y="-66675"/>
              <a:ext cx="1529974" cy="184242"/>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Jika terbongkar, biasanya sudah stadium parah.</a:t>
              </a:r>
            </a:p>
          </p:txBody>
        </p:sp>
      </p:grpSp>
      <p:grpSp>
        <p:nvGrpSpPr>
          <p:cNvPr id="32" name="Group 32"/>
          <p:cNvGrpSpPr/>
          <p:nvPr/>
        </p:nvGrpSpPr>
        <p:grpSpPr>
          <a:xfrm>
            <a:off x="2297896" y="7152896"/>
            <a:ext cx="7435673" cy="923799"/>
            <a:chOff x="0" y="0"/>
            <a:chExt cx="1529974" cy="190082"/>
          </a:xfrm>
        </p:grpSpPr>
        <p:sp>
          <p:nvSpPr>
            <p:cNvPr id="33" name="Freeform 33"/>
            <p:cNvSpPr/>
            <p:nvPr/>
          </p:nvSpPr>
          <p:spPr>
            <a:xfrm>
              <a:off x="0" y="0"/>
              <a:ext cx="1529974" cy="190082"/>
            </a:xfrm>
            <a:custGeom>
              <a:avLst/>
              <a:gdLst/>
              <a:ahLst/>
              <a:cxnLst/>
              <a:rect l="l" t="t" r="r" b="b"/>
              <a:pathLst>
                <a:path w="1529974" h="190082">
                  <a:moveTo>
                    <a:pt x="0" y="0"/>
                  </a:moveTo>
                  <a:lnTo>
                    <a:pt x="1529974" y="0"/>
                  </a:lnTo>
                  <a:lnTo>
                    <a:pt x="1529974" y="190082"/>
                  </a:lnTo>
                  <a:lnTo>
                    <a:pt x="0" y="190082"/>
                  </a:lnTo>
                  <a:close/>
                </a:path>
              </a:pathLst>
            </a:custGeom>
            <a:solidFill>
              <a:srgbClr val="B3B6BA"/>
            </a:solidFill>
          </p:spPr>
        </p:sp>
        <p:sp>
          <p:nvSpPr>
            <p:cNvPr id="34" name="TextBox 34"/>
            <p:cNvSpPr txBox="1"/>
            <p:nvPr/>
          </p:nvSpPr>
          <p:spPr>
            <a:xfrm>
              <a:off x="0" y="-66675"/>
              <a:ext cx="1529974" cy="256757"/>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Dampaknya melebar, dapat menular pada teman lainnya dan suasana kerja menjadi tidak nyaman</a:t>
              </a:r>
            </a:p>
          </p:txBody>
        </p:sp>
      </p:grpSp>
      <p:grpSp>
        <p:nvGrpSpPr>
          <p:cNvPr id="35" name="Group 35"/>
          <p:cNvGrpSpPr/>
          <p:nvPr/>
        </p:nvGrpSpPr>
        <p:grpSpPr>
          <a:xfrm>
            <a:off x="2297896" y="8105270"/>
            <a:ext cx="7435673" cy="923799"/>
            <a:chOff x="0" y="0"/>
            <a:chExt cx="1529974" cy="190082"/>
          </a:xfrm>
        </p:grpSpPr>
        <p:sp>
          <p:nvSpPr>
            <p:cNvPr id="36" name="Freeform 36"/>
            <p:cNvSpPr/>
            <p:nvPr/>
          </p:nvSpPr>
          <p:spPr>
            <a:xfrm>
              <a:off x="0" y="0"/>
              <a:ext cx="1529974" cy="190082"/>
            </a:xfrm>
            <a:custGeom>
              <a:avLst/>
              <a:gdLst/>
              <a:ahLst/>
              <a:cxnLst/>
              <a:rect l="l" t="t" r="r" b="b"/>
              <a:pathLst>
                <a:path w="1529974" h="190082">
                  <a:moveTo>
                    <a:pt x="0" y="0"/>
                  </a:moveTo>
                  <a:lnTo>
                    <a:pt x="1529974" y="0"/>
                  </a:lnTo>
                  <a:lnTo>
                    <a:pt x="1529974" y="190082"/>
                  </a:lnTo>
                  <a:lnTo>
                    <a:pt x="0" y="190082"/>
                  </a:lnTo>
                  <a:close/>
                </a:path>
              </a:pathLst>
            </a:custGeom>
            <a:solidFill>
              <a:srgbClr val="B3B6BA"/>
            </a:solidFill>
          </p:spPr>
        </p:sp>
        <p:sp>
          <p:nvSpPr>
            <p:cNvPr id="37" name="TextBox 37"/>
            <p:cNvSpPr txBox="1"/>
            <p:nvPr/>
          </p:nvSpPr>
          <p:spPr>
            <a:xfrm>
              <a:off x="0" y="-66675"/>
              <a:ext cx="1529974" cy="256757"/>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Biaya untuk mengungkap bisa lebih besar dan nilaipengembalian bisalebih kecil dari nilai fraud.</a:t>
              </a:r>
            </a:p>
          </p:txBody>
        </p:sp>
      </p:grpSp>
      <p:sp>
        <p:nvSpPr>
          <p:cNvPr id="38" name="Freeform 38"/>
          <p:cNvSpPr/>
          <p:nvPr/>
        </p:nvSpPr>
        <p:spPr>
          <a:xfrm>
            <a:off x="10751799" y="2678429"/>
            <a:ext cx="5239171" cy="5292092"/>
          </a:xfrm>
          <a:custGeom>
            <a:avLst/>
            <a:gdLst/>
            <a:ahLst/>
            <a:cxnLst/>
            <a:rect l="l" t="t" r="r" b="b"/>
            <a:pathLst>
              <a:path w="5239171" h="5292092">
                <a:moveTo>
                  <a:pt x="0" y="0"/>
                </a:moveTo>
                <a:lnTo>
                  <a:pt x="5239171" y="0"/>
                </a:lnTo>
                <a:lnTo>
                  <a:pt x="5239171" y="5292092"/>
                </a:lnTo>
                <a:lnTo>
                  <a:pt x="0" y="5292092"/>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39" name="TextBox 8">
            <a:extLst>
              <a:ext uri="{FF2B5EF4-FFF2-40B4-BE49-F238E27FC236}">
                <a16:creationId xmlns:a16="http://schemas.microsoft.com/office/drawing/2014/main" id="{6D9865B1-C7A7-ED79-97B9-D7370AB049E7}"/>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156580" y="1486153"/>
            <a:ext cx="17974840" cy="571374"/>
            <a:chOff x="0" y="0"/>
            <a:chExt cx="3698527" cy="117567"/>
          </a:xfrm>
        </p:grpSpPr>
        <p:sp>
          <p:nvSpPr>
            <p:cNvPr id="9" name="Freeform 9"/>
            <p:cNvSpPr/>
            <p:nvPr/>
          </p:nvSpPr>
          <p:spPr>
            <a:xfrm>
              <a:off x="0" y="0"/>
              <a:ext cx="3698527" cy="117567"/>
            </a:xfrm>
            <a:custGeom>
              <a:avLst/>
              <a:gdLst/>
              <a:ahLst/>
              <a:cxnLst/>
              <a:rect l="l" t="t" r="r" b="b"/>
              <a:pathLst>
                <a:path w="3698527" h="117567">
                  <a:moveTo>
                    <a:pt x="0" y="0"/>
                  </a:moveTo>
                  <a:lnTo>
                    <a:pt x="3698527" y="0"/>
                  </a:lnTo>
                  <a:lnTo>
                    <a:pt x="3698527" y="117567"/>
                  </a:lnTo>
                  <a:lnTo>
                    <a:pt x="0" y="117567"/>
                  </a:lnTo>
                  <a:close/>
                </a:path>
              </a:pathLst>
            </a:custGeom>
            <a:solidFill>
              <a:srgbClr val="062652"/>
            </a:solidFill>
          </p:spPr>
        </p:sp>
        <p:sp>
          <p:nvSpPr>
            <p:cNvPr id="10" name="TextBox 10"/>
            <p:cNvSpPr txBox="1"/>
            <p:nvPr/>
          </p:nvSpPr>
          <p:spPr>
            <a:xfrm>
              <a:off x="0" y="-66675"/>
              <a:ext cx="3698527" cy="184242"/>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Jenis Uang yang Berpotensi di Korupsi</a:t>
              </a:r>
            </a:p>
          </p:txBody>
        </p:sp>
      </p:grpSp>
      <p:grpSp>
        <p:nvGrpSpPr>
          <p:cNvPr id="11" name="Group 11"/>
          <p:cNvGrpSpPr/>
          <p:nvPr/>
        </p:nvGrpSpPr>
        <p:grpSpPr>
          <a:xfrm>
            <a:off x="156580" y="2152776"/>
            <a:ext cx="8892170" cy="1981074"/>
            <a:chOff x="0" y="0"/>
            <a:chExt cx="1829665" cy="407628"/>
          </a:xfrm>
        </p:grpSpPr>
        <p:sp>
          <p:nvSpPr>
            <p:cNvPr id="12" name="Freeform 12"/>
            <p:cNvSpPr/>
            <p:nvPr/>
          </p:nvSpPr>
          <p:spPr>
            <a:xfrm>
              <a:off x="0" y="0"/>
              <a:ext cx="1829665" cy="407628"/>
            </a:xfrm>
            <a:custGeom>
              <a:avLst/>
              <a:gdLst/>
              <a:ahLst/>
              <a:cxnLst/>
              <a:rect l="l" t="t" r="r" b="b"/>
              <a:pathLst>
                <a:path w="1829665" h="407628">
                  <a:moveTo>
                    <a:pt x="0" y="0"/>
                  </a:moveTo>
                  <a:lnTo>
                    <a:pt x="1829665" y="0"/>
                  </a:lnTo>
                  <a:lnTo>
                    <a:pt x="1829665" y="407628"/>
                  </a:lnTo>
                  <a:lnTo>
                    <a:pt x="0" y="407628"/>
                  </a:lnTo>
                  <a:close/>
                </a:path>
              </a:pathLst>
            </a:custGeom>
            <a:solidFill>
              <a:srgbClr val="B3B6BA"/>
            </a:solidFill>
          </p:spPr>
        </p:sp>
        <p:sp>
          <p:nvSpPr>
            <p:cNvPr id="13" name="TextBox 13"/>
            <p:cNvSpPr txBox="1"/>
            <p:nvPr/>
          </p:nvSpPr>
          <p:spPr>
            <a:xfrm>
              <a:off x="0" y="-66675"/>
              <a:ext cx="1829665" cy="474303"/>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Uang Pencairan</a:t>
              </a:r>
            </a:p>
            <a:p>
              <a:pPr algn="ctr">
                <a:lnSpc>
                  <a:spcPts val="2800"/>
                </a:lnSpc>
              </a:pPr>
              <a:r>
                <a:rPr lang="en-US" sz="2000" b="1">
                  <a:solidFill>
                    <a:srgbClr val="003366"/>
                  </a:solidFill>
                  <a:latin typeface="Poppins Bold"/>
                  <a:ea typeface="Poppins Bold"/>
                  <a:cs typeface="Poppins Bold"/>
                  <a:sym typeface="Poppins Bold"/>
                </a:rPr>
                <a:t>Uang Batal Cair</a:t>
              </a:r>
            </a:p>
            <a:p>
              <a:pPr algn="ctr">
                <a:lnSpc>
                  <a:spcPts val="2800"/>
                </a:lnSpc>
              </a:pPr>
              <a:r>
                <a:rPr lang="en-US" sz="2000" b="1">
                  <a:solidFill>
                    <a:srgbClr val="003366"/>
                  </a:solidFill>
                  <a:latin typeface="Poppins Bold"/>
                  <a:ea typeface="Poppins Bold"/>
                  <a:cs typeface="Poppins Bold"/>
                  <a:sym typeface="Poppins Bold"/>
                </a:rPr>
                <a:t>Uang Lunas Dini (Ludin)</a:t>
              </a:r>
            </a:p>
            <a:p>
              <a:pPr algn="ctr">
                <a:lnSpc>
                  <a:spcPts val="2800"/>
                </a:lnSpc>
              </a:pPr>
              <a:r>
                <a:rPr lang="en-US" sz="2000" b="1">
                  <a:solidFill>
                    <a:srgbClr val="003366"/>
                  </a:solidFill>
                  <a:latin typeface="Poppins Bold"/>
                  <a:ea typeface="Poppins Bold"/>
                  <a:cs typeface="Poppins Bold"/>
                  <a:sym typeface="Poppins Bold"/>
                </a:rPr>
                <a:t>Uang Pertanggungjawaban (UP)</a:t>
              </a:r>
            </a:p>
            <a:p>
              <a:pPr algn="ctr">
                <a:lnSpc>
                  <a:spcPts val="2800"/>
                </a:lnSpc>
              </a:pPr>
              <a:r>
                <a:rPr lang="en-US" sz="2000" b="1">
                  <a:solidFill>
                    <a:srgbClr val="003366"/>
                  </a:solidFill>
                  <a:latin typeface="Poppins Bold"/>
                  <a:ea typeface="Poppins Bold"/>
                  <a:cs typeface="Poppins Bold"/>
                  <a:sym typeface="Poppins Bold"/>
                </a:rPr>
                <a:t>Uang Angsuran (UA)</a:t>
              </a:r>
            </a:p>
          </p:txBody>
        </p:sp>
      </p:grpSp>
      <p:grpSp>
        <p:nvGrpSpPr>
          <p:cNvPr id="14" name="Group 14"/>
          <p:cNvGrpSpPr/>
          <p:nvPr/>
        </p:nvGrpSpPr>
        <p:grpSpPr>
          <a:xfrm>
            <a:off x="9144000" y="2152776"/>
            <a:ext cx="8987420" cy="1981074"/>
            <a:chOff x="0" y="0"/>
            <a:chExt cx="1849263" cy="407628"/>
          </a:xfrm>
        </p:grpSpPr>
        <p:sp>
          <p:nvSpPr>
            <p:cNvPr id="15" name="Freeform 15"/>
            <p:cNvSpPr/>
            <p:nvPr/>
          </p:nvSpPr>
          <p:spPr>
            <a:xfrm>
              <a:off x="0" y="0"/>
              <a:ext cx="1849263" cy="407628"/>
            </a:xfrm>
            <a:custGeom>
              <a:avLst/>
              <a:gdLst/>
              <a:ahLst/>
              <a:cxnLst/>
              <a:rect l="l" t="t" r="r" b="b"/>
              <a:pathLst>
                <a:path w="1849263" h="407628">
                  <a:moveTo>
                    <a:pt x="0" y="0"/>
                  </a:moveTo>
                  <a:lnTo>
                    <a:pt x="1849263" y="0"/>
                  </a:lnTo>
                  <a:lnTo>
                    <a:pt x="1849263" y="407628"/>
                  </a:lnTo>
                  <a:lnTo>
                    <a:pt x="0" y="407628"/>
                  </a:lnTo>
                  <a:close/>
                </a:path>
              </a:pathLst>
            </a:custGeom>
            <a:solidFill>
              <a:srgbClr val="B3B6BA"/>
            </a:solidFill>
          </p:spPr>
        </p:sp>
        <p:sp>
          <p:nvSpPr>
            <p:cNvPr id="16" name="TextBox 16"/>
            <p:cNvSpPr txBox="1"/>
            <p:nvPr/>
          </p:nvSpPr>
          <p:spPr>
            <a:xfrm>
              <a:off x="0" y="-66675"/>
              <a:ext cx="1849263" cy="474303"/>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Uang Titipan (UT)</a:t>
              </a:r>
            </a:p>
            <a:p>
              <a:pPr algn="ctr">
                <a:lnSpc>
                  <a:spcPts val="2800"/>
                </a:lnSpc>
              </a:pPr>
              <a:r>
                <a:rPr lang="en-US" sz="2000" b="1">
                  <a:solidFill>
                    <a:srgbClr val="003366"/>
                  </a:solidFill>
                  <a:latin typeface="Poppins Bold"/>
                  <a:ea typeface="Poppins Bold"/>
                  <a:cs typeface="Poppins Bold"/>
                  <a:sym typeface="Poppins Bold"/>
                </a:rPr>
                <a:t>Makelar</a:t>
              </a:r>
            </a:p>
            <a:p>
              <a:pPr algn="ctr">
                <a:lnSpc>
                  <a:spcPts val="2800"/>
                </a:lnSpc>
              </a:pPr>
              <a:r>
                <a:rPr lang="en-US" sz="2000" b="1">
                  <a:solidFill>
                    <a:srgbClr val="003366"/>
                  </a:solidFill>
                  <a:latin typeface="Poppins Bold"/>
                  <a:ea typeface="Poppins Bold"/>
                  <a:cs typeface="Poppins Bold"/>
                  <a:sym typeface="Poppins Bold"/>
                </a:rPr>
                <a:t>Uang Operasional Kantor</a:t>
              </a:r>
            </a:p>
            <a:p>
              <a:pPr algn="ctr">
                <a:lnSpc>
                  <a:spcPts val="2800"/>
                </a:lnSpc>
              </a:pPr>
              <a:r>
                <a:rPr lang="en-US" sz="2000" b="1">
                  <a:solidFill>
                    <a:srgbClr val="003366"/>
                  </a:solidFill>
                  <a:latin typeface="Poppins Bold"/>
                  <a:ea typeface="Poppins Bold"/>
                  <a:cs typeface="Poppins Bold"/>
                  <a:sym typeface="Poppins Bold"/>
                </a:rPr>
                <a:t>Switching</a:t>
              </a:r>
            </a:p>
            <a:p>
              <a:pPr algn="ctr">
                <a:lnSpc>
                  <a:spcPts val="2800"/>
                </a:lnSpc>
              </a:pPr>
              <a:r>
                <a:rPr lang="en-US" sz="2000" b="1">
                  <a:solidFill>
                    <a:srgbClr val="003366"/>
                  </a:solidFill>
                  <a:latin typeface="Poppins Bold"/>
                  <a:ea typeface="Poppins Bold"/>
                  <a:cs typeface="Poppins Bold"/>
                  <a:sym typeface="Poppins Bold"/>
                </a:rPr>
                <a:t>Pungutan liar</a:t>
              </a:r>
            </a:p>
          </p:txBody>
        </p:sp>
      </p:grpSp>
      <p:grpSp>
        <p:nvGrpSpPr>
          <p:cNvPr id="17" name="Group 17"/>
          <p:cNvGrpSpPr/>
          <p:nvPr/>
        </p:nvGrpSpPr>
        <p:grpSpPr>
          <a:xfrm>
            <a:off x="156580" y="4895724"/>
            <a:ext cx="5928009" cy="3905124"/>
            <a:chOff x="0" y="0"/>
            <a:chExt cx="1219755" cy="803523"/>
          </a:xfrm>
        </p:grpSpPr>
        <p:sp>
          <p:nvSpPr>
            <p:cNvPr id="18" name="Freeform 18"/>
            <p:cNvSpPr/>
            <p:nvPr/>
          </p:nvSpPr>
          <p:spPr>
            <a:xfrm>
              <a:off x="0" y="0"/>
              <a:ext cx="1219755" cy="803523"/>
            </a:xfrm>
            <a:custGeom>
              <a:avLst/>
              <a:gdLst/>
              <a:ahLst/>
              <a:cxnLst/>
              <a:rect l="l" t="t" r="r" b="b"/>
              <a:pathLst>
                <a:path w="1219755" h="803523">
                  <a:moveTo>
                    <a:pt x="0" y="0"/>
                  </a:moveTo>
                  <a:lnTo>
                    <a:pt x="1219755" y="0"/>
                  </a:lnTo>
                  <a:lnTo>
                    <a:pt x="1219755" y="803523"/>
                  </a:lnTo>
                  <a:lnTo>
                    <a:pt x="0" y="803523"/>
                  </a:lnTo>
                  <a:close/>
                </a:path>
              </a:pathLst>
            </a:custGeom>
            <a:solidFill>
              <a:srgbClr val="B3B6BA"/>
            </a:solidFill>
          </p:spPr>
        </p:sp>
        <p:sp>
          <p:nvSpPr>
            <p:cNvPr id="19" name="TextBox 19"/>
            <p:cNvSpPr txBox="1"/>
            <p:nvPr/>
          </p:nvSpPr>
          <p:spPr>
            <a:xfrm>
              <a:off x="0" y="-66675"/>
              <a:ext cx="1219755" cy="870198"/>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Modus kejadian:</a:t>
              </a:r>
            </a:p>
            <a:p>
              <a:pPr algn="ctr">
                <a:lnSpc>
                  <a:spcPts val="2800"/>
                </a:lnSpc>
              </a:pPr>
              <a:r>
                <a:rPr lang="en-US" sz="2000" b="1">
                  <a:solidFill>
                    <a:srgbClr val="003366"/>
                  </a:solidFill>
                  <a:latin typeface="Poppins Bold"/>
                  <a:ea typeface="Poppins Bold"/>
                  <a:cs typeface="Poppins Bold"/>
                  <a:sym typeface="Poppins Bold"/>
                </a:rPr>
                <a:t>Uang Pelunasan Dini</a:t>
              </a:r>
            </a:p>
            <a:p>
              <a:pPr algn="ctr">
                <a:lnSpc>
                  <a:spcPts val="2800"/>
                </a:lnSpc>
              </a:pPr>
              <a:endParaRPr lang="en-US" sz="2000" b="1">
                <a:solidFill>
                  <a:srgbClr val="003366"/>
                </a:solidFill>
                <a:latin typeface="Poppins Bold"/>
                <a:ea typeface="Poppins Bold"/>
                <a:cs typeface="Poppins Bold"/>
                <a:sym typeface="Poppins Bold"/>
              </a:endParaRPr>
            </a:p>
            <a:p>
              <a:pPr algn="ctr">
                <a:lnSpc>
                  <a:spcPts val="2520"/>
                </a:lnSpc>
              </a:pPr>
              <a:r>
                <a:rPr lang="en-US" sz="1800">
                  <a:solidFill>
                    <a:srgbClr val="003366"/>
                  </a:solidFill>
                  <a:latin typeface="Poppins"/>
                  <a:ea typeface="Poppins"/>
                  <a:cs typeface="Poppins"/>
                  <a:sym typeface="Poppins"/>
                </a:rPr>
                <a:t>Kronologis kejadian</a:t>
              </a:r>
            </a:p>
            <a:p>
              <a:pPr algn="ctr">
                <a:lnSpc>
                  <a:spcPts val="2520"/>
                </a:lnSpc>
              </a:pPr>
              <a:r>
                <a:rPr lang="en-US" sz="1800">
                  <a:solidFill>
                    <a:srgbClr val="003366"/>
                  </a:solidFill>
                  <a:latin typeface="Poppins"/>
                  <a:ea typeface="Poppins"/>
                  <a:cs typeface="Poppins"/>
                  <a:sym typeface="Poppins"/>
                </a:rPr>
                <a:t>Uang Pelunasan Dini nasabah tidak disetorkan sepenuhnya dan digunakan untuk kepentingan lain (menutupi angsuran nasabah lain, digunakan untuk kepentingan pribadi</a:t>
              </a:r>
            </a:p>
            <a:p>
              <a:pPr algn="ctr">
                <a:lnSpc>
                  <a:spcPts val="2800"/>
                </a:lnSpc>
              </a:pPr>
              <a:endParaRPr lang="en-US" sz="1800">
                <a:solidFill>
                  <a:srgbClr val="003366"/>
                </a:solidFill>
                <a:latin typeface="Poppins"/>
                <a:ea typeface="Poppins"/>
                <a:cs typeface="Poppins"/>
                <a:sym typeface="Poppins"/>
              </a:endParaRPr>
            </a:p>
            <a:p>
              <a:pPr algn="ctr">
                <a:lnSpc>
                  <a:spcPts val="2800"/>
                </a:lnSpc>
              </a:pPr>
              <a:r>
                <a:rPr lang="en-US" sz="2000" b="1">
                  <a:solidFill>
                    <a:srgbClr val="003366"/>
                  </a:solidFill>
                  <a:latin typeface="Poppins Bold"/>
                  <a:ea typeface="Poppins Bold"/>
                  <a:cs typeface="Poppins Bold"/>
                  <a:sym typeface="Poppins Bold"/>
                </a:rPr>
                <a:t>Sanksi:</a:t>
              </a:r>
            </a:p>
            <a:p>
              <a:pPr algn="ctr">
                <a:lnSpc>
                  <a:spcPts val="2800"/>
                </a:lnSpc>
              </a:pPr>
              <a:r>
                <a:rPr lang="en-US" sz="2000" b="1">
                  <a:solidFill>
                    <a:srgbClr val="003366"/>
                  </a:solidFill>
                  <a:latin typeface="Poppins Bold"/>
                  <a:ea typeface="Poppins Bold"/>
                  <a:cs typeface="Poppins Bold"/>
                  <a:sym typeface="Poppins Bold"/>
                </a:rPr>
                <a:t>SP Pertama dan Terakhir atau PHK</a:t>
              </a:r>
            </a:p>
          </p:txBody>
        </p:sp>
      </p:grpSp>
      <p:grpSp>
        <p:nvGrpSpPr>
          <p:cNvPr id="20" name="Group 20"/>
          <p:cNvGrpSpPr/>
          <p:nvPr/>
        </p:nvGrpSpPr>
        <p:grpSpPr>
          <a:xfrm>
            <a:off x="156580" y="4229100"/>
            <a:ext cx="17974840" cy="571374"/>
            <a:chOff x="0" y="0"/>
            <a:chExt cx="3698527" cy="117567"/>
          </a:xfrm>
        </p:grpSpPr>
        <p:sp>
          <p:nvSpPr>
            <p:cNvPr id="21" name="Freeform 21"/>
            <p:cNvSpPr/>
            <p:nvPr/>
          </p:nvSpPr>
          <p:spPr>
            <a:xfrm>
              <a:off x="0" y="0"/>
              <a:ext cx="3698527" cy="117567"/>
            </a:xfrm>
            <a:custGeom>
              <a:avLst/>
              <a:gdLst/>
              <a:ahLst/>
              <a:cxnLst/>
              <a:rect l="l" t="t" r="r" b="b"/>
              <a:pathLst>
                <a:path w="3698527" h="117567">
                  <a:moveTo>
                    <a:pt x="0" y="0"/>
                  </a:moveTo>
                  <a:lnTo>
                    <a:pt x="3698527" y="0"/>
                  </a:lnTo>
                  <a:lnTo>
                    <a:pt x="3698527" y="117567"/>
                  </a:lnTo>
                  <a:lnTo>
                    <a:pt x="0" y="117567"/>
                  </a:lnTo>
                  <a:close/>
                </a:path>
              </a:pathLst>
            </a:custGeom>
            <a:solidFill>
              <a:srgbClr val="062652"/>
            </a:solidFill>
          </p:spPr>
        </p:sp>
        <p:sp>
          <p:nvSpPr>
            <p:cNvPr id="22" name="TextBox 22"/>
            <p:cNvSpPr txBox="1"/>
            <p:nvPr/>
          </p:nvSpPr>
          <p:spPr>
            <a:xfrm>
              <a:off x="0" y="-66675"/>
              <a:ext cx="3698527" cy="184242"/>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Contoh dan Jenis Kegiatan Korupsi dan Fraud</a:t>
              </a:r>
            </a:p>
          </p:txBody>
        </p:sp>
      </p:grpSp>
      <p:grpSp>
        <p:nvGrpSpPr>
          <p:cNvPr id="23" name="Group 23"/>
          <p:cNvGrpSpPr/>
          <p:nvPr/>
        </p:nvGrpSpPr>
        <p:grpSpPr>
          <a:xfrm>
            <a:off x="6180152" y="4895724"/>
            <a:ext cx="5928009" cy="3905124"/>
            <a:chOff x="0" y="0"/>
            <a:chExt cx="1219755" cy="803523"/>
          </a:xfrm>
        </p:grpSpPr>
        <p:sp>
          <p:nvSpPr>
            <p:cNvPr id="24" name="Freeform 24"/>
            <p:cNvSpPr/>
            <p:nvPr/>
          </p:nvSpPr>
          <p:spPr>
            <a:xfrm>
              <a:off x="0" y="0"/>
              <a:ext cx="1219755" cy="803523"/>
            </a:xfrm>
            <a:custGeom>
              <a:avLst/>
              <a:gdLst/>
              <a:ahLst/>
              <a:cxnLst/>
              <a:rect l="l" t="t" r="r" b="b"/>
              <a:pathLst>
                <a:path w="1219755" h="803523">
                  <a:moveTo>
                    <a:pt x="0" y="0"/>
                  </a:moveTo>
                  <a:lnTo>
                    <a:pt x="1219755" y="0"/>
                  </a:lnTo>
                  <a:lnTo>
                    <a:pt x="1219755" y="803523"/>
                  </a:lnTo>
                  <a:lnTo>
                    <a:pt x="0" y="803523"/>
                  </a:lnTo>
                  <a:close/>
                </a:path>
              </a:pathLst>
            </a:custGeom>
            <a:solidFill>
              <a:srgbClr val="B3B6BA"/>
            </a:solidFill>
          </p:spPr>
        </p:sp>
        <p:sp>
          <p:nvSpPr>
            <p:cNvPr id="25" name="TextBox 25"/>
            <p:cNvSpPr txBox="1"/>
            <p:nvPr/>
          </p:nvSpPr>
          <p:spPr>
            <a:xfrm>
              <a:off x="0" y="-66675"/>
              <a:ext cx="1219755" cy="870198"/>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Modus kejadian:</a:t>
              </a:r>
            </a:p>
            <a:p>
              <a:pPr algn="ctr">
                <a:lnSpc>
                  <a:spcPts val="2800"/>
                </a:lnSpc>
              </a:pPr>
              <a:r>
                <a:rPr lang="en-US" sz="2000" b="1">
                  <a:solidFill>
                    <a:srgbClr val="003366"/>
                  </a:solidFill>
                  <a:latin typeface="Poppins Bold"/>
                  <a:ea typeface="Poppins Bold"/>
                  <a:cs typeface="Poppins Bold"/>
                  <a:sym typeface="Poppins Bold"/>
                </a:rPr>
                <a:t>Uang Titipan</a:t>
              </a:r>
            </a:p>
            <a:p>
              <a:pPr algn="ctr">
                <a:lnSpc>
                  <a:spcPts val="2800"/>
                </a:lnSpc>
              </a:pPr>
              <a:endParaRPr lang="en-US" sz="2000" b="1">
                <a:solidFill>
                  <a:srgbClr val="003366"/>
                </a:solidFill>
                <a:latin typeface="Poppins Bold"/>
                <a:ea typeface="Poppins Bold"/>
                <a:cs typeface="Poppins Bold"/>
                <a:sym typeface="Poppins Bold"/>
              </a:endParaRPr>
            </a:p>
            <a:p>
              <a:pPr algn="ctr">
                <a:lnSpc>
                  <a:spcPts val="2800"/>
                </a:lnSpc>
              </a:pPr>
              <a:r>
                <a:rPr lang="en-US" sz="2000">
                  <a:solidFill>
                    <a:srgbClr val="003366"/>
                  </a:solidFill>
                  <a:latin typeface="Poppins"/>
                  <a:ea typeface="Poppins"/>
                  <a:cs typeface="Poppins"/>
                  <a:sym typeface="Poppins"/>
                </a:rPr>
                <a:t>Uang angsuran nasabah yang dititipkan kepada nasabah lain, tidak disetorkan dan digunakan untuk kepentingan pribadi</a:t>
              </a:r>
            </a:p>
            <a:p>
              <a:pPr algn="ctr">
                <a:lnSpc>
                  <a:spcPts val="2800"/>
                </a:lnSpc>
              </a:pPr>
              <a:endParaRPr lang="en-US" sz="2000">
                <a:solidFill>
                  <a:srgbClr val="003366"/>
                </a:solidFill>
                <a:latin typeface="Poppins"/>
                <a:ea typeface="Poppins"/>
                <a:cs typeface="Poppins"/>
                <a:sym typeface="Poppins"/>
              </a:endParaRPr>
            </a:p>
            <a:p>
              <a:pPr algn="ctr">
                <a:lnSpc>
                  <a:spcPts val="2800"/>
                </a:lnSpc>
              </a:pPr>
              <a:endParaRPr lang="en-US" sz="2000">
                <a:solidFill>
                  <a:srgbClr val="003366"/>
                </a:solidFill>
                <a:latin typeface="Poppins"/>
                <a:ea typeface="Poppins"/>
                <a:cs typeface="Poppins"/>
                <a:sym typeface="Poppins"/>
              </a:endParaRPr>
            </a:p>
            <a:p>
              <a:pPr algn="ctr">
                <a:lnSpc>
                  <a:spcPts val="2800"/>
                </a:lnSpc>
              </a:pPr>
              <a:r>
                <a:rPr lang="en-US" sz="2000" b="1">
                  <a:solidFill>
                    <a:srgbClr val="003366"/>
                  </a:solidFill>
                  <a:latin typeface="Poppins Bold"/>
                  <a:ea typeface="Poppins Bold"/>
                  <a:cs typeface="Poppins Bold"/>
                  <a:sym typeface="Poppins Bold"/>
                </a:rPr>
                <a:t>Sanksi:</a:t>
              </a:r>
            </a:p>
            <a:p>
              <a:pPr algn="ctr">
                <a:lnSpc>
                  <a:spcPts val="2800"/>
                </a:lnSpc>
              </a:pPr>
              <a:r>
                <a:rPr lang="en-US" sz="2000" b="1">
                  <a:solidFill>
                    <a:srgbClr val="003366"/>
                  </a:solidFill>
                  <a:latin typeface="Poppins Bold"/>
                  <a:ea typeface="Poppins Bold"/>
                  <a:cs typeface="Poppins Bold"/>
                  <a:sym typeface="Poppins Bold"/>
                </a:rPr>
                <a:t>SP Pertama dan Terakhir atau PHK</a:t>
              </a:r>
            </a:p>
          </p:txBody>
        </p:sp>
      </p:grpSp>
      <p:grpSp>
        <p:nvGrpSpPr>
          <p:cNvPr id="26" name="Group 26"/>
          <p:cNvGrpSpPr/>
          <p:nvPr/>
        </p:nvGrpSpPr>
        <p:grpSpPr>
          <a:xfrm>
            <a:off x="12203411" y="4895724"/>
            <a:ext cx="5928009" cy="3905124"/>
            <a:chOff x="0" y="0"/>
            <a:chExt cx="1219755" cy="803523"/>
          </a:xfrm>
        </p:grpSpPr>
        <p:sp>
          <p:nvSpPr>
            <p:cNvPr id="27" name="Freeform 27"/>
            <p:cNvSpPr/>
            <p:nvPr/>
          </p:nvSpPr>
          <p:spPr>
            <a:xfrm>
              <a:off x="0" y="0"/>
              <a:ext cx="1219755" cy="803523"/>
            </a:xfrm>
            <a:custGeom>
              <a:avLst/>
              <a:gdLst/>
              <a:ahLst/>
              <a:cxnLst/>
              <a:rect l="l" t="t" r="r" b="b"/>
              <a:pathLst>
                <a:path w="1219755" h="803523">
                  <a:moveTo>
                    <a:pt x="0" y="0"/>
                  </a:moveTo>
                  <a:lnTo>
                    <a:pt x="1219755" y="0"/>
                  </a:lnTo>
                  <a:lnTo>
                    <a:pt x="1219755" y="803523"/>
                  </a:lnTo>
                  <a:lnTo>
                    <a:pt x="0" y="803523"/>
                  </a:lnTo>
                  <a:close/>
                </a:path>
              </a:pathLst>
            </a:custGeom>
            <a:solidFill>
              <a:srgbClr val="B3B6BA"/>
            </a:solidFill>
          </p:spPr>
        </p:sp>
        <p:sp>
          <p:nvSpPr>
            <p:cNvPr id="28" name="TextBox 28"/>
            <p:cNvSpPr txBox="1"/>
            <p:nvPr/>
          </p:nvSpPr>
          <p:spPr>
            <a:xfrm>
              <a:off x="0" y="-66675"/>
              <a:ext cx="1219755" cy="870198"/>
            </a:xfrm>
            <a:prstGeom prst="rect">
              <a:avLst/>
            </a:prstGeom>
          </p:spPr>
          <p:txBody>
            <a:bodyPr lIns="50800" tIns="50800" rIns="50800" bIns="50800" rtlCol="0" anchor="ctr"/>
            <a:lstStyle/>
            <a:p>
              <a:pPr algn="ctr">
                <a:lnSpc>
                  <a:spcPts val="2800"/>
                </a:lnSpc>
              </a:pPr>
              <a:r>
                <a:rPr lang="en-US" sz="2000" b="1">
                  <a:solidFill>
                    <a:srgbClr val="003366"/>
                  </a:solidFill>
                  <a:latin typeface="Poppins Bold"/>
                  <a:ea typeface="Poppins Bold"/>
                  <a:cs typeface="Poppins Bold"/>
                  <a:sym typeface="Poppins Bold"/>
                </a:rPr>
                <a:t>Modus kejadian:</a:t>
              </a:r>
            </a:p>
            <a:p>
              <a:pPr algn="ctr">
                <a:lnSpc>
                  <a:spcPts val="2800"/>
                </a:lnSpc>
              </a:pPr>
              <a:r>
                <a:rPr lang="en-US" sz="2000" b="1">
                  <a:solidFill>
                    <a:srgbClr val="003366"/>
                  </a:solidFill>
                  <a:latin typeface="Poppins Bold"/>
                  <a:ea typeface="Poppins Bold"/>
                  <a:cs typeface="Poppins Bold"/>
                  <a:sym typeface="Poppins Bold"/>
                </a:rPr>
                <a:t>Melakukan Pelanggaran Prosedur</a:t>
              </a:r>
            </a:p>
            <a:p>
              <a:pPr algn="ctr">
                <a:lnSpc>
                  <a:spcPts val="2800"/>
                </a:lnSpc>
              </a:pPr>
              <a:endParaRPr lang="en-US" sz="2000" b="1">
                <a:solidFill>
                  <a:srgbClr val="003366"/>
                </a:solidFill>
                <a:latin typeface="Poppins Bold"/>
                <a:ea typeface="Poppins Bold"/>
                <a:cs typeface="Poppins Bold"/>
                <a:sym typeface="Poppins Bold"/>
              </a:endParaRPr>
            </a:p>
            <a:p>
              <a:pPr algn="ctr">
                <a:lnSpc>
                  <a:spcPts val="2800"/>
                </a:lnSpc>
              </a:pPr>
              <a:r>
                <a:rPr lang="en-US" sz="2000">
                  <a:solidFill>
                    <a:srgbClr val="003366"/>
                  </a:solidFill>
                  <a:latin typeface="Poppins"/>
                  <a:ea typeface="Poppins"/>
                  <a:cs typeface="Poppins"/>
                  <a:sym typeface="Poppins"/>
                </a:rPr>
                <a:t>Tidak melakukan pengecekan proses pembiayaan </a:t>
              </a:r>
            </a:p>
            <a:p>
              <a:pPr algn="ctr">
                <a:lnSpc>
                  <a:spcPts val="2800"/>
                </a:lnSpc>
              </a:pPr>
              <a:endParaRPr lang="en-US" sz="2000">
                <a:solidFill>
                  <a:srgbClr val="003366"/>
                </a:solidFill>
                <a:latin typeface="Poppins"/>
                <a:ea typeface="Poppins"/>
                <a:cs typeface="Poppins"/>
                <a:sym typeface="Poppins"/>
              </a:endParaRPr>
            </a:p>
            <a:p>
              <a:pPr algn="ctr">
                <a:lnSpc>
                  <a:spcPts val="2800"/>
                </a:lnSpc>
              </a:pPr>
              <a:endParaRPr lang="en-US" sz="2000">
                <a:solidFill>
                  <a:srgbClr val="003366"/>
                </a:solidFill>
                <a:latin typeface="Poppins"/>
                <a:ea typeface="Poppins"/>
                <a:cs typeface="Poppins"/>
                <a:sym typeface="Poppins"/>
              </a:endParaRPr>
            </a:p>
            <a:p>
              <a:pPr algn="ctr">
                <a:lnSpc>
                  <a:spcPts val="2800"/>
                </a:lnSpc>
              </a:pPr>
              <a:endParaRPr lang="en-US" sz="2000">
                <a:solidFill>
                  <a:srgbClr val="003366"/>
                </a:solidFill>
                <a:latin typeface="Poppins"/>
                <a:ea typeface="Poppins"/>
                <a:cs typeface="Poppins"/>
                <a:sym typeface="Poppins"/>
              </a:endParaRPr>
            </a:p>
            <a:p>
              <a:pPr algn="ctr">
                <a:lnSpc>
                  <a:spcPts val="2800"/>
                </a:lnSpc>
              </a:pPr>
              <a:r>
                <a:rPr lang="en-US" sz="2000" b="1">
                  <a:solidFill>
                    <a:srgbClr val="003366"/>
                  </a:solidFill>
                  <a:latin typeface="Poppins Bold"/>
                  <a:ea typeface="Poppins Bold"/>
                  <a:cs typeface="Poppins Bold"/>
                  <a:sym typeface="Poppins Bold"/>
                </a:rPr>
                <a:t>Sanksi:</a:t>
              </a:r>
            </a:p>
            <a:p>
              <a:pPr algn="ctr">
                <a:lnSpc>
                  <a:spcPts val="2800"/>
                </a:lnSpc>
              </a:pPr>
              <a:r>
                <a:rPr lang="en-US" sz="2000" b="1">
                  <a:solidFill>
                    <a:srgbClr val="003366"/>
                  </a:solidFill>
                  <a:latin typeface="Poppins Bold"/>
                  <a:ea typeface="Poppins Bold"/>
                  <a:cs typeface="Poppins Bold"/>
                  <a:sym typeface="Poppins Bold"/>
                </a:rPr>
                <a:t>ST s.d SP Pertama dan Terakhir</a:t>
              </a:r>
            </a:p>
          </p:txBody>
        </p:sp>
      </p:grpSp>
      <p:sp>
        <p:nvSpPr>
          <p:cNvPr id="29" name="TextBox 8">
            <a:extLst>
              <a:ext uri="{FF2B5EF4-FFF2-40B4-BE49-F238E27FC236}">
                <a16:creationId xmlns:a16="http://schemas.microsoft.com/office/drawing/2014/main" id="{53A11D15-4791-71BA-8B43-7D2C43519D55}"/>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8" name="Freeform 8"/>
          <p:cNvSpPr/>
          <p:nvPr/>
        </p:nvSpPr>
        <p:spPr>
          <a:xfrm>
            <a:off x="1645579" y="1413036"/>
            <a:ext cx="14996841" cy="7460928"/>
          </a:xfrm>
          <a:custGeom>
            <a:avLst/>
            <a:gdLst/>
            <a:ahLst/>
            <a:cxnLst/>
            <a:rect l="l" t="t" r="r" b="b"/>
            <a:pathLst>
              <a:path w="14996841" h="7460928">
                <a:moveTo>
                  <a:pt x="0" y="0"/>
                </a:moveTo>
                <a:lnTo>
                  <a:pt x="14996842" y="0"/>
                </a:lnTo>
                <a:lnTo>
                  <a:pt x="14996842" y="7460928"/>
                </a:lnTo>
                <a:lnTo>
                  <a:pt x="0" y="7460928"/>
                </a:lnTo>
                <a:lnTo>
                  <a:pt x="0" y="0"/>
                </a:lnTo>
                <a:close/>
              </a:path>
            </a:pathLst>
          </a:custGeom>
          <a:blipFill>
            <a:blip r:embed="rId4"/>
            <a:stretch>
              <a:fillRect/>
            </a:stretch>
          </a:blipFill>
        </p:spPr>
      </p:sp>
      <p:sp>
        <p:nvSpPr>
          <p:cNvPr id="9" name="TextBox 8">
            <a:extLst>
              <a:ext uri="{FF2B5EF4-FFF2-40B4-BE49-F238E27FC236}">
                <a16:creationId xmlns:a16="http://schemas.microsoft.com/office/drawing/2014/main" id="{5DA5BCE6-3076-8ADF-DCB7-B5F63F449B3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705214" y="2345875"/>
            <a:ext cx="10877571" cy="1727199"/>
            <a:chOff x="0" y="0"/>
            <a:chExt cx="2238183" cy="355391"/>
          </a:xfrm>
        </p:grpSpPr>
        <p:sp>
          <p:nvSpPr>
            <p:cNvPr id="9" name="Freeform 9"/>
            <p:cNvSpPr/>
            <p:nvPr/>
          </p:nvSpPr>
          <p:spPr>
            <a:xfrm>
              <a:off x="0" y="0"/>
              <a:ext cx="2238183" cy="355391"/>
            </a:xfrm>
            <a:custGeom>
              <a:avLst/>
              <a:gdLst/>
              <a:ahLst/>
              <a:cxnLst/>
              <a:rect l="l" t="t" r="r" b="b"/>
              <a:pathLst>
                <a:path w="2238183" h="355391">
                  <a:moveTo>
                    <a:pt x="13901" y="0"/>
                  </a:moveTo>
                  <a:lnTo>
                    <a:pt x="2224282" y="0"/>
                  </a:lnTo>
                  <a:cubicBezTo>
                    <a:pt x="2227969" y="0"/>
                    <a:pt x="2231505" y="1465"/>
                    <a:pt x="2234112" y="4072"/>
                  </a:cubicBezTo>
                  <a:cubicBezTo>
                    <a:pt x="2236719" y="6678"/>
                    <a:pt x="2238183" y="10214"/>
                    <a:pt x="2238183" y="13901"/>
                  </a:cubicBezTo>
                  <a:lnTo>
                    <a:pt x="2238183" y="341490"/>
                  </a:lnTo>
                  <a:cubicBezTo>
                    <a:pt x="2238183" y="349167"/>
                    <a:pt x="2231960" y="355391"/>
                    <a:pt x="2224282" y="355391"/>
                  </a:cubicBezTo>
                  <a:lnTo>
                    <a:pt x="13901" y="355391"/>
                  </a:lnTo>
                  <a:cubicBezTo>
                    <a:pt x="6224" y="355391"/>
                    <a:pt x="0" y="349167"/>
                    <a:pt x="0" y="341490"/>
                  </a:cubicBezTo>
                  <a:lnTo>
                    <a:pt x="0" y="13901"/>
                  </a:lnTo>
                  <a:cubicBezTo>
                    <a:pt x="0" y="6224"/>
                    <a:pt x="6224" y="0"/>
                    <a:pt x="13901" y="0"/>
                  </a:cubicBezTo>
                  <a:close/>
                </a:path>
              </a:pathLst>
            </a:custGeom>
            <a:solidFill>
              <a:srgbClr val="003366"/>
            </a:solidFill>
          </p:spPr>
        </p:sp>
        <p:sp>
          <p:nvSpPr>
            <p:cNvPr id="10" name="TextBox 10"/>
            <p:cNvSpPr txBox="1"/>
            <p:nvPr/>
          </p:nvSpPr>
          <p:spPr>
            <a:xfrm>
              <a:off x="0" y="-66675"/>
              <a:ext cx="2238183" cy="422066"/>
            </a:xfrm>
            <a:prstGeom prst="rect">
              <a:avLst/>
            </a:prstGeom>
          </p:spPr>
          <p:txBody>
            <a:bodyPr lIns="50800" tIns="50800" rIns="50800" bIns="50800" rtlCol="0" anchor="ctr"/>
            <a:lstStyle/>
            <a:p>
              <a:pPr algn="ctr">
                <a:lnSpc>
                  <a:spcPts val="2800"/>
                </a:lnSpc>
              </a:pPr>
              <a:endParaRPr/>
            </a:p>
          </p:txBody>
        </p:sp>
      </p:grpSp>
      <p:sp>
        <p:nvSpPr>
          <p:cNvPr id="11" name="TextBox 11"/>
          <p:cNvSpPr txBox="1"/>
          <p:nvPr/>
        </p:nvSpPr>
        <p:spPr>
          <a:xfrm>
            <a:off x="2990310" y="948462"/>
            <a:ext cx="12277886" cy="752476"/>
          </a:xfrm>
          <a:prstGeom prst="rect">
            <a:avLst/>
          </a:prstGeom>
        </p:spPr>
        <p:txBody>
          <a:bodyPr wrap="square" lIns="0" tIns="0" rIns="0" bIns="0" rtlCol="0" anchor="t">
            <a:spAutoFit/>
          </a:bodyPr>
          <a:lstStyle/>
          <a:p>
            <a:pPr algn="ctr">
              <a:lnSpc>
                <a:spcPts val="6299"/>
              </a:lnSpc>
            </a:pPr>
            <a:r>
              <a:rPr lang="en-US" sz="4499" b="1" dirty="0">
                <a:solidFill>
                  <a:srgbClr val="F6931E"/>
                </a:solidFill>
                <a:latin typeface="Montserrat Bold"/>
                <a:ea typeface="Montserrat Bold"/>
                <a:cs typeface="Montserrat Bold"/>
                <a:sym typeface="Montserrat Bold"/>
              </a:rPr>
              <a:t>JANGAN LAKUKAN, SEGERA LAPORKAN!</a:t>
            </a:r>
          </a:p>
        </p:txBody>
      </p:sp>
      <p:sp>
        <p:nvSpPr>
          <p:cNvPr id="12" name="TextBox 12"/>
          <p:cNvSpPr txBox="1"/>
          <p:nvPr/>
        </p:nvSpPr>
        <p:spPr>
          <a:xfrm>
            <a:off x="3815211" y="2463350"/>
            <a:ext cx="10628085" cy="1425575"/>
          </a:xfrm>
          <a:prstGeom prst="rect">
            <a:avLst/>
          </a:prstGeom>
        </p:spPr>
        <p:txBody>
          <a:bodyPr lIns="0" tIns="0" rIns="0" bIns="0" rtlCol="0" anchor="t">
            <a:spAutoFit/>
          </a:bodyPr>
          <a:lstStyle/>
          <a:p>
            <a:pPr algn="ctr">
              <a:lnSpc>
                <a:spcPts val="2800"/>
              </a:lnSpc>
              <a:spcBef>
                <a:spcPct val="0"/>
              </a:spcBef>
            </a:pPr>
            <a:r>
              <a:rPr lang="en-US" sz="2000" b="1">
                <a:solidFill>
                  <a:srgbClr val="FFFFFF"/>
                </a:solidFill>
                <a:latin typeface="Poppins Bold"/>
                <a:ea typeface="Poppins Bold"/>
                <a:cs typeface="Poppins Bold"/>
                <a:sym typeface="Poppins Bold"/>
              </a:rPr>
              <a:t>Fraud diantaranya Tindakan menerima/meminta imbalan dan/atau penyelewengan atau penyalahgunaan uang perusahaan untuk kepentingan pribadi atau orang lain dan/atau menggerakkan orang lain atau membuat rencana untuk merugikan perusahaan.</a:t>
            </a:r>
          </a:p>
        </p:txBody>
      </p:sp>
      <p:grpSp>
        <p:nvGrpSpPr>
          <p:cNvPr id="13" name="Group 13"/>
          <p:cNvGrpSpPr/>
          <p:nvPr/>
        </p:nvGrpSpPr>
        <p:grpSpPr>
          <a:xfrm>
            <a:off x="3705214" y="5672229"/>
            <a:ext cx="10877571" cy="1010664"/>
            <a:chOff x="0" y="0"/>
            <a:chExt cx="2238183" cy="207955"/>
          </a:xfrm>
        </p:grpSpPr>
        <p:sp>
          <p:nvSpPr>
            <p:cNvPr id="14" name="Freeform 14"/>
            <p:cNvSpPr/>
            <p:nvPr/>
          </p:nvSpPr>
          <p:spPr>
            <a:xfrm>
              <a:off x="0" y="0"/>
              <a:ext cx="2238183" cy="207955"/>
            </a:xfrm>
            <a:custGeom>
              <a:avLst/>
              <a:gdLst/>
              <a:ahLst/>
              <a:cxnLst/>
              <a:rect l="l" t="t" r="r" b="b"/>
              <a:pathLst>
                <a:path w="2238183" h="207955">
                  <a:moveTo>
                    <a:pt x="13901" y="0"/>
                  </a:moveTo>
                  <a:lnTo>
                    <a:pt x="2224282" y="0"/>
                  </a:lnTo>
                  <a:cubicBezTo>
                    <a:pt x="2227969" y="0"/>
                    <a:pt x="2231505" y="1465"/>
                    <a:pt x="2234112" y="4072"/>
                  </a:cubicBezTo>
                  <a:cubicBezTo>
                    <a:pt x="2236719" y="6678"/>
                    <a:pt x="2238183" y="10214"/>
                    <a:pt x="2238183" y="13901"/>
                  </a:cubicBezTo>
                  <a:lnTo>
                    <a:pt x="2238183" y="194054"/>
                  </a:lnTo>
                  <a:cubicBezTo>
                    <a:pt x="2238183" y="201732"/>
                    <a:pt x="2231960" y="207955"/>
                    <a:pt x="2224282" y="207955"/>
                  </a:cubicBezTo>
                  <a:lnTo>
                    <a:pt x="13901" y="207955"/>
                  </a:lnTo>
                  <a:cubicBezTo>
                    <a:pt x="6224" y="207955"/>
                    <a:pt x="0" y="201732"/>
                    <a:pt x="0" y="194054"/>
                  </a:cubicBezTo>
                  <a:lnTo>
                    <a:pt x="0" y="13901"/>
                  </a:lnTo>
                  <a:cubicBezTo>
                    <a:pt x="0" y="6224"/>
                    <a:pt x="6224" y="0"/>
                    <a:pt x="13901" y="0"/>
                  </a:cubicBezTo>
                  <a:close/>
                </a:path>
              </a:pathLst>
            </a:custGeom>
            <a:solidFill>
              <a:srgbClr val="003366"/>
            </a:solidFill>
          </p:spPr>
        </p:sp>
        <p:sp>
          <p:nvSpPr>
            <p:cNvPr id="15" name="TextBox 15"/>
            <p:cNvSpPr txBox="1"/>
            <p:nvPr/>
          </p:nvSpPr>
          <p:spPr>
            <a:xfrm>
              <a:off x="0" y="-66675"/>
              <a:ext cx="2238183" cy="274630"/>
            </a:xfrm>
            <a:prstGeom prst="rect">
              <a:avLst/>
            </a:prstGeom>
          </p:spPr>
          <p:txBody>
            <a:bodyPr lIns="50800" tIns="50800" rIns="50800" bIns="50800" rtlCol="0" anchor="ctr"/>
            <a:lstStyle/>
            <a:p>
              <a:pPr algn="ctr">
                <a:lnSpc>
                  <a:spcPts val="2800"/>
                </a:lnSpc>
              </a:pPr>
              <a:endParaRPr/>
            </a:p>
          </p:txBody>
        </p:sp>
      </p:grpSp>
      <p:grpSp>
        <p:nvGrpSpPr>
          <p:cNvPr id="16" name="Group 16"/>
          <p:cNvGrpSpPr/>
          <p:nvPr/>
        </p:nvGrpSpPr>
        <p:grpSpPr>
          <a:xfrm>
            <a:off x="3705214" y="4213637"/>
            <a:ext cx="10877571" cy="1315717"/>
            <a:chOff x="0" y="0"/>
            <a:chExt cx="2238183" cy="270724"/>
          </a:xfrm>
        </p:grpSpPr>
        <p:sp>
          <p:nvSpPr>
            <p:cNvPr id="17" name="Freeform 17"/>
            <p:cNvSpPr/>
            <p:nvPr/>
          </p:nvSpPr>
          <p:spPr>
            <a:xfrm>
              <a:off x="0" y="0"/>
              <a:ext cx="2238183" cy="270724"/>
            </a:xfrm>
            <a:custGeom>
              <a:avLst/>
              <a:gdLst/>
              <a:ahLst/>
              <a:cxnLst/>
              <a:rect l="l" t="t" r="r" b="b"/>
              <a:pathLst>
                <a:path w="2238183" h="270724">
                  <a:moveTo>
                    <a:pt x="13901" y="0"/>
                  </a:moveTo>
                  <a:lnTo>
                    <a:pt x="2224282" y="0"/>
                  </a:lnTo>
                  <a:cubicBezTo>
                    <a:pt x="2227969" y="0"/>
                    <a:pt x="2231505" y="1465"/>
                    <a:pt x="2234112" y="4072"/>
                  </a:cubicBezTo>
                  <a:cubicBezTo>
                    <a:pt x="2236719" y="6678"/>
                    <a:pt x="2238183" y="10214"/>
                    <a:pt x="2238183" y="13901"/>
                  </a:cubicBezTo>
                  <a:lnTo>
                    <a:pt x="2238183" y="256823"/>
                  </a:lnTo>
                  <a:cubicBezTo>
                    <a:pt x="2238183" y="264500"/>
                    <a:pt x="2231960" y="270724"/>
                    <a:pt x="2224282" y="270724"/>
                  </a:cubicBezTo>
                  <a:lnTo>
                    <a:pt x="13901" y="270724"/>
                  </a:lnTo>
                  <a:cubicBezTo>
                    <a:pt x="6224" y="270724"/>
                    <a:pt x="0" y="264500"/>
                    <a:pt x="0" y="256823"/>
                  </a:cubicBezTo>
                  <a:lnTo>
                    <a:pt x="0" y="13901"/>
                  </a:lnTo>
                  <a:cubicBezTo>
                    <a:pt x="0" y="6224"/>
                    <a:pt x="6224" y="0"/>
                    <a:pt x="13901" y="0"/>
                  </a:cubicBezTo>
                  <a:close/>
                </a:path>
              </a:pathLst>
            </a:custGeom>
            <a:solidFill>
              <a:srgbClr val="003366"/>
            </a:solidFill>
          </p:spPr>
        </p:sp>
        <p:sp>
          <p:nvSpPr>
            <p:cNvPr id="18" name="TextBox 18"/>
            <p:cNvSpPr txBox="1"/>
            <p:nvPr/>
          </p:nvSpPr>
          <p:spPr>
            <a:xfrm>
              <a:off x="0" y="-66675"/>
              <a:ext cx="2238183" cy="337399"/>
            </a:xfrm>
            <a:prstGeom prst="rect">
              <a:avLst/>
            </a:prstGeom>
          </p:spPr>
          <p:txBody>
            <a:bodyPr lIns="50800" tIns="50800" rIns="50800" bIns="50800" rtlCol="0" anchor="ctr"/>
            <a:lstStyle/>
            <a:p>
              <a:pPr algn="ctr">
                <a:lnSpc>
                  <a:spcPts val="2800"/>
                </a:lnSpc>
              </a:pPr>
              <a:endParaRPr/>
            </a:p>
          </p:txBody>
        </p:sp>
      </p:grpSp>
      <p:sp>
        <p:nvSpPr>
          <p:cNvPr id="19" name="TextBox 19"/>
          <p:cNvSpPr txBox="1"/>
          <p:nvPr/>
        </p:nvSpPr>
        <p:spPr>
          <a:xfrm>
            <a:off x="3829957" y="4303804"/>
            <a:ext cx="10628085" cy="1073150"/>
          </a:xfrm>
          <a:prstGeom prst="rect">
            <a:avLst/>
          </a:prstGeom>
        </p:spPr>
        <p:txBody>
          <a:bodyPr lIns="0" tIns="0" rIns="0" bIns="0" rtlCol="0" anchor="t">
            <a:spAutoFit/>
          </a:bodyPr>
          <a:lstStyle/>
          <a:p>
            <a:pPr algn="ctr">
              <a:lnSpc>
                <a:spcPts val="2800"/>
              </a:lnSpc>
              <a:spcBef>
                <a:spcPct val="0"/>
              </a:spcBef>
            </a:pPr>
            <a:r>
              <a:rPr lang="en-US" sz="2000" b="1">
                <a:solidFill>
                  <a:srgbClr val="FFFFFF"/>
                </a:solidFill>
                <a:latin typeface="Poppins Bold"/>
                <a:ea typeface="Poppins Bold"/>
                <a:cs typeface="Poppins Bold"/>
                <a:sym typeface="Poppins Bold"/>
              </a:rPr>
              <a:t>Penipuan diantaranya Tindakan mengelabui perusahan, nasabah, atau pihak ketiga dan/atau memalsukan dokumen, tanda tangan, bukti fisik dan atau segala bukti otentik.</a:t>
            </a:r>
          </a:p>
        </p:txBody>
      </p:sp>
      <p:sp>
        <p:nvSpPr>
          <p:cNvPr id="20" name="TextBox 20"/>
          <p:cNvSpPr txBox="1"/>
          <p:nvPr/>
        </p:nvSpPr>
        <p:spPr>
          <a:xfrm>
            <a:off x="3815211" y="5783861"/>
            <a:ext cx="10628085" cy="720725"/>
          </a:xfrm>
          <a:prstGeom prst="rect">
            <a:avLst/>
          </a:prstGeom>
        </p:spPr>
        <p:txBody>
          <a:bodyPr lIns="0" tIns="0" rIns="0" bIns="0" rtlCol="0" anchor="t">
            <a:spAutoFit/>
          </a:bodyPr>
          <a:lstStyle/>
          <a:p>
            <a:pPr algn="ctr">
              <a:lnSpc>
                <a:spcPts val="2800"/>
              </a:lnSpc>
              <a:spcBef>
                <a:spcPct val="0"/>
              </a:spcBef>
            </a:pPr>
            <a:r>
              <a:rPr lang="en-US" sz="2000" b="1">
                <a:solidFill>
                  <a:srgbClr val="FFFFFF"/>
                </a:solidFill>
                <a:latin typeface="Poppins Bold"/>
                <a:ea typeface="Poppins Bold"/>
                <a:cs typeface="Poppins Bold"/>
                <a:sym typeface="Poppins Bold"/>
              </a:rPr>
              <a:t>Pencurian diantaranya Tindakan mengambil sebagian dan/atau keseluruhan asset atau data perusahaan yang bukan merupakan haknya.</a:t>
            </a:r>
          </a:p>
        </p:txBody>
      </p:sp>
      <p:grpSp>
        <p:nvGrpSpPr>
          <p:cNvPr id="21" name="Group 21"/>
          <p:cNvGrpSpPr/>
          <p:nvPr/>
        </p:nvGrpSpPr>
        <p:grpSpPr>
          <a:xfrm>
            <a:off x="3705214" y="7948637"/>
            <a:ext cx="10877571" cy="1309663"/>
            <a:chOff x="0" y="0"/>
            <a:chExt cx="2238183" cy="269478"/>
          </a:xfrm>
        </p:grpSpPr>
        <p:sp>
          <p:nvSpPr>
            <p:cNvPr id="22" name="Freeform 22"/>
            <p:cNvSpPr/>
            <p:nvPr/>
          </p:nvSpPr>
          <p:spPr>
            <a:xfrm>
              <a:off x="0" y="0"/>
              <a:ext cx="2238183" cy="269478"/>
            </a:xfrm>
            <a:custGeom>
              <a:avLst/>
              <a:gdLst/>
              <a:ahLst/>
              <a:cxnLst/>
              <a:rect l="l" t="t" r="r" b="b"/>
              <a:pathLst>
                <a:path w="2238183" h="269478">
                  <a:moveTo>
                    <a:pt x="13901" y="0"/>
                  </a:moveTo>
                  <a:lnTo>
                    <a:pt x="2224282" y="0"/>
                  </a:lnTo>
                  <a:cubicBezTo>
                    <a:pt x="2227969" y="0"/>
                    <a:pt x="2231505" y="1465"/>
                    <a:pt x="2234112" y="4072"/>
                  </a:cubicBezTo>
                  <a:cubicBezTo>
                    <a:pt x="2236719" y="6678"/>
                    <a:pt x="2238183" y="10214"/>
                    <a:pt x="2238183" y="13901"/>
                  </a:cubicBezTo>
                  <a:lnTo>
                    <a:pt x="2238183" y="255577"/>
                  </a:lnTo>
                  <a:cubicBezTo>
                    <a:pt x="2238183" y="263254"/>
                    <a:pt x="2231960" y="269478"/>
                    <a:pt x="2224282" y="269478"/>
                  </a:cubicBezTo>
                  <a:lnTo>
                    <a:pt x="13901" y="269478"/>
                  </a:lnTo>
                  <a:cubicBezTo>
                    <a:pt x="6224" y="269478"/>
                    <a:pt x="0" y="263254"/>
                    <a:pt x="0" y="255577"/>
                  </a:cubicBezTo>
                  <a:lnTo>
                    <a:pt x="0" y="13901"/>
                  </a:lnTo>
                  <a:cubicBezTo>
                    <a:pt x="0" y="6224"/>
                    <a:pt x="6224" y="0"/>
                    <a:pt x="13901" y="0"/>
                  </a:cubicBezTo>
                  <a:close/>
                </a:path>
              </a:pathLst>
            </a:custGeom>
            <a:solidFill>
              <a:srgbClr val="003366"/>
            </a:solidFill>
          </p:spPr>
        </p:sp>
        <p:sp>
          <p:nvSpPr>
            <p:cNvPr id="23" name="TextBox 23"/>
            <p:cNvSpPr txBox="1"/>
            <p:nvPr/>
          </p:nvSpPr>
          <p:spPr>
            <a:xfrm>
              <a:off x="0" y="-66675"/>
              <a:ext cx="2238183" cy="336153"/>
            </a:xfrm>
            <a:prstGeom prst="rect">
              <a:avLst/>
            </a:prstGeom>
          </p:spPr>
          <p:txBody>
            <a:bodyPr lIns="50800" tIns="50800" rIns="50800" bIns="50800" rtlCol="0" anchor="ctr"/>
            <a:lstStyle/>
            <a:p>
              <a:pPr algn="ctr">
                <a:lnSpc>
                  <a:spcPts val="2800"/>
                </a:lnSpc>
              </a:pPr>
              <a:endParaRPr/>
            </a:p>
          </p:txBody>
        </p:sp>
      </p:grpSp>
      <p:sp>
        <p:nvSpPr>
          <p:cNvPr id="24" name="TextBox 24"/>
          <p:cNvSpPr txBox="1"/>
          <p:nvPr/>
        </p:nvSpPr>
        <p:spPr>
          <a:xfrm>
            <a:off x="3815211" y="8034362"/>
            <a:ext cx="10657578" cy="1073150"/>
          </a:xfrm>
          <a:prstGeom prst="rect">
            <a:avLst/>
          </a:prstGeom>
        </p:spPr>
        <p:txBody>
          <a:bodyPr lIns="0" tIns="0" rIns="0" bIns="0" rtlCol="0" anchor="t">
            <a:spAutoFit/>
          </a:bodyPr>
          <a:lstStyle/>
          <a:p>
            <a:pPr algn="ctr">
              <a:lnSpc>
                <a:spcPts val="2800"/>
              </a:lnSpc>
              <a:spcBef>
                <a:spcPct val="0"/>
              </a:spcBef>
            </a:pPr>
            <a:r>
              <a:rPr lang="en-US" sz="2000" b="1">
                <a:solidFill>
                  <a:srgbClr val="FFFFFF"/>
                </a:solidFill>
                <a:latin typeface="Poppins Bold"/>
                <a:ea typeface="Poppins Bold"/>
                <a:cs typeface="Poppins Bold"/>
                <a:sym typeface="Poppins Bold"/>
              </a:rPr>
              <a:t>Pelanggaran diantaranya Tindakan melanggar ketentuan internal maupun eksternal perusahaan atau melakukan pembobolan dengan/tanpa teknologi termasuk rekayasa laporan keuangan.</a:t>
            </a:r>
          </a:p>
        </p:txBody>
      </p:sp>
      <p:grpSp>
        <p:nvGrpSpPr>
          <p:cNvPr id="25" name="Group 25"/>
          <p:cNvGrpSpPr/>
          <p:nvPr/>
        </p:nvGrpSpPr>
        <p:grpSpPr>
          <a:xfrm>
            <a:off x="3705214" y="6844818"/>
            <a:ext cx="10877571" cy="979994"/>
            <a:chOff x="0" y="0"/>
            <a:chExt cx="2238183" cy="201645"/>
          </a:xfrm>
        </p:grpSpPr>
        <p:sp>
          <p:nvSpPr>
            <p:cNvPr id="26" name="Freeform 26"/>
            <p:cNvSpPr/>
            <p:nvPr/>
          </p:nvSpPr>
          <p:spPr>
            <a:xfrm>
              <a:off x="0" y="0"/>
              <a:ext cx="2238183" cy="201645"/>
            </a:xfrm>
            <a:custGeom>
              <a:avLst/>
              <a:gdLst/>
              <a:ahLst/>
              <a:cxnLst/>
              <a:rect l="l" t="t" r="r" b="b"/>
              <a:pathLst>
                <a:path w="2238183" h="201645">
                  <a:moveTo>
                    <a:pt x="13901" y="0"/>
                  </a:moveTo>
                  <a:lnTo>
                    <a:pt x="2224282" y="0"/>
                  </a:lnTo>
                  <a:cubicBezTo>
                    <a:pt x="2227969" y="0"/>
                    <a:pt x="2231505" y="1465"/>
                    <a:pt x="2234112" y="4072"/>
                  </a:cubicBezTo>
                  <a:cubicBezTo>
                    <a:pt x="2236719" y="6678"/>
                    <a:pt x="2238183" y="10214"/>
                    <a:pt x="2238183" y="13901"/>
                  </a:cubicBezTo>
                  <a:lnTo>
                    <a:pt x="2238183" y="187744"/>
                  </a:lnTo>
                  <a:cubicBezTo>
                    <a:pt x="2238183" y="191431"/>
                    <a:pt x="2236719" y="194966"/>
                    <a:pt x="2234112" y="197573"/>
                  </a:cubicBezTo>
                  <a:cubicBezTo>
                    <a:pt x="2231505" y="200180"/>
                    <a:pt x="2227969" y="201645"/>
                    <a:pt x="2224282" y="201645"/>
                  </a:cubicBezTo>
                  <a:lnTo>
                    <a:pt x="13901" y="201645"/>
                  </a:lnTo>
                  <a:cubicBezTo>
                    <a:pt x="6224" y="201645"/>
                    <a:pt x="0" y="195421"/>
                    <a:pt x="0" y="187744"/>
                  </a:cubicBezTo>
                  <a:lnTo>
                    <a:pt x="0" y="13901"/>
                  </a:lnTo>
                  <a:cubicBezTo>
                    <a:pt x="0" y="6224"/>
                    <a:pt x="6224" y="0"/>
                    <a:pt x="13901" y="0"/>
                  </a:cubicBezTo>
                  <a:close/>
                </a:path>
              </a:pathLst>
            </a:custGeom>
            <a:solidFill>
              <a:srgbClr val="003366"/>
            </a:solidFill>
          </p:spPr>
        </p:sp>
        <p:sp>
          <p:nvSpPr>
            <p:cNvPr id="27" name="TextBox 27"/>
            <p:cNvSpPr txBox="1"/>
            <p:nvPr/>
          </p:nvSpPr>
          <p:spPr>
            <a:xfrm>
              <a:off x="0" y="-66675"/>
              <a:ext cx="2238183" cy="268320"/>
            </a:xfrm>
            <a:prstGeom prst="rect">
              <a:avLst/>
            </a:prstGeom>
          </p:spPr>
          <p:txBody>
            <a:bodyPr lIns="50800" tIns="50800" rIns="50800" bIns="50800" rtlCol="0" anchor="ctr"/>
            <a:lstStyle/>
            <a:p>
              <a:pPr algn="ctr">
                <a:lnSpc>
                  <a:spcPts val="2800"/>
                </a:lnSpc>
              </a:pPr>
              <a:endParaRPr/>
            </a:p>
          </p:txBody>
        </p:sp>
      </p:grpSp>
      <p:sp>
        <p:nvSpPr>
          <p:cNvPr id="28" name="TextBox 28"/>
          <p:cNvSpPr txBox="1"/>
          <p:nvPr/>
        </p:nvSpPr>
        <p:spPr>
          <a:xfrm>
            <a:off x="3829957" y="6941115"/>
            <a:ext cx="10628085" cy="720725"/>
          </a:xfrm>
          <a:prstGeom prst="rect">
            <a:avLst/>
          </a:prstGeom>
        </p:spPr>
        <p:txBody>
          <a:bodyPr lIns="0" tIns="0" rIns="0" bIns="0" rtlCol="0" anchor="t">
            <a:spAutoFit/>
          </a:bodyPr>
          <a:lstStyle/>
          <a:p>
            <a:pPr algn="ctr">
              <a:lnSpc>
                <a:spcPts val="2800"/>
              </a:lnSpc>
              <a:spcBef>
                <a:spcPct val="0"/>
              </a:spcBef>
            </a:pPr>
            <a:r>
              <a:rPr lang="en-US" sz="2000" b="1">
                <a:solidFill>
                  <a:srgbClr val="FFFFFF"/>
                </a:solidFill>
                <a:latin typeface="Poppins Bold"/>
                <a:ea typeface="Poppins Bold"/>
                <a:cs typeface="Poppins Bold"/>
                <a:sym typeface="Poppins Bold"/>
              </a:rPr>
              <a:t>Pembiaran diantaranya Tindakan mengabaikan kewajiban prosedur atau tanggung jawab sebagai pegawai perusahaan secara sadar dan sengaja.</a:t>
            </a:r>
          </a:p>
        </p:txBody>
      </p:sp>
      <p:sp>
        <p:nvSpPr>
          <p:cNvPr id="29" name="TextBox 8">
            <a:extLst>
              <a:ext uri="{FF2B5EF4-FFF2-40B4-BE49-F238E27FC236}">
                <a16:creationId xmlns:a16="http://schemas.microsoft.com/office/drawing/2014/main" id="{BB752E86-E462-63FD-8AF6-BD81AB458CF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1786</Words>
  <Application>Microsoft Office PowerPoint</Application>
  <PresentationFormat>Custom</PresentationFormat>
  <Paragraphs>399</Paragraphs>
  <Slides>37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Montserrat Bold</vt:lpstr>
      <vt:lpstr>Poppins</vt:lpstr>
      <vt:lpstr>Poppins Italics</vt:lpstr>
      <vt:lpstr>Poppins Bold</vt:lpstr>
      <vt:lpstr>Arial</vt:lpstr>
      <vt:lpstr>Montserrat</vt:lpstr>
      <vt:lpstr>Calibri</vt:lpstr>
      <vt:lpstr>Poppins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Center (GVP)</dc:title>
  <cp:lastModifiedBy>Givanza Priliantama</cp:lastModifiedBy>
  <cp:revision>2</cp:revision>
  <dcterms:created xsi:type="dcterms:W3CDTF">2006-08-16T00:00:00Z</dcterms:created>
  <dcterms:modified xsi:type="dcterms:W3CDTF">2026-07-06T08:38:56Z</dcterms:modified>
  <dc:identifier>DAHGsARlEXk</dc:identifier>
</cp:coreProperties>
</file>