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22" r:id="rId4"/>
    <p:sldId id="323" r:id="rId5"/>
    <p:sldId id="304" r:id="rId6"/>
    <p:sldId id="292" r:id="rId7"/>
    <p:sldId id="320" r:id="rId8"/>
    <p:sldId id="321" r:id="rId9"/>
    <p:sldId id="295" r:id="rId10"/>
    <p:sldId id="317" r:id="rId11"/>
    <p:sldId id="291" r:id="rId12"/>
    <p:sldId id="299" r:id="rId13"/>
    <p:sldId id="310" r:id="rId14"/>
    <p:sldId id="30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8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8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3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4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95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9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23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4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07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39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E68AB-3A1F-48C2-BBAE-754BCCFB4B7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10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0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Programmatic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Using a programming language to analyze data</a:t>
            </a:r>
          </a:p>
        </p:txBody>
      </p:sp>
      <p:sp>
        <p:nvSpPr>
          <p:cNvPr id="4" name="Rectangle 3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03721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 classes: object-oriented concepts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200" y="1622487"/>
            <a:ext cx="994996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An </a:t>
            </a:r>
            <a:r>
              <a:rPr lang="en-US" sz="2400" b="1" i="1" dirty="0"/>
              <a:t>object</a:t>
            </a:r>
            <a:r>
              <a:rPr lang="en-US" sz="2400" dirty="0"/>
              <a:t> has a higher level of type as defined by a </a:t>
            </a:r>
            <a:r>
              <a:rPr lang="en-US" sz="2400" b="1" i="1" dirty="0"/>
              <a:t>class</a:t>
            </a:r>
            <a:r>
              <a:rPr lang="en-US" sz="2400" dirty="0"/>
              <a:t>. 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The function </a:t>
            </a:r>
            <a:r>
              <a:rPr lang="en-US" sz="2400" b="1" i="1" dirty="0"/>
              <a:t>class()</a:t>
            </a:r>
            <a:r>
              <a:rPr lang="en-US" sz="2400" dirty="0"/>
              <a:t> can be used to determine the class of an R object.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For atomic vectors </a:t>
            </a:r>
            <a:r>
              <a:rPr lang="en-US" sz="2400" b="1" i="1" dirty="0" err="1"/>
              <a:t>typeof</a:t>
            </a:r>
            <a:r>
              <a:rPr lang="en-US" sz="2400" b="1" i="1" dirty="0"/>
              <a:t>()</a:t>
            </a:r>
            <a:r>
              <a:rPr lang="en-US" sz="2400" dirty="0"/>
              <a:t> and </a:t>
            </a:r>
            <a:r>
              <a:rPr lang="en-US" sz="2400" b="1" i="1" dirty="0"/>
              <a:t>class()</a:t>
            </a:r>
            <a:r>
              <a:rPr lang="en-US" sz="2400" dirty="0"/>
              <a:t> yield the same information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Classes are a higher level of structure built on top of the atomic R internal types, so </a:t>
            </a:r>
            <a:r>
              <a:rPr lang="en-US" sz="2400" b="1" i="1" dirty="0" err="1"/>
              <a:t>typeof</a:t>
            </a:r>
            <a:r>
              <a:rPr lang="en-US" sz="2400" b="1" i="1" dirty="0"/>
              <a:t>()</a:t>
            </a:r>
            <a:r>
              <a:rPr lang="en-US" sz="2400" dirty="0"/>
              <a:t> and </a:t>
            </a:r>
            <a:r>
              <a:rPr lang="en-US" sz="2400" b="1" i="1" dirty="0"/>
              <a:t>class()</a:t>
            </a:r>
            <a:r>
              <a:rPr lang="en-US" sz="2400" dirty="0"/>
              <a:t> will give different results for objects that are not atomic vectors or lists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The class of the object inherits all the properties of its underlying type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The concept of </a:t>
            </a:r>
            <a:r>
              <a:rPr lang="en-US" sz="2400" b="1" i="1" dirty="0"/>
              <a:t>inheritance</a:t>
            </a:r>
            <a:r>
              <a:rPr lang="en-US" sz="2400" dirty="0"/>
              <a:t> is critical to understanding the object-oriented paradigm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Classes can also be layered on top of each other in an inheritance hierarchy, such that the child class inherits the properties of the parent class.</a:t>
            </a:r>
          </a:p>
        </p:txBody>
      </p:sp>
      <p:sp>
        <p:nvSpPr>
          <p:cNvPr id="4" name="Rectangle 3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3191002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 classes: matrices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200" y="1508187"/>
            <a:ext cx="1034192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A </a:t>
            </a:r>
            <a:r>
              <a:rPr lang="en-US" sz="2400" b="1" i="1" dirty="0"/>
              <a:t>matrix</a:t>
            </a:r>
            <a:r>
              <a:rPr lang="en-US" sz="2400" dirty="0"/>
              <a:t> is a two-dimensional data class based on a multidimensional perspective on an atomic vector type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The function </a:t>
            </a:r>
            <a:r>
              <a:rPr lang="en-US" sz="2400" b="1" i="1" dirty="0"/>
              <a:t>matrix()</a:t>
            </a:r>
            <a:r>
              <a:rPr lang="en-US" sz="2400" dirty="0"/>
              <a:t> can be used to construct a matrix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The attribute </a:t>
            </a:r>
            <a:r>
              <a:rPr lang="en-US" sz="2400" b="1" i="1" dirty="0"/>
              <a:t>dim</a:t>
            </a:r>
            <a:r>
              <a:rPr lang="en-US" sz="2400" dirty="0"/>
              <a:t> determines how the vector of values is organized into rows and columns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Either the </a:t>
            </a:r>
            <a:r>
              <a:rPr lang="en-US" sz="2400" b="1" i="1" dirty="0"/>
              <a:t>attributes()$dim</a:t>
            </a:r>
            <a:r>
              <a:rPr lang="en-US" sz="2400" dirty="0"/>
              <a:t> or </a:t>
            </a:r>
            <a:r>
              <a:rPr lang="en-US" sz="2400" b="1" i="1" dirty="0"/>
              <a:t>dim()</a:t>
            </a:r>
            <a:r>
              <a:rPr lang="en-US" sz="2400" dirty="0"/>
              <a:t> functions can be used to change the dimensionality of a matrix without changing the underlying atomic vector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Leaving an index blank for a matrix results in getting the whole row or column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289360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 classes: functions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16671" y="1508187"/>
            <a:ext cx="916947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A function is a “closure” or “</a:t>
            </a:r>
            <a:r>
              <a:rPr lang="en-US" sz="2400" dirty="0" err="1"/>
              <a:t>builtin</a:t>
            </a:r>
            <a:r>
              <a:rPr lang="en-US" sz="2400" dirty="0"/>
              <a:t>” internal type of class “function”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Constructor function is </a:t>
            </a:r>
            <a:r>
              <a:rPr lang="en-US" sz="2400" b="1" i="1" dirty="0"/>
              <a:t>function() {}</a:t>
            </a:r>
            <a:r>
              <a:rPr lang="en-US" sz="2400" dirty="0"/>
              <a:t>, where the arguments for the function are in the parentheses and the code for the function is in the curly brackets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If the function is a “closure”, typing its name without parentheses will show you the raw code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The </a:t>
            </a:r>
            <a:r>
              <a:rPr lang="en-US" sz="2400" b="1" i="1" dirty="0" err="1"/>
              <a:t>args</a:t>
            </a:r>
            <a:r>
              <a:rPr lang="en-US" sz="2400" b="1" i="1" dirty="0"/>
              <a:t>()</a:t>
            </a:r>
            <a:r>
              <a:rPr lang="en-US" sz="2400" dirty="0"/>
              <a:t> function will summarize the possible arguments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Arguments do not have to be in order if specified by name in the call to the function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182821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R: accessing the file system</a:t>
            </a:r>
          </a:p>
        </p:txBody>
      </p:sp>
      <p:sp>
        <p:nvSpPr>
          <p:cNvPr id="7" name="Rectangle 6"/>
          <p:cNvSpPr/>
          <p:nvPr/>
        </p:nvSpPr>
        <p:spPr>
          <a:xfrm>
            <a:off x="5624945" y="4133711"/>
            <a:ext cx="6253018" cy="99752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Operating system (Windows, OSX (BSD))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624945" y="1843088"/>
            <a:ext cx="6253018" cy="9975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Integrated Development Environment (IDE)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829965" y="2840616"/>
            <a:ext cx="932872" cy="12930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text editor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762837" y="2840615"/>
            <a:ext cx="1034472" cy="129309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file manager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797308" y="2840614"/>
            <a:ext cx="1080655" cy="129309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Rstudio</a:t>
            </a:r>
            <a:r>
              <a:rPr lang="en-US" dirty="0">
                <a:solidFill>
                  <a:schemeClr val="tx1"/>
                </a:solidFill>
              </a:rPr>
              <a:t> graphics viewer</a:t>
            </a:r>
          </a:p>
        </p:txBody>
      </p:sp>
      <p:sp>
        <p:nvSpPr>
          <p:cNvPr id="9" name="Rectangle 8"/>
          <p:cNvSpPr/>
          <p:nvPr/>
        </p:nvSpPr>
        <p:spPr>
          <a:xfrm>
            <a:off x="5624947" y="2840619"/>
            <a:ext cx="3205018" cy="12930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 Runtime Environment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5624945" y="2840618"/>
            <a:ext cx="1487055" cy="4105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 Console</a:t>
            </a:r>
          </a:p>
        </p:txBody>
      </p:sp>
      <p:sp>
        <p:nvSpPr>
          <p:cNvPr id="18" name="Down Arrow 17"/>
          <p:cNvSpPr/>
          <p:nvPr/>
        </p:nvSpPr>
        <p:spPr>
          <a:xfrm>
            <a:off x="5762836" y="2424985"/>
            <a:ext cx="1434273" cy="387920"/>
          </a:xfrm>
          <a:prstGeom prst="downArrow">
            <a:avLst>
              <a:gd name="adj1" fmla="val 8510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Console</a:t>
            </a:r>
          </a:p>
        </p:txBody>
      </p:sp>
      <p:sp>
        <p:nvSpPr>
          <p:cNvPr id="19" name="Down Arrow 18"/>
          <p:cNvSpPr/>
          <p:nvPr/>
        </p:nvSpPr>
        <p:spPr>
          <a:xfrm>
            <a:off x="7356764" y="2434222"/>
            <a:ext cx="1528619" cy="387920"/>
          </a:xfrm>
          <a:prstGeom prst="downArrow">
            <a:avLst>
              <a:gd name="adj1" fmla="val 8510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Environment</a:t>
            </a:r>
          </a:p>
        </p:txBody>
      </p:sp>
      <p:sp>
        <p:nvSpPr>
          <p:cNvPr id="20" name="Down Arrow 19"/>
          <p:cNvSpPr/>
          <p:nvPr/>
        </p:nvSpPr>
        <p:spPr>
          <a:xfrm>
            <a:off x="9059389" y="2434222"/>
            <a:ext cx="474023" cy="387920"/>
          </a:xfrm>
          <a:prstGeom prst="downArrow">
            <a:avLst>
              <a:gd name="adj1" fmla="val 85102"/>
              <a:gd name="adj2" fmla="val 49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Down Arrow 20"/>
          <p:cNvSpPr/>
          <p:nvPr/>
        </p:nvSpPr>
        <p:spPr>
          <a:xfrm>
            <a:off x="9892970" y="2422896"/>
            <a:ext cx="774205" cy="387920"/>
          </a:xfrm>
          <a:prstGeom prst="downArrow">
            <a:avLst>
              <a:gd name="adj1" fmla="val 85102"/>
              <a:gd name="adj2" fmla="val 49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Files</a:t>
            </a:r>
          </a:p>
        </p:txBody>
      </p:sp>
      <p:sp>
        <p:nvSpPr>
          <p:cNvPr id="22" name="Down Arrow 21"/>
          <p:cNvSpPr/>
          <p:nvPr/>
        </p:nvSpPr>
        <p:spPr>
          <a:xfrm>
            <a:off x="10793517" y="2434222"/>
            <a:ext cx="1022432" cy="387920"/>
          </a:xfrm>
          <a:prstGeom prst="downArrow">
            <a:avLst>
              <a:gd name="adj1" fmla="val 85102"/>
              <a:gd name="adj2" fmla="val 49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Plots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20332" y="5131239"/>
            <a:ext cx="6253018" cy="99752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File system (NTFS, HFS+)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42909" y="2840618"/>
            <a:ext cx="1487055" cy="4105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Workspace</a:t>
            </a:r>
          </a:p>
        </p:txBody>
      </p:sp>
      <p:sp>
        <p:nvSpPr>
          <p:cNvPr id="3" name="Rectangle 2"/>
          <p:cNvSpPr/>
          <p:nvPr/>
        </p:nvSpPr>
        <p:spPr>
          <a:xfrm>
            <a:off x="7462982" y="5426805"/>
            <a:ext cx="2576945" cy="4475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30386" y="3487163"/>
            <a:ext cx="43641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Working directory – the default location in the file system where the R Runtime environment will look for file names without fully specified paths</a:t>
            </a:r>
          </a:p>
          <a:p>
            <a:endParaRPr lang="en-US" dirty="0"/>
          </a:p>
          <a:p>
            <a:r>
              <a:rPr lang="en-US" dirty="0"/>
              <a:t>functions </a:t>
            </a:r>
            <a:r>
              <a:rPr lang="en-US" b="1" i="1" dirty="0" err="1"/>
              <a:t>setwd</a:t>
            </a:r>
            <a:r>
              <a:rPr lang="en-US" b="1" i="1" dirty="0"/>
              <a:t>()</a:t>
            </a:r>
            <a:r>
              <a:rPr lang="en-US" dirty="0"/>
              <a:t> and </a:t>
            </a:r>
            <a:r>
              <a:rPr lang="en-US" b="1" i="1" dirty="0" err="1"/>
              <a:t>getwd</a:t>
            </a:r>
            <a:r>
              <a:rPr lang="en-US" b="1" i="1" dirty="0"/>
              <a:t>()</a:t>
            </a:r>
            <a:endParaRPr lang="en-US" dirty="0"/>
          </a:p>
          <a:p>
            <a:endParaRPr lang="en-US" dirty="0"/>
          </a:p>
          <a:p>
            <a:r>
              <a:rPr lang="en-US" dirty="0"/>
              <a:t>...or...  </a:t>
            </a:r>
            <a:r>
              <a:rPr lang="en-US" dirty="0" err="1"/>
              <a:t>RStudio</a:t>
            </a:r>
            <a:r>
              <a:rPr lang="en-US" dirty="0"/>
              <a:t> tools make it easy to change working directory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809021" y="3002696"/>
            <a:ext cx="932871" cy="9781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09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5" grpId="0"/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and loading R objects to a file system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16671" y="1508187"/>
            <a:ext cx="916947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Review of the “working directory” concept </a:t>
            </a:r>
            <a:br>
              <a:rPr lang="en-US" sz="2400" dirty="0"/>
            </a:br>
            <a:r>
              <a:rPr lang="en-US" sz="2400" dirty="0"/>
              <a:t>(</a:t>
            </a:r>
            <a:r>
              <a:rPr lang="en-US" sz="2400" b="1" i="1" dirty="0" err="1"/>
              <a:t>getwd</a:t>
            </a:r>
            <a:r>
              <a:rPr lang="en-US" sz="2400" b="1" i="1" dirty="0"/>
              <a:t>()</a:t>
            </a:r>
            <a:r>
              <a:rPr lang="en-US" sz="2400" dirty="0"/>
              <a:t> and </a:t>
            </a:r>
            <a:r>
              <a:rPr lang="en-US" sz="2400" b="1" i="1" dirty="0" err="1"/>
              <a:t>setwd</a:t>
            </a:r>
            <a:r>
              <a:rPr lang="en-US" sz="2400" b="1" i="1" dirty="0"/>
              <a:t>()</a:t>
            </a:r>
            <a:r>
              <a:rPr lang="en-US" sz="2400" dirty="0"/>
              <a:t> methods)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Use of “relative paths” vs. “absolute paths”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Running other scripts using </a:t>
            </a:r>
            <a:r>
              <a:rPr lang="en-US" sz="2400" b="1" i="1"/>
              <a:t>source()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26</a:t>
            </a:r>
          </a:p>
        </p:txBody>
      </p:sp>
    </p:spTree>
    <p:extLst>
      <p:ext uri="{BB962C8B-B14F-4D97-AF65-F5344CB8AC3E}">
        <p14:creationId xmlns:p14="http://schemas.microsoft.com/office/powerpoint/2010/main" val="2634783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/>
          <p:cNvGrpSpPr/>
          <p:nvPr/>
        </p:nvGrpSpPr>
        <p:grpSpPr>
          <a:xfrm>
            <a:off x="4496435" y="3244230"/>
            <a:ext cx="3139944" cy="1738081"/>
            <a:chOff x="4496435" y="3244230"/>
            <a:chExt cx="3139944" cy="1738081"/>
          </a:xfrm>
        </p:grpSpPr>
        <p:sp>
          <p:nvSpPr>
            <p:cNvPr id="38" name="Isosceles Triangle 37"/>
            <p:cNvSpPr/>
            <p:nvPr/>
          </p:nvSpPr>
          <p:spPr>
            <a:xfrm>
              <a:off x="4496435" y="3244230"/>
              <a:ext cx="1845892" cy="938086"/>
            </a:xfrm>
            <a:prstGeom prst="triangle">
              <a:avLst>
                <a:gd name="adj" fmla="val 100000"/>
              </a:avLst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5929310" y="4173179"/>
                  <a:ext cx="1707069" cy="8091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9310" y="4173179"/>
                  <a:ext cx="1707069" cy="8091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example: linear regression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603826" y="1995488"/>
            <a:ext cx="7100047" cy="4046724"/>
            <a:chOff x="1954306" y="1690688"/>
            <a:chExt cx="7100047" cy="4046724"/>
          </a:xfrm>
        </p:grpSpPr>
        <p:cxnSp>
          <p:nvCxnSpPr>
            <p:cNvPr id="5" name="Straight Connector 4"/>
            <p:cNvCxnSpPr/>
            <p:nvPr/>
          </p:nvCxnSpPr>
          <p:spPr>
            <a:xfrm flipH="1">
              <a:off x="2178425" y="1690688"/>
              <a:ext cx="8963" cy="40467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954306" y="5504329"/>
              <a:ext cx="7100047" cy="896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221493" y="6111352"/>
                <a:ext cx="42639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1493" y="6111352"/>
                <a:ext cx="426399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67132" y="3519076"/>
                <a:ext cx="4303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132" y="3519076"/>
                <a:ext cx="430374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2920010" y="4777241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755901" y="4777241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977574" y="3955095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801238" y="3512076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287674" y="3978184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085094" y="3705818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574622" y="3244230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514585" y="2842710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850870" y="2759525"/>
            <a:ext cx="120073" cy="120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877559" y="1718420"/>
                <a:ext cx="223138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𝑚𝑥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7559" y="1718420"/>
                <a:ext cx="2231380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273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Group 44"/>
          <p:cNvGrpSpPr/>
          <p:nvPr/>
        </p:nvGrpSpPr>
        <p:grpSpPr>
          <a:xfrm>
            <a:off x="163904" y="4893243"/>
            <a:ext cx="1786722" cy="830997"/>
            <a:chOff x="195744" y="4893243"/>
            <a:chExt cx="2568392" cy="830997"/>
          </a:xfrm>
        </p:grpSpPr>
        <p:cxnSp>
          <p:nvCxnSpPr>
            <p:cNvPr id="33" name="Straight Connector 32"/>
            <p:cNvCxnSpPr/>
            <p:nvPr/>
          </p:nvCxnSpPr>
          <p:spPr>
            <a:xfrm flipH="1">
              <a:off x="2411432" y="5527887"/>
              <a:ext cx="352704" cy="476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195744" y="4893243"/>
                  <a:ext cx="2054605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e>
                        </m:d>
                      </m:oMath>
                    </m:oMathPara>
                  </a14:m>
                  <a:endParaRPr lang="en-US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5744" y="4893243"/>
                  <a:ext cx="2054605" cy="830997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855" b="-110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10881739" y="1713085"/>
                <a:ext cx="6993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𝜀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1739" y="1713085"/>
                <a:ext cx="699358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8" name="Group 47"/>
          <p:cNvGrpSpPr/>
          <p:nvPr/>
        </p:nvGrpSpPr>
        <p:grpSpPr>
          <a:xfrm>
            <a:off x="2180383" y="2815736"/>
            <a:ext cx="1953034" cy="1590009"/>
            <a:chOff x="2180383" y="2815736"/>
            <a:chExt cx="1953034" cy="1590009"/>
          </a:xfrm>
        </p:grpSpPr>
        <p:cxnSp>
          <p:nvCxnSpPr>
            <p:cNvPr id="42" name="Straight Connector 41"/>
            <p:cNvCxnSpPr/>
            <p:nvPr/>
          </p:nvCxnSpPr>
          <p:spPr>
            <a:xfrm flipH="1">
              <a:off x="4040496" y="4075168"/>
              <a:ext cx="1" cy="330577"/>
            </a:xfrm>
            <a:prstGeom prst="line">
              <a:avLst/>
            </a:prstGeom>
            <a:ln w="38100">
              <a:solidFill>
                <a:srgbClr val="FF0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" name="Group 45"/>
            <p:cNvGrpSpPr/>
            <p:nvPr/>
          </p:nvGrpSpPr>
          <p:grpSpPr>
            <a:xfrm>
              <a:off x="2180383" y="2815736"/>
              <a:ext cx="1953034" cy="1396046"/>
              <a:chOff x="2180383" y="2815736"/>
              <a:chExt cx="1953034" cy="1396046"/>
            </a:xfrm>
          </p:grpSpPr>
          <p:sp>
            <p:nvSpPr>
              <p:cNvPr id="43" name="Freeform 42"/>
              <p:cNvSpPr/>
              <p:nvPr/>
            </p:nvSpPr>
            <p:spPr>
              <a:xfrm>
                <a:off x="3504195" y="3277401"/>
                <a:ext cx="522860" cy="934381"/>
              </a:xfrm>
              <a:custGeom>
                <a:avLst/>
                <a:gdLst>
                  <a:gd name="connsiteX0" fmla="*/ 33332 w 522860"/>
                  <a:gd name="connsiteY0" fmla="*/ 0 h 609600"/>
                  <a:gd name="connsiteX1" fmla="*/ 51805 w 522860"/>
                  <a:gd name="connsiteY1" fmla="*/ 424873 h 609600"/>
                  <a:gd name="connsiteX2" fmla="*/ 522860 w 522860"/>
                  <a:gd name="connsiteY2" fmla="*/ 609600 h 609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2860" h="609600">
                    <a:moveTo>
                      <a:pt x="33332" y="0"/>
                    </a:moveTo>
                    <a:cubicBezTo>
                      <a:pt x="1774" y="161636"/>
                      <a:pt x="-29783" y="323273"/>
                      <a:pt x="51805" y="424873"/>
                    </a:cubicBezTo>
                    <a:cubicBezTo>
                      <a:pt x="133393" y="526473"/>
                      <a:pt x="328126" y="568036"/>
                      <a:pt x="522860" y="609600"/>
                    </a:cubicBezTo>
                  </a:path>
                </a:pathLst>
              </a:custGeom>
              <a:noFill/>
              <a:ln w="3810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2180383" y="2815736"/>
                    <a:ext cx="195303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44" name="TextBox 4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80383" y="2815736"/>
                    <a:ext cx="1953034" cy="461665"/>
                  </a:xfrm>
                  <a:prstGeom prst="rect">
                    <a:avLst/>
                  </a:prstGeom>
                  <a:blipFill rotWithShape="0">
                    <a:blip r:embed="rId8"/>
                    <a:stretch>
                      <a:fillRect b="-1710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9069254" y="2520097"/>
                <a:ext cx="271738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Linear r</a:t>
                </a:r>
                <a:r>
                  <a:rPr lang="en-US" sz="2400" b="0" dirty="0"/>
                  <a:t>egression =</a:t>
                </a:r>
              </a:p>
              <a:p>
                <a:r>
                  <a:rPr lang="en-US" sz="2400" b="0" dirty="0"/>
                  <a:t>Find 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400" dirty="0"/>
                  <a:t> that results in a minimized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9254" y="2520097"/>
                <a:ext cx="2717380" cy="1569660"/>
              </a:xfrm>
              <a:prstGeom prst="rect">
                <a:avLst/>
              </a:prstGeom>
              <a:blipFill rotWithShape="0">
                <a:blip r:embed="rId9"/>
                <a:stretch>
                  <a:fillRect l="-3587" t="-3101" r="-1794" b="-565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6" name="Group 55"/>
          <p:cNvGrpSpPr/>
          <p:nvPr/>
        </p:nvGrpSpPr>
        <p:grpSpPr>
          <a:xfrm>
            <a:off x="9069254" y="4069746"/>
            <a:ext cx="2717380" cy="2465463"/>
            <a:chOff x="9069254" y="4051274"/>
            <a:chExt cx="2717380" cy="2465463"/>
          </a:xfrm>
        </p:grpSpPr>
        <p:cxnSp>
          <p:nvCxnSpPr>
            <p:cNvPr id="54" name="Straight Arrow Connector 53"/>
            <p:cNvCxnSpPr/>
            <p:nvPr/>
          </p:nvCxnSpPr>
          <p:spPr>
            <a:xfrm flipV="1">
              <a:off x="10668000" y="4051274"/>
              <a:ext cx="101600" cy="55767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9069254" y="4577745"/>
                  <a:ext cx="2717380" cy="193899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Unbiased results require that variation in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a14:m>
                  <a:r>
                    <a:rPr lang="en-US" sz="2400" dirty="0"/>
                    <a:t> is independent and normally distributed</a:t>
                  </a:r>
                </a:p>
              </p:txBody>
            </p:sp>
          </mc:Choice>
          <mc:Fallback xmlns=""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69254" y="4577745"/>
                  <a:ext cx="2717380" cy="1938992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l="-3587" t="-2516" r="-2242" b="-62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7" name="Rectangle 56"/>
          <p:cNvSpPr/>
          <p:nvPr/>
        </p:nvSpPr>
        <p:spPr>
          <a:xfrm>
            <a:off x="9069254" y="3632148"/>
            <a:ext cx="2162164" cy="4430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603826" y="2143216"/>
            <a:ext cx="6885711" cy="35186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999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344" y="-37749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Linear regression Monte Carlo exercise: one realization </a:t>
            </a:r>
          </a:p>
        </p:txBody>
      </p:sp>
      <p:sp>
        <p:nvSpPr>
          <p:cNvPr id="4" name="Rectangle 3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010D4B0-7921-48A8-B722-E1A92336A874}"/>
              </a:ext>
            </a:extLst>
          </p:cNvPr>
          <p:cNvGrpSpPr/>
          <p:nvPr/>
        </p:nvGrpSpPr>
        <p:grpSpPr>
          <a:xfrm>
            <a:off x="1603826" y="1995488"/>
            <a:ext cx="7100047" cy="4046724"/>
            <a:chOff x="1954306" y="1690688"/>
            <a:chExt cx="7100047" cy="4046724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59D4CB7-C147-44BD-AE38-E723A22E533A}"/>
                </a:ext>
              </a:extLst>
            </p:cNvPr>
            <p:cNvCxnSpPr/>
            <p:nvPr/>
          </p:nvCxnSpPr>
          <p:spPr>
            <a:xfrm flipH="1">
              <a:off x="2178425" y="1690688"/>
              <a:ext cx="8963" cy="40467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1022875-FFF0-4FB9-BE6F-FC8A12FE232F}"/>
                </a:ext>
              </a:extLst>
            </p:cNvPr>
            <p:cNvCxnSpPr/>
            <p:nvPr/>
          </p:nvCxnSpPr>
          <p:spPr>
            <a:xfrm>
              <a:off x="1954306" y="5504329"/>
              <a:ext cx="7100047" cy="896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38A6A9D-E8B6-4D1F-A6AB-C0C6FF044F0D}"/>
                  </a:ext>
                </a:extLst>
              </p:cNvPr>
              <p:cNvSpPr txBox="1"/>
              <p:nvPr/>
            </p:nvSpPr>
            <p:spPr>
              <a:xfrm>
                <a:off x="5221493" y="6111352"/>
                <a:ext cx="42639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38A6A9D-E8B6-4D1F-A6AB-C0C6FF044F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1493" y="6111352"/>
                <a:ext cx="426399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361FF14-CDDF-4AC8-8788-72ED24D3E8DB}"/>
                  </a:ext>
                </a:extLst>
              </p:cNvPr>
              <p:cNvSpPr txBox="1"/>
              <p:nvPr/>
            </p:nvSpPr>
            <p:spPr>
              <a:xfrm>
                <a:off x="967132" y="3519076"/>
                <a:ext cx="4303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361FF14-CDDF-4AC8-8788-72ED24D3E8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132" y="3519076"/>
                <a:ext cx="430374" cy="461665"/>
              </a:xfrm>
              <a:prstGeom prst="rect">
                <a:avLst/>
              </a:prstGeom>
              <a:blipFill>
                <a:blip r:embed="rId3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0DCA12-4BFA-4053-9912-FF7B522B6CA9}"/>
              </a:ext>
            </a:extLst>
          </p:cNvPr>
          <p:cNvCxnSpPr>
            <a:cxnSpLocks/>
          </p:cNvCxnSpPr>
          <p:nvPr/>
        </p:nvCxnSpPr>
        <p:spPr>
          <a:xfrm flipV="1">
            <a:off x="2380143" y="2518968"/>
            <a:ext cx="5699088" cy="2628527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B333114-5068-4EF9-B08A-67039110C759}"/>
              </a:ext>
            </a:extLst>
          </p:cNvPr>
          <p:cNvGrpSpPr/>
          <p:nvPr/>
        </p:nvGrpSpPr>
        <p:grpSpPr>
          <a:xfrm>
            <a:off x="2786063" y="5586441"/>
            <a:ext cx="4955501" cy="231653"/>
            <a:chOff x="2786063" y="5586441"/>
            <a:chExt cx="4955501" cy="231653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BC15B8D-CCFC-484E-8BB5-295780E53CDB}"/>
                </a:ext>
              </a:extLst>
            </p:cNvPr>
            <p:cNvCxnSpPr/>
            <p:nvPr/>
          </p:nvCxnSpPr>
          <p:spPr>
            <a:xfrm>
              <a:off x="2786063" y="5614988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863B957-5BD1-42EB-B8EA-E62DF039E0D8}"/>
                </a:ext>
              </a:extLst>
            </p:cNvPr>
            <p:cNvCxnSpPr/>
            <p:nvPr/>
          </p:nvCxnSpPr>
          <p:spPr>
            <a:xfrm>
              <a:off x="3235643" y="5614988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57ED6A7-E87B-44E4-99FD-F76D54920755}"/>
                </a:ext>
              </a:extLst>
            </p:cNvPr>
            <p:cNvCxnSpPr/>
            <p:nvPr/>
          </p:nvCxnSpPr>
          <p:spPr>
            <a:xfrm>
              <a:off x="3685223" y="5606023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5994939-F74D-4DE7-897A-49B267BC8BB7}"/>
                </a:ext>
              </a:extLst>
            </p:cNvPr>
            <p:cNvCxnSpPr/>
            <p:nvPr/>
          </p:nvCxnSpPr>
          <p:spPr>
            <a:xfrm>
              <a:off x="4134803" y="5606023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3C982313-EB81-44BE-AC23-B2A4F6CBB134}"/>
                </a:ext>
              </a:extLst>
            </p:cNvPr>
            <p:cNvCxnSpPr/>
            <p:nvPr/>
          </p:nvCxnSpPr>
          <p:spPr>
            <a:xfrm>
              <a:off x="4599623" y="5608909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B779B2F-1F57-4EE3-A59C-F27C61788BB9}"/>
                </a:ext>
              </a:extLst>
            </p:cNvPr>
            <p:cNvCxnSpPr/>
            <p:nvPr/>
          </p:nvCxnSpPr>
          <p:spPr>
            <a:xfrm>
              <a:off x="5049203" y="5608909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512D1AC-9CF2-4373-9C32-D3616D110250}"/>
                </a:ext>
              </a:extLst>
            </p:cNvPr>
            <p:cNvCxnSpPr/>
            <p:nvPr/>
          </p:nvCxnSpPr>
          <p:spPr>
            <a:xfrm>
              <a:off x="5498783" y="5599944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85B7B09-F763-4D77-94B3-D845E2A9132D}"/>
                </a:ext>
              </a:extLst>
            </p:cNvPr>
            <p:cNvCxnSpPr/>
            <p:nvPr/>
          </p:nvCxnSpPr>
          <p:spPr>
            <a:xfrm>
              <a:off x="5948363" y="5599944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F53BFFE-A61A-482C-968B-D88A0B5A8EA2}"/>
                </a:ext>
              </a:extLst>
            </p:cNvPr>
            <p:cNvCxnSpPr/>
            <p:nvPr/>
          </p:nvCxnSpPr>
          <p:spPr>
            <a:xfrm>
              <a:off x="6392824" y="5595406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3266858-94FD-45D6-A297-237A356A471C}"/>
                </a:ext>
              </a:extLst>
            </p:cNvPr>
            <p:cNvCxnSpPr/>
            <p:nvPr/>
          </p:nvCxnSpPr>
          <p:spPr>
            <a:xfrm>
              <a:off x="6842404" y="5595406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F9C5A92-783D-4AA2-B202-DF34D7DEABDF}"/>
                </a:ext>
              </a:extLst>
            </p:cNvPr>
            <p:cNvCxnSpPr/>
            <p:nvPr/>
          </p:nvCxnSpPr>
          <p:spPr>
            <a:xfrm>
              <a:off x="7291984" y="5586441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5174DAA-8733-4E87-B657-9C19CBF0EC91}"/>
                </a:ext>
              </a:extLst>
            </p:cNvPr>
            <p:cNvCxnSpPr/>
            <p:nvPr/>
          </p:nvCxnSpPr>
          <p:spPr>
            <a:xfrm>
              <a:off x="7741564" y="5586441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9E5C469A-CCFD-417B-9929-44D6B96BEC89}"/>
              </a:ext>
            </a:extLst>
          </p:cNvPr>
          <p:cNvSpPr txBox="1"/>
          <p:nvPr/>
        </p:nvSpPr>
        <p:spPr>
          <a:xfrm>
            <a:off x="7291984" y="5973150"/>
            <a:ext cx="2600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Hint: </a:t>
            </a:r>
            <a:r>
              <a:rPr lang="en-US" sz="2400" b="1" i="1" dirty="0"/>
              <a:t>seq()</a:t>
            </a:r>
            <a:r>
              <a:rPr lang="en-US" sz="2400" dirty="0"/>
              <a:t> function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978251C-350B-46F1-BEF5-0369ABA63F2A}"/>
              </a:ext>
            </a:extLst>
          </p:cNvPr>
          <p:cNvGrpSpPr/>
          <p:nvPr/>
        </p:nvGrpSpPr>
        <p:grpSpPr>
          <a:xfrm>
            <a:off x="2726026" y="2612002"/>
            <a:ext cx="5075574" cy="2404497"/>
            <a:chOff x="2726026" y="2612002"/>
            <a:chExt cx="5075574" cy="2404497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9E2D677-9E54-4EB3-843F-DE725DC07998}"/>
                </a:ext>
              </a:extLst>
            </p:cNvPr>
            <p:cNvSpPr/>
            <p:nvPr/>
          </p:nvSpPr>
          <p:spPr>
            <a:xfrm>
              <a:off x="3175606" y="4698644"/>
              <a:ext cx="120073" cy="120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74B7100-4DF6-4703-B4CE-7F731B122A70}"/>
                </a:ext>
              </a:extLst>
            </p:cNvPr>
            <p:cNvSpPr/>
            <p:nvPr/>
          </p:nvSpPr>
          <p:spPr>
            <a:xfrm>
              <a:off x="4077625" y="4276405"/>
              <a:ext cx="120073" cy="120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7FFD0F6-8E29-4473-A711-33961E8B75BE}"/>
                </a:ext>
              </a:extLst>
            </p:cNvPr>
            <p:cNvSpPr/>
            <p:nvPr/>
          </p:nvSpPr>
          <p:spPr>
            <a:xfrm>
              <a:off x="2726026" y="4896426"/>
              <a:ext cx="120073" cy="120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E797AF6-58C4-46DE-8D13-6E5BF913AACC}"/>
                </a:ext>
              </a:extLst>
            </p:cNvPr>
            <p:cNvSpPr/>
            <p:nvPr/>
          </p:nvSpPr>
          <p:spPr>
            <a:xfrm>
              <a:off x="3625186" y="4485378"/>
              <a:ext cx="120073" cy="120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F9A42937-A964-446A-89BB-7021377930C5}"/>
                </a:ext>
              </a:extLst>
            </p:cNvPr>
            <p:cNvSpPr/>
            <p:nvPr/>
          </p:nvSpPr>
          <p:spPr>
            <a:xfrm>
              <a:off x="4539586" y="4068464"/>
              <a:ext cx="120073" cy="120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B2F5A42-9B8A-46DE-90F2-2AC44F71DB0D}"/>
                </a:ext>
              </a:extLst>
            </p:cNvPr>
            <p:cNvSpPr/>
            <p:nvPr/>
          </p:nvSpPr>
          <p:spPr>
            <a:xfrm>
              <a:off x="4989166" y="3842272"/>
              <a:ext cx="120073" cy="120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EB189FB5-4727-427E-8598-B687A797F10F}"/>
                </a:ext>
              </a:extLst>
            </p:cNvPr>
            <p:cNvSpPr/>
            <p:nvPr/>
          </p:nvSpPr>
          <p:spPr>
            <a:xfrm>
              <a:off x="5438746" y="3636550"/>
              <a:ext cx="120073" cy="120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5DD84B7E-E647-4FD3-A9F2-DEEC6E8548A0}"/>
                </a:ext>
              </a:extLst>
            </p:cNvPr>
            <p:cNvSpPr/>
            <p:nvPr/>
          </p:nvSpPr>
          <p:spPr>
            <a:xfrm>
              <a:off x="6332787" y="3227375"/>
              <a:ext cx="120073" cy="120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0040099-3FA2-4D0B-B262-F660611FE057}"/>
                </a:ext>
              </a:extLst>
            </p:cNvPr>
            <p:cNvSpPr/>
            <p:nvPr/>
          </p:nvSpPr>
          <p:spPr>
            <a:xfrm>
              <a:off x="5888326" y="3428398"/>
              <a:ext cx="120073" cy="120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7E9B292-989D-4B09-98E3-325F11167024}"/>
                </a:ext>
              </a:extLst>
            </p:cNvPr>
            <p:cNvSpPr/>
            <p:nvPr/>
          </p:nvSpPr>
          <p:spPr>
            <a:xfrm>
              <a:off x="6782367" y="3024175"/>
              <a:ext cx="120073" cy="120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00293F7A-BA9C-44A2-A65E-699E176639EC}"/>
                </a:ext>
              </a:extLst>
            </p:cNvPr>
            <p:cNvSpPr/>
            <p:nvPr/>
          </p:nvSpPr>
          <p:spPr>
            <a:xfrm>
              <a:off x="7231947" y="2820975"/>
              <a:ext cx="120073" cy="120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1AA98D91-0720-4341-BFC8-7AB09BCE0DB9}"/>
                </a:ext>
              </a:extLst>
            </p:cNvPr>
            <p:cNvSpPr/>
            <p:nvPr/>
          </p:nvSpPr>
          <p:spPr>
            <a:xfrm>
              <a:off x="7681527" y="2612002"/>
              <a:ext cx="120073" cy="120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4318258E-BF77-4A8C-A3C3-FB4EED7AFB21}"/>
                  </a:ext>
                </a:extLst>
              </p:cNvPr>
              <p:cNvSpPr txBox="1"/>
              <p:nvPr/>
            </p:nvSpPr>
            <p:spPr>
              <a:xfrm>
                <a:off x="8131107" y="2288135"/>
                <a:ext cx="28376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Hint: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𝑚𝑥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4318258E-BF77-4A8C-A3C3-FB4EED7AFB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1107" y="2288135"/>
                <a:ext cx="2837636" cy="461665"/>
              </a:xfrm>
              <a:prstGeom prst="rect">
                <a:avLst/>
              </a:prstGeom>
              <a:blipFill>
                <a:blip r:embed="rId4"/>
                <a:stretch>
                  <a:fillRect l="-344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6" name="Group 45">
            <a:extLst>
              <a:ext uri="{FF2B5EF4-FFF2-40B4-BE49-F238E27FC236}">
                <a16:creationId xmlns:a16="http://schemas.microsoft.com/office/drawing/2014/main" id="{13465C69-C5B9-40A7-AAAF-0BBC17DAFEA5}"/>
              </a:ext>
            </a:extLst>
          </p:cNvPr>
          <p:cNvGrpSpPr/>
          <p:nvPr/>
        </p:nvGrpSpPr>
        <p:grpSpPr>
          <a:xfrm>
            <a:off x="2726026" y="2700902"/>
            <a:ext cx="5075574" cy="2252097"/>
            <a:chOff x="2726026" y="2713602"/>
            <a:chExt cx="5075574" cy="2252097"/>
          </a:xfrm>
          <a:solidFill>
            <a:srgbClr val="FF0000"/>
          </a:solidFill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2658122B-8418-4F08-B2C1-961EAB449EE7}"/>
                </a:ext>
              </a:extLst>
            </p:cNvPr>
            <p:cNvSpPr/>
            <p:nvPr/>
          </p:nvSpPr>
          <p:spPr>
            <a:xfrm>
              <a:off x="3175606" y="4736744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08C6378B-2B7D-4F2B-B517-6F5B2E11C115}"/>
                </a:ext>
              </a:extLst>
            </p:cNvPr>
            <p:cNvSpPr/>
            <p:nvPr/>
          </p:nvSpPr>
          <p:spPr>
            <a:xfrm>
              <a:off x="4077625" y="4403405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BB6D0A90-072D-4055-86FA-2B896DF2D1CB}"/>
                </a:ext>
              </a:extLst>
            </p:cNvPr>
            <p:cNvSpPr/>
            <p:nvPr/>
          </p:nvSpPr>
          <p:spPr>
            <a:xfrm>
              <a:off x="2726026" y="4845626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E5A2492E-3908-4441-9DAB-C27A06BDAF0C}"/>
                </a:ext>
              </a:extLst>
            </p:cNvPr>
            <p:cNvSpPr/>
            <p:nvPr/>
          </p:nvSpPr>
          <p:spPr>
            <a:xfrm>
              <a:off x="3625186" y="4383778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09F4C839-0A79-43BA-9CC5-17121C51C8F6}"/>
                </a:ext>
              </a:extLst>
            </p:cNvPr>
            <p:cNvSpPr/>
            <p:nvPr/>
          </p:nvSpPr>
          <p:spPr>
            <a:xfrm>
              <a:off x="4539586" y="4043064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D9865AD0-CE41-46C6-8AEE-5F3DE447F403}"/>
                </a:ext>
              </a:extLst>
            </p:cNvPr>
            <p:cNvSpPr/>
            <p:nvPr/>
          </p:nvSpPr>
          <p:spPr>
            <a:xfrm>
              <a:off x="4989166" y="3854972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2B1015B-EB8C-44EE-8AE7-7BE4B2DF640F}"/>
                </a:ext>
              </a:extLst>
            </p:cNvPr>
            <p:cNvSpPr/>
            <p:nvPr/>
          </p:nvSpPr>
          <p:spPr>
            <a:xfrm>
              <a:off x="5438746" y="3509550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1B91A2B4-6FE3-4795-906E-CAEFDBFCDD1D}"/>
                </a:ext>
              </a:extLst>
            </p:cNvPr>
            <p:cNvSpPr/>
            <p:nvPr/>
          </p:nvSpPr>
          <p:spPr>
            <a:xfrm>
              <a:off x="6332787" y="3252775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1A86B3E7-82EF-46F4-BD21-E3A60922F53A}"/>
                </a:ext>
              </a:extLst>
            </p:cNvPr>
            <p:cNvSpPr/>
            <p:nvPr/>
          </p:nvSpPr>
          <p:spPr>
            <a:xfrm>
              <a:off x="5888326" y="3491898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4D574A8C-F56A-4833-B0C6-6BEDBE14E3D1}"/>
                </a:ext>
              </a:extLst>
            </p:cNvPr>
            <p:cNvSpPr/>
            <p:nvPr/>
          </p:nvSpPr>
          <p:spPr>
            <a:xfrm>
              <a:off x="6782367" y="2922575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639C724E-AFEF-4BFF-87CD-B4E993A9DAE7}"/>
                </a:ext>
              </a:extLst>
            </p:cNvPr>
            <p:cNvSpPr/>
            <p:nvPr/>
          </p:nvSpPr>
          <p:spPr>
            <a:xfrm>
              <a:off x="7231947" y="2782875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C2C65FCA-2525-4E17-A1A7-45533764B65C}"/>
                </a:ext>
              </a:extLst>
            </p:cNvPr>
            <p:cNvSpPr/>
            <p:nvPr/>
          </p:nvSpPr>
          <p:spPr>
            <a:xfrm>
              <a:off x="7681527" y="2713602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CEE1D874-6A0E-4689-952A-A42EACAC5ECD}"/>
                  </a:ext>
                </a:extLst>
              </p:cNvPr>
              <p:cNvSpPr txBox="1"/>
              <p:nvPr/>
            </p:nvSpPr>
            <p:spPr>
              <a:xfrm>
                <a:off x="5890357" y="3715332"/>
                <a:ext cx="5914440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Hint: artificial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400" dirty="0"/>
                  <a:t> will be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2400" dirty="0"/>
                  <a:t> added to </a:t>
                </a:r>
                <a:r>
                  <a:rPr lang="en-US" sz="2400" b="1" i="1" dirty="0" err="1"/>
                  <a:t>rnorm</a:t>
                </a:r>
                <a:r>
                  <a:rPr lang="en-US" sz="2400" b="1" i="1" dirty="0"/>
                  <a:t>()</a:t>
                </a:r>
              </a:p>
              <a:p>
                <a:r>
                  <a:rPr lang="en-US" sz="2400" dirty="0"/>
                  <a:t>With mean = 0 and </a:t>
                </a:r>
                <a:r>
                  <a:rPr lang="en-US" sz="2400" dirty="0" err="1"/>
                  <a:t>sd</a:t>
                </a:r>
                <a:r>
                  <a:rPr lang="en-US" sz="2400" dirty="0"/>
                  <a:t> related to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CEE1D874-6A0E-4689-952A-A42EACAC5E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0357" y="3715332"/>
                <a:ext cx="5914440" cy="830997"/>
              </a:xfrm>
              <a:prstGeom prst="rect">
                <a:avLst/>
              </a:prstGeom>
              <a:blipFill>
                <a:blip r:embed="rId5"/>
                <a:stretch>
                  <a:fillRect l="-1546" t="-5839" r="-825" b="-15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F03D4539-920B-4A08-AE09-0B5F539C4C6B}"/>
                  </a:ext>
                </a:extLst>
              </p:cNvPr>
              <p:cNvSpPr txBox="1"/>
              <p:nvPr/>
            </p:nvSpPr>
            <p:spPr>
              <a:xfrm>
                <a:off x="10786586" y="2288135"/>
                <a:ext cx="6993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𝜀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F03D4539-920B-4A08-AE09-0B5F539C4C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6586" y="2288135"/>
                <a:ext cx="699358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6366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7" grpId="1"/>
      <p:bldP spid="45" grpId="0"/>
      <p:bldP spid="59" grpId="0"/>
      <p:bldP spid="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344" y="-37749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Linear regression Monte Carlo exercise: one realization </a:t>
            </a:r>
          </a:p>
        </p:txBody>
      </p:sp>
      <p:sp>
        <p:nvSpPr>
          <p:cNvPr id="4" name="Rectangle 3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010D4B0-7921-48A8-B722-E1A92336A874}"/>
              </a:ext>
            </a:extLst>
          </p:cNvPr>
          <p:cNvGrpSpPr/>
          <p:nvPr/>
        </p:nvGrpSpPr>
        <p:grpSpPr>
          <a:xfrm>
            <a:off x="1603826" y="1995488"/>
            <a:ext cx="7100047" cy="4046724"/>
            <a:chOff x="1954306" y="1690688"/>
            <a:chExt cx="7100047" cy="4046724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59D4CB7-C147-44BD-AE38-E723A22E533A}"/>
                </a:ext>
              </a:extLst>
            </p:cNvPr>
            <p:cNvCxnSpPr/>
            <p:nvPr/>
          </p:nvCxnSpPr>
          <p:spPr>
            <a:xfrm flipH="1">
              <a:off x="2178425" y="1690688"/>
              <a:ext cx="8963" cy="40467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1022875-FFF0-4FB9-BE6F-FC8A12FE232F}"/>
                </a:ext>
              </a:extLst>
            </p:cNvPr>
            <p:cNvCxnSpPr/>
            <p:nvPr/>
          </p:nvCxnSpPr>
          <p:spPr>
            <a:xfrm>
              <a:off x="1954306" y="5504329"/>
              <a:ext cx="7100047" cy="896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38A6A9D-E8B6-4D1F-A6AB-C0C6FF044F0D}"/>
                  </a:ext>
                </a:extLst>
              </p:cNvPr>
              <p:cNvSpPr txBox="1"/>
              <p:nvPr/>
            </p:nvSpPr>
            <p:spPr>
              <a:xfrm>
                <a:off x="5221493" y="6111352"/>
                <a:ext cx="42639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38A6A9D-E8B6-4D1F-A6AB-C0C6FF044F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1493" y="6111352"/>
                <a:ext cx="426399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361FF14-CDDF-4AC8-8788-72ED24D3E8DB}"/>
                  </a:ext>
                </a:extLst>
              </p:cNvPr>
              <p:cNvSpPr txBox="1"/>
              <p:nvPr/>
            </p:nvSpPr>
            <p:spPr>
              <a:xfrm>
                <a:off x="967132" y="3519076"/>
                <a:ext cx="4303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361FF14-CDDF-4AC8-8788-72ED24D3E8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132" y="3519076"/>
                <a:ext cx="430374" cy="461665"/>
              </a:xfrm>
              <a:prstGeom prst="rect">
                <a:avLst/>
              </a:prstGeom>
              <a:blipFill>
                <a:blip r:embed="rId3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0DCA12-4BFA-4053-9912-FF7B522B6CA9}"/>
              </a:ext>
            </a:extLst>
          </p:cNvPr>
          <p:cNvCxnSpPr>
            <a:cxnSpLocks/>
          </p:cNvCxnSpPr>
          <p:nvPr/>
        </p:nvCxnSpPr>
        <p:spPr>
          <a:xfrm flipV="1">
            <a:off x="2400300" y="2324100"/>
            <a:ext cx="5854700" cy="283210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B333114-5068-4EF9-B08A-67039110C759}"/>
              </a:ext>
            </a:extLst>
          </p:cNvPr>
          <p:cNvGrpSpPr/>
          <p:nvPr/>
        </p:nvGrpSpPr>
        <p:grpSpPr>
          <a:xfrm>
            <a:off x="2786063" y="5586441"/>
            <a:ext cx="4955501" cy="231653"/>
            <a:chOff x="2786063" y="5586441"/>
            <a:chExt cx="4955501" cy="231653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BC15B8D-CCFC-484E-8BB5-295780E53CDB}"/>
                </a:ext>
              </a:extLst>
            </p:cNvPr>
            <p:cNvCxnSpPr/>
            <p:nvPr/>
          </p:nvCxnSpPr>
          <p:spPr>
            <a:xfrm>
              <a:off x="2786063" y="5614988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863B957-5BD1-42EB-B8EA-E62DF039E0D8}"/>
                </a:ext>
              </a:extLst>
            </p:cNvPr>
            <p:cNvCxnSpPr/>
            <p:nvPr/>
          </p:nvCxnSpPr>
          <p:spPr>
            <a:xfrm>
              <a:off x="3235643" y="5614988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57ED6A7-E87B-44E4-99FD-F76D54920755}"/>
                </a:ext>
              </a:extLst>
            </p:cNvPr>
            <p:cNvCxnSpPr/>
            <p:nvPr/>
          </p:nvCxnSpPr>
          <p:spPr>
            <a:xfrm>
              <a:off x="3685223" y="5606023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5994939-F74D-4DE7-897A-49B267BC8BB7}"/>
                </a:ext>
              </a:extLst>
            </p:cNvPr>
            <p:cNvCxnSpPr/>
            <p:nvPr/>
          </p:nvCxnSpPr>
          <p:spPr>
            <a:xfrm>
              <a:off x="4134803" y="5606023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3C982313-EB81-44BE-AC23-B2A4F6CBB134}"/>
                </a:ext>
              </a:extLst>
            </p:cNvPr>
            <p:cNvCxnSpPr/>
            <p:nvPr/>
          </p:nvCxnSpPr>
          <p:spPr>
            <a:xfrm>
              <a:off x="4599623" y="5608909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B779B2F-1F57-4EE3-A59C-F27C61788BB9}"/>
                </a:ext>
              </a:extLst>
            </p:cNvPr>
            <p:cNvCxnSpPr/>
            <p:nvPr/>
          </p:nvCxnSpPr>
          <p:spPr>
            <a:xfrm>
              <a:off x="5049203" y="5608909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512D1AC-9CF2-4373-9C32-D3616D110250}"/>
                </a:ext>
              </a:extLst>
            </p:cNvPr>
            <p:cNvCxnSpPr/>
            <p:nvPr/>
          </p:nvCxnSpPr>
          <p:spPr>
            <a:xfrm>
              <a:off x="5498783" y="5599944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85B7B09-F763-4D77-94B3-D845E2A9132D}"/>
                </a:ext>
              </a:extLst>
            </p:cNvPr>
            <p:cNvCxnSpPr/>
            <p:nvPr/>
          </p:nvCxnSpPr>
          <p:spPr>
            <a:xfrm>
              <a:off x="5948363" y="5599944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F53BFFE-A61A-482C-968B-D88A0B5A8EA2}"/>
                </a:ext>
              </a:extLst>
            </p:cNvPr>
            <p:cNvCxnSpPr/>
            <p:nvPr/>
          </p:nvCxnSpPr>
          <p:spPr>
            <a:xfrm>
              <a:off x="6392824" y="5595406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3266858-94FD-45D6-A297-237A356A471C}"/>
                </a:ext>
              </a:extLst>
            </p:cNvPr>
            <p:cNvCxnSpPr/>
            <p:nvPr/>
          </p:nvCxnSpPr>
          <p:spPr>
            <a:xfrm>
              <a:off x="6842404" y="5595406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F9C5A92-783D-4AA2-B202-DF34D7DEABDF}"/>
                </a:ext>
              </a:extLst>
            </p:cNvPr>
            <p:cNvCxnSpPr/>
            <p:nvPr/>
          </p:nvCxnSpPr>
          <p:spPr>
            <a:xfrm>
              <a:off x="7291984" y="5586441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5174DAA-8733-4E87-B657-9C19CBF0EC91}"/>
                </a:ext>
              </a:extLst>
            </p:cNvPr>
            <p:cNvCxnSpPr/>
            <p:nvPr/>
          </p:nvCxnSpPr>
          <p:spPr>
            <a:xfrm>
              <a:off x="7741564" y="5586441"/>
              <a:ext cx="0" cy="2031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3465C69-C5B9-40A7-AAAF-0BBC17DAFEA5}"/>
              </a:ext>
            </a:extLst>
          </p:cNvPr>
          <p:cNvGrpSpPr/>
          <p:nvPr/>
        </p:nvGrpSpPr>
        <p:grpSpPr>
          <a:xfrm>
            <a:off x="2726026" y="2700902"/>
            <a:ext cx="5075574" cy="2252097"/>
            <a:chOff x="2726026" y="2713602"/>
            <a:chExt cx="5075574" cy="2252097"/>
          </a:xfrm>
          <a:solidFill>
            <a:srgbClr val="FF0000"/>
          </a:solidFill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2658122B-8418-4F08-B2C1-961EAB449EE7}"/>
                </a:ext>
              </a:extLst>
            </p:cNvPr>
            <p:cNvSpPr/>
            <p:nvPr/>
          </p:nvSpPr>
          <p:spPr>
            <a:xfrm>
              <a:off x="3175606" y="4736744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08C6378B-2B7D-4F2B-B517-6F5B2E11C115}"/>
                </a:ext>
              </a:extLst>
            </p:cNvPr>
            <p:cNvSpPr/>
            <p:nvPr/>
          </p:nvSpPr>
          <p:spPr>
            <a:xfrm>
              <a:off x="4077625" y="4403405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BB6D0A90-072D-4055-86FA-2B896DF2D1CB}"/>
                </a:ext>
              </a:extLst>
            </p:cNvPr>
            <p:cNvSpPr/>
            <p:nvPr/>
          </p:nvSpPr>
          <p:spPr>
            <a:xfrm>
              <a:off x="2726026" y="4845626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E5A2492E-3908-4441-9DAB-C27A06BDAF0C}"/>
                </a:ext>
              </a:extLst>
            </p:cNvPr>
            <p:cNvSpPr/>
            <p:nvPr/>
          </p:nvSpPr>
          <p:spPr>
            <a:xfrm>
              <a:off x="3625186" y="4383778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09F4C839-0A79-43BA-9CC5-17121C51C8F6}"/>
                </a:ext>
              </a:extLst>
            </p:cNvPr>
            <p:cNvSpPr/>
            <p:nvPr/>
          </p:nvSpPr>
          <p:spPr>
            <a:xfrm>
              <a:off x="4539586" y="4043064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D9865AD0-CE41-46C6-8AEE-5F3DE447F403}"/>
                </a:ext>
              </a:extLst>
            </p:cNvPr>
            <p:cNvSpPr/>
            <p:nvPr/>
          </p:nvSpPr>
          <p:spPr>
            <a:xfrm>
              <a:off x="4989166" y="3854972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2B1015B-EB8C-44EE-8AE7-7BE4B2DF640F}"/>
                </a:ext>
              </a:extLst>
            </p:cNvPr>
            <p:cNvSpPr/>
            <p:nvPr/>
          </p:nvSpPr>
          <p:spPr>
            <a:xfrm>
              <a:off x="5438746" y="3509550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1B91A2B4-6FE3-4795-906E-CAEFDBFCDD1D}"/>
                </a:ext>
              </a:extLst>
            </p:cNvPr>
            <p:cNvSpPr/>
            <p:nvPr/>
          </p:nvSpPr>
          <p:spPr>
            <a:xfrm>
              <a:off x="6332787" y="3252775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1A86B3E7-82EF-46F4-BD21-E3A60922F53A}"/>
                </a:ext>
              </a:extLst>
            </p:cNvPr>
            <p:cNvSpPr/>
            <p:nvPr/>
          </p:nvSpPr>
          <p:spPr>
            <a:xfrm>
              <a:off x="5888326" y="3491898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4D574A8C-F56A-4833-B0C6-6BEDBE14E3D1}"/>
                </a:ext>
              </a:extLst>
            </p:cNvPr>
            <p:cNvSpPr/>
            <p:nvPr/>
          </p:nvSpPr>
          <p:spPr>
            <a:xfrm>
              <a:off x="6782367" y="2922575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639C724E-AFEF-4BFF-87CD-B4E993A9DAE7}"/>
                </a:ext>
              </a:extLst>
            </p:cNvPr>
            <p:cNvSpPr/>
            <p:nvPr/>
          </p:nvSpPr>
          <p:spPr>
            <a:xfrm>
              <a:off x="7231947" y="2782875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C2C65FCA-2525-4E17-A1A7-45533764B65C}"/>
                </a:ext>
              </a:extLst>
            </p:cNvPr>
            <p:cNvSpPr/>
            <p:nvPr/>
          </p:nvSpPr>
          <p:spPr>
            <a:xfrm>
              <a:off x="7681527" y="2713602"/>
              <a:ext cx="120073" cy="120073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CEE1D874-6A0E-4689-952A-A42EACAC5ECD}"/>
              </a:ext>
            </a:extLst>
          </p:cNvPr>
          <p:cNvSpPr txBox="1"/>
          <p:nvPr/>
        </p:nvSpPr>
        <p:spPr>
          <a:xfrm>
            <a:off x="5890357" y="3715332"/>
            <a:ext cx="53549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Hint: </a:t>
            </a:r>
            <a:r>
              <a:rPr lang="en-US" sz="2400" b="1" i="1" dirty="0" err="1"/>
              <a:t>lm</a:t>
            </a:r>
            <a:r>
              <a:rPr lang="en-US" sz="2400" b="1" i="1" dirty="0"/>
              <a:t>(formula = y ~ x)</a:t>
            </a:r>
            <a:r>
              <a:rPr lang="en-US" sz="2400" dirty="0"/>
              <a:t> and explore the</a:t>
            </a:r>
          </a:p>
          <a:p>
            <a:r>
              <a:rPr lang="en-US" sz="2400" dirty="0"/>
              <a:t>data structure that is returned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2540600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344" y="-37749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Linear regression Monte Carlo exercise: one realization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70344" y="1160798"/>
                <a:ext cx="10515600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Generate a vector with values for the independent variable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dirty="0"/>
                  <a:t>)</a:t>
                </a:r>
              </a:p>
              <a:p>
                <a:pPr marL="914400" lvl="1" indent="-4572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(Hint: </a:t>
                </a:r>
                <a:r>
                  <a:rPr lang="en-US" sz="2400" b="1" i="1" dirty="0"/>
                  <a:t>seq()</a:t>
                </a:r>
                <a:r>
                  <a:rPr lang="en-US" sz="2400" dirty="0"/>
                  <a:t> function for regular intervals </a:t>
                </a:r>
                <a:r>
                  <a:rPr lang="en-US" sz="2400" b="1" i="1" dirty="0" err="1"/>
                  <a:t>runif</a:t>
                </a:r>
                <a:r>
                  <a:rPr lang="en-US" sz="2400" b="1" i="1" dirty="0"/>
                  <a:t>()</a:t>
                </a:r>
                <a:r>
                  <a:rPr lang="en-US" sz="2400" dirty="0"/>
                  <a:t> function for random values)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Generate a idealized prediction for the dependent variable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2400" dirty="0"/>
                  <a:t>) using a linear model. (Hint: use the equation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𝑚𝑥</m:t>
                    </m:r>
                  </m:oMath>
                </a14:m>
                <a:r>
                  <a:rPr lang="en-US" sz="2400" dirty="0"/>
                  <a:t>)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Plot the idealized prediction (Hint: use the </a:t>
                </a:r>
                <a:r>
                  <a:rPr lang="en-US" sz="2400" b="1" i="1" dirty="0"/>
                  <a:t>plot()</a:t>
                </a:r>
                <a:r>
                  <a:rPr lang="en-US" sz="2400" dirty="0"/>
                  <a:t> function after opening the device of your choice, or use the default device)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Add synthetic random error to generate an artificial dataset for the dependent variable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(Hint: use the </a:t>
                </a:r>
                <a:r>
                  <a:rPr lang="en-US" sz="2400" b="1" i="1" dirty="0" err="1"/>
                  <a:t>rnorm</a:t>
                </a:r>
                <a:r>
                  <a:rPr lang="en-US" sz="2400" b="1" i="1" dirty="0"/>
                  <a:t>()</a:t>
                </a:r>
                <a:r>
                  <a:rPr lang="en-US" sz="2400" dirty="0"/>
                  <a:t> function with a zero mean and a standard deviation representing the desired error)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Graph the synthetic data on top of the idealized prediction (Hint: use the </a:t>
                </a:r>
                <a:r>
                  <a:rPr lang="en-US" sz="2400" b="1" i="1" dirty="0"/>
                  <a:t>points()</a:t>
                </a:r>
                <a:r>
                  <a:rPr lang="en-US" sz="2400" dirty="0"/>
                  <a:t> or </a:t>
                </a:r>
                <a:r>
                  <a:rPr lang="en-US" sz="2400" b="1" i="1" dirty="0"/>
                  <a:t>lines()</a:t>
                </a:r>
                <a:r>
                  <a:rPr lang="en-US" sz="2400" dirty="0"/>
                  <a:t> functions to add to the graph)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Perform a linear regression using the synthetic dependent variable data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400" dirty="0"/>
                  <a:t>) vs. the independent variable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dirty="0"/>
                  <a:t>), and examine the results (Hint: use </a:t>
                </a:r>
                <a:r>
                  <a:rPr lang="en-US" sz="2400" b="1" i="1" dirty="0" err="1"/>
                  <a:t>lm</a:t>
                </a:r>
                <a:r>
                  <a:rPr lang="en-US" sz="2400" b="1" i="1" dirty="0"/>
                  <a:t>()</a:t>
                </a:r>
                <a:r>
                  <a:rPr lang="en-US" sz="2400" dirty="0"/>
                  <a:t> with formula “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dirty="0"/>
                  <a:t>” and explore the data structure that is returned)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344" y="1160798"/>
                <a:ext cx="10515600" cy="5262979"/>
              </a:xfrm>
              <a:prstGeom prst="rect">
                <a:avLst/>
              </a:prstGeom>
              <a:blipFill>
                <a:blip r:embed="rId2"/>
                <a:stretch>
                  <a:fillRect l="-754" t="-926" r="-986" b="-16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23217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 Internal types: lists (or ‘list mode’ vectors)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39763" y="1476136"/>
            <a:ext cx="1029563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The simplest generic (i.e. non-atomic) data type in R is a </a:t>
            </a:r>
            <a:r>
              <a:rPr lang="en-US" sz="2400" b="1" i="1" dirty="0"/>
              <a:t>list</a:t>
            </a:r>
            <a:r>
              <a:rPr lang="en-US" sz="2400" dirty="0"/>
              <a:t>, which is a vector of arbitrary objects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Lists can be created with the function </a:t>
            </a:r>
            <a:r>
              <a:rPr lang="en-US" sz="2400" b="1" i="1" dirty="0"/>
              <a:t>list()</a:t>
            </a:r>
            <a:r>
              <a:rPr lang="en-US" sz="2400" dirty="0"/>
              <a:t>. </a:t>
            </a:r>
            <a:br>
              <a:rPr lang="en-US" sz="2400" dirty="0"/>
            </a:br>
            <a:r>
              <a:rPr lang="en-US" sz="2400" dirty="0"/>
              <a:t>(or </a:t>
            </a:r>
            <a:r>
              <a:rPr lang="en-US" sz="2400" b="1" i="1" dirty="0"/>
              <a:t>vector(mode=“list”,...)</a:t>
            </a:r>
            <a:r>
              <a:rPr lang="en-US" sz="2400" dirty="0"/>
              <a:t> for a NULL list)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Lists can be indexed just like vectors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Result will be a list of objects, i.e. a vector of references (even if only one)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Note you cannot do math with lists (too abstract)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To get at the object referenced by a list elements, use double square brackets </a:t>
            </a:r>
            <a:r>
              <a:rPr lang="en-US" sz="2400" b="1" i="1" dirty="0"/>
              <a:t>[[&lt;index&gt;]]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Note that this only works with a single index value and indexing by vectors to obtain several elements does not make sense</a:t>
            </a:r>
          </a:p>
        </p:txBody>
      </p:sp>
      <p:sp>
        <p:nvSpPr>
          <p:cNvPr id="4" name="Rectangle 3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428422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B98E6BC1-C647-4BD0-A87C-1390989F6949}"/>
              </a:ext>
            </a:extLst>
          </p:cNvPr>
          <p:cNvGrpSpPr/>
          <p:nvPr/>
        </p:nvGrpSpPr>
        <p:grpSpPr>
          <a:xfrm>
            <a:off x="598522" y="1728451"/>
            <a:ext cx="2162717" cy="756752"/>
            <a:chOff x="1363585" y="1297131"/>
            <a:chExt cx="2162717" cy="756752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ACE3A26-882C-4A5F-BE72-9886DFE7F203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F43AD52-1660-495E-80AA-7DE227C6FBAF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[1]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4B013A2-80BC-4498-97C4-E55B8B489922}"/>
              </a:ext>
            </a:extLst>
          </p:cNvPr>
          <p:cNvGrpSpPr/>
          <p:nvPr/>
        </p:nvGrpSpPr>
        <p:grpSpPr>
          <a:xfrm>
            <a:off x="598522" y="2520038"/>
            <a:ext cx="2162717" cy="756752"/>
            <a:chOff x="1363585" y="1297131"/>
            <a:chExt cx="2162717" cy="756752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713863C-E2E7-424E-85F7-52B0A1F10604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011A6CC-3ACA-457E-BCFF-9D5065355B2B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[2]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015041A-8545-4CD4-9D6F-B92A5BCE3FC7}"/>
              </a:ext>
            </a:extLst>
          </p:cNvPr>
          <p:cNvGrpSpPr/>
          <p:nvPr/>
        </p:nvGrpSpPr>
        <p:grpSpPr>
          <a:xfrm>
            <a:off x="598522" y="3311625"/>
            <a:ext cx="2162717" cy="756752"/>
            <a:chOff x="1363585" y="1297131"/>
            <a:chExt cx="2162717" cy="756752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4EFDBD0-AA07-4BDE-8A68-3EDCC3B4437D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C0CACFB-AE3C-4665-9950-E4A07895E46B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[3]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5D25FE9-FBB3-4272-BBA8-548E6DCF2AF5}"/>
              </a:ext>
            </a:extLst>
          </p:cNvPr>
          <p:cNvGrpSpPr/>
          <p:nvPr/>
        </p:nvGrpSpPr>
        <p:grpSpPr>
          <a:xfrm>
            <a:off x="1604326" y="4134926"/>
            <a:ext cx="149524" cy="626852"/>
            <a:chOff x="2369389" y="3858883"/>
            <a:chExt cx="149524" cy="626852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5E0E807-9A74-48A5-88B6-37D3622F064A}"/>
                </a:ext>
              </a:extLst>
            </p:cNvPr>
            <p:cNvSpPr/>
            <p:nvPr/>
          </p:nvSpPr>
          <p:spPr>
            <a:xfrm>
              <a:off x="2369389" y="3858883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E32B716-5673-4BCD-A82D-B7EEF81FD851}"/>
                </a:ext>
              </a:extLst>
            </p:cNvPr>
            <p:cNvSpPr/>
            <p:nvPr/>
          </p:nvSpPr>
          <p:spPr>
            <a:xfrm>
              <a:off x="2369389" y="4091796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BFCAB3A-E92C-4EE2-A831-59EC4A8BC945}"/>
                </a:ext>
              </a:extLst>
            </p:cNvPr>
            <p:cNvSpPr/>
            <p:nvPr/>
          </p:nvSpPr>
          <p:spPr>
            <a:xfrm>
              <a:off x="2369389" y="4324709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9382E4A9-C5EF-4790-8EFB-BB54B97E8D52}"/>
              </a:ext>
            </a:extLst>
          </p:cNvPr>
          <p:cNvGrpSpPr/>
          <p:nvPr/>
        </p:nvGrpSpPr>
        <p:grpSpPr>
          <a:xfrm>
            <a:off x="597729" y="4761778"/>
            <a:ext cx="2162717" cy="756752"/>
            <a:chOff x="1363585" y="1297131"/>
            <a:chExt cx="2162717" cy="756752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022F96B1-8505-48DE-B035-359ADDD379C8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53237FA-11AE-44F1-B4AD-6CF86666E629}"/>
                </a:ext>
              </a:extLst>
            </p:cNvPr>
            <p:cNvSpPr txBox="1"/>
            <p:nvPr/>
          </p:nvSpPr>
          <p:spPr>
            <a:xfrm>
              <a:off x="1363585" y="1297131"/>
              <a:ext cx="5357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</a:t>
              </a:r>
              <a:r>
                <a:rPr lang="en-US" sz="2400" i="1" dirty="0">
                  <a:solidFill>
                    <a:schemeClr val="bg1"/>
                  </a:solidFill>
                </a:rPr>
                <a:t>n</a:t>
              </a:r>
              <a:r>
                <a:rPr lang="en-US" sz="2400" dirty="0">
                  <a:solidFill>
                    <a:schemeClr val="bg1"/>
                  </a:solidFill>
                </a:rPr>
                <a:t>]</a:t>
              </a:r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35312947-AC10-4742-87AE-D03433D41FB3}"/>
              </a:ext>
            </a:extLst>
          </p:cNvPr>
          <p:cNvSpPr txBox="1"/>
          <p:nvPr/>
        </p:nvSpPr>
        <p:spPr>
          <a:xfrm>
            <a:off x="772654" y="989809"/>
            <a:ext cx="187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Atomic vector of mode “double”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DDBD222-FE43-4E5C-9985-DF52D36764B9}"/>
              </a:ext>
            </a:extLst>
          </p:cNvPr>
          <p:cNvSpPr txBox="1"/>
          <p:nvPr/>
        </p:nvSpPr>
        <p:spPr>
          <a:xfrm>
            <a:off x="3606720" y="435811"/>
            <a:ext cx="23773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Vector of mode “list” that references atomic vectors of mode “double”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BF59261-407E-4C70-B0F1-4AB30ED4ACA2}"/>
              </a:ext>
            </a:extLst>
          </p:cNvPr>
          <p:cNvGrpSpPr/>
          <p:nvPr/>
        </p:nvGrpSpPr>
        <p:grpSpPr>
          <a:xfrm>
            <a:off x="3671580" y="1728451"/>
            <a:ext cx="2162717" cy="756752"/>
            <a:chOff x="1363585" y="1297131"/>
            <a:chExt cx="2162717" cy="756752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0BCCBF66-8C7D-4C76-9D53-0D9A67E5CE8D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57DBC60-EF96-4D7E-B050-DD1493E3902B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[1]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ADFD6529-8708-42A6-AFAA-5F1778982450}"/>
              </a:ext>
            </a:extLst>
          </p:cNvPr>
          <p:cNvGrpSpPr/>
          <p:nvPr/>
        </p:nvGrpSpPr>
        <p:grpSpPr>
          <a:xfrm>
            <a:off x="3671580" y="2520038"/>
            <a:ext cx="2162717" cy="756752"/>
            <a:chOff x="1363585" y="1297131"/>
            <a:chExt cx="2162717" cy="756752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F6FBC3F4-55B8-4C3F-9DAB-B5E2FBD167C9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03526C5A-146D-41B1-B4F8-B036182230E3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[2]</a:t>
              </a: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4FBDAAA5-197E-410D-BAF1-BECA038BFF3F}"/>
              </a:ext>
            </a:extLst>
          </p:cNvPr>
          <p:cNvGrpSpPr/>
          <p:nvPr/>
        </p:nvGrpSpPr>
        <p:grpSpPr>
          <a:xfrm>
            <a:off x="3671580" y="3311625"/>
            <a:ext cx="2162717" cy="756752"/>
            <a:chOff x="1363585" y="1297131"/>
            <a:chExt cx="2162717" cy="756752"/>
          </a:xfrm>
        </p:grpSpPr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88C250F6-DB93-493F-A4C0-50ADBE717BB1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101680CB-64B4-4D99-8A1D-355A4A5FE90B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[3]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203053D3-E163-4613-9ACD-51FB3AFBFD99}"/>
              </a:ext>
            </a:extLst>
          </p:cNvPr>
          <p:cNvGrpSpPr/>
          <p:nvPr/>
        </p:nvGrpSpPr>
        <p:grpSpPr>
          <a:xfrm>
            <a:off x="4677384" y="4134926"/>
            <a:ext cx="149524" cy="626852"/>
            <a:chOff x="2369389" y="3858883"/>
            <a:chExt cx="149524" cy="626852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860AA998-B657-4B5F-83FF-BE2DFFED59B1}"/>
                </a:ext>
              </a:extLst>
            </p:cNvPr>
            <p:cNvSpPr/>
            <p:nvPr/>
          </p:nvSpPr>
          <p:spPr>
            <a:xfrm>
              <a:off x="2369389" y="3858883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35BBEF37-7D6F-45FD-A3B4-D841CD223373}"/>
                </a:ext>
              </a:extLst>
            </p:cNvPr>
            <p:cNvSpPr/>
            <p:nvPr/>
          </p:nvSpPr>
          <p:spPr>
            <a:xfrm>
              <a:off x="2369389" y="4091796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55375DC2-5843-44E9-BBCE-21F8612842BF}"/>
                </a:ext>
              </a:extLst>
            </p:cNvPr>
            <p:cNvSpPr/>
            <p:nvPr/>
          </p:nvSpPr>
          <p:spPr>
            <a:xfrm>
              <a:off x="2369389" y="4324709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FDF14C11-8E43-4B29-A136-187DBDE93FC8}"/>
              </a:ext>
            </a:extLst>
          </p:cNvPr>
          <p:cNvGrpSpPr/>
          <p:nvPr/>
        </p:nvGrpSpPr>
        <p:grpSpPr>
          <a:xfrm>
            <a:off x="3670787" y="4761778"/>
            <a:ext cx="2162717" cy="756752"/>
            <a:chOff x="1363585" y="1297131"/>
            <a:chExt cx="2162717" cy="756752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9668D2C1-0B3A-4340-BF09-036D50FDB5D5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2BA12D4C-613D-4996-8245-486D8D6DD355}"/>
                </a:ext>
              </a:extLst>
            </p:cNvPr>
            <p:cNvSpPr txBox="1"/>
            <p:nvPr/>
          </p:nvSpPr>
          <p:spPr>
            <a:xfrm>
              <a:off x="1363585" y="1297131"/>
              <a:ext cx="5357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</a:t>
              </a:r>
              <a:r>
                <a:rPr lang="en-US" sz="2400" i="1" dirty="0">
                  <a:solidFill>
                    <a:schemeClr val="bg1"/>
                  </a:solidFill>
                </a:rPr>
                <a:t>n</a:t>
              </a:r>
              <a:r>
                <a:rPr lang="en-US" sz="2400" dirty="0">
                  <a:solidFill>
                    <a:schemeClr val="bg1"/>
                  </a:solidFill>
                </a:rPr>
                <a:t>]</a:t>
              </a:r>
            </a:p>
          </p:txBody>
        </p:sp>
      </p:grpSp>
      <p:sp>
        <p:nvSpPr>
          <p:cNvPr id="90" name="Arrow: Right 89">
            <a:extLst>
              <a:ext uri="{FF2B5EF4-FFF2-40B4-BE49-F238E27FC236}">
                <a16:creationId xmlns:a16="http://schemas.microsoft.com/office/drawing/2014/main" id="{143876E6-6012-4E4F-A164-A06276453781}"/>
              </a:ext>
            </a:extLst>
          </p:cNvPr>
          <p:cNvSpPr/>
          <p:nvPr/>
        </p:nvSpPr>
        <p:spPr>
          <a:xfrm>
            <a:off x="5833504" y="1758895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[[1]] Contents</a:t>
            </a:r>
          </a:p>
        </p:txBody>
      </p:sp>
      <p:sp>
        <p:nvSpPr>
          <p:cNvPr id="92" name="Arrow: Right 91">
            <a:extLst>
              <a:ext uri="{FF2B5EF4-FFF2-40B4-BE49-F238E27FC236}">
                <a16:creationId xmlns:a16="http://schemas.microsoft.com/office/drawing/2014/main" id="{1BE9C7C4-8EA7-41E4-AD17-5834CBAFE72C}"/>
              </a:ext>
            </a:extLst>
          </p:cNvPr>
          <p:cNvSpPr/>
          <p:nvPr/>
        </p:nvSpPr>
        <p:spPr>
          <a:xfrm>
            <a:off x="5833504" y="2504635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[[2]] Contents</a:t>
            </a:r>
          </a:p>
        </p:txBody>
      </p:sp>
      <p:sp>
        <p:nvSpPr>
          <p:cNvPr id="94" name="Arrow: Right 93">
            <a:extLst>
              <a:ext uri="{FF2B5EF4-FFF2-40B4-BE49-F238E27FC236}">
                <a16:creationId xmlns:a16="http://schemas.microsoft.com/office/drawing/2014/main" id="{5A1D8A61-18DF-4A3B-A88D-945887E3FF9D}"/>
              </a:ext>
            </a:extLst>
          </p:cNvPr>
          <p:cNvSpPr/>
          <p:nvPr/>
        </p:nvSpPr>
        <p:spPr>
          <a:xfrm>
            <a:off x="5833504" y="3285289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[[3]] Contents</a:t>
            </a:r>
          </a:p>
        </p:txBody>
      </p:sp>
      <p:sp>
        <p:nvSpPr>
          <p:cNvPr id="96" name="Arrow: Right 95">
            <a:extLst>
              <a:ext uri="{FF2B5EF4-FFF2-40B4-BE49-F238E27FC236}">
                <a16:creationId xmlns:a16="http://schemas.microsoft.com/office/drawing/2014/main" id="{B1E20680-17F9-4AC1-A8B5-3582AAA3AB13}"/>
              </a:ext>
            </a:extLst>
          </p:cNvPr>
          <p:cNvSpPr/>
          <p:nvPr/>
        </p:nvSpPr>
        <p:spPr>
          <a:xfrm>
            <a:off x="5833504" y="4747660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</a:t>
            </a:r>
            <a:r>
              <a:rPr lang="en-US" i="1" dirty="0"/>
              <a:t>n</a:t>
            </a:r>
            <a:r>
              <a:rPr lang="en-US" dirty="0"/>
              <a:t>]] Contents</a:t>
            </a:r>
          </a:p>
        </p:txBody>
      </p: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5B1085BC-B12B-43D0-B33E-AB165A41F0EB}"/>
              </a:ext>
            </a:extLst>
          </p:cNvPr>
          <p:cNvGrpSpPr/>
          <p:nvPr/>
        </p:nvGrpSpPr>
        <p:grpSpPr>
          <a:xfrm>
            <a:off x="7648272" y="1734672"/>
            <a:ext cx="3948035" cy="772525"/>
            <a:chOff x="7705422" y="1734672"/>
            <a:chExt cx="3948035" cy="772525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64CE9D86-0004-4300-B9FD-6528934C9CF5}"/>
                </a:ext>
              </a:extLst>
            </p:cNvPr>
            <p:cNvGrpSpPr/>
            <p:nvPr/>
          </p:nvGrpSpPr>
          <p:grpSpPr>
            <a:xfrm>
              <a:off x="7705422" y="1734672"/>
              <a:ext cx="3384860" cy="761023"/>
              <a:chOff x="8460164" y="1746174"/>
              <a:chExt cx="3384860" cy="761023"/>
            </a:xfrm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2BBEF071-8D50-4C41-971A-38D4D5254AED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093879DF-997B-4DE2-A246-AF12299C22A6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99" name="TextBox 98">
                  <a:extLst>
                    <a:ext uri="{FF2B5EF4-FFF2-40B4-BE49-F238E27FC236}">
                      <a16:creationId xmlns:a16="http://schemas.microsoft.com/office/drawing/2014/main" id="{188FDA8D-F370-4768-8926-8B846E4110E2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5B67DDEF-EC4C-4ED6-96D3-706D778F8CF8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176A0D62-C7FD-46BB-8FD0-6BE73B8698E8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02" name="TextBox 101">
                  <a:extLst>
                    <a:ext uri="{FF2B5EF4-FFF2-40B4-BE49-F238E27FC236}">
                      <a16:creationId xmlns:a16="http://schemas.microsoft.com/office/drawing/2014/main" id="{BB03571A-6D98-45B4-B39B-B2BD83979461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id="{9F0CD1FD-91D9-45C5-A23B-547D6CC98393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id="{F25A9330-DABB-4286-8F02-06527101ADE7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05" name="TextBox 104">
                  <a:extLst>
                    <a:ext uri="{FF2B5EF4-FFF2-40B4-BE49-F238E27FC236}">
                      <a16:creationId xmlns:a16="http://schemas.microsoft.com/office/drawing/2014/main" id="{1BFC5007-3F11-46D0-ABCC-5BF445B655FB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1B34EB06-6FDD-4C63-B6FA-B066325ECC59}"/>
                  </a:ext>
                </a:extLst>
              </p:cNvPr>
              <p:cNvGrpSpPr/>
              <p:nvPr/>
            </p:nvGrpSpPr>
            <p:grpSpPr>
              <a:xfrm>
                <a:off x="9682307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C3E4EB75-855B-445D-B6A8-8EFA53ABF196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7E39711E-85C9-4153-A941-AADCF70B79C9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A5676A63-6388-4E1E-9C13-16C48AF511A1}"/>
                </a:ext>
              </a:extLst>
            </p:cNvPr>
            <p:cNvGrpSpPr/>
            <p:nvPr/>
          </p:nvGrpSpPr>
          <p:grpSpPr>
            <a:xfrm>
              <a:off x="7705422" y="1746174"/>
              <a:ext cx="3948035" cy="761023"/>
              <a:chOff x="8460164" y="1746174"/>
              <a:chExt cx="3948035" cy="761023"/>
            </a:xfrm>
          </p:grpSpPr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88A34FA2-3E6B-470F-8A4B-31DE1C4DD0D9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99D4C24A-826F-4765-AFAC-7152461B62E6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35" name="TextBox 134">
                  <a:extLst>
                    <a:ext uri="{FF2B5EF4-FFF2-40B4-BE49-F238E27FC236}">
                      <a16:creationId xmlns:a16="http://schemas.microsoft.com/office/drawing/2014/main" id="{87757486-F973-4599-9A80-27585B898028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3E364170-5090-4F2B-8842-6D53A15FBE2E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D45640EA-DB36-4BF3-B3BC-517CC6EFEDB0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33" name="TextBox 132">
                  <a:extLst>
                    <a:ext uri="{FF2B5EF4-FFF2-40B4-BE49-F238E27FC236}">
                      <a16:creationId xmlns:a16="http://schemas.microsoft.com/office/drawing/2014/main" id="{EF9414AD-B28C-4E30-B514-F6385CBC75EF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47BF4616-F97A-4BBC-8B5D-550E93F97397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0E43C94B-64C3-4D85-99CE-38D91486A3D6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131" name="TextBox 130">
                  <a:extLst>
                    <a:ext uri="{FF2B5EF4-FFF2-40B4-BE49-F238E27FC236}">
                      <a16:creationId xmlns:a16="http://schemas.microsoft.com/office/drawing/2014/main" id="{F926059D-80BE-46F9-A00F-D54A32B990BC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139A35CB-D502-464F-8E1A-9747276691C4}"/>
                  </a:ext>
                </a:extLst>
              </p:cNvPr>
              <p:cNvGrpSpPr/>
              <p:nvPr/>
            </p:nvGrpSpPr>
            <p:grpSpPr>
              <a:xfrm>
                <a:off x="10245482" y="1750445"/>
                <a:ext cx="2162717" cy="756752"/>
                <a:chOff x="1926760" y="1297131"/>
                <a:chExt cx="2162717" cy="756752"/>
              </a:xfrm>
            </p:grpSpPr>
            <p:sp>
              <p:nvSpPr>
                <p:cNvPr id="128" name="Rectangle 127">
                  <a:extLst>
                    <a:ext uri="{FF2B5EF4-FFF2-40B4-BE49-F238E27FC236}">
                      <a16:creationId xmlns:a16="http://schemas.microsoft.com/office/drawing/2014/main" id="{42B09C03-9D3C-4513-BE50-03C1BA151024}"/>
                    </a:ext>
                  </a:extLst>
                </p:cNvPr>
                <p:cNvSpPr/>
                <p:nvPr/>
              </p:nvSpPr>
              <p:spPr>
                <a:xfrm>
                  <a:off x="1988701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29" name="TextBox 128">
                  <a:extLst>
                    <a:ext uri="{FF2B5EF4-FFF2-40B4-BE49-F238E27FC236}">
                      <a16:creationId xmlns:a16="http://schemas.microsoft.com/office/drawing/2014/main" id="{E4D8A5E7-CC2A-4FFB-831E-8AE8F100754B}"/>
                    </a:ext>
                  </a:extLst>
                </p:cNvPr>
                <p:cNvSpPr txBox="1"/>
                <p:nvPr/>
              </p:nvSpPr>
              <p:spPr>
                <a:xfrm>
                  <a:off x="1926760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400082FC-F9E4-40D5-97CB-7151743F5D3F}"/>
                </a:ext>
              </a:extLst>
            </p:cNvPr>
            <p:cNvGrpSpPr/>
            <p:nvPr/>
          </p:nvGrpSpPr>
          <p:grpSpPr>
            <a:xfrm rot="5400000">
              <a:off x="9209766" y="1835089"/>
              <a:ext cx="74762" cy="358596"/>
              <a:chOff x="2369389" y="3858883"/>
              <a:chExt cx="149524" cy="626852"/>
            </a:xfrm>
            <a:solidFill>
              <a:schemeClr val="bg1"/>
            </a:solidFill>
          </p:grpSpPr>
          <p:sp>
            <p:nvSpPr>
              <p:cNvPr id="163" name="Oval 162">
                <a:extLst>
                  <a:ext uri="{FF2B5EF4-FFF2-40B4-BE49-F238E27FC236}">
                    <a16:creationId xmlns:a16="http://schemas.microsoft.com/office/drawing/2014/main" id="{B7C1CBBF-F8CB-45C7-96C9-791ADB133F3A}"/>
                  </a:ext>
                </a:extLst>
              </p:cNvPr>
              <p:cNvSpPr/>
              <p:nvPr/>
            </p:nvSpPr>
            <p:spPr>
              <a:xfrm>
                <a:off x="2369389" y="3858883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4528F871-0359-4BDB-B976-D8535B586F33}"/>
                  </a:ext>
                </a:extLst>
              </p:cNvPr>
              <p:cNvSpPr/>
              <p:nvPr/>
            </p:nvSpPr>
            <p:spPr>
              <a:xfrm>
                <a:off x="2369389" y="4091796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Oval 164">
                <a:extLst>
                  <a:ext uri="{FF2B5EF4-FFF2-40B4-BE49-F238E27FC236}">
                    <a16:creationId xmlns:a16="http://schemas.microsoft.com/office/drawing/2014/main" id="{E7CF33FE-09CB-4405-973D-8B5B69EC1690}"/>
                  </a:ext>
                </a:extLst>
              </p:cNvPr>
              <p:cNvSpPr/>
              <p:nvPr/>
            </p:nvSpPr>
            <p:spPr>
              <a:xfrm>
                <a:off x="2369389" y="4324709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DEF757C2-E936-44CE-81E1-BD3E8236E596}"/>
              </a:ext>
            </a:extLst>
          </p:cNvPr>
          <p:cNvGrpSpPr/>
          <p:nvPr/>
        </p:nvGrpSpPr>
        <p:grpSpPr>
          <a:xfrm>
            <a:off x="7648272" y="2502433"/>
            <a:ext cx="3948035" cy="772525"/>
            <a:chOff x="7705422" y="1734672"/>
            <a:chExt cx="3948035" cy="772525"/>
          </a:xfrm>
        </p:grpSpPr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CCAC0D2D-5ABB-4317-BC4D-D0DE8DD62A03}"/>
                </a:ext>
              </a:extLst>
            </p:cNvPr>
            <p:cNvGrpSpPr/>
            <p:nvPr/>
          </p:nvGrpSpPr>
          <p:grpSpPr>
            <a:xfrm>
              <a:off x="7705422" y="1734672"/>
              <a:ext cx="3384860" cy="761023"/>
              <a:chOff x="8460164" y="1746174"/>
              <a:chExt cx="3384860" cy="761023"/>
            </a:xfrm>
          </p:grpSpPr>
          <p:grpSp>
            <p:nvGrpSpPr>
              <p:cNvPr id="186" name="Group 185">
                <a:extLst>
                  <a:ext uri="{FF2B5EF4-FFF2-40B4-BE49-F238E27FC236}">
                    <a16:creationId xmlns:a16="http://schemas.microsoft.com/office/drawing/2014/main" id="{80A57585-50C2-41E7-9956-2D1363CE420E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0B7278F3-2819-47CB-87E8-4CD2DAEBD653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97" name="TextBox 196">
                  <a:extLst>
                    <a:ext uri="{FF2B5EF4-FFF2-40B4-BE49-F238E27FC236}">
                      <a16:creationId xmlns:a16="http://schemas.microsoft.com/office/drawing/2014/main" id="{455AF9D5-5EEB-437F-8F28-4B56EC060212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51873282-8D0E-46FA-A048-57B0DCCD6B71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8290A237-99A2-4A0D-B77C-F3D0A630A4C5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95" name="TextBox 194">
                  <a:extLst>
                    <a:ext uri="{FF2B5EF4-FFF2-40B4-BE49-F238E27FC236}">
                      <a16:creationId xmlns:a16="http://schemas.microsoft.com/office/drawing/2014/main" id="{AD9B4EA2-BABE-4D7D-AB24-75419D630BBF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188" name="Group 187">
                <a:extLst>
                  <a:ext uri="{FF2B5EF4-FFF2-40B4-BE49-F238E27FC236}">
                    <a16:creationId xmlns:a16="http://schemas.microsoft.com/office/drawing/2014/main" id="{9CD21718-7900-426B-A458-EE4F131F2FC4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7B0EF16E-5B9F-4FA2-A52E-88ED2F0EEF08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93" name="TextBox 192">
                  <a:extLst>
                    <a:ext uri="{FF2B5EF4-FFF2-40B4-BE49-F238E27FC236}">
                      <a16:creationId xmlns:a16="http://schemas.microsoft.com/office/drawing/2014/main" id="{5D98E1ED-0EB8-43AD-B05F-5DA24BCDA79B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189" name="Group 188">
                <a:extLst>
                  <a:ext uri="{FF2B5EF4-FFF2-40B4-BE49-F238E27FC236}">
                    <a16:creationId xmlns:a16="http://schemas.microsoft.com/office/drawing/2014/main" id="{E1166A2C-A52A-49E3-A882-0143D3DCCD58}"/>
                  </a:ext>
                </a:extLst>
              </p:cNvPr>
              <p:cNvGrpSpPr/>
              <p:nvPr/>
            </p:nvGrpSpPr>
            <p:grpSpPr>
              <a:xfrm>
                <a:off x="9682307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71F8D3E2-8D3A-4183-8052-66E554C53044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91" name="TextBox 190">
                  <a:extLst>
                    <a:ext uri="{FF2B5EF4-FFF2-40B4-BE49-F238E27FC236}">
                      <a16:creationId xmlns:a16="http://schemas.microsoft.com/office/drawing/2014/main" id="{F793FA63-4B0E-42E0-8A7B-E8BC01B4CA12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3D08332D-163B-4F1A-B3A0-44137865546E}"/>
                </a:ext>
              </a:extLst>
            </p:cNvPr>
            <p:cNvGrpSpPr/>
            <p:nvPr/>
          </p:nvGrpSpPr>
          <p:grpSpPr>
            <a:xfrm>
              <a:off x="7705422" y="1746174"/>
              <a:ext cx="3948035" cy="761023"/>
              <a:chOff x="8460164" y="1746174"/>
              <a:chExt cx="3948035" cy="761023"/>
            </a:xfrm>
          </p:grpSpPr>
          <p:grpSp>
            <p:nvGrpSpPr>
              <p:cNvPr id="174" name="Group 173">
                <a:extLst>
                  <a:ext uri="{FF2B5EF4-FFF2-40B4-BE49-F238E27FC236}">
                    <a16:creationId xmlns:a16="http://schemas.microsoft.com/office/drawing/2014/main" id="{09B1DBE9-447E-43E2-BC5C-BEDFE3CE0C83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F9E3CAE-07A9-4B6E-91FD-0A201686ED65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85" name="TextBox 184">
                  <a:extLst>
                    <a:ext uri="{FF2B5EF4-FFF2-40B4-BE49-F238E27FC236}">
                      <a16:creationId xmlns:a16="http://schemas.microsoft.com/office/drawing/2014/main" id="{2DD84BA7-8668-4B21-A714-93289066A27E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B571B028-5256-4E36-8CA6-ABFAF94A2AED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82" name="Rectangle 181">
                  <a:extLst>
                    <a:ext uri="{FF2B5EF4-FFF2-40B4-BE49-F238E27FC236}">
                      <a16:creationId xmlns:a16="http://schemas.microsoft.com/office/drawing/2014/main" id="{C68F91F5-2937-4F32-8EF2-549E4E25249C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83" name="TextBox 182">
                  <a:extLst>
                    <a:ext uri="{FF2B5EF4-FFF2-40B4-BE49-F238E27FC236}">
                      <a16:creationId xmlns:a16="http://schemas.microsoft.com/office/drawing/2014/main" id="{D02ED982-0883-4542-AEB6-4D8F64EB41FD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CEB363EC-6332-4794-94C6-4CE7DAE95084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FB6B5EF1-FE42-4B96-AFF1-D59BCB853D3E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181" name="TextBox 180">
                  <a:extLst>
                    <a:ext uri="{FF2B5EF4-FFF2-40B4-BE49-F238E27FC236}">
                      <a16:creationId xmlns:a16="http://schemas.microsoft.com/office/drawing/2014/main" id="{C53EB478-BD4E-4567-A5CC-3969DDA2B216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E93C1F2D-A748-4F0D-9E8D-1DA578F561DC}"/>
                  </a:ext>
                </a:extLst>
              </p:cNvPr>
              <p:cNvGrpSpPr/>
              <p:nvPr/>
            </p:nvGrpSpPr>
            <p:grpSpPr>
              <a:xfrm>
                <a:off x="10245482" y="1750445"/>
                <a:ext cx="2162717" cy="756752"/>
                <a:chOff x="1926760" y="1297131"/>
                <a:chExt cx="2162717" cy="756752"/>
              </a:xfrm>
            </p:grpSpPr>
            <p:sp>
              <p:nvSpPr>
                <p:cNvPr id="178" name="Rectangle 177">
                  <a:extLst>
                    <a:ext uri="{FF2B5EF4-FFF2-40B4-BE49-F238E27FC236}">
                      <a16:creationId xmlns:a16="http://schemas.microsoft.com/office/drawing/2014/main" id="{C9121EDC-2F54-4E68-86EF-1162D10047AE}"/>
                    </a:ext>
                  </a:extLst>
                </p:cNvPr>
                <p:cNvSpPr/>
                <p:nvPr/>
              </p:nvSpPr>
              <p:spPr>
                <a:xfrm>
                  <a:off x="1988701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79" name="TextBox 178">
                  <a:extLst>
                    <a:ext uri="{FF2B5EF4-FFF2-40B4-BE49-F238E27FC236}">
                      <a16:creationId xmlns:a16="http://schemas.microsoft.com/office/drawing/2014/main" id="{768A51F9-537E-4914-94AB-768907F2CF20}"/>
                    </a:ext>
                  </a:extLst>
                </p:cNvPr>
                <p:cNvSpPr txBox="1"/>
                <p:nvPr/>
              </p:nvSpPr>
              <p:spPr>
                <a:xfrm>
                  <a:off x="1926760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4AA71DA3-53A4-41BA-B97F-BD4D0AFDE7FE}"/>
                </a:ext>
              </a:extLst>
            </p:cNvPr>
            <p:cNvGrpSpPr/>
            <p:nvPr/>
          </p:nvGrpSpPr>
          <p:grpSpPr>
            <a:xfrm rot="5400000">
              <a:off x="9209766" y="1835089"/>
              <a:ext cx="74762" cy="358596"/>
              <a:chOff x="2369389" y="3858883"/>
              <a:chExt cx="149524" cy="626852"/>
            </a:xfrm>
            <a:solidFill>
              <a:schemeClr val="bg1"/>
            </a:solidFill>
          </p:grpSpPr>
          <p:sp>
            <p:nvSpPr>
              <p:cNvPr id="171" name="Oval 170">
                <a:extLst>
                  <a:ext uri="{FF2B5EF4-FFF2-40B4-BE49-F238E27FC236}">
                    <a16:creationId xmlns:a16="http://schemas.microsoft.com/office/drawing/2014/main" id="{B7A3B3A9-DFFD-4F78-9048-FCAF30B315A1}"/>
                  </a:ext>
                </a:extLst>
              </p:cNvPr>
              <p:cNvSpPr/>
              <p:nvPr/>
            </p:nvSpPr>
            <p:spPr>
              <a:xfrm>
                <a:off x="2369389" y="3858883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Oval 171">
                <a:extLst>
                  <a:ext uri="{FF2B5EF4-FFF2-40B4-BE49-F238E27FC236}">
                    <a16:creationId xmlns:a16="http://schemas.microsoft.com/office/drawing/2014/main" id="{8AE7977A-B2A1-40AD-B7DB-41D9803CE3AE}"/>
                  </a:ext>
                </a:extLst>
              </p:cNvPr>
              <p:cNvSpPr/>
              <p:nvPr/>
            </p:nvSpPr>
            <p:spPr>
              <a:xfrm>
                <a:off x="2369389" y="4091796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E720502B-84D1-4395-895F-17937BF23C34}"/>
                  </a:ext>
                </a:extLst>
              </p:cNvPr>
              <p:cNvSpPr/>
              <p:nvPr/>
            </p:nvSpPr>
            <p:spPr>
              <a:xfrm>
                <a:off x="2369389" y="4324709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1700D725-83E7-4FF6-BBE3-C1644BC318CB}"/>
              </a:ext>
            </a:extLst>
          </p:cNvPr>
          <p:cNvGrpSpPr/>
          <p:nvPr/>
        </p:nvGrpSpPr>
        <p:grpSpPr>
          <a:xfrm>
            <a:off x="7660972" y="3282795"/>
            <a:ext cx="3948035" cy="772525"/>
            <a:chOff x="7705422" y="1734672"/>
            <a:chExt cx="3948035" cy="772525"/>
          </a:xfrm>
        </p:grpSpPr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290F72C3-0535-41FC-A95A-8861904BE069}"/>
                </a:ext>
              </a:extLst>
            </p:cNvPr>
            <p:cNvGrpSpPr/>
            <p:nvPr/>
          </p:nvGrpSpPr>
          <p:grpSpPr>
            <a:xfrm>
              <a:off x="7705422" y="1734672"/>
              <a:ext cx="3384860" cy="761023"/>
              <a:chOff x="8460164" y="1746174"/>
              <a:chExt cx="3384860" cy="761023"/>
            </a:xfrm>
          </p:grpSpPr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46A13551-CCFC-445E-BC94-17B3CEF9F7C5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27" name="Rectangle 226">
                  <a:extLst>
                    <a:ext uri="{FF2B5EF4-FFF2-40B4-BE49-F238E27FC236}">
                      <a16:creationId xmlns:a16="http://schemas.microsoft.com/office/drawing/2014/main" id="{94D85AEB-B081-415A-AB8A-A7055F2F2272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8" name="TextBox 227">
                  <a:extLst>
                    <a:ext uri="{FF2B5EF4-FFF2-40B4-BE49-F238E27FC236}">
                      <a16:creationId xmlns:a16="http://schemas.microsoft.com/office/drawing/2014/main" id="{01E68E57-4AD0-4385-9DED-8B0A08FFFFB2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218" name="Group 217">
                <a:extLst>
                  <a:ext uri="{FF2B5EF4-FFF2-40B4-BE49-F238E27FC236}">
                    <a16:creationId xmlns:a16="http://schemas.microsoft.com/office/drawing/2014/main" id="{E88B0DC2-A8C8-4CC2-B4AF-E27CFC5FFC68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25" name="Rectangle 224">
                  <a:extLst>
                    <a:ext uri="{FF2B5EF4-FFF2-40B4-BE49-F238E27FC236}">
                      <a16:creationId xmlns:a16="http://schemas.microsoft.com/office/drawing/2014/main" id="{C54EB216-8683-4CA6-98C1-C89ECD238551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6" name="TextBox 225">
                  <a:extLst>
                    <a:ext uri="{FF2B5EF4-FFF2-40B4-BE49-F238E27FC236}">
                      <a16:creationId xmlns:a16="http://schemas.microsoft.com/office/drawing/2014/main" id="{E0E9576E-E357-4CF8-B2BA-B27D6B758E94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219" name="Group 218">
                <a:extLst>
                  <a:ext uri="{FF2B5EF4-FFF2-40B4-BE49-F238E27FC236}">
                    <a16:creationId xmlns:a16="http://schemas.microsoft.com/office/drawing/2014/main" id="{9D9AF91D-C6BC-4832-A378-2ECC052B389D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23" name="Rectangle 222">
                  <a:extLst>
                    <a:ext uri="{FF2B5EF4-FFF2-40B4-BE49-F238E27FC236}">
                      <a16:creationId xmlns:a16="http://schemas.microsoft.com/office/drawing/2014/main" id="{84F695E3-6663-4AD5-9C85-6A792C981B8E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4" name="TextBox 223">
                  <a:extLst>
                    <a:ext uri="{FF2B5EF4-FFF2-40B4-BE49-F238E27FC236}">
                      <a16:creationId xmlns:a16="http://schemas.microsoft.com/office/drawing/2014/main" id="{1A3764C9-4091-43D4-BB83-8CC173A236D8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220" name="Group 219">
                <a:extLst>
                  <a:ext uri="{FF2B5EF4-FFF2-40B4-BE49-F238E27FC236}">
                    <a16:creationId xmlns:a16="http://schemas.microsoft.com/office/drawing/2014/main" id="{E600EDD7-987B-4E01-97F3-C101A25A93C6}"/>
                  </a:ext>
                </a:extLst>
              </p:cNvPr>
              <p:cNvGrpSpPr/>
              <p:nvPr/>
            </p:nvGrpSpPr>
            <p:grpSpPr>
              <a:xfrm>
                <a:off x="9682307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B4079D29-E4DB-4511-9D3F-0EF334E42EDF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2" name="TextBox 221">
                  <a:extLst>
                    <a:ext uri="{FF2B5EF4-FFF2-40B4-BE49-F238E27FC236}">
                      <a16:creationId xmlns:a16="http://schemas.microsoft.com/office/drawing/2014/main" id="{E7B29C53-A932-4CDB-9FF2-F8236EDE3A35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4AD3FD14-B46D-4399-952B-CAFE2A646899}"/>
                </a:ext>
              </a:extLst>
            </p:cNvPr>
            <p:cNvGrpSpPr/>
            <p:nvPr/>
          </p:nvGrpSpPr>
          <p:grpSpPr>
            <a:xfrm>
              <a:off x="7705422" y="1746174"/>
              <a:ext cx="3948035" cy="761023"/>
              <a:chOff x="8460164" y="1746174"/>
              <a:chExt cx="3948035" cy="761023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86D205D0-A38C-45C7-92AC-6E31C94AA2F6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id="{E1A8C83D-CB78-493F-9839-2CCF4F5C3954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16" name="TextBox 215">
                  <a:extLst>
                    <a:ext uri="{FF2B5EF4-FFF2-40B4-BE49-F238E27FC236}">
                      <a16:creationId xmlns:a16="http://schemas.microsoft.com/office/drawing/2014/main" id="{BBABFDB1-CA9D-47E5-AE7B-1FAB1D36ABC7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50D79B2F-F65C-48CF-8B09-5BFF21728443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13" name="Rectangle 212">
                  <a:extLst>
                    <a:ext uri="{FF2B5EF4-FFF2-40B4-BE49-F238E27FC236}">
                      <a16:creationId xmlns:a16="http://schemas.microsoft.com/office/drawing/2014/main" id="{EECC8268-BA5B-4560-9F98-3272E912BA46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14" name="TextBox 213">
                  <a:extLst>
                    <a:ext uri="{FF2B5EF4-FFF2-40B4-BE49-F238E27FC236}">
                      <a16:creationId xmlns:a16="http://schemas.microsoft.com/office/drawing/2014/main" id="{ADD99817-7C50-4381-9F01-71DEC2640B7C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78AFAAA0-6235-400C-9E32-F5E7FB009B67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11" name="Rectangle 210">
                  <a:extLst>
                    <a:ext uri="{FF2B5EF4-FFF2-40B4-BE49-F238E27FC236}">
                      <a16:creationId xmlns:a16="http://schemas.microsoft.com/office/drawing/2014/main" id="{713AFCD2-E94E-4785-B7A0-BA90888CFB90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212" name="TextBox 211">
                  <a:extLst>
                    <a:ext uri="{FF2B5EF4-FFF2-40B4-BE49-F238E27FC236}">
                      <a16:creationId xmlns:a16="http://schemas.microsoft.com/office/drawing/2014/main" id="{D38B1D6E-5528-4D0E-8ABD-4D27DC428C8F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208" name="Group 207">
                <a:extLst>
                  <a:ext uri="{FF2B5EF4-FFF2-40B4-BE49-F238E27FC236}">
                    <a16:creationId xmlns:a16="http://schemas.microsoft.com/office/drawing/2014/main" id="{74649DD9-515E-4BC4-A6BF-3E914EDE4A95}"/>
                  </a:ext>
                </a:extLst>
              </p:cNvPr>
              <p:cNvGrpSpPr/>
              <p:nvPr/>
            </p:nvGrpSpPr>
            <p:grpSpPr>
              <a:xfrm>
                <a:off x="10245482" y="1750445"/>
                <a:ext cx="2162717" cy="756752"/>
                <a:chOff x="1926760" y="1297131"/>
                <a:chExt cx="2162717" cy="756752"/>
              </a:xfrm>
            </p:grpSpPr>
            <p:sp>
              <p:nvSpPr>
                <p:cNvPr id="209" name="Rectangle 208">
                  <a:extLst>
                    <a:ext uri="{FF2B5EF4-FFF2-40B4-BE49-F238E27FC236}">
                      <a16:creationId xmlns:a16="http://schemas.microsoft.com/office/drawing/2014/main" id="{E90C4403-D825-454D-A684-3B1552BB3EFC}"/>
                    </a:ext>
                  </a:extLst>
                </p:cNvPr>
                <p:cNvSpPr/>
                <p:nvPr/>
              </p:nvSpPr>
              <p:spPr>
                <a:xfrm>
                  <a:off x="1988701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91F664C5-7E0C-41CC-BD4E-0B2F20686CA1}"/>
                    </a:ext>
                  </a:extLst>
                </p:cNvPr>
                <p:cNvSpPr txBox="1"/>
                <p:nvPr/>
              </p:nvSpPr>
              <p:spPr>
                <a:xfrm>
                  <a:off x="1926760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201" name="Group 200">
              <a:extLst>
                <a:ext uri="{FF2B5EF4-FFF2-40B4-BE49-F238E27FC236}">
                  <a16:creationId xmlns:a16="http://schemas.microsoft.com/office/drawing/2014/main" id="{2298994B-7988-4F8A-B239-0AE64FDE6D4C}"/>
                </a:ext>
              </a:extLst>
            </p:cNvPr>
            <p:cNvGrpSpPr/>
            <p:nvPr/>
          </p:nvGrpSpPr>
          <p:grpSpPr>
            <a:xfrm rot="5400000">
              <a:off x="9209766" y="1835089"/>
              <a:ext cx="74762" cy="358596"/>
              <a:chOff x="2369389" y="3858883"/>
              <a:chExt cx="149524" cy="626852"/>
            </a:xfrm>
            <a:solidFill>
              <a:schemeClr val="bg1"/>
            </a:solidFill>
          </p:grpSpPr>
          <p:sp>
            <p:nvSpPr>
              <p:cNvPr id="202" name="Oval 201">
                <a:extLst>
                  <a:ext uri="{FF2B5EF4-FFF2-40B4-BE49-F238E27FC236}">
                    <a16:creationId xmlns:a16="http://schemas.microsoft.com/office/drawing/2014/main" id="{5FA8148C-15B5-44B2-91D0-778E466F16C9}"/>
                  </a:ext>
                </a:extLst>
              </p:cNvPr>
              <p:cNvSpPr/>
              <p:nvPr/>
            </p:nvSpPr>
            <p:spPr>
              <a:xfrm>
                <a:off x="2369389" y="3858883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Oval 202">
                <a:extLst>
                  <a:ext uri="{FF2B5EF4-FFF2-40B4-BE49-F238E27FC236}">
                    <a16:creationId xmlns:a16="http://schemas.microsoft.com/office/drawing/2014/main" id="{52EA20C2-7CD9-47EF-A34F-EE2E434A837E}"/>
                  </a:ext>
                </a:extLst>
              </p:cNvPr>
              <p:cNvSpPr/>
              <p:nvPr/>
            </p:nvSpPr>
            <p:spPr>
              <a:xfrm>
                <a:off x="2369389" y="4091796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Oval 203">
                <a:extLst>
                  <a:ext uri="{FF2B5EF4-FFF2-40B4-BE49-F238E27FC236}">
                    <a16:creationId xmlns:a16="http://schemas.microsoft.com/office/drawing/2014/main" id="{EFCFB0D3-00F3-4F54-8909-A8B128CDDBC9}"/>
                  </a:ext>
                </a:extLst>
              </p:cNvPr>
              <p:cNvSpPr/>
              <p:nvPr/>
            </p:nvSpPr>
            <p:spPr>
              <a:xfrm>
                <a:off x="2369389" y="4324709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60C03BB0-D15F-4581-989C-50B5A8D1C037}"/>
              </a:ext>
            </a:extLst>
          </p:cNvPr>
          <p:cNvGrpSpPr/>
          <p:nvPr/>
        </p:nvGrpSpPr>
        <p:grpSpPr>
          <a:xfrm>
            <a:off x="7660972" y="4696786"/>
            <a:ext cx="3948035" cy="772525"/>
            <a:chOff x="7705422" y="1734672"/>
            <a:chExt cx="3948035" cy="772525"/>
          </a:xfrm>
        </p:grpSpPr>
        <p:grpSp>
          <p:nvGrpSpPr>
            <p:cNvPr id="230" name="Group 229">
              <a:extLst>
                <a:ext uri="{FF2B5EF4-FFF2-40B4-BE49-F238E27FC236}">
                  <a16:creationId xmlns:a16="http://schemas.microsoft.com/office/drawing/2014/main" id="{F90F31F4-BB8C-4246-9876-0CDF386A4FE2}"/>
                </a:ext>
              </a:extLst>
            </p:cNvPr>
            <p:cNvGrpSpPr/>
            <p:nvPr/>
          </p:nvGrpSpPr>
          <p:grpSpPr>
            <a:xfrm>
              <a:off x="7705422" y="1734672"/>
              <a:ext cx="3384860" cy="761023"/>
              <a:chOff x="8460164" y="1746174"/>
              <a:chExt cx="3384860" cy="761023"/>
            </a:xfrm>
          </p:grpSpPr>
          <p:grpSp>
            <p:nvGrpSpPr>
              <p:cNvPr id="248" name="Group 247">
                <a:extLst>
                  <a:ext uri="{FF2B5EF4-FFF2-40B4-BE49-F238E27FC236}">
                    <a16:creationId xmlns:a16="http://schemas.microsoft.com/office/drawing/2014/main" id="{9E2BDFC2-B749-4AED-9B9F-8AB2010EC58E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C0914917-3F86-4DE5-86DE-6E62123A1130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59" name="TextBox 258">
                  <a:extLst>
                    <a:ext uri="{FF2B5EF4-FFF2-40B4-BE49-F238E27FC236}">
                      <a16:creationId xmlns:a16="http://schemas.microsoft.com/office/drawing/2014/main" id="{44E346C9-99CA-4A2B-BE34-4BB76F82C76B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249" name="Group 248">
                <a:extLst>
                  <a:ext uri="{FF2B5EF4-FFF2-40B4-BE49-F238E27FC236}">
                    <a16:creationId xmlns:a16="http://schemas.microsoft.com/office/drawing/2014/main" id="{B1429170-DA49-4DBB-942E-35232B2FD975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56" name="Rectangle 255">
                  <a:extLst>
                    <a:ext uri="{FF2B5EF4-FFF2-40B4-BE49-F238E27FC236}">
                      <a16:creationId xmlns:a16="http://schemas.microsoft.com/office/drawing/2014/main" id="{C3DC4420-EA55-405F-BA1D-B6B5583EA904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57" name="TextBox 256">
                  <a:extLst>
                    <a:ext uri="{FF2B5EF4-FFF2-40B4-BE49-F238E27FC236}">
                      <a16:creationId xmlns:a16="http://schemas.microsoft.com/office/drawing/2014/main" id="{9BFB7F78-ED04-4025-A89A-5E3E23C2FACB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4596DF2F-2017-41E0-8D9D-6722C8AE5BF6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54" name="Rectangle 253">
                  <a:extLst>
                    <a:ext uri="{FF2B5EF4-FFF2-40B4-BE49-F238E27FC236}">
                      <a16:creationId xmlns:a16="http://schemas.microsoft.com/office/drawing/2014/main" id="{4A86C53C-6B58-4B6F-8840-50E00BCAF201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55" name="TextBox 254">
                  <a:extLst>
                    <a:ext uri="{FF2B5EF4-FFF2-40B4-BE49-F238E27FC236}">
                      <a16:creationId xmlns:a16="http://schemas.microsoft.com/office/drawing/2014/main" id="{9E47A2D7-8EB8-47D7-A1C5-E9F092A51D79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251" name="Group 250">
                <a:extLst>
                  <a:ext uri="{FF2B5EF4-FFF2-40B4-BE49-F238E27FC236}">
                    <a16:creationId xmlns:a16="http://schemas.microsoft.com/office/drawing/2014/main" id="{E086E381-126E-4833-9BC2-710522A1F28C}"/>
                  </a:ext>
                </a:extLst>
              </p:cNvPr>
              <p:cNvGrpSpPr/>
              <p:nvPr/>
            </p:nvGrpSpPr>
            <p:grpSpPr>
              <a:xfrm>
                <a:off x="9682307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52" name="Rectangle 251">
                  <a:extLst>
                    <a:ext uri="{FF2B5EF4-FFF2-40B4-BE49-F238E27FC236}">
                      <a16:creationId xmlns:a16="http://schemas.microsoft.com/office/drawing/2014/main" id="{B3F10F76-1525-4D74-A0C6-813FA334E465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53" name="TextBox 252">
                  <a:extLst>
                    <a:ext uri="{FF2B5EF4-FFF2-40B4-BE49-F238E27FC236}">
                      <a16:creationId xmlns:a16="http://schemas.microsoft.com/office/drawing/2014/main" id="{B6E907C1-F776-4A57-B7DD-A2F78F41096E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C9921DDF-1F99-4BE0-B5D8-35A8507C488E}"/>
                </a:ext>
              </a:extLst>
            </p:cNvPr>
            <p:cNvGrpSpPr/>
            <p:nvPr/>
          </p:nvGrpSpPr>
          <p:grpSpPr>
            <a:xfrm>
              <a:off x="7705422" y="1746174"/>
              <a:ext cx="3948035" cy="761023"/>
              <a:chOff x="8460164" y="1746174"/>
              <a:chExt cx="3948035" cy="761023"/>
            </a:xfrm>
          </p:grpSpPr>
          <p:grpSp>
            <p:nvGrpSpPr>
              <p:cNvPr id="236" name="Group 235">
                <a:extLst>
                  <a:ext uri="{FF2B5EF4-FFF2-40B4-BE49-F238E27FC236}">
                    <a16:creationId xmlns:a16="http://schemas.microsoft.com/office/drawing/2014/main" id="{BEBCD70D-6378-473F-B833-0671316B97A0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46" name="Rectangle 245">
                  <a:extLst>
                    <a:ext uri="{FF2B5EF4-FFF2-40B4-BE49-F238E27FC236}">
                      <a16:creationId xmlns:a16="http://schemas.microsoft.com/office/drawing/2014/main" id="{C742A648-0EFB-49B2-98B0-02CBA63A2888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47" name="TextBox 246">
                  <a:extLst>
                    <a:ext uri="{FF2B5EF4-FFF2-40B4-BE49-F238E27FC236}">
                      <a16:creationId xmlns:a16="http://schemas.microsoft.com/office/drawing/2014/main" id="{ACD15621-75E0-405A-A29D-E03311C2DC59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237" name="Group 236">
                <a:extLst>
                  <a:ext uri="{FF2B5EF4-FFF2-40B4-BE49-F238E27FC236}">
                    <a16:creationId xmlns:a16="http://schemas.microsoft.com/office/drawing/2014/main" id="{908538F1-667C-4D48-8CD8-88A609D4F27E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44" name="Rectangle 243">
                  <a:extLst>
                    <a:ext uri="{FF2B5EF4-FFF2-40B4-BE49-F238E27FC236}">
                      <a16:creationId xmlns:a16="http://schemas.microsoft.com/office/drawing/2014/main" id="{4C9A2323-9D35-484B-991C-05C7A203C6C1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45" name="TextBox 244">
                  <a:extLst>
                    <a:ext uri="{FF2B5EF4-FFF2-40B4-BE49-F238E27FC236}">
                      <a16:creationId xmlns:a16="http://schemas.microsoft.com/office/drawing/2014/main" id="{3DAEDFC4-E3BF-49E8-9C4F-79E644B3FECF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238" name="Group 237">
                <a:extLst>
                  <a:ext uri="{FF2B5EF4-FFF2-40B4-BE49-F238E27FC236}">
                    <a16:creationId xmlns:a16="http://schemas.microsoft.com/office/drawing/2014/main" id="{91774E1E-09C1-42D6-A739-09F996F3F4C5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49DE7FE5-6F73-4C70-95D9-FBDEFF82EC2C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243" name="TextBox 242">
                  <a:extLst>
                    <a:ext uri="{FF2B5EF4-FFF2-40B4-BE49-F238E27FC236}">
                      <a16:creationId xmlns:a16="http://schemas.microsoft.com/office/drawing/2014/main" id="{06385C58-D6BC-4DA1-AB69-699B4A77C41E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239" name="Group 238">
                <a:extLst>
                  <a:ext uri="{FF2B5EF4-FFF2-40B4-BE49-F238E27FC236}">
                    <a16:creationId xmlns:a16="http://schemas.microsoft.com/office/drawing/2014/main" id="{BA6FCD07-EC42-484C-B397-60D38F9F7630}"/>
                  </a:ext>
                </a:extLst>
              </p:cNvPr>
              <p:cNvGrpSpPr/>
              <p:nvPr/>
            </p:nvGrpSpPr>
            <p:grpSpPr>
              <a:xfrm>
                <a:off x="10245482" y="1750445"/>
                <a:ext cx="2162717" cy="756752"/>
                <a:chOff x="1926760" y="1297131"/>
                <a:chExt cx="2162717" cy="756752"/>
              </a:xfrm>
            </p:grpSpPr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9E3A3D06-9F3D-4A84-8A9E-289A8D6A9D6E}"/>
                    </a:ext>
                  </a:extLst>
                </p:cNvPr>
                <p:cNvSpPr/>
                <p:nvPr/>
              </p:nvSpPr>
              <p:spPr>
                <a:xfrm>
                  <a:off x="1988701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41" name="TextBox 240">
                  <a:extLst>
                    <a:ext uri="{FF2B5EF4-FFF2-40B4-BE49-F238E27FC236}">
                      <a16:creationId xmlns:a16="http://schemas.microsoft.com/office/drawing/2014/main" id="{F98E625B-EA9D-4C39-AE5A-7D1145F12474}"/>
                    </a:ext>
                  </a:extLst>
                </p:cNvPr>
                <p:cNvSpPr txBox="1"/>
                <p:nvPr/>
              </p:nvSpPr>
              <p:spPr>
                <a:xfrm>
                  <a:off x="1926760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232" name="Group 231">
              <a:extLst>
                <a:ext uri="{FF2B5EF4-FFF2-40B4-BE49-F238E27FC236}">
                  <a16:creationId xmlns:a16="http://schemas.microsoft.com/office/drawing/2014/main" id="{AA2D7341-C915-434A-A33C-5B3F03ED0879}"/>
                </a:ext>
              </a:extLst>
            </p:cNvPr>
            <p:cNvGrpSpPr/>
            <p:nvPr/>
          </p:nvGrpSpPr>
          <p:grpSpPr>
            <a:xfrm rot="5400000">
              <a:off x="9209766" y="1835089"/>
              <a:ext cx="74762" cy="358596"/>
              <a:chOff x="2369389" y="3858883"/>
              <a:chExt cx="149524" cy="626852"/>
            </a:xfrm>
            <a:solidFill>
              <a:schemeClr val="bg1"/>
            </a:solidFill>
          </p:grpSpPr>
          <p:sp>
            <p:nvSpPr>
              <p:cNvPr id="233" name="Oval 232">
                <a:extLst>
                  <a:ext uri="{FF2B5EF4-FFF2-40B4-BE49-F238E27FC236}">
                    <a16:creationId xmlns:a16="http://schemas.microsoft.com/office/drawing/2014/main" id="{2A1DCEF4-33AC-4108-B731-6B777E4A71ED}"/>
                  </a:ext>
                </a:extLst>
              </p:cNvPr>
              <p:cNvSpPr/>
              <p:nvPr/>
            </p:nvSpPr>
            <p:spPr>
              <a:xfrm>
                <a:off x="2369389" y="3858883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Oval 233">
                <a:extLst>
                  <a:ext uri="{FF2B5EF4-FFF2-40B4-BE49-F238E27FC236}">
                    <a16:creationId xmlns:a16="http://schemas.microsoft.com/office/drawing/2014/main" id="{960FDFD2-029B-409F-B5CA-7A93AFE878D5}"/>
                  </a:ext>
                </a:extLst>
              </p:cNvPr>
              <p:cNvSpPr/>
              <p:nvPr/>
            </p:nvSpPr>
            <p:spPr>
              <a:xfrm>
                <a:off x="2369389" y="4091796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Oval 234">
                <a:extLst>
                  <a:ext uri="{FF2B5EF4-FFF2-40B4-BE49-F238E27FC236}">
                    <a16:creationId xmlns:a16="http://schemas.microsoft.com/office/drawing/2014/main" id="{4323F790-69D5-48B6-871E-3B2586D19DEA}"/>
                  </a:ext>
                </a:extLst>
              </p:cNvPr>
              <p:cNvSpPr/>
              <p:nvPr/>
            </p:nvSpPr>
            <p:spPr>
              <a:xfrm>
                <a:off x="2369389" y="4324709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55473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90" grpId="0" animBg="1"/>
      <p:bldP spid="92" grpId="0" animBg="1"/>
      <p:bldP spid="94" grpId="0" animBg="1"/>
      <p:bldP spid="9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B98E6BC1-C647-4BD0-A87C-1390989F6949}"/>
              </a:ext>
            </a:extLst>
          </p:cNvPr>
          <p:cNvGrpSpPr/>
          <p:nvPr/>
        </p:nvGrpSpPr>
        <p:grpSpPr>
          <a:xfrm>
            <a:off x="720078" y="1728451"/>
            <a:ext cx="2162717" cy="756752"/>
            <a:chOff x="1363585" y="1297131"/>
            <a:chExt cx="2162717" cy="756752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ACE3A26-882C-4A5F-BE72-9886DFE7F203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F43AD52-1660-495E-80AA-7DE227C6FBAF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[1]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4B013A2-80BC-4498-97C4-E55B8B489922}"/>
              </a:ext>
            </a:extLst>
          </p:cNvPr>
          <p:cNvGrpSpPr/>
          <p:nvPr/>
        </p:nvGrpSpPr>
        <p:grpSpPr>
          <a:xfrm>
            <a:off x="720078" y="2520038"/>
            <a:ext cx="2162717" cy="756752"/>
            <a:chOff x="1363585" y="1297131"/>
            <a:chExt cx="2162717" cy="756752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713863C-E2E7-424E-85F7-52B0A1F10604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011A6CC-3ACA-457E-BCFF-9D5065355B2B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[2]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015041A-8545-4CD4-9D6F-B92A5BCE3FC7}"/>
              </a:ext>
            </a:extLst>
          </p:cNvPr>
          <p:cNvGrpSpPr/>
          <p:nvPr/>
        </p:nvGrpSpPr>
        <p:grpSpPr>
          <a:xfrm>
            <a:off x="720078" y="3311625"/>
            <a:ext cx="2162717" cy="756752"/>
            <a:chOff x="1363585" y="1297131"/>
            <a:chExt cx="2162717" cy="756752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4EFDBD0-AA07-4BDE-8A68-3EDCC3B4437D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C0CACFB-AE3C-4665-9950-E4A07895E46B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[3]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5D25FE9-FBB3-4272-BBA8-548E6DCF2AF5}"/>
              </a:ext>
            </a:extLst>
          </p:cNvPr>
          <p:cNvGrpSpPr/>
          <p:nvPr/>
        </p:nvGrpSpPr>
        <p:grpSpPr>
          <a:xfrm>
            <a:off x="1725882" y="4134926"/>
            <a:ext cx="149524" cy="626852"/>
            <a:chOff x="2369389" y="3858883"/>
            <a:chExt cx="149524" cy="626852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5E0E807-9A74-48A5-88B6-37D3622F064A}"/>
                </a:ext>
              </a:extLst>
            </p:cNvPr>
            <p:cNvSpPr/>
            <p:nvPr/>
          </p:nvSpPr>
          <p:spPr>
            <a:xfrm>
              <a:off x="2369389" y="3858883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E32B716-5673-4BCD-A82D-B7EEF81FD851}"/>
                </a:ext>
              </a:extLst>
            </p:cNvPr>
            <p:cNvSpPr/>
            <p:nvPr/>
          </p:nvSpPr>
          <p:spPr>
            <a:xfrm>
              <a:off x="2369389" y="4091796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BFCAB3A-E92C-4EE2-A831-59EC4A8BC945}"/>
                </a:ext>
              </a:extLst>
            </p:cNvPr>
            <p:cNvSpPr/>
            <p:nvPr/>
          </p:nvSpPr>
          <p:spPr>
            <a:xfrm>
              <a:off x="2369389" y="4324709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9382E4A9-C5EF-4790-8EFB-BB54B97E8D52}"/>
              </a:ext>
            </a:extLst>
          </p:cNvPr>
          <p:cNvGrpSpPr/>
          <p:nvPr/>
        </p:nvGrpSpPr>
        <p:grpSpPr>
          <a:xfrm>
            <a:off x="719285" y="4761778"/>
            <a:ext cx="2162717" cy="756752"/>
            <a:chOff x="1363585" y="1297131"/>
            <a:chExt cx="2162717" cy="756752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022F96B1-8505-48DE-B035-359ADDD379C8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53237FA-11AE-44F1-B4AD-6CF86666E629}"/>
                </a:ext>
              </a:extLst>
            </p:cNvPr>
            <p:cNvSpPr txBox="1"/>
            <p:nvPr/>
          </p:nvSpPr>
          <p:spPr>
            <a:xfrm>
              <a:off x="1363585" y="1297131"/>
              <a:ext cx="5357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</a:t>
              </a:r>
              <a:r>
                <a:rPr lang="en-US" sz="2400" i="1" dirty="0">
                  <a:solidFill>
                    <a:schemeClr val="bg1"/>
                  </a:solidFill>
                </a:rPr>
                <a:t>n</a:t>
              </a:r>
              <a:r>
                <a:rPr lang="en-US" sz="2400" dirty="0">
                  <a:solidFill>
                    <a:schemeClr val="bg1"/>
                  </a:solidFill>
                </a:rPr>
                <a:t>]</a:t>
              </a:r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35312947-AC10-4742-87AE-D03433D41FB3}"/>
              </a:ext>
            </a:extLst>
          </p:cNvPr>
          <p:cNvSpPr txBox="1"/>
          <p:nvPr/>
        </p:nvSpPr>
        <p:spPr>
          <a:xfrm>
            <a:off x="894210" y="989809"/>
            <a:ext cx="187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Atomic vector of mode “double”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DDBD222-FE43-4E5C-9985-DF52D36764B9}"/>
              </a:ext>
            </a:extLst>
          </p:cNvPr>
          <p:cNvSpPr txBox="1"/>
          <p:nvPr/>
        </p:nvSpPr>
        <p:spPr>
          <a:xfrm>
            <a:off x="3537140" y="700712"/>
            <a:ext cx="23773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Vector of mode “list” that references arbitrary R objects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BF59261-407E-4C70-B0F1-4AB30ED4ACA2}"/>
              </a:ext>
            </a:extLst>
          </p:cNvPr>
          <p:cNvGrpSpPr/>
          <p:nvPr/>
        </p:nvGrpSpPr>
        <p:grpSpPr>
          <a:xfrm>
            <a:off x="3645272" y="1728451"/>
            <a:ext cx="2162717" cy="756752"/>
            <a:chOff x="1363585" y="1297131"/>
            <a:chExt cx="2162717" cy="756752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0BCCBF66-8C7D-4C76-9D53-0D9A67E5CE8D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57DBC60-EF96-4D7E-B050-DD1493E3902B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[1]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ADFD6529-8708-42A6-AFAA-5F1778982450}"/>
              </a:ext>
            </a:extLst>
          </p:cNvPr>
          <p:cNvGrpSpPr/>
          <p:nvPr/>
        </p:nvGrpSpPr>
        <p:grpSpPr>
          <a:xfrm>
            <a:off x="3645272" y="2520038"/>
            <a:ext cx="2162717" cy="756752"/>
            <a:chOff x="1363585" y="1297131"/>
            <a:chExt cx="2162717" cy="756752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F6FBC3F4-55B8-4C3F-9DAB-B5E2FBD167C9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03526C5A-146D-41B1-B4F8-B036182230E3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[2]</a:t>
              </a: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4FBDAAA5-197E-410D-BAF1-BECA038BFF3F}"/>
              </a:ext>
            </a:extLst>
          </p:cNvPr>
          <p:cNvGrpSpPr/>
          <p:nvPr/>
        </p:nvGrpSpPr>
        <p:grpSpPr>
          <a:xfrm>
            <a:off x="3645272" y="3311625"/>
            <a:ext cx="2162717" cy="756752"/>
            <a:chOff x="1363585" y="1297131"/>
            <a:chExt cx="2162717" cy="756752"/>
          </a:xfrm>
        </p:grpSpPr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88C250F6-DB93-493F-A4C0-50ADBE717BB1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101680CB-64B4-4D99-8A1D-355A4A5FE90B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[3]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203053D3-E163-4613-9ACD-51FB3AFBFD99}"/>
              </a:ext>
            </a:extLst>
          </p:cNvPr>
          <p:cNvGrpSpPr/>
          <p:nvPr/>
        </p:nvGrpSpPr>
        <p:grpSpPr>
          <a:xfrm>
            <a:off x="4651076" y="4134926"/>
            <a:ext cx="149524" cy="626852"/>
            <a:chOff x="2369389" y="3858883"/>
            <a:chExt cx="149524" cy="626852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860AA998-B657-4B5F-83FF-BE2DFFED59B1}"/>
                </a:ext>
              </a:extLst>
            </p:cNvPr>
            <p:cNvSpPr/>
            <p:nvPr/>
          </p:nvSpPr>
          <p:spPr>
            <a:xfrm>
              <a:off x="2369389" y="3858883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35BBEF37-7D6F-45FD-A3B4-D841CD223373}"/>
                </a:ext>
              </a:extLst>
            </p:cNvPr>
            <p:cNvSpPr/>
            <p:nvPr/>
          </p:nvSpPr>
          <p:spPr>
            <a:xfrm>
              <a:off x="2369389" y="4091796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55375DC2-5843-44E9-BBCE-21F8612842BF}"/>
                </a:ext>
              </a:extLst>
            </p:cNvPr>
            <p:cNvSpPr/>
            <p:nvPr/>
          </p:nvSpPr>
          <p:spPr>
            <a:xfrm>
              <a:off x="2369389" y="4324709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FDF14C11-8E43-4B29-A136-187DBDE93FC8}"/>
              </a:ext>
            </a:extLst>
          </p:cNvPr>
          <p:cNvGrpSpPr/>
          <p:nvPr/>
        </p:nvGrpSpPr>
        <p:grpSpPr>
          <a:xfrm>
            <a:off x="3644479" y="4761778"/>
            <a:ext cx="2162717" cy="756752"/>
            <a:chOff x="1363585" y="1297131"/>
            <a:chExt cx="2162717" cy="756752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9668D2C1-0B3A-4340-BF09-036D50FDB5D5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2BA12D4C-613D-4996-8245-486D8D6DD355}"/>
                </a:ext>
              </a:extLst>
            </p:cNvPr>
            <p:cNvSpPr txBox="1"/>
            <p:nvPr/>
          </p:nvSpPr>
          <p:spPr>
            <a:xfrm>
              <a:off x="1363585" y="1297131"/>
              <a:ext cx="5357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</a:t>
              </a:r>
              <a:r>
                <a:rPr lang="en-US" sz="2400" i="1" dirty="0">
                  <a:solidFill>
                    <a:schemeClr val="bg1"/>
                  </a:solidFill>
                </a:rPr>
                <a:t>n</a:t>
              </a:r>
              <a:r>
                <a:rPr lang="en-US" sz="2400" dirty="0">
                  <a:solidFill>
                    <a:schemeClr val="bg1"/>
                  </a:solidFill>
                </a:rPr>
                <a:t>]</a:t>
              </a:r>
            </a:p>
          </p:txBody>
        </p:sp>
      </p:grpSp>
      <p:sp>
        <p:nvSpPr>
          <p:cNvPr id="90" name="Arrow: Right 89">
            <a:extLst>
              <a:ext uri="{FF2B5EF4-FFF2-40B4-BE49-F238E27FC236}">
                <a16:creationId xmlns:a16="http://schemas.microsoft.com/office/drawing/2014/main" id="{143876E6-6012-4E4F-A164-A06276453781}"/>
              </a:ext>
            </a:extLst>
          </p:cNvPr>
          <p:cNvSpPr/>
          <p:nvPr/>
        </p:nvSpPr>
        <p:spPr>
          <a:xfrm>
            <a:off x="5807196" y="1758895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[[1]] Contents</a:t>
            </a:r>
          </a:p>
        </p:txBody>
      </p:sp>
      <p:sp>
        <p:nvSpPr>
          <p:cNvPr id="92" name="Arrow: Right 91">
            <a:extLst>
              <a:ext uri="{FF2B5EF4-FFF2-40B4-BE49-F238E27FC236}">
                <a16:creationId xmlns:a16="http://schemas.microsoft.com/office/drawing/2014/main" id="{1BE9C7C4-8EA7-41E4-AD17-5834CBAFE72C}"/>
              </a:ext>
            </a:extLst>
          </p:cNvPr>
          <p:cNvSpPr/>
          <p:nvPr/>
        </p:nvSpPr>
        <p:spPr>
          <a:xfrm>
            <a:off x="5807196" y="2504635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[[2]] Contents</a:t>
            </a:r>
          </a:p>
        </p:txBody>
      </p:sp>
      <p:sp>
        <p:nvSpPr>
          <p:cNvPr id="94" name="Arrow: Right 93">
            <a:extLst>
              <a:ext uri="{FF2B5EF4-FFF2-40B4-BE49-F238E27FC236}">
                <a16:creationId xmlns:a16="http://schemas.microsoft.com/office/drawing/2014/main" id="{5A1D8A61-18DF-4A3B-A88D-945887E3FF9D}"/>
              </a:ext>
            </a:extLst>
          </p:cNvPr>
          <p:cNvSpPr/>
          <p:nvPr/>
        </p:nvSpPr>
        <p:spPr>
          <a:xfrm>
            <a:off x="5807196" y="3285289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[[3]] Contents</a:t>
            </a:r>
          </a:p>
        </p:txBody>
      </p:sp>
      <p:sp>
        <p:nvSpPr>
          <p:cNvPr id="96" name="Arrow: Right 95">
            <a:extLst>
              <a:ext uri="{FF2B5EF4-FFF2-40B4-BE49-F238E27FC236}">
                <a16:creationId xmlns:a16="http://schemas.microsoft.com/office/drawing/2014/main" id="{B1E20680-17F9-4AC1-A8B5-3582AAA3AB13}"/>
              </a:ext>
            </a:extLst>
          </p:cNvPr>
          <p:cNvSpPr/>
          <p:nvPr/>
        </p:nvSpPr>
        <p:spPr>
          <a:xfrm>
            <a:off x="5807196" y="4747660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</a:t>
            </a:r>
            <a:r>
              <a:rPr lang="en-US" i="1" dirty="0"/>
              <a:t>n</a:t>
            </a:r>
            <a:r>
              <a:rPr lang="en-US" dirty="0"/>
              <a:t>]] Contents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9E7E50CE-49D7-47F7-B40D-814CF09DC64F}"/>
              </a:ext>
            </a:extLst>
          </p:cNvPr>
          <p:cNvSpPr/>
          <p:nvPr/>
        </p:nvSpPr>
        <p:spPr>
          <a:xfrm>
            <a:off x="7700676" y="3321750"/>
            <a:ext cx="2100776" cy="712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en-US" sz="2000" dirty="0"/>
              <a:t>Environment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859E959-4657-4C4D-986C-0C935159DCBC}"/>
              </a:ext>
            </a:extLst>
          </p:cNvPr>
          <p:cNvSpPr/>
          <p:nvPr/>
        </p:nvSpPr>
        <p:spPr>
          <a:xfrm>
            <a:off x="7700676" y="4805767"/>
            <a:ext cx="2100776" cy="712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en-US" sz="2000" dirty="0"/>
              <a:t>Function</a:t>
            </a:r>
          </a:p>
        </p:txBody>
      </p: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25DBA7EB-65E1-42D1-85C8-5D1FC382F7C3}"/>
              </a:ext>
            </a:extLst>
          </p:cNvPr>
          <p:cNvGrpSpPr/>
          <p:nvPr/>
        </p:nvGrpSpPr>
        <p:grpSpPr>
          <a:xfrm>
            <a:off x="7640248" y="1685020"/>
            <a:ext cx="3948035" cy="772525"/>
            <a:chOff x="7705422" y="1734672"/>
            <a:chExt cx="3948035" cy="772525"/>
          </a:xfrm>
        </p:grpSpPr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97EC83A6-F1EB-4969-8005-2AFDE729553A}"/>
                </a:ext>
              </a:extLst>
            </p:cNvPr>
            <p:cNvGrpSpPr/>
            <p:nvPr/>
          </p:nvGrpSpPr>
          <p:grpSpPr>
            <a:xfrm>
              <a:off x="7705422" y="1734672"/>
              <a:ext cx="3384860" cy="761023"/>
              <a:chOff x="8460164" y="1746174"/>
              <a:chExt cx="3384860" cy="761023"/>
            </a:xfrm>
          </p:grpSpPr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0A4F49E8-325F-4E5B-89F6-0DD1D578FCE6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1824DB32-427D-44D5-B9D1-42E60386C945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93" name="TextBox 192">
                  <a:extLst>
                    <a:ext uri="{FF2B5EF4-FFF2-40B4-BE49-F238E27FC236}">
                      <a16:creationId xmlns:a16="http://schemas.microsoft.com/office/drawing/2014/main" id="{022DDFB4-4B45-41D7-B592-F390F786F1F8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84471CF2-6CD6-451B-B9C1-00F68CABF601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0AC6A7DF-7F4A-43B1-8F5E-C7DF20715CCE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91" name="TextBox 190">
                  <a:extLst>
                    <a:ext uri="{FF2B5EF4-FFF2-40B4-BE49-F238E27FC236}">
                      <a16:creationId xmlns:a16="http://schemas.microsoft.com/office/drawing/2014/main" id="{45C12235-A270-42BB-B259-A6278D37DAF9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8C7724C8-4DBA-4CE7-AF75-B070F35C9D28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88" name="Rectangle 187">
                  <a:extLst>
                    <a:ext uri="{FF2B5EF4-FFF2-40B4-BE49-F238E27FC236}">
                      <a16:creationId xmlns:a16="http://schemas.microsoft.com/office/drawing/2014/main" id="{ECC1FD93-C736-49EC-8127-16E182784A97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89" name="TextBox 188">
                  <a:extLst>
                    <a:ext uri="{FF2B5EF4-FFF2-40B4-BE49-F238E27FC236}">
                      <a16:creationId xmlns:a16="http://schemas.microsoft.com/office/drawing/2014/main" id="{665890D0-C5C4-49E1-841F-B06F6BCC5826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183E8834-56EB-4F21-8174-2D10D98521F4}"/>
                  </a:ext>
                </a:extLst>
              </p:cNvPr>
              <p:cNvGrpSpPr/>
              <p:nvPr/>
            </p:nvGrpSpPr>
            <p:grpSpPr>
              <a:xfrm>
                <a:off x="9682307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86" name="Rectangle 185">
                  <a:extLst>
                    <a:ext uri="{FF2B5EF4-FFF2-40B4-BE49-F238E27FC236}">
                      <a16:creationId xmlns:a16="http://schemas.microsoft.com/office/drawing/2014/main" id="{C0C5B834-025A-409F-91F0-BBC0190A9485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87" name="TextBox 186">
                  <a:extLst>
                    <a:ext uri="{FF2B5EF4-FFF2-40B4-BE49-F238E27FC236}">
                      <a16:creationId xmlns:a16="http://schemas.microsoft.com/office/drawing/2014/main" id="{611D3474-6086-4C2F-82C9-E5E6F3881F13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D219F661-D02C-4915-A339-3E596B257B03}"/>
                </a:ext>
              </a:extLst>
            </p:cNvPr>
            <p:cNvGrpSpPr/>
            <p:nvPr/>
          </p:nvGrpSpPr>
          <p:grpSpPr>
            <a:xfrm>
              <a:off x="7705422" y="1746174"/>
              <a:ext cx="3948035" cy="761023"/>
              <a:chOff x="8460164" y="1746174"/>
              <a:chExt cx="3948035" cy="761023"/>
            </a:xfrm>
          </p:grpSpPr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6E271DB3-16E5-473E-BB58-51BA905F1335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A479D3D5-5067-4280-857F-10C6791DE56B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81" name="TextBox 180">
                  <a:extLst>
                    <a:ext uri="{FF2B5EF4-FFF2-40B4-BE49-F238E27FC236}">
                      <a16:creationId xmlns:a16="http://schemas.microsoft.com/office/drawing/2014/main" id="{B5034D92-AD6E-4238-9FF2-155D425587F8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A55C5705-468A-4E64-864E-5FD2FEE53023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78" name="Rectangle 177">
                  <a:extLst>
                    <a:ext uri="{FF2B5EF4-FFF2-40B4-BE49-F238E27FC236}">
                      <a16:creationId xmlns:a16="http://schemas.microsoft.com/office/drawing/2014/main" id="{EF96B6EA-B3AC-4D3E-A1D8-06817AC52E59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79" name="TextBox 178">
                  <a:extLst>
                    <a:ext uri="{FF2B5EF4-FFF2-40B4-BE49-F238E27FC236}">
                      <a16:creationId xmlns:a16="http://schemas.microsoft.com/office/drawing/2014/main" id="{7C5156CD-4700-4682-BB70-119F9C3AF0A1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9D88A027-A77D-40C4-90C6-A24720419DA4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76" name="Rectangle 175">
                  <a:extLst>
                    <a:ext uri="{FF2B5EF4-FFF2-40B4-BE49-F238E27FC236}">
                      <a16:creationId xmlns:a16="http://schemas.microsoft.com/office/drawing/2014/main" id="{035CE5C8-8AA5-4AD2-8BED-4E9BB1B69398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177" name="TextBox 176">
                  <a:extLst>
                    <a:ext uri="{FF2B5EF4-FFF2-40B4-BE49-F238E27FC236}">
                      <a16:creationId xmlns:a16="http://schemas.microsoft.com/office/drawing/2014/main" id="{035F37EE-4EDC-490B-A115-4DE258DA6D45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173" name="Group 172">
                <a:extLst>
                  <a:ext uri="{FF2B5EF4-FFF2-40B4-BE49-F238E27FC236}">
                    <a16:creationId xmlns:a16="http://schemas.microsoft.com/office/drawing/2014/main" id="{C13F6FCE-7039-4310-ADCF-95EF1951AC87}"/>
                  </a:ext>
                </a:extLst>
              </p:cNvPr>
              <p:cNvGrpSpPr/>
              <p:nvPr/>
            </p:nvGrpSpPr>
            <p:grpSpPr>
              <a:xfrm>
                <a:off x="10245482" y="1750445"/>
                <a:ext cx="2162717" cy="756752"/>
                <a:chOff x="1926760" y="1297131"/>
                <a:chExt cx="2162717" cy="756752"/>
              </a:xfrm>
            </p:grpSpPr>
            <p:sp>
              <p:nvSpPr>
                <p:cNvPr id="174" name="Rectangle 173">
                  <a:extLst>
                    <a:ext uri="{FF2B5EF4-FFF2-40B4-BE49-F238E27FC236}">
                      <a16:creationId xmlns:a16="http://schemas.microsoft.com/office/drawing/2014/main" id="{72F8D419-317A-40F6-98D3-3EA2D10908AA}"/>
                    </a:ext>
                  </a:extLst>
                </p:cNvPr>
                <p:cNvSpPr/>
                <p:nvPr/>
              </p:nvSpPr>
              <p:spPr>
                <a:xfrm>
                  <a:off x="1988701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Character string</a:t>
                  </a:r>
                </a:p>
              </p:txBody>
            </p:sp>
            <p:sp>
              <p:nvSpPr>
                <p:cNvPr id="175" name="TextBox 174">
                  <a:extLst>
                    <a:ext uri="{FF2B5EF4-FFF2-40B4-BE49-F238E27FC236}">
                      <a16:creationId xmlns:a16="http://schemas.microsoft.com/office/drawing/2014/main" id="{F2B52057-FE8B-4512-BB12-B4C26C94832E}"/>
                    </a:ext>
                  </a:extLst>
                </p:cNvPr>
                <p:cNvSpPr txBox="1"/>
                <p:nvPr/>
              </p:nvSpPr>
              <p:spPr>
                <a:xfrm>
                  <a:off x="1926760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4774956B-DC0F-4137-9831-74342D6F5864}"/>
                </a:ext>
              </a:extLst>
            </p:cNvPr>
            <p:cNvGrpSpPr/>
            <p:nvPr/>
          </p:nvGrpSpPr>
          <p:grpSpPr>
            <a:xfrm rot="5400000">
              <a:off x="9209766" y="1835089"/>
              <a:ext cx="74762" cy="358596"/>
              <a:chOff x="2369389" y="3858883"/>
              <a:chExt cx="149524" cy="626852"/>
            </a:xfrm>
            <a:solidFill>
              <a:schemeClr val="bg1"/>
            </a:solidFill>
          </p:grpSpPr>
          <p:sp>
            <p:nvSpPr>
              <p:cNvPr id="167" name="Oval 166">
                <a:extLst>
                  <a:ext uri="{FF2B5EF4-FFF2-40B4-BE49-F238E27FC236}">
                    <a16:creationId xmlns:a16="http://schemas.microsoft.com/office/drawing/2014/main" id="{985FC74B-1530-44E1-8261-264991270875}"/>
                  </a:ext>
                </a:extLst>
              </p:cNvPr>
              <p:cNvSpPr/>
              <p:nvPr/>
            </p:nvSpPr>
            <p:spPr>
              <a:xfrm>
                <a:off x="2369389" y="3858883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Oval 167">
                <a:extLst>
                  <a:ext uri="{FF2B5EF4-FFF2-40B4-BE49-F238E27FC236}">
                    <a16:creationId xmlns:a16="http://schemas.microsoft.com/office/drawing/2014/main" id="{E463F69D-09E7-4A77-A26B-5BD54B86BD84}"/>
                  </a:ext>
                </a:extLst>
              </p:cNvPr>
              <p:cNvSpPr/>
              <p:nvPr/>
            </p:nvSpPr>
            <p:spPr>
              <a:xfrm>
                <a:off x="2369389" y="4091796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Oval 168">
                <a:extLst>
                  <a:ext uri="{FF2B5EF4-FFF2-40B4-BE49-F238E27FC236}">
                    <a16:creationId xmlns:a16="http://schemas.microsoft.com/office/drawing/2014/main" id="{F18F6EDF-DFF4-4E75-82B7-795743924FA5}"/>
                  </a:ext>
                </a:extLst>
              </p:cNvPr>
              <p:cNvSpPr/>
              <p:nvPr/>
            </p:nvSpPr>
            <p:spPr>
              <a:xfrm>
                <a:off x="2369389" y="4324709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BFDFE261-F943-4E5F-B4D6-9FDE829C5BA6}"/>
              </a:ext>
            </a:extLst>
          </p:cNvPr>
          <p:cNvGrpSpPr/>
          <p:nvPr/>
        </p:nvGrpSpPr>
        <p:grpSpPr>
          <a:xfrm>
            <a:off x="7640248" y="2452781"/>
            <a:ext cx="3948035" cy="772525"/>
            <a:chOff x="7705422" y="1734672"/>
            <a:chExt cx="3948035" cy="772525"/>
          </a:xfrm>
        </p:grpSpPr>
        <p:grpSp>
          <p:nvGrpSpPr>
            <p:cNvPr id="195" name="Group 194">
              <a:extLst>
                <a:ext uri="{FF2B5EF4-FFF2-40B4-BE49-F238E27FC236}">
                  <a16:creationId xmlns:a16="http://schemas.microsoft.com/office/drawing/2014/main" id="{0EE64354-A591-48B6-919B-1FBEE676784F}"/>
                </a:ext>
              </a:extLst>
            </p:cNvPr>
            <p:cNvGrpSpPr/>
            <p:nvPr/>
          </p:nvGrpSpPr>
          <p:grpSpPr>
            <a:xfrm>
              <a:off x="7705422" y="1734672"/>
              <a:ext cx="3384860" cy="761023"/>
              <a:chOff x="8460164" y="1746174"/>
              <a:chExt cx="3384860" cy="761023"/>
            </a:xfrm>
          </p:grpSpPr>
          <p:grpSp>
            <p:nvGrpSpPr>
              <p:cNvPr id="213" name="Group 212">
                <a:extLst>
                  <a:ext uri="{FF2B5EF4-FFF2-40B4-BE49-F238E27FC236}">
                    <a16:creationId xmlns:a16="http://schemas.microsoft.com/office/drawing/2014/main" id="{A88C40CC-D165-4D71-8D81-4391CCA7B039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23" name="Rectangle 222">
                  <a:extLst>
                    <a:ext uri="{FF2B5EF4-FFF2-40B4-BE49-F238E27FC236}">
                      <a16:creationId xmlns:a16="http://schemas.microsoft.com/office/drawing/2014/main" id="{EE6D1F47-8C89-4255-867B-9386AD6CA8BB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4" name="TextBox 223">
                  <a:extLst>
                    <a:ext uri="{FF2B5EF4-FFF2-40B4-BE49-F238E27FC236}">
                      <a16:creationId xmlns:a16="http://schemas.microsoft.com/office/drawing/2014/main" id="{5D6D6B4E-75BB-4F5B-A700-6F36CF5E0BE0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214" name="Group 213">
                <a:extLst>
                  <a:ext uri="{FF2B5EF4-FFF2-40B4-BE49-F238E27FC236}">
                    <a16:creationId xmlns:a16="http://schemas.microsoft.com/office/drawing/2014/main" id="{E6810E01-6170-4CEE-9B66-B388186409F0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A4A0AD48-47FC-4B59-AA26-3EC3BE1B883F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2" name="TextBox 221">
                  <a:extLst>
                    <a:ext uri="{FF2B5EF4-FFF2-40B4-BE49-F238E27FC236}">
                      <a16:creationId xmlns:a16="http://schemas.microsoft.com/office/drawing/2014/main" id="{FF873091-F89B-423E-9A24-88398C14444E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215" name="Group 214">
                <a:extLst>
                  <a:ext uri="{FF2B5EF4-FFF2-40B4-BE49-F238E27FC236}">
                    <a16:creationId xmlns:a16="http://schemas.microsoft.com/office/drawing/2014/main" id="{5D864F11-E81D-486F-9EE3-037D99BDB8DB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50FF2D9E-6DC5-4255-B026-4F2E8664A6C5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0" name="TextBox 219">
                  <a:extLst>
                    <a:ext uri="{FF2B5EF4-FFF2-40B4-BE49-F238E27FC236}">
                      <a16:creationId xmlns:a16="http://schemas.microsoft.com/office/drawing/2014/main" id="{272E863D-A56B-41CB-8DE5-D161161E6EE8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53B12C8D-A73A-42B1-A1E6-ADE42158060C}"/>
                  </a:ext>
                </a:extLst>
              </p:cNvPr>
              <p:cNvGrpSpPr/>
              <p:nvPr/>
            </p:nvGrpSpPr>
            <p:grpSpPr>
              <a:xfrm>
                <a:off x="9682307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17" name="Rectangle 216">
                  <a:extLst>
                    <a:ext uri="{FF2B5EF4-FFF2-40B4-BE49-F238E27FC236}">
                      <a16:creationId xmlns:a16="http://schemas.microsoft.com/office/drawing/2014/main" id="{0940DEC6-CA1A-4BBF-8ACD-8D6D00C7BCE9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18" name="TextBox 217">
                  <a:extLst>
                    <a:ext uri="{FF2B5EF4-FFF2-40B4-BE49-F238E27FC236}">
                      <a16:creationId xmlns:a16="http://schemas.microsoft.com/office/drawing/2014/main" id="{66C7A7B3-A372-45D5-8FF2-986871B9690D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562050F7-B991-42CA-8682-F7FB9C8AB1B4}"/>
                </a:ext>
              </a:extLst>
            </p:cNvPr>
            <p:cNvGrpSpPr/>
            <p:nvPr/>
          </p:nvGrpSpPr>
          <p:grpSpPr>
            <a:xfrm>
              <a:off x="7705422" y="1746174"/>
              <a:ext cx="3948035" cy="761023"/>
              <a:chOff x="8460164" y="1746174"/>
              <a:chExt cx="3948035" cy="761023"/>
            </a:xfrm>
          </p:grpSpPr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61DB63BA-F62E-4016-A4A9-55C162301638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11" name="Rectangle 210">
                  <a:extLst>
                    <a:ext uri="{FF2B5EF4-FFF2-40B4-BE49-F238E27FC236}">
                      <a16:creationId xmlns:a16="http://schemas.microsoft.com/office/drawing/2014/main" id="{E89C7EEA-5C75-40C8-8B23-4F9185C0D3ED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12" name="TextBox 211">
                  <a:extLst>
                    <a:ext uri="{FF2B5EF4-FFF2-40B4-BE49-F238E27FC236}">
                      <a16:creationId xmlns:a16="http://schemas.microsoft.com/office/drawing/2014/main" id="{B45250C2-295C-422A-81BF-D97295D184EB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202" name="Group 201">
                <a:extLst>
                  <a:ext uri="{FF2B5EF4-FFF2-40B4-BE49-F238E27FC236}">
                    <a16:creationId xmlns:a16="http://schemas.microsoft.com/office/drawing/2014/main" id="{5C0A618D-E5E7-43AB-84B4-FF55F412F4D8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09" name="Rectangle 208">
                  <a:extLst>
                    <a:ext uri="{FF2B5EF4-FFF2-40B4-BE49-F238E27FC236}">
                      <a16:creationId xmlns:a16="http://schemas.microsoft.com/office/drawing/2014/main" id="{B9302517-A4CD-4B86-BFB8-10D760BC8D26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AFAE6435-78AE-4751-BBEA-83B90B9098D8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203" name="Group 202">
                <a:extLst>
                  <a:ext uri="{FF2B5EF4-FFF2-40B4-BE49-F238E27FC236}">
                    <a16:creationId xmlns:a16="http://schemas.microsoft.com/office/drawing/2014/main" id="{001E12A5-7B57-4BE5-AE4C-B2C856C5493E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07" name="Rectangle 206">
                  <a:extLst>
                    <a:ext uri="{FF2B5EF4-FFF2-40B4-BE49-F238E27FC236}">
                      <a16:creationId xmlns:a16="http://schemas.microsoft.com/office/drawing/2014/main" id="{A690AEB0-97C7-4F49-93F6-AFE52F91A6E4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208" name="TextBox 207">
                  <a:extLst>
                    <a:ext uri="{FF2B5EF4-FFF2-40B4-BE49-F238E27FC236}">
                      <a16:creationId xmlns:a16="http://schemas.microsoft.com/office/drawing/2014/main" id="{6A8278CF-649F-4A04-9CFC-90FEA1C20091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E06EAE36-2D62-4B16-B460-36803947E7E2}"/>
                  </a:ext>
                </a:extLst>
              </p:cNvPr>
              <p:cNvGrpSpPr/>
              <p:nvPr/>
            </p:nvGrpSpPr>
            <p:grpSpPr>
              <a:xfrm>
                <a:off x="10245482" y="1750445"/>
                <a:ext cx="2162717" cy="756752"/>
                <a:chOff x="1926760" y="1297131"/>
                <a:chExt cx="2162717" cy="756752"/>
              </a:xfrm>
            </p:grpSpPr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112A1D24-D42B-495E-A292-352993335975}"/>
                    </a:ext>
                  </a:extLst>
                </p:cNvPr>
                <p:cNvSpPr/>
                <p:nvPr/>
              </p:nvSpPr>
              <p:spPr>
                <a:xfrm>
                  <a:off x="1988701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RAM address</a:t>
                  </a:r>
                </a:p>
              </p:txBody>
            </p:sp>
            <p:sp>
              <p:nvSpPr>
                <p:cNvPr id="206" name="TextBox 205">
                  <a:extLst>
                    <a:ext uri="{FF2B5EF4-FFF2-40B4-BE49-F238E27FC236}">
                      <a16:creationId xmlns:a16="http://schemas.microsoft.com/office/drawing/2014/main" id="{C9D675B6-F10F-4A8D-B7F4-46BECEF2F7D0}"/>
                    </a:ext>
                  </a:extLst>
                </p:cNvPr>
                <p:cNvSpPr txBox="1"/>
                <p:nvPr/>
              </p:nvSpPr>
              <p:spPr>
                <a:xfrm>
                  <a:off x="1926760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818A54A2-EE16-4007-994A-1E82E87C2151}"/>
                </a:ext>
              </a:extLst>
            </p:cNvPr>
            <p:cNvGrpSpPr/>
            <p:nvPr/>
          </p:nvGrpSpPr>
          <p:grpSpPr>
            <a:xfrm rot="5400000">
              <a:off x="9209766" y="1835089"/>
              <a:ext cx="74762" cy="358596"/>
              <a:chOff x="2369389" y="3858883"/>
              <a:chExt cx="149524" cy="626852"/>
            </a:xfrm>
            <a:solidFill>
              <a:schemeClr val="bg1"/>
            </a:solidFill>
          </p:grpSpPr>
          <p:sp>
            <p:nvSpPr>
              <p:cNvPr id="198" name="Oval 197">
                <a:extLst>
                  <a:ext uri="{FF2B5EF4-FFF2-40B4-BE49-F238E27FC236}">
                    <a16:creationId xmlns:a16="http://schemas.microsoft.com/office/drawing/2014/main" id="{8B9564FD-DF8D-4D37-8FE6-8EBBB8828631}"/>
                  </a:ext>
                </a:extLst>
              </p:cNvPr>
              <p:cNvSpPr/>
              <p:nvPr/>
            </p:nvSpPr>
            <p:spPr>
              <a:xfrm>
                <a:off x="2369389" y="3858883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Oval 198">
                <a:extLst>
                  <a:ext uri="{FF2B5EF4-FFF2-40B4-BE49-F238E27FC236}">
                    <a16:creationId xmlns:a16="http://schemas.microsoft.com/office/drawing/2014/main" id="{4B51AA0C-5A59-42F0-86DD-DEEDBBFD4871}"/>
                  </a:ext>
                </a:extLst>
              </p:cNvPr>
              <p:cNvSpPr/>
              <p:nvPr/>
            </p:nvSpPr>
            <p:spPr>
              <a:xfrm>
                <a:off x="2369389" y="4091796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Oval 199">
                <a:extLst>
                  <a:ext uri="{FF2B5EF4-FFF2-40B4-BE49-F238E27FC236}">
                    <a16:creationId xmlns:a16="http://schemas.microsoft.com/office/drawing/2014/main" id="{197EC128-27D7-4528-B852-DE90AFEADE7D}"/>
                  </a:ext>
                </a:extLst>
              </p:cNvPr>
              <p:cNvSpPr/>
              <p:nvPr/>
            </p:nvSpPr>
            <p:spPr>
              <a:xfrm>
                <a:off x="2369389" y="4324709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17691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3620"/>
            <a:ext cx="10515600" cy="1325563"/>
          </a:xfrm>
        </p:spPr>
        <p:txBody>
          <a:bodyPr/>
          <a:lstStyle/>
          <a:p>
            <a:r>
              <a:rPr lang="en-US" dirty="0"/>
              <a:t>Custom R objects: indexing by name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253398"/>
            <a:ext cx="1096587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Indices can be named when using the </a:t>
            </a:r>
            <a:r>
              <a:rPr lang="en-US" sz="2400" b="1" i="1" dirty="0"/>
              <a:t>list(&lt;name&gt;=&lt;value&gt;,...)</a:t>
            </a:r>
            <a:r>
              <a:rPr lang="en-US" sz="2400" dirty="0"/>
              <a:t> function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Both vectors and lists store their names as an </a:t>
            </a:r>
            <a:r>
              <a:rPr lang="en-US" sz="2400" b="1" i="1" dirty="0"/>
              <a:t>attribute</a:t>
            </a:r>
            <a:r>
              <a:rPr lang="en-US" sz="2400" dirty="0"/>
              <a:t> of the base vector object (starting to get into Object Oriented concepts here)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1" i="1" dirty="0"/>
              <a:t>attributes()$names</a:t>
            </a:r>
            <a:r>
              <a:rPr lang="en-US" sz="2400" dirty="0"/>
              <a:t> or </a:t>
            </a:r>
            <a:r>
              <a:rPr lang="en-US" sz="2400" b="1" i="1" dirty="0"/>
              <a:t>names()</a:t>
            </a:r>
            <a:r>
              <a:rPr lang="en-US" sz="2400" dirty="0"/>
              <a:t> functions can be used to access a reference to the names attribute to change or add name indices directly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Note that the attributes of an object are an object of type list, and the names attribute is an atomic vector of character strings</a:t>
            </a:r>
          </a:p>
          <a:p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Names can be used in place of the index for both vectors or lists (including either the single or double brackets for lists)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For lists, the </a:t>
            </a:r>
            <a:r>
              <a:rPr lang="en-US" sz="2400" b="1" i="1" dirty="0"/>
              <a:t>$ </a:t>
            </a:r>
            <a:r>
              <a:rPr lang="en-US" sz="2400" dirty="0"/>
              <a:t>notation</a:t>
            </a:r>
            <a:r>
              <a:rPr lang="en-US" sz="2400" b="1" i="1" dirty="0"/>
              <a:t> </a:t>
            </a:r>
            <a:r>
              <a:rPr lang="en-US" sz="2400" dirty="0"/>
              <a:t>is more commonly used to access objects in the  list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208344" y="173620"/>
            <a:ext cx="497712" cy="45141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66725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5170</TotalTime>
  <Words>1464</Words>
  <Application>Microsoft Office PowerPoint</Application>
  <PresentationFormat>Widescreen</PresentationFormat>
  <Paragraphs>256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Office Theme</vt:lpstr>
      <vt:lpstr>Programmatic analysis</vt:lpstr>
      <vt:lpstr>Simple example: linear regression</vt:lpstr>
      <vt:lpstr>Linear regression Monte Carlo exercise: one realization </vt:lpstr>
      <vt:lpstr>Linear regression Monte Carlo exercise: one realization </vt:lpstr>
      <vt:lpstr>Linear regression Monte Carlo exercise: one realization </vt:lpstr>
      <vt:lpstr>R Internal types: lists (or ‘list mode’ vectors)</vt:lpstr>
      <vt:lpstr>PowerPoint Presentation</vt:lpstr>
      <vt:lpstr>PowerPoint Presentation</vt:lpstr>
      <vt:lpstr>Custom R objects: indexing by name</vt:lpstr>
      <vt:lpstr>R classes: object-oriented concepts</vt:lpstr>
      <vt:lpstr>R classes: matrices</vt:lpstr>
      <vt:lpstr>R classes: functions</vt:lpstr>
      <vt:lpstr>PowerPoint Presentation</vt:lpstr>
      <vt:lpstr>Saving and loading R objects to a file system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Numerical</dc:title>
  <dc:creator>Robert Payn</dc:creator>
  <cp:lastModifiedBy>Payn, Robert</cp:lastModifiedBy>
  <cp:revision>325</cp:revision>
  <dcterms:created xsi:type="dcterms:W3CDTF">2015-01-24T19:41:01Z</dcterms:created>
  <dcterms:modified xsi:type="dcterms:W3CDTF">2022-08-26T16:55:25Z</dcterms:modified>
</cp:coreProperties>
</file>