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3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3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8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8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3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4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95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9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23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4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07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39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E68AB-3A1F-48C2-BBAE-754BCCFB4B7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10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0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Basics of regression methods</a:t>
            </a:r>
          </a:p>
        </p:txBody>
      </p:sp>
    </p:spTree>
    <p:extLst>
      <p:ext uri="{BB962C8B-B14F-4D97-AF65-F5344CB8AC3E}">
        <p14:creationId xmlns:p14="http://schemas.microsoft.com/office/powerpoint/2010/main" val="3303721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example: mean and variance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603826" y="1995488"/>
            <a:ext cx="7100047" cy="4046724"/>
            <a:chOff x="1954306" y="1690688"/>
            <a:chExt cx="7100047" cy="4046724"/>
          </a:xfrm>
        </p:grpSpPr>
        <p:cxnSp>
          <p:nvCxnSpPr>
            <p:cNvPr id="5" name="Straight Connector 4"/>
            <p:cNvCxnSpPr/>
            <p:nvPr/>
          </p:nvCxnSpPr>
          <p:spPr>
            <a:xfrm flipH="1">
              <a:off x="2178425" y="1690688"/>
              <a:ext cx="8963" cy="40467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954306" y="5504329"/>
              <a:ext cx="7100047" cy="896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221493" y="6111352"/>
                <a:ext cx="42639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1493" y="6111352"/>
                <a:ext cx="426399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67132" y="3519076"/>
                <a:ext cx="4303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132" y="3519076"/>
                <a:ext cx="430374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2920010" y="4777241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755901" y="4777241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977574" y="3955095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801238" y="3512076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287674" y="3978184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085094" y="3705818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574622" y="3244230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514585" y="2842710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850870" y="2759525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102C94A-6093-46D9-8FA3-51F9E3ECCC93}"/>
              </a:ext>
            </a:extLst>
          </p:cNvPr>
          <p:cNvGrpSpPr/>
          <p:nvPr/>
        </p:nvGrpSpPr>
        <p:grpSpPr>
          <a:xfrm>
            <a:off x="1659242" y="3244230"/>
            <a:ext cx="8950011" cy="986680"/>
            <a:chOff x="1659242" y="3244230"/>
            <a:chExt cx="8950011" cy="98668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7FF92D4-7A39-4E25-98A8-F82485970BAF}"/>
                </a:ext>
              </a:extLst>
            </p:cNvPr>
            <p:cNvCxnSpPr>
              <a:cxnSpLocks/>
            </p:cNvCxnSpPr>
            <p:nvPr/>
          </p:nvCxnSpPr>
          <p:spPr>
            <a:xfrm>
              <a:off x="1659242" y="3682842"/>
              <a:ext cx="7166061" cy="0"/>
            </a:xfrm>
            <a:prstGeom prst="line">
              <a:avLst/>
            </a:prstGeom>
            <a:ln w="571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06CD8B03-0C49-4ABB-A655-AFB2FC812A5C}"/>
                    </a:ext>
                  </a:extLst>
                </p:cNvPr>
                <p:cNvSpPr txBox="1"/>
                <p:nvPr/>
              </p:nvSpPr>
              <p:spPr>
                <a:xfrm>
                  <a:off x="8825303" y="3244230"/>
                  <a:ext cx="1783950" cy="98668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06CD8B03-0C49-4ABB-A655-AFB2FC812A5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25303" y="3244230"/>
                  <a:ext cx="1783950" cy="98668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0E709A8-B203-4974-8013-DED79168DDB9}"/>
              </a:ext>
            </a:extLst>
          </p:cNvPr>
          <p:cNvGrpSpPr/>
          <p:nvPr/>
        </p:nvGrpSpPr>
        <p:grpSpPr>
          <a:xfrm>
            <a:off x="4861274" y="1745692"/>
            <a:ext cx="3462422" cy="1942073"/>
            <a:chOff x="2265162" y="2463672"/>
            <a:chExt cx="3462422" cy="1942073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7196A6BF-8680-4FBF-9EC8-0A80F3CB0106}"/>
                </a:ext>
              </a:extLst>
            </p:cNvPr>
            <p:cNvCxnSpPr/>
            <p:nvPr/>
          </p:nvCxnSpPr>
          <p:spPr>
            <a:xfrm flipH="1">
              <a:off x="4040496" y="4075168"/>
              <a:ext cx="1" cy="330577"/>
            </a:xfrm>
            <a:prstGeom prst="line">
              <a:avLst/>
            </a:prstGeom>
            <a:ln w="38100">
              <a:solidFill>
                <a:srgbClr val="FF0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802C9312-226B-4A8A-88B8-96E430CB420B}"/>
                </a:ext>
              </a:extLst>
            </p:cNvPr>
            <p:cNvGrpSpPr/>
            <p:nvPr/>
          </p:nvGrpSpPr>
          <p:grpSpPr>
            <a:xfrm>
              <a:off x="2265162" y="2463672"/>
              <a:ext cx="3462422" cy="1748110"/>
              <a:chOff x="2265162" y="2463672"/>
              <a:chExt cx="3462422" cy="1748110"/>
            </a:xfrm>
          </p:grpSpPr>
          <p:sp>
            <p:nvSpPr>
              <p:cNvPr id="53" name="Freeform 42">
                <a:extLst>
                  <a:ext uri="{FF2B5EF4-FFF2-40B4-BE49-F238E27FC236}">
                    <a16:creationId xmlns:a16="http://schemas.microsoft.com/office/drawing/2014/main" id="{9CC15FB1-F5E4-4DE6-A331-6439D265C2E7}"/>
                  </a:ext>
                </a:extLst>
              </p:cNvPr>
              <p:cNvSpPr/>
              <p:nvPr/>
            </p:nvSpPr>
            <p:spPr>
              <a:xfrm>
                <a:off x="3504195" y="3277401"/>
                <a:ext cx="522860" cy="934381"/>
              </a:xfrm>
              <a:custGeom>
                <a:avLst/>
                <a:gdLst>
                  <a:gd name="connsiteX0" fmla="*/ 33332 w 522860"/>
                  <a:gd name="connsiteY0" fmla="*/ 0 h 609600"/>
                  <a:gd name="connsiteX1" fmla="*/ 51805 w 522860"/>
                  <a:gd name="connsiteY1" fmla="*/ 424873 h 609600"/>
                  <a:gd name="connsiteX2" fmla="*/ 522860 w 522860"/>
                  <a:gd name="connsiteY2" fmla="*/ 609600 h 609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2860" h="609600">
                    <a:moveTo>
                      <a:pt x="33332" y="0"/>
                    </a:moveTo>
                    <a:cubicBezTo>
                      <a:pt x="1774" y="161636"/>
                      <a:pt x="-29783" y="323273"/>
                      <a:pt x="51805" y="424873"/>
                    </a:cubicBezTo>
                    <a:cubicBezTo>
                      <a:pt x="133393" y="526473"/>
                      <a:pt x="328126" y="568036"/>
                      <a:pt x="522860" y="609600"/>
                    </a:cubicBezTo>
                  </a:path>
                </a:pathLst>
              </a:custGeom>
              <a:noFill/>
              <a:ln w="3810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8" name="TextBox 57">
                    <a:extLst>
                      <a:ext uri="{FF2B5EF4-FFF2-40B4-BE49-F238E27FC236}">
                        <a16:creationId xmlns:a16="http://schemas.microsoft.com/office/drawing/2014/main" id="{E64DD856-B443-49DD-ABB4-381E0B4591AB}"/>
                      </a:ext>
                    </a:extLst>
                  </p:cNvPr>
                  <p:cNvSpPr txBox="1"/>
                  <p:nvPr/>
                </p:nvSpPr>
                <p:spPr>
                  <a:xfrm>
                    <a:off x="2265162" y="2463672"/>
                    <a:ext cx="3462422" cy="98668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58" name="TextBox 57">
                    <a:extLst>
                      <a:ext uri="{FF2B5EF4-FFF2-40B4-BE49-F238E27FC236}">
                        <a16:creationId xmlns:a16="http://schemas.microsoft.com/office/drawing/2014/main" id="{E64DD856-B443-49DD-ABB4-381E0B4591A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65162" y="2463672"/>
                    <a:ext cx="3462422" cy="986680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E4FD8C2-08C5-470E-BDC6-CDCF553DDEF7}"/>
              </a:ext>
            </a:extLst>
          </p:cNvPr>
          <p:cNvGrpSpPr/>
          <p:nvPr/>
        </p:nvGrpSpPr>
        <p:grpSpPr>
          <a:xfrm rot="16200000">
            <a:off x="2015969" y="2594809"/>
            <a:ext cx="4046723" cy="2222017"/>
            <a:chOff x="3119631" y="2068945"/>
            <a:chExt cx="1064441" cy="773765"/>
          </a:xfrm>
        </p:grpSpPr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55F7ED31-41E3-47A2-AEA3-696438FAA246}"/>
                </a:ext>
              </a:extLst>
            </p:cNvPr>
            <p:cNvCxnSpPr/>
            <p:nvPr/>
          </p:nvCxnSpPr>
          <p:spPr>
            <a:xfrm flipH="1">
              <a:off x="3657599" y="2068945"/>
              <a:ext cx="9237" cy="77376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B9FA451-C73D-4772-B229-24A2E0DA66D1}"/>
                </a:ext>
              </a:extLst>
            </p:cNvPr>
            <p:cNvCxnSpPr/>
            <p:nvPr/>
          </p:nvCxnSpPr>
          <p:spPr>
            <a:xfrm rot="16200000">
              <a:off x="3651852" y="2105863"/>
              <a:ext cx="0" cy="106444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Freeform 43">
              <a:extLst>
                <a:ext uri="{FF2B5EF4-FFF2-40B4-BE49-F238E27FC236}">
                  <a16:creationId xmlns:a16="http://schemas.microsoft.com/office/drawing/2014/main" id="{A1631FFB-5992-4888-AEBF-DE5F039F15BE}"/>
                </a:ext>
              </a:extLst>
            </p:cNvPr>
            <p:cNvSpPr/>
            <p:nvPr/>
          </p:nvSpPr>
          <p:spPr>
            <a:xfrm>
              <a:off x="3278909" y="2174750"/>
              <a:ext cx="775855" cy="429905"/>
            </a:xfrm>
            <a:custGeom>
              <a:avLst/>
              <a:gdLst>
                <a:gd name="connsiteX0" fmla="*/ 0 w 775855"/>
                <a:gd name="connsiteY0" fmla="*/ 533687 h 533687"/>
                <a:gd name="connsiteX1" fmla="*/ 184727 w 775855"/>
                <a:gd name="connsiteY1" fmla="*/ 469032 h 533687"/>
                <a:gd name="connsiteX2" fmla="*/ 286327 w 775855"/>
                <a:gd name="connsiteY2" fmla="*/ 265832 h 533687"/>
                <a:gd name="connsiteX3" fmla="*/ 350982 w 775855"/>
                <a:gd name="connsiteY3" fmla="*/ 44159 h 533687"/>
                <a:gd name="connsiteX4" fmla="*/ 415636 w 775855"/>
                <a:gd name="connsiteY4" fmla="*/ 25687 h 533687"/>
                <a:gd name="connsiteX5" fmla="*/ 508000 w 775855"/>
                <a:gd name="connsiteY5" fmla="*/ 330487 h 533687"/>
                <a:gd name="connsiteX6" fmla="*/ 600364 w 775855"/>
                <a:gd name="connsiteY6" fmla="*/ 478268 h 533687"/>
                <a:gd name="connsiteX7" fmla="*/ 775855 w 775855"/>
                <a:gd name="connsiteY7" fmla="*/ 533687 h 533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75855" h="533687">
                  <a:moveTo>
                    <a:pt x="0" y="533687"/>
                  </a:moveTo>
                  <a:cubicBezTo>
                    <a:pt x="68503" y="523680"/>
                    <a:pt x="137006" y="513674"/>
                    <a:pt x="184727" y="469032"/>
                  </a:cubicBezTo>
                  <a:cubicBezTo>
                    <a:pt x="232448" y="424390"/>
                    <a:pt x="258618" y="336644"/>
                    <a:pt x="286327" y="265832"/>
                  </a:cubicBezTo>
                  <a:cubicBezTo>
                    <a:pt x="314036" y="195020"/>
                    <a:pt x="329431" y="84183"/>
                    <a:pt x="350982" y="44159"/>
                  </a:cubicBezTo>
                  <a:cubicBezTo>
                    <a:pt x="372534" y="4135"/>
                    <a:pt x="389466" y="-22034"/>
                    <a:pt x="415636" y="25687"/>
                  </a:cubicBezTo>
                  <a:cubicBezTo>
                    <a:pt x="441806" y="73408"/>
                    <a:pt x="477212" y="255057"/>
                    <a:pt x="508000" y="330487"/>
                  </a:cubicBezTo>
                  <a:cubicBezTo>
                    <a:pt x="538788" y="405917"/>
                    <a:pt x="555722" y="444401"/>
                    <a:pt x="600364" y="478268"/>
                  </a:cubicBezTo>
                  <a:cubicBezTo>
                    <a:pt x="645006" y="512135"/>
                    <a:pt x="710430" y="522911"/>
                    <a:pt x="775855" y="533687"/>
                  </a:cubicBezTo>
                </a:path>
              </a:pathLst>
            </a:custGeom>
            <a:no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71123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/>
          <p:cNvGrpSpPr/>
          <p:nvPr/>
        </p:nvGrpSpPr>
        <p:grpSpPr>
          <a:xfrm>
            <a:off x="4496435" y="3244230"/>
            <a:ext cx="3139944" cy="1738081"/>
            <a:chOff x="4496435" y="3244230"/>
            <a:chExt cx="3139944" cy="1738081"/>
          </a:xfrm>
        </p:grpSpPr>
        <p:sp>
          <p:nvSpPr>
            <p:cNvPr id="38" name="Isosceles Triangle 37"/>
            <p:cNvSpPr/>
            <p:nvPr/>
          </p:nvSpPr>
          <p:spPr>
            <a:xfrm>
              <a:off x="4496435" y="3244230"/>
              <a:ext cx="1845892" cy="938086"/>
            </a:xfrm>
            <a:prstGeom prst="triangle">
              <a:avLst>
                <a:gd name="adj" fmla="val 100000"/>
              </a:avLst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5929310" y="4173179"/>
                  <a:ext cx="1707069" cy="8091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9310" y="4173179"/>
                  <a:ext cx="1707069" cy="8091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example: linear regression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603826" y="1995488"/>
            <a:ext cx="7100047" cy="4046724"/>
            <a:chOff x="1954306" y="1690688"/>
            <a:chExt cx="7100047" cy="4046724"/>
          </a:xfrm>
        </p:grpSpPr>
        <p:cxnSp>
          <p:nvCxnSpPr>
            <p:cNvPr id="5" name="Straight Connector 4"/>
            <p:cNvCxnSpPr/>
            <p:nvPr/>
          </p:nvCxnSpPr>
          <p:spPr>
            <a:xfrm flipH="1">
              <a:off x="2178425" y="1690688"/>
              <a:ext cx="8963" cy="40467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954306" y="5504329"/>
              <a:ext cx="7100047" cy="896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221493" y="6111352"/>
                <a:ext cx="42639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1493" y="6111352"/>
                <a:ext cx="426399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67132" y="3519076"/>
                <a:ext cx="4303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132" y="3519076"/>
                <a:ext cx="430374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2920010" y="4777241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755901" y="4777241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977574" y="3955095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801238" y="3512076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287674" y="3978184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085094" y="3705818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574622" y="3244230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514585" y="2842710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850870" y="2759525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877559" y="1718420"/>
                <a:ext cx="223138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𝑚𝑥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7559" y="1718420"/>
                <a:ext cx="2231380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273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Group 44"/>
          <p:cNvGrpSpPr/>
          <p:nvPr/>
        </p:nvGrpSpPr>
        <p:grpSpPr>
          <a:xfrm>
            <a:off x="163904" y="4893243"/>
            <a:ext cx="1786722" cy="830997"/>
            <a:chOff x="195744" y="4893243"/>
            <a:chExt cx="2568392" cy="830997"/>
          </a:xfrm>
        </p:grpSpPr>
        <p:cxnSp>
          <p:nvCxnSpPr>
            <p:cNvPr id="33" name="Straight Connector 32"/>
            <p:cNvCxnSpPr/>
            <p:nvPr/>
          </p:nvCxnSpPr>
          <p:spPr>
            <a:xfrm flipH="1">
              <a:off x="2411432" y="5527887"/>
              <a:ext cx="352704" cy="476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195744" y="4893243"/>
                  <a:ext cx="2054605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e>
                        </m:d>
                      </m:oMath>
                    </m:oMathPara>
                  </a14:m>
                  <a:endParaRPr lang="en-US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5744" y="4893243"/>
                  <a:ext cx="2054605" cy="830997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855" b="-110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10881739" y="1713085"/>
                <a:ext cx="6993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𝜀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1739" y="1713085"/>
                <a:ext cx="699358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8" name="Group 47"/>
          <p:cNvGrpSpPr/>
          <p:nvPr/>
        </p:nvGrpSpPr>
        <p:grpSpPr>
          <a:xfrm>
            <a:off x="2180383" y="2815736"/>
            <a:ext cx="1953034" cy="1590009"/>
            <a:chOff x="2180383" y="2815736"/>
            <a:chExt cx="1953034" cy="1590009"/>
          </a:xfrm>
        </p:grpSpPr>
        <p:cxnSp>
          <p:nvCxnSpPr>
            <p:cNvPr id="42" name="Straight Connector 41"/>
            <p:cNvCxnSpPr/>
            <p:nvPr/>
          </p:nvCxnSpPr>
          <p:spPr>
            <a:xfrm flipH="1">
              <a:off x="4040496" y="4075168"/>
              <a:ext cx="1" cy="330577"/>
            </a:xfrm>
            <a:prstGeom prst="line">
              <a:avLst/>
            </a:prstGeom>
            <a:ln w="38100">
              <a:solidFill>
                <a:srgbClr val="FF0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" name="Group 45"/>
            <p:cNvGrpSpPr/>
            <p:nvPr/>
          </p:nvGrpSpPr>
          <p:grpSpPr>
            <a:xfrm>
              <a:off x="2180383" y="2815736"/>
              <a:ext cx="1953034" cy="1396046"/>
              <a:chOff x="2180383" y="2815736"/>
              <a:chExt cx="1953034" cy="1396046"/>
            </a:xfrm>
          </p:grpSpPr>
          <p:sp>
            <p:nvSpPr>
              <p:cNvPr id="43" name="Freeform 42"/>
              <p:cNvSpPr/>
              <p:nvPr/>
            </p:nvSpPr>
            <p:spPr>
              <a:xfrm>
                <a:off x="3504195" y="3277401"/>
                <a:ext cx="522860" cy="934381"/>
              </a:xfrm>
              <a:custGeom>
                <a:avLst/>
                <a:gdLst>
                  <a:gd name="connsiteX0" fmla="*/ 33332 w 522860"/>
                  <a:gd name="connsiteY0" fmla="*/ 0 h 609600"/>
                  <a:gd name="connsiteX1" fmla="*/ 51805 w 522860"/>
                  <a:gd name="connsiteY1" fmla="*/ 424873 h 609600"/>
                  <a:gd name="connsiteX2" fmla="*/ 522860 w 522860"/>
                  <a:gd name="connsiteY2" fmla="*/ 609600 h 609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2860" h="609600">
                    <a:moveTo>
                      <a:pt x="33332" y="0"/>
                    </a:moveTo>
                    <a:cubicBezTo>
                      <a:pt x="1774" y="161636"/>
                      <a:pt x="-29783" y="323273"/>
                      <a:pt x="51805" y="424873"/>
                    </a:cubicBezTo>
                    <a:cubicBezTo>
                      <a:pt x="133393" y="526473"/>
                      <a:pt x="328126" y="568036"/>
                      <a:pt x="522860" y="609600"/>
                    </a:cubicBezTo>
                  </a:path>
                </a:pathLst>
              </a:custGeom>
              <a:noFill/>
              <a:ln w="3810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2180383" y="2815736"/>
                    <a:ext cx="195303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44" name="TextBox 4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80383" y="2815736"/>
                    <a:ext cx="1953034" cy="461665"/>
                  </a:xfrm>
                  <a:prstGeom prst="rect">
                    <a:avLst/>
                  </a:prstGeom>
                  <a:blipFill rotWithShape="0">
                    <a:blip r:embed="rId8"/>
                    <a:stretch>
                      <a:fillRect b="-1710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9069254" y="2520097"/>
                <a:ext cx="271738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Linear r</a:t>
                </a:r>
                <a:r>
                  <a:rPr lang="en-US" sz="2400" b="0" dirty="0"/>
                  <a:t>egression =</a:t>
                </a:r>
              </a:p>
              <a:p>
                <a:r>
                  <a:rPr lang="en-US" sz="2400" b="0" dirty="0"/>
                  <a:t>Find 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400" dirty="0"/>
                  <a:t> that results in a minimized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9254" y="2520097"/>
                <a:ext cx="2717380" cy="1569660"/>
              </a:xfrm>
              <a:prstGeom prst="rect">
                <a:avLst/>
              </a:prstGeom>
              <a:blipFill rotWithShape="0">
                <a:blip r:embed="rId9"/>
                <a:stretch>
                  <a:fillRect l="-3587" t="-3101" r="-1794" b="-565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6" name="Group 55"/>
          <p:cNvGrpSpPr/>
          <p:nvPr/>
        </p:nvGrpSpPr>
        <p:grpSpPr>
          <a:xfrm>
            <a:off x="9069254" y="4069746"/>
            <a:ext cx="2717380" cy="2465463"/>
            <a:chOff x="9069254" y="4051274"/>
            <a:chExt cx="2717380" cy="2465463"/>
          </a:xfrm>
        </p:grpSpPr>
        <p:cxnSp>
          <p:nvCxnSpPr>
            <p:cNvPr id="54" name="Straight Arrow Connector 53"/>
            <p:cNvCxnSpPr/>
            <p:nvPr/>
          </p:nvCxnSpPr>
          <p:spPr>
            <a:xfrm flipV="1">
              <a:off x="10668000" y="4051274"/>
              <a:ext cx="101600" cy="55767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9069254" y="4577745"/>
                  <a:ext cx="2717380" cy="193899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Unbiased results require that variation in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a14:m>
                  <a:r>
                    <a:rPr lang="en-US" sz="2400" dirty="0"/>
                    <a:t> is independent and normally distributed</a:t>
                  </a:r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69254" y="4577745"/>
                  <a:ext cx="2717380" cy="1938992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l="-3587" t="-2516" r="-2242" b="-62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7" name="Rectangle 56"/>
          <p:cNvSpPr/>
          <p:nvPr/>
        </p:nvSpPr>
        <p:spPr>
          <a:xfrm>
            <a:off x="9069254" y="3632148"/>
            <a:ext cx="2162164" cy="4430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603826" y="2143216"/>
            <a:ext cx="6885711" cy="35186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418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0" grpId="0"/>
      <p:bldP spid="52" grpId="0"/>
      <p:bldP spid="5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1841</TotalTime>
  <Words>76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 Theme</vt:lpstr>
      <vt:lpstr>Basics of regression methods</vt:lpstr>
      <vt:lpstr>Simple example: mean and variance</vt:lpstr>
      <vt:lpstr>Simple example: linear regression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Numerical</dc:title>
  <dc:creator>Robert Payn</dc:creator>
  <cp:lastModifiedBy>Payn, Robert</cp:lastModifiedBy>
  <cp:revision>116</cp:revision>
  <dcterms:created xsi:type="dcterms:W3CDTF">2015-01-24T19:41:01Z</dcterms:created>
  <dcterms:modified xsi:type="dcterms:W3CDTF">2024-09-10T12:33:50Z</dcterms:modified>
</cp:coreProperties>
</file>