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Lato"/>
      <p:regular r:id="rId39"/>
      <p:bold r:id="rId40"/>
      <p:italic r:id="rId41"/>
      <p:boldItalic r:id="rId42"/>
    </p:embeddedFont>
    <p:embeddedFont>
      <p:font typeface="Lato Light"/>
      <p:regular r:id="rId43"/>
      <p:bold r:id="rId44"/>
      <p:italic r:id="rId45"/>
      <p:boldItalic r:id="rId46"/>
    </p:embeddedFont>
    <p:embeddedFont>
      <p:font typeface="Lato Black"/>
      <p:bold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49" roundtripDataSignature="AMtx7mg8s9hKnFNnCBy/zfKfh1M5X+rm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AAEDBCE-C6BC-413F-A455-DEA27CB134EC}">
  <a:tblStyle styleId="{1AAEDBCE-C6BC-413F-A455-DEA27CB134E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3212D91-4EE3-4255-AA6F-051D9CF8F9E4}"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42" Type="http://schemas.openxmlformats.org/officeDocument/2006/relationships/font" Target="fonts/Lato-boldItalic.fntdata"/><Relationship Id="rId41" Type="http://schemas.openxmlformats.org/officeDocument/2006/relationships/font" Target="fonts/Lato-italic.fntdata"/><Relationship Id="rId44" Type="http://schemas.openxmlformats.org/officeDocument/2006/relationships/font" Target="fonts/LatoLight-bold.fntdata"/><Relationship Id="rId43" Type="http://schemas.openxmlformats.org/officeDocument/2006/relationships/font" Target="fonts/LatoLight-regular.fntdata"/><Relationship Id="rId46" Type="http://schemas.openxmlformats.org/officeDocument/2006/relationships/font" Target="fonts/LatoLight-boldItalic.fntdata"/><Relationship Id="rId45" Type="http://schemas.openxmlformats.org/officeDocument/2006/relationships/font" Target="fonts/Lato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lack-boldItalic.fntdata"/><Relationship Id="rId47" Type="http://schemas.openxmlformats.org/officeDocument/2006/relationships/font" Target="fonts/LatoBlack-bold.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Lato-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 name="Google Shape;2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3009a846d12fc6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3009a846d12fc6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a:p>
          <a:p>
            <a:pPr indent="0" lvl="0" marL="0" rtl="0" algn="l">
              <a:spcBef>
                <a:spcPts val="0"/>
              </a:spcBef>
              <a:spcAft>
                <a:spcPts val="0"/>
              </a:spcAft>
              <a:buNone/>
            </a:pPr>
            <a:r>
              <a:rPr lang="en-GB"/>
              <a:t>Class discussion. Students can mind-map ideas in their notebooks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Prompts: </a:t>
            </a:r>
            <a:endParaRPr/>
          </a:p>
          <a:p>
            <a:pPr indent="-298450" lvl="0" marL="457200" rtl="0" algn="l">
              <a:spcBef>
                <a:spcPts val="0"/>
              </a:spcBef>
              <a:spcAft>
                <a:spcPts val="0"/>
              </a:spcAft>
              <a:buSzPts val="1100"/>
              <a:buChar char="-"/>
            </a:pPr>
            <a:r>
              <a:rPr lang="en-GB"/>
              <a:t>Up-front costs of device</a:t>
            </a:r>
            <a:endParaRPr/>
          </a:p>
          <a:p>
            <a:pPr indent="-298450" lvl="0" marL="457200" rtl="0" algn="l">
              <a:spcBef>
                <a:spcPts val="0"/>
              </a:spcBef>
              <a:spcAft>
                <a:spcPts val="0"/>
              </a:spcAft>
              <a:buSzPts val="1100"/>
              <a:buChar char="-"/>
            </a:pPr>
            <a:r>
              <a:rPr lang="en-GB"/>
              <a:t>Monthly cost</a:t>
            </a:r>
            <a:endParaRPr/>
          </a:p>
          <a:p>
            <a:pPr indent="-298450" lvl="0" marL="457200" rtl="0" algn="l">
              <a:spcBef>
                <a:spcPts val="0"/>
              </a:spcBef>
              <a:spcAft>
                <a:spcPts val="0"/>
              </a:spcAft>
              <a:buSzPts val="1100"/>
              <a:buChar char="-"/>
            </a:pPr>
            <a:r>
              <a:rPr lang="en-GB"/>
              <a:t>Costs can be spread</a:t>
            </a:r>
            <a:endParaRPr/>
          </a:p>
          <a:p>
            <a:pPr indent="-298450" lvl="0" marL="457200" rtl="0" algn="l">
              <a:spcBef>
                <a:spcPts val="0"/>
              </a:spcBef>
              <a:spcAft>
                <a:spcPts val="0"/>
              </a:spcAft>
              <a:buSzPts val="1100"/>
              <a:buChar char="-"/>
            </a:pPr>
            <a:r>
              <a:rPr lang="en-GB"/>
              <a:t>What if it breaks?</a:t>
            </a:r>
            <a:endParaRPr/>
          </a:p>
          <a:p>
            <a:pPr indent="-298450" lvl="0" marL="457200" rtl="0" algn="l">
              <a:spcBef>
                <a:spcPts val="0"/>
              </a:spcBef>
              <a:spcAft>
                <a:spcPts val="0"/>
              </a:spcAft>
              <a:buSzPts val="1100"/>
              <a:buChar char="-"/>
            </a:pPr>
            <a:r>
              <a:rPr lang="en-GB"/>
              <a:t>How often do you need a new 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happens if you lose your mobile </a:t>
            </a:r>
            <a:r>
              <a:rPr lang="en-GB">
                <a:extLst>
                  <a:ext uri="http://customooxmlschemas.google.com/">
                    <go:slidesCustomData xmlns:go="http://customooxmlschemas.google.com/" textRoundtripDataId="0"/>
                  </a:ext>
                </a:extLst>
              </a:rPr>
              <a:t>phone</a:t>
            </a:r>
            <a:r>
              <a:rPr lang="en-GB"/>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41ceb03e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d41ceb03e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p>
          <a:p>
            <a:pPr indent="0" lvl="0" marL="0" rtl="0" algn="l">
              <a:spcBef>
                <a:spcPts val="0"/>
              </a:spcBef>
              <a:spcAft>
                <a:spcPts val="0"/>
              </a:spcAft>
              <a:buNone/>
            </a:pPr>
            <a:r>
              <a:rPr lang="en-GB"/>
              <a:t>Students to copy the table into their books or print Resource 1</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Stretch discussion:</a:t>
            </a:r>
            <a:endParaRPr/>
          </a:p>
          <a:p>
            <a:pPr indent="-298450" lvl="0" marL="457200" rtl="0" algn="l">
              <a:spcBef>
                <a:spcPts val="0"/>
              </a:spcBef>
              <a:spcAft>
                <a:spcPts val="0"/>
              </a:spcAft>
              <a:buSzPts val="1100"/>
              <a:buChar char="-"/>
            </a:pPr>
            <a:r>
              <a:rPr lang="en-GB"/>
              <a:t>Can buy phones 2nd hand from e.g. Backmarket, CEX</a:t>
            </a:r>
            <a:endParaRPr/>
          </a:p>
          <a:p>
            <a:pPr indent="-298450" lvl="0" marL="457200" rtl="0" algn="l">
              <a:spcBef>
                <a:spcPts val="0"/>
              </a:spcBef>
              <a:spcAft>
                <a:spcPts val="0"/>
              </a:spcAft>
              <a:buSzPts val="1100"/>
              <a:buChar char="-"/>
            </a:pPr>
            <a:r>
              <a:rPr lang="en-GB"/>
              <a:t>Can purchase bolt-ons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cb38281e4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cb38281e4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cb38281e4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cb38281e4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Why might some people choose to pay over an agreed period of time?</a:t>
            </a:r>
            <a:endParaRPr b="1"/>
          </a:p>
          <a:p>
            <a:pPr indent="-298450" lvl="0" marL="457200" rtl="0" algn="l">
              <a:spcBef>
                <a:spcPts val="0"/>
              </a:spcBef>
              <a:spcAft>
                <a:spcPts val="0"/>
              </a:spcAft>
              <a:buClr>
                <a:schemeClr val="dk1"/>
              </a:buClr>
              <a:buSzPts val="1100"/>
              <a:buChar char="-"/>
            </a:pPr>
            <a:r>
              <a:rPr lang="en-GB">
                <a:solidFill>
                  <a:schemeClr val="dk1"/>
                </a:solidFill>
              </a:rPr>
              <a:t>Paying for e.g. a new iPhone in one go is an expensive option for most people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What are the advantages and disadvantages of having a pay-as-you-go tariff?</a:t>
            </a:r>
            <a:endParaRPr b="1"/>
          </a:p>
          <a:p>
            <a:pPr indent="-298450" lvl="0" marL="457200" rtl="0" algn="l">
              <a:spcBef>
                <a:spcPts val="0"/>
              </a:spcBef>
              <a:spcAft>
                <a:spcPts val="0"/>
              </a:spcAft>
              <a:buSzPts val="1100"/>
              <a:buChar char="-"/>
            </a:pPr>
            <a:r>
              <a:rPr lang="en-GB"/>
              <a:t>Advantages: track your usage, cheaper</a:t>
            </a:r>
            <a:endParaRPr/>
          </a:p>
          <a:p>
            <a:pPr indent="-298450" lvl="0" marL="457200" rtl="0" algn="l">
              <a:spcBef>
                <a:spcPts val="0"/>
              </a:spcBef>
              <a:spcAft>
                <a:spcPts val="0"/>
              </a:spcAft>
              <a:buSzPts val="1100"/>
              <a:buChar char="-"/>
            </a:pPr>
            <a:r>
              <a:rPr lang="en-GB"/>
              <a:t>Disadvantages: can run out of credit, doesn’t always include data, top-ups can get expensive if untracked/not budgeted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When are people likely to incur charges for data use?</a:t>
            </a:r>
            <a:endParaRPr b="1"/>
          </a:p>
          <a:p>
            <a:pPr indent="-298450" lvl="0" marL="457200" rtl="0" algn="l">
              <a:spcBef>
                <a:spcPts val="0"/>
              </a:spcBef>
              <a:spcAft>
                <a:spcPts val="0"/>
              </a:spcAft>
              <a:buSzPts val="1100"/>
              <a:buChar char="-"/>
            </a:pPr>
            <a:r>
              <a:rPr lang="en-GB"/>
              <a:t>Watching Netflix</a:t>
            </a:r>
            <a:endParaRPr/>
          </a:p>
          <a:p>
            <a:pPr indent="-298450" lvl="0" marL="457200" rtl="0" algn="l">
              <a:spcBef>
                <a:spcPts val="0"/>
              </a:spcBef>
              <a:spcAft>
                <a:spcPts val="0"/>
              </a:spcAft>
              <a:buSzPts val="1100"/>
              <a:buChar char="-"/>
            </a:pPr>
            <a:r>
              <a:rPr lang="en-GB"/>
              <a:t>Playing games - in-app purchases</a:t>
            </a:r>
            <a:endParaRPr/>
          </a:p>
          <a:p>
            <a:pPr indent="-298450" lvl="0" marL="457200" rtl="0" algn="l">
              <a:spcBef>
                <a:spcPts val="0"/>
              </a:spcBef>
              <a:spcAft>
                <a:spcPts val="0"/>
              </a:spcAft>
              <a:buSzPts val="1100"/>
              <a:buChar char="-"/>
            </a:pPr>
            <a:r>
              <a:rPr lang="en-GB"/>
              <a:t>On holiday abroad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How important is it to have insurance?</a:t>
            </a:r>
            <a:endParaRPr b="1"/>
          </a:p>
          <a:p>
            <a:pPr indent="-298450" lvl="0" marL="457200" rtl="0" algn="l">
              <a:spcBef>
                <a:spcPts val="0"/>
              </a:spcBef>
              <a:spcAft>
                <a:spcPts val="0"/>
              </a:spcAft>
              <a:buSzPts val="1100"/>
              <a:buChar char="-"/>
            </a:pPr>
            <a:r>
              <a:rPr lang="en-GB"/>
              <a:t>We take our phone everywhere</a:t>
            </a:r>
            <a:endParaRPr/>
          </a:p>
          <a:p>
            <a:pPr indent="-298450" lvl="0" marL="457200" rtl="0" algn="l">
              <a:spcBef>
                <a:spcPts val="0"/>
              </a:spcBef>
              <a:spcAft>
                <a:spcPts val="0"/>
              </a:spcAft>
              <a:buSzPts val="1100"/>
              <a:buChar char="-"/>
            </a:pPr>
            <a:r>
              <a:rPr lang="en-GB"/>
              <a:t>Certain areas have higher rates of crime</a:t>
            </a:r>
            <a:endParaRPr/>
          </a:p>
          <a:p>
            <a:pPr indent="-298450" lvl="0" marL="457200" rtl="0" algn="l">
              <a:spcBef>
                <a:spcPts val="0"/>
              </a:spcBef>
              <a:spcAft>
                <a:spcPts val="0"/>
              </a:spcAft>
              <a:buSzPts val="1100"/>
              <a:buChar char="-"/>
            </a:pPr>
            <a:r>
              <a:rPr lang="en-GB"/>
              <a:t>Expensive to replace - unlikely to have budgeted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3009a846d12fc6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3009a846d12fc6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extLst>
                  <a:ext uri="http://customooxmlschemas.google.com/">
                    <go:slidesCustomData xmlns:go="http://customooxmlschemas.google.com/" textRoundtripDataId="1"/>
                  </a:ext>
                </a:extLst>
              </a:rPr>
              <a:t>Rather than paying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Discussion example:</a:t>
            </a:r>
            <a:endParaRPr b="1"/>
          </a:p>
          <a:p>
            <a:pPr indent="-298450" lvl="0" marL="457200" rtl="0" algn="l">
              <a:spcBef>
                <a:spcPts val="0"/>
              </a:spcBef>
              <a:spcAft>
                <a:spcPts val="0"/>
              </a:spcAft>
              <a:buSzPts val="1100"/>
              <a:buChar char="-"/>
            </a:pPr>
            <a:r>
              <a:rPr lang="en-GB"/>
              <a:t>Purchasing e.g. a new iPhone can be very expensive if purchased in one go. </a:t>
            </a:r>
            <a:endParaRPr/>
          </a:p>
          <a:p>
            <a:pPr indent="-298450" lvl="0" marL="457200" rtl="0" algn="l">
              <a:spcBef>
                <a:spcPts val="0"/>
              </a:spcBef>
              <a:spcAft>
                <a:spcPts val="0"/>
              </a:spcAft>
              <a:buSzPts val="1100"/>
              <a:buChar char="-"/>
            </a:pPr>
            <a:r>
              <a:rPr lang="en-GB"/>
              <a:t>Paying monthly spreads the cost across e.g. 12, 18 or 24 months.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faff74f8b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faff74f8b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3009a846d12fc6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3009a846d12fc6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Prompt questions, ‘When buying a phone..’</a:t>
            </a:r>
            <a:endParaRPr b="1"/>
          </a:p>
          <a:p>
            <a:pPr indent="0" lvl="0" marL="0" rtl="0" algn="l">
              <a:spcBef>
                <a:spcPts val="0"/>
              </a:spcBef>
              <a:spcAft>
                <a:spcPts val="0"/>
              </a:spcAft>
              <a:buNone/>
            </a:pPr>
            <a:r>
              <a:rPr lang="en-GB"/>
              <a:t>Does age matter?</a:t>
            </a:r>
            <a:endParaRPr/>
          </a:p>
          <a:p>
            <a:pPr indent="0" lvl="0" marL="0" rtl="0" algn="l">
              <a:spcBef>
                <a:spcPts val="0"/>
              </a:spcBef>
              <a:spcAft>
                <a:spcPts val="0"/>
              </a:spcAft>
              <a:buNone/>
            </a:pPr>
            <a:r>
              <a:rPr lang="en-GB"/>
              <a:t>Does a person’s job matter?</a:t>
            </a:r>
            <a:endParaRPr/>
          </a:p>
          <a:p>
            <a:pPr indent="0" lvl="0" marL="0" rtl="0" algn="l">
              <a:spcBef>
                <a:spcPts val="0"/>
              </a:spcBef>
              <a:spcAft>
                <a:spcPts val="0"/>
              </a:spcAft>
              <a:buNone/>
            </a:pPr>
            <a:r>
              <a:rPr lang="en-GB"/>
              <a:t>What other </a:t>
            </a:r>
            <a:r>
              <a:rPr lang="en-GB"/>
              <a:t>factors</a:t>
            </a:r>
            <a:r>
              <a:rPr lang="en-GB"/>
              <a:t> will affect </a:t>
            </a:r>
            <a:r>
              <a:rPr lang="en-GB"/>
              <a:t>their</a:t>
            </a:r>
            <a:r>
              <a:rPr lang="en-GB"/>
              <a:t> ability to get a mobile phone contract?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5eaaf95b5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5eaaf95b5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Prompt questions</a:t>
            </a:r>
            <a:endParaRPr b="1"/>
          </a:p>
          <a:p>
            <a:pPr indent="0" lvl="0" marL="0" rtl="0" algn="l">
              <a:spcBef>
                <a:spcPts val="0"/>
              </a:spcBef>
              <a:spcAft>
                <a:spcPts val="0"/>
              </a:spcAft>
              <a:buNone/>
            </a:pPr>
            <a:r>
              <a:rPr lang="en-GB"/>
              <a:t>Does age matter?</a:t>
            </a:r>
            <a:endParaRPr/>
          </a:p>
          <a:p>
            <a:pPr indent="0" lvl="0" marL="0" rtl="0" algn="l">
              <a:spcBef>
                <a:spcPts val="0"/>
              </a:spcBef>
              <a:spcAft>
                <a:spcPts val="0"/>
              </a:spcAft>
              <a:buNone/>
            </a:pPr>
            <a:r>
              <a:rPr lang="en-GB"/>
              <a:t>Does a person’s job matter?</a:t>
            </a:r>
            <a:endParaRPr/>
          </a:p>
          <a:p>
            <a:pPr indent="0" lvl="0" marL="0" rtl="0" algn="l">
              <a:spcBef>
                <a:spcPts val="0"/>
              </a:spcBef>
              <a:spcAft>
                <a:spcPts val="0"/>
              </a:spcAft>
              <a:buNone/>
            </a:pPr>
            <a:r>
              <a:rPr lang="en-GB"/>
              <a:t>What other factors will affect their ability to get a mobile phone contract?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5eaaf95b5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5eaaf95b5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Prompt questions</a:t>
            </a:r>
            <a:endParaRPr b="1"/>
          </a:p>
          <a:p>
            <a:pPr indent="0" lvl="0" marL="0" rtl="0" algn="l">
              <a:spcBef>
                <a:spcPts val="0"/>
              </a:spcBef>
              <a:spcAft>
                <a:spcPts val="0"/>
              </a:spcAft>
              <a:buNone/>
            </a:pPr>
            <a:r>
              <a:rPr lang="en-GB"/>
              <a:t>Does age matter?</a:t>
            </a:r>
            <a:endParaRPr/>
          </a:p>
          <a:p>
            <a:pPr indent="0" lvl="0" marL="0" rtl="0" algn="l">
              <a:spcBef>
                <a:spcPts val="0"/>
              </a:spcBef>
              <a:spcAft>
                <a:spcPts val="0"/>
              </a:spcAft>
              <a:buNone/>
            </a:pPr>
            <a:r>
              <a:rPr lang="en-GB"/>
              <a:t>Does a person’s job matter?</a:t>
            </a:r>
            <a:endParaRPr/>
          </a:p>
          <a:p>
            <a:pPr indent="0" lvl="0" marL="0" rtl="0" algn="l">
              <a:spcBef>
                <a:spcPts val="0"/>
              </a:spcBef>
              <a:spcAft>
                <a:spcPts val="0"/>
              </a:spcAft>
              <a:buNone/>
            </a:pPr>
            <a:r>
              <a:rPr lang="en-GB"/>
              <a:t>What other factors will affect their ability to get a mobile phone contract?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5eaaf95b50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5eaaf95b5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Prompt questions</a:t>
            </a:r>
            <a:endParaRPr b="1"/>
          </a:p>
          <a:p>
            <a:pPr indent="0" lvl="0" marL="0" rtl="0" algn="l">
              <a:spcBef>
                <a:spcPts val="0"/>
              </a:spcBef>
              <a:spcAft>
                <a:spcPts val="0"/>
              </a:spcAft>
              <a:buNone/>
            </a:pPr>
            <a:r>
              <a:rPr lang="en-GB"/>
              <a:t>Does age matter?</a:t>
            </a:r>
            <a:endParaRPr/>
          </a:p>
          <a:p>
            <a:pPr indent="0" lvl="0" marL="0" rtl="0" algn="l">
              <a:spcBef>
                <a:spcPts val="0"/>
              </a:spcBef>
              <a:spcAft>
                <a:spcPts val="0"/>
              </a:spcAft>
              <a:buNone/>
            </a:pPr>
            <a:r>
              <a:rPr lang="en-GB"/>
              <a:t>Does a person’s job matter?</a:t>
            </a:r>
            <a:endParaRPr/>
          </a:p>
          <a:p>
            <a:pPr indent="0" lvl="0" marL="0" rtl="0" algn="l">
              <a:spcBef>
                <a:spcPts val="0"/>
              </a:spcBef>
              <a:spcAft>
                <a:spcPts val="0"/>
              </a:spcAft>
              <a:buNone/>
            </a:pPr>
            <a:r>
              <a:rPr lang="en-GB"/>
              <a:t>What other factors will affect their ability to get a mobile phone contract?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141cf03ea0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 name="Google Shape;34;g141cf03ea03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cb38281e4a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1cb38281e4a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3009a846d12fc6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3009a846d12fc6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Delivery instruction</a:t>
            </a:r>
            <a:endParaRPr b="1"/>
          </a:p>
          <a:p>
            <a:pPr indent="0" lvl="0" marL="0" rtl="0" algn="l">
              <a:spcBef>
                <a:spcPts val="0"/>
              </a:spcBef>
              <a:spcAft>
                <a:spcPts val="0"/>
              </a:spcAft>
              <a:buNone/>
            </a:pPr>
            <a:r>
              <a:rPr lang="en-GB"/>
              <a:t>Ask students to consider which of these plans would be suitable for them and if not for them, ‘Who would they suit?’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fb312b87e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fb312b87e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Delivery instruction</a:t>
            </a:r>
            <a:endParaRPr b="1">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Ask students to consider which of these plans would be suitable for them and if not for them, ‘Who would they suit?’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fb312b87e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fb312b87e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Delivery instruction</a:t>
            </a:r>
            <a:endParaRPr b="1">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Ask students to consider which of these plans would be suitable for them and if not for them, ‘Who would they suit?’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fb312b87e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fb312b87e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Delivery instruction</a:t>
            </a:r>
            <a:endParaRPr b="1">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Ask students to consider which of these plans would be suitable for them and if not for them, ‘Who would they suit?’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fb312b87e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fb312b87e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cb38281e4a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1cb38281e4a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3009a846d12fc6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3009a846d12fc6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fb312b87e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fb312b87e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3009a846d12fc6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3009a846d12fc6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Prompt questions</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Are there any other ways to reduce costs that you can think of?</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What kind of websites can be used to shop around?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Encourage students to take notes here, to support their answer to the next task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Other ways to reduce data: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Use Wi-Fi whenever possible</a:t>
            </a:r>
            <a:r>
              <a:rPr lang="en-GB">
                <a:solidFill>
                  <a:schemeClr val="dk1"/>
                </a:solidFill>
              </a:rPr>
              <a:t>: Connect to Wi-Fi networks at home, work, or public places.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Set apps to update only on Wi-Fi</a:t>
            </a:r>
            <a:r>
              <a:rPr lang="en-GB">
                <a:solidFill>
                  <a:schemeClr val="dk1"/>
                </a:solidFill>
              </a:rPr>
              <a:t>: Disable automatic app updates on mobile data.</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Turn off background data</a:t>
            </a:r>
            <a:r>
              <a:rPr lang="en-GB">
                <a:solidFill>
                  <a:schemeClr val="dk1"/>
                </a:solidFill>
              </a:rPr>
              <a:t>: Restrict background data usage for non-essential apps.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Use data-saving modes</a:t>
            </a:r>
            <a:r>
              <a:rPr lang="en-GB">
                <a:solidFill>
                  <a:schemeClr val="dk1"/>
                </a:solidFill>
              </a:rPr>
              <a:t>: Enable data saver modes available in phone settings or browsers.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Limit streaming quality</a:t>
            </a:r>
            <a:r>
              <a:rPr lang="en-GB">
                <a:solidFill>
                  <a:schemeClr val="dk1"/>
                </a:solidFill>
              </a:rPr>
              <a:t>: Reduce video and music streaming quality on apps like YouTube, Netflix, and Spotify.</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Disable auto-play for videos</a:t>
            </a:r>
            <a:r>
              <a:rPr lang="en-GB">
                <a:solidFill>
                  <a:schemeClr val="dk1"/>
                </a:solidFill>
              </a:rPr>
              <a:t>: Turn off auto-play for videos on social media platforms.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Download content for offline use</a:t>
            </a:r>
            <a:r>
              <a:rPr lang="en-GB">
                <a:solidFill>
                  <a:schemeClr val="dk1"/>
                </a:solidFill>
              </a:rPr>
              <a:t>: Save videos, music, and maps for offline use instead of streaming.</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Monitor data usage</a:t>
            </a:r>
            <a:r>
              <a:rPr lang="en-GB">
                <a:solidFill>
                  <a:schemeClr val="dk1"/>
                </a:solidFill>
              </a:rPr>
              <a:t>: Track and limit data usage via your phone’s settings.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Block ads</a:t>
            </a:r>
            <a:r>
              <a:rPr lang="en-GB">
                <a:solidFill>
                  <a:schemeClr val="dk1"/>
                </a:solidFill>
              </a:rPr>
              <a:t>: Use browsers with built-in ad blockers to reduce data-heavy ads.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Use lightweight apps</a:t>
            </a:r>
            <a:r>
              <a:rPr lang="en-GB">
                <a:solidFill>
                  <a:schemeClr val="dk1"/>
                </a:solidFill>
              </a:rPr>
              <a:t>: Opt for “lite” versions of popular apps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762c0ef7c3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762c0ef7c3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Encourage students to write down ideas and then share as a class.</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Prompt questions</a:t>
            </a:r>
            <a:endParaRPr b="1">
              <a:latin typeface="Lato"/>
              <a:ea typeface="Lato"/>
              <a:cs typeface="Lato"/>
              <a:sym typeface="Lato"/>
            </a:endParaRPr>
          </a:p>
          <a:p>
            <a:pPr indent="-298450" lvl="0" marL="457200" rtl="0" algn="l">
              <a:spcBef>
                <a:spcPts val="0"/>
              </a:spcBef>
              <a:spcAft>
                <a:spcPts val="0"/>
              </a:spcAft>
              <a:buSzPts val="1100"/>
              <a:buFont typeface="Lato"/>
              <a:buChar char="●"/>
            </a:pPr>
            <a:r>
              <a:rPr lang="en-GB">
                <a:latin typeface="Lato"/>
                <a:ea typeface="Lato"/>
                <a:cs typeface="Lato"/>
                <a:sym typeface="Lato"/>
              </a:rPr>
              <a:t>Is whatsapp a need or want? Could this be different for different people?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                 For example, somebody might need to contact their parent/carer via whatsapp so it becomes a need, whereas for others it might be a want.</a:t>
            </a:r>
            <a:endParaRPr>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Consider how deciding needs vs wants could help to manage the costs when deciding what contract to sign up for. </a:t>
            </a:r>
            <a:endParaRPr>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575e96a1f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69469c4ef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369469c4ef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5eaaf95b5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g25eaaf95b5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575e96a1fb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g1575e96a1fb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0" marL="457200" rtl="0" algn="l">
              <a:lnSpc>
                <a:spcPct val="107000"/>
              </a:lnSpc>
              <a:spcBef>
                <a:spcPts val="0"/>
              </a:spcBef>
              <a:spcAft>
                <a:spcPts val="0"/>
              </a:spcAft>
              <a:buClr>
                <a:schemeClr val="dk1"/>
              </a:buClr>
              <a:buSzPts val="900"/>
              <a:buFont typeface="Lato"/>
              <a:buAutoNum type="arabicPeriod"/>
            </a:pPr>
            <a:r>
              <a:t/>
            </a:r>
            <a:endParaRPr sz="9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3009a846d12fc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3009a846d12fc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a:t>
            </a:r>
            <a:r>
              <a:rPr b="1" lang="en-GB">
                <a:latin typeface="Lato"/>
                <a:ea typeface="Lato"/>
                <a:cs typeface="Lato"/>
                <a:sym typeface="Lato"/>
              </a:rPr>
              <a:t>delivery</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Encourage </a:t>
            </a:r>
            <a:r>
              <a:rPr lang="en-GB">
                <a:latin typeface="Lato"/>
                <a:ea typeface="Lato"/>
                <a:cs typeface="Lato"/>
                <a:sym typeface="Lato"/>
              </a:rPr>
              <a:t>students</a:t>
            </a:r>
            <a:r>
              <a:rPr lang="en-GB">
                <a:latin typeface="Lato"/>
                <a:ea typeface="Lato"/>
                <a:cs typeface="Lato"/>
                <a:sym typeface="Lato"/>
              </a:rPr>
              <a:t> to write down ideas and then share as a class.</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Prompt</a:t>
            </a:r>
            <a:r>
              <a:rPr b="1" lang="en-GB">
                <a:latin typeface="Lato"/>
                <a:ea typeface="Lato"/>
                <a:cs typeface="Lato"/>
                <a:sym typeface="Lato"/>
              </a:rPr>
              <a:t> questions</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Is whatsapp a need or want? Could this be </a:t>
            </a:r>
            <a:r>
              <a:rPr lang="en-GB">
                <a:latin typeface="Lato"/>
                <a:ea typeface="Lato"/>
                <a:cs typeface="Lato"/>
                <a:sym typeface="Lato"/>
              </a:rPr>
              <a:t>different</a:t>
            </a:r>
            <a:r>
              <a:rPr lang="en-GB">
                <a:latin typeface="Lato"/>
                <a:ea typeface="Lato"/>
                <a:cs typeface="Lato"/>
                <a:sym typeface="Lato"/>
              </a:rPr>
              <a:t> for different people?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For example, somebody might need to </a:t>
            </a:r>
            <a:r>
              <a:rPr lang="en-GB">
                <a:latin typeface="Lato"/>
                <a:ea typeface="Lato"/>
                <a:cs typeface="Lato"/>
                <a:sym typeface="Lato"/>
              </a:rPr>
              <a:t>contact</a:t>
            </a:r>
            <a:r>
              <a:rPr lang="en-GB">
                <a:latin typeface="Lato"/>
                <a:ea typeface="Lato"/>
                <a:cs typeface="Lato"/>
                <a:sym typeface="Lato"/>
              </a:rPr>
              <a:t> their mum/carer via whatsapp so it becomes a need, whereas for others it might be a want.</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3009a846d12fc6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3009a846d12fc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Ask students to draw a continuum in </a:t>
            </a:r>
            <a:r>
              <a:rPr lang="en-GB">
                <a:latin typeface="Lato"/>
                <a:ea typeface="Lato"/>
                <a:cs typeface="Lato"/>
                <a:sym typeface="Lato"/>
              </a:rPr>
              <a:t>their</a:t>
            </a:r>
            <a:r>
              <a:rPr lang="en-GB">
                <a:latin typeface="Lato"/>
                <a:ea typeface="Lato"/>
                <a:cs typeface="Lato"/>
                <a:sym typeface="Lato"/>
              </a:rPr>
              <a:t> books to show how the different ways of communication have changed over time.</a:t>
            </a:r>
            <a:r>
              <a:rPr b="1" lang="en-GB">
                <a:latin typeface="Lato"/>
                <a:ea typeface="Lato"/>
                <a:cs typeface="Lato"/>
                <a:sym typeface="Lato"/>
              </a:rPr>
              <a:t> </a:t>
            </a:r>
            <a:endParaRPr b="1">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cb38281e4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cb38281e4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 bullet point per reader</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t>Source: https://www.forbes.com/sites/solrogers/2019/10/15/the-role-of-technology-in-the-evolution-of-communication/?sh=69aa71e5493b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d41ceb03e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d41ceb03e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 bullet point per reader</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t>Source: https://www.forbes.com/sites/solrogers/2019/10/15/the-role-of-technology-in-the-evolution-of-communication/?sh=69aa71e5493b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6" name="Shape 6"/>
        <p:cNvGrpSpPr/>
        <p:nvPr/>
      </p:nvGrpSpPr>
      <p:grpSpPr>
        <a:xfrm>
          <a:off x="0" y="0"/>
          <a:ext cx="0" cy="0"/>
          <a:chOff x="0" y="0"/>
          <a:chExt cx="0" cy="0"/>
        </a:xfrm>
      </p:grpSpPr>
      <p:sp>
        <p:nvSpPr>
          <p:cNvPr id="7" name="Google Shape;7;g2fe13635dc2_0_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 name="Google Shape;8;g2fe13635dc2_0_2"/>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2">
  <p:cSld name="TITLE_AND_TWO_COLUMNS_1_2">
    <p:spTree>
      <p:nvGrpSpPr>
        <p:cNvPr id="9" name="Shape 9"/>
        <p:cNvGrpSpPr/>
        <p:nvPr/>
      </p:nvGrpSpPr>
      <p:grpSpPr>
        <a:xfrm>
          <a:off x="0" y="0"/>
          <a:ext cx="0" cy="0"/>
          <a:chOff x="0" y="0"/>
          <a:chExt cx="0" cy="0"/>
        </a:xfrm>
      </p:grpSpPr>
      <p:sp>
        <p:nvSpPr>
          <p:cNvPr id="10" name="Google Shape;10;g33ca7e5db1d_0_3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g33ca7e5db1d_0_31"/>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2" name="Google Shape;12;g33ca7e5db1d_0_3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_1">
    <p:spTree>
      <p:nvGrpSpPr>
        <p:cNvPr id="13" name="Shape 13"/>
        <p:cNvGrpSpPr/>
        <p:nvPr/>
      </p:nvGrpSpPr>
      <p:grpSpPr>
        <a:xfrm>
          <a:off x="0" y="0"/>
          <a:ext cx="0" cy="0"/>
          <a:chOff x="0" y="0"/>
          <a:chExt cx="0" cy="0"/>
        </a:xfrm>
      </p:grpSpPr>
      <p:sp>
        <p:nvSpPr>
          <p:cNvPr id="14" name="Google Shape;14;g2d41ceb03e9_0_2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5" name="Shape 15"/>
        <p:cNvGrpSpPr/>
        <p:nvPr/>
      </p:nvGrpSpPr>
      <p:grpSpPr>
        <a:xfrm>
          <a:off x="0" y="0"/>
          <a:ext cx="0" cy="0"/>
          <a:chOff x="0" y="0"/>
          <a:chExt cx="0" cy="0"/>
        </a:xfrm>
      </p:grpSpPr>
      <p:pic>
        <p:nvPicPr>
          <p:cNvPr id="16" name="Google Shape;16;g2fe13635dc2_0_5"/>
          <p:cNvPicPr preferRelativeResize="0"/>
          <p:nvPr/>
        </p:nvPicPr>
        <p:blipFill rotWithShape="1">
          <a:blip r:embed="rId2">
            <a:alphaModFix/>
          </a:blip>
          <a:srcRect b="-2282" l="-4222" r="-3757" t="-2440"/>
          <a:stretch/>
        </p:blipFill>
        <p:spPr>
          <a:xfrm rot="-5400000">
            <a:off x="7182681" y="3219806"/>
            <a:ext cx="2039601" cy="1978026"/>
          </a:xfrm>
          <a:prstGeom prst="rect">
            <a:avLst/>
          </a:prstGeom>
          <a:noFill/>
          <a:ln>
            <a:noFill/>
          </a:ln>
        </p:spPr>
      </p:pic>
      <p:pic>
        <p:nvPicPr>
          <p:cNvPr id="17" name="Google Shape;17;g2fe13635dc2_0_5"/>
          <p:cNvPicPr preferRelativeResize="0"/>
          <p:nvPr/>
        </p:nvPicPr>
        <p:blipFill rotWithShape="1">
          <a:blip r:embed="rId3">
            <a:alphaModFix/>
          </a:blip>
          <a:srcRect b="-5224" l="-1905" r="-1091" t="-5235"/>
          <a:stretch/>
        </p:blipFill>
        <p:spPr>
          <a:xfrm>
            <a:off x="426625" y="302950"/>
            <a:ext cx="2516427" cy="696225"/>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2fe13635dc2_0_9"/>
          <p:cNvPicPr preferRelativeResize="0"/>
          <p:nvPr/>
        </p:nvPicPr>
        <p:blipFill rotWithShape="1">
          <a:blip r:embed="rId2">
            <a:alphaModFix/>
          </a:blip>
          <a:srcRect b="-8418" l="-5677" r="-7637"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0" name="Shape 20"/>
        <p:cNvGrpSpPr/>
        <p:nvPr/>
      </p:nvGrpSpPr>
      <p:grpSpPr>
        <a:xfrm>
          <a:off x="0" y="0"/>
          <a:ext cx="0" cy="0"/>
          <a:chOff x="0" y="0"/>
          <a:chExt cx="0" cy="0"/>
        </a:xfrm>
      </p:grpSpPr>
      <p:pic>
        <p:nvPicPr>
          <p:cNvPr id="21" name="Google Shape;21;g2fe13635dc2_0_22"/>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g2fe13635dc2_0_25"/>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g2fe13635dc2_0_25"/>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25" name="Shape 2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20.png"/><Relationship Id="rId7" Type="http://schemas.openxmlformats.org/officeDocument/2006/relationships/image" Target="../media/image18.png"/><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31.png"/><Relationship Id="rId5"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 Id="rId4"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s://resources.ftflic.com/" TargetMode="External"/><Relationship Id="rId4" Type="http://schemas.openxmlformats.org/officeDocument/2006/relationships/hyperlink" Target="https://www.which.co.uk/reviews/mobile-phones/article/best-mobile-phone-and-sim-only-deals-aj8Ql8r9drKy" TargetMode="External"/><Relationship Id="rId5" Type="http://schemas.openxmlformats.org/officeDocument/2006/relationships/hyperlink" Target="https://www.which.co.uk/reviews/mobile-phones/article/best-mobile-phone-and-sim-only-deals-aj8Ql8r9drKy" TargetMode="External"/><Relationship Id="rId6" Type="http://schemas.openxmlformats.org/officeDocument/2006/relationships/hyperlink" Target="https://www.cambridge-news.co.uk/news/cost-of-living/martin-lewis-tells-14-million-3123979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32.png"/><Relationship Id="rId6" Type="http://schemas.openxmlformats.org/officeDocument/2006/relationships/image" Target="../media/image12.png"/><Relationship Id="rId7" Type="http://schemas.openxmlformats.org/officeDocument/2006/relationships/image" Target="../media/image3.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29" name="Shape 29"/>
        <p:cNvGrpSpPr/>
        <p:nvPr/>
      </p:nvGrpSpPr>
      <p:grpSpPr>
        <a:xfrm>
          <a:off x="0" y="0"/>
          <a:ext cx="0" cy="0"/>
          <a:chOff x="0" y="0"/>
          <a:chExt cx="0" cy="0"/>
        </a:xfrm>
      </p:grpSpPr>
      <p:sp>
        <p:nvSpPr>
          <p:cNvPr id="30" name="Google Shape;30;p1"/>
          <p:cNvSpPr txBox="1"/>
          <p:nvPr>
            <p:ph type="ctrTitle"/>
          </p:nvPr>
        </p:nvSpPr>
        <p:spPr>
          <a:xfrm>
            <a:off x="360375" y="1253100"/>
            <a:ext cx="80121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a:t>
            </a:r>
            <a:r>
              <a:rPr b="1" lang="en-GB" sz="4800">
                <a:solidFill>
                  <a:schemeClr val="lt1"/>
                </a:solidFill>
                <a:latin typeface="Lato Black"/>
                <a:ea typeface="Lato Black"/>
                <a:cs typeface="Lato Black"/>
                <a:sym typeface="Lato Black"/>
              </a:rPr>
              <a:t>manage </a:t>
            </a:r>
            <a:endParaRPr b="1" sz="48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rPr b="1" lang="en-GB" sz="4800">
                <a:solidFill>
                  <a:schemeClr val="lt1"/>
                </a:solidFill>
                <a:latin typeface="Lato Black"/>
                <a:ea typeface="Lato Black"/>
                <a:cs typeface="Lato Black"/>
                <a:sym typeface="Lato Black"/>
              </a:rPr>
              <a:t>financial risk</a:t>
            </a:r>
            <a:r>
              <a:rPr b="1" i="0" lang="en-GB" sz="4800" u="none" cap="none" strike="noStrike">
                <a:solidFill>
                  <a:schemeClr val="lt1"/>
                </a:solidFill>
                <a:latin typeface="Lato Black"/>
                <a:ea typeface="Lato Black"/>
                <a:cs typeface="Lato Black"/>
                <a:sym typeface="Lato Black"/>
              </a:rPr>
              <a:t> </a:t>
            </a:r>
            <a:endParaRPr b="1" i="0" sz="4800" u="none" cap="none" strike="noStrike">
              <a:solidFill>
                <a:schemeClr val="lt1"/>
              </a:solidFill>
              <a:latin typeface="Lato Black"/>
              <a:ea typeface="Lato Black"/>
              <a:cs typeface="Lato Black"/>
              <a:sym typeface="Lato Black"/>
            </a:endParaRPr>
          </a:p>
        </p:txBody>
      </p:sp>
      <p:sp>
        <p:nvSpPr>
          <p:cNvPr id="31" name="Google Shape;31;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Year 9 and</a:t>
            </a:r>
            <a:r>
              <a:rPr b="1" lang="en-GB" sz="1000">
                <a:solidFill>
                  <a:schemeClr val="accent2"/>
                </a:solidFill>
              </a:rPr>
              <a:t> is also </a:t>
            </a:r>
            <a:r>
              <a:rPr b="1" lang="en-GB" sz="1000">
                <a:solidFill>
                  <a:schemeClr val="accent2"/>
                </a:solidFill>
              </a:rPr>
              <a:t>appropriate</a:t>
            </a:r>
            <a:r>
              <a:rPr b="1" lang="en-GB" sz="1000">
                <a:solidFill>
                  <a:schemeClr val="accent2"/>
                </a:solidFill>
              </a:rPr>
              <a:t> for KS4 and KS5</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g23009a846d12fc6_15"/>
          <p:cNvPicPr preferRelativeResize="0"/>
          <p:nvPr/>
        </p:nvPicPr>
        <p:blipFill rotWithShape="1">
          <a:blip r:embed="rId3">
            <a:alphaModFix/>
          </a:blip>
          <a:srcRect b="24953" l="29305" r="29531" t="27815"/>
          <a:stretch/>
        </p:blipFill>
        <p:spPr>
          <a:xfrm>
            <a:off x="1846075" y="3751475"/>
            <a:ext cx="1162144" cy="1333500"/>
          </a:xfrm>
          <a:prstGeom prst="rect">
            <a:avLst/>
          </a:prstGeom>
          <a:noFill/>
          <a:ln>
            <a:noFill/>
          </a:ln>
        </p:spPr>
      </p:pic>
      <p:sp>
        <p:nvSpPr>
          <p:cNvPr id="102" name="Google Shape;102;g23009a846d12fc6_1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How much does it cost to have a mobile phone?</a:t>
            </a:r>
            <a:endParaRPr b="1" i="0" sz="2900" u="none" cap="none" strike="noStrike">
              <a:solidFill>
                <a:schemeClr val="lt1"/>
              </a:solidFill>
              <a:latin typeface="Lato"/>
              <a:ea typeface="Lato"/>
              <a:cs typeface="Lato"/>
              <a:sym typeface="Lato"/>
            </a:endParaRPr>
          </a:p>
        </p:txBody>
      </p:sp>
      <p:pic>
        <p:nvPicPr>
          <p:cNvPr id="103" name="Google Shape;103;g23009a846d12fc6_15"/>
          <p:cNvPicPr preferRelativeResize="0"/>
          <p:nvPr/>
        </p:nvPicPr>
        <p:blipFill rotWithShape="1">
          <a:blip r:embed="rId4">
            <a:alphaModFix/>
          </a:blip>
          <a:srcRect b="8707" l="25534" r="25382" t="8050"/>
          <a:stretch/>
        </p:blipFill>
        <p:spPr>
          <a:xfrm>
            <a:off x="807375" y="1113375"/>
            <a:ext cx="882175" cy="1496115"/>
          </a:xfrm>
          <a:prstGeom prst="rect">
            <a:avLst/>
          </a:prstGeom>
          <a:noFill/>
          <a:ln>
            <a:noFill/>
          </a:ln>
        </p:spPr>
      </p:pic>
      <p:pic>
        <p:nvPicPr>
          <p:cNvPr id="104" name="Google Shape;104;g23009a846d12fc6_15"/>
          <p:cNvPicPr preferRelativeResize="0"/>
          <p:nvPr/>
        </p:nvPicPr>
        <p:blipFill>
          <a:blip r:embed="rId5">
            <a:alphaModFix/>
          </a:blip>
          <a:stretch>
            <a:fillRect/>
          </a:stretch>
        </p:blipFill>
        <p:spPr>
          <a:xfrm>
            <a:off x="3585300" y="3722688"/>
            <a:ext cx="1391075" cy="1391075"/>
          </a:xfrm>
          <a:prstGeom prst="rect">
            <a:avLst/>
          </a:prstGeom>
          <a:noFill/>
          <a:ln>
            <a:noFill/>
          </a:ln>
        </p:spPr>
      </p:pic>
      <p:pic>
        <p:nvPicPr>
          <p:cNvPr id="105" name="Google Shape;105;g23009a846d12fc6_15"/>
          <p:cNvPicPr preferRelativeResize="0"/>
          <p:nvPr/>
        </p:nvPicPr>
        <p:blipFill>
          <a:blip r:embed="rId6">
            <a:alphaModFix/>
          </a:blip>
          <a:stretch>
            <a:fillRect/>
          </a:stretch>
        </p:blipFill>
        <p:spPr>
          <a:xfrm>
            <a:off x="605475" y="2609500"/>
            <a:ext cx="1580575" cy="1580575"/>
          </a:xfrm>
          <a:prstGeom prst="rect">
            <a:avLst/>
          </a:prstGeom>
          <a:noFill/>
          <a:ln>
            <a:noFill/>
          </a:ln>
        </p:spPr>
      </p:pic>
      <p:pic>
        <p:nvPicPr>
          <p:cNvPr id="106" name="Google Shape;106;g23009a846d12fc6_15"/>
          <p:cNvPicPr preferRelativeResize="0"/>
          <p:nvPr/>
        </p:nvPicPr>
        <p:blipFill>
          <a:blip r:embed="rId7">
            <a:alphaModFix/>
          </a:blip>
          <a:stretch>
            <a:fillRect/>
          </a:stretch>
        </p:blipFill>
        <p:spPr>
          <a:xfrm>
            <a:off x="6179250" y="3498600"/>
            <a:ext cx="1496125" cy="1496125"/>
          </a:xfrm>
          <a:prstGeom prst="rect">
            <a:avLst/>
          </a:prstGeom>
          <a:noFill/>
          <a:ln>
            <a:noFill/>
          </a:ln>
        </p:spPr>
      </p:pic>
      <p:pic>
        <p:nvPicPr>
          <p:cNvPr id="107" name="Google Shape;107;g23009a846d12fc6_15"/>
          <p:cNvPicPr preferRelativeResize="0"/>
          <p:nvPr/>
        </p:nvPicPr>
        <p:blipFill>
          <a:blip r:embed="rId8">
            <a:alphaModFix/>
          </a:blip>
          <a:stretch>
            <a:fillRect/>
          </a:stretch>
        </p:blipFill>
        <p:spPr>
          <a:xfrm>
            <a:off x="6960351" y="1256025"/>
            <a:ext cx="1756300" cy="1756300"/>
          </a:xfrm>
          <a:prstGeom prst="rect">
            <a:avLst/>
          </a:prstGeom>
          <a:noFill/>
          <a:ln>
            <a:noFill/>
          </a:ln>
        </p:spPr>
      </p:pic>
      <p:sp>
        <p:nvSpPr>
          <p:cNvPr id="108" name="Google Shape;108;g23009a846d12fc6_15"/>
          <p:cNvSpPr/>
          <p:nvPr/>
        </p:nvSpPr>
        <p:spPr>
          <a:xfrm>
            <a:off x="2818250" y="1359625"/>
            <a:ext cx="3542100" cy="2139000"/>
          </a:xfrm>
          <a:prstGeom prst="roundRect">
            <a:avLst>
              <a:gd fmla="val 16667" name="adj"/>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200">
                <a:solidFill>
                  <a:schemeClr val="accent2"/>
                </a:solidFill>
                <a:latin typeface="Lato"/>
                <a:ea typeface="Lato"/>
                <a:cs typeface="Lato"/>
                <a:sym typeface="Lato"/>
              </a:rPr>
              <a:t>Discussion: </a:t>
            </a:r>
            <a:endParaRPr sz="2200">
              <a:solidFill>
                <a:schemeClr val="accent2"/>
              </a:solidFill>
              <a:latin typeface="Lato"/>
              <a:ea typeface="Lato"/>
              <a:cs typeface="Lato"/>
              <a:sym typeface="Lato"/>
            </a:endParaRPr>
          </a:p>
          <a:p>
            <a:pPr indent="0" lvl="0" marL="0" rtl="0" algn="ctr">
              <a:spcBef>
                <a:spcPts val="0"/>
              </a:spcBef>
              <a:spcAft>
                <a:spcPts val="0"/>
              </a:spcAft>
              <a:buNone/>
            </a:pPr>
            <a:r>
              <a:t/>
            </a:r>
            <a:endParaRPr sz="2200">
              <a:solidFill>
                <a:schemeClr val="accent2"/>
              </a:solidFill>
              <a:latin typeface="Lato"/>
              <a:ea typeface="Lato"/>
              <a:cs typeface="Lato"/>
              <a:sym typeface="Lato"/>
            </a:endParaRPr>
          </a:p>
          <a:p>
            <a:pPr indent="0" lvl="0" marL="0" rtl="0" algn="ctr">
              <a:spcBef>
                <a:spcPts val="0"/>
              </a:spcBef>
              <a:spcAft>
                <a:spcPts val="0"/>
              </a:spcAft>
              <a:buNone/>
            </a:pPr>
            <a:r>
              <a:rPr lang="en-GB" sz="2200">
                <a:solidFill>
                  <a:schemeClr val="accent2"/>
                </a:solidFill>
                <a:latin typeface="Lato"/>
                <a:ea typeface="Lato"/>
                <a:cs typeface="Lato"/>
                <a:sym typeface="Lato"/>
              </a:rPr>
              <a:t>What are the </a:t>
            </a:r>
            <a:r>
              <a:rPr lang="en-GB" sz="2200" u="sng">
                <a:solidFill>
                  <a:schemeClr val="accent2"/>
                </a:solidFill>
                <a:latin typeface="Lato"/>
                <a:ea typeface="Lato"/>
                <a:cs typeface="Lato"/>
                <a:sym typeface="Lato"/>
              </a:rPr>
              <a:t>financial</a:t>
            </a:r>
            <a:r>
              <a:rPr lang="en-GB" sz="2200">
                <a:solidFill>
                  <a:schemeClr val="accent2"/>
                </a:solidFill>
                <a:latin typeface="Lato"/>
                <a:ea typeface="Lato"/>
                <a:cs typeface="Lato"/>
                <a:sym typeface="Lato"/>
              </a:rPr>
              <a:t> </a:t>
            </a:r>
            <a:r>
              <a:rPr lang="en-GB" sz="2200" u="sng">
                <a:solidFill>
                  <a:schemeClr val="accent2"/>
                </a:solidFill>
                <a:latin typeface="Lato"/>
                <a:ea typeface="Lato"/>
                <a:cs typeface="Lato"/>
                <a:sym typeface="Lato"/>
              </a:rPr>
              <a:t>costs</a:t>
            </a:r>
            <a:r>
              <a:rPr lang="en-GB" sz="2200">
                <a:solidFill>
                  <a:schemeClr val="accent2"/>
                </a:solidFill>
                <a:latin typeface="Lato"/>
                <a:ea typeface="Lato"/>
                <a:cs typeface="Lato"/>
                <a:sym typeface="Lato"/>
              </a:rPr>
              <a:t> associated with mobile phones?</a:t>
            </a:r>
            <a:endParaRPr sz="2200">
              <a:solidFill>
                <a:schemeClr val="accent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d41ceb03e9_0_34"/>
          <p:cNvSpPr txBox="1"/>
          <p:nvPr/>
        </p:nvSpPr>
        <p:spPr>
          <a:xfrm>
            <a:off x="494325" y="1500925"/>
            <a:ext cx="384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aphicFrame>
        <p:nvGraphicFramePr>
          <p:cNvPr id="114" name="Google Shape;114;g2d41ceb03e9_0_34"/>
          <p:cNvGraphicFramePr/>
          <p:nvPr/>
        </p:nvGraphicFramePr>
        <p:xfrm>
          <a:off x="88338" y="1156150"/>
          <a:ext cx="3000000" cy="3000000"/>
        </p:xfrm>
        <a:graphic>
          <a:graphicData uri="http://schemas.openxmlformats.org/drawingml/2006/table">
            <a:tbl>
              <a:tblPr>
                <a:noFill/>
                <a:tableStyleId>{53212D91-4EE3-4255-AA6F-051D9CF8F9E4}</a:tableStyleId>
              </a:tblPr>
              <a:tblGrid>
                <a:gridCol w="1651175"/>
                <a:gridCol w="5726625"/>
              </a:tblGrid>
              <a:tr h="396200">
                <a:tc>
                  <a:txBody>
                    <a:bodyPr/>
                    <a:lstStyle/>
                    <a:p>
                      <a:pPr indent="0" lvl="0" marL="0" rtl="0" algn="l">
                        <a:spcBef>
                          <a:spcPts val="0"/>
                        </a:spcBef>
                        <a:spcAft>
                          <a:spcPts val="0"/>
                        </a:spcAft>
                        <a:buNone/>
                      </a:pPr>
                      <a:r>
                        <a:rPr b="1" lang="en-GB" sz="1200">
                          <a:solidFill>
                            <a:schemeClr val="dk1"/>
                          </a:solidFill>
                          <a:latin typeface="Lato"/>
                          <a:ea typeface="Lato"/>
                          <a:cs typeface="Lato"/>
                          <a:sym typeface="Lato"/>
                        </a:rPr>
                        <a:t>Keyword </a:t>
                      </a:r>
                      <a:endParaRPr b="1" sz="1200">
                        <a:solidFill>
                          <a:schemeClr val="dk1"/>
                        </a:solidFill>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sz="1200">
                          <a:solidFill>
                            <a:schemeClr val="dk1"/>
                          </a:solidFill>
                          <a:latin typeface="Lato"/>
                          <a:ea typeface="Lato"/>
                          <a:cs typeface="Lato"/>
                          <a:sym typeface="Lato"/>
                        </a:rPr>
                        <a:t>Definition </a:t>
                      </a:r>
                      <a:endParaRPr b="1" sz="1200">
                        <a:solidFill>
                          <a:schemeClr val="dk1"/>
                        </a:solidFill>
                        <a:latin typeface="Lato"/>
                        <a:ea typeface="Lato"/>
                        <a:cs typeface="Lato"/>
                        <a:sym typeface="Lato"/>
                      </a:endParaRPr>
                    </a:p>
                  </a:txBody>
                  <a:tcPr marT="91425" marB="91425" marR="91425" marL="91425">
                    <a:solidFill>
                      <a:schemeClr val="accent2"/>
                    </a:solidFill>
                  </a:tcPr>
                </a:tc>
              </a:tr>
              <a:tr h="548600">
                <a:tc>
                  <a:txBody>
                    <a:bodyPr/>
                    <a:lstStyle/>
                    <a:p>
                      <a:pPr indent="0" lvl="0" marL="0" rtl="0" algn="l">
                        <a:spcBef>
                          <a:spcPts val="0"/>
                        </a:spcBef>
                        <a:spcAft>
                          <a:spcPts val="0"/>
                        </a:spcAft>
                        <a:buNone/>
                      </a:pPr>
                      <a:r>
                        <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GB" sz="1300">
                          <a:solidFill>
                            <a:schemeClr val="dk1"/>
                          </a:solidFill>
                          <a:latin typeface="Lato"/>
                          <a:ea typeface="Lato"/>
                          <a:cs typeface="Lato"/>
                          <a:sym typeface="Lato"/>
                        </a:rPr>
                        <a:t>This cost can be paid  in one go or over an agreed period of time.</a:t>
                      </a:r>
                      <a:endParaRPr sz="1300">
                        <a:solidFill>
                          <a:schemeClr val="dk1"/>
                        </a:solidFill>
                        <a:latin typeface="Lato"/>
                        <a:ea typeface="Lato"/>
                        <a:cs typeface="Lato"/>
                        <a:sym typeface="Lato"/>
                      </a:endParaRPr>
                    </a:p>
                  </a:txBody>
                  <a:tcPr marT="91425" marB="91425" marR="91425" marL="91425"/>
                </a:tc>
              </a:tr>
              <a:tr h="548600">
                <a:tc>
                  <a:txBody>
                    <a:bodyPr/>
                    <a:lstStyle/>
                    <a:p>
                      <a:pPr indent="0" lvl="0" marL="0" rtl="0" algn="l">
                        <a:spcBef>
                          <a:spcPts val="0"/>
                        </a:spcBef>
                        <a:spcAft>
                          <a:spcPts val="0"/>
                        </a:spcAft>
                        <a:buNone/>
                      </a:pPr>
                      <a:r>
                        <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GB" sz="1300">
                          <a:solidFill>
                            <a:schemeClr val="dk1"/>
                          </a:solidFill>
                          <a:latin typeface="Lato"/>
                          <a:ea typeface="Lato"/>
                          <a:cs typeface="Lato"/>
                          <a:sym typeface="Lato"/>
                        </a:rPr>
                        <a:t>This charge is based on how many </a:t>
                      </a:r>
                      <a:r>
                        <a:rPr lang="en-GB" sz="1300" u="sng">
                          <a:solidFill>
                            <a:schemeClr val="dk1"/>
                          </a:solidFill>
                          <a:latin typeface="Lato"/>
                          <a:ea typeface="Lato"/>
                          <a:cs typeface="Lato"/>
                          <a:sym typeface="Lato"/>
                        </a:rPr>
                        <a:t>calls</a:t>
                      </a:r>
                      <a:r>
                        <a:rPr lang="en-GB" sz="1300">
                          <a:solidFill>
                            <a:schemeClr val="dk1"/>
                          </a:solidFill>
                          <a:latin typeface="Lato"/>
                          <a:ea typeface="Lato"/>
                          <a:cs typeface="Lato"/>
                          <a:sym typeface="Lato"/>
                        </a:rPr>
                        <a:t> and </a:t>
                      </a:r>
                      <a:r>
                        <a:rPr lang="en-GB" sz="1300" u="sng">
                          <a:solidFill>
                            <a:schemeClr val="dk1"/>
                          </a:solidFill>
                          <a:latin typeface="Lato"/>
                          <a:ea typeface="Lato"/>
                          <a:cs typeface="Lato"/>
                          <a:sym typeface="Lato"/>
                        </a:rPr>
                        <a:t>texts</a:t>
                      </a:r>
                      <a:r>
                        <a:rPr lang="en-GB" sz="1300">
                          <a:solidFill>
                            <a:schemeClr val="dk1"/>
                          </a:solidFill>
                          <a:latin typeface="Lato"/>
                          <a:ea typeface="Lato"/>
                          <a:cs typeface="Lato"/>
                          <a:sym typeface="Lato"/>
                        </a:rPr>
                        <a:t> you use. It can be charged monthly or you can </a:t>
                      </a:r>
                      <a:r>
                        <a:rPr lang="en-GB" sz="1300" u="sng">
                          <a:solidFill>
                            <a:schemeClr val="dk1"/>
                          </a:solidFill>
                          <a:latin typeface="Lato"/>
                          <a:ea typeface="Lato"/>
                          <a:cs typeface="Lato"/>
                          <a:sym typeface="Lato"/>
                        </a:rPr>
                        <a:t>pay as you go</a:t>
                      </a:r>
                      <a:r>
                        <a:rPr lang="en-GB" sz="1300">
                          <a:solidFill>
                            <a:schemeClr val="dk1"/>
                          </a:solidFill>
                          <a:latin typeface="Lato"/>
                          <a:ea typeface="Lato"/>
                          <a:cs typeface="Lato"/>
                          <a:sym typeface="Lato"/>
                        </a:rPr>
                        <a:t>/top-up</a:t>
                      </a:r>
                      <a:endParaRPr sz="1300">
                        <a:solidFill>
                          <a:schemeClr val="dk1"/>
                        </a:solidFill>
                        <a:latin typeface="Lato"/>
                        <a:ea typeface="Lato"/>
                        <a:cs typeface="Lato"/>
                        <a:sym typeface="Lato"/>
                      </a:endParaRPr>
                    </a:p>
                  </a:txBody>
                  <a:tcPr marT="91425" marB="91425" marR="91425" marL="91425"/>
                </a:tc>
              </a:tr>
              <a:tr h="548600">
                <a:tc>
                  <a:txBody>
                    <a:bodyPr/>
                    <a:lstStyle/>
                    <a:p>
                      <a:pPr indent="0" lvl="0" marL="0" rtl="0" algn="l">
                        <a:spcBef>
                          <a:spcPts val="0"/>
                        </a:spcBef>
                        <a:spcAft>
                          <a:spcPts val="0"/>
                        </a:spcAft>
                        <a:buNone/>
                      </a:pPr>
                      <a:r>
                        <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GB" sz="1300">
                          <a:solidFill>
                            <a:schemeClr val="dk1"/>
                          </a:solidFill>
                          <a:latin typeface="Lato"/>
                          <a:ea typeface="Lato"/>
                          <a:cs typeface="Lato"/>
                          <a:sym typeface="Lato"/>
                        </a:rPr>
                        <a:t>This charge is for the amount of </a:t>
                      </a:r>
                      <a:r>
                        <a:rPr lang="en-GB" sz="1300" u="sng">
                          <a:solidFill>
                            <a:schemeClr val="dk1"/>
                          </a:solidFill>
                          <a:latin typeface="Lato"/>
                          <a:ea typeface="Lato"/>
                          <a:cs typeface="Lato"/>
                          <a:sym typeface="Lato"/>
                        </a:rPr>
                        <a:t>internet</a:t>
                      </a:r>
                      <a:r>
                        <a:rPr lang="en-GB" sz="1300">
                          <a:solidFill>
                            <a:schemeClr val="dk1"/>
                          </a:solidFill>
                          <a:latin typeface="Lato"/>
                          <a:ea typeface="Lato"/>
                          <a:cs typeface="Lato"/>
                          <a:sym typeface="Lato"/>
                        </a:rPr>
                        <a:t> you use. It is measured in </a:t>
                      </a:r>
                      <a:r>
                        <a:rPr lang="en-GB" sz="1300" u="sng">
                          <a:solidFill>
                            <a:schemeClr val="dk1"/>
                          </a:solidFill>
                          <a:latin typeface="Lato"/>
                          <a:ea typeface="Lato"/>
                          <a:cs typeface="Lato"/>
                          <a:sym typeface="Lato"/>
                        </a:rPr>
                        <a:t>GB (gigabytes)</a:t>
                      </a:r>
                      <a:r>
                        <a:rPr lang="en-GB" sz="1300">
                          <a:solidFill>
                            <a:schemeClr val="dk1"/>
                          </a:solidFill>
                          <a:latin typeface="Lato"/>
                          <a:ea typeface="Lato"/>
                          <a:cs typeface="Lato"/>
                          <a:sym typeface="Lato"/>
                        </a:rPr>
                        <a:t>.</a:t>
                      </a:r>
                      <a:endParaRPr sz="1300">
                        <a:solidFill>
                          <a:schemeClr val="dk1"/>
                        </a:solidFill>
                      </a:endParaRPr>
                    </a:p>
                  </a:txBody>
                  <a:tcPr marT="91425" marB="91425" marR="91425" marL="91425"/>
                </a:tc>
              </a:tr>
              <a:tr h="731500">
                <a:tc>
                  <a:txBody>
                    <a:bodyPr/>
                    <a:lstStyle/>
                    <a:p>
                      <a:pPr indent="0" lvl="0" marL="0" rtl="0" algn="l">
                        <a:spcBef>
                          <a:spcPts val="0"/>
                        </a:spcBef>
                        <a:spcAft>
                          <a:spcPts val="0"/>
                        </a:spcAft>
                        <a:buNone/>
                      </a:pPr>
                      <a:r>
                        <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GB" sz="1300">
                          <a:solidFill>
                            <a:schemeClr val="dk1"/>
                          </a:solidFill>
                          <a:latin typeface="Lato"/>
                          <a:ea typeface="Lato"/>
                          <a:cs typeface="Lato"/>
                          <a:sym typeface="Lato"/>
                        </a:rPr>
                        <a:t>This cost will allow you to replace your phone if it is </a:t>
                      </a:r>
                      <a:r>
                        <a:rPr lang="en-GB" sz="1300" u="sng">
                          <a:solidFill>
                            <a:schemeClr val="dk1"/>
                          </a:solidFill>
                          <a:latin typeface="Lato"/>
                          <a:ea typeface="Lato"/>
                          <a:cs typeface="Lato"/>
                          <a:sym typeface="Lato"/>
                        </a:rPr>
                        <a:t>lost</a:t>
                      </a:r>
                      <a:r>
                        <a:rPr lang="en-GB" sz="1300">
                          <a:solidFill>
                            <a:schemeClr val="dk1"/>
                          </a:solidFill>
                          <a:latin typeface="Lato"/>
                          <a:ea typeface="Lato"/>
                          <a:cs typeface="Lato"/>
                          <a:sym typeface="Lato"/>
                        </a:rPr>
                        <a:t>, stolen or </a:t>
                      </a:r>
                      <a:r>
                        <a:rPr lang="en-GB" sz="1300" u="sng">
                          <a:solidFill>
                            <a:schemeClr val="dk1"/>
                          </a:solidFill>
                          <a:latin typeface="Lato"/>
                          <a:ea typeface="Lato"/>
                          <a:cs typeface="Lato"/>
                          <a:sym typeface="Lato"/>
                        </a:rPr>
                        <a:t>damaged</a:t>
                      </a:r>
                      <a:r>
                        <a:rPr lang="en-GB" sz="1300">
                          <a:solidFill>
                            <a:schemeClr val="dk1"/>
                          </a:solidFill>
                          <a:latin typeface="Lato"/>
                          <a:ea typeface="Lato"/>
                          <a:cs typeface="Lato"/>
                          <a:sym typeface="Lato"/>
                        </a:rPr>
                        <a:t>.</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endParaRPr>
                    </a:p>
                  </a:txBody>
                  <a:tcPr marT="91425" marB="91425" marR="91425" marL="91425"/>
                </a:tc>
              </a:tr>
            </a:tbl>
          </a:graphicData>
        </a:graphic>
      </p:graphicFrame>
      <p:sp>
        <p:nvSpPr>
          <p:cNvPr id="115" name="Google Shape;115;g2d41ceb03e9_0_34"/>
          <p:cNvSpPr/>
          <p:nvPr/>
        </p:nvSpPr>
        <p:spPr>
          <a:xfrm>
            <a:off x="108525" y="4316050"/>
            <a:ext cx="1779900" cy="460200"/>
          </a:xfrm>
          <a:prstGeom prst="roundRect">
            <a:avLst>
              <a:gd fmla="val 16667" name="adj"/>
            </a:avLst>
          </a:prstGeom>
          <a:solidFill>
            <a:srgbClr val="FF802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dk1"/>
                </a:solidFill>
                <a:latin typeface="Lato"/>
                <a:ea typeface="Lato"/>
                <a:cs typeface="Lato"/>
                <a:sym typeface="Lato"/>
              </a:rPr>
              <a:t>insurance</a:t>
            </a:r>
            <a:endParaRPr b="1" sz="1600">
              <a:solidFill>
                <a:schemeClr val="dk1"/>
              </a:solidFill>
              <a:latin typeface="Lato"/>
              <a:ea typeface="Lato"/>
              <a:cs typeface="Lato"/>
              <a:sym typeface="Lato"/>
            </a:endParaRPr>
          </a:p>
        </p:txBody>
      </p:sp>
      <p:sp>
        <p:nvSpPr>
          <p:cNvPr id="116" name="Google Shape;116;g2d41ceb03e9_0_34"/>
          <p:cNvSpPr/>
          <p:nvPr/>
        </p:nvSpPr>
        <p:spPr>
          <a:xfrm>
            <a:off x="2130475" y="4316050"/>
            <a:ext cx="1779900" cy="460200"/>
          </a:xfrm>
          <a:prstGeom prst="roundRect">
            <a:avLst>
              <a:gd fmla="val 16667" name="adj"/>
            </a:avLst>
          </a:prstGeom>
          <a:solidFill>
            <a:srgbClr val="FF802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dk1"/>
                </a:solidFill>
                <a:latin typeface="Lato"/>
                <a:ea typeface="Lato"/>
                <a:cs typeface="Lato"/>
                <a:sym typeface="Lato"/>
              </a:rPr>
              <a:t>data</a:t>
            </a:r>
            <a:endParaRPr b="1" sz="1600">
              <a:solidFill>
                <a:schemeClr val="dk1"/>
              </a:solidFill>
              <a:latin typeface="Lato"/>
              <a:ea typeface="Lato"/>
              <a:cs typeface="Lato"/>
              <a:sym typeface="Lato"/>
            </a:endParaRPr>
          </a:p>
        </p:txBody>
      </p:sp>
      <p:sp>
        <p:nvSpPr>
          <p:cNvPr id="117" name="Google Shape;117;g2d41ceb03e9_0_34"/>
          <p:cNvSpPr/>
          <p:nvPr/>
        </p:nvSpPr>
        <p:spPr>
          <a:xfrm>
            <a:off x="4070275" y="4316050"/>
            <a:ext cx="1779900" cy="460200"/>
          </a:xfrm>
          <a:prstGeom prst="roundRect">
            <a:avLst>
              <a:gd fmla="val 16667" name="adj"/>
            </a:avLst>
          </a:prstGeom>
          <a:solidFill>
            <a:srgbClr val="FF802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dk1"/>
                </a:solidFill>
                <a:latin typeface="Lato"/>
                <a:ea typeface="Lato"/>
                <a:cs typeface="Lato"/>
                <a:sym typeface="Lato"/>
              </a:rPr>
              <a:t>tariff</a:t>
            </a:r>
            <a:endParaRPr b="1" sz="1600">
              <a:solidFill>
                <a:schemeClr val="dk1"/>
              </a:solidFill>
              <a:latin typeface="Lato"/>
              <a:ea typeface="Lato"/>
              <a:cs typeface="Lato"/>
              <a:sym typeface="Lato"/>
            </a:endParaRPr>
          </a:p>
        </p:txBody>
      </p:sp>
      <p:sp>
        <p:nvSpPr>
          <p:cNvPr id="118" name="Google Shape;118;g2d41ceb03e9_0_34"/>
          <p:cNvSpPr/>
          <p:nvPr/>
        </p:nvSpPr>
        <p:spPr>
          <a:xfrm>
            <a:off x="6092225" y="4316050"/>
            <a:ext cx="1779900" cy="460200"/>
          </a:xfrm>
          <a:prstGeom prst="roundRect">
            <a:avLst>
              <a:gd fmla="val 16667" name="adj"/>
            </a:avLst>
          </a:prstGeom>
          <a:solidFill>
            <a:srgbClr val="FF802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dk1"/>
                </a:solidFill>
                <a:latin typeface="Lato"/>
                <a:ea typeface="Lato"/>
                <a:cs typeface="Lato"/>
                <a:sym typeface="Lato"/>
              </a:rPr>
              <a:t>device</a:t>
            </a:r>
            <a:endParaRPr b="1" sz="1600">
              <a:solidFill>
                <a:schemeClr val="dk1"/>
              </a:solidFill>
              <a:latin typeface="Lato"/>
              <a:ea typeface="Lato"/>
              <a:cs typeface="Lato"/>
              <a:sym typeface="Lato"/>
            </a:endParaRPr>
          </a:p>
        </p:txBody>
      </p:sp>
      <p:sp>
        <p:nvSpPr>
          <p:cNvPr id="119" name="Google Shape;119;g2d41ceb03e9_0_34"/>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lang="en-GB" sz="2900"/>
              <a:t>How much does it cost to have a mobile phone?</a:t>
            </a:r>
            <a:endParaRPr sz="2900"/>
          </a:p>
          <a:p>
            <a:pPr indent="0" lvl="0" marL="0" rtl="0" algn="l">
              <a:spcBef>
                <a:spcPts val="0"/>
              </a:spcBef>
              <a:spcAft>
                <a:spcPts val="0"/>
              </a:spcAft>
              <a:buClr>
                <a:srgbClr val="000000"/>
              </a:buClr>
              <a:buSzPts val="990"/>
              <a:buFont typeface="Arial"/>
              <a:buNone/>
            </a:pPr>
            <a:r>
              <a:rPr lang="en-GB" sz="2000"/>
              <a:t>Copy the table, match the definitions with the keywords below</a:t>
            </a:r>
            <a:endParaRPr sz="2000"/>
          </a:p>
        </p:txBody>
      </p:sp>
      <p:sp>
        <p:nvSpPr>
          <p:cNvPr id="120" name="Google Shape;120;g2d41ceb03e9_0_34"/>
          <p:cNvSpPr txBox="1"/>
          <p:nvPr/>
        </p:nvSpPr>
        <p:spPr>
          <a:xfrm>
            <a:off x="88350" y="4804800"/>
            <a:ext cx="6687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accent2"/>
                </a:solidFill>
                <a:latin typeface="Lato"/>
                <a:ea typeface="Lato"/>
                <a:cs typeface="Lato"/>
                <a:sym typeface="Lato"/>
              </a:rPr>
              <a:t>Resource 1 | Mobile phone cost breakdown</a:t>
            </a:r>
            <a:endParaRPr b="1" sz="1000">
              <a:solidFill>
                <a:schemeClr val="accent2"/>
              </a:solidFill>
              <a:latin typeface="Lato"/>
              <a:ea typeface="Lato"/>
              <a:cs typeface="Lato"/>
              <a:sym typeface="Lato"/>
            </a:endParaRPr>
          </a:p>
        </p:txBody>
      </p:sp>
      <p:sp>
        <p:nvSpPr>
          <p:cNvPr id="121" name="Google Shape;121;g2d41ceb03e9_0_34"/>
          <p:cNvSpPr txBox="1"/>
          <p:nvPr/>
        </p:nvSpPr>
        <p:spPr>
          <a:xfrm>
            <a:off x="7719175" y="1177700"/>
            <a:ext cx="1313400" cy="2751900"/>
          </a:xfrm>
          <a:prstGeom prst="rect">
            <a:avLst/>
          </a:prstGeom>
          <a:noFill/>
          <a:ln cap="flat" cmpd="sng" w="1905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solidFill>
                  <a:schemeClr val="accent2"/>
                </a:solidFill>
                <a:latin typeface="Lato"/>
                <a:ea typeface="Lato"/>
                <a:cs typeface="Lato"/>
                <a:sym typeface="Lato"/>
              </a:rPr>
              <a:t>Stretch: What deals or bargains do phone companies offer?</a:t>
            </a:r>
            <a:endParaRPr sz="2000">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g1cb38281e4a_0_24"/>
          <p:cNvPicPr preferRelativeResize="0"/>
          <p:nvPr/>
        </p:nvPicPr>
        <p:blipFill rotWithShape="1">
          <a:blip r:embed="rId3">
            <a:alphaModFix/>
          </a:blip>
          <a:srcRect b="2793" l="23508" r="23284" t="2537"/>
          <a:stretch/>
        </p:blipFill>
        <p:spPr>
          <a:xfrm>
            <a:off x="3876550" y="1602904"/>
            <a:ext cx="1320350" cy="2349197"/>
          </a:xfrm>
          <a:prstGeom prst="rect">
            <a:avLst/>
          </a:prstGeom>
          <a:noFill/>
          <a:ln>
            <a:noFill/>
          </a:ln>
        </p:spPr>
      </p:pic>
      <p:sp>
        <p:nvSpPr>
          <p:cNvPr id="127" name="Google Shape;127;g1cb38281e4a_0_24"/>
          <p:cNvSpPr/>
          <p:nvPr/>
        </p:nvSpPr>
        <p:spPr>
          <a:xfrm>
            <a:off x="5526925" y="1401450"/>
            <a:ext cx="3464700" cy="923400"/>
          </a:xfrm>
          <a:prstGeom prst="wedgeRectCallout">
            <a:avLst>
              <a:gd fmla="val -56623" name="adj1"/>
              <a:gd fmla="val 4156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1cb38281e4a_0_24"/>
          <p:cNvSpPr/>
          <p:nvPr/>
        </p:nvSpPr>
        <p:spPr>
          <a:xfrm>
            <a:off x="108525" y="2782400"/>
            <a:ext cx="3361800" cy="1169700"/>
          </a:xfrm>
          <a:prstGeom prst="wedgeRectCallout">
            <a:avLst>
              <a:gd fmla="val 57735" name="adj1"/>
              <a:gd fmla="val 252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1cb38281e4a_0_24"/>
          <p:cNvSpPr txBox="1"/>
          <p:nvPr/>
        </p:nvSpPr>
        <p:spPr>
          <a:xfrm>
            <a:off x="5526925" y="1450925"/>
            <a:ext cx="35409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lt1"/>
                </a:solidFill>
                <a:latin typeface="Lato"/>
                <a:ea typeface="Lato"/>
                <a:cs typeface="Lato"/>
                <a:sym typeface="Lato"/>
              </a:rPr>
              <a:t>This charge is for the amount of internet you use. It is measured in GB (gigabytes).</a:t>
            </a:r>
            <a:endParaRPr sz="1600">
              <a:solidFill>
                <a:schemeClr val="lt1"/>
              </a:solidFill>
              <a:latin typeface="Lato"/>
              <a:ea typeface="Lato"/>
              <a:cs typeface="Lato"/>
              <a:sym typeface="Lato"/>
            </a:endParaRPr>
          </a:p>
          <a:p>
            <a:pPr indent="0" lvl="0" marL="0" rtl="0" algn="l">
              <a:spcBef>
                <a:spcPts val="0"/>
              </a:spcBef>
              <a:spcAft>
                <a:spcPts val="0"/>
              </a:spcAft>
              <a:buNone/>
            </a:pPr>
            <a:r>
              <a:t/>
            </a:r>
            <a:endParaRPr sz="1600">
              <a:solidFill>
                <a:schemeClr val="lt1"/>
              </a:solidFill>
              <a:latin typeface="Lato"/>
              <a:ea typeface="Lato"/>
              <a:cs typeface="Lato"/>
              <a:sym typeface="Lato"/>
            </a:endParaRPr>
          </a:p>
        </p:txBody>
      </p:sp>
      <p:grpSp>
        <p:nvGrpSpPr>
          <p:cNvPr id="130" name="Google Shape;130;g1cb38281e4a_0_24"/>
          <p:cNvGrpSpPr/>
          <p:nvPr/>
        </p:nvGrpSpPr>
        <p:grpSpPr>
          <a:xfrm>
            <a:off x="61450" y="1450925"/>
            <a:ext cx="3408875" cy="1043725"/>
            <a:chOff x="61450" y="1450925"/>
            <a:chExt cx="3408875" cy="1043725"/>
          </a:xfrm>
        </p:grpSpPr>
        <p:sp>
          <p:nvSpPr>
            <p:cNvPr id="131" name="Google Shape;131;g1cb38281e4a_0_24"/>
            <p:cNvSpPr/>
            <p:nvPr/>
          </p:nvSpPr>
          <p:spPr>
            <a:xfrm>
              <a:off x="61450" y="1450925"/>
              <a:ext cx="3361800" cy="923400"/>
            </a:xfrm>
            <a:prstGeom prst="wedgeRectCallout">
              <a:avLst>
                <a:gd fmla="val 61224" name="adj1"/>
                <a:gd fmla="val 4220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1cb38281e4a_0_24"/>
            <p:cNvSpPr txBox="1"/>
            <p:nvPr/>
          </p:nvSpPr>
          <p:spPr>
            <a:xfrm>
              <a:off x="108525" y="1571250"/>
              <a:ext cx="3361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lt1"/>
                  </a:solidFill>
                  <a:latin typeface="Lato"/>
                  <a:ea typeface="Lato"/>
                  <a:cs typeface="Lato"/>
                  <a:sym typeface="Lato"/>
                </a:rPr>
                <a:t>This cost </a:t>
              </a:r>
              <a:r>
                <a:rPr lang="en-GB" sz="1600">
                  <a:solidFill>
                    <a:schemeClr val="lt1"/>
                  </a:solidFill>
                  <a:latin typeface="Lato"/>
                  <a:ea typeface="Lato"/>
                  <a:cs typeface="Lato"/>
                  <a:sym typeface="Lato"/>
                </a:rPr>
                <a:t>can be paid  in one go or over an agreed period of time.</a:t>
              </a:r>
              <a:endParaRPr sz="1600">
                <a:solidFill>
                  <a:schemeClr val="lt1"/>
                </a:solidFill>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p:txBody>
        </p:sp>
      </p:grpSp>
      <p:sp>
        <p:nvSpPr>
          <p:cNvPr id="133" name="Google Shape;133;g1cb38281e4a_0_24"/>
          <p:cNvSpPr txBox="1"/>
          <p:nvPr/>
        </p:nvSpPr>
        <p:spPr>
          <a:xfrm>
            <a:off x="184725" y="2773700"/>
            <a:ext cx="33618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lt1"/>
                </a:solidFill>
                <a:latin typeface="Lato"/>
                <a:ea typeface="Lato"/>
                <a:cs typeface="Lato"/>
                <a:sym typeface="Lato"/>
              </a:rPr>
              <a:t>This charge is based on how many calls and texts you use. It can be </a:t>
            </a:r>
            <a:r>
              <a:rPr lang="en-GB" sz="1600">
                <a:solidFill>
                  <a:schemeClr val="lt1"/>
                </a:solidFill>
                <a:latin typeface="Lato"/>
                <a:ea typeface="Lato"/>
                <a:cs typeface="Lato"/>
                <a:sym typeface="Lato"/>
              </a:rPr>
              <a:t>charged</a:t>
            </a:r>
            <a:r>
              <a:rPr lang="en-GB" sz="1600">
                <a:solidFill>
                  <a:schemeClr val="lt1"/>
                </a:solidFill>
                <a:latin typeface="Lato"/>
                <a:ea typeface="Lato"/>
                <a:cs typeface="Lato"/>
                <a:sym typeface="Lato"/>
              </a:rPr>
              <a:t> monthly or you can pay as you go/ top-up.</a:t>
            </a:r>
            <a:endParaRPr sz="1600">
              <a:solidFill>
                <a:schemeClr val="lt1"/>
              </a:solidFill>
              <a:latin typeface="Lato"/>
              <a:ea typeface="Lato"/>
              <a:cs typeface="Lato"/>
              <a:sym typeface="Lato"/>
            </a:endParaRPr>
          </a:p>
          <a:p>
            <a:pPr indent="0" lvl="0" marL="0" rtl="0" algn="l">
              <a:spcBef>
                <a:spcPts val="0"/>
              </a:spcBef>
              <a:spcAft>
                <a:spcPts val="0"/>
              </a:spcAft>
              <a:buNone/>
            </a:pPr>
            <a:r>
              <a:t/>
            </a:r>
            <a:endParaRPr sz="1600">
              <a:solidFill>
                <a:schemeClr val="lt1"/>
              </a:solidFill>
              <a:latin typeface="Lato"/>
              <a:ea typeface="Lato"/>
              <a:cs typeface="Lato"/>
              <a:sym typeface="Lato"/>
            </a:endParaRPr>
          </a:p>
        </p:txBody>
      </p:sp>
      <p:sp>
        <p:nvSpPr>
          <p:cNvPr id="134" name="Google Shape;134;g1cb38281e4a_0_24"/>
          <p:cNvSpPr/>
          <p:nvPr/>
        </p:nvSpPr>
        <p:spPr>
          <a:xfrm>
            <a:off x="5652600" y="2697500"/>
            <a:ext cx="3361800" cy="923400"/>
          </a:xfrm>
          <a:prstGeom prst="wedgeRectCallout">
            <a:avLst>
              <a:gd fmla="val -56623" name="adj1"/>
              <a:gd fmla="val 4156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1cb38281e4a_0_24"/>
          <p:cNvSpPr txBox="1"/>
          <p:nvPr/>
        </p:nvSpPr>
        <p:spPr>
          <a:xfrm>
            <a:off x="5694075" y="2697500"/>
            <a:ext cx="33618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lt1"/>
                </a:solidFill>
                <a:latin typeface="Lato"/>
                <a:ea typeface="Lato"/>
                <a:cs typeface="Lato"/>
                <a:sym typeface="Lato"/>
              </a:rPr>
              <a:t>This cost will allow you to replace your phone if it is lost, stolen or damaged.</a:t>
            </a:r>
            <a:endParaRPr sz="1600">
              <a:solidFill>
                <a:schemeClr val="lt1"/>
              </a:solidFill>
              <a:latin typeface="Lato"/>
              <a:ea typeface="Lato"/>
              <a:cs typeface="Lato"/>
              <a:sym typeface="Lato"/>
            </a:endParaRPr>
          </a:p>
          <a:p>
            <a:pPr indent="0" lvl="0" marL="0" rtl="0" algn="l">
              <a:spcBef>
                <a:spcPts val="0"/>
              </a:spcBef>
              <a:spcAft>
                <a:spcPts val="0"/>
              </a:spcAft>
              <a:buNone/>
            </a:pPr>
            <a:r>
              <a:t/>
            </a:r>
            <a:endParaRPr sz="1600">
              <a:solidFill>
                <a:schemeClr val="lt1"/>
              </a:solidFill>
              <a:latin typeface="Lato"/>
              <a:ea typeface="Lato"/>
              <a:cs typeface="Lato"/>
              <a:sym typeface="Lato"/>
            </a:endParaRPr>
          </a:p>
        </p:txBody>
      </p:sp>
      <p:sp>
        <p:nvSpPr>
          <p:cNvPr id="136" name="Google Shape;136;g1cb38281e4a_0_24"/>
          <p:cNvSpPr/>
          <p:nvPr/>
        </p:nvSpPr>
        <p:spPr>
          <a:xfrm>
            <a:off x="7211725" y="2034450"/>
            <a:ext cx="1779900" cy="460200"/>
          </a:xfrm>
          <a:prstGeom prst="roundRect">
            <a:avLst>
              <a:gd fmla="val 16667" name="adj"/>
            </a:avLst>
          </a:prstGeom>
          <a:solidFill>
            <a:srgbClr val="00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Lato"/>
                <a:ea typeface="Lato"/>
                <a:cs typeface="Lato"/>
                <a:sym typeface="Lato"/>
              </a:rPr>
              <a:t>data</a:t>
            </a:r>
            <a:endParaRPr b="1" sz="1600">
              <a:latin typeface="Lato"/>
              <a:ea typeface="Lato"/>
              <a:cs typeface="Lato"/>
              <a:sym typeface="Lato"/>
            </a:endParaRPr>
          </a:p>
        </p:txBody>
      </p:sp>
      <p:sp>
        <p:nvSpPr>
          <p:cNvPr id="137" name="Google Shape;137;g1cb38281e4a_0_24"/>
          <p:cNvSpPr/>
          <p:nvPr/>
        </p:nvSpPr>
        <p:spPr>
          <a:xfrm>
            <a:off x="1690425" y="3729500"/>
            <a:ext cx="1779900" cy="460200"/>
          </a:xfrm>
          <a:prstGeom prst="roundRect">
            <a:avLst>
              <a:gd fmla="val 16667" name="adj"/>
            </a:avLst>
          </a:prstGeom>
          <a:solidFill>
            <a:srgbClr val="00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Lato"/>
                <a:ea typeface="Lato"/>
                <a:cs typeface="Lato"/>
                <a:sym typeface="Lato"/>
              </a:rPr>
              <a:t>tariff</a:t>
            </a:r>
            <a:endParaRPr b="1" sz="1600">
              <a:latin typeface="Lato"/>
              <a:ea typeface="Lato"/>
              <a:cs typeface="Lato"/>
              <a:sym typeface="Lato"/>
            </a:endParaRPr>
          </a:p>
        </p:txBody>
      </p:sp>
      <p:sp>
        <p:nvSpPr>
          <p:cNvPr id="138" name="Google Shape;138;g1cb38281e4a_0_24"/>
          <p:cNvSpPr/>
          <p:nvPr/>
        </p:nvSpPr>
        <p:spPr>
          <a:xfrm>
            <a:off x="7234500" y="3407000"/>
            <a:ext cx="1779900" cy="460200"/>
          </a:xfrm>
          <a:prstGeom prst="roundRect">
            <a:avLst>
              <a:gd fmla="val 16667" name="adj"/>
            </a:avLst>
          </a:prstGeom>
          <a:solidFill>
            <a:srgbClr val="00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Lato"/>
                <a:ea typeface="Lato"/>
                <a:cs typeface="Lato"/>
                <a:sym typeface="Lato"/>
              </a:rPr>
              <a:t>insurance</a:t>
            </a:r>
            <a:endParaRPr b="1" sz="1600">
              <a:latin typeface="Lato"/>
              <a:ea typeface="Lato"/>
              <a:cs typeface="Lato"/>
              <a:sym typeface="Lato"/>
            </a:endParaRPr>
          </a:p>
        </p:txBody>
      </p:sp>
      <p:sp>
        <p:nvSpPr>
          <p:cNvPr id="139" name="Google Shape;139;g1cb38281e4a_0_24"/>
          <p:cNvSpPr/>
          <p:nvPr/>
        </p:nvSpPr>
        <p:spPr>
          <a:xfrm>
            <a:off x="1641875" y="2160425"/>
            <a:ext cx="1779900" cy="460200"/>
          </a:xfrm>
          <a:prstGeom prst="roundRect">
            <a:avLst>
              <a:gd fmla="val 16667" name="adj"/>
            </a:avLst>
          </a:prstGeom>
          <a:solidFill>
            <a:srgbClr val="00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Lato"/>
                <a:ea typeface="Lato"/>
                <a:cs typeface="Lato"/>
                <a:sym typeface="Lato"/>
              </a:rPr>
              <a:t>device</a:t>
            </a:r>
            <a:endParaRPr b="1" sz="1600">
              <a:latin typeface="Lato"/>
              <a:ea typeface="Lato"/>
              <a:cs typeface="Lato"/>
              <a:sym typeface="Lato"/>
            </a:endParaRPr>
          </a:p>
        </p:txBody>
      </p:sp>
      <p:sp>
        <p:nvSpPr>
          <p:cNvPr id="140" name="Google Shape;140;g1cb38281e4a_0_2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How much does it cost to have a mobile phone?</a:t>
            </a:r>
            <a:endParaRPr b="1" i="0" sz="2900" u="none" cap="none" strike="noStrike">
              <a:latin typeface="Lato"/>
              <a:ea typeface="Lato"/>
              <a:cs typeface="Lato"/>
              <a:sym typeface="Lato"/>
            </a:endParaRPr>
          </a:p>
        </p:txBody>
      </p:sp>
      <p:sp>
        <p:nvSpPr>
          <p:cNvPr id="141" name="Google Shape;141;g1cb38281e4a_0_24"/>
          <p:cNvSpPr/>
          <p:nvPr/>
        </p:nvSpPr>
        <p:spPr>
          <a:xfrm>
            <a:off x="108525" y="4392250"/>
            <a:ext cx="1779900" cy="460200"/>
          </a:xfrm>
          <a:prstGeom prst="roundRect">
            <a:avLst>
              <a:gd fmla="val 16667" name="adj"/>
            </a:avLst>
          </a:prstGeom>
          <a:solidFill>
            <a:srgbClr val="FF802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Lato"/>
                <a:ea typeface="Lato"/>
                <a:cs typeface="Lato"/>
                <a:sym typeface="Lato"/>
              </a:rPr>
              <a:t>insurance</a:t>
            </a:r>
            <a:endParaRPr b="1" sz="1600">
              <a:latin typeface="Lato"/>
              <a:ea typeface="Lato"/>
              <a:cs typeface="Lato"/>
              <a:sym typeface="Lato"/>
            </a:endParaRPr>
          </a:p>
        </p:txBody>
      </p:sp>
      <p:sp>
        <p:nvSpPr>
          <p:cNvPr id="142" name="Google Shape;142;g1cb38281e4a_0_24"/>
          <p:cNvSpPr/>
          <p:nvPr/>
        </p:nvSpPr>
        <p:spPr>
          <a:xfrm>
            <a:off x="2130475" y="4392250"/>
            <a:ext cx="1779900" cy="460200"/>
          </a:xfrm>
          <a:prstGeom prst="roundRect">
            <a:avLst>
              <a:gd fmla="val 16667" name="adj"/>
            </a:avLst>
          </a:prstGeom>
          <a:solidFill>
            <a:srgbClr val="FF802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Lato"/>
                <a:ea typeface="Lato"/>
                <a:cs typeface="Lato"/>
                <a:sym typeface="Lato"/>
              </a:rPr>
              <a:t>data</a:t>
            </a:r>
            <a:endParaRPr b="1" sz="1600">
              <a:latin typeface="Lato"/>
              <a:ea typeface="Lato"/>
              <a:cs typeface="Lato"/>
              <a:sym typeface="Lato"/>
            </a:endParaRPr>
          </a:p>
        </p:txBody>
      </p:sp>
      <p:sp>
        <p:nvSpPr>
          <p:cNvPr id="143" name="Google Shape;143;g1cb38281e4a_0_24"/>
          <p:cNvSpPr/>
          <p:nvPr/>
        </p:nvSpPr>
        <p:spPr>
          <a:xfrm>
            <a:off x="4070275" y="4392250"/>
            <a:ext cx="1779900" cy="460200"/>
          </a:xfrm>
          <a:prstGeom prst="roundRect">
            <a:avLst>
              <a:gd fmla="val 16667" name="adj"/>
            </a:avLst>
          </a:prstGeom>
          <a:solidFill>
            <a:srgbClr val="FF802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Lato"/>
                <a:ea typeface="Lato"/>
                <a:cs typeface="Lato"/>
                <a:sym typeface="Lato"/>
              </a:rPr>
              <a:t>tariff</a:t>
            </a:r>
            <a:endParaRPr b="1" sz="1600">
              <a:latin typeface="Lato"/>
              <a:ea typeface="Lato"/>
              <a:cs typeface="Lato"/>
              <a:sym typeface="Lato"/>
            </a:endParaRPr>
          </a:p>
        </p:txBody>
      </p:sp>
      <p:sp>
        <p:nvSpPr>
          <p:cNvPr id="144" name="Google Shape;144;g1cb38281e4a_0_24"/>
          <p:cNvSpPr/>
          <p:nvPr/>
        </p:nvSpPr>
        <p:spPr>
          <a:xfrm>
            <a:off x="6092225" y="4392250"/>
            <a:ext cx="1779900" cy="460200"/>
          </a:xfrm>
          <a:prstGeom prst="roundRect">
            <a:avLst>
              <a:gd fmla="val 16667" name="adj"/>
            </a:avLst>
          </a:prstGeom>
          <a:solidFill>
            <a:srgbClr val="FF802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Lato"/>
                <a:ea typeface="Lato"/>
                <a:cs typeface="Lato"/>
                <a:sym typeface="Lato"/>
              </a:rPr>
              <a:t>device</a:t>
            </a:r>
            <a:endParaRPr b="1" sz="1600">
              <a:latin typeface="Lato"/>
              <a:ea typeface="Lato"/>
              <a:cs typeface="Lato"/>
              <a:sym typeface="Lato"/>
            </a:endParaRPr>
          </a:p>
        </p:txBody>
      </p:sp>
      <p:sp>
        <p:nvSpPr>
          <p:cNvPr id="145" name="Google Shape;145;g1cb38281e4a_0_24"/>
          <p:cNvSpPr txBox="1"/>
          <p:nvPr/>
        </p:nvSpPr>
        <p:spPr>
          <a:xfrm>
            <a:off x="272750" y="1031250"/>
            <a:ext cx="61389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Discussion: </a:t>
            </a:r>
            <a:r>
              <a:rPr lang="en-GB">
                <a:latin typeface="Lato"/>
                <a:ea typeface="Lato"/>
                <a:cs typeface="Lato"/>
                <a:sym typeface="Lato"/>
              </a:rPr>
              <a:t>Match the cost to its definition underneath</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cb38281e4a_0_49"/>
          <p:cNvSpPr txBox="1"/>
          <p:nvPr/>
        </p:nvSpPr>
        <p:spPr>
          <a:xfrm>
            <a:off x="570525" y="1500925"/>
            <a:ext cx="384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aphicFrame>
        <p:nvGraphicFramePr>
          <p:cNvPr id="151" name="Google Shape;151;g1cb38281e4a_0_49"/>
          <p:cNvGraphicFramePr/>
          <p:nvPr/>
        </p:nvGraphicFramePr>
        <p:xfrm>
          <a:off x="215200" y="1160425"/>
          <a:ext cx="3000000" cy="3000000"/>
        </p:xfrm>
        <a:graphic>
          <a:graphicData uri="http://schemas.openxmlformats.org/drawingml/2006/table">
            <a:tbl>
              <a:tblPr>
                <a:noFill/>
                <a:tableStyleId>{53212D91-4EE3-4255-AA6F-051D9CF8F9E4}</a:tableStyleId>
              </a:tblPr>
              <a:tblGrid>
                <a:gridCol w="1541400"/>
                <a:gridCol w="3779225"/>
                <a:gridCol w="3059475"/>
              </a:tblGrid>
              <a:tr h="396200">
                <a:tc>
                  <a:txBody>
                    <a:bodyPr/>
                    <a:lstStyle/>
                    <a:p>
                      <a:pPr indent="0" lvl="0" marL="0" rtl="0" algn="l">
                        <a:spcBef>
                          <a:spcPts val="0"/>
                        </a:spcBef>
                        <a:spcAft>
                          <a:spcPts val="0"/>
                        </a:spcAft>
                        <a:buNone/>
                      </a:pPr>
                      <a:r>
                        <a:rPr b="1" lang="en-GB">
                          <a:solidFill>
                            <a:schemeClr val="dk2"/>
                          </a:solidFill>
                        </a:rPr>
                        <a:t>Keyword </a:t>
                      </a:r>
                      <a:endParaRPr b="1">
                        <a:solidFill>
                          <a:schemeClr val="dk2"/>
                        </a:solidFill>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a:solidFill>
                            <a:schemeClr val="dk2"/>
                          </a:solidFill>
                        </a:rPr>
                        <a:t>Definition </a:t>
                      </a:r>
                      <a:endParaRPr b="1">
                        <a:solidFill>
                          <a:schemeClr val="dk2"/>
                        </a:solidFill>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a:solidFill>
                            <a:schemeClr val="dk2"/>
                          </a:solidFill>
                        </a:rPr>
                        <a:t>Discussion </a:t>
                      </a:r>
                      <a:endParaRPr b="1">
                        <a:solidFill>
                          <a:schemeClr val="dk2"/>
                        </a:solidFill>
                      </a:endParaRPr>
                    </a:p>
                  </a:txBody>
                  <a:tcPr marT="91425" marB="91425" marR="91425" marL="91425">
                    <a:solidFill>
                      <a:schemeClr val="accent2"/>
                    </a:solidFill>
                  </a:tcPr>
                </a:tc>
              </a:tr>
              <a:tr h="665250">
                <a:tc>
                  <a:txBody>
                    <a:bodyPr/>
                    <a:lstStyle/>
                    <a:p>
                      <a:pPr indent="0" lvl="0" marL="0" rtl="0" algn="l">
                        <a:spcBef>
                          <a:spcPts val="0"/>
                        </a:spcBef>
                        <a:spcAft>
                          <a:spcPts val="0"/>
                        </a:spcAft>
                        <a:buNone/>
                      </a:pPr>
                      <a:r>
                        <a:rPr b="1" lang="en-GB">
                          <a:solidFill>
                            <a:schemeClr val="dk1"/>
                          </a:solidFill>
                          <a:latin typeface="Lato"/>
                          <a:ea typeface="Lato"/>
                          <a:cs typeface="Lato"/>
                          <a:sym typeface="Lato"/>
                        </a:rPr>
                        <a:t>Device</a:t>
                      </a:r>
                      <a:endParaRPr b="1">
                        <a:solidFill>
                          <a:schemeClr val="dk1"/>
                        </a:solidFill>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1"/>
                          </a:solidFill>
                          <a:latin typeface="Lato"/>
                          <a:ea typeface="Lato"/>
                          <a:cs typeface="Lato"/>
                          <a:sym typeface="Lato"/>
                        </a:rPr>
                        <a:t>This cost can be paid  in one go or over an agreed period of time.</a:t>
                      </a:r>
                      <a:endParaRPr>
                        <a:solidFill>
                          <a:schemeClr val="dk1"/>
                        </a:solidFill>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accent1"/>
                          </a:solidFill>
                          <a:latin typeface="Lato"/>
                          <a:ea typeface="Lato"/>
                          <a:cs typeface="Lato"/>
                          <a:sym typeface="Lato"/>
                        </a:rPr>
                        <a:t>Why might some people choose to pay over an agreed period of time?</a:t>
                      </a:r>
                      <a:endParaRPr>
                        <a:solidFill>
                          <a:schemeClr val="accent1"/>
                        </a:solidFill>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tcPr>
                </a:tc>
              </a:tr>
              <a:tr h="822925">
                <a:tc>
                  <a:txBody>
                    <a:bodyPr/>
                    <a:lstStyle/>
                    <a:p>
                      <a:pPr indent="0" lvl="0" marL="0" rtl="0" algn="l">
                        <a:spcBef>
                          <a:spcPts val="0"/>
                        </a:spcBef>
                        <a:spcAft>
                          <a:spcPts val="0"/>
                        </a:spcAft>
                        <a:buNone/>
                      </a:pPr>
                      <a:r>
                        <a:rPr b="1" lang="en-GB">
                          <a:latin typeface="Lato"/>
                          <a:ea typeface="Lato"/>
                          <a:cs typeface="Lato"/>
                          <a:sym typeface="Lato"/>
                        </a:rPr>
                        <a:t>Tariff </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1"/>
                          </a:solidFill>
                          <a:latin typeface="Lato"/>
                          <a:ea typeface="Lato"/>
                          <a:cs typeface="Lato"/>
                          <a:sym typeface="Lato"/>
                        </a:rPr>
                        <a:t>This charge is based on how many calls and texts you use. It can be charged monthly or you can pay as you go/top-up.</a:t>
                      </a:r>
                      <a:endParaRPr>
                        <a:solidFill>
                          <a:schemeClr val="dk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accent1"/>
                          </a:solidFill>
                          <a:latin typeface="Lato"/>
                          <a:ea typeface="Lato"/>
                          <a:cs typeface="Lato"/>
                          <a:sym typeface="Lato"/>
                        </a:rPr>
                        <a:t>What are the advantages and </a:t>
                      </a:r>
                      <a:r>
                        <a:rPr lang="en-GB">
                          <a:solidFill>
                            <a:schemeClr val="accent1"/>
                          </a:solidFill>
                          <a:latin typeface="Lato"/>
                          <a:ea typeface="Lato"/>
                          <a:cs typeface="Lato"/>
                          <a:sym typeface="Lato"/>
                        </a:rPr>
                        <a:t>disadvantages</a:t>
                      </a:r>
                      <a:r>
                        <a:rPr lang="en-GB">
                          <a:solidFill>
                            <a:schemeClr val="accent1"/>
                          </a:solidFill>
                          <a:latin typeface="Lato"/>
                          <a:ea typeface="Lato"/>
                          <a:cs typeface="Lato"/>
                          <a:sym typeface="Lato"/>
                        </a:rPr>
                        <a:t> of having a pay-as-you-go tariff?</a:t>
                      </a:r>
                      <a:endParaRPr>
                        <a:solidFill>
                          <a:schemeClr val="accent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GB">
                          <a:solidFill>
                            <a:schemeClr val="dk1"/>
                          </a:solidFill>
                          <a:latin typeface="Lato"/>
                          <a:ea typeface="Lato"/>
                          <a:cs typeface="Lato"/>
                          <a:sym typeface="Lato"/>
                        </a:rPr>
                        <a:t>Data </a:t>
                      </a:r>
                      <a:endParaRPr b="1">
                        <a:solidFill>
                          <a:schemeClr val="dk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1"/>
                          </a:solidFill>
                          <a:latin typeface="Lato"/>
                          <a:ea typeface="Lato"/>
                          <a:cs typeface="Lato"/>
                          <a:sym typeface="Lato"/>
                        </a:rPr>
                        <a:t>This charge is for the amount of internet you use. It is measured in GB (gigabytes).</a:t>
                      </a:r>
                      <a:endParaRPr>
                        <a:solidFill>
                          <a:schemeClr val="dk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accent1"/>
                          </a:solidFill>
                          <a:latin typeface="Lato"/>
                          <a:ea typeface="Lato"/>
                          <a:cs typeface="Lato"/>
                          <a:sym typeface="Lato"/>
                        </a:rPr>
                        <a:t>When are people likely to incur charges for data use?</a:t>
                      </a:r>
                      <a:endParaRPr>
                        <a:solidFill>
                          <a:schemeClr val="accent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GB">
                          <a:solidFill>
                            <a:schemeClr val="dk1"/>
                          </a:solidFill>
                          <a:latin typeface="Lato"/>
                          <a:ea typeface="Lato"/>
                          <a:cs typeface="Lato"/>
                          <a:sym typeface="Lato"/>
                        </a:rPr>
                        <a:t>Insurance </a:t>
                      </a:r>
                      <a:endParaRPr b="1">
                        <a:solidFill>
                          <a:schemeClr val="dk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1"/>
                          </a:solidFill>
                          <a:latin typeface="Lato"/>
                          <a:ea typeface="Lato"/>
                          <a:cs typeface="Lato"/>
                          <a:sym typeface="Lato"/>
                        </a:rPr>
                        <a:t>This cost will allow you to replace your phone if it is lost, stolen or damaged.</a:t>
                      </a:r>
                      <a:endParaRPr>
                        <a:solidFill>
                          <a:schemeClr val="dk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accent1"/>
                          </a:solidFill>
                          <a:latin typeface="Lato"/>
                          <a:ea typeface="Lato"/>
                          <a:cs typeface="Lato"/>
                          <a:sym typeface="Lato"/>
                        </a:rPr>
                        <a:t>How important is it to have insurance?</a:t>
                      </a:r>
                      <a:endParaRPr>
                        <a:solidFill>
                          <a:schemeClr val="accent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52" name="Google Shape;152;g1cb38281e4a_0_49"/>
          <p:cNvSpPr txBox="1"/>
          <p:nvPr/>
        </p:nvSpPr>
        <p:spPr>
          <a:xfrm>
            <a:off x="215188" y="4453750"/>
            <a:ext cx="434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2"/>
                </a:solidFill>
                <a:latin typeface="Lato"/>
                <a:ea typeface="Lato"/>
                <a:cs typeface="Lato"/>
                <a:sym typeface="Lato"/>
              </a:rPr>
              <a:t>Stretch: </a:t>
            </a:r>
            <a:r>
              <a:rPr b="1" lang="en-GB">
                <a:solidFill>
                  <a:schemeClr val="accent2"/>
                </a:solidFill>
                <a:latin typeface="Lato"/>
                <a:ea typeface="Lato"/>
                <a:cs typeface="Lato"/>
                <a:sym typeface="Lato"/>
              </a:rPr>
              <a:t>What is a mobile phone contract?</a:t>
            </a:r>
            <a:endParaRPr>
              <a:solidFill>
                <a:schemeClr val="accent2"/>
              </a:solidFill>
            </a:endParaRPr>
          </a:p>
        </p:txBody>
      </p:sp>
      <p:sp>
        <p:nvSpPr>
          <p:cNvPr id="153" name="Google Shape;153;g1cb38281e4a_0_4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How much does it cost to have a mobile phone?</a:t>
            </a:r>
            <a:endParaRPr b="1" i="0" sz="2900" u="none" cap="none" strike="noStrike">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3009a846d12fc6_25"/>
          <p:cNvSpPr txBox="1"/>
          <p:nvPr/>
        </p:nvSpPr>
        <p:spPr>
          <a:xfrm>
            <a:off x="251975" y="1202000"/>
            <a:ext cx="53187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Having a mobile phone is expensive.</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The most popular mobile phone devices can cost over £1,000.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If you choose to pay this monthly, it is considered a </a:t>
            </a:r>
            <a:r>
              <a:rPr b="1" lang="en-GB" sz="1800">
                <a:solidFill>
                  <a:schemeClr val="accent1"/>
                </a:solidFill>
                <a:latin typeface="Lato"/>
                <a:ea typeface="Lato"/>
                <a:cs typeface="Lato"/>
                <a:sym typeface="Lato"/>
                <a:extLst>
                  <a:ext uri="http://customooxmlschemas.google.com/">
                    <go:slidesCustomData xmlns:go="http://customooxmlschemas.google.com/" textRoundtripDataId="2"/>
                  </a:ext>
                </a:extLst>
              </a:rPr>
              <a:t>credit agreement</a:t>
            </a:r>
            <a:r>
              <a:rPr b="1" lang="en-GB" sz="1800">
                <a:solidFill>
                  <a:schemeClr val="accent1"/>
                </a:solidFill>
                <a:latin typeface="Lato"/>
                <a:ea typeface="Lato"/>
                <a:cs typeface="Lato"/>
                <a:sym typeface="Lato"/>
              </a:rPr>
              <a:t>:</a:t>
            </a:r>
            <a:endParaRPr b="1" sz="1800">
              <a:solidFill>
                <a:schemeClr val="accent1"/>
              </a:solidFill>
              <a:latin typeface="Lato"/>
              <a:ea typeface="Lato"/>
              <a:cs typeface="Lato"/>
              <a:sym typeface="Lato"/>
            </a:endParaRPr>
          </a:p>
          <a:p>
            <a:pPr indent="0" lvl="0" marL="457200" rtl="0" algn="l">
              <a:spcBef>
                <a:spcPts val="0"/>
              </a:spcBef>
              <a:spcAft>
                <a:spcPts val="0"/>
              </a:spcAft>
              <a:buNone/>
            </a:pPr>
            <a:r>
              <a:rPr b="1" lang="en-GB" sz="1800">
                <a:solidFill>
                  <a:schemeClr val="accent2"/>
                </a:solidFill>
                <a:latin typeface="Lato"/>
                <a:ea typeface="Lato"/>
                <a:cs typeface="Lato"/>
                <a:sym typeface="Lato"/>
              </a:rPr>
              <a:t>To cover the cost of your phone, the provider (like EE, O2) lets you pay it back in monthly instalments</a:t>
            </a:r>
            <a:endParaRPr b="1" sz="1800">
              <a:solidFill>
                <a:schemeClr val="accent2"/>
              </a:solidFill>
              <a:latin typeface="Lato"/>
              <a:ea typeface="Lato"/>
              <a:cs typeface="Lato"/>
              <a:sym typeface="Lato"/>
            </a:endParaRPr>
          </a:p>
          <a:p>
            <a:pPr indent="0" lvl="0" marL="0" rtl="0" algn="l">
              <a:spcBef>
                <a:spcPts val="0"/>
              </a:spcBef>
              <a:spcAft>
                <a:spcPts val="0"/>
              </a:spcAft>
              <a:buNone/>
            </a:pPr>
            <a:r>
              <a:t/>
            </a:r>
            <a:endParaRPr b="1" sz="1800">
              <a:solidFill>
                <a:schemeClr val="accent1"/>
              </a:solidFill>
              <a:latin typeface="Lato"/>
              <a:ea typeface="Lato"/>
              <a:cs typeface="Lato"/>
              <a:sym typeface="Lato"/>
            </a:endParaRPr>
          </a:p>
          <a:p>
            <a:pPr indent="0" lvl="0" marL="0" rtl="0" algn="l">
              <a:spcBef>
                <a:spcPts val="0"/>
              </a:spcBef>
              <a:spcAft>
                <a:spcPts val="0"/>
              </a:spcAft>
              <a:buNone/>
            </a:pPr>
            <a:r>
              <a:t/>
            </a:r>
            <a:endParaRPr b="1" sz="1800">
              <a:latin typeface="Lato"/>
              <a:ea typeface="Lato"/>
              <a:cs typeface="Lato"/>
              <a:sym typeface="Lato"/>
            </a:endParaRPr>
          </a:p>
        </p:txBody>
      </p:sp>
      <p:sp>
        <p:nvSpPr>
          <p:cNvPr id="159" name="Google Shape;159;g23009a846d12fc6_2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Who can</a:t>
            </a:r>
            <a:r>
              <a:rPr b="1" lang="en-GB" sz="2900">
                <a:latin typeface="Lato"/>
                <a:ea typeface="Lato"/>
                <a:cs typeface="Lato"/>
                <a:sym typeface="Lato"/>
              </a:rPr>
              <a:t> have a mobile phone?</a:t>
            </a:r>
            <a:endParaRPr b="1" i="0" sz="2900" u="none" cap="none" strike="noStrike">
              <a:latin typeface="Lato"/>
              <a:ea typeface="Lato"/>
              <a:cs typeface="Lato"/>
              <a:sym typeface="Lato"/>
            </a:endParaRPr>
          </a:p>
        </p:txBody>
      </p:sp>
      <p:pic>
        <p:nvPicPr>
          <p:cNvPr id="160" name="Google Shape;160;g23009a846d12fc6_25"/>
          <p:cNvPicPr preferRelativeResize="0"/>
          <p:nvPr/>
        </p:nvPicPr>
        <p:blipFill>
          <a:blip r:embed="rId3">
            <a:alphaModFix/>
          </a:blip>
          <a:stretch>
            <a:fillRect/>
          </a:stretch>
        </p:blipFill>
        <p:spPr>
          <a:xfrm>
            <a:off x="6435047" y="1502900"/>
            <a:ext cx="2061976" cy="2630700"/>
          </a:xfrm>
          <a:prstGeom prst="rect">
            <a:avLst/>
          </a:prstGeom>
          <a:noFill/>
          <a:ln>
            <a:noFill/>
          </a:ln>
        </p:spPr>
      </p:pic>
      <p:sp>
        <p:nvSpPr>
          <p:cNvPr id="161" name="Google Shape;161;g23009a846d12fc6_25"/>
          <p:cNvSpPr txBox="1"/>
          <p:nvPr/>
        </p:nvSpPr>
        <p:spPr>
          <a:xfrm>
            <a:off x="360375" y="4133600"/>
            <a:ext cx="3405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Who can have a mobile phone?</a:t>
            </a:r>
            <a:endParaRPr b="1" sz="1800">
              <a:latin typeface="Lato"/>
              <a:ea typeface="Lato"/>
              <a:cs typeface="Lato"/>
              <a:sym typeface="Lato"/>
            </a:endParaRPr>
          </a:p>
        </p:txBody>
      </p:sp>
      <p:sp>
        <p:nvSpPr>
          <p:cNvPr id="162" name="Google Shape;162;g23009a846d12fc6_25"/>
          <p:cNvSpPr/>
          <p:nvPr/>
        </p:nvSpPr>
        <p:spPr>
          <a:xfrm rot="5400000">
            <a:off x="3627800" y="4271050"/>
            <a:ext cx="531300" cy="516000"/>
          </a:xfrm>
          <a:prstGeom prst="bentArrow">
            <a:avLst>
              <a:gd fmla="val 25000" name="adj1"/>
              <a:gd fmla="val 25000" name="adj2"/>
              <a:gd fmla="val 25000" name="adj3"/>
              <a:gd fmla="val 43750" name="adj4"/>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faff74f8be_0_5"/>
          <p:cNvSpPr txBox="1"/>
          <p:nvPr/>
        </p:nvSpPr>
        <p:spPr>
          <a:xfrm>
            <a:off x="222425" y="1322025"/>
            <a:ext cx="6045900" cy="261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To have a mobile phone contract, a person needs:</a:t>
            </a:r>
            <a:endParaRPr b="1" sz="18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330200" lvl="0" marL="457200" rtl="0" algn="l">
              <a:spcBef>
                <a:spcPts val="0"/>
              </a:spcBef>
              <a:spcAft>
                <a:spcPts val="0"/>
              </a:spcAft>
              <a:buClr>
                <a:schemeClr val="accent1"/>
              </a:buClr>
              <a:buSzPts val="1600"/>
              <a:buFont typeface="Lato"/>
              <a:buChar char="●"/>
            </a:pPr>
            <a:r>
              <a:rPr lang="en-GB" sz="1600">
                <a:solidFill>
                  <a:schemeClr val="accent1"/>
                </a:solidFill>
                <a:highlight>
                  <a:srgbClr val="FFFFFF"/>
                </a:highlight>
                <a:latin typeface="Lato"/>
                <a:ea typeface="Lato"/>
                <a:cs typeface="Lato"/>
                <a:sym typeface="Lato"/>
              </a:rPr>
              <a:t>To be able to afford the monthly bill</a:t>
            </a:r>
            <a:endParaRPr sz="1600">
              <a:solidFill>
                <a:schemeClr val="accent1"/>
              </a:solidFill>
              <a:highlight>
                <a:srgbClr val="FFFFFF"/>
              </a:highlight>
              <a:latin typeface="Lato"/>
              <a:ea typeface="Lato"/>
              <a:cs typeface="Lato"/>
              <a:sym typeface="Lato"/>
            </a:endParaRPr>
          </a:p>
          <a:p>
            <a:pPr indent="-330200" lvl="0" marL="457200" rtl="0" algn="l">
              <a:spcBef>
                <a:spcPts val="0"/>
              </a:spcBef>
              <a:spcAft>
                <a:spcPts val="0"/>
              </a:spcAft>
              <a:buClr>
                <a:schemeClr val="accent1"/>
              </a:buClr>
              <a:buSzPts val="1600"/>
              <a:buFont typeface="Lato"/>
              <a:buChar char="●"/>
            </a:pPr>
            <a:r>
              <a:rPr lang="en-GB" sz="1600">
                <a:solidFill>
                  <a:schemeClr val="accent1"/>
                </a:solidFill>
                <a:latin typeface="Lato"/>
                <a:ea typeface="Lato"/>
                <a:cs typeface="Lato"/>
                <a:sym typeface="Lato"/>
              </a:rPr>
              <a:t>To be over the age of 18</a:t>
            </a:r>
            <a:endParaRPr sz="1600">
              <a:solidFill>
                <a:schemeClr val="accent1"/>
              </a:solidFill>
              <a:latin typeface="Lato"/>
              <a:ea typeface="Lato"/>
              <a:cs typeface="Lato"/>
              <a:sym typeface="Lato"/>
            </a:endParaRPr>
          </a:p>
          <a:p>
            <a:pPr indent="-330200" lvl="0" marL="457200" rtl="0" algn="l">
              <a:lnSpc>
                <a:spcPct val="115000"/>
              </a:lnSpc>
              <a:spcBef>
                <a:spcPts val="0"/>
              </a:spcBef>
              <a:spcAft>
                <a:spcPts val="0"/>
              </a:spcAft>
              <a:buClr>
                <a:schemeClr val="accent1"/>
              </a:buClr>
              <a:buSzPts val="1600"/>
              <a:buFont typeface="Lato"/>
              <a:buChar char="●"/>
            </a:pPr>
            <a:r>
              <a:rPr lang="en-GB" sz="1600">
                <a:solidFill>
                  <a:schemeClr val="accent1"/>
                </a:solidFill>
                <a:highlight>
                  <a:srgbClr val="FFFFFF"/>
                </a:highlight>
                <a:latin typeface="Lato"/>
                <a:ea typeface="Lato"/>
                <a:cs typeface="Lato"/>
                <a:sym typeface="Lato"/>
              </a:rPr>
              <a:t>Have proof of identification</a:t>
            </a:r>
            <a:endParaRPr sz="1600">
              <a:solidFill>
                <a:schemeClr val="accent1"/>
              </a:solidFill>
              <a:highlight>
                <a:srgbClr val="FFFFFF"/>
              </a:highlight>
              <a:latin typeface="Lato"/>
              <a:ea typeface="Lato"/>
              <a:cs typeface="Lato"/>
              <a:sym typeface="Lato"/>
            </a:endParaRPr>
          </a:p>
          <a:p>
            <a:pPr indent="-330200" lvl="0" marL="457200" rtl="0" algn="l">
              <a:lnSpc>
                <a:spcPct val="115000"/>
              </a:lnSpc>
              <a:spcBef>
                <a:spcPts val="0"/>
              </a:spcBef>
              <a:spcAft>
                <a:spcPts val="0"/>
              </a:spcAft>
              <a:buClr>
                <a:schemeClr val="accent1"/>
              </a:buClr>
              <a:buSzPts val="1600"/>
              <a:buFont typeface="Lato"/>
              <a:buChar char="●"/>
            </a:pPr>
            <a:r>
              <a:rPr lang="en-GB" sz="1600">
                <a:solidFill>
                  <a:schemeClr val="accent1"/>
                </a:solidFill>
                <a:highlight>
                  <a:srgbClr val="FFFFFF"/>
                </a:highlight>
                <a:latin typeface="Lato"/>
                <a:ea typeface="Lato"/>
                <a:cs typeface="Lato"/>
                <a:sym typeface="Lato"/>
              </a:rPr>
              <a:t>Have two proofs of address (utility bills, rental contracts etc.) which must show both your name and address</a:t>
            </a:r>
            <a:endParaRPr sz="1600">
              <a:solidFill>
                <a:schemeClr val="accent1"/>
              </a:solidFill>
              <a:highlight>
                <a:srgbClr val="FFFFFF"/>
              </a:highlight>
              <a:latin typeface="Lato"/>
              <a:ea typeface="Lato"/>
              <a:cs typeface="Lato"/>
              <a:sym typeface="Lato"/>
            </a:endParaRPr>
          </a:p>
          <a:p>
            <a:pPr indent="-330200" lvl="0" marL="457200" rtl="0" algn="l">
              <a:lnSpc>
                <a:spcPct val="115000"/>
              </a:lnSpc>
              <a:spcBef>
                <a:spcPts val="0"/>
              </a:spcBef>
              <a:spcAft>
                <a:spcPts val="0"/>
              </a:spcAft>
              <a:buClr>
                <a:schemeClr val="accent1"/>
              </a:buClr>
              <a:buSzPts val="1600"/>
              <a:buFont typeface="Lato"/>
              <a:buChar char="●"/>
            </a:pPr>
            <a:r>
              <a:rPr lang="en-GB" sz="1600">
                <a:solidFill>
                  <a:schemeClr val="accent1"/>
                </a:solidFill>
                <a:highlight>
                  <a:srgbClr val="FFFFFF"/>
                </a:highlight>
                <a:latin typeface="Lato"/>
                <a:ea typeface="Lato"/>
                <a:cs typeface="Lato"/>
                <a:sym typeface="Lato"/>
              </a:rPr>
              <a:t>Have an active bank account in order to set up a direct debit</a:t>
            </a:r>
            <a:endParaRPr sz="1600">
              <a:solidFill>
                <a:schemeClr val="accent1"/>
              </a:solidFill>
              <a:highlight>
                <a:srgbClr val="FFFFFF"/>
              </a:highlight>
              <a:latin typeface="Lato"/>
              <a:ea typeface="Lato"/>
              <a:cs typeface="Lato"/>
              <a:sym typeface="Lato"/>
            </a:endParaRPr>
          </a:p>
          <a:p>
            <a:pPr indent="0" lvl="0" marL="0" rtl="0" algn="l">
              <a:spcBef>
                <a:spcPts val="300"/>
              </a:spcBef>
              <a:spcAft>
                <a:spcPts val="0"/>
              </a:spcAft>
              <a:buNone/>
            </a:pPr>
            <a:r>
              <a:t/>
            </a:r>
            <a:endParaRPr sz="1600">
              <a:latin typeface="Lato"/>
              <a:ea typeface="Lato"/>
              <a:cs typeface="Lato"/>
              <a:sym typeface="Lato"/>
            </a:endParaRPr>
          </a:p>
        </p:txBody>
      </p:sp>
      <p:pic>
        <p:nvPicPr>
          <p:cNvPr id="168" name="Google Shape;168;g1faff74f8be_0_5"/>
          <p:cNvPicPr preferRelativeResize="0"/>
          <p:nvPr/>
        </p:nvPicPr>
        <p:blipFill>
          <a:blip r:embed="rId3">
            <a:alphaModFix/>
          </a:blip>
          <a:stretch>
            <a:fillRect/>
          </a:stretch>
        </p:blipFill>
        <p:spPr>
          <a:xfrm>
            <a:off x="6420750" y="1447075"/>
            <a:ext cx="2790050" cy="2790050"/>
          </a:xfrm>
          <a:prstGeom prst="rect">
            <a:avLst/>
          </a:prstGeom>
          <a:noFill/>
          <a:ln>
            <a:noFill/>
          </a:ln>
        </p:spPr>
      </p:pic>
      <p:sp>
        <p:nvSpPr>
          <p:cNvPr id="169" name="Google Shape;169;g1faff74f8be_0_5"/>
          <p:cNvSpPr txBox="1"/>
          <p:nvPr/>
        </p:nvSpPr>
        <p:spPr>
          <a:xfrm>
            <a:off x="220950" y="3973525"/>
            <a:ext cx="6103500" cy="6159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chemeClr val="dk1"/>
                </a:solidFill>
                <a:latin typeface="Lato"/>
                <a:ea typeface="Lato"/>
                <a:cs typeface="Lato"/>
                <a:sym typeface="Lato"/>
              </a:rPr>
              <a:t>This is why parents/carers are usually the people who pay for and are ultimately responsible for young people’s phones</a:t>
            </a:r>
            <a:endParaRPr b="1" sz="1500">
              <a:solidFill>
                <a:schemeClr val="dk1"/>
              </a:solidFill>
              <a:latin typeface="Lato"/>
              <a:ea typeface="Lato"/>
              <a:cs typeface="Lato"/>
              <a:sym typeface="Lato"/>
            </a:endParaRPr>
          </a:p>
        </p:txBody>
      </p:sp>
      <p:sp>
        <p:nvSpPr>
          <p:cNvPr id="170" name="Google Shape;170;g1faff74f8be_0_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Who can have a mobile phone </a:t>
            </a:r>
            <a:r>
              <a:rPr b="1" lang="en-GB" sz="2900" u="sng">
                <a:latin typeface="Lato"/>
                <a:ea typeface="Lato"/>
                <a:cs typeface="Lato"/>
                <a:sym typeface="Lato"/>
              </a:rPr>
              <a:t>contract</a:t>
            </a:r>
            <a:r>
              <a:rPr b="1" lang="en-GB" sz="2900">
                <a:latin typeface="Lato"/>
                <a:ea typeface="Lato"/>
                <a:cs typeface="Lato"/>
                <a:sym typeface="Lato"/>
              </a:rPr>
              <a:t>?</a:t>
            </a:r>
            <a:endParaRPr b="1" i="0" sz="2900" u="none" cap="none" strike="noStrike">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3009a846d12fc6_36"/>
          <p:cNvSpPr/>
          <p:nvPr/>
        </p:nvSpPr>
        <p:spPr>
          <a:xfrm>
            <a:off x="458000" y="1763750"/>
            <a:ext cx="2439600" cy="27558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3009a846d12fc6_36"/>
          <p:cNvSpPr/>
          <p:nvPr/>
        </p:nvSpPr>
        <p:spPr>
          <a:xfrm>
            <a:off x="6052250" y="1763750"/>
            <a:ext cx="2439600" cy="27558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3009a846d12fc6_36"/>
          <p:cNvSpPr/>
          <p:nvPr/>
        </p:nvSpPr>
        <p:spPr>
          <a:xfrm>
            <a:off x="3226125" y="1763750"/>
            <a:ext cx="2439600" cy="27558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3009a846d12fc6_36"/>
          <p:cNvSpPr txBox="1"/>
          <p:nvPr/>
        </p:nvSpPr>
        <p:spPr>
          <a:xfrm>
            <a:off x="0" y="1175075"/>
            <a:ext cx="9144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Discuss reasons why each person may or may not be able to get a mobile phone contract.</a:t>
            </a:r>
            <a:endParaRPr b="1" sz="1800">
              <a:latin typeface="Lato"/>
              <a:ea typeface="Lato"/>
              <a:cs typeface="Lato"/>
              <a:sym typeface="Lato"/>
            </a:endParaRPr>
          </a:p>
        </p:txBody>
      </p:sp>
      <p:sp>
        <p:nvSpPr>
          <p:cNvPr id="179" name="Google Shape;179;g23009a846d12fc6_36"/>
          <p:cNvSpPr txBox="1"/>
          <p:nvPr/>
        </p:nvSpPr>
        <p:spPr>
          <a:xfrm>
            <a:off x="580300" y="3520850"/>
            <a:ext cx="2259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Lato"/>
                <a:ea typeface="Lato"/>
                <a:cs typeface="Lato"/>
                <a:sym typeface="Lato"/>
              </a:rPr>
              <a:t>Rowan is about to turn </a:t>
            </a:r>
            <a:r>
              <a:rPr lang="en-GB" sz="1200" u="sng">
                <a:latin typeface="Lato"/>
                <a:ea typeface="Lato"/>
                <a:cs typeface="Lato"/>
                <a:sym typeface="Lato"/>
              </a:rPr>
              <a:t>17</a:t>
            </a:r>
            <a:r>
              <a:rPr lang="en-GB" sz="1200">
                <a:latin typeface="Lato"/>
                <a:ea typeface="Lato"/>
                <a:cs typeface="Lato"/>
                <a:sym typeface="Lato"/>
              </a:rPr>
              <a:t> and has just got his </a:t>
            </a:r>
            <a:r>
              <a:rPr lang="en-GB" sz="1200" u="sng">
                <a:latin typeface="Lato"/>
                <a:ea typeface="Lato"/>
                <a:cs typeface="Lato"/>
                <a:sym typeface="Lato"/>
              </a:rPr>
              <a:t>first job.</a:t>
            </a:r>
            <a:r>
              <a:rPr lang="en-GB" sz="1200">
                <a:latin typeface="Lato"/>
                <a:ea typeface="Lato"/>
                <a:cs typeface="Lato"/>
                <a:sym typeface="Lato"/>
              </a:rPr>
              <a:t> </a:t>
            </a:r>
            <a:endParaRPr sz="1200">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180" name="Google Shape;180;g23009a846d12fc6_36"/>
          <p:cNvSpPr txBox="1"/>
          <p:nvPr/>
        </p:nvSpPr>
        <p:spPr>
          <a:xfrm>
            <a:off x="3273475" y="3413150"/>
            <a:ext cx="2439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Lato"/>
                <a:ea typeface="Lato"/>
                <a:cs typeface="Lato"/>
                <a:sym typeface="Lato"/>
              </a:rPr>
              <a:t>Emily</a:t>
            </a:r>
            <a:r>
              <a:rPr lang="en-GB" sz="1200">
                <a:latin typeface="Lato"/>
                <a:ea typeface="Lato"/>
                <a:cs typeface="Lato"/>
                <a:sym typeface="Lato"/>
              </a:rPr>
              <a:t> is a </a:t>
            </a:r>
            <a:r>
              <a:rPr lang="en-GB" sz="1200" u="sng">
                <a:latin typeface="Lato"/>
                <a:ea typeface="Lato"/>
                <a:cs typeface="Lato"/>
                <a:sym typeface="Lato"/>
              </a:rPr>
              <a:t>20-year</a:t>
            </a:r>
            <a:r>
              <a:rPr lang="en-GB" sz="1200">
                <a:latin typeface="Lato"/>
                <a:ea typeface="Lato"/>
                <a:cs typeface="Lato"/>
                <a:sym typeface="Lato"/>
              </a:rPr>
              <a:t> old </a:t>
            </a:r>
            <a:r>
              <a:rPr lang="en-GB" sz="1200" u="sng">
                <a:latin typeface="Lato"/>
                <a:ea typeface="Lato"/>
                <a:cs typeface="Lato"/>
                <a:sym typeface="Lato"/>
              </a:rPr>
              <a:t>student</a:t>
            </a:r>
            <a:r>
              <a:rPr lang="en-GB" sz="1200">
                <a:latin typeface="Lato"/>
                <a:ea typeface="Lato"/>
                <a:cs typeface="Lato"/>
                <a:sym typeface="Lato"/>
              </a:rPr>
              <a:t> and has had a </a:t>
            </a:r>
            <a:r>
              <a:rPr lang="en-GB" sz="1200" u="sng">
                <a:latin typeface="Lato"/>
                <a:ea typeface="Lato"/>
                <a:cs typeface="Lato"/>
                <a:sym typeface="Lato"/>
              </a:rPr>
              <a:t>part-time job</a:t>
            </a:r>
            <a:r>
              <a:rPr lang="en-GB" sz="1200">
                <a:latin typeface="Lato"/>
                <a:ea typeface="Lato"/>
                <a:cs typeface="Lato"/>
                <a:sym typeface="Lato"/>
              </a:rPr>
              <a:t> as a babysitter for a  </a:t>
            </a:r>
            <a:r>
              <a:rPr lang="en-GB" sz="1200">
                <a:latin typeface="Lato"/>
                <a:ea typeface="Lato"/>
                <a:cs typeface="Lato"/>
                <a:sym typeface="Lato"/>
              </a:rPr>
              <a:t>neighbour</a:t>
            </a:r>
            <a:r>
              <a:rPr lang="en-GB" sz="1200">
                <a:latin typeface="Lato"/>
                <a:ea typeface="Lato"/>
                <a:cs typeface="Lato"/>
                <a:sym typeface="Lato"/>
              </a:rPr>
              <a:t> for the last </a:t>
            </a:r>
            <a:r>
              <a:rPr lang="en-GB" sz="1200" u="sng">
                <a:latin typeface="Lato"/>
                <a:ea typeface="Lato"/>
                <a:cs typeface="Lato"/>
                <a:sym typeface="Lato"/>
              </a:rPr>
              <a:t>three years</a:t>
            </a:r>
            <a:r>
              <a:rPr lang="en-GB" sz="1200">
                <a:latin typeface="Lato"/>
                <a:ea typeface="Lato"/>
                <a:cs typeface="Lato"/>
                <a:sym typeface="Lato"/>
              </a:rPr>
              <a:t>.</a:t>
            </a:r>
            <a:endParaRPr sz="1200">
              <a:latin typeface="Lato"/>
              <a:ea typeface="Lato"/>
              <a:cs typeface="Lato"/>
              <a:sym typeface="Lato"/>
            </a:endParaRPr>
          </a:p>
        </p:txBody>
      </p:sp>
      <p:sp>
        <p:nvSpPr>
          <p:cNvPr id="181" name="Google Shape;181;g23009a846d12fc6_36"/>
          <p:cNvSpPr txBox="1"/>
          <p:nvPr/>
        </p:nvSpPr>
        <p:spPr>
          <a:xfrm>
            <a:off x="6139350" y="3628550"/>
            <a:ext cx="2389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Lato"/>
                <a:ea typeface="Lato"/>
                <a:cs typeface="Lato"/>
                <a:sym typeface="Lato"/>
              </a:rPr>
              <a:t>Angelie</a:t>
            </a:r>
            <a:r>
              <a:rPr lang="en-GB" sz="1200">
                <a:latin typeface="Lato"/>
                <a:ea typeface="Lato"/>
                <a:cs typeface="Lato"/>
                <a:sym typeface="Lato"/>
              </a:rPr>
              <a:t> is </a:t>
            </a:r>
            <a:r>
              <a:rPr lang="en-GB" sz="1200" u="sng">
                <a:latin typeface="Lato"/>
                <a:ea typeface="Lato"/>
                <a:cs typeface="Lato"/>
                <a:sym typeface="Lato"/>
              </a:rPr>
              <a:t>19-years old</a:t>
            </a:r>
            <a:r>
              <a:rPr lang="en-GB" sz="1200">
                <a:latin typeface="Lato"/>
                <a:ea typeface="Lato"/>
                <a:cs typeface="Lato"/>
                <a:sym typeface="Lato"/>
              </a:rPr>
              <a:t>  and </a:t>
            </a:r>
            <a:r>
              <a:rPr lang="en-GB" sz="1200" u="sng">
                <a:latin typeface="Lato"/>
                <a:ea typeface="Lato"/>
                <a:cs typeface="Lato"/>
                <a:sym typeface="Lato"/>
              </a:rPr>
              <a:t>works</a:t>
            </a:r>
            <a:r>
              <a:rPr lang="en-GB" sz="1200">
                <a:latin typeface="Lato"/>
                <a:ea typeface="Lato"/>
                <a:cs typeface="Lato"/>
                <a:sym typeface="Lato"/>
              </a:rPr>
              <a:t> as an apprentice </a:t>
            </a:r>
            <a:r>
              <a:rPr lang="en-GB" sz="1200" u="sng">
                <a:latin typeface="Lato"/>
                <a:ea typeface="Lato"/>
                <a:cs typeface="Lato"/>
                <a:sym typeface="Lato"/>
              </a:rPr>
              <a:t>plumber</a:t>
            </a:r>
            <a:r>
              <a:rPr lang="en-GB" sz="1200">
                <a:latin typeface="Lato"/>
                <a:ea typeface="Lato"/>
                <a:cs typeface="Lato"/>
                <a:sym typeface="Lato"/>
              </a:rPr>
              <a:t>.</a:t>
            </a:r>
            <a:endParaRPr sz="1200">
              <a:latin typeface="Lato"/>
              <a:ea typeface="Lato"/>
              <a:cs typeface="Lato"/>
              <a:sym typeface="Lato"/>
            </a:endParaRPr>
          </a:p>
        </p:txBody>
      </p:sp>
      <p:pic>
        <p:nvPicPr>
          <p:cNvPr id="182" name="Google Shape;182;g23009a846d12fc6_36"/>
          <p:cNvPicPr preferRelativeResize="0"/>
          <p:nvPr/>
        </p:nvPicPr>
        <p:blipFill rotWithShape="1">
          <a:blip r:embed="rId3">
            <a:alphaModFix/>
          </a:blip>
          <a:srcRect b="19595" l="0" r="0" t="0"/>
          <a:stretch/>
        </p:blipFill>
        <p:spPr>
          <a:xfrm>
            <a:off x="3838100" y="1982049"/>
            <a:ext cx="1111850" cy="1378000"/>
          </a:xfrm>
          <a:prstGeom prst="rect">
            <a:avLst/>
          </a:prstGeom>
          <a:noFill/>
          <a:ln>
            <a:noFill/>
          </a:ln>
        </p:spPr>
      </p:pic>
      <p:pic>
        <p:nvPicPr>
          <p:cNvPr id="183" name="Google Shape;183;g23009a846d12fc6_36"/>
          <p:cNvPicPr preferRelativeResize="0"/>
          <p:nvPr/>
        </p:nvPicPr>
        <p:blipFill rotWithShape="1">
          <a:blip r:embed="rId4">
            <a:alphaModFix/>
          </a:blip>
          <a:srcRect b="11614" l="0" r="0" t="0"/>
          <a:stretch/>
        </p:blipFill>
        <p:spPr>
          <a:xfrm>
            <a:off x="6770450" y="1913624"/>
            <a:ext cx="1111850" cy="1514842"/>
          </a:xfrm>
          <a:prstGeom prst="rect">
            <a:avLst/>
          </a:prstGeom>
          <a:noFill/>
          <a:ln>
            <a:noFill/>
          </a:ln>
        </p:spPr>
      </p:pic>
      <p:pic>
        <p:nvPicPr>
          <p:cNvPr id="184" name="Google Shape;184;g23009a846d12fc6_36"/>
          <p:cNvPicPr preferRelativeResize="0"/>
          <p:nvPr/>
        </p:nvPicPr>
        <p:blipFill rotWithShape="1">
          <a:blip r:embed="rId5">
            <a:alphaModFix/>
          </a:blip>
          <a:srcRect b="15096" l="0" r="0" t="0"/>
          <a:stretch/>
        </p:blipFill>
        <p:spPr>
          <a:xfrm>
            <a:off x="1037425" y="1919599"/>
            <a:ext cx="1280725" cy="1502925"/>
          </a:xfrm>
          <a:prstGeom prst="rect">
            <a:avLst/>
          </a:prstGeom>
          <a:noFill/>
          <a:ln>
            <a:noFill/>
          </a:ln>
        </p:spPr>
      </p:pic>
      <p:sp>
        <p:nvSpPr>
          <p:cNvPr id="185" name="Google Shape;185;g23009a846d12fc6_3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Who can have a mobile phone </a:t>
            </a:r>
            <a:r>
              <a:rPr b="1" lang="en-GB" sz="2900" u="sng">
                <a:latin typeface="Lato"/>
                <a:ea typeface="Lato"/>
                <a:cs typeface="Lato"/>
                <a:sym typeface="Lato"/>
              </a:rPr>
              <a:t>contract</a:t>
            </a:r>
            <a:r>
              <a:rPr b="1" lang="en-GB" sz="2900">
                <a:latin typeface="Lato"/>
                <a:ea typeface="Lato"/>
                <a:cs typeface="Lato"/>
                <a:sym typeface="Lato"/>
              </a:rPr>
              <a:t>?</a:t>
            </a:r>
            <a:endParaRPr b="1" i="0" sz="2900" u="none" cap="none" strike="noStrike">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5eaaf95b50_0_57"/>
          <p:cNvSpPr/>
          <p:nvPr/>
        </p:nvSpPr>
        <p:spPr>
          <a:xfrm>
            <a:off x="458000" y="1916150"/>
            <a:ext cx="2439600" cy="28500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5eaaf95b50_0_57"/>
          <p:cNvSpPr txBox="1"/>
          <p:nvPr/>
        </p:nvSpPr>
        <p:spPr>
          <a:xfrm>
            <a:off x="0" y="1175075"/>
            <a:ext cx="9144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Discuss reasons why each person may or may not be able to get a mobile phone contract.</a:t>
            </a:r>
            <a:endParaRPr b="1" sz="1800">
              <a:latin typeface="Lato"/>
              <a:ea typeface="Lato"/>
              <a:cs typeface="Lato"/>
              <a:sym typeface="Lato"/>
            </a:endParaRPr>
          </a:p>
        </p:txBody>
      </p:sp>
      <p:sp>
        <p:nvSpPr>
          <p:cNvPr id="192" name="Google Shape;192;g25eaaf95b50_0_57"/>
          <p:cNvSpPr txBox="1"/>
          <p:nvPr/>
        </p:nvSpPr>
        <p:spPr>
          <a:xfrm>
            <a:off x="580300" y="3673250"/>
            <a:ext cx="2259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Lato"/>
                <a:ea typeface="Lato"/>
                <a:cs typeface="Lato"/>
                <a:sym typeface="Lato"/>
              </a:rPr>
              <a:t>Rowan is about to turn </a:t>
            </a:r>
            <a:r>
              <a:rPr lang="en-GB" sz="1200" u="sng">
                <a:latin typeface="Lato"/>
                <a:ea typeface="Lato"/>
                <a:cs typeface="Lato"/>
                <a:sym typeface="Lato"/>
              </a:rPr>
              <a:t>17</a:t>
            </a:r>
            <a:r>
              <a:rPr lang="en-GB" sz="1200">
                <a:latin typeface="Lato"/>
                <a:ea typeface="Lato"/>
                <a:cs typeface="Lato"/>
                <a:sym typeface="Lato"/>
              </a:rPr>
              <a:t> and has just got his </a:t>
            </a:r>
            <a:r>
              <a:rPr lang="en-GB" sz="1200" u="sng">
                <a:latin typeface="Lato"/>
                <a:ea typeface="Lato"/>
                <a:cs typeface="Lato"/>
                <a:sym typeface="Lato"/>
              </a:rPr>
              <a:t>first job.</a:t>
            </a:r>
            <a:r>
              <a:rPr lang="en-GB" sz="1200">
                <a:latin typeface="Lato"/>
                <a:ea typeface="Lato"/>
                <a:cs typeface="Lato"/>
                <a:sym typeface="Lato"/>
              </a:rPr>
              <a:t> </a:t>
            </a:r>
            <a:endParaRPr>
              <a:latin typeface="Lato"/>
              <a:ea typeface="Lato"/>
              <a:cs typeface="Lato"/>
              <a:sym typeface="Lato"/>
            </a:endParaRPr>
          </a:p>
        </p:txBody>
      </p:sp>
      <p:pic>
        <p:nvPicPr>
          <p:cNvPr id="193" name="Google Shape;193;g25eaaf95b50_0_57"/>
          <p:cNvPicPr preferRelativeResize="0"/>
          <p:nvPr/>
        </p:nvPicPr>
        <p:blipFill rotWithShape="1">
          <a:blip r:embed="rId3">
            <a:alphaModFix/>
          </a:blip>
          <a:srcRect b="15096" l="0" r="0" t="0"/>
          <a:stretch/>
        </p:blipFill>
        <p:spPr>
          <a:xfrm>
            <a:off x="1037425" y="2071999"/>
            <a:ext cx="1280725" cy="1502925"/>
          </a:xfrm>
          <a:prstGeom prst="rect">
            <a:avLst/>
          </a:prstGeom>
          <a:noFill/>
          <a:ln>
            <a:noFill/>
          </a:ln>
        </p:spPr>
      </p:pic>
      <p:sp>
        <p:nvSpPr>
          <p:cNvPr id="194" name="Google Shape;194;g25eaaf95b50_0_57"/>
          <p:cNvSpPr txBox="1"/>
          <p:nvPr/>
        </p:nvSpPr>
        <p:spPr>
          <a:xfrm>
            <a:off x="2973800" y="2246375"/>
            <a:ext cx="6045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Lato"/>
              <a:ea typeface="Lato"/>
              <a:cs typeface="Lato"/>
              <a:sym typeface="Lato"/>
            </a:endParaRPr>
          </a:p>
          <a:p>
            <a:pPr indent="-342900" lvl="0" marL="457200" rtl="0" algn="l">
              <a:spcBef>
                <a:spcPts val="0"/>
              </a:spcBef>
              <a:spcAft>
                <a:spcPts val="0"/>
              </a:spcAft>
              <a:buClr>
                <a:srgbClr val="6AA84F"/>
              </a:buClr>
              <a:buSzPts val="1800"/>
              <a:buFont typeface="Lato"/>
              <a:buChar char="●"/>
            </a:pPr>
            <a:r>
              <a:rPr b="1" lang="en-GB" sz="1800">
                <a:solidFill>
                  <a:srgbClr val="6AA84F"/>
                </a:solidFill>
                <a:latin typeface="Lato"/>
                <a:ea typeface="Lato"/>
                <a:cs typeface="Lato"/>
                <a:sym typeface="Lato"/>
              </a:rPr>
              <a:t>Rowan is unable to get a mobile phone contract as he is 17</a:t>
            </a:r>
            <a:endParaRPr b="1" sz="1800">
              <a:solidFill>
                <a:srgbClr val="6AA84F"/>
              </a:solidFill>
              <a:highlight>
                <a:srgbClr val="FFFFFF"/>
              </a:highlight>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p:txBody>
      </p:sp>
      <p:sp>
        <p:nvSpPr>
          <p:cNvPr id="195" name="Google Shape;195;g25eaaf95b50_0_5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Who can have a mobile phone contract?</a:t>
            </a:r>
            <a:endParaRPr b="1" i="0" sz="2900" u="none" cap="none" strike="noStrike">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5eaaf95b50_0_73"/>
          <p:cNvSpPr txBox="1"/>
          <p:nvPr/>
        </p:nvSpPr>
        <p:spPr>
          <a:xfrm>
            <a:off x="0" y="1175075"/>
            <a:ext cx="9144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Discuss reasons why each person may or may not be able to get a mobile phone contract.</a:t>
            </a:r>
            <a:endParaRPr b="1" sz="1800">
              <a:latin typeface="Lato"/>
              <a:ea typeface="Lato"/>
              <a:cs typeface="Lato"/>
              <a:sym typeface="Lato"/>
            </a:endParaRPr>
          </a:p>
        </p:txBody>
      </p:sp>
      <p:sp>
        <p:nvSpPr>
          <p:cNvPr id="201" name="Google Shape;201;g25eaaf95b50_0_73"/>
          <p:cNvSpPr txBox="1"/>
          <p:nvPr/>
        </p:nvSpPr>
        <p:spPr>
          <a:xfrm>
            <a:off x="530275" y="3565550"/>
            <a:ext cx="2439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Lato"/>
                <a:ea typeface="Lato"/>
                <a:cs typeface="Lato"/>
                <a:sym typeface="Lato"/>
              </a:rPr>
              <a:t>Emily is a </a:t>
            </a:r>
            <a:r>
              <a:rPr lang="en-GB" sz="1200" u="sng">
                <a:latin typeface="Lato"/>
                <a:ea typeface="Lato"/>
                <a:cs typeface="Lato"/>
                <a:sym typeface="Lato"/>
              </a:rPr>
              <a:t>20-year</a:t>
            </a:r>
            <a:r>
              <a:rPr lang="en-GB" sz="1200">
                <a:latin typeface="Lato"/>
                <a:ea typeface="Lato"/>
                <a:cs typeface="Lato"/>
                <a:sym typeface="Lato"/>
              </a:rPr>
              <a:t> old </a:t>
            </a:r>
            <a:r>
              <a:rPr lang="en-GB" sz="1200" u="sng">
                <a:latin typeface="Lato"/>
                <a:ea typeface="Lato"/>
                <a:cs typeface="Lato"/>
                <a:sym typeface="Lato"/>
              </a:rPr>
              <a:t>student</a:t>
            </a:r>
            <a:r>
              <a:rPr lang="en-GB" sz="1200">
                <a:latin typeface="Lato"/>
                <a:ea typeface="Lato"/>
                <a:cs typeface="Lato"/>
                <a:sym typeface="Lato"/>
              </a:rPr>
              <a:t> and has had a </a:t>
            </a:r>
            <a:r>
              <a:rPr lang="en-GB" sz="1200" u="sng">
                <a:latin typeface="Lato"/>
                <a:ea typeface="Lato"/>
                <a:cs typeface="Lato"/>
                <a:sym typeface="Lato"/>
              </a:rPr>
              <a:t>part-time job</a:t>
            </a:r>
            <a:r>
              <a:rPr lang="en-GB" sz="1200">
                <a:latin typeface="Lato"/>
                <a:ea typeface="Lato"/>
                <a:cs typeface="Lato"/>
                <a:sym typeface="Lato"/>
              </a:rPr>
              <a:t> as a babysitter for a  neighbour for the last </a:t>
            </a:r>
            <a:r>
              <a:rPr lang="en-GB" sz="1200" u="sng">
                <a:latin typeface="Lato"/>
                <a:ea typeface="Lato"/>
                <a:cs typeface="Lato"/>
                <a:sym typeface="Lato"/>
              </a:rPr>
              <a:t>three years</a:t>
            </a:r>
            <a:r>
              <a:rPr lang="en-GB" sz="1200">
                <a:latin typeface="Lato"/>
                <a:ea typeface="Lato"/>
                <a:cs typeface="Lato"/>
                <a:sym typeface="Lato"/>
              </a:rPr>
              <a:t>.</a:t>
            </a:r>
            <a:endParaRPr sz="1200">
              <a:latin typeface="Lato"/>
              <a:ea typeface="Lato"/>
              <a:cs typeface="Lato"/>
              <a:sym typeface="Lato"/>
            </a:endParaRPr>
          </a:p>
        </p:txBody>
      </p:sp>
      <p:pic>
        <p:nvPicPr>
          <p:cNvPr id="202" name="Google Shape;202;g25eaaf95b50_0_73"/>
          <p:cNvPicPr preferRelativeResize="0"/>
          <p:nvPr/>
        </p:nvPicPr>
        <p:blipFill rotWithShape="1">
          <a:blip r:embed="rId3">
            <a:alphaModFix/>
          </a:blip>
          <a:srcRect b="19595" l="0" r="0" t="0"/>
          <a:stretch/>
        </p:blipFill>
        <p:spPr>
          <a:xfrm>
            <a:off x="1094900" y="2134449"/>
            <a:ext cx="1111850" cy="1378000"/>
          </a:xfrm>
          <a:prstGeom prst="rect">
            <a:avLst/>
          </a:prstGeom>
          <a:noFill/>
          <a:ln>
            <a:noFill/>
          </a:ln>
        </p:spPr>
      </p:pic>
      <p:sp>
        <p:nvSpPr>
          <p:cNvPr id="203" name="Google Shape;203;g25eaaf95b50_0_73"/>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Who can have a mobile phone contract?</a:t>
            </a:r>
            <a:endParaRPr b="1" i="0" sz="2900" u="none" cap="none" strike="noStrike">
              <a:latin typeface="Lato"/>
              <a:ea typeface="Lato"/>
              <a:cs typeface="Lato"/>
              <a:sym typeface="Lato"/>
            </a:endParaRPr>
          </a:p>
        </p:txBody>
      </p:sp>
      <p:sp>
        <p:nvSpPr>
          <p:cNvPr id="204" name="Google Shape;204;g25eaaf95b50_0_73"/>
          <p:cNvSpPr txBox="1"/>
          <p:nvPr/>
        </p:nvSpPr>
        <p:spPr>
          <a:xfrm>
            <a:off x="2969875" y="2170175"/>
            <a:ext cx="6045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Lato"/>
              <a:ea typeface="Lato"/>
              <a:cs typeface="Lato"/>
              <a:sym typeface="Lato"/>
            </a:endParaRPr>
          </a:p>
          <a:p>
            <a:pPr indent="-342900" lvl="0" marL="457200" rtl="0" algn="l">
              <a:spcBef>
                <a:spcPts val="0"/>
              </a:spcBef>
              <a:spcAft>
                <a:spcPts val="0"/>
              </a:spcAft>
              <a:buClr>
                <a:srgbClr val="6AA84F"/>
              </a:buClr>
              <a:buSzPts val="1800"/>
              <a:buFont typeface="Lato"/>
              <a:buChar char="●"/>
            </a:pPr>
            <a:r>
              <a:rPr b="1" lang="en-GB" sz="1800">
                <a:solidFill>
                  <a:srgbClr val="6AA84F"/>
                </a:solidFill>
                <a:latin typeface="Lato"/>
                <a:ea typeface="Lato"/>
                <a:cs typeface="Lato"/>
                <a:sym typeface="Lato"/>
              </a:rPr>
              <a:t>Emily </a:t>
            </a:r>
            <a:r>
              <a:rPr b="1" lang="en-GB" sz="1800">
                <a:solidFill>
                  <a:srgbClr val="6AA84F"/>
                </a:solidFill>
                <a:latin typeface="Lato"/>
                <a:ea typeface="Lato"/>
                <a:cs typeface="Lato"/>
                <a:sym typeface="Lato"/>
              </a:rPr>
              <a:t>is </a:t>
            </a:r>
            <a:r>
              <a:rPr b="1" lang="en-GB" sz="1800" u="sng">
                <a:solidFill>
                  <a:srgbClr val="6AA84F"/>
                </a:solidFill>
                <a:latin typeface="Lato"/>
                <a:ea typeface="Lato"/>
                <a:cs typeface="Lato"/>
                <a:sym typeface="Lato"/>
              </a:rPr>
              <a:t>old enough</a:t>
            </a:r>
            <a:r>
              <a:rPr b="1" lang="en-GB" sz="1800">
                <a:solidFill>
                  <a:srgbClr val="6AA84F"/>
                </a:solidFill>
                <a:latin typeface="Lato"/>
                <a:ea typeface="Lato"/>
                <a:cs typeface="Lato"/>
                <a:sym typeface="Lato"/>
              </a:rPr>
              <a:t> to get a mobile phone contract</a:t>
            </a:r>
            <a:endParaRPr b="1" sz="1800">
              <a:solidFill>
                <a:srgbClr val="6AA84F"/>
              </a:solidFill>
              <a:latin typeface="Lato"/>
              <a:ea typeface="Lato"/>
              <a:cs typeface="Lato"/>
              <a:sym typeface="Lato"/>
            </a:endParaRPr>
          </a:p>
          <a:p>
            <a:pPr indent="-342900" lvl="0" marL="457200" rtl="0" algn="l">
              <a:spcBef>
                <a:spcPts val="0"/>
              </a:spcBef>
              <a:spcAft>
                <a:spcPts val="0"/>
              </a:spcAft>
              <a:buClr>
                <a:srgbClr val="6AA84F"/>
              </a:buClr>
              <a:buSzPts val="1800"/>
              <a:buFont typeface="Lato"/>
              <a:buChar char="●"/>
            </a:pPr>
            <a:r>
              <a:rPr b="1" lang="en-GB" sz="1800">
                <a:solidFill>
                  <a:srgbClr val="6AA84F"/>
                </a:solidFill>
                <a:latin typeface="Lato"/>
                <a:ea typeface="Lato"/>
                <a:cs typeface="Lato"/>
                <a:sym typeface="Lato"/>
              </a:rPr>
              <a:t>Emily has </a:t>
            </a:r>
            <a:r>
              <a:rPr b="1" lang="en-GB" sz="1800" u="sng">
                <a:solidFill>
                  <a:srgbClr val="6AA84F"/>
                </a:solidFill>
                <a:latin typeface="Lato"/>
                <a:ea typeface="Lato"/>
                <a:cs typeface="Lato"/>
                <a:sym typeface="Lato"/>
              </a:rPr>
              <a:t>some</a:t>
            </a:r>
            <a:r>
              <a:rPr b="1" lang="en-GB" sz="1800">
                <a:solidFill>
                  <a:srgbClr val="6AA84F"/>
                </a:solidFill>
                <a:latin typeface="Lato"/>
                <a:ea typeface="Lato"/>
                <a:cs typeface="Lato"/>
                <a:sym typeface="Lato"/>
              </a:rPr>
              <a:t> income from her </a:t>
            </a:r>
            <a:r>
              <a:rPr b="1" lang="en-GB" sz="1800" u="sng">
                <a:solidFill>
                  <a:srgbClr val="6AA84F"/>
                </a:solidFill>
                <a:latin typeface="Lato"/>
                <a:ea typeface="Lato"/>
                <a:cs typeface="Lato"/>
                <a:sym typeface="Lato"/>
              </a:rPr>
              <a:t>part-time job</a:t>
            </a:r>
            <a:r>
              <a:rPr b="1" lang="en-GB" sz="1800">
                <a:solidFill>
                  <a:srgbClr val="6AA84F"/>
                </a:solidFill>
                <a:latin typeface="Lato"/>
                <a:ea typeface="Lato"/>
                <a:cs typeface="Lato"/>
                <a:sym typeface="Lato"/>
              </a:rPr>
              <a:t> but this may be </a:t>
            </a:r>
            <a:r>
              <a:rPr b="1" lang="en-GB" sz="1800" u="sng">
                <a:solidFill>
                  <a:srgbClr val="6AA84F"/>
                </a:solidFill>
                <a:latin typeface="Lato"/>
                <a:ea typeface="Lato"/>
                <a:cs typeface="Lato"/>
                <a:sym typeface="Lato"/>
              </a:rPr>
              <a:t>low</a:t>
            </a:r>
            <a:r>
              <a:rPr b="1" lang="en-GB" sz="1800">
                <a:solidFill>
                  <a:srgbClr val="6AA84F"/>
                </a:solidFill>
                <a:latin typeface="Lato"/>
                <a:ea typeface="Lato"/>
                <a:cs typeface="Lato"/>
                <a:sym typeface="Lato"/>
              </a:rPr>
              <a:t> and </a:t>
            </a:r>
            <a:r>
              <a:rPr b="1" lang="en-GB" sz="1800" u="sng">
                <a:solidFill>
                  <a:srgbClr val="6AA84F"/>
                </a:solidFill>
                <a:latin typeface="Lato"/>
                <a:ea typeface="Lato"/>
                <a:cs typeface="Lato"/>
                <a:sym typeface="Lato"/>
              </a:rPr>
              <a:t>unreliable</a:t>
            </a:r>
            <a:endParaRPr b="1" sz="1800" u="sng">
              <a:solidFill>
                <a:srgbClr val="6AA84F"/>
              </a:solidFill>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p:txBody>
      </p:sp>
      <p:sp>
        <p:nvSpPr>
          <p:cNvPr id="205" name="Google Shape;205;g25eaaf95b50_0_73"/>
          <p:cNvSpPr/>
          <p:nvPr/>
        </p:nvSpPr>
        <p:spPr>
          <a:xfrm>
            <a:off x="458000" y="1916150"/>
            <a:ext cx="2439600" cy="28500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5eaaf95b50_0_89"/>
          <p:cNvSpPr txBox="1"/>
          <p:nvPr/>
        </p:nvSpPr>
        <p:spPr>
          <a:xfrm>
            <a:off x="0" y="1175075"/>
            <a:ext cx="9144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Discuss reasons why each person may or may not be able to get a mobile phone contract.</a:t>
            </a:r>
            <a:endParaRPr b="1" sz="1800">
              <a:latin typeface="Lato"/>
              <a:ea typeface="Lato"/>
              <a:cs typeface="Lato"/>
              <a:sym typeface="Lato"/>
            </a:endParaRPr>
          </a:p>
        </p:txBody>
      </p:sp>
      <p:sp>
        <p:nvSpPr>
          <p:cNvPr id="211" name="Google Shape;211;g25eaaf95b50_0_89"/>
          <p:cNvSpPr txBox="1"/>
          <p:nvPr/>
        </p:nvSpPr>
        <p:spPr>
          <a:xfrm>
            <a:off x="576750" y="3780950"/>
            <a:ext cx="2389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Lato"/>
                <a:ea typeface="Lato"/>
                <a:cs typeface="Lato"/>
                <a:sym typeface="Lato"/>
              </a:rPr>
              <a:t>Angelie is </a:t>
            </a:r>
            <a:r>
              <a:rPr lang="en-GB" sz="1200" u="sng">
                <a:latin typeface="Lato"/>
                <a:ea typeface="Lato"/>
                <a:cs typeface="Lato"/>
                <a:sym typeface="Lato"/>
              </a:rPr>
              <a:t>19-years old</a:t>
            </a:r>
            <a:r>
              <a:rPr lang="en-GB" sz="1200">
                <a:latin typeface="Lato"/>
                <a:ea typeface="Lato"/>
                <a:cs typeface="Lato"/>
                <a:sym typeface="Lato"/>
              </a:rPr>
              <a:t>  and </a:t>
            </a:r>
            <a:r>
              <a:rPr lang="en-GB" sz="1200" u="sng">
                <a:latin typeface="Lato"/>
                <a:ea typeface="Lato"/>
                <a:cs typeface="Lato"/>
                <a:sym typeface="Lato"/>
              </a:rPr>
              <a:t>works</a:t>
            </a:r>
            <a:r>
              <a:rPr lang="en-GB" sz="1200">
                <a:latin typeface="Lato"/>
                <a:ea typeface="Lato"/>
                <a:cs typeface="Lato"/>
                <a:sym typeface="Lato"/>
              </a:rPr>
              <a:t> as an apprentice </a:t>
            </a:r>
            <a:r>
              <a:rPr lang="en-GB" sz="1200" u="sng">
                <a:latin typeface="Lato"/>
                <a:ea typeface="Lato"/>
                <a:cs typeface="Lato"/>
                <a:sym typeface="Lato"/>
              </a:rPr>
              <a:t>plumber</a:t>
            </a:r>
            <a:r>
              <a:rPr lang="en-GB" sz="1200">
                <a:latin typeface="Lato"/>
                <a:ea typeface="Lato"/>
                <a:cs typeface="Lato"/>
                <a:sym typeface="Lato"/>
              </a:rPr>
              <a:t>.</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p:txBody>
      </p:sp>
      <p:pic>
        <p:nvPicPr>
          <p:cNvPr id="212" name="Google Shape;212;g25eaaf95b50_0_89"/>
          <p:cNvPicPr preferRelativeResize="0"/>
          <p:nvPr/>
        </p:nvPicPr>
        <p:blipFill rotWithShape="1">
          <a:blip r:embed="rId3">
            <a:alphaModFix/>
          </a:blip>
          <a:srcRect b="11614" l="0" r="0" t="0"/>
          <a:stretch/>
        </p:blipFill>
        <p:spPr>
          <a:xfrm>
            <a:off x="1207850" y="2066024"/>
            <a:ext cx="1111850" cy="1514842"/>
          </a:xfrm>
          <a:prstGeom prst="rect">
            <a:avLst/>
          </a:prstGeom>
          <a:noFill/>
          <a:ln>
            <a:noFill/>
          </a:ln>
        </p:spPr>
      </p:pic>
      <p:sp>
        <p:nvSpPr>
          <p:cNvPr id="213" name="Google Shape;213;g25eaaf95b50_0_89"/>
          <p:cNvSpPr txBox="1"/>
          <p:nvPr/>
        </p:nvSpPr>
        <p:spPr>
          <a:xfrm>
            <a:off x="2965950" y="2246375"/>
            <a:ext cx="6045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Lato"/>
              <a:ea typeface="Lato"/>
              <a:cs typeface="Lato"/>
              <a:sym typeface="Lato"/>
            </a:endParaRPr>
          </a:p>
          <a:p>
            <a:pPr indent="-342900" lvl="0" marL="457200" rtl="0" algn="l">
              <a:spcBef>
                <a:spcPts val="0"/>
              </a:spcBef>
              <a:spcAft>
                <a:spcPts val="0"/>
              </a:spcAft>
              <a:buClr>
                <a:srgbClr val="6AA84F"/>
              </a:buClr>
              <a:buSzPts val="1800"/>
              <a:buFont typeface="Lato"/>
              <a:buChar char="●"/>
            </a:pPr>
            <a:r>
              <a:rPr b="1" lang="en-GB" sz="1800">
                <a:solidFill>
                  <a:srgbClr val="6AA84F"/>
                </a:solidFill>
                <a:latin typeface="Lato"/>
                <a:ea typeface="Lato"/>
                <a:cs typeface="Lato"/>
                <a:sym typeface="Lato"/>
              </a:rPr>
              <a:t>Angelie is old enough to get a mobile phone</a:t>
            </a:r>
            <a:endParaRPr b="1" sz="1800">
              <a:solidFill>
                <a:srgbClr val="6AA84F"/>
              </a:solidFill>
              <a:latin typeface="Lato"/>
              <a:ea typeface="Lato"/>
              <a:cs typeface="Lato"/>
              <a:sym typeface="Lato"/>
            </a:endParaRPr>
          </a:p>
          <a:p>
            <a:pPr indent="-342900" lvl="0" marL="457200" rtl="0" algn="l">
              <a:spcBef>
                <a:spcPts val="0"/>
              </a:spcBef>
              <a:spcAft>
                <a:spcPts val="0"/>
              </a:spcAft>
              <a:buClr>
                <a:srgbClr val="6AA84F"/>
              </a:buClr>
              <a:buSzPts val="1800"/>
              <a:buFont typeface="Lato"/>
              <a:buChar char="●"/>
            </a:pPr>
            <a:r>
              <a:rPr b="1" lang="en-GB" sz="1800">
                <a:solidFill>
                  <a:srgbClr val="6AA84F"/>
                </a:solidFill>
                <a:latin typeface="Lato"/>
                <a:ea typeface="Lato"/>
                <a:cs typeface="Lato"/>
                <a:sym typeface="Lato"/>
              </a:rPr>
              <a:t>Angelie has a job and may be able to seek an affordable contract</a:t>
            </a:r>
            <a:endParaRPr b="1" sz="1800">
              <a:solidFill>
                <a:srgbClr val="6AA84F"/>
              </a:solidFill>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p:txBody>
      </p:sp>
      <p:sp>
        <p:nvSpPr>
          <p:cNvPr id="214" name="Google Shape;214;g25eaaf95b50_0_8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Who can have a mobile phone contract?</a:t>
            </a:r>
            <a:endParaRPr b="1" i="0" sz="2900" u="none" cap="none" strike="noStrike">
              <a:latin typeface="Lato"/>
              <a:ea typeface="Lato"/>
              <a:cs typeface="Lato"/>
              <a:sym typeface="Lato"/>
            </a:endParaRPr>
          </a:p>
        </p:txBody>
      </p:sp>
      <p:sp>
        <p:nvSpPr>
          <p:cNvPr id="215" name="Google Shape;215;g25eaaf95b50_0_89"/>
          <p:cNvSpPr/>
          <p:nvPr/>
        </p:nvSpPr>
        <p:spPr>
          <a:xfrm>
            <a:off x="458000" y="1916150"/>
            <a:ext cx="2439600" cy="28500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g141cf03ea03_0_3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Unit outline</a:t>
            </a:r>
            <a:endParaRPr b="1" i="0" sz="2900" u="none" cap="none" strike="noStrike">
              <a:solidFill>
                <a:schemeClr val="lt1"/>
              </a:solidFill>
              <a:latin typeface="Lato"/>
              <a:ea typeface="Lato"/>
              <a:cs typeface="Lato"/>
              <a:sym typeface="Lato"/>
            </a:endParaRPr>
          </a:p>
        </p:txBody>
      </p:sp>
      <p:graphicFrame>
        <p:nvGraphicFramePr>
          <p:cNvPr id="37" name="Google Shape;37;g141cf03ea03_0_38"/>
          <p:cNvGraphicFramePr/>
          <p:nvPr/>
        </p:nvGraphicFramePr>
        <p:xfrm>
          <a:off x="526375" y="1721850"/>
          <a:ext cx="3000000" cy="3000000"/>
        </p:xfrm>
        <a:graphic>
          <a:graphicData uri="http://schemas.openxmlformats.org/drawingml/2006/table">
            <a:tbl>
              <a:tblPr>
                <a:noFill/>
                <a:tableStyleId>{1AAEDBCE-C6BC-413F-A455-DEA27CB134EC}</a:tableStyleId>
              </a:tblPr>
              <a:tblGrid>
                <a:gridCol w="1344825"/>
                <a:gridCol w="1395650"/>
                <a:gridCol w="1294000"/>
                <a:gridCol w="1344825"/>
                <a:gridCol w="1344825"/>
                <a:gridCol w="13448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193800">
                <a:tc>
                  <a:txBody>
                    <a:bodyPr/>
                    <a:lstStyle/>
                    <a:p>
                      <a:pPr indent="0" lvl="0" marL="0" rtl="0" algn="ctr">
                        <a:spcBef>
                          <a:spcPts val="0"/>
                        </a:spcBef>
                        <a:spcAft>
                          <a:spcPts val="0"/>
                        </a:spcAft>
                        <a:buNone/>
                      </a:pPr>
                      <a:r>
                        <a:rPr b="1" lang="en-GB">
                          <a:solidFill>
                            <a:schemeClr val="accent2"/>
                          </a:solidFill>
                          <a:latin typeface="Lato"/>
                          <a:ea typeface="Lato"/>
                          <a:cs typeface="Lato"/>
                          <a:sym typeface="Lato"/>
                        </a:rPr>
                        <a:t>M</a:t>
                      </a:r>
                      <a:r>
                        <a:rPr b="1" lang="en-GB">
                          <a:solidFill>
                            <a:schemeClr val="accent2"/>
                          </a:solidFill>
                          <a:latin typeface="Lato"/>
                          <a:ea typeface="Lato"/>
                          <a:cs typeface="Lato"/>
                          <a:sym typeface="Lato"/>
                        </a:rPr>
                        <a:t>obile phone products</a:t>
                      </a:r>
                      <a:endParaRPr b="1">
                        <a:solidFill>
                          <a:schemeClr val="accent2"/>
                        </a:solidFill>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Cryptocurrency</a:t>
                      </a:r>
                      <a:endParaRPr b="1" u="none" cap="none" strike="noStrike">
                        <a:solidFill>
                          <a:schemeClr val="dk1"/>
                        </a:solidFill>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Financial exploitation </a:t>
                      </a:r>
                      <a:endParaRPr>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Online gaming</a:t>
                      </a:r>
                      <a:endParaRPr b="1" u="none" cap="none" strike="noStrike">
                        <a:solidFill>
                          <a:schemeClr val="dk1"/>
                        </a:solidFill>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Online safety</a:t>
                      </a:r>
                      <a:endParaRPr b="1" u="none" cap="none" strike="noStrike">
                        <a:solidFill>
                          <a:schemeClr val="dk1"/>
                        </a:solidFill>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Pocket money debate</a:t>
                      </a:r>
                      <a:endParaRPr b="1" u="none" cap="none" strike="noStrike">
                        <a:solidFill>
                          <a:schemeClr val="dk1"/>
                        </a:solidFill>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1cb38281e4a_0_8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1cb38281e4a_0_81"/>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22" name="Google Shape;222;g1cb38281e4a_0_81"/>
          <p:cNvSpPr txBox="1"/>
          <p:nvPr/>
        </p:nvSpPr>
        <p:spPr>
          <a:xfrm>
            <a:off x="498850" y="1219225"/>
            <a:ext cx="6962400" cy="26973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Identify the costs of and requirements for having a mobile phone contract</a:t>
            </a:r>
            <a:endParaRPr b="1" sz="2200">
              <a:solidFill>
                <a:srgbClr val="00FF00"/>
              </a:solidFill>
              <a:latin typeface="Lato"/>
              <a:ea typeface="Lato"/>
              <a:cs typeface="Lato"/>
              <a:sym typeface="Lato"/>
            </a:endParaRPr>
          </a:p>
          <a:p>
            <a:pPr indent="0" lvl="0" marL="45720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Compare different mobile phone contracts</a:t>
            </a:r>
            <a:endParaRPr b="1" sz="2200">
              <a:solidFill>
                <a:schemeClr val="lt1"/>
              </a:solidFill>
              <a:latin typeface="Lato"/>
              <a:ea typeface="Lato"/>
              <a:cs typeface="Lato"/>
              <a:sym typeface="Lato"/>
            </a:endParaRPr>
          </a:p>
          <a:p>
            <a:pPr indent="0" lvl="0" marL="45720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accent6"/>
              </a:buClr>
              <a:buSzPts val="2200"/>
              <a:buFont typeface="Lato"/>
              <a:buChar char="●"/>
            </a:pPr>
            <a:r>
              <a:rPr b="1" lang="en-GB" sz="2200">
                <a:solidFill>
                  <a:schemeClr val="accent6"/>
                </a:solidFill>
                <a:latin typeface="Lato"/>
                <a:ea typeface="Lato"/>
                <a:cs typeface="Lato"/>
                <a:sym typeface="Lato"/>
              </a:rPr>
              <a:t>Suggest </a:t>
            </a:r>
            <a:r>
              <a:rPr b="1" lang="en-GB" sz="2200">
                <a:solidFill>
                  <a:schemeClr val="accent6"/>
                </a:solidFill>
                <a:latin typeface="Lato"/>
                <a:ea typeface="Lato"/>
                <a:cs typeface="Lato"/>
                <a:sym typeface="Lato"/>
              </a:rPr>
              <a:t>strategies to manage mobile phone costs</a:t>
            </a:r>
            <a:endParaRPr b="1" sz="2200">
              <a:solidFill>
                <a:schemeClr val="accent6"/>
              </a:solidFill>
              <a:latin typeface="Lato"/>
              <a:ea typeface="Lato"/>
              <a:cs typeface="Lato"/>
              <a:sym typeface="Lato"/>
            </a:endParaRPr>
          </a:p>
          <a:p>
            <a:pPr indent="0" lvl="0" marL="457200" rtl="0" algn="l">
              <a:lnSpc>
                <a:spcPct val="107000"/>
              </a:lnSpc>
              <a:spcBef>
                <a:spcPts val="0"/>
              </a:spcBef>
              <a:spcAft>
                <a:spcPts val="0"/>
              </a:spcAft>
              <a:buNone/>
            </a:pPr>
            <a:r>
              <a:t/>
            </a:r>
            <a:endParaRPr b="1" sz="2200">
              <a:solidFill>
                <a:schemeClr val="l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3009a846d12fc6_31"/>
          <p:cNvSpPr txBox="1"/>
          <p:nvPr/>
        </p:nvSpPr>
        <p:spPr>
          <a:xfrm>
            <a:off x="216750" y="2051950"/>
            <a:ext cx="2765400" cy="27243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Lato"/>
                <a:ea typeface="Lato"/>
                <a:cs typeface="Lato"/>
                <a:sym typeface="Lato"/>
              </a:rPr>
              <a:t>Unlimited data, calls and texts</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Roam freely in the EU only, up to 25GB data</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extLst>
                  <a:ext uri="http://customooxmlschemas.google.com/">
                    <go:slidesCustomData xmlns:go="http://customooxmlschemas.google.com/" textRoundtripDataId="3"/>
                  </a:ext>
                </a:extLst>
              </a:rPr>
              <a:t>36 month device plan</a:t>
            </a:r>
            <a:endParaRPr>
              <a:solidFill>
                <a:schemeClr val="dk1"/>
              </a:solidFill>
              <a:latin typeface="Lato"/>
              <a:ea typeface="Lato"/>
              <a:cs typeface="Lato"/>
              <a:sym typeface="Lato"/>
              <a:extLst>
                <a:ext uri="http://customooxmlschemas.google.com/">
                  <go:slidesCustomData xmlns:go="http://customooxmlschemas.google.com/" textRoundtripDataId="4"/>
                </a:ext>
              </a:extLst>
            </a:endParaRPr>
          </a:p>
          <a:p>
            <a:pPr indent="0" lvl="0" marL="0" rtl="0" algn="l">
              <a:spcBef>
                <a:spcPts val="0"/>
              </a:spcBef>
              <a:spcAft>
                <a:spcPts val="0"/>
              </a:spcAft>
              <a:buNone/>
            </a:pPr>
            <a:r>
              <a:rPr lang="en-GB">
                <a:solidFill>
                  <a:schemeClr val="dk1"/>
                </a:solidFill>
                <a:latin typeface="Lato"/>
                <a:ea typeface="Lato"/>
                <a:cs typeface="Lato"/>
                <a:sym typeface="Lato"/>
                <a:extLst>
                  <a:ext uri="http://customooxmlschemas.google.com/">
                    <go:slidesCustomData xmlns:go="http://customooxmlschemas.google.com/" textRoundtripDataId="5"/>
                  </a:ext>
                </a:extLst>
              </a:rPr>
              <a:t>£15.99 for the device and £25.00 tariff</a:t>
            </a:r>
            <a:endParaRPr>
              <a:solidFill>
                <a:schemeClr val="dk1"/>
              </a:solidFill>
              <a:latin typeface="Lato"/>
              <a:ea typeface="Lato"/>
              <a:cs typeface="Lato"/>
              <a:sym typeface="Lato"/>
              <a:extLst>
                <a:ext uri="http://customooxmlschemas.google.com/">
                  <go:slidesCustomData xmlns:go="http://customooxmlschemas.google.com/" textRoundtripDataId="6"/>
                </a:ext>
              </a:extLst>
            </a:endParaRPr>
          </a:p>
          <a:p>
            <a:pPr indent="0" lvl="0" marL="0" rtl="0" algn="l">
              <a:spcBef>
                <a:spcPts val="0"/>
              </a:spcBef>
              <a:spcAft>
                <a:spcPts val="0"/>
              </a:spcAft>
              <a:buNone/>
            </a:pPr>
            <a:r>
              <a:rPr b="1" lang="en-GB">
                <a:solidFill>
                  <a:schemeClr val="dk1"/>
                </a:solidFill>
                <a:latin typeface="Lato"/>
                <a:ea typeface="Lato"/>
                <a:cs typeface="Lato"/>
                <a:sym typeface="Lato"/>
                <a:extLst>
                  <a:ext uri="http://customooxmlschemas.google.com/">
                    <go:slidesCustomData xmlns:go="http://customooxmlschemas.google.com/" textRoundtripDataId="7"/>
                  </a:ext>
                </a:extLst>
              </a:rPr>
              <a:t>Total cost</a:t>
            </a:r>
            <a:r>
              <a:rPr lang="en-GB">
                <a:solidFill>
                  <a:schemeClr val="dk1"/>
                </a:solidFill>
                <a:latin typeface="Lato"/>
                <a:ea typeface="Lato"/>
                <a:cs typeface="Lato"/>
                <a:sym typeface="Lato"/>
                <a:extLst>
                  <a:ext uri="http://customooxmlschemas.google.com/">
                    <go:slidesCustomData xmlns:go="http://customooxmlschemas.google.com/" textRoundtripDataId="8"/>
                  </a:ext>
                </a:extLst>
              </a:rPr>
              <a:t> | £45.99 </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t/>
            </a:r>
            <a:endParaRPr sz="700">
              <a:solidFill>
                <a:schemeClr val="dk1"/>
              </a:solidFill>
              <a:latin typeface="Lato"/>
              <a:ea typeface="Lato"/>
              <a:cs typeface="Lato"/>
              <a:sym typeface="Lato"/>
            </a:endParaRPr>
          </a:p>
        </p:txBody>
      </p:sp>
      <p:sp>
        <p:nvSpPr>
          <p:cNvPr id="228" name="Google Shape;228;g23009a846d12fc6_31"/>
          <p:cNvSpPr txBox="1"/>
          <p:nvPr/>
        </p:nvSpPr>
        <p:spPr>
          <a:xfrm>
            <a:off x="3189300" y="2051950"/>
            <a:ext cx="2765400" cy="27243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Lato"/>
                <a:ea typeface="Lato"/>
                <a:cs typeface="Lato"/>
                <a:sym typeface="Lato"/>
              </a:rPr>
              <a:t>Unlimited calls and texts</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150GB data</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Roam at no extra cost in 75 destinations worldwide, including the EU, US and Australia</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36 month device plan</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£22</a:t>
            </a:r>
            <a:r>
              <a:rPr lang="en-GB">
                <a:solidFill>
                  <a:schemeClr val="dk1"/>
                </a:solidFill>
                <a:latin typeface="Lato"/>
                <a:ea typeface="Lato"/>
                <a:cs typeface="Lato"/>
                <a:sym typeface="Lato"/>
              </a:rPr>
              <a:t>.99</a:t>
            </a:r>
            <a:r>
              <a:rPr lang="en-GB">
                <a:solidFill>
                  <a:schemeClr val="dk1"/>
                </a:solidFill>
                <a:latin typeface="Lato"/>
                <a:ea typeface="Lato"/>
                <a:cs typeface="Lato"/>
                <a:sym typeface="Lato"/>
              </a:rPr>
              <a:t> for the device and £30</a:t>
            </a:r>
            <a:r>
              <a:rPr lang="en-GB">
                <a:solidFill>
                  <a:schemeClr val="dk1"/>
                </a:solidFill>
                <a:latin typeface="Lato"/>
                <a:ea typeface="Lato"/>
                <a:cs typeface="Lato"/>
                <a:sym typeface="Lato"/>
              </a:rPr>
              <a:t>.99</a:t>
            </a:r>
            <a:r>
              <a:rPr lang="en-GB">
                <a:solidFill>
                  <a:schemeClr val="dk1"/>
                </a:solidFill>
                <a:latin typeface="Lato"/>
                <a:ea typeface="Lato"/>
                <a:cs typeface="Lato"/>
                <a:sym typeface="Lato"/>
              </a:rPr>
              <a:t> tariff</a:t>
            </a:r>
            <a:endParaRPr>
              <a:solidFill>
                <a:schemeClr val="dk1"/>
              </a:solidFill>
              <a:latin typeface="Lato"/>
              <a:ea typeface="Lato"/>
              <a:cs typeface="Lato"/>
              <a:sym typeface="Lato"/>
            </a:endParaRPr>
          </a:p>
          <a:p>
            <a:pPr indent="0" lvl="0" marL="0" rtl="0" algn="l">
              <a:spcBef>
                <a:spcPts val="0"/>
              </a:spcBef>
              <a:spcAft>
                <a:spcPts val="0"/>
              </a:spcAft>
              <a:buNone/>
            </a:pPr>
            <a:r>
              <a:rPr b="1" lang="en-GB">
                <a:solidFill>
                  <a:schemeClr val="dk1"/>
                </a:solidFill>
                <a:latin typeface="Lato"/>
                <a:ea typeface="Lato"/>
                <a:cs typeface="Lato"/>
                <a:sym typeface="Lato"/>
              </a:rPr>
              <a:t>Total cost</a:t>
            </a:r>
            <a:r>
              <a:rPr lang="en-GB">
                <a:solidFill>
                  <a:schemeClr val="dk1"/>
                </a:solidFill>
                <a:latin typeface="Lato"/>
                <a:ea typeface="Lato"/>
                <a:cs typeface="Lato"/>
                <a:sym typeface="Lato"/>
              </a:rPr>
              <a:t> | £53.98 </a:t>
            </a:r>
            <a:endParaRPr>
              <a:solidFill>
                <a:schemeClr val="dk1"/>
              </a:solidFill>
              <a:latin typeface="Lato"/>
              <a:ea typeface="Lato"/>
              <a:cs typeface="Lato"/>
              <a:sym typeface="Lato"/>
            </a:endParaRPr>
          </a:p>
          <a:p>
            <a:pPr indent="0" lvl="0" marL="0" rtl="0" algn="l">
              <a:spcBef>
                <a:spcPts val="0"/>
              </a:spcBef>
              <a:spcAft>
                <a:spcPts val="0"/>
              </a:spcAft>
              <a:buNone/>
            </a:pPr>
            <a:r>
              <a:t/>
            </a:r>
            <a:endParaRPr sz="500">
              <a:solidFill>
                <a:schemeClr val="dk1"/>
              </a:solidFill>
              <a:latin typeface="Lato"/>
              <a:ea typeface="Lato"/>
              <a:cs typeface="Lato"/>
              <a:sym typeface="Lato"/>
            </a:endParaRPr>
          </a:p>
        </p:txBody>
      </p:sp>
      <p:sp>
        <p:nvSpPr>
          <p:cNvPr id="229" name="Google Shape;229;g23009a846d12fc6_3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Comparing mobile phone tariffs</a:t>
            </a:r>
            <a:endParaRPr b="1" i="0" sz="2900" u="none" cap="none" strike="noStrike">
              <a:latin typeface="Lato"/>
              <a:ea typeface="Lato"/>
              <a:cs typeface="Lato"/>
              <a:sym typeface="Lato"/>
            </a:endParaRPr>
          </a:p>
        </p:txBody>
      </p:sp>
      <p:sp>
        <p:nvSpPr>
          <p:cNvPr id="230" name="Google Shape;230;g23009a846d12fc6_31"/>
          <p:cNvSpPr/>
          <p:nvPr/>
        </p:nvSpPr>
        <p:spPr>
          <a:xfrm>
            <a:off x="216750" y="1706625"/>
            <a:ext cx="2765400" cy="256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OPTION 1 </a:t>
            </a:r>
            <a:endParaRPr b="1">
              <a:solidFill>
                <a:schemeClr val="lt1"/>
              </a:solidFill>
              <a:latin typeface="Lato"/>
              <a:ea typeface="Lato"/>
              <a:cs typeface="Lato"/>
              <a:sym typeface="Lato"/>
            </a:endParaRPr>
          </a:p>
        </p:txBody>
      </p:sp>
      <p:sp>
        <p:nvSpPr>
          <p:cNvPr id="231" name="Google Shape;231;g23009a846d12fc6_31"/>
          <p:cNvSpPr/>
          <p:nvPr/>
        </p:nvSpPr>
        <p:spPr>
          <a:xfrm>
            <a:off x="3189300" y="1706625"/>
            <a:ext cx="2765400" cy="256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OPTION 2 </a:t>
            </a:r>
            <a:endParaRPr b="1">
              <a:solidFill>
                <a:schemeClr val="lt1"/>
              </a:solidFill>
              <a:latin typeface="Lato"/>
              <a:ea typeface="Lato"/>
              <a:cs typeface="Lato"/>
              <a:sym typeface="Lato"/>
            </a:endParaRPr>
          </a:p>
        </p:txBody>
      </p:sp>
      <p:sp>
        <p:nvSpPr>
          <p:cNvPr id="232" name="Google Shape;232;g23009a846d12fc6_31"/>
          <p:cNvSpPr/>
          <p:nvPr/>
        </p:nvSpPr>
        <p:spPr>
          <a:xfrm>
            <a:off x="6136350" y="1706625"/>
            <a:ext cx="2765400" cy="256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OPTION 3 </a:t>
            </a:r>
            <a:endParaRPr b="1">
              <a:solidFill>
                <a:schemeClr val="lt1"/>
              </a:solidFill>
              <a:latin typeface="Lato"/>
              <a:ea typeface="Lato"/>
              <a:cs typeface="Lato"/>
              <a:sym typeface="Lato"/>
            </a:endParaRPr>
          </a:p>
        </p:txBody>
      </p:sp>
      <p:sp>
        <p:nvSpPr>
          <p:cNvPr id="233" name="Google Shape;233;g23009a846d12fc6_31"/>
          <p:cNvSpPr txBox="1"/>
          <p:nvPr>
            <p:ph type="ctrTitle"/>
          </p:nvPr>
        </p:nvSpPr>
        <p:spPr>
          <a:xfrm>
            <a:off x="216750" y="1101500"/>
            <a:ext cx="86850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90"/>
              <a:buFont typeface="Arial"/>
              <a:buNone/>
            </a:pPr>
            <a:r>
              <a:rPr lang="en-GB" sz="1800">
                <a:solidFill>
                  <a:schemeClr val="accent1"/>
                </a:solidFill>
                <a:latin typeface="Lato Black"/>
                <a:ea typeface="Lato Black"/>
                <a:cs typeface="Lato Black"/>
                <a:sym typeface="Lato Black"/>
              </a:rPr>
              <a:t>Which contract is the best option and why?</a:t>
            </a:r>
            <a:endParaRPr b="1" sz="1800" u="none" cap="none" strike="noStrike">
              <a:solidFill>
                <a:schemeClr val="accent1"/>
              </a:solidFill>
              <a:latin typeface="Lato"/>
              <a:ea typeface="Lato"/>
              <a:cs typeface="Lato"/>
              <a:sym typeface="Lato"/>
            </a:endParaRPr>
          </a:p>
        </p:txBody>
      </p:sp>
      <p:sp>
        <p:nvSpPr>
          <p:cNvPr id="234" name="Google Shape;234;g23009a846d12fc6_31"/>
          <p:cNvSpPr/>
          <p:nvPr/>
        </p:nvSpPr>
        <p:spPr>
          <a:xfrm>
            <a:off x="7874325" y="4370225"/>
            <a:ext cx="1207500" cy="62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3009a846d12fc6_31"/>
          <p:cNvSpPr txBox="1"/>
          <p:nvPr/>
        </p:nvSpPr>
        <p:spPr>
          <a:xfrm>
            <a:off x="6161850" y="2051950"/>
            <a:ext cx="2739900" cy="27243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Lato"/>
                <a:ea typeface="Lato"/>
                <a:cs typeface="Lato"/>
                <a:sym typeface="Lato"/>
              </a:rPr>
              <a:t>Unlimited calls and texts</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150GB data</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24 month contract</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£22.00 </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b="1" lang="en-GB">
                <a:solidFill>
                  <a:schemeClr val="dk1"/>
                </a:solidFill>
                <a:latin typeface="Lato"/>
                <a:ea typeface="Lato"/>
                <a:cs typeface="Lato"/>
                <a:sym typeface="Lato"/>
              </a:rPr>
              <a:t>Sim only </a:t>
            </a:r>
            <a:endParaRPr b="1">
              <a:solidFill>
                <a:schemeClr val="dk1"/>
              </a:solidFill>
              <a:latin typeface="Lato"/>
              <a:ea typeface="Lato"/>
              <a:cs typeface="Lato"/>
              <a:sym typeface="Lato"/>
            </a:endParaRPr>
          </a:p>
          <a:p>
            <a:pPr indent="0" lvl="0" marL="0" rtl="0" algn="l">
              <a:spcBef>
                <a:spcPts val="0"/>
              </a:spcBef>
              <a:spcAft>
                <a:spcPts val="0"/>
              </a:spcAft>
              <a:buNone/>
            </a:pPr>
            <a:r>
              <a:rPr b="1" lang="en-GB">
                <a:solidFill>
                  <a:schemeClr val="dk1"/>
                </a:solidFill>
                <a:latin typeface="Lato"/>
                <a:ea typeface="Lato"/>
                <a:cs typeface="Lato"/>
                <a:sym typeface="Lato"/>
              </a:rPr>
              <a:t>Device </a:t>
            </a:r>
            <a:r>
              <a:rPr b="1" lang="en-GB">
                <a:solidFill>
                  <a:schemeClr val="dk1"/>
                </a:solidFill>
                <a:latin typeface="Lato"/>
                <a:ea typeface="Lato"/>
                <a:cs typeface="Lato"/>
                <a:sym typeface="Lato"/>
              </a:rPr>
              <a:t>purchased</a:t>
            </a:r>
            <a:r>
              <a:rPr b="1" lang="en-GB">
                <a:solidFill>
                  <a:schemeClr val="dk1"/>
                </a:solidFill>
                <a:latin typeface="Lato"/>
                <a:ea typeface="Lato"/>
                <a:cs typeface="Lato"/>
                <a:sym typeface="Lato"/>
              </a:rPr>
              <a:t> separately £1,099</a:t>
            </a:r>
            <a:endParaRPr b="1">
              <a:solidFill>
                <a:schemeClr val="dk1"/>
              </a:solidFill>
              <a:latin typeface="Lato"/>
              <a:ea typeface="Lato"/>
              <a:cs typeface="Lato"/>
              <a:sym typeface="Lato"/>
            </a:endParaRPr>
          </a:p>
          <a:p>
            <a:pPr indent="0" lvl="0" marL="0" rtl="0" algn="l">
              <a:spcBef>
                <a:spcPts val="0"/>
              </a:spcBef>
              <a:spcAft>
                <a:spcPts val="0"/>
              </a:spcAft>
              <a:buNone/>
            </a:pPr>
            <a:r>
              <a:t/>
            </a:r>
            <a:endParaRPr b="1" sz="1200">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fb312b87e9_0_33"/>
          <p:cNvSpPr txBox="1"/>
          <p:nvPr/>
        </p:nvSpPr>
        <p:spPr>
          <a:xfrm>
            <a:off x="216750" y="1670950"/>
            <a:ext cx="2816400" cy="22344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Lato"/>
                <a:ea typeface="Lato"/>
                <a:cs typeface="Lato"/>
                <a:sym typeface="Lato"/>
              </a:rPr>
              <a:t>Unlimited data, calls and texts</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Roam freely in the EU, up to 25GB.</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36 month device plan</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£55.99 | £22.99 device and £33.00 tariff</a:t>
            </a:r>
            <a:endParaRPr>
              <a:solidFill>
                <a:schemeClr val="dk1"/>
              </a:solidFill>
              <a:latin typeface="Lato"/>
              <a:ea typeface="Lato"/>
              <a:cs typeface="Lato"/>
              <a:sym typeface="Lato"/>
            </a:endParaRPr>
          </a:p>
          <a:p>
            <a:pPr indent="0" lvl="0" marL="0" rtl="0" algn="l">
              <a:spcBef>
                <a:spcPts val="0"/>
              </a:spcBef>
              <a:spcAft>
                <a:spcPts val="0"/>
              </a:spcAft>
              <a:buNone/>
            </a:pPr>
            <a:r>
              <a:t/>
            </a:r>
            <a:endParaRPr sz="700">
              <a:solidFill>
                <a:schemeClr val="dk1"/>
              </a:solidFill>
              <a:latin typeface="Lato"/>
              <a:ea typeface="Lato"/>
              <a:cs typeface="Lato"/>
              <a:sym typeface="Lato"/>
            </a:endParaRPr>
          </a:p>
        </p:txBody>
      </p:sp>
      <p:sp>
        <p:nvSpPr>
          <p:cNvPr id="241" name="Google Shape;241;g1fb312b87e9_0_33"/>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Comparing mobile phone tariffs</a:t>
            </a:r>
            <a:endParaRPr b="1" i="0" sz="2900" u="none" cap="none" strike="noStrike">
              <a:latin typeface="Lato"/>
              <a:ea typeface="Lato"/>
              <a:cs typeface="Lato"/>
              <a:sym typeface="Lato"/>
            </a:endParaRPr>
          </a:p>
        </p:txBody>
      </p:sp>
      <p:sp>
        <p:nvSpPr>
          <p:cNvPr id="242" name="Google Shape;242;g1fb312b87e9_0_33"/>
          <p:cNvSpPr/>
          <p:nvPr/>
        </p:nvSpPr>
        <p:spPr>
          <a:xfrm>
            <a:off x="216750" y="1325625"/>
            <a:ext cx="2816400" cy="256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OPTION 1 </a:t>
            </a:r>
            <a:endParaRPr b="1">
              <a:solidFill>
                <a:schemeClr val="lt1"/>
              </a:solidFill>
              <a:latin typeface="Lato"/>
              <a:ea typeface="Lato"/>
              <a:cs typeface="Lato"/>
              <a:sym typeface="Lato"/>
            </a:endParaRPr>
          </a:p>
        </p:txBody>
      </p:sp>
      <p:sp>
        <p:nvSpPr>
          <p:cNvPr id="243" name="Google Shape;243;g1fb312b87e9_0_33"/>
          <p:cNvSpPr txBox="1"/>
          <p:nvPr/>
        </p:nvSpPr>
        <p:spPr>
          <a:xfrm>
            <a:off x="3261500" y="1670950"/>
            <a:ext cx="538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6AA84F"/>
                </a:solidFill>
                <a:latin typeface="Lato"/>
                <a:ea typeface="Lato"/>
                <a:cs typeface="Lato"/>
                <a:sym typeface="Lato"/>
              </a:rPr>
              <a:t>Pros</a:t>
            </a:r>
            <a:endParaRPr b="1" sz="1800">
              <a:solidFill>
                <a:srgbClr val="6AA84F"/>
              </a:solidFill>
              <a:latin typeface="Lato"/>
              <a:ea typeface="Lato"/>
              <a:cs typeface="Lato"/>
              <a:sym typeface="Lato"/>
            </a:endParaRPr>
          </a:p>
        </p:txBody>
      </p:sp>
      <p:sp>
        <p:nvSpPr>
          <p:cNvPr id="244" name="Google Shape;244;g1fb312b87e9_0_33"/>
          <p:cNvSpPr txBox="1"/>
          <p:nvPr/>
        </p:nvSpPr>
        <p:spPr>
          <a:xfrm>
            <a:off x="3325225" y="2740450"/>
            <a:ext cx="538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CC0000"/>
                </a:solidFill>
                <a:latin typeface="Lato"/>
                <a:ea typeface="Lato"/>
                <a:cs typeface="Lato"/>
                <a:sym typeface="Lato"/>
              </a:rPr>
              <a:t>Cons</a:t>
            </a:r>
            <a:endParaRPr b="1" sz="1800">
              <a:solidFill>
                <a:srgbClr val="CC0000"/>
              </a:solidFill>
              <a:latin typeface="Lato"/>
              <a:ea typeface="Lato"/>
              <a:cs typeface="Lato"/>
              <a:sym typeface="Lato"/>
            </a:endParaRPr>
          </a:p>
        </p:txBody>
      </p:sp>
      <p:sp>
        <p:nvSpPr>
          <p:cNvPr id="245" name="Google Shape;245;g1fb312b87e9_0_33"/>
          <p:cNvSpPr txBox="1"/>
          <p:nvPr/>
        </p:nvSpPr>
        <p:spPr>
          <a:xfrm>
            <a:off x="3261500" y="1990650"/>
            <a:ext cx="53898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Lato"/>
              <a:buChar char="●"/>
            </a:pPr>
            <a:r>
              <a:rPr lang="en-GB" sz="1800">
                <a:solidFill>
                  <a:schemeClr val="dk1"/>
                </a:solidFill>
                <a:latin typeface="Lato"/>
                <a:ea typeface="Lato"/>
                <a:cs typeface="Lato"/>
                <a:sym typeface="Lato"/>
              </a:rPr>
              <a:t>All usage costs are included in the tariff</a:t>
            </a:r>
            <a:endParaRPr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Lato"/>
              <a:buChar char="●"/>
            </a:pPr>
            <a:r>
              <a:rPr lang="en-GB" sz="1800">
                <a:solidFill>
                  <a:schemeClr val="dk1"/>
                </a:solidFill>
                <a:latin typeface="Lato"/>
                <a:ea typeface="Lato"/>
                <a:cs typeface="Lato"/>
                <a:sym typeface="Lato"/>
              </a:rPr>
              <a:t>Some data included when travelling</a:t>
            </a:r>
            <a:endParaRPr sz="1800">
              <a:solidFill>
                <a:schemeClr val="dk1"/>
              </a:solidFill>
              <a:latin typeface="Lato"/>
              <a:ea typeface="Lato"/>
              <a:cs typeface="Lato"/>
              <a:sym typeface="Lato"/>
            </a:endParaRPr>
          </a:p>
        </p:txBody>
      </p:sp>
      <p:sp>
        <p:nvSpPr>
          <p:cNvPr id="246" name="Google Shape;246;g1fb312b87e9_0_33"/>
          <p:cNvSpPr txBox="1"/>
          <p:nvPr/>
        </p:nvSpPr>
        <p:spPr>
          <a:xfrm>
            <a:off x="3394200" y="3098850"/>
            <a:ext cx="53898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Lato"/>
              <a:buChar char="●"/>
            </a:pPr>
            <a:r>
              <a:rPr lang="en-GB" sz="1800">
                <a:solidFill>
                  <a:schemeClr val="dk1"/>
                </a:solidFill>
                <a:latin typeface="Lato"/>
                <a:ea typeface="Lato"/>
                <a:cs typeface="Lato"/>
                <a:sym typeface="Lato"/>
              </a:rPr>
              <a:t>Some people might feel 36 months is a long time to be signed up to a contract</a:t>
            </a:r>
            <a:r>
              <a:rPr lang="en-GB"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fb312b87e9_0_21"/>
          <p:cNvSpPr txBox="1"/>
          <p:nvPr/>
        </p:nvSpPr>
        <p:spPr>
          <a:xfrm>
            <a:off x="216000" y="1670400"/>
            <a:ext cx="2816400" cy="22356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Lato"/>
                <a:ea typeface="Lato"/>
                <a:cs typeface="Lato"/>
                <a:sym typeface="Lato"/>
              </a:rPr>
              <a:t>Unlimited calls and texts</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150GB data</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Roam at no extra cost in 75 destinations worldwide, including the EU, US and Australia.</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36 month device plan</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£53.98 | £22.99 device and £30.99 tariff</a:t>
            </a:r>
            <a:endParaRPr>
              <a:solidFill>
                <a:schemeClr val="dk1"/>
              </a:solidFill>
              <a:latin typeface="Lato"/>
              <a:ea typeface="Lato"/>
              <a:cs typeface="Lato"/>
              <a:sym typeface="Lato"/>
            </a:endParaRPr>
          </a:p>
          <a:p>
            <a:pPr indent="0" lvl="0" marL="0" rtl="0" algn="l">
              <a:spcBef>
                <a:spcPts val="0"/>
              </a:spcBef>
              <a:spcAft>
                <a:spcPts val="0"/>
              </a:spcAft>
              <a:buNone/>
            </a:pPr>
            <a:r>
              <a:t/>
            </a:r>
            <a:endParaRPr sz="500">
              <a:solidFill>
                <a:schemeClr val="dk1"/>
              </a:solidFill>
              <a:latin typeface="Lato"/>
              <a:ea typeface="Lato"/>
              <a:cs typeface="Lato"/>
              <a:sym typeface="Lato"/>
            </a:endParaRPr>
          </a:p>
        </p:txBody>
      </p:sp>
      <p:sp>
        <p:nvSpPr>
          <p:cNvPr id="252" name="Google Shape;252;g1fb312b87e9_0_2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Comparing mobile phone tariffs</a:t>
            </a:r>
            <a:endParaRPr b="1" i="0" sz="2900" u="none" cap="none" strike="noStrike">
              <a:latin typeface="Lato"/>
              <a:ea typeface="Lato"/>
              <a:cs typeface="Lato"/>
              <a:sym typeface="Lato"/>
            </a:endParaRPr>
          </a:p>
        </p:txBody>
      </p:sp>
      <p:sp>
        <p:nvSpPr>
          <p:cNvPr id="253" name="Google Shape;253;g1fb312b87e9_0_21"/>
          <p:cNvSpPr txBox="1"/>
          <p:nvPr/>
        </p:nvSpPr>
        <p:spPr>
          <a:xfrm>
            <a:off x="3261500" y="1670950"/>
            <a:ext cx="538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6AA84F"/>
                </a:solidFill>
                <a:latin typeface="Lato"/>
                <a:ea typeface="Lato"/>
                <a:cs typeface="Lato"/>
                <a:sym typeface="Lato"/>
              </a:rPr>
              <a:t>Pros</a:t>
            </a:r>
            <a:endParaRPr b="1" sz="1800">
              <a:solidFill>
                <a:srgbClr val="6AA84F"/>
              </a:solidFill>
              <a:latin typeface="Lato"/>
              <a:ea typeface="Lato"/>
              <a:cs typeface="Lato"/>
              <a:sym typeface="Lato"/>
            </a:endParaRPr>
          </a:p>
        </p:txBody>
      </p:sp>
      <p:sp>
        <p:nvSpPr>
          <p:cNvPr id="254" name="Google Shape;254;g1fb312b87e9_0_21"/>
          <p:cNvSpPr txBox="1"/>
          <p:nvPr/>
        </p:nvSpPr>
        <p:spPr>
          <a:xfrm>
            <a:off x="3325225" y="2740450"/>
            <a:ext cx="538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CC0000"/>
                </a:solidFill>
                <a:latin typeface="Lato"/>
                <a:ea typeface="Lato"/>
                <a:cs typeface="Lato"/>
                <a:sym typeface="Lato"/>
              </a:rPr>
              <a:t>Cons</a:t>
            </a:r>
            <a:endParaRPr b="1" sz="1800">
              <a:solidFill>
                <a:srgbClr val="CC0000"/>
              </a:solidFill>
              <a:latin typeface="Lato"/>
              <a:ea typeface="Lato"/>
              <a:cs typeface="Lato"/>
              <a:sym typeface="Lato"/>
            </a:endParaRPr>
          </a:p>
        </p:txBody>
      </p:sp>
      <p:sp>
        <p:nvSpPr>
          <p:cNvPr id="255" name="Google Shape;255;g1fb312b87e9_0_21"/>
          <p:cNvSpPr txBox="1"/>
          <p:nvPr/>
        </p:nvSpPr>
        <p:spPr>
          <a:xfrm>
            <a:off x="3261500" y="1990650"/>
            <a:ext cx="53898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Lato"/>
              <a:buChar char="●"/>
            </a:pPr>
            <a:r>
              <a:rPr lang="en-GB" sz="1800">
                <a:solidFill>
                  <a:schemeClr val="dk1"/>
                </a:solidFill>
                <a:latin typeface="Lato"/>
                <a:ea typeface="Lato"/>
                <a:cs typeface="Lato"/>
                <a:sym typeface="Lato"/>
              </a:rPr>
              <a:t>There are no extra costs for data usage when travelling </a:t>
            </a:r>
            <a:r>
              <a:rPr lang="en-GB"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457200" rtl="0" algn="l">
              <a:spcBef>
                <a:spcPts val="0"/>
              </a:spcBef>
              <a:spcAft>
                <a:spcPts val="0"/>
              </a:spcAft>
              <a:buNone/>
            </a:pPr>
            <a:r>
              <a:t/>
            </a:r>
            <a:endParaRPr sz="1800">
              <a:solidFill>
                <a:schemeClr val="dk1"/>
              </a:solidFill>
              <a:latin typeface="Lato"/>
              <a:ea typeface="Lato"/>
              <a:cs typeface="Lato"/>
              <a:sym typeface="Lato"/>
            </a:endParaRPr>
          </a:p>
        </p:txBody>
      </p:sp>
      <p:sp>
        <p:nvSpPr>
          <p:cNvPr id="256" name="Google Shape;256;g1fb312b87e9_0_21"/>
          <p:cNvSpPr txBox="1"/>
          <p:nvPr/>
        </p:nvSpPr>
        <p:spPr>
          <a:xfrm>
            <a:off x="3394200" y="3098850"/>
            <a:ext cx="53898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Lato"/>
              <a:buChar char="●"/>
            </a:pPr>
            <a:r>
              <a:rPr lang="en-GB" sz="1800">
                <a:solidFill>
                  <a:schemeClr val="dk1"/>
                </a:solidFill>
                <a:latin typeface="Lato"/>
                <a:ea typeface="Lato"/>
                <a:cs typeface="Lato"/>
                <a:sym typeface="Lato"/>
              </a:rPr>
              <a:t>Data usage is capped</a:t>
            </a:r>
            <a:r>
              <a:rPr lang="en-GB"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457200" rtl="0" algn="l">
              <a:spcBef>
                <a:spcPts val="0"/>
              </a:spcBef>
              <a:spcAft>
                <a:spcPts val="0"/>
              </a:spcAft>
              <a:buNone/>
            </a:pPr>
            <a:r>
              <a:t/>
            </a:r>
            <a:endParaRPr sz="1800">
              <a:solidFill>
                <a:schemeClr val="dk1"/>
              </a:solidFill>
              <a:latin typeface="Lato"/>
              <a:ea typeface="Lato"/>
              <a:cs typeface="Lato"/>
              <a:sym typeface="Lato"/>
            </a:endParaRPr>
          </a:p>
        </p:txBody>
      </p:sp>
      <p:sp>
        <p:nvSpPr>
          <p:cNvPr id="257" name="Google Shape;257;g1fb312b87e9_0_21"/>
          <p:cNvSpPr/>
          <p:nvPr/>
        </p:nvSpPr>
        <p:spPr>
          <a:xfrm>
            <a:off x="216750" y="1325625"/>
            <a:ext cx="2816400" cy="256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OPTION 2 </a:t>
            </a:r>
            <a:endParaRPr b="1">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1fb312b87e9_0_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Comparing mobile phone tariffs</a:t>
            </a:r>
            <a:endParaRPr b="1" i="0" sz="2900" u="none" cap="none" strike="noStrike">
              <a:latin typeface="Lato"/>
              <a:ea typeface="Lato"/>
              <a:cs typeface="Lato"/>
              <a:sym typeface="Lato"/>
            </a:endParaRPr>
          </a:p>
        </p:txBody>
      </p:sp>
      <p:sp>
        <p:nvSpPr>
          <p:cNvPr id="263" name="Google Shape;263;g1fb312b87e9_0_9"/>
          <p:cNvSpPr txBox="1"/>
          <p:nvPr/>
        </p:nvSpPr>
        <p:spPr>
          <a:xfrm>
            <a:off x="216000" y="1670400"/>
            <a:ext cx="2816400" cy="22344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Lato"/>
                <a:ea typeface="Lato"/>
                <a:cs typeface="Lato"/>
                <a:sym typeface="Lato"/>
              </a:rPr>
              <a:t>Unlimited calls and texts</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150GB data</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24 month contract</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£22.00 </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b="1" lang="en-GB">
                <a:solidFill>
                  <a:schemeClr val="dk1"/>
                </a:solidFill>
                <a:latin typeface="Lato"/>
                <a:ea typeface="Lato"/>
                <a:cs typeface="Lato"/>
                <a:sym typeface="Lato"/>
              </a:rPr>
              <a:t>Sim only </a:t>
            </a:r>
            <a:endParaRPr b="1">
              <a:solidFill>
                <a:schemeClr val="dk1"/>
              </a:solidFill>
              <a:latin typeface="Lato"/>
              <a:ea typeface="Lato"/>
              <a:cs typeface="Lato"/>
              <a:sym typeface="Lato"/>
            </a:endParaRPr>
          </a:p>
          <a:p>
            <a:pPr indent="0" lvl="0" marL="0" rtl="0" algn="l">
              <a:spcBef>
                <a:spcPts val="0"/>
              </a:spcBef>
              <a:spcAft>
                <a:spcPts val="0"/>
              </a:spcAft>
              <a:buNone/>
            </a:pPr>
            <a:r>
              <a:rPr b="1" lang="en-GB">
                <a:solidFill>
                  <a:schemeClr val="dk1"/>
                </a:solidFill>
                <a:latin typeface="Lato"/>
                <a:ea typeface="Lato"/>
                <a:cs typeface="Lato"/>
                <a:sym typeface="Lato"/>
              </a:rPr>
              <a:t>Device purchased separately £1,099</a:t>
            </a:r>
            <a:endParaRPr b="1" sz="1200">
              <a:solidFill>
                <a:schemeClr val="dk1"/>
              </a:solidFill>
              <a:latin typeface="Lato"/>
              <a:ea typeface="Lato"/>
              <a:cs typeface="Lato"/>
              <a:sym typeface="Lato"/>
            </a:endParaRPr>
          </a:p>
        </p:txBody>
      </p:sp>
      <p:sp>
        <p:nvSpPr>
          <p:cNvPr id="264" name="Google Shape;264;g1fb312b87e9_0_9"/>
          <p:cNvSpPr txBox="1"/>
          <p:nvPr/>
        </p:nvSpPr>
        <p:spPr>
          <a:xfrm>
            <a:off x="3261500" y="1670950"/>
            <a:ext cx="538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6AA84F"/>
                </a:solidFill>
                <a:latin typeface="Lato"/>
                <a:ea typeface="Lato"/>
                <a:cs typeface="Lato"/>
                <a:sym typeface="Lato"/>
              </a:rPr>
              <a:t>Pros</a:t>
            </a:r>
            <a:endParaRPr b="1" sz="1800">
              <a:solidFill>
                <a:srgbClr val="6AA84F"/>
              </a:solidFill>
              <a:latin typeface="Lato"/>
              <a:ea typeface="Lato"/>
              <a:cs typeface="Lato"/>
              <a:sym typeface="Lato"/>
            </a:endParaRPr>
          </a:p>
        </p:txBody>
      </p:sp>
      <p:sp>
        <p:nvSpPr>
          <p:cNvPr id="265" name="Google Shape;265;g1fb312b87e9_0_9"/>
          <p:cNvSpPr txBox="1"/>
          <p:nvPr/>
        </p:nvSpPr>
        <p:spPr>
          <a:xfrm>
            <a:off x="3325225" y="2740450"/>
            <a:ext cx="538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CC0000"/>
                </a:solidFill>
                <a:latin typeface="Lato"/>
                <a:ea typeface="Lato"/>
                <a:cs typeface="Lato"/>
                <a:sym typeface="Lato"/>
              </a:rPr>
              <a:t>Cons</a:t>
            </a:r>
            <a:endParaRPr b="1" sz="1800">
              <a:solidFill>
                <a:srgbClr val="CC0000"/>
              </a:solidFill>
              <a:latin typeface="Lato"/>
              <a:ea typeface="Lato"/>
              <a:cs typeface="Lato"/>
              <a:sym typeface="Lato"/>
            </a:endParaRPr>
          </a:p>
        </p:txBody>
      </p:sp>
      <p:sp>
        <p:nvSpPr>
          <p:cNvPr id="266" name="Google Shape;266;g1fb312b87e9_0_9"/>
          <p:cNvSpPr txBox="1"/>
          <p:nvPr/>
        </p:nvSpPr>
        <p:spPr>
          <a:xfrm>
            <a:off x="3261500" y="1990650"/>
            <a:ext cx="53898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Lato"/>
              <a:buChar char="●"/>
            </a:pPr>
            <a:r>
              <a:rPr lang="en-GB" sz="1800">
                <a:solidFill>
                  <a:schemeClr val="dk1"/>
                </a:solidFill>
                <a:latin typeface="Lato"/>
                <a:ea typeface="Lato"/>
                <a:cs typeface="Lato"/>
                <a:sym typeface="Lato"/>
              </a:rPr>
              <a:t>Cheaper, with a shorter contract term in comparison to other deals </a:t>
            </a:r>
            <a:endParaRPr sz="1800">
              <a:solidFill>
                <a:schemeClr val="dk1"/>
              </a:solidFill>
              <a:latin typeface="Lato"/>
              <a:ea typeface="Lato"/>
              <a:cs typeface="Lato"/>
              <a:sym typeface="Lato"/>
            </a:endParaRPr>
          </a:p>
          <a:p>
            <a:pPr indent="0" lvl="0" marL="457200" rtl="0" algn="l">
              <a:spcBef>
                <a:spcPts val="0"/>
              </a:spcBef>
              <a:spcAft>
                <a:spcPts val="0"/>
              </a:spcAft>
              <a:buNone/>
            </a:pPr>
            <a:r>
              <a:t/>
            </a:r>
            <a:endParaRPr sz="1800">
              <a:solidFill>
                <a:schemeClr val="dk1"/>
              </a:solidFill>
              <a:latin typeface="Lato"/>
              <a:ea typeface="Lato"/>
              <a:cs typeface="Lato"/>
              <a:sym typeface="Lato"/>
            </a:endParaRPr>
          </a:p>
        </p:txBody>
      </p:sp>
      <p:sp>
        <p:nvSpPr>
          <p:cNvPr id="267" name="Google Shape;267;g1fb312b87e9_0_9"/>
          <p:cNvSpPr txBox="1"/>
          <p:nvPr/>
        </p:nvSpPr>
        <p:spPr>
          <a:xfrm>
            <a:off x="3394200" y="3098850"/>
            <a:ext cx="53898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Lato"/>
              <a:buChar char="●"/>
            </a:pPr>
            <a:r>
              <a:rPr lang="en-GB" sz="1800">
                <a:solidFill>
                  <a:schemeClr val="dk1"/>
                </a:solidFill>
                <a:latin typeface="Lato"/>
                <a:ea typeface="Lato"/>
                <a:cs typeface="Lato"/>
                <a:sym typeface="Lato"/>
              </a:rPr>
              <a:t>The latest phone might be </a:t>
            </a:r>
            <a:r>
              <a:rPr lang="en-GB" sz="1800">
                <a:solidFill>
                  <a:schemeClr val="dk1"/>
                </a:solidFill>
                <a:latin typeface="Lato"/>
                <a:ea typeface="Lato"/>
                <a:cs typeface="Lato"/>
                <a:sym typeface="Lato"/>
              </a:rPr>
              <a:t>unaffordable</a:t>
            </a:r>
            <a:r>
              <a:rPr lang="en-GB" sz="1800">
                <a:solidFill>
                  <a:schemeClr val="dk1"/>
                </a:solidFill>
                <a:latin typeface="Lato"/>
                <a:ea typeface="Lato"/>
                <a:cs typeface="Lato"/>
                <a:sym typeface="Lato"/>
              </a:rPr>
              <a:t> for some and there is no option to upgrade.</a:t>
            </a:r>
            <a:r>
              <a:rPr b="1" lang="en-GB" sz="1800">
                <a:solidFill>
                  <a:schemeClr val="dk1"/>
                </a:solidFill>
                <a:latin typeface="Lato"/>
                <a:ea typeface="Lato"/>
                <a:cs typeface="Lato"/>
                <a:sym typeface="Lato"/>
              </a:rPr>
              <a:t> </a:t>
            </a:r>
            <a:endParaRPr b="1" sz="1800">
              <a:solidFill>
                <a:schemeClr val="dk1"/>
              </a:solidFill>
              <a:latin typeface="Lato"/>
              <a:ea typeface="Lato"/>
              <a:cs typeface="Lato"/>
              <a:sym typeface="Lato"/>
            </a:endParaRPr>
          </a:p>
          <a:p>
            <a:pPr indent="0" lvl="0" marL="457200" rtl="0" algn="l">
              <a:spcBef>
                <a:spcPts val="0"/>
              </a:spcBef>
              <a:spcAft>
                <a:spcPts val="0"/>
              </a:spcAft>
              <a:buNone/>
            </a:pPr>
            <a:r>
              <a:t/>
            </a:r>
            <a:endParaRPr b="1" sz="1800">
              <a:solidFill>
                <a:schemeClr val="dk1"/>
              </a:solidFill>
              <a:latin typeface="Lato"/>
              <a:ea typeface="Lato"/>
              <a:cs typeface="Lato"/>
              <a:sym typeface="Lato"/>
            </a:endParaRPr>
          </a:p>
        </p:txBody>
      </p:sp>
      <p:sp>
        <p:nvSpPr>
          <p:cNvPr id="268" name="Google Shape;268;g1fb312b87e9_0_9"/>
          <p:cNvSpPr/>
          <p:nvPr/>
        </p:nvSpPr>
        <p:spPr>
          <a:xfrm>
            <a:off x="216750" y="1325625"/>
            <a:ext cx="2816400" cy="256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OPTION 3 </a:t>
            </a:r>
            <a:endParaRPr b="1">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fb312b87e9_0_7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Comparing mobile phone tariffs</a:t>
            </a:r>
            <a:endParaRPr b="1" i="0" sz="2900" u="none" cap="none" strike="noStrike">
              <a:latin typeface="Lato"/>
              <a:ea typeface="Lato"/>
              <a:cs typeface="Lato"/>
              <a:sym typeface="Lato"/>
            </a:endParaRPr>
          </a:p>
        </p:txBody>
      </p:sp>
      <p:sp>
        <p:nvSpPr>
          <p:cNvPr id="274" name="Google Shape;274;g1fb312b87e9_0_79"/>
          <p:cNvSpPr txBox="1"/>
          <p:nvPr>
            <p:ph type="ctrTitle"/>
          </p:nvPr>
        </p:nvSpPr>
        <p:spPr>
          <a:xfrm>
            <a:off x="64350" y="1177700"/>
            <a:ext cx="886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1000"/>
              </a:spcBef>
              <a:spcAft>
                <a:spcPts val="0"/>
              </a:spcAft>
              <a:buClr>
                <a:srgbClr val="000000"/>
              </a:buClr>
              <a:buSzPts val="990"/>
              <a:buFont typeface="Arial"/>
              <a:buNone/>
            </a:pPr>
            <a:r>
              <a:rPr lang="en-GB" sz="1800">
                <a:solidFill>
                  <a:schemeClr val="accent1"/>
                </a:solidFill>
                <a:latin typeface="Lato Black"/>
                <a:ea typeface="Lato Black"/>
                <a:cs typeface="Lato Black"/>
                <a:sym typeface="Lato Black"/>
              </a:rPr>
              <a:t>Explain </a:t>
            </a:r>
            <a:r>
              <a:rPr lang="en-GB" sz="1800">
                <a:solidFill>
                  <a:schemeClr val="accent1"/>
                </a:solidFill>
                <a:latin typeface="Lato Black"/>
                <a:ea typeface="Lato Black"/>
                <a:cs typeface="Lato Black"/>
                <a:sym typeface="Lato Black"/>
                <a:extLst>
                  <a:ext uri="http://customooxmlschemas.google.com/">
                    <go:slidesCustomData xmlns:go="http://customooxmlschemas.google.com/" textRoundtripDataId="9"/>
                  </a:ext>
                </a:extLst>
              </a:rPr>
              <a:t>w</a:t>
            </a:r>
            <a:r>
              <a:rPr lang="en-GB" sz="1800">
                <a:solidFill>
                  <a:schemeClr val="accent1"/>
                </a:solidFill>
                <a:latin typeface="Lato Black"/>
                <a:ea typeface="Lato Black"/>
                <a:cs typeface="Lato Black"/>
                <a:sym typeface="Lato Black"/>
                <a:extLst>
                  <a:ext uri="http://customooxmlschemas.google.com/">
                    <go:slidesCustomData xmlns:go="http://customooxmlschemas.google.com/" textRoundtripDataId="10"/>
                  </a:ext>
                </a:extLst>
              </a:rPr>
              <a:t>hich</a:t>
            </a:r>
            <a:r>
              <a:rPr lang="en-GB" sz="1800">
                <a:solidFill>
                  <a:schemeClr val="accent1"/>
                </a:solidFill>
                <a:latin typeface="Lato Black"/>
                <a:ea typeface="Lato Black"/>
                <a:cs typeface="Lato Black"/>
                <a:sym typeface="Lato Black"/>
              </a:rPr>
              <a:t> option should Angelie</a:t>
            </a:r>
            <a:r>
              <a:rPr lang="en-GB" sz="1800">
                <a:solidFill>
                  <a:schemeClr val="accent1"/>
                </a:solidFill>
                <a:latin typeface="Lato Black"/>
                <a:ea typeface="Lato Black"/>
                <a:cs typeface="Lato Black"/>
                <a:sym typeface="Lato Black"/>
                <a:extLst>
                  <a:ext uri="http://customooxmlschemas.google.com/">
                    <go:slidesCustomData xmlns:go="http://customooxmlschemas.google.com/" textRoundtripDataId="11"/>
                  </a:ext>
                </a:extLst>
              </a:rPr>
              <a:t> </a:t>
            </a:r>
            <a:r>
              <a:rPr lang="en-GB" sz="1800">
                <a:solidFill>
                  <a:schemeClr val="accent1"/>
                </a:solidFill>
                <a:latin typeface="Lato Black"/>
                <a:ea typeface="Lato Black"/>
                <a:cs typeface="Lato Black"/>
                <a:sym typeface="Lato Black"/>
              </a:rPr>
              <a:t>choose and give reasons for your choice.</a:t>
            </a:r>
            <a:endParaRPr sz="1800">
              <a:solidFill>
                <a:schemeClr val="accent1"/>
              </a:solidFill>
              <a:latin typeface="Lato Black"/>
              <a:ea typeface="Lato Black"/>
              <a:cs typeface="Lato Black"/>
              <a:sym typeface="Lato Black"/>
            </a:endParaRPr>
          </a:p>
          <a:p>
            <a:pPr indent="0" lvl="0" marL="0" marR="0" rtl="0" algn="l">
              <a:lnSpc>
                <a:spcPct val="100000"/>
              </a:lnSpc>
              <a:spcBef>
                <a:spcPts val="1000"/>
              </a:spcBef>
              <a:spcAft>
                <a:spcPts val="0"/>
              </a:spcAft>
              <a:buClr>
                <a:srgbClr val="000000"/>
              </a:buClr>
              <a:buSzPts val="990"/>
              <a:buFont typeface="Arial"/>
              <a:buNone/>
            </a:pPr>
            <a:r>
              <a:rPr lang="en-GB" sz="1800">
                <a:solidFill>
                  <a:schemeClr val="accent1"/>
                </a:solidFill>
                <a:latin typeface="Lato Black"/>
                <a:ea typeface="Lato Black"/>
                <a:cs typeface="Lato Black"/>
                <a:sym typeface="Lato Black"/>
              </a:rPr>
              <a:t>Stretch: </a:t>
            </a:r>
            <a:r>
              <a:rPr lang="en-GB" sz="1800">
                <a:solidFill>
                  <a:schemeClr val="accent1"/>
                </a:solidFill>
                <a:latin typeface="Lato Black"/>
                <a:ea typeface="Lato Black"/>
                <a:cs typeface="Lato Black"/>
                <a:sym typeface="Lato Black"/>
              </a:rPr>
              <a:t>Explain</a:t>
            </a:r>
            <a:r>
              <a:rPr lang="en-GB" sz="1800">
                <a:solidFill>
                  <a:schemeClr val="accent1"/>
                </a:solidFill>
                <a:latin typeface="Lato Black"/>
                <a:ea typeface="Lato Black"/>
                <a:cs typeface="Lato Black"/>
                <a:sym typeface="Lato Black"/>
              </a:rPr>
              <a:t> why you have </a:t>
            </a:r>
            <a:r>
              <a:rPr lang="en-GB" sz="1800" u="sng">
                <a:solidFill>
                  <a:schemeClr val="accent1"/>
                </a:solidFill>
                <a:latin typeface="Lato Black"/>
                <a:ea typeface="Lato Black"/>
                <a:cs typeface="Lato Black"/>
                <a:sym typeface="Lato Black"/>
              </a:rPr>
              <a:t>not</a:t>
            </a:r>
            <a:r>
              <a:rPr lang="en-GB" sz="1800">
                <a:solidFill>
                  <a:schemeClr val="accent1"/>
                </a:solidFill>
                <a:latin typeface="Lato Black"/>
                <a:ea typeface="Lato Black"/>
                <a:cs typeface="Lato Black"/>
                <a:sym typeface="Lato Black"/>
              </a:rPr>
              <a:t> chosen one of the other options.</a:t>
            </a:r>
            <a:endParaRPr sz="1800">
              <a:solidFill>
                <a:schemeClr val="accent1"/>
              </a:solidFill>
              <a:latin typeface="Lato Black"/>
              <a:ea typeface="Lato Black"/>
              <a:cs typeface="Lato Black"/>
              <a:sym typeface="Lato Black"/>
            </a:endParaRPr>
          </a:p>
        </p:txBody>
      </p:sp>
      <p:sp>
        <p:nvSpPr>
          <p:cNvPr id="275" name="Google Shape;275;g1fb312b87e9_0_79"/>
          <p:cNvSpPr/>
          <p:nvPr/>
        </p:nvSpPr>
        <p:spPr>
          <a:xfrm>
            <a:off x="7874325" y="4370225"/>
            <a:ext cx="1207500" cy="62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1fb312b87e9_0_79"/>
          <p:cNvSpPr txBox="1"/>
          <p:nvPr/>
        </p:nvSpPr>
        <p:spPr>
          <a:xfrm>
            <a:off x="216750" y="2280550"/>
            <a:ext cx="2273700" cy="27243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Lato"/>
                <a:ea typeface="Lato"/>
                <a:cs typeface="Lato"/>
                <a:sym typeface="Lato"/>
              </a:rPr>
              <a:t>Unlimited data, calls and texts</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Roam freely in the EU only, up to 25GB data</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extLst>
                  <a:ext uri="http://customooxmlschemas.google.com/">
                    <go:slidesCustomData xmlns:go="http://customooxmlschemas.google.com/" textRoundtripDataId="12"/>
                  </a:ext>
                </a:extLst>
              </a:rPr>
              <a:t>36 month device plan</a:t>
            </a:r>
            <a:endParaRPr>
              <a:solidFill>
                <a:schemeClr val="dk1"/>
              </a:solidFill>
              <a:latin typeface="Lato"/>
              <a:ea typeface="Lato"/>
              <a:cs typeface="Lato"/>
              <a:sym typeface="Lato"/>
              <a:extLst>
                <a:ext uri="http://customooxmlschemas.google.com/">
                  <go:slidesCustomData xmlns:go="http://customooxmlschemas.google.com/" textRoundtripDataId="13"/>
                </a:ext>
              </a:extLst>
            </a:endParaRPr>
          </a:p>
          <a:p>
            <a:pPr indent="0" lvl="0" marL="0" rtl="0" algn="l">
              <a:spcBef>
                <a:spcPts val="0"/>
              </a:spcBef>
              <a:spcAft>
                <a:spcPts val="0"/>
              </a:spcAft>
              <a:buNone/>
            </a:pPr>
            <a:r>
              <a:rPr lang="en-GB">
                <a:solidFill>
                  <a:schemeClr val="dk1"/>
                </a:solidFill>
                <a:latin typeface="Lato"/>
                <a:ea typeface="Lato"/>
                <a:cs typeface="Lato"/>
                <a:sym typeface="Lato"/>
                <a:extLst>
                  <a:ext uri="http://customooxmlschemas.google.com/">
                    <go:slidesCustomData xmlns:go="http://customooxmlschemas.google.com/" textRoundtripDataId="14"/>
                  </a:ext>
                </a:extLst>
              </a:rPr>
              <a:t>£15.99 for the device and £25.00 tariff</a:t>
            </a:r>
            <a:endParaRPr>
              <a:solidFill>
                <a:schemeClr val="dk1"/>
              </a:solidFill>
              <a:latin typeface="Lato"/>
              <a:ea typeface="Lato"/>
              <a:cs typeface="Lato"/>
              <a:sym typeface="Lato"/>
              <a:extLst>
                <a:ext uri="http://customooxmlschemas.google.com/">
                  <go:slidesCustomData xmlns:go="http://customooxmlschemas.google.com/" textRoundtripDataId="15"/>
                </a:ext>
              </a:extLst>
            </a:endParaRPr>
          </a:p>
          <a:p>
            <a:pPr indent="0" lvl="0" marL="0" rtl="0" algn="l">
              <a:spcBef>
                <a:spcPts val="0"/>
              </a:spcBef>
              <a:spcAft>
                <a:spcPts val="0"/>
              </a:spcAft>
              <a:buNone/>
            </a:pPr>
            <a:r>
              <a:rPr b="1" lang="en-GB">
                <a:solidFill>
                  <a:schemeClr val="dk1"/>
                </a:solidFill>
                <a:latin typeface="Lato"/>
                <a:ea typeface="Lato"/>
                <a:cs typeface="Lato"/>
                <a:sym typeface="Lato"/>
                <a:extLst>
                  <a:ext uri="http://customooxmlschemas.google.com/">
                    <go:slidesCustomData xmlns:go="http://customooxmlschemas.google.com/" textRoundtripDataId="16"/>
                  </a:ext>
                </a:extLst>
              </a:rPr>
              <a:t>Total cost</a:t>
            </a:r>
            <a:r>
              <a:rPr lang="en-GB">
                <a:solidFill>
                  <a:schemeClr val="dk1"/>
                </a:solidFill>
                <a:latin typeface="Lato"/>
                <a:ea typeface="Lato"/>
                <a:cs typeface="Lato"/>
                <a:sym typeface="Lato"/>
                <a:extLst>
                  <a:ext uri="http://customooxmlschemas.google.com/">
                    <go:slidesCustomData xmlns:go="http://customooxmlschemas.google.com/" textRoundtripDataId="17"/>
                  </a:ext>
                </a:extLst>
              </a:rPr>
              <a:t> | £45.99 </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t/>
            </a:r>
            <a:endParaRPr sz="700">
              <a:solidFill>
                <a:schemeClr val="dk1"/>
              </a:solidFill>
              <a:latin typeface="Lato"/>
              <a:ea typeface="Lato"/>
              <a:cs typeface="Lato"/>
              <a:sym typeface="Lato"/>
            </a:endParaRPr>
          </a:p>
        </p:txBody>
      </p:sp>
      <p:sp>
        <p:nvSpPr>
          <p:cNvPr id="277" name="Google Shape;277;g1fb312b87e9_0_79"/>
          <p:cNvSpPr txBox="1"/>
          <p:nvPr/>
        </p:nvSpPr>
        <p:spPr>
          <a:xfrm>
            <a:off x="2660565" y="2280550"/>
            <a:ext cx="2273700" cy="27243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latin typeface="Lato"/>
                <a:ea typeface="Lato"/>
                <a:cs typeface="Lato"/>
                <a:sym typeface="Lato"/>
              </a:rPr>
              <a:t>Unlimited calls and texts</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150GB data</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Roam at no extra cost in 75 destinations worldwide, including the EU, US and Australia</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36 month device plan</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£22.99 for the device and £30.99 tariff</a:t>
            </a:r>
            <a:endParaRPr>
              <a:solidFill>
                <a:schemeClr val="dk1"/>
              </a:solidFill>
              <a:latin typeface="Lato"/>
              <a:ea typeface="Lato"/>
              <a:cs typeface="Lato"/>
              <a:sym typeface="Lato"/>
            </a:endParaRPr>
          </a:p>
          <a:p>
            <a:pPr indent="0" lvl="0" marL="0" rtl="0" algn="l">
              <a:spcBef>
                <a:spcPts val="0"/>
              </a:spcBef>
              <a:spcAft>
                <a:spcPts val="0"/>
              </a:spcAft>
              <a:buNone/>
            </a:pPr>
            <a:r>
              <a:rPr b="1" lang="en-GB">
                <a:solidFill>
                  <a:schemeClr val="dk1"/>
                </a:solidFill>
                <a:latin typeface="Lato"/>
                <a:ea typeface="Lato"/>
                <a:cs typeface="Lato"/>
                <a:sym typeface="Lato"/>
              </a:rPr>
              <a:t>Total cost</a:t>
            </a:r>
            <a:r>
              <a:rPr lang="en-GB">
                <a:solidFill>
                  <a:schemeClr val="dk1"/>
                </a:solidFill>
                <a:latin typeface="Lato"/>
                <a:ea typeface="Lato"/>
                <a:cs typeface="Lato"/>
                <a:sym typeface="Lato"/>
              </a:rPr>
              <a:t> | £53.98 </a:t>
            </a:r>
            <a:endParaRPr>
              <a:solidFill>
                <a:schemeClr val="dk1"/>
              </a:solidFill>
              <a:latin typeface="Lato"/>
              <a:ea typeface="Lato"/>
              <a:cs typeface="Lato"/>
              <a:sym typeface="Lato"/>
            </a:endParaRPr>
          </a:p>
          <a:p>
            <a:pPr indent="0" lvl="0" marL="0" rtl="0" algn="l">
              <a:spcBef>
                <a:spcPts val="0"/>
              </a:spcBef>
              <a:spcAft>
                <a:spcPts val="0"/>
              </a:spcAft>
              <a:buNone/>
            </a:pPr>
            <a:r>
              <a:t/>
            </a:r>
            <a:endParaRPr sz="500">
              <a:solidFill>
                <a:schemeClr val="dk1"/>
              </a:solidFill>
              <a:latin typeface="Lato"/>
              <a:ea typeface="Lato"/>
              <a:cs typeface="Lato"/>
              <a:sym typeface="Lato"/>
            </a:endParaRPr>
          </a:p>
        </p:txBody>
      </p:sp>
      <p:sp>
        <p:nvSpPr>
          <p:cNvPr id="278" name="Google Shape;278;g1fb312b87e9_0_79"/>
          <p:cNvSpPr/>
          <p:nvPr/>
        </p:nvSpPr>
        <p:spPr>
          <a:xfrm>
            <a:off x="216750" y="1935225"/>
            <a:ext cx="2273400" cy="256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OPTION 1 </a:t>
            </a:r>
            <a:endParaRPr b="1">
              <a:solidFill>
                <a:schemeClr val="lt1"/>
              </a:solidFill>
              <a:latin typeface="Lato"/>
              <a:ea typeface="Lato"/>
              <a:cs typeface="Lato"/>
              <a:sym typeface="Lato"/>
            </a:endParaRPr>
          </a:p>
        </p:txBody>
      </p:sp>
      <p:sp>
        <p:nvSpPr>
          <p:cNvPr id="279" name="Google Shape;279;g1fb312b87e9_0_79"/>
          <p:cNvSpPr/>
          <p:nvPr/>
        </p:nvSpPr>
        <p:spPr>
          <a:xfrm>
            <a:off x="2660561" y="1935225"/>
            <a:ext cx="2273400" cy="256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OPTION 2 </a:t>
            </a:r>
            <a:endParaRPr b="1">
              <a:solidFill>
                <a:schemeClr val="lt1"/>
              </a:solidFill>
              <a:latin typeface="Lato"/>
              <a:ea typeface="Lato"/>
              <a:cs typeface="Lato"/>
              <a:sym typeface="Lato"/>
            </a:endParaRPr>
          </a:p>
        </p:txBody>
      </p:sp>
      <p:sp>
        <p:nvSpPr>
          <p:cNvPr id="280" name="Google Shape;280;g1fb312b87e9_0_79"/>
          <p:cNvSpPr/>
          <p:nvPr/>
        </p:nvSpPr>
        <p:spPr>
          <a:xfrm>
            <a:off x="5083407" y="1935225"/>
            <a:ext cx="2273400" cy="256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OPTION 3 </a:t>
            </a:r>
            <a:endParaRPr b="1">
              <a:solidFill>
                <a:schemeClr val="lt1"/>
              </a:solidFill>
              <a:latin typeface="Lato"/>
              <a:ea typeface="Lato"/>
              <a:cs typeface="Lato"/>
              <a:sym typeface="Lato"/>
            </a:endParaRPr>
          </a:p>
        </p:txBody>
      </p:sp>
      <p:sp>
        <p:nvSpPr>
          <p:cNvPr id="281" name="Google Shape;281;g1fb312b87e9_0_79"/>
          <p:cNvSpPr txBox="1"/>
          <p:nvPr/>
        </p:nvSpPr>
        <p:spPr>
          <a:xfrm>
            <a:off x="7474700" y="2272875"/>
            <a:ext cx="1454700" cy="2724300"/>
          </a:xfrm>
          <a:prstGeom prst="rect">
            <a:avLst/>
          </a:prstGeom>
          <a:noFill/>
          <a:ln cap="flat" cmpd="sng" w="28575">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ato"/>
                <a:ea typeface="Lato"/>
                <a:cs typeface="Lato"/>
                <a:sym typeface="Lato"/>
              </a:rPr>
              <a:t>The best option for Angelie is…because…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b="1" i="1" lang="en-GB">
                <a:latin typeface="Lato"/>
                <a:ea typeface="Lato"/>
                <a:cs typeface="Lato"/>
                <a:sym typeface="Lato"/>
              </a:rPr>
              <a:t>KEY WORDS</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GB">
                <a:solidFill>
                  <a:schemeClr val="accent2"/>
                </a:solidFill>
                <a:latin typeface="Lato"/>
                <a:ea typeface="Lato"/>
                <a:cs typeface="Lato"/>
                <a:sym typeface="Lato"/>
              </a:rPr>
              <a:t>f</a:t>
            </a:r>
            <a:r>
              <a:rPr lang="en-GB">
                <a:solidFill>
                  <a:schemeClr val="accent2"/>
                </a:solidFill>
                <a:latin typeface="Lato"/>
                <a:ea typeface="Lato"/>
                <a:cs typeface="Lato"/>
                <a:sym typeface="Lato"/>
              </a:rPr>
              <a:t>lexibility</a:t>
            </a:r>
            <a:endParaRPr>
              <a:solidFill>
                <a:schemeClr val="accent2"/>
              </a:solidFill>
              <a:latin typeface="Lato"/>
              <a:ea typeface="Lato"/>
              <a:cs typeface="Lato"/>
              <a:sym typeface="Lato"/>
            </a:endParaRPr>
          </a:p>
          <a:p>
            <a:pPr indent="0" lvl="0" marL="0" rtl="0" algn="ctr">
              <a:spcBef>
                <a:spcPts val="0"/>
              </a:spcBef>
              <a:spcAft>
                <a:spcPts val="0"/>
              </a:spcAft>
              <a:buNone/>
            </a:pPr>
            <a:r>
              <a:rPr lang="en-GB">
                <a:solidFill>
                  <a:schemeClr val="accent2"/>
                </a:solidFill>
                <a:latin typeface="Lato"/>
                <a:ea typeface="Lato"/>
                <a:cs typeface="Lato"/>
                <a:sym typeface="Lato"/>
              </a:rPr>
              <a:t>w</a:t>
            </a:r>
            <a:r>
              <a:rPr lang="en-GB">
                <a:solidFill>
                  <a:schemeClr val="accent2"/>
                </a:solidFill>
                <a:latin typeface="Lato"/>
                <a:ea typeface="Lato"/>
                <a:cs typeface="Lato"/>
                <a:sym typeface="Lato"/>
              </a:rPr>
              <a:t>ork</a:t>
            </a:r>
            <a:endParaRPr>
              <a:solidFill>
                <a:schemeClr val="accent2"/>
              </a:solidFill>
              <a:latin typeface="Lato"/>
              <a:ea typeface="Lato"/>
              <a:cs typeface="Lato"/>
              <a:sym typeface="Lato"/>
            </a:endParaRPr>
          </a:p>
          <a:p>
            <a:pPr indent="0" lvl="0" marL="0" rtl="0" algn="ctr">
              <a:spcBef>
                <a:spcPts val="0"/>
              </a:spcBef>
              <a:spcAft>
                <a:spcPts val="0"/>
              </a:spcAft>
              <a:buNone/>
            </a:pPr>
            <a:r>
              <a:rPr lang="en-GB">
                <a:solidFill>
                  <a:schemeClr val="accent2"/>
                </a:solidFill>
                <a:latin typeface="Lato"/>
                <a:ea typeface="Lato"/>
                <a:cs typeface="Lato"/>
                <a:sym typeface="Lato"/>
              </a:rPr>
              <a:t>c</a:t>
            </a:r>
            <a:r>
              <a:rPr lang="en-GB">
                <a:solidFill>
                  <a:schemeClr val="accent2"/>
                </a:solidFill>
                <a:latin typeface="Lato"/>
                <a:ea typeface="Lato"/>
                <a:cs typeface="Lato"/>
                <a:sym typeface="Lato"/>
              </a:rPr>
              <a:t>ost</a:t>
            </a:r>
            <a:endParaRPr>
              <a:solidFill>
                <a:schemeClr val="accent2"/>
              </a:solidFill>
              <a:latin typeface="Lato"/>
              <a:ea typeface="Lato"/>
              <a:cs typeface="Lato"/>
              <a:sym typeface="Lato"/>
            </a:endParaRPr>
          </a:p>
          <a:p>
            <a:pPr indent="0" lvl="0" marL="0" rtl="0" algn="ctr">
              <a:spcBef>
                <a:spcPts val="0"/>
              </a:spcBef>
              <a:spcAft>
                <a:spcPts val="0"/>
              </a:spcAft>
              <a:buNone/>
            </a:pPr>
            <a:r>
              <a:rPr lang="en-GB">
                <a:solidFill>
                  <a:schemeClr val="accent2"/>
                </a:solidFill>
                <a:latin typeface="Lato"/>
                <a:ea typeface="Lato"/>
                <a:cs typeface="Lato"/>
                <a:sym typeface="Lato"/>
              </a:rPr>
              <a:t>contract</a:t>
            </a:r>
            <a:endParaRPr>
              <a:solidFill>
                <a:schemeClr val="accent2"/>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282" name="Google Shape;282;g1fb312b87e9_0_79"/>
          <p:cNvSpPr txBox="1"/>
          <p:nvPr/>
        </p:nvSpPr>
        <p:spPr>
          <a:xfrm>
            <a:off x="5104381" y="2280550"/>
            <a:ext cx="2252400" cy="27243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Lato"/>
                <a:ea typeface="Lato"/>
                <a:cs typeface="Lato"/>
                <a:sym typeface="Lato"/>
              </a:rPr>
              <a:t>Unlimited calls and texts</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150GB data</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24-month contract</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£22.00 </a:t>
            </a:r>
            <a:endParaRPr>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b="1" lang="en-GB">
                <a:solidFill>
                  <a:schemeClr val="dk1"/>
                </a:solidFill>
                <a:latin typeface="Lato"/>
                <a:ea typeface="Lato"/>
                <a:cs typeface="Lato"/>
                <a:sym typeface="Lato"/>
              </a:rPr>
              <a:t>Sim only </a:t>
            </a:r>
            <a:endParaRPr b="1">
              <a:solidFill>
                <a:schemeClr val="dk1"/>
              </a:solidFill>
              <a:latin typeface="Lato"/>
              <a:ea typeface="Lato"/>
              <a:cs typeface="Lato"/>
              <a:sym typeface="Lato"/>
            </a:endParaRPr>
          </a:p>
          <a:p>
            <a:pPr indent="0" lvl="0" marL="0" rtl="0" algn="l">
              <a:spcBef>
                <a:spcPts val="0"/>
              </a:spcBef>
              <a:spcAft>
                <a:spcPts val="0"/>
              </a:spcAft>
              <a:buNone/>
            </a:pPr>
            <a:r>
              <a:rPr b="1" lang="en-GB">
                <a:solidFill>
                  <a:schemeClr val="dk1"/>
                </a:solidFill>
                <a:latin typeface="Lato"/>
                <a:ea typeface="Lato"/>
                <a:cs typeface="Lato"/>
                <a:sym typeface="Lato"/>
              </a:rPr>
              <a:t>Device purchased separately £1,099</a:t>
            </a:r>
            <a:endParaRPr b="1">
              <a:solidFill>
                <a:schemeClr val="dk1"/>
              </a:solidFill>
              <a:latin typeface="Lato"/>
              <a:ea typeface="Lato"/>
              <a:cs typeface="Lato"/>
              <a:sym typeface="Lato"/>
            </a:endParaRPr>
          </a:p>
          <a:p>
            <a:pPr indent="0" lvl="0" marL="0" rtl="0" algn="l">
              <a:spcBef>
                <a:spcPts val="0"/>
              </a:spcBef>
              <a:spcAft>
                <a:spcPts val="0"/>
              </a:spcAft>
              <a:buNone/>
            </a:pPr>
            <a:r>
              <a:t/>
            </a:r>
            <a:endParaRPr b="1" sz="1200">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1cb38281e4a_0_8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1cb38281e4a_0_8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89" name="Google Shape;289;g1cb38281e4a_0_88"/>
          <p:cNvSpPr txBox="1"/>
          <p:nvPr/>
        </p:nvSpPr>
        <p:spPr>
          <a:xfrm>
            <a:off x="488176" y="1197875"/>
            <a:ext cx="7143900" cy="26973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Identify the costs and requirements for having a mobile phone contract</a:t>
            </a:r>
            <a:endParaRPr b="1" sz="2200">
              <a:solidFill>
                <a:srgbClr val="00FF00"/>
              </a:solidFill>
              <a:latin typeface="Lato"/>
              <a:ea typeface="Lato"/>
              <a:cs typeface="Lato"/>
              <a:sym typeface="Lato"/>
            </a:endParaRPr>
          </a:p>
          <a:p>
            <a:pPr indent="0" lvl="0" marL="457200" rtl="0" algn="l">
              <a:lnSpc>
                <a:spcPct val="107000"/>
              </a:lnSpc>
              <a:spcBef>
                <a:spcPts val="0"/>
              </a:spcBef>
              <a:spcAft>
                <a:spcPts val="0"/>
              </a:spcAft>
              <a:buNone/>
            </a:pPr>
            <a:r>
              <a:t/>
            </a:r>
            <a:endParaRPr b="1" sz="2200">
              <a:solidFill>
                <a:srgbClr val="00FF00"/>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Compare different mobile phone contracts</a:t>
            </a:r>
            <a:endParaRPr sz="2200">
              <a:solidFill>
                <a:srgbClr val="00FF00"/>
              </a:solidFill>
              <a:latin typeface="Lato"/>
              <a:ea typeface="Lato"/>
              <a:cs typeface="Lato"/>
              <a:sym typeface="Lato"/>
            </a:endParaRPr>
          </a:p>
          <a:p>
            <a:pPr indent="0" lvl="0" marL="457200" rtl="0" algn="l">
              <a:lnSpc>
                <a:spcPct val="107000"/>
              </a:lnSpc>
              <a:spcBef>
                <a:spcPts val="0"/>
              </a:spcBef>
              <a:spcAft>
                <a:spcPts val="0"/>
              </a:spcAft>
              <a:buNone/>
            </a:pPr>
            <a:r>
              <a:t/>
            </a:r>
            <a:endParaRPr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accent6"/>
              </a:buClr>
              <a:buSzPts val="2200"/>
              <a:buFont typeface="Lato"/>
              <a:buChar char="●"/>
            </a:pPr>
            <a:r>
              <a:rPr b="1" lang="en-GB" sz="2200">
                <a:solidFill>
                  <a:schemeClr val="accent6"/>
                </a:solidFill>
                <a:latin typeface="Lato"/>
                <a:ea typeface="Lato"/>
                <a:cs typeface="Lato"/>
                <a:sym typeface="Lato"/>
              </a:rPr>
              <a:t>Suggest strategies to manage mobile phone costs</a:t>
            </a:r>
            <a:endParaRPr b="1" sz="2200">
              <a:solidFill>
                <a:schemeClr val="accent6"/>
              </a:solidFill>
              <a:latin typeface="Lato"/>
              <a:ea typeface="Lato"/>
              <a:cs typeface="Lato"/>
              <a:sym typeface="Lato"/>
            </a:endParaRPr>
          </a:p>
          <a:p>
            <a:pPr indent="0" lvl="0" marL="457200" rtl="0" algn="l">
              <a:lnSpc>
                <a:spcPct val="107000"/>
              </a:lnSpc>
              <a:spcBef>
                <a:spcPts val="0"/>
              </a:spcBef>
              <a:spcAft>
                <a:spcPts val="0"/>
              </a:spcAft>
              <a:buNone/>
            </a:pPr>
            <a:r>
              <a:t/>
            </a:r>
            <a:endParaRPr b="1" sz="2200">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3009a846d12fc6_41"/>
          <p:cNvSpPr txBox="1"/>
          <p:nvPr/>
        </p:nvSpPr>
        <p:spPr>
          <a:xfrm>
            <a:off x="2118500" y="1336525"/>
            <a:ext cx="6601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Rowan is planning to go on </a:t>
            </a:r>
            <a:r>
              <a:rPr lang="en-GB" sz="1800" u="sng">
                <a:latin typeface="Lato"/>
                <a:ea typeface="Lato"/>
                <a:cs typeface="Lato"/>
                <a:sym typeface="Lato"/>
              </a:rPr>
              <a:t>holiday</a:t>
            </a:r>
            <a:r>
              <a:rPr lang="en-GB" sz="1800">
                <a:latin typeface="Lato"/>
                <a:ea typeface="Lato"/>
                <a:cs typeface="Lato"/>
                <a:sym typeface="Lato"/>
              </a:rPr>
              <a:t>.</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Rowan’s carer is </a:t>
            </a:r>
            <a:r>
              <a:rPr lang="en-GB" sz="1800" u="sng">
                <a:latin typeface="Lato"/>
                <a:ea typeface="Lato"/>
                <a:cs typeface="Lato"/>
                <a:sym typeface="Lato"/>
              </a:rPr>
              <a:t>concerned</a:t>
            </a:r>
            <a:r>
              <a:rPr lang="en-GB" sz="1800">
                <a:latin typeface="Lato"/>
                <a:ea typeface="Lato"/>
                <a:cs typeface="Lato"/>
                <a:sym typeface="Lato"/>
              </a:rPr>
              <a:t> that Rowan will not be </a:t>
            </a:r>
            <a:r>
              <a:rPr lang="en-GB" sz="1800" u="sng">
                <a:latin typeface="Lato"/>
                <a:ea typeface="Lato"/>
                <a:cs typeface="Lato"/>
                <a:sym typeface="Lato"/>
              </a:rPr>
              <a:t>responsible</a:t>
            </a:r>
            <a:r>
              <a:rPr lang="en-GB" sz="1800">
                <a:latin typeface="Lato"/>
                <a:ea typeface="Lato"/>
                <a:cs typeface="Lato"/>
                <a:sym typeface="Lato"/>
              </a:rPr>
              <a:t> when using his phone on holiday.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Discussion topics:</a:t>
            </a:r>
            <a:endParaRPr sz="1800">
              <a:latin typeface="Lato"/>
              <a:ea typeface="Lato"/>
              <a:cs typeface="Lato"/>
              <a:sym typeface="Lato"/>
            </a:endParaRPr>
          </a:p>
          <a:p>
            <a:pPr indent="-342900" lvl="0" marL="457200" rtl="0" algn="l">
              <a:spcBef>
                <a:spcPts val="0"/>
              </a:spcBef>
              <a:spcAft>
                <a:spcPts val="0"/>
              </a:spcAft>
              <a:buClr>
                <a:schemeClr val="accent1"/>
              </a:buClr>
              <a:buSzPts val="1800"/>
              <a:buFont typeface="Lato"/>
              <a:buChar char="●"/>
            </a:pPr>
            <a:r>
              <a:rPr lang="en-GB" sz="1800">
                <a:solidFill>
                  <a:schemeClr val="accent1"/>
                </a:solidFill>
                <a:latin typeface="Lato"/>
                <a:ea typeface="Lato"/>
                <a:cs typeface="Lato"/>
                <a:sym typeface="Lato"/>
              </a:rPr>
              <a:t>What do you think Rowan’s carer might be worried about?</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Char char="●"/>
            </a:pPr>
            <a:r>
              <a:rPr lang="en-GB" sz="1800">
                <a:solidFill>
                  <a:schemeClr val="accent1"/>
                </a:solidFill>
                <a:latin typeface="Lato"/>
                <a:ea typeface="Lato"/>
                <a:cs typeface="Lato"/>
                <a:sym typeface="Lato"/>
              </a:rPr>
              <a:t>What can Rowan’s carer do to manage their worries?</a:t>
            </a:r>
            <a:endParaRPr sz="1800">
              <a:solidFill>
                <a:schemeClr val="accent1"/>
              </a:solidFill>
              <a:latin typeface="Lato"/>
              <a:ea typeface="Lato"/>
              <a:cs typeface="Lato"/>
              <a:sym typeface="Lato"/>
            </a:endParaRPr>
          </a:p>
        </p:txBody>
      </p:sp>
      <p:sp>
        <p:nvSpPr>
          <p:cNvPr id="295" name="Google Shape;295;g23009a846d12fc6_4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Discussion: </a:t>
            </a:r>
            <a:endParaRPr b="1" sz="2900">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Managing your mobile phone costs</a:t>
            </a:r>
            <a:endParaRPr b="1" i="0" sz="29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latin typeface="Lato"/>
              <a:ea typeface="Lato"/>
              <a:cs typeface="Lato"/>
              <a:sym typeface="Lato"/>
            </a:endParaRPr>
          </a:p>
        </p:txBody>
      </p:sp>
      <p:pic>
        <p:nvPicPr>
          <p:cNvPr id="296" name="Google Shape;296;g23009a846d12fc6_41"/>
          <p:cNvPicPr preferRelativeResize="0"/>
          <p:nvPr/>
        </p:nvPicPr>
        <p:blipFill rotWithShape="1">
          <a:blip r:embed="rId3">
            <a:alphaModFix/>
          </a:blip>
          <a:srcRect b="15096" l="0" r="0" t="0"/>
          <a:stretch/>
        </p:blipFill>
        <p:spPr>
          <a:xfrm>
            <a:off x="465925" y="1495899"/>
            <a:ext cx="1280725" cy="1502925"/>
          </a:xfrm>
          <a:prstGeom prst="rect">
            <a:avLst/>
          </a:prstGeom>
          <a:noFill/>
          <a:ln>
            <a:noFill/>
          </a:ln>
        </p:spPr>
      </p:pic>
      <p:pic>
        <p:nvPicPr>
          <p:cNvPr id="297" name="Google Shape;297;g23009a846d12fc6_41"/>
          <p:cNvPicPr preferRelativeResize="0"/>
          <p:nvPr/>
        </p:nvPicPr>
        <p:blipFill>
          <a:blip r:embed="rId4">
            <a:alphaModFix/>
          </a:blip>
          <a:stretch>
            <a:fillRect/>
          </a:stretch>
        </p:blipFill>
        <p:spPr>
          <a:xfrm>
            <a:off x="2995875" y="3619775"/>
            <a:ext cx="1387925" cy="1387925"/>
          </a:xfrm>
          <a:prstGeom prst="rect">
            <a:avLst/>
          </a:prstGeom>
          <a:noFill/>
          <a:ln>
            <a:noFill/>
          </a:ln>
        </p:spPr>
      </p:pic>
      <p:pic>
        <p:nvPicPr>
          <p:cNvPr id="298" name="Google Shape;298;g23009a846d12fc6_41"/>
          <p:cNvPicPr preferRelativeResize="0"/>
          <p:nvPr/>
        </p:nvPicPr>
        <p:blipFill>
          <a:blip r:embed="rId5">
            <a:alphaModFix/>
          </a:blip>
          <a:stretch>
            <a:fillRect/>
          </a:stretch>
        </p:blipFill>
        <p:spPr>
          <a:xfrm>
            <a:off x="4511600" y="3619775"/>
            <a:ext cx="1387925" cy="1387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g1fb312b87e9_0_91"/>
          <p:cNvPicPr preferRelativeResize="0"/>
          <p:nvPr/>
        </p:nvPicPr>
        <p:blipFill>
          <a:blip r:embed="rId3">
            <a:alphaModFix/>
          </a:blip>
          <a:stretch>
            <a:fillRect/>
          </a:stretch>
        </p:blipFill>
        <p:spPr>
          <a:xfrm>
            <a:off x="360375" y="1609375"/>
            <a:ext cx="2479775" cy="2479775"/>
          </a:xfrm>
          <a:prstGeom prst="rect">
            <a:avLst/>
          </a:prstGeom>
          <a:noFill/>
          <a:ln>
            <a:noFill/>
          </a:ln>
        </p:spPr>
      </p:pic>
      <p:sp>
        <p:nvSpPr>
          <p:cNvPr id="304" name="Google Shape;304;g1fb312b87e9_0_91"/>
          <p:cNvSpPr txBox="1"/>
          <p:nvPr/>
        </p:nvSpPr>
        <p:spPr>
          <a:xfrm>
            <a:off x="3369875" y="2177625"/>
            <a:ext cx="5379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Send Rowan a postcard </a:t>
            </a:r>
            <a:r>
              <a:rPr lang="en-GB" sz="1800">
                <a:latin typeface="Lato"/>
                <a:ea typeface="Lato"/>
                <a:cs typeface="Lato"/>
                <a:sym typeface="Lato"/>
              </a:rPr>
              <a:t>giving advice on things that he should consider to manage his mobile phone costs, especially while he is travelling.</a:t>
            </a:r>
            <a:endParaRPr sz="1800">
              <a:latin typeface="Lato"/>
              <a:ea typeface="Lato"/>
              <a:cs typeface="Lato"/>
              <a:sym typeface="Lato"/>
            </a:endParaRPr>
          </a:p>
        </p:txBody>
      </p:sp>
      <p:sp>
        <p:nvSpPr>
          <p:cNvPr id="305" name="Google Shape;305;g1fb312b87e9_0_9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Managing your mobile phone costs</a:t>
            </a:r>
            <a:endParaRPr b="1" i="0" sz="29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3009a846d12fc6_46"/>
          <p:cNvSpPr/>
          <p:nvPr/>
        </p:nvSpPr>
        <p:spPr>
          <a:xfrm>
            <a:off x="7960425" y="4312350"/>
            <a:ext cx="970200" cy="678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1" name="Google Shape;311;g23009a846d12fc6_46"/>
          <p:cNvSpPr txBox="1"/>
          <p:nvPr/>
        </p:nvSpPr>
        <p:spPr>
          <a:xfrm>
            <a:off x="929725" y="906025"/>
            <a:ext cx="560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2" name="Google Shape;312;g23009a846d12fc6_4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Managing your mobile phone costs</a:t>
            </a:r>
            <a:endParaRPr b="1" i="0" sz="29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latin typeface="Lato"/>
              <a:ea typeface="Lato"/>
              <a:cs typeface="Lato"/>
              <a:sym typeface="Lato"/>
            </a:endParaRPr>
          </a:p>
        </p:txBody>
      </p:sp>
      <p:pic>
        <p:nvPicPr>
          <p:cNvPr id="313" name="Google Shape;313;g23009a846d12fc6_46"/>
          <p:cNvPicPr preferRelativeResize="0"/>
          <p:nvPr/>
        </p:nvPicPr>
        <p:blipFill>
          <a:blip r:embed="rId3">
            <a:alphaModFix/>
          </a:blip>
          <a:stretch>
            <a:fillRect/>
          </a:stretch>
        </p:blipFill>
        <p:spPr>
          <a:xfrm>
            <a:off x="4912025" y="1458625"/>
            <a:ext cx="1767138" cy="1572684"/>
          </a:xfrm>
          <a:prstGeom prst="rect">
            <a:avLst/>
          </a:prstGeom>
          <a:noFill/>
          <a:ln>
            <a:noFill/>
          </a:ln>
        </p:spPr>
      </p:pic>
      <p:pic>
        <p:nvPicPr>
          <p:cNvPr id="314" name="Google Shape;314;g23009a846d12fc6_46"/>
          <p:cNvPicPr preferRelativeResize="0"/>
          <p:nvPr/>
        </p:nvPicPr>
        <p:blipFill>
          <a:blip r:embed="rId4">
            <a:alphaModFix/>
          </a:blip>
          <a:stretch>
            <a:fillRect/>
          </a:stretch>
        </p:blipFill>
        <p:spPr>
          <a:xfrm>
            <a:off x="2615900" y="1351100"/>
            <a:ext cx="1941100" cy="1727506"/>
          </a:xfrm>
          <a:prstGeom prst="rect">
            <a:avLst/>
          </a:prstGeom>
          <a:noFill/>
          <a:ln>
            <a:noFill/>
          </a:ln>
        </p:spPr>
      </p:pic>
      <p:grpSp>
        <p:nvGrpSpPr>
          <p:cNvPr id="315" name="Google Shape;315;g23009a846d12fc6_46"/>
          <p:cNvGrpSpPr/>
          <p:nvPr/>
        </p:nvGrpSpPr>
        <p:grpSpPr>
          <a:xfrm>
            <a:off x="6957975" y="1507254"/>
            <a:ext cx="2107500" cy="3423909"/>
            <a:chOff x="250375" y="1657891"/>
            <a:chExt cx="2107500" cy="3423909"/>
          </a:xfrm>
        </p:grpSpPr>
        <p:pic>
          <p:nvPicPr>
            <p:cNvPr id="316" name="Google Shape;316;g23009a846d12fc6_46"/>
            <p:cNvPicPr preferRelativeResize="0"/>
            <p:nvPr/>
          </p:nvPicPr>
          <p:blipFill>
            <a:blip r:embed="rId5">
              <a:alphaModFix/>
            </a:blip>
            <a:stretch>
              <a:fillRect/>
            </a:stretch>
          </p:blipFill>
          <p:spPr>
            <a:xfrm>
              <a:off x="302650" y="1657891"/>
              <a:ext cx="1767138" cy="1572684"/>
            </a:xfrm>
            <a:prstGeom prst="rect">
              <a:avLst/>
            </a:prstGeom>
            <a:noFill/>
            <a:ln>
              <a:noFill/>
            </a:ln>
          </p:spPr>
        </p:pic>
        <p:sp>
          <p:nvSpPr>
            <p:cNvPr id="317" name="Google Shape;317;g23009a846d12fc6_46"/>
            <p:cNvSpPr txBox="1"/>
            <p:nvPr/>
          </p:nvSpPr>
          <p:spPr>
            <a:xfrm>
              <a:off x="250375" y="3388600"/>
              <a:ext cx="21075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Shop around and do the </a:t>
              </a:r>
              <a:r>
                <a:rPr b="1" lang="en-GB">
                  <a:latin typeface="Lato"/>
                  <a:ea typeface="Lato"/>
                  <a:cs typeface="Lato"/>
                  <a:sym typeface="Lato"/>
                </a:rPr>
                <a:t>research</a:t>
              </a:r>
              <a:r>
                <a:rPr b="1" lang="en-GB">
                  <a:latin typeface="Lato"/>
                  <a:ea typeface="Lato"/>
                  <a:cs typeface="Lato"/>
                  <a:sym typeface="Lato"/>
                </a:rPr>
                <a:t>.</a:t>
              </a:r>
              <a:r>
                <a:rPr lang="en-GB">
                  <a:latin typeface="Lato"/>
                  <a:ea typeface="Lato"/>
                  <a:cs typeface="Lato"/>
                  <a:sym typeface="Lato"/>
                </a:rPr>
                <a:t> Is the phone cheaper to buy outright or as part of a contract? Look for the best deals for both the phone and </a:t>
              </a:r>
              <a:r>
                <a:rPr lang="en-GB">
                  <a:latin typeface="Lato"/>
                  <a:ea typeface="Lato"/>
                  <a:cs typeface="Lato"/>
                  <a:sym typeface="Lato"/>
                </a:rPr>
                <a:t>insurance</a:t>
              </a:r>
              <a:r>
                <a:rPr lang="en-GB">
                  <a:latin typeface="Lato"/>
                  <a:ea typeface="Lato"/>
                  <a:cs typeface="Lato"/>
                  <a:sym typeface="Lato"/>
                </a:rPr>
                <a:t>.</a:t>
              </a:r>
              <a:endParaRPr>
                <a:latin typeface="Lato"/>
                <a:ea typeface="Lato"/>
                <a:cs typeface="Lato"/>
                <a:sym typeface="Lato"/>
              </a:endParaRPr>
            </a:p>
          </p:txBody>
        </p:sp>
      </p:grpSp>
      <p:grpSp>
        <p:nvGrpSpPr>
          <p:cNvPr id="318" name="Google Shape;318;g23009a846d12fc6_46"/>
          <p:cNvGrpSpPr/>
          <p:nvPr/>
        </p:nvGrpSpPr>
        <p:grpSpPr>
          <a:xfrm>
            <a:off x="102000" y="1660100"/>
            <a:ext cx="2243100" cy="3118225"/>
            <a:chOff x="2233575" y="1747875"/>
            <a:chExt cx="2243100" cy="3118225"/>
          </a:xfrm>
        </p:grpSpPr>
        <p:pic>
          <p:nvPicPr>
            <p:cNvPr id="319" name="Google Shape;319;g23009a846d12fc6_46"/>
            <p:cNvPicPr preferRelativeResize="0"/>
            <p:nvPr/>
          </p:nvPicPr>
          <p:blipFill>
            <a:blip r:embed="rId6">
              <a:alphaModFix/>
            </a:blip>
            <a:stretch>
              <a:fillRect/>
            </a:stretch>
          </p:blipFill>
          <p:spPr>
            <a:xfrm>
              <a:off x="2441300" y="1747875"/>
              <a:ext cx="1564925" cy="1392725"/>
            </a:xfrm>
            <a:prstGeom prst="rect">
              <a:avLst/>
            </a:prstGeom>
            <a:noFill/>
            <a:ln>
              <a:noFill/>
            </a:ln>
          </p:spPr>
        </p:pic>
        <p:sp>
          <p:nvSpPr>
            <p:cNvPr id="320" name="Google Shape;320;g23009a846d12fc6_46"/>
            <p:cNvSpPr txBox="1"/>
            <p:nvPr/>
          </p:nvSpPr>
          <p:spPr>
            <a:xfrm>
              <a:off x="2233575" y="3388600"/>
              <a:ext cx="22431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Match the package to needs. </a:t>
              </a:r>
              <a:r>
                <a:rPr lang="en-GB">
                  <a:latin typeface="Lato"/>
                  <a:ea typeface="Lato"/>
                  <a:cs typeface="Lato"/>
                  <a:sym typeface="Lato"/>
                </a:rPr>
                <a:t>How much data was used previously? No need to sign up to an </a:t>
              </a:r>
              <a:r>
                <a:rPr lang="en-GB">
                  <a:latin typeface="Lato"/>
                  <a:ea typeface="Lato"/>
                  <a:cs typeface="Lato"/>
                  <a:sym typeface="Lato"/>
                </a:rPr>
                <a:t>unlimited</a:t>
              </a:r>
              <a:r>
                <a:rPr lang="en-GB">
                  <a:latin typeface="Lato"/>
                  <a:ea typeface="Lato"/>
                  <a:cs typeface="Lato"/>
                  <a:sym typeface="Lato"/>
                </a:rPr>
                <a:t> data plan if not much data is being used.</a:t>
              </a:r>
              <a:endParaRPr>
                <a:latin typeface="Lato"/>
                <a:ea typeface="Lato"/>
                <a:cs typeface="Lato"/>
                <a:sym typeface="Lato"/>
              </a:endParaRPr>
            </a:p>
          </p:txBody>
        </p:sp>
      </p:grpSp>
      <p:sp>
        <p:nvSpPr>
          <p:cNvPr id="321" name="Google Shape;321;g23009a846d12fc6_46"/>
          <p:cNvSpPr txBox="1"/>
          <p:nvPr/>
        </p:nvSpPr>
        <p:spPr>
          <a:xfrm>
            <a:off x="5008948" y="3262650"/>
            <a:ext cx="18564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Is a new phone a need or a want? </a:t>
            </a:r>
            <a:r>
              <a:rPr lang="en-GB">
                <a:latin typeface="Lato"/>
                <a:ea typeface="Lato"/>
                <a:cs typeface="Lato"/>
                <a:sym typeface="Lato"/>
              </a:rPr>
              <a:t>If it’s a want the best thing </a:t>
            </a:r>
            <a:r>
              <a:rPr lang="en-GB">
                <a:latin typeface="Lato"/>
                <a:ea typeface="Lato"/>
                <a:cs typeface="Lato"/>
                <a:sym typeface="Lato"/>
              </a:rPr>
              <a:t>could</a:t>
            </a:r>
            <a:r>
              <a:rPr lang="en-GB">
                <a:latin typeface="Lato"/>
                <a:ea typeface="Lato"/>
                <a:cs typeface="Lato"/>
                <a:sym typeface="Lato"/>
              </a:rPr>
              <a:t> be to stick with the phone in your hand.</a:t>
            </a:r>
            <a:endParaRPr>
              <a:latin typeface="Lato"/>
              <a:ea typeface="Lato"/>
              <a:cs typeface="Lato"/>
              <a:sym typeface="Lato"/>
            </a:endParaRPr>
          </a:p>
        </p:txBody>
      </p:sp>
      <p:sp>
        <p:nvSpPr>
          <p:cNvPr id="322" name="Google Shape;322;g23009a846d12fc6_46"/>
          <p:cNvSpPr txBox="1"/>
          <p:nvPr/>
        </p:nvSpPr>
        <p:spPr>
          <a:xfrm>
            <a:off x="2555463" y="3262650"/>
            <a:ext cx="22431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Reduce data where possible</a:t>
            </a:r>
            <a:r>
              <a:rPr b="1" lang="en-GB">
                <a:latin typeface="Lato"/>
                <a:ea typeface="Lato"/>
                <a:cs typeface="Lato"/>
                <a:sym typeface="Lato"/>
              </a:rPr>
              <a:t>. </a:t>
            </a:r>
            <a:r>
              <a:rPr lang="en-GB">
                <a:latin typeface="Lato"/>
                <a:ea typeface="Lato"/>
                <a:cs typeface="Lato"/>
                <a:sym typeface="Lato"/>
              </a:rPr>
              <a:t>Test turning off notifications, turning the screen to black &amp; white, or using airplane mode when the phone is not in use.</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43" name="Google Shape;43;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44" name="Google Shape;44;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g2762c0ef7c3_0_122"/>
          <p:cNvPicPr preferRelativeResize="0"/>
          <p:nvPr/>
        </p:nvPicPr>
        <p:blipFill>
          <a:blip r:embed="rId3">
            <a:alphaModFix/>
          </a:blip>
          <a:stretch>
            <a:fillRect/>
          </a:stretch>
        </p:blipFill>
        <p:spPr>
          <a:xfrm>
            <a:off x="6454500" y="1250450"/>
            <a:ext cx="2735325" cy="2735325"/>
          </a:xfrm>
          <a:prstGeom prst="rect">
            <a:avLst/>
          </a:prstGeom>
          <a:noFill/>
          <a:ln>
            <a:noFill/>
          </a:ln>
        </p:spPr>
      </p:pic>
      <p:sp>
        <p:nvSpPr>
          <p:cNvPr id="328" name="Google Shape;328;g2762c0ef7c3_0_122"/>
          <p:cNvSpPr txBox="1"/>
          <p:nvPr/>
        </p:nvSpPr>
        <p:spPr>
          <a:xfrm>
            <a:off x="230625" y="1748238"/>
            <a:ext cx="6369900" cy="2678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Lato"/>
              <a:buAutoNum type="arabicPeriod"/>
            </a:pPr>
            <a:r>
              <a:rPr lang="en-GB" sz="1800">
                <a:latin typeface="Lato"/>
                <a:ea typeface="Lato"/>
                <a:cs typeface="Lato"/>
                <a:sym typeface="Lato"/>
              </a:rPr>
              <a:t>Is having a mobile phone a ‘need’ or a ‘want’?</a:t>
            </a:r>
            <a:endParaRPr sz="1800">
              <a:latin typeface="Lato"/>
              <a:ea typeface="Lato"/>
              <a:cs typeface="Lato"/>
              <a:sym typeface="Lato"/>
            </a:endParaRPr>
          </a:p>
          <a:p>
            <a:pPr indent="0" lvl="0" marL="457200" rtl="0" algn="l">
              <a:spcBef>
                <a:spcPts val="0"/>
              </a:spcBef>
              <a:spcAft>
                <a:spcPts val="0"/>
              </a:spcAft>
              <a:buNone/>
            </a:pPr>
            <a:r>
              <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GB" sz="1800">
                <a:latin typeface="Lato"/>
                <a:ea typeface="Lato"/>
                <a:cs typeface="Lato"/>
                <a:sym typeface="Lato"/>
              </a:rPr>
              <a:t>Prioritise the ‘nice to haves’ or ‘wants’ and write down how this could help you manage costs when deciding what contract to sign up for.</a:t>
            </a:r>
            <a:endParaRPr sz="1800">
              <a:latin typeface="Lato"/>
              <a:ea typeface="Lato"/>
              <a:cs typeface="Lato"/>
              <a:sym typeface="Lato"/>
            </a:endParaRPr>
          </a:p>
          <a:p>
            <a:pPr indent="0" lvl="0" marL="457200" rtl="0" algn="l">
              <a:spcBef>
                <a:spcPts val="0"/>
              </a:spcBef>
              <a:spcAft>
                <a:spcPts val="0"/>
              </a:spcAft>
              <a:buNone/>
            </a:pPr>
            <a:r>
              <a:t/>
            </a:r>
            <a:endParaRPr sz="1800">
              <a:latin typeface="Lato"/>
              <a:ea typeface="Lato"/>
              <a:cs typeface="Lato"/>
              <a:sym typeface="Lato"/>
            </a:endParaRPr>
          </a:p>
          <a:p>
            <a:pPr indent="0" lvl="0" marL="457200" rtl="0" algn="l">
              <a:spcBef>
                <a:spcPts val="0"/>
              </a:spcBef>
              <a:spcAft>
                <a:spcPts val="0"/>
              </a:spcAft>
              <a:buNone/>
            </a:pPr>
            <a:r>
              <a:rPr i="1" lang="en-GB" sz="1800">
                <a:latin typeface="Lato"/>
                <a:ea typeface="Lato"/>
                <a:cs typeface="Lato"/>
                <a:sym typeface="Lato"/>
              </a:rPr>
              <a:t>For example: unlimited texts are important to me but I don’t need data for the EU as I don’t intend to travel outside of the UK.</a:t>
            </a:r>
            <a:endParaRPr i="1" sz="1800">
              <a:latin typeface="Lato"/>
              <a:ea typeface="Lato"/>
              <a:cs typeface="Lato"/>
              <a:sym typeface="Lato"/>
            </a:endParaRPr>
          </a:p>
        </p:txBody>
      </p:sp>
      <p:sp>
        <p:nvSpPr>
          <p:cNvPr id="329" name="Google Shape;329;g2762c0ef7c3_0_12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Reflection</a:t>
            </a:r>
            <a:endParaRPr b="1" i="0" sz="29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latin typeface="Lato"/>
              <a:ea typeface="Lato"/>
              <a:cs typeface="Lato"/>
              <a:sym typeface="Lato"/>
            </a:endParaRPr>
          </a:p>
        </p:txBody>
      </p:sp>
      <p:sp>
        <p:nvSpPr>
          <p:cNvPr id="330" name="Google Shape;330;g2762c0ef7c3_0_122"/>
          <p:cNvSpPr txBox="1"/>
          <p:nvPr/>
        </p:nvSpPr>
        <p:spPr>
          <a:xfrm>
            <a:off x="184725" y="1166350"/>
            <a:ext cx="6773400" cy="3936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chemeClr val="dk1"/>
                </a:solidFill>
                <a:latin typeface="Lato"/>
                <a:ea typeface="Lato"/>
                <a:cs typeface="Lato"/>
                <a:sym typeface="Lato"/>
              </a:rPr>
              <a:t>Let’s revisit our starting point and see if any of our views have changed.</a:t>
            </a:r>
            <a:endParaRPr b="1" sz="1600">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a:ea typeface="Lato"/>
                <a:cs typeface="Lato"/>
                <a:sym typeface="Lato"/>
              </a:rPr>
              <a:t>Any questions?</a:t>
            </a:r>
            <a:endParaRPr b="1" i="0" sz="5600" u="none" cap="none" strike="noStrike">
              <a:solidFill>
                <a:schemeClr val="accent2"/>
              </a:solidFill>
              <a:latin typeface="Lato"/>
              <a:ea typeface="Lato"/>
              <a:cs typeface="Lato"/>
              <a:sym typeface="Lato"/>
            </a:endParaRPr>
          </a:p>
        </p:txBody>
      </p:sp>
      <p:sp>
        <p:nvSpPr>
          <p:cNvPr id="336" name="Google Shape;336;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40" name="Shape 340"/>
        <p:cNvGrpSpPr/>
        <p:nvPr/>
      </p:nvGrpSpPr>
      <p:grpSpPr>
        <a:xfrm>
          <a:off x="0" y="0"/>
          <a:ext cx="0" cy="0"/>
          <a:chOff x="0" y="0"/>
          <a:chExt cx="0" cy="0"/>
        </a:xfrm>
      </p:grpSpPr>
      <p:sp>
        <p:nvSpPr>
          <p:cNvPr id="341" name="Google Shape;341;g369469c4ef9_0_0"/>
          <p:cNvSpPr txBox="1"/>
          <p:nvPr/>
        </p:nvSpPr>
        <p:spPr>
          <a:xfrm>
            <a:off x="462425" y="1142575"/>
            <a:ext cx="7875600" cy="1683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50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FT FLIC Learning Hub</a:t>
            </a:r>
            <a:r>
              <a:rPr b="0" i="0" lang="en-GB" sz="1400" u="none" cap="none" strike="noStrike">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Which reviews: best mobil</a:t>
            </a:r>
            <a:r>
              <a:rPr lang="en-GB" u="sng">
                <a:solidFill>
                  <a:schemeClr val="lt1"/>
                </a:solidFill>
                <a:latin typeface="Lato"/>
                <a:ea typeface="Lato"/>
                <a:cs typeface="Lato"/>
                <a:sym typeface="Lato"/>
                <a:hlinkClick r:id="rId5">
                  <a:extLst>
                    <a:ext uri="{A12FA001-AC4F-418D-AE19-62706E023703}">
                      <ahyp:hlinkClr val="tx"/>
                    </a:ext>
                  </a:extLst>
                </a:hlinkClick>
              </a:rPr>
              <a:t>e and SIM-only deals</a:t>
            </a:r>
            <a:r>
              <a:rPr lang="en-GB">
                <a:solidFill>
                  <a:schemeClr val="lt1"/>
                </a:solidFill>
                <a:latin typeface="Lato"/>
                <a:ea typeface="Lato"/>
                <a:cs typeface="Lato"/>
                <a:sym typeface="Lato"/>
              </a:rPr>
              <a:t> </a:t>
            </a:r>
            <a:endParaRPr>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lang="en-GB" u="sng">
                <a:solidFill>
                  <a:schemeClr val="lt1"/>
                </a:solidFill>
                <a:latin typeface="Lato"/>
                <a:ea typeface="Lato"/>
                <a:cs typeface="Lato"/>
                <a:sym typeface="Lato"/>
                <a:hlinkClick r:id="rId6">
                  <a:extLst>
                    <a:ext uri="{A12FA001-AC4F-418D-AE19-62706E023703}">
                      <ahyp:hlinkClr val="tx"/>
                    </a:ext>
                  </a:extLst>
                </a:hlinkClick>
              </a:rPr>
              <a:t>Martin Lewis explains how 14 million people are overpaying on their mobile phone contract	</a:t>
            </a:r>
            <a:endParaRPr>
              <a:solidFill>
                <a:schemeClr val="lt1"/>
              </a:solidFill>
              <a:latin typeface="Lato"/>
              <a:ea typeface="Lato"/>
              <a:cs typeface="Lato"/>
              <a:sym typeface="Lato"/>
            </a:endParaRPr>
          </a:p>
        </p:txBody>
      </p:sp>
      <p:sp>
        <p:nvSpPr>
          <p:cNvPr id="342" name="Google Shape;342;g369469c4ef9_0_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g25eaaf95b50_0_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50" name="Google Shape;50;g25eaaf95b50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g25eaaf95b50_0_0"/>
          <p:cNvSpPr txBox="1"/>
          <p:nvPr/>
        </p:nvSpPr>
        <p:spPr>
          <a:xfrm>
            <a:off x="125"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1:</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Mobile phone products</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g1575e96a1fb_0_25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g1575e96a1fb_0_25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58" name="Google Shape;58;g1575e96a1fb_0_257"/>
          <p:cNvSpPr txBox="1"/>
          <p:nvPr/>
        </p:nvSpPr>
        <p:spPr>
          <a:xfrm>
            <a:off x="488167" y="1197887"/>
            <a:ext cx="6625500" cy="34221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Identify the costs of and requirements for having a mobile phone contract</a:t>
            </a:r>
            <a:endParaRPr b="1" sz="2200">
              <a:solidFill>
                <a:schemeClr val="lt1"/>
              </a:solidFill>
              <a:latin typeface="Lato"/>
              <a:ea typeface="Lato"/>
              <a:cs typeface="Lato"/>
              <a:sym typeface="Lato"/>
            </a:endParaRPr>
          </a:p>
          <a:p>
            <a:pPr indent="0" lvl="0" marL="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Compare different mobile phone contracts</a:t>
            </a:r>
            <a:endParaRPr b="1" sz="2200">
              <a:solidFill>
                <a:schemeClr val="lt1"/>
              </a:solidFill>
              <a:latin typeface="Lato"/>
              <a:ea typeface="Lato"/>
              <a:cs typeface="Lato"/>
              <a:sym typeface="Lato"/>
            </a:endParaRPr>
          </a:p>
          <a:p>
            <a:pPr indent="0" lvl="0" marL="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Suggest</a:t>
            </a:r>
            <a:r>
              <a:rPr b="1" lang="en-GB" sz="2200">
                <a:solidFill>
                  <a:schemeClr val="lt1"/>
                </a:solidFill>
                <a:latin typeface="Lato"/>
                <a:ea typeface="Lato"/>
                <a:cs typeface="Lato"/>
                <a:sym typeface="Lato"/>
              </a:rPr>
              <a:t> </a:t>
            </a:r>
            <a:r>
              <a:rPr b="1" lang="en-GB" sz="2200">
                <a:solidFill>
                  <a:schemeClr val="lt1"/>
                </a:solidFill>
                <a:latin typeface="Lato"/>
                <a:ea typeface="Lato"/>
                <a:cs typeface="Lato"/>
                <a:sym typeface="Lato"/>
              </a:rPr>
              <a:t>strategies to manage mobile phone costs</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g23009a846d12fc6_5"/>
          <p:cNvPicPr preferRelativeResize="0"/>
          <p:nvPr/>
        </p:nvPicPr>
        <p:blipFill>
          <a:blip r:embed="rId3">
            <a:alphaModFix/>
          </a:blip>
          <a:stretch>
            <a:fillRect/>
          </a:stretch>
        </p:blipFill>
        <p:spPr>
          <a:xfrm>
            <a:off x="6750175" y="1546125"/>
            <a:ext cx="2143975" cy="2143975"/>
          </a:xfrm>
          <a:prstGeom prst="rect">
            <a:avLst/>
          </a:prstGeom>
          <a:noFill/>
          <a:ln>
            <a:noFill/>
          </a:ln>
        </p:spPr>
      </p:pic>
      <p:sp>
        <p:nvSpPr>
          <p:cNvPr id="64" name="Google Shape;64;g23009a846d12fc6_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Starter</a:t>
            </a:r>
            <a:endParaRPr b="1" i="0" sz="2900" u="none" cap="none" strike="noStrike">
              <a:solidFill>
                <a:schemeClr val="lt1"/>
              </a:solidFill>
              <a:latin typeface="Lato"/>
              <a:ea typeface="Lato"/>
              <a:cs typeface="Lato"/>
              <a:sym typeface="Lato"/>
            </a:endParaRPr>
          </a:p>
        </p:txBody>
      </p:sp>
      <p:sp>
        <p:nvSpPr>
          <p:cNvPr id="65" name="Google Shape;65;g23009a846d12fc6_5"/>
          <p:cNvSpPr txBox="1"/>
          <p:nvPr/>
        </p:nvSpPr>
        <p:spPr>
          <a:xfrm>
            <a:off x="272750" y="3737025"/>
            <a:ext cx="6889200" cy="408000"/>
          </a:xfrm>
          <a:prstGeom prst="rect">
            <a:avLst/>
          </a:prstGeom>
          <a:noFill/>
          <a:ln cap="flat" cmpd="sng" w="9525">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i="1" lang="en-GB">
                <a:solidFill>
                  <a:schemeClr val="accent2"/>
                </a:solidFill>
                <a:latin typeface="Lato"/>
                <a:ea typeface="Lato"/>
                <a:cs typeface="Lato"/>
                <a:sym typeface="Lato"/>
              </a:rPr>
              <a:t>c</a:t>
            </a:r>
            <a:r>
              <a:rPr b="1" i="1" lang="en-GB">
                <a:solidFill>
                  <a:schemeClr val="accent2"/>
                </a:solidFill>
                <a:latin typeface="Lato"/>
                <a:ea typeface="Lato"/>
                <a:cs typeface="Lato"/>
                <a:sym typeface="Lato"/>
              </a:rPr>
              <a:t>ommunication - connection - entertainment - leisure - work - social - news - family</a:t>
            </a:r>
            <a:endParaRPr b="1" i="1">
              <a:solidFill>
                <a:schemeClr val="accent2"/>
              </a:solidFill>
              <a:latin typeface="Lato"/>
              <a:ea typeface="Lato"/>
              <a:cs typeface="Lato"/>
              <a:sym typeface="Lato"/>
            </a:endParaRPr>
          </a:p>
        </p:txBody>
      </p:sp>
      <p:sp>
        <p:nvSpPr>
          <p:cNvPr id="66" name="Google Shape;66;g23009a846d12fc6_5"/>
          <p:cNvSpPr txBox="1"/>
          <p:nvPr/>
        </p:nvSpPr>
        <p:spPr>
          <a:xfrm>
            <a:off x="272750" y="1250438"/>
            <a:ext cx="63699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Write your answers in your booklets or on paper</a:t>
            </a:r>
            <a:endParaRPr b="1"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GB" sz="1800">
                <a:latin typeface="Lato"/>
                <a:ea typeface="Lato"/>
                <a:cs typeface="Lato"/>
                <a:sym typeface="Lato"/>
              </a:rPr>
              <a:t>Is a mobile phone a need or a want? </a:t>
            </a:r>
            <a:endParaRPr sz="1800">
              <a:latin typeface="Lato"/>
              <a:ea typeface="Lato"/>
              <a:cs typeface="Lato"/>
              <a:sym typeface="Lato"/>
            </a:endParaRPr>
          </a:p>
          <a:p>
            <a:pPr indent="0" lvl="0" marL="457200" rtl="0" algn="l">
              <a:spcBef>
                <a:spcPts val="0"/>
              </a:spcBef>
              <a:spcAft>
                <a:spcPts val="0"/>
              </a:spcAft>
              <a:buNone/>
            </a:pPr>
            <a:r>
              <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GB" sz="1800">
                <a:latin typeface="Lato"/>
                <a:ea typeface="Lato"/>
                <a:cs typeface="Lato"/>
                <a:sym typeface="Lato"/>
              </a:rPr>
              <a:t>Which features are essential (e.g., calling) versus optional (e.g., games)?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ctr">
              <a:spcBef>
                <a:spcPts val="0"/>
              </a:spcBef>
              <a:spcAft>
                <a:spcPts val="0"/>
              </a:spcAft>
              <a:buNone/>
            </a:pPr>
            <a:r>
              <a:rPr b="1" lang="en-GB" sz="1800">
                <a:latin typeface="Lato"/>
                <a:ea typeface="Lato"/>
                <a:cs typeface="Lato"/>
                <a:sym typeface="Lato"/>
              </a:rPr>
              <a:t>Use the word bank below to help you</a:t>
            </a:r>
            <a:endParaRPr b="1" sz="18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23009a846d12fc6_1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The evolution of communication</a:t>
            </a:r>
            <a:endParaRPr b="1" i="0" sz="2900" u="none" cap="none" strike="noStrike">
              <a:solidFill>
                <a:schemeClr val="lt1"/>
              </a:solidFill>
              <a:latin typeface="Lato"/>
              <a:ea typeface="Lato"/>
              <a:cs typeface="Lato"/>
              <a:sym typeface="Lato"/>
            </a:endParaRPr>
          </a:p>
        </p:txBody>
      </p:sp>
      <p:sp>
        <p:nvSpPr>
          <p:cNvPr id="72" name="Google Shape;72;g23009a846d12fc6_10"/>
          <p:cNvSpPr txBox="1"/>
          <p:nvPr/>
        </p:nvSpPr>
        <p:spPr>
          <a:xfrm>
            <a:off x="360375" y="1288150"/>
            <a:ext cx="5471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Make a list:</a:t>
            </a:r>
            <a:endParaRPr b="1"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What are the </a:t>
            </a:r>
            <a:r>
              <a:rPr lang="en-GB" sz="1800">
                <a:latin typeface="Lato"/>
                <a:ea typeface="Lato"/>
                <a:cs typeface="Lato"/>
                <a:sym typeface="Lato"/>
              </a:rPr>
              <a:t>different ways </a:t>
            </a:r>
            <a:r>
              <a:rPr lang="en-GB" sz="1800">
                <a:latin typeface="Lato"/>
                <a:ea typeface="Lato"/>
                <a:cs typeface="Lato"/>
                <a:sym typeface="Lato"/>
              </a:rPr>
              <a:t>people</a:t>
            </a:r>
            <a:r>
              <a:rPr lang="en-GB" sz="1800">
                <a:latin typeface="Lato"/>
                <a:ea typeface="Lato"/>
                <a:cs typeface="Lato"/>
                <a:sym typeface="Lato"/>
              </a:rPr>
              <a:t> have been able to communicate with people throughout history? </a:t>
            </a:r>
            <a:endParaRPr sz="1800">
              <a:latin typeface="Lato"/>
              <a:ea typeface="Lato"/>
              <a:cs typeface="Lato"/>
              <a:sym typeface="Lato"/>
            </a:endParaRPr>
          </a:p>
        </p:txBody>
      </p:sp>
      <p:pic>
        <p:nvPicPr>
          <p:cNvPr id="73" name="Google Shape;73;g23009a846d12fc6_10"/>
          <p:cNvPicPr preferRelativeResize="0"/>
          <p:nvPr/>
        </p:nvPicPr>
        <p:blipFill>
          <a:blip r:embed="rId3">
            <a:alphaModFix/>
          </a:blip>
          <a:stretch>
            <a:fillRect/>
          </a:stretch>
        </p:blipFill>
        <p:spPr>
          <a:xfrm>
            <a:off x="7076363" y="1321075"/>
            <a:ext cx="1592425" cy="1592425"/>
          </a:xfrm>
          <a:prstGeom prst="rect">
            <a:avLst/>
          </a:prstGeom>
          <a:noFill/>
          <a:ln>
            <a:noFill/>
          </a:ln>
        </p:spPr>
      </p:pic>
      <p:pic>
        <p:nvPicPr>
          <p:cNvPr id="74" name="Google Shape;74;g23009a846d12fc6_10"/>
          <p:cNvPicPr preferRelativeResize="0"/>
          <p:nvPr/>
        </p:nvPicPr>
        <p:blipFill>
          <a:blip r:embed="rId4">
            <a:alphaModFix/>
          </a:blip>
          <a:stretch>
            <a:fillRect/>
          </a:stretch>
        </p:blipFill>
        <p:spPr>
          <a:xfrm>
            <a:off x="7221238" y="3062700"/>
            <a:ext cx="1302650" cy="1302650"/>
          </a:xfrm>
          <a:prstGeom prst="rect">
            <a:avLst/>
          </a:prstGeom>
          <a:noFill/>
          <a:ln>
            <a:noFill/>
          </a:ln>
        </p:spPr>
      </p:pic>
      <p:sp>
        <p:nvSpPr>
          <p:cNvPr id="75" name="Google Shape;75;g23009a846d12fc6_10"/>
          <p:cNvSpPr txBox="1"/>
          <p:nvPr/>
        </p:nvSpPr>
        <p:spPr>
          <a:xfrm>
            <a:off x="360375" y="2624775"/>
            <a:ext cx="5471700" cy="738900"/>
          </a:xfrm>
          <a:prstGeom prst="rect">
            <a:avLst/>
          </a:prstGeom>
          <a:noFill/>
          <a:ln cap="flat" cmpd="sng" w="19050">
            <a:solidFill>
              <a:schemeClr val="accent2"/>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accent2"/>
                </a:solidFill>
                <a:latin typeface="Lato"/>
                <a:ea typeface="Lato"/>
                <a:cs typeface="Lato"/>
                <a:sym typeface="Lato"/>
              </a:rPr>
              <a:t>Stretch</a:t>
            </a:r>
            <a:r>
              <a:rPr lang="en-GB" sz="1800">
                <a:solidFill>
                  <a:schemeClr val="accent2"/>
                </a:solidFill>
                <a:latin typeface="Lato"/>
                <a:ea typeface="Lato"/>
                <a:cs typeface="Lato"/>
                <a:sym typeface="Lato"/>
              </a:rPr>
              <a:t>: Compare the similarities and differences between the different forms of communication.</a:t>
            </a:r>
            <a:endParaRPr sz="18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1cb38281e4a_0_2"/>
          <p:cNvSpPr txBox="1"/>
          <p:nvPr/>
        </p:nvSpPr>
        <p:spPr>
          <a:xfrm>
            <a:off x="40975" y="1459925"/>
            <a:ext cx="6012000" cy="1777200"/>
          </a:xfrm>
          <a:prstGeom prst="rect">
            <a:avLst/>
          </a:prstGeom>
          <a:noFill/>
          <a:ln>
            <a:noFill/>
          </a:ln>
        </p:spPr>
        <p:txBody>
          <a:bodyPr anchorCtr="0" anchor="t" bIns="91425" lIns="91425" spcFirstLastPara="1" rIns="91425" wrap="square" tIns="91425">
            <a:spAutoFit/>
          </a:bodyPr>
          <a:lstStyle/>
          <a:p>
            <a:pPr indent="-327025" lvl="0" marL="457200" rtl="0" algn="l">
              <a:lnSpc>
                <a:spcPct val="115000"/>
              </a:lnSpc>
              <a:spcBef>
                <a:spcPts val="1000"/>
              </a:spcBef>
              <a:spcAft>
                <a:spcPts val="0"/>
              </a:spcAft>
              <a:buClr>
                <a:srgbClr val="333333"/>
              </a:buClr>
              <a:buSzPts val="1550"/>
              <a:buFont typeface="Lato"/>
              <a:buAutoNum type="arabicPeriod"/>
            </a:pPr>
            <a:r>
              <a:rPr lang="en-GB" sz="1550">
                <a:solidFill>
                  <a:srgbClr val="333333"/>
                </a:solidFill>
                <a:latin typeface="Lato"/>
                <a:ea typeface="Lato"/>
                <a:cs typeface="Lato"/>
                <a:sym typeface="Lato"/>
              </a:rPr>
              <a:t>Humans have invented new forms of communication throughout history. </a:t>
            </a:r>
            <a:endParaRPr sz="1550">
              <a:solidFill>
                <a:srgbClr val="333333"/>
              </a:solidFill>
              <a:latin typeface="Lato"/>
              <a:ea typeface="Lato"/>
              <a:cs typeface="Lato"/>
              <a:sym typeface="Lato"/>
            </a:endParaRPr>
          </a:p>
          <a:p>
            <a:pPr indent="-327025" lvl="0" marL="457200" rtl="0" algn="l">
              <a:lnSpc>
                <a:spcPct val="115000"/>
              </a:lnSpc>
              <a:spcBef>
                <a:spcPts val="1000"/>
              </a:spcBef>
              <a:spcAft>
                <a:spcPts val="0"/>
              </a:spcAft>
              <a:buClr>
                <a:srgbClr val="333333"/>
              </a:buClr>
              <a:buSzPts val="1550"/>
              <a:buFont typeface="Lato"/>
              <a:buAutoNum type="arabicPeriod"/>
            </a:pPr>
            <a:r>
              <a:rPr lang="en-GB" sz="1550">
                <a:solidFill>
                  <a:srgbClr val="333333"/>
                </a:solidFill>
                <a:latin typeface="Lato"/>
                <a:ea typeface="Lato"/>
                <a:cs typeface="Lato"/>
                <a:sym typeface="Lato"/>
              </a:rPr>
              <a:t>Early communication methods included </a:t>
            </a:r>
            <a:r>
              <a:rPr b="1" lang="en-GB" sz="1550">
                <a:solidFill>
                  <a:srgbClr val="333333"/>
                </a:solidFill>
                <a:latin typeface="Lato"/>
                <a:ea typeface="Lato"/>
                <a:cs typeface="Lato"/>
                <a:sym typeface="Lato"/>
              </a:rPr>
              <a:t>smoke signals</a:t>
            </a:r>
            <a:r>
              <a:rPr lang="en-GB" sz="1550">
                <a:solidFill>
                  <a:srgbClr val="333333"/>
                </a:solidFill>
                <a:latin typeface="Lato"/>
                <a:ea typeface="Lato"/>
                <a:cs typeface="Lato"/>
                <a:sym typeface="Lato"/>
              </a:rPr>
              <a:t>, messenger </a:t>
            </a:r>
            <a:r>
              <a:rPr b="1" lang="en-GB" sz="1550">
                <a:solidFill>
                  <a:srgbClr val="333333"/>
                </a:solidFill>
                <a:latin typeface="Lato"/>
                <a:ea typeface="Lato"/>
                <a:cs typeface="Lato"/>
                <a:sym typeface="Lato"/>
              </a:rPr>
              <a:t>pigeons</a:t>
            </a:r>
            <a:r>
              <a:rPr lang="en-GB" sz="1550">
                <a:solidFill>
                  <a:srgbClr val="333333"/>
                </a:solidFill>
                <a:latin typeface="Lato"/>
                <a:ea typeface="Lato"/>
                <a:cs typeface="Lato"/>
                <a:sym typeface="Lato"/>
              </a:rPr>
              <a:t>, and the </a:t>
            </a:r>
            <a:r>
              <a:rPr b="1" lang="en-GB" sz="1550">
                <a:solidFill>
                  <a:srgbClr val="333333"/>
                </a:solidFill>
                <a:latin typeface="Lato"/>
                <a:ea typeface="Lato"/>
                <a:cs typeface="Lato"/>
                <a:sym typeface="Lato"/>
              </a:rPr>
              <a:t>telephone</a:t>
            </a:r>
            <a:r>
              <a:rPr lang="en-GB" sz="1550">
                <a:solidFill>
                  <a:srgbClr val="333333"/>
                </a:solidFill>
                <a:latin typeface="Lato"/>
                <a:ea typeface="Lato"/>
                <a:cs typeface="Lato"/>
                <a:sym typeface="Lato"/>
              </a:rPr>
              <a:t>.</a:t>
            </a:r>
            <a:endParaRPr sz="1550">
              <a:solidFill>
                <a:srgbClr val="333333"/>
              </a:solidFill>
              <a:latin typeface="Lato"/>
              <a:ea typeface="Lato"/>
              <a:cs typeface="Lato"/>
              <a:sym typeface="Lato"/>
            </a:endParaRPr>
          </a:p>
          <a:p>
            <a:pPr indent="-327025" lvl="0" marL="457200" rtl="0" algn="l">
              <a:lnSpc>
                <a:spcPct val="115000"/>
              </a:lnSpc>
              <a:spcBef>
                <a:spcPts val="1000"/>
              </a:spcBef>
              <a:spcAft>
                <a:spcPts val="1000"/>
              </a:spcAft>
              <a:buClr>
                <a:srgbClr val="333333"/>
              </a:buClr>
              <a:buSzPts val="1550"/>
              <a:buFont typeface="Lato"/>
              <a:buAutoNum type="arabicPeriod"/>
            </a:pPr>
            <a:r>
              <a:rPr lang="en-GB" sz="1550">
                <a:solidFill>
                  <a:srgbClr val="333333"/>
                </a:solidFill>
                <a:latin typeface="Lato"/>
                <a:ea typeface="Lato"/>
                <a:cs typeface="Lato"/>
                <a:sym typeface="Lato"/>
              </a:rPr>
              <a:t>Sending letters became more popular from the 1800s</a:t>
            </a:r>
            <a:endParaRPr sz="1550">
              <a:solidFill>
                <a:srgbClr val="333333"/>
              </a:solidFill>
              <a:latin typeface="Lato"/>
              <a:ea typeface="Lato"/>
              <a:cs typeface="Lato"/>
              <a:sym typeface="Lato"/>
            </a:endParaRPr>
          </a:p>
        </p:txBody>
      </p:sp>
      <p:pic>
        <p:nvPicPr>
          <p:cNvPr id="81" name="Google Shape;81;g1cb38281e4a_0_2"/>
          <p:cNvPicPr preferRelativeResize="0"/>
          <p:nvPr/>
        </p:nvPicPr>
        <p:blipFill>
          <a:blip r:embed="rId3">
            <a:alphaModFix/>
          </a:blip>
          <a:stretch>
            <a:fillRect/>
          </a:stretch>
        </p:blipFill>
        <p:spPr>
          <a:xfrm>
            <a:off x="7265500" y="1203875"/>
            <a:ext cx="855925" cy="855925"/>
          </a:xfrm>
          <a:prstGeom prst="rect">
            <a:avLst/>
          </a:prstGeom>
          <a:noFill/>
          <a:ln>
            <a:noFill/>
          </a:ln>
        </p:spPr>
      </p:pic>
      <p:sp>
        <p:nvSpPr>
          <p:cNvPr id="82" name="Google Shape;82;g1cb38281e4a_0_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The evolution of communication</a:t>
            </a:r>
            <a:endParaRPr b="1" sz="29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1" lang="en-GB" sz="2900">
                <a:solidFill>
                  <a:schemeClr val="lt1"/>
                </a:solidFill>
                <a:latin typeface="Lato"/>
                <a:ea typeface="Lato"/>
                <a:cs typeface="Lato"/>
                <a:sym typeface="Lato"/>
              </a:rPr>
              <a:t>In the past</a:t>
            </a:r>
            <a:endParaRPr b="1" i="1" sz="2900">
              <a:solidFill>
                <a:schemeClr val="lt1"/>
              </a:solidFill>
              <a:latin typeface="Lato"/>
              <a:ea typeface="Lato"/>
              <a:cs typeface="Lato"/>
              <a:sym typeface="Lato"/>
            </a:endParaRPr>
          </a:p>
        </p:txBody>
      </p:sp>
      <p:pic>
        <p:nvPicPr>
          <p:cNvPr id="83" name="Google Shape;83;g1cb38281e4a_0_2"/>
          <p:cNvPicPr preferRelativeResize="0"/>
          <p:nvPr/>
        </p:nvPicPr>
        <p:blipFill>
          <a:blip r:embed="rId4">
            <a:alphaModFix/>
          </a:blip>
          <a:stretch>
            <a:fillRect/>
          </a:stretch>
        </p:blipFill>
        <p:spPr>
          <a:xfrm>
            <a:off x="7702000" y="2299250"/>
            <a:ext cx="1158900" cy="1158900"/>
          </a:xfrm>
          <a:prstGeom prst="rect">
            <a:avLst/>
          </a:prstGeom>
          <a:noFill/>
          <a:ln>
            <a:noFill/>
          </a:ln>
        </p:spPr>
      </p:pic>
      <p:pic>
        <p:nvPicPr>
          <p:cNvPr id="84" name="Google Shape;84;g1cb38281e4a_0_2"/>
          <p:cNvPicPr preferRelativeResize="0"/>
          <p:nvPr/>
        </p:nvPicPr>
        <p:blipFill>
          <a:blip r:embed="rId5">
            <a:alphaModFix/>
          </a:blip>
          <a:stretch>
            <a:fillRect/>
          </a:stretch>
        </p:blipFill>
        <p:spPr>
          <a:xfrm>
            <a:off x="6052964" y="2059800"/>
            <a:ext cx="1418674" cy="19932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g2d41ceb03e9_0_2"/>
          <p:cNvPicPr preferRelativeResize="0"/>
          <p:nvPr/>
        </p:nvPicPr>
        <p:blipFill>
          <a:blip r:embed="rId3">
            <a:alphaModFix/>
          </a:blip>
          <a:stretch>
            <a:fillRect/>
          </a:stretch>
        </p:blipFill>
        <p:spPr>
          <a:xfrm>
            <a:off x="7943050" y="1203875"/>
            <a:ext cx="855925" cy="855925"/>
          </a:xfrm>
          <a:prstGeom prst="rect">
            <a:avLst/>
          </a:prstGeom>
          <a:noFill/>
          <a:ln>
            <a:noFill/>
          </a:ln>
        </p:spPr>
      </p:pic>
      <p:pic>
        <p:nvPicPr>
          <p:cNvPr id="90" name="Google Shape;90;g2d41ceb03e9_0_2"/>
          <p:cNvPicPr preferRelativeResize="0"/>
          <p:nvPr/>
        </p:nvPicPr>
        <p:blipFill>
          <a:blip r:embed="rId4">
            <a:alphaModFix/>
          </a:blip>
          <a:stretch>
            <a:fillRect/>
          </a:stretch>
        </p:blipFill>
        <p:spPr>
          <a:xfrm>
            <a:off x="5812850" y="2243300"/>
            <a:ext cx="1470700" cy="1470700"/>
          </a:xfrm>
          <a:prstGeom prst="rect">
            <a:avLst/>
          </a:prstGeom>
          <a:noFill/>
          <a:ln>
            <a:noFill/>
          </a:ln>
        </p:spPr>
      </p:pic>
      <p:sp>
        <p:nvSpPr>
          <p:cNvPr id="91" name="Google Shape;91;g2d41ceb03e9_0_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The evolution of communication</a:t>
            </a:r>
            <a:endParaRPr b="1" sz="29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1" lang="en-GB" sz="2900">
                <a:solidFill>
                  <a:schemeClr val="lt1"/>
                </a:solidFill>
                <a:latin typeface="Lato"/>
                <a:ea typeface="Lato"/>
                <a:cs typeface="Lato"/>
                <a:sym typeface="Lato"/>
              </a:rPr>
              <a:t>Today</a:t>
            </a:r>
            <a:endParaRPr b="1" i="1" sz="2900">
              <a:solidFill>
                <a:schemeClr val="lt1"/>
              </a:solidFill>
              <a:latin typeface="Lato"/>
              <a:ea typeface="Lato"/>
              <a:cs typeface="Lato"/>
              <a:sym typeface="Lato"/>
            </a:endParaRPr>
          </a:p>
        </p:txBody>
      </p:sp>
      <p:pic>
        <p:nvPicPr>
          <p:cNvPr id="92" name="Google Shape;92;g2d41ceb03e9_0_2"/>
          <p:cNvPicPr preferRelativeResize="0"/>
          <p:nvPr/>
        </p:nvPicPr>
        <p:blipFill>
          <a:blip r:embed="rId5">
            <a:alphaModFix/>
          </a:blip>
          <a:stretch>
            <a:fillRect/>
          </a:stretch>
        </p:blipFill>
        <p:spPr>
          <a:xfrm>
            <a:off x="6195713" y="3638850"/>
            <a:ext cx="704975" cy="704975"/>
          </a:xfrm>
          <a:prstGeom prst="rect">
            <a:avLst/>
          </a:prstGeom>
          <a:noFill/>
          <a:ln>
            <a:noFill/>
          </a:ln>
        </p:spPr>
      </p:pic>
      <p:pic>
        <p:nvPicPr>
          <p:cNvPr id="93" name="Google Shape;93;g2d41ceb03e9_0_2"/>
          <p:cNvPicPr preferRelativeResize="0"/>
          <p:nvPr/>
        </p:nvPicPr>
        <p:blipFill rotWithShape="1">
          <a:blip r:embed="rId6">
            <a:alphaModFix/>
          </a:blip>
          <a:srcRect b="2957" l="27500" r="28451" t="4621"/>
          <a:stretch/>
        </p:blipFill>
        <p:spPr>
          <a:xfrm>
            <a:off x="7970887" y="2188602"/>
            <a:ext cx="649298" cy="766299"/>
          </a:xfrm>
          <a:prstGeom prst="rect">
            <a:avLst/>
          </a:prstGeom>
          <a:noFill/>
          <a:ln>
            <a:noFill/>
          </a:ln>
        </p:spPr>
      </p:pic>
      <p:pic>
        <p:nvPicPr>
          <p:cNvPr id="94" name="Google Shape;94;g2d41ceb03e9_0_2"/>
          <p:cNvPicPr preferRelativeResize="0"/>
          <p:nvPr/>
        </p:nvPicPr>
        <p:blipFill>
          <a:blip r:embed="rId7">
            <a:alphaModFix/>
          </a:blip>
          <a:stretch>
            <a:fillRect/>
          </a:stretch>
        </p:blipFill>
        <p:spPr>
          <a:xfrm>
            <a:off x="7802562" y="2970125"/>
            <a:ext cx="985951" cy="1072399"/>
          </a:xfrm>
          <a:prstGeom prst="rect">
            <a:avLst/>
          </a:prstGeom>
          <a:noFill/>
          <a:ln>
            <a:noFill/>
          </a:ln>
        </p:spPr>
      </p:pic>
      <p:pic>
        <p:nvPicPr>
          <p:cNvPr id="95" name="Google Shape;95;g2d41ceb03e9_0_2"/>
          <p:cNvPicPr preferRelativeResize="0"/>
          <p:nvPr/>
        </p:nvPicPr>
        <p:blipFill>
          <a:blip r:embed="rId8">
            <a:alphaModFix/>
          </a:blip>
          <a:stretch>
            <a:fillRect/>
          </a:stretch>
        </p:blipFill>
        <p:spPr>
          <a:xfrm>
            <a:off x="6012000" y="1203875"/>
            <a:ext cx="1072401" cy="1072401"/>
          </a:xfrm>
          <a:prstGeom prst="rect">
            <a:avLst/>
          </a:prstGeom>
          <a:noFill/>
          <a:ln>
            <a:noFill/>
          </a:ln>
        </p:spPr>
      </p:pic>
      <p:sp>
        <p:nvSpPr>
          <p:cNvPr id="96" name="Google Shape;96;g2d41ceb03e9_0_2"/>
          <p:cNvSpPr txBox="1"/>
          <p:nvPr/>
        </p:nvSpPr>
        <p:spPr>
          <a:xfrm>
            <a:off x="40975" y="1459925"/>
            <a:ext cx="5850000" cy="2325900"/>
          </a:xfrm>
          <a:prstGeom prst="rect">
            <a:avLst/>
          </a:prstGeom>
          <a:noFill/>
          <a:ln>
            <a:noFill/>
          </a:ln>
        </p:spPr>
        <p:txBody>
          <a:bodyPr anchorCtr="0" anchor="t" bIns="91425" lIns="91425" spcFirstLastPara="1" rIns="91425" wrap="square" tIns="91425">
            <a:spAutoFit/>
          </a:bodyPr>
          <a:lstStyle/>
          <a:p>
            <a:pPr indent="-327025" lvl="0" marL="457200" rtl="0" algn="l">
              <a:lnSpc>
                <a:spcPct val="115000"/>
              </a:lnSpc>
              <a:spcBef>
                <a:spcPts val="1000"/>
              </a:spcBef>
              <a:spcAft>
                <a:spcPts val="0"/>
              </a:spcAft>
              <a:buClr>
                <a:srgbClr val="333333"/>
              </a:buClr>
              <a:buSzPts val="1550"/>
              <a:buFont typeface="Lato"/>
              <a:buAutoNum type="arabicPeriod"/>
            </a:pPr>
            <a:r>
              <a:rPr lang="en-GB" sz="1550">
                <a:solidFill>
                  <a:srgbClr val="333333"/>
                </a:solidFill>
                <a:latin typeface="Lato"/>
                <a:ea typeface="Lato"/>
                <a:cs typeface="Lato"/>
                <a:sym typeface="Lato"/>
              </a:rPr>
              <a:t>Digital communication now dominates, in business and everyday life. </a:t>
            </a:r>
            <a:endParaRPr sz="1550">
              <a:solidFill>
                <a:srgbClr val="333333"/>
              </a:solidFill>
              <a:latin typeface="Lato"/>
              <a:ea typeface="Lato"/>
              <a:cs typeface="Lato"/>
              <a:sym typeface="Lato"/>
            </a:endParaRPr>
          </a:p>
          <a:p>
            <a:pPr indent="-327025" lvl="0" marL="457200" rtl="0" algn="l">
              <a:lnSpc>
                <a:spcPct val="115000"/>
              </a:lnSpc>
              <a:spcBef>
                <a:spcPts val="1000"/>
              </a:spcBef>
              <a:spcAft>
                <a:spcPts val="0"/>
              </a:spcAft>
              <a:buClr>
                <a:srgbClr val="333333"/>
              </a:buClr>
              <a:buSzPts val="1550"/>
              <a:buFont typeface="Lato"/>
              <a:buAutoNum type="arabicPeriod"/>
            </a:pPr>
            <a:r>
              <a:rPr lang="en-GB" sz="1550">
                <a:solidFill>
                  <a:srgbClr val="333333"/>
                </a:solidFill>
                <a:latin typeface="Lato"/>
                <a:ea typeface="Lato"/>
                <a:cs typeface="Lato"/>
                <a:sym typeface="Lato"/>
              </a:rPr>
              <a:t>Handwritten letters are rare, emails are standard, and video calls are replacing phone calls. </a:t>
            </a:r>
            <a:endParaRPr sz="1550">
              <a:solidFill>
                <a:srgbClr val="333333"/>
              </a:solidFill>
              <a:latin typeface="Lato"/>
              <a:ea typeface="Lato"/>
              <a:cs typeface="Lato"/>
              <a:sym typeface="Lato"/>
            </a:endParaRPr>
          </a:p>
          <a:p>
            <a:pPr indent="-327025" lvl="0" marL="457200" rtl="0" algn="l">
              <a:lnSpc>
                <a:spcPct val="115000"/>
              </a:lnSpc>
              <a:spcBef>
                <a:spcPts val="1000"/>
              </a:spcBef>
              <a:spcAft>
                <a:spcPts val="0"/>
              </a:spcAft>
              <a:buClr>
                <a:srgbClr val="333333"/>
              </a:buClr>
              <a:buSzPts val="1550"/>
              <a:buFont typeface="Lato"/>
              <a:buAutoNum type="arabicPeriod"/>
            </a:pPr>
            <a:r>
              <a:rPr lang="en-GB" sz="1550">
                <a:solidFill>
                  <a:srgbClr val="333333"/>
                </a:solidFill>
                <a:latin typeface="Lato"/>
                <a:ea typeface="Lato"/>
                <a:cs typeface="Lato"/>
                <a:sym typeface="Lato"/>
              </a:rPr>
              <a:t>Social media platforms like TikTok, X, WhatsApp and Instagram play a key role in professional and personal communication.</a:t>
            </a:r>
            <a:endParaRPr sz="1550">
              <a:solidFill>
                <a:srgbClr val="333333"/>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