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ppt/metadata" ContentType="application/binary"/>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7" r:id="rId6"/>
    <p:sldMasterId id="2147483675"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Lst>
  <p:sldSz cy="5143500" cx="9144000"/>
  <p:notesSz cx="6858000" cy="9144000"/>
  <p:embeddedFontLst>
    <p:embeddedFont>
      <p:font typeface="Lato"/>
      <p:regular r:id="rId43"/>
      <p:bold r:id="rId44"/>
      <p:italic r:id="rId45"/>
      <p:boldItalic r:id="rId46"/>
    </p:embeddedFont>
    <p:embeddedFont>
      <p:font typeface="Lato Light"/>
      <p:regular r:id="rId47"/>
      <p:bold r:id="rId48"/>
      <p:italic r:id="rId49"/>
      <p:boldItalic r:id="rId50"/>
    </p:embeddedFont>
    <p:embeddedFont>
      <p:font typeface="Lato Black"/>
      <p:bold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27">
          <p15:clr>
            <a:srgbClr val="A4A3A4"/>
          </p15:clr>
        </p15:guide>
      </p15:sldGuideLst>
    </p:ext>
    <p:ext uri="GoogleSlidesCustomDataVersion2">
      <go:slidesCustomData xmlns:go="http://customooxmlschemas.google.com/" r:id="rId53" roundtripDataSignature="AMtx7mgZFo6C9tQtK/3aPYTiqPgsGGJ3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7910AC4-F5B4-4A0C-BF98-BC1399D6FFF1}">
  <a:tblStyle styleId="{87910AC4-F5B4-4A0C-BF98-BC1399D6FFF1}"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8ADE1D2D-BE62-4D92-AB2E-36FA0C27AA43}"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27"/>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slide" Target="slides/slide34.xml"/><Relationship Id="rId43" Type="http://schemas.openxmlformats.org/officeDocument/2006/relationships/font" Target="fonts/Lato-regular.fntdata"/><Relationship Id="rId44" Type="http://schemas.openxmlformats.org/officeDocument/2006/relationships/font" Target="fonts/Lato-bold.fntdata"/><Relationship Id="rId45" Type="http://schemas.openxmlformats.org/officeDocument/2006/relationships/font" Target="fonts/Lato-italic.fntdata"/><Relationship Id="rId46" Type="http://schemas.openxmlformats.org/officeDocument/2006/relationships/font" Target="fonts/Lato-boldItalic.fntdata"/><Relationship Id="rId47" Type="http://schemas.openxmlformats.org/officeDocument/2006/relationships/font" Target="fonts/LatoLight-regular.fntdata"/><Relationship Id="rId48" Type="http://schemas.openxmlformats.org/officeDocument/2006/relationships/font" Target="fonts/LatoLight-bold.fntdata"/><Relationship Id="rId49" Type="http://schemas.openxmlformats.org/officeDocument/2006/relationships/font" Target="fonts/LatoLight-italic.fntdata"/><Relationship Id="rId50" Type="http://schemas.openxmlformats.org/officeDocument/2006/relationships/font" Target="fonts/LatoLight-boldItalic.fntdata"/><Relationship Id="rId51" Type="http://schemas.openxmlformats.org/officeDocument/2006/relationships/font" Target="fonts/LatoBlack-bold.fntdata"/><Relationship Id="rId52" Type="http://schemas.openxmlformats.org/officeDocument/2006/relationships/font" Target="fonts/LatoBlack-boldItalic.fntdata"/><Relationship Id="rId53"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orbes.com/sites/solrogers/2019/10/15/the-role-of-technology-in-the-evolution-of-communication/?sh=69aa71e5493b"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d41ceb03e9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d41ceb03e9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3009a846d12fc6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3009a846d12fc6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a:p>
          <a:p>
            <a:pPr indent="0" lvl="0" marL="0" rtl="0" algn="l">
              <a:spcBef>
                <a:spcPts val="0"/>
              </a:spcBef>
              <a:spcAft>
                <a:spcPts val="0"/>
              </a:spcAft>
              <a:buNone/>
            </a:pPr>
            <a:r>
              <a:rPr lang="en-GB"/>
              <a:t>Class discussion. Students can mind-map ideas in their notebooks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Prompt topics/key learning:</a:t>
            </a:r>
            <a:endParaRPr/>
          </a:p>
          <a:p>
            <a:pPr indent="-298450" lvl="0" marL="457200" rtl="0" algn="l">
              <a:spcBef>
                <a:spcPts val="0"/>
              </a:spcBef>
              <a:spcAft>
                <a:spcPts val="0"/>
              </a:spcAft>
              <a:buSzPts val="1100"/>
              <a:buChar char="-"/>
            </a:pPr>
            <a:r>
              <a:rPr lang="en-GB"/>
              <a:t>Up-front costs of device</a:t>
            </a:r>
            <a:endParaRPr/>
          </a:p>
          <a:p>
            <a:pPr indent="-298450" lvl="0" marL="457200" rtl="0" algn="l">
              <a:spcBef>
                <a:spcPts val="0"/>
              </a:spcBef>
              <a:spcAft>
                <a:spcPts val="0"/>
              </a:spcAft>
              <a:buSzPts val="1100"/>
              <a:buChar char="-"/>
            </a:pPr>
            <a:r>
              <a:rPr lang="en-GB"/>
              <a:t>Monthly cost</a:t>
            </a:r>
            <a:endParaRPr/>
          </a:p>
          <a:p>
            <a:pPr indent="-298450" lvl="0" marL="457200" rtl="0" algn="l">
              <a:spcBef>
                <a:spcPts val="0"/>
              </a:spcBef>
              <a:spcAft>
                <a:spcPts val="0"/>
              </a:spcAft>
              <a:buSzPts val="1100"/>
              <a:buChar char="-"/>
            </a:pPr>
            <a:r>
              <a:rPr lang="en-GB"/>
              <a:t>Costs can be spread</a:t>
            </a:r>
            <a:endParaRPr/>
          </a:p>
          <a:p>
            <a:pPr indent="-298450" lvl="0" marL="457200" rtl="0" algn="l">
              <a:spcBef>
                <a:spcPts val="0"/>
              </a:spcBef>
              <a:spcAft>
                <a:spcPts val="0"/>
              </a:spcAft>
              <a:buSzPts val="1100"/>
              <a:buChar char="-"/>
            </a:pPr>
            <a:r>
              <a:rPr lang="en-GB"/>
              <a:t>What if it breaks?</a:t>
            </a:r>
            <a:endParaRPr/>
          </a:p>
          <a:p>
            <a:pPr indent="-298450" lvl="0" marL="457200" rtl="0" algn="l">
              <a:spcBef>
                <a:spcPts val="0"/>
              </a:spcBef>
              <a:spcAft>
                <a:spcPts val="0"/>
              </a:spcAft>
              <a:buSzPts val="1100"/>
              <a:buChar char="-"/>
            </a:pPr>
            <a:r>
              <a:rPr lang="en-GB"/>
              <a:t>How often might someone need a new one?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What happens if someone loses their mobile </a:t>
            </a:r>
            <a:r>
              <a:rPr lang="en-GB">
                <a:extLst>
                  <a:ext uri="http://customooxmlschemas.google.com/">
                    <go:slidesCustomData xmlns:go="http://customooxmlschemas.google.com/" textRoundtripDataId="0"/>
                  </a:ext>
                </a:extLst>
              </a:rPr>
              <a:t>phone</a:t>
            </a:r>
            <a:r>
              <a:rPr lang="en-GB"/>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d41ceb03e9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d41ceb03e9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p>
          <a:p>
            <a:pPr indent="0" lvl="0" marL="0" rtl="0" algn="l">
              <a:spcBef>
                <a:spcPts val="0"/>
              </a:spcBef>
              <a:spcAft>
                <a:spcPts val="0"/>
              </a:spcAft>
              <a:buNone/>
            </a:pPr>
            <a:r>
              <a:rPr lang="en-GB"/>
              <a:t>Students to copy the table into their books or print Resource 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Additional literacy activity: summarise the definitions into fewer words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Stretch discussion:</a:t>
            </a:r>
            <a:endParaRPr/>
          </a:p>
          <a:p>
            <a:pPr indent="-298450" lvl="0" marL="457200" rtl="0" algn="l">
              <a:spcBef>
                <a:spcPts val="0"/>
              </a:spcBef>
              <a:spcAft>
                <a:spcPts val="0"/>
              </a:spcAft>
              <a:buSzPts val="1100"/>
              <a:buChar char="-"/>
            </a:pPr>
            <a:r>
              <a:rPr lang="en-GB"/>
              <a:t>Can buy phones 2nd hand from e.g. Backmarket, CEX</a:t>
            </a:r>
            <a:endParaRPr/>
          </a:p>
          <a:p>
            <a:pPr indent="-298450" lvl="0" marL="457200" rtl="0" algn="l">
              <a:spcBef>
                <a:spcPts val="0"/>
              </a:spcBef>
              <a:spcAft>
                <a:spcPts val="0"/>
              </a:spcAft>
              <a:buSzPts val="1100"/>
              <a:buChar char="-"/>
            </a:pPr>
            <a:r>
              <a:rPr lang="en-GB"/>
              <a:t>Can purchase bolt-ons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cb38281e4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1cb38281e4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Answers to previous slide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1cb38281e4a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1cb38281e4a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Why might some people choose to pay over an agreed period of time?</a:t>
            </a:r>
            <a:endParaRPr b="1"/>
          </a:p>
          <a:p>
            <a:pPr indent="-298450" lvl="0" marL="457200" rtl="0" algn="l">
              <a:spcBef>
                <a:spcPts val="0"/>
              </a:spcBef>
              <a:spcAft>
                <a:spcPts val="0"/>
              </a:spcAft>
              <a:buClr>
                <a:schemeClr val="dk1"/>
              </a:buClr>
              <a:buSzPts val="1100"/>
              <a:buChar char="-"/>
            </a:pPr>
            <a:r>
              <a:rPr lang="en-GB">
                <a:solidFill>
                  <a:schemeClr val="dk1"/>
                </a:solidFill>
              </a:rPr>
              <a:t>Paying for e.g. a new iPhone in one go is an expensive option for most people</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What are the advantages and disadvantages of having a pay-as-you-go tariff?</a:t>
            </a:r>
            <a:endParaRPr b="1"/>
          </a:p>
          <a:p>
            <a:pPr indent="-298450" lvl="0" marL="457200" rtl="0" algn="l">
              <a:spcBef>
                <a:spcPts val="0"/>
              </a:spcBef>
              <a:spcAft>
                <a:spcPts val="0"/>
              </a:spcAft>
              <a:buSzPts val="1100"/>
              <a:buChar char="-"/>
            </a:pPr>
            <a:r>
              <a:rPr lang="en-GB"/>
              <a:t>Advantages: track your usage, cheaper</a:t>
            </a:r>
            <a:endParaRPr/>
          </a:p>
          <a:p>
            <a:pPr indent="-298450" lvl="0" marL="457200" rtl="0" algn="l">
              <a:spcBef>
                <a:spcPts val="0"/>
              </a:spcBef>
              <a:spcAft>
                <a:spcPts val="0"/>
              </a:spcAft>
              <a:buSzPts val="1100"/>
              <a:buChar char="-"/>
            </a:pPr>
            <a:r>
              <a:rPr lang="en-GB"/>
              <a:t>Disadvantages: can run out of credit, doesn’t always include data, top-ups can get expensive if untracked/not budgeted</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When are people likely to incur charges for data use?</a:t>
            </a:r>
            <a:endParaRPr b="1"/>
          </a:p>
          <a:p>
            <a:pPr indent="-298450" lvl="0" marL="457200" rtl="0" algn="l">
              <a:spcBef>
                <a:spcPts val="0"/>
              </a:spcBef>
              <a:spcAft>
                <a:spcPts val="0"/>
              </a:spcAft>
              <a:buSzPts val="1100"/>
              <a:buChar char="-"/>
            </a:pPr>
            <a:r>
              <a:rPr lang="en-GB"/>
              <a:t>Streaming video or music using data</a:t>
            </a:r>
            <a:endParaRPr/>
          </a:p>
          <a:p>
            <a:pPr indent="-298450" lvl="0" marL="457200" rtl="0" algn="l">
              <a:spcBef>
                <a:spcPts val="0"/>
              </a:spcBef>
              <a:spcAft>
                <a:spcPts val="0"/>
              </a:spcAft>
              <a:buSzPts val="1100"/>
              <a:buChar char="-"/>
            </a:pPr>
            <a:r>
              <a:rPr lang="en-GB"/>
              <a:t>Playing games - in-app purchases</a:t>
            </a:r>
            <a:endParaRPr/>
          </a:p>
          <a:p>
            <a:pPr indent="-298450" lvl="0" marL="457200" rtl="0" algn="l">
              <a:spcBef>
                <a:spcPts val="0"/>
              </a:spcBef>
              <a:spcAft>
                <a:spcPts val="0"/>
              </a:spcAft>
              <a:buSzPts val="1100"/>
              <a:buChar char="-"/>
            </a:pPr>
            <a:r>
              <a:rPr lang="en-GB"/>
              <a:t>On holiday abroad</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How important is it to have insurance?</a:t>
            </a:r>
            <a:endParaRPr b="1"/>
          </a:p>
          <a:p>
            <a:pPr indent="-298450" lvl="0" marL="457200" rtl="0" algn="l">
              <a:spcBef>
                <a:spcPts val="0"/>
              </a:spcBef>
              <a:spcAft>
                <a:spcPts val="0"/>
              </a:spcAft>
              <a:buSzPts val="1100"/>
              <a:buChar char="-"/>
            </a:pPr>
            <a:r>
              <a:rPr lang="en-GB"/>
              <a:t>We take our phone everywhere</a:t>
            </a:r>
            <a:endParaRPr/>
          </a:p>
          <a:p>
            <a:pPr indent="-298450" lvl="0" marL="457200" rtl="0" algn="l">
              <a:spcBef>
                <a:spcPts val="0"/>
              </a:spcBef>
              <a:spcAft>
                <a:spcPts val="0"/>
              </a:spcAft>
              <a:buSzPts val="1100"/>
              <a:buChar char="-"/>
            </a:pPr>
            <a:r>
              <a:rPr lang="en-GB"/>
              <a:t>Certain areas have higher rates of crime</a:t>
            </a:r>
            <a:endParaRPr/>
          </a:p>
          <a:p>
            <a:pPr indent="-298450" lvl="0" marL="457200" rtl="0" algn="l">
              <a:spcBef>
                <a:spcPts val="0"/>
              </a:spcBef>
              <a:spcAft>
                <a:spcPts val="0"/>
              </a:spcAft>
              <a:buSzPts val="1100"/>
              <a:buChar char="-"/>
            </a:pPr>
            <a:r>
              <a:rPr lang="en-GB"/>
              <a:t>Expensive to replace - unlikely to have budgeted</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3009a846d12fc6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3009a846d12fc6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Discussion example:</a:t>
            </a:r>
            <a:endParaRPr b="1"/>
          </a:p>
          <a:p>
            <a:pPr indent="-298450" lvl="0" marL="457200" rtl="0" algn="l">
              <a:spcBef>
                <a:spcPts val="0"/>
              </a:spcBef>
              <a:spcAft>
                <a:spcPts val="0"/>
              </a:spcAft>
              <a:buSzPts val="1100"/>
              <a:buChar char="-"/>
            </a:pPr>
            <a:r>
              <a:rPr lang="en-GB"/>
              <a:t>Purchasing e.g. a new iPhone can be very expensive if purchased in one go. </a:t>
            </a:r>
            <a:endParaRPr/>
          </a:p>
          <a:p>
            <a:pPr indent="-298450" lvl="0" marL="457200" rtl="0" algn="l">
              <a:spcBef>
                <a:spcPts val="0"/>
              </a:spcBef>
              <a:spcAft>
                <a:spcPts val="0"/>
              </a:spcAft>
              <a:buSzPts val="1100"/>
              <a:buChar char="-"/>
            </a:pPr>
            <a:r>
              <a:rPr lang="en-GB"/>
              <a:t>Paying monthly spreads the cost across e.g. 12, 18 or 24 months.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Key learning:</a:t>
            </a:r>
            <a:endParaRPr/>
          </a:p>
          <a:p>
            <a:pPr indent="-298450" lvl="0" marL="457200" rtl="0" algn="l">
              <a:spcBef>
                <a:spcPts val="0"/>
              </a:spcBef>
              <a:spcAft>
                <a:spcPts val="0"/>
              </a:spcAft>
              <a:buSzPts val="1100"/>
              <a:buChar char="●"/>
            </a:pPr>
            <a:r>
              <a:rPr lang="en-GB"/>
              <a:t>There are many different smartphone options available, not all of them need to be expensive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faff74f8b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1faff74f8b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3009a846d12fc6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3009a846d12fc6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Prompt questions, ‘When buying a phone..’</a:t>
            </a:r>
            <a:endParaRPr b="1"/>
          </a:p>
          <a:p>
            <a:pPr indent="0" lvl="0" marL="0" rtl="0" algn="l">
              <a:spcBef>
                <a:spcPts val="0"/>
              </a:spcBef>
              <a:spcAft>
                <a:spcPts val="0"/>
              </a:spcAft>
              <a:buNone/>
            </a:pPr>
            <a:r>
              <a:rPr lang="en-GB"/>
              <a:t>Does age matter?</a:t>
            </a:r>
            <a:endParaRPr/>
          </a:p>
          <a:p>
            <a:pPr indent="0" lvl="0" marL="0" rtl="0" algn="l">
              <a:spcBef>
                <a:spcPts val="0"/>
              </a:spcBef>
              <a:spcAft>
                <a:spcPts val="0"/>
              </a:spcAft>
              <a:buNone/>
            </a:pPr>
            <a:r>
              <a:rPr lang="en-GB"/>
              <a:t>Does a person’s job matter?</a:t>
            </a:r>
            <a:endParaRPr/>
          </a:p>
          <a:p>
            <a:pPr indent="0" lvl="0" marL="0" rtl="0" algn="l">
              <a:spcBef>
                <a:spcPts val="0"/>
              </a:spcBef>
              <a:spcAft>
                <a:spcPts val="0"/>
              </a:spcAft>
              <a:buNone/>
            </a:pPr>
            <a:r>
              <a:rPr lang="en-GB"/>
              <a:t>What other </a:t>
            </a:r>
            <a:r>
              <a:rPr lang="en-GB"/>
              <a:t>factors</a:t>
            </a:r>
            <a:r>
              <a:rPr lang="en-GB"/>
              <a:t> will affect </a:t>
            </a:r>
            <a:r>
              <a:rPr lang="en-GB"/>
              <a:t>their</a:t>
            </a:r>
            <a:r>
              <a:rPr lang="en-GB"/>
              <a:t> ability to get a mobile phone contract?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Delivery options: </a:t>
            </a:r>
            <a:endParaRPr/>
          </a:p>
          <a:p>
            <a:pPr indent="-298450" lvl="0" marL="457200" rtl="0" algn="l">
              <a:spcBef>
                <a:spcPts val="0"/>
              </a:spcBef>
              <a:spcAft>
                <a:spcPts val="0"/>
              </a:spcAft>
              <a:buSzPts val="1100"/>
              <a:buChar char="●"/>
            </a:pPr>
            <a:r>
              <a:rPr lang="en-GB"/>
              <a:t>Assign profiles in pairs to students</a:t>
            </a:r>
            <a:endParaRPr/>
          </a:p>
          <a:p>
            <a:pPr indent="-298450" lvl="0" marL="457200" rtl="0" algn="l">
              <a:spcBef>
                <a:spcPts val="0"/>
              </a:spcBef>
              <a:spcAft>
                <a:spcPts val="0"/>
              </a:spcAft>
              <a:buSzPts val="1100"/>
              <a:buChar char="●"/>
            </a:pPr>
            <a:r>
              <a:rPr lang="en-GB"/>
              <a:t>Start a role play in which the profiles ask to open a phone </a:t>
            </a:r>
            <a:r>
              <a:rPr lang="en-GB"/>
              <a:t>contact</a:t>
            </a:r>
            <a:r>
              <a:rPr lang="en-GB"/>
              <a:t> and are accepted or refused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5eaaf95b50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5eaaf95b50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rPr>
              <a:t>Prompt questions, ‘When buying a phone..’</a:t>
            </a:r>
            <a:endParaRPr b="1">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Does age matter?</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Does a person’s job matter?</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What other factors will affect their ability to get a mobile phone contract?</a:t>
            </a:r>
            <a:endParaRPr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5eaaf95b5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5eaaf95b5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rPr>
              <a:t>Prompt questions, ‘When buying a phone..’</a:t>
            </a:r>
            <a:endParaRPr b="1">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Does age matter?</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Does a person’s job matter?</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What other factors will affect their ability to get a mobile phone contract?</a:t>
            </a:r>
            <a:endParaRPr b="1"/>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531ec2829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9" name="Google Shape;119;g3f531ec2829_0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5eaaf95b50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25eaaf95b50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rPr>
              <a:t>Prompt questions, ‘When buying a phone..’</a:t>
            </a:r>
            <a:endParaRPr b="1">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Does age matter?</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Does a person’s job matter?</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What other factors will affect their ability to get a mobile phone contract?</a:t>
            </a:r>
            <a:endParaRPr b="1"/>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f56e36984a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0" name="Google Shape;320;g3f56e36984a_0_1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3009a846d12fc6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23009a846d12fc6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Delivery instruction</a:t>
            </a:r>
            <a:endParaRPr b="1"/>
          </a:p>
          <a:p>
            <a:pPr indent="0" lvl="0" marL="0" rtl="0" algn="l">
              <a:spcBef>
                <a:spcPts val="0"/>
              </a:spcBef>
              <a:spcAft>
                <a:spcPts val="0"/>
              </a:spcAft>
              <a:buNone/>
            </a:pPr>
            <a:r>
              <a:rPr lang="en-GB"/>
              <a:t>Ask students to consider which of these plans would be suitable for them and if not for them, ‘Who would they suit?’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Key learning</a:t>
            </a:r>
            <a:endParaRPr/>
          </a:p>
          <a:p>
            <a:pPr indent="-298450" lvl="0" marL="457200" rtl="0" algn="l">
              <a:spcBef>
                <a:spcPts val="0"/>
              </a:spcBef>
              <a:spcAft>
                <a:spcPts val="0"/>
              </a:spcAft>
              <a:buSzPts val="1100"/>
              <a:buChar char="●"/>
            </a:pPr>
            <a:r>
              <a:rPr lang="en-GB"/>
              <a:t>Contracts can appear complicated - it’s important to be informed about what you’re signing up to.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1fb312b87e9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1fb312b87e9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rPr>
              <a:t>Delivery instruction</a:t>
            </a:r>
            <a:endParaRPr b="1">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Ask students to consider which of these plans would be suitable for them and if not for them, ‘Who would they suit?’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1fb312b87e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1fb312b87e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rPr>
              <a:t>Delivery instruction</a:t>
            </a:r>
            <a:endParaRPr b="1">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Ask students to consider which of these plans would be suitable for them and if not for them, ‘Who would they suit?’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1fb312b87e9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1fb312b87e9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rPr>
              <a:t>Delivery instruction</a:t>
            </a:r>
            <a:endParaRPr b="1">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Ask students to consider which of these plans would be suitable for them and if not for them, ‘Who would they suit?’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1fb312b87e9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1fb312b87e9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f56e36984a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2" name="Google Shape;402;g3f56e36984a_0_1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3009a846d12fc6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23009a846d12fc6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Possible answers</a:t>
            </a:r>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1fb312b87e9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1fb312b87e9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10 minutes writing time suggested - in bullet points and fewer minutes to make activity more accessible.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Points to mention:</a:t>
            </a:r>
            <a:endParaRPr/>
          </a:p>
          <a:p>
            <a:pPr indent="-298450" lvl="0" marL="457200" rtl="0" algn="l">
              <a:spcBef>
                <a:spcPts val="0"/>
              </a:spcBef>
              <a:spcAft>
                <a:spcPts val="0"/>
              </a:spcAft>
              <a:buSzPts val="1100"/>
              <a:buChar char="●"/>
            </a:pPr>
            <a:r>
              <a:rPr lang="en-GB"/>
              <a:t>If outside the EU, disable roaming costs or use an e-sim while travelling</a:t>
            </a:r>
            <a:endParaRPr/>
          </a:p>
          <a:p>
            <a:pPr indent="-298450" lvl="0" marL="457200" rtl="0" algn="l">
              <a:spcBef>
                <a:spcPts val="0"/>
              </a:spcBef>
              <a:spcAft>
                <a:spcPts val="0"/>
              </a:spcAft>
              <a:buSzPts val="1100"/>
              <a:buChar char="●"/>
            </a:pPr>
            <a:r>
              <a:rPr lang="en-GB"/>
              <a:t>Model ‘advice’ sentence starts:</a:t>
            </a:r>
            <a:endParaRPr/>
          </a:p>
          <a:p>
            <a:pPr indent="-298450" lvl="1" marL="914400" rtl="0" algn="l">
              <a:spcBef>
                <a:spcPts val="0"/>
              </a:spcBef>
              <a:spcAft>
                <a:spcPts val="0"/>
              </a:spcAft>
              <a:buSzPts val="1100"/>
              <a:buChar char="○"/>
            </a:pPr>
            <a:r>
              <a:rPr lang="en-GB"/>
              <a:t>In order to save money, you should…</a:t>
            </a:r>
            <a:endParaRPr/>
          </a:p>
          <a:p>
            <a:pPr indent="-298450" lvl="1" marL="914400" rtl="0" algn="l">
              <a:spcBef>
                <a:spcPts val="0"/>
              </a:spcBef>
              <a:spcAft>
                <a:spcPts val="0"/>
              </a:spcAft>
              <a:buSzPts val="1100"/>
              <a:buChar char="○"/>
            </a:pPr>
            <a:r>
              <a:rPr lang="en-GB"/>
              <a:t>One way to be smart about your phone contract is…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41cf03ea03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 name="Google Shape;125;g141cf03ea03_0_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3009a846d12fc6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23009a846d12fc6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chemeClr val="dk1"/>
                </a:solidFill>
              </a:rPr>
              <a:t>Prompt questions</a:t>
            </a:r>
            <a:endParaRPr b="1">
              <a:solidFill>
                <a:schemeClr val="dk1"/>
              </a:solidFill>
            </a:endParaRPr>
          </a:p>
          <a:p>
            <a:pPr indent="-298450" lvl="0" marL="457200" rtl="0" algn="l">
              <a:spcBef>
                <a:spcPts val="0"/>
              </a:spcBef>
              <a:spcAft>
                <a:spcPts val="0"/>
              </a:spcAft>
              <a:buClr>
                <a:schemeClr val="dk1"/>
              </a:buClr>
              <a:buSzPts val="1100"/>
              <a:buChar char="●"/>
            </a:pPr>
            <a:r>
              <a:rPr lang="en-GB">
                <a:solidFill>
                  <a:schemeClr val="dk1"/>
                </a:solidFill>
              </a:rPr>
              <a:t>Are there any other ways to reduce costs that you can think of?</a:t>
            </a:r>
            <a:endParaRPr>
              <a:solidFill>
                <a:schemeClr val="dk1"/>
              </a:solidFill>
            </a:endParaRPr>
          </a:p>
          <a:p>
            <a:pPr indent="-298450" lvl="0" marL="457200" rtl="0" algn="l">
              <a:spcBef>
                <a:spcPts val="0"/>
              </a:spcBef>
              <a:spcAft>
                <a:spcPts val="0"/>
              </a:spcAft>
              <a:buClr>
                <a:schemeClr val="dk1"/>
              </a:buClr>
              <a:buSzPts val="1100"/>
              <a:buChar char="●"/>
            </a:pPr>
            <a:r>
              <a:rPr lang="en-GB">
                <a:solidFill>
                  <a:schemeClr val="dk1"/>
                </a:solidFill>
              </a:rPr>
              <a:t>What kind of websites can be used to shop around?</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GB">
                <a:solidFill>
                  <a:schemeClr val="dk1"/>
                </a:solidFill>
              </a:rPr>
              <a:t>Encourage students to take notes here, to support their answer to the next task</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GB">
                <a:solidFill>
                  <a:schemeClr val="dk1"/>
                </a:solidFill>
              </a:rPr>
              <a:t>Other ways to reduce data: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Use Wi-Fi whenever possible</a:t>
            </a:r>
            <a:r>
              <a:rPr lang="en-GB">
                <a:solidFill>
                  <a:schemeClr val="dk1"/>
                </a:solidFill>
              </a:rPr>
              <a:t>: Connect to Wi-Fi networks at home, work, or public places.</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Set apps to update only on Wi-Fi</a:t>
            </a:r>
            <a:r>
              <a:rPr lang="en-GB">
                <a:solidFill>
                  <a:schemeClr val="dk1"/>
                </a:solidFill>
              </a:rPr>
              <a:t>: Disable automatic app updates on mobile data.</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Turn off background data</a:t>
            </a:r>
            <a:r>
              <a:rPr lang="en-GB">
                <a:solidFill>
                  <a:schemeClr val="dk1"/>
                </a:solidFill>
              </a:rPr>
              <a:t>: Restrict background data usage for non-essential apps.</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Use data-saving modes</a:t>
            </a:r>
            <a:r>
              <a:rPr lang="en-GB">
                <a:solidFill>
                  <a:schemeClr val="dk1"/>
                </a:solidFill>
              </a:rPr>
              <a:t>: Enable data saver modes available in phone settings or browsers.</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Limit streaming quality</a:t>
            </a:r>
            <a:r>
              <a:rPr lang="en-GB">
                <a:solidFill>
                  <a:schemeClr val="dk1"/>
                </a:solidFill>
              </a:rPr>
              <a:t>: Reduce video and music streaming quality on apps like YouTube, Netflix, and Spotify.</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Disable auto-play for videos</a:t>
            </a:r>
            <a:r>
              <a:rPr lang="en-GB">
                <a:solidFill>
                  <a:schemeClr val="dk1"/>
                </a:solidFill>
              </a:rPr>
              <a:t>: Turn off auto-play for videos on social media platforms.</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Download content for offline use</a:t>
            </a:r>
            <a:r>
              <a:rPr lang="en-GB">
                <a:solidFill>
                  <a:schemeClr val="dk1"/>
                </a:solidFill>
              </a:rPr>
              <a:t>: Save videos, music, and maps for offline use instead of streaming.</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Monitor data usage</a:t>
            </a:r>
            <a:r>
              <a:rPr lang="en-GB">
                <a:solidFill>
                  <a:schemeClr val="dk1"/>
                </a:solidFill>
              </a:rPr>
              <a:t>: Track and limit data usage via your phone’s settings.</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Block ads</a:t>
            </a:r>
            <a:r>
              <a:rPr lang="en-GB">
                <a:solidFill>
                  <a:schemeClr val="dk1"/>
                </a:solidFill>
              </a:rPr>
              <a:t>: Use browsers with built-in ad blockers to reduce data-heavy ads.</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chemeClr val="dk1"/>
                </a:solidFill>
              </a:rPr>
              <a:t>Use lightweight apps</a:t>
            </a:r>
            <a:r>
              <a:rPr lang="en-GB">
                <a:solidFill>
                  <a:schemeClr val="dk1"/>
                </a:solidFill>
              </a:rPr>
              <a:t>: Opt for “lite” versions of popular apps</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762c0ef7c3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2762c0ef7c3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latin typeface="Lato"/>
                <a:ea typeface="Lato"/>
                <a:cs typeface="Lato"/>
                <a:sym typeface="Lato"/>
              </a:rPr>
              <a:t>Delivery instruction</a:t>
            </a:r>
            <a:endParaRPr b="1">
              <a:latin typeface="Lato"/>
              <a:ea typeface="Lato"/>
              <a:cs typeface="Lato"/>
              <a:sym typeface="Lato"/>
            </a:endParaRPr>
          </a:p>
          <a:p>
            <a:pPr indent="0" lvl="0" marL="0" rtl="0" algn="l">
              <a:spcBef>
                <a:spcPts val="0"/>
              </a:spcBef>
              <a:spcAft>
                <a:spcPts val="0"/>
              </a:spcAft>
              <a:buNone/>
            </a:pPr>
            <a:r>
              <a:rPr lang="en-GB">
                <a:latin typeface="Lato"/>
                <a:ea typeface="Lato"/>
                <a:cs typeface="Lato"/>
                <a:sym typeface="Lato"/>
              </a:rPr>
              <a:t>Encourage students to write down ideas and then share as a class.</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a:p>
            <a:pPr indent="0" lvl="0" marL="0" rtl="0" algn="l">
              <a:spcBef>
                <a:spcPts val="0"/>
              </a:spcBef>
              <a:spcAft>
                <a:spcPts val="0"/>
              </a:spcAft>
              <a:buNone/>
            </a:pPr>
            <a:r>
              <a:rPr b="1" lang="en-GB">
                <a:latin typeface="Lato"/>
                <a:ea typeface="Lato"/>
                <a:cs typeface="Lato"/>
                <a:sym typeface="Lato"/>
              </a:rPr>
              <a:t>Prompt questions</a:t>
            </a:r>
            <a:endParaRPr b="1">
              <a:latin typeface="Lato"/>
              <a:ea typeface="Lato"/>
              <a:cs typeface="Lato"/>
              <a:sym typeface="Lato"/>
            </a:endParaRPr>
          </a:p>
          <a:p>
            <a:pPr indent="-298450" lvl="0" marL="457200" rtl="0" algn="l">
              <a:spcBef>
                <a:spcPts val="0"/>
              </a:spcBef>
              <a:spcAft>
                <a:spcPts val="0"/>
              </a:spcAft>
              <a:buSzPts val="1100"/>
              <a:buFont typeface="Lato"/>
              <a:buChar char="●"/>
            </a:pPr>
            <a:r>
              <a:rPr lang="en-GB">
                <a:latin typeface="Lato"/>
                <a:ea typeface="Lato"/>
                <a:cs typeface="Lato"/>
                <a:sym typeface="Lato"/>
              </a:rPr>
              <a:t>Is WhatsApp a need or want? Could this be different for different people? </a:t>
            </a:r>
            <a:endParaRPr>
              <a:latin typeface="Lato"/>
              <a:ea typeface="Lato"/>
              <a:cs typeface="Lato"/>
              <a:sym typeface="Lato"/>
            </a:endParaRPr>
          </a:p>
          <a:p>
            <a:pPr indent="0" lvl="0" marL="0" rtl="0" algn="l">
              <a:spcBef>
                <a:spcPts val="0"/>
              </a:spcBef>
              <a:spcAft>
                <a:spcPts val="0"/>
              </a:spcAft>
              <a:buNone/>
            </a:pPr>
            <a:r>
              <a:rPr lang="en-GB">
                <a:latin typeface="Lato"/>
                <a:ea typeface="Lato"/>
                <a:cs typeface="Lato"/>
                <a:sym typeface="Lato"/>
              </a:rPr>
              <a:t>                 For example, somebody might need to contact their parent/carer via WhatsApp so it becomes a need, whereas for others it might be a want.</a:t>
            </a:r>
            <a:endParaRPr>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Consider how deciding needs vs wants could help to manage the costs when deciding what contract to sign up for. </a:t>
            </a:r>
            <a:endParaRPr>
              <a:solidFill>
                <a:schemeClr val="dk1"/>
              </a:solidFill>
              <a:latin typeface="Lato"/>
              <a:ea typeface="Lato"/>
              <a:cs typeface="Lato"/>
              <a:sym typeface="Lato"/>
            </a:endParaRPr>
          </a:p>
          <a:p>
            <a:pPr indent="0" lvl="0" marL="0" rtl="0" algn="l">
              <a:spcBef>
                <a:spcPts val="0"/>
              </a:spcBef>
              <a:spcAft>
                <a:spcPts val="0"/>
              </a:spcAft>
              <a:buNone/>
            </a:pPr>
            <a:r>
              <a:t/>
            </a:r>
            <a:endParaRPr>
              <a:solidFill>
                <a:schemeClr val="dk1"/>
              </a:solidFill>
              <a:latin typeface="Lato"/>
              <a:ea typeface="Lato"/>
              <a:cs typeface="Lato"/>
              <a:sym typeface="Lato"/>
            </a:endParaRPr>
          </a:p>
          <a:p>
            <a:pPr indent="0" lvl="0" marL="0" rtl="0" algn="l">
              <a:spcBef>
                <a:spcPts val="0"/>
              </a:spcBef>
              <a:spcAft>
                <a:spcPts val="0"/>
              </a:spcAft>
              <a:buNone/>
            </a:pPr>
            <a:r>
              <a:rPr b="1" lang="en-GB">
                <a:solidFill>
                  <a:schemeClr val="dk1"/>
                </a:solidFill>
                <a:latin typeface="Lato"/>
                <a:ea typeface="Lato"/>
                <a:cs typeface="Lato"/>
                <a:sym typeface="Lato"/>
              </a:rPr>
              <a:t>Key learning</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Refer to objectives</a:t>
            </a:r>
            <a:endParaRPr>
              <a:solidFill>
                <a:schemeClr val="dk1"/>
              </a:solidFill>
              <a:latin typeface="Lato"/>
              <a:ea typeface="Lato"/>
              <a:cs typeface="Lato"/>
              <a:sym typeface="Lato"/>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f56e36984a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7" name="Google Shape;467;g3f56e36984a_0_1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1575e96a1fb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2" name="Google Shape;492;g1575e96a1fb_0_2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69469c4ef9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8" name="Google Shape;498;g369469c4ef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f531ec2829_0_1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 name="Google Shape;131;g3f531ec2829_0_1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5eaaf95b5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g25eaaf95b5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f56e36984a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g3f56e36984a_0_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3009a846d12fc6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3009a846d12fc6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latin typeface="Lato"/>
                <a:ea typeface="Lato"/>
                <a:cs typeface="Lato"/>
                <a:sym typeface="Lato"/>
              </a:rPr>
              <a:t>Teacher </a:t>
            </a:r>
            <a:r>
              <a:rPr b="1" lang="en-GB">
                <a:latin typeface="Lato"/>
                <a:ea typeface="Lato"/>
                <a:cs typeface="Lato"/>
                <a:sym typeface="Lato"/>
              </a:rPr>
              <a:t>delivery</a:t>
            </a:r>
            <a:endParaRPr b="1">
              <a:latin typeface="Lato"/>
              <a:ea typeface="Lato"/>
              <a:cs typeface="Lato"/>
              <a:sym typeface="Lato"/>
            </a:endParaRPr>
          </a:p>
          <a:p>
            <a:pPr indent="0" lvl="0" marL="0" rtl="0" algn="l">
              <a:spcBef>
                <a:spcPts val="0"/>
              </a:spcBef>
              <a:spcAft>
                <a:spcPts val="0"/>
              </a:spcAft>
              <a:buNone/>
            </a:pPr>
            <a:r>
              <a:rPr lang="en-GB">
                <a:latin typeface="Lato"/>
                <a:ea typeface="Lato"/>
                <a:cs typeface="Lato"/>
                <a:sym typeface="Lato"/>
              </a:rPr>
              <a:t>Encourage </a:t>
            </a:r>
            <a:r>
              <a:rPr lang="en-GB">
                <a:latin typeface="Lato"/>
                <a:ea typeface="Lato"/>
                <a:cs typeface="Lato"/>
                <a:sym typeface="Lato"/>
              </a:rPr>
              <a:t>students</a:t>
            </a:r>
            <a:r>
              <a:rPr lang="en-GB">
                <a:latin typeface="Lato"/>
                <a:ea typeface="Lato"/>
                <a:cs typeface="Lato"/>
                <a:sym typeface="Lato"/>
              </a:rPr>
              <a:t> to write down ideas and then share as a class.</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a:p>
            <a:pPr indent="0" lvl="0" marL="0" rtl="0" algn="l">
              <a:spcBef>
                <a:spcPts val="0"/>
              </a:spcBef>
              <a:spcAft>
                <a:spcPts val="0"/>
              </a:spcAft>
              <a:buNone/>
            </a:pPr>
            <a:r>
              <a:rPr b="1" lang="en-GB">
                <a:latin typeface="Lato"/>
                <a:ea typeface="Lato"/>
                <a:cs typeface="Lato"/>
                <a:sym typeface="Lato"/>
              </a:rPr>
              <a:t>Prompt</a:t>
            </a:r>
            <a:r>
              <a:rPr b="1" lang="en-GB">
                <a:latin typeface="Lato"/>
                <a:ea typeface="Lato"/>
                <a:cs typeface="Lato"/>
                <a:sym typeface="Lato"/>
              </a:rPr>
              <a:t> questions</a:t>
            </a:r>
            <a:endParaRPr b="1">
              <a:latin typeface="Lato"/>
              <a:ea typeface="Lato"/>
              <a:cs typeface="Lato"/>
              <a:sym typeface="Lato"/>
            </a:endParaRPr>
          </a:p>
          <a:p>
            <a:pPr indent="0" lvl="0" marL="0" rtl="0" algn="l">
              <a:spcBef>
                <a:spcPts val="0"/>
              </a:spcBef>
              <a:spcAft>
                <a:spcPts val="0"/>
              </a:spcAft>
              <a:buNone/>
            </a:pPr>
            <a:r>
              <a:rPr lang="en-GB">
                <a:latin typeface="Lato"/>
                <a:ea typeface="Lato"/>
                <a:cs typeface="Lato"/>
                <a:sym typeface="Lato"/>
              </a:rPr>
              <a:t>Is WhatsApp a need or want? Could this be </a:t>
            </a:r>
            <a:r>
              <a:rPr lang="en-GB">
                <a:latin typeface="Lato"/>
                <a:ea typeface="Lato"/>
                <a:cs typeface="Lato"/>
                <a:sym typeface="Lato"/>
              </a:rPr>
              <a:t>different</a:t>
            </a:r>
            <a:r>
              <a:rPr lang="en-GB">
                <a:latin typeface="Lato"/>
                <a:ea typeface="Lato"/>
                <a:cs typeface="Lato"/>
                <a:sym typeface="Lato"/>
              </a:rPr>
              <a:t> for different people? </a:t>
            </a:r>
            <a:endParaRPr>
              <a:latin typeface="Lato"/>
              <a:ea typeface="Lato"/>
              <a:cs typeface="Lato"/>
              <a:sym typeface="Lato"/>
            </a:endParaRPr>
          </a:p>
          <a:p>
            <a:pPr indent="0" lvl="0" marL="0" rtl="0" algn="l">
              <a:spcBef>
                <a:spcPts val="0"/>
              </a:spcBef>
              <a:spcAft>
                <a:spcPts val="0"/>
              </a:spcAft>
              <a:buNone/>
            </a:pPr>
            <a:r>
              <a:rPr lang="en-GB">
                <a:latin typeface="Lato"/>
                <a:ea typeface="Lato"/>
                <a:cs typeface="Lato"/>
                <a:sym typeface="Lato"/>
              </a:rPr>
              <a:t>For example, somebody might need to </a:t>
            </a:r>
            <a:r>
              <a:rPr lang="en-GB">
                <a:latin typeface="Lato"/>
                <a:ea typeface="Lato"/>
                <a:cs typeface="Lato"/>
                <a:sym typeface="Lato"/>
              </a:rPr>
              <a:t>contact</a:t>
            </a:r>
            <a:r>
              <a:rPr lang="en-GB">
                <a:latin typeface="Lato"/>
                <a:ea typeface="Lato"/>
                <a:cs typeface="Lato"/>
                <a:sym typeface="Lato"/>
              </a:rPr>
              <a:t> their mum/carer via WhatsApp so it becomes a need, whereas for others it might be a want.</a:t>
            </a:r>
            <a:endParaRPr>
              <a:latin typeface="Lato"/>
              <a:ea typeface="Lato"/>
              <a:cs typeface="Lato"/>
              <a:sym typeface="La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3009a846d12fc6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3009a846d12fc6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latin typeface="Lato"/>
              <a:ea typeface="Lato"/>
              <a:cs typeface="Lato"/>
              <a:sym typeface="Lato"/>
            </a:endParaRPr>
          </a:p>
          <a:p>
            <a:pPr indent="0" lvl="0" marL="0" rtl="0" algn="l">
              <a:spcBef>
                <a:spcPts val="0"/>
              </a:spcBef>
              <a:spcAft>
                <a:spcPts val="0"/>
              </a:spcAft>
              <a:buNone/>
            </a:pPr>
            <a:r>
              <a:rPr lang="en-GB">
                <a:latin typeface="Lato"/>
                <a:ea typeface="Lato"/>
                <a:cs typeface="Lato"/>
                <a:sym typeface="Lato"/>
              </a:rPr>
              <a:t>Consider asking students to draw a continuum/timeline in </a:t>
            </a:r>
            <a:r>
              <a:rPr lang="en-GB">
                <a:latin typeface="Lato"/>
                <a:ea typeface="Lato"/>
                <a:cs typeface="Lato"/>
                <a:sym typeface="Lato"/>
              </a:rPr>
              <a:t>their</a:t>
            </a:r>
            <a:r>
              <a:rPr lang="en-GB">
                <a:latin typeface="Lato"/>
                <a:ea typeface="Lato"/>
                <a:cs typeface="Lato"/>
                <a:sym typeface="Lato"/>
              </a:rPr>
              <a:t> books to show how the different ways of communication have changed over time.</a:t>
            </a:r>
            <a:r>
              <a:rPr b="1" lang="en-GB">
                <a:latin typeface="Lato"/>
                <a:ea typeface="Lato"/>
                <a:cs typeface="Lato"/>
                <a:sym typeface="Lato"/>
              </a:rPr>
              <a:t> </a:t>
            </a:r>
            <a:endParaRPr b="1">
              <a:latin typeface="Lato"/>
              <a:ea typeface="Lato"/>
              <a:cs typeface="Lato"/>
              <a:sym typeface="Lato"/>
            </a:endParaRPr>
          </a:p>
          <a:p>
            <a:pPr indent="0" lvl="0" marL="0" rtl="0" algn="l">
              <a:spcBef>
                <a:spcPts val="0"/>
              </a:spcBef>
              <a:spcAft>
                <a:spcPts val="0"/>
              </a:spcAft>
              <a:buNone/>
            </a:pPr>
            <a:r>
              <a:t/>
            </a:r>
            <a:endParaRPr b="1">
              <a:latin typeface="Lato"/>
              <a:ea typeface="Lato"/>
              <a:cs typeface="Lato"/>
              <a:sym typeface="Lato"/>
            </a:endParaRPr>
          </a:p>
          <a:p>
            <a:pPr indent="0" lvl="0" marL="0" rtl="0" algn="l">
              <a:spcBef>
                <a:spcPts val="0"/>
              </a:spcBef>
              <a:spcAft>
                <a:spcPts val="0"/>
              </a:spcAft>
              <a:buNone/>
            </a:pPr>
            <a:r>
              <a:rPr b="1" lang="en-GB">
                <a:latin typeface="Lato"/>
                <a:ea typeface="Lato"/>
                <a:cs typeface="Lato"/>
                <a:sym typeface="Lato"/>
              </a:rPr>
              <a:t>Key learning: </a:t>
            </a:r>
            <a:r>
              <a:rPr lang="en-GB">
                <a:latin typeface="Lato"/>
                <a:ea typeface="Lato"/>
                <a:cs typeface="Lato"/>
                <a:sym typeface="Lato"/>
              </a:rPr>
              <a:t>Human communication has changed massively over the past centuries/decades. </a:t>
            </a:r>
            <a:endParaRPr>
              <a:latin typeface="Lato"/>
              <a:ea typeface="Lato"/>
              <a:cs typeface="Lato"/>
              <a:sym typeface="Lato"/>
            </a:endParaRPr>
          </a:p>
          <a:p>
            <a:pPr indent="-298450" lvl="0" marL="457200" rtl="0" algn="l">
              <a:spcBef>
                <a:spcPts val="0"/>
              </a:spcBef>
              <a:spcAft>
                <a:spcPts val="0"/>
              </a:spcAft>
              <a:buSzPts val="1100"/>
              <a:buFont typeface="Lato"/>
              <a:buChar char="●"/>
            </a:pPr>
            <a:r>
              <a:rPr lang="en-GB">
                <a:latin typeface="Lato"/>
                <a:ea typeface="Lato"/>
                <a:cs typeface="Lato"/>
                <a:sym typeface="Lato"/>
              </a:rPr>
              <a:t>How would it feel to not be able to instant message other people?</a:t>
            </a:r>
            <a:endParaRPr>
              <a:latin typeface="Lato"/>
              <a:ea typeface="Lato"/>
              <a:cs typeface="Lato"/>
              <a:sym typeface="Lato"/>
            </a:endParaRPr>
          </a:p>
          <a:p>
            <a:pPr indent="-298450" lvl="0" marL="457200" rtl="0" algn="l">
              <a:spcBef>
                <a:spcPts val="0"/>
              </a:spcBef>
              <a:spcAft>
                <a:spcPts val="0"/>
              </a:spcAft>
              <a:buSzPts val="1100"/>
              <a:buFont typeface="Lato"/>
              <a:buChar char="●"/>
            </a:pPr>
            <a:r>
              <a:rPr lang="en-GB">
                <a:latin typeface="Lato"/>
                <a:ea typeface="Lato"/>
                <a:cs typeface="Lato"/>
                <a:sym typeface="Lato"/>
              </a:rPr>
              <a:t>What if letters were the fastest way to hear from other people?</a:t>
            </a:r>
            <a:endParaRPr>
              <a:latin typeface="Lato"/>
              <a:ea typeface="Lato"/>
              <a:cs typeface="Lato"/>
              <a:sym typeface="Lato"/>
            </a:endParaRPr>
          </a:p>
          <a:p>
            <a:pPr indent="-298450" lvl="0" marL="457200" rtl="0" algn="l">
              <a:spcBef>
                <a:spcPts val="0"/>
              </a:spcBef>
              <a:spcAft>
                <a:spcPts val="0"/>
              </a:spcAft>
              <a:buSzPts val="1100"/>
              <a:buFont typeface="Lato"/>
              <a:buChar char="●"/>
            </a:pPr>
            <a:r>
              <a:rPr lang="en-GB">
                <a:latin typeface="Lato"/>
                <a:ea typeface="Lato"/>
                <a:cs typeface="Lato"/>
                <a:sym typeface="Lato"/>
              </a:rPr>
              <a:t>How would it feel if news only travelled by word of mouth? By newspaper? </a:t>
            </a:r>
            <a:endParaRPr>
              <a:latin typeface="Lato"/>
              <a:ea typeface="Lato"/>
              <a:cs typeface="Lato"/>
              <a:sym typeface="Lat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cb38281e4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cb38281e4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1 bullet point per reader</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GB"/>
              <a:t>Source here: </a:t>
            </a:r>
            <a:r>
              <a:rPr lang="en-GB" u="sng">
                <a:solidFill>
                  <a:schemeClr val="hlink"/>
                </a:solidFill>
                <a:hlinkClick r:id="rId2"/>
              </a:rPr>
              <a:t>Forbes</a:t>
            </a:r>
            <a:r>
              <a:rPr lang="en-GB"/>
              <a:t>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Key learning: </a:t>
            </a:r>
            <a:r>
              <a:rPr lang="en-GB">
                <a:solidFill>
                  <a:schemeClr val="dk1"/>
                </a:solidFill>
                <a:latin typeface="Lato"/>
                <a:ea typeface="Lato"/>
                <a:cs typeface="Lato"/>
                <a:sym typeface="Lato"/>
              </a:rPr>
              <a:t>Human communication has changed massively over the past centuries/decades. </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How would it feel to not be able to instant message other people?</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What if letters were the fastest way to hear from other people?</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How would it feel if news only travelled by word of mouth? By newspaper?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6" name="Shape 6"/>
        <p:cNvGrpSpPr/>
        <p:nvPr/>
      </p:nvGrpSpPr>
      <p:grpSpPr>
        <a:xfrm>
          <a:off x="0" y="0"/>
          <a:ext cx="0" cy="0"/>
          <a:chOff x="0" y="0"/>
          <a:chExt cx="0" cy="0"/>
        </a:xfrm>
      </p:grpSpPr>
      <p:sp>
        <p:nvSpPr>
          <p:cNvPr id="7" name="Google Shape;7;g2fe13635dc2_0_2"/>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 name="Google Shape;8;g2fe13635dc2_0_2"/>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31" name="Shape 31"/>
        <p:cNvGrpSpPr/>
        <p:nvPr/>
      </p:nvGrpSpPr>
      <p:grpSpPr>
        <a:xfrm>
          <a:off x="0" y="0"/>
          <a:ext cx="0" cy="0"/>
          <a:chOff x="0" y="0"/>
          <a:chExt cx="0" cy="0"/>
        </a:xfrm>
      </p:grpSpPr>
      <p:sp>
        <p:nvSpPr>
          <p:cNvPr id="32" name="Google Shape;32;g3f56e36984a_0_9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 name="Google Shape;33;g3f56e36984a_0_9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34" name="Shape 34"/>
        <p:cNvGrpSpPr/>
        <p:nvPr/>
      </p:nvGrpSpPr>
      <p:grpSpPr>
        <a:xfrm>
          <a:off x="0" y="0"/>
          <a:ext cx="0" cy="0"/>
          <a:chOff x="0" y="0"/>
          <a:chExt cx="0" cy="0"/>
        </a:xfrm>
      </p:grpSpPr>
      <p:pic>
        <p:nvPicPr>
          <p:cNvPr id="35" name="Google Shape;35;g3f56e36984a_0_100"/>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36" name="Shape 36"/>
        <p:cNvGrpSpPr/>
        <p:nvPr/>
      </p:nvGrpSpPr>
      <p:grpSpPr>
        <a:xfrm>
          <a:off x="0" y="0"/>
          <a:ext cx="0" cy="0"/>
          <a:chOff x="0" y="0"/>
          <a:chExt cx="0" cy="0"/>
        </a:xfrm>
      </p:grpSpPr>
      <p:pic>
        <p:nvPicPr>
          <p:cNvPr id="37" name="Google Shape;37;g3f56e36984a_0_102"/>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38" name="Shape 38"/>
        <p:cNvGrpSpPr/>
        <p:nvPr/>
      </p:nvGrpSpPr>
      <p:grpSpPr>
        <a:xfrm>
          <a:off x="0" y="0"/>
          <a:ext cx="0" cy="0"/>
          <a:chOff x="0" y="0"/>
          <a:chExt cx="0" cy="0"/>
        </a:xfrm>
      </p:grpSpPr>
      <p:pic>
        <p:nvPicPr>
          <p:cNvPr id="39" name="Google Shape;39;g3f56e36984a_0_10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40" name="Shape 40"/>
        <p:cNvGrpSpPr/>
        <p:nvPr/>
      </p:nvGrpSpPr>
      <p:grpSpPr>
        <a:xfrm>
          <a:off x="0" y="0"/>
          <a:ext cx="0" cy="0"/>
          <a:chOff x="0" y="0"/>
          <a:chExt cx="0" cy="0"/>
        </a:xfrm>
      </p:grpSpPr>
      <p:pic>
        <p:nvPicPr>
          <p:cNvPr id="41" name="Google Shape;41;g3f56e36984a_0_106"/>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42" name="Shape 42"/>
        <p:cNvGrpSpPr/>
        <p:nvPr/>
      </p:nvGrpSpPr>
      <p:grpSpPr>
        <a:xfrm>
          <a:off x="0" y="0"/>
          <a:ext cx="0" cy="0"/>
          <a:chOff x="0" y="0"/>
          <a:chExt cx="0" cy="0"/>
        </a:xfrm>
      </p:grpSpPr>
      <p:sp>
        <p:nvSpPr>
          <p:cNvPr id="43" name="Google Shape;43;g3f56e36984a_0_108"/>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44" name="Google Shape;44;g3f56e36984a_0_10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45" name="Google Shape;45;g3f56e36984a_0_10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46" name="Shape 46"/>
        <p:cNvGrpSpPr/>
        <p:nvPr/>
      </p:nvGrpSpPr>
      <p:grpSpPr>
        <a:xfrm>
          <a:off x="0" y="0"/>
          <a:ext cx="0" cy="0"/>
          <a:chOff x="0" y="0"/>
          <a:chExt cx="0" cy="0"/>
        </a:xfrm>
      </p:grpSpPr>
      <p:pic>
        <p:nvPicPr>
          <p:cNvPr id="47" name="Google Shape;47;g3f56e36984a_0_112"/>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48" name="Shape 48"/>
        <p:cNvGrpSpPr/>
        <p:nvPr/>
      </p:nvGrpSpPr>
      <p:grpSpPr>
        <a:xfrm>
          <a:off x="0" y="0"/>
          <a:ext cx="0" cy="0"/>
          <a:chOff x="0" y="0"/>
          <a:chExt cx="0" cy="0"/>
        </a:xfrm>
      </p:grpSpPr>
      <p:sp>
        <p:nvSpPr>
          <p:cNvPr id="49" name="Google Shape;49;g3f56e36984a_0_114"/>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0" name="Google Shape;50;g3f56e36984a_0_11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51" name="Shape 5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52" name="Shape 52"/>
        <p:cNvGrpSpPr/>
        <p:nvPr/>
      </p:nvGrpSpPr>
      <p:grpSpPr>
        <a:xfrm>
          <a:off x="0" y="0"/>
          <a:ext cx="0" cy="0"/>
          <a:chOff x="0" y="0"/>
          <a:chExt cx="0" cy="0"/>
        </a:xfrm>
      </p:grpSpPr>
      <p:sp>
        <p:nvSpPr>
          <p:cNvPr id="53" name="Google Shape;53;g3f56e36984a_0_118"/>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4" name="Google Shape;54;g3f56e36984a_0_11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2">
  <p:cSld name="TITLE_AND_TWO_COLUMNS_1_2">
    <p:spTree>
      <p:nvGrpSpPr>
        <p:cNvPr id="9" name="Shape 9"/>
        <p:cNvGrpSpPr/>
        <p:nvPr/>
      </p:nvGrpSpPr>
      <p:grpSpPr>
        <a:xfrm>
          <a:off x="0" y="0"/>
          <a:ext cx="0" cy="0"/>
          <a:chOff x="0" y="0"/>
          <a:chExt cx="0" cy="0"/>
        </a:xfrm>
      </p:grpSpPr>
      <p:sp>
        <p:nvSpPr>
          <p:cNvPr id="10" name="Google Shape;10;g33ca7e5db1d_0_3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 name="Google Shape;11;g33ca7e5db1d_0_31"/>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
        <p:nvSpPr>
          <p:cNvPr id="12" name="Google Shape;12;g33ca7e5db1d_0_3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900"/>
              <a:buFont typeface="Lato"/>
              <a:buNone/>
              <a:defRPr b="1" sz="2900">
                <a:solidFill>
                  <a:schemeClr val="lt1"/>
                </a:solidFill>
                <a:latin typeface="Lato"/>
                <a:ea typeface="Lato"/>
                <a:cs typeface="Lato"/>
                <a:sym typeface="Lato"/>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55" name="Shape 55"/>
        <p:cNvGrpSpPr/>
        <p:nvPr/>
      </p:nvGrpSpPr>
      <p:grpSpPr>
        <a:xfrm>
          <a:off x="0" y="0"/>
          <a:ext cx="0" cy="0"/>
          <a:chOff x="0" y="0"/>
          <a:chExt cx="0" cy="0"/>
        </a:xfrm>
      </p:grpSpPr>
      <p:pic>
        <p:nvPicPr>
          <p:cNvPr id="56" name="Google Shape;56;g3f56e36984a_0_121"/>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57" name="Google Shape;57;g3f56e36984a_0_121"/>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58" name="Shape 58"/>
        <p:cNvGrpSpPr/>
        <p:nvPr/>
      </p:nvGrpSpPr>
      <p:grpSpPr>
        <a:xfrm>
          <a:off x="0" y="0"/>
          <a:ext cx="0" cy="0"/>
          <a:chOff x="0" y="0"/>
          <a:chExt cx="0" cy="0"/>
        </a:xfrm>
      </p:grpSpPr>
      <p:pic>
        <p:nvPicPr>
          <p:cNvPr id="59" name="Google Shape;59;g3f56e36984a_0_12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60" name="Shape 60"/>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61" name="Shape 61"/>
        <p:cNvGrpSpPr/>
        <p:nvPr/>
      </p:nvGrpSpPr>
      <p:grpSpPr>
        <a:xfrm>
          <a:off x="0" y="0"/>
          <a:ext cx="0" cy="0"/>
          <a:chOff x="0" y="0"/>
          <a:chExt cx="0" cy="0"/>
        </a:xfrm>
      </p:grpSpPr>
      <p:sp>
        <p:nvSpPr>
          <p:cNvPr id="62" name="Google Shape;62;g3f56e36984a_0_12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3" name="Google Shape;63;g3f56e36984a_0_12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64" name="Shape 64"/>
        <p:cNvGrpSpPr/>
        <p:nvPr/>
      </p:nvGrpSpPr>
      <p:grpSpPr>
        <a:xfrm>
          <a:off x="0" y="0"/>
          <a:ext cx="0" cy="0"/>
          <a:chOff x="0" y="0"/>
          <a:chExt cx="0" cy="0"/>
        </a:xfrm>
      </p:grpSpPr>
      <p:sp>
        <p:nvSpPr>
          <p:cNvPr id="65" name="Google Shape;65;g3f56e36984a_0_130"/>
          <p:cNvSpPr/>
          <p:nvPr/>
        </p:nvSpPr>
        <p:spPr>
          <a:xfrm>
            <a:off x="0" y="0"/>
            <a:ext cx="9144000" cy="1373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66" name="Shape 66"/>
        <p:cNvGrpSpPr/>
        <p:nvPr/>
      </p:nvGrpSpPr>
      <p:grpSpPr>
        <a:xfrm>
          <a:off x="0" y="0"/>
          <a:ext cx="0" cy="0"/>
          <a:chOff x="0" y="0"/>
          <a:chExt cx="0" cy="0"/>
        </a:xfrm>
      </p:grpSpPr>
      <p:pic>
        <p:nvPicPr>
          <p:cNvPr id="67" name="Google Shape;67;g3f56e36984a_0_132"/>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69" name="Shape 69"/>
        <p:cNvGrpSpPr/>
        <p:nvPr/>
      </p:nvGrpSpPr>
      <p:grpSpPr>
        <a:xfrm>
          <a:off x="0" y="0"/>
          <a:ext cx="0" cy="0"/>
          <a:chOff x="0" y="0"/>
          <a:chExt cx="0" cy="0"/>
        </a:xfrm>
      </p:grpSpPr>
      <p:sp>
        <p:nvSpPr>
          <p:cNvPr id="70" name="Google Shape;70;g3f56e36984a_0_2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71" name="Google Shape;71;g3f56e36984a_0_214"/>
          <p:cNvPicPr preferRelativeResize="0"/>
          <p:nvPr/>
        </p:nvPicPr>
        <p:blipFill rotWithShape="1">
          <a:blip r:embed="rId2">
            <a:alphaModFix/>
          </a:blip>
          <a:srcRect b="-5225" l="-1905" r="-1092" t="-5236"/>
          <a:stretch/>
        </p:blipFill>
        <p:spPr>
          <a:xfrm>
            <a:off x="426625" y="302950"/>
            <a:ext cx="2516427" cy="696225"/>
          </a:xfrm>
          <a:prstGeom prst="rect">
            <a:avLst/>
          </a:prstGeom>
          <a:noFill/>
          <a:ln>
            <a:noFill/>
          </a:ln>
        </p:spPr>
      </p:pic>
      <p:pic>
        <p:nvPicPr>
          <p:cNvPr id="72" name="Google Shape;72;g3f56e36984a_0_214"/>
          <p:cNvPicPr preferRelativeResize="0"/>
          <p:nvPr/>
        </p:nvPicPr>
        <p:blipFill rotWithShape="1">
          <a:blip r:embed="rId3">
            <a:alphaModFix/>
          </a:blip>
          <a:srcRect b="-2283" l="-4222" r="-3758"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73" name="Shape 73"/>
        <p:cNvGrpSpPr/>
        <p:nvPr/>
      </p:nvGrpSpPr>
      <p:grpSpPr>
        <a:xfrm>
          <a:off x="0" y="0"/>
          <a:ext cx="0" cy="0"/>
          <a:chOff x="0" y="0"/>
          <a:chExt cx="0" cy="0"/>
        </a:xfrm>
      </p:grpSpPr>
      <p:sp>
        <p:nvSpPr>
          <p:cNvPr id="74" name="Google Shape;74;g3f56e36984a_0_21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5" name="Google Shape;75;g3f56e36984a_0_218"/>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76" name="Shape 76"/>
        <p:cNvGrpSpPr/>
        <p:nvPr/>
      </p:nvGrpSpPr>
      <p:grpSpPr>
        <a:xfrm>
          <a:off x="0" y="0"/>
          <a:ext cx="0" cy="0"/>
          <a:chOff x="0" y="0"/>
          <a:chExt cx="0" cy="0"/>
        </a:xfrm>
      </p:grpSpPr>
      <p:pic>
        <p:nvPicPr>
          <p:cNvPr id="77" name="Google Shape;77;g3f56e36984a_0_221"/>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78" name="Shape 78"/>
        <p:cNvGrpSpPr/>
        <p:nvPr/>
      </p:nvGrpSpPr>
      <p:grpSpPr>
        <a:xfrm>
          <a:off x="0" y="0"/>
          <a:ext cx="0" cy="0"/>
          <a:chOff x="0" y="0"/>
          <a:chExt cx="0" cy="0"/>
        </a:xfrm>
      </p:grpSpPr>
      <p:pic>
        <p:nvPicPr>
          <p:cNvPr id="79" name="Google Shape;79;g3f56e36984a_0_223"/>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TITLE_AND_TWO_COLUMNS_1_1">
    <p:spTree>
      <p:nvGrpSpPr>
        <p:cNvPr id="13" name="Shape 13"/>
        <p:cNvGrpSpPr/>
        <p:nvPr/>
      </p:nvGrpSpPr>
      <p:grpSpPr>
        <a:xfrm>
          <a:off x="0" y="0"/>
          <a:ext cx="0" cy="0"/>
          <a:chOff x="0" y="0"/>
          <a:chExt cx="0" cy="0"/>
        </a:xfrm>
      </p:grpSpPr>
      <p:sp>
        <p:nvSpPr>
          <p:cNvPr id="14" name="Google Shape;14;g2d41ceb03e9_0_25"/>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80" name="Shape 80"/>
        <p:cNvGrpSpPr/>
        <p:nvPr/>
      </p:nvGrpSpPr>
      <p:grpSpPr>
        <a:xfrm>
          <a:off x="0" y="0"/>
          <a:ext cx="0" cy="0"/>
          <a:chOff x="0" y="0"/>
          <a:chExt cx="0" cy="0"/>
        </a:xfrm>
      </p:grpSpPr>
      <p:pic>
        <p:nvPicPr>
          <p:cNvPr id="81" name="Google Shape;81;g3f56e36984a_0_225"/>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82" name="Shape 82"/>
        <p:cNvGrpSpPr/>
        <p:nvPr/>
      </p:nvGrpSpPr>
      <p:grpSpPr>
        <a:xfrm>
          <a:off x="0" y="0"/>
          <a:ext cx="0" cy="0"/>
          <a:chOff x="0" y="0"/>
          <a:chExt cx="0" cy="0"/>
        </a:xfrm>
      </p:grpSpPr>
      <p:pic>
        <p:nvPicPr>
          <p:cNvPr id="83" name="Google Shape;83;g3f56e36984a_0_227"/>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84" name="Shape 84"/>
        <p:cNvGrpSpPr/>
        <p:nvPr/>
      </p:nvGrpSpPr>
      <p:grpSpPr>
        <a:xfrm>
          <a:off x="0" y="0"/>
          <a:ext cx="0" cy="0"/>
          <a:chOff x="0" y="0"/>
          <a:chExt cx="0" cy="0"/>
        </a:xfrm>
      </p:grpSpPr>
      <p:sp>
        <p:nvSpPr>
          <p:cNvPr id="85" name="Google Shape;85;g3f56e36984a_0_229"/>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86" name="Google Shape;86;g3f56e36984a_0_229"/>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87" name="Google Shape;87;g3f56e36984a_0_22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88" name="Shape 88"/>
        <p:cNvGrpSpPr/>
        <p:nvPr/>
      </p:nvGrpSpPr>
      <p:grpSpPr>
        <a:xfrm>
          <a:off x="0" y="0"/>
          <a:ext cx="0" cy="0"/>
          <a:chOff x="0" y="0"/>
          <a:chExt cx="0" cy="0"/>
        </a:xfrm>
      </p:grpSpPr>
      <p:pic>
        <p:nvPicPr>
          <p:cNvPr id="89" name="Google Shape;89;g3f56e36984a_0_233"/>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90" name="Shape 90"/>
        <p:cNvGrpSpPr/>
        <p:nvPr/>
      </p:nvGrpSpPr>
      <p:grpSpPr>
        <a:xfrm>
          <a:off x="0" y="0"/>
          <a:ext cx="0" cy="0"/>
          <a:chOff x="0" y="0"/>
          <a:chExt cx="0" cy="0"/>
        </a:xfrm>
      </p:grpSpPr>
      <p:sp>
        <p:nvSpPr>
          <p:cNvPr id="91" name="Google Shape;91;g3f56e36984a_0_235"/>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2" name="Google Shape;92;g3f56e36984a_0_235"/>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93" name="Shape 93"/>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94" name="Shape 94"/>
        <p:cNvGrpSpPr/>
        <p:nvPr/>
      </p:nvGrpSpPr>
      <p:grpSpPr>
        <a:xfrm>
          <a:off x="0" y="0"/>
          <a:ext cx="0" cy="0"/>
          <a:chOff x="0" y="0"/>
          <a:chExt cx="0" cy="0"/>
        </a:xfrm>
      </p:grpSpPr>
      <p:sp>
        <p:nvSpPr>
          <p:cNvPr id="95" name="Google Shape;95;g3f56e36984a_0_239"/>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6" name="Google Shape;96;g3f56e36984a_0_239"/>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97" name="Shape 97"/>
        <p:cNvGrpSpPr/>
        <p:nvPr/>
      </p:nvGrpSpPr>
      <p:grpSpPr>
        <a:xfrm>
          <a:off x="0" y="0"/>
          <a:ext cx="0" cy="0"/>
          <a:chOff x="0" y="0"/>
          <a:chExt cx="0" cy="0"/>
        </a:xfrm>
      </p:grpSpPr>
      <p:pic>
        <p:nvPicPr>
          <p:cNvPr id="98" name="Google Shape;98;g3f56e36984a_0_242"/>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99" name="Google Shape;99;g3f56e36984a_0_242"/>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100" name="Shape 100"/>
        <p:cNvGrpSpPr/>
        <p:nvPr/>
      </p:nvGrpSpPr>
      <p:grpSpPr>
        <a:xfrm>
          <a:off x="0" y="0"/>
          <a:ext cx="0" cy="0"/>
          <a:chOff x="0" y="0"/>
          <a:chExt cx="0" cy="0"/>
        </a:xfrm>
      </p:grpSpPr>
      <p:pic>
        <p:nvPicPr>
          <p:cNvPr id="101" name="Google Shape;101;g3f56e36984a_0_245"/>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102" name="Shape 10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15" name="Shape 15"/>
        <p:cNvGrpSpPr/>
        <p:nvPr/>
      </p:nvGrpSpPr>
      <p:grpSpPr>
        <a:xfrm>
          <a:off x="0" y="0"/>
          <a:ext cx="0" cy="0"/>
          <a:chOff x="0" y="0"/>
          <a:chExt cx="0" cy="0"/>
        </a:xfrm>
      </p:grpSpPr>
      <p:pic>
        <p:nvPicPr>
          <p:cNvPr id="16" name="Google Shape;16;g2fe13635dc2_0_5"/>
          <p:cNvPicPr preferRelativeResize="0"/>
          <p:nvPr/>
        </p:nvPicPr>
        <p:blipFill rotWithShape="1">
          <a:blip r:embed="rId2">
            <a:alphaModFix/>
          </a:blip>
          <a:srcRect b="-2282" l="-4222" r="-3757" t="-2440"/>
          <a:stretch/>
        </p:blipFill>
        <p:spPr>
          <a:xfrm rot="-5400000">
            <a:off x="7182681" y="3219806"/>
            <a:ext cx="2039601" cy="1978026"/>
          </a:xfrm>
          <a:prstGeom prst="rect">
            <a:avLst/>
          </a:prstGeom>
          <a:noFill/>
          <a:ln>
            <a:noFill/>
          </a:ln>
        </p:spPr>
      </p:pic>
      <p:pic>
        <p:nvPicPr>
          <p:cNvPr id="17" name="Google Shape;17;g2fe13635dc2_0_5"/>
          <p:cNvPicPr preferRelativeResize="0"/>
          <p:nvPr/>
        </p:nvPicPr>
        <p:blipFill rotWithShape="1">
          <a:blip r:embed="rId3">
            <a:alphaModFix/>
          </a:blip>
          <a:srcRect b="-5224" l="-1905" r="-1091" t="-5235"/>
          <a:stretch/>
        </p:blipFill>
        <p:spPr>
          <a:xfrm>
            <a:off x="426625" y="302950"/>
            <a:ext cx="2516427" cy="696225"/>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103" name="Shape 103"/>
        <p:cNvGrpSpPr/>
        <p:nvPr/>
      </p:nvGrpSpPr>
      <p:grpSpPr>
        <a:xfrm>
          <a:off x="0" y="0"/>
          <a:ext cx="0" cy="0"/>
          <a:chOff x="0" y="0"/>
          <a:chExt cx="0" cy="0"/>
        </a:xfrm>
      </p:grpSpPr>
      <p:sp>
        <p:nvSpPr>
          <p:cNvPr id="104" name="Google Shape;104;g3f56e36984a_0_24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5" name="Google Shape;105;g3f56e36984a_0_248"/>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106" name="Shape 106"/>
        <p:cNvGrpSpPr/>
        <p:nvPr/>
      </p:nvGrpSpPr>
      <p:grpSpPr>
        <a:xfrm>
          <a:off x="0" y="0"/>
          <a:ext cx="0" cy="0"/>
          <a:chOff x="0" y="0"/>
          <a:chExt cx="0" cy="0"/>
        </a:xfrm>
      </p:grpSpPr>
      <p:sp>
        <p:nvSpPr>
          <p:cNvPr id="107" name="Google Shape;107;g3f56e36984a_0_25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108" name="Shape 108"/>
        <p:cNvGrpSpPr/>
        <p:nvPr/>
      </p:nvGrpSpPr>
      <p:grpSpPr>
        <a:xfrm>
          <a:off x="0" y="0"/>
          <a:ext cx="0" cy="0"/>
          <a:chOff x="0" y="0"/>
          <a:chExt cx="0" cy="0"/>
        </a:xfrm>
      </p:grpSpPr>
      <p:pic>
        <p:nvPicPr>
          <p:cNvPr id="109" name="Google Shape;109;g3f56e36984a_0_253"/>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8" name="Shape 18"/>
        <p:cNvGrpSpPr/>
        <p:nvPr/>
      </p:nvGrpSpPr>
      <p:grpSpPr>
        <a:xfrm>
          <a:off x="0" y="0"/>
          <a:ext cx="0" cy="0"/>
          <a:chOff x="0" y="0"/>
          <a:chExt cx="0" cy="0"/>
        </a:xfrm>
      </p:grpSpPr>
      <p:pic>
        <p:nvPicPr>
          <p:cNvPr id="19" name="Google Shape;19;g2fe13635dc2_0_9"/>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20" name="Shape 20"/>
        <p:cNvGrpSpPr/>
        <p:nvPr/>
      </p:nvGrpSpPr>
      <p:grpSpPr>
        <a:xfrm>
          <a:off x="0" y="0"/>
          <a:ext cx="0" cy="0"/>
          <a:chOff x="0" y="0"/>
          <a:chExt cx="0" cy="0"/>
        </a:xfrm>
      </p:grpSpPr>
      <p:pic>
        <p:nvPicPr>
          <p:cNvPr id="21" name="Google Shape;21;g2fe13635dc2_0_22"/>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22" name="Shape 22"/>
        <p:cNvGrpSpPr/>
        <p:nvPr/>
      </p:nvGrpSpPr>
      <p:grpSpPr>
        <a:xfrm>
          <a:off x="0" y="0"/>
          <a:ext cx="0" cy="0"/>
          <a:chOff x="0" y="0"/>
          <a:chExt cx="0" cy="0"/>
        </a:xfrm>
      </p:grpSpPr>
      <p:sp>
        <p:nvSpPr>
          <p:cNvPr id="23" name="Google Shape;23;g2fe13635dc2_0_25"/>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 name="Google Shape;24;g2fe13635dc2_0_25"/>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spTree>
      <p:nvGrpSpPr>
        <p:cNvPr id="25" name="Shape 25"/>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27" name="Shape 27"/>
        <p:cNvGrpSpPr/>
        <p:nvPr/>
      </p:nvGrpSpPr>
      <p:grpSpPr>
        <a:xfrm>
          <a:off x="0" y="0"/>
          <a:ext cx="0" cy="0"/>
          <a:chOff x="0" y="0"/>
          <a:chExt cx="0" cy="0"/>
        </a:xfrm>
      </p:grpSpPr>
      <p:sp>
        <p:nvSpPr>
          <p:cNvPr id="28" name="Google Shape;28;g3f56e36984a_0_9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29" name="Google Shape;29;g3f56e36984a_0_93"/>
          <p:cNvPicPr preferRelativeResize="0"/>
          <p:nvPr/>
        </p:nvPicPr>
        <p:blipFill rotWithShape="1">
          <a:blip r:embed="rId2">
            <a:alphaModFix/>
          </a:blip>
          <a:srcRect b="-5225" l="-1905" r="-1092" t="-5236"/>
          <a:stretch/>
        </p:blipFill>
        <p:spPr>
          <a:xfrm>
            <a:off x="426625" y="302950"/>
            <a:ext cx="2516427" cy="696225"/>
          </a:xfrm>
          <a:prstGeom prst="rect">
            <a:avLst/>
          </a:prstGeom>
          <a:noFill/>
          <a:ln>
            <a:noFill/>
          </a:ln>
        </p:spPr>
      </p:pic>
      <p:pic>
        <p:nvPicPr>
          <p:cNvPr id="30" name="Google Shape;30;g3f56e36984a_0_93"/>
          <p:cNvPicPr preferRelativeResize="0"/>
          <p:nvPr/>
        </p:nvPicPr>
        <p:blipFill rotWithShape="1">
          <a:blip r:embed="rId3">
            <a:alphaModFix/>
          </a:blip>
          <a:srcRect b="-2283" l="-4222" r="-3758"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 Id="rId11" Type="http://schemas.openxmlformats.org/officeDocument/2006/relationships/slideLayout" Target="../slideLayouts/slideLayout19.xml"/><Relationship Id="rId12" Type="http://schemas.openxmlformats.org/officeDocument/2006/relationships/slideLayout" Target="../slideLayouts/slideLayout20.xml"/><Relationship Id="rId13" Type="http://schemas.openxmlformats.org/officeDocument/2006/relationships/slideLayout" Target="../slideLayouts/slideLayout21.xml"/><Relationship Id="rId14" Type="http://schemas.openxmlformats.org/officeDocument/2006/relationships/slideLayout" Target="../slideLayouts/slideLayout22.xml"/><Relationship Id="rId15" Type="http://schemas.openxmlformats.org/officeDocument/2006/relationships/slideLayout" Target="../slideLayouts/slideLayout23.xml"/><Relationship Id="rId16" Type="http://schemas.openxmlformats.org/officeDocument/2006/relationships/slideLayout" Target="../slideLayouts/slideLayout24.xml"/><Relationship Id="rId17" Type="http://schemas.openxmlformats.org/officeDocument/2006/relationships/slideLayout" Target="../slideLayouts/slideLayout25.xml"/><Relationship Id="rId18"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 Id="rId11" Type="http://schemas.openxmlformats.org/officeDocument/2006/relationships/slideLayout" Target="../slideLayouts/slideLayout36.xml"/><Relationship Id="rId12" Type="http://schemas.openxmlformats.org/officeDocument/2006/relationships/slideLayout" Target="../slideLayouts/slideLayout37.xml"/><Relationship Id="rId13" Type="http://schemas.openxmlformats.org/officeDocument/2006/relationships/slideLayout" Target="../slideLayouts/slideLayout38.xml"/><Relationship Id="rId14" Type="http://schemas.openxmlformats.org/officeDocument/2006/relationships/slideLayout" Target="../slideLayouts/slideLayout39.xml"/><Relationship Id="rId15" Type="http://schemas.openxmlformats.org/officeDocument/2006/relationships/slideLayout" Target="../slideLayouts/slideLayout40.xml"/><Relationship Id="rId16" Type="http://schemas.openxmlformats.org/officeDocument/2006/relationships/slideLayout" Target="../slideLayouts/slideLayout41.xml"/><Relationship Id="rId17" Type="http://schemas.openxmlformats.org/officeDocument/2006/relationships/slideLayout" Target="../slideLayouts/slideLayout42.xml"/><Relationship Id="rId1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6" name="Shape 2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8" name="Shape 68"/>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5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56.png"/><Relationship Id="rId5" Type="http://schemas.openxmlformats.org/officeDocument/2006/relationships/image" Target="../media/image32.png"/><Relationship Id="rId6" Type="http://schemas.openxmlformats.org/officeDocument/2006/relationships/image" Target="../media/image36.png"/><Relationship Id="rId7" Type="http://schemas.openxmlformats.org/officeDocument/2006/relationships/image" Target="../media/image33.png"/><Relationship Id="rId8"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41.png"/><Relationship Id="rId5" Type="http://schemas.openxmlformats.org/officeDocument/2006/relationships/image" Target="../media/image51.png"/><Relationship Id="rId6" Type="http://schemas.openxmlformats.org/officeDocument/2006/relationships/image" Target="../media/image29.png"/><Relationship Id="rId7" Type="http://schemas.openxmlformats.org/officeDocument/2006/relationships/image" Target="../media/image52.png"/><Relationship Id="rId8"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7.png"/><Relationship Id="rId4" Type="http://schemas.openxmlformats.org/officeDocument/2006/relationships/image" Target="../media/image39.png"/><Relationship Id="rId5" Type="http://schemas.openxmlformats.org/officeDocument/2006/relationships/image" Target="../media/image3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1.xml"/><Relationship Id="rId3" Type="http://schemas.openxmlformats.org/officeDocument/2006/relationships/image" Target="../media/image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7.xml"/><Relationship Id="rId3"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8.png"/><Relationship Id="rId4" Type="http://schemas.openxmlformats.org/officeDocument/2006/relationships/image" Target="../media/image44.png"/><Relationship Id="rId5" Type="http://schemas.openxmlformats.org/officeDocument/2006/relationships/image" Target="../media/image4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5.png"/><Relationship Id="rId4" Type="http://schemas.openxmlformats.org/officeDocument/2006/relationships/image" Target="../media/image54.png"/><Relationship Id="rId5" Type="http://schemas.openxmlformats.org/officeDocument/2006/relationships/image" Target="../media/image48.png"/><Relationship Id="rId6" Type="http://schemas.openxmlformats.org/officeDocument/2006/relationships/image" Target="../media/image4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2.xml"/><Relationship Id="rId3" Type="http://schemas.openxmlformats.org/officeDocument/2006/relationships/image" Target="../media/image4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hyperlink" Target="https://resources.ftflic.com/" TargetMode="External"/><Relationship Id="rId4" Type="http://schemas.openxmlformats.org/officeDocument/2006/relationships/hyperlink" Target="https://www.which.co.uk/reviews/mobile-phones/article/best-mobile-phone-and-sim-only-deals-aj8Ql8r9drKy" TargetMode="External"/><Relationship Id="rId5" Type="http://schemas.openxmlformats.org/officeDocument/2006/relationships/hyperlink" Target="https://www.which.co.uk/reviews/mobile-phones/article/best-mobile-phone-and-sim-only-deals-aj8Ql8r9drKy" TargetMode="External"/><Relationship Id="rId6" Type="http://schemas.openxmlformats.org/officeDocument/2006/relationships/hyperlink" Target="https://www.cambridge-news.co.uk/news/cost-of-living/martin-lewis-tells-14-million-31239799" TargetMode="External"/><Relationship Id="rId7" Type="http://schemas.openxmlformats.org/officeDocument/2006/relationships/hyperlink" Target="https://www.moneysavingexpert.com/cheap-mobile-finder/" TargetMode="External"/><Relationship Id="rId8" Type="http://schemas.openxmlformats.org/officeDocument/2006/relationships/hyperlink" Target="https://www.internetmatters.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1.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30.png"/><Relationship Id="rId5"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A33"/>
        </a:solidFill>
      </p:bgPr>
    </p:bg>
    <p:spTree>
      <p:nvGrpSpPr>
        <p:cNvPr id="113" name="Shape 113"/>
        <p:cNvGrpSpPr/>
        <p:nvPr/>
      </p:nvGrpSpPr>
      <p:grpSpPr>
        <a:xfrm>
          <a:off x="0" y="0"/>
          <a:ext cx="0" cy="0"/>
          <a:chOff x="0" y="0"/>
          <a:chExt cx="0" cy="0"/>
        </a:xfrm>
      </p:grpSpPr>
      <p:sp>
        <p:nvSpPr>
          <p:cNvPr id="114" name="Google Shape;114;p1"/>
          <p:cNvSpPr txBox="1"/>
          <p:nvPr>
            <p:ph type="ctrTitle"/>
          </p:nvPr>
        </p:nvSpPr>
        <p:spPr>
          <a:xfrm>
            <a:off x="360375" y="1253100"/>
            <a:ext cx="80121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en-GB" sz="4800" u="none" cap="none" strike="noStrike">
                <a:solidFill>
                  <a:schemeClr val="lt1"/>
                </a:solidFill>
                <a:latin typeface="Lato Black"/>
                <a:ea typeface="Lato Black"/>
                <a:cs typeface="Lato Black"/>
                <a:sym typeface="Lato Black"/>
              </a:rPr>
              <a:t>How to </a:t>
            </a:r>
            <a:r>
              <a:rPr b="1" lang="en-GB" sz="4800">
                <a:solidFill>
                  <a:schemeClr val="lt1"/>
                </a:solidFill>
                <a:latin typeface="Lato Black"/>
                <a:ea typeface="Lato Black"/>
                <a:cs typeface="Lato Black"/>
                <a:sym typeface="Lato Black"/>
              </a:rPr>
              <a:t>manage </a:t>
            </a:r>
            <a:endParaRPr b="1" sz="4800">
              <a:solidFill>
                <a:schemeClr val="l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3600"/>
              <a:buFont typeface="Arial"/>
              <a:buNone/>
            </a:pPr>
            <a:r>
              <a:rPr b="1" lang="en-GB" sz="4800">
                <a:solidFill>
                  <a:schemeClr val="lt1"/>
                </a:solidFill>
                <a:latin typeface="Lato Black"/>
                <a:ea typeface="Lato Black"/>
                <a:cs typeface="Lato Black"/>
                <a:sym typeface="Lato Black"/>
              </a:rPr>
              <a:t>financial risk</a:t>
            </a:r>
            <a:r>
              <a:rPr b="1" i="0" lang="en-GB" sz="4800" u="none" cap="none" strike="noStrike">
                <a:solidFill>
                  <a:schemeClr val="lt1"/>
                </a:solidFill>
                <a:latin typeface="Lato Black"/>
                <a:ea typeface="Lato Black"/>
                <a:cs typeface="Lato Black"/>
                <a:sym typeface="Lato Black"/>
              </a:rPr>
              <a:t> </a:t>
            </a:r>
            <a:endParaRPr b="1" i="0" sz="4800" u="none" cap="none" strike="noStrike">
              <a:solidFill>
                <a:schemeClr val="lt1"/>
              </a:solidFill>
              <a:latin typeface="Lato Black"/>
              <a:ea typeface="Lato Black"/>
              <a:cs typeface="Lato Black"/>
              <a:sym typeface="Lato Black"/>
            </a:endParaRPr>
          </a:p>
        </p:txBody>
      </p:sp>
      <p:sp>
        <p:nvSpPr>
          <p:cNvPr id="115" name="Google Shape;115;p1"/>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accent2"/>
                </a:solidFill>
                <a:latin typeface="Arial"/>
                <a:ea typeface="Arial"/>
                <a:cs typeface="Arial"/>
                <a:sym typeface="Arial"/>
              </a:rPr>
              <a:t>This session is aimed at Year 9 and</a:t>
            </a:r>
            <a:r>
              <a:rPr b="1" lang="en-GB" sz="1000">
                <a:solidFill>
                  <a:schemeClr val="accent2"/>
                </a:solidFill>
              </a:rPr>
              <a:t> is also </a:t>
            </a:r>
            <a:r>
              <a:rPr b="1" lang="en-GB" sz="1000">
                <a:solidFill>
                  <a:schemeClr val="accent2"/>
                </a:solidFill>
              </a:rPr>
              <a:t>appropriate</a:t>
            </a:r>
            <a:r>
              <a:rPr b="1" lang="en-GB" sz="1000">
                <a:solidFill>
                  <a:schemeClr val="accent2"/>
                </a:solidFill>
              </a:rPr>
              <a:t> for KS4 and KS5</a:t>
            </a:r>
            <a:endParaRPr b="1" i="0" sz="1000" u="none" cap="none" strike="noStrike">
              <a:solidFill>
                <a:schemeClr val="accent2"/>
              </a:solidFill>
              <a:latin typeface="Arial"/>
              <a:ea typeface="Arial"/>
              <a:cs typeface="Arial"/>
              <a:sym typeface="Arial"/>
            </a:endParaRPr>
          </a:p>
        </p:txBody>
      </p:sp>
      <p:pic>
        <p:nvPicPr>
          <p:cNvPr id="116" name="Google Shape;116;p1" title="noun-crowdfunding-16247.png"/>
          <p:cNvPicPr preferRelativeResize="0"/>
          <p:nvPr/>
        </p:nvPicPr>
        <p:blipFill rotWithShape="1">
          <a:blip r:embed="rId3">
            <a:alphaModFix/>
          </a:blip>
          <a:srcRect b="14296" l="0" r="0" t="0"/>
          <a:stretch/>
        </p:blipFill>
        <p:spPr>
          <a:xfrm>
            <a:off x="479425" y="3175500"/>
            <a:ext cx="1048000" cy="8981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g2d41ceb03e9_0_2"/>
          <p:cNvPicPr preferRelativeResize="0"/>
          <p:nvPr/>
        </p:nvPicPr>
        <p:blipFill>
          <a:blip r:embed="rId3">
            <a:alphaModFix/>
          </a:blip>
          <a:stretch>
            <a:fillRect/>
          </a:stretch>
        </p:blipFill>
        <p:spPr>
          <a:xfrm>
            <a:off x="7943050" y="1203875"/>
            <a:ext cx="855925" cy="855925"/>
          </a:xfrm>
          <a:prstGeom prst="rect">
            <a:avLst/>
          </a:prstGeom>
          <a:noFill/>
          <a:ln>
            <a:noFill/>
          </a:ln>
        </p:spPr>
      </p:pic>
      <p:pic>
        <p:nvPicPr>
          <p:cNvPr id="193" name="Google Shape;193;g2d41ceb03e9_0_2"/>
          <p:cNvPicPr preferRelativeResize="0"/>
          <p:nvPr/>
        </p:nvPicPr>
        <p:blipFill>
          <a:blip r:embed="rId4">
            <a:alphaModFix/>
          </a:blip>
          <a:stretch>
            <a:fillRect/>
          </a:stretch>
        </p:blipFill>
        <p:spPr>
          <a:xfrm>
            <a:off x="5812850" y="2243300"/>
            <a:ext cx="1470700" cy="1470700"/>
          </a:xfrm>
          <a:prstGeom prst="rect">
            <a:avLst/>
          </a:prstGeom>
          <a:noFill/>
          <a:ln>
            <a:noFill/>
          </a:ln>
        </p:spPr>
      </p:pic>
      <p:sp>
        <p:nvSpPr>
          <p:cNvPr id="194" name="Google Shape;194;g2d41ceb03e9_0_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The evolution of communication</a:t>
            </a:r>
            <a:endParaRPr b="1" sz="2900">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1" lang="en-GB" sz="2900">
                <a:solidFill>
                  <a:schemeClr val="lt1"/>
                </a:solidFill>
                <a:latin typeface="Lato"/>
                <a:ea typeface="Lato"/>
                <a:cs typeface="Lato"/>
                <a:sym typeface="Lato"/>
              </a:rPr>
              <a:t>Today</a:t>
            </a:r>
            <a:endParaRPr b="1" i="1" sz="2900">
              <a:solidFill>
                <a:schemeClr val="lt1"/>
              </a:solidFill>
              <a:latin typeface="Lato"/>
              <a:ea typeface="Lato"/>
              <a:cs typeface="Lato"/>
              <a:sym typeface="Lato"/>
            </a:endParaRPr>
          </a:p>
        </p:txBody>
      </p:sp>
      <p:pic>
        <p:nvPicPr>
          <p:cNvPr id="195" name="Google Shape;195;g2d41ceb03e9_0_2"/>
          <p:cNvPicPr preferRelativeResize="0"/>
          <p:nvPr/>
        </p:nvPicPr>
        <p:blipFill>
          <a:blip r:embed="rId5">
            <a:alphaModFix/>
          </a:blip>
          <a:stretch>
            <a:fillRect/>
          </a:stretch>
        </p:blipFill>
        <p:spPr>
          <a:xfrm>
            <a:off x="6195713" y="3638850"/>
            <a:ext cx="704975" cy="704975"/>
          </a:xfrm>
          <a:prstGeom prst="rect">
            <a:avLst/>
          </a:prstGeom>
          <a:noFill/>
          <a:ln>
            <a:noFill/>
          </a:ln>
        </p:spPr>
      </p:pic>
      <p:pic>
        <p:nvPicPr>
          <p:cNvPr id="196" name="Google Shape;196;g2d41ceb03e9_0_2"/>
          <p:cNvPicPr preferRelativeResize="0"/>
          <p:nvPr/>
        </p:nvPicPr>
        <p:blipFill rotWithShape="1">
          <a:blip r:embed="rId6">
            <a:alphaModFix/>
          </a:blip>
          <a:srcRect b="2957" l="27500" r="28451" t="4621"/>
          <a:stretch/>
        </p:blipFill>
        <p:spPr>
          <a:xfrm>
            <a:off x="7970887" y="2188602"/>
            <a:ext cx="649298" cy="766299"/>
          </a:xfrm>
          <a:prstGeom prst="rect">
            <a:avLst/>
          </a:prstGeom>
          <a:noFill/>
          <a:ln>
            <a:noFill/>
          </a:ln>
        </p:spPr>
      </p:pic>
      <p:pic>
        <p:nvPicPr>
          <p:cNvPr id="197" name="Google Shape;197;g2d41ceb03e9_0_2"/>
          <p:cNvPicPr preferRelativeResize="0"/>
          <p:nvPr/>
        </p:nvPicPr>
        <p:blipFill>
          <a:blip r:embed="rId7">
            <a:alphaModFix/>
          </a:blip>
          <a:stretch>
            <a:fillRect/>
          </a:stretch>
        </p:blipFill>
        <p:spPr>
          <a:xfrm>
            <a:off x="7802562" y="2970125"/>
            <a:ext cx="985951" cy="1072399"/>
          </a:xfrm>
          <a:prstGeom prst="rect">
            <a:avLst/>
          </a:prstGeom>
          <a:noFill/>
          <a:ln>
            <a:noFill/>
          </a:ln>
        </p:spPr>
      </p:pic>
      <p:pic>
        <p:nvPicPr>
          <p:cNvPr id="198" name="Google Shape;198;g2d41ceb03e9_0_2"/>
          <p:cNvPicPr preferRelativeResize="0"/>
          <p:nvPr/>
        </p:nvPicPr>
        <p:blipFill>
          <a:blip r:embed="rId8">
            <a:alphaModFix/>
          </a:blip>
          <a:stretch>
            <a:fillRect/>
          </a:stretch>
        </p:blipFill>
        <p:spPr>
          <a:xfrm>
            <a:off x="6012000" y="1203875"/>
            <a:ext cx="1072401" cy="1072401"/>
          </a:xfrm>
          <a:prstGeom prst="rect">
            <a:avLst/>
          </a:prstGeom>
          <a:noFill/>
          <a:ln>
            <a:noFill/>
          </a:ln>
        </p:spPr>
      </p:pic>
      <p:sp>
        <p:nvSpPr>
          <p:cNvPr id="199" name="Google Shape;199;g2d41ceb03e9_0_2"/>
          <p:cNvSpPr txBox="1"/>
          <p:nvPr/>
        </p:nvSpPr>
        <p:spPr>
          <a:xfrm>
            <a:off x="40975" y="1459925"/>
            <a:ext cx="5850000" cy="3157500"/>
          </a:xfrm>
          <a:prstGeom prst="rect">
            <a:avLst/>
          </a:prstGeom>
          <a:noFill/>
          <a:ln>
            <a:noFill/>
          </a:ln>
        </p:spPr>
        <p:txBody>
          <a:bodyPr anchorCtr="0" anchor="t" bIns="91425" lIns="91425" spcFirstLastPara="1" rIns="91425" wrap="square" tIns="91425">
            <a:spAutoFit/>
          </a:bodyPr>
          <a:lstStyle/>
          <a:p>
            <a:pPr indent="-352425" lvl="0" marL="457200" rtl="0" algn="l">
              <a:lnSpc>
                <a:spcPct val="115000"/>
              </a:lnSpc>
              <a:spcBef>
                <a:spcPts val="1000"/>
              </a:spcBef>
              <a:spcAft>
                <a:spcPts val="0"/>
              </a:spcAft>
              <a:buClr>
                <a:srgbClr val="333333"/>
              </a:buClr>
              <a:buSzPts val="1950"/>
              <a:buFont typeface="Lato"/>
              <a:buAutoNum type="arabicPeriod"/>
            </a:pPr>
            <a:r>
              <a:rPr lang="en-GB" sz="1950">
                <a:solidFill>
                  <a:srgbClr val="333333"/>
                </a:solidFill>
                <a:latin typeface="Lato"/>
                <a:ea typeface="Lato"/>
                <a:cs typeface="Lato"/>
                <a:sym typeface="Lato"/>
              </a:rPr>
              <a:t>Digital communication now dominates, in business and everyday life. </a:t>
            </a:r>
            <a:endParaRPr sz="1950">
              <a:solidFill>
                <a:srgbClr val="333333"/>
              </a:solidFill>
              <a:latin typeface="Lato"/>
              <a:ea typeface="Lato"/>
              <a:cs typeface="Lato"/>
              <a:sym typeface="Lato"/>
            </a:endParaRPr>
          </a:p>
          <a:p>
            <a:pPr indent="-352425" lvl="0" marL="457200" rtl="0" algn="l">
              <a:lnSpc>
                <a:spcPct val="115000"/>
              </a:lnSpc>
              <a:spcBef>
                <a:spcPts val="1000"/>
              </a:spcBef>
              <a:spcAft>
                <a:spcPts val="0"/>
              </a:spcAft>
              <a:buClr>
                <a:srgbClr val="333333"/>
              </a:buClr>
              <a:buSzPts val="1950"/>
              <a:buFont typeface="Lato"/>
              <a:buAutoNum type="arabicPeriod"/>
            </a:pPr>
            <a:r>
              <a:rPr lang="en-GB" sz="1950">
                <a:solidFill>
                  <a:srgbClr val="333333"/>
                </a:solidFill>
                <a:latin typeface="Lato"/>
                <a:ea typeface="Lato"/>
                <a:cs typeface="Lato"/>
                <a:sym typeface="Lato"/>
              </a:rPr>
              <a:t>Handwritten letters are rare, emails are standard, and video calls have largely replaced phone calls in the workplace. </a:t>
            </a:r>
            <a:endParaRPr sz="1950">
              <a:solidFill>
                <a:srgbClr val="333333"/>
              </a:solidFill>
              <a:latin typeface="Lato"/>
              <a:ea typeface="Lato"/>
              <a:cs typeface="Lato"/>
              <a:sym typeface="Lato"/>
            </a:endParaRPr>
          </a:p>
          <a:p>
            <a:pPr indent="-352425" lvl="0" marL="457200" rtl="0" algn="l">
              <a:lnSpc>
                <a:spcPct val="115000"/>
              </a:lnSpc>
              <a:spcBef>
                <a:spcPts val="1000"/>
              </a:spcBef>
              <a:spcAft>
                <a:spcPts val="0"/>
              </a:spcAft>
              <a:buClr>
                <a:srgbClr val="333333"/>
              </a:buClr>
              <a:buSzPts val="1950"/>
              <a:buFont typeface="Lato"/>
              <a:buAutoNum type="arabicPeriod"/>
            </a:pPr>
            <a:r>
              <a:rPr lang="en-GB" sz="1950">
                <a:solidFill>
                  <a:srgbClr val="333333"/>
                </a:solidFill>
                <a:latin typeface="Lato"/>
                <a:ea typeface="Lato"/>
                <a:cs typeface="Lato"/>
                <a:sym typeface="Lato"/>
              </a:rPr>
              <a:t>Social media platforms like TikTok, X, WhatsApp and Instagram play a key role in professional and personal communication.</a:t>
            </a:r>
            <a:endParaRPr sz="1950">
              <a:solidFill>
                <a:srgbClr val="333333"/>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g23009a846d12fc6_15"/>
          <p:cNvPicPr preferRelativeResize="0"/>
          <p:nvPr/>
        </p:nvPicPr>
        <p:blipFill rotWithShape="1">
          <a:blip r:embed="rId3">
            <a:alphaModFix/>
          </a:blip>
          <a:srcRect b="24953" l="29305" r="29531" t="27815"/>
          <a:stretch/>
        </p:blipFill>
        <p:spPr>
          <a:xfrm>
            <a:off x="1846075" y="3751475"/>
            <a:ext cx="1162144" cy="1333500"/>
          </a:xfrm>
          <a:prstGeom prst="rect">
            <a:avLst/>
          </a:prstGeom>
          <a:noFill/>
          <a:ln>
            <a:noFill/>
          </a:ln>
        </p:spPr>
      </p:pic>
      <p:sp>
        <p:nvSpPr>
          <p:cNvPr id="205" name="Google Shape;205;g23009a846d12fc6_1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How much does it cost to have a mobile phone?</a:t>
            </a:r>
            <a:endParaRPr b="1" i="0" sz="2900" u="none" cap="none" strike="noStrike">
              <a:solidFill>
                <a:schemeClr val="lt1"/>
              </a:solidFill>
              <a:latin typeface="Lato"/>
              <a:ea typeface="Lato"/>
              <a:cs typeface="Lato"/>
              <a:sym typeface="Lato"/>
            </a:endParaRPr>
          </a:p>
        </p:txBody>
      </p:sp>
      <p:pic>
        <p:nvPicPr>
          <p:cNvPr id="206" name="Google Shape;206;g23009a846d12fc6_15"/>
          <p:cNvPicPr preferRelativeResize="0"/>
          <p:nvPr/>
        </p:nvPicPr>
        <p:blipFill rotWithShape="1">
          <a:blip r:embed="rId4">
            <a:alphaModFix/>
          </a:blip>
          <a:srcRect b="8707" l="25534" r="25382" t="8050"/>
          <a:stretch/>
        </p:blipFill>
        <p:spPr>
          <a:xfrm>
            <a:off x="807375" y="1113375"/>
            <a:ext cx="882175" cy="1496115"/>
          </a:xfrm>
          <a:prstGeom prst="rect">
            <a:avLst/>
          </a:prstGeom>
          <a:noFill/>
          <a:ln>
            <a:noFill/>
          </a:ln>
        </p:spPr>
      </p:pic>
      <p:pic>
        <p:nvPicPr>
          <p:cNvPr id="207" name="Google Shape;207;g23009a846d12fc6_15"/>
          <p:cNvPicPr preferRelativeResize="0"/>
          <p:nvPr/>
        </p:nvPicPr>
        <p:blipFill>
          <a:blip r:embed="rId5">
            <a:alphaModFix/>
          </a:blip>
          <a:stretch>
            <a:fillRect/>
          </a:stretch>
        </p:blipFill>
        <p:spPr>
          <a:xfrm>
            <a:off x="3585300" y="3722688"/>
            <a:ext cx="1391075" cy="1391075"/>
          </a:xfrm>
          <a:prstGeom prst="rect">
            <a:avLst/>
          </a:prstGeom>
          <a:noFill/>
          <a:ln>
            <a:noFill/>
          </a:ln>
        </p:spPr>
      </p:pic>
      <p:pic>
        <p:nvPicPr>
          <p:cNvPr id="208" name="Google Shape;208;g23009a846d12fc6_15"/>
          <p:cNvPicPr preferRelativeResize="0"/>
          <p:nvPr/>
        </p:nvPicPr>
        <p:blipFill>
          <a:blip r:embed="rId6">
            <a:alphaModFix/>
          </a:blip>
          <a:stretch>
            <a:fillRect/>
          </a:stretch>
        </p:blipFill>
        <p:spPr>
          <a:xfrm>
            <a:off x="605475" y="2609500"/>
            <a:ext cx="1580575" cy="1580575"/>
          </a:xfrm>
          <a:prstGeom prst="rect">
            <a:avLst/>
          </a:prstGeom>
          <a:noFill/>
          <a:ln>
            <a:noFill/>
          </a:ln>
        </p:spPr>
      </p:pic>
      <p:pic>
        <p:nvPicPr>
          <p:cNvPr id="209" name="Google Shape;209;g23009a846d12fc6_15"/>
          <p:cNvPicPr preferRelativeResize="0"/>
          <p:nvPr/>
        </p:nvPicPr>
        <p:blipFill>
          <a:blip r:embed="rId7">
            <a:alphaModFix/>
          </a:blip>
          <a:stretch>
            <a:fillRect/>
          </a:stretch>
        </p:blipFill>
        <p:spPr>
          <a:xfrm>
            <a:off x="6179250" y="3498600"/>
            <a:ext cx="1496125" cy="1496125"/>
          </a:xfrm>
          <a:prstGeom prst="rect">
            <a:avLst/>
          </a:prstGeom>
          <a:noFill/>
          <a:ln>
            <a:noFill/>
          </a:ln>
        </p:spPr>
      </p:pic>
      <p:pic>
        <p:nvPicPr>
          <p:cNvPr id="210" name="Google Shape;210;g23009a846d12fc6_15"/>
          <p:cNvPicPr preferRelativeResize="0"/>
          <p:nvPr/>
        </p:nvPicPr>
        <p:blipFill>
          <a:blip r:embed="rId8">
            <a:alphaModFix/>
          </a:blip>
          <a:stretch>
            <a:fillRect/>
          </a:stretch>
        </p:blipFill>
        <p:spPr>
          <a:xfrm>
            <a:off x="6960351" y="1256025"/>
            <a:ext cx="1756300" cy="1756300"/>
          </a:xfrm>
          <a:prstGeom prst="rect">
            <a:avLst/>
          </a:prstGeom>
          <a:noFill/>
          <a:ln>
            <a:noFill/>
          </a:ln>
        </p:spPr>
      </p:pic>
      <p:sp>
        <p:nvSpPr>
          <p:cNvPr id="211" name="Google Shape;211;g23009a846d12fc6_15"/>
          <p:cNvSpPr/>
          <p:nvPr/>
        </p:nvSpPr>
        <p:spPr>
          <a:xfrm>
            <a:off x="2818250" y="1359625"/>
            <a:ext cx="3542100" cy="2139000"/>
          </a:xfrm>
          <a:prstGeom prst="roundRect">
            <a:avLst>
              <a:gd fmla="val 16667" name="adj"/>
            </a:avLst>
          </a:prstGeom>
          <a:solidFill>
            <a:schemeClr val="lt1"/>
          </a:solid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2200">
                <a:solidFill>
                  <a:schemeClr val="accent1"/>
                </a:solidFill>
                <a:latin typeface="Lato"/>
                <a:ea typeface="Lato"/>
                <a:cs typeface="Lato"/>
                <a:sym typeface="Lato"/>
              </a:rPr>
              <a:t>Discussion: </a:t>
            </a:r>
            <a:endParaRPr sz="2200">
              <a:solidFill>
                <a:schemeClr val="accent1"/>
              </a:solidFill>
              <a:latin typeface="Lato"/>
              <a:ea typeface="Lato"/>
              <a:cs typeface="Lato"/>
              <a:sym typeface="Lato"/>
            </a:endParaRPr>
          </a:p>
          <a:p>
            <a:pPr indent="0" lvl="0" marL="0" rtl="0" algn="ctr">
              <a:spcBef>
                <a:spcPts val="0"/>
              </a:spcBef>
              <a:spcAft>
                <a:spcPts val="0"/>
              </a:spcAft>
              <a:buNone/>
            </a:pPr>
            <a:r>
              <a:t/>
            </a:r>
            <a:endParaRPr sz="2200">
              <a:solidFill>
                <a:schemeClr val="accent1"/>
              </a:solidFill>
              <a:latin typeface="Lato"/>
              <a:ea typeface="Lato"/>
              <a:cs typeface="Lato"/>
              <a:sym typeface="Lato"/>
            </a:endParaRPr>
          </a:p>
          <a:p>
            <a:pPr indent="0" lvl="0" marL="0" rtl="0" algn="ctr">
              <a:spcBef>
                <a:spcPts val="0"/>
              </a:spcBef>
              <a:spcAft>
                <a:spcPts val="0"/>
              </a:spcAft>
              <a:buNone/>
            </a:pPr>
            <a:r>
              <a:rPr lang="en-GB" sz="2200">
                <a:solidFill>
                  <a:schemeClr val="accent1"/>
                </a:solidFill>
                <a:latin typeface="Lato"/>
                <a:ea typeface="Lato"/>
                <a:cs typeface="Lato"/>
                <a:sym typeface="Lato"/>
              </a:rPr>
              <a:t>What are the </a:t>
            </a:r>
            <a:r>
              <a:rPr lang="en-GB" sz="2200" u="sng">
                <a:solidFill>
                  <a:schemeClr val="accent1"/>
                </a:solidFill>
                <a:latin typeface="Lato"/>
                <a:ea typeface="Lato"/>
                <a:cs typeface="Lato"/>
                <a:sym typeface="Lato"/>
              </a:rPr>
              <a:t>financial</a:t>
            </a:r>
            <a:r>
              <a:rPr lang="en-GB" sz="2200">
                <a:solidFill>
                  <a:schemeClr val="accent1"/>
                </a:solidFill>
                <a:latin typeface="Lato"/>
                <a:ea typeface="Lato"/>
                <a:cs typeface="Lato"/>
                <a:sym typeface="Lato"/>
              </a:rPr>
              <a:t> </a:t>
            </a:r>
            <a:r>
              <a:rPr lang="en-GB" sz="2200" u="sng">
                <a:solidFill>
                  <a:schemeClr val="accent1"/>
                </a:solidFill>
                <a:latin typeface="Lato"/>
                <a:ea typeface="Lato"/>
                <a:cs typeface="Lato"/>
                <a:sym typeface="Lato"/>
              </a:rPr>
              <a:t>costs</a:t>
            </a:r>
            <a:r>
              <a:rPr lang="en-GB" sz="2200">
                <a:solidFill>
                  <a:schemeClr val="accent1"/>
                </a:solidFill>
                <a:latin typeface="Lato"/>
                <a:ea typeface="Lato"/>
                <a:cs typeface="Lato"/>
                <a:sym typeface="Lato"/>
              </a:rPr>
              <a:t> associated with mobile phones?</a:t>
            </a:r>
            <a:endParaRPr sz="2200">
              <a:solidFill>
                <a:schemeClr val="accent1"/>
              </a:solidFill>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g2d41ceb03e9_0_34"/>
          <p:cNvSpPr/>
          <p:nvPr/>
        </p:nvSpPr>
        <p:spPr>
          <a:xfrm>
            <a:off x="108525" y="4316050"/>
            <a:ext cx="1779900" cy="460200"/>
          </a:xfrm>
          <a:prstGeom prst="roundRect">
            <a:avLst>
              <a:gd fmla="val 16667" name="adj"/>
            </a:avLst>
          </a:prstGeom>
          <a:solidFill>
            <a:srgbClr val="FF8022"/>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dk1"/>
                </a:solidFill>
                <a:latin typeface="Lato"/>
                <a:ea typeface="Lato"/>
                <a:cs typeface="Lato"/>
                <a:sym typeface="Lato"/>
              </a:rPr>
              <a:t>insurance</a:t>
            </a:r>
            <a:endParaRPr b="1" sz="1600">
              <a:solidFill>
                <a:schemeClr val="dk1"/>
              </a:solidFill>
              <a:latin typeface="Lato"/>
              <a:ea typeface="Lato"/>
              <a:cs typeface="Lato"/>
              <a:sym typeface="Lato"/>
            </a:endParaRPr>
          </a:p>
        </p:txBody>
      </p:sp>
      <p:sp>
        <p:nvSpPr>
          <p:cNvPr id="217" name="Google Shape;217;g2d41ceb03e9_0_34"/>
          <p:cNvSpPr/>
          <p:nvPr/>
        </p:nvSpPr>
        <p:spPr>
          <a:xfrm>
            <a:off x="2130475" y="4316050"/>
            <a:ext cx="1779900" cy="460200"/>
          </a:xfrm>
          <a:prstGeom prst="roundRect">
            <a:avLst>
              <a:gd fmla="val 16667" name="adj"/>
            </a:avLst>
          </a:prstGeom>
          <a:solidFill>
            <a:srgbClr val="FF8022"/>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dk1"/>
                </a:solidFill>
                <a:latin typeface="Lato"/>
                <a:ea typeface="Lato"/>
                <a:cs typeface="Lato"/>
                <a:sym typeface="Lato"/>
              </a:rPr>
              <a:t>data</a:t>
            </a:r>
            <a:endParaRPr b="1" sz="1600">
              <a:solidFill>
                <a:schemeClr val="dk1"/>
              </a:solidFill>
              <a:latin typeface="Lato"/>
              <a:ea typeface="Lato"/>
              <a:cs typeface="Lato"/>
              <a:sym typeface="Lato"/>
            </a:endParaRPr>
          </a:p>
        </p:txBody>
      </p:sp>
      <p:sp>
        <p:nvSpPr>
          <p:cNvPr id="218" name="Google Shape;218;g2d41ceb03e9_0_34"/>
          <p:cNvSpPr/>
          <p:nvPr/>
        </p:nvSpPr>
        <p:spPr>
          <a:xfrm>
            <a:off x="4070275" y="4316050"/>
            <a:ext cx="1779900" cy="460200"/>
          </a:xfrm>
          <a:prstGeom prst="roundRect">
            <a:avLst>
              <a:gd fmla="val 16667" name="adj"/>
            </a:avLst>
          </a:prstGeom>
          <a:solidFill>
            <a:srgbClr val="FF8022"/>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dk1"/>
                </a:solidFill>
                <a:latin typeface="Lato"/>
                <a:ea typeface="Lato"/>
                <a:cs typeface="Lato"/>
                <a:sym typeface="Lato"/>
              </a:rPr>
              <a:t>tariff</a:t>
            </a:r>
            <a:endParaRPr b="1" sz="1600">
              <a:solidFill>
                <a:schemeClr val="dk1"/>
              </a:solidFill>
              <a:latin typeface="Lato"/>
              <a:ea typeface="Lato"/>
              <a:cs typeface="Lato"/>
              <a:sym typeface="Lato"/>
            </a:endParaRPr>
          </a:p>
        </p:txBody>
      </p:sp>
      <p:sp>
        <p:nvSpPr>
          <p:cNvPr id="219" name="Google Shape;219;g2d41ceb03e9_0_34"/>
          <p:cNvSpPr/>
          <p:nvPr/>
        </p:nvSpPr>
        <p:spPr>
          <a:xfrm>
            <a:off x="6092225" y="4316050"/>
            <a:ext cx="1779900" cy="460200"/>
          </a:xfrm>
          <a:prstGeom prst="roundRect">
            <a:avLst>
              <a:gd fmla="val 16667" name="adj"/>
            </a:avLst>
          </a:prstGeom>
          <a:solidFill>
            <a:srgbClr val="FF8022"/>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dk1"/>
                </a:solidFill>
                <a:latin typeface="Lato"/>
                <a:ea typeface="Lato"/>
                <a:cs typeface="Lato"/>
                <a:sym typeface="Lato"/>
              </a:rPr>
              <a:t>device</a:t>
            </a:r>
            <a:endParaRPr b="1" sz="1600">
              <a:solidFill>
                <a:schemeClr val="dk1"/>
              </a:solidFill>
              <a:latin typeface="Lato"/>
              <a:ea typeface="Lato"/>
              <a:cs typeface="Lato"/>
              <a:sym typeface="Lato"/>
            </a:endParaRPr>
          </a:p>
        </p:txBody>
      </p:sp>
      <p:sp>
        <p:nvSpPr>
          <p:cNvPr id="220" name="Google Shape;220;g2d41ceb03e9_0_34"/>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990"/>
              <a:buFont typeface="Arial"/>
              <a:buNone/>
            </a:pPr>
            <a:r>
              <a:rPr lang="en-GB" sz="2900"/>
              <a:t>How much does it cost to have a mobile phone?</a:t>
            </a:r>
            <a:endParaRPr sz="2900"/>
          </a:p>
          <a:p>
            <a:pPr indent="0" lvl="0" marL="0" rtl="0" algn="l">
              <a:spcBef>
                <a:spcPts val="0"/>
              </a:spcBef>
              <a:spcAft>
                <a:spcPts val="0"/>
              </a:spcAft>
              <a:buClr>
                <a:srgbClr val="000000"/>
              </a:buClr>
              <a:buSzPts val="990"/>
              <a:buFont typeface="Arial"/>
              <a:buNone/>
            </a:pPr>
            <a:r>
              <a:rPr lang="en-GB" sz="2000"/>
              <a:t>Copy the table and match the definitions with the keywords below</a:t>
            </a:r>
            <a:endParaRPr sz="2000"/>
          </a:p>
        </p:txBody>
      </p:sp>
      <p:sp>
        <p:nvSpPr>
          <p:cNvPr id="221" name="Google Shape;221;g2d41ceb03e9_0_34"/>
          <p:cNvSpPr txBox="1"/>
          <p:nvPr/>
        </p:nvSpPr>
        <p:spPr>
          <a:xfrm>
            <a:off x="88350" y="4804800"/>
            <a:ext cx="6687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000">
                <a:solidFill>
                  <a:schemeClr val="accent1"/>
                </a:solidFill>
                <a:latin typeface="Lato"/>
                <a:ea typeface="Lato"/>
                <a:cs typeface="Lato"/>
                <a:sym typeface="Lato"/>
              </a:rPr>
              <a:t>Resource 1 | Mobile phone cost breakdown</a:t>
            </a:r>
            <a:endParaRPr b="1" sz="1000">
              <a:solidFill>
                <a:schemeClr val="accent1"/>
              </a:solidFill>
              <a:latin typeface="Lato"/>
              <a:ea typeface="Lato"/>
              <a:cs typeface="Lato"/>
              <a:sym typeface="Lato"/>
            </a:endParaRPr>
          </a:p>
        </p:txBody>
      </p:sp>
      <p:graphicFrame>
        <p:nvGraphicFramePr>
          <p:cNvPr id="222" name="Google Shape;222;g2d41ceb03e9_0_34"/>
          <p:cNvGraphicFramePr/>
          <p:nvPr/>
        </p:nvGraphicFramePr>
        <p:xfrm>
          <a:off x="88338" y="1156150"/>
          <a:ext cx="3000000" cy="3000000"/>
        </p:xfrm>
        <a:graphic>
          <a:graphicData uri="http://schemas.openxmlformats.org/drawingml/2006/table">
            <a:tbl>
              <a:tblPr>
                <a:noFill/>
                <a:tableStyleId>{8ADE1D2D-BE62-4D92-AB2E-36FA0C27AA43}</a:tableStyleId>
              </a:tblPr>
              <a:tblGrid>
                <a:gridCol w="1651175"/>
                <a:gridCol w="5726625"/>
              </a:tblGrid>
              <a:tr h="396200">
                <a:tc>
                  <a:txBody>
                    <a:bodyPr/>
                    <a:lstStyle/>
                    <a:p>
                      <a:pPr indent="0" lvl="0" marL="0" rtl="0" algn="l">
                        <a:spcBef>
                          <a:spcPts val="0"/>
                        </a:spcBef>
                        <a:spcAft>
                          <a:spcPts val="0"/>
                        </a:spcAft>
                        <a:buNone/>
                      </a:pPr>
                      <a:r>
                        <a:rPr b="1" lang="en-GB" sz="1200">
                          <a:solidFill>
                            <a:schemeClr val="dk1"/>
                          </a:solidFill>
                          <a:latin typeface="Lato"/>
                          <a:ea typeface="Lato"/>
                          <a:cs typeface="Lato"/>
                          <a:sym typeface="Lato"/>
                        </a:rPr>
                        <a:t>Keyword </a:t>
                      </a:r>
                      <a:endParaRPr b="1" sz="1200">
                        <a:solidFill>
                          <a:schemeClr val="dk1"/>
                        </a:solidFill>
                        <a:latin typeface="Lato"/>
                        <a:ea typeface="Lato"/>
                        <a:cs typeface="Lato"/>
                        <a:sym typeface="Lato"/>
                      </a:endParaRPr>
                    </a:p>
                  </a:txBody>
                  <a:tcPr marT="91425" marB="91425" marR="91425" marL="91425">
                    <a:solidFill>
                      <a:schemeClr val="accent2"/>
                    </a:solidFill>
                  </a:tcPr>
                </a:tc>
                <a:tc>
                  <a:txBody>
                    <a:bodyPr/>
                    <a:lstStyle/>
                    <a:p>
                      <a:pPr indent="0" lvl="0" marL="0" rtl="0" algn="l">
                        <a:spcBef>
                          <a:spcPts val="0"/>
                        </a:spcBef>
                        <a:spcAft>
                          <a:spcPts val="0"/>
                        </a:spcAft>
                        <a:buNone/>
                      </a:pPr>
                      <a:r>
                        <a:rPr b="1" lang="en-GB" sz="1200">
                          <a:solidFill>
                            <a:schemeClr val="dk1"/>
                          </a:solidFill>
                          <a:latin typeface="Lato"/>
                          <a:ea typeface="Lato"/>
                          <a:cs typeface="Lato"/>
                          <a:sym typeface="Lato"/>
                        </a:rPr>
                        <a:t>Definition </a:t>
                      </a:r>
                      <a:endParaRPr b="1" sz="1200">
                        <a:solidFill>
                          <a:schemeClr val="dk1"/>
                        </a:solidFill>
                        <a:latin typeface="Lato"/>
                        <a:ea typeface="Lato"/>
                        <a:cs typeface="Lato"/>
                        <a:sym typeface="Lato"/>
                      </a:endParaRPr>
                    </a:p>
                  </a:txBody>
                  <a:tcPr marT="91425" marB="91425" marR="91425" marL="91425">
                    <a:lnB cap="flat" cmpd="sng" w="9525">
                      <a:solidFill>
                        <a:srgbClr val="9E9E9E"/>
                      </a:solidFill>
                      <a:prstDash val="solid"/>
                      <a:round/>
                      <a:headEnd len="sm" w="sm" type="none"/>
                      <a:tailEnd len="sm" w="sm" type="none"/>
                    </a:lnB>
                    <a:solidFill>
                      <a:schemeClr val="accent2"/>
                    </a:solidFill>
                  </a:tcPr>
                </a:tc>
              </a:tr>
              <a:tr h="548600">
                <a:tc>
                  <a:txBody>
                    <a:bodyPr/>
                    <a:lstStyle/>
                    <a:p>
                      <a:pPr indent="0" lvl="0" marL="0" rtl="0" algn="l">
                        <a:spcBef>
                          <a:spcPts val="0"/>
                        </a:spcBef>
                        <a:spcAft>
                          <a:spcPts val="0"/>
                        </a:spcAft>
                        <a:buNone/>
                      </a:pPr>
                      <a:r>
                        <a:t/>
                      </a:r>
                      <a:endParaRPr>
                        <a:solidFill>
                          <a:schemeClr val="dk1"/>
                        </a:solidFill>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GB" sz="1500">
                          <a:solidFill>
                            <a:schemeClr val="dk1"/>
                          </a:solidFill>
                          <a:latin typeface="Lato"/>
                          <a:ea typeface="Lato"/>
                          <a:cs typeface="Lato"/>
                          <a:sym typeface="Lato"/>
                        </a:rPr>
                        <a:t>This cost can be paid  in one go or over an agreed period of time.</a:t>
                      </a:r>
                      <a:endParaRPr sz="1500">
                        <a:solidFill>
                          <a:schemeClr val="dk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48600">
                <a:tc>
                  <a:txBody>
                    <a:bodyPr/>
                    <a:lstStyle/>
                    <a:p>
                      <a:pPr indent="0" lvl="0" marL="0" rtl="0" algn="l">
                        <a:spcBef>
                          <a:spcPts val="0"/>
                        </a:spcBef>
                        <a:spcAft>
                          <a:spcPts val="0"/>
                        </a:spcAft>
                        <a:buNone/>
                      </a:pPr>
                      <a:r>
                        <a:t/>
                      </a:r>
                      <a:endParaRPr>
                        <a:solidFill>
                          <a:schemeClr val="dk1"/>
                        </a:solidFill>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GB" sz="1500">
                          <a:solidFill>
                            <a:schemeClr val="dk1"/>
                          </a:solidFill>
                          <a:latin typeface="Lato"/>
                          <a:ea typeface="Lato"/>
                          <a:cs typeface="Lato"/>
                          <a:sym typeface="Lato"/>
                        </a:rPr>
                        <a:t>This charge is based on the number of calls and texts used. It can be charged monthly, or paid as </a:t>
                      </a:r>
                      <a:r>
                        <a:rPr b="1" lang="en-GB" sz="1500">
                          <a:solidFill>
                            <a:schemeClr val="dk1"/>
                          </a:solidFill>
                          <a:latin typeface="Lato"/>
                          <a:ea typeface="Lato"/>
                          <a:cs typeface="Lato"/>
                          <a:sym typeface="Lato"/>
                        </a:rPr>
                        <a:t>pay-as-you-go/top-up</a:t>
                      </a:r>
                      <a:endParaRPr b="1" sz="1500">
                        <a:solidFill>
                          <a:schemeClr val="dk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48600">
                <a:tc>
                  <a:txBody>
                    <a:bodyPr/>
                    <a:lstStyle/>
                    <a:p>
                      <a:pPr indent="0" lvl="0" marL="0" rtl="0" algn="l">
                        <a:spcBef>
                          <a:spcPts val="0"/>
                        </a:spcBef>
                        <a:spcAft>
                          <a:spcPts val="0"/>
                        </a:spcAft>
                        <a:buNone/>
                      </a:pPr>
                      <a:r>
                        <a:t/>
                      </a:r>
                      <a:endParaRPr>
                        <a:solidFill>
                          <a:schemeClr val="dk1"/>
                        </a:solidFill>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GB" sz="1500">
                          <a:solidFill>
                            <a:schemeClr val="dk1"/>
                          </a:solidFill>
                          <a:latin typeface="Lato"/>
                          <a:ea typeface="Lato"/>
                          <a:cs typeface="Lato"/>
                          <a:sym typeface="Lato"/>
                        </a:rPr>
                        <a:t>This charge is for the amount of internet used. It is measured in GB (gigabytes).</a:t>
                      </a:r>
                      <a:endParaRPr sz="1500">
                        <a:solidFill>
                          <a:schemeClr val="dk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31500">
                <a:tc>
                  <a:txBody>
                    <a:bodyPr/>
                    <a:lstStyle/>
                    <a:p>
                      <a:pPr indent="0" lvl="0" marL="0" rtl="0" algn="l">
                        <a:spcBef>
                          <a:spcPts val="0"/>
                        </a:spcBef>
                        <a:spcAft>
                          <a:spcPts val="0"/>
                        </a:spcAft>
                        <a:buNone/>
                      </a:pPr>
                      <a:r>
                        <a:t/>
                      </a:r>
                      <a:endParaRPr>
                        <a:solidFill>
                          <a:schemeClr val="dk1"/>
                        </a:solidFill>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GB" sz="1500">
                          <a:solidFill>
                            <a:schemeClr val="dk1"/>
                          </a:solidFill>
                          <a:latin typeface="Lato"/>
                          <a:ea typeface="Lato"/>
                          <a:cs typeface="Lato"/>
                          <a:sym typeface="Lato"/>
                        </a:rPr>
                        <a:t>This cost allows the phone to be replaced if it is lost, stolen or damaged.</a:t>
                      </a:r>
                      <a:endParaRPr sz="1500">
                        <a:solidFill>
                          <a:schemeClr val="dk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223" name="Google Shape;223;g2d41ceb03e9_0_34"/>
          <p:cNvSpPr txBox="1"/>
          <p:nvPr/>
        </p:nvSpPr>
        <p:spPr>
          <a:xfrm>
            <a:off x="7598400" y="1177700"/>
            <a:ext cx="1434300" cy="2751900"/>
          </a:xfrm>
          <a:prstGeom prst="rect">
            <a:avLst/>
          </a:prstGeom>
          <a:noFill/>
          <a:ln cap="flat" cmpd="sng" w="19050">
            <a:solidFill>
              <a:schemeClr val="accent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sz="1800">
                <a:solidFill>
                  <a:schemeClr val="accent1"/>
                </a:solidFill>
                <a:latin typeface="Lato"/>
                <a:ea typeface="Lato"/>
                <a:cs typeface="Lato"/>
                <a:sym typeface="Lato"/>
              </a:rPr>
              <a:t>Stretch: What deals or bargains might phone companies offer?</a:t>
            </a:r>
            <a:endParaRPr sz="2000">
              <a:solidFill>
                <a:schemeClr val="accen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g1cb38281e4a_0_24"/>
          <p:cNvPicPr preferRelativeResize="0"/>
          <p:nvPr/>
        </p:nvPicPr>
        <p:blipFill rotWithShape="1">
          <a:blip r:embed="rId3">
            <a:alphaModFix/>
          </a:blip>
          <a:srcRect b="2793" l="23508" r="23284" t="2537"/>
          <a:stretch/>
        </p:blipFill>
        <p:spPr>
          <a:xfrm>
            <a:off x="3876550" y="1602904"/>
            <a:ext cx="1320350" cy="2349197"/>
          </a:xfrm>
          <a:prstGeom prst="rect">
            <a:avLst/>
          </a:prstGeom>
          <a:noFill/>
          <a:ln>
            <a:noFill/>
          </a:ln>
        </p:spPr>
      </p:pic>
      <p:sp>
        <p:nvSpPr>
          <p:cNvPr id="229" name="Google Shape;229;g1cb38281e4a_0_24"/>
          <p:cNvSpPr/>
          <p:nvPr/>
        </p:nvSpPr>
        <p:spPr>
          <a:xfrm>
            <a:off x="5526925" y="1401450"/>
            <a:ext cx="3464700" cy="923400"/>
          </a:xfrm>
          <a:prstGeom prst="wedgeRectCallout">
            <a:avLst>
              <a:gd fmla="val -56623" name="adj1"/>
              <a:gd fmla="val 41569"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1cb38281e4a_0_24"/>
          <p:cNvSpPr/>
          <p:nvPr/>
        </p:nvSpPr>
        <p:spPr>
          <a:xfrm>
            <a:off x="108525" y="2782400"/>
            <a:ext cx="3361800" cy="1169700"/>
          </a:xfrm>
          <a:prstGeom prst="wedgeRectCallout">
            <a:avLst>
              <a:gd fmla="val 57735" name="adj1"/>
              <a:gd fmla="val 2528"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1cb38281e4a_0_24"/>
          <p:cNvSpPr txBox="1"/>
          <p:nvPr/>
        </p:nvSpPr>
        <p:spPr>
          <a:xfrm>
            <a:off x="5526925" y="1450925"/>
            <a:ext cx="35409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solidFill>
                  <a:schemeClr val="lt1"/>
                </a:solidFill>
                <a:latin typeface="Lato"/>
                <a:ea typeface="Lato"/>
                <a:cs typeface="Lato"/>
                <a:sym typeface="Lato"/>
              </a:rPr>
              <a:t>This charge is for the amount of internet used. It is measured in GB (gigabytes).</a:t>
            </a:r>
            <a:endParaRPr sz="1600">
              <a:solidFill>
                <a:schemeClr val="lt1"/>
              </a:solidFill>
              <a:latin typeface="Lato"/>
              <a:ea typeface="Lato"/>
              <a:cs typeface="Lato"/>
              <a:sym typeface="Lato"/>
            </a:endParaRPr>
          </a:p>
          <a:p>
            <a:pPr indent="0" lvl="0" marL="0" rtl="0" algn="l">
              <a:spcBef>
                <a:spcPts val="0"/>
              </a:spcBef>
              <a:spcAft>
                <a:spcPts val="0"/>
              </a:spcAft>
              <a:buNone/>
            </a:pPr>
            <a:r>
              <a:t/>
            </a:r>
            <a:endParaRPr sz="1600">
              <a:solidFill>
                <a:schemeClr val="lt1"/>
              </a:solidFill>
              <a:latin typeface="Lato"/>
              <a:ea typeface="Lato"/>
              <a:cs typeface="Lato"/>
              <a:sym typeface="Lato"/>
            </a:endParaRPr>
          </a:p>
        </p:txBody>
      </p:sp>
      <p:grpSp>
        <p:nvGrpSpPr>
          <p:cNvPr id="232" name="Google Shape;232;g1cb38281e4a_0_24"/>
          <p:cNvGrpSpPr/>
          <p:nvPr/>
        </p:nvGrpSpPr>
        <p:grpSpPr>
          <a:xfrm>
            <a:off x="61450" y="1450925"/>
            <a:ext cx="3408875" cy="1043725"/>
            <a:chOff x="61450" y="1450925"/>
            <a:chExt cx="3408875" cy="1043725"/>
          </a:xfrm>
        </p:grpSpPr>
        <p:sp>
          <p:nvSpPr>
            <p:cNvPr id="233" name="Google Shape;233;g1cb38281e4a_0_24"/>
            <p:cNvSpPr/>
            <p:nvPr/>
          </p:nvSpPr>
          <p:spPr>
            <a:xfrm>
              <a:off x="61450" y="1450925"/>
              <a:ext cx="3361800" cy="923400"/>
            </a:xfrm>
            <a:prstGeom prst="wedgeRectCallout">
              <a:avLst>
                <a:gd fmla="val 61224" name="adj1"/>
                <a:gd fmla="val 42203"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1cb38281e4a_0_24"/>
            <p:cNvSpPr txBox="1"/>
            <p:nvPr/>
          </p:nvSpPr>
          <p:spPr>
            <a:xfrm>
              <a:off x="108525" y="1571250"/>
              <a:ext cx="33618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solidFill>
                    <a:schemeClr val="lt1"/>
                  </a:solidFill>
                  <a:latin typeface="Lato"/>
                  <a:ea typeface="Lato"/>
                  <a:cs typeface="Lato"/>
                  <a:sym typeface="Lato"/>
                </a:rPr>
                <a:t>This cost </a:t>
              </a:r>
              <a:r>
                <a:rPr lang="en-GB" sz="1600">
                  <a:solidFill>
                    <a:schemeClr val="lt1"/>
                  </a:solidFill>
                  <a:latin typeface="Lato"/>
                  <a:ea typeface="Lato"/>
                  <a:cs typeface="Lato"/>
                  <a:sym typeface="Lato"/>
                </a:rPr>
                <a:t>can be paid  in one go or over an agreed period of time.</a:t>
              </a:r>
              <a:endParaRPr sz="1600">
                <a:solidFill>
                  <a:schemeClr val="lt1"/>
                </a:solidFill>
                <a:latin typeface="Lato"/>
                <a:ea typeface="Lato"/>
                <a:cs typeface="Lato"/>
                <a:sym typeface="Lato"/>
              </a:endParaRPr>
            </a:p>
            <a:p>
              <a:pPr indent="0" lvl="0" marL="0" rtl="0" algn="l">
                <a:spcBef>
                  <a:spcPts val="0"/>
                </a:spcBef>
                <a:spcAft>
                  <a:spcPts val="0"/>
                </a:spcAft>
                <a:buNone/>
              </a:pPr>
              <a:r>
                <a:t/>
              </a:r>
              <a:endParaRPr sz="1600">
                <a:latin typeface="Lato"/>
                <a:ea typeface="Lato"/>
                <a:cs typeface="Lato"/>
                <a:sym typeface="Lato"/>
              </a:endParaRPr>
            </a:p>
          </p:txBody>
        </p:sp>
      </p:grpSp>
      <p:sp>
        <p:nvSpPr>
          <p:cNvPr id="235" name="Google Shape;235;g1cb38281e4a_0_24"/>
          <p:cNvSpPr txBox="1"/>
          <p:nvPr/>
        </p:nvSpPr>
        <p:spPr>
          <a:xfrm>
            <a:off x="184725" y="2773700"/>
            <a:ext cx="33618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solidFill>
                  <a:schemeClr val="lt1"/>
                </a:solidFill>
                <a:latin typeface="Lato"/>
                <a:ea typeface="Lato"/>
                <a:cs typeface="Lato"/>
                <a:sym typeface="Lato"/>
              </a:rPr>
              <a:t>This charge is based on the number of calls and texts used. It can be charged monthly, or paid as pay-as-you-go/top-up</a:t>
            </a:r>
            <a:endParaRPr sz="1600">
              <a:solidFill>
                <a:schemeClr val="lt1"/>
              </a:solidFill>
              <a:latin typeface="Lato"/>
              <a:ea typeface="Lato"/>
              <a:cs typeface="Lato"/>
              <a:sym typeface="Lato"/>
            </a:endParaRPr>
          </a:p>
          <a:p>
            <a:pPr indent="0" lvl="0" marL="0" rtl="0" algn="l">
              <a:spcBef>
                <a:spcPts val="0"/>
              </a:spcBef>
              <a:spcAft>
                <a:spcPts val="0"/>
              </a:spcAft>
              <a:buNone/>
            </a:pPr>
            <a:r>
              <a:t/>
            </a:r>
            <a:endParaRPr sz="1600">
              <a:solidFill>
                <a:schemeClr val="lt1"/>
              </a:solidFill>
              <a:latin typeface="Lato"/>
              <a:ea typeface="Lato"/>
              <a:cs typeface="Lato"/>
              <a:sym typeface="Lato"/>
            </a:endParaRPr>
          </a:p>
        </p:txBody>
      </p:sp>
      <p:sp>
        <p:nvSpPr>
          <p:cNvPr id="236" name="Google Shape;236;g1cb38281e4a_0_24"/>
          <p:cNvSpPr/>
          <p:nvPr/>
        </p:nvSpPr>
        <p:spPr>
          <a:xfrm>
            <a:off x="5652600" y="2697500"/>
            <a:ext cx="3361800" cy="923400"/>
          </a:xfrm>
          <a:prstGeom prst="wedgeRectCallout">
            <a:avLst>
              <a:gd fmla="val -56623" name="adj1"/>
              <a:gd fmla="val 41569"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1cb38281e4a_0_24"/>
          <p:cNvSpPr txBox="1"/>
          <p:nvPr/>
        </p:nvSpPr>
        <p:spPr>
          <a:xfrm>
            <a:off x="5694075" y="2697500"/>
            <a:ext cx="33618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solidFill>
                  <a:schemeClr val="lt1"/>
                </a:solidFill>
                <a:latin typeface="Lato"/>
                <a:ea typeface="Lato"/>
                <a:cs typeface="Lato"/>
                <a:sym typeface="Lato"/>
              </a:rPr>
              <a:t>This cost allows the phone to be replaced if it is lost, stolen or damaged.</a:t>
            </a:r>
            <a:endParaRPr sz="1600">
              <a:solidFill>
                <a:schemeClr val="lt1"/>
              </a:solidFill>
              <a:latin typeface="Lato"/>
              <a:ea typeface="Lato"/>
              <a:cs typeface="Lato"/>
              <a:sym typeface="Lato"/>
            </a:endParaRPr>
          </a:p>
          <a:p>
            <a:pPr indent="0" lvl="0" marL="0" rtl="0" algn="l">
              <a:spcBef>
                <a:spcPts val="0"/>
              </a:spcBef>
              <a:spcAft>
                <a:spcPts val="0"/>
              </a:spcAft>
              <a:buNone/>
            </a:pPr>
            <a:r>
              <a:t/>
            </a:r>
            <a:endParaRPr sz="1600">
              <a:solidFill>
                <a:schemeClr val="lt1"/>
              </a:solidFill>
              <a:latin typeface="Lato"/>
              <a:ea typeface="Lato"/>
              <a:cs typeface="Lato"/>
              <a:sym typeface="Lato"/>
            </a:endParaRPr>
          </a:p>
        </p:txBody>
      </p:sp>
      <p:sp>
        <p:nvSpPr>
          <p:cNvPr id="238" name="Google Shape;238;g1cb38281e4a_0_24"/>
          <p:cNvSpPr/>
          <p:nvPr/>
        </p:nvSpPr>
        <p:spPr>
          <a:xfrm>
            <a:off x="7211725" y="2034450"/>
            <a:ext cx="1779900" cy="460200"/>
          </a:xfrm>
          <a:prstGeom prst="roundRect">
            <a:avLst>
              <a:gd fmla="val 16667" name="adj"/>
            </a:avLst>
          </a:prstGeom>
          <a:solidFill>
            <a:srgbClr val="00FF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latin typeface="Lato"/>
                <a:ea typeface="Lato"/>
                <a:cs typeface="Lato"/>
                <a:sym typeface="Lato"/>
              </a:rPr>
              <a:t>data</a:t>
            </a:r>
            <a:endParaRPr b="1" sz="1600">
              <a:latin typeface="Lato"/>
              <a:ea typeface="Lato"/>
              <a:cs typeface="Lato"/>
              <a:sym typeface="Lato"/>
            </a:endParaRPr>
          </a:p>
        </p:txBody>
      </p:sp>
      <p:sp>
        <p:nvSpPr>
          <p:cNvPr id="239" name="Google Shape;239;g1cb38281e4a_0_24"/>
          <p:cNvSpPr/>
          <p:nvPr/>
        </p:nvSpPr>
        <p:spPr>
          <a:xfrm>
            <a:off x="2230550" y="3729500"/>
            <a:ext cx="1239900" cy="460200"/>
          </a:xfrm>
          <a:prstGeom prst="roundRect">
            <a:avLst>
              <a:gd fmla="val 16667" name="adj"/>
            </a:avLst>
          </a:prstGeom>
          <a:solidFill>
            <a:srgbClr val="00FF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latin typeface="Lato"/>
                <a:ea typeface="Lato"/>
                <a:cs typeface="Lato"/>
                <a:sym typeface="Lato"/>
              </a:rPr>
              <a:t>tariff</a:t>
            </a:r>
            <a:endParaRPr b="1" sz="1600">
              <a:latin typeface="Lato"/>
              <a:ea typeface="Lato"/>
              <a:cs typeface="Lato"/>
              <a:sym typeface="Lato"/>
            </a:endParaRPr>
          </a:p>
        </p:txBody>
      </p:sp>
      <p:sp>
        <p:nvSpPr>
          <p:cNvPr id="240" name="Google Shape;240;g1cb38281e4a_0_24"/>
          <p:cNvSpPr/>
          <p:nvPr/>
        </p:nvSpPr>
        <p:spPr>
          <a:xfrm>
            <a:off x="7234500" y="3407000"/>
            <a:ext cx="1779900" cy="460200"/>
          </a:xfrm>
          <a:prstGeom prst="roundRect">
            <a:avLst>
              <a:gd fmla="val 16667" name="adj"/>
            </a:avLst>
          </a:prstGeom>
          <a:solidFill>
            <a:srgbClr val="00FF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latin typeface="Lato"/>
                <a:ea typeface="Lato"/>
                <a:cs typeface="Lato"/>
                <a:sym typeface="Lato"/>
              </a:rPr>
              <a:t>insurance</a:t>
            </a:r>
            <a:endParaRPr b="1" sz="1600">
              <a:latin typeface="Lato"/>
              <a:ea typeface="Lato"/>
              <a:cs typeface="Lato"/>
              <a:sym typeface="Lato"/>
            </a:endParaRPr>
          </a:p>
        </p:txBody>
      </p:sp>
      <p:sp>
        <p:nvSpPr>
          <p:cNvPr id="241" name="Google Shape;241;g1cb38281e4a_0_24"/>
          <p:cNvSpPr/>
          <p:nvPr/>
        </p:nvSpPr>
        <p:spPr>
          <a:xfrm>
            <a:off x="1641875" y="2160425"/>
            <a:ext cx="1779900" cy="460200"/>
          </a:xfrm>
          <a:prstGeom prst="roundRect">
            <a:avLst>
              <a:gd fmla="val 16667" name="adj"/>
            </a:avLst>
          </a:prstGeom>
          <a:solidFill>
            <a:srgbClr val="00FF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latin typeface="Lato"/>
                <a:ea typeface="Lato"/>
                <a:cs typeface="Lato"/>
                <a:sym typeface="Lato"/>
              </a:rPr>
              <a:t>device</a:t>
            </a:r>
            <a:endParaRPr b="1" sz="1600">
              <a:latin typeface="Lato"/>
              <a:ea typeface="Lato"/>
              <a:cs typeface="Lato"/>
              <a:sym typeface="Lato"/>
            </a:endParaRPr>
          </a:p>
        </p:txBody>
      </p:sp>
      <p:sp>
        <p:nvSpPr>
          <p:cNvPr id="242" name="Google Shape;242;g1cb38281e4a_0_2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How much does it cost to have a mobile phone?</a:t>
            </a:r>
            <a:endParaRPr b="1" i="0" sz="2900" u="none" cap="none" strike="noStrike">
              <a:latin typeface="Lato"/>
              <a:ea typeface="Lato"/>
              <a:cs typeface="Lato"/>
              <a:sym typeface="Lato"/>
            </a:endParaRPr>
          </a:p>
        </p:txBody>
      </p:sp>
      <p:sp>
        <p:nvSpPr>
          <p:cNvPr id="243" name="Google Shape;243;g1cb38281e4a_0_24"/>
          <p:cNvSpPr/>
          <p:nvPr/>
        </p:nvSpPr>
        <p:spPr>
          <a:xfrm>
            <a:off x="108525" y="4392250"/>
            <a:ext cx="1779900" cy="460200"/>
          </a:xfrm>
          <a:prstGeom prst="roundRect">
            <a:avLst>
              <a:gd fmla="val 16667" name="adj"/>
            </a:avLst>
          </a:prstGeom>
          <a:solidFill>
            <a:srgbClr val="FF8022"/>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latin typeface="Lato"/>
                <a:ea typeface="Lato"/>
                <a:cs typeface="Lato"/>
                <a:sym typeface="Lato"/>
              </a:rPr>
              <a:t>insurance</a:t>
            </a:r>
            <a:endParaRPr b="1" sz="1600">
              <a:latin typeface="Lato"/>
              <a:ea typeface="Lato"/>
              <a:cs typeface="Lato"/>
              <a:sym typeface="Lato"/>
            </a:endParaRPr>
          </a:p>
        </p:txBody>
      </p:sp>
      <p:sp>
        <p:nvSpPr>
          <p:cNvPr id="244" name="Google Shape;244;g1cb38281e4a_0_24"/>
          <p:cNvSpPr/>
          <p:nvPr/>
        </p:nvSpPr>
        <p:spPr>
          <a:xfrm>
            <a:off x="2130475" y="4392250"/>
            <a:ext cx="1779900" cy="460200"/>
          </a:xfrm>
          <a:prstGeom prst="roundRect">
            <a:avLst>
              <a:gd fmla="val 16667" name="adj"/>
            </a:avLst>
          </a:prstGeom>
          <a:solidFill>
            <a:srgbClr val="FF8022"/>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latin typeface="Lato"/>
                <a:ea typeface="Lato"/>
                <a:cs typeface="Lato"/>
                <a:sym typeface="Lato"/>
              </a:rPr>
              <a:t>data</a:t>
            </a:r>
            <a:endParaRPr b="1" sz="1600">
              <a:latin typeface="Lato"/>
              <a:ea typeface="Lato"/>
              <a:cs typeface="Lato"/>
              <a:sym typeface="Lato"/>
            </a:endParaRPr>
          </a:p>
        </p:txBody>
      </p:sp>
      <p:sp>
        <p:nvSpPr>
          <p:cNvPr id="245" name="Google Shape;245;g1cb38281e4a_0_24"/>
          <p:cNvSpPr/>
          <p:nvPr/>
        </p:nvSpPr>
        <p:spPr>
          <a:xfrm>
            <a:off x="4070275" y="4392250"/>
            <a:ext cx="1779900" cy="460200"/>
          </a:xfrm>
          <a:prstGeom prst="roundRect">
            <a:avLst>
              <a:gd fmla="val 16667" name="adj"/>
            </a:avLst>
          </a:prstGeom>
          <a:solidFill>
            <a:srgbClr val="FF8022"/>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latin typeface="Lato"/>
                <a:ea typeface="Lato"/>
                <a:cs typeface="Lato"/>
                <a:sym typeface="Lato"/>
              </a:rPr>
              <a:t>tariff</a:t>
            </a:r>
            <a:endParaRPr b="1" sz="1600">
              <a:latin typeface="Lato"/>
              <a:ea typeface="Lato"/>
              <a:cs typeface="Lato"/>
              <a:sym typeface="Lato"/>
            </a:endParaRPr>
          </a:p>
        </p:txBody>
      </p:sp>
      <p:sp>
        <p:nvSpPr>
          <p:cNvPr id="246" name="Google Shape;246;g1cb38281e4a_0_24"/>
          <p:cNvSpPr/>
          <p:nvPr/>
        </p:nvSpPr>
        <p:spPr>
          <a:xfrm>
            <a:off x="6092225" y="4392250"/>
            <a:ext cx="1779900" cy="460200"/>
          </a:xfrm>
          <a:prstGeom prst="roundRect">
            <a:avLst>
              <a:gd fmla="val 16667" name="adj"/>
            </a:avLst>
          </a:prstGeom>
          <a:solidFill>
            <a:srgbClr val="FF8022"/>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latin typeface="Lato"/>
                <a:ea typeface="Lato"/>
                <a:cs typeface="Lato"/>
                <a:sym typeface="Lato"/>
              </a:rPr>
              <a:t>device</a:t>
            </a:r>
            <a:endParaRPr b="1" sz="1600">
              <a:latin typeface="Lato"/>
              <a:ea typeface="Lato"/>
              <a:cs typeface="Lato"/>
              <a:sym typeface="Lato"/>
            </a:endParaRPr>
          </a:p>
        </p:txBody>
      </p:sp>
      <p:sp>
        <p:nvSpPr>
          <p:cNvPr id="247" name="Google Shape;247;g1cb38281e4a_0_24"/>
          <p:cNvSpPr txBox="1"/>
          <p:nvPr/>
        </p:nvSpPr>
        <p:spPr>
          <a:xfrm>
            <a:off x="272750" y="1031250"/>
            <a:ext cx="6138900" cy="33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a:latin typeface="Lato"/>
                <a:ea typeface="Lato"/>
                <a:cs typeface="Lato"/>
                <a:sym typeface="Lato"/>
              </a:rPr>
              <a:t>Discussion: </a:t>
            </a:r>
            <a:r>
              <a:rPr lang="en-GB">
                <a:latin typeface="Lato"/>
                <a:ea typeface="Lato"/>
                <a:cs typeface="Lato"/>
                <a:sym typeface="Lato"/>
              </a:rPr>
              <a:t>Match the cost to its definition underneath</a:t>
            </a:r>
            <a:endParaRPr>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g1cb38281e4a_0_49"/>
          <p:cNvSpPr txBox="1"/>
          <p:nvPr/>
        </p:nvSpPr>
        <p:spPr>
          <a:xfrm>
            <a:off x="570525" y="1500925"/>
            <a:ext cx="3844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aphicFrame>
        <p:nvGraphicFramePr>
          <p:cNvPr id="253" name="Google Shape;253;g1cb38281e4a_0_49"/>
          <p:cNvGraphicFramePr/>
          <p:nvPr/>
        </p:nvGraphicFramePr>
        <p:xfrm>
          <a:off x="215200" y="1160425"/>
          <a:ext cx="3000000" cy="3000000"/>
        </p:xfrm>
        <a:graphic>
          <a:graphicData uri="http://schemas.openxmlformats.org/drawingml/2006/table">
            <a:tbl>
              <a:tblPr>
                <a:noFill/>
                <a:tableStyleId>{8ADE1D2D-BE62-4D92-AB2E-36FA0C27AA43}</a:tableStyleId>
              </a:tblPr>
              <a:tblGrid>
                <a:gridCol w="1541400"/>
                <a:gridCol w="3779225"/>
                <a:gridCol w="3059475"/>
              </a:tblGrid>
              <a:tr h="396200">
                <a:tc>
                  <a:txBody>
                    <a:bodyPr/>
                    <a:lstStyle/>
                    <a:p>
                      <a:pPr indent="0" lvl="0" marL="0" rtl="0" algn="l">
                        <a:spcBef>
                          <a:spcPts val="0"/>
                        </a:spcBef>
                        <a:spcAft>
                          <a:spcPts val="0"/>
                        </a:spcAft>
                        <a:buNone/>
                      </a:pPr>
                      <a:r>
                        <a:rPr b="1" lang="en-GB">
                          <a:solidFill>
                            <a:schemeClr val="dk2"/>
                          </a:solidFill>
                          <a:latin typeface="Lato"/>
                          <a:ea typeface="Lato"/>
                          <a:cs typeface="Lato"/>
                          <a:sym typeface="Lato"/>
                        </a:rPr>
                        <a:t>Keyword </a:t>
                      </a:r>
                      <a:endParaRPr b="1">
                        <a:solidFill>
                          <a:schemeClr val="dk2"/>
                        </a:solidFill>
                        <a:latin typeface="Lato"/>
                        <a:ea typeface="Lato"/>
                        <a:cs typeface="Lato"/>
                        <a:sym typeface="Lato"/>
                      </a:endParaRPr>
                    </a:p>
                  </a:txBody>
                  <a:tcPr marT="91425" marB="91425" marR="91425" marL="91425">
                    <a:solidFill>
                      <a:schemeClr val="accent2"/>
                    </a:solidFill>
                  </a:tcPr>
                </a:tc>
                <a:tc>
                  <a:txBody>
                    <a:bodyPr/>
                    <a:lstStyle/>
                    <a:p>
                      <a:pPr indent="0" lvl="0" marL="0" rtl="0" algn="l">
                        <a:spcBef>
                          <a:spcPts val="0"/>
                        </a:spcBef>
                        <a:spcAft>
                          <a:spcPts val="0"/>
                        </a:spcAft>
                        <a:buNone/>
                      </a:pPr>
                      <a:r>
                        <a:rPr b="1" lang="en-GB">
                          <a:solidFill>
                            <a:schemeClr val="dk2"/>
                          </a:solidFill>
                          <a:latin typeface="Lato"/>
                          <a:ea typeface="Lato"/>
                          <a:cs typeface="Lato"/>
                          <a:sym typeface="Lato"/>
                        </a:rPr>
                        <a:t>Definition </a:t>
                      </a:r>
                      <a:endParaRPr b="1">
                        <a:solidFill>
                          <a:schemeClr val="dk2"/>
                        </a:solidFill>
                        <a:latin typeface="Lato"/>
                        <a:ea typeface="Lato"/>
                        <a:cs typeface="Lato"/>
                        <a:sym typeface="Lato"/>
                      </a:endParaRPr>
                    </a:p>
                  </a:txBody>
                  <a:tcPr marT="91425" marB="91425" marR="91425" marL="91425">
                    <a:solidFill>
                      <a:schemeClr val="accent2"/>
                    </a:solidFill>
                  </a:tcPr>
                </a:tc>
                <a:tc>
                  <a:txBody>
                    <a:bodyPr/>
                    <a:lstStyle/>
                    <a:p>
                      <a:pPr indent="0" lvl="0" marL="0" rtl="0" algn="l">
                        <a:spcBef>
                          <a:spcPts val="0"/>
                        </a:spcBef>
                        <a:spcAft>
                          <a:spcPts val="0"/>
                        </a:spcAft>
                        <a:buNone/>
                      </a:pPr>
                      <a:r>
                        <a:rPr b="1" lang="en-GB">
                          <a:solidFill>
                            <a:schemeClr val="dk2"/>
                          </a:solidFill>
                          <a:latin typeface="Lato"/>
                          <a:ea typeface="Lato"/>
                          <a:cs typeface="Lato"/>
                          <a:sym typeface="Lato"/>
                        </a:rPr>
                        <a:t>Discussion </a:t>
                      </a:r>
                      <a:endParaRPr b="1">
                        <a:solidFill>
                          <a:schemeClr val="dk2"/>
                        </a:solidFill>
                        <a:latin typeface="Lato"/>
                        <a:ea typeface="Lato"/>
                        <a:cs typeface="Lato"/>
                        <a:sym typeface="Lato"/>
                      </a:endParaRPr>
                    </a:p>
                  </a:txBody>
                  <a:tcPr marT="91425" marB="91425" marR="91425" marL="91425">
                    <a:solidFill>
                      <a:schemeClr val="accent2"/>
                    </a:solidFill>
                  </a:tcPr>
                </a:tc>
              </a:tr>
              <a:tr h="665250">
                <a:tc>
                  <a:txBody>
                    <a:bodyPr/>
                    <a:lstStyle/>
                    <a:p>
                      <a:pPr indent="0" lvl="0" marL="0" rtl="0" algn="l">
                        <a:spcBef>
                          <a:spcPts val="0"/>
                        </a:spcBef>
                        <a:spcAft>
                          <a:spcPts val="0"/>
                        </a:spcAft>
                        <a:buNone/>
                      </a:pPr>
                      <a:r>
                        <a:rPr b="1" lang="en-GB">
                          <a:solidFill>
                            <a:schemeClr val="dk1"/>
                          </a:solidFill>
                          <a:latin typeface="Lato"/>
                          <a:ea typeface="Lato"/>
                          <a:cs typeface="Lato"/>
                          <a:sym typeface="Lato"/>
                        </a:rPr>
                        <a:t>Device</a:t>
                      </a:r>
                      <a:endParaRPr b="1">
                        <a:solidFill>
                          <a:schemeClr val="dk1"/>
                        </a:solidFill>
                        <a:latin typeface="Lato"/>
                        <a:ea typeface="Lato"/>
                        <a:cs typeface="Lato"/>
                        <a:sym typeface="Lato"/>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dk1"/>
                          </a:solidFill>
                          <a:latin typeface="Lato"/>
                          <a:ea typeface="Lato"/>
                          <a:cs typeface="Lato"/>
                          <a:sym typeface="Lato"/>
                        </a:rPr>
                        <a:t>This cost can be paid  in one go or over an agreed period of time.</a:t>
                      </a:r>
                      <a:endParaRPr>
                        <a:solidFill>
                          <a:schemeClr val="dk1"/>
                        </a:solidFill>
                        <a:latin typeface="Lato"/>
                        <a:ea typeface="Lato"/>
                        <a:cs typeface="Lato"/>
                        <a:sym typeface="Lato"/>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accent1"/>
                          </a:solidFill>
                          <a:latin typeface="Lato"/>
                          <a:ea typeface="Lato"/>
                          <a:cs typeface="Lato"/>
                          <a:sym typeface="Lato"/>
                        </a:rPr>
                        <a:t>Why might some people choose to pay over an agreed period of time?</a:t>
                      </a:r>
                      <a:endParaRPr>
                        <a:solidFill>
                          <a:schemeClr val="accent1"/>
                        </a:solidFill>
                        <a:latin typeface="Lato"/>
                        <a:ea typeface="Lato"/>
                        <a:cs typeface="Lato"/>
                        <a:sym typeface="Lato"/>
                      </a:endParaRPr>
                    </a:p>
                  </a:txBody>
                  <a:tcPr marT="91425" marB="91425" marR="91425" marL="91425">
                    <a:lnB cap="flat" cmpd="sng" w="9525">
                      <a:solidFill>
                        <a:srgbClr val="9E9E9E"/>
                      </a:solidFill>
                      <a:prstDash val="solid"/>
                      <a:round/>
                      <a:headEnd len="sm" w="sm" type="none"/>
                      <a:tailEnd len="sm" w="sm" type="none"/>
                    </a:lnB>
                  </a:tcPr>
                </a:tc>
              </a:tr>
              <a:tr h="822925">
                <a:tc>
                  <a:txBody>
                    <a:bodyPr/>
                    <a:lstStyle/>
                    <a:p>
                      <a:pPr indent="0" lvl="0" marL="0" rtl="0" algn="l">
                        <a:spcBef>
                          <a:spcPts val="0"/>
                        </a:spcBef>
                        <a:spcAft>
                          <a:spcPts val="0"/>
                        </a:spcAft>
                        <a:buNone/>
                      </a:pPr>
                      <a:r>
                        <a:rPr b="1" lang="en-GB">
                          <a:latin typeface="Lato"/>
                          <a:ea typeface="Lato"/>
                          <a:cs typeface="Lato"/>
                          <a:sym typeface="Lato"/>
                        </a:rPr>
                        <a:t>Tariff </a:t>
                      </a:r>
                      <a:endParaRPr b="1">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dk1"/>
                          </a:solidFill>
                          <a:latin typeface="Lato"/>
                          <a:ea typeface="Lato"/>
                          <a:cs typeface="Lato"/>
                          <a:sym typeface="Lato"/>
                        </a:rPr>
                        <a:t>This charge is based on the number of calls and texts used. It can be charged monthly, or paid as </a:t>
                      </a:r>
                      <a:r>
                        <a:rPr b="1" lang="en-GB">
                          <a:solidFill>
                            <a:schemeClr val="dk1"/>
                          </a:solidFill>
                          <a:latin typeface="Lato"/>
                          <a:ea typeface="Lato"/>
                          <a:cs typeface="Lato"/>
                          <a:sym typeface="Lato"/>
                        </a:rPr>
                        <a:t>pa</a:t>
                      </a:r>
                      <a:r>
                        <a:rPr b="1" lang="en-GB">
                          <a:solidFill>
                            <a:schemeClr val="dk1"/>
                          </a:solidFill>
                          <a:latin typeface="Lato"/>
                          <a:ea typeface="Lato"/>
                          <a:cs typeface="Lato"/>
                          <a:sym typeface="Lato"/>
                        </a:rPr>
                        <a:t>y</a:t>
                      </a:r>
                      <a:r>
                        <a:rPr b="1" lang="en-GB">
                          <a:solidFill>
                            <a:schemeClr val="dk1"/>
                          </a:solidFill>
                          <a:latin typeface="Lato"/>
                          <a:ea typeface="Lato"/>
                          <a:cs typeface="Lato"/>
                          <a:sym typeface="Lato"/>
                        </a:rPr>
                        <a:t>-as-you-go/top-up</a:t>
                      </a:r>
                      <a:endParaRPr b="1">
                        <a:solidFill>
                          <a:schemeClr val="dk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accent1"/>
                          </a:solidFill>
                          <a:latin typeface="Lato"/>
                          <a:ea typeface="Lato"/>
                          <a:cs typeface="Lato"/>
                          <a:sym typeface="Lato"/>
                        </a:rPr>
                        <a:t>What are the advantages and </a:t>
                      </a:r>
                      <a:r>
                        <a:rPr lang="en-GB">
                          <a:solidFill>
                            <a:schemeClr val="accent1"/>
                          </a:solidFill>
                          <a:latin typeface="Lato"/>
                          <a:ea typeface="Lato"/>
                          <a:cs typeface="Lato"/>
                          <a:sym typeface="Lato"/>
                        </a:rPr>
                        <a:t>disadvantages</a:t>
                      </a:r>
                      <a:r>
                        <a:rPr lang="en-GB">
                          <a:solidFill>
                            <a:schemeClr val="accent1"/>
                          </a:solidFill>
                          <a:latin typeface="Lato"/>
                          <a:ea typeface="Lato"/>
                          <a:cs typeface="Lato"/>
                          <a:sym typeface="Lato"/>
                        </a:rPr>
                        <a:t> of having a pay-as-you-go tariff?</a:t>
                      </a:r>
                      <a:endParaRPr>
                        <a:solidFill>
                          <a:schemeClr val="accent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09575">
                <a:tc>
                  <a:txBody>
                    <a:bodyPr/>
                    <a:lstStyle/>
                    <a:p>
                      <a:pPr indent="0" lvl="0" marL="0" rtl="0" algn="l">
                        <a:spcBef>
                          <a:spcPts val="0"/>
                        </a:spcBef>
                        <a:spcAft>
                          <a:spcPts val="0"/>
                        </a:spcAft>
                        <a:buNone/>
                      </a:pPr>
                      <a:r>
                        <a:rPr b="1" lang="en-GB">
                          <a:solidFill>
                            <a:schemeClr val="dk1"/>
                          </a:solidFill>
                          <a:latin typeface="Lato"/>
                          <a:ea typeface="Lato"/>
                          <a:cs typeface="Lato"/>
                          <a:sym typeface="Lato"/>
                        </a:rPr>
                        <a:t>Data </a:t>
                      </a:r>
                      <a:endParaRPr b="1">
                        <a:solidFill>
                          <a:schemeClr val="dk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dk1"/>
                          </a:solidFill>
                          <a:latin typeface="Lato"/>
                          <a:ea typeface="Lato"/>
                          <a:cs typeface="Lato"/>
                          <a:sym typeface="Lato"/>
                        </a:rPr>
                        <a:t>This charge is for the amount of internet used. It is measured in GB (gigabytes).</a:t>
                      </a:r>
                      <a:endParaRPr>
                        <a:solidFill>
                          <a:schemeClr val="dk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accent1"/>
                          </a:solidFill>
                          <a:latin typeface="Lato"/>
                          <a:ea typeface="Lato"/>
                          <a:cs typeface="Lato"/>
                          <a:sym typeface="Lato"/>
                        </a:rPr>
                        <a:t>When are people likely to incur charges for data use?</a:t>
                      </a:r>
                      <a:endParaRPr>
                        <a:solidFill>
                          <a:schemeClr val="accent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09575">
                <a:tc>
                  <a:txBody>
                    <a:bodyPr/>
                    <a:lstStyle/>
                    <a:p>
                      <a:pPr indent="0" lvl="0" marL="0" rtl="0" algn="l">
                        <a:spcBef>
                          <a:spcPts val="0"/>
                        </a:spcBef>
                        <a:spcAft>
                          <a:spcPts val="0"/>
                        </a:spcAft>
                        <a:buNone/>
                      </a:pPr>
                      <a:r>
                        <a:rPr b="1" lang="en-GB">
                          <a:solidFill>
                            <a:schemeClr val="dk1"/>
                          </a:solidFill>
                          <a:latin typeface="Lato"/>
                          <a:ea typeface="Lato"/>
                          <a:cs typeface="Lato"/>
                          <a:sym typeface="Lato"/>
                        </a:rPr>
                        <a:t>Insurance </a:t>
                      </a:r>
                      <a:endParaRPr b="1">
                        <a:solidFill>
                          <a:schemeClr val="dk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dk1"/>
                          </a:solidFill>
                          <a:latin typeface="Lato"/>
                          <a:ea typeface="Lato"/>
                          <a:cs typeface="Lato"/>
                          <a:sym typeface="Lato"/>
                        </a:rPr>
                        <a:t>This cost allows the phone to be replaced if it is lost, stolen or damaged.</a:t>
                      </a:r>
                      <a:endParaRPr>
                        <a:solidFill>
                          <a:schemeClr val="dk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accent1"/>
                          </a:solidFill>
                          <a:latin typeface="Lato"/>
                          <a:ea typeface="Lato"/>
                          <a:cs typeface="Lato"/>
                          <a:sym typeface="Lato"/>
                        </a:rPr>
                        <a:t>How important is it to have insurance?</a:t>
                      </a:r>
                      <a:endParaRPr>
                        <a:solidFill>
                          <a:schemeClr val="accent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254" name="Google Shape;254;g1cb38281e4a_0_49"/>
          <p:cNvSpPr txBox="1"/>
          <p:nvPr/>
        </p:nvSpPr>
        <p:spPr>
          <a:xfrm>
            <a:off x="215188" y="4453750"/>
            <a:ext cx="4347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accent1"/>
                </a:solidFill>
                <a:latin typeface="Lato"/>
                <a:ea typeface="Lato"/>
                <a:cs typeface="Lato"/>
                <a:sym typeface="Lato"/>
              </a:rPr>
              <a:t>Stretch: </a:t>
            </a:r>
            <a:r>
              <a:rPr b="1" lang="en-GB">
                <a:solidFill>
                  <a:schemeClr val="accent1"/>
                </a:solidFill>
                <a:latin typeface="Lato"/>
                <a:ea typeface="Lato"/>
                <a:cs typeface="Lato"/>
                <a:sym typeface="Lato"/>
              </a:rPr>
              <a:t>What is a mobile phone contract?</a:t>
            </a:r>
            <a:endParaRPr>
              <a:solidFill>
                <a:schemeClr val="accent1"/>
              </a:solidFill>
            </a:endParaRPr>
          </a:p>
        </p:txBody>
      </p:sp>
      <p:sp>
        <p:nvSpPr>
          <p:cNvPr id="255" name="Google Shape;255;g1cb38281e4a_0_4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How much does it cost to have a mobile phone?</a:t>
            </a:r>
            <a:endParaRPr b="1" i="0" sz="2900" u="none" cap="none" strike="noStrike">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23009a846d12fc6_25"/>
          <p:cNvSpPr txBox="1"/>
          <p:nvPr/>
        </p:nvSpPr>
        <p:spPr>
          <a:xfrm>
            <a:off x="251975" y="1202000"/>
            <a:ext cx="53187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latin typeface="Lato"/>
                <a:ea typeface="Lato"/>
                <a:cs typeface="Lato"/>
                <a:sym typeface="Lato"/>
              </a:rPr>
              <a:t>Having a mobile phone is expensive.</a:t>
            </a:r>
            <a:endParaRPr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0" lvl="0" marL="0" rtl="0" algn="l">
              <a:spcBef>
                <a:spcPts val="0"/>
              </a:spcBef>
              <a:spcAft>
                <a:spcPts val="0"/>
              </a:spcAft>
              <a:buNone/>
            </a:pPr>
            <a:r>
              <a:rPr lang="en-GB" sz="1800">
                <a:latin typeface="Lato"/>
                <a:ea typeface="Lato"/>
                <a:cs typeface="Lato"/>
                <a:sym typeface="Lato"/>
              </a:rPr>
              <a:t>Some popular smartphones can cost over £1,000. </a:t>
            </a:r>
            <a:endParaRPr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0" lvl="0" marL="0" rtl="0" algn="l">
              <a:spcBef>
                <a:spcPts val="0"/>
              </a:spcBef>
              <a:spcAft>
                <a:spcPts val="0"/>
              </a:spcAft>
              <a:buNone/>
            </a:pPr>
            <a:r>
              <a:rPr lang="en-GB" sz="1800">
                <a:latin typeface="Lato"/>
                <a:ea typeface="Lato"/>
                <a:cs typeface="Lato"/>
                <a:sym typeface="Lato"/>
              </a:rPr>
              <a:t>If someone chooses to pay this monthly, it is considered a </a:t>
            </a:r>
            <a:r>
              <a:rPr b="1" lang="en-GB" sz="1800">
                <a:solidFill>
                  <a:schemeClr val="accent1"/>
                </a:solidFill>
                <a:latin typeface="Lato"/>
                <a:ea typeface="Lato"/>
                <a:cs typeface="Lato"/>
                <a:sym typeface="Lato"/>
                <a:extLst>
                  <a:ext uri="http://customooxmlschemas.google.com/">
                    <go:slidesCustomData xmlns:go="http://customooxmlschemas.google.com/" textRoundtripDataId="1"/>
                  </a:ext>
                </a:extLst>
              </a:rPr>
              <a:t>credit agreement</a:t>
            </a:r>
            <a:r>
              <a:rPr b="1" lang="en-GB" sz="1800">
                <a:solidFill>
                  <a:schemeClr val="accent1"/>
                </a:solidFill>
                <a:latin typeface="Lato"/>
                <a:ea typeface="Lato"/>
                <a:cs typeface="Lato"/>
                <a:sym typeface="Lato"/>
              </a:rPr>
              <a:t>:</a:t>
            </a:r>
            <a:endParaRPr b="1" sz="1800">
              <a:solidFill>
                <a:schemeClr val="accent1"/>
              </a:solidFill>
              <a:latin typeface="Lato"/>
              <a:ea typeface="Lato"/>
              <a:cs typeface="Lato"/>
              <a:sym typeface="Lato"/>
            </a:endParaRPr>
          </a:p>
          <a:p>
            <a:pPr indent="0" lvl="0" marL="457200" rtl="0" algn="l">
              <a:spcBef>
                <a:spcPts val="0"/>
              </a:spcBef>
              <a:spcAft>
                <a:spcPts val="0"/>
              </a:spcAft>
              <a:buNone/>
            </a:pPr>
            <a:r>
              <a:t/>
            </a:r>
            <a:endParaRPr b="1" sz="1800">
              <a:solidFill>
                <a:schemeClr val="accent1"/>
              </a:solidFill>
              <a:latin typeface="Lato"/>
              <a:ea typeface="Lato"/>
              <a:cs typeface="Lato"/>
              <a:sym typeface="Lato"/>
            </a:endParaRPr>
          </a:p>
          <a:p>
            <a:pPr indent="0" lvl="0" marL="457200" rtl="0" algn="l">
              <a:spcBef>
                <a:spcPts val="0"/>
              </a:spcBef>
              <a:spcAft>
                <a:spcPts val="0"/>
              </a:spcAft>
              <a:buNone/>
            </a:pPr>
            <a:r>
              <a:rPr b="1" lang="en-GB" sz="1800">
                <a:solidFill>
                  <a:schemeClr val="accent1"/>
                </a:solidFill>
                <a:latin typeface="Lato"/>
                <a:ea typeface="Lato"/>
                <a:cs typeface="Lato"/>
                <a:sym typeface="Lato"/>
              </a:rPr>
              <a:t>To cover the cost of your phone, the provider (like EE, O2) lets you pay it back in monthly instalments</a:t>
            </a:r>
            <a:endParaRPr b="1" sz="1800">
              <a:latin typeface="Lato"/>
              <a:ea typeface="Lato"/>
              <a:cs typeface="Lato"/>
              <a:sym typeface="Lato"/>
            </a:endParaRPr>
          </a:p>
        </p:txBody>
      </p:sp>
      <p:sp>
        <p:nvSpPr>
          <p:cNvPr id="261" name="Google Shape;261;g23009a846d12fc6_2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Who can</a:t>
            </a:r>
            <a:r>
              <a:rPr b="1" lang="en-GB" sz="2900">
                <a:latin typeface="Lato"/>
                <a:ea typeface="Lato"/>
                <a:cs typeface="Lato"/>
                <a:sym typeface="Lato"/>
              </a:rPr>
              <a:t> have a mobile phone?</a:t>
            </a:r>
            <a:endParaRPr b="1" i="0" sz="2900" u="none" cap="none" strike="noStrike">
              <a:latin typeface="Lato"/>
              <a:ea typeface="Lato"/>
              <a:cs typeface="Lato"/>
              <a:sym typeface="Lato"/>
            </a:endParaRPr>
          </a:p>
        </p:txBody>
      </p:sp>
      <p:pic>
        <p:nvPicPr>
          <p:cNvPr id="262" name="Google Shape;262;g23009a846d12fc6_25"/>
          <p:cNvPicPr preferRelativeResize="0"/>
          <p:nvPr/>
        </p:nvPicPr>
        <p:blipFill>
          <a:blip r:embed="rId3">
            <a:alphaModFix/>
          </a:blip>
          <a:stretch>
            <a:fillRect/>
          </a:stretch>
        </p:blipFill>
        <p:spPr>
          <a:xfrm>
            <a:off x="6435047" y="1502900"/>
            <a:ext cx="2061976" cy="2630700"/>
          </a:xfrm>
          <a:prstGeom prst="rect">
            <a:avLst/>
          </a:prstGeom>
          <a:noFill/>
          <a:ln>
            <a:noFill/>
          </a:ln>
        </p:spPr>
      </p:pic>
      <p:sp>
        <p:nvSpPr>
          <p:cNvPr id="263" name="Google Shape;263;g23009a846d12fc6_25"/>
          <p:cNvSpPr txBox="1"/>
          <p:nvPr/>
        </p:nvSpPr>
        <p:spPr>
          <a:xfrm>
            <a:off x="360375" y="4133600"/>
            <a:ext cx="34056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Who can have a mobile phone contract?</a:t>
            </a:r>
            <a:endParaRPr b="1" sz="1800">
              <a:latin typeface="Lato"/>
              <a:ea typeface="Lato"/>
              <a:cs typeface="Lato"/>
              <a:sym typeface="Lato"/>
            </a:endParaRPr>
          </a:p>
        </p:txBody>
      </p:sp>
      <p:sp>
        <p:nvSpPr>
          <p:cNvPr id="264" name="Google Shape;264;g23009a846d12fc6_25"/>
          <p:cNvSpPr/>
          <p:nvPr/>
        </p:nvSpPr>
        <p:spPr>
          <a:xfrm rot="5400000">
            <a:off x="3511950" y="4348850"/>
            <a:ext cx="531300" cy="516000"/>
          </a:xfrm>
          <a:prstGeom prst="bentArrow">
            <a:avLst>
              <a:gd fmla="val 25000" name="adj1"/>
              <a:gd fmla="val 25000" name="adj2"/>
              <a:gd fmla="val 25000" name="adj3"/>
              <a:gd fmla="val 43750" name="adj4"/>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1faff74f8be_0_5"/>
          <p:cNvSpPr txBox="1"/>
          <p:nvPr/>
        </p:nvSpPr>
        <p:spPr>
          <a:xfrm>
            <a:off x="222425" y="1322025"/>
            <a:ext cx="6045900" cy="261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To have a mobile phone contract, a person needs:</a:t>
            </a:r>
            <a:endParaRPr b="1" sz="1800">
              <a:latin typeface="Lato"/>
              <a:ea typeface="Lato"/>
              <a:cs typeface="Lato"/>
              <a:sym typeface="Lato"/>
            </a:endParaRPr>
          </a:p>
          <a:p>
            <a:pPr indent="0" lvl="0" marL="0" rtl="0" algn="l">
              <a:spcBef>
                <a:spcPts val="0"/>
              </a:spcBef>
              <a:spcAft>
                <a:spcPts val="0"/>
              </a:spcAft>
              <a:buNone/>
            </a:pPr>
            <a:r>
              <a:t/>
            </a:r>
            <a:endParaRPr sz="1600">
              <a:latin typeface="Lato"/>
              <a:ea typeface="Lato"/>
              <a:cs typeface="Lato"/>
              <a:sym typeface="Lato"/>
            </a:endParaRPr>
          </a:p>
          <a:p>
            <a:pPr indent="-330200" lvl="0" marL="457200" rtl="0" algn="l">
              <a:spcBef>
                <a:spcPts val="0"/>
              </a:spcBef>
              <a:spcAft>
                <a:spcPts val="0"/>
              </a:spcAft>
              <a:buClr>
                <a:schemeClr val="accent1"/>
              </a:buClr>
              <a:buSzPts val="1600"/>
              <a:buFont typeface="Lato"/>
              <a:buChar char="●"/>
            </a:pPr>
            <a:r>
              <a:rPr lang="en-GB" sz="1600">
                <a:solidFill>
                  <a:schemeClr val="accent1"/>
                </a:solidFill>
                <a:highlight>
                  <a:srgbClr val="FFFFFF"/>
                </a:highlight>
                <a:latin typeface="Lato"/>
                <a:ea typeface="Lato"/>
                <a:cs typeface="Lato"/>
                <a:sym typeface="Lato"/>
              </a:rPr>
              <a:t>To be able to afford the monthly bill</a:t>
            </a:r>
            <a:endParaRPr sz="1600">
              <a:solidFill>
                <a:schemeClr val="accent1"/>
              </a:solidFill>
              <a:highlight>
                <a:srgbClr val="FFFFFF"/>
              </a:highlight>
              <a:latin typeface="Lato"/>
              <a:ea typeface="Lato"/>
              <a:cs typeface="Lato"/>
              <a:sym typeface="Lato"/>
            </a:endParaRPr>
          </a:p>
          <a:p>
            <a:pPr indent="-330200" lvl="0" marL="457200" rtl="0" algn="l">
              <a:spcBef>
                <a:spcPts val="0"/>
              </a:spcBef>
              <a:spcAft>
                <a:spcPts val="0"/>
              </a:spcAft>
              <a:buClr>
                <a:schemeClr val="accent1"/>
              </a:buClr>
              <a:buSzPts val="1600"/>
              <a:buFont typeface="Lato"/>
              <a:buChar char="●"/>
            </a:pPr>
            <a:r>
              <a:rPr lang="en-GB" sz="1600">
                <a:solidFill>
                  <a:schemeClr val="accent1"/>
                </a:solidFill>
                <a:latin typeface="Lato"/>
                <a:ea typeface="Lato"/>
                <a:cs typeface="Lato"/>
                <a:sym typeface="Lato"/>
              </a:rPr>
              <a:t>To be over the age of 18</a:t>
            </a:r>
            <a:endParaRPr sz="1600">
              <a:solidFill>
                <a:schemeClr val="accent1"/>
              </a:solidFill>
              <a:latin typeface="Lato"/>
              <a:ea typeface="Lato"/>
              <a:cs typeface="Lato"/>
              <a:sym typeface="Lato"/>
            </a:endParaRPr>
          </a:p>
          <a:p>
            <a:pPr indent="-330200" lvl="0" marL="457200" rtl="0" algn="l">
              <a:lnSpc>
                <a:spcPct val="115000"/>
              </a:lnSpc>
              <a:spcBef>
                <a:spcPts val="0"/>
              </a:spcBef>
              <a:spcAft>
                <a:spcPts val="0"/>
              </a:spcAft>
              <a:buClr>
                <a:schemeClr val="accent1"/>
              </a:buClr>
              <a:buSzPts val="1600"/>
              <a:buFont typeface="Lato"/>
              <a:buChar char="●"/>
            </a:pPr>
            <a:r>
              <a:rPr lang="en-GB" sz="1600">
                <a:solidFill>
                  <a:schemeClr val="accent1"/>
                </a:solidFill>
                <a:highlight>
                  <a:srgbClr val="FFFFFF"/>
                </a:highlight>
                <a:latin typeface="Lato"/>
                <a:ea typeface="Lato"/>
                <a:cs typeface="Lato"/>
                <a:sym typeface="Lato"/>
              </a:rPr>
              <a:t>Have proof of identification</a:t>
            </a:r>
            <a:endParaRPr sz="1600">
              <a:solidFill>
                <a:schemeClr val="accent1"/>
              </a:solidFill>
              <a:highlight>
                <a:srgbClr val="FFFFFF"/>
              </a:highlight>
              <a:latin typeface="Lato"/>
              <a:ea typeface="Lato"/>
              <a:cs typeface="Lato"/>
              <a:sym typeface="Lato"/>
            </a:endParaRPr>
          </a:p>
          <a:p>
            <a:pPr indent="-330200" lvl="0" marL="457200" rtl="0" algn="l">
              <a:lnSpc>
                <a:spcPct val="115000"/>
              </a:lnSpc>
              <a:spcBef>
                <a:spcPts val="0"/>
              </a:spcBef>
              <a:spcAft>
                <a:spcPts val="0"/>
              </a:spcAft>
              <a:buClr>
                <a:schemeClr val="accent1"/>
              </a:buClr>
              <a:buSzPts val="1600"/>
              <a:buFont typeface="Lato"/>
              <a:buChar char="●"/>
            </a:pPr>
            <a:r>
              <a:rPr lang="en-GB" sz="1600">
                <a:solidFill>
                  <a:schemeClr val="accent1"/>
                </a:solidFill>
                <a:highlight>
                  <a:srgbClr val="FFFFFF"/>
                </a:highlight>
                <a:latin typeface="Lato"/>
                <a:ea typeface="Lato"/>
                <a:cs typeface="Lato"/>
                <a:sym typeface="Lato"/>
              </a:rPr>
              <a:t>Have two proofs of address (utility bills, rental contracts etc.) which must show both someone’s name </a:t>
            </a:r>
            <a:r>
              <a:rPr b="1" lang="en-GB" sz="1600">
                <a:solidFill>
                  <a:schemeClr val="accent1"/>
                </a:solidFill>
                <a:highlight>
                  <a:srgbClr val="FFFFFF"/>
                </a:highlight>
                <a:latin typeface="Lato"/>
                <a:ea typeface="Lato"/>
                <a:cs typeface="Lato"/>
                <a:sym typeface="Lato"/>
              </a:rPr>
              <a:t>and</a:t>
            </a:r>
            <a:r>
              <a:rPr lang="en-GB" sz="1600">
                <a:solidFill>
                  <a:schemeClr val="accent1"/>
                </a:solidFill>
                <a:highlight>
                  <a:srgbClr val="FFFFFF"/>
                </a:highlight>
                <a:latin typeface="Lato"/>
                <a:ea typeface="Lato"/>
                <a:cs typeface="Lato"/>
                <a:sym typeface="Lato"/>
              </a:rPr>
              <a:t> address</a:t>
            </a:r>
            <a:endParaRPr sz="1600">
              <a:solidFill>
                <a:schemeClr val="accent1"/>
              </a:solidFill>
              <a:highlight>
                <a:srgbClr val="FFFFFF"/>
              </a:highlight>
              <a:latin typeface="Lato"/>
              <a:ea typeface="Lato"/>
              <a:cs typeface="Lato"/>
              <a:sym typeface="Lato"/>
            </a:endParaRPr>
          </a:p>
          <a:p>
            <a:pPr indent="-330200" lvl="0" marL="457200" rtl="0" algn="l">
              <a:lnSpc>
                <a:spcPct val="115000"/>
              </a:lnSpc>
              <a:spcBef>
                <a:spcPts val="0"/>
              </a:spcBef>
              <a:spcAft>
                <a:spcPts val="0"/>
              </a:spcAft>
              <a:buClr>
                <a:schemeClr val="accent1"/>
              </a:buClr>
              <a:buSzPts val="1600"/>
              <a:buFont typeface="Lato"/>
              <a:buChar char="●"/>
            </a:pPr>
            <a:r>
              <a:rPr lang="en-GB" sz="1600">
                <a:solidFill>
                  <a:schemeClr val="accent1"/>
                </a:solidFill>
                <a:highlight>
                  <a:srgbClr val="FFFFFF"/>
                </a:highlight>
                <a:latin typeface="Lato"/>
                <a:ea typeface="Lato"/>
                <a:cs typeface="Lato"/>
                <a:sym typeface="Lato"/>
              </a:rPr>
              <a:t>Have an active bank account in order to set up a direct debit</a:t>
            </a:r>
            <a:endParaRPr sz="1600">
              <a:solidFill>
                <a:schemeClr val="accent1"/>
              </a:solidFill>
              <a:highlight>
                <a:srgbClr val="FFFFFF"/>
              </a:highlight>
              <a:latin typeface="Lato"/>
              <a:ea typeface="Lato"/>
              <a:cs typeface="Lato"/>
              <a:sym typeface="Lato"/>
            </a:endParaRPr>
          </a:p>
          <a:p>
            <a:pPr indent="0" lvl="0" marL="0" rtl="0" algn="l">
              <a:spcBef>
                <a:spcPts val="300"/>
              </a:spcBef>
              <a:spcAft>
                <a:spcPts val="0"/>
              </a:spcAft>
              <a:buNone/>
            </a:pPr>
            <a:r>
              <a:t/>
            </a:r>
            <a:endParaRPr sz="1600">
              <a:latin typeface="Lato"/>
              <a:ea typeface="Lato"/>
              <a:cs typeface="Lato"/>
              <a:sym typeface="Lato"/>
            </a:endParaRPr>
          </a:p>
        </p:txBody>
      </p:sp>
      <p:pic>
        <p:nvPicPr>
          <p:cNvPr id="270" name="Google Shape;270;g1faff74f8be_0_5"/>
          <p:cNvPicPr preferRelativeResize="0"/>
          <p:nvPr/>
        </p:nvPicPr>
        <p:blipFill>
          <a:blip r:embed="rId3">
            <a:alphaModFix/>
          </a:blip>
          <a:stretch>
            <a:fillRect/>
          </a:stretch>
        </p:blipFill>
        <p:spPr>
          <a:xfrm>
            <a:off x="6420750" y="1447075"/>
            <a:ext cx="2790050" cy="2790050"/>
          </a:xfrm>
          <a:prstGeom prst="rect">
            <a:avLst/>
          </a:prstGeom>
          <a:noFill/>
          <a:ln>
            <a:noFill/>
          </a:ln>
        </p:spPr>
      </p:pic>
      <p:sp>
        <p:nvSpPr>
          <p:cNvPr id="271" name="Google Shape;271;g1faff74f8be_0_5"/>
          <p:cNvSpPr txBox="1"/>
          <p:nvPr/>
        </p:nvSpPr>
        <p:spPr>
          <a:xfrm>
            <a:off x="220950" y="3973525"/>
            <a:ext cx="6103500" cy="6159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sz="1500">
                <a:solidFill>
                  <a:schemeClr val="dk1"/>
                </a:solidFill>
                <a:latin typeface="Lato"/>
                <a:ea typeface="Lato"/>
                <a:cs typeface="Lato"/>
                <a:sym typeface="Lato"/>
              </a:rPr>
              <a:t>This is why parents/carers are usually the people who pay for and are ultimately responsible for young people’s phones</a:t>
            </a:r>
            <a:endParaRPr b="1" sz="1500">
              <a:solidFill>
                <a:schemeClr val="dk1"/>
              </a:solidFill>
              <a:latin typeface="Lato"/>
              <a:ea typeface="Lato"/>
              <a:cs typeface="Lato"/>
              <a:sym typeface="Lato"/>
            </a:endParaRPr>
          </a:p>
        </p:txBody>
      </p:sp>
      <p:sp>
        <p:nvSpPr>
          <p:cNvPr id="272" name="Google Shape;272;g1faff74f8be_0_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Who can have a mobile phone contract?</a:t>
            </a:r>
            <a:endParaRPr b="1" i="0" sz="2900" u="none" cap="none" strike="noStrike">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g23009a846d12fc6_36"/>
          <p:cNvSpPr/>
          <p:nvPr/>
        </p:nvSpPr>
        <p:spPr>
          <a:xfrm>
            <a:off x="458000" y="1763750"/>
            <a:ext cx="2439600" cy="33117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78" name="Google Shape;278;g23009a846d12fc6_36"/>
          <p:cNvSpPr/>
          <p:nvPr/>
        </p:nvSpPr>
        <p:spPr>
          <a:xfrm>
            <a:off x="6052250" y="1763750"/>
            <a:ext cx="2439600" cy="33117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79" name="Google Shape;279;g23009a846d12fc6_36"/>
          <p:cNvSpPr/>
          <p:nvPr/>
        </p:nvSpPr>
        <p:spPr>
          <a:xfrm>
            <a:off x="3226125" y="1763750"/>
            <a:ext cx="2439600" cy="33117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80" name="Google Shape;280;g23009a846d12fc6_36"/>
          <p:cNvSpPr txBox="1"/>
          <p:nvPr/>
        </p:nvSpPr>
        <p:spPr>
          <a:xfrm>
            <a:off x="0" y="1175075"/>
            <a:ext cx="914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Discuss reasons why each person may or may not be able to get a mobile phone contract.</a:t>
            </a:r>
            <a:endParaRPr b="1" sz="1800">
              <a:latin typeface="Lato"/>
              <a:ea typeface="Lato"/>
              <a:cs typeface="Lato"/>
              <a:sym typeface="Lato"/>
            </a:endParaRPr>
          </a:p>
        </p:txBody>
      </p:sp>
      <p:sp>
        <p:nvSpPr>
          <p:cNvPr id="281" name="Google Shape;281;g23009a846d12fc6_36"/>
          <p:cNvSpPr txBox="1"/>
          <p:nvPr/>
        </p:nvSpPr>
        <p:spPr>
          <a:xfrm>
            <a:off x="580300" y="3520850"/>
            <a:ext cx="22593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latin typeface="Lato"/>
                <a:ea typeface="Lato"/>
                <a:cs typeface="Lato"/>
                <a:sym typeface="Lato"/>
              </a:rPr>
              <a:t>Rowan is about to turn </a:t>
            </a:r>
            <a:r>
              <a:rPr lang="en-GB" sz="1600" u="sng">
                <a:latin typeface="Lato"/>
                <a:ea typeface="Lato"/>
                <a:cs typeface="Lato"/>
                <a:sym typeface="Lato"/>
              </a:rPr>
              <a:t>17</a:t>
            </a:r>
            <a:r>
              <a:rPr lang="en-GB" sz="1600">
                <a:latin typeface="Lato"/>
                <a:ea typeface="Lato"/>
                <a:cs typeface="Lato"/>
                <a:sym typeface="Lato"/>
              </a:rPr>
              <a:t> and has just got his </a:t>
            </a:r>
            <a:r>
              <a:rPr lang="en-GB" sz="1600" u="sng">
                <a:latin typeface="Lato"/>
                <a:ea typeface="Lato"/>
                <a:cs typeface="Lato"/>
                <a:sym typeface="Lato"/>
              </a:rPr>
              <a:t>first job.</a:t>
            </a:r>
            <a:r>
              <a:rPr lang="en-GB" sz="1600">
                <a:latin typeface="Lato"/>
                <a:ea typeface="Lato"/>
                <a:cs typeface="Lato"/>
                <a:sym typeface="Lato"/>
              </a:rPr>
              <a:t> </a:t>
            </a:r>
            <a:endParaRPr sz="16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p:txBody>
      </p:sp>
      <p:sp>
        <p:nvSpPr>
          <p:cNvPr id="282" name="Google Shape;282;g23009a846d12fc6_36"/>
          <p:cNvSpPr txBox="1"/>
          <p:nvPr/>
        </p:nvSpPr>
        <p:spPr>
          <a:xfrm>
            <a:off x="3273475" y="3413150"/>
            <a:ext cx="24396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latin typeface="Lato"/>
                <a:ea typeface="Lato"/>
                <a:cs typeface="Lato"/>
                <a:sym typeface="Lato"/>
              </a:rPr>
              <a:t>Emily</a:t>
            </a:r>
            <a:r>
              <a:rPr lang="en-GB" sz="1600">
                <a:latin typeface="Lato"/>
                <a:ea typeface="Lato"/>
                <a:cs typeface="Lato"/>
                <a:sym typeface="Lato"/>
              </a:rPr>
              <a:t> is a </a:t>
            </a:r>
            <a:r>
              <a:rPr lang="en-GB" sz="1600" u="sng">
                <a:latin typeface="Lato"/>
                <a:ea typeface="Lato"/>
                <a:cs typeface="Lato"/>
                <a:sym typeface="Lato"/>
              </a:rPr>
              <a:t>20-year-old</a:t>
            </a:r>
            <a:r>
              <a:rPr lang="en-GB" sz="1600">
                <a:latin typeface="Lato"/>
                <a:ea typeface="Lato"/>
                <a:cs typeface="Lato"/>
                <a:sym typeface="Lato"/>
              </a:rPr>
              <a:t> </a:t>
            </a:r>
            <a:r>
              <a:rPr lang="en-GB" sz="1600" u="sng">
                <a:latin typeface="Lato"/>
                <a:ea typeface="Lato"/>
                <a:cs typeface="Lato"/>
                <a:sym typeface="Lato"/>
              </a:rPr>
              <a:t>student</a:t>
            </a:r>
            <a:r>
              <a:rPr lang="en-GB" sz="1600">
                <a:latin typeface="Lato"/>
                <a:ea typeface="Lato"/>
                <a:cs typeface="Lato"/>
                <a:sym typeface="Lato"/>
              </a:rPr>
              <a:t> and has had a </a:t>
            </a:r>
            <a:r>
              <a:rPr lang="en-GB" sz="1600" u="sng">
                <a:latin typeface="Lato"/>
                <a:ea typeface="Lato"/>
                <a:cs typeface="Lato"/>
                <a:sym typeface="Lato"/>
              </a:rPr>
              <a:t>part-time job</a:t>
            </a:r>
            <a:r>
              <a:rPr lang="en-GB" sz="1600">
                <a:latin typeface="Lato"/>
                <a:ea typeface="Lato"/>
                <a:cs typeface="Lato"/>
                <a:sym typeface="Lato"/>
              </a:rPr>
              <a:t> as a babysitter for a </a:t>
            </a:r>
            <a:r>
              <a:rPr lang="en-GB" sz="1600">
                <a:latin typeface="Lato"/>
                <a:ea typeface="Lato"/>
                <a:cs typeface="Lato"/>
                <a:sym typeface="Lato"/>
              </a:rPr>
              <a:t>neighbour</a:t>
            </a:r>
            <a:r>
              <a:rPr lang="en-GB" sz="1600">
                <a:latin typeface="Lato"/>
                <a:ea typeface="Lato"/>
                <a:cs typeface="Lato"/>
                <a:sym typeface="Lato"/>
              </a:rPr>
              <a:t> for the last </a:t>
            </a:r>
            <a:r>
              <a:rPr lang="en-GB" sz="1600" u="sng">
                <a:latin typeface="Lato"/>
                <a:ea typeface="Lato"/>
                <a:cs typeface="Lato"/>
                <a:sym typeface="Lato"/>
              </a:rPr>
              <a:t>three years</a:t>
            </a:r>
            <a:r>
              <a:rPr lang="en-GB" sz="1600">
                <a:latin typeface="Lato"/>
                <a:ea typeface="Lato"/>
                <a:cs typeface="Lato"/>
                <a:sym typeface="Lato"/>
              </a:rPr>
              <a:t>.</a:t>
            </a:r>
            <a:endParaRPr sz="1600">
              <a:latin typeface="Lato"/>
              <a:ea typeface="Lato"/>
              <a:cs typeface="Lato"/>
              <a:sym typeface="Lato"/>
            </a:endParaRPr>
          </a:p>
        </p:txBody>
      </p:sp>
      <p:sp>
        <p:nvSpPr>
          <p:cNvPr id="283" name="Google Shape;283;g23009a846d12fc6_36"/>
          <p:cNvSpPr txBox="1"/>
          <p:nvPr/>
        </p:nvSpPr>
        <p:spPr>
          <a:xfrm>
            <a:off x="6139350" y="3628550"/>
            <a:ext cx="23892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latin typeface="Lato"/>
                <a:ea typeface="Lato"/>
                <a:cs typeface="Lato"/>
                <a:sym typeface="Lato"/>
              </a:rPr>
              <a:t>Angelie</a:t>
            </a:r>
            <a:r>
              <a:rPr lang="en-GB" sz="1600">
                <a:latin typeface="Lato"/>
                <a:ea typeface="Lato"/>
                <a:cs typeface="Lato"/>
                <a:sym typeface="Lato"/>
              </a:rPr>
              <a:t> is </a:t>
            </a:r>
            <a:r>
              <a:rPr lang="en-GB" sz="1600" u="sng">
                <a:latin typeface="Lato"/>
                <a:ea typeface="Lato"/>
                <a:cs typeface="Lato"/>
                <a:sym typeface="Lato"/>
              </a:rPr>
              <a:t>19 years old</a:t>
            </a:r>
            <a:r>
              <a:rPr lang="en-GB" sz="1600">
                <a:latin typeface="Lato"/>
                <a:ea typeface="Lato"/>
                <a:cs typeface="Lato"/>
                <a:sym typeface="Lato"/>
              </a:rPr>
              <a:t>  and </a:t>
            </a:r>
            <a:r>
              <a:rPr lang="en-GB" sz="1600" u="sng">
                <a:latin typeface="Lato"/>
                <a:ea typeface="Lato"/>
                <a:cs typeface="Lato"/>
                <a:sym typeface="Lato"/>
              </a:rPr>
              <a:t>works</a:t>
            </a:r>
            <a:r>
              <a:rPr lang="en-GB" sz="1600">
                <a:latin typeface="Lato"/>
                <a:ea typeface="Lato"/>
                <a:cs typeface="Lato"/>
                <a:sym typeface="Lato"/>
              </a:rPr>
              <a:t> as an apprentice </a:t>
            </a:r>
            <a:r>
              <a:rPr lang="en-GB" sz="1600" u="sng">
                <a:latin typeface="Lato"/>
                <a:ea typeface="Lato"/>
                <a:cs typeface="Lato"/>
                <a:sym typeface="Lato"/>
              </a:rPr>
              <a:t>plumber</a:t>
            </a:r>
            <a:r>
              <a:rPr lang="en-GB" sz="1600">
                <a:latin typeface="Lato"/>
                <a:ea typeface="Lato"/>
                <a:cs typeface="Lato"/>
                <a:sym typeface="Lato"/>
              </a:rPr>
              <a:t>.</a:t>
            </a:r>
            <a:endParaRPr sz="1600">
              <a:latin typeface="Lato"/>
              <a:ea typeface="Lato"/>
              <a:cs typeface="Lato"/>
              <a:sym typeface="Lato"/>
            </a:endParaRPr>
          </a:p>
        </p:txBody>
      </p:sp>
      <p:pic>
        <p:nvPicPr>
          <p:cNvPr id="284" name="Google Shape;284;g23009a846d12fc6_36"/>
          <p:cNvPicPr preferRelativeResize="0"/>
          <p:nvPr/>
        </p:nvPicPr>
        <p:blipFill rotWithShape="1">
          <a:blip r:embed="rId3">
            <a:alphaModFix/>
          </a:blip>
          <a:srcRect b="19595" l="0" r="0" t="0"/>
          <a:stretch/>
        </p:blipFill>
        <p:spPr>
          <a:xfrm>
            <a:off x="3838100" y="1982049"/>
            <a:ext cx="1111850" cy="1378000"/>
          </a:xfrm>
          <a:prstGeom prst="rect">
            <a:avLst/>
          </a:prstGeom>
          <a:noFill/>
          <a:ln>
            <a:noFill/>
          </a:ln>
        </p:spPr>
      </p:pic>
      <p:pic>
        <p:nvPicPr>
          <p:cNvPr id="285" name="Google Shape;285;g23009a846d12fc6_36"/>
          <p:cNvPicPr preferRelativeResize="0"/>
          <p:nvPr/>
        </p:nvPicPr>
        <p:blipFill rotWithShape="1">
          <a:blip r:embed="rId4">
            <a:alphaModFix/>
          </a:blip>
          <a:srcRect b="11614" l="0" r="0" t="0"/>
          <a:stretch/>
        </p:blipFill>
        <p:spPr>
          <a:xfrm>
            <a:off x="6770450" y="1913624"/>
            <a:ext cx="1111850" cy="1514842"/>
          </a:xfrm>
          <a:prstGeom prst="rect">
            <a:avLst/>
          </a:prstGeom>
          <a:noFill/>
          <a:ln>
            <a:noFill/>
          </a:ln>
        </p:spPr>
      </p:pic>
      <p:pic>
        <p:nvPicPr>
          <p:cNvPr id="286" name="Google Shape;286;g23009a846d12fc6_36"/>
          <p:cNvPicPr preferRelativeResize="0"/>
          <p:nvPr/>
        </p:nvPicPr>
        <p:blipFill rotWithShape="1">
          <a:blip r:embed="rId5">
            <a:alphaModFix/>
          </a:blip>
          <a:srcRect b="15096" l="0" r="0" t="0"/>
          <a:stretch/>
        </p:blipFill>
        <p:spPr>
          <a:xfrm>
            <a:off x="1037425" y="1919599"/>
            <a:ext cx="1280725" cy="1502925"/>
          </a:xfrm>
          <a:prstGeom prst="rect">
            <a:avLst/>
          </a:prstGeom>
          <a:noFill/>
          <a:ln>
            <a:noFill/>
          </a:ln>
        </p:spPr>
      </p:pic>
      <p:sp>
        <p:nvSpPr>
          <p:cNvPr id="287" name="Google Shape;287;g23009a846d12fc6_36"/>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Who can have a mobile phone contract?</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25eaaf95b50_0_57"/>
          <p:cNvSpPr/>
          <p:nvPr/>
        </p:nvSpPr>
        <p:spPr>
          <a:xfrm>
            <a:off x="458000" y="1916150"/>
            <a:ext cx="2439600" cy="31134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5eaaf95b50_0_57"/>
          <p:cNvSpPr txBox="1"/>
          <p:nvPr/>
        </p:nvSpPr>
        <p:spPr>
          <a:xfrm>
            <a:off x="0" y="1175075"/>
            <a:ext cx="914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Discuss reasons why each person may or may not be able to get a mobile phone contract.</a:t>
            </a:r>
            <a:endParaRPr b="1" sz="1800">
              <a:latin typeface="Lato"/>
              <a:ea typeface="Lato"/>
              <a:cs typeface="Lato"/>
              <a:sym typeface="Lato"/>
            </a:endParaRPr>
          </a:p>
        </p:txBody>
      </p:sp>
      <p:sp>
        <p:nvSpPr>
          <p:cNvPr id="294" name="Google Shape;294;g25eaaf95b50_0_57"/>
          <p:cNvSpPr txBox="1"/>
          <p:nvPr/>
        </p:nvSpPr>
        <p:spPr>
          <a:xfrm>
            <a:off x="580300" y="3673250"/>
            <a:ext cx="22593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latin typeface="Lato"/>
                <a:ea typeface="Lato"/>
                <a:cs typeface="Lato"/>
                <a:sym typeface="Lato"/>
              </a:rPr>
              <a:t>Rowan is about to turn </a:t>
            </a:r>
            <a:r>
              <a:rPr lang="en-GB" sz="1800" u="sng">
                <a:latin typeface="Lato"/>
                <a:ea typeface="Lato"/>
                <a:cs typeface="Lato"/>
                <a:sym typeface="Lato"/>
              </a:rPr>
              <a:t>17</a:t>
            </a:r>
            <a:r>
              <a:rPr lang="en-GB" sz="1800">
                <a:latin typeface="Lato"/>
                <a:ea typeface="Lato"/>
                <a:cs typeface="Lato"/>
                <a:sym typeface="Lato"/>
              </a:rPr>
              <a:t> and has just got his </a:t>
            </a:r>
            <a:r>
              <a:rPr lang="en-GB" sz="1800" u="sng">
                <a:latin typeface="Lato"/>
                <a:ea typeface="Lato"/>
                <a:cs typeface="Lato"/>
                <a:sym typeface="Lato"/>
              </a:rPr>
              <a:t>first job.</a:t>
            </a:r>
            <a:r>
              <a:rPr lang="en-GB" sz="1800">
                <a:latin typeface="Lato"/>
                <a:ea typeface="Lato"/>
                <a:cs typeface="Lato"/>
                <a:sym typeface="Lato"/>
              </a:rPr>
              <a:t> </a:t>
            </a:r>
            <a:endParaRPr sz="2000">
              <a:latin typeface="Lato"/>
              <a:ea typeface="Lato"/>
              <a:cs typeface="Lato"/>
              <a:sym typeface="Lato"/>
            </a:endParaRPr>
          </a:p>
        </p:txBody>
      </p:sp>
      <p:pic>
        <p:nvPicPr>
          <p:cNvPr id="295" name="Google Shape;295;g25eaaf95b50_0_57"/>
          <p:cNvPicPr preferRelativeResize="0"/>
          <p:nvPr/>
        </p:nvPicPr>
        <p:blipFill rotWithShape="1">
          <a:blip r:embed="rId3">
            <a:alphaModFix/>
          </a:blip>
          <a:srcRect b="15096" l="0" r="0" t="0"/>
          <a:stretch/>
        </p:blipFill>
        <p:spPr>
          <a:xfrm>
            <a:off x="1037425" y="2071999"/>
            <a:ext cx="1280725" cy="1502925"/>
          </a:xfrm>
          <a:prstGeom prst="rect">
            <a:avLst/>
          </a:prstGeom>
          <a:noFill/>
          <a:ln>
            <a:noFill/>
          </a:ln>
        </p:spPr>
      </p:pic>
      <p:sp>
        <p:nvSpPr>
          <p:cNvPr id="296" name="Google Shape;296;g25eaaf95b50_0_57"/>
          <p:cNvSpPr txBox="1"/>
          <p:nvPr/>
        </p:nvSpPr>
        <p:spPr>
          <a:xfrm>
            <a:off x="2973800" y="2246375"/>
            <a:ext cx="60459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latin typeface="Lato"/>
              <a:ea typeface="Lato"/>
              <a:cs typeface="Lato"/>
              <a:sym typeface="Lato"/>
            </a:endParaRPr>
          </a:p>
          <a:p>
            <a:pPr indent="-342900" lvl="0" marL="457200" rtl="0" algn="l">
              <a:spcBef>
                <a:spcPts val="0"/>
              </a:spcBef>
              <a:spcAft>
                <a:spcPts val="0"/>
              </a:spcAft>
              <a:buClr>
                <a:srgbClr val="6AA84F"/>
              </a:buClr>
              <a:buSzPts val="1800"/>
              <a:buFont typeface="Lato"/>
              <a:buChar char="●"/>
            </a:pPr>
            <a:r>
              <a:rPr b="1" lang="en-GB" sz="1800">
                <a:solidFill>
                  <a:srgbClr val="6AA84F"/>
                </a:solidFill>
                <a:latin typeface="Lato"/>
                <a:ea typeface="Lato"/>
                <a:cs typeface="Lato"/>
                <a:sym typeface="Lato"/>
              </a:rPr>
              <a:t>Rowan is unable to get a mobile phone contract as he is 17</a:t>
            </a:r>
            <a:endParaRPr b="1" sz="1800">
              <a:solidFill>
                <a:srgbClr val="6AA84F"/>
              </a:solidFill>
              <a:highlight>
                <a:srgbClr val="FFFFFF"/>
              </a:highlight>
              <a:latin typeface="Lato"/>
              <a:ea typeface="Lato"/>
              <a:cs typeface="Lato"/>
              <a:sym typeface="Lato"/>
            </a:endParaRPr>
          </a:p>
          <a:p>
            <a:pPr indent="0" lvl="0" marL="0" rtl="0" algn="l">
              <a:spcBef>
                <a:spcPts val="0"/>
              </a:spcBef>
              <a:spcAft>
                <a:spcPts val="0"/>
              </a:spcAft>
              <a:buNone/>
            </a:pPr>
            <a:r>
              <a:t/>
            </a:r>
            <a:endParaRPr sz="1600">
              <a:latin typeface="Lato"/>
              <a:ea typeface="Lato"/>
              <a:cs typeface="Lato"/>
              <a:sym typeface="Lato"/>
            </a:endParaRPr>
          </a:p>
        </p:txBody>
      </p:sp>
      <p:sp>
        <p:nvSpPr>
          <p:cNvPr id="297" name="Google Shape;297;g25eaaf95b50_0_5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Who can have a mobile phone contract?</a:t>
            </a:r>
            <a:endParaRPr b="1" i="0" sz="2900" u="none" cap="none" strike="noStrike">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g25eaaf95b50_0_73"/>
          <p:cNvSpPr/>
          <p:nvPr/>
        </p:nvSpPr>
        <p:spPr>
          <a:xfrm>
            <a:off x="458000" y="1916150"/>
            <a:ext cx="2439600" cy="31659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5eaaf95b50_0_73"/>
          <p:cNvSpPr txBox="1"/>
          <p:nvPr/>
        </p:nvSpPr>
        <p:spPr>
          <a:xfrm>
            <a:off x="0" y="1175075"/>
            <a:ext cx="914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Discuss reasons why each person may or may not be able to get a mobile phone contract.</a:t>
            </a:r>
            <a:endParaRPr b="1" sz="1800">
              <a:latin typeface="Lato"/>
              <a:ea typeface="Lato"/>
              <a:cs typeface="Lato"/>
              <a:sym typeface="Lato"/>
            </a:endParaRPr>
          </a:p>
        </p:txBody>
      </p:sp>
      <p:sp>
        <p:nvSpPr>
          <p:cNvPr id="304" name="Google Shape;304;g25eaaf95b50_0_73"/>
          <p:cNvSpPr txBox="1"/>
          <p:nvPr/>
        </p:nvSpPr>
        <p:spPr>
          <a:xfrm>
            <a:off x="530275" y="3565550"/>
            <a:ext cx="2439600" cy="133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500">
                <a:latin typeface="Lato"/>
                <a:ea typeface="Lato"/>
                <a:cs typeface="Lato"/>
                <a:sym typeface="Lato"/>
              </a:rPr>
              <a:t>Emily is a </a:t>
            </a:r>
            <a:r>
              <a:rPr lang="en-GB" sz="1500" u="sng">
                <a:latin typeface="Lato"/>
                <a:ea typeface="Lato"/>
                <a:cs typeface="Lato"/>
                <a:sym typeface="Lato"/>
              </a:rPr>
              <a:t>20-year-old</a:t>
            </a:r>
            <a:r>
              <a:rPr lang="en-GB" sz="1500">
                <a:latin typeface="Lato"/>
                <a:ea typeface="Lato"/>
                <a:cs typeface="Lato"/>
                <a:sym typeface="Lato"/>
              </a:rPr>
              <a:t> </a:t>
            </a:r>
            <a:r>
              <a:rPr lang="en-GB" sz="1500" u="sng">
                <a:latin typeface="Lato"/>
                <a:ea typeface="Lato"/>
                <a:cs typeface="Lato"/>
                <a:sym typeface="Lato"/>
              </a:rPr>
              <a:t>student</a:t>
            </a:r>
            <a:r>
              <a:rPr lang="en-GB" sz="1500">
                <a:latin typeface="Lato"/>
                <a:ea typeface="Lato"/>
                <a:cs typeface="Lato"/>
                <a:sym typeface="Lato"/>
              </a:rPr>
              <a:t> and has had a </a:t>
            </a:r>
            <a:r>
              <a:rPr lang="en-GB" sz="1500" u="sng">
                <a:latin typeface="Lato"/>
                <a:ea typeface="Lato"/>
                <a:cs typeface="Lato"/>
                <a:sym typeface="Lato"/>
              </a:rPr>
              <a:t>part-time job</a:t>
            </a:r>
            <a:r>
              <a:rPr lang="en-GB" sz="1500">
                <a:latin typeface="Lato"/>
                <a:ea typeface="Lato"/>
                <a:cs typeface="Lato"/>
                <a:sym typeface="Lato"/>
              </a:rPr>
              <a:t> as a babysitter for a neighbour for the last </a:t>
            </a:r>
            <a:r>
              <a:rPr lang="en-GB" sz="1500" u="sng">
                <a:latin typeface="Lato"/>
                <a:ea typeface="Lato"/>
                <a:cs typeface="Lato"/>
                <a:sym typeface="Lato"/>
              </a:rPr>
              <a:t>three years</a:t>
            </a:r>
            <a:r>
              <a:rPr lang="en-GB" sz="1500">
                <a:latin typeface="Lato"/>
                <a:ea typeface="Lato"/>
                <a:cs typeface="Lato"/>
                <a:sym typeface="Lato"/>
              </a:rPr>
              <a:t>.</a:t>
            </a:r>
            <a:endParaRPr sz="1500">
              <a:latin typeface="Lato"/>
              <a:ea typeface="Lato"/>
              <a:cs typeface="Lato"/>
              <a:sym typeface="Lato"/>
            </a:endParaRPr>
          </a:p>
        </p:txBody>
      </p:sp>
      <p:pic>
        <p:nvPicPr>
          <p:cNvPr id="305" name="Google Shape;305;g25eaaf95b50_0_73"/>
          <p:cNvPicPr preferRelativeResize="0"/>
          <p:nvPr/>
        </p:nvPicPr>
        <p:blipFill rotWithShape="1">
          <a:blip r:embed="rId3">
            <a:alphaModFix/>
          </a:blip>
          <a:srcRect b="19595" l="0" r="0" t="0"/>
          <a:stretch/>
        </p:blipFill>
        <p:spPr>
          <a:xfrm>
            <a:off x="1094900" y="2134449"/>
            <a:ext cx="1111850" cy="1378000"/>
          </a:xfrm>
          <a:prstGeom prst="rect">
            <a:avLst/>
          </a:prstGeom>
          <a:noFill/>
          <a:ln>
            <a:noFill/>
          </a:ln>
        </p:spPr>
      </p:pic>
      <p:sp>
        <p:nvSpPr>
          <p:cNvPr id="306" name="Google Shape;306;g25eaaf95b50_0_73"/>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Who can have a mobile phone contract?</a:t>
            </a:r>
            <a:endParaRPr b="1" i="0" sz="2900" u="none" cap="none" strike="noStrike">
              <a:latin typeface="Lato"/>
              <a:ea typeface="Lato"/>
              <a:cs typeface="Lato"/>
              <a:sym typeface="Lato"/>
            </a:endParaRPr>
          </a:p>
        </p:txBody>
      </p:sp>
      <p:sp>
        <p:nvSpPr>
          <p:cNvPr id="307" name="Google Shape;307;g25eaaf95b50_0_73"/>
          <p:cNvSpPr txBox="1"/>
          <p:nvPr/>
        </p:nvSpPr>
        <p:spPr>
          <a:xfrm>
            <a:off x="2969875" y="2170175"/>
            <a:ext cx="6045900" cy="1508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latin typeface="Lato"/>
              <a:ea typeface="Lato"/>
              <a:cs typeface="Lato"/>
              <a:sym typeface="Lato"/>
            </a:endParaRPr>
          </a:p>
          <a:p>
            <a:pPr indent="-342900" lvl="0" marL="457200" rtl="0" algn="l">
              <a:spcBef>
                <a:spcPts val="0"/>
              </a:spcBef>
              <a:spcAft>
                <a:spcPts val="0"/>
              </a:spcAft>
              <a:buClr>
                <a:srgbClr val="6AA84F"/>
              </a:buClr>
              <a:buSzPts val="1800"/>
              <a:buFont typeface="Lato"/>
              <a:buChar char="●"/>
            </a:pPr>
            <a:r>
              <a:rPr b="1" lang="en-GB" sz="1800">
                <a:solidFill>
                  <a:srgbClr val="6AA84F"/>
                </a:solidFill>
                <a:latin typeface="Lato"/>
                <a:ea typeface="Lato"/>
                <a:cs typeface="Lato"/>
                <a:sym typeface="Lato"/>
              </a:rPr>
              <a:t>Emily </a:t>
            </a:r>
            <a:r>
              <a:rPr b="1" lang="en-GB" sz="1800">
                <a:solidFill>
                  <a:srgbClr val="6AA84F"/>
                </a:solidFill>
                <a:latin typeface="Lato"/>
                <a:ea typeface="Lato"/>
                <a:cs typeface="Lato"/>
                <a:sym typeface="Lato"/>
              </a:rPr>
              <a:t>is </a:t>
            </a:r>
            <a:r>
              <a:rPr b="1" lang="en-GB" sz="1800" u="sng">
                <a:solidFill>
                  <a:srgbClr val="6AA84F"/>
                </a:solidFill>
                <a:latin typeface="Lato"/>
                <a:ea typeface="Lato"/>
                <a:cs typeface="Lato"/>
                <a:sym typeface="Lato"/>
              </a:rPr>
              <a:t>old enough</a:t>
            </a:r>
            <a:r>
              <a:rPr b="1" lang="en-GB" sz="1800">
                <a:solidFill>
                  <a:srgbClr val="6AA84F"/>
                </a:solidFill>
                <a:latin typeface="Lato"/>
                <a:ea typeface="Lato"/>
                <a:cs typeface="Lato"/>
                <a:sym typeface="Lato"/>
              </a:rPr>
              <a:t> to get a mobile phone contract</a:t>
            </a:r>
            <a:endParaRPr b="1" sz="1800">
              <a:solidFill>
                <a:srgbClr val="6AA84F"/>
              </a:solidFill>
              <a:latin typeface="Lato"/>
              <a:ea typeface="Lato"/>
              <a:cs typeface="Lato"/>
              <a:sym typeface="Lato"/>
            </a:endParaRPr>
          </a:p>
          <a:p>
            <a:pPr indent="-342900" lvl="0" marL="457200" rtl="0" algn="l">
              <a:spcBef>
                <a:spcPts val="0"/>
              </a:spcBef>
              <a:spcAft>
                <a:spcPts val="0"/>
              </a:spcAft>
              <a:buClr>
                <a:srgbClr val="6AA84F"/>
              </a:buClr>
              <a:buSzPts val="1800"/>
              <a:buFont typeface="Lato"/>
              <a:buChar char="●"/>
            </a:pPr>
            <a:r>
              <a:rPr b="1" lang="en-GB" sz="1800">
                <a:solidFill>
                  <a:srgbClr val="6AA84F"/>
                </a:solidFill>
                <a:latin typeface="Lato"/>
                <a:ea typeface="Lato"/>
                <a:cs typeface="Lato"/>
                <a:sym typeface="Lato"/>
              </a:rPr>
              <a:t>Emily has </a:t>
            </a:r>
            <a:r>
              <a:rPr b="1" lang="en-GB" sz="1800" u="sng">
                <a:solidFill>
                  <a:srgbClr val="6AA84F"/>
                </a:solidFill>
                <a:latin typeface="Lato"/>
                <a:ea typeface="Lato"/>
                <a:cs typeface="Lato"/>
                <a:sym typeface="Lato"/>
              </a:rPr>
              <a:t>some</a:t>
            </a:r>
            <a:r>
              <a:rPr b="1" lang="en-GB" sz="1800">
                <a:solidFill>
                  <a:srgbClr val="6AA84F"/>
                </a:solidFill>
                <a:latin typeface="Lato"/>
                <a:ea typeface="Lato"/>
                <a:cs typeface="Lato"/>
                <a:sym typeface="Lato"/>
              </a:rPr>
              <a:t> income from her </a:t>
            </a:r>
            <a:r>
              <a:rPr b="1" lang="en-GB" sz="1800" u="sng">
                <a:solidFill>
                  <a:srgbClr val="6AA84F"/>
                </a:solidFill>
                <a:latin typeface="Lato"/>
                <a:ea typeface="Lato"/>
                <a:cs typeface="Lato"/>
                <a:sym typeface="Lato"/>
              </a:rPr>
              <a:t>part-time job</a:t>
            </a:r>
            <a:r>
              <a:rPr b="1" lang="en-GB" sz="1800">
                <a:solidFill>
                  <a:srgbClr val="6AA84F"/>
                </a:solidFill>
                <a:latin typeface="Lato"/>
                <a:ea typeface="Lato"/>
                <a:cs typeface="Lato"/>
                <a:sym typeface="Lato"/>
              </a:rPr>
              <a:t> but this may be </a:t>
            </a:r>
            <a:r>
              <a:rPr b="1" lang="en-GB" sz="1800" u="sng">
                <a:solidFill>
                  <a:srgbClr val="6AA84F"/>
                </a:solidFill>
                <a:latin typeface="Lato"/>
                <a:ea typeface="Lato"/>
                <a:cs typeface="Lato"/>
                <a:sym typeface="Lato"/>
              </a:rPr>
              <a:t>low</a:t>
            </a:r>
            <a:r>
              <a:rPr b="1" lang="en-GB" sz="1800">
                <a:solidFill>
                  <a:srgbClr val="6AA84F"/>
                </a:solidFill>
                <a:latin typeface="Lato"/>
                <a:ea typeface="Lato"/>
                <a:cs typeface="Lato"/>
                <a:sym typeface="Lato"/>
              </a:rPr>
              <a:t> and </a:t>
            </a:r>
            <a:r>
              <a:rPr b="1" lang="en-GB" sz="1800" u="sng">
                <a:solidFill>
                  <a:srgbClr val="6AA84F"/>
                </a:solidFill>
                <a:latin typeface="Lato"/>
                <a:ea typeface="Lato"/>
                <a:cs typeface="Lato"/>
                <a:sym typeface="Lato"/>
              </a:rPr>
              <a:t>unreliable</a:t>
            </a:r>
            <a:endParaRPr b="1" sz="1800" u="sng">
              <a:solidFill>
                <a:srgbClr val="6AA84F"/>
              </a:solidFill>
              <a:latin typeface="Lato"/>
              <a:ea typeface="Lato"/>
              <a:cs typeface="Lato"/>
              <a:sym typeface="Lato"/>
            </a:endParaRPr>
          </a:p>
          <a:p>
            <a:pPr indent="0" lvl="0" marL="0" rtl="0" algn="l">
              <a:spcBef>
                <a:spcPts val="0"/>
              </a:spcBef>
              <a:spcAft>
                <a:spcPts val="0"/>
              </a:spcAft>
              <a:buNone/>
            </a:pPr>
            <a:r>
              <a:t/>
            </a:r>
            <a:endParaRPr sz="1600">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g3f531ec2829_0_47"/>
          <p:cNvSpPr txBox="1"/>
          <p:nvPr/>
        </p:nvSpPr>
        <p:spPr>
          <a:xfrm>
            <a:off x="467424" y="427742"/>
            <a:ext cx="32625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3600" u="none" cap="none" strike="noStrike">
                <a:solidFill>
                  <a:schemeClr val="lt1"/>
                </a:solidFill>
                <a:latin typeface="Lato Black"/>
                <a:ea typeface="Lato Black"/>
                <a:cs typeface="Lato Black"/>
                <a:sym typeface="Lato Black"/>
              </a:rPr>
              <a:t>What is F</a:t>
            </a:r>
            <a:r>
              <a:rPr b="1" lang="en-GB" sz="3600">
                <a:solidFill>
                  <a:schemeClr val="lt1"/>
                </a:solidFill>
                <a:latin typeface="Lato Black"/>
                <a:ea typeface="Lato Black"/>
                <a:cs typeface="Lato Black"/>
                <a:sym typeface="Lato Black"/>
              </a:rPr>
              <a:t>lic</a:t>
            </a:r>
            <a:r>
              <a:rPr b="1" i="0" lang="en-GB" sz="3600" u="none" cap="none" strike="noStrike">
                <a:solidFill>
                  <a:schemeClr val="lt1"/>
                </a:solidFill>
                <a:latin typeface="Lato Black"/>
                <a:ea typeface="Lato Black"/>
                <a:cs typeface="Lato Black"/>
                <a:sym typeface="Lato Black"/>
              </a:rPr>
              <a:t>?</a:t>
            </a:r>
            <a:endParaRPr b="1" i="0" sz="3600" u="none" cap="none" strike="noStrike">
              <a:solidFill>
                <a:schemeClr val="lt1"/>
              </a:solidFill>
              <a:latin typeface="Lato Black"/>
              <a:ea typeface="Lato Black"/>
              <a:cs typeface="Lato Black"/>
              <a:sym typeface="Lato Black"/>
            </a:endParaRPr>
          </a:p>
        </p:txBody>
      </p:sp>
      <p:sp>
        <p:nvSpPr>
          <p:cNvPr id="122" name="Google Shape;122;g3f531ec2829_0_47"/>
          <p:cNvSpPr txBox="1"/>
          <p:nvPr/>
        </p:nvSpPr>
        <p:spPr>
          <a:xfrm>
            <a:off x="462400" y="1418175"/>
            <a:ext cx="7527300" cy="2745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600"/>
              <a:buFont typeface="Arial"/>
              <a:buNone/>
            </a:pPr>
            <a:r>
              <a:rPr b="1" lang="en-GB" sz="2600">
                <a:solidFill>
                  <a:schemeClr val="lt1"/>
                </a:solidFill>
                <a:latin typeface="Lato"/>
                <a:ea typeface="Lato"/>
                <a:cs typeface="Lato"/>
                <a:sym typeface="Lato"/>
              </a:rPr>
              <a:t>FT FLIC</a:t>
            </a:r>
            <a:r>
              <a:rPr lang="en-GB" sz="2600">
                <a:solidFill>
                  <a:schemeClr val="lt1"/>
                </a:solidFill>
                <a:latin typeface="Lato Light"/>
                <a:ea typeface="Lato Light"/>
                <a:cs typeface="Lato Light"/>
                <a:sym typeface="Lato Light"/>
              </a:rPr>
              <a:t> (Financial Times Financial Literacy and Inclusion Campaign) is an independent charity focused on building the </a:t>
            </a:r>
            <a:r>
              <a:rPr b="1" lang="en-GB" sz="2600">
                <a:solidFill>
                  <a:schemeClr val="lt1"/>
                </a:solidFill>
                <a:latin typeface="Lato"/>
                <a:ea typeface="Lato"/>
                <a:cs typeface="Lato"/>
                <a:sym typeface="Lato"/>
              </a:rPr>
              <a:t>financial knowledge and skills</a:t>
            </a:r>
            <a:r>
              <a:rPr lang="en-GB" sz="2600">
                <a:solidFill>
                  <a:schemeClr val="lt1"/>
                </a:solidFill>
                <a:latin typeface="Lato Light"/>
                <a:ea typeface="Lato Light"/>
                <a:cs typeface="Lato Light"/>
                <a:sym typeface="Lato Light"/>
              </a:rPr>
              <a:t> of everyone in the UK, especially the people who don’t usually come across this information. </a:t>
            </a:r>
            <a:endParaRPr b="0" i="0" sz="2600" u="none" cap="none" strike="noStrike">
              <a:solidFill>
                <a:schemeClr val="lt1"/>
              </a:solidFill>
              <a:latin typeface="Lato Light"/>
              <a:ea typeface="Lato Light"/>
              <a:cs typeface="Lato Light"/>
              <a:sym typeface="Lato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g25eaaf95b50_0_89"/>
          <p:cNvSpPr/>
          <p:nvPr/>
        </p:nvSpPr>
        <p:spPr>
          <a:xfrm>
            <a:off x="458000" y="1916150"/>
            <a:ext cx="2439600" cy="31554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5eaaf95b50_0_89"/>
          <p:cNvSpPr txBox="1"/>
          <p:nvPr/>
        </p:nvSpPr>
        <p:spPr>
          <a:xfrm>
            <a:off x="576750" y="3780950"/>
            <a:ext cx="2256300" cy="1354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900">
                <a:latin typeface="Lato"/>
                <a:ea typeface="Lato"/>
                <a:cs typeface="Lato"/>
                <a:sym typeface="Lato"/>
              </a:rPr>
              <a:t>Angelie is </a:t>
            </a:r>
            <a:r>
              <a:rPr lang="en-GB" sz="1900" u="sng">
                <a:latin typeface="Lato"/>
                <a:ea typeface="Lato"/>
                <a:cs typeface="Lato"/>
                <a:sym typeface="Lato"/>
              </a:rPr>
              <a:t>19 years old</a:t>
            </a:r>
            <a:r>
              <a:rPr lang="en-GB" sz="1900">
                <a:latin typeface="Lato"/>
                <a:ea typeface="Lato"/>
                <a:cs typeface="Lato"/>
                <a:sym typeface="Lato"/>
              </a:rPr>
              <a:t>  and </a:t>
            </a:r>
            <a:r>
              <a:rPr lang="en-GB" sz="1900" u="sng">
                <a:latin typeface="Lato"/>
                <a:ea typeface="Lato"/>
                <a:cs typeface="Lato"/>
                <a:sym typeface="Lato"/>
              </a:rPr>
              <a:t>works</a:t>
            </a:r>
            <a:r>
              <a:rPr lang="en-GB" sz="1900">
                <a:latin typeface="Lato"/>
                <a:ea typeface="Lato"/>
                <a:cs typeface="Lato"/>
                <a:sym typeface="Lato"/>
              </a:rPr>
              <a:t> as an apprentice </a:t>
            </a:r>
            <a:r>
              <a:rPr lang="en-GB" sz="1900" u="sng">
                <a:latin typeface="Lato"/>
                <a:ea typeface="Lato"/>
                <a:cs typeface="Lato"/>
                <a:sym typeface="Lato"/>
              </a:rPr>
              <a:t>plumber</a:t>
            </a:r>
            <a:r>
              <a:rPr lang="en-GB" sz="1900">
                <a:latin typeface="Lato"/>
                <a:ea typeface="Lato"/>
                <a:cs typeface="Lato"/>
                <a:sym typeface="Lato"/>
              </a:rPr>
              <a:t>.</a:t>
            </a:r>
            <a:endParaRPr sz="1900">
              <a:latin typeface="Lato"/>
              <a:ea typeface="Lato"/>
              <a:cs typeface="Lato"/>
              <a:sym typeface="Lato"/>
            </a:endParaRPr>
          </a:p>
        </p:txBody>
      </p:sp>
      <p:sp>
        <p:nvSpPr>
          <p:cNvPr id="314" name="Google Shape;314;g25eaaf95b50_0_89"/>
          <p:cNvSpPr txBox="1"/>
          <p:nvPr/>
        </p:nvSpPr>
        <p:spPr>
          <a:xfrm>
            <a:off x="0" y="1175075"/>
            <a:ext cx="914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Discuss reasons why each person may or may not be able to get a mobile phone contract.</a:t>
            </a:r>
            <a:endParaRPr b="1" sz="1800">
              <a:latin typeface="Lato"/>
              <a:ea typeface="Lato"/>
              <a:cs typeface="Lato"/>
              <a:sym typeface="Lato"/>
            </a:endParaRPr>
          </a:p>
        </p:txBody>
      </p:sp>
      <p:pic>
        <p:nvPicPr>
          <p:cNvPr id="315" name="Google Shape;315;g25eaaf95b50_0_89"/>
          <p:cNvPicPr preferRelativeResize="0"/>
          <p:nvPr/>
        </p:nvPicPr>
        <p:blipFill rotWithShape="1">
          <a:blip r:embed="rId3">
            <a:alphaModFix/>
          </a:blip>
          <a:srcRect b="11614" l="0" r="0" t="0"/>
          <a:stretch/>
        </p:blipFill>
        <p:spPr>
          <a:xfrm>
            <a:off x="1207850" y="2066024"/>
            <a:ext cx="1111850" cy="1514842"/>
          </a:xfrm>
          <a:prstGeom prst="rect">
            <a:avLst/>
          </a:prstGeom>
          <a:noFill/>
          <a:ln>
            <a:noFill/>
          </a:ln>
        </p:spPr>
      </p:pic>
      <p:sp>
        <p:nvSpPr>
          <p:cNvPr id="316" name="Google Shape;316;g25eaaf95b50_0_89"/>
          <p:cNvSpPr txBox="1"/>
          <p:nvPr/>
        </p:nvSpPr>
        <p:spPr>
          <a:xfrm>
            <a:off x="2965950" y="2246375"/>
            <a:ext cx="6045900" cy="1508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latin typeface="Lato"/>
              <a:ea typeface="Lato"/>
              <a:cs typeface="Lato"/>
              <a:sym typeface="Lato"/>
            </a:endParaRPr>
          </a:p>
          <a:p>
            <a:pPr indent="-342900" lvl="0" marL="457200" rtl="0" algn="l">
              <a:spcBef>
                <a:spcPts val="0"/>
              </a:spcBef>
              <a:spcAft>
                <a:spcPts val="0"/>
              </a:spcAft>
              <a:buClr>
                <a:srgbClr val="6AA84F"/>
              </a:buClr>
              <a:buSzPts val="1800"/>
              <a:buFont typeface="Lato"/>
              <a:buChar char="●"/>
            </a:pPr>
            <a:r>
              <a:rPr b="1" lang="en-GB" sz="1800">
                <a:solidFill>
                  <a:srgbClr val="6AA84F"/>
                </a:solidFill>
                <a:latin typeface="Lato"/>
                <a:ea typeface="Lato"/>
                <a:cs typeface="Lato"/>
                <a:sym typeface="Lato"/>
              </a:rPr>
              <a:t>Angelie is old enough to get a mobile phone</a:t>
            </a:r>
            <a:endParaRPr b="1" sz="1800">
              <a:solidFill>
                <a:srgbClr val="6AA84F"/>
              </a:solidFill>
              <a:latin typeface="Lato"/>
              <a:ea typeface="Lato"/>
              <a:cs typeface="Lato"/>
              <a:sym typeface="Lato"/>
            </a:endParaRPr>
          </a:p>
          <a:p>
            <a:pPr indent="-342900" lvl="0" marL="457200" rtl="0" algn="l">
              <a:spcBef>
                <a:spcPts val="0"/>
              </a:spcBef>
              <a:spcAft>
                <a:spcPts val="0"/>
              </a:spcAft>
              <a:buClr>
                <a:srgbClr val="6AA84F"/>
              </a:buClr>
              <a:buSzPts val="1800"/>
              <a:buFont typeface="Lato"/>
              <a:buChar char="●"/>
            </a:pPr>
            <a:r>
              <a:rPr b="1" lang="en-GB" sz="1800">
                <a:solidFill>
                  <a:srgbClr val="6AA84F"/>
                </a:solidFill>
                <a:latin typeface="Lato"/>
                <a:ea typeface="Lato"/>
                <a:cs typeface="Lato"/>
                <a:sym typeface="Lato"/>
              </a:rPr>
              <a:t>Angelie has a job and may be able to seek an affordable contract</a:t>
            </a:r>
            <a:endParaRPr b="1" sz="1800">
              <a:solidFill>
                <a:srgbClr val="6AA84F"/>
              </a:solidFill>
              <a:latin typeface="Lato"/>
              <a:ea typeface="Lato"/>
              <a:cs typeface="Lato"/>
              <a:sym typeface="Lato"/>
            </a:endParaRPr>
          </a:p>
          <a:p>
            <a:pPr indent="0" lvl="0" marL="0" rtl="0" algn="l">
              <a:spcBef>
                <a:spcPts val="0"/>
              </a:spcBef>
              <a:spcAft>
                <a:spcPts val="0"/>
              </a:spcAft>
              <a:buNone/>
            </a:pPr>
            <a:r>
              <a:t/>
            </a:r>
            <a:endParaRPr sz="1600">
              <a:latin typeface="Lato"/>
              <a:ea typeface="Lato"/>
              <a:cs typeface="Lato"/>
              <a:sym typeface="Lato"/>
            </a:endParaRPr>
          </a:p>
        </p:txBody>
      </p:sp>
      <p:sp>
        <p:nvSpPr>
          <p:cNvPr id="317" name="Google Shape;317;g25eaaf95b50_0_8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Who can have a mobile phone contract?</a:t>
            </a:r>
            <a:endParaRPr b="1" i="0" sz="2900" u="none" cap="none" strike="noStrike">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3f56e36984a_0_137"/>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323" name="Google Shape;323;g3f56e36984a_0_137"/>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a:t>
            </a:r>
            <a:r>
              <a:rPr b="1" lang="en-GB" sz="2000">
                <a:solidFill>
                  <a:srgbClr val="FFF2CC"/>
                </a:solidFill>
                <a:latin typeface="Lato"/>
                <a:ea typeface="Lato"/>
                <a:cs typeface="Lato"/>
                <a:sym typeface="Lato"/>
              </a:rPr>
              <a:t> </a:t>
            </a:r>
            <a:r>
              <a:rPr b="1" lang="en-GB" sz="2000">
                <a:solidFill>
                  <a:srgbClr val="FFF2CC"/>
                </a:solidFill>
                <a:latin typeface="Lato"/>
                <a:ea typeface="Lato"/>
                <a:cs typeface="Lato"/>
                <a:sym typeface="Lato"/>
              </a:rPr>
              <a:t>To understand the real costs of mobile phone products and how to manage them</a:t>
            </a:r>
            <a:endParaRPr b="1" sz="2000">
              <a:solidFill>
                <a:srgbClr val="FFF2CC"/>
              </a:solidFill>
              <a:latin typeface="Lato"/>
              <a:ea typeface="Lato"/>
              <a:cs typeface="Lato"/>
              <a:sym typeface="Lato"/>
            </a:endParaRPr>
          </a:p>
        </p:txBody>
      </p:sp>
      <p:sp>
        <p:nvSpPr>
          <p:cNvPr id="324" name="Google Shape;324;g3f56e36984a_0_137"/>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325" name="Google Shape;325;g3f56e36984a_0_137"/>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6" name="Google Shape;326;g3f56e36984a_0_137"/>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327" name="Google Shape;327;g3f56e36984a_0_137"/>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Identify the costs of and requirements for having a mobile phone contract</a:t>
            </a:r>
            <a:endParaRPr sz="2000">
              <a:solidFill>
                <a:srgbClr val="0543B3"/>
              </a:solidFill>
              <a:latin typeface="Lato Black"/>
              <a:ea typeface="Lato Black"/>
              <a:cs typeface="Lato Black"/>
              <a:sym typeface="Lato Black"/>
            </a:endParaRPr>
          </a:p>
        </p:txBody>
      </p:sp>
      <p:sp>
        <p:nvSpPr>
          <p:cNvPr id="328" name="Google Shape;328;g3f56e36984a_0_137"/>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329" name="Google Shape;329;g3f56e36984a_0_137"/>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30" name="Google Shape;330;g3f56e36984a_0_137"/>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331" name="Google Shape;331;g3f56e36984a_0_137"/>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Compare different mobile phone contracts</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332" name="Google Shape;332;g3f56e36984a_0_137"/>
          <p:cNvGrpSpPr/>
          <p:nvPr/>
        </p:nvGrpSpPr>
        <p:grpSpPr>
          <a:xfrm>
            <a:off x="6229350" y="1945105"/>
            <a:ext cx="2533800" cy="3048000"/>
            <a:chOff x="6229350" y="2095500"/>
            <a:chExt cx="2533800" cy="3048000"/>
          </a:xfrm>
        </p:grpSpPr>
        <p:sp>
          <p:nvSpPr>
            <p:cNvPr id="333" name="Google Shape;333;g3f56e36984a_0_137"/>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334" name="Google Shape;334;g3f56e36984a_0_137"/>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335" name="Google Shape;335;g3f56e36984a_0_137"/>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336" name="Google Shape;336;g3f56e36984a_0_137"/>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Suggest strategies to manage mobile phone costs</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pic>
        <p:nvPicPr>
          <p:cNvPr id="337" name="Google Shape;337;g3f56e36984a_0_137"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grpSp>
        <p:nvGrpSpPr>
          <p:cNvPr id="338" name="Google Shape;338;g3f56e36984a_0_137"/>
          <p:cNvGrpSpPr/>
          <p:nvPr/>
        </p:nvGrpSpPr>
        <p:grpSpPr>
          <a:xfrm>
            <a:off x="381000" y="1472693"/>
            <a:ext cx="8382000" cy="381000"/>
            <a:chOff x="381000" y="1524000"/>
            <a:chExt cx="8382000" cy="381000"/>
          </a:xfrm>
        </p:grpSpPr>
        <p:sp>
          <p:nvSpPr>
            <p:cNvPr id="339" name="Google Shape;339;g3f56e36984a_0_137"/>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340" name="Google Shape;340;g3f56e36984a_0_137"/>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g23009a846d12fc6_31"/>
          <p:cNvSpPr txBox="1"/>
          <p:nvPr/>
        </p:nvSpPr>
        <p:spPr>
          <a:xfrm>
            <a:off x="216750" y="2051950"/>
            <a:ext cx="2765400" cy="27243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latin typeface="Lato"/>
                <a:ea typeface="Lato"/>
                <a:cs typeface="Lato"/>
                <a:sym typeface="Lato"/>
              </a:rPr>
              <a:t>Unlimited data, calls and texts</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Roam freely in the EU only, up to 25GB data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extLst>
                  <a:ext uri="http://customooxmlschemas.google.com/">
                    <go:slidesCustomData xmlns:go="http://customooxmlschemas.google.com/" textRoundtripDataId="2"/>
                  </a:ext>
                </a:extLst>
              </a:rPr>
              <a:t>36 month device plan</a:t>
            </a:r>
            <a:endParaRPr>
              <a:solidFill>
                <a:schemeClr val="dk1"/>
              </a:solidFill>
              <a:latin typeface="Lato"/>
              <a:ea typeface="Lato"/>
              <a:cs typeface="Lato"/>
              <a:sym typeface="Lato"/>
              <a:extLst>
                <a:ext uri="http://customooxmlschemas.google.com/">
                  <go:slidesCustomData xmlns:go="http://customooxmlschemas.google.com/" textRoundtripDataId="3"/>
                </a:ext>
              </a:extLst>
            </a:endParaRPr>
          </a:p>
          <a:p>
            <a:pPr indent="0" lvl="0" marL="0" rtl="0" algn="l">
              <a:spcBef>
                <a:spcPts val="0"/>
              </a:spcBef>
              <a:spcAft>
                <a:spcPts val="0"/>
              </a:spcAft>
              <a:buNone/>
            </a:pPr>
            <a:r>
              <a:rPr lang="en-GB">
                <a:solidFill>
                  <a:schemeClr val="dk1"/>
                </a:solidFill>
                <a:latin typeface="Lato"/>
                <a:ea typeface="Lato"/>
                <a:cs typeface="Lato"/>
                <a:sym typeface="Lato"/>
                <a:extLst>
                  <a:ext uri="http://customooxmlschemas.google.com/">
                    <go:slidesCustomData xmlns:go="http://customooxmlschemas.google.com/" textRoundtripDataId="4"/>
                  </a:ext>
                </a:extLst>
              </a:rPr>
              <a:t>£15.99 for the device and £25.00 tariff</a:t>
            </a:r>
            <a:endParaRPr>
              <a:solidFill>
                <a:schemeClr val="dk1"/>
              </a:solidFill>
              <a:latin typeface="Lato"/>
              <a:ea typeface="Lato"/>
              <a:cs typeface="Lato"/>
              <a:sym typeface="Lato"/>
              <a:extLst>
                <a:ext uri="http://customooxmlschemas.google.com/">
                  <go:slidesCustomData xmlns:go="http://customooxmlschemas.google.com/" textRoundtripDataId="5"/>
                </a:ext>
              </a:extLst>
            </a:endParaRPr>
          </a:p>
          <a:p>
            <a:pPr indent="0" lvl="0" marL="0" rtl="0" algn="l">
              <a:spcBef>
                <a:spcPts val="0"/>
              </a:spcBef>
              <a:spcAft>
                <a:spcPts val="0"/>
              </a:spcAft>
              <a:buNone/>
            </a:pPr>
            <a:r>
              <a:rPr b="1" lang="en-GB">
                <a:solidFill>
                  <a:schemeClr val="dk1"/>
                </a:solidFill>
                <a:latin typeface="Lato"/>
                <a:ea typeface="Lato"/>
                <a:cs typeface="Lato"/>
                <a:sym typeface="Lato"/>
                <a:extLst>
                  <a:ext uri="http://customooxmlschemas.google.com/">
                    <go:slidesCustomData xmlns:go="http://customooxmlschemas.google.com/" textRoundtripDataId="6"/>
                  </a:ext>
                </a:extLst>
              </a:rPr>
              <a:t>Total cost</a:t>
            </a:r>
            <a:r>
              <a:rPr lang="en-GB">
                <a:solidFill>
                  <a:schemeClr val="dk1"/>
                </a:solidFill>
                <a:latin typeface="Lato"/>
                <a:ea typeface="Lato"/>
                <a:cs typeface="Lato"/>
                <a:sym typeface="Lato"/>
                <a:extLst>
                  <a:ext uri="http://customooxmlschemas.google.com/">
                    <go:slidesCustomData xmlns:go="http://customooxmlschemas.google.com/" textRoundtripDataId="7"/>
                  </a:ext>
                </a:extLst>
              </a:rPr>
              <a:t> | £45.99 </a:t>
            </a:r>
            <a:endParaRPr>
              <a:solidFill>
                <a:schemeClr val="dk1"/>
              </a:solidFill>
              <a:latin typeface="Lato"/>
              <a:ea typeface="Lato"/>
              <a:cs typeface="Lato"/>
              <a:sym typeface="Lato"/>
            </a:endParaRPr>
          </a:p>
          <a:p>
            <a:pPr indent="0" lvl="0" marL="0" rtl="0" algn="l">
              <a:spcBef>
                <a:spcPts val="0"/>
              </a:spcBef>
              <a:spcAft>
                <a:spcPts val="0"/>
              </a:spcAft>
              <a:buNone/>
            </a:pPr>
            <a:r>
              <a:t/>
            </a:r>
            <a:endParaRPr>
              <a:solidFill>
                <a:schemeClr val="dk1"/>
              </a:solidFill>
              <a:latin typeface="Lato"/>
              <a:ea typeface="Lato"/>
              <a:cs typeface="Lato"/>
              <a:sym typeface="Lato"/>
            </a:endParaRPr>
          </a:p>
          <a:p>
            <a:pPr indent="0" lvl="0" marL="0" rtl="0" algn="l">
              <a:spcBef>
                <a:spcPts val="0"/>
              </a:spcBef>
              <a:spcAft>
                <a:spcPts val="0"/>
              </a:spcAft>
              <a:buNone/>
            </a:pPr>
            <a:r>
              <a:t/>
            </a:r>
            <a:endParaRPr sz="700">
              <a:solidFill>
                <a:schemeClr val="dk1"/>
              </a:solidFill>
              <a:latin typeface="Lato"/>
              <a:ea typeface="Lato"/>
              <a:cs typeface="Lato"/>
              <a:sym typeface="Lato"/>
            </a:endParaRPr>
          </a:p>
        </p:txBody>
      </p:sp>
      <p:sp>
        <p:nvSpPr>
          <p:cNvPr id="346" name="Google Shape;346;g23009a846d12fc6_31"/>
          <p:cNvSpPr txBox="1"/>
          <p:nvPr/>
        </p:nvSpPr>
        <p:spPr>
          <a:xfrm>
            <a:off x="3189300" y="2051950"/>
            <a:ext cx="2765400" cy="27243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latin typeface="Lato"/>
                <a:ea typeface="Lato"/>
                <a:cs typeface="Lato"/>
                <a:sym typeface="Lato"/>
              </a:rPr>
              <a:t>Unlimited calls and texts</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150GB data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Roam at no extra cost in 75 destinations worldwide, including the EU, US and Australia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36 month device plan</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£22</a:t>
            </a:r>
            <a:r>
              <a:rPr lang="en-GB">
                <a:solidFill>
                  <a:schemeClr val="dk1"/>
                </a:solidFill>
                <a:latin typeface="Lato"/>
                <a:ea typeface="Lato"/>
                <a:cs typeface="Lato"/>
                <a:sym typeface="Lato"/>
              </a:rPr>
              <a:t>.99</a:t>
            </a:r>
            <a:r>
              <a:rPr lang="en-GB">
                <a:solidFill>
                  <a:schemeClr val="dk1"/>
                </a:solidFill>
                <a:latin typeface="Lato"/>
                <a:ea typeface="Lato"/>
                <a:cs typeface="Lato"/>
                <a:sym typeface="Lato"/>
              </a:rPr>
              <a:t> for the device and £30</a:t>
            </a:r>
            <a:r>
              <a:rPr lang="en-GB">
                <a:solidFill>
                  <a:schemeClr val="dk1"/>
                </a:solidFill>
                <a:latin typeface="Lato"/>
                <a:ea typeface="Lato"/>
                <a:cs typeface="Lato"/>
                <a:sym typeface="Lato"/>
              </a:rPr>
              <a:t>.99</a:t>
            </a:r>
            <a:r>
              <a:rPr lang="en-GB">
                <a:solidFill>
                  <a:schemeClr val="dk1"/>
                </a:solidFill>
                <a:latin typeface="Lato"/>
                <a:ea typeface="Lato"/>
                <a:cs typeface="Lato"/>
                <a:sym typeface="Lato"/>
              </a:rPr>
              <a:t> tariff</a:t>
            </a:r>
            <a:endParaRPr>
              <a:solidFill>
                <a:schemeClr val="dk1"/>
              </a:solidFill>
              <a:latin typeface="Lato"/>
              <a:ea typeface="Lato"/>
              <a:cs typeface="Lato"/>
              <a:sym typeface="Lato"/>
            </a:endParaRPr>
          </a:p>
          <a:p>
            <a:pPr indent="0" lvl="0" marL="0" rtl="0" algn="l">
              <a:spcBef>
                <a:spcPts val="0"/>
              </a:spcBef>
              <a:spcAft>
                <a:spcPts val="0"/>
              </a:spcAft>
              <a:buNone/>
            </a:pPr>
            <a:r>
              <a:rPr b="1" lang="en-GB">
                <a:solidFill>
                  <a:schemeClr val="dk1"/>
                </a:solidFill>
                <a:latin typeface="Lato"/>
                <a:ea typeface="Lato"/>
                <a:cs typeface="Lato"/>
                <a:sym typeface="Lato"/>
              </a:rPr>
              <a:t>Total cost</a:t>
            </a:r>
            <a:r>
              <a:rPr lang="en-GB">
                <a:solidFill>
                  <a:schemeClr val="dk1"/>
                </a:solidFill>
                <a:latin typeface="Lato"/>
                <a:ea typeface="Lato"/>
                <a:cs typeface="Lato"/>
                <a:sym typeface="Lato"/>
              </a:rPr>
              <a:t> | £53.98 </a:t>
            </a:r>
            <a:endParaRPr>
              <a:solidFill>
                <a:schemeClr val="dk1"/>
              </a:solidFill>
              <a:latin typeface="Lato"/>
              <a:ea typeface="Lato"/>
              <a:cs typeface="Lato"/>
              <a:sym typeface="Lato"/>
            </a:endParaRPr>
          </a:p>
          <a:p>
            <a:pPr indent="0" lvl="0" marL="0" rtl="0" algn="l">
              <a:spcBef>
                <a:spcPts val="0"/>
              </a:spcBef>
              <a:spcAft>
                <a:spcPts val="0"/>
              </a:spcAft>
              <a:buNone/>
            </a:pPr>
            <a:r>
              <a:t/>
            </a:r>
            <a:endParaRPr sz="500">
              <a:solidFill>
                <a:schemeClr val="dk1"/>
              </a:solidFill>
              <a:latin typeface="Lato"/>
              <a:ea typeface="Lato"/>
              <a:cs typeface="Lato"/>
              <a:sym typeface="Lato"/>
            </a:endParaRPr>
          </a:p>
        </p:txBody>
      </p:sp>
      <p:sp>
        <p:nvSpPr>
          <p:cNvPr id="347" name="Google Shape;347;g23009a846d12fc6_3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Comparing mobile phone tariffs</a:t>
            </a:r>
            <a:endParaRPr b="1" i="0" sz="2900" u="none" cap="none" strike="noStrike">
              <a:latin typeface="Lato"/>
              <a:ea typeface="Lato"/>
              <a:cs typeface="Lato"/>
              <a:sym typeface="Lato"/>
            </a:endParaRPr>
          </a:p>
        </p:txBody>
      </p:sp>
      <p:sp>
        <p:nvSpPr>
          <p:cNvPr id="348" name="Google Shape;348;g23009a846d12fc6_31"/>
          <p:cNvSpPr/>
          <p:nvPr/>
        </p:nvSpPr>
        <p:spPr>
          <a:xfrm>
            <a:off x="216750" y="1706625"/>
            <a:ext cx="2765400" cy="256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OPTION 1 </a:t>
            </a:r>
            <a:endParaRPr b="1">
              <a:solidFill>
                <a:schemeClr val="lt1"/>
              </a:solidFill>
              <a:latin typeface="Lato"/>
              <a:ea typeface="Lato"/>
              <a:cs typeface="Lato"/>
              <a:sym typeface="Lato"/>
            </a:endParaRPr>
          </a:p>
        </p:txBody>
      </p:sp>
      <p:sp>
        <p:nvSpPr>
          <p:cNvPr id="349" name="Google Shape;349;g23009a846d12fc6_31"/>
          <p:cNvSpPr/>
          <p:nvPr/>
        </p:nvSpPr>
        <p:spPr>
          <a:xfrm>
            <a:off x="3189300" y="1706625"/>
            <a:ext cx="2765400" cy="256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OPTION 2 </a:t>
            </a:r>
            <a:endParaRPr b="1">
              <a:solidFill>
                <a:schemeClr val="lt1"/>
              </a:solidFill>
              <a:latin typeface="Lato"/>
              <a:ea typeface="Lato"/>
              <a:cs typeface="Lato"/>
              <a:sym typeface="Lato"/>
            </a:endParaRPr>
          </a:p>
        </p:txBody>
      </p:sp>
      <p:sp>
        <p:nvSpPr>
          <p:cNvPr id="350" name="Google Shape;350;g23009a846d12fc6_31"/>
          <p:cNvSpPr/>
          <p:nvPr/>
        </p:nvSpPr>
        <p:spPr>
          <a:xfrm>
            <a:off x="6136350" y="1706625"/>
            <a:ext cx="2765400" cy="256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OPTION 3 </a:t>
            </a:r>
            <a:endParaRPr b="1">
              <a:solidFill>
                <a:schemeClr val="lt1"/>
              </a:solidFill>
              <a:latin typeface="Lato"/>
              <a:ea typeface="Lato"/>
              <a:cs typeface="Lato"/>
              <a:sym typeface="Lato"/>
            </a:endParaRPr>
          </a:p>
        </p:txBody>
      </p:sp>
      <p:sp>
        <p:nvSpPr>
          <p:cNvPr id="351" name="Google Shape;351;g23009a846d12fc6_31"/>
          <p:cNvSpPr txBox="1"/>
          <p:nvPr>
            <p:ph type="ctrTitle"/>
          </p:nvPr>
        </p:nvSpPr>
        <p:spPr>
          <a:xfrm>
            <a:off x="216750" y="1101500"/>
            <a:ext cx="8685000" cy="516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90"/>
              <a:buFont typeface="Arial"/>
              <a:buNone/>
            </a:pPr>
            <a:r>
              <a:rPr lang="en-GB" sz="1800">
                <a:solidFill>
                  <a:schemeClr val="accent1"/>
                </a:solidFill>
                <a:latin typeface="Lato Black"/>
                <a:ea typeface="Lato Black"/>
                <a:cs typeface="Lato Black"/>
                <a:sym typeface="Lato Black"/>
              </a:rPr>
              <a:t>Which contract is the best option and why?</a:t>
            </a:r>
            <a:endParaRPr b="1" sz="1800" u="none" cap="none" strike="noStrike">
              <a:solidFill>
                <a:schemeClr val="accent1"/>
              </a:solidFill>
              <a:latin typeface="Lato"/>
              <a:ea typeface="Lato"/>
              <a:cs typeface="Lato"/>
              <a:sym typeface="Lato"/>
            </a:endParaRPr>
          </a:p>
        </p:txBody>
      </p:sp>
      <p:sp>
        <p:nvSpPr>
          <p:cNvPr id="352" name="Google Shape;352;g23009a846d12fc6_31"/>
          <p:cNvSpPr/>
          <p:nvPr/>
        </p:nvSpPr>
        <p:spPr>
          <a:xfrm>
            <a:off x="7874325" y="4370225"/>
            <a:ext cx="1207500" cy="627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3009a846d12fc6_31"/>
          <p:cNvSpPr txBox="1"/>
          <p:nvPr/>
        </p:nvSpPr>
        <p:spPr>
          <a:xfrm>
            <a:off x="6161850" y="2051950"/>
            <a:ext cx="2739900" cy="27243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latin typeface="Lato"/>
                <a:ea typeface="Lato"/>
                <a:cs typeface="Lato"/>
                <a:sym typeface="Lato"/>
              </a:rPr>
              <a:t>Unlimited calls and texts</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150GB data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24 month contract</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£22.00 </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b="1" lang="en-GB">
                <a:solidFill>
                  <a:schemeClr val="dk1"/>
                </a:solidFill>
                <a:latin typeface="Lato"/>
                <a:ea typeface="Lato"/>
                <a:cs typeface="Lato"/>
                <a:sym typeface="Lato"/>
              </a:rPr>
              <a:t>Sim only </a:t>
            </a:r>
            <a:endParaRPr b="1">
              <a:solidFill>
                <a:schemeClr val="dk1"/>
              </a:solidFill>
              <a:latin typeface="Lato"/>
              <a:ea typeface="Lato"/>
              <a:cs typeface="Lato"/>
              <a:sym typeface="Lato"/>
            </a:endParaRPr>
          </a:p>
          <a:p>
            <a:pPr indent="0" lvl="0" marL="0" rtl="0" algn="l">
              <a:spcBef>
                <a:spcPts val="0"/>
              </a:spcBef>
              <a:spcAft>
                <a:spcPts val="0"/>
              </a:spcAft>
              <a:buNone/>
            </a:pPr>
            <a:r>
              <a:rPr b="1" lang="en-GB">
                <a:solidFill>
                  <a:schemeClr val="dk1"/>
                </a:solidFill>
                <a:latin typeface="Lato"/>
                <a:ea typeface="Lato"/>
                <a:cs typeface="Lato"/>
                <a:sym typeface="Lato"/>
              </a:rPr>
              <a:t>Device </a:t>
            </a:r>
            <a:r>
              <a:rPr b="1" lang="en-GB">
                <a:solidFill>
                  <a:schemeClr val="dk1"/>
                </a:solidFill>
                <a:latin typeface="Lato"/>
                <a:ea typeface="Lato"/>
                <a:cs typeface="Lato"/>
                <a:sym typeface="Lato"/>
              </a:rPr>
              <a:t>purchased</a:t>
            </a:r>
            <a:r>
              <a:rPr b="1" lang="en-GB">
                <a:solidFill>
                  <a:schemeClr val="dk1"/>
                </a:solidFill>
                <a:latin typeface="Lato"/>
                <a:ea typeface="Lato"/>
                <a:cs typeface="Lato"/>
                <a:sym typeface="Lato"/>
              </a:rPr>
              <a:t> separately £1,099</a:t>
            </a:r>
            <a:endParaRPr b="1">
              <a:solidFill>
                <a:schemeClr val="dk1"/>
              </a:solidFill>
              <a:latin typeface="Lato"/>
              <a:ea typeface="Lato"/>
              <a:cs typeface="Lato"/>
              <a:sym typeface="Lato"/>
            </a:endParaRPr>
          </a:p>
          <a:p>
            <a:pPr indent="0" lvl="0" marL="0" rtl="0" algn="l">
              <a:spcBef>
                <a:spcPts val="0"/>
              </a:spcBef>
              <a:spcAft>
                <a:spcPts val="0"/>
              </a:spcAft>
              <a:buNone/>
            </a:pPr>
            <a:r>
              <a:t/>
            </a:r>
            <a:endParaRPr b="1" sz="1200">
              <a:solidFill>
                <a:schemeClr val="dk1"/>
              </a:solidFill>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g1fb312b87e9_0_33"/>
          <p:cNvSpPr txBox="1"/>
          <p:nvPr/>
        </p:nvSpPr>
        <p:spPr>
          <a:xfrm>
            <a:off x="216750" y="1670950"/>
            <a:ext cx="2816400" cy="22344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latin typeface="Lato"/>
                <a:ea typeface="Lato"/>
                <a:cs typeface="Lato"/>
                <a:sym typeface="Lato"/>
              </a:rPr>
              <a:t>Unlimited data, calls and texts</a:t>
            </a:r>
            <a:endParaRPr>
              <a:solidFill>
                <a:schemeClr val="dk1"/>
              </a:solidFill>
              <a:latin typeface="Lato"/>
              <a:ea typeface="Lato"/>
              <a:cs typeface="Lato"/>
              <a:sym typeface="Lato"/>
            </a:endParaRPr>
          </a:p>
          <a:p>
            <a:pPr indent="0" lvl="0" marL="0" rtl="0" algn="l">
              <a:spcBef>
                <a:spcPts val="0"/>
              </a:spcBef>
              <a:spcAft>
                <a:spcPts val="0"/>
              </a:spcAft>
              <a:buNone/>
            </a:pPr>
            <a:r>
              <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Roam freely in the EU, up to 25GB.</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36 month device plan</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£55.99 | £22.99 device and £33.00 tariff</a:t>
            </a:r>
            <a:endParaRPr>
              <a:solidFill>
                <a:schemeClr val="dk1"/>
              </a:solidFill>
              <a:latin typeface="Lato"/>
              <a:ea typeface="Lato"/>
              <a:cs typeface="Lato"/>
              <a:sym typeface="Lato"/>
            </a:endParaRPr>
          </a:p>
          <a:p>
            <a:pPr indent="0" lvl="0" marL="0" rtl="0" algn="l">
              <a:spcBef>
                <a:spcPts val="0"/>
              </a:spcBef>
              <a:spcAft>
                <a:spcPts val="0"/>
              </a:spcAft>
              <a:buNone/>
            </a:pPr>
            <a:r>
              <a:t/>
            </a:r>
            <a:endParaRPr sz="700">
              <a:solidFill>
                <a:schemeClr val="dk1"/>
              </a:solidFill>
              <a:latin typeface="Lato"/>
              <a:ea typeface="Lato"/>
              <a:cs typeface="Lato"/>
              <a:sym typeface="Lato"/>
            </a:endParaRPr>
          </a:p>
        </p:txBody>
      </p:sp>
      <p:sp>
        <p:nvSpPr>
          <p:cNvPr id="359" name="Google Shape;359;g1fb312b87e9_0_33"/>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Comparing mobile phone tariffs</a:t>
            </a:r>
            <a:endParaRPr b="1" i="0" sz="2900" u="none" cap="none" strike="noStrike">
              <a:latin typeface="Lato"/>
              <a:ea typeface="Lato"/>
              <a:cs typeface="Lato"/>
              <a:sym typeface="Lato"/>
            </a:endParaRPr>
          </a:p>
        </p:txBody>
      </p:sp>
      <p:sp>
        <p:nvSpPr>
          <p:cNvPr id="360" name="Google Shape;360;g1fb312b87e9_0_33"/>
          <p:cNvSpPr/>
          <p:nvPr/>
        </p:nvSpPr>
        <p:spPr>
          <a:xfrm>
            <a:off x="216750" y="1325625"/>
            <a:ext cx="2816400" cy="256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OPTION 1 </a:t>
            </a:r>
            <a:endParaRPr b="1">
              <a:solidFill>
                <a:schemeClr val="lt1"/>
              </a:solidFill>
              <a:latin typeface="Lato"/>
              <a:ea typeface="Lato"/>
              <a:cs typeface="Lato"/>
              <a:sym typeface="Lato"/>
            </a:endParaRPr>
          </a:p>
        </p:txBody>
      </p:sp>
      <p:sp>
        <p:nvSpPr>
          <p:cNvPr id="361" name="Google Shape;361;g1fb312b87e9_0_33"/>
          <p:cNvSpPr txBox="1"/>
          <p:nvPr/>
        </p:nvSpPr>
        <p:spPr>
          <a:xfrm>
            <a:off x="3261500" y="1670950"/>
            <a:ext cx="538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6AA84F"/>
                </a:solidFill>
                <a:latin typeface="Lato"/>
                <a:ea typeface="Lato"/>
                <a:cs typeface="Lato"/>
                <a:sym typeface="Lato"/>
              </a:rPr>
              <a:t>Pros</a:t>
            </a:r>
            <a:endParaRPr b="1" sz="1800">
              <a:solidFill>
                <a:srgbClr val="6AA84F"/>
              </a:solidFill>
              <a:latin typeface="Lato"/>
              <a:ea typeface="Lato"/>
              <a:cs typeface="Lato"/>
              <a:sym typeface="Lato"/>
            </a:endParaRPr>
          </a:p>
        </p:txBody>
      </p:sp>
      <p:sp>
        <p:nvSpPr>
          <p:cNvPr id="362" name="Google Shape;362;g1fb312b87e9_0_33"/>
          <p:cNvSpPr txBox="1"/>
          <p:nvPr/>
        </p:nvSpPr>
        <p:spPr>
          <a:xfrm>
            <a:off x="3325225" y="2740450"/>
            <a:ext cx="538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CC0000"/>
                </a:solidFill>
                <a:latin typeface="Lato"/>
                <a:ea typeface="Lato"/>
                <a:cs typeface="Lato"/>
                <a:sym typeface="Lato"/>
              </a:rPr>
              <a:t>Cons</a:t>
            </a:r>
            <a:endParaRPr b="1" sz="1800">
              <a:solidFill>
                <a:srgbClr val="CC0000"/>
              </a:solidFill>
              <a:latin typeface="Lato"/>
              <a:ea typeface="Lato"/>
              <a:cs typeface="Lato"/>
              <a:sym typeface="Lato"/>
            </a:endParaRPr>
          </a:p>
        </p:txBody>
      </p:sp>
      <p:sp>
        <p:nvSpPr>
          <p:cNvPr id="363" name="Google Shape;363;g1fb312b87e9_0_33"/>
          <p:cNvSpPr txBox="1"/>
          <p:nvPr/>
        </p:nvSpPr>
        <p:spPr>
          <a:xfrm>
            <a:off x="3261500" y="1990650"/>
            <a:ext cx="5389800" cy="738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Lato"/>
              <a:buChar char="●"/>
            </a:pPr>
            <a:r>
              <a:rPr lang="en-GB" sz="1800">
                <a:solidFill>
                  <a:schemeClr val="dk1"/>
                </a:solidFill>
                <a:latin typeface="Lato"/>
                <a:ea typeface="Lato"/>
                <a:cs typeface="Lato"/>
                <a:sym typeface="Lato"/>
              </a:rPr>
              <a:t>All usage costs are included in the tariff</a:t>
            </a:r>
            <a:endParaRPr sz="1800">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GB" sz="1800">
                <a:solidFill>
                  <a:schemeClr val="dk1"/>
                </a:solidFill>
                <a:latin typeface="Lato"/>
                <a:ea typeface="Lato"/>
                <a:cs typeface="Lato"/>
                <a:sym typeface="Lato"/>
              </a:rPr>
              <a:t>Some data included when travelling</a:t>
            </a:r>
            <a:endParaRPr sz="1800">
              <a:solidFill>
                <a:schemeClr val="dk1"/>
              </a:solidFill>
              <a:latin typeface="Lato"/>
              <a:ea typeface="Lato"/>
              <a:cs typeface="Lato"/>
              <a:sym typeface="Lato"/>
            </a:endParaRPr>
          </a:p>
        </p:txBody>
      </p:sp>
      <p:sp>
        <p:nvSpPr>
          <p:cNvPr id="364" name="Google Shape;364;g1fb312b87e9_0_33"/>
          <p:cNvSpPr txBox="1"/>
          <p:nvPr/>
        </p:nvSpPr>
        <p:spPr>
          <a:xfrm>
            <a:off x="3394200" y="3098850"/>
            <a:ext cx="5389800" cy="738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Lato"/>
              <a:buChar char="●"/>
            </a:pPr>
            <a:r>
              <a:rPr lang="en-GB" sz="1800">
                <a:solidFill>
                  <a:schemeClr val="dk1"/>
                </a:solidFill>
                <a:latin typeface="Lato"/>
                <a:ea typeface="Lato"/>
                <a:cs typeface="Lato"/>
                <a:sym typeface="Lato"/>
              </a:rPr>
              <a:t>Some people might feel 36 months is a long time to be signed up to a contract</a:t>
            </a:r>
            <a:r>
              <a:rPr lang="en-GB"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g1fb312b87e9_0_21"/>
          <p:cNvSpPr txBox="1"/>
          <p:nvPr/>
        </p:nvSpPr>
        <p:spPr>
          <a:xfrm>
            <a:off x="216000" y="1670400"/>
            <a:ext cx="2816400" cy="22356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latin typeface="Lato"/>
                <a:ea typeface="Lato"/>
                <a:cs typeface="Lato"/>
                <a:sym typeface="Lato"/>
              </a:rPr>
              <a:t>Unlimited calls and texts</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150GB data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Roam at no extra cost in 75 destinations worldwide, including the EU, US and Australia.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36 month device plan</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£53.98 | £22.99 device and £30.99 tariff</a:t>
            </a:r>
            <a:endParaRPr>
              <a:solidFill>
                <a:schemeClr val="dk1"/>
              </a:solidFill>
              <a:latin typeface="Lato"/>
              <a:ea typeface="Lato"/>
              <a:cs typeface="Lato"/>
              <a:sym typeface="Lato"/>
            </a:endParaRPr>
          </a:p>
          <a:p>
            <a:pPr indent="0" lvl="0" marL="0" rtl="0" algn="l">
              <a:spcBef>
                <a:spcPts val="0"/>
              </a:spcBef>
              <a:spcAft>
                <a:spcPts val="0"/>
              </a:spcAft>
              <a:buNone/>
            </a:pPr>
            <a:r>
              <a:t/>
            </a:r>
            <a:endParaRPr sz="500">
              <a:solidFill>
                <a:schemeClr val="dk1"/>
              </a:solidFill>
              <a:latin typeface="Lato"/>
              <a:ea typeface="Lato"/>
              <a:cs typeface="Lato"/>
              <a:sym typeface="Lato"/>
            </a:endParaRPr>
          </a:p>
        </p:txBody>
      </p:sp>
      <p:sp>
        <p:nvSpPr>
          <p:cNvPr id="370" name="Google Shape;370;g1fb312b87e9_0_2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Comparing mobile phone tariffs</a:t>
            </a:r>
            <a:endParaRPr b="1" i="0" sz="2900" u="none" cap="none" strike="noStrike">
              <a:latin typeface="Lato"/>
              <a:ea typeface="Lato"/>
              <a:cs typeface="Lato"/>
              <a:sym typeface="Lato"/>
            </a:endParaRPr>
          </a:p>
        </p:txBody>
      </p:sp>
      <p:sp>
        <p:nvSpPr>
          <p:cNvPr id="371" name="Google Shape;371;g1fb312b87e9_0_21"/>
          <p:cNvSpPr txBox="1"/>
          <p:nvPr/>
        </p:nvSpPr>
        <p:spPr>
          <a:xfrm>
            <a:off x="3261500" y="1670950"/>
            <a:ext cx="538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6AA84F"/>
                </a:solidFill>
                <a:latin typeface="Lato"/>
                <a:ea typeface="Lato"/>
                <a:cs typeface="Lato"/>
                <a:sym typeface="Lato"/>
              </a:rPr>
              <a:t>Pros</a:t>
            </a:r>
            <a:endParaRPr b="1" sz="1800">
              <a:solidFill>
                <a:srgbClr val="6AA84F"/>
              </a:solidFill>
              <a:latin typeface="Lato"/>
              <a:ea typeface="Lato"/>
              <a:cs typeface="Lato"/>
              <a:sym typeface="Lato"/>
            </a:endParaRPr>
          </a:p>
        </p:txBody>
      </p:sp>
      <p:sp>
        <p:nvSpPr>
          <p:cNvPr id="372" name="Google Shape;372;g1fb312b87e9_0_21"/>
          <p:cNvSpPr txBox="1"/>
          <p:nvPr/>
        </p:nvSpPr>
        <p:spPr>
          <a:xfrm>
            <a:off x="3325225" y="2740450"/>
            <a:ext cx="538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CC0000"/>
                </a:solidFill>
                <a:latin typeface="Lato"/>
                <a:ea typeface="Lato"/>
                <a:cs typeface="Lato"/>
                <a:sym typeface="Lato"/>
              </a:rPr>
              <a:t>Cons</a:t>
            </a:r>
            <a:endParaRPr b="1" sz="1800">
              <a:solidFill>
                <a:srgbClr val="CC0000"/>
              </a:solidFill>
              <a:latin typeface="Lato"/>
              <a:ea typeface="Lato"/>
              <a:cs typeface="Lato"/>
              <a:sym typeface="Lato"/>
            </a:endParaRPr>
          </a:p>
        </p:txBody>
      </p:sp>
      <p:sp>
        <p:nvSpPr>
          <p:cNvPr id="373" name="Google Shape;373;g1fb312b87e9_0_21"/>
          <p:cNvSpPr txBox="1"/>
          <p:nvPr/>
        </p:nvSpPr>
        <p:spPr>
          <a:xfrm>
            <a:off x="3261500" y="1990650"/>
            <a:ext cx="5389800" cy="10158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Lato"/>
              <a:buChar char="●"/>
            </a:pPr>
            <a:r>
              <a:rPr lang="en-GB" sz="1800">
                <a:solidFill>
                  <a:schemeClr val="dk1"/>
                </a:solidFill>
                <a:latin typeface="Lato"/>
                <a:ea typeface="Lato"/>
                <a:cs typeface="Lato"/>
                <a:sym typeface="Lato"/>
              </a:rPr>
              <a:t>There are no extra costs for data usage when travelling </a:t>
            </a:r>
            <a:r>
              <a:rPr lang="en-GB"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457200" rtl="0" algn="l">
              <a:spcBef>
                <a:spcPts val="0"/>
              </a:spcBef>
              <a:spcAft>
                <a:spcPts val="0"/>
              </a:spcAft>
              <a:buNone/>
            </a:pPr>
            <a:r>
              <a:t/>
            </a:r>
            <a:endParaRPr sz="1800">
              <a:solidFill>
                <a:schemeClr val="dk1"/>
              </a:solidFill>
              <a:latin typeface="Lato"/>
              <a:ea typeface="Lato"/>
              <a:cs typeface="Lato"/>
              <a:sym typeface="Lato"/>
            </a:endParaRPr>
          </a:p>
        </p:txBody>
      </p:sp>
      <p:sp>
        <p:nvSpPr>
          <p:cNvPr id="374" name="Google Shape;374;g1fb312b87e9_0_21"/>
          <p:cNvSpPr txBox="1"/>
          <p:nvPr/>
        </p:nvSpPr>
        <p:spPr>
          <a:xfrm>
            <a:off x="3394200" y="3098850"/>
            <a:ext cx="5389800" cy="738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Lato"/>
              <a:buChar char="●"/>
            </a:pPr>
            <a:r>
              <a:rPr lang="en-GB" sz="1800">
                <a:solidFill>
                  <a:schemeClr val="dk1"/>
                </a:solidFill>
                <a:latin typeface="Lato"/>
                <a:ea typeface="Lato"/>
                <a:cs typeface="Lato"/>
                <a:sym typeface="Lato"/>
              </a:rPr>
              <a:t>Data usage is capped</a:t>
            </a:r>
            <a:r>
              <a:rPr lang="en-GB"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457200" rtl="0" algn="l">
              <a:spcBef>
                <a:spcPts val="0"/>
              </a:spcBef>
              <a:spcAft>
                <a:spcPts val="0"/>
              </a:spcAft>
              <a:buNone/>
            </a:pPr>
            <a:r>
              <a:t/>
            </a:r>
            <a:endParaRPr sz="1800">
              <a:solidFill>
                <a:schemeClr val="dk1"/>
              </a:solidFill>
              <a:latin typeface="Lato"/>
              <a:ea typeface="Lato"/>
              <a:cs typeface="Lato"/>
              <a:sym typeface="Lato"/>
            </a:endParaRPr>
          </a:p>
        </p:txBody>
      </p:sp>
      <p:sp>
        <p:nvSpPr>
          <p:cNvPr id="375" name="Google Shape;375;g1fb312b87e9_0_21"/>
          <p:cNvSpPr/>
          <p:nvPr/>
        </p:nvSpPr>
        <p:spPr>
          <a:xfrm>
            <a:off x="216750" y="1325625"/>
            <a:ext cx="2816400" cy="256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OPTION 2 </a:t>
            </a:r>
            <a:endParaRPr b="1">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g1fb312b87e9_0_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Comparing mobile phone tariffs</a:t>
            </a:r>
            <a:endParaRPr b="1" i="0" sz="2900" u="none" cap="none" strike="noStrike">
              <a:latin typeface="Lato"/>
              <a:ea typeface="Lato"/>
              <a:cs typeface="Lato"/>
              <a:sym typeface="Lato"/>
            </a:endParaRPr>
          </a:p>
        </p:txBody>
      </p:sp>
      <p:sp>
        <p:nvSpPr>
          <p:cNvPr id="381" name="Google Shape;381;g1fb312b87e9_0_9"/>
          <p:cNvSpPr txBox="1"/>
          <p:nvPr/>
        </p:nvSpPr>
        <p:spPr>
          <a:xfrm>
            <a:off x="216000" y="1670400"/>
            <a:ext cx="2816400" cy="22344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latin typeface="Lato"/>
                <a:ea typeface="Lato"/>
                <a:cs typeface="Lato"/>
                <a:sym typeface="Lato"/>
              </a:rPr>
              <a:t>Unlimited calls and texts</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150GB data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24 month contract</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£22.00 </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b="1" lang="en-GB">
                <a:solidFill>
                  <a:schemeClr val="dk1"/>
                </a:solidFill>
                <a:latin typeface="Lato"/>
                <a:ea typeface="Lato"/>
                <a:cs typeface="Lato"/>
                <a:sym typeface="Lato"/>
              </a:rPr>
              <a:t>Sim only </a:t>
            </a:r>
            <a:endParaRPr b="1">
              <a:solidFill>
                <a:schemeClr val="dk1"/>
              </a:solidFill>
              <a:latin typeface="Lato"/>
              <a:ea typeface="Lato"/>
              <a:cs typeface="Lato"/>
              <a:sym typeface="Lato"/>
            </a:endParaRPr>
          </a:p>
          <a:p>
            <a:pPr indent="0" lvl="0" marL="0" rtl="0" algn="l">
              <a:spcBef>
                <a:spcPts val="0"/>
              </a:spcBef>
              <a:spcAft>
                <a:spcPts val="0"/>
              </a:spcAft>
              <a:buNone/>
            </a:pPr>
            <a:r>
              <a:rPr b="1" lang="en-GB">
                <a:solidFill>
                  <a:schemeClr val="dk1"/>
                </a:solidFill>
                <a:latin typeface="Lato"/>
                <a:ea typeface="Lato"/>
                <a:cs typeface="Lato"/>
                <a:sym typeface="Lato"/>
              </a:rPr>
              <a:t>Device purchased separately £1,099</a:t>
            </a:r>
            <a:endParaRPr b="1" sz="1200">
              <a:solidFill>
                <a:schemeClr val="dk1"/>
              </a:solidFill>
              <a:latin typeface="Lato"/>
              <a:ea typeface="Lato"/>
              <a:cs typeface="Lato"/>
              <a:sym typeface="Lato"/>
            </a:endParaRPr>
          </a:p>
        </p:txBody>
      </p:sp>
      <p:sp>
        <p:nvSpPr>
          <p:cNvPr id="382" name="Google Shape;382;g1fb312b87e9_0_9"/>
          <p:cNvSpPr txBox="1"/>
          <p:nvPr/>
        </p:nvSpPr>
        <p:spPr>
          <a:xfrm>
            <a:off x="3261500" y="1670950"/>
            <a:ext cx="538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6AA84F"/>
                </a:solidFill>
                <a:latin typeface="Lato"/>
                <a:ea typeface="Lato"/>
                <a:cs typeface="Lato"/>
                <a:sym typeface="Lato"/>
              </a:rPr>
              <a:t>Pros</a:t>
            </a:r>
            <a:endParaRPr b="1" sz="1800">
              <a:solidFill>
                <a:srgbClr val="6AA84F"/>
              </a:solidFill>
              <a:latin typeface="Lato"/>
              <a:ea typeface="Lato"/>
              <a:cs typeface="Lato"/>
              <a:sym typeface="Lato"/>
            </a:endParaRPr>
          </a:p>
        </p:txBody>
      </p:sp>
      <p:sp>
        <p:nvSpPr>
          <p:cNvPr id="383" name="Google Shape;383;g1fb312b87e9_0_9"/>
          <p:cNvSpPr txBox="1"/>
          <p:nvPr/>
        </p:nvSpPr>
        <p:spPr>
          <a:xfrm>
            <a:off x="3325225" y="2740450"/>
            <a:ext cx="538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CC0000"/>
                </a:solidFill>
                <a:latin typeface="Lato"/>
                <a:ea typeface="Lato"/>
                <a:cs typeface="Lato"/>
                <a:sym typeface="Lato"/>
              </a:rPr>
              <a:t>Cons</a:t>
            </a:r>
            <a:endParaRPr b="1" sz="1800">
              <a:solidFill>
                <a:srgbClr val="CC0000"/>
              </a:solidFill>
              <a:latin typeface="Lato"/>
              <a:ea typeface="Lato"/>
              <a:cs typeface="Lato"/>
              <a:sym typeface="Lato"/>
            </a:endParaRPr>
          </a:p>
        </p:txBody>
      </p:sp>
      <p:sp>
        <p:nvSpPr>
          <p:cNvPr id="384" name="Google Shape;384;g1fb312b87e9_0_9"/>
          <p:cNvSpPr txBox="1"/>
          <p:nvPr/>
        </p:nvSpPr>
        <p:spPr>
          <a:xfrm>
            <a:off x="3261500" y="1990650"/>
            <a:ext cx="5389800" cy="10158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Lato"/>
              <a:buChar char="●"/>
            </a:pPr>
            <a:r>
              <a:rPr lang="en-GB" sz="1800">
                <a:solidFill>
                  <a:schemeClr val="dk1"/>
                </a:solidFill>
                <a:latin typeface="Lato"/>
                <a:ea typeface="Lato"/>
                <a:cs typeface="Lato"/>
                <a:sym typeface="Lato"/>
              </a:rPr>
              <a:t>Cheaper, with a shorter contract term in comparison to other deals </a:t>
            </a:r>
            <a:endParaRPr sz="1800">
              <a:solidFill>
                <a:schemeClr val="dk1"/>
              </a:solidFill>
              <a:latin typeface="Lato"/>
              <a:ea typeface="Lato"/>
              <a:cs typeface="Lato"/>
              <a:sym typeface="Lato"/>
            </a:endParaRPr>
          </a:p>
          <a:p>
            <a:pPr indent="0" lvl="0" marL="457200" rtl="0" algn="l">
              <a:spcBef>
                <a:spcPts val="0"/>
              </a:spcBef>
              <a:spcAft>
                <a:spcPts val="0"/>
              </a:spcAft>
              <a:buNone/>
            </a:pPr>
            <a:r>
              <a:t/>
            </a:r>
            <a:endParaRPr sz="1800">
              <a:solidFill>
                <a:schemeClr val="dk1"/>
              </a:solidFill>
              <a:latin typeface="Lato"/>
              <a:ea typeface="Lato"/>
              <a:cs typeface="Lato"/>
              <a:sym typeface="Lato"/>
            </a:endParaRPr>
          </a:p>
        </p:txBody>
      </p:sp>
      <p:sp>
        <p:nvSpPr>
          <p:cNvPr id="385" name="Google Shape;385;g1fb312b87e9_0_9"/>
          <p:cNvSpPr txBox="1"/>
          <p:nvPr/>
        </p:nvSpPr>
        <p:spPr>
          <a:xfrm>
            <a:off x="3394200" y="3098850"/>
            <a:ext cx="5389800" cy="10158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Lato"/>
              <a:buChar char="●"/>
            </a:pPr>
            <a:r>
              <a:rPr lang="en-GB" sz="1800">
                <a:solidFill>
                  <a:schemeClr val="dk1"/>
                </a:solidFill>
                <a:latin typeface="Lato"/>
                <a:ea typeface="Lato"/>
                <a:cs typeface="Lato"/>
                <a:sym typeface="Lato"/>
              </a:rPr>
              <a:t>The latest phone might be </a:t>
            </a:r>
            <a:r>
              <a:rPr lang="en-GB" sz="1800">
                <a:solidFill>
                  <a:schemeClr val="dk1"/>
                </a:solidFill>
                <a:latin typeface="Lato"/>
                <a:ea typeface="Lato"/>
                <a:cs typeface="Lato"/>
                <a:sym typeface="Lato"/>
              </a:rPr>
              <a:t>unaffordable</a:t>
            </a:r>
            <a:r>
              <a:rPr lang="en-GB" sz="1800">
                <a:solidFill>
                  <a:schemeClr val="dk1"/>
                </a:solidFill>
                <a:latin typeface="Lato"/>
                <a:ea typeface="Lato"/>
                <a:cs typeface="Lato"/>
                <a:sym typeface="Lato"/>
              </a:rPr>
              <a:t> for some and there is no option to upgrade.</a:t>
            </a:r>
            <a:r>
              <a:rPr b="1" lang="en-GB" sz="1800">
                <a:solidFill>
                  <a:schemeClr val="dk1"/>
                </a:solidFill>
                <a:latin typeface="Lato"/>
                <a:ea typeface="Lato"/>
                <a:cs typeface="Lato"/>
                <a:sym typeface="Lato"/>
              </a:rPr>
              <a:t> </a:t>
            </a:r>
            <a:endParaRPr b="1" sz="1800">
              <a:solidFill>
                <a:schemeClr val="dk1"/>
              </a:solidFill>
              <a:latin typeface="Lato"/>
              <a:ea typeface="Lato"/>
              <a:cs typeface="Lato"/>
              <a:sym typeface="Lato"/>
            </a:endParaRPr>
          </a:p>
          <a:p>
            <a:pPr indent="0" lvl="0" marL="457200" rtl="0" algn="l">
              <a:spcBef>
                <a:spcPts val="0"/>
              </a:spcBef>
              <a:spcAft>
                <a:spcPts val="0"/>
              </a:spcAft>
              <a:buNone/>
            </a:pPr>
            <a:r>
              <a:t/>
            </a:r>
            <a:endParaRPr b="1" sz="1800">
              <a:solidFill>
                <a:schemeClr val="dk1"/>
              </a:solidFill>
              <a:latin typeface="Lato"/>
              <a:ea typeface="Lato"/>
              <a:cs typeface="Lato"/>
              <a:sym typeface="Lato"/>
            </a:endParaRPr>
          </a:p>
        </p:txBody>
      </p:sp>
      <p:sp>
        <p:nvSpPr>
          <p:cNvPr id="386" name="Google Shape;386;g1fb312b87e9_0_9"/>
          <p:cNvSpPr/>
          <p:nvPr/>
        </p:nvSpPr>
        <p:spPr>
          <a:xfrm>
            <a:off x="216750" y="1325625"/>
            <a:ext cx="2816400" cy="256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OPTION 3 </a:t>
            </a:r>
            <a:endParaRPr b="1">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g1fb312b87e9_0_7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Comparing mobile phone tariffs</a:t>
            </a:r>
            <a:endParaRPr b="1" i="0" sz="2900" u="none" cap="none" strike="noStrike">
              <a:solidFill>
                <a:schemeClr val="lt1"/>
              </a:solidFill>
              <a:latin typeface="Lato"/>
              <a:ea typeface="Lato"/>
              <a:cs typeface="Lato"/>
              <a:sym typeface="Lato"/>
            </a:endParaRPr>
          </a:p>
        </p:txBody>
      </p:sp>
      <p:sp>
        <p:nvSpPr>
          <p:cNvPr id="392" name="Google Shape;392;g1fb312b87e9_0_79"/>
          <p:cNvSpPr txBox="1"/>
          <p:nvPr>
            <p:ph idx="2" type="ctrTitle"/>
          </p:nvPr>
        </p:nvSpPr>
        <p:spPr>
          <a:xfrm>
            <a:off x="64350" y="1177700"/>
            <a:ext cx="88650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1000"/>
              </a:spcBef>
              <a:spcAft>
                <a:spcPts val="0"/>
              </a:spcAft>
              <a:buClr>
                <a:srgbClr val="000000"/>
              </a:buClr>
              <a:buSzPts val="990"/>
              <a:buFont typeface="Arial"/>
              <a:buNone/>
            </a:pPr>
            <a:r>
              <a:rPr lang="en-GB" sz="1800">
                <a:solidFill>
                  <a:schemeClr val="accent1"/>
                </a:solidFill>
                <a:latin typeface="Lato Black"/>
                <a:ea typeface="Lato Black"/>
                <a:cs typeface="Lato Black"/>
                <a:sym typeface="Lato Black"/>
              </a:rPr>
              <a:t>Explain </a:t>
            </a:r>
            <a:r>
              <a:rPr lang="en-GB" sz="1800">
                <a:solidFill>
                  <a:schemeClr val="accent1"/>
                </a:solidFill>
                <a:latin typeface="Lato Black"/>
                <a:ea typeface="Lato Black"/>
                <a:cs typeface="Lato Black"/>
                <a:sym typeface="Lato Black"/>
                <a:extLst>
                  <a:ext uri="http://customooxmlschemas.google.com/">
                    <go:slidesCustomData xmlns:go="http://customooxmlschemas.google.com/" textRoundtripDataId="8"/>
                  </a:ext>
                </a:extLst>
              </a:rPr>
              <a:t>w</a:t>
            </a:r>
            <a:r>
              <a:rPr lang="en-GB" sz="1800">
                <a:solidFill>
                  <a:schemeClr val="accent1"/>
                </a:solidFill>
                <a:latin typeface="Lato Black"/>
                <a:ea typeface="Lato Black"/>
                <a:cs typeface="Lato Black"/>
                <a:sym typeface="Lato Black"/>
                <a:extLst>
                  <a:ext uri="http://customooxmlschemas.google.com/">
                    <go:slidesCustomData xmlns:go="http://customooxmlschemas.google.com/" textRoundtripDataId="9"/>
                  </a:ext>
                </a:extLst>
              </a:rPr>
              <a:t>hich</a:t>
            </a:r>
            <a:r>
              <a:rPr lang="en-GB" sz="1800">
                <a:solidFill>
                  <a:schemeClr val="accent1"/>
                </a:solidFill>
                <a:latin typeface="Lato Black"/>
                <a:ea typeface="Lato Black"/>
                <a:cs typeface="Lato Black"/>
                <a:sym typeface="Lato Black"/>
              </a:rPr>
              <a:t> option Angelie should</a:t>
            </a:r>
            <a:r>
              <a:rPr lang="en-GB" sz="1800">
                <a:solidFill>
                  <a:schemeClr val="accent1"/>
                </a:solidFill>
                <a:latin typeface="Lato Black"/>
                <a:ea typeface="Lato Black"/>
                <a:cs typeface="Lato Black"/>
                <a:sym typeface="Lato Black"/>
                <a:extLst>
                  <a:ext uri="http://customooxmlschemas.google.com/">
                    <go:slidesCustomData xmlns:go="http://customooxmlschemas.google.com/" textRoundtripDataId="10"/>
                  </a:ext>
                </a:extLst>
              </a:rPr>
              <a:t> </a:t>
            </a:r>
            <a:r>
              <a:rPr lang="en-GB" sz="1800">
                <a:solidFill>
                  <a:schemeClr val="accent1"/>
                </a:solidFill>
                <a:latin typeface="Lato Black"/>
                <a:ea typeface="Lato Black"/>
                <a:cs typeface="Lato Black"/>
                <a:sym typeface="Lato Black"/>
              </a:rPr>
              <a:t>choose and give reasons for your choice.</a:t>
            </a:r>
            <a:endParaRPr sz="1800">
              <a:solidFill>
                <a:schemeClr val="accent1"/>
              </a:solidFill>
              <a:latin typeface="Lato Black"/>
              <a:ea typeface="Lato Black"/>
              <a:cs typeface="Lato Black"/>
              <a:sym typeface="Lato Black"/>
            </a:endParaRPr>
          </a:p>
          <a:p>
            <a:pPr indent="0" lvl="0" marL="0" marR="0" rtl="0" algn="l">
              <a:lnSpc>
                <a:spcPct val="100000"/>
              </a:lnSpc>
              <a:spcBef>
                <a:spcPts val="1000"/>
              </a:spcBef>
              <a:spcAft>
                <a:spcPts val="0"/>
              </a:spcAft>
              <a:buClr>
                <a:srgbClr val="000000"/>
              </a:buClr>
              <a:buSzPts val="990"/>
              <a:buFont typeface="Arial"/>
              <a:buNone/>
            </a:pPr>
            <a:r>
              <a:rPr lang="en-GB" sz="1800">
                <a:solidFill>
                  <a:schemeClr val="accent1"/>
                </a:solidFill>
                <a:latin typeface="Lato Black"/>
                <a:ea typeface="Lato Black"/>
                <a:cs typeface="Lato Black"/>
                <a:sym typeface="Lato Black"/>
              </a:rPr>
              <a:t>Stretch: </a:t>
            </a:r>
            <a:r>
              <a:rPr lang="en-GB" sz="1800">
                <a:solidFill>
                  <a:schemeClr val="accent1"/>
                </a:solidFill>
                <a:latin typeface="Lato Black"/>
                <a:ea typeface="Lato Black"/>
                <a:cs typeface="Lato Black"/>
                <a:sym typeface="Lato Black"/>
              </a:rPr>
              <a:t>Explain</a:t>
            </a:r>
            <a:r>
              <a:rPr lang="en-GB" sz="1800">
                <a:solidFill>
                  <a:schemeClr val="accent1"/>
                </a:solidFill>
                <a:latin typeface="Lato Black"/>
                <a:ea typeface="Lato Black"/>
                <a:cs typeface="Lato Black"/>
                <a:sym typeface="Lato Black"/>
              </a:rPr>
              <a:t> why you have </a:t>
            </a:r>
            <a:r>
              <a:rPr lang="en-GB" sz="1800" u="sng">
                <a:solidFill>
                  <a:schemeClr val="accent1"/>
                </a:solidFill>
                <a:latin typeface="Lato Black"/>
                <a:ea typeface="Lato Black"/>
                <a:cs typeface="Lato Black"/>
                <a:sym typeface="Lato Black"/>
              </a:rPr>
              <a:t>not</a:t>
            </a:r>
            <a:r>
              <a:rPr lang="en-GB" sz="1800">
                <a:solidFill>
                  <a:schemeClr val="accent1"/>
                </a:solidFill>
                <a:latin typeface="Lato Black"/>
                <a:ea typeface="Lato Black"/>
                <a:cs typeface="Lato Black"/>
                <a:sym typeface="Lato Black"/>
              </a:rPr>
              <a:t> chosen one of the other options.</a:t>
            </a:r>
            <a:endParaRPr sz="1800">
              <a:solidFill>
                <a:schemeClr val="accent1"/>
              </a:solidFill>
              <a:latin typeface="Lato Black"/>
              <a:ea typeface="Lato Black"/>
              <a:cs typeface="Lato Black"/>
              <a:sym typeface="Lato Black"/>
            </a:endParaRPr>
          </a:p>
        </p:txBody>
      </p:sp>
      <p:sp>
        <p:nvSpPr>
          <p:cNvPr id="393" name="Google Shape;393;g1fb312b87e9_0_79"/>
          <p:cNvSpPr txBox="1"/>
          <p:nvPr/>
        </p:nvSpPr>
        <p:spPr>
          <a:xfrm>
            <a:off x="216750" y="2280550"/>
            <a:ext cx="2273700" cy="27243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latin typeface="Lato"/>
                <a:ea typeface="Lato"/>
                <a:cs typeface="Lato"/>
                <a:sym typeface="Lato"/>
              </a:rPr>
              <a:t>Unlimited data, calls and texts</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Roam freely in the EU only, up to 25GB data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extLst>
                  <a:ext uri="http://customooxmlschemas.google.com/">
                    <go:slidesCustomData xmlns:go="http://customooxmlschemas.google.com/" textRoundtripDataId="11"/>
                  </a:ext>
                </a:extLst>
              </a:rPr>
              <a:t>36 month device plan</a:t>
            </a:r>
            <a:endParaRPr>
              <a:solidFill>
                <a:schemeClr val="dk1"/>
              </a:solidFill>
              <a:latin typeface="Lato"/>
              <a:ea typeface="Lato"/>
              <a:cs typeface="Lato"/>
              <a:sym typeface="Lato"/>
              <a:extLst>
                <a:ext uri="http://customooxmlschemas.google.com/">
                  <go:slidesCustomData xmlns:go="http://customooxmlschemas.google.com/" textRoundtripDataId="12"/>
                </a:ext>
              </a:extLst>
            </a:endParaRPr>
          </a:p>
          <a:p>
            <a:pPr indent="0" lvl="0" marL="0" rtl="0" algn="l">
              <a:spcBef>
                <a:spcPts val="0"/>
              </a:spcBef>
              <a:spcAft>
                <a:spcPts val="0"/>
              </a:spcAft>
              <a:buNone/>
            </a:pPr>
            <a:r>
              <a:rPr lang="en-GB">
                <a:solidFill>
                  <a:schemeClr val="dk1"/>
                </a:solidFill>
                <a:latin typeface="Lato"/>
                <a:ea typeface="Lato"/>
                <a:cs typeface="Lato"/>
                <a:sym typeface="Lato"/>
                <a:extLst>
                  <a:ext uri="http://customooxmlschemas.google.com/">
                    <go:slidesCustomData xmlns:go="http://customooxmlschemas.google.com/" textRoundtripDataId="13"/>
                  </a:ext>
                </a:extLst>
              </a:rPr>
              <a:t>£15.99 for the device and £25.00 tariff</a:t>
            </a:r>
            <a:endParaRPr>
              <a:solidFill>
                <a:schemeClr val="dk1"/>
              </a:solidFill>
              <a:latin typeface="Lato"/>
              <a:ea typeface="Lato"/>
              <a:cs typeface="Lato"/>
              <a:sym typeface="Lato"/>
              <a:extLst>
                <a:ext uri="http://customooxmlschemas.google.com/">
                  <go:slidesCustomData xmlns:go="http://customooxmlschemas.google.com/" textRoundtripDataId="14"/>
                </a:ext>
              </a:extLst>
            </a:endParaRPr>
          </a:p>
          <a:p>
            <a:pPr indent="0" lvl="0" marL="0" rtl="0" algn="l">
              <a:spcBef>
                <a:spcPts val="0"/>
              </a:spcBef>
              <a:spcAft>
                <a:spcPts val="0"/>
              </a:spcAft>
              <a:buNone/>
            </a:pPr>
            <a:r>
              <a:rPr b="1" lang="en-GB">
                <a:solidFill>
                  <a:schemeClr val="dk1"/>
                </a:solidFill>
                <a:latin typeface="Lato"/>
                <a:ea typeface="Lato"/>
                <a:cs typeface="Lato"/>
                <a:sym typeface="Lato"/>
                <a:extLst>
                  <a:ext uri="http://customooxmlschemas.google.com/">
                    <go:slidesCustomData xmlns:go="http://customooxmlschemas.google.com/" textRoundtripDataId="15"/>
                  </a:ext>
                </a:extLst>
              </a:rPr>
              <a:t>Total cost</a:t>
            </a:r>
            <a:r>
              <a:rPr lang="en-GB">
                <a:solidFill>
                  <a:schemeClr val="dk1"/>
                </a:solidFill>
                <a:latin typeface="Lato"/>
                <a:ea typeface="Lato"/>
                <a:cs typeface="Lato"/>
                <a:sym typeface="Lato"/>
                <a:extLst>
                  <a:ext uri="http://customooxmlschemas.google.com/">
                    <go:slidesCustomData xmlns:go="http://customooxmlschemas.google.com/" textRoundtripDataId="16"/>
                  </a:ext>
                </a:extLst>
              </a:rPr>
              <a:t> | £45.99 </a:t>
            </a:r>
            <a:endParaRPr>
              <a:solidFill>
                <a:schemeClr val="dk1"/>
              </a:solidFill>
              <a:latin typeface="Lato"/>
              <a:ea typeface="Lato"/>
              <a:cs typeface="Lato"/>
              <a:sym typeface="Lato"/>
            </a:endParaRPr>
          </a:p>
          <a:p>
            <a:pPr indent="0" lvl="0" marL="0" rtl="0" algn="l">
              <a:spcBef>
                <a:spcPts val="0"/>
              </a:spcBef>
              <a:spcAft>
                <a:spcPts val="0"/>
              </a:spcAft>
              <a:buNone/>
            </a:pPr>
            <a:r>
              <a:t/>
            </a:r>
            <a:endParaRPr>
              <a:solidFill>
                <a:schemeClr val="dk1"/>
              </a:solidFill>
              <a:latin typeface="Lato"/>
              <a:ea typeface="Lato"/>
              <a:cs typeface="Lato"/>
              <a:sym typeface="Lato"/>
            </a:endParaRPr>
          </a:p>
          <a:p>
            <a:pPr indent="0" lvl="0" marL="0" rtl="0" algn="l">
              <a:spcBef>
                <a:spcPts val="0"/>
              </a:spcBef>
              <a:spcAft>
                <a:spcPts val="0"/>
              </a:spcAft>
              <a:buNone/>
            </a:pPr>
            <a:r>
              <a:t/>
            </a:r>
            <a:endParaRPr sz="700">
              <a:solidFill>
                <a:schemeClr val="dk1"/>
              </a:solidFill>
              <a:latin typeface="Lato"/>
              <a:ea typeface="Lato"/>
              <a:cs typeface="Lato"/>
              <a:sym typeface="Lato"/>
            </a:endParaRPr>
          </a:p>
        </p:txBody>
      </p:sp>
      <p:sp>
        <p:nvSpPr>
          <p:cNvPr id="394" name="Google Shape;394;g1fb312b87e9_0_79"/>
          <p:cNvSpPr txBox="1"/>
          <p:nvPr/>
        </p:nvSpPr>
        <p:spPr>
          <a:xfrm>
            <a:off x="2660565" y="2280550"/>
            <a:ext cx="2273700" cy="27243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a:solidFill>
                  <a:schemeClr val="dk1"/>
                </a:solidFill>
                <a:latin typeface="Lato"/>
                <a:ea typeface="Lato"/>
                <a:cs typeface="Lato"/>
                <a:sym typeface="Lato"/>
              </a:rPr>
              <a:t>Unlimited calls and texts</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150GB data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Roam at no extra cost in 75 destinations worldwide, including the EU, US and Australia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36 month device plan</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£22.99 for the device and £30.99 tariff</a:t>
            </a:r>
            <a:endParaRPr>
              <a:solidFill>
                <a:schemeClr val="dk1"/>
              </a:solidFill>
              <a:latin typeface="Lato"/>
              <a:ea typeface="Lato"/>
              <a:cs typeface="Lato"/>
              <a:sym typeface="Lato"/>
            </a:endParaRPr>
          </a:p>
          <a:p>
            <a:pPr indent="0" lvl="0" marL="0" rtl="0" algn="l">
              <a:spcBef>
                <a:spcPts val="0"/>
              </a:spcBef>
              <a:spcAft>
                <a:spcPts val="0"/>
              </a:spcAft>
              <a:buNone/>
            </a:pPr>
            <a:r>
              <a:rPr b="1" lang="en-GB">
                <a:solidFill>
                  <a:schemeClr val="dk1"/>
                </a:solidFill>
                <a:latin typeface="Lato"/>
                <a:ea typeface="Lato"/>
                <a:cs typeface="Lato"/>
                <a:sym typeface="Lato"/>
              </a:rPr>
              <a:t>Total cost</a:t>
            </a:r>
            <a:r>
              <a:rPr lang="en-GB">
                <a:solidFill>
                  <a:schemeClr val="dk1"/>
                </a:solidFill>
                <a:latin typeface="Lato"/>
                <a:ea typeface="Lato"/>
                <a:cs typeface="Lato"/>
                <a:sym typeface="Lato"/>
              </a:rPr>
              <a:t> | £53.98 </a:t>
            </a:r>
            <a:endParaRPr>
              <a:solidFill>
                <a:schemeClr val="dk1"/>
              </a:solidFill>
              <a:latin typeface="Lato"/>
              <a:ea typeface="Lato"/>
              <a:cs typeface="Lato"/>
              <a:sym typeface="Lato"/>
            </a:endParaRPr>
          </a:p>
          <a:p>
            <a:pPr indent="0" lvl="0" marL="0" rtl="0" algn="l">
              <a:spcBef>
                <a:spcPts val="0"/>
              </a:spcBef>
              <a:spcAft>
                <a:spcPts val="0"/>
              </a:spcAft>
              <a:buNone/>
            </a:pPr>
            <a:r>
              <a:t/>
            </a:r>
            <a:endParaRPr sz="500">
              <a:solidFill>
                <a:schemeClr val="dk1"/>
              </a:solidFill>
              <a:latin typeface="Lato"/>
              <a:ea typeface="Lato"/>
              <a:cs typeface="Lato"/>
              <a:sym typeface="Lato"/>
            </a:endParaRPr>
          </a:p>
        </p:txBody>
      </p:sp>
      <p:sp>
        <p:nvSpPr>
          <p:cNvPr id="395" name="Google Shape;395;g1fb312b87e9_0_79"/>
          <p:cNvSpPr/>
          <p:nvPr/>
        </p:nvSpPr>
        <p:spPr>
          <a:xfrm>
            <a:off x="216750" y="1935225"/>
            <a:ext cx="2273400" cy="256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OPTION 1 </a:t>
            </a:r>
            <a:endParaRPr b="1">
              <a:solidFill>
                <a:schemeClr val="lt1"/>
              </a:solidFill>
              <a:latin typeface="Lato"/>
              <a:ea typeface="Lato"/>
              <a:cs typeface="Lato"/>
              <a:sym typeface="Lato"/>
            </a:endParaRPr>
          </a:p>
        </p:txBody>
      </p:sp>
      <p:sp>
        <p:nvSpPr>
          <p:cNvPr id="396" name="Google Shape;396;g1fb312b87e9_0_79"/>
          <p:cNvSpPr/>
          <p:nvPr/>
        </p:nvSpPr>
        <p:spPr>
          <a:xfrm>
            <a:off x="2660561" y="1935225"/>
            <a:ext cx="2273400" cy="256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OPTION 2 </a:t>
            </a:r>
            <a:endParaRPr b="1">
              <a:solidFill>
                <a:schemeClr val="lt1"/>
              </a:solidFill>
              <a:latin typeface="Lato"/>
              <a:ea typeface="Lato"/>
              <a:cs typeface="Lato"/>
              <a:sym typeface="Lato"/>
            </a:endParaRPr>
          </a:p>
        </p:txBody>
      </p:sp>
      <p:sp>
        <p:nvSpPr>
          <p:cNvPr id="397" name="Google Shape;397;g1fb312b87e9_0_79"/>
          <p:cNvSpPr/>
          <p:nvPr/>
        </p:nvSpPr>
        <p:spPr>
          <a:xfrm>
            <a:off x="5083407" y="1935225"/>
            <a:ext cx="2273400" cy="256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OPTION 3 </a:t>
            </a:r>
            <a:endParaRPr b="1">
              <a:solidFill>
                <a:schemeClr val="lt1"/>
              </a:solidFill>
              <a:latin typeface="Lato"/>
              <a:ea typeface="Lato"/>
              <a:cs typeface="Lato"/>
              <a:sym typeface="Lato"/>
            </a:endParaRPr>
          </a:p>
        </p:txBody>
      </p:sp>
      <p:sp>
        <p:nvSpPr>
          <p:cNvPr id="398" name="Google Shape;398;g1fb312b87e9_0_79"/>
          <p:cNvSpPr txBox="1"/>
          <p:nvPr/>
        </p:nvSpPr>
        <p:spPr>
          <a:xfrm>
            <a:off x="5104381" y="2280550"/>
            <a:ext cx="2252400" cy="27243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latin typeface="Lato"/>
                <a:ea typeface="Lato"/>
                <a:cs typeface="Lato"/>
                <a:sym typeface="Lato"/>
              </a:rPr>
              <a:t>Unlimited calls and texts</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150GB data</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24-month contract</a:t>
            </a:r>
            <a:endParaRPr>
              <a:solidFill>
                <a:schemeClr val="dk1"/>
              </a:solidFill>
              <a:latin typeface="Lato"/>
              <a:ea typeface="Lato"/>
              <a:cs typeface="Lato"/>
              <a:sym typeface="Lato"/>
            </a:endParaRPr>
          </a:p>
          <a:p>
            <a:pPr indent="0" lvl="0" marL="0" rtl="0" algn="l">
              <a:spcBef>
                <a:spcPts val="0"/>
              </a:spcBef>
              <a:spcAft>
                <a:spcPts val="0"/>
              </a:spcAft>
              <a:buNone/>
            </a:pPr>
            <a:r>
              <a:rPr lang="en-GB">
                <a:solidFill>
                  <a:schemeClr val="dk1"/>
                </a:solidFill>
                <a:latin typeface="Lato"/>
                <a:ea typeface="Lato"/>
                <a:cs typeface="Lato"/>
                <a:sym typeface="Lato"/>
              </a:rPr>
              <a:t>£22.00 </a:t>
            </a:r>
            <a:endParaRPr>
              <a:solidFill>
                <a:schemeClr val="dk1"/>
              </a:solidFill>
              <a:latin typeface="Lato"/>
              <a:ea typeface="Lato"/>
              <a:cs typeface="Lato"/>
              <a:sym typeface="Lato"/>
            </a:endParaRPr>
          </a:p>
          <a:p>
            <a:pPr indent="0" lvl="0" marL="0" rtl="0" algn="l">
              <a:spcBef>
                <a:spcPts val="0"/>
              </a:spcBef>
              <a:spcAft>
                <a:spcPts val="0"/>
              </a:spcAft>
              <a:buNone/>
            </a:pPr>
            <a:r>
              <a:t/>
            </a:r>
            <a:endParaRPr sz="1000">
              <a:solidFill>
                <a:schemeClr val="dk1"/>
              </a:solidFill>
              <a:latin typeface="Lato"/>
              <a:ea typeface="Lato"/>
              <a:cs typeface="Lato"/>
              <a:sym typeface="Lato"/>
            </a:endParaRPr>
          </a:p>
          <a:p>
            <a:pPr indent="0" lvl="0" marL="0" rtl="0" algn="l">
              <a:spcBef>
                <a:spcPts val="0"/>
              </a:spcBef>
              <a:spcAft>
                <a:spcPts val="0"/>
              </a:spcAft>
              <a:buNone/>
            </a:pPr>
            <a:r>
              <a:rPr b="1" lang="en-GB">
                <a:solidFill>
                  <a:schemeClr val="dk1"/>
                </a:solidFill>
                <a:latin typeface="Lato"/>
                <a:ea typeface="Lato"/>
                <a:cs typeface="Lato"/>
                <a:sym typeface="Lato"/>
              </a:rPr>
              <a:t>Sim only </a:t>
            </a:r>
            <a:endParaRPr b="1">
              <a:solidFill>
                <a:schemeClr val="dk1"/>
              </a:solidFill>
              <a:latin typeface="Lato"/>
              <a:ea typeface="Lato"/>
              <a:cs typeface="Lato"/>
              <a:sym typeface="Lato"/>
            </a:endParaRPr>
          </a:p>
          <a:p>
            <a:pPr indent="0" lvl="0" marL="0" rtl="0" algn="l">
              <a:spcBef>
                <a:spcPts val="0"/>
              </a:spcBef>
              <a:spcAft>
                <a:spcPts val="0"/>
              </a:spcAft>
              <a:buNone/>
            </a:pPr>
            <a:r>
              <a:rPr b="1" lang="en-GB">
                <a:solidFill>
                  <a:schemeClr val="dk1"/>
                </a:solidFill>
                <a:latin typeface="Lato"/>
                <a:ea typeface="Lato"/>
                <a:cs typeface="Lato"/>
                <a:sym typeface="Lato"/>
              </a:rPr>
              <a:t>Device purchased separately £1,099</a:t>
            </a:r>
            <a:endParaRPr b="1">
              <a:solidFill>
                <a:schemeClr val="dk1"/>
              </a:solidFill>
              <a:latin typeface="Lato"/>
              <a:ea typeface="Lato"/>
              <a:cs typeface="Lato"/>
              <a:sym typeface="Lato"/>
            </a:endParaRPr>
          </a:p>
          <a:p>
            <a:pPr indent="0" lvl="0" marL="0" rtl="0" algn="l">
              <a:spcBef>
                <a:spcPts val="0"/>
              </a:spcBef>
              <a:spcAft>
                <a:spcPts val="0"/>
              </a:spcAft>
              <a:buNone/>
            </a:pPr>
            <a:r>
              <a:t/>
            </a:r>
            <a:endParaRPr b="1" sz="1200">
              <a:solidFill>
                <a:schemeClr val="dk1"/>
              </a:solidFill>
              <a:latin typeface="Lato"/>
              <a:ea typeface="Lato"/>
              <a:cs typeface="Lato"/>
              <a:sym typeface="Lato"/>
            </a:endParaRPr>
          </a:p>
        </p:txBody>
      </p:sp>
      <p:sp>
        <p:nvSpPr>
          <p:cNvPr id="399" name="Google Shape;399;g1fb312b87e9_0_79"/>
          <p:cNvSpPr txBox="1"/>
          <p:nvPr/>
        </p:nvSpPr>
        <p:spPr>
          <a:xfrm>
            <a:off x="7474700" y="2272875"/>
            <a:ext cx="1454700" cy="2724300"/>
          </a:xfrm>
          <a:prstGeom prst="rect">
            <a:avLst/>
          </a:prstGeom>
          <a:noFill/>
          <a:ln cap="flat" cmpd="sng" w="28575">
            <a:solidFill>
              <a:schemeClr val="accent2"/>
            </a:solidFill>
            <a:prstDash val="dot"/>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The best option for Angelie is…because…</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rPr b="1" i="1" lang="en-GB">
                <a:latin typeface="Lato"/>
                <a:ea typeface="Lato"/>
                <a:cs typeface="Lato"/>
                <a:sym typeface="Lato"/>
              </a:rPr>
              <a:t>KEY WORDS</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rPr lang="en-GB">
                <a:solidFill>
                  <a:schemeClr val="accent1"/>
                </a:solidFill>
                <a:latin typeface="Lato"/>
                <a:ea typeface="Lato"/>
                <a:cs typeface="Lato"/>
                <a:sym typeface="Lato"/>
              </a:rPr>
              <a:t>f</a:t>
            </a:r>
            <a:r>
              <a:rPr lang="en-GB">
                <a:solidFill>
                  <a:schemeClr val="accent1"/>
                </a:solidFill>
                <a:latin typeface="Lato"/>
                <a:ea typeface="Lato"/>
                <a:cs typeface="Lato"/>
                <a:sym typeface="Lato"/>
              </a:rPr>
              <a:t>lexibility</a:t>
            </a:r>
            <a:endParaRPr>
              <a:solidFill>
                <a:schemeClr val="accent1"/>
              </a:solidFill>
              <a:latin typeface="Lato"/>
              <a:ea typeface="Lato"/>
              <a:cs typeface="Lato"/>
              <a:sym typeface="Lato"/>
            </a:endParaRPr>
          </a:p>
          <a:p>
            <a:pPr indent="0" lvl="0" marL="0" rtl="0" algn="ctr">
              <a:spcBef>
                <a:spcPts val="0"/>
              </a:spcBef>
              <a:spcAft>
                <a:spcPts val="0"/>
              </a:spcAft>
              <a:buNone/>
            </a:pPr>
            <a:r>
              <a:rPr lang="en-GB">
                <a:solidFill>
                  <a:schemeClr val="accent1"/>
                </a:solidFill>
                <a:latin typeface="Lato"/>
                <a:ea typeface="Lato"/>
                <a:cs typeface="Lato"/>
                <a:sym typeface="Lato"/>
              </a:rPr>
              <a:t>w</a:t>
            </a:r>
            <a:r>
              <a:rPr lang="en-GB">
                <a:solidFill>
                  <a:schemeClr val="accent1"/>
                </a:solidFill>
                <a:latin typeface="Lato"/>
                <a:ea typeface="Lato"/>
                <a:cs typeface="Lato"/>
                <a:sym typeface="Lato"/>
              </a:rPr>
              <a:t>ork</a:t>
            </a:r>
            <a:endParaRPr>
              <a:solidFill>
                <a:schemeClr val="accent1"/>
              </a:solidFill>
              <a:latin typeface="Lato"/>
              <a:ea typeface="Lato"/>
              <a:cs typeface="Lato"/>
              <a:sym typeface="Lato"/>
            </a:endParaRPr>
          </a:p>
          <a:p>
            <a:pPr indent="0" lvl="0" marL="0" rtl="0" algn="ctr">
              <a:spcBef>
                <a:spcPts val="0"/>
              </a:spcBef>
              <a:spcAft>
                <a:spcPts val="0"/>
              </a:spcAft>
              <a:buNone/>
            </a:pPr>
            <a:r>
              <a:rPr lang="en-GB">
                <a:solidFill>
                  <a:schemeClr val="accent1"/>
                </a:solidFill>
                <a:latin typeface="Lato"/>
                <a:ea typeface="Lato"/>
                <a:cs typeface="Lato"/>
                <a:sym typeface="Lato"/>
              </a:rPr>
              <a:t>c</a:t>
            </a:r>
            <a:r>
              <a:rPr lang="en-GB">
                <a:solidFill>
                  <a:schemeClr val="accent1"/>
                </a:solidFill>
                <a:latin typeface="Lato"/>
                <a:ea typeface="Lato"/>
                <a:cs typeface="Lato"/>
                <a:sym typeface="Lato"/>
              </a:rPr>
              <a:t>ost</a:t>
            </a:r>
            <a:endParaRPr>
              <a:solidFill>
                <a:schemeClr val="accent1"/>
              </a:solidFill>
              <a:latin typeface="Lato"/>
              <a:ea typeface="Lato"/>
              <a:cs typeface="Lato"/>
              <a:sym typeface="Lato"/>
            </a:endParaRPr>
          </a:p>
          <a:p>
            <a:pPr indent="0" lvl="0" marL="0" rtl="0" algn="ctr">
              <a:spcBef>
                <a:spcPts val="0"/>
              </a:spcBef>
              <a:spcAft>
                <a:spcPts val="0"/>
              </a:spcAft>
              <a:buNone/>
            </a:pPr>
            <a:r>
              <a:rPr lang="en-GB">
                <a:solidFill>
                  <a:schemeClr val="accent1"/>
                </a:solidFill>
                <a:latin typeface="Lato"/>
                <a:ea typeface="Lato"/>
                <a:cs typeface="Lato"/>
                <a:sym typeface="Lato"/>
              </a:rPr>
              <a:t>contract</a:t>
            </a:r>
            <a:endParaRPr>
              <a:solidFill>
                <a:schemeClr val="accent1"/>
              </a:solidFill>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g3f56e36984a_0_161"/>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405" name="Google Shape;405;g3f56e36984a_0_161"/>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a:t>
            </a:r>
            <a:r>
              <a:rPr b="1" lang="en-GB" sz="2000">
                <a:solidFill>
                  <a:srgbClr val="FFF2CC"/>
                </a:solidFill>
                <a:latin typeface="Lato"/>
                <a:ea typeface="Lato"/>
                <a:cs typeface="Lato"/>
                <a:sym typeface="Lato"/>
              </a:rPr>
              <a:t> </a:t>
            </a:r>
            <a:r>
              <a:rPr b="1" lang="en-GB" sz="2000">
                <a:solidFill>
                  <a:srgbClr val="FFF2CC"/>
                </a:solidFill>
                <a:latin typeface="Lato"/>
                <a:ea typeface="Lato"/>
                <a:cs typeface="Lato"/>
                <a:sym typeface="Lato"/>
              </a:rPr>
              <a:t>To understand the real costs of mobile phone products and how to manage them</a:t>
            </a:r>
            <a:endParaRPr b="1" sz="2000">
              <a:solidFill>
                <a:srgbClr val="FFF2CC"/>
              </a:solidFill>
              <a:latin typeface="Lato"/>
              <a:ea typeface="Lato"/>
              <a:cs typeface="Lato"/>
              <a:sym typeface="Lato"/>
            </a:endParaRPr>
          </a:p>
        </p:txBody>
      </p:sp>
      <p:sp>
        <p:nvSpPr>
          <p:cNvPr id="406" name="Google Shape;406;g3f56e36984a_0_161"/>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07" name="Google Shape;407;g3f56e36984a_0_161"/>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08" name="Google Shape;408;g3f56e36984a_0_161"/>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409" name="Google Shape;409;g3f56e36984a_0_161"/>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Identify the costs of and requirements for having a mobile phone contract</a:t>
            </a:r>
            <a:endParaRPr sz="2000">
              <a:solidFill>
                <a:srgbClr val="0543B3"/>
              </a:solidFill>
              <a:latin typeface="Lato Black"/>
              <a:ea typeface="Lato Black"/>
              <a:cs typeface="Lato Black"/>
              <a:sym typeface="Lato Black"/>
            </a:endParaRPr>
          </a:p>
        </p:txBody>
      </p:sp>
      <p:sp>
        <p:nvSpPr>
          <p:cNvPr id="410" name="Google Shape;410;g3f56e36984a_0_161"/>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11" name="Google Shape;411;g3f56e36984a_0_161"/>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12" name="Google Shape;412;g3f56e36984a_0_161"/>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413" name="Google Shape;413;g3f56e36984a_0_161"/>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Compare different mobile phone contracts</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414" name="Google Shape;414;g3f56e36984a_0_161"/>
          <p:cNvGrpSpPr/>
          <p:nvPr/>
        </p:nvGrpSpPr>
        <p:grpSpPr>
          <a:xfrm>
            <a:off x="6229350" y="1945105"/>
            <a:ext cx="2533800" cy="3048000"/>
            <a:chOff x="6229350" y="2095500"/>
            <a:chExt cx="2533800" cy="3048000"/>
          </a:xfrm>
        </p:grpSpPr>
        <p:sp>
          <p:nvSpPr>
            <p:cNvPr id="415" name="Google Shape;415;g3f56e36984a_0_161"/>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16" name="Google Shape;416;g3f56e36984a_0_161"/>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17" name="Google Shape;417;g3f56e36984a_0_161"/>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418" name="Google Shape;418;g3f56e36984a_0_161"/>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Suggest strategies to manage mobile phone costs</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pic>
        <p:nvPicPr>
          <p:cNvPr id="419" name="Google Shape;419;g3f56e36984a_0_161"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pic>
        <p:nvPicPr>
          <p:cNvPr id="420" name="Google Shape;420;g3f56e36984a_0_161" title="noun-tick-8049269.png"/>
          <p:cNvPicPr preferRelativeResize="0"/>
          <p:nvPr/>
        </p:nvPicPr>
        <p:blipFill rotWithShape="1">
          <a:blip r:embed="rId3">
            <a:alphaModFix/>
          </a:blip>
          <a:srcRect b="14632" l="0" r="0" t="0"/>
          <a:stretch/>
        </p:blipFill>
        <p:spPr>
          <a:xfrm>
            <a:off x="5256675" y="2173622"/>
            <a:ext cx="468800" cy="400201"/>
          </a:xfrm>
          <a:prstGeom prst="rect">
            <a:avLst/>
          </a:prstGeom>
          <a:noFill/>
          <a:ln>
            <a:noFill/>
          </a:ln>
        </p:spPr>
      </p:pic>
      <p:grpSp>
        <p:nvGrpSpPr>
          <p:cNvPr id="421" name="Google Shape;421;g3f56e36984a_0_161"/>
          <p:cNvGrpSpPr/>
          <p:nvPr/>
        </p:nvGrpSpPr>
        <p:grpSpPr>
          <a:xfrm>
            <a:off x="381000" y="1472693"/>
            <a:ext cx="8382000" cy="381000"/>
            <a:chOff x="381000" y="1524000"/>
            <a:chExt cx="8382000" cy="381000"/>
          </a:xfrm>
        </p:grpSpPr>
        <p:sp>
          <p:nvSpPr>
            <p:cNvPr id="422" name="Google Shape;422;g3f56e36984a_0_161"/>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23" name="Google Shape;423;g3f56e36984a_0_161"/>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g23009a846d12fc6_41"/>
          <p:cNvSpPr txBox="1"/>
          <p:nvPr/>
        </p:nvSpPr>
        <p:spPr>
          <a:xfrm>
            <a:off x="2118500" y="1336525"/>
            <a:ext cx="66018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latin typeface="Lato"/>
                <a:ea typeface="Lato"/>
                <a:cs typeface="Lato"/>
                <a:sym typeface="Lato"/>
              </a:rPr>
              <a:t>Rowan is planning to go on </a:t>
            </a:r>
            <a:r>
              <a:rPr lang="en-GB" sz="1800" u="sng">
                <a:latin typeface="Lato"/>
                <a:ea typeface="Lato"/>
                <a:cs typeface="Lato"/>
                <a:sym typeface="Lato"/>
              </a:rPr>
              <a:t>holiday</a:t>
            </a:r>
            <a:r>
              <a:rPr lang="en-GB" sz="1800">
                <a:latin typeface="Lato"/>
                <a:ea typeface="Lato"/>
                <a:cs typeface="Lato"/>
                <a:sym typeface="Lato"/>
              </a:rPr>
              <a:t>.</a:t>
            </a:r>
            <a:endParaRPr sz="1800">
              <a:latin typeface="Lato"/>
              <a:ea typeface="Lato"/>
              <a:cs typeface="Lato"/>
              <a:sym typeface="Lato"/>
            </a:endParaRPr>
          </a:p>
          <a:p>
            <a:pPr indent="0" lvl="0" marL="0" rtl="0" algn="l">
              <a:spcBef>
                <a:spcPts val="0"/>
              </a:spcBef>
              <a:spcAft>
                <a:spcPts val="0"/>
              </a:spcAft>
              <a:buNone/>
            </a:pPr>
            <a:r>
              <a:rPr lang="en-GB" sz="1800">
                <a:latin typeface="Lato"/>
                <a:ea typeface="Lato"/>
                <a:cs typeface="Lato"/>
                <a:sym typeface="Lato"/>
              </a:rPr>
              <a:t>Rowan’s carer is </a:t>
            </a:r>
            <a:r>
              <a:rPr lang="en-GB" sz="1800" u="sng">
                <a:latin typeface="Lato"/>
                <a:ea typeface="Lato"/>
                <a:cs typeface="Lato"/>
                <a:sym typeface="Lato"/>
              </a:rPr>
              <a:t>concerned</a:t>
            </a:r>
            <a:r>
              <a:rPr lang="en-GB" sz="1800">
                <a:latin typeface="Lato"/>
                <a:ea typeface="Lato"/>
                <a:cs typeface="Lato"/>
                <a:sym typeface="Lato"/>
              </a:rPr>
              <a:t> that Rowan will not be </a:t>
            </a:r>
            <a:r>
              <a:rPr lang="en-GB" sz="1800" u="sng">
                <a:latin typeface="Lato"/>
                <a:ea typeface="Lato"/>
                <a:cs typeface="Lato"/>
                <a:sym typeface="Lato"/>
              </a:rPr>
              <a:t>responsible</a:t>
            </a:r>
            <a:r>
              <a:rPr lang="en-GB" sz="1800">
                <a:latin typeface="Lato"/>
                <a:ea typeface="Lato"/>
                <a:cs typeface="Lato"/>
                <a:sym typeface="Lato"/>
              </a:rPr>
              <a:t> when using his phone on holiday. </a:t>
            </a:r>
            <a:endParaRPr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0" lvl="0" marL="0" rtl="0" algn="l">
              <a:spcBef>
                <a:spcPts val="0"/>
              </a:spcBef>
              <a:spcAft>
                <a:spcPts val="0"/>
              </a:spcAft>
              <a:buNone/>
            </a:pPr>
            <a:r>
              <a:rPr lang="en-GB" sz="1800">
                <a:latin typeface="Lato"/>
                <a:ea typeface="Lato"/>
                <a:cs typeface="Lato"/>
                <a:sym typeface="Lato"/>
              </a:rPr>
              <a:t>Discussion topics:</a:t>
            </a:r>
            <a:endParaRPr sz="1800">
              <a:latin typeface="Lato"/>
              <a:ea typeface="Lato"/>
              <a:cs typeface="Lato"/>
              <a:sym typeface="Lato"/>
            </a:endParaRPr>
          </a:p>
          <a:p>
            <a:pPr indent="-342900" lvl="0" marL="457200" rtl="0" algn="l">
              <a:spcBef>
                <a:spcPts val="0"/>
              </a:spcBef>
              <a:spcAft>
                <a:spcPts val="0"/>
              </a:spcAft>
              <a:buClr>
                <a:schemeClr val="accent1"/>
              </a:buClr>
              <a:buSzPts val="1800"/>
              <a:buFont typeface="Lato"/>
              <a:buChar char="●"/>
            </a:pPr>
            <a:r>
              <a:rPr lang="en-GB" sz="1800">
                <a:solidFill>
                  <a:schemeClr val="accent1"/>
                </a:solidFill>
                <a:latin typeface="Lato"/>
                <a:ea typeface="Lato"/>
                <a:cs typeface="Lato"/>
                <a:sym typeface="Lato"/>
              </a:rPr>
              <a:t>What do you think Rowan’s carer might be worried about?</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Char char="●"/>
            </a:pPr>
            <a:r>
              <a:rPr lang="en-GB" sz="1800">
                <a:solidFill>
                  <a:schemeClr val="accent1"/>
                </a:solidFill>
                <a:latin typeface="Lato"/>
                <a:ea typeface="Lato"/>
                <a:cs typeface="Lato"/>
                <a:sym typeface="Lato"/>
              </a:rPr>
              <a:t>What can Rowan’s carer do to manage their worries?</a:t>
            </a:r>
            <a:endParaRPr sz="1800">
              <a:solidFill>
                <a:schemeClr val="accent1"/>
              </a:solidFill>
              <a:latin typeface="Lato"/>
              <a:ea typeface="Lato"/>
              <a:cs typeface="Lato"/>
              <a:sym typeface="Lato"/>
            </a:endParaRPr>
          </a:p>
        </p:txBody>
      </p:sp>
      <p:sp>
        <p:nvSpPr>
          <p:cNvPr id="429" name="Google Shape;429;g23009a846d12fc6_4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0" i="0" sz="2900" u="none" cap="none" strike="noStrike">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Discussion: </a:t>
            </a:r>
            <a:endParaRPr b="1" sz="2900">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lang="en-GB"/>
              <a:t>Managing mobile phone costs</a:t>
            </a:r>
            <a:endParaRPr b="1" i="0" sz="29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900" u="none" cap="none" strike="noStrike">
              <a:latin typeface="Lato"/>
              <a:ea typeface="Lato"/>
              <a:cs typeface="Lato"/>
              <a:sym typeface="Lato"/>
            </a:endParaRPr>
          </a:p>
        </p:txBody>
      </p:sp>
      <p:pic>
        <p:nvPicPr>
          <p:cNvPr id="430" name="Google Shape;430;g23009a846d12fc6_41"/>
          <p:cNvPicPr preferRelativeResize="0"/>
          <p:nvPr/>
        </p:nvPicPr>
        <p:blipFill rotWithShape="1">
          <a:blip r:embed="rId3">
            <a:alphaModFix/>
          </a:blip>
          <a:srcRect b="15096" l="0" r="0" t="0"/>
          <a:stretch/>
        </p:blipFill>
        <p:spPr>
          <a:xfrm>
            <a:off x="465925" y="1495899"/>
            <a:ext cx="1280725" cy="1502925"/>
          </a:xfrm>
          <a:prstGeom prst="rect">
            <a:avLst/>
          </a:prstGeom>
          <a:noFill/>
          <a:ln>
            <a:noFill/>
          </a:ln>
        </p:spPr>
      </p:pic>
      <p:pic>
        <p:nvPicPr>
          <p:cNvPr id="431" name="Google Shape;431;g23009a846d12fc6_41"/>
          <p:cNvPicPr preferRelativeResize="0"/>
          <p:nvPr/>
        </p:nvPicPr>
        <p:blipFill>
          <a:blip r:embed="rId4">
            <a:alphaModFix/>
          </a:blip>
          <a:stretch>
            <a:fillRect/>
          </a:stretch>
        </p:blipFill>
        <p:spPr>
          <a:xfrm>
            <a:off x="2995875" y="3619775"/>
            <a:ext cx="1387925" cy="1387925"/>
          </a:xfrm>
          <a:prstGeom prst="rect">
            <a:avLst/>
          </a:prstGeom>
          <a:noFill/>
          <a:ln>
            <a:noFill/>
          </a:ln>
        </p:spPr>
      </p:pic>
      <p:pic>
        <p:nvPicPr>
          <p:cNvPr id="432" name="Google Shape;432;g23009a846d12fc6_41"/>
          <p:cNvPicPr preferRelativeResize="0"/>
          <p:nvPr/>
        </p:nvPicPr>
        <p:blipFill>
          <a:blip r:embed="rId5">
            <a:alphaModFix/>
          </a:blip>
          <a:stretch>
            <a:fillRect/>
          </a:stretch>
        </p:blipFill>
        <p:spPr>
          <a:xfrm>
            <a:off x="4511600" y="3619775"/>
            <a:ext cx="1387925" cy="13879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g1fb312b87e9_0_91"/>
          <p:cNvPicPr preferRelativeResize="0"/>
          <p:nvPr/>
        </p:nvPicPr>
        <p:blipFill>
          <a:blip r:embed="rId3">
            <a:alphaModFix/>
          </a:blip>
          <a:stretch>
            <a:fillRect/>
          </a:stretch>
        </p:blipFill>
        <p:spPr>
          <a:xfrm>
            <a:off x="360375" y="1609375"/>
            <a:ext cx="2479775" cy="2479775"/>
          </a:xfrm>
          <a:prstGeom prst="rect">
            <a:avLst/>
          </a:prstGeom>
          <a:noFill/>
          <a:ln>
            <a:noFill/>
          </a:ln>
        </p:spPr>
      </p:pic>
      <p:sp>
        <p:nvSpPr>
          <p:cNvPr id="438" name="Google Shape;438;g1fb312b87e9_0_91"/>
          <p:cNvSpPr txBox="1"/>
          <p:nvPr/>
        </p:nvSpPr>
        <p:spPr>
          <a:xfrm>
            <a:off x="3369875" y="2177625"/>
            <a:ext cx="53799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100">
                <a:latin typeface="Lato"/>
                <a:ea typeface="Lato"/>
                <a:cs typeface="Lato"/>
                <a:sym typeface="Lato"/>
              </a:rPr>
              <a:t>Send Rowan a postcard advising what he</a:t>
            </a:r>
            <a:r>
              <a:rPr lang="en-GB" sz="2100">
                <a:latin typeface="Lato"/>
                <a:ea typeface="Lato"/>
                <a:cs typeface="Lato"/>
                <a:sym typeface="Lato"/>
              </a:rPr>
              <a:t> should do to manage his mobile phone costs, especially while he is travelling.</a:t>
            </a:r>
            <a:endParaRPr sz="2100">
              <a:latin typeface="Lato"/>
              <a:ea typeface="Lato"/>
              <a:cs typeface="Lato"/>
              <a:sym typeface="Lato"/>
            </a:endParaRPr>
          </a:p>
        </p:txBody>
      </p:sp>
      <p:sp>
        <p:nvSpPr>
          <p:cNvPr id="439" name="Google Shape;439;g1fb312b87e9_0_9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0" i="0" sz="2900" u="none" cap="none" strike="noStrike">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990"/>
              <a:buFont typeface="Arial"/>
              <a:buNone/>
            </a:pPr>
            <a:r>
              <a:rPr lang="en-GB"/>
              <a:t>Managing mobile phone costs</a:t>
            </a:r>
            <a:endParaRPr b="1" i="0" sz="29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900" u="none" cap="none" strike="noStrike">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g141cf03ea03_0_38"/>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Unit outline</a:t>
            </a:r>
            <a:endParaRPr b="1" i="0" sz="2900" u="none" cap="none" strike="noStrike">
              <a:solidFill>
                <a:schemeClr val="lt1"/>
              </a:solidFill>
              <a:latin typeface="Lato"/>
              <a:ea typeface="Lato"/>
              <a:cs typeface="Lato"/>
              <a:sym typeface="Lato"/>
            </a:endParaRPr>
          </a:p>
        </p:txBody>
      </p:sp>
      <p:graphicFrame>
        <p:nvGraphicFramePr>
          <p:cNvPr id="128" name="Google Shape;128;g141cf03ea03_0_38"/>
          <p:cNvGraphicFramePr/>
          <p:nvPr/>
        </p:nvGraphicFramePr>
        <p:xfrm>
          <a:off x="526375" y="1721850"/>
          <a:ext cx="3000000" cy="3000000"/>
        </p:xfrm>
        <a:graphic>
          <a:graphicData uri="http://schemas.openxmlformats.org/drawingml/2006/table">
            <a:tbl>
              <a:tblPr>
                <a:noFill/>
                <a:tableStyleId>{87910AC4-F5B4-4A0C-BF98-BC1399D6FFF1}</a:tableStyleId>
              </a:tblPr>
              <a:tblGrid>
                <a:gridCol w="1344825"/>
                <a:gridCol w="1395650"/>
                <a:gridCol w="1294000"/>
                <a:gridCol w="1344825"/>
                <a:gridCol w="1344825"/>
                <a:gridCol w="1344825"/>
              </a:tblGrid>
              <a:tr h="39620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1</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F802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2</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3</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4</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5</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6</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r>
              <a:tr h="1193800">
                <a:tc>
                  <a:txBody>
                    <a:bodyPr/>
                    <a:lstStyle/>
                    <a:p>
                      <a:pPr indent="0" lvl="0" marL="0" rtl="0" algn="ctr">
                        <a:spcBef>
                          <a:spcPts val="0"/>
                        </a:spcBef>
                        <a:spcAft>
                          <a:spcPts val="0"/>
                        </a:spcAft>
                        <a:buNone/>
                      </a:pPr>
                      <a:r>
                        <a:rPr b="1" lang="en-GB">
                          <a:solidFill>
                            <a:schemeClr val="accent2"/>
                          </a:solidFill>
                          <a:latin typeface="Lato"/>
                          <a:ea typeface="Lato"/>
                          <a:cs typeface="Lato"/>
                          <a:sym typeface="Lato"/>
                        </a:rPr>
                        <a:t>M</a:t>
                      </a:r>
                      <a:r>
                        <a:rPr b="1" lang="en-GB">
                          <a:solidFill>
                            <a:schemeClr val="accent2"/>
                          </a:solidFill>
                          <a:latin typeface="Lato"/>
                          <a:ea typeface="Lato"/>
                          <a:cs typeface="Lato"/>
                          <a:sym typeface="Lato"/>
                        </a:rPr>
                        <a:t>obile phone products</a:t>
                      </a:r>
                      <a:endParaRPr b="1">
                        <a:solidFill>
                          <a:schemeClr val="accent2"/>
                        </a:solidFill>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rtl="0" algn="ctr">
                        <a:spcBef>
                          <a:spcPts val="0"/>
                        </a:spcBef>
                        <a:spcAft>
                          <a:spcPts val="0"/>
                        </a:spcAft>
                        <a:buNone/>
                      </a:pPr>
                      <a:r>
                        <a:rPr lang="en-GB">
                          <a:latin typeface="Lato"/>
                          <a:ea typeface="Lato"/>
                          <a:cs typeface="Lato"/>
                          <a:sym typeface="Lato"/>
                        </a:rPr>
                        <a:t>Cryptocurrency</a:t>
                      </a:r>
                      <a:endParaRPr b="1" u="none" cap="none" strike="noStrike">
                        <a:solidFill>
                          <a:schemeClr val="dk1"/>
                        </a:solidFill>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rtl="0" algn="ctr">
                        <a:spcBef>
                          <a:spcPts val="0"/>
                        </a:spcBef>
                        <a:spcAft>
                          <a:spcPts val="0"/>
                        </a:spcAft>
                        <a:buNone/>
                      </a:pPr>
                      <a:r>
                        <a:rPr lang="en-GB">
                          <a:latin typeface="Lato"/>
                          <a:ea typeface="Lato"/>
                          <a:cs typeface="Lato"/>
                          <a:sym typeface="Lato"/>
                        </a:rPr>
                        <a:t>Financial exploitation </a:t>
                      </a:r>
                      <a:endParaRPr>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rtl="0" algn="ctr">
                        <a:spcBef>
                          <a:spcPts val="0"/>
                        </a:spcBef>
                        <a:spcAft>
                          <a:spcPts val="0"/>
                        </a:spcAft>
                        <a:buNone/>
                      </a:pPr>
                      <a:r>
                        <a:rPr lang="en-GB">
                          <a:latin typeface="Lato"/>
                          <a:ea typeface="Lato"/>
                          <a:cs typeface="Lato"/>
                          <a:sym typeface="Lato"/>
                        </a:rPr>
                        <a:t>Online gaming</a:t>
                      </a:r>
                      <a:endParaRPr b="1" u="none" cap="none" strike="noStrike">
                        <a:solidFill>
                          <a:schemeClr val="dk1"/>
                        </a:solidFill>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rtl="0" algn="ctr">
                        <a:spcBef>
                          <a:spcPts val="0"/>
                        </a:spcBef>
                        <a:spcAft>
                          <a:spcPts val="0"/>
                        </a:spcAft>
                        <a:buNone/>
                      </a:pPr>
                      <a:r>
                        <a:rPr lang="en-GB">
                          <a:latin typeface="Lato"/>
                          <a:ea typeface="Lato"/>
                          <a:cs typeface="Lato"/>
                          <a:sym typeface="Lato"/>
                        </a:rPr>
                        <a:t>Online safety</a:t>
                      </a:r>
                      <a:endParaRPr b="1" u="none" cap="none" strike="noStrike">
                        <a:solidFill>
                          <a:schemeClr val="dk1"/>
                        </a:solidFill>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rtl="0" algn="ctr">
                        <a:spcBef>
                          <a:spcPts val="0"/>
                        </a:spcBef>
                        <a:spcAft>
                          <a:spcPts val="0"/>
                        </a:spcAft>
                        <a:buNone/>
                      </a:pPr>
                      <a:r>
                        <a:rPr lang="en-GB">
                          <a:latin typeface="Lato"/>
                          <a:ea typeface="Lato"/>
                          <a:cs typeface="Lato"/>
                          <a:sym typeface="Lato"/>
                        </a:rPr>
                        <a:t>Pocket money debate</a:t>
                      </a:r>
                      <a:endParaRPr b="1" u="none" cap="none" strike="noStrike">
                        <a:solidFill>
                          <a:schemeClr val="dk1"/>
                        </a:solidFill>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g23009a846d12fc6_46"/>
          <p:cNvSpPr/>
          <p:nvPr/>
        </p:nvSpPr>
        <p:spPr>
          <a:xfrm>
            <a:off x="7960425" y="4312350"/>
            <a:ext cx="970200" cy="678900"/>
          </a:xfrm>
          <a:prstGeom prst="roundRect">
            <a:avLst>
              <a:gd fmla="val 16667" name="adj"/>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445" name="Google Shape;445;g23009a846d12fc6_46"/>
          <p:cNvSpPr txBox="1"/>
          <p:nvPr/>
        </p:nvSpPr>
        <p:spPr>
          <a:xfrm>
            <a:off x="929725" y="906025"/>
            <a:ext cx="5600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446" name="Google Shape;446;g23009a846d12fc6_46"/>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0" i="0" sz="2900" u="none" cap="none" strike="noStrike">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Managing mobile phone costs</a:t>
            </a:r>
            <a:endParaRPr b="1" i="0" sz="29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900" u="none" cap="none" strike="noStrike">
              <a:latin typeface="Lato"/>
              <a:ea typeface="Lato"/>
              <a:cs typeface="Lato"/>
              <a:sym typeface="Lato"/>
            </a:endParaRPr>
          </a:p>
        </p:txBody>
      </p:sp>
      <p:pic>
        <p:nvPicPr>
          <p:cNvPr id="447" name="Google Shape;447;g23009a846d12fc6_46"/>
          <p:cNvPicPr preferRelativeResize="0"/>
          <p:nvPr/>
        </p:nvPicPr>
        <p:blipFill>
          <a:blip r:embed="rId3">
            <a:alphaModFix/>
          </a:blip>
          <a:stretch>
            <a:fillRect/>
          </a:stretch>
        </p:blipFill>
        <p:spPr>
          <a:xfrm>
            <a:off x="4912025" y="1458625"/>
            <a:ext cx="1767138" cy="1572684"/>
          </a:xfrm>
          <a:prstGeom prst="rect">
            <a:avLst/>
          </a:prstGeom>
          <a:noFill/>
          <a:ln>
            <a:noFill/>
          </a:ln>
        </p:spPr>
      </p:pic>
      <p:pic>
        <p:nvPicPr>
          <p:cNvPr id="448" name="Google Shape;448;g23009a846d12fc6_46"/>
          <p:cNvPicPr preferRelativeResize="0"/>
          <p:nvPr/>
        </p:nvPicPr>
        <p:blipFill>
          <a:blip r:embed="rId4">
            <a:alphaModFix/>
          </a:blip>
          <a:stretch>
            <a:fillRect/>
          </a:stretch>
        </p:blipFill>
        <p:spPr>
          <a:xfrm>
            <a:off x="2615900" y="1351100"/>
            <a:ext cx="1941100" cy="1727506"/>
          </a:xfrm>
          <a:prstGeom prst="rect">
            <a:avLst/>
          </a:prstGeom>
          <a:noFill/>
          <a:ln>
            <a:noFill/>
          </a:ln>
        </p:spPr>
      </p:pic>
      <p:grpSp>
        <p:nvGrpSpPr>
          <p:cNvPr id="449" name="Google Shape;449;g23009a846d12fc6_46"/>
          <p:cNvGrpSpPr/>
          <p:nvPr/>
        </p:nvGrpSpPr>
        <p:grpSpPr>
          <a:xfrm>
            <a:off x="6957975" y="1507254"/>
            <a:ext cx="2107500" cy="3423909"/>
            <a:chOff x="250375" y="1657891"/>
            <a:chExt cx="2107500" cy="3423909"/>
          </a:xfrm>
        </p:grpSpPr>
        <p:pic>
          <p:nvPicPr>
            <p:cNvPr id="450" name="Google Shape;450;g23009a846d12fc6_46"/>
            <p:cNvPicPr preferRelativeResize="0"/>
            <p:nvPr/>
          </p:nvPicPr>
          <p:blipFill>
            <a:blip r:embed="rId5">
              <a:alphaModFix/>
            </a:blip>
            <a:stretch>
              <a:fillRect/>
            </a:stretch>
          </p:blipFill>
          <p:spPr>
            <a:xfrm>
              <a:off x="302650" y="1657891"/>
              <a:ext cx="1767138" cy="1572684"/>
            </a:xfrm>
            <a:prstGeom prst="rect">
              <a:avLst/>
            </a:prstGeom>
            <a:noFill/>
            <a:ln>
              <a:noFill/>
            </a:ln>
          </p:spPr>
        </p:pic>
        <p:sp>
          <p:nvSpPr>
            <p:cNvPr id="451" name="Google Shape;451;g23009a846d12fc6_46"/>
            <p:cNvSpPr txBox="1"/>
            <p:nvPr/>
          </p:nvSpPr>
          <p:spPr>
            <a:xfrm>
              <a:off x="250375" y="3388600"/>
              <a:ext cx="21075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latin typeface="Lato"/>
                  <a:ea typeface="Lato"/>
                  <a:cs typeface="Lato"/>
                  <a:sym typeface="Lato"/>
                </a:rPr>
                <a:t>Shop around and do the </a:t>
              </a:r>
              <a:r>
                <a:rPr b="1" lang="en-GB">
                  <a:latin typeface="Lato"/>
                  <a:ea typeface="Lato"/>
                  <a:cs typeface="Lato"/>
                  <a:sym typeface="Lato"/>
                </a:rPr>
                <a:t>research</a:t>
              </a:r>
              <a:r>
                <a:rPr b="1" lang="en-GB">
                  <a:latin typeface="Lato"/>
                  <a:ea typeface="Lato"/>
                  <a:cs typeface="Lato"/>
                  <a:sym typeface="Lato"/>
                </a:rPr>
                <a:t>.</a:t>
              </a:r>
              <a:r>
                <a:rPr lang="en-GB">
                  <a:latin typeface="Lato"/>
                  <a:ea typeface="Lato"/>
                  <a:cs typeface="Lato"/>
                  <a:sym typeface="Lato"/>
                </a:rPr>
                <a:t> Is the phone cheaper to buy outright or as part of a contract? Look for the best deals for both the phone and </a:t>
              </a:r>
              <a:r>
                <a:rPr lang="en-GB">
                  <a:latin typeface="Lato"/>
                  <a:ea typeface="Lato"/>
                  <a:cs typeface="Lato"/>
                  <a:sym typeface="Lato"/>
                </a:rPr>
                <a:t>insurance</a:t>
              </a:r>
              <a:r>
                <a:rPr lang="en-GB">
                  <a:latin typeface="Lato"/>
                  <a:ea typeface="Lato"/>
                  <a:cs typeface="Lato"/>
                  <a:sym typeface="Lato"/>
                </a:rPr>
                <a:t>.</a:t>
              </a:r>
              <a:endParaRPr>
                <a:latin typeface="Lato"/>
                <a:ea typeface="Lato"/>
                <a:cs typeface="Lato"/>
                <a:sym typeface="Lato"/>
              </a:endParaRPr>
            </a:p>
          </p:txBody>
        </p:sp>
      </p:grpSp>
      <p:grpSp>
        <p:nvGrpSpPr>
          <p:cNvPr id="452" name="Google Shape;452;g23009a846d12fc6_46"/>
          <p:cNvGrpSpPr/>
          <p:nvPr/>
        </p:nvGrpSpPr>
        <p:grpSpPr>
          <a:xfrm>
            <a:off x="102000" y="1660100"/>
            <a:ext cx="2243100" cy="3118225"/>
            <a:chOff x="2233575" y="1747875"/>
            <a:chExt cx="2243100" cy="3118225"/>
          </a:xfrm>
        </p:grpSpPr>
        <p:pic>
          <p:nvPicPr>
            <p:cNvPr id="453" name="Google Shape;453;g23009a846d12fc6_46"/>
            <p:cNvPicPr preferRelativeResize="0"/>
            <p:nvPr/>
          </p:nvPicPr>
          <p:blipFill>
            <a:blip r:embed="rId6">
              <a:alphaModFix/>
            </a:blip>
            <a:stretch>
              <a:fillRect/>
            </a:stretch>
          </p:blipFill>
          <p:spPr>
            <a:xfrm>
              <a:off x="2441300" y="1747875"/>
              <a:ext cx="1564925" cy="1392725"/>
            </a:xfrm>
            <a:prstGeom prst="rect">
              <a:avLst/>
            </a:prstGeom>
            <a:noFill/>
            <a:ln>
              <a:noFill/>
            </a:ln>
          </p:spPr>
        </p:pic>
        <p:sp>
          <p:nvSpPr>
            <p:cNvPr id="454" name="Google Shape;454;g23009a846d12fc6_46"/>
            <p:cNvSpPr txBox="1"/>
            <p:nvPr/>
          </p:nvSpPr>
          <p:spPr>
            <a:xfrm>
              <a:off x="2233575" y="3388600"/>
              <a:ext cx="22431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latin typeface="Lato"/>
                  <a:ea typeface="Lato"/>
                  <a:cs typeface="Lato"/>
                  <a:sym typeface="Lato"/>
                </a:rPr>
                <a:t>Match the package to needs. </a:t>
              </a:r>
              <a:r>
                <a:rPr lang="en-GB">
                  <a:latin typeface="Lato"/>
                  <a:ea typeface="Lato"/>
                  <a:cs typeface="Lato"/>
                  <a:sym typeface="Lato"/>
                </a:rPr>
                <a:t>How much data was used previously? No need to sign up to an </a:t>
              </a:r>
              <a:r>
                <a:rPr lang="en-GB">
                  <a:latin typeface="Lato"/>
                  <a:ea typeface="Lato"/>
                  <a:cs typeface="Lato"/>
                  <a:sym typeface="Lato"/>
                </a:rPr>
                <a:t>unlimited</a:t>
              </a:r>
              <a:r>
                <a:rPr lang="en-GB">
                  <a:latin typeface="Lato"/>
                  <a:ea typeface="Lato"/>
                  <a:cs typeface="Lato"/>
                  <a:sym typeface="Lato"/>
                </a:rPr>
                <a:t> data plan if not much data is being used.</a:t>
              </a:r>
              <a:endParaRPr>
                <a:latin typeface="Lato"/>
                <a:ea typeface="Lato"/>
                <a:cs typeface="Lato"/>
                <a:sym typeface="Lato"/>
              </a:endParaRPr>
            </a:p>
          </p:txBody>
        </p:sp>
      </p:grpSp>
      <p:sp>
        <p:nvSpPr>
          <p:cNvPr id="455" name="Google Shape;455;g23009a846d12fc6_46"/>
          <p:cNvSpPr txBox="1"/>
          <p:nvPr/>
        </p:nvSpPr>
        <p:spPr>
          <a:xfrm>
            <a:off x="5008948" y="3262650"/>
            <a:ext cx="18564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latin typeface="Lato"/>
                <a:ea typeface="Lato"/>
                <a:cs typeface="Lato"/>
                <a:sym typeface="Lato"/>
              </a:rPr>
              <a:t>Is a new phone a need or a want? </a:t>
            </a:r>
            <a:r>
              <a:rPr lang="en-GB">
                <a:latin typeface="Lato"/>
                <a:ea typeface="Lato"/>
                <a:cs typeface="Lato"/>
                <a:sym typeface="Lato"/>
              </a:rPr>
              <a:t>If it’s a want, the best thing </a:t>
            </a:r>
            <a:r>
              <a:rPr lang="en-GB">
                <a:latin typeface="Lato"/>
                <a:ea typeface="Lato"/>
                <a:cs typeface="Lato"/>
                <a:sym typeface="Lato"/>
              </a:rPr>
              <a:t>could</a:t>
            </a:r>
            <a:r>
              <a:rPr lang="en-GB">
                <a:latin typeface="Lato"/>
                <a:ea typeface="Lato"/>
                <a:cs typeface="Lato"/>
                <a:sym typeface="Lato"/>
              </a:rPr>
              <a:t> be to stick with the phone you have now.</a:t>
            </a:r>
            <a:endParaRPr>
              <a:latin typeface="Lato"/>
              <a:ea typeface="Lato"/>
              <a:cs typeface="Lato"/>
              <a:sym typeface="Lato"/>
            </a:endParaRPr>
          </a:p>
        </p:txBody>
      </p:sp>
      <p:sp>
        <p:nvSpPr>
          <p:cNvPr id="456" name="Google Shape;456;g23009a846d12fc6_46"/>
          <p:cNvSpPr txBox="1"/>
          <p:nvPr/>
        </p:nvSpPr>
        <p:spPr>
          <a:xfrm>
            <a:off x="2555463" y="3262650"/>
            <a:ext cx="22431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latin typeface="Lato"/>
                <a:ea typeface="Lato"/>
                <a:cs typeface="Lato"/>
                <a:sym typeface="Lato"/>
              </a:rPr>
              <a:t>Reduce data/battery where possible</a:t>
            </a:r>
            <a:r>
              <a:rPr b="1" lang="en-GB">
                <a:latin typeface="Lato"/>
                <a:ea typeface="Lato"/>
                <a:cs typeface="Lato"/>
                <a:sym typeface="Lato"/>
              </a:rPr>
              <a:t>. </a:t>
            </a:r>
            <a:r>
              <a:rPr lang="en-GB">
                <a:latin typeface="Lato"/>
                <a:ea typeface="Lato"/>
                <a:cs typeface="Lato"/>
                <a:sym typeface="Lato"/>
              </a:rPr>
              <a:t>Test turning off notifications, turning the screen to black &amp; white, or using airplane mode when the phone is not in use.</a:t>
            </a:r>
            <a:endParaRPr>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g2762c0ef7c3_0_122"/>
          <p:cNvPicPr preferRelativeResize="0"/>
          <p:nvPr/>
        </p:nvPicPr>
        <p:blipFill>
          <a:blip r:embed="rId3">
            <a:alphaModFix/>
          </a:blip>
          <a:stretch>
            <a:fillRect/>
          </a:stretch>
        </p:blipFill>
        <p:spPr>
          <a:xfrm>
            <a:off x="6454500" y="1250450"/>
            <a:ext cx="2735325" cy="2735325"/>
          </a:xfrm>
          <a:prstGeom prst="rect">
            <a:avLst/>
          </a:prstGeom>
          <a:noFill/>
          <a:ln>
            <a:noFill/>
          </a:ln>
        </p:spPr>
      </p:pic>
      <p:sp>
        <p:nvSpPr>
          <p:cNvPr id="462" name="Google Shape;462;g2762c0ef7c3_0_122"/>
          <p:cNvSpPr txBox="1"/>
          <p:nvPr/>
        </p:nvSpPr>
        <p:spPr>
          <a:xfrm>
            <a:off x="230625" y="1748250"/>
            <a:ext cx="6888000" cy="3401700"/>
          </a:xfrm>
          <a:prstGeom prst="rect">
            <a:avLst/>
          </a:prstGeom>
          <a:noFill/>
          <a:ln>
            <a:noFill/>
          </a:ln>
        </p:spPr>
        <p:txBody>
          <a:bodyPr anchorCtr="0" anchor="t" bIns="91425" lIns="91425" spcFirstLastPara="1" rIns="91425" wrap="square" tIns="91425">
            <a:spAutoFit/>
          </a:bodyPr>
          <a:lstStyle/>
          <a:p>
            <a:pPr indent="-374650" lvl="0" marL="457200" rtl="0" algn="l">
              <a:spcBef>
                <a:spcPts val="0"/>
              </a:spcBef>
              <a:spcAft>
                <a:spcPts val="0"/>
              </a:spcAft>
              <a:buSzPts val="2300"/>
              <a:buFont typeface="Lato"/>
              <a:buAutoNum type="arabicPeriod"/>
            </a:pPr>
            <a:r>
              <a:rPr lang="en-GB" sz="2300">
                <a:latin typeface="Lato"/>
                <a:ea typeface="Lato"/>
                <a:cs typeface="Lato"/>
                <a:sym typeface="Lato"/>
              </a:rPr>
              <a:t>Is having a mobile phone a ‘need’ or a ‘want’?</a:t>
            </a:r>
            <a:endParaRPr sz="2300">
              <a:latin typeface="Lato"/>
              <a:ea typeface="Lato"/>
              <a:cs typeface="Lato"/>
              <a:sym typeface="Lato"/>
            </a:endParaRPr>
          </a:p>
          <a:p>
            <a:pPr indent="-374650" lvl="0" marL="457200" rtl="0" algn="l">
              <a:spcBef>
                <a:spcPts val="1000"/>
              </a:spcBef>
              <a:spcAft>
                <a:spcPts val="0"/>
              </a:spcAft>
              <a:buSzPts val="2300"/>
              <a:buFont typeface="Lato"/>
              <a:buAutoNum type="arabicPeriod"/>
            </a:pPr>
            <a:r>
              <a:rPr lang="en-GB" sz="2300">
                <a:latin typeface="Lato"/>
                <a:ea typeface="Lato"/>
                <a:cs typeface="Lato"/>
                <a:sym typeface="Lato"/>
              </a:rPr>
              <a:t>Prioritise the ‘nice to haves’ or ‘wants’ and write down how this could help </a:t>
            </a:r>
            <a:r>
              <a:rPr lang="en-GB" sz="2300">
                <a:latin typeface="Lato"/>
                <a:ea typeface="Lato"/>
                <a:cs typeface="Lato"/>
                <a:sym typeface="Lato"/>
              </a:rPr>
              <a:t>you</a:t>
            </a:r>
            <a:r>
              <a:rPr lang="en-GB" sz="2300">
                <a:latin typeface="Lato"/>
                <a:ea typeface="Lato"/>
                <a:cs typeface="Lato"/>
                <a:sym typeface="Lato"/>
              </a:rPr>
              <a:t> manage costs when deciding what contract to sign up for.</a:t>
            </a:r>
            <a:endParaRPr sz="2300">
              <a:latin typeface="Lato"/>
              <a:ea typeface="Lato"/>
              <a:cs typeface="Lato"/>
              <a:sym typeface="Lato"/>
            </a:endParaRPr>
          </a:p>
          <a:p>
            <a:pPr indent="0" lvl="0" marL="457200" rtl="0" algn="l">
              <a:spcBef>
                <a:spcPts val="1000"/>
              </a:spcBef>
              <a:spcAft>
                <a:spcPts val="0"/>
              </a:spcAft>
              <a:buNone/>
            </a:pPr>
            <a:r>
              <a:t/>
            </a:r>
            <a:endParaRPr sz="2300">
              <a:latin typeface="Lato"/>
              <a:ea typeface="Lato"/>
              <a:cs typeface="Lato"/>
              <a:sym typeface="Lato"/>
            </a:endParaRPr>
          </a:p>
          <a:p>
            <a:pPr indent="0" lvl="0" marL="457200" rtl="0" algn="l">
              <a:spcBef>
                <a:spcPts val="1000"/>
              </a:spcBef>
              <a:spcAft>
                <a:spcPts val="1000"/>
              </a:spcAft>
              <a:buNone/>
            </a:pPr>
            <a:r>
              <a:rPr i="1" lang="en-GB" sz="2300">
                <a:latin typeface="Lato"/>
                <a:ea typeface="Lato"/>
                <a:cs typeface="Lato"/>
                <a:sym typeface="Lato"/>
              </a:rPr>
              <a:t>For example: unlimited texts are important to me but I don’t need data for the EU as I don’t intend to travel outside of the UK.</a:t>
            </a:r>
            <a:endParaRPr i="1" sz="2300">
              <a:latin typeface="Lato"/>
              <a:ea typeface="Lato"/>
              <a:cs typeface="Lato"/>
              <a:sym typeface="Lato"/>
            </a:endParaRPr>
          </a:p>
        </p:txBody>
      </p:sp>
      <p:sp>
        <p:nvSpPr>
          <p:cNvPr id="463" name="Google Shape;463;g2762c0ef7c3_0_12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0" i="0" sz="2900" u="none" cap="none" strike="noStrike">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Reflection</a:t>
            </a:r>
            <a:endParaRPr b="1" i="0" sz="29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900" u="none" cap="none" strike="noStrike">
              <a:latin typeface="Lato"/>
              <a:ea typeface="Lato"/>
              <a:cs typeface="Lato"/>
              <a:sym typeface="Lato"/>
            </a:endParaRPr>
          </a:p>
        </p:txBody>
      </p:sp>
      <p:sp>
        <p:nvSpPr>
          <p:cNvPr id="464" name="Google Shape;464;g2762c0ef7c3_0_122"/>
          <p:cNvSpPr txBox="1"/>
          <p:nvPr/>
        </p:nvSpPr>
        <p:spPr>
          <a:xfrm>
            <a:off x="184725" y="1166350"/>
            <a:ext cx="6773400" cy="393600"/>
          </a:xfrm>
          <a:prstGeom prst="rect">
            <a:avLst/>
          </a:prstGeom>
          <a:solidFill>
            <a:schemeClr val="accen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600">
                <a:solidFill>
                  <a:schemeClr val="dk1"/>
                </a:solidFill>
                <a:latin typeface="Lato"/>
                <a:ea typeface="Lato"/>
                <a:cs typeface="Lato"/>
                <a:sym typeface="Lato"/>
              </a:rPr>
              <a:t>Let’s revisit our starting point and see if any of our views have changed.</a:t>
            </a:r>
            <a:endParaRPr b="1" sz="1600">
              <a:solidFill>
                <a:schemeClr val="dk1"/>
              </a:solidFill>
              <a:latin typeface="Lato"/>
              <a:ea typeface="Lato"/>
              <a:cs typeface="Lato"/>
              <a:sym typeface="La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g3f56e36984a_0_185"/>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470" name="Google Shape;470;g3f56e36984a_0_185"/>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a:t>
            </a:r>
            <a:r>
              <a:rPr b="1" lang="en-GB" sz="2000">
                <a:solidFill>
                  <a:srgbClr val="FFF2CC"/>
                </a:solidFill>
                <a:latin typeface="Lato"/>
                <a:ea typeface="Lato"/>
                <a:cs typeface="Lato"/>
                <a:sym typeface="Lato"/>
              </a:rPr>
              <a:t> </a:t>
            </a:r>
            <a:r>
              <a:rPr b="1" lang="en-GB" sz="2000">
                <a:solidFill>
                  <a:srgbClr val="FFF2CC"/>
                </a:solidFill>
                <a:latin typeface="Lato"/>
                <a:ea typeface="Lato"/>
                <a:cs typeface="Lato"/>
                <a:sym typeface="Lato"/>
              </a:rPr>
              <a:t>To understand the real costs of mobile phone products and how to manage them</a:t>
            </a:r>
            <a:endParaRPr b="1" sz="2000">
              <a:solidFill>
                <a:srgbClr val="FFF2CC"/>
              </a:solidFill>
              <a:latin typeface="Lato"/>
              <a:ea typeface="Lato"/>
              <a:cs typeface="Lato"/>
              <a:sym typeface="Lato"/>
            </a:endParaRPr>
          </a:p>
        </p:txBody>
      </p:sp>
      <p:sp>
        <p:nvSpPr>
          <p:cNvPr id="471" name="Google Shape;471;g3f56e36984a_0_185"/>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72" name="Google Shape;472;g3f56e36984a_0_185"/>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73" name="Google Shape;473;g3f56e36984a_0_185"/>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474" name="Google Shape;474;g3f56e36984a_0_185"/>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Identify the costs of and requirements for having a mobile phone contract</a:t>
            </a:r>
            <a:endParaRPr sz="2000">
              <a:solidFill>
                <a:srgbClr val="0543B3"/>
              </a:solidFill>
              <a:latin typeface="Lato Black"/>
              <a:ea typeface="Lato Black"/>
              <a:cs typeface="Lato Black"/>
              <a:sym typeface="Lato Black"/>
            </a:endParaRPr>
          </a:p>
        </p:txBody>
      </p:sp>
      <p:sp>
        <p:nvSpPr>
          <p:cNvPr id="475" name="Google Shape;475;g3f56e36984a_0_185"/>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76" name="Google Shape;476;g3f56e36984a_0_185"/>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77" name="Google Shape;477;g3f56e36984a_0_185"/>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478" name="Google Shape;478;g3f56e36984a_0_185"/>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Compare different mobile phone contracts</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479" name="Google Shape;479;g3f56e36984a_0_185"/>
          <p:cNvGrpSpPr/>
          <p:nvPr/>
        </p:nvGrpSpPr>
        <p:grpSpPr>
          <a:xfrm>
            <a:off x="6229350" y="1945105"/>
            <a:ext cx="2533800" cy="3048000"/>
            <a:chOff x="6229350" y="2095500"/>
            <a:chExt cx="2533800" cy="3048000"/>
          </a:xfrm>
        </p:grpSpPr>
        <p:sp>
          <p:nvSpPr>
            <p:cNvPr id="480" name="Google Shape;480;g3f56e36984a_0_185"/>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81" name="Google Shape;481;g3f56e36984a_0_185"/>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82" name="Google Shape;482;g3f56e36984a_0_185"/>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483" name="Google Shape;483;g3f56e36984a_0_185"/>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Suggest strategies to manage mobile phone costs</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pic>
        <p:nvPicPr>
          <p:cNvPr id="484" name="Google Shape;484;g3f56e36984a_0_185"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pic>
        <p:nvPicPr>
          <p:cNvPr id="485" name="Google Shape;485;g3f56e36984a_0_185" title="noun-tick-8049269.png"/>
          <p:cNvPicPr preferRelativeResize="0"/>
          <p:nvPr/>
        </p:nvPicPr>
        <p:blipFill rotWithShape="1">
          <a:blip r:embed="rId3">
            <a:alphaModFix/>
          </a:blip>
          <a:srcRect b="14632" l="0" r="0" t="0"/>
          <a:stretch/>
        </p:blipFill>
        <p:spPr>
          <a:xfrm>
            <a:off x="5256675" y="2173622"/>
            <a:ext cx="468800" cy="400201"/>
          </a:xfrm>
          <a:prstGeom prst="rect">
            <a:avLst/>
          </a:prstGeom>
          <a:noFill/>
          <a:ln>
            <a:noFill/>
          </a:ln>
        </p:spPr>
      </p:pic>
      <p:grpSp>
        <p:nvGrpSpPr>
          <p:cNvPr id="486" name="Google Shape;486;g3f56e36984a_0_185"/>
          <p:cNvGrpSpPr/>
          <p:nvPr/>
        </p:nvGrpSpPr>
        <p:grpSpPr>
          <a:xfrm>
            <a:off x="381000" y="1472693"/>
            <a:ext cx="8382000" cy="381000"/>
            <a:chOff x="381000" y="1524000"/>
            <a:chExt cx="8382000" cy="381000"/>
          </a:xfrm>
        </p:grpSpPr>
        <p:sp>
          <p:nvSpPr>
            <p:cNvPr id="487" name="Google Shape;487;g3f56e36984a_0_185"/>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88" name="Google Shape;488;g3f56e36984a_0_185"/>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pic>
        <p:nvPicPr>
          <p:cNvPr id="489" name="Google Shape;489;g3f56e36984a_0_185" title="noun-tick-8049269.png"/>
          <p:cNvPicPr preferRelativeResize="0"/>
          <p:nvPr/>
        </p:nvPicPr>
        <p:blipFill rotWithShape="1">
          <a:blip r:embed="rId3">
            <a:alphaModFix/>
          </a:blip>
          <a:srcRect b="14632" l="0" r="0" t="0"/>
          <a:stretch/>
        </p:blipFill>
        <p:spPr>
          <a:xfrm>
            <a:off x="8187725" y="2173622"/>
            <a:ext cx="468801" cy="4002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g1575e96a1fb_0_290"/>
          <p:cNvSpPr txBox="1"/>
          <p:nvPr/>
        </p:nvSpPr>
        <p:spPr>
          <a:xfrm>
            <a:off x="0" y="985063"/>
            <a:ext cx="9144000" cy="9606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a:ea typeface="Lato"/>
                <a:cs typeface="Lato"/>
                <a:sym typeface="Lato"/>
              </a:rPr>
              <a:t>Any questions?</a:t>
            </a:r>
            <a:endParaRPr b="1" i="0" sz="5600" u="none" cap="none" strike="noStrike">
              <a:solidFill>
                <a:schemeClr val="accent2"/>
              </a:solidFill>
              <a:latin typeface="Lato"/>
              <a:ea typeface="Lato"/>
              <a:cs typeface="Lato"/>
              <a:sym typeface="Lato"/>
            </a:endParaRPr>
          </a:p>
        </p:txBody>
      </p:sp>
      <p:sp>
        <p:nvSpPr>
          <p:cNvPr id="495" name="Google Shape;495;g1575e96a1fb_0_290"/>
          <p:cNvSpPr/>
          <p:nvPr/>
        </p:nvSpPr>
        <p:spPr>
          <a:xfrm>
            <a:off x="3806600" y="2159450"/>
            <a:ext cx="1734900" cy="1483800"/>
          </a:xfrm>
          <a:prstGeom prst="rect">
            <a:avLst/>
          </a:prstGeom>
          <a:solidFill>
            <a:srgbClr val="FF80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rgbClr val="000000"/>
                </a:solidFill>
                <a:latin typeface="Lato Black"/>
                <a:ea typeface="Lato Black"/>
                <a:cs typeface="Lato Black"/>
                <a:sym typeface="Lato Black"/>
              </a:rPr>
              <a:t>?</a:t>
            </a:r>
            <a:endParaRPr b="0" i="0" sz="9600" u="none" cap="none" strike="noStrike">
              <a:solidFill>
                <a:srgbClr val="000000"/>
              </a:solidFill>
              <a:latin typeface="Lato Black"/>
              <a:ea typeface="Lato Black"/>
              <a:cs typeface="Lato Black"/>
              <a:sym typeface="Lato Black"/>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499" name="Shape 499"/>
        <p:cNvGrpSpPr/>
        <p:nvPr/>
      </p:nvGrpSpPr>
      <p:grpSpPr>
        <a:xfrm>
          <a:off x="0" y="0"/>
          <a:ext cx="0" cy="0"/>
          <a:chOff x="0" y="0"/>
          <a:chExt cx="0" cy="0"/>
        </a:xfrm>
      </p:grpSpPr>
      <p:sp>
        <p:nvSpPr>
          <p:cNvPr id="500" name="Google Shape;500;g369469c4ef9_0_0"/>
          <p:cNvSpPr txBox="1"/>
          <p:nvPr/>
        </p:nvSpPr>
        <p:spPr>
          <a:xfrm>
            <a:off x="462425" y="1142575"/>
            <a:ext cx="7875600" cy="2330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lt1"/>
                </a:solidFill>
                <a:latin typeface="Lato Black"/>
                <a:ea typeface="Lato Black"/>
                <a:cs typeface="Lato Black"/>
                <a:sym typeface="Lato Black"/>
              </a:rPr>
              <a:t>Articles to extend learning</a:t>
            </a:r>
            <a:r>
              <a:rPr b="1" i="0" lang="en-GB" sz="3600" u="none" cap="none" strike="noStrike">
                <a:solidFill>
                  <a:schemeClr val="lt1"/>
                </a:solidFill>
                <a:latin typeface="Lato Black"/>
                <a:ea typeface="Lato Black"/>
                <a:cs typeface="Lato Black"/>
                <a:sym typeface="Lato Black"/>
              </a:rPr>
              <a:t> </a:t>
            </a:r>
            <a:endParaRPr b="1" i="0" sz="3600" u="none" cap="none" strike="noStrike">
              <a:solidFill>
                <a:schemeClr val="lt1"/>
              </a:solidFill>
              <a:latin typeface="Lato Black"/>
              <a:ea typeface="Lato Black"/>
              <a:cs typeface="Lato Black"/>
              <a:sym typeface="Lato Black"/>
            </a:endParaRPr>
          </a:p>
          <a:p>
            <a:pPr indent="0" lvl="0" marL="0" marR="0" rtl="0" algn="l">
              <a:lnSpc>
                <a:spcPct val="150000"/>
              </a:lnSpc>
              <a:spcBef>
                <a:spcPts val="0"/>
              </a:spcBef>
              <a:spcAft>
                <a:spcPts val="0"/>
              </a:spcAft>
              <a:buClr>
                <a:srgbClr val="000000"/>
              </a:buClr>
              <a:buSzPts val="1400"/>
              <a:buFont typeface="Arial"/>
              <a:buNone/>
            </a:pPr>
            <a:r>
              <a:rPr b="0" i="0" lang="en-GB" sz="1400" u="none" cap="none" strike="noStrike">
                <a:solidFill>
                  <a:schemeClr val="lt1"/>
                </a:solidFill>
                <a:latin typeface="Lato"/>
                <a:ea typeface="Lato"/>
                <a:cs typeface="Lato"/>
                <a:sym typeface="Lato"/>
              </a:rPr>
              <a:t>Please visit the  </a:t>
            </a:r>
            <a:r>
              <a:rPr b="0" i="0" lang="en-GB" sz="1400" u="sng" cap="none" strike="noStrike">
                <a:solidFill>
                  <a:schemeClr val="lt1"/>
                </a:solidFill>
                <a:latin typeface="Lato"/>
                <a:ea typeface="Lato"/>
                <a:cs typeface="Lato"/>
                <a:sym typeface="Lato"/>
                <a:hlinkClick r:id="rId3">
                  <a:extLst>
                    <a:ext uri="{A12FA001-AC4F-418D-AE19-62706E023703}">
                      <ahyp:hlinkClr val="tx"/>
                    </a:ext>
                  </a:extLst>
                </a:hlinkClick>
              </a:rPr>
              <a:t>FT FLIC Learning Hub</a:t>
            </a:r>
            <a:r>
              <a:rPr b="0" i="0" lang="en-GB" sz="1400" u="none" cap="none" strike="noStrike">
                <a:solidFill>
                  <a:schemeClr val="lt1"/>
                </a:solidFill>
                <a:latin typeface="Lato"/>
                <a:ea typeface="Lato"/>
                <a:cs typeface="Lato"/>
                <a:sym typeface="Lato"/>
              </a:rPr>
              <a:t> for further resources</a:t>
            </a:r>
            <a:endParaRPr b="0" i="0" sz="1400" u="none" cap="none" strike="noStrike">
              <a:solidFill>
                <a:schemeClr val="lt1"/>
              </a:solidFill>
              <a:latin typeface="Lato"/>
              <a:ea typeface="Lato"/>
              <a:cs typeface="Lato"/>
              <a:sym typeface="Lato"/>
            </a:endParaRPr>
          </a:p>
          <a:p>
            <a:pPr indent="0" lvl="0" marL="0" marR="0" rtl="0" algn="l">
              <a:lnSpc>
                <a:spcPct val="150000"/>
              </a:lnSpc>
              <a:spcBef>
                <a:spcPts val="0"/>
              </a:spcBef>
              <a:spcAft>
                <a:spcPts val="0"/>
              </a:spcAft>
              <a:buClr>
                <a:srgbClr val="000000"/>
              </a:buClr>
              <a:buSzPts val="1400"/>
              <a:buFont typeface="Arial"/>
              <a:buNone/>
            </a:pPr>
            <a:r>
              <a:rPr b="0" i="0" lang="en-GB" sz="1400" u="sng" cap="none" strike="noStrike">
                <a:solidFill>
                  <a:schemeClr val="lt1"/>
                </a:solidFill>
                <a:latin typeface="Lato"/>
                <a:ea typeface="Lato"/>
                <a:cs typeface="Lato"/>
                <a:sym typeface="Lato"/>
                <a:hlinkClick r:id="rId4">
                  <a:extLst>
                    <a:ext uri="{A12FA001-AC4F-418D-AE19-62706E023703}">
                      <ahyp:hlinkClr val="tx"/>
                    </a:ext>
                  </a:extLst>
                </a:hlinkClick>
              </a:rPr>
              <a:t>Which reviews: best mobil</a:t>
            </a:r>
            <a:r>
              <a:rPr lang="en-GB" u="sng">
                <a:solidFill>
                  <a:schemeClr val="lt1"/>
                </a:solidFill>
                <a:latin typeface="Lato"/>
                <a:ea typeface="Lato"/>
                <a:cs typeface="Lato"/>
                <a:sym typeface="Lato"/>
                <a:hlinkClick r:id="rId5">
                  <a:extLst>
                    <a:ext uri="{A12FA001-AC4F-418D-AE19-62706E023703}">
                      <ahyp:hlinkClr val="tx"/>
                    </a:ext>
                  </a:extLst>
                </a:hlinkClick>
              </a:rPr>
              <a:t>e and SIM-only deals</a:t>
            </a:r>
            <a:r>
              <a:rPr lang="en-GB">
                <a:solidFill>
                  <a:schemeClr val="lt1"/>
                </a:solidFill>
                <a:latin typeface="Lato"/>
                <a:ea typeface="Lato"/>
                <a:cs typeface="Lato"/>
                <a:sym typeface="Lato"/>
              </a:rPr>
              <a:t> </a:t>
            </a:r>
            <a:endParaRPr>
              <a:solidFill>
                <a:schemeClr val="lt1"/>
              </a:solidFill>
              <a:latin typeface="Lato"/>
              <a:ea typeface="Lato"/>
              <a:cs typeface="Lato"/>
              <a:sym typeface="Lato"/>
            </a:endParaRPr>
          </a:p>
          <a:p>
            <a:pPr indent="0" lvl="0" marL="0" marR="0" rtl="0" algn="l">
              <a:lnSpc>
                <a:spcPct val="150000"/>
              </a:lnSpc>
              <a:spcBef>
                <a:spcPts val="0"/>
              </a:spcBef>
              <a:spcAft>
                <a:spcPts val="0"/>
              </a:spcAft>
              <a:buClr>
                <a:srgbClr val="000000"/>
              </a:buClr>
              <a:buSzPts val="1400"/>
              <a:buFont typeface="Arial"/>
              <a:buNone/>
            </a:pPr>
            <a:r>
              <a:rPr lang="en-GB" u="sng">
                <a:solidFill>
                  <a:schemeClr val="lt1"/>
                </a:solidFill>
                <a:latin typeface="Lato"/>
                <a:ea typeface="Lato"/>
                <a:cs typeface="Lato"/>
                <a:sym typeface="Lato"/>
                <a:hlinkClick r:id="rId6">
                  <a:extLst>
                    <a:ext uri="{A12FA001-AC4F-418D-AE19-62706E023703}">
                      <ahyp:hlinkClr val="tx"/>
                    </a:ext>
                  </a:extLst>
                </a:hlinkClick>
              </a:rPr>
              <a:t>Martin Lewis explains how 14 million people are overpaying on their mobile phone contract</a:t>
            </a:r>
            <a:endParaRPr>
              <a:solidFill>
                <a:schemeClr val="lt1"/>
              </a:solidFill>
              <a:latin typeface="Lato"/>
              <a:ea typeface="Lato"/>
              <a:cs typeface="Lato"/>
              <a:sym typeface="Lato"/>
            </a:endParaRPr>
          </a:p>
          <a:p>
            <a:pPr indent="0" lvl="0" marL="0" marR="0" rtl="0" algn="l">
              <a:lnSpc>
                <a:spcPct val="150000"/>
              </a:lnSpc>
              <a:spcBef>
                <a:spcPts val="0"/>
              </a:spcBef>
              <a:spcAft>
                <a:spcPts val="0"/>
              </a:spcAft>
              <a:buClr>
                <a:srgbClr val="000000"/>
              </a:buClr>
              <a:buSzPts val="1400"/>
              <a:buFont typeface="Arial"/>
              <a:buNone/>
            </a:pPr>
            <a:r>
              <a:rPr lang="en-GB" u="sng">
                <a:solidFill>
                  <a:schemeClr val="lt1"/>
                </a:solidFill>
                <a:latin typeface="Lato"/>
                <a:ea typeface="Lato"/>
                <a:cs typeface="Lato"/>
                <a:sym typeface="Lato"/>
                <a:hlinkClick r:id="rId7">
                  <a:extLst>
                    <a:ext uri="{A12FA001-AC4F-418D-AE19-62706E023703}">
                      <ahyp:hlinkClr val="tx"/>
                    </a:ext>
                  </a:extLst>
                </a:hlinkClick>
              </a:rPr>
              <a:t>MoneySavingExpert: Cheap Phone Finder</a:t>
            </a:r>
            <a:endParaRPr>
              <a:solidFill>
                <a:schemeClr val="lt1"/>
              </a:solidFill>
              <a:latin typeface="Lato"/>
              <a:ea typeface="Lato"/>
              <a:cs typeface="Lato"/>
              <a:sym typeface="Lato"/>
            </a:endParaRPr>
          </a:p>
          <a:p>
            <a:pPr indent="0" lvl="0" marL="0" rtl="0" algn="l">
              <a:lnSpc>
                <a:spcPct val="150000"/>
              </a:lnSpc>
              <a:spcBef>
                <a:spcPts val="0"/>
              </a:spcBef>
              <a:spcAft>
                <a:spcPts val="0"/>
              </a:spcAft>
              <a:buNone/>
            </a:pPr>
            <a:r>
              <a:rPr lang="en-GB" u="sng">
                <a:solidFill>
                  <a:schemeClr val="lt1"/>
                </a:solidFill>
                <a:latin typeface="Lato"/>
                <a:ea typeface="Lato"/>
                <a:cs typeface="Lato"/>
                <a:sym typeface="Lato"/>
                <a:hlinkClick r:id="rId8">
                  <a:extLst>
                    <a:ext uri="{A12FA001-AC4F-418D-AE19-62706E023703}">
                      <ahyp:hlinkClr val="tx"/>
                    </a:ext>
                  </a:extLst>
                </a:hlinkClick>
              </a:rPr>
              <a:t>Internet Matters</a:t>
            </a:r>
            <a:r>
              <a:rPr lang="en-GB">
                <a:solidFill>
                  <a:schemeClr val="lt1"/>
                </a:solidFill>
                <a:latin typeface="Lato"/>
                <a:ea typeface="Lato"/>
                <a:cs typeface="Lato"/>
                <a:sym typeface="Lato"/>
              </a:rPr>
              <a:t>: Independent not-for-profit with guides on mobile safety and costs</a:t>
            </a:r>
            <a:endParaRPr>
              <a:solidFill>
                <a:schemeClr val="lt1"/>
              </a:solidFill>
              <a:latin typeface="Lato"/>
              <a:ea typeface="Lato"/>
              <a:cs typeface="Lato"/>
              <a:sym typeface="Lato"/>
            </a:endParaRPr>
          </a:p>
        </p:txBody>
      </p:sp>
      <p:sp>
        <p:nvSpPr>
          <p:cNvPr id="501" name="Google Shape;501;g369469c4ef9_0_0"/>
          <p:cNvSpPr txBox="1"/>
          <p:nvPr/>
        </p:nvSpPr>
        <p:spPr>
          <a:xfrm>
            <a:off x="1640100" y="403675"/>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Links to learn more!</a:t>
            </a:r>
            <a:endParaRPr b="1" i="0" sz="2900" u="none" cap="none" strike="noStrike">
              <a:solidFill>
                <a:srgbClr val="000000"/>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3f531ec2829_0_143"/>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3300" u="none" cap="none" strike="noStrike">
                <a:solidFill>
                  <a:schemeClr val="lt1"/>
                </a:solidFill>
                <a:latin typeface="Lato Black"/>
                <a:ea typeface="Lato Black"/>
                <a:cs typeface="Lato Black"/>
                <a:sym typeface="Lato Black"/>
              </a:rPr>
              <a:t>Having a respectful learning environment</a:t>
            </a:r>
            <a:endParaRPr b="1" i="0" sz="3300" u="none" cap="none" strike="noStrike">
              <a:solidFill>
                <a:schemeClr val="lt1"/>
              </a:solidFill>
              <a:latin typeface="Lato Black"/>
              <a:ea typeface="Lato Black"/>
              <a:cs typeface="Lato Black"/>
              <a:sym typeface="Lato Black"/>
            </a:endParaRPr>
          </a:p>
        </p:txBody>
      </p:sp>
      <p:sp>
        <p:nvSpPr>
          <p:cNvPr id="134" name="Google Shape;134;g3f531ec2829_0_143"/>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listen to each other respectfully</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avoid making judgements or assumptions about others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comment on what has been said, not the person who has said it</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won’t put anyone on the spot and we have the right to pass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not share personal stories or ask personal questions</a:t>
            </a:r>
            <a:endParaRPr b="1" i="0" sz="1600" u="none" cap="none" strike="noStrike">
              <a:solidFill>
                <a:schemeClr val="l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25eaaf95b50_0_0"/>
          <p:cNvSpPr txBox="1"/>
          <p:nvPr/>
        </p:nvSpPr>
        <p:spPr>
          <a:xfrm>
            <a:off x="125" y="1491150"/>
            <a:ext cx="9144000" cy="1385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a:ea typeface="Lato"/>
                <a:cs typeface="Lato"/>
                <a:sym typeface="Lato"/>
              </a:rPr>
              <a:t>Session 1:</a:t>
            </a:r>
            <a:endParaRPr b="0" i="0" sz="2400" u="none" cap="none" strike="noStrike">
              <a:solidFill>
                <a:schemeClr val="lt1"/>
              </a:solidFill>
              <a:latin typeface="Lato"/>
              <a:ea typeface="Lato"/>
              <a:cs typeface="Lato"/>
              <a:sym typeface="Lato"/>
            </a:endParaRPr>
          </a:p>
          <a:p>
            <a:pPr indent="0" lvl="0" marL="0" marR="0" rtl="0" algn="ctr">
              <a:lnSpc>
                <a:spcPct val="90000"/>
              </a:lnSpc>
              <a:spcBef>
                <a:spcPts val="0"/>
              </a:spcBef>
              <a:spcAft>
                <a:spcPts val="0"/>
              </a:spcAft>
              <a:buClr>
                <a:srgbClr val="000000"/>
              </a:buClr>
              <a:buSzPts val="8000"/>
              <a:buFont typeface="Arial"/>
              <a:buNone/>
            </a:pPr>
            <a:r>
              <a:rPr b="1" lang="en-GB" sz="5600">
                <a:solidFill>
                  <a:schemeClr val="lt1"/>
                </a:solidFill>
                <a:latin typeface="Lato Black"/>
                <a:ea typeface="Lato Black"/>
                <a:cs typeface="Lato Black"/>
                <a:sym typeface="Lato Black"/>
              </a:rPr>
              <a:t>Mobile phone products</a:t>
            </a:r>
            <a:endParaRPr b="1" i="0" sz="5600" u="none" cap="none" strike="noStrike">
              <a:solidFill>
                <a:schemeClr val="accent2"/>
              </a:solidFill>
              <a:latin typeface="Lato Black"/>
              <a:ea typeface="Lato Black"/>
              <a:cs typeface="Lato Black"/>
              <a:sym typeface="Lato Black"/>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3f56e36984a_0_68"/>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145" name="Google Shape;145;g3f56e36984a_0_68"/>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a:t>
            </a:r>
            <a:r>
              <a:rPr b="1" lang="en-GB" sz="2000">
                <a:solidFill>
                  <a:srgbClr val="FFF2CC"/>
                </a:solidFill>
                <a:latin typeface="Lato"/>
                <a:ea typeface="Lato"/>
                <a:cs typeface="Lato"/>
                <a:sym typeface="Lato"/>
              </a:rPr>
              <a:t> </a:t>
            </a:r>
            <a:r>
              <a:rPr b="1" lang="en-GB" sz="2000">
                <a:solidFill>
                  <a:srgbClr val="FFF2CC"/>
                </a:solidFill>
                <a:latin typeface="Lato"/>
                <a:ea typeface="Lato"/>
                <a:cs typeface="Lato"/>
                <a:sym typeface="Lato"/>
              </a:rPr>
              <a:t>To understand the real costs of mobile phone products and how to manage them</a:t>
            </a:r>
            <a:endParaRPr b="1" sz="2000">
              <a:solidFill>
                <a:srgbClr val="FFF2CC"/>
              </a:solidFill>
              <a:latin typeface="Lato"/>
              <a:ea typeface="Lato"/>
              <a:cs typeface="Lato"/>
              <a:sym typeface="Lato"/>
            </a:endParaRPr>
          </a:p>
        </p:txBody>
      </p:sp>
      <p:sp>
        <p:nvSpPr>
          <p:cNvPr id="146" name="Google Shape;146;g3f56e36984a_0_68"/>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47" name="Google Shape;147;g3f56e36984a_0_68"/>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48" name="Google Shape;148;g3f56e36984a_0_68"/>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149" name="Google Shape;149;g3f56e36984a_0_68"/>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Identify the costs of and requirements for having a mobile phone contract</a:t>
            </a:r>
            <a:endParaRPr sz="2000">
              <a:solidFill>
                <a:srgbClr val="0543B3"/>
              </a:solidFill>
              <a:latin typeface="Lato Black"/>
              <a:ea typeface="Lato Black"/>
              <a:cs typeface="Lato Black"/>
              <a:sym typeface="Lato Black"/>
            </a:endParaRPr>
          </a:p>
        </p:txBody>
      </p:sp>
      <p:sp>
        <p:nvSpPr>
          <p:cNvPr id="150" name="Google Shape;150;g3f56e36984a_0_68"/>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51" name="Google Shape;151;g3f56e36984a_0_68"/>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2" name="Google Shape;152;g3f56e36984a_0_68"/>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153" name="Google Shape;153;g3f56e36984a_0_68"/>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Compare different mobile phone contracts</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154" name="Google Shape;154;g3f56e36984a_0_68"/>
          <p:cNvGrpSpPr/>
          <p:nvPr/>
        </p:nvGrpSpPr>
        <p:grpSpPr>
          <a:xfrm>
            <a:off x="6229350" y="1945105"/>
            <a:ext cx="2533800" cy="3048000"/>
            <a:chOff x="6229350" y="2095500"/>
            <a:chExt cx="2533800" cy="3048000"/>
          </a:xfrm>
        </p:grpSpPr>
        <p:sp>
          <p:nvSpPr>
            <p:cNvPr id="155" name="Google Shape;155;g3f56e36984a_0_68"/>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56" name="Google Shape;156;g3f56e36984a_0_68"/>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57" name="Google Shape;157;g3f56e36984a_0_68"/>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158" name="Google Shape;158;g3f56e36984a_0_68"/>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Suggest strategies to manage mobile phone costs</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grpSp>
        <p:nvGrpSpPr>
          <p:cNvPr id="159" name="Google Shape;159;g3f56e36984a_0_68"/>
          <p:cNvGrpSpPr/>
          <p:nvPr/>
        </p:nvGrpSpPr>
        <p:grpSpPr>
          <a:xfrm>
            <a:off x="381000" y="1472693"/>
            <a:ext cx="8382000" cy="381000"/>
            <a:chOff x="381000" y="1524000"/>
            <a:chExt cx="8382000" cy="381000"/>
          </a:xfrm>
        </p:grpSpPr>
        <p:sp>
          <p:nvSpPr>
            <p:cNvPr id="160" name="Google Shape;160;g3f56e36984a_0_68"/>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61" name="Google Shape;161;g3f56e36984a_0_68"/>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g23009a846d12fc6_5"/>
          <p:cNvPicPr preferRelativeResize="0"/>
          <p:nvPr/>
        </p:nvPicPr>
        <p:blipFill>
          <a:blip r:embed="rId3">
            <a:alphaModFix/>
          </a:blip>
          <a:stretch>
            <a:fillRect/>
          </a:stretch>
        </p:blipFill>
        <p:spPr>
          <a:xfrm>
            <a:off x="6750175" y="1546125"/>
            <a:ext cx="2143975" cy="2143975"/>
          </a:xfrm>
          <a:prstGeom prst="rect">
            <a:avLst/>
          </a:prstGeom>
          <a:noFill/>
          <a:ln>
            <a:noFill/>
          </a:ln>
        </p:spPr>
      </p:pic>
      <p:sp>
        <p:nvSpPr>
          <p:cNvPr id="167" name="Google Shape;167;g23009a846d12fc6_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Starter</a:t>
            </a:r>
            <a:endParaRPr b="1" i="0" sz="2900" u="none" cap="none" strike="noStrike">
              <a:solidFill>
                <a:schemeClr val="lt1"/>
              </a:solidFill>
              <a:latin typeface="Lato"/>
              <a:ea typeface="Lato"/>
              <a:cs typeface="Lato"/>
              <a:sym typeface="Lato"/>
            </a:endParaRPr>
          </a:p>
        </p:txBody>
      </p:sp>
      <p:sp>
        <p:nvSpPr>
          <p:cNvPr id="168" name="Google Shape;168;g23009a846d12fc6_5"/>
          <p:cNvSpPr txBox="1"/>
          <p:nvPr/>
        </p:nvSpPr>
        <p:spPr>
          <a:xfrm>
            <a:off x="272750" y="3737025"/>
            <a:ext cx="6889200" cy="408000"/>
          </a:xfrm>
          <a:prstGeom prst="rect">
            <a:avLst/>
          </a:prstGeom>
          <a:noFill/>
          <a:ln cap="flat" cmpd="sng" w="9525">
            <a:solidFill>
              <a:schemeClr val="accent2"/>
            </a:solidFill>
            <a:prstDash val="dot"/>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i="1" lang="en-GB">
                <a:solidFill>
                  <a:schemeClr val="accent1"/>
                </a:solidFill>
                <a:latin typeface="Lato"/>
                <a:ea typeface="Lato"/>
                <a:cs typeface="Lato"/>
                <a:sym typeface="Lato"/>
              </a:rPr>
              <a:t>c</a:t>
            </a:r>
            <a:r>
              <a:rPr b="1" i="1" lang="en-GB">
                <a:solidFill>
                  <a:schemeClr val="accent1"/>
                </a:solidFill>
                <a:latin typeface="Lato"/>
                <a:ea typeface="Lato"/>
                <a:cs typeface="Lato"/>
                <a:sym typeface="Lato"/>
              </a:rPr>
              <a:t>ommunication - connection - entertainment - leisure - work - social - news - family</a:t>
            </a:r>
            <a:endParaRPr b="1" i="1">
              <a:solidFill>
                <a:schemeClr val="accent1"/>
              </a:solidFill>
              <a:latin typeface="Lato"/>
              <a:ea typeface="Lato"/>
              <a:cs typeface="Lato"/>
              <a:sym typeface="Lato"/>
            </a:endParaRPr>
          </a:p>
        </p:txBody>
      </p:sp>
      <p:sp>
        <p:nvSpPr>
          <p:cNvPr id="169" name="Google Shape;169;g23009a846d12fc6_5"/>
          <p:cNvSpPr txBox="1"/>
          <p:nvPr/>
        </p:nvSpPr>
        <p:spPr>
          <a:xfrm>
            <a:off x="272750" y="1250438"/>
            <a:ext cx="63699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Write your answers in your booklets or on paper</a:t>
            </a:r>
            <a:endParaRPr b="1"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GB" sz="1800">
                <a:latin typeface="Lato"/>
                <a:ea typeface="Lato"/>
                <a:cs typeface="Lato"/>
                <a:sym typeface="Lato"/>
              </a:rPr>
              <a:t>Is a mobile phone a need or a want? </a:t>
            </a:r>
            <a:endParaRPr sz="1800">
              <a:latin typeface="Lato"/>
              <a:ea typeface="Lato"/>
              <a:cs typeface="Lato"/>
              <a:sym typeface="Lato"/>
            </a:endParaRPr>
          </a:p>
          <a:p>
            <a:pPr indent="0" lvl="0" marL="457200" rtl="0" algn="l">
              <a:spcBef>
                <a:spcPts val="0"/>
              </a:spcBef>
              <a:spcAft>
                <a:spcPts val="0"/>
              </a:spcAft>
              <a:buNone/>
            </a:pPr>
            <a:r>
              <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GB" sz="1800">
                <a:latin typeface="Lato"/>
                <a:ea typeface="Lato"/>
                <a:cs typeface="Lato"/>
                <a:sym typeface="Lato"/>
              </a:rPr>
              <a:t>Which features are essential (e.g., calling) versus optional (e.g., games)?</a:t>
            </a:r>
            <a:endParaRPr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0" lvl="0" marL="0" rtl="0" algn="ctr">
              <a:spcBef>
                <a:spcPts val="0"/>
              </a:spcBef>
              <a:spcAft>
                <a:spcPts val="0"/>
              </a:spcAft>
              <a:buNone/>
            </a:pPr>
            <a:r>
              <a:rPr b="1" lang="en-GB" sz="1800">
                <a:latin typeface="Lato"/>
                <a:ea typeface="Lato"/>
                <a:cs typeface="Lato"/>
                <a:sym typeface="Lato"/>
              </a:rPr>
              <a:t>Use the word bank below to help you</a:t>
            </a:r>
            <a:endParaRPr b="1" sz="1800">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g23009a846d12fc6_1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The evolution of communication</a:t>
            </a:r>
            <a:endParaRPr b="1" i="0" sz="2900" u="none" cap="none" strike="noStrike">
              <a:solidFill>
                <a:schemeClr val="lt1"/>
              </a:solidFill>
              <a:latin typeface="Lato"/>
              <a:ea typeface="Lato"/>
              <a:cs typeface="Lato"/>
              <a:sym typeface="Lato"/>
            </a:endParaRPr>
          </a:p>
        </p:txBody>
      </p:sp>
      <p:sp>
        <p:nvSpPr>
          <p:cNvPr id="175" name="Google Shape;175;g23009a846d12fc6_10"/>
          <p:cNvSpPr txBox="1"/>
          <p:nvPr/>
        </p:nvSpPr>
        <p:spPr>
          <a:xfrm>
            <a:off x="360375" y="1288150"/>
            <a:ext cx="54717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Make a list:</a:t>
            </a:r>
            <a:endParaRPr b="1"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0" lvl="0" marL="0" rtl="0" algn="l">
              <a:spcBef>
                <a:spcPts val="0"/>
              </a:spcBef>
              <a:spcAft>
                <a:spcPts val="0"/>
              </a:spcAft>
              <a:buNone/>
            </a:pPr>
            <a:r>
              <a:rPr lang="en-GB" sz="1800">
                <a:latin typeface="Lato"/>
                <a:ea typeface="Lato"/>
                <a:cs typeface="Lato"/>
                <a:sym typeface="Lato"/>
              </a:rPr>
              <a:t>What are the </a:t>
            </a:r>
            <a:r>
              <a:rPr lang="en-GB" sz="1800">
                <a:latin typeface="Lato"/>
                <a:ea typeface="Lato"/>
                <a:cs typeface="Lato"/>
                <a:sym typeface="Lato"/>
              </a:rPr>
              <a:t>different ways </a:t>
            </a:r>
            <a:r>
              <a:rPr lang="en-GB" sz="1800">
                <a:latin typeface="Lato"/>
                <a:ea typeface="Lato"/>
                <a:cs typeface="Lato"/>
                <a:sym typeface="Lato"/>
              </a:rPr>
              <a:t>people</a:t>
            </a:r>
            <a:r>
              <a:rPr lang="en-GB" sz="1800">
                <a:latin typeface="Lato"/>
                <a:ea typeface="Lato"/>
                <a:cs typeface="Lato"/>
                <a:sym typeface="Lato"/>
              </a:rPr>
              <a:t> have been able to communicate with people throughout history? </a:t>
            </a:r>
            <a:endParaRPr sz="1800">
              <a:latin typeface="Lato"/>
              <a:ea typeface="Lato"/>
              <a:cs typeface="Lato"/>
              <a:sym typeface="Lato"/>
            </a:endParaRPr>
          </a:p>
        </p:txBody>
      </p:sp>
      <p:pic>
        <p:nvPicPr>
          <p:cNvPr id="176" name="Google Shape;176;g23009a846d12fc6_10"/>
          <p:cNvPicPr preferRelativeResize="0"/>
          <p:nvPr/>
        </p:nvPicPr>
        <p:blipFill>
          <a:blip r:embed="rId3">
            <a:alphaModFix/>
          </a:blip>
          <a:stretch>
            <a:fillRect/>
          </a:stretch>
        </p:blipFill>
        <p:spPr>
          <a:xfrm>
            <a:off x="7076363" y="1321075"/>
            <a:ext cx="1592425" cy="1592425"/>
          </a:xfrm>
          <a:prstGeom prst="rect">
            <a:avLst/>
          </a:prstGeom>
          <a:noFill/>
          <a:ln>
            <a:noFill/>
          </a:ln>
        </p:spPr>
      </p:pic>
      <p:pic>
        <p:nvPicPr>
          <p:cNvPr id="177" name="Google Shape;177;g23009a846d12fc6_10"/>
          <p:cNvPicPr preferRelativeResize="0"/>
          <p:nvPr/>
        </p:nvPicPr>
        <p:blipFill>
          <a:blip r:embed="rId4">
            <a:alphaModFix/>
          </a:blip>
          <a:stretch>
            <a:fillRect/>
          </a:stretch>
        </p:blipFill>
        <p:spPr>
          <a:xfrm>
            <a:off x="7221238" y="3062700"/>
            <a:ext cx="1302650" cy="1302650"/>
          </a:xfrm>
          <a:prstGeom prst="rect">
            <a:avLst/>
          </a:prstGeom>
          <a:noFill/>
          <a:ln>
            <a:noFill/>
          </a:ln>
        </p:spPr>
      </p:pic>
      <p:sp>
        <p:nvSpPr>
          <p:cNvPr id="178" name="Google Shape;178;g23009a846d12fc6_10"/>
          <p:cNvSpPr txBox="1"/>
          <p:nvPr/>
        </p:nvSpPr>
        <p:spPr>
          <a:xfrm>
            <a:off x="360375" y="2624775"/>
            <a:ext cx="5471700" cy="738900"/>
          </a:xfrm>
          <a:prstGeom prst="rect">
            <a:avLst/>
          </a:prstGeom>
          <a:noFill/>
          <a:ln cap="flat" cmpd="sng" w="19050">
            <a:solidFill>
              <a:schemeClr val="accent2"/>
            </a:solidFill>
            <a:prstDash val="dot"/>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accent1"/>
                </a:solidFill>
                <a:latin typeface="Lato"/>
                <a:ea typeface="Lato"/>
                <a:cs typeface="Lato"/>
                <a:sym typeface="Lato"/>
              </a:rPr>
              <a:t>Stretch</a:t>
            </a:r>
            <a:r>
              <a:rPr lang="en-GB" sz="1800">
                <a:solidFill>
                  <a:schemeClr val="accent1"/>
                </a:solidFill>
                <a:latin typeface="Lato"/>
                <a:ea typeface="Lato"/>
                <a:cs typeface="Lato"/>
                <a:sym typeface="Lato"/>
              </a:rPr>
              <a:t>: Compare the similarities and differences between the different forms of communication.</a:t>
            </a:r>
            <a:endParaRPr sz="1800">
              <a:solidFill>
                <a:schemeClr val="accent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1cb38281e4a_0_2"/>
          <p:cNvSpPr txBox="1"/>
          <p:nvPr/>
        </p:nvSpPr>
        <p:spPr>
          <a:xfrm>
            <a:off x="40975" y="1459925"/>
            <a:ext cx="6012000" cy="3055500"/>
          </a:xfrm>
          <a:prstGeom prst="rect">
            <a:avLst/>
          </a:prstGeom>
          <a:noFill/>
          <a:ln>
            <a:noFill/>
          </a:ln>
        </p:spPr>
        <p:txBody>
          <a:bodyPr anchorCtr="0" anchor="t" bIns="91425" lIns="91425" spcFirstLastPara="1" rIns="91425" wrap="square" tIns="91425">
            <a:spAutoFit/>
          </a:bodyPr>
          <a:lstStyle/>
          <a:p>
            <a:pPr indent="-365125" lvl="0" marL="457200" rtl="0" algn="l">
              <a:lnSpc>
                <a:spcPct val="115000"/>
              </a:lnSpc>
              <a:spcBef>
                <a:spcPts val="1000"/>
              </a:spcBef>
              <a:spcAft>
                <a:spcPts val="0"/>
              </a:spcAft>
              <a:buClr>
                <a:srgbClr val="333333"/>
              </a:buClr>
              <a:buSzPts val="2150"/>
              <a:buFont typeface="Lato"/>
              <a:buAutoNum type="arabicPeriod"/>
            </a:pPr>
            <a:r>
              <a:rPr lang="en-GB" sz="2150">
                <a:solidFill>
                  <a:srgbClr val="333333"/>
                </a:solidFill>
                <a:latin typeface="Lato"/>
                <a:ea typeface="Lato"/>
                <a:cs typeface="Lato"/>
                <a:sym typeface="Lato"/>
              </a:rPr>
              <a:t>Humans have invented new forms of communication throughout history. </a:t>
            </a:r>
            <a:endParaRPr sz="2150">
              <a:solidFill>
                <a:srgbClr val="333333"/>
              </a:solidFill>
              <a:latin typeface="Lato"/>
              <a:ea typeface="Lato"/>
              <a:cs typeface="Lato"/>
              <a:sym typeface="Lato"/>
            </a:endParaRPr>
          </a:p>
          <a:p>
            <a:pPr indent="-365125" lvl="0" marL="457200" rtl="0" algn="l">
              <a:lnSpc>
                <a:spcPct val="115000"/>
              </a:lnSpc>
              <a:spcBef>
                <a:spcPts val="1000"/>
              </a:spcBef>
              <a:spcAft>
                <a:spcPts val="0"/>
              </a:spcAft>
              <a:buClr>
                <a:srgbClr val="333333"/>
              </a:buClr>
              <a:buSzPts val="2150"/>
              <a:buFont typeface="Lato"/>
              <a:buAutoNum type="arabicPeriod"/>
            </a:pPr>
            <a:r>
              <a:rPr lang="en-GB" sz="2150">
                <a:solidFill>
                  <a:srgbClr val="333333"/>
                </a:solidFill>
                <a:latin typeface="Lato"/>
                <a:ea typeface="Lato"/>
                <a:cs typeface="Lato"/>
                <a:sym typeface="Lato"/>
              </a:rPr>
              <a:t>Early communication methods included </a:t>
            </a:r>
            <a:r>
              <a:rPr b="1" lang="en-GB" sz="2150">
                <a:solidFill>
                  <a:srgbClr val="333333"/>
                </a:solidFill>
                <a:latin typeface="Lato"/>
                <a:ea typeface="Lato"/>
                <a:cs typeface="Lato"/>
                <a:sym typeface="Lato"/>
              </a:rPr>
              <a:t>smoke signals</a:t>
            </a:r>
            <a:r>
              <a:rPr lang="en-GB" sz="2150">
                <a:solidFill>
                  <a:srgbClr val="333333"/>
                </a:solidFill>
                <a:latin typeface="Lato"/>
                <a:ea typeface="Lato"/>
                <a:cs typeface="Lato"/>
                <a:sym typeface="Lato"/>
              </a:rPr>
              <a:t>, messenger </a:t>
            </a:r>
            <a:r>
              <a:rPr b="1" lang="en-GB" sz="2150">
                <a:solidFill>
                  <a:srgbClr val="333333"/>
                </a:solidFill>
                <a:latin typeface="Lato"/>
                <a:ea typeface="Lato"/>
                <a:cs typeface="Lato"/>
                <a:sym typeface="Lato"/>
              </a:rPr>
              <a:t>pigeons</a:t>
            </a:r>
            <a:r>
              <a:rPr lang="en-GB" sz="2150">
                <a:solidFill>
                  <a:srgbClr val="333333"/>
                </a:solidFill>
                <a:latin typeface="Lato"/>
                <a:ea typeface="Lato"/>
                <a:cs typeface="Lato"/>
                <a:sym typeface="Lato"/>
              </a:rPr>
              <a:t>, and the </a:t>
            </a:r>
            <a:r>
              <a:rPr b="1" lang="en-GB" sz="2150">
                <a:solidFill>
                  <a:srgbClr val="333333"/>
                </a:solidFill>
                <a:latin typeface="Lato"/>
                <a:ea typeface="Lato"/>
                <a:cs typeface="Lato"/>
                <a:sym typeface="Lato"/>
              </a:rPr>
              <a:t>telephone</a:t>
            </a:r>
            <a:r>
              <a:rPr lang="en-GB" sz="2150">
                <a:solidFill>
                  <a:srgbClr val="333333"/>
                </a:solidFill>
                <a:latin typeface="Lato"/>
                <a:ea typeface="Lato"/>
                <a:cs typeface="Lato"/>
                <a:sym typeface="Lato"/>
              </a:rPr>
              <a:t>.</a:t>
            </a:r>
            <a:endParaRPr sz="2150">
              <a:solidFill>
                <a:srgbClr val="333333"/>
              </a:solidFill>
              <a:latin typeface="Lato"/>
              <a:ea typeface="Lato"/>
              <a:cs typeface="Lato"/>
              <a:sym typeface="Lato"/>
            </a:endParaRPr>
          </a:p>
          <a:p>
            <a:pPr indent="-365125" lvl="0" marL="457200" rtl="0" algn="l">
              <a:lnSpc>
                <a:spcPct val="115000"/>
              </a:lnSpc>
              <a:spcBef>
                <a:spcPts val="1000"/>
              </a:spcBef>
              <a:spcAft>
                <a:spcPts val="1000"/>
              </a:spcAft>
              <a:buClr>
                <a:srgbClr val="333333"/>
              </a:buClr>
              <a:buSzPts val="2150"/>
              <a:buFont typeface="Lato"/>
              <a:buAutoNum type="arabicPeriod"/>
            </a:pPr>
            <a:r>
              <a:rPr lang="en-GB" sz="2150">
                <a:solidFill>
                  <a:srgbClr val="333333"/>
                </a:solidFill>
                <a:latin typeface="Lato"/>
                <a:ea typeface="Lato"/>
                <a:cs typeface="Lato"/>
                <a:sym typeface="Lato"/>
              </a:rPr>
              <a:t>Sending letters became more popular from the 1800s</a:t>
            </a:r>
            <a:endParaRPr sz="2150">
              <a:solidFill>
                <a:srgbClr val="333333"/>
              </a:solidFill>
              <a:latin typeface="Lato"/>
              <a:ea typeface="Lato"/>
              <a:cs typeface="Lato"/>
              <a:sym typeface="Lato"/>
            </a:endParaRPr>
          </a:p>
        </p:txBody>
      </p:sp>
      <p:pic>
        <p:nvPicPr>
          <p:cNvPr id="184" name="Google Shape;184;g1cb38281e4a_0_2"/>
          <p:cNvPicPr preferRelativeResize="0"/>
          <p:nvPr/>
        </p:nvPicPr>
        <p:blipFill>
          <a:blip r:embed="rId3">
            <a:alphaModFix/>
          </a:blip>
          <a:stretch>
            <a:fillRect/>
          </a:stretch>
        </p:blipFill>
        <p:spPr>
          <a:xfrm>
            <a:off x="7265500" y="1203875"/>
            <a:ext cx="855925" cy="855925"/>
          </a:xfrm>
          <a:prstGeom prst="rect">
            <a:avLst/>
          </a:prstGeom>
          <a:noFill/>
          <a:ln>
            <a:noFill/>
          </a:ln>
        </p:spPr>
      </p:pic>
      <p:sp>
        <p:nvSpPr>
          <p:cNvPr id="185" name="Google Shape;185;g1cb38281e4a_0_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The evolution of communication</a:t>
            </a:r>
            <a:endParaRPr b="1" sz="2900">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1" lang="en-GB" sz="2900">
                <a:solidFill>
                  <a:schemeClr val="lt1"/>
                </a:solidFill>
                <a:latin typeface="Lato"/>
                <a:ea typeface="Lato"/>
                <a:cs typeface="Lato"/>
                <a:sym typeface="Lato"/>
              </a:rPr>
              <a:t>In the past</a:t>
            </a:r>
            <a:endParaRPr b="1" i="1" sz="2900">
              <a:solidFill>
                <a:schemeClr val="lt1"/>
              </a:solidFill>
              <a:latin typeface="Lato"/>
              <a:ea typeface="Lato"/>
              <a:cs typeface="Lato"/>
              <a:sym typeface="Lato"/>
            </a:endParaRPr>
          </a:p>
        </p:txBody>
      </p:sp>
      <p:pic>
        <p:nvPicPr>
          <p:cNvPr id="186" name="Google Shape;186;g1cb38281e4a_0_2"/>
          <p:cNvPicPr preferRelativeResize="0"/>
          <p:nvPr/>
        </p:nvPicPr>
        <p:blipFill>
          <a:blip r:embed="rId4">
            <a:alphaModFix/>
          </a:blip>
          <a:stretch>
            <a:fillRect/>
          </a:stretch>
        </p:blipFill>
        <p:spPr>
          <a:xfrm>
            <a:off x="7702000" y="2299250"/>
            <a:ext cx="1158900" cy="1158900"/>
          </a:xfrm>
          <a:prstGeom prst="rect">
            <a:avLst/>
          </a:prstGeom>
          <a:noFill/>
          <a:ln>
            <a:noFill/>
          </a:ln>
        </p:spPr>
      </p:pic>
      <p:pic>
        <p:nvPicPr>
          <p:cNvPr id="187" name="Google Shape;187;g1cb38281e4a_0_2"/>
          <p:cNvPicPr preferRelativeResize="0"/>
          <p:nvPr/>
        </p:nvPicPr>
        <p:blipFill>
          <a:blip r:embed="rId5">
            <a:alphaModFix/>
          </a:blip>
          <a:stretch>
            <a:fillRect/>
          </a:stretch>
        </p:blipFill>
        <p:spPr>
          <a:xfrm>
            <a:off x="6052964" y="2059800"/>
            <a:ext cx="1418674" cy="19932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Charlotte Jessop</dc:creator>
</cp:coreProperties>
</file>