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9"/>
  </p:notesMasterIdLst>
  <p:handoutMasterIdLst>
    <p:handoutMasterId r:id="rId40"/>
  </p:handoutMasterIdLst>
  <p:sldIdLst>
    <p:sldId id="552" r:id="rId2"/>
    <p:sldId id="590" r:id="rId3"/>
    <p:sldId id="273" r:id="rId4"/>
    <p:sldId id="497" r:id="rId5"/>
    <p:sldId id="498" r:id="rId6"/>
    <p:sldId id="499" r:id="rId7"/>
    <p:sldId id="557" r:id="rId8"/>
    <p:sldId id="558" r:id="rId9"/>
    <p:sldId id="559" r:id="rId10"/>
    <p:sldId id="591" r:id="rId11"/>
    <p:sldId id="560" r:id="rId12"/>
    <p:sldId id="561" r:id="rId13"/>
    <p:sldId id="549" r:id="rId14"/>
    <p:sldId id="550" r:id="rId15"/>
    <p:sldId id="586" r:id="rId16"/>
    <p:sldId id="592" r:id="rId17"/>
    <p:sldId id="562" r:id="rId18"/>
    <p:sldId id="563" r:id="rId19"/>
    <p:sldId id="564" r:id="rId20"/>
    <p:sldId id="565" r:id="rId21"/>
    <p:sldId id="566" r:id="rId22"/>
    <p:sldId id="568" r:id="rId23"/>
    <p:sldId id="569" r:id="rId24"/>
    <p:sldId id="571" r:id="rId25"/>
    <p:sldId id="574" r:id="rId26"/>
    <p:sldId id="570" r:id="rId27"/>
    <p:sldId id="573" r:id="rId28"/>
    <p:sldId id="581" r:id="rId29"/>
    <p:sldId id="579" r:id="rId30"/>
    <p:sldId id="575" r:id="rId31"/>
    <p:sldId id="577" r:id="rId32"/>
    <p:sldId id="588" r:id="rId33"/>
    <p:sldId id="576" r:id="rId34"/>
    <p:sldId id="583" r:id="rId35"/>
    <p:sldId id="589" r:id="rId36"/>
    <p:sldId id="593" r:id="rId37"/>
    <p:sldId id="541" r:id="rId38"/>
  </p:sldIdLst>
  <p:sldSz cx="9906000" cy="6858000" type="A4"/>
  <p:notesSz cx="8988425" cy="12907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5pPr>
    <a:lvl6pPr marL="2286000" algn="l" defTabSz="914400" rtl="0" eaLnBrk="1" latinLnBrk="0" hangingPunct="1"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6pPr>
    <a:lvl7pPr marL="2743200" algn="l" defTabSz="914400" rtl="0" eaLnBrk="1" latinLnBrk="0" hangingPunct="1"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7pPr>
    <a:lvl8pPr marL="3200400" algn="l" defTabSz="914400" rtl="0" eaLnBrk="1" latinLnBrk="0" hangingPunct="1"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8pPr>
    <a:lvl9pPr marL="3657600" algn="l" defTabSz="914400" rtl="0" eaLnBrk="1" latinLnBrk="0" hangingPunct="1">
      <a:defRPr sz="1000" i="1" kern="1200">
        <a:solidFill>
          <a:schemeClr val="tx1"/>
        </a:solidFill>
        <a:latin typeface="Arial" pitchFamily="34" charset="0"/>
        <a:ea typeface="華康特粗圓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062">
          <p15:clr>
            <a:srgbClr val="A4A3A4"/>
          </p15:clr>
        </p15:guide>
        <p15:guide id="2" pos="28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鍾隆嘉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3CC4"/>
    <a:srgbClr val="009900"/>
    <a:srgbClr val="0000FF"/>
    <a:srgbClr val="FF9933"/>
    <a:srgbClr val="FF0000"/>
    <a:srgbClr val="A4B8D0"/>
    <a:srgbClr val="344B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 autoAdjust="0"/>
    <p:restoredTop sz="98560" autoAdjust="0"/>
  </p:normalViewPr>
  <p:slideViewPr>
    <p:cSldViewPr snapToObjects="1" showGuides="1">
      <p:cViewPr varScale="1">
        <p:scale>
          <a:sx n="62" d="100"/>
          <a:sy n="62" d="100"/>
        </p:scale>
        <p:origin x="696" y="31"/>
      </p:cViewPr>
      <p:guideLst>
        <p:guide orient="horz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2"/>
    </p:cViewPr>
  </p:sorterViewPr>
  <p:notesViewPr>
    <p:cSldViewPr snapToObjects="1" showGuides="1">
      <p:cViewPr varScale="1">
        <p:scale>
          <a:sx n="58" d="100"/>
          <a:sy n="58" d="100"/>
        </p:scale>
        <p:origin x="-1680" y="-78"/>
      </p:cViewPr>
      <p:guideLst>
        <p:guide orient="horz" pos="4062"/>
        <p:guide pos="28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t" anchorCtr="0" compatLnSpc="1">
            <a:prstTxWarp prst="textNoShape">
              <a:avLst/>
            </a:prstTxWarp>
          </a:bodyPr>
          <a:lstStyle>
            <a:lvl1pPr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94485" y="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t" anchorCtr="0" compatLnSpc="1">
            <a:prstTxWarp prst="textNoShape">
              <a:avLst/>
            </a:prstTxWarp>
          </a:bodyPr>
          <a:lstStyle>
            <a:lvl1pPr algn="r"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226318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b" anchorCtr="0" compatLnSpc="1">
            <a:prstTxWarp prst="textNoShape">
              <a:avLst/>
            </a:prstTxWarp>
          </a:bodyPr>
          <a:lstStyle>
            <a:lvl1pPr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4485" y="1226318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b" anchorCtr="0" compatLnSpc="1">
            <a:prstTxWarp prst="textNoShape">
              <a:avLst/>
            </a:prstTxWarp>
          </a:bodyPr>
          <a:lstStyle>
            <a:lvl1pPr algn="r"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fld id="{F6733B6B-DE23-4CBB-BA5D-4648409E10F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0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t" anchorCtr="0" compatLnSpc="1">
            <a:prstTxWarp prst="textNoShape">
              <a:avLst/>
            </a:prstTxWarp>
          </a:bodyPr>
          <a:lstStyle>
            <a:lvl1pPr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094485" y="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t" anchorCtr="0" compatLnSpc="1">
            <a:prstTxWarp prst="textNoShape">
              <a:avLst/>
            </a:prstTxWarp>
          </a:bodyPr>
          <a:lstStyle>
            <a:lvl1pPr algn="r"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968375"/>
            <a:ext cx="6988175" cy="4837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8458" y="6129538"/>
            <a:ext cx="6591511" cy="580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226318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b" anchorCtr="0" compatLnSpc="1">
            <a:prstTxWarp prst="textNoShape">
              <a:avLst/>
            </a:prstTxWarp>
          </a:bodyPr>
          <a:lstStyle>
            <a:lvl1pPr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94485" y="12263181"/>
            <a:ext cx="3893940" cy="6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0" tIns="60944" rIns="121890" bIns="60944" numCol="1" anchor="b" anchorCtr="0" compatLnSpc="1">
            <a:prstTxWarp prst="textNoShape">
              <a:avLst/>
            </a:prstTxWarp>
          </a:bodyPr>
          <a:lstStyle>
            <a:lvl1pPr algn="r" defTabSz="1219704" eaLnBrk="0" hangingPunct="0">
              <a:defRPr sz="1500" i="0">
                <a:latin typeface="Times New Roman" pitchFamily="18" charset="0"/>
                <a:ea typeface="新細明體" pitchFamily="18" charset="-120"/>
              </a:defRPr>
            </a:lvl1pPr>
          </a:lstStyle>
          <a:p>
            <a:fld id="{69E5AFC3-2887-474A-A2D1-1BC3A5D6203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437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9A289-B02E-46B1-8B89-725C359A16D2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</a:rPr>
              <a:t>－介面簡便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－工程應用多　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－整合性強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－功能卓越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－圖形效果好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－安全性高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－安裝容易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6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81BAA-5D33-4987-A7D7-228F1D918FA6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364814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81BAA-5D33-4987-A7D7-228F1D918FA6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249863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9A289-B02E-46B1-8B89-725C359A16D2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</a:rPr>
              <a:t>－介面簡便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－工程應用多　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－整合性強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－功能卓越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－圖形效果好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－安全性高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－安裝容易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86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9A289-B02E-46B1-8B89-725C359A16D2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</a:rPr>
              <a:t>－介面簡便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－工程應用多　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－整合性強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－功能卓越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－圖形效果好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－安全性高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－安裝容易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15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81BAA-5D33-4987-A7D7-228F1D918FA6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3954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E8380-4F46-475F-934D-E843E213C3B4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291482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B641A-2D7B-4BD4-838F-DC115847D6B5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243240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08BDC-C224-475F-AE19-1BDC43B443EB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409966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08BDC-C224-475F-AE19-1BDC43B443EB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299654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08BDC-C224-475F-AE19-1BDC43B443EB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32772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08BDC-C224-475F-AE19-1BDC43B443EB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1.1通則(定義)與</a:t>
            </a:r>
            <a:r>
              <a:rPr lang="en-US" altLang="zh-TW"/>
              <a:t>Windows</a:t>
            </a:r>
            <a:r>
              <a:rPr lang="zh-TW" altLang="en-US"/>
              <a:t>相同</a:t>
            </a:r>
          </a:p>
          <a:p>
            <a:r>
              <a:rPr lang="zh-TW" altLang="en-US"/>
              <a:t>1.2.</a:t>
            </a:r>
            <a:r>
              <a:rPr lang="en-US" altLang="zh-TW"/>
              <a:t>Icon:</a:t>
            </a:r>
            <a:r>
              <a:rPr lang="zh-TW" altLang="en-US"/>
              <a:t>功能表列之檔案,編輯,視窗皆與</a:t>
            </a:r>
            <a:r>
              <a:rPr lang="en-US" altLang="zh-TW"/>
              <a:t>Windows</a:t>
            </a:r>
            <a:r>
              <a:rPr lang="zh-TW" altLang="en-US"/>
              <a:t>定義相同.</a:t>
            </a:r>
          </a:p>
          <a:p>
            <a:r>
              <a:rPr lang="zh-TW" altLang="en-US"/>
              <a:t>1.3. 尤於有</a:t>
            </a:r>
            <a:r>
              <a:rPr lang="en-US" altLang="zh-TW"/>
              <a:t>windows</a:t>
            </a:r>
            <a:r>
              <a:rPr lang="zh-TW" altLang="en-US"/>
              <a:t>的</a:t>
            </a:r>
            <a:r>
              <a:rPr lang="en-US" altLang="zh-TW"/>
              <a:t>Source Code(</a:t>
            </a:r>
            <a:r>
              <a:rPr lang="zh-TW" altLang="en-US"/>
              <a:t>來源碼)所以在軟體程式的攥寫與設計,可以更精確,減少執行動作的</a:t>
            </a:r>
            <a:r>
              <a:rPr lang="en-US" altLang="zh-TW"/>
              <a:t>bug</a:t>
            </a:r>
            <a:r>
              <a:rPr lang="zh-TW" altLang="en-US"/>
              <a:t>產生</a:t>
            </a:r>
          </a:p>
          <a:p>
            <a:r>
              <a:rPr lang="zh-TW" altLang="en-US"/>
              <a:t>全然的自由操作:在指令的執行上無論是先開啟對話窗後,再依對話窗內的項目,點選所須要執行的物件;或先預選所要執行的物件,再開啟對話窗.</a:t>
            </a:r>
          </a:p>
        </p:txBody>
      </p:sp>
    </p:spTree>
    <p:extLst>
      <p:ext uri="{BB962C8B-B14F-4D97-AF65-F5344CB8AC3E}">
        <p14:creationId xmlns:p14="http://schemas.microsoft.com/office/powerpoint/2010/main" val="376699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zh-TW" altLang="en-US"/>
              <a:t>121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9A289-B02E-46B1-8B89-725C359A16D2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</a:rPr>
              <a:t>－介面簡便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－工程應用多　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－整合性強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－功能卓越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－圖形效果好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－安全性高</a:t>
            </a:r>
          </a:p>
          <a:p>
            <a:r>
              <a:rPr lang="zh-TW" altLang="en-US" b="1">
                <a:solidFill>
                  <a:schemeClr val="bg1"/>
                </a:solidFill>
              </a:rPr>
              <a:t>　－安裝容易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25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30902"/>
      </p:ext>
    </p:extLst>
  </p:cSld>
  <p:clrMapOvr>
    <a:masterClrMapping/>
  </p:clrMapOvr>
  <p:transition advTm="5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95" name="Rectangle 2079"/>
          <p:cNvSpPr>
            <a:spLocks noChangeArrowheads="1"/>
          </p:cNvSpPr>
          <p:nvPr userDrawn="1"/>
        </p:nvSpPr>
        <p:spPr bwMode="auto">
          <a:xfrm>
            <a:off x="1787133" y="191686"/>
            <a:ext cx="6331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200" b="1" i="0">
                <a:solidFill>
                  <a:srgbClr val="FF0000"/>
                </a:solidFill>
              </a:rPr>
              <a:t>SolidWorks</a:t>
            </a:r>
            <a:r>
              <a:rPr lang="en-US" altLang="zh-TW" sz="4200" i="0">
                <a:solidFill>
                  <a:srgbClr val="0000FF"/>
                </a:solidFill>
              </a:rPr>
              <a:t> </a:t>
            </a:r>
            <a:r>
              <a:rPr lang="zh-TW" altLang="en-US" sz="4200" i="0" kern="12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cs typeface="+mn-cs"/>
              </a:rPr>
              <a:t>腦海裡的介面</a:t>
            </a:r>
            <a:endParaRPr lang="en-US" altLang="zh-TW" sz="42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 userDrawn="1"/>
        </p:nvSpPr>
        <p:spPr>
          <a:xfrm>
            <a:off x="-15240" y="6337300"/>
            <a:ext cx="1303337" cy="30003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657C578A-93AA-45B2-9185-14CD44207B0F}" type="slidenum">
              <a:rPr kumimoji="1" lang="en-US" altLang="zh-TW" sz="2000" b="1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pPr algn="ctr"/>
              <a:t>‹#›</a:t>
            </a:fld>
            <a:r>
              <a:rPr kumimoji="1" lang="en-US" altLang="zh-TW" sz="2000" b="1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/36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61869"/>
            <a:ext cx="1471346" cy="6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advTm="5000">
    <p:blinds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42B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solidworks.org.tw/forum.php?mod=viewthread&amp;tid=168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gif"/><Relationship Id="rId4" Type="http://schemas.openxmlformats.org/officeDocument/2006/relationships/hyperlink" Target="https://geometry-sw.com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inal_Title_F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5"/>
          <a:stretch/>
        </p:blipFill>
        <p:spPr bwMode="auto">
          <a:xfrm>
            <a:off x="-32527" y="4823"/>
            <a:ext cx="9919504" cy="44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Let's Go Design_(FullHD)_20100921-152353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2" y="318511"/>
            <a:ext cx="5257800" cy="369115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057400" y="4910090"/>
            <a:ext cx="694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i="0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SolidWorks </a:t>
            </a:r>
            <a:r>
              <a:rPr lang="zh-TW" altLang="en-US" sz="5400" b="1" i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腦海</a:t>
            </a:r>
            <a:r>
              <a:rPr lang="zh-TW" altLang="en-US" sz="5400" b="1" i="0" kern="1200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圓體" pitchFamily="49" charset="-120"/>
                <a:ea typeface="華康中圓體" pitchFamily="49" charset="-120"/>
              </a:rPr>
              <a:t>介面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2626" y="6243354"/>
            <a:ext cx="574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i="0">
                <a:ea typeface="華康細圓體" pitchFamily="49" charset="-120"/>
                <a:hlinkClick r:id="rId4"/>
              </a:rPr>
              <a:t>25-90-1 </a:t>
            </a:r>
            <a:r>
              <a:rPr lang="zh-TW" altLang="en-US" sz="2800" b="1" i="0">
                <a:ea typeface="華康細圓體" pitchFamily="49" charset="-120"/>
                <a:hlinkClick r:id="rId4"/>
              </a:rPr>
              <a:t>建立腦海</a:t>
            </a:r>
            <a:r>
              <a:rPr lang="en-US" altLang="zh-TW" sz="2800" b="1" i="0">
                <a:ea typeface="華康細圓體" pitchFamily="49" charset="-120"/>
                <a:hlinkClick r:id="rId4"/>
              </a:rPr>
              <a:t>SolidWorks </a:t>
            </a:r>
            <a:r>
              <a:rPr lang="zh-TW" altLang="en-US" sz="2800" b="1" i="0" dirty="0">
                <a:ea typeface="華康細圓體" pitchFamily="49" charset="-120"/>
                <a:hlinkClick r:id="rId4"/>
              </a:rPr>
              <a:t>介面</a:t>
            </a:r>
            <a:endParaRPr lang="zh-TW" altLang="en-US" sz="2800" b="1" i="0" dirty="0">
              <a:ea typeface="華康細圓體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24" y="6080448"/>
            <a:ext cx="701837" cy="705236"/>
          </a:xfrm>
          <a:prstGeom prst="rect">
            <a:avLst/>
          </a:prstGeom>
        </p:spPr>
      </p:pic>
      <p:pic>
        <p:nvPicPr>
          <p:cNvPr id="9" name="Picture 13" descr="ava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8" y="4809774"/>
            <a:ext cx="1027391" cy="11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日期版面配置區 3"/>
          <p:cNvSpPr txBox="1">
            <a:spLocks/>
          </p:cNvSpPr>
          <p:nvPr/>
        </p:nvSpPr>
        <p:spPr>
          <a:xfrm>
            <a:off x="177352" y="5945543"/>
            <a:ext cx="1294291" cy="400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0" b="1" i="0" kern="1200">
                <a:solidFill>
                  <a:srgbClr val="B13CC4"/>
                </a:solidFill>
                <a:latin typeface="Arial" pitchFamily="34" charset="0"/>
                <a:ea typeface="華康特粗圓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5pPr>
            <a:lvl6pPr marL="22860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6pPr>
            <a:lvl7pPr marL="27432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7pPr>
            <a:lvl8pPr marL="32004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8pPr>
            <a:lvl9pPr marL="365760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華康特粗圓體" charset="-120"/>
                <a:cs typeface="+mn-cs"/>
              </a:defRPr>
            </a:lvl9pPr>
          </a:lstStyle>
          <a:p>
            <a:fld id="{6010BD98-E86E-4081-8542-7A922C6917B2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1449848"/>
      </p:ext>
    </p:extLst>
  </p:cSld>
  <p:clrMapOvr>
    <a:masterClrMapping/>
  </p:clrMapOvr>
  <p:transition advTm="5000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olidWorks Files\Photo&amp;Video\Educators\01_bcebf8ee548add43e238530b7ad82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5404" r="9343" b="7750"/>
          <a:stretch/>
        </p:blipFill>
        <p:spPr bwMode="auto">
          <a:xfrm>
            <a:off x="4415005" y="2514600"/>
            <a:ext cx="5355200" cy="34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329934"/>
            <a:ext cx="4114800" cy="30469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Windows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視窗的優點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Ribbon</a:t>
            </a:r>
            <a:r>
              <a:rPr lang="zh-TW" altLang="en-US" sz="32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面板介面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ea typeface="新細明體" pitchFamily="18" charset="-120"/>
              </a:rPr>
              <a:t>SolidWorks 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2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defTabSz="801688">
              <a:lnSpc>
                <a:spcPct val="150000"/>
              </a:lnSpc>
            </a:pP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</p:txBody>
      </p:sp>
    </p:spTree>
    <p:extLst>
      <p:ext uri="{BB962C8B-B14F-4D97-AF65-F5344CB8AC3E}">
        <p14:creationId xmlns:p14="http://schemas.microsoft.com/office/powerpoint/2010/main" val="3412285223"/>
      </p:ext>
    </p:extLst>
  </p:cSld>
  <p:clrMapOvr>
    <a:masterClrMapping/>
  </p:clrMapOvr>
  <p:transition advTm="5000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228599" y="2133600"/>
            <a:ext cx="4761387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相容</a:t>
            </a:r>
            <a:r>
              <a:rPr lang="en-US" altLang="zh-TW" sz="2800" b="1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Windows</a:t>
            </a:r>
            <a:r>
              <a:rPr lang="zh-TW" altLang="en-US" sz="2800" b="1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 視窗的相同優點</a:t>
            </a:r>
          </a:p>
        </p:txBody>
      </p:sp>
      <p:sp>
        <p:nvSpPr>
          <p:cNvPr id="875563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Ribbon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面板介面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自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2007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年介面不一樣</a:t>
            </a:r>
          </a:p>
        </p:txBody>
      </p:sp>
      <p:sp>
        <p:nvSpPr>
          <p:cNvPr id="6" name="矩形 5"/>
          <p:cNvSpPr/>
          <p:nvPr/>
        </p:nvSpPr>
        <p:spPr>
          <a:xfrm>
            <a:off x="3281829" y="6248400"/>
            <a:ext cx="341632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TW" sz="2800" b="1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Windows 7 </a:t>
            </a: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檔案總管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2756356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8358" y="3472557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accent2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3400" y="4114800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" y="5512713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45698" y="4831466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62" y="2564487"/>
            <a:ext cx="5857334" cy="37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17" y="2036470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3307293" y="2756356"/>
            <a:ext cx="2255307" cy="716201"/>
          </a:xfrm>
          <a:prstGeom prst="wedgeRoundRectCallout">
            <a:avLst>
              <a:gd name="adj1" fmla="val -70030"/>
              <a:gd name="adj2" fmla="val -25981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你要習慣囉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8817792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17361" y="6057764"/>
            <a:ext cx="902811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TW" sz="2800" b="1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Word</a:t>
            </a:r>
            <a:endParaRPr lang="zh-TW" altLang="en-US" sz="2800" b="1" i="0">
              <a:solidFill>
                <a:srgbClr val="FF0000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0203"/>
            <a:ext cx="695325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495800"/>
            <a:ext cx="6858000" cy="140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Ribbon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面板介面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微軟主導的介面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82925" y="3886200"/>
            <a:ext cx="3740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 b="1" i="0">
                <a:solidFill>
                  <a:srgbClr val="FF0000"/>
                </a:solidFill>
                <a:ea typeface="新細明體" pitchFamily="18" charset="-120"/>
              </a:rPr>
              <a:t>Power Point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17" y="2036470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3082925" y="2746452"/>
            <a:ext cx="2407707" cy="755954"/>
          </a:xfrm>
          <a:prstGeom prst="wedgeRoundRectCallout">
            <a:avLst>
              <a:gd name="adj1" fmla="val -75754"/>
              <a:gd name="adj2" fmla="val 2916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你要習慣囉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0998615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14853"/>
            <a:ext cx="6625542" cy="372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7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4"/>
          <a:stretch>
            <a:fillRect/>
          </a:stretch>
        </p:blipFill>
        <p:spPr bwMode="auto">
          <a:xfrm>
            <a:off x="1600200" y="1910787"/>
            <a:ext cx="5867400" cy="619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7943" name="Line 7"/>
          <p:cNvSpPr>
            <a:spLocks noChangeShapeType="1"/>
          </p:cNvSpPr>
          <p:nvPr/>
        </p:nvSpPr>
        <p:spPr bwMode="auto">
          <a:xfrm>
            <a:off x="2209800" y="2225112"/>
            <a:ext cx="152400" cy="752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7944" name="Line 8"/>
          <p:cNvSpPr>
            <a:spLocks noChangeShapeType="1"/>
          </p:cNvSpPr>
          <p:nvPr/>
        </p:nvSpPr>
        <p:spPr bwMode="auto">
          <a:xfrm>
            <a:off x="2895600" y="2153675"/>
            <a:ext cx="152400" cy="752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7945" name="Line 9"/>
          <p:cNvSpPr>
            <a:spLocks noChangeShapeType="1"/>
          </p:cNvSpPr>
          <p:nvPr/>
        </p:nvSpPr>
        <p:spPr bwMode="auto">
          <a:xfrm>
            <a:off x="3733800" y="2153675"/>
            <a:ext cx="152400" cy="752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7946" name="Line 10"/>
          <p:cNvSpPr>
            <a:spLocks noChangeShapeType="1"/>
          </p:cNvSpPr>
          <p:nvPr/>
        </p:nvSpPr>
        <p:spPr bwMode="auto">
          <a:xfrm>
            <a:off x="4572000" y="2153675"/>
            <a:ext cx="152400" cy="752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7949" name="Line 13"/>
          <p:cNvSpPr>
            <a:spLocks noChangeShapeType="1"/>
          </p:cNvSpPr>
          <p:nvPr/>
        </p:nvSpPr>
        <p:spPr bwMode="auto">
          <a:xfrm>
            <a:off x="5257800" y="2153675"/>
            <a:ext cx="152400" cy="752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7950" name="Line 14"/>
          <p:cNvSpPr>
            <a:spLocks noChangeShapeType="1"/>
          </p:cNvSpPr>
          <p:nvPr/>
        </p:nvSpPr>
        <p:spPr bwMode="auto">
          <a:xfrm>
            <a:off x="5943600" y="2225112"/>
            <a:ext cx="152400" cy="752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Ribbon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面板介面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新舊之間已經不一樣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8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2333798" y="2802756"/>
            <a:ext cx="2255134" cy="784530"/>
          </a:xfrm>
          <a:prstGeom prst="wedgeRoundRectCallout">
            <a:avLst>
              <a:gd name="adj1" fmla="val -75754"/>
              <a:gd name="adj2" fmla="val 2916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完全不一樣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</a:p>
        </p:txBody>
      </p:sp>
      <p:sp>
        <p:nvSpPr>
          <p:cNvPr id="13" name="矩形 12"/>
          <p:cNvSpPr/>
          <p:nvPr/>
        </p:nvSpPr>
        <p:spPr>
          <a:xfrm>
            <a:off x="3461365" y="624840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ＩＮＶＥＮＴＯＲ</a:t>
            </a:r>
            <a:endParaRPr lang="en-US" altLang="zh-TW" sz="28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4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4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4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4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943" grpId="0" animBg="1"/>
      <p:bldP spid="1447944" grpId="0" animBg="1"/>
      <p:bldP spid="1447945" grpId="0" animBg="1"/>
      <p:bldP spid="1447946" grpId="0" animBg="1"/>
      <p:bldP spid="1447949" grpId="0" animBg="1"/>
      <p:bldP spid="144795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46" y="2996758"/>
            <a:ext cx="6096000" cy="33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4"/>
          <a:stretch>
            <a:fillRect/>
          </a:stretch>
        </p:blipFill>
        <p:spPr bwMode="auto">
          <a:xfrm>
            <a:off x="1828800" y="2044258"/>
            <a:ext cx="5867400" cy="619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8965" name="Line 5"/>
          <p:cNvSpPr>
            <a:spLocks noChangeShapeType="1"/>
          </p:cNvSpPr>
          <p:nvPr/>
        </p:nvSpPr>
        <p:spPr bwMode="auto">
          <a:xfrm>
            <a:off x="2590800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6" name="Line 6"/>
          <p:cNvSpPr>
            <a:spLocks noChangeShapeType="1"/>
          </p:cNvSpPr>
          <p:nvPr/>
        </p:nvSpPr>
        <p:spPr bwMode="auto">
          <a:xfrm>
            <a:off x="3146385" y="2353820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3810000" y="2377633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8" name="Line 8"/>
          <p:cNvSpPr>
            <a:spLocks noChangeShapeType="1"/>
          </p:cNvSpPr>
          <p:nvPr/>
        </p:nvSpPr>
        <p:spPr bwMode="auto">
          <a:xfrm>
            <a:off x="4787578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>
            <a:off x="5486400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70" name="Line 10"/>
          <p:cNvSpPr>
            <a:spLocks noChangeShapeType="1"/>
          </p:cNvSpPr>
          <p:nvPr/>
        </p:nvSpPr>
        <p:spPr bwMode="auto">
          <a:xfrm>
            <a:off x="6172200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Ribbon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面板介面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新舊之間已經不一樣</a:t>
            </a:r>
          </a:p>
        </p:txBody>
      </p:sp>
      <p:sp>
        <p:nvSpPr>
          <p:cNvPr id="16" name="矩形 15"/>
          <p:cNvSpPr/>
          <p:nvPr/>
        </p:nvSpPr>
        <p:spPr>
          <a:xfrm>
            <a:off x="3640902" y="62484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ＡｕｔｏＣＡＤ</a:t>
            </a:r>
            <a:endParaRPr lang="en-US" altLang="zh-TW" sz="28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8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2316866" y="2415870"/>
            <a:ext cx="2770804" cy="1204560"/>
          </a:xfrm>
          <a:prstGeom prst="wedgeRoundRectCallout">
            <a:avLst>
              <a:gd name="adj1" fmla="val -75754"/>
              <a:gd name="adj2" fmla="val 2916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完全不一樣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4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4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4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965" grpId="0" animBg="1"/>
      <p:bldP spid="1448967" grpId="0" animBg="1"/>
      <p:bldP spid="1448968" grpId="0" animBg="1"/>
      <p:bldP spid="1448969" grpId="0" animBg="1"/>
      <p:bldP spid="144897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0740"/>
            <a:ext cx="5867400" cy="33180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4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4"/>
          <a:stretch>
            <a:fillRect/>
          </a:stretch>
        </p:blipFill>
        <p:spPr bwMode="auto">
          <a:xfrm>
            <a:off x="1828800" y="2044258"/>
            <a:ext cx="5867400" cy="619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8965" name="Line 5"/>
          <p:cNvSpPr>
            <a:spLocks noChangeShapeType="1"/>
          </p:cNvSpPr>
          <p:nvPr/>
        </p:nvSpPr>
        <p:spPr bwMode="auto">
          <a:xfrm>
            <a:off x="2590800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6" name="Line 6"/>
          <p:cNvSpPr>
            <a:spLocks noChangeShapeType="1"/>
          </p:cNvSpPr>
          <p:nvPr/>
        </p:nvSpPr>
        <p:spPr bwMode="auto">
          <a:xfrm>
            <a:off x="3146385" y="2353820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3810000" y="2377633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8" name="Line 8"/>
          <p:cNvSpPr>
            <a:spLocks noChangeShapeType="1"/>
          </p:cNvSpPr>
          <p:nvPr/>
        </p:nvSpPr>
        <p:spPr bwMode="auto">
          <a:xfrm>
            <a:off x="4787578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>
            <a:off x="5486400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448970" name="Line 10"/>
          <p:cNvSpPr>
            <a:spLocks noChangeShapeType="1"/>
          </p:cNvSpPr>
          <p:nvPr/>
        </p:nvSpPr>
        <p:spPr bwMode="auto">
          <a:xfrm>
            <a:off x="6172200" y="2330008"/>
            <a:ext cx="0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8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2316866" y="2415870"/>
            <a:ext cx="2770804" cy="1204560"/>
          </a:xfrm>
          <a:prstGeom prst="wedgeRoundRectCallout">
            <a:avLst>
              <a:gd name="adj1" fmla="val -75754"/>
              <a:gd name="adj2" fmla="val 2916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未來的趨勢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2289858" y="3810000"/>
            <a:ext cx="2770804" cy="1204560"/>
          </a:xfrm>
          <a:prstGeom prst="wedgeRoundRectCallout">
            <a:avLst>
              <a:gd name="adj1" fmla="val -72412"/>
              <a:gd name="adj2" fmla="val -67230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橋到船頭自然直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Ribbon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面板介面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新舊之間已經不一樣</a:t>
            </a:r>
          </a:p>
        </p:txBody>
      </p:sp>
      <p:sp>
        <p:nvSpPr>
          <p:cNvPr id="16" name="矩形 15"/>
          <p:cNvSpPr/>
          <p:nvPr/>
        </p:nvSpPr>
        <p:spPr>
          <a:xfrm>
            <a:off x="3730671" y="624840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Ｐｒｏ</a:t>
            </a:r>
            <a:r>
              <a:rPr lang="en-US" altLang="zh-TW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/E Creo</a:t>
            </a:r>
          </a:p>
        </p:txBody>
      </p:sp>
    </p:spTree>
    <p:extLst>
      <p:ext uri="{BB962C8B-B14F-4D97-AF65-F5344CB8AC3E}">
        <p14:creationId xmlns:p14="http://schemas.microsoft.com/office/powerpoint/2010/main" val="3340415806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4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4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4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965" grpId="0" animBg="1"/>
      <p:bldP spid="1448967" grpId="0" animBg="1"/>
      <p:bldP spid="1448968" grpId="0" animBg="1"/>
      <p:bldP spid="1448969" grpId="0" animBg="1"/>
      <p:bldP spid="144897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olidWorks Files\Photo&amp;Video\Educators\01_bcebf8ee548add43e238530b7ad82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5404" r="9343" b="7750"/>
          <a:stretch/>
        </p:blipFill>
        <p:spPr bwMode="auto">
          <a:xfrm>
            <a:off x="4415005" y="2514600"/>
            <a:ext cx="5355200" cy="34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329934"/>
            <a:ext cx="4114800" cy="30469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Windows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視窗的優點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Ribbon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面板介面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rgbClr val="FF0000"/>
                </a:solidFill>
                <a:ea typeface="新細明體" pitchFamily="18" charset="-120"/>
              </a:rPr>
              <a:t>SolidWorks </a:t>
            </a:r>
            <a:r>
              <a:rPr lang="zh-TW" altLang="en-US" sz="32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2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defTabSz="801688">
              <a:lnSpc>
                <a:spcPct val="150000"/>
              </a:lnSpc>
            </a:pP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</p:txBody>
      </p:sp>
    </p:spTree>
    <p:extLst>
      <p:ext uri="{BB962C8B-B14F-4D97-AF65-F5344CB8AC3E}">
        <p14:creationId xmlns:p14="http://schemas.microsoft.com/office/powerpoint/2010/main" val="3412285223"/>
      </p:ext>
    </p:extLst>
  </p:cSld>
  <p:clrMapOvr>
    <a:masterClrMapping/>
  </p:clrMapOvr>
  <p:transition advTm="5000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4"/>
          <a:stretch>
            <a:fillRect/>
          </a:stretch>
        </p:blipFill>
        <p:spPr bwMode="auto">
          <a:xfrm>
            <a:off x="668631" y="2133600"/>
            <a:ext cx="8568737" cy="9041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下拉式功能表是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唯一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不變的位置</a:t>
            </a:r>
          </a:p>
        </p:txBody>
      </p:sp>
      <p:sp>
        <p:nvSpPr>
          <p:cNvPr id="15" name="矩形 14"/>
          <p:cNvSpPr/>
          <p:nvPr/>
        </p:nvSpPr>
        <p:spPr>
          <a:xfrm>
            <a:off x="4089744" y="6248400"/>
            <a:ext cx="1800494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有差別呦</a:t>
            </a:r>
            <a:r>
              <a:rPr lang="en-US" altLang="zh-TW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!</a:t>
            </a:r>
            <a:endParaRPr lang="zh-TW" altLang="en-US" sz="2800" b="1" i="0">
              <a:solidFill>
                <a:srgbClr val="FF0000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3308"/>
          <a:stretch/>
        </p:blipFill>
        <p:spPr bwMode="auto">
          <a:xfrm>
            <a:off x="549797" y="4191000"/>
            <a:ext cx="8934691" cy="1182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3035942" y="3158237"/>
            <a:ext cx="3962400" cy="741504"/>
          </a:xfrm>
          <a:prstGeom prst="wedgeRoundRectCallout">
            <a:avLst>
              <a:gd name="adj1" fmla="val -23955"/>
              <a:gd name="adj2" fmla="val -126645"/>
              <a:gd name="adj3" fmla="val 16667"/>
            </a:avLst>
          </a:prstGeom>
          <a:solidFill>
            <a:srgbClr val="FF99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下拉式功能表位置不變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914400" y="5506896"/>
            <a:ext cx="5181600" cy="741504"/>
          </a:xfrm>
          <a:prstGeom prst="wedgeRoundRectCallout">
            <a:avLst>
              <a:gd name="adj1" fmla="val -16018"/>
              <a:gd name="adj2" fmla="val -131328"/>
              <a:gd name="adj3" fmla="val 16667"/>
            </a:avLst>
          </a:prstGeom>
          <a:solidFill>
            <a:srgbClr val="FF99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工具列與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ICON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位置會變～不要記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22483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下拉式功能表是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唯一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不變的位置</a:t>
            </a:r>
          </a:p>
        </p:txBody>
      </p:sp>
      <p:sp>
        <p:nvSpPr>
          <p:cNvPr id="15" name="矩形 14"/>
          <p:cNvSpPr/>
          <p:nvPr/>
        </p:nvSpPr>
        <p:spPr>
          <a:xfrm>
            <a:off x="2563686" y="6248400"/>
            <a:ext cx="485261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這點</a:t>
            </a:r>
            <a:r>
              <a:rPr lang="en-US" altLang="zh-TW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SW</a:t>
            </a: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做得很好也是微軟精神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1163"/>
            <a:ext cx="7315200" cy="41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258680" y="3657600"/>
            <a:ext cx="1981200" cy="1413763"/>
          </a:xfrm>
          <a:prstGeom prst="wedgeRoundRectCallout">
            <a:avLst>
              <a:gd name="adj1" fmla="val 84419"/>
              <a:gd name="adj2" fmla="val -48960"/>
              <a:gd name="adj3" fmla="val 16667"/>
            </a:avLst>
          </a:prstGeom>
          <a:solidFill>
            <a:srgbClr val="FF99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下拉式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指令位置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不變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0395961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4" b="80913"/>
          <a:stretch/>
        </p:blipFill>
        <p:spPr bwMode="auto">
          <a:xfrm>
            <a:off x="497711" y="2041639"/>
            <a:ext cx="9027289" cy="14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" y="4599653"/>
            <a:ext cx="8934450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1368" y="6248400"/>
            <a:ext cx="305724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這五種是最簡單的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154656" y="3355810"/>
            <a:ext cx="89297" cy="1273744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171700" y="3222056"/>
            <a:ext cx="190500" cy="1377596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3276600" y="3355810"/>
            <a:ext cx="304800" cy="124384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7416296" y="3355810"/>
            <a:ext cx="660904" cy="124384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8631817" y="3355810"/>
            <a:ext cx="660904" cy="124384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3" y="20272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2700338" y="2438400"/>
            <a:ext cx="4310062" cy="1066800"/>
          </a:xfrm>
          <a:prstGeom prst="wedgeRoundRectCallout">
            <a:avLst>
              <a:gd name="adj1" fmla="val -73619"/>
              <a:gd name="adj2" fmla="val 6040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一定要會記憶的位置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659289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olidWorks Files\Photo&amp;Video\Educators\01_bcebf8ee548add43e238530b7ad82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5404" r="9343" b="7750"/>
          <a:stretch/>
        </p:blipFill>
        <p:spPr bwMode="auto">
          <a:xfrm>
            <a:off x="4415005" y="2514600"/>
            <a:ext cx="5355200" cy="34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2329934"/>
            <a:ext cx="4114800" cy="30469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rgbClr val="FF0000"/>
                </a:solidFill>
                <a:ea typeface="華康中圓體" pitchFamily="49" charset="-120"/>
              </a:rPr>
              <a:t>Windows</a:t>
            </a:r>
            <a:r>
              <a:rPr lang="zh-TW" altLang="en-US" sz="3200" i="0">
                <a:solidFill>
                  <a:srgbClr val="FF0000"/>
                </a:solidFill>
                <a:ea typeface="華康中圓體" pitchFamily="49" charset="-120"/>
              </a:rPr>
              <a:t> </a:t>
            </a:r>
            <a:r>
              <a:rPr lang="zh-TW" altLang="en-US" sz="32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Ribbon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面板介面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ea typeface="新細明體" pitchFamily="18" charset="-120"/>
              </a:rPr>
              <a:t>SolidWorks 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2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defTabSz="801688">
              <a:lnSpc>
                <a:spcPct val="150000"/>
              </a:lnSpc>
            </a:pP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18034"/>
            <a:ext cx="9906000" cy="1083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 b="1" i="0">
                <a:solidFill>
                  <a:srgbClr val="FFFF00"/>
                </a:solidFill>
                <a:latin typeface="華康細圓體" pitchFamily="49" charset="-120"/>
                <a:ea typeface="華康細圓體" pitchFamily="49" charset="-120"/>
              </a:rPr>
              <a:t> 本章主題</a:t>
            </a:r>
            <a:endParaRPr lang="en-US" altLang="zh-TW" sz="3600" b="1" i="0">
              <a:solidFill>
                <a:srgbClr val="FFFF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不在電腦前面如何解決客戶操作上的問題</a:t>
            </a:r>
            <a:endParaRPr lang="zh-TW" altLang="en-US" sz="2800" i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285223"/>
      </p:ext>
    </p:extLst>
  </p:cSld>
  <p:clrMapOvr>
    <a:masterClrMapping/>
  </p:clrMapOvr>
  <p:transition advTm="5000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4" b="80913"/>
          <a:stretch/>
        </p:blipFill>
        <p:spPr bwMode="auto">
          <a:xfrm>
            <a:off x="497711" y="2041639"/>
            <a:ext cx="9027289" cy="1463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" y="4599653"/>
            <a:ext cx="8934450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38042" y="6144503"/>
            <a:ext cx="4903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插入與工具是</a:t>
            </a:r>
            <a:r>
              <a:rPr lang="zh-TW" altLang="en-US" sz="40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最不習慣的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4191000" y="3390535"/>
            <a:ext cx="304800" cy="124384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5715000" y="3355810"/>
            <a:ext cx="0" cy="124384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2947880" y="2590800"/>
            <a:ext cx="3755231" cy="1066800"/>
          </a:xfrm>
          <a:prstGeom prst="wedgeRoundRectCallout">
            <a:avLst>
              <a:gd name="adj1" fmla="val -73619"/>
              <a:gd name="adj2" fmla="val 6040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你贏別人就在這裡的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837330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40908" y="6324328"/>
            <a:ext cx="2698175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檔案和文件相關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93" y="2034821"/>
            <a:ext cx="6740807" cy="416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618608" y="2296702"/>
            <a:ext cx="211690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2947880" y="2590800"/>
            <a:ext cx="2614720" cy="9906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全部用快速鍵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5074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40908" y="6324328"/>
            <a:ext cx="269817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編輯和修改相關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46" y="2103437"/>
            <a:ext cx="7503611" cy="4079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391619" y="2336341"/>
            <a:ext cx="249857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2947880" y="2590800"/>
            <a:ext cx="2614720" cy="9906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全部用快速鍵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2518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20443" y="6324328"/>
            <a:ext cx="2339103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檢視和看相關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0"/>
          <a:stretch/>
        </p:blipFill>
        <p:spPr bwMode="auto">
          <a:xfrm>
            <a:off x="1050403" y="2057971"/>
            <a:ext cx="8423425" cy="3666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447800" y="2296702"/>
            <a:ext cx="295510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2947880" y="2590800"/>
            <a:ext cx="4138720" cy="14478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別以為很簡單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很多人問題就在這發生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62518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81834" y="6324328"/>
            <a:ext cx="341632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視窗和文件排列相關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0189"/>
            <a:ext cx="8279493" cy="3584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86200" y="2438400"/>
            <a:ext cx="295510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2947880" y="2590800"/>
            <a:ext cx="4138720" cy="14478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很多人沒想到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這裡可以幫助設計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62518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endParaRPr lang="zh-TW" altLang="en-US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40907" y="6324328"/>
            <a:ext cx="269817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說明和文件相關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5" y="2103437"/>
            <a:ext cx="9290198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4094558" y="2514600"/>
            <a:ext cx="295510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2947880" y="3124200"/>
            <a:ext cx="1852720" cy="914400"/>
          </a:xfrm>
          <a:prstGeom prst="wedgeRoundRectCallout">
            <a:avLst>
              <a:gd name="adj1" fmla="val -99810"/>
              <a:gd name="adj2" fmla="val -5078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最簡單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!!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406941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</a:p>
        </p:txBody>
      </p:sp>
      <p:sp>
        <p:nvSpPr>
          <p:cNvPr id="15" name="矩形 14"/>
          <p:cNvSpPr/>
          <p:nvPr/>
        </p:nvSpPr>
        <p:spPr>
          <a:xfrm>
            <a:off x="3538315" y="6156269"/>
            <a:ext cx="290335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插入</a:t>
            </a: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和特徵相關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1" y="2133600"/>
            <a:ext cx="8531825" cy="3776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048000" y="2487592"/>
            <a:ext cx="295510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2947880" y="2590800"/>
            <a:ext cx="4595920" cy="14478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最難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也最簡單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換句話說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知道這裡就很強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62518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4" y="2095721"/>
            <a:ext cx="8618946" cy="41201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</a:p>
        </p:txBody>
      </p:sp>
      <p:sp>
        <p:nvSpPr>
          <p:cNvPr id="15" name="矩形 14"/>
          <p:cNvSpPr/>
          <p:nvPr/>
        </p:nvSpPr>
        <p:spPr>
          <a:xfrm>
            <a:off x="3501320" y="6156269"/>
            <a:ext cx="290335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36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工具</a:t>
            </a: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和檢查相關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76600" y="2362200"/>
            <a:ext cx="2955108" cy="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2947880" y="2590800"/>
            <a:ext cx="4595920" cy="14478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最難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也最簡單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換句話說</a:t>
            </a:r>
            <a:r>
              <a:rPr lang="en-US" altLang="zh-TW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知道這裡就很強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62518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4" y="2095721"/>
            <a:ext cx="8618946" cy="41201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</a:p>
        </p:txBody>
      </p:sp>
      <p:sp>
        <p:nvSpPr>
          <p:cNvPr id="9" name="矩形 8"/>
          <p:cNvSpPr/>
          <p:nvPr/>
        </p:nvSpPr>
        <p:spPr>
          <a:xfrm>
            <a:off x="3117221" y="6248127"/>
            <a:ext cx="3775393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工具比較特殊包含草圖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895487" y="2743200"/>
            <a:ext cx="1049926" cy="599101"/>
          </a:xfrm>
          <a:prstGeom prst="wedgeRoundRectCallout">
            <a:avLst>
              <a:gd name="adj1" fmla="val 98056"/>
              <a:gd name="adj2" fmla="val -22222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工具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800600" y="4257039"/>
            <a:ext cx="1049926" cy="599101"/>
          </a:xfrm>
          <a:prstGeom prst="wedgeRoundRectCallout">
            <a:avLst>
              <a:gd name="adj1" fmla="val 98056"/>
              <a:gd name="adj2" fmla="val -22222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草圖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800600" y="5410200"/>
            <a:ext cx="1049926" cy="599101"/>
          </a:xfrm>
          <a:prstGeom prst="wedgeRoundRectCallout">
            <a:avLst>
              <a:gd name="adj1" fmla="val 98056"/>
              <a:gd name="adj2" fmla="val -22222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工具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2057400" y="2555240"/>
            <a:ext cx="2472570" cy="1447800"/>
          </a:xfrm>
          <a:prstGeom prst="wedgeRoundRectCallout">
            <a:avLst>
              <a:gd name="adj1" fmla="val -76695"/>
              <a:gd name="adj2" fmla="val -11548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記起來了嗎</a:t>
            </a:r>
            <a:r>
              <a:rPr lang="en-US" altLang="zh-TW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知道就更強</a:t>
            </a:r>
            <a:endParaRPr lang="zh-TW" altLang="en-US" sz="2800" i="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634736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4" y="2095721"/>
            <a:ext cx="8618946" cy="41201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標題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順序</a:t>
            </a:r>
            <a:endParaRPr lang="zh-TW" altLang="en-US" sz="28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4374" y="6215491"/>
            <a:ext cx="305724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左邊或右邊第幾個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2947880" y="2819400"/>
            <a:ext cx="2767120" cy="914400"/>
          </a:xfrm>
          <a:prstGeom prst="wedgeRoundRectCallout">
            <a:avLst>
              <a:gd name="adj1" fmla="val -78898"/>
              <a:gd name="adj2" fmla="val -27104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記憶也要會講解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396611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228599" y="2133600"/>
            <a:ext cx="4761387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相容</a:t>
            </a:r>
            <a:r>
              <a:rPr lang="en-US" altLang="zh-TW" sz="2800" b="1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Windows</a:t>
            </a:r>
            <a:r>
              <a:rPr lang="zh-TW" altLang="en-US" sz="2800" b="1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 視窗的相同優點</a:t>
            </a:r>
          </a:p>
        </p:txBody>
      </p:sp>
      <p:pic>
        <p:nvPicPr>
          <p:cNvPr id="87556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15609"/>
            <a:ext cx="5562600" cy="361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2756356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8358" y="3472557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accent2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3400" y="4114800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400" y="5512713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45698" y="4831466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17" y="2036470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3307293" y="2370794"/>
            <a:ext cx="2770804" cy="1204560"/>
          </a:xfrm>
          <a:prstGeom prst="wedgeRoundRectCallout">
            <a:avLst>
              <a:gd name="adj1" fmla="val -75754"/>
              <a:gd name="adj2" fmla="val 2916"/>
              <a:gd name="adj3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這即將成為過去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844247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SolidWorks 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介面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100%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相容 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Windows</a:t>
            </a:r>
          </a:p>
        </p:txBody>
      </p:sp>
      <p:sp>
        <p:nvSpPr>
          <p:cNvPr id="16" name="矩形 15"/>
          <p:cNvSpPr/>
          <p:nvPr/>
        </p:nvSpPr>
        <p:spPr>
          <a:xfrm>
            <a:off x="3012525" y="6248400"/>
            <a:ext cx="3954929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相容性是所有</a:t>
            </a:r>
            <a:r>
              <a:rPr lang="en-US" altLang="zh-TW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CAD</a:t>
            </a: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中最高</a:t>
            </a: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內容位置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" y="1980928"/>
            <a:ext cx="213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大括弧 1"/>
          <p:cNvSpPr/>
          <p:nvPr/>
        </p:nvSpPr>
        <p:spPr bwMode="auto">
          <a:xfrm>
            <a:off x="2747018" y="2465742"/>
            <a:ext cx="296147" cy="1469315"/>
          </a:xfrm>
          <a:prstGeom prst="rightBrace">
            <a:avLst>
              <a:gd name="adj1" fmla="val 108386"/>
              <a:gd name="adj2" fmla="val 5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  <p:sp>
        <p:nvSpPr>
          <p:cNvPr id="13" name="右大括弧 12"/>
          <p:cNvSpPr/>
          <p:nvPr/>
        </p:nvSpPr>
        <p:spPr bwMode="auto">
          <a:xfrm>
            <a:off x="2779949" y="4267200"/>
            <a:ext cx="263215" cy="1012115"/>
          </a:xfrm>
          <a:prstGeom prst="rightBrace">
            <a:avLst>
              <a:gd name="adj1" fmla="val 108386"/>
              <a:gd name="adj2" fmla="val 5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  <p:sp>
        <p:nvSpPr>
          <p:cNvPr id="14" name="右大括弧 13"/>
          <p:cNvSpPr/>
          <p:nvPr/>
        </p:nvSpPr>
        <p:spPr bwMode="auto">
          <a:xfrm>
            <a:off x="2734715" y="5531223"/>
            <a:ext cx="305621" cy="734657"/>
          </a:xfrm>
          <a:prstGeom prst="rightBrace">
            <a:avLst>
              <a:gd name="adj1" fmla="val 108386"/>
              <a:gd name="adj2" fmla="val 5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200401" y="3200399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200400" y="4773257"/>
            <a:ext cx="158289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00399" y="5898551"/>
            <a:ext cx="35052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6381"/>
            <a:ext cx="155257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19575"/>
            <a:ext cx="14573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99" y="5531223"/>
            <a:ext cx="14478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8087" y="2003946"/>
            <a:ext cx="1905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5648960" y="2781298"/>
            <a:ext cx="2295893" cy="838201"/>
          </a:xfrm>
          <a:prstGeom prst="wedgeRoundRectCallout">
            <a:avLst>
              <a:gd name="adj1" fmla="val 66887"/>
              <a:gd name="adj2" fmla="val -27392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上</a:t>
            </a:r>
            <a:r>
              <a:rPr lang="zh-TW" altLang="en-US" sz="2800" i="0">
                <a:solidFill>
                  <a:srgbClr val="0000FF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中</a:t>
            </a:r>
            <a:r>
              <a:rPr lang="zh-TW" altLang="en-US" sz="2800" i="0">
                <a:solidFill>
                  <a:srgbClr val="0000FF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下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62987" y="6248128"/>
            <a:ext cx="1980030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區塊記憶法</a:t>
            </a:r>
          </a:p>
        </p:txBody>
      </p:sp>
    </p:spTree>
    <p:extLst>
      <p:ext uri="{BB962C8B-B14F-4D97-AF65-F5344CB8AC3E}">
        <p14:creationId xmlns:p14="http://schemas.microsoft.com/office/powerpoint/2010/main" val="995988829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新細明體" pitchFamily="18" charset="-120"/>
              </a:rPr>
              <a:t>SolidWorks</a:t>
            </a:r>
            <a:r>
              <a:rPr lang="en-US" altLang="zh-TW" sz="3600" i="0">
                <a:solidFill>
                  <a:srgbClr val="FFFF66"/>
                </a:solidFill>
                <a:ea typeface="新細明體" pitchFamily="18" charset="-120"/>
              </a:rPr>
              <a:t> 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600" i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如何記憶下拉式功能表</a:t>
            </a:r>
            <a:r>
              <a:rPr lang="zh-TW" altLang="en-US" sz="28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內容位置</a:t>
            </a:r>
          </a:p>
        </p:txBody>
      </p:sp>
      <p:sp>
        <p:nvSpPr>
          <p:cNvPr id="14" name="右大括弧 13"/>
          <p:cNvSpPr/>
          <p:nvPr/>
        </p:nvSpPr>
        <p:spPr bwMode="auto">
          <a:xfrm>
            <a:off x="2859219" y="5250480"/>
            <a:ext cx="341181" cy="1074120"/>
          </a:xfrm>
          <a:prstGeom prst="rightBrace">
            <a:avLst>
              <a:gd name="adj1" fmla="val 108386"/>
              <a:gd name="adj2" fmla="val 5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200401" y="34290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342641" y="4575660"/>
            <a:ext cx="158289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335498" y="5787540"/>
            <a:ext cx="35052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8087" y="2003946"/>
            <a:ext cx="1905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5495032" y="2578013"/>
            <a:ext cx="2478509" cy="838201"/>
          </a:xfrm>
          <a:prstGeom prst="wedgeRoundRectCallout">
            <a:avLst>
              <a:gd name="adj1" fmla="val 63656"/>
              <a:gd name="adj2" fmla="val -9353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上</a:t>
            </a:r>
            <a:r>
              <a:rPr lang="zh-TW" altLang="en-US" sz="2800" i="0">
                <a:solidFill>
                  <a:srgbClr val="0000FF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中</a:t>
            </a:r>
            <a:r>
              <a:rPr lang="zh-TW" altLang="en-US" sz="2800" i="0">
                <a:solidFill>
                  <a:srgbClr val="0000FF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下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" y="2003946"/>
            <a:ext cx="2692540" cy="440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47" y="2438286"/>
            <a:ext cx="1266825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右大括弧 19"/>
          <p:cNvSpPr/>
          <p:nvPr/>
        </p:nvSpPr>
        <p:spPr bwMode="auto">
          <a:xfrm>
            <a:off x="2819400" y="4038600"/>
            <a:ext cx="341181" cy="1074120"/>
          </a:xfrm>
          <a:prstGeom prst="rightBrace">
            <a:avLst>
              <a:gd name="adj1" fmla="val 108386"/>
              <a:gd name="adj2" fmla="val 5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  <p:sp>
        <p:nvSpPr>
          <p:cNvPr id="21" name="右大括弧 20"/>
          <p:cNvSpPr/>
          <p:nvPr/>
        </p:nvSpPr>
        <p:spPr bwMode="auto">
          <a:xfrm>
            <a:off x="2818578" y="2879154"/>
            <a:ext cx="341181" cy="1074120"/>
          </a:xfrm>
          <a:prstGeom prst="rightBrace">
            <a:avLst>
              <a:gd name="adj1" fmla="val 108386"/>
              <a:gd name="adj2" fmla="val 5096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000" b="0" i="1" u="none" strike="noStrike" cap="none" normalizeH="0" baseline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華康特粗圓體" charset="-12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78880"/>
            <a:ext cx="11811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87" y="4705078"/>
            <a:ext cx="13716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3962987" y="6248128"/>
            <a:ext cx="1980030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區塊記憶法</a:t>
            </a:r>
          </a:p>
        </p:txBody>
      </p:sp>
    </p:spTree>
    <p:extLst>
      <p:ext uri="{BB962C8B-B14F-4D97-AF65-F5344CB8AC3E}">
        <p14:creationId xmlns:p14="http://schemas.microsoft.com/office/powerpoint/2010/main" val="2551524223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olidWorks Files\Photo&amp;Video\Educators\01_bcebf8ee548add43e238530b7ad82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5404" r="9343" b="7750"/>
          <a:stretch/>
        </p:blipFill>
        <p:spPr bwMode="auto">
          <a:xfrm>
            <a:off x="4415005" y="2514600"/>
            <a:ext cx="5355200" cy="34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2329934"/>
            <a:ext cx="4114800" cy="30469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ea typeface="華康中圓體" pitchFamily="49" charset="-120"/>
              </a:rPr>
              <a:t>Windows</a:t>
            </a:r>
            <a:r>
              <a:rPr lang="zh-TW" altLang="en-US" sz="3200" i="0">
                <a:solidFill>
                  <a:schemeClr val="bg1"/>
                </a:solidFill>
                <a:ea typeface="華康中圓體" pitchFamily="49" charset="-120"/>
              </a:rPr>
              <a:t> 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Ribbon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面板介面</a:t>
            </a:r>
          </a:p>
          <a:p>
            <a:pPr defTabSz="801688">
              <a:lnSpc>
                <a:spcPct val="150000"/>
              </a:lnSpc>
            </a:pPr>
            <a:r>
              <a:rPr lang="en-US" altLang="zh-TW" sz="3200" i="0">
                <a:solidFill>
                  <a:schemeClr val="bg1"/>
                </a:solidFill>
                <a:ea typeface="新細明體" pitchFamily="18" charset="-120"/>
              </a:rPr>
              <a:t>SolidWorks </a:t>
            </a:r>
            <a:r>
              <a:rPr lang="zh-TW" altLang="en-US" sz="32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主要介面</a:t>
            </a:r>
            <a:endParaRPr lang="en-US" altLang="zh-TW" sz="32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  <a:p>
            <a:pPr defTabSz="801688">
              <a:lnSpc>
                <a:spcPct val="150000"/>
              </a:lnSpc>
            </a:pPr>
            <a:r>
              <a:rPr lang="zh-TW" altLang="en-US" sz="3200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</p:txBody>
      </p:sp>
    </p:spTree>
    <p:extLst>
      <p:ext uri="{BB962C8B-B14F-4D97-AF65-F5344CB8AC3E}">
        <p14:creationId xmlns:p14="http://schemas.microsoft.com/office/powerpoint/2010/main" val="1084987858"/>
      </p:ext>
    </p:extLst>
  </p:cSld>
  <p:clrMapOvr>
    <a:masterClrMapping/>
  </p:clrMapOvr>
  <p:transition advTm="5000"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流程說出法</a:t>
            </a:r>
            <a:endParaRPr lang="zh-TW" altLang="en-US" sz="28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31" y="1944370"/>
            <a:ext cx="4953000" cy="440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04800" y="2209800"/>
            <a:ext cx="2514600" cy="1219200"/>
          </a:xfrm>
          <a:prstGeom prst="wedgeRoundRectCallout">
            <a:avLst>
              <a:gd name="adj1" fmla="val 60504"/>
              <a:gd name="adj2" fmla="val -52836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１下拉式功能表</a:t>
            </a:r>
            <a:endParaRPr kumimoji="1" lang="en-US" altLang="zh-TW" sz="26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第四個</a:t>
            </a:r>
            <a:r>
              <a:rPr kumimoji="1" lang="zh-TW" altLang="en-US" sz="2600" b="1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［插入］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843131" y="3839845"/>
            <a:ext cx="2286000" cy="609600"/>
          </a:xfrm>
          <a:prstGeom prst="wedgeRoundRectCallout">
            <a:avLst>
              <a:gd name="adj1" fmla="val 83783"/>
              <a:gd name="adj2" fmla="val -212113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２上方</a:t>
            </a:r>
            <a:r>
              <a:rPr kumimoji="1" lang="zh-TW" altLang="en-US" sz="2600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［特徵］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129131" y="4876800"/>
            <a:ext cx="2362200" cy="762000"/>
          </a:xfrm>
          <a:prstGeom prst="wedgeRoundRectCallout">
            <a:avLst>
              <a:gd name="adj1" fmla="val 55266"/>
              <a:gd name="adj2" fmla="val -213707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３中間</a:t>
            </a:r>
            <a:r>
              <a:rPr kumimoji="1" lang="zh-TW" altLang="en-US" sz="2600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［薄殼］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 rot="-1509411">
            <a:off x="2335271" y="3534301"/>
            <a:ext cx="5857875" cy="153888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5000" b="0" i="0" u="none">
                <a:solidFill>
                  <a:srgbClr val="FFFF00"/>
                </a:solidFill>
                <a:latin typeface="Times New Roman"/>
              </a:rPr>
              <a:t>以上都還不夠強</a:t>
            </a:r>
            <a:r>
              <a:rPr lang="en-US" altLang="zh-TW" sz="5000" b="0" i="0" u="none">
                <a:solidFill>
                  <a:srgbClr val="FFFF00"/>
                </a:solidFill>
                <a:latin typeface="Times New Roman"/>
              </a:rPr>
              <a:t>~~</a:t>
            </a:r>
            <a:endParaRPr lang="zh-TW" altLang="en-US" sz="5000" i="0" u="non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55449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065304" y="6248128"/>
            <a:ext cx="3775393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流程說出法＋指令操作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7"/>
          <a:stretch/>
        </p:blipFill>
        <p:spPr bwMode="auto">
          <a:xfrm>
            <a:off x="2590800" y="1944370"/>
            <a:ext cx="4154245" cy="440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6200" y="2362200"/>
            <a:ext cx="2514600" cy="1219200"/>
          </a:xfrm>
          <a:prstGeom prst="wedgeRoundRectCallout">
            <a:avLst>
              <a:gd name="adj1" fmla="val 58484"/>
              <a:gd name="adj2" fmla="val -74711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１下拉式功能表</a:t>
            </a:r>
            <a:endParaRPr kumimoji="1" lang="en-US" altLang="zh-TW" sz="26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第四個</a:t>
            </a:r>
            <a:r>
              <a:rPr kumimoji="1" lang="zh-TW" altLang="en-US" sz="2600" b="1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［插入］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04800" y="4267200"/>
            <a:ext cx="2286000" cy="609600"/>
          </a:xfrm>
          <a:prstGeom prst="wedgeRoundRectCallout">
            <a:avLst>
              <a:gd name="adj1" fmla="val 86005"/>
              <a:gd name="adj2" fmla="val -282946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２上方</a:t>
            </a:r>
            <a:r>
              <a:rPr kumimoji="1" lang="zh-TW" altLang="en-US" sz="2600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［特徵］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705100" y="5259777"/>
            <a:ext cx="2362200" cy="762000"/>
          </a:xfrm>
          <a:prstGeom prst="wedgeRoundRectCallout">
            <a:avLst>
              <a:gd name="adj1" fmla="val 59567"/>
              <a:gd name="adj2" fmla="val -193707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３中間</a:t>
            </a:r>
            <a:r>
              <a:rPr kumimoji="1" lang="zh-TW" altLang="en-US" sz="2600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［薄殼］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1781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7038975" y="5442385"/>
            <a:ext cx="2714626" cy="762000"/>
          </a:xfrm>
          <a:prstGeom prst="wedgeRoundRectCallout">
            <a:avLst>
              <a:gd name="adj1" fmla="val -26050"/>
              <a:gd name="adj2" fmla="val -97707"/>
              <a:gd name="adj3" fmla="val 16667"/>
            </a:avLst>
          </a:prstGeom>
          <a:solidFill>
            <a:srgbClr val="FF9933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kumimoji="1" lang="en-US" altLang="zh-TW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1" lang="zh-TW" altLang="en-US" sz="26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1" lang="zh-TW" altLang="en-US" sz="2600" i="0">
                <a:solidFill>
                  <a:srgbClr val="009900"/>
                </a:solidFill>
                <a:latin typeface="華康中圓體" pitchFamily="49" charset="-120"/>
                <a:ea typeface="華康中圓體" pitchFamily="49" charset="-120"/>
              </a:rPr>
              <a:t>薄殼指令內容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流程說出法</a:t>
            </a:r>
            <a:endParaRPr lang="zh-TW" altLang="en-US" sz="28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 rot="-1509411">
            <a:off x="2203787" y="3082165"/>
            <a:ext cx="5857875" cy="153888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5000" b="0" i="0" u="none">
                <a:solidFill>
                  <a:srgbClr val="FFFF00"/>
                </a:solidFill>
                <a:latin typeface="Times New Roman"/>
              </a:rPr>
              <a:t>以上還不夠強</a:t>
            </a:r>
            <a:r>
              <a:rPr lang="en-US" altLang="zh-TW" sz="5000" b="0" i="0" u="none">
                <a:solidFill>
                  <a:srgbClr val="FFFF00"/>
                </a:solidFill>
                <a:latin typeface="Times New Roman"/>
              </a:rPr>
              <a:t>~~</a:t>
            </a:r>
            <a:endParaRPr lang="zh-TW" altLang="en-US" sz="5000" i="0" u="non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0742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526694" y="6248128"/>
            <a:ext cx="485261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流程說出法＋指令操作＋訊息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如何說出指令位置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指令教學與問題排除</a:t>
            </a:r>
            <a:endParaRPr lang="zh-TW" altLang="en-US" sz="2800" i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6781800" cy="3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2882438" y="2209800"/>
            <a:ext cx="3681520" cy="1447800"/>
          </a:xfrm>
          <a:prstGeom prst="wedgeRoundRectCallout">
            <a:avLst>
              <a:gd name="adj1" fmla="val -78898"/>
              <a:gd name="adj2" fmla="val -27104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講到指令位置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還要告訴怎麼用指令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2882438" y="3953163"/>
            <a:ext cx="5400054" cy="761728"/>
          </a:xfrm>
          <a:prstGeom prst="wedgeRoundRectCallout">
            <a:avLst>
              <a:gd name="adj1" fmla="val -78898"/>
              <a:gd name="adj2" fmla="val -27104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解釋出現的訊息並解釋排除</a:t>
            </a:r>
            <a:endParaRPr lang="en-US" altLang="zh-TW" sz="2800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2729868" y="5029200"/>
            <a:ext cx="6414132" cy="838200"/>
          </a:xfrm>
          <a:prstGeom prst="wedgeRoundRectCallout">
            <a:avLst>
              <a:gd name="adj1" fmla="val -65816"/>
              <a:gd name="adj2" fmla="val -21970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更厲害的可以預告出現哪些訊息或問題</a:t>
            </a:r>
            <a:endParaRPr lang="zh-TW" altLang="en-US" sz="2800" i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4325375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0" y="844248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zh-TW" altLang="en-US" sz="3600" i="0" dirty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常聽到介面不一樣所以</a:t>
            </a:r>
            <a:r>
              <a:rPr lang="en-US" altLang="zh-TW" sz="3600" i="0" dirty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en-US" sz="3600" i="0" dirty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沿用舊的版本</a:t>
            </a:r>
            <a:endParaRPr lang="en-US" altLang="zh-TW" sz="3600" i="0" dirty="0">
              <a:solidFill>
                <a:srgbClr val="FFFF66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 defTabSz="801688"/>
            <a:r>
              <a:rPr lang="zh-TW" altLang="en-US" sz="2800" i="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這一句就知道對軟體不熟悉的說法</a:t>
            </a:r>
            <a:endParaRPr lang="zh-TW" altLang="en-US" sz="2800" i="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9" y="2103437"/>
            <a:ext cx="21669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2882438" y="2766218"/>
            <a:ext cx="3681520" cy="1447800"/>
          </a:xfrm>
          <a:prstGeom prst="wedgeRoundRectCallout">
            <a:avLst>
              <a:gd name="adj1" fmla="val -78898"/>
              <a:gd name="adj2" fmla="val -27104"/>
              <a:gd name="adj3" fmla="val 16667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千萬別說出這些話</a:t>
            </a:r>
            <a:endParaRPr lang="en-US" altLang="zh-TW" sz="2800" i="0">
              <a:solidFill>
                <a:srgbClr val="B13CC4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否則會被</a:t>
            </a:r>
            <a:r>
              <a:rPr lang="en-US" altLang="zh-TW" sz="2800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….</a:t>
            </a:r>
            <a:endParaRPr lang="zh-TW" altLang="en-US" sz="2800" i="0" dirty="0">
              <a:solidFill>
                <a:srgbClr val="B13CC4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2882438" y="4343400"/>
            <a:ext cx="4661362" cy="1447800"/>
          </a:xfrm>
          <a:prstGeom prst="wedgeRoundRectCallout">
            <a:avLst>
              <a:gd name="adj1" fmla="val -73734"/>
              <a:gd name="adj2" fmla="val -67125"/>
              <a:gd name="adj3" fmla="val 16667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新版本一定更有效率的操作</a:t>
            </a:r>
            <a:endParaRPr lang="en-US" altLang="zh-TW" sz="2800" i="0">
              <a:solidFill>
                <a:srgbClr val="B13CC4"/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i="0">
                <a:solidFill>
                  <a:srgbClr val="B13CC4"/>
                </a:solidFill>
                <a:latin typeface="華康中圓體" pitchFamily="49" charset="-120"/>
                <a:ea typeface="華康中圓體" pitchFamily="49" charset="-120"/>
              </a:rPr>
              <a:t>只在於有沒有跟上</a:t>
            </a:r>
            <a:endParaRPr lang="zh-TW" altLang="en-US" sz="2800" i="0" dirty="0">
              <a:solidFill>
                <a:srgbClr val="B13CC4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98152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 descr="Multi-Product_Graphic_with_Sustain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46" y="1840746"/>
            <a:ext cx="4904139" cy="34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olidworks.com.tw/attachments/Image/authorized-training-center_1.png">
            <a:extLst>
              <a:ext uri="{FF2B5EF4-FFF2-40B4-BE49-F238E27FC236}">
                <a16:creationId xmlns:a16="http://schemas.microsoft.com/office/drawing/2014/main" id="{299AA25F-C45A-238E-CA46-96327B92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20" y="4305479"/>
            <a:ext cx="1005508" cy="10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4">
            <a:extLst>
              <a:ext uri="{FF2B5EF4-FFF2-40B4-BE49-F238E27FC236}">
                <a16:creationId xmlns:a16="http://schemas.microsoft.com/office/drawing/2014/main" id="{D4C4ABB5-4A62-7741-E602-78A2692DD8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459" y="1941875"/>
            <a:ext cx="3331264" cy="1871097"/>
          </a:xfrm>
          <a:prstGeom prst="roundRect">
            <a:avLst>
              <a:gd name="adj" fmla="val 20877"/>
            </a:avLst>
          </a:prstGeom>
          <a:solidFill>
            <a:srgbClr val="00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810" tIns="35787" rIns="36810" bIns="35787" anchor="ctr" anchorCtr="1"/>
          <a:lstStyle/>
          <a:p>
            <a:pPr defTabSz="801415" eaLnBrk="0" hangingPunct="0">
              <a:lnSpc>
                <a:spcPct val="110000"/>
              </a:lnSpc>
            </a:pPr>
            <a:r>
              <a:rPr lang="zh-TW" altLang="en-US" sz="2275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幾何科技 </a:t>
            </a:r>
            <a:endParaRPr lang="en-US" altLang="zh-TW" sz="2275">
              <a:solidFill>
                <a:srgbClr val="3333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defTabSz="801415" eaLnBrk="0" hangingPunct="0">
              <a:lnSpc>
                <a:spcPct val="110000"/>
              </a:lnSpc>
            </a:pPr>
            <a:r>
              <a:rPr lang="en-US" altLang="zh-TW" sz="2275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SolidWorks </a:t>
            </a:r>
          </a:p>
          <a:p>
            <a:pPr defTabSz="801415" eaLnBrk="0" hangingPunct="0">
              <a:lnSpc>
                <a:spcPct val="110000"/>
              </a:lnSpc>
            </a:pPr>
            <a:r>
              <a:rPr lang="zh-TW" altLang="en-US" sz="2275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養成訓練與顧問服務</a:t>
            </a:r>
          </a:p>
          <a:p>
            <a:pPr defTabSz="801415" eaLnBrk="0" hangingPunct="0">
              <a:lnSpc>
                <a:spcPct val="110000"/>
              </a:lnSpc>
            </a:pPr>
            <a:r>
              <a:rPr lang="en-US" altLang="zh-TW" sz="2275">
                <a:solidFill>
                  <a:srgbClr val="3333FF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geometry-sw.com.tw</a:t>
            </a:r>
            <a:endParaRPr lang="en-US" altLang="zh-TW" sz="2275" dirty="0">
              <a:solidFill>
                <a:srgbClr val="3333FF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pic>
        <p:nvPicPr>
          <p:cNvPr id="5" name="圖片 4" descr="一張含有 圖形, 圓形, 鮮豔, 符號 的圖片&#10;&#10;自動產生的描述">
            <a:extLst>
              <a:ext uri="{FF2B5EF4-FFF2-40B4-BE49-F238E27FC236}">
                <a16:creationId xmlns:a16="http://schemas.microsoft.com/office/drawing/2014/main" id="{F342D78D-F615-9A71-3FAF-4905EA28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266" y="2060577"/>
            <a:ext cx="1026816" cy="723490"/>
          </a:xfrm>
          <a:prstGeom prst="rect">
            <a:avLst/>
          </a:prstGeom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62730" y="1186038"/>
            <a:ext cx="4152007" cy="6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08732" eaLnBrk="0" hangingPunct="0">
              <a:lnSpc>
                <a:spcPct val="110000"/>
              </a:lnSpc>
            </a:pPr>
            <a:r>
              <a:rPr lang="zh-TW" altLang="en-US" sz="1950" dirty="0"/>
              <a:t> 幾何以</a:t>
            </a:r>
            <a:r>
              <a:rPr lang="en-US" altLang="zh-TW" sz="1950" dirty="0" err="1"/>
              <a:t>SolidWorks</a:t>
            </a:r>
            <a:r>
              <a:rPr lang="zh-TW" altLang="en-US" sz="1950" dirty="0"/>
              <a:t>為中心</a:t>
            </a:r>
          </a:p>
          <a:p>
            <a:pPr defTabSz="808732" eaLnBrk="0" hangingPunct="0">
              <a:lnSpc>
                <a:spcPct val="110000"/>
              </a:lnSpc>
            </a:pPr>
            <a:r>
              <a:rPr lang="zh-TW" altLang="en-US" sz="1950" dirty="0"/>
              <a:t>全台唯一開辦</a:t>
            </a:r>
            <a:r>
              <a:rPr lang="en-US" altLang="zh-TW" sz="1950" dirty="0" err="1"/>
              <a:t>SolidWorks</a:t>
            </a:r>
            <a:r>
              <a:rPr lang="zh-TW" altLang="en-US" sz="1950" dirty="0"/>
              <a:t>精緻課程</a:t>
            </a:r>
          </a:p>
        </p:txBody>
      </p:sp>
    </p:spTree>
    <p:extLst>
      <p:ext uri="{BB962C8B-B14F-4D97-AF65-F5344CB8AC3E}">
        <p14:creationId xmlns:p14="http://schemas.microsoft.com/office/powerpoint/2010/main" val="12916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18" y="2217195"/>
            <a:ext cx="6477000" cy="981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83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4"/>
          <a:stretch>
            <a:fillRect/>
          </a:stretch>
        </p:blipFill>
        <p:spPr bwMode="auto">
          <a:xfrm>
            <a:off x="3031751" y="3447719"/>
            <a:ext cx="6394048" cy="21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78" name="Line 10"/>
          <p:cNvSpPr>
            <a:spLocks noChangeShapeType="1"/>
          </p:cNvSpPr>
          <p:nvPr/>
        </p:nvSpPr>
        <p:spPr bwMode="auto">
          <a:xfrm flipH="1">
            <a:off x="3525906" y="2471195"/>
            <a:ext cx="23812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38379" name="Line 11"/>
          <p:cNvSpPr>
            <a:spLocks noChangeShapeType="1"/>
          </p:cNvSpPr>
          <p:nvPr/>
        </p:nvSpPr>
        <p:spPr bwMode="auto">
          <a:xfrm flipH="1">
            <a:off x="4387918" y="2471195"/>
            <a:ext cx="23813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38380" name="Line 12"/>
          <p:cNvSpPr>
            <a:spLocks noChangeShapeType="1"/>
          </p:cNvSpPr>
          <p:nvPr/>
        </p:nvSpPr>
        <p:spPr bwMode="auto">
          <a:xfrm flipH="1">
            <a:off x="5378518" y="2471195"/>
            <a:ext cx="23813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38381" name="Line 13"/>
          <p:cNvSpPr>
            <a:spLocks noChangeShapeType="1"/>
          </p:cNvSpPr>
          <p:nvPr/>
        </p:nvSpPr>
        <p:spPr bwMode="auto">
          <a:xfrm>
            <a:off x="7231132" y="2512470"/>
            <a:ext cx="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38382" name="Line 14"/>
          <p:cNvSpPr>
            <a:spLocks noChangeShapeType="1"/>
          </p:cNvSpPr>
          <p:nvPr/>
        </p:nvSpPr>
        <p:spPr bwMode="auto">
          <a:xfrm flipH="1">
            <a:off x="8153400" y="2512470"/>
            <a:ext cx="730318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92061" y="6248400"/>
            <a:ext cx="359585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TW" sz="2800" b="1" i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Windows XP </a:t>
            </a:r>
            <a:r>
              <a:rPr lang="zh-TW" altLang="en-US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檔案總管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2438400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8358" y="3154601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bg1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3796844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3400" y="5194757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45698" y="4513510"/>
            <a:ext cx="2498351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844246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通則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定義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相同：下拉式功能表排列</a:t>
            </a:r>
            <a:endParaRPr lang="en-US" altLang="zh-TW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600"/>
                                        <p:tgtEl>
                                          <p:spTgt spid="133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600"/>
                                        <p:tgtEl>
                                          <p:spTgt spid="133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8" grpId="0" animBg="1"/>
      <p:bldP spid="1338379" grpId="0" animBg="1"/>
      <p:bldP spid="1338380" grpId="0" animBg="1"/>
      <p:bldP spid="1338381" grpId="0" animBg="1"/>
      <p:bldP spid="13383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>
            <a:fillRect/>
          </a:stretch>
        </p:blipFill>
        <p:spPr bwMode="auto">
          <a:xfrm>
            <a:off x="2773101" y="3505200"/>
            <a:ext cx="70104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01" y="2184400"/>
            <a:ext cx="6477000" cy="981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0434" name="Line 18"/>
          <p:cNvSpPr>
            <a:spLocks noChangeShapeType="1"/>
          </p:cNvSpPr>
          <p:nvPr/>
        </p:nvSpPr>
        <p:spPr bwMode="auto">
          <a:xfrm>
            <a:off x="3382701" y="2500313"/>
            <a:ext cx="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0435" name="Line 19"/>
          <p:cNvSpPr>
            <a:spLocks noChangeShapeType="1"/>
          </p:cNvSpPr>
          <p:nvPr/>
        </p:nvSpPr>
        <p:spPr bwMode="auto">
          <a:xfrm flipH="1">
            <a:off x="3916101" y="2500313"/>
            <a:ext cx="3048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0436" name="Line 20"/>
          <p:cNvSpPr>
            <a:spLocks noChangeShapeType="1"/>
          </p:cNvSpPr>
          <p:nvPr/>
        </p:nvSpPr>
        <p:spPr bwMode="auto">
          <a:xfrm flipH="1">
            <a:off x="4678101" y="2500313"/>
            <a:ext cx="4572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0437" name="Line 21"/>
          <p:cNvSpPr>
            <a:spLocks noChangeShapeType="1"/>
          </p:cNvSpPr>
          <p:nvPr/>
        </p:nvSpPr>
        <p:spPr bwMode="auto">
          <a:xfrm flipH="1">
            <a:off x="5287701" y="2500313"/>
            <a:ext cx="7620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0438" name="Line 22"/>
          <p:cNvSpPr>
            <a:spLocks noChangeShapeType="1"/>
          </p:cNvSpPr>
          <p:nvPr/>
        </p:nvSpPr>
        <p:spPr bwMode="auto">
          <a:xfrm flipH="1">
            <a:off x="6354501" y="2500313"/>
            <a:ext cx="6096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0439" name="Line 23"/>
          <p:cNvSpPr>
            <a:spLocks noChangeShapeType="1"/>
          </p:cNvSpPr>
          <p:nvPr/>
        </p:nvSpPr>
        <p:spPr bwMode="auto">
          <a:xfrm>
            <a:off x="7954701" y="2479675"/>
            <a:ext cx="1524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0440" name="Line 24"/>
          <p:cNvSpPr>
            <a:spLocks noChangeShapeType="1"/>
          </p:cNvSpPr>
          <p:nvPr/>
        </p:nvSpPr>
        <p:spPr bwMode="auto">
          <a:xfrm>
            <a:off x="8716701" y="2479675"/>
            <a:ext cx="1524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999976" y="6248400"/>
            <a:ext cx="1980030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TW" sz="2800" b="1" i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PowerPoint</a:t>
            </a:r>
            <a:endParaRPr lang="zh-TW" altLang="en-US" sz="2800" b="1" i="0">
              <a:solidFill>
                <a:srgbClr val="FF0000"/>
              </a:solidFill>
              <a:latin typeface="華康細圓體" pitchFamily="49" charset="-120"/>
              <a:ea typeface="華康細圓體" pitchFamily="49" charset="-12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844246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通則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定義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相同：下拉式功能表排列</a:t>
            </a:r>
            <a:endParaRPr lang="en-US" altLang="zh-TW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3400" y="2438400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58358" y="3154601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bg1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1" y="3796844"/>
            <a:ext cx="2211126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33401" y="5194757"/>
            <a:ext cx="2133600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5699" y="4513510"/>
            <a:ext cx="219882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4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4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4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4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4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35" grpId="0" animBg="1"/>
      <p:bldP spid="1340436" grpId="0" animBg="1"/>
      <p:bldP spid="1340437" grpId="0" animBg="1"/>
      <p:bldP spid="1340438" grpId="0" animBg="1"/>
      <p:bldP spid="1340439" grpId="0" animBg="1"/>
      <p:bldP spid="13404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84" y="4031748"/>
            <a:ext cx="62484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248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5"/>
          <a:stretch>
            <a:fillRect/>
          </a:stretch>
        </p:blipFill>
        <p:spPr bwMode="auto">
          <a:xfrm>
            <a:off x="3374684" y="3757110"/>
            <a:ext cx="624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24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84" y="2093410"/>
            <a:ext cx="6477000" cy="981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2472" name="Line 8"/>
          <p:cNvSpPr>
            <a:spLocks noChangeShapeType="1"/>
          </p:cNvSpPr>
          <p:nvPr/>
        </p:nvSpPr>
        <p:spPr bwMode="auto">
          <a:xfrm>
            <a:off x="4092234" y="2769685"/>
            <a:ext cx="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2475" name="Line 11"/>
          <p:cNvSpPr>
            <a:spLocks noChangeShapeType="1"/>
          </p:cNvSpPr>
          <p:nvPr/>
        </p:nvSpPr>
        <p:spPr bwMode="auto">
          <a:xfrm flipH="1">
            <a:off x="5074897" y="2755398"/>
            <a:ext cx="433387" cy="1260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2477" name="Line 13"/>
          <p:cNvSpPr>
            <a:spLocks noChangeShapeType="1"/>
          </p:cNvSpPr>
          <p:nvPr/>
        </p:nvSpPr>
        <p:spPr bwMode="auto">
          <a:xfrm>
            <a:off x="6651284" y="2671260"/>
            <a:ext cx="1143000" cy="1330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342478" name="Line 14"/>
          <p:cNvSpPr>
            <a:spLocks noChangeShapeType="1"/>
          </p:cNvSpPr>
          <p:nvPr/>
        </p:nvSpPr>
        <p:spPr bwMode="auto">
          <a:xfrm>
            <a:off x="7489484" y="2671260"/>
            <a:ext cx="1828800" cy="1360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pic>
        <p:nvPicPr>
          <p:cNvPr id="134248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5"/>
          <a:stretch>
            <a:fillRect/>
          </a:stretch>
        </p:blipFill>
        <p:spPr bwMode="auto">
          <a:xfrm>
            <a:off x="3381436" y="444082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44246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２</a:t>
            </a:r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Icon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圖形相同</a:t>
            </a:r>
            <a:endParaRPr lang="en-US" altLang="zh-TW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2436" y="6248400"/>
            <a:ext cx="109510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TW" sz="2800" b="1" i="0">
                <a:solidFill>
                  <a:srgbClr val="FF0000"/>
                </a:solidFill>
                <a:latin typeface="+mj-lt"/>
                <a:ea typeface="華康細圓體" pitchFamily="49" charset="-120"/>
              </a:rPr>
              <a:t>Word</a:t>
            </a:r>
            <a:endParaRPr lang="zh-TW" altLang="en-US" sz="2800" b="1" i="0">
              <a:solidFill>
                <a:srgbClr val="FF0000"/>
              </a:solidFill>
              <a:latin typeface="+mj-lt"/>
              <a:ea typeface="華康細圓體" pitchFamily="49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2438400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8358" y="3154601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1" y="3796844"/>
            <a:ext cx="2211126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1" y="5194757"/>
            <a:ext cx="2133600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5699" y="4513510"/>
            <a:ext cx="219882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4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4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75" grpId="0" animBg="1"/>
      <p:bldP spid="1342477" grpId="0" animBg="1"/>
      <p:bldP spid="13424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44246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  <a:endParaRPr lang="en-US" altLang="zh-TW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2438400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8358" y="3154601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bg1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1" y="3796844"/>
            <a:ext cx="2211126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1" y="5194757"/>
            <a:ext cx="2133600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5699" y="4513510"/>
            <a:ext cx="219882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22" y="2060587"/>
            <a:ext cx="6641578" cy="4062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4582759" y="2761129"/>
            <a:ext cx="1227772" cy="7869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4582759" y="4623256"/>
            <a:ext cx="1227772" cy="7869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95362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44246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  <a:endParaRPr lang="en-US" altLang="zh-TW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2438400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8358" y="3154601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bg1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1" y="3796844"/>
            <a:ext cx="2211126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1" y="5194757"/>
            <a:ext cx="2133600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5699" y="4513510"/>
            <a:ext cx="219882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6294192" cy="4090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3725228" y="4663221"/>
            <a:ext cx="1227772" cy="7869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391221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44246"/>
            <a:ext cx="9906000" cy="106581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/>
          <a:p>
            <a:pPr algn="ctr" defTabSz="801688"/>
            <a:r>
              <a:rPr lang="en-US" altLang="zh-TW" sz="3600" i="0">
                <a:solidFill>
                  <a:srgbClr val="FFFF66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3600" i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視窗的優點</a:t>
            </a:r>
          </a:p>
          <a:p>
            <a:pPr algn="ctr" defTabSz="801688"/>
            <a:r>
              <a:rPr lang="en-US" altLang="zh-TW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i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  <a:endParaRPr lang="en-US" altLang="zh-TW" sz="2800" i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2438400"/>
            <a:ext cx="2236084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1 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通則(定義)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8358" y="3154601"/>
            <a:ext cx="218616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2 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Icon(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圖形</a:t>
            </a:r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2800" b="1" i="0">
              <a:solidFill>
                <a:schemeClr val="bg1">
                  <a:lumMod val="50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1" y="3796844"/>
            <a:ext cx="2211126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指令位置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1" y="5194757"/>
            <a:ext cx="2133600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800" b="1" i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系統穩定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5699" y="4513510"/>
            <a:ext cx="2198828" cy="430887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TW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sz="2800" b="1" i="0">
                <a:solidFill>
                  <a:schemeClr val="bg1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 指令名稱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36171" y="4476754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 b="1" i="0">
                <a:solidFill>
                  <a:srgbClr val="FF0000"/>
                </a:solidFill>
                <a:ea typeface="新細明體" pitchFamily="18" charset="-120"/>
              </a:rPr>
              <a:t>SolidWorks</a:t>
            </a:r>
          </a:p>
        </p:txBody>
      </p:sp>
      <p:pic>
        <p:nvPicPr>
          <p:cNvPr id="10" name="Picture 14" descr="Powerpoint 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9334"/>
            <a:ext cx="3205162" cy="18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發生錯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40971" cy="18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33206" y="4517359"/>
            <a:ext cx="3740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 b="1" i="0">
                <a:solidFill>
                  <a:srgbClr val="FF0000"/>
                </a:solidFill>
                <a:ea typeface="新細明體" pitchFamily="18" charset="-120"/>
              </a:rPr>
              <a:t>Power Point</a:t>
            </a:r>
          </a:p>
        </p:txBody>
      </p:sp>
    </p:spTree>
    <p:extLst>
      <p:ext uri="{BB962C8B-B14F-4D97-AF65-F5344CB8AC3E}">
        <p14:creationId xmlns:p14="http://schemas.microsoft.com/office/powerpoint/2010/main" val="3220789899"/>
      </p:ext>
    </p:extLst>
  </p:cSld>
  <p:clrMapOvr>
    <a:masterClrMapping/>
  </p:clrMapOvr>
  <p:transition advTm="5000">
    <p:blinds/>
  </p:transition>
</p:sld>
</file>

<file path=ppt/theme/theme1.xml><?xml version="1.0" encoding="utf-8"?>
<a:theme xmlns:a="http://schemas.openxmlformats.org/drawingml/2006/main" name="SolidWorks Presentation Template 0102">
  <a:themeElements>
    <a:clrScheme name="SolidWorks Presentation Template 01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idWorks Presentation Template 01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特粗圓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華康特粗圓體" charset="-120"/>
          </a:defRPr>
        </a:defPPr>
      </a:lstStyle>
    </a:lnDef>
  </a:objectDefaults>
  <a:extraClrSchemeLst>
    <a:extraClrScheme>
      <a:clrScheme name="SolidWorks Presentation Template 01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Works Presentation Template 01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Works Presentation Template 01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Works Presentation Template 01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Works Presentation Template 01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idWorks Presentation Template 01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Works Presentation Template 01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Works Presentation Template 01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Works Presentation Template 01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Works Presentation Template 01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Works Presentation Template 01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idWorks Presentation Template 01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Settings\sgossart.CONCORD1\Desktop\My Briefcase\SolidWorks Presentation Template 0102.pot</Template>
  <TotalTime>52170</TotalTime>
  <Words>2107</Words>
  <Application>Microsoft Office PowerPoint</Application>
  <PresentationFormat>A4 紙張 (210x297 公釐)</PresentationFormat>
  <Paragraphs>315</Paragraphs>
  <Slides>37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華康中圓體</vt:lpstr>
      <vt:lpstr>華康細圓體</vt:lpstr>
      <vt:lpstr>華康細圓體(P)</vt:lpstr>
      <vt:lpstr>新細明體</vt:lpstr>
      <vt:lpstr>Arial</vt:lpstr>
      <vt:lpstr>Times New Roman</vt:lpstr>
      <vt:lpstr>SolidWorks Presentation Template 0102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Geometry Working Station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SolidWorks Overview</dc:title>
  <dc:subject>Know What`s SolidWorks</dc:subject>
  <dc:creator>Hark Chung</dc:creator>
  <cp:keywords>SolidWorks</cp:keywords>
  <dc:description>Version:1 (2001-01-25)_x000d_
New Release_x000d_
_x000d_
Version:2 (2001-09)_x000d_
Add Backdroup Pic and File Link_x000d_
 add SW 2003 Functions interduction_x000d_
Version:3 (2003-02)_x000d_
Animator Can be use_x000d_
_x000d_
Version:4 (2004-07-11)_x000d_
add Gif Animator_x000d_
add SW 2004 Functions interduction_x000d_
Version:5 (2004-09-01)_x000d_
add SW 2005 Functions interduction_x000d_
_x000d_
Version:6 (2004-11-14)_x000d_
add License_x000d_
all form change gif animator_x000d_
_x000d_
Version:7 (2005-01-09)_x000d_
add CSWP_x000d_
DWG Editor_x000d_
_x000d_
Version:8 (2005-02-28)_x000d_
Pic Release_x000d_
add Binssess Card Pic_x000d_
add Furture Plate_x000d_
Animation Square Zoom in_x000d_
Geometry Working Station _x000d_
_x000d_
Version:9 (2005-07-23)_x000d_
add front page_x000d_
美化部份_x000d_
_x000d_
Version:10 (2005-09-01)_x000d_
新增2006 camera_x000d_
修改2005 到2006 操作畫面_x000d_
total 43 page_x000d_
_x000d_
Version:8 (2005-10-07)_x000d_
rebuild lost Powerpoint Page_x000d_
total 46 page_x000d_
_x000d_
2005-11-23_x000d_
add cosmic blobs_x000d_
      BMW_x000d_
modify myself interduce  _x000d_
  total 54 page_x000d_
_x000d_
2005-12-09_x000d_
modify e-derawing_x000d_
           video_x000d_
_x000d_
2005-12-11_x000d_
Structure Member modify_x000d_
_x000d_
2005-12-25_x000d_
add class information_x000d_
_x000d_
2006-02-11_x000d_
add pic. for sw customs solution_x000d_
 total 60 page_x000d_
_x000d_
2006-02-22_x000d_
divide video project are 2_x000d_
_x000d_
2006-05-05_x000d_
all of pix  changes gif animator...._x000d_
move temp powerpoint to other aera_x000d_
_x000d_
2006 08-20_x000d_
del _x000d_
1.各行業整合! 分離出另一個檔案_x000d_
2.布林運算_x000d_
modify _x000d_
1.虛擬實境_x000d_
add pdf 3d_x000d_
total 56 page_x000d_
_x000d_
2006-10-10_x000d_
modify interduce_x000d_
add premium piping photoworks animator _x000d_
add adervance mate_x000d_
_x000d_
2006-12-08_x000d_
add Supplier Certified  page_x000d_
modify dynamic gape_x000d_
_x000d_
2007-07-12 _x000d_
add study information_x000d_
instant 3D_x000d_
_x000d_
2007-08-04_x000d_
動態模擬 加框_x000d_
增加停課標準_x000d_
論壇圖片_x000d_
_x000d_
total 66 page</dc:description>
  <cp:lastModifiedBy>幾何科技有限公司</cp:lastModifiedBy>
  <cp:revision>1465</cp:revision>
  <cp:lastPrinted>2012-05-20T12:33:51Z</cp:lastPrinted>
  <dcterms:created xsi:type="dcterms:W3CDTF">2001-01-24T21:04:30Z</dcterms:created>
  <dcterms:modified xsi:type="dcterms:W3CDTF">2024-11-08T06:16:43Z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所有人">
    <vt:lpwstr>鍾隆嘉</vt:lpwstr>
  </property>
  <property fmtid="{D5CDD505-2E9C-101B-9397-08002B2CF9AE}" pid="3" name="電話號碼">
    <vt:lpwstr>０９３９９１５１７４</vt:lpwstr>
  </property>
  <property fmtid="{D5CDD505-2E9C-101B-9397-08002B2CF9AE}" pid="4" name="語言">
    <vt:lpwstr>Chinese</vt:lpwstr>
  </property>
  <property fmtid="{D5CDD505-2E9C-101B-9397-08002B2CF9AE}" pid="5" name="編輯器">
    <vt:lpwstr>Powerpoint;SolidWorks</vt:lpwstr>
  </property>
  <property fmtid="{D5CDD505-2E9C-101B-9397-08002B2CF9AE}" pid="6" name="辦公室">
    <vt:lpwstr>My Home and company</vt:lpwstr>
  </property>
  <property fmtid="{D5CDD505-2E9C-101B-9397-08002B2CF9AE}" pid="7" name="宗旨">
    <vt:lpwstr>教育訓練</vt:lpwstr>
  </property>
</Properties>
</file>