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1" r:id="rId5"/>
    <p:sldMasterId id="2147483659" r:id="rId6"/>
    <p:sldMasterId id="2147483674" r:id="rId7"/>
    <p:sldMasterId id="2147483684" r:id="rId8"/>
    <p:sldMasterId id="2147483694" r:id="rId9"/>
    <p:sldMasterId id="2147483706" r:id="rId10"/>
    <p:sldMasterId id="2147483714" r:id="rId11"/>
  </p:sldMasterIdLst>
  <p:notesMasterIdLst>
    <p:notesMasterId r:id="rId58"/>
  </p:notesMasterIdLst>
  <p:sldIdLst>
    <p:sldId id="256" r:id="rId12"/>
    <p:sldId id="1029" r:id="rId13"/>
    <p:sldId id="705" r:id="rId14"/>
    <p:sldId id="847" r:id="rId15"/>
    <p:sldId id="1101" r:id="rId16"/>
    <p:sldId id="799" r:id="rId17"/>
    <p:sldId id="779" r:id="rId18"/>
    <p:sldId id="780" r:id="rId19"/>
    <p:sldId id="784" r:id="rId20"/>
    <p:sldId id="1095" r:id="rId21"/>
    <p:sldId id="1096" r:id="rId22"/>
    <p:sldId id="1097" r:id="rId23"/>
    <p:sldId id="1098" r:id="rId24"/>
    <p:sldId id="1099" r:id="rId25"/>
    <p:sldId id="800" r:id="rId26"/>
    <p:sldId id="862" r:id="rId27"/>
    <p:sldId id="846" r:id="rId28"/>
    <p:sldId id="1049" r:id="rId29"/>
    <p:sldId id="1069" r:id="rId30"/>
    <p:sldId id="866" r:id="rId31"/>
    <p:sldId id="867" r:id="rId32"/>
    <p:sldId id="1053" r:id="rId33"/>
    <p:sldId id="1079" r:id="rId34"/>
    <p:sldId id="1102" r:id="rId35"/>
    <p:sldId id="1103" r:id="rId36"/>
    <p:sldId id="1105" r:id="rId37"/>
    <p:sldId id="1055" r:id="rId38"/>
    <p:sldId id="1054" r:id="rId39"/>
    <p:sldId id="1081" r:id="rId40"/>
    <p:sldId id="1086" r:id="rId41"/>
    <p:sldId id="831" r:id="rId42"/>
    <p:sldId id="832" r:id="rId43"/>
    <p:sldId id="805" r:id="rId44"/>
    <p:sldId id="1083" r:id="rId45"/>
    <p:sldId id="653" r:id="rId46"/>
    <p:sldId id="1040" r:id="rId47"/>
    <p:sldId id="1090" r:id="rId48"/>
    <p:sldId id="1091" r:id="rId49"/>
    <p:sldId id="1084" r:id="rId50"/>
    <p:sldId id="1060" r:id="rId51"/>
    <p:sldId id="1088" r:id="rId52"/>
    <p:sldId id="1087" r:id="rId53"/>
    <p:sldId id="984" r:id="rId54"/>
    <p:sldId id="1089" r:id="rId55"/>
    <p:sldId id="1048" r:id="rId56"/>
    <p:sldId id="1107" r:id="rId57"/>
  </p:sldIdLst>
  <p:sldSz cx="9144000" cy="6858000" type="screen4x3"/>
  <p:notesSz cx="6735763" cy="9866313"/>
  <p:embeddedFontLst>
    <p:embeddedFont>
      <p:font typeface="Aptos" panose="020B0004020202020204" pitchFamily="34" charset="0"/>
      <p:regular r:id="rId59"/>
    </p:embeddedFont>
    <p:embeddedFont>
      <p:font typeface="Aptos Display" panose="020B0004020202020204" pitchFamily="34" charset="0"/>
      <p:regular r:id="rId60"/>
    </p:embeddedFont>
    <p:embeddedFont>
      <p:font typeface="Calibri" panose="020F0502020204030204" pitchFamily="34" charset="0"/>
      <p:regular r:id="rId61"/>
      <p:bold r:id="rId62"/>
      <p:italic r:id="rId63"/>
      <p:boldItalic r:id="rId64"/>
    </p:embeddedFont>
    <p:embeddedFont>
      <p:font typeface="Dosis" pitchFamily="2" charset="0"/>
      <p:regular r:id="rId65"/>
      <p:bold r:id="rId66"/>
    </p:embeddedFont>
    <p:embeddedFont>
      <p:font typeface="Dosis ExtraBold" pitchFamily="2" charset="0"/>
      <p:bold r:id="rId67"/>
    </p:embeddedFont>
    <p:embeddedFont>
      <p:font typeface="Dosis Medium" pitchFamily="2" charset="0"/>
      <p:regular r:id="rId68"/>
      <p:bold r:id="rId69"/>
    </p:embeddedFont>
    <p:embeddedFont>
      <p:font typeface="Dosis SemiBold" pitchFamily="2" charset="0"/>
      <p:regular r:id="rId70"/>
      <p:bold r:id="rId7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E84234"/>
    <a:srgbClr val="9EE0F4"/>
    <a:srgbClr val="EAF8FE"/>
    <a:srgbClr val="E7E6E6"/>
    <a:srgbClr val="424D7B"/>
    <a:srgbClr val="EBE3F1"/>
    <a:srgbClr val="565F88"/>
    <a:srgbClr val="F26553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7607" autoAdjust="0"/>
  </p:normalViewPr>
  <p:slideViewPr>
    <p:cSldViewPr snapToGrid="0" showGuides="1">
      <p:cViewPr varScale="1">
        <p:scale>
          <a:sx n="86" d="100"/>
          <a:sy n="86" d="100"/>
        </p:scale>
        <p:origin x="1382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7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3.fntdata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0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openxmlformats.org/officeDocument/2006/relationships/font" Target="fonts/font12.fntdata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slide" Target="slides/slide46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microsoft.com/office/2018/10/relationships/authors" Target="author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13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136E571-1CA0-4C8D-985D-594239BEC5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dessin humoristique&#10;&#10;Le contenu généré par l’IA peut être incorrect.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en-US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 : coins arrondis 2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Organigramme : Terminateur 5"/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/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Organigramme : Terminateur 9"/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Organigramme : Terminateur 11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/>
          <p:cNvSpPr txBox="1"/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Révision</a:t>
            </a:r>
          </a:p>
          <a:p>
            <a:r>
              <a:rPr lang="en-US" dirty="0"/>
              <a:t>Lecture offerte</a:t>
            </a:r>
          </a:p>
        </p:txBody>
      </p:sp>
      <p:grpSp>
        <p:nvGrpSpPr>
          <p:cNvPr id="18" name="Groupe 17"/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20" name="Organigramme : Terminateur 19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/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/>
          <p:cNvSpPr>
            <a:spLocks noGrp="1"/>
          </p:cNvSpPr>
          <p:nvPr>
            <p:ph type="body" sz="quarter" idx="11" hasCustomPrompt="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/>
          <p:cNvSpPr>
            <a:spLocks noGrp="1"/>
          </p:cNvSpPr>
          <p:nvPr>
            <p:ph type="body" sz="quarter" idx="12" hasCustomPrompt="1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/>
          <p:cNvSpPr>
            <a:spLocks noGrp="1"/>
          </p:cNvSpPr>
          <p:nvPr>
            <p:ph type="body" sz="quarter" idx="14" hasCustomPrompt="1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/>
          <p:cNvSpPr>
            <a:spLocks noGrp="1"/>
          </p:cNvSpPr>
          <p:nvPr>
            <p:ph type="body" sz="quarter" idx="15" hasCustomPrompt="1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en-US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5" name="Rectangle : coins arrondis 4"/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Organigramme : Terminateur 3"/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/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8" name="Organigramme : Terminateur 7"/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/>
          <p:cNvSpPr>
            <a:spLocks noGrp="1"/>
          </p:cNvSpPr>
          <p:nvPr>
            <p:ph type="body" sz="quarter" idx="19" hasCustomPrompt="1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/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8" name="Organigramme : Terminateur 17"/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/>
          <p:cNvSpPr>
            <a:spLocks noGrp="1"/>
          </p:cNvSpPr>
          <p:nvPr>
            <p:ph type="body" sz="quarter" idx="20" hasCustomPrompt="1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/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Organigramme : Terminateur 20"/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/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Organigramme : Terminateur 23"/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/>
          <p:cNvSpPr>
            <a:spLocks noGrp="1"/>
          </p:cNvSpPr>
          <p:nvPr>
            <p:ph type="body" sz="quarter" idx="22" hasCustomPrompt="1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/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7" name="Organigramme : Terminateur 26"/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/>
          <p:cNvSpPr>
            <a:spLocks noGrp="1"/>
          </p:cNvSpPr>
          <p:nvPr>
            <p:ph type="body" sz="quarter" idx="23" hasCustomPrompt="1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 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Écriture</a:t>
            </a:r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2225078" y="2156784"/>
            <a:ext cx="1648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Prise de parole</a:t>
            </a:r>
          </a:p>
        </p:txBody>
      </p:sp>
      <p:sp>
        <p:nvSpPr>
          <p:cNvPr id="12" name="Espace réservé du texte 5"/>
          <p:cNvSpPr>
            <a:spLocks noGrp="1"/>
          </p:cNvSpPr>
          <p:nvPr>
            <p:ph type="body" sz="quarter" idx="21" hasCustomPrompt="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/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en-US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e l'élément multimédia 4"/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5"/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/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4"/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Espace réservé de l'élément multimédia 4"/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/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1.  Acte de parole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/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/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/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en-US" dirty="0"/>
              <a:t>3.  </a:t>
            </a:r>
            <a:r>
              <a:rPr lang="en-US" dirty="0" err="1"/>
              <a:t>Écriture</a:t>
            </a:r>
            <a:endParaRPr lang="en-US" dirty="0"/>
          </a:p>
        </p:txBody>
      </p:sp>
      <p:sp>
        <p:nvSpPr>
          <p:cNvPr id="10" name="Espace réservé du texte 5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/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Espace réservé pour une image  26"/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26"/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/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ce réservé du contenu 6"/>
          <p:cNvSpPr>
            <a:spLocks noGrp="1" noChangeAspect="1"/>
          </p:cNvSpPr>
          <p:nvPr>
            <p:ph sz="quarter" idx="13" hasCustomPrompt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4"/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pour une image  14"/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Espace réservé pour une image  14"/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4"/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4"/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24" hasCustomPrompt="1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5" hasCustomPrompt="1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6" name="Espace réservé du texte 14"/>
          <p:cNvSpPr>
            <a:spLocks noGrp="1"/>
          </p:cNvSpPr>
          <p:nvPr>
            <p:ph type="body" sz="quarter" idx="26" hasCustomPrompt="1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75" indent="0">
              <a:buNone/>
              <a:defRPr/>
            </a:lvl2pPr>
            <a:lvl3pPr marL="514350" indent="0">
              <a:buNone/>
              <a:defRPr/>
            </a:lvl3pPr>
            <a:lvl4pPr marL="771525" indent="0">
              <a:buNone/>
              <a:defRPr/>
            </a:lvl4pPr>
            <a:lvl5pPr marL="1028700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en-US" dirty="0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6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2"/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Espace réservé de l'élément multimédia 6"/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Espace réservé de l'élément multimédia 6"/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16"/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60495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38278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364385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19717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760932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43220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34449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5547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3922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9395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05862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45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686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701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Écrit :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7698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09" y="3643281"/>
            <a:ext cx="2742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049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2542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Point de langue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Lecture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Dialogue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88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491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483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4295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17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734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512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4158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229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6075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610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2462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2994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3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480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696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image" Target="../media/image8.jpeg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12.jpeg"/><Relationship Id="rId5" Type="http://schemas.openxmlformats.org/officeDocument/2006/relationships/slideLayout" Target="../slideLayouts/slideLayout37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3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/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/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7951" y="21590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87785" y="17648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260" y="253231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39245" y="225342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9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/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/>
          <p:cNvSpPr txBox="1"/>
          <p:nvPr userDrawn="1"/>
        </p:nvSpPr>
        <p:spPr>
          <a:xfrm>
            <a:off x="1937910" y="209734"/>
            <a:ext cx="13978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en-US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en-US" sz="1400" dirty="0">
                <a:solidFill>
                  <a:srgbClr val="424D7B"/>
                </a:solidFill>
              </a:rPr>
              <a:t>Écriture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/>
          <p:cNvSpPr txBox="1"/>
          <p:nvPr userDrawn="1"/>
        </p:nvSpPr>
        <p:spPr>
          <a:xfrm>
            <a:off x="4220318" y="209734"/>
            <a:ext cx="17257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b="1" dirty="0">
                <a:solidFill>
                  <a:srgbClr val="424D7B">
                    <a:alpha val="40000"/>
                  </a:srgbClr>
                </a:solidFill>
              </a:rPr>
              <a:t>Lecture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lang="en-US" sz="1600" b="0" kern="1200" dirty="0">
          <a:solidFill>
            <a:prstClr val="white">
              <a:lumMod val="65000"/>
            </a:prstClr>
          </a:solidFill>
          <a:latin typeface="Calibri" panose="020F0502020204030204"/>
          <a:ea typeface="+mn-ea"/>
          <a:cs typeface="+mn-cs"/>
        </a:defRPr>
      </a:lvl1pPr>
    </p:titleStyle>
    <p:bodyStyle>
      <a:lvl1pPr marL="128270" indent="-128270" algn="l" defTabSz="514350" rtl="0" eaLnBrk="1" latinLnBrk="0" hangingPunct="1">
        <a:lnSpc>
          <a:spcPct val="90000"/>
        </a:lnSpc>
        <a:spcBef>
          <a:spcPts val="565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4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18/02/2026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5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25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Prise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3963435" y="226705"/>
            <a:ext cx="1493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6295924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</p:spTree>
    <p:extLst>
      <p:ext uri="{BB962C8B-B14F-4D97-AF65-F5344CB8AC3E}">
        <p14:creationId xmlns:p14="http://schemas.microsoft.com/office/powerpoint/2010/main" val="269308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0.png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7.png"/><Relationship Id="rId5" Type="http://schemas.openxmlformats.org/officeDocument/2006/relationships/image" Target="../media/image29.gif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microsoft.com/office/2007/relationships/hdphoto" Target="../media/hdphoto5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6.png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8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46.png"/><Relationship Id="rId5" Type="http://schemas.openxmlformats.org/officeDocument/2006/relationships/image" Target="../media/image430.png"/><Relationship Id="rId4" Type="http://schemas.openxmlformats.org/officeDocument/2006/relationships/customXml" Target="../ink/ink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5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4E9FAA4-C937-4AE0-9129-BC66789B6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/>
            <p:cNvSpPr txBox="1"/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/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en-US" sz="2800" dirty="0">
                <a:solidFill>
                  <a:srgbClr val="00ACA4"/>
                </a:solidFill>
              </a:rPr>
              <a:t>le mode diaporama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en-US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9527A36-AC56-486E-A004-122CD53019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796" y="2615962"/>
            <a:ext cx="1672578" cy="2916000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5E5C6347-8034-42B1-9B41-E76F31357942}"/>
              </a:ext>
            </a:extLst>
          </p:cNvPr>
          <p:cNvGrpSpPr/>
          <p:nvPr/>
        </p:nvGrpSpPr>
        <p:grpSpPr>
          <a:xfrm>
            <a:off x="3750141" y="2637433"/>
            <a:ext cx="3193266" cy="2916000"/>
            <a:chOff x="235025" y="53337"/>
            <a:chExt cx="8913921" cy="685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741751CB-D36D-4950-8D22-32D37CA86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025" y="53337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1ACBEB2-BFF0-48FD-B5FD-5DDDF7B78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7878" y="53337"/>
              <a:ext cx="4471068" cy="6858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1D86268-81BA-41C8-9FCD-B92AAF628C46}"/>
              </a:ext>
            </a:extLst>
          </p:cNvPr>
          <p:cNvGrpSpPr/>
          <p:nvPr/>
        </p:nvGrpSpPr>
        <p:grpSpPr>
          <a:xfrm>
            <a:off x="421156" y="2615962"/>
            <a:ext cx="3276841" cy="2916000"/>
            <a:chOff x="-2468570" y="0"/>
            <a:chExt cx="8895463" cy="6858000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E662E589-0891-48B1-8179-C99033A4C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68570" y="0"/>
              <a:ext cx="4471068" cy="6858000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B5BD703-CA0F-4080-AA31-7E5308D04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825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561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C3FAB45-22E0-4671-AAEA-F6142E3E42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B557FB24-B439-4483-B51E-646C9A62E6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endParaRPr lang="fr-FR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Dialogue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Écriture – Point de langue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  <a:sym typeface="Wingdings" panose="05000000000000000000" pitchFamily="2" charset="2"/>
              </a:rPr>
              <a:t>Lecture – Lecture et compréhension des mots</a:t>
            </a:r>
          </a:p>
          <a:p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34675879-28DD-4557-BCE1-9BC8494DB0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16145BCC-03D2-4DBB-A0EC-1EB036BABD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A6905B03-C307-4CF9-8745-C55CC5F8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645F9B2-436A-44A1-95D9-0C1661974F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27B67DEB-FA14-C68A-D306-A4EAF613FB6E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B2B40A44-646F-CFD1-8BD6-641115BE99B3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id="{5541FB79-EF30-CC5F-7725-95505B073E2A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</a:t>
            </a: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 5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- Lettre a - A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Lettre a - A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08649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 - Acte de parole 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 -Syllabes et mots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 - Syllabes et mots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Présentation du vocabulaire 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Exploitation du vocabulaire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Travail sur livret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867558" y="3886051"/>
            <a:ext cx="3587584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Oral –  Prise de parole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Lecture – Lecture et compréhension des phrases</a:t>
            </a:r>
          </a:p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002060"/>
                </a:solidFill>
              </a:rPr>
              <a:t>Écriture – Phrases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AB5BB8-47C5-09F3-5EEC-63040EDF211B}"/>
              </a:ext>
            </a:extLst>
          </p:cNvPr>
          <p:cNvSpPr/>
          <p:nvPr/>
        </p:nvSpPr>
        <p:spPr>
          <a:xfrm>
            <a:off x="3224463" y="365760"/>
            <a:ext cx="2483318" cy="549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A5169-D56D-7E37-07C2-862CB4BAFE14}"/>
              </a:ext>
            </a:extLst>
          </p:cNvPr>
          <p:cNvSpPr/>
          <p:nvPr/>
        </p:nvSpPr>
        <p:spPr>
          <a:xfrm>
            <a:off x="3330341" y="0"/>
            <a:ext cx="2483318" cy="365760"/>
          </a:xfrm>
          <a:prstGeom prst="rect">
            <a:avLst/>
          </a:prstGeom>
          <a:solidFill>
            <a:srgbClr val="424D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53">
            <a:extLst>
              <a:ext uri="{FF2B5EF4-FFF2-40B4-BE49-F238E27FC236}">
                <a16:creationId xmlns:a16="http://schemas.microsoft.com/office/drawing/2014/main" id="{2C7C8A97-7DB3-8C15-7557-C26DE5029419}"/>
              </a:ext>
            </a:extLst>
          </p:cNvPr>
          <p:cNvSpPr txBox="1">
            <a:spLocks/>
          </p:cNvSpPr>
          <p:nvPr/>
        </p:nvSpPr>
        <p:spPr>
          <a:xfrm>
            <a:off x="3072140" y="472434"/>
            <a:ext cx="2660360" cy="61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74F71"/>
                </a:solidFill>
                <a:latin typeface="Dosis" pitchFamily="2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j-ea"/>
                <a:cs typeface="+mj-cs"/>
              </a:rPr>
              <a:t>Réservé à l’enseignant  (e)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B6F289E-F15B-BE40-5552-C4E81C5B3F0C}"/>
              </a:ext>
            </a:extLst>
          </p:cNvPr>
          <p:cNvSpPr/>
          <p:nvPr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424CC895-7E10-95C3-6F57-C29149EC7D01}"/>
              </a:ext>
            </a:extLst>
          </p:cNvPr>
          <p:cNvSpPr/>
          <p:nvPr/>
        </p:nvSpPr>
        <p:spPr>
          <a:xfrm>
            <a:off x="857457" y="3437892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4358E425-9D4F-78BA-8B0D-1FD1E9281E46}"/>
              </a:ext>
            </a:extLst>
          </p:cNvPr>
          <p:cNvSpPr txBox="1">
            <a:spLocks/>
          </p:cNvSpPr>
          <p:nvPr/>
        </p:nvSpPr>
        <p:spPr>
          <a:xfrm>
            <a:off x="701458" y="3889180"/>
            <a:ext cx="3527191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Oral – Acte de parole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Lecture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Qu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q. </a:t>
            </a:r>
          </a:p>
          <a:p>
            <a:pPr>
              <a:buFont typeface="Wingdings" panose="05000000000000000000" pitchFamily="2" charset="2"/>
              <a:buChar char="m"/>
              <a:defRPr/>
            </a:pP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Écriture – Graphèmes : </a:t>
            </a:r>
            <a:r>
              <a:rPr lang="fr-FR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Qu</a:t>
            </a:r>
            <a:r>
              <a:rPr lang="fr-FR" dirty="0">
                <a:solidFill>
                  <a:prstClr val="black">
                    <a:lumMod val="50000"/>
                    <a:lumOff val="50000"/>
                  </a:prstClr>
                </a:solidFill>
              </a:rPr>
              <a:t> - q.</a:t>
            </a:r>
          </a:p>
        </p:txBody>
      </p:sp>
    </p:spTree>
    <p:extLst>
      <p:ext uri="{BB962C8B-B14F-4D97-AF65-F5344CB8AC3E}">
        <p14:creationId xmlns:p14="http://schemas.microsoft.com/office/powerpoint/2010/main" val="289311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Écrire des phrases.</a:t>
            </a:r>
            <a:endParaRPr lang="en-US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6" name="ZoneTexte 15"/>
          <p:cNvSpPr txBox="1"/>
          <p:nvPr/>
        </p:nvSpPr>
        <p:spPr>
          <a:xfrm>
            <a:off x="2320205" y="2144230"/>
            <a:ext cx="1904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1.  Prise de parole </a:t>
            </a:r>
          </a:p>
        </p:txBody>
      </p:sp>
      <p:sp>
        <p:nvSpPr>
          <p:cNvPr id="17" name="Espace réservé du texte 5"/>
          <p:cNvSpPr txBox="1"/>
          <p:nvPr/>
        </p:nvSpPr>
        <p:spPr>
          <a:xfrm>
            <a:off x="2221200" y="251686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9" name="Espace réservé pour une image  13" descr="Une image contenant horloge, cercle, symbole, Police&#10;&#10;Le contenu généré par l’IA peut être incorrect.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940805"/>
            <a:ext cx="540000" cy="54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La leçon de français commence maintenant.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46B6250D-9536-295E-F7DB-CBFF746EE1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3" y="2222899"/>
            <a:ext cx="2277239" cy="363678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EAE3F6D3-15A3-8E7A-6CE9-CF30B5B4975D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605"/>
          <a:stretch>
            <a:fillRect/>
          </a:stretch>
        </p:blipFill>
        <p:spPr>
          <a:xfrm>
            <a:off x="2492943" y="2215633"/>
            <a:ext cx="2079057" cy="3636784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AC812C0-4391-6BD4-D6AE-3BC31116F3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8">
            <a:extLst>
              <a:ext uri="{FF2B5EF4-FFF2-40B4-BE49-F238E27FC236}">
                <a16:creationId xmlns:a16="http://schemas.microsoft.com/office/drawing/2014/main" id="{F4BB8375-101F-4E97-1AB7-D8ADFA8B2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 fontScale="90000"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Aujourd’hui, nous allons apprendre à nous présenter, à parler de ce que nous faisons avec nos familles, à dire qui va venir à la maison ce soir et à parler de ce que nous allons faire avec eux. Écoutez bien.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A70603A-90B1-245A-488B-144E9E9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D2985C7-5C88-A236-E8E3-DED05B91D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sp>
        <p:nvSpPr>
          <p:cNvPr id="5" name="Titre 8">
            <a:extLst>
              <a:ext uri="{FF2B5EF4-FFF2-40B4-BE49-F238E27FC236}">
                <a16:creationId xmlns:a16="http://schemas.microsoft.com/office/drawing/2014/main" id="{79CD3307-7E5A-5469-12FA-4179D2DC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i="1" dirty="0">
                <a:solidFill>
                  <a:prstClr val="black">
                    <a:lumMod val="65000"/>
                    <a:lumOff val="35000"/>
                  </a:prstClr>
                </a:solidFill>
                <a:latin typeface="Dosis Medium" pitchFamily="2" charset="0"/>
              </a:rPr>
              <a:t>Lecture de la vidéo.</a:t>
            </a:r>
            <a:endParaRPr lang="fr-FR" i="1" dirty="0">
              <a:solidFill>
                <a:prstClr val="black">
                  <a:lumMod val="65000"/>
                  <a:lumOff val="35000"/>
                </a:prstClr>
              </a:solidFill>
              <a:latin typeface="Dosis Medium" pitchFamily="2" charset="0"/>
            </a:endParaRPr>
          </a:p>
        </p:txBody>
      </p:sp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4588761-9A87-D056-933E-62D6830AD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2" name="WhatsApp Video 2026-02-16 at 16.45.30">
            <a:hlinkClick r:id="" action="ppaction://media"/>
            <a:extLst>
              <a:ext uri="{FF2B5EF4-FFF2-40B4-BE49-F238E27FC236}">
                <a16:creationId xmlns:a16="http://schemas.microsoft.com/office/drawing/2014/main" id="{58F2BFC1-7F63-4B4D-A7BE-7A0A455F83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2329" y="2007371"/>
            <a:ext cx="7279341" cy="409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8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680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EF00-2BBA-FDB7-430B-3873EE4E4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F5F58E59-5520-C4C4-25CC-4DA75C52F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379" y="756000"/>
            <a:ext cx="7110477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prendre la parole pour nous présenter, parler de ce que nous faisons avec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nos familles, dire qui va venir à la maison ce soir et de ce que nous allons faire avec eux. Nous allons le faire en trois étapes. Soyez attentifs.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81334A9-BC77-480E-A563-666C6203A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698410"/>
            <a:ext cx="2133600" cy="32004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BA615A-C6E7-AAE7-1D86-0E589636BD1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1909" y="1997302"/>
            <a:ext cx="1219370" cy="136226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495ED51-8C3F-665E-9476-E8D6C643F282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2A6553-6B21-E5A5-6E0A-D0AA79DCF9D2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426D2D-B626-9410-8F26-F4847C7DBAC2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7479174-E71A-88BA-206D-C9E8E3ACE030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4CC98DD-B977-C554-663D-9DD4DE41ACB2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39B61E-EBFB-C91A-E4E8-8B840B46FB48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FC46DC-69C4-4A08-803C-707071504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BC2FA-ACF9-8866-446E-053FA992B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CC19DEF-9D0E-C006-C640-D0A5796C3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1. Je vais vous expliquer la situation.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C3188AD-0EBA-DDF7-DED8-90307C5C7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8A661F-BC4E-550D-B025-88F4970ABA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BC5ECDFB-ABB3-0B75-3DA9-E28C179DB189}"/>
              </a:ext>
            </a:extLst>
          </p:cNvPr>
          <p:cNvSpPr/>
          <p:nvPr/>
        </p:nvSpPr>
        <p:spPr>
          <a:xfrm>
            <a:off x="2281091" y="1658578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C790EC-C14A-D2B5-73CE-3512A32E73BD}"/>
              </a:ext>
            </a:extLst>
          </p:cNvPr>
          <p:cNvSpPr txBox="1"/>
          <p:nvPr/>
        </p:nvSpPr>
        <p:spPr>
          <a:xfrm>
            <a:off x="2521909" y="166747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tape 1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CFBA24D-68FE-67E4-AAED-0945524F4E2D}"/>
              </a:ext>
            </a:extLst>
          </p:cNvPr>
          <p:cNvSpPr/>
          <p:nvPr/>
        </p:nvSpPr>
        <p:spPr>
          <a:xfrm>
            <a:off x="4001114" y="1653898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C3CAA2-4F6F-B880-E598-DD75DB864578}"/>
              </a:ext>
            </a:extLst>
          </p:cNvPr>
          <p:cNvSpPr txBox="1"/>
          <p:nvPr/>
        </p:nvSpPr>
        <p:spPr>
          <a:xfrm>
            <a:off x="4241932" y="1643547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15BF7B58-381C-AD74-7914-5BD7FD86F381}"/>
              </a:ext>
            </a:extLst>
          </p:cNvPr>
          <p:cNvSpPr/>
          <p:nvPr/>
        </p:nvSpPr>
        <p:spPr>
          <a:xfrm>
            <a:off x="5740388" y="1664249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4841068-607A-FFC9-FDED-1833F5D71747}"/>
              </a:ext>
            </a:extLst>
          </p:cNvPr>
          <p:cNvSpPr txBox="1"/>
          <p:nvPr/>
        </p:nvSpPr>
        <p:spPr>
          <a:xfrm>
            <a:off x="5981206" y="1653898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DDFEF6-0150-49B2-BE22-62004CB08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E976155-668F-2BAB-517D-16871BB49828}"/>
              </a:ext>
            </a:extLst>
          </p:cNvPr>
          <p:cNvSpPr txBox="1"/>
          <p:nvPr/>
        </p:nvSpPr>
        <p:spPr>
          <a:xfrm>
            <a:off x="1127110" y="2200130"/>
            <a:ext cx="7174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.Ensuite, parle de ce que tu fais avec ta famille, dis qui va venir à la maison ce soir et ce que tu vas faire avec eux.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90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4DE9-ACD6-0D65-9AF5-465FCA86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DE436B-45A3-135D-123A-0AB15006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2. Chacun réfléchit silencieusement à ce qu’il va dire dans sa prise de parole.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A6DAF2E-8B65-B529-A7B1-C79DCE2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37" y="3429000"/>
            <a:ext cx="1825908" cy="27388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C6690D6-7A4E-6C1A-E404-C66CD0D1AB0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5462" y="2931946"/>
            <a:ext cx="938876" cy="10489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AD03FB-D777-7636-1720-7D52147A1E40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0FDCCC-BF0D-90B3-0991-71671ADDD247}"/>
              </a:ext>
            </a:extLst>
          </p:cNvPr>
          <p:cNvSpPr txBox="1"/>
          <p:nvPr/>
        </p:nvSpPr>
        <p:spPr>
          <a:xfrm>
            <a:off x="2353195" y="165190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80DB6D-DADE-576B-CB3A-1638C3E8A09D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7941A2-E4BB-B764-6C23-505AF85F1174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B135CB-89BC-880E-5DB6-1AEB0C58BBD8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978C83-557A-20FF-AD1F-6959C7018AE2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8CF949-C489-426E-81D5-F7E8D91E7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F57AC5E-0237-433F-93D3-035D8D8B8949}"/>
              </a:ext>
            </a:extLst>
          </p:cNvPr>
          <p:cNvSpPr txBox="1"/>
          <p:nvPr/>
        </p:nvSpPr>
        <p:spPr>
          <a:xfrm>
            <a:off x="1127110" y="2200130"/>
            <a:ext cx="71740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Situation : </a:t>
            </a:r>
            <a:r>
              <a:rPr lang="fr-FR" sz="2000" dirty="0">
                <a:solidFill>
                  <a:srgbClr val="5B9BD5">
                    <a:lumMod val="50000"/>
                  </a:srgbClr>
                </a:solidFill>
                <a:latin typeface="Dosis Medium" pitchFamily="2" charset="0"/>
              </a:rPr>
              <a:t>Présente-toi .Ensuite, parle de ce que tu fais avec ta famille, dis qui va venir à la maison ce soir et ce que tu vas faire avec eux.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B518-D0C0-BE2A-C174-75894C49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0DEB19D-F032-38B2-E945-579E00F3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pPr algn="l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Étape 3. Maintenant, vous allez prendre la parole. Qui veut passer au tableau ?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95339-7996-7EF5-9B78-829BA08B1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1CC3156-B956-ABD5-CD11-98ABC7D87BA1}"/>
              </a:ext>
            </a:extLst>
          </p:cNvPr>
          <p:cNvSpPr/>
          <p:nvPr/>
        </p:nvSpPr>
        <p:spPr>
          <a:xfrm>
            <a:off x="2112377" y="164300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DA64FF-C6D7-D1E9-ACA2-FB2C9BCA6B9F}"/>
              </a:ext>
            </a:extLst>
          </p:cNvPr>
          <p:cNvSpPr txBox="1"/>
          <p:nvPr/>
        </p:nvSpPr>
        <p:spPr>
          <a:xfrm>
            <a:off x="2371047" y="1637595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395BEAC-E1A9-9564-1098-75165AE930AC}"/>
              </a:ext>
            </a:extLst>
          </p:cNvPr>
          <p:cNvSpPr/>
          <p:nvPr/>
        </p:nvSpPr>
        <p:spPr>
          <a:xfrm>
            <a:off x="3832400" y="1638321"/>
            <a:ext cx="1388084" cy="368606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E03357-2DD3-17C9-76ED-10AE634AF3B9}"/>
              </a:ext>
            </a:extLst>
          </p:cNvPr>
          <p:cNvSpPr txBox="1"/>
          <p:nvPr/>
        </p:nvSpPr>
        <p:spPr>
          <a:xfrm>
            <a:off x="4073218" y="1627970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4C67F0D-33FF-B67B-9C66-4913C701DE0E}"/>
              </a:ext>
            </a:extLst>
          </p:cNvPr>
          <p:cNvSpPr/>
          <p:nvPr/>
        </p:nvSpPr>
        <p:spPr>
          <a:xfrm>
            <a:off x="5571674" y="1648672"/>
            <a:ext cx="1388084" cy="36860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A49B6CC-72B3-D822-61F6-07F9AD09D83E}"/>
              </a:ext>
            </a:extLst>
          </p:cNvPr>
          <p:cNvSpPr txBox="1"/>
          <p:nvPr/>
        </p:nvSpPr>
        <p:spPr>
          <a:xfrm>
            <a:off x="5812492" y="1638321"/>
            <a:ext cx="893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fr-FR" b="1" dirty="0">
                <a:solidFill>
                  <a:prstClr val="white">
                    <a:lumMod val="95000"/>
                  </a:prstClr>
                </a:solidFill>
              </a:rPr>
              <a:t>Étape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90A40FC-EFD1-B966-3CB5-34E4FE12951A}"/>
              </a:ext>
            </a:extLst>
          </p:cNvPr>
          <p:cNvSpPr/>
          <p:nvPr/>
        </p:nvSpPr>
        <p:spPr>
          <a:xfrm>
            <a:off x="3433010" y="2580708"/>
            <a:ext cx="5183451" cy="2741601"/>
          </a:xfrm>
          <a:prstGeom prst="roundRect">
            <a:avLst>
              <a:gd name="adj" fmla="val 8792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9F42D2-2794-5ED9-91B3-9EFEB24C6B77}"/>
              </a:ext>
            </a:extLst>
          </p:cNvPr>
          <p:cNvSpPr txBox="1"/>
          <p:nvPr/>
        </p:nvSpPr>
        <p:spPr>
          <a:xfrm>
            <a:off x="3662417" y="2580708"/>
            <a:ext cx="4747535" cy="234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Bonjour,  j</a:t>
            </a: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 m’appelle _____________.</a:t>
            </a:r>
          </a:p>
          <a:p>
            <a:pPr lvl="0">
              <a:lnSpc>
                <a:spcPct val="150000"/>
              </a:lnSpc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</a:t>
            </a: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en ________.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</a:rPr>
              <a:t>Je suis à l’école_______ 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Je ____________ avec ma famille.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Ce soir, _____et ________vont venir à la maison.</a:t>
            </a:r>
          </a:p>
          <a:p>
            <a:pPr lvl="0">
              <a:lnSpc>
                <a:spcPct val="150000"/>
              </a:lnSpc>
              <a:defRPr/>
            </a:pPr>
            <a:r>
              <a:rPr lang="fr-FR" sz="2000" b="1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</a:rPr>
              <a:t>On va____________________.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EF92AB4-48B1-CEB7-4B1D-228D838A9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410" y="2796936"/>
            <a:ext cx="2133600" cy="32004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105FDD-1541-1FF5-469C-C0DFFD8641F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898" y="2233506"/>
            <a:ext cx="1219370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3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86881-4317-E92B-F523-04E6ED594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B2147BA4-9C97-9685-44A4-4CA3F5E7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828" y="775249"/>
            <a:ext cx="6840000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tout le monde participe. Chacun dit son nom, sa classe et son école, puis dit ce qu’il fait avec sa famille, qui va venir à la maison ce soir et parle de ce qu’il va faire avec eux.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E8CF3E4-AD4E-CEF9-A55E-C931C36B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13973" y="2721157"/>
            <a:ext cx="4279332" cy="28528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4D9EDF2-58ED-F518-673A-67C8F860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439348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/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5367790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Écrire des phrases.</a:t>
            </a:r>
          </a:p>
        </p:txBody>
      </p:sp>
      <p:pic>
        <p:nvPicPr>
          <p:cNvPr id="3" name="Espace réservé pour une image  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pic>
        <p:nvPicPr>
          <p:cNvPr id="20" name="Espace réservé pour une image  19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10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/>
          <p:cNvSpPr txBox="1"/>
          <p:nvPr/>
        </p:nvSpPr>
        <p:spPr>
          <a:xfrm>
            <a:off x="2139721" y="392257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Lire et comprendre des phrases.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317076" y="3546342"/>
            <a:ext cx="3027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beaucoup.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b-e-a-u-c-o-u-p.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774291" y="2796987"/>
            <a:ext cx="359541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>
              <a:lnSpc>
                <a:spcPct val="150000"/>
              </a:lnSpc>
              <a:defRPr/>
            </a:pPr>
            <a:r>
              <a:rPr lang="fr-FR" sz="6600" b="1" kern="0" dirty="0">
                <a:solidFill>
                  <a:srgbClr val="424D7B"/>
                </a:solidFill>
                <a:latin typeface="Dosis SemiBold" pitchFamily="2" charset="0"/>
              </a:rPr>
              <a:t>beaucoup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: sous.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l’épeler ensemble : s-o-u-s. </a:t>
            </a:r>
            <a:endParaRPr lang="fr-FR" dirty="0">
              <a:latin typeface="Dosis Medium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92551" y="2716305"/>
            <a:ext cx="3958898" cy="14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66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sous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en silence. Après, on va écouter un audio.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4C93FE1-886D-DA24-CACC-E0A37CEB62EC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petit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bar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cassé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perro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cri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beaucou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p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Ils fon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un pi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-ni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au parc.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bou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de co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elico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sou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la tabl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l’audio.  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ED555C2-E4ED-DDE6-23E9-5AB6F961E9FC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petit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bar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cassé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perro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cri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beaucou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p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Ils fon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un pi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-ni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au parc.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bou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de co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elico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sou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la tabl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  <p:pic>
        <p:nvPicPr>
          <p:cNvPr id="7" name="Phrases N2 S5">
            <a:hlinkClick r:id="" action="ppaction://media"/>
            <a:extLst>
              <a:ext uri="{FF2B5EF4-FFF2-40B4-BE49-F238E27FC236}">
                <a16:creationId xmlns:a16="http://schemas.microsoft.com/office/drawing/2014/main" id="{7E8B2E7B-5175-C884-359D-A7543A12DC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98367" y="1016268"/>
            <a:ext cx="271463" cy="271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/>
          <p:cNvSpPr txBox="1"/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à haute voix ?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0C78631-C598-4DB4-BE67-841D7CDAA157}"/>
              </a:ext>
            </a:extLst>
          </p:cNvPr>
          <p:cNvSpPr txBox="1"/>
          <p:nvPr/>
        </p:nvSpPr>
        <p:spPr>
          <a:xfrm>
            <a:off x="859219" y="2092874"/>
            <a:ext cx="7672781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La petit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bar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cassé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perro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cri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beaucou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p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Ils fon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un pi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-ni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au parc.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Le bou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et de co</a:t>
            </a:r>
            <a:r>
              <a:rPr lang="fr-FR" sz="3000" b="1" dirty="0">
                <a:solidFill>
                  <a:srgbClr val="00ACA4"/>
                </a:solidFill>
                <a:latin typeface="Dosis SemiBold" pitchFamily="2" charset="0"/>
              </a:rPr>
              <a:t>qu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elico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ts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est sou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s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 la tabl</a:t>
            </a:r>
            <a:r>
              <a:rPr lang="fr-FR" sz="3000" b="1" dirty="0">
                <a:solidFill>
                  <a:schemeClr val="bg2">
                    <a:lumMod val="75000"/>
                  </a:schemeClr>
                </a:solidFill>
                <a:latin typeface="Dosis SemiBold" pitchFamily="2" charset="0"/>
              </a:rPr>
              <a:t>e</a:t>
            </a:r>
            <a:r>
              <a:rPr lang="fr-FR" sz="3000" b="1" dirty="0">
                <a:solidFill>
                  <a:srgbClr val="565F88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Regardez cette image. Voici Rim et son frère Akram.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B63190-765B-4620-8679-42A00830B9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2209800"/>
            <a:ext cx="5303520" cy="3535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Akram porte un casque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8C21F1-0E1A-4747-8991-43D73915E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2209800"/>
            <a:ext cx="5303520" cy="3535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Rim porte un casque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5C79115-E333-47D7-988B-EF938C452B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2209800"/>
            <a:ext cx="5303520" cy="3535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603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Akram et Rim font leurs devoirs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765C9DD-E4E1-44C9-9AF4-D684FCB802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2209800"/>
            <a:ext cx="5303520" cy="3535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402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Est-ce que les deux frères font un pique-nique ? Qui veut répondre ? 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A39AD13-BFBA-4D8F-ADDE-86834B06E9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0" y="2209800"/>
            <a:ext cx="5303520" cy="3535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7501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les ardoises.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silencieusement les phrases. Personne ne lit les phrases à voix haute.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les numéros des bonnes phrases sur l’ardoise : 1, 2,3 ou 4.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3DF1004-A085-47A5-A9A7-F3532E188B34}"/>
              </a:ext>
            </a:extLst>
          </p:cNvPr>
          <p:cNvSpPr txBox="1"/>
          <p:nvPr/>
        </p:nvSpPr>
        <p:spPr>
          <a:xfrm>
            <a:off x="440074" y="2885715"/>
            <a:ext cx="495667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Akram porte un casque.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porte un masque.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et Akram font leurs devoirs.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et Akram font un pique-nique.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07D574D-584A-4F10-9A57-8E2A46EF2F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673" y="2902318"/>
            <a:ext cx="2802367" cy="2222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p:pic>
        <p:nvPicPr>
          <p:cNvPr id="4" name="Espace réservé pour une image  3" descr="Une image contenant capture d’écran, Rectangle, carré&#10;&#10;Le contenu généré par l’IA peut être incorrect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691999" y="756000"/>
            <a:ext cx="6932047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Les bonnes réponses sont les numéros 1, 2 et 4.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A6448FE-E819-4767-840A-EBE04D1C7A02}"/>
              </a:ext>
            </a:extLst>
          </p:cNvPr>
          <p:cNvSpPr txBox="1"/>
          <p:nvPr/>
        </p:nvSpPr>
        <p:spPr>
          <a:xfrm>
            <a:off x="440074" y="2885715"/>
            <a:ext cx="4956679" cy="22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Akram porte un casque.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Rim porte un masque.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 SemiBold" pitchFamily="2" charset="0"/>
              </a:rPr>
              <a:t>Rim et Akram font leurs devoirs.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fr-FR" sz="2400" dirty="0">
                <a:solidFill>
                  <a:srgbClr val="C00000"/>
                </a:solidFill>
                <a:latin typeface="Dosis SemiBold" pitchFamily="2" charset="0"/>
              </a:rPr>
              <a:t>Rim et Akram font un pique-nique.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450ACC3-A2AA-4A78-89BC-F26FA5B0FD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673" y="2902318"/>
            <a:ext cx="2802367" cy="2222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73. Avec votre voisin, lisez les phrases et cochez les bonnes réponses. Je vais circuler entre les rangs pour vous aider. 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196025" y="2787027"/>
            <a:ext cx="3071468" cy="23554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B1FC1E-13E1-47F8-98A5-5AAE484977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02" y="1506071"/>
            <a:ext cx="3320864" cy="5093746"/>
          </a:xfrm>
          <a:prstGeom prst="rect">
            <a:avLst/>
          </a:prstGeom>
        </p:spPr>
      </p:pic>
      <p:sp>
        <p:nvSpPr>
          <p:cNvPr id="3" name="Rectangle : coins arrondis 2"/>
          <p:cNvSpPr/>
          <p:nvPr/>
        </p:nvSpPr>
        <p:spPr>
          <a:xfrm>
            <a:off x="1692000" y="4430115"/>
            <a:ext cx="3071468" cy="1710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3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BB4581-689B-4E3A-A8D9-22D868CDDA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72" t="56784" r="3081" b="12627"/>
          <a:stretch/>
        </p:blipFill>
        <p:spPr>
          <a:xfrm>
            <a:off x="738867" y="1893346"/>
            <a:ext cx="7666266" cy="4429524"/>
          </a:xfrm>
          <a:prstGeom prst="rect">
            <a:avLst/>
          </a:prstGeom>
        </p:spPr>
      </p:pic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EE6343D3-4778-4F44-87C6-D2F6D49ABC15}"/>
              </a:ext>
            </a:extLst>
          </p:cNvPr>
          <p:cNvSpPr/>
          <p:nvPr/>
        </p:nvSpPr>
        <p:spPr>
          <a:xfrm>
            <a:off x="1054250" y="3133164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7A716DF4-C616-488A-8D7A-3D07C5C1E22D}"/>
              </a:ext>
            </a:extLst>
          </p:cNvPr>
          <p:cNvSpPr/>
          <p:nvPr/>
        </p:nvSpPr>
        <p:spPr>
          <a:xfrm>
            <a:off x="1054250" y="5480124"/>
            <a:ext cx="387276" cy="591671"/>
          </a:xfrm>
          <a:prstGeom prst="mathMultiply">
            <a:avLst>
              <a:gd name="adj1" fmla="val 14218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56" y="5038460"/>
            <a:ext cx="6254069" cy="1446177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Lire et comprendre des phrases.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5277419" cy="756000"/>
          </a:xfrm>
        </p:spPr>
        <p:txBody>
          <a:bodyPr/>
          <a:lstStyle/>
          <a:p>
            <a:r>
              <a:rPr lang="fr-FR" sz="1400" dirty="0"/>
              <a:t>Prendre la parole en réutilisant les actes de parole enseignés.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/>
          <p:cNvSpPr txBox="1"/>
          <p:nvPr/>
        </p:nvSpPr>
        <p:spPr>
          <a:xfrm>
            <a:off x="2302530" y="5136820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424D7B"/>
                </a:solidFill>
                <a:latin typeface="Dosis ExtraBold" pitchFamily="2" charset="0"/>
              </a:rPr>
              <a:t>3. Écriture  </a:t>
            </a:r>
          </a:p>
        </p:txBody>
      </p:sp>
      <p:sp>
        <p:nvSpPr>
          <p:cNvPr id="20" name="Espace réservé du texte 5"/>
          <p:cNvSpPr txBox="1"/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Écriture de phrases.</a:t>
            </a:r>
          </a:p>
        </p:txBody>
      </p:sp>
      <p:sp>
        <p:nvSpPr>
          <p:cNvPr id="7" name="Titre 8"/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en-US" sz="3200" dirty="0"/>
              <a:t>Plan de la séance 5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/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/>
            <p:cNvSpPr txBox="1"/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" name="Espace réservé du texte 5"/>
          <p:cNvSpPr txBox="1"/>
          <p:nvPr/>
        </p:nvSpPr>
        <p:spPr>
          <a:xfrm>
            <a:off x="-2726185" y="1029372"/>
            <a:ext cx="5180627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et observez cette phrase. Vous allez l’écrire après. Tenez-vous prêts. 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F360CA83-026A-4A05-948F-44A87C335241}"/>
              </a:ext>
            </a:extLst>
          </p:cNvPr>
          <p:cNvGrpSpPr/>
          <p:nvPr/>
        </p:nvGrpSpPr>
        <p:grpSpPr>
          <a:xfrm>
            <a:off x="600635" y="2330824"/>
            <a:ext cx="7942730" cy="2545976"/>
            <a:chOff x="600635" y="2330824"/>
            <a:chExt cx="7942730" cy="2545976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12912FB2-EAE3-4DBA-87E9-68A803C2C1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b="23792"/>
            <a:stretch/>
          </p:blipFill>
          <p:spPr bwMode="auto">
            <a:xfrm>
              <a:off x="600635" y="2330824"/>
              <a:ext cx="7942730" cy="254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9F3C810-9E2C-43E8-BAFE-9CA78616A68E}"/>
                </a:ext>
              </a:extLst>
            </p:cNvPr>
            <p:cNvSpPr/>
            <p:nvPr/>
          </p:nvSpPr>
          <p:spPr>
            <a:xfrm>
              <a:off x="1422740" y="3100064"/>
              <a:ext cx="4674678" cy="6578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2800" b="1" dirty="0">
                  <a:solidFill>
                    <a:srgbClr val="565F88"/>
                  </a:solidFill>
                  <a:latin typeface="Dosis SemiBold" pitchFamily="2" charset="0"/>
                </a:rPr>
                <a:t>alim   met   un   grand   casque</a:t>
              </a: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3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435192"/>
            <a:ext cx="4397832" cy="3238624"/>
          </a:xfrm>
          <a:prstGeom prst="roundRect">
            <a:avLst>
              <a:gd name="adj" fmla="val 6988"/>
            </a:avLst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Encre 10"/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/>
            </p:nvPicPr>
            <p:blipFill>
              <a:blip r:embed="rId5"/>
            </p:blipFill>
            <p:spPr>
              <a:xfrm>
                <a:off x="2912571" y="1083385"/>
                <a:ext cx="360" cy="360"/>
              </a:xfrm>
              <a:prstGeom prst="rect"/>
            </p:spPr>
          </p:pic>
        </mc:Fallback>
      </mc:AlternateContent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49506" y="756000"/>
            <a:ext cx="688249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Dictée en cours.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79AE55E2-CB29-EFF9-8152-8CE73F5EA2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49525" y="995487"/>
            <a:ext cx="271463" cy="271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67435" y="756000"/>
            <a:ext cx="6864565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Deuxième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788E3384-8D25-FD64-9D72-B926F7D854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9525" y="995487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sp>
        <p:nvSpPr>
          <p:cNvPr id="27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Troisième dictée.</a:t>
            </a:r>
          </a:p>
        </p:txBody>
      </p:sp>
      <p:pic>
        <p:nvPicPr>
          <p:cNvPr id="3" name="Espace réservé pour une image  32" descr="Une image contenant capture d’écran, Graphique, Bleu électrique, conception&#10;&#10;Le contenu généré par l’IA peut être incorrect.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33370" y="702310"/>
            <a:ext cx="857816" cy="857816"/>
          </a:xfrm>
        </p:spPr>
      </p:pic>
      <p:pic>
        <p:nvPicPr>
          <p:cNvPr id="2" name="dictée N2 S5">
            <a:hlinkClick r:id="" action="ppaction://media"/>
            <a:extLst>
              <a:ext uri="{FF2B5EF4-FFF2-40B4-BE49-F238E27FC236}">
                <a16:creationId xmlns:a16="http://schemas.microsoft.com/office/drawing/2014/main" id="{4E4FA47A-B4F1-9701-DBE3-7816777214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9525" y="995487"/>
            <a:ext cx="271463" cy="27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3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SemiBold" pitchFamily="2" charset="0"/>
              </a:rPr>
              <a:t>Corrigez.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8856E4C-1B56-D474-DF3D-BB3DC95842D0}"/>
              </a:ext>
            </a:extLst>
          </p:cNvPr>
          <p:cNvGrpSpPr/>
          <p:nvPr/>
        </p:nvGrpSpPr>
        <p:grpSpPr>
          <a:xfrm>
            <a:off x="600635" y="2330824"/>
            <a:ext cx="7942730" cy="2545976"/>
            <a:chOff x="600635" y="2330824"/>
            <a:chExt cx="7942730" cy="2545976"/>
          </a:xfrm>
        </p:grpSpPr>
        <p:pic>
          <p:nvPicPr>
            <p:cNvPr id="4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44A123BE-34C5-3F65-FF06-33239AB7F1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54" t="13473" b="23792"/>
            <a:stretch/>
          </p:blipFill>
          <p:spPr bwMode="auto">
            <a:xfrm>
              <a:off x="600635" y="2330824"/>
              <a:ext cx="7942730" cy="254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FBE5F08-A8B5-2EF7-A6D8-DFBB3AA23020}"/>
                </a:ext>
              </a:extLst>
            </p:cNvPr>
            <p:cNvSpPr/>
            <p:nvPr/>
          </p:nvSpPr>
          <p:spPr>
            <a:xfrm>
              <a:off x="1422740" y="3100064"/>
              <a:ext cx="4674678" cy="6578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S</a:t>
              </a:r>
              <a:r>
                <a:rPr lang="fr-FR" sz="2800" b="1" dirty="0">
                  <a:solidFill>
                    <a:srgbClr val="565F88"/>
                  </a:solidFill>
                  <a:latin typeface="Dosis SemiBold" pitchFamily="2" charset="0"/>
                </a:rPr>
                <a:t>alim   met   un   grand   casque</a:t>
              </a:r>
              <a:r>
                <a:rPr lang="fr-FR" sz="28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76400" y="756000"/>
            <a:ext cx="68556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passe à une autre activité. Ces mots sont en désordre. Écrivez sur vos cahiers une phrase correcte à partir de ces mots.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397BD09-36C0-401D-A6EF-E446DE9E661C}"/>
              </a:ext>
            </a:extLst>
          </p:cNvPr>
          <p:cNvGrpSpPr/>
          <p:nvPr/>
        </p:nvGrpSpPr>
        <p:grpSpPr>
          <a:xfrm>
            <a:off x="884762" y="3429000"/>
            <a:ext cx="7374476" cy="677782"/>
            <a:chOff x="1441622" y="3429000"/>
            <a:chExt cx="7374476" cy="677782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F32A1F9A-E1D2-4C67-BC6D-54300C7599CD}"/>
                </a:ext>
              </a:extLst>
            </p:cNvPr>
            <p:cNvGrpSpPr/>
            <p:nvPr/>
          </p:nvGrpSpPr>
          <p:grpSpPr>
            <a:xfrm>
              <a:off x="1441622" y="3429000"/>
              <a:ext cx="5455965" cy="677782"/>
              <a:chOff x="3376756" y="3429000"/>
              <a:chExt cx="3952667" cy="677782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A29062E3-F350-4D49-8E1D-E4B58946AAB3}"/>
                  </a:ext>
                </a:extLst>
              </p:cNvPr>
              <p:cNvSpPr/>
              <p:nvPr/>
            </p:nvSpPr>
            <p:spPr>
              <a:xfrm>
                <a:off x="6039670" y="3429000"/>
                <a:ext cx="1289753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 venir</a:t>
                </a:r>
              </a:p>
            </p:txBody>
          </p:sp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07129038-ECB9-4A03-A1EE-948BB15F5FFF}"/>
                  </a:ext>
                </a:extLst>
              </p:cNvPr>
              <p:cNvSpPr/>
              <p:nvPr/>
            </p:nvSpPr>
            <p:spPr>
              <a:xfrm>
                <a:off x="3376756" y="3429000"/>
                <a:ext cx="1231312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chez moi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E0E13C0-FBD3-47B2-81A1-4DA040E61D41}"/>
                  </a:ext>
                </a:extLst>
              </p:cNvPr>
              <p:cNvSpPr/>
              <p:nvPr/>
            </p:nvSpPr>
            <p:spPr>
              <a:xfrm>
                <a:off x="4708213" y="3429000"/>
                <a:ext cx="1231312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tu</a:t>
                </a:r>
              </a:p>
            </p:txBody>
          </p:sp>
        </p:grp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15F4A86-E428-491A-8D57-BBB84C6DC4D8}"/>
                </a:ext>
              </a:extLst>
            </p:cNvPr>
            <p:cNvSpPr/>
            <p:nvPr/>
          </p:nvSpPr>
          <p:spPr>
            <a:xfrm>
              <a:off x="7035820" y="3429000"/>
              <a:ext cx="178027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peux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40541" y="756000"/>
            <a:ext cx="6891459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sa phrase ?</a:t>
            </a: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FEC518D-0B0C-4B38-B27D-9BA94512AFA9}"/>
              </a:ext>
            </a:extLst>
          </p:cNvPr>
          <p:cNvGrpSpPr/>
          <p:nvPr/>
        </p:nvGrpSpPr>
        <p:grpSpPr>
          <a:xfrm>
            <a:off x="884762" y="3429000"/>
            <a:ext cx="7374476" cy="677782"/>
            <a:chOff x="1441622" y="3429000"/>
            <a:chExt cx="7374476" cy="677782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D0FC0C2-1E64-466A-8EFB-439E5E8C10B7}"/>
                </a:ext>
              </a:extLst>
            </p:cNvPr>
            <p:cNvGrpSpPr/>
            <p:nvPr/>
          </p:nvGrpSpPr>
          <p:grpSpPr>
            <a:xfrm>
              <a:off x="1441622" y="3429000"/>
              <a:ext cx="5455965" cy="677782"/>
              <a:chOff x="3376756" y="3429000"/>
              <a:chExt cx="3952667" cy="677782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04DC2C66-CF11-4D5E-A324-1BFE08C6A5B9}"/>
                  </a:ext>
                </a:extLst>
              </p:cNvPr>
              <p:cNvSpPr/>
              <p:nvPr/>
            </p:nvSpPr>
            <p:spPr>
              <a:xfrm>
                <a:off x="6039670" y="3429000"/>
                <a:ext cx="1289753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 venir</a:t>
                </a:r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B32BD627-1812-4D88-9C5A-1C66FDD80510}"/>
                  </a:ext>
                </a:extLst>
              </p:cNvPr>
              <p:cNvSpPr/>
              <p:nvPr/>
            </p:nvSpPr>
            <p:spPr>
              <a:xfrm>
                <a:off x="3376756" y="3429000"/>
                <a:ext cx="1231312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chez moi</a:t>
                </a:r>
              </a:p>
            </p:txBody>
          </p:sp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7CFF42C4-F132-43CD-AFE9-039D943E4714}"/>
                  </a:ext>
                </a:extLst>
              </p:cNvPr>
              <p:cNvSpPr/>
              <p:nvPr/>
            </p:nvSpPr>
            <p:spPr>
              <a:xfrm>
                <a:off x="4708213" y="3429000"/>
                <a:ext cx="1231312" cy="67778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800" dirty="0">
                    <a:solidFill>
                      <a:schemeClr val="accent1">
                        <a:lumMod val="50000"/>
                      </a:schemeClr>
                    </a:solidFill>
                    <a:latin typeface="Dosis SemiBold" panose="020B0604020202020204" charset="0"/>
                    <a:cs typeface="Aharoni" panose="02010803020104030203" pitchFamily="2" charset="-79"/>
                  </a:rPr>
                  <a:t>tu</a:t>
                </a:r>
              </a:p>
            </p:txBody>
          </p:sp>
        </p:grp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9CF5FC4-F2D6-4865-8176-D5017948FAD0}"/>
                </a:ext>
              </a:extLst>
            </p:cNvPr>
            <p:cNvSpPr/>
            <p:nvPr/>
          </p:nvSpPr>
          <p:spPr>
            <a:xfrm>
              <a:off x="7035820" y="3429000"/>
              <a:ext cx="1780278" cy="677782"/>
            </a:xfrm>
            <a:prstGeom prst="roundRect">
              <a:avLst/>
            </a:prstGeom>
            <a:solidFill>
              <a:schemeClr val="bg2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accent1">
                      <a:lumMod val="50000"/>
                    </a:schemeClr>
                  </a:solidFill>
                  <a:latin typeface="Dosis SemiBold" panose="020B0604020202020204" charset="0"/>
                  <a:cs typeface="Aharoni" panose="02010803020104030203" pitchFamily="2" charset="-79"/>
                </a:rPr>
                <a:t>peux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631576" y="756000"/>
            <a:ext cx="6900424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Je n’oublie pas la majuscule au début de la phrase, le point à la fin et les espaces entre les mots.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3FFB3434-F23B-2104-7346-035EE6F3CB22}"/>
              </a:ext>
            </a:extLst>
          </p:cNvPr>
          <p:cNvGrpSpPr/>
          <p:nvPr/>
        </p:nvGrpSpPr>
        <p:grpSpPr>
          <a:xfrm>
            <a:off x="1403933" y="2488666"/>
            <a:ext cx="7076963" cy="2310699"/>
            <a:chOff x="246227" y="2552834"/>
            <a:chExt cx="7076963" cy="2310699"/>
          </a:xfrm>
        </p:grpSpPr>
        <p:pic>
          <p:nvPicPr>
            <p:cNvPr id="5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86DFD6-CD7C-E89C-F780-4EC7866597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22" t="22418" r="25770" b="32446"/>
            <a:stretch>
              <a:fillRect/>
            </a:stretch>
          </p:blipFill>
          <p:spPr bwMode="auto">
            <a:xfrm>
              <a:off x="246227" y="2552834"/>
              <a:ext cx="6711859" cy="2310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EEFC8F-79D2-C36E-9005-10B456E22507}"/>
                </a:ext>
              </a:extLst>
            </p:cNvPr>
            <p:cNvSpPr txBox="1"/>
            <p:nvPr/>
          </p:nvSpPr>
          <p:spPr>
            <a:xfrm>
              <a:off x="1183372" y="3123836"/>
              <a:ext cx="6139818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T</a:t>
              </a:r>
              <a:r>
                <a:rPr lang="fr-FR" sz="3200" b="1" dirty="0">
                  <a:solidFill>
                    <a:srgbClr val="565F88"/>
                  </a:solidFill>
                  <a:latin typeface="Dosis SemiBold" pitchFamily="2" charset="0"/>
                </a:rPr>
                <a:t>u   peux   venir   chez   moi</a:t>
              </a:r>
              <a:r>
                <a:rPr lang="fr-FR" sz="3200" b="1" dirty="0">
                  <a:solidFill>
                    <a:srgbClr val="00ACA4"/>
                  </a:solidFill>
                  <a:latin typeface="Dosis SemiBold" pitchFamily="2" charset="0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74. Vous aller faire l’activité 5. Je vais circuler entre les rangs pour vous aider.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275" y="2752717"/>
            <a:ext cx="2203904" cy="220390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6C004BE-76CE-41A9-B538-3B56C1A595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88" y="1608119"/>
            <a:ext cx="3320864" cy="5093746"/>
          </a:xfrm>
          <a:prstGeom prst="rect">
            <a:avLst/>
          </a:prstGeom>
        </p:spPr>
      </p:pic>
      <p:sp>
        <p:nvSpPr>
          <p:cNvPr id="7" name="Rectangle : coins arrondis 6"/>
          <p:cNvSpPr/>
          <p:nvPr/>
        </p:nvSpPr>
        <p:spPr>
          <a:xfrm>
            <a:off x="1549028" y="5149526"/>
            <a:ext cx="2925184" cy="10414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5"/>
          <p:cNvSpPr txBox="1"/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600" b="0" kern="120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B47419-D700-4C4F-82EF-9A181643D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95" y="2138182"/>
            <a:ext cx="7059010" cy="406898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FE2DFE3-1A1E-41FD-9EE8-56233F10D498}"/>
              </a:ext>
            </a:extLst>
          </p:cNvPr>
          <p:cNvSpPr txBox="1"/>
          <p:nvPr/>
        </p:nvSpPr>
        <p:spPr>
          <a:xfrm>
            <a:off x="1216950" y="3649452"/>
            <a:ext cx="5360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M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on ami peut venir chez moi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A01023B-B676-41C7-929B-015860E24EEC}"/>
              </a:ext>
            </a:extLst>
          </p:cNvPr>
          <p:cNvSpPr txBox="1"/>
          <p:nvPr/>
        </p:nvSpPr>
        <p:spPr>
          <a:xfrm>
            <a:off x="1135056" y="5365029"/>
            <a:ext cx="6110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N</a:t>
            </a:r>
            <a:r>
              <a:rPr lang="fr-FR" sz="2800" dirty="0">
                <a:solidFill>
                  <a:srgbClr val="C00000"/>
                </a:solidFill>
                <a:latin typeface="Dosis SemiBold" pitchFamily="2" charset="0"/>
              </a:rPr>
              <a:t>ous pouvons jouer aux jeux vidéo</a:t>
            </a:r>
            <a:r>
              <a:rPr lang="fr-FR" sz="2800" dirty="0">
                <a:solidFill>
                  <a:srgbClr val="00ACA4"/>
                </a:solidFill>
                <a:latin typeface="Dosis SemiBold" pitchFamily="2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phrases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5B2AFD-C166-40FA-B68B-C5260F66CD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317" y="1829578"/>
            <a:ext cx="3177366" cy="471849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517159" y="3148784"/>
            <a:ext cx="2109682" cy="6265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Flèche : droite 9"/>
          <p:cNvSpPr/>
          <p:nvPr/>
        </p:nvSpPr>
        <p:spPr>
          <a:xfrm>
            <a:off x="2715692" y="3318147"/>
            <a:ext cx="673486" cy="1465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6AEB102-1DFC-CABD-AB46-735EFE2D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7" y="535130"/>
            <a:ext cx="1152244" cy="10729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bientôt.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7" name="Espace réservé pour une image  2" descr="Une image contenant habits, illustration, dessin humoristique&#10;&#10;Le contenu généré par l’IA peut être incorrect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8" name="majd_wa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4789" y="2231030"/>
            <a:ext cx="1874421" cy="33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9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d3d7f878dd25d3a7375944b495f62262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0eff3b9393a2e0859b6a760e231ea323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5502B2-01C0-4934-80E3-22D9A5A61F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C6983FD-F538-421B-AF05-5368533161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111DF6-31E7-420D-A7F2-AD0614C3A43E}">
  <ds:schemaRefs>
    <ds:schemaRef ds:uri="http://schemas.microsoft.com/office/2006/metadata/properties"/>
    <ds:schemaRef ds:uri="http://purl.org/dc/elements/1.1/"/>
    <ds:schemaRef ds:uri="f0534ec5-868f-4ce6-85c7-99f0612daa52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202b3bc9-e036-45c7-aea0-06aec8cd7a4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1171</TotalTime>
  <Words>1116</Words>
  <PresentationFormat>Affichage à l'écran (4:3)</PresentationFormat>
  <Paragraphs>147</Paragraphs>
  <Slides>46</Slides>
  <Notes>2</Notes>
  <HiddenSlides>0</HiddenSlides>
  <MMClips>8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Dosis</vt:lpstr>
      <vt:lpstr>Aptos</vt:lpstr>
      <vt:lpstr>Wingdings</vt:lpstr>
      <vt:lpstr>Dosis SemiBold</vt:lpstr>
      <vt:lpstr>Arial</vt:lpstr>
      <vt:lpstr>Aptos Display</vt:lpstr>
      <vt:lpstr>Dosis Medium</vt:lpstr>
      <vt:lpstr>Dosis ExtraBold</vt:lpstr>
      <vt:lpstr>Calibri</vt:lpstr>
      <vt:lpstr>2_Conception personnalisée</vt:lpstr>
      <vt:lpstr>00_Env-Enseignant</vt:lpstr>
      <vt:lpstr>Oral</vt:lpstr>
      <vt:lpstr>Lecture</vt:lpstr>
      <vt:lpstr>Ecriture</vt:lpstr>
      <vt:lpstr>Thème Office</vt:lpstr>
      <vt:lpstr>1_Env-Enseignant</vt:lpstr>
      <vt:lpstr>1_Oral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5</vt:lpstr>
      <vt:lpstr>Bonjour les enfants ! La leçon de français commence maintenant.</vt:lpstr>
      <vt:lpstr>Aujourd’hui, nous allons apprendre à nous présenter, à parler de ce que nous faisons avec nos familles, à dire qui va venir à la maison ce soir et à parler de ce que nous allons faire avec eux. Écoutez bien.</vt:lpstr>
      <vt:lpstr>Lecture de la vidéo.</vt:lpstr>
      <vt:lpstr>Maintenant, nous allons prendre la parole pour nous présenter, parler de ce que nous faisons avec  nos familles, dire qui va venir à la maison ce soir et de ce que nous allons faire avec eux. Nous allons le faire en trois étapes. Soyez attentifs.</vt:lpstr>
      <vt:lpstr>Étape 1. Je vais vous expliquer la situation. </vt:lpstr>
      <vt:lpstr>Étape 2. Chacun réfléchit silencieusement à ce qu’il va dire dans sa prise de parole.</vt:lpstr>
      <vt:lpstr>Étape 3. Maintenant, vous allez prendre la parole. Qui veut passer au tableau ? </vt:lpstr>
      <vt:lpstr>Maintenant, tout le monde participe. Chacun dit son nom, sa classe et son école, puis dit ce qu’il fait avec sa famille, qui va venir à la maison ce soir et parle de ce qu’il va faire avec eux.</vt:lpstr>
      <vt:lpstr>Plan de la séance 5</vt:lpstr>
      <vt:lpstr>Maintenant, on va faire de la lecture. </vt:lpstr>
      <vt:lpstr>C’est le mot : beaucoup.  On va l’épeler ensemble : b-e-a-u-c-o-u-p. </vt:lpstr>
      <vt:lpstr>C’est le mot : sous.  On va l’épeler ensemble : s-o-u-s. </vt:lpstr>
      <vt:lpstr>Lisez ces phrases en silence. Après, on va écouter un audio. </vt:lpstr>
      <vt:lpstr>Lecture de l’audio.  </vt:lpstr>
      <vt:lpstr>Présentation PowerPoint</vt:lpstr>
      <vt:lpstr>On passe à une autre activité. Regardez cette image. Voici Rim et son frère Akram.</vt:lpstr>
      <vt:lpstr>Est-ce que Akram porte un casque ? Qui veut répondre ? </vt:lpstr>
      <vt:lpstr>Est-ce que Rim porte un casque ? Qui veut répondre ? </vt:lpstr>
      <vt:lpstr>Est-ce que Akram et Rim font leurs devoirs ? Qui veut répondre ? </vt:lpstr>
      <vt:lpstr>Est-ce que les deux frères font un pique-nique ? Qui veut répondre ? </vt:lpstr>
      <vt:lpstr>Prenez les ardoises.</vt:lpstr>
      <vt:lpstr>Lisez silencieusement les phrases. Personne ne lit les phrases à voix haute.  Écrivez les numéros des bonnes phrases sur l’ardoise : 1, 2,3 ou 4.</vt:lpstr>
      <vt:lpstr>Levez vos ardoises. </vt:lpstr>
      <vt:lpstr>Les bonnes réponses sont les numéros 1, 2 et 4. </vt:lpstr>
      <vt:lpstr>Prenez vos livrets à la page 73. Avec votre voisin, lisez les phrases et cochez les bonnes réponses. Je vais circuler entre les rangs pour vous aider. </vt:lpstr>
      <vt:lpstr>Corrigez.</vt:lpstr>
      <vt:lpstr>Plan de la séance 5</vt:lpstr>
      <vt:lpstr>Lisez et observez cette phrase. Vous allez l’écrire après. Tenez-vous prêts.  </vt:lpstr>
      <vt:lpstr>Prenez vos cahiers. </vt:lpstr>
      <vt:lpstr>Dictée en cours.</vt:lpstr>
      <vt:lpstr>Deuxième dictée.</vt:lpstr>
      <vt:lpstr>Troisième dictée.</vt:lpstr>
      <vt:lpstr>Corrigez. </vt:lpstr>
      <vt:lpstr>On passe à une autre activité. Ces mots sont en désordre. Écrivez sur vos cahiers une phrase correcte à partir de ces mots.</vt:lpstr>
      <vt:lpstr>Qui veut lire sa phrase ?</vt:lpstr>
      <vt:lpstr>Corrigez. Je n’oublie pas la majuscule au début de la phrase, le point à la fin et les espaces entre les mots. </vt:lpstr>
      <vt:lpstr>Prenez vos livrets à la page 74. Vous aller faire l’activité 5. Je vais circuler entre les rangs pour vous aider. </vt:lpstr>
      <vt:lpstr>Présentation PowerPoint</vt:lpstr>
      <vt:lpstr>À la maison, lisez ces phrases et recopiez-les sur votre cahier. </vt:lpstr>
      <vt:lpstr>La séance d’aujourd’hui est terminée. À bientôt.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2025-08-13T10:11:00Z</cp:lastPrinted>
  <dcterms:created xsi:type="dcterms:W3CDTF">2025-08-01T12:31:00Z</dcterms:created>
  <dcterms:modified xsi:type="dcterms:W3CDTF">2026-02-18T20:18:08Z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3B21D82F96F244A88607757769314F0F_13</vt:lpwstr>
  </property>
  <property fmtid="{D5CDD505-2E9C-101B-9397-08002B2CF9AE}" pid="3" name="KSOProductBuildVer">
    <vt:lpwstr>1036-12.2.0.23131</vt:lpwstr>
  </property>
  <property fmtid="{D5CDD505-2E9C-101B-9397-08002B2CF9AE}" pid="4" name="ContentTypeId">
    <vt:lpwstr>0x0101003BE1CA3E4EEE7E478F0E6E453AD473F7</vt:lpwstr>
  </property>
</Properties>
</file>