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51" r:id="rId5"/>
    <p:sldMasterId id="2147483659" r:id="rId6"/>
    <p:sldMasterId id="2147483674" r:id="rId7"/>
    <p:sldMasterId id="2147483684" r:id="rId8"/>
    <p:sldMasterId id="2147483694" r:id="rId9"/>
    <p:sldMasterId id="2147483706" r:id="rId10"/>
    <p:sldMasterId id="2147483714" r:id="rId11"/>
  </p:sldMasterIdLst>
  <p:notesMasterIdLst>
    <p:notesMasterId r:id="rId58"/>
  </p:notesMasterIdLst>
  <p:sldIdLst>
    <p:sldId id="256" r:id="rId12"/>
    <p:sldId id="1029" r:id="rId13"/>
    <p:sldId id="705" r:id="rId14"/>
    <p:sldId id="847" r:id="rId15"/>
    <p:sldId id="1101" r:id="rId16"/>
    <p:sldId id="799" r:id="rId17"/>
    <p:sldId id="779" r:id="rId18"/>
    <p:sldId id="780" r:id="rId19"/>
    <p:sldId id="784" r:id="rId20"/>
    <p:sldId id="1095" r:id="rId21"/>
    <p:sldId id="1096" r:id="rId22"/>
    <p:sldId id="1097" r:id="rId23"/>
    <p:sldId id="1098" r:id="rId24"/>
    <p:sldId id="1099" r:id="rId25"/>
    <p:sldId id="800" r:id="rId26"/>
    <p:sldId id="862" r:id="rId27"/>
    <p:sldId id="846" r:id="rId28"/>
    <p:sldId id="1049" r:id="rId29"/>
    <p:sldId id="1069" r:id="rId30"/>
    <p:sldId id="866" r:id="rId31"/>
    <p:sldId id="867" r:id="rId32"/>
    <p:sldId id="1053" r:id="rId33"/>
    <p:sldId id="1079" r:id="rId34"/>
    <p:sldId id="1102" r:id="rId35"/>
    <p:sldId id="1103" r:id="rId36"/>
    <p:sldId id="1105" r:id="rId37"/>
    <p:sldId id="1055" r:id="rId38"/>
    <p:sldId id="1054" r:id="rId39"/>
    <p:sldId id="1081" r:id="rId40"/>
    <p:sldId id="1086" r:id="rId41"/>
    <p:sldId id="831" r:id="rId42"/>
    <p:sldId id="832" r:id="rId43"/>
    <p:sldId id="805" r:id="rId44"/>
    <p:sldId id="1083" r:id="rId45"/>
    <p:sldId id="653" r:id="rId46"/>
    <p:sldId id="1040" r:id="rId47"/>
    <p:sldId id="1090" r:id="rId48"/>
    <p:sldId id="1091" r:id="rId49"/>
    <p:sldId id="1084" r:id="rId50"/>
    <p:sldId id="1060" r:id="rId51"/>
    <p:sldId id="1088" r:id="rId52"/>
    <p:sldId id="1087" r:id="rId53"/>
    <p:sldId id="984" r:id="rId54"/>
    <p:sldId id="1089" r:id="rId55"/>
    <p:sldId id="1048" r:id="rId56"/>
    <p:sldId id="1107" r:id="rId57"/>
  </p:sldIdLst>
  <p:sldSz cx="9144000" cy="6858000" type="screen4x3"/>
  <p:notesSz cx="6735763" cy="9866313"/>
  <p:embeddedFontLst>
    <p:embeddedFont>
      <p:font typeface="Aptos" panose="020B0004020202020204" pitchFamily="34" charset="0"/>
      <p:regular r:id="rId59"/>
    </p:embeddedFont>
    <p:embeddedFont>
      <p:font typeface="Aptos Display" panose="020B0004020202020204" pitchFamily="34" charset="0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Dosis" pitchFamily="2" charset="0"/>
      <p:regular r:id="rId65"/>
      <p:bold r:id="rId66"/>
    </p:embeddedFont>
    <p:embeddedFont>
      <p:font typeface="Dosis ExtraBold" pitchFamily="2" charset="0"/>
      <p:bold r:id="rId67"/>
    </p:embeddedFont>
    <p:embeddedFont>
      <p:font typeface="Dosis Medium" pitchFamily="2" charset="0"/>
      <p:regular r:id="rId68"/>
      <p:bold r:id="rId69"/>
    </p:embeddedFont>
    <p:embeddedFont>
      <p:font typeface="Dosis SemiBold" pitchFamily="2" charset="0"/>
      <p:regular r:id="rId7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E84234"/>
    <a:srgbClr val="9EE0F4"/>
    <a:srgbClr val="EAF8FE"/>
    <a:srgbClr val="E7E6E6"/>
    <a:srgbClr val="424D7B"/>
    <a:srgbClr val="EBE3F1"/>
    <a:srgbClr val="565F88"/>
    <a:srgbClr val="F26553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7607" autoAdjust="0"/>
  </p:normalViewPr>
  <p:slideViewPr>
    <p:cSldViewPr snapToGrid="0" showGuides="1"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3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3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36E571-1CA0-4C8D-985D-594239BEC5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e l'élément multimédia 4"/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/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4"/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Espace réservé de l'élément multimédia 4"/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</a:t>
            </a:r>
            <a:r>
              <a:rPr lang="en-US" dirty="0" err="1"/>
              <a:t>Écriture</a:t>
            </a:r>
            <a:endParaRPr lang="en-US" dirty="0"/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4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4"/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pour une image  14"/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Espace réservé pour une image  14"/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4"/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4"/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3" name="Espace réservé du texte 14"/>
          <p:cNvSpPr>
            <a:spLocks noGrp="1"/>
          </p:cNvSpPr>
          <p:nvPr>
            <p:ph type="body" sz="quarter" idx="23" hasCustomPrompt="1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25" hasCustomPrompt="1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26" hasCustomPrompt="1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en-US" dirty="0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2"/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en-US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Rectangle : coins arrondis 2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Organigramme : Terminateur 5"/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/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Organigramme : Terminateur 9"/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Organigramme : Terminateur 11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/>
          <p:cNvSpPr txBox="1"/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Révision</a:t>
            </a:r>
          </a:p>
          <a:p>
            <a:r>
              <a:rPr lang="en-US" dirty="0"/>
              <a:t>Lecture offerte</a:t>
            </a:r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Organigramme : Terminateur 19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/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/>
          <p:cNvSpPr>
            <a:spLocks noGrp="1"/>
          </p:cNvSpPr>
          <p:nvPr>
            <p:ph type="body" sz="quarter" idx="11" hasCustomPrompt="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/>
          <p:cNvSpPr>
            <a:spLocks noGrp="1"/>
          </p:cNvSpPr>
          <p:nvPr>
            <p:ph type="body" sz="quarter" idx="12" hasCustomPrompt="1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/>
          <p:cNvSpPr>
            <a:spLocks noGrp="1"/>
          </p:cNvSpPr>
          <p:nvPr>
            <p:ph type="body" sz="quarter" idx="14" hasCustomPrompt="1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/>
          <p:cNvSpPr>
            <a:spLocks noGrp="1"/>
          </p:cNvSpPr>
          <p:nvPr>
            <p:ph type="body" sz="quarter" idx="15" hasCustomPrompt="1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en-US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Espace réservé de l'élément multimédia 6"/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Espace réservé de l'élément multimédia 6"/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049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382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438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971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609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4322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3444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55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" name="Rectangle : coins arrondis 4"/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Organigramme : Terminateur 3"/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/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Organigramme : Terminateur 7"/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9" hasCustomPrompt="1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/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8" name="Organigramme : Terminateur 17"/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20" hasCustomPrompt="1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/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Organigramme : Terminateur 20"/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/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Organigramme : Terminateur 23"/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/>
          <p:cNvSpPr>
            <a:spLocks noGrp="1"/>
          </p:cNvSpPr>
          <p:nvPr>
            <p:ph type="body" sz="quarter" idx="22" hasCustomPrompt="1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/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Organigramme : Terminateur 26"/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/>
          <p:cNvSpPr>
            <a:spLocks noGrp="1"/>
          </p:cNvSpPr>
          <p:nvPr>
            <p:ph type="body" sz="quarter" idx="23" hasCustomPrompt="1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3922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9395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86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45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77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6863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98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4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88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49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Acte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 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48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29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17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2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1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22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07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1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246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09" y="3643281"/>
            <a:ext cx="2742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Point de langue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/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99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3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4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69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/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/>
          <p:cNvSpPr txBox="1"/>
          <p:nvPr userDrawn="1"/>
        </p:nvSpPr>
        <p:spPr>
          <a:xfrm>
            <a:off x="2201410" y="3643281"/>
            <a:ext cx="2254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/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3.  Écriture</a:t>
            </a:r>
          </a:p>
        </p:txBody>
      </p:sp>
      <p:sp>
        <p:nvSpPr>
          <p:cNvPr id="10" name="Espace réservé du texte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/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Espace réservé pour une image  26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en-US" dirty="0"/>
              <a:t>1.  Prise de parole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/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en-US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/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/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/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7951" y="21590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87785" y="17648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260" y="253231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9245" y="225342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9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/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/>
          <p:cNvSpPr txBox="1"/>
          <p:nvPr userDrawn="1"/>
        </p:nvSpPr>
        <p:spPr>
          <a:xfrm>
            <a:off x="1937910" y="209734"/>
            <a:ext cx="139782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en-US" sz="1400" dirty="0">
                <a:solidFill>
                  <a:srgbClr val="424D7B"/>
                </a:solidFill>
              </a:rPr>
              <a:t>Écriture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/>
          <p:cNvSpPr txBox="1"/>
          <p:nvPr userDrawn="1"/>
        </p:nvSpPr>
        <p:spPr>
          <a:xfrm>
            <a:off x="4220318" y="209734"/>
            <a:ext cx="17257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dirty="0">
                <a:solidFill>
                  <a:srgbClr val="424D7B">
                    <a:alpha val="40000"/>
                  </a:srgbClr>
                </a:solidFill>
              </a:rPr>
              <a:t>Lecture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lang="en-US" sz="1600" b="0" kern="1200" dirty="0">
          <a:solidFill>
            <a:prstClr val="white">
              <a:lumMod val="65000"/>
            </a:prstClr>
          </a:solidFill>
          <a:latin typeface="Calibri" panose="020F0502020204030204"/>
          <a:ea typeface="+mn-ea"/>
          <a:cs typeface="+mn-cs"/>
        </a:defRPr>
      </a:lvl1pPr>
    </p:titleStyle>
    <p:bodyStyle>
      <a:lvl1pPr marL="128270" indent="-128270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4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69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14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32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849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567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18/02/2026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56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25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269308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29.gi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6.png"/><Relationship Id="rId5" Type="http://schemas.openxmlformats.org/officeDocument/2006/relationships/image" Target="../media/image430.png"/><Relationship Id="rId4" Type="http://schemas.openxmlformats.org/officeDocument/2006/relationships/customXml" Target="../ink/ink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5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E9FAA4-C937-4AE0-9129-BC66789B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379" y="756000"/>
            <a:ext cx="7110477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prendre la parole pour nous présenter, parler de ce que nous faisons avec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nos familles, dire qui va venir à la maison ce soir et de ce que nous allons faire avec eux. 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9FC46DC-69C4-4A08-803C-70707150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C5ECDFB-ABB3-0B75-3DA9-E28C179DB189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0C790EC-C14A-D2B5-73CE-3512A32E73BD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FBA24D-68FE-67E4-AAED-0945524F4E2D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C3CAA2-4F6F-B880-E598-DD75DB864578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BF7B58-381C-AD74-7914-5BD7FD86F381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841068-607A-FFC9-FDED-1833F5D71747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DDFEF6-0150-49B2-BE22-62004CB08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E976155-668F-2BAB-517D-16871BB49828}"/>
              </a:ext>
            </a:extLst>
          </p:cNvPr>
          <p:cNvSpPr txBox="1"/>
          <p:nvPr/>
        </p:nvSpPr>
        <p:spPr>
          <a:xfrm>
            <a:off x="1127110" y="2200130"/>
            <a:ext cx="7174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.Ensuite, parle de ce que tu fais avec ta famille, dis qui va venir à la maison ce soir et ce que tu vas faire avec eux.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AD03FB-D777-7636-1720-7D52147A1E4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0FDCCC-BF0D-90B3-0991-71671ADDD24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F80DB6D-DADE-576B-CB3A-1638C3E8A09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7941A2-E4BB-B764-6C23-505AF85F1174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BB135CB-89BC-880E-5DB6-1AEB0C58BBD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0978C83-557A-20FF-AD1F-6959C7018AE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8CF949-C489-426E-81D5-F7E8D91E7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F57AC5E-0237-433F-93D3-035D8D8B8949}"/>
              </a:ext>
            </a:extLst>
          </p:cNvPr>
          <p:cNvSpPr txBox="1"/>
          <p:nvPr/>
        </p:nvSpPr>
        <p:spPr>
          <a:xfrm>
            <a:off x="1127110" y="2200130"/>
            <a:ext cx="7174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.Ensuite, parle de ce que tu fais avec ta famille, dis qui va venir à la maison ce soir et ce que tu vas faire avec eux.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FD95339-7996-7EF5-9B78-829BA08B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1CC3156-B956-ABD5-CD11-98ABC7D87BA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DA64FF-C6D7-D1E9-ACA2-FB2C9BCA6B9F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395BEAC-E1A9-9564-1098-75165AE930A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8E03357-2DD3-17C9-76ED-10AE634AF3B9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4C67F0D-33FF-B67B-9C66-4913C701DE0E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49B6CC-72B3-D822-61F6-07F9AD09D83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90A40FC-EFD1-B966-3CB5-34E4FE12951A}"/>
              </a:ext>
            </a:extLst>
          </p:cNvPr>
          <p:cNvSpPr/>
          <p:nvPr/>
        </p:nvSpPr>
        <p:spPr>
          <a:xfrm>
            <a:off x="3433010" y="2580708"/>
            <a:ext cx="5183451" cy="2741601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9F42D2-2794-5ED9-91B3-9EFEB24C6B77}"/>
              </a:ext>
            </a:extLst>
          </p:cNvPr>
          <p:cNvSpPr txBox="1"/>
          <p:nvPr/>
        </p:nvSpPr>
        <p:spPr>
          <a:xfrm>
            <a:off x="3662417" y="2580708"/>
            <a:ext cx="4747535" cy="234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Bonjour,  j</a:t>
            </a: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 m’appelle _____________.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</a:t>
            </a: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en ________.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Je suis à l’école_______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____________ avec ma famille.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Ce soir, _____et ________vont venir à la maison.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On va____________________.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F92AB4-48B1-CEB7-4B1D-228D838A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0" y="2796936"/>
            <a:ext cx="2133600" cy="3200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105FDD-1541-1FF5-469C-C0DFFD8641F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898" y="2233506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828" y="77524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dit son nom, sa classe et son école, puis dit ce qu’il fait avec sa famille, qui va venir à la maison ce soir et parle de ce qu’il va faire avec eux.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439348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5367790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Écrire des phrases.</a:t>
            </a:r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0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/>
          <p:cNvSpPr txBox="1"/>
          <p:nvPr/>
        </p:nvSpPr>
        <p:spPr>
          <a:xfrm>
            <a:off x="2139721" y="392257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317076" y="3546342"/>
            <a:ext cx="3027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beaucoup.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b-e-a-u-c-o-u-p.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74291" y="2796987"/>
            <a:ext cx="359541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6600" b="1" kern="0" dirty="0">
                <a:solidFill>
                  <a:srgbClr val="424D7B"/>
                </a:solidFill>
                <a:latin typeface="Dosis SemiBold" pitchFamily="2" charset="0"/>
              </a:rPr>
              <a:t>beaucoup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sous.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s-o-u-s.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92551" y="2716305"/>
            <a:ext cx="3958898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sous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C93FE1-886D-DA24-CACC-E0A37CEB62EC}"/>
              </a:ext>
            </a:extLst>
          </p:cNvPr>
          <p:cNvSpPr txBox="1"/>
          <p:nvPr/>
        </p:nvSpPr>
        <p:spPr>
          <a:xfrm>
            <a:off x="859219" y="2092874"/>
            <a:ext cx="7672781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petit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bar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est cassé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perro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et cri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beaucou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p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Ils fon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un pi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-ni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au parc.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bou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et de co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elico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ts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est sou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la tabl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/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en-US" sz="2800" dirty="0">
                <a:solidFill>
                  <a:srgbClr val="00ACA4"/>
                </a:solidFill>
              </a:rPr>
              <a:t>le mode diaporama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ED555C2-E4ED-DDE6-23E9-5AB6F961E9FC}"/>
              </a:ext>
            </a:extLst>
          </p:cNvPr>
          <p:cNvSpPr txBox="1"/>
          <p:nvPr/>
        </p:nvSpPr>
        <p:spPr>
          <a:xfrm>
            <a:off x="859219" y="2092874"/>
            <a:ext cx="7672781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petit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bar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est cassé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perro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et cri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beaucou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p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Ils fon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un pi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-ni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au parc.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bou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et de co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elico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ts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est sou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la tabl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7" name="Phrases N2 S5">
            <a:hlinkClick r:id="" action="ppaction://media"/>
            <a:extLst>
              <a:ext uri="{FF2B5EF4-FFF2-40B4-BE49-F238E27FC236}">
                <a16:creationId xmlns:a16="http://schemas.microsoft.com/office/drawing/2014/main" id="{7E8B2E7B-5175-C884-359D-A7543A12D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8367" y="1016268"/>
            <a:ext cx="271463" cy="27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haute voix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0C78631-C598-4DB4-BE67-841D7CDAA157}"/>
              </a:ext>
            </a:extLst>
          </p:cNvPr>
          <p:cNvSpPr txBox="1"/>
          <p:nvPr/>
        </p:nvSpPr>
        <p:spPr>
          <a:xfrm>
            <a:off x="859219" y="2092874"/>
            <a:ext cx="7672781" cy="277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La petit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bar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est cassé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perro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et cri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beaucou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p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Ils fon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un pi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-ni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au parc.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Le bou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et de co</a:t>
            </a:r>
            <a:r>
              <a:rPr lang="fr-FR" sz="3000" b="1" dirty="0">
                <a:solidFill>
                  <a:srgbClr val="00ACA4"/>
                </a:solidFill>
                <a:latin typeface="Dosis SemiBold" pitchFamily="2" charset="0"/>
              </a:rPr>
              <a:t>qu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elico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ts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est sou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s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 la tabl</a:t>
            </a:r>
            <a:r>
              <a:rPr lang="fr-FR" sz="3000" b="1" dirty="0">
                <a:solidFill>
                  <a:schemeClr val="bg2">
                    <a:lumMod val="75000"/>
                  </a:schemeClr>
                </a:solidFill>
                <a:latin typeface="Dosis SemiBold" pitchFamily="2" charset="0"/>
              </a:rPr>
              <a:t>e</a:t>
            </a:r>
            <a:r>
              <a:rPr lang="fr-FR" sz="30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Voici Rim et son frère Akram.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B63190-765B-4620-8679-42A00830B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209800"/>
            <a:ext cx="5303520" cy="353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Akram porte un casque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8C21F1-0E1A-4747-8991-43D73915E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209800"/>
            <a:ext cx="5303520" cy="353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Rim porte un casque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C79115-E333-47D7-988B-EF938C452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209800"/>
            <a:ext cx="5303520" cy="353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03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Akram et Rim font leurs devoirs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65C9DD-E4E1-44C9-9AF4-D684FCB80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209800"/>
            <a:ext cx="5303520" cy="353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02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les deux frères font un pique-nique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39AD13-BFBA-4D8F-ADDE-86834B06E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2209800"/>
            <a:ext cx="5303520" cy="353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50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les phrases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numéros des bonnes phrases sur l’ardoise : 1, 2,3 ou 4.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3DF1004-A085-47A5-A9A7-F3532E188B34}"/>
              </a:ext>
            </a:extLst>
          </p:cNvPr>
          <p:cNvSpPr txBox="1"/>
          <p:nvPr/>
        </p:nvSpPr>
        <p:spPr>
          <a:xfrm>
            <a:off x="440074" y="2885715"/>
            <a:ext cx="4956679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Akram porte un casque.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Rim porte un masque.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Rim et Akram font leurs devoirs.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Rim et Akram font un pique-nique.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7D574D-584A-4F10-9A57-8E2A46EF2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673" y="2902318"/>
            <a:ext cx="2802367" cy="2222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en-US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1999" y="756000"/>
            <a:ext cx="693204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1, 2 et 4.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A6448FE-E819-4767-840A-EBE04D1C7A02}"/>
              </a:ext>
            </a:extLst>
          </p:cNvPr>
          <p:cNvSpPr txBox="1"/>
          <p:nvPr/>
        </p:nvSpPr>
        <p:spPr>
          <a:xfrm>
            <a:off x="440074" y="2885715"/>
            <a:ext cx="4956679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Akram porte un casque.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Rim porte un masque.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Rim et Akram font leurs devoirs.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Rim et Akram font un pique-nique.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50ACC3-A2AA-4A78-89BC-F26FA5B0FD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673" y="2902318"/>
            <a:ext cx="2802367" cy="2222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73. Avec votre voisin, lisez les phrases et cochez les bonnes réponses. Je vais circuler entre les rangs pour vous aider. 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196025" y="2787027"/>
            <a:ext cx="3071468" cy="23554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3B1FC1E-13E1-47F8-98A5-5AAE48497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02" y="1506071"/>
            <a:ext cx="3320864" cy="5093746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1692000" y="4430115"/>
            <a:ext cx="3071468" cy="1710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3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BB4581-689B-4E3A-A8D9-22D868CDD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2" t="56784" r="3081" b="12627"/>
          <a:stretch/>
        </p:blipFill>
        <p:spPr>
          <a:xfrm>
            <a:off x="738867" y="1893346"/>
            <a:ext cx="7666266" cy="4429524"/>
          </a:xfrm>
          <a:prstGeom prst="rect">
            <a:avLst/>
          </a:prstGeom>
        </p:spPr>
      </p:pic>
      <p:sp>
        <p:nvSpPr>
          <p:cNvPr id="6" name="Signe de multiplication 5">
            <a:extLst>
              <a:ext uri="{FF2B5EF4-FFF2-40B4-BE49-F238E27FC236}">
                <a16:creationId xmlns:a16="http://schemas.microsoft.com/office/drawing/2014/main" id="{EE6343D3-4778-4F44-87C6-D2F6D49ABC15}"/>
              </a:ext>
            </a:extLst>
          </p:cNvPr>
          <p:cNvSpPr/>
          <p:nvPr/>
        </p:nvSpPr>
        <p:spPr>
          <a:xfrm>
            <a:off x="1054250" y="3133164"/>
            <a:ext cx="387276" cy="591671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igne de multiplication 12">
            <a:extLst>
              <a:ext uri="{FF2B5EF4-FFF2-40B4-BE49-F238E27FC236}">
                <a16:creationId xmlns:a16="http://schemas.microsoft.com/office/drawing/2014/main" id="{7A716DF4-C616-488A-8D7A-3D07C5C1E22D}"/>
              </a:ext>
            </a:extLst>
          </p:cNvPr>
          <p:cNvSpPr/>
          <p:nvPr/>
        </p:nvSpPr>
        <p:spPr>
          <a:xfrm>
            <a:off x="1054250" y="5480124"/>
            <a:ext cx="387276" cy="591671"/>
          </a:xfrm>
          <a:prstGeom prst="mathMultiply">
            <a:avLst>
              <a:gd name="adj1" fmla="val 1421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56" y="5038460"/>
            <a:ext cx="6254069" cy="1446177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/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277419" cy="756000"/>
          </a:xfrm>
        </p:spPr>
        <p:txBody>
          <a:bodyPr/>
          <a:lstStyle/>
          <a:p>
            <a:r>
              <a:rPr lang="fr-FR" sz="1400" dirty="0"/>
              <a:t>Prendre la parole en réutilisant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/>
          <p:cNvSpPr txBox="1"/>
          <p:nvPr/>
        </p:nvSpPr>
        <p:spPr>
          <a:xfrm>
            <a:off x="2302530" y="5136820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3. Écriture  </a:t>
            </a:r>
          </a:p>
        </p:txBody>
      </p:sp>
      <p:sp>
        <p:nvSpPr>
          <p:cNvPr id="20" name="Espace réservé du texte 5"/>
          <p:cNvSpPr txBox="1"/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de phrases.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" name="Espace réservé du texte 5"/>
          <p:cNvSpPr txBox="1"/>
          <p:nvPr/>
        </p:nvSpPr>
        <p:spPr>
          <a:xfrm>
            <a:off x="-2726185" y="102937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cette phrase. Vous allez l’écrire après. Tenez-vous prêts. 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360CA83-026A-4A05-948F-44A87C335241}"/>
              </a:ext>
            </a:extLst>
          </p:cNvPr>
          <p:cNvGrpSpPr/>
          <p:nvPr/>
        </p:nvGrpSpPr>
        <p:grpSpPr>
          <a:xfrm>
            <a:off x="600635" y="2330824"/>
            <a:ext cx="7942730" cy="2545976"/>
            <a:chOff x="600635" y="2330824"/>
            <a:chExt cx="7942730" cy="2545976"/>
          </a:xfrm>
        </p:grpSpPr>
        <p:pic>
          <p:nvPicPr>
            <p:cNvPr id="12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12912FB2-EAE3-4DBA-87E9-68A803C2C1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4" t="13473" b="23792"/>
            <a:stretch/>
          </p:blipFill>
          <p:spPr bwMode="auto">
            <a:xfrm>
              <a:off x="600635" y="2330824"/>
              <a:ext cx="7942730" cy="254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F3C810-9E2C-43E8-BAFE-9CA78616A68E}"/>
                </a:ext>
              </a:extLst>
            </p:cNvPr>
            <p:cNvSpPr/>
            <p:nvPr/>
          </p:nvSpPr>
          <p:spPr>
            <a:xfrm>
              <a:off x="1422740" y="3100064"/>
              <a:ext cx="4674678" cy="6578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800" b="1" dirty="0">
                  <a:solidFill>
                    <a:srgbClr val="00ACA4"/>
                  </a:solidFill>
                  <a:latin typeface="Dosis SemiBold" pitchFamily="2" charset="0"/>
                </a:rPr>
                <a:t>S</a:t>
              </a:r>
              <a:r>
                <a:rPr lang="fr-FR" sz="2800" b="1" dirty="0">
                  <a:solidFill>
                    <a:srgbClr val="565F88"/>
                  </a:solidFill>
                  <a:latin typeface="Dosis SemiBold" pitchFamily="2" charset="0"/>
                </a:rPr>
                <a:t>alim   met   un   grand   casque</a:t>
              </a:r>
              <a:r>
                <a:rPr lang="fr-FR" sz="28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3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435192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/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/>
            </p:nvPicPr>
            <p:blipFill>
              <a:blip r:embed="rId5"/>
            </p:blipFill>
            <p:spPr>
              <a:xfrm>
                <a:off x="2912571" y="1083385"/>
                <a:ext cx="360" cy="360"/>
              </a:xfrm>
              <a:prstGeom prst="rect"/>
            </p:spPr>
          </p:pic>
        </mc:Fallback>
      </mc:AlternateContent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49506" y="756000"/>
            <a:ext cx="688249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Dictée en cours.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5">
            <a:hlinkClick r:id="" action="ppaction://media"/>
            <a:extLst>
              <a:ext uri="{FF2B5EF4-FFF2-40B4-BE49-F238E27FC236}">
                <a16:creationId xmlns:a16="http://schemas.microsoft.com/office/drawing/2014/main" id="{79AE55E2-CB29-EFF9-8152-8CE73F5EA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9525" y="995487"/>
            <a:ext cx="271463" cy="271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67435" y="756000"/>
            <a:ext cx="6864565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Deuxième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5">
            <a:hlinkClick r:id="" action="ppaction://media"/>
            <a:extLst>
              <a:ext uri="{FF2B5EF4-FFF2-40B4-BE49-F238E27FC236}">
                <a16:creationId xmlns:a16="http://schemas.microsoft.com/office/drawing/2014/main" id="{788E3384-8D25-FD64-9D72-B926F7D85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525" y="995487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sp>
        <p:nvSpPr>
          <p:cNvPr id="27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Troisième dictée.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2" name="dictée N2 S5">
            <a:hlinkClick r:id="" action="ppaction://media"/>
            <a:extLst>
              <a:ext uri="{FF2B5EF4-FFF2-40B4-BE49-F238E27FC236}">
                <a16:creationId xmlns:a16="http://schemas.microsoft.com/office/drawing/2014/main" id="{4E4FA47A-B4F1-9701-DBE3-781677721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525" y="995487"/>
            <a:ext cx="271463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SemiBold" pitchFamily="2" charset="0"/>
              </a:rPr>
              <a:t>Corrigez.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856E4C-1B56-D474-DF3D-BB3DC95842D0}"/>
              </a:ext>
            </a:extLst>
          </p:cNvPr>
          <p:cNvGrpSpPr/>
          <p:nvPr/>
        </p:nvGrpSpPr>
        <p:grpSpPr>
          <a:xfrm>
            <a:off x="600635" y="2330824"/>
            <a:ext cx="7942730" cy="2545976"/>
            <a:chOff x="600635" y="2330824"/>
            <a:chExt cx="7942730" cy="2545976"/>
          </a:xfrm>
        </p:grpSpPr>
        <p:pic>
          <p:nvPicPr>
            <p:cNvPr id="4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44A123BE-34C5-3F65-FF06-33239AB7F1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4" t="13473" b="23792"/>
            <a:stretch/>
          </p:blipFill>
          <p:spPr bwMode="auto">
            <a:xfrm>
              <a:off x="600635" y="2330824"/>
              <a:ext cx="7942730" cy="254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BE5F08-A8B5-2EF7-A6D8-DFBB3AA23020}"/>
                </a:ext>
              </a:extLst>
            </p:cNvPr>
            <p:cNvSpPr/>
            <p:nvPr/>
          </p:nvSpPr>
          <p:spPr>
            <a:xfrm>
              <a:off x="1422740" y="3100064"/>
              <a:ext cx="4674678" cy="6578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2800" b="1" dirty="0">
                  <a:solidFill>
                    <a:srgbClr val="00ACA4"/>
                  </a:solidFill>
                  <a:latin typeface="Dosis SemiBold" pitchFamily="2" charset="0"/>
                </a:rPr>
                <a:t>S</a:t>
              </a:r>
              <a:r>
                <a:rPr lang="fr-FR" sz="2800" b="1" dirty="0">
                  <a:solidFill>
                    <a:srgbClr val="565F88"/>
                  </a:solidFill>
                  <a:latin typeface="Dosis SemiBold" pitchFamily="2" charset="0"/>
                </a:rPr>
                <a:t>alim   met   un   grand   casque</a:t>
              </a:r>
              <a:r>
                <a:rPr lang="fr-FR" sz="28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9527A36-AC56-486E-A004-122CD5301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96" y="2615962"/>
            <a:ext cx="1672578" cy="2916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5E5C6347-8034-42B1-9B41-E76F31357942}"/>
              </a:ext>
            </a:extLst>
          </p:cNvPr>
          <p:cNvGrpSpPr/>
          <p:nvPr/>
        </p:nvGrpSpPr>
        <p:grpSpPr>
          <a:xfrm>
            <a:off x="3750141" y="2637433"/>
            <a:ext cx="3193266" cy="2916000"/>
            <a:chOff x="235025" y="53337"/>
            <a:chExt cx="8913921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41751CB-D36D-4950-8D22-32D37CA86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025" y="53337"/>
              <a:ext cx="4471068" cy="6858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1ACBEB2-BFF0-48FD-B5FD-5DDDF7B78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7878" y="53337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1D86268-81BA-41C8-9FCD-B92AAF628C46}"/>
              </a:ext>
            </a:extLst>
          </p:cNvPr>
          <p:cNvGrpSpPr/>
          <p:nvPr/>
        </p:nvGrpSpPr>
        <p:grpSpPr>
          <a:xfrm>
            <a:off x="421156" y="2615962"/>
            <a:ext cx="3276841" cy="2916000"/>
            <a:chOff x="-2468570" y="0"/>
            <a:chExt cx="8895463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662E589-0891-48B1-8179-C99033A4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68570" y="0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B5BD703-CA0F-4080-AA31-7E5308D04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825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76400" y="756000"/>
            <a:ext cx="68556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Ces mots sont en désordre. Écrivez sur vos cahiers une phrase correcte à partir de ces mots.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397BD09-36C0-401D-A6EF-E446DE9E661C}"/>
              </a:ext>
            </a:extLst>
          </p:cNvPr>
          <p:cNvGrpSpPr/>
          <p:nvPr/>
        </p:nvGrpSpPr>
        <p:grpSpPr>
          <a:xfrm>
            <a:off x="884762" y="3429000"/>
            <a:ext cx="7374476" cy="677782"/>
            <a:chOff x="1441622" y="3429000"/>
            <a:chExt cx="7374476" cy="67778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32A1F9A-E1D2-4C67-BC6D-54300C7599CD}"/>
                </a:ext>
              </a:extLst>
            </p:cNvPr>
            <p:cNvGrpSpPr/>
            <p:nvPr/>
          </p:nvGrpSpPr>
          <p:grpSpPr>
            <a:xfrm>
              <a:off x="1441622" y="3429000"/>
              <a:ext cx="5455965" cy="677782"/>
              <a:chOff x="3376756" y="3429000"/>
              <a:chExt cx="3952667" cy="677782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A29062E3-F350-4D49-8E1D-E4B58946AAB3}"/>
                  </a:ext>
                </a:extLst>
              </p:cNvPr>
              <p:cNvSpPr/>
              <p:nvPr/>
            </p:nvSpPr>
            <p:spPr>
              <a:xfrm>
                <a:off x="6039670" y="3429000"/>
                <a:ext cx="1289753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 venir</a:t>
                </a:r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07129038-ECB9-4A03-A1EE-948BB15F5FFF}"/>
                  </a:ext>
                </a:extLst>
              </p:cNvPr>
              <p:cNvSpPr/>
              <p:nvPr/>
            </p:nvSpPr>
            <p:spPr>
              <a:xfrm>
                <a:off x="3376756" y="3429000"/>
                <a:ext cx="1231312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chez moi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4E0E13C0-FBD3-47B2-81A1-4DA040E61D41}"/>
                  </a:ext>
                </a:extLst>
              </p:cNvPr>
              <p:cNvSpPr/>
              <p:nvPr/>
            </p:nvSpPr>
            <p:spPr>
              <a:xfrm>
                <a:off x="4708213" y="3429000"/>
                <a:ext cx="1231312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tu</a:t>
                </a:r>
              </a:p>
            </p:txBody>
          </p:sp>
        </p:grp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015F4A86-E428-491A-8D57-BBB84C6DC4D8}"/>
                </a:ext>
              </a:extLst>
            </p:cNvPr>
            <p:cNvSpPr/>
            <p:nvPr/>
          </p:nvSpPr>
          <p:spPr>
            <a:xfrm>
              <a:off x="7035820" y="3429000"/>
              <a:ext cx="178027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peux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40541" y="756000"/>
            <a:ext cx="689145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phrase ?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FEC518D-0B0C-4B38-B27D-9BA94512AFA9}"/>
              </a:ext>
            </a:extLst>
          </p:cNvPr>
          <p:cNvGrpSpPr/>
          <p:nvPr/>
        </p:nvGrpSpPr>
        <p:grpSpPr>
          <a:xfrm>
            <a:off x="884762" y="3429000"/>
            <a:ext cx="7374476" cy="677782"/>
            <a:chOff x="1441622" y="3429000"/>
            <a:chExt cx="7374476" cy="67778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D0FC0C2-1E64-466A-8EFB-439E5E8C10B7}"/>
                </a:ext>
              </a:extLst>
            </p:cNvPr>
            <p:cNvGrpSpPr/>
            <p:nvPr/>
          </p:nvGrpSpPr>
          <p:grpSpPr>
            <a:xfrm>
              <a:off x="1441622" y="3429000"/>
              <a:ext cx="5455965" cy="677782"/>
              <a:chOff x="3376756" y="3429000"/>
              <a:chExt cx="3952667" cy="677782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04DC2C66-CF11-4D5E-A324-1BFE08C6A5B9}"/>
                  </a:ext>
                </a:extLst>
              </p:cNvPr>
              <p:cNvSpPr/>
              <p:nvPr/>
            </p:nvSpPr>
            <p:spPr>
              <a:xfrm>
                <a:off x="6039670" y="3429000"/>
                <a:ext cx="1289753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 venir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B32BD627-1812-4D88-9C5A-1C66FDD80510}"/>
                  </a:ext>
                </a:extLst>
              </p:cNvPr>
              <p:cNvSpPr/>
              <p:nvPr/>
            </p:nvSpPr>
            <p:spPr>
              <a:xfrm>
                <a:off x="3376756" y="3429000"/>
                <a:ext cx="1231312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chez moi</a:t>
                </a: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7CFF42C4-F132-43CD-AFE9-039D943E4714}"/>
                  </a:ext>
                </a:extLst>
              </p:cNvPr>
              <p:cNvSpPr/>
              <p:nvPr/>
            </p:nvSpPr>
            <p:spPr>
              <a:xfrm>
                <a:off x="4708213" y="3429000"/>
                <a:ext cx="1231312" cy="677782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chemeClr val="accent1">
                        <a:lumMod val="50000"/>
                      </a:schemeClr>
                    </a:solidFill>
                    <a:latin typeface="Dosis SemiBold" panose="020B0604020202020204" charset="0"/>
                    <a:cs typeface="Aharoni" panose="02010803020104030203" pitchFamily="2" charset="-79"/>
                  </a:rPr>
                  <a:t>tu</a:t>
                </a: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9CF5FC4-F2D6-4865-8176-D5017948FAD0}"/>
                </a:ext>
              </a:extLst>
            </p:cNvPr>
            <p:cNvSpPr/>
            <p:nvPr/>
          </p:nvSpPr>
          <p:spPr>
            <a:xfrm>
              <a:off x="7035820" y="3429000"/>
              <a:ext cx="1780278" cy="67778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accent1">
                      <a:lumMod val="50000"/>
                    </a:schemeClr>
                  </a:solidFill>
                  <a:latin typeface="Dosis SemiBold" panose="020B0604020202020204" charset="0"/>
                  <a:cs typeface="Aharoni" panose="02010803020104030203" pitchFamily="2" charset="-79"/>
                </a:rPr>
                <a:t>peux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631576" y="756000"/>
            <a:ext cx="6900424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Je n’oublie pas la majuscule au début de la phrase, le point à la fin et les espaces entre les mots.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FFB3434-F23B-2104-7346-035EE6F3CB22}"/>
              </a:ext>
            </a:extLst>
          </p:cNvPr>
          <p:cNvGrpSpPr/>
          <p:nvPr/>
        </p:nvGrpSpPr>
        <p:grpSpPr>
          <a:xfrm>
            <a:off x="1403933" y="2488666"/>
            <a:ext cx="7076963" cy="2310699"/>
            <a:chOff x="246227" y="2552834"/>
            <a:chExt cx="7076963" cy="2310699"/>
          </a:xfrm>
        </p:grpSpPr>
        <p:pic>
          <p:nvPicPr>
            <p:cNvPr id="5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D786DFD6-CD7C-E89C-F780-4EC7866597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246227" y="2552834"/>
              <a:ext cx="6711859" cy="23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2EEFC8F-79D2-C36E-9005-10B456E22507}"/>
                </a:ext>
              </a:extLst>
            </p:cNvPr>
            <p:cNvSpPr txBox="1"/>
            <p:nvPr/>
          </p:nvSpPr>
          <p:spPr>
            <a:xfrm>
              <a:off x="1183372" y="3123836"/>
              <a:ext cx="613981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T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u   peux   venir   chez   moi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74. Vous aller faire l’activité 5. Je vais circuler entre les rangs pour vous aider.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75" y="2752717"/>
            <a:ext cx="2203904" cy="22039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C004BE-76CE-41A9-B538-3B56C1A595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88" y="1608119"/>
            <a:ext cx="3320864" cy="5093746"/>
          </a:xfrm>
          <a:prstGeom prst="rect">
            <a:avLst/>
          </a:prstGeom>
        </p:spPr>
      </p:pic>
      <p:sp>
        <p:nvSpPr>
          <p:cNvPr id="7" name="Rectangle : coins arrondis 6"/>
          <p:cNvSpPr/>
          <p:nvPr/>
        </p:nvSpPr>
        <p:spPr>
          <a:xfrm>
            <a:off x="1549028" y="5149526"/>
            <a:ext cx="2925184" cy="10414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/>
          <p:cNvSpPr txBox="1"/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B47419-D700-4C4F-82EF-9A181643D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95" y="2138182"/>
            <a:ext cx="7059010" cy="406898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FE2DFE3-1A1E-41FD-9EE8-56233F10D498}"/>
              </a:ext>
            </a:extLst>
          </p:cNvPr>
          <p:cNvSpPr txBox="1"/>
          <p:nvPr/>
        </p:nvSpPr>
        <p:spPr>
          <a:xfrm>
            <a:off x="1216950" y="3649452"/>
            <a:ext cx="5360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M</a:t>
            </a:r>
            <a:r>
              <a:rPr lang="fr-FR" sz="2800" dirty="0">
                <a:solidFill>
                  <a:srgbClr val="C00000"/>
                </a:solidFill>
                <a:latin typeface="Dosis SemiBold" pitchFamily="2" charset="0"/>
              </a:rPr>
              <a:t>on ami peut venir chez moi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A01023B-B676-41C7-929B-015860E24EEC}"/>
              </a:ext>
            </a:extLst>
          </p:cNvPr>
          <p:cNvSpPr txBox="1"/>
          <p:nvPr/>
        </p:nvSpPr>
        <p:spPr>
          <a:xfrm>
            <a:off x="1135056" y="5365029"/>
            <a:ext cx="611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N</a:t>
            </a:r>
            <a:r>
              <a:rPr lang="fr-FR" sz="2800" dirty="0">
                <a:solidFill>
                  <a:srgbClr val="C00000"/>
                </a:solidFill>
                <a:latin typeface="Dosis SemiBold" pitchFamily="2" charset="0"/>
              </a:rPr>
              <a:t>ous pouvons jouer aux jeux vidéo</a:t>
            </a:r>
            <a:r>
              <a:rPr lang="fr-FR" sz="2800" dirty="0">
                <a:solidFill>
                  <a:srgbClr val="00ACA4"/>
                </a:solidFill>
                <a:latin typeface="Dosis SemiBold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5B2AFD-C166-40FA-B68B-C5260F66C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17" y="1829578"/>
            <a:ext cx="3177366" cy="471849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17159" y="3148784"/>
            <a:ext cx="2109682" cy="626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Flèche : droite 9"/>
          <p:cNvSpPr/>
          <p:nvPr/>
        </p:nvSpPr>
        <p:spPr>
          <a:xfrm>
            <a:off x="2715692" y="3318147"/>
            <a:ext cx="673486" cy="1465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AEB102-1DFC-CABD-AB46-735EFE2D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8" name="majd_wa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4789" y="2231030"/>
            <a:ext cx="1874421" cy="33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C3FAB45-22E0-4671-AAEA-F6142E3E4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557FB24-B439-4483-B51E-646C9A62E6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endParaRPr lang="fr-FR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Dialogue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Écriture – Point de langue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  <a:sym typeface="Wingdings" panose="05000000000000000000" pitchFamily="2" charset="2"/>
              </a:rPr>
              <a:t>Lecture – Lecture et compréhension des mots</a:t>
            </a:r>
          </a:p>
          <a:p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4675879-28DD-4557-BCE1-9BC8494DB0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145BCC-03D2-4DBB-A0EC-1EB036BAB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A6905B03-C307-4CF9-8745-C55CC5F86C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645F9B2-436A-44A1-95D9-0C1661974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</a:t>
            </a: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5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867558" y="3886051"/>
            <a:ext cx="3587584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Oral –  Prise de parole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Lecture – Lecture et compréhension des phrases</a:t>
            </a:r>
          </a:p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002060"/>
                </a:solidFill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  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701458" y="3889180"/>
            <a:ext cx="3527191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fontAlgn="auto"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Oral – Acte de parole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Lecture – Graphèmes :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Qu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q.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Écriture – Graphèmes : </a:t>
            </a:r>
            <a:r>
              <a:rPr lang="fr-FR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Qu</a:t>
            </a: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 - q.</a:t>
            </a:r>
          </a:p>
        </p:txBody>
      </p:sp>
    </p:spTree>
    <p:extLst>
      <p:ext uri="{BB962C8B-B14F-4D97-AF65-F5344CB8AC3E}">
        <p14:creationId xmlns:p14="http://schemas.microsoft.com/office/powerpoint/2010/main" val="289311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Écrire des phrases.</a:t>
            </a:r>
            <a:endParaRPr lang="en-US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/>
          <p:cNvSpPr txBox="1"/>
          <p:nvPr/>
        </p:nvSpPr>
        <p:spPr>
          <a:xfrm>
            <a:off x="2320205" y="2144230"/>
            <a:ext cx="1904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24D7B"/>
                </a:solidFill>
                <a:latin typeface="Dosis ExtraBold" pitchFamily="2" charset="0"/>
              </a:rPr>
              <a:t>1.  Prise de parole </a:t>
            </a:r>
          </a:p>
        </p:txBody>
      </p:sp>
      <p:sp>
        <p:nvSpPr>
          <p:cNvPr id="17" name="Espace réservé du texte 5"/>
          <p:cNvSpPr txBox="1"/>
          <p:nvPr/>
        </p:nvSpPr>
        <p:spPr>
          <a:xfrm>
            <a:off x="2221200" y="2516862"/>
            <a:ext cx="518062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en réutilisant les actes de parole enseignés.</a:t>
            </a:r>
          </a:p>
        </p:txBody>
      </p:sp>
      <p:sp>
        <p:nvSpPr>
          <p:cNvPr id="7" name="Titre 8"/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en-US" sz="3200" dirty="0"/>
              <a:t>Plan de la séance 5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9" name="Espace réservé pour une image  13" descr="Une image contenant horloge, cercle, symbole, Police&#10;&#10;Le contenu généré par l’IA peut être incorrect.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40805"/>
            <a:ext cx="540000" cy="54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 fontScale="90000"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Aujourd’hui, nous allons apprendre à nous présenter, à parler de ce que nous faisons avec nos familles, à dire qui va venir à la maison ce soir et à parler de ce que nous allons faire avec eux.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WhatsApp Video 2026-02-16 at 16.45.30">
            <a:hlinkClick r:id="" action="ppaction://media"/>
            <a:extLst>
              <a:ext uri="{FF2B5EF4-FFF2-40B4-BE49-F238E27FC236}">
                <a16:creationId xmlns:a16="http://schemas.microsoft.com/office/drawing/2014/main" id="{58F2BFC1-7F63-4B4D-A7BE-7A0A455F83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329" y="2007371"/>
            <a:ext cx="7279341" cy="40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80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5502B2-01C0-4934-80E3-22D9A5A61F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6983FD-F538-421B-AF05-5368533161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111DF6-31E7-420D-A7F2-AD0614C3A43E}">
  <ds:schemaRefs>
    <ds:schemaRef ds:uri="http://schemas.microsoft.com/office/2006/metadata/properties"/>
    <ds:schemaRef ds:uri="http://purl.org/dc/elements/1.1/"/>
    <ds:schemaRef ds:uri="f0534ec5-868f-4ce6-85c7-99f0612daa52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202b3bc9-e036-45c7-aea0-06aec8cd7a4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1116</Words>
  <PresentationFormat>Affichage à l'écran (4:3)</PresentationFormat>
  <Paragraphs>147</Paragraphs>
  <Slides>46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46</vt:i4>
      </vt:variant>
    </vt:vector>
  </HeadingPairs>
  <TitlesOfParts>
    <vt:vector size="63" baseType="lpstr">
      <vt:lpstr>Dosis</vt:lpstr>
      <vt:lpstr>Aptos</vt:lpstr>
      <vt:lpstr>Wingdings</vt:lpstr>
      <vt:lpstr>Dosis SemiBold</vt:lpstr>
      <vt:lpstr>Arial</vt:lpstr>
      <vt:lpstr>Aptos Display</vt:lpstr>
      <vt:lpstr>Dosis Medium</vt:lpstr>
      <vt:lpstr>Dosis ExtraBold</vt:lpstr>
      <vt:lpstr>Calibri</vt:lpstr>
      <vt:lpstr>2_Conception personnalisée</vt:lpstr>
      <vt:lpstr>00_Env-Enseignant</vt:lpstr>
      <vt:lpstr>Oral</vt:lpstr>
      <vt:lpstr>Lecture</vt:lpstr>
      <vt:lpstr>Ecriture</vt:lpstr>
      <vt:lpstr>Thème Office</vt:lpstr>
      <vt:lpstr>1_Env-Enseignant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présenter, à parler de ce que nous faisons avec nos familles, à dire qui va venir à la maison ce soir et à parler de ce que nous allons faire avec eux. Écoutez bien.</vt:lpstr>
      <vt:lpstr>Lecture de la vidéo.</vt:lpstr>
      <vt:lpstr>Maintenant, nous allons prendre la parole pour nous présenter, parler de ce que nous faisons avec  nos familles, dire qui va venir à la maison ce soir et de ce que nous allons faire avec eux.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dit son nom, sa classe et son école, puis dit ce qu’il fait avec sa famille, qui va venir à la maison ce soir et parle de ce qu’il va faire avec eux.</vt:lpstr>
      <vt:lpstr>Plan de la séance 5</vt:lpstr>
      <vt:lpstr>Maintenant, on va faire de la lecture. </vt:lpstr>
      <vt:lpstr>C’est le mot : beaucoup.  On va l’épeler ensemble : b-e-a-u-c-o-u-p. </vt:lpstr>
      <vt:lpstr>C’est le mot : sous.  On va l’épeler ensemble : s-o-u-s. </vt:lpstr>
      <vt:lpstr>Lisez ces phrases en silence. Après, on va écouter un audio. </vt:lpstr>
      <vt:lpstr>Lecture de l’audio.  </vt:lpstr>
      <vt:lpstr>Présentation PowerPoint</vt:lpstr>
      <vt:lpstr>On passe à une autre activité. Regardez cette image. Voici Rim et son frère Akram.</vt:lpstr>
      <vt:lpstr>Est-ce que Akram porte un casque ? Qui veut répondre ? </vt:lpstr>
      <vt:lpstr>Est-ce que Rim porte un casque ? Qui veut répondre ? </vt:lpstr>
      <vt:lpstr>Est-ce que Akram et Rim font leurs devoirs ? Qui veut répondre ? </vt:lpstr>
      <vt:lpstr>Est-ce que les deux frères font un pique-nique ? Qui veut répondre ? </vt:lpstr>
      <vt:lpstr>Prenez les ardoises.</vt:lpstr>
      <vt:lpstr>Lisez silencieusement les phrases. Personne ne lit les phrases à voix haute.  Écrivez les numéros des bonnes phrases sur l’ardoise : 1, 2,3 ou 4.</vt:lpstr>
      <vt:lpstr>Levez vos ardoises. </vt:lpstr>
      <vt:lpstr>Les bonnes réponses sont les numéros 1, 2 et 4. </vt:lpstr>
      <vt:lpstr>Prenez vos livrets à la page 73. Avec votre voisin, lisez les phrases et cochez les bonnes réponses. Je vais circuler entre les rangs pour vous aider. </vt:lpstr>
      <vt:lpstr>Corrigez.</vt:lpstr>
      <vt:lpstr>Plan de la séance 5</vt:lpstr>
      <vt:lpstr>Lisez et observez cette phrase. Vous allez l’écrire après. Tenez-vous prêts.  </vt:lpstr>
      <vt:lpstr>Prenez vos cahiers. </vt:lpstr>
      <vt:lpstr>Dictée en cours.</vt:lpstr>
      <vt:lpstr>Deuxième dictée.</vt:lpstr>
      <vt:lpstr>Troisième dictée.</vt:lpstr>
      <vt:lpstr>Corrigez. </vt:lpstr>
      <vt:lpstr>On passe à une autre activité. Ces mots sont en désordre. Écrivez sur vos cahiers une phrase correcte à partir de ces mots.</vt:lpstr>
      <vt:lpstr>Qui veut lire sa phrase ?</vt:lpstr>
      <vt:lpstr>Corrigez. Je n’oublie pas la majuscule au début de la phrase, le point à la fin et les espaces entre les mots. </vt:lpstr>
      <vt:lpstr>Prenez vos livrets à la page 74. Vous aller faire l’activité 5. Je vais circuler entre les rangs pour vous aider. </vt:lpstr>
      <vt:lpstr>Présentation PowerPoint</vt:lpstr>
      <vt:lpstr>À la maison, lisez ces phrases et recopiez-les sur votre cahier. </vt:lpstr>
      <vt:lpstr>La séance d’aujourd’hui est terminée. À bientôt.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2025-08-13T10:11:00Z</cp:lastPrinted>
  <dcterms:created xsi:type="dcterms:W3CDTF">2025-08-01T12:31:00Z</dcterms:created>
  <dcterms:modified xsi:type="dcterms:W3CDTF">2026-02-18T20:18:08Z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3B21D82F96F244A88607757769314F0F_13</vt:lpwstr>
  </property>
  <property fmtid="{D5CDD505-2E9C-101B-9397-08002B2CF9AE}" pid="3" name="KSOProductBuildVer">
    <vt:lpwstr>1036-12.2.0.23131</vt:lpwstr>
  </property>
  <property fmtid="{D5CDD505-2E9C-101B-9397-08002B2CF9AE}" pid="4" name="ContentTypeId">
    <vt:lpwstr>0x0101003BE1CA3E4EEE7E478F0E6E453AD473F7</vt:lpwstr>
  </property>
</Properties>
</file>