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8" r:id="rId3"/>
    <p:sldId id="259" r:id="rId4"/>
    <p:sldId id="262" r:id="rId5"/>
    <p:sldId id="337" r:id="rId6"/>
    <p:sldId id="264" r:id="rId7"/>
    <p:sldId id="269" r:id="rId8"/>
    <p:sldId id="270" r:id="rId9"/>
    <p:sldId id="273" r:id="rId10"/>
    <p:sldId id="321" r:id="rId11"/>
    <p:sldId id="274" r:id="rId12"/>
    <p:sldId id="275" r:id="rId13"/>
    <p:sldId id="277" r:id="rId14"/>
    <p:sldId id="278" r:id="rId15"/>
    <p:sldId id="327" r:id="rId16"/>
    <p:sldId id="320" r:id="rId17"/>
    <p:sldId id="328" r:id="rId18"/>
    <p:sldId id="329" r:id="rId19"/>
    <p:sldId id="330" r:id="rId20"/>
    <p:sldId id="331" r:id="rId21"/>
    <p:sldId id="332" r:id="rId22"/>
    <p:sldId id="279" r:id="rId23"/>
    <p:sldId id="322" r:id="rId24"/>
    <p:sldId id="333" r:id="rId25"/>
    <p:sldId id="336" r:id="rId26"/>
    <p:sldId id="334" r:id="rId27"/>
    <p:sldId id="335" r:id="rId28"/>
    <p:sldId id="28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921" autoAdjust="0"/>
  </p:normalViewPr>
  <p:slideViewPr>
    <p:cSldViewPr>
      <p:cViewPr varScale="1">
        <p:scale>
          <a:sx n="58" d="100"/>
          <a:sy n="58" d="100"/>
        </p:scale>
        <p:origin x="1520" y="44"/>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28E252-5720-4948-8F2A-A55CFD35BC48}" type="datetimeFigureOut">
              <a:rPr lang="en-NG" smtClean="0"/>
              <a:t>01/07/2023</a:t>
            </a:fld>
            <a:endParaRPr lang="en-NG"/>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3A36AA-E09A-4761-B7A8-72833AFE2FE4}" type="slidenum">
              <a:rPr lang="en-NG" smtClean="0"/>
              <a:t>‹#›</a:t>
            </a:fld>
            <a:endParaRPr lang="en-NG"/>
          </a:p>
        </p:txBody>
      </p:sp>
    </p:spTree>
    <p:extLst>
      <p:ext uri="{BB962C8B-B14F-4D97-AF65-F5344CB8AC3E}">
        <p14:creationId xmlns:p14="http://schemas.microsoft.com/office/powerpoint/2010/main" val="1876154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F23A36AA-E09A-4761-B7A8-72833AFE2FE4}" type="slidenum">
              <a:rPr lang="en-NG" smtClean="0"/>
              <a:t>7</a:t>
            </a:fld>
            <a:endParaRPr lang="en-NG"/>
          </a:p>
        </p:txBody>
      </p:sp>
    </p:spTree>
    <p:extLst>
      <p:ext uri="{BB962C8B-B14F-4D97-AF65-F5344CB8AC3E}">
        <p14:creationId xmlns:p14="http://schemas.microsoft.com/office/powerpoint/2010/main" val="32747429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3CBFFEC-179C-4458-88DF-D8798AE64125}" type="datetimeFigureOut">
              <a:rPr lang="en-US" smtClean="0"/>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3066490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CBFFEC-179C-4458-88DF-D8798AE64125}" type="datetimeFigureOut">
              <a:rPr lang="en-US" smtClean="0"/>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3874700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CBFFEC-179C-4458-88DF-D8798AE64125}" type="datetimeFigureOut">
              <a:rPr lang="en-US" smtClean="0"/>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15408861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3CBFFEC-179C-4458-88DF-D8798AE64125}" type="datetimeFigureOut">
              <a:rPr lang="en-US" smtClean="0"/>
              <a:t>7/1/2023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1943127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3CBFFEC-179C-4458-88DF-D8798AE64125}" type="datetimeFigureOut">
              <a:rPr lang="en-US" smtClean="0"/>
              <a:t>7/1/2023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1904830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3CBFFEC-179C-4458-88DF-D8798AE64125}" type="datetimeFigureOut">
              <a:rPr lang="en-US" smtClean="0"/>
              <a:t>7/1/2023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3687721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BFFEC-179C-4458-88DF-D8798AE64125}" type="datetimeFigureOut">
              <a:rPr lang="en-US" smtClean="0"/>
              <a:t>7/1/2023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124856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CBFFEC-179C-4458-88DF-D8798AE64125}" type="datetimeFigureOut">
              <a:rPr lang="en-US" smtClean="0"/>
              <a:t>7/1/2023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3632324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CBFFEC-179C-4458-88DF-D8798AE64125}" type="datetimeFigureOut">
              <a:rPr lang="en-US" smtClean="0"/>
              <a:t>7/1/2023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3120480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CBFFEC-179C-4458-88DF-D8798AE64125}" type="datetimeFigureOut">
              <a:rPr lang="en-US" smtClean="0"/>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2932725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3CBFFEC-179C-4458-88DF-D8798AE64125}" type="datetimeFigureOut">
              <a:rPr lang="en-US" smtClean="0"/>
              <a:t>7/1/2023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8C8820-E188-499B-B254-E7A70AFFD95E}" type="slidenum">
              <a:rPr lang="en-US" smtClean="0"/>
              <a:t>‹#›</a:t>
            </a:fld>
            <a:endParaRPr lang="en-US"/>
          </a:p>
        </p:txBody>
      </p:sp>
    </p:spTree>
    <p:extLst>
      <p:ext uri="{BB962C8B-B14F-4D97-AF65-F5344CB8AC3E}">
        <p14:creationId xmlns:p14="http://schemas.microsoft.com/office/powerpoint/2010/main" val="659559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CBFFEC-179C-4458-88DF-D8798AE64125}" type="datetimeFigureOut">
              <a:rPr lang="en-US" smtClean="0"/>
              <a:t>7/1/2023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8C8820-E188-499B-B254-E7A70AFFD95E}" type="slidenum">
              <a:rPr lang="en-US" smtClean="0"/>
              <a:t>‹#›</a:t>
            </a:fld>
            <a:endParaRPr lang="en-US"/>
          </a:p>
        </p:txBody>
      </p:sp>
    </p:spTree>
    <p:extLst>
      <p:ext uri="{BB962C8B-B14F-4D97-AF65-F5344CB8AC3E}">
        <p14:creationId xmlns:p14="http://schemas.microsoft.com/office/powerpoint/2010/main" val="4770373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1"/>
            <a:ext cx="7772400" cy="1066800"/>
          </a:xfrm>
        </p:spPr>
        <p:txBody>
          <a:bodyPr>
            <a:noAutofit/>
          </a:bodyPr>
          <a:lstStyle/>
          <a:p>
            <a:r>
              <a:rPr lang="en-US" sz="4000" b="1" dirty="0"/>
              <a:t>Lecture on PCO 354 </a:t>
            </a:r>
            <a:br>
              <a:rPr lang="en-US" sz="4000" b="1" dirty="0"/>
            </a:br>
            <a:r>
              <a:rPr lang="en-US" sz="4000" b="1" dirty="0"/>
              <a:t>(Antidiabetic drugs)</a:t>
            </a:r>
          </a:p>
        </p:txBody>
      </p:sp>
      <p:sp>
        <p:nvSpPr>
          <p:cNvPr id="3" name="Subtitle 2"/>
          <p:cNvSpPr>
            <a:spLocks noGrp="1"/>
          </p:cNvSpPr>
          <p:nvPr>
            <p:ph type="subTitle" idx="1"/>
          </p:nvPr>
        </p:nvSpPr>
        <p:spPr>
          <a:xfrm>
            <a:off x="838200" y="3886200"/>
            <a:ext cx="8077200" cy="2133600"/>
          </a:xfrm>
        </p:spPr>
        <p:txBody>
          <a:bodyPr>
            <a:normAutofit/>
          </a:bodyPr>
          <a:lstStyle/>
          <a:p>
            <a:pPr algn="l"/>
            <a:r>
              <a:rPr lang="en-US" dirty="0"/>
              <a:t>Aprioku JS</a:t>
            </a:r>
          </a:p>
          <a:p>
            <a:pPr algn="l"/>
            <a:r>
              <a:rPr lang="en-US" dirty="0"/>
              <a:t>Department of Pharmacology &amp; Toxicology</a:t>
            </a:r>
          </a:p>
          <a:p>
            <a:pPr algn="l"/>
            <a:r>
              <a:rPr lang="en-US" dirty="0"/>
              <a:t>Niger Delta University</a:t>
            </a:r>
          </a:p>
        </p:txBody>
      </p:sp>
    </p:spTree>
    <p:extLst>
      <p:ext uri="{BB962C8B-B14F-4D97-AF65-F5344CB8AC3E}">
        <p14:creationId xmlns:p14="http://schemas.microsoft.com/office/powerpoint/2010/main" val="3150162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dirty="0"/>
              <a:t>Diabetes</a:t>
            </a:r>
          </a:p>
        </p:txBody>
      </p:sp>
      <p:sp>
        <p:nvSpPr>
          <p:cNvPr id="3" name="Content Placeholder 2"/>
          <p:cNvSpPr>
            <a:spLocks noGrp="1"/>
          </p:cNvSpPr>
          <p:nvPr>
            <p:ph idx="1"/>
          </p:nvPr>
        </p:nvSpPr>
        <p:spPr>
          <a:xfrm>
            <a:off x="457200" y="1219200"/>
            <a:ext cx="8229600" cy="5334000"/>
          </a:xfrm>
        </p:spPr>
        <p:txBody>
          <a:bodyPr>
            <a:normAutofit/>
          </a:bodyPr>
          <a:lstStyle/>
          <a:p>
            <a:pPr algn="just"/>
            <a:r>
              <a:rPr lang="en-GB" sz="2400" b="1" dirty="0">
                <a:effectLst/>
                <a:latin typeface="Arial" panose="020B0604020202020204" pitchFamily="34" charset="0"/>
                <a:ea typeface="Calibri" panose="020F0502020204030204" pitchFamily="34" charset="0"/>
                <a:cs typeface="Arial" panose="020B0604020202020204" pitchFamily="34" charset="0"/>
              </a:rPr>
              <a:t>Diabetes mellitus</a:t>
            </a:r>
            <a:r>
              <a:rPr lang="en-GB" sz="2400" dirty="0">
                <a:effectLst/>
                <a:latin typeface="Arial" panose="020B0604020202020204" pitchFamily="34" charset="0"/>
                <a:ea typeface="Calibri" panose="020F0502020204030204" pitchFamily="34" charset="0"/>
                <a:cs typeface="Arial" panose="020B0604020202020204" pitchFamily="34" charset="0"/>
              </a:rPr>
              <a:t> is a chronic metabolic disorder which occurs when there is reduced (or absent) secretion of </a:t>
            </a:r>
            <a:r>
              <a:rPr lang="en-GB" sz="2400" b="1" dirty="0">
                <a:effectLst/>
                <a:latin typeface="Arial" panose="020B0604020202020204" pitchFamily="34" charset="0"/>
                <a:ea typeface="Calibri" panose="020F0502020204030204" pitchFamily="34" charset="0"/>
                <a:cs typeface="Arial" panose="020B0604020202020204" pitchFamily="34" charset="0"/>
              </a:rPr>
              <a:t>insulin</a:t>
            </a:r>
            <a:r>
              <a:rPr lang="en-GB" sz="2400" dirty="0">
                <a:effectLst/>
                <a:latin typeface="Arial" panose="020B0604020202020204" pitchFamily="34" charset="0"/>
                <a:ea typeface="Calibri" panose="020F0502020204030204" pitchFamily="34" charset="0"/>
                <a:cs typeface="Arial" panose="020B0604020202020204" pitchFamily="34" charset="0"/>
              </a:rPr>
              <a:t>, often combined with reduced sensitivity to its action (</a:t>
            </a:r>
            <a:r>
              <a:rPr lang="en-GB" sz="2400" dirty="0">
                <a:effectLst/>
                <a:highlight>
                  <a:srgbClr val="00FF00"/>
                </a:highlight>
                <a:latin typeface="Arial" panose="020B0604020202020204" pitchFamily="34" charset="0"/>
                <a:ea typeface="Calibri" panose="020F0502020204030204" pitchFamily="34" charset="0"/>
                <a:cs typeface="Arial" panose="020B0604020202020204" pitchFamily="34" charset="0"/>
              </a:rPr>
              <a:t>insulin resistance</a:t>
            </a:r>
            <a:r>
              <a:rPr lang="en-GB" sz="2400" dirty="0">
                <a:effectLst/>
                <a:latin typeface="Arial" panose="020B0604020202020204" pitchFamily="34" charset="0"/>
                <a:ea typeface="Calibri" panose="020F0502020204030204" pitchFamily="34" charset="0"/>
                <a:cs typeface="Arial" panose="020B0604020202020204" pitchFamily="34" charset="0"/>
              </a:rPr>
              <a:t>). </a:t>
            </a:r>
          </a:p>
          <a:p>
            <a:pPr algn="just"/>
            <a:endParaRPr lang="en-GB" sz="2400" dirty="0">
              <a:latin typeface="Arial" panose="020B0604020202020204" pitchFamily="34" charset="0"/>
              <a:ea typeface="Calibri" panose="020F0502020204030204" pitchFamily="34" charset="0"/>
              <a:cs typeface="Arial" panose="020B0604020202020204" pitchFamily="34" charset="0"/>
            </a:endParaRPr>
          </a:p>
          <a:p>
            <a:pPr algn="just"/>
            <a:r>
              <a:rPr lang="en-GB" sz="2400" dirty="0">
                <a:effectLst/>
                <a:latin typeface="Arial" panose="020B0604020202020204" pitchFamily="34" charset="0"/>
                <a:ea typeface="Calibri" panose="020F0502020204030204" pitchFamily="34" charset="0"/>
                <a:cs typeface="Arial" panose="020B0604020202020204" pitchFamily="34" charset="0"/>
              </a:rPr>
              <a:t>The disease is characterised by a high blood glucose concentration or hyperglycaemia (i.e., when fasting plasma glucose &gt; 7.0 mmol/l, or plasma glucose &gt; 11.1 mmol/l, two hours after a meal). </a:t>
            </a:r>
          </a:p>
          <a:p>
            <a:pPr algn="just"/>
            <a:endParaRPr lang="en-GB" sz="2400" dirty="0">
              <a:latin typeface="Arial" panose="020B0604020202020204" pitchFamily="34" charset="0"/>
              <a:ea typeface="Calibri" panose="020F0502020204030204" pitchFamily="34" charset="0"/>
              <a:cs typeface="Arial" panose="020B0604020202020204" pitchFamily="34" charset="0"/>
            </a:endParaRPr>
          </a:p>
          <a:p>
            <a:pPr algn="just"/>
            <a:r>
              <a:rPr lang="en-GB" sz="2400" dirty="0">
                <a:effectLst/>
                <a:latin typeface="Arial" panose="020B0604020202020204" pitchFamily="34" charset="0"/>
                <a:ea typeface="Calibri" panose="020F0502020204030204" pitchFamily="34" charset="0"/>
                <a:cs typeface="Arial" panose="020B0604020202020204" pitchFamily="34" charset="0"/>
              </a:rPr>
              <a:t>Hyperglycaemia occurs because of uncontrolled </a:t>
            </a:r>
            <a:r>
              <a:rPr lang="en-GB" sz="2400" dirty="0">
                <a:effectLst/>
                <a:highlight>
                  <a:srgbClr val="00FF00"/>
                </a:highlight>
                <a:latin typeface="Arial" panose="020B0604020202020204" pitchFamily="34" charset="0"/>
                <a:ea typeface="Calibri" panose="020F0502020204030204" pitchFamily="34" charset="0"/>
                <a:cs typeface="Arial" panose="020B0604020202020204" pitchFamily="34" charset="0"/>
              </a:rPr>
              <a:t>hepatic glucose output</a:t>
            </a:r>
            <a:r>
              <a:rPr lang="en-GB" sz="2400" dirty="0">
                <a:effectLst/>
                <a:latin typeface="Arial" panose="020B0604020202020204" pitchFamily="34" charset="0"/>
                <a:ea typeface="Calibri" panose="020F0502020204030204" pitchFamily="34" charset="0"/>
                <a:cs typeface="Arial" panose="020B0604020202020204" pitchFamily="34" charset="0"/>
              </a:rPr>
              <a:t> and reduced </a:t>
            </a:r>
            <a:r>
              <a:rPr lang="en-GB" sz="2400" dirty="0">
                <a:effectLst/>
                <a:highlight>
                  <a:srgbClr val="00FF00"/>
                </a:highlight>
                <a:latin typeface="Arial" panose="020B0604020202020204" pitchFamily="34" charset="0"/>
                <a:ea typeface="Calibri" panose="020F0502020204030204" pitchFamily="34" charset="0"/>
                <a:cs typeface="Arial" panose="020B0604020202020204" pitchFamily="34" charset="0"/>
              </a:rPr>
              <a:t>uptake of glucose by skeletal muscle</a:t>
            </a:r>
            <a:r>
              <a:rPr lang="en-GB" sz="2400" dirty="0">
                <a:effectLst/>
                <a:highlight>
                  <a:srgbClr val="FFFF00"/>
                </a:highlight>
                <a:latin typeface="Arial" panose="020B0604020202020204" pitchFamily="34" charset="0"/>
                <a:ea typeface="Calibri" panose="020F0502020204030204" pitchFamily="34" charset="0"/>
                <a:cs typeface="Arial" panose="020B0604020202020204" pitchFamily="34" charset="0"/>
              </a:rPr>
              <a:t> </a:t>
            </a:r>
            <a:r>
              <a:rPr lang="en-GB" sz="2400" dirty="0">
                <a:effectLst/>
                <a:latin typeface="Arial" panose="020B0604020202020204" pitchFamily="34" charset="0"/>
                <a:ea typeface="Calibri" panose="020F0502020204030204" pitchFamily="34" charset="0"/>
                <a:cs typeface="Arial" panose="020B0604020202020204" pitchFamily="34" charset="0"/>
              </a:rPr>
              <a:t>with reduced </a:t>
            </a:r>
            <a:r>
              <a:rPr lang="en-GB" sz="2400" dirty="0">
                <a:effectLst/>
                <a:highlight>
                  <a:srgbClr val="00FF00"/>
                </a:highlight>
                <a:latin typeface="Arial" panose="020B0604020202020204" pitchFamily="34" charset="0"/>
                <a:ea typeface="Calibri" panose="020F0502020204030204" pitchFamily="34" charset="0"/>
                <a:cs typeface="Arial" panose="020B0604020202020204" pitchFamily="34" charset="0"/>
              </a:rPr>
              <a:t>glycogen synthesis</a:t>
            </a:r>
            <a:r>
              <a:rPr lang="en-GB" sz="2400" dirty="0">
                <a:effectLst/>
                <a:latin typeface="Arial" panose="020B0604020202020204" pitchFamily="34" charset="0"/>
                <a:ea typeface="Calibri" panose="020F0502020204030204" pitchFamily="34" charset="0"/>
                <a:cs typeface="Arial" panose="020B0604020202020204" pitchFamily="34" charset="0"/>
              </a:rPr>
              <a:t>.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lvl="1"/>
            <a:endParaRPr lang="en-GB"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5533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b="1" dirty="0"/>
              <a:t>Diabetes</a:t>
            </a:r>
            <a:endParaRPr lang="en-GB" dirty="0"/>
          </a:p>
        </p:txBody>
      </p:sp>
      <p:sp>
        <p:nvSpPr>
          <p:cNvPr id="3" name="Content Placeholder 2"/>
          <p:cNvSpPr>
            <a:spLocks noGrp="1"/>
          </p:cNvSpPr>
          <p:nvPr>
            <p:ph idx="1"/>
          </p:nvPr>
        </p:nvSpPr>
        <p:spPr>
          <a:xfrm>
            <a:off x="457200" y="1143000"/>
            <a:ext cx="8229600" cy="5257800"/>
          </a:xfrm>
        </p:spPr>
        <p:txBody>
          <a:bodyPr>
            <a:noAutofit/>
          </a:bodyPr>
          <a:lstStyle/>
          <a:p>
            <a:r>
              <a:rPr lang="en-GB" sz="2400" dirty="0">
                <a:effectLst/>
                <a:latin typeface="Arial" panose="020B0604020202020204" pitchFamily="34" charset="0"/>
                <a:ea typeface="Calibri" panose="020F0502020204030204" pitchFamily="34" charset="0"/>
                <a:cs typeface="Arial" panose="020B0604020202020204" pitchFamily="34" charset="0"/>
              </a:rPr>
              <a:t>Characteristic signs of diabetes mellitus are </a:t>
            </a:r>
            <a:r>
              <a:rPr lang="en-GB" sz="2400" b="1" dirty="0">
                <a:effectLst/>
                <a:latin typeface="Arial" panose="020B0604020202020204" pitchFamily="34" charset="0"/>
                <a:ea typeface="Calibri" panose="020F0502020204030204" pitchFamily="34" charset="0"/>
                <a:cs typeface="Arial" panose="020B0604020202020204" pitchFamily="34" charset="0"/>
              </a:rPr>
              <a:t>glycosuria</a:t>
            </a:r>
            <a:r>
              <a:rPr lang="en-GB" sz="2400" dirty="0">
                <a:effectLst/>
                <a:latin typeface="Arial" panose="020B0604020202020204" pitchFamily="34" charset="0"/>
                <a:ea typeface="Calibri" panose="020F0502020204030204" pitchFamily="34" charset="0"/>
                <a:cs typeface="Arial" panose="020B0604020202020204" pitchFamily="34" charset="0"/>
              </a:rPr>
              <a:t> (glucose in urine), </a:t>
            </a:r>
            <a:r>
              <a:rPr lang="en-GB" sz="2400" b="1" dirty="0">
                <a:effectLst/>
                <a:latin typeface="Arial" panose="020B0604020202020204" pitchFamily="34" charset="0"/>
                <a:ea typeface="Calibri" panose="020F0502020204030204" pitchFamily="34" charset="0"/>
                <a:cs typeface="Arial" panose="020B0604020202020204" pitchFamily="34" charset="0"/>
              </a:rPr>
              <a:t>polyuria</a:t>
            </a:r>
            <a:r>
              <a:rPr lang="en-GB" sz="2400" dirty="0">
                <a:effectLst/>
                <a:latin typeface="Arial" panose="020B0604020202020204" pitchFamily="34" charset="0"/>
                <a:ea typeface="Calibri" panose="020F0502020204030204" pitchFamily="34" charset="0"/>
                <a:cs typeface="Arial" panose="020B0604020202020204" pitchFamily="34" charset="0"/>
              </a:rPr>
              <a:t> (excess urine formation), </a:t>
            </a:r>
            <a:r>
              <a:rPr lang="en-GB" sz="2400" b="1" dirty="0">
                <a:effectLst/>
                <a:latin typeface="Arial" panose="020B0604020202020204" pitchFamily="34" charset="0"/>
                <a:ea typeface="Calibri" panose="020F0502020204030204" pitchFamily="34" charset="0"/>
                <a:cs typeface="Arial" panose="020B0604020202020204" pitchFamily="34" charset="0"/>
              </a:rPr>
              <a:t>polydipsia</a:t>
            </a:r>
            <a:r>
              <a:rPr lang="en-GB" sz="2400" dirty="0">
                <a:effectLst/>
                <a:latin typeface="Arial" panose="020B0604020202020204" pitchFamily="34" charset="0"/>
                <a:ea typeface="Calibri" panose="020F0502020204030204" pitchFamily="34" charset="0"/>
                <a:cs typeface="Arial" panose="020B0604020202020204" pitchFamily="34" charset="0"/>
              </a:rPr>
              <a:t> (dehydration, thirst and water intake). </a:t>
            </a:r>
          </a:p>
          <a:p>
            <a:endParaRPr lang="en-GB" sz="2400" dirty="0">
              <a:latin typeface="Arial" panose="020B0604020202020204" pitchFamily="34" charset="0"/>
              <a:ea typeface="Calibri" panose="020F0502020204030204" pitchFamily="34" charset="0"/>
              <a:cs typeface="Arial" panose="020B0604020202020204" pitchFamily="34" charset="0"/>
            </a:endParaRPr>
          </a:p>
          <a:p>
            <a:r>
              <a:rPr lang="en-GB" sz="2400" dirty="0">
                <a:effectLst/>
                <a:latin typeface="Arial" panose="020B0604020202020204" pitchFamily="34" charset="0"/>
                <a:ea typeface="Calibri" panose="020F0502020204030204" pitchFamily="34" charset="0"/>
                <a:cs typeface="Arial" panose="020B0604020202020204" pitchFamily="34" charset="0"/>
              </a:rPr>
              <a:t>Disease also cause wasting through increased breakdown and reduced synthesis of proteins and diabetic ketoacidosis. </a:t>
            </a:r>
          </a:p>
          <a:p>
            <a:endParaRPr lang="en-GB" sz="2400" i="1" dirty="0">
              <a:latin typeface="Arial" panose="020B0604020202020204" pitchFamily="34" charset="0"/>
              <a:ea typeface="Calibri" panose="020F0502020204030204" pitchFamily="34" charset="0"/>
              <a:cs typeface="Arial" panose="020B0604020202020204" pitchFamily="34" charset="0"/>
            </a:endParaRPr>
          </a:p>
          <a:p>
            <a:pPr>
              <a:spcBef>
                <a:spcPts val="0"/>
              </a:spcBef>
            </a:pPr>
            <a:r>
              <a:rPr lang="en-GB" sz="2400" dirty="0">
                <a:effectLst/>
                <a:latin typeface="Arial" panose="020B0604020202020204" pitchFamily="34" charset="0"/>
                <a:ea typeface="Calibri" panose="020F0502020204030204" pitchFamily="34" charset="0"/>
                <a:cs typeface="Arial" panose="020B0604020202020204" pitchFamily="34" charset="0"/>
              </a:rPr>
              <a:t>There are two main types of diabetes mellitus: </a:t>
            </a:r>
            <a:endParaRPr lang="en-US" sz="2400" dirty="0">
              <a:latin typeface="Arial" panose="020B0604020202020204" pitchFamily="34" charset="0"/>
              <a:ea typeface="Calibri" panose="020F0502020204030204" pitchFamily="34" charset="0"/>
              <a:cs typeface="Arial" panose="020B0604020202020204" pitchFamily="34" charset="0"/>
            </a:endParaRPr>
          </a:p>
          <a:p>
            <a:pPr marL="857250" lvl="1" indent="-457200">
              <a:spcBef>
                <a:spcPts val="0"/>
              </a:spcBef>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Type 1 diabetes (insulin-dependent diabetes mellitus-IDDM-or juvenile-onset diabetes).</a:t>
            </a:r>
          </a:p>
          <a:p>
            <a:pPr marL="857250" lvl="1" indent="-457200">
              <a:spcBef>
                <a:spcPts val="0"/>
              </a:spcBef>
              <a:buFont typeface="+mj-lt"/>
              <a:buAutoNum type="arabicPeriod"/>
            </a:pPr>
            <a:r>
              <a:rPr lang="en-GB" sz="2400" dirty="0">
                <a:effectLst/>
                <a:latin typeface="Arial" panose="020B0604020202020204" pitchFamily="34" charset="0"/>
                <a:ea typeface="Calibri" panose="020F0502020204030204" pitchFamily="34" charset="0"/>
                <a:cs typeface="Arial" panose="020B0604020202020204" pitchFamily="34" charset="0"/>
              </a:rPr>
              <a:t>Type 2 diabetes (non-insulin-dependent diabetes mellitus-NIDDM-or maturity-onset diabetes).</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a:spcBef>
                <a:spcPts val="0"/>
              </a:spcBef>
            </a:pPr>
            <a:endParaRPr lang="en-GB" sz="1400" dirty="0">
              <a:effectLst/>
              <a:latin typeface="Arial" panose="020B0604020202020204" pitchFamily="34" charset="0"/>
              <a:ea typeface="Calibri" panose="020F0502020204030204" pitchFamily="34" charset="0"/>
              <a:cs typeface="Arial" panose="020B0604020202020204" pitchFamily="34" charset="0"/>
            </a:endParaRPr>
          </a:p>
          <a:p>
            <a:pPr>
              <a:spcBef>
                <a:spcPts val="0"/>
              </a:spcBef>
            </a:pPr>
            <a:r>
              <a:rPr lang="en-GB" sz="2400" dirty="0">
                <a:effectLst/>
                <a:latin typeface="Arial" panose="020B0604020202020204" pitchFamily="34" charset="0"/>
                <a:ea typeface="Calibri" panose="020F0502020204030204" pitchFamily="34" charset="0"/>
                <a:cs typeface="Arial" panose="020B0604020202020204" pitchFamily="34" charset="0"/>
              </a:rPr>
              <a:t>Gestational diabetes occurs during pregnancy.</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pPr lvl="1"/>
            <a:endParaRPr lang="en-GB" sz="2400" dirty="0">
              <a:latin typeface="Arial" panose="020B0604020202020204" pitchFamily="34" charset="0"/>
              <a:cs typeface="Arial" panose="020B0604020202020204" pitchFamily="34" charset="0"/>
            </a:endParaRPr>
          </a:p>
          <a:p>
            <a:pPr lvl="1"/>
            <a:endParaRPr lang="en-GB" sz="2400" dirty="0">
              <a:latin typeface="Arial" panose="020B060402020202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805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4742" y="1249362"/>
            <a:ext cx="8202058" cy="5151438"/>
          </a:xfrm>
        </p:spPr>
        <p:txBody>
          <a:bodyPr>
            <a:noAutofit/>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Secretion of insulin</a:t>
            </a:r>
          </a:p>
          <a:p>
            <a:r>
              <a:rPr lang="en-GB" sz="2600" dirty="0">
                <a:effectLst/>
                <a:latin typeface="Arial" panose="020B0604020202020204" pitchFamily="34" charset="0"/>
                <a:ea typeface="Calibri" panose="020F0502020204030204" pitchFamily="34" charset="0"/>
                <a:cs typeface="Arial" panose="020B0604020202020204" pitchFamily="34" charset="0"/>
              </a:rPr>
              <a:t>Insulin is secreted by the pancreatic islets of Langerhans. </a:t>
            </a:r>
          </a:p>
          <a:p>
            <a:endParaRPr lang="en-GB" sz="2600" dirty="0">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The pancreatic islets of Langerhans contain four main cells (β or B, A, D and PP cells) which secrete peptide hormones.</a:t>
            </a:r>
            <a:endParaRPr lang="en-GB" sz="2600" dirty="0">
              <a:latin typeface="Arial" panose="020B0604020202020204" pitchFamily="34" charset="0"/>
              <a:ea typeface="Calibri" panose="020F0502020204030204" pitchFamily="34" charset="0"/>
              <a:cs typeface="Arial" panose="020B0604020202020204" pitchFamily="34" charset="0"/>
            </a:endParaRPr>
          </a:p>
          <a:p>
            <a:endParaRPr lang="en-GB" sz="2600" dirty="0">
              <a:effectLst/>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The B cells secrete </a:t>
            </a:r>
            <a:r>
              <a:rPr lang="en-GB" sz="2600" b="1" dirty="0">
                <a:effectLst/>
                <a:latin typeface="Arial" panose="020B0604020202020204" pitchFamily="34" charset="0"/>
                <a:ea typeface="Calibri" panose="020F0502020204030204" pitchFamily="34" charset="0"/>
                <a:cs typeface="Arial" panose="020B0604020202020204" pitchFamily="34" charset="0"/>
              </a:rPr>
              <a:t>insulin</a:t>
            </a:r>
            <a:r>
              <a:rPr lang="en-GB" sz="2600" b="1" dirty="0">
                <a:latin typeface="Arial" panose="020B0604020202020204" pitchFamily="34" charset="0"/>
                <a:ea typeface="Calibri" panose="020F0502020204030204" pitchFamily="34" charset="0"/>
                <a:cs typeface="Arial" panose="020B0604020202020204" pitchFamily="34" charset="0"/>
              </a:rPr>
              <a:t> </a:t>
            </a:r>
            <a:r>
              <a:rPr lang="en-GB" sz="2600" dirty="0">
                <a:latin typeface="Arial" panose="020B0604020202020204" pitchFamily="34" charset="0"/>
                <a:ea typeface="Calibri" panose="020F0502020204030204" pitchFamily="34" charset="0"/>
                <a:cs typeface="Arial" panose="020B0604020202020204" pitchFamily="34" charset="0"/>
              </a:rPr>
              <a:t>a</a:t>
            </a:r>
            <a:r>
              <a:rPr lang="en-GB" sz="2600" dirty="0">
                <a:effectLst/>
                <a:latin typeface="Arial" panose="020B0604020202020204" pitchFamily="34" charset="0"/>
                <a:ea typeface="Calibri" panose="020F0502020204030204" pitchFamily="34" charset="0"/>
                <a:cs typeface="Arial" panose="020B0604020202020204" pitchFamily="34" charset="0"/>
              </a:rPr>
              <a:t>nd also </a:t>
            </a:r>
            <a:r>
              <a:rPr lang="en-GB" sz="2600" b="1" dirty="0">
                <a:effectLst/>
                <a:latin typeface="Arial" panose="020B0604020202020204" pitchFamily="34" charset="0"/>
                <a:ea typeface="Times New Roman" panose="02020603050405020304" pitchFamily="18" charset="0"/>
                <a:cs typeface="Arial" panose="020B0604020202020204" pitchFamily="34" charset="0"/>
              </a:rPr>
              <a:t>amylin.</a:t>
            </a:r>
            <a:r>
              <a:rPr lang="en-GB" sz="2600" dirty="0">
                <a:effectLst/>
                <a:latin typeface="Arial" panose="020B0604020202020204" pitchFamily="34" charset="0"/>
                <a:ea typeface="Times New Roman" panose="02020603050405020304" pitchFamily="18" charset="0"/>
                <a:cs typeface="Arial" panose="020B0604020202020204" pitchFamily="34" charset="0"/>
              </a:rPr>
              <a:t> Amylin delays gastric emptying and opposes insulin by stimulating glycogen breakdown in striated muscle.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indent="457200"/>
            <a:endParaRPr lang="en-NG" sz="2600" dirty="0">
              <a:effectLst/>
              <a:latin typeface="Arial" panose="020B0604020202020204" pitchFamily="34" charset="0"/>
              <a:ea typeface="Calibri" panose="020F0502020204030204" pitchFamily="34" charset="0"/>
              <a:cs typeface="Arial" panose="020B0604020202020204" pitchFamily="34" charset="0"/>
            </a:endParaRPr>
          </a:p>
          <a:p>
            <a:pPr lvl="1"/>
            <a:endParaRPr lang="en-GB" sz="2600" dirty="0">
              <a:latin typeface="Arial" panose="020B0604020202020204" pitchFamily="34" charset="0"/>
              <a:cs typeface="Arial" panose="020B0604020202020204" pitchFamily="34" charset="0"/>
            </a:endParaRPr>
          </a:p>
          <a:p>
            <a:pPr marL="0" indent="0">
              <a:buNone/>
            </a:pPr>
            <a:endParaRPr lang="en-GB" sz="2600" dirty="0">
              <a:latin typeface="Arial" panose="020B060402020202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
        <p:nvSpPr>
          <p:cNvPr id="5" name="Title 1"/>
          <p:cNvSpPr>
            <a:spLocks noGrp="1"/>
          </p:cNvSpPr>
          <p:nvPr>
            <p:ph type="title"/>
          </p:nvPr>
        </p:nvSpPr>
        <p:spPr>
          <a:xfrm>
            <a:off x="457200" y="274638"/>
            <a:ext cx="8229600" cy="868362"/>
          </a:xfrm>
        </p:spPr>
        <p:txBody>
          <a:bodyPr>
            <a:noAutofit/>
          </a:bodyPr>
          <a:lstStyle/>
          <a:p>
            <a:r>
              <a:rPr lang="en-US" b="1" dirty="0"/>
              <a:t>Diabetes</a:t>
            </a:r>
          </a:p>
        </p:txBody>
      </p:sp>
    </p:spTree>
    <p:extLst>
      <p:ext uri="{BB962C8B-B14F-4D97-AF65-F5344CB8AC3E}">
        <p14:creationId xmlns:p14="http://schemas.microsoft.com/office/powerpoint/2010/main" val="898589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7792" y="1249362"/>
            <a:ext cx="8169007" cy="5151438"/>
          </a:xfrm>
        </p:spPr>
        <p:txBody>
          <a:bodyPr>
            <a:noAutofit/>
          </a:bodyPr>
          <a:lstStyle/>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A cells secrete </a:t>
            </a:r>
            <a:r>
              <a:rPr lang="en-GB" sz="2600" b="1" dirty="0">
                <a:effectLst/>
                <a:latin typeface="Arial" panose="020B0604020202020204" pitchFamily="34" charset="0"/>
                <a:ea typeface="Calibri" panose="020F0502020204030204" pitchFamily="34" charset="0"/>
                <a:cs typeface="Arial" panose="020B0604020202020204" pitchFamily="34" charset="0"/>
              </a:rPr>
              <a:t>glucagon</a:t>
            </a:r>
            <a:r>
              <a:rPr lang="en-GB" sz="2600" dirty="0">
                <a:effectLst/>
                <a:latin typeface="Arial" panose="020B0604020202020204" pitchFamily="34" charset="0"/>
                <a:ea typeface="Calibri" panose="020F0502020204030204" pitchFamily="34" charset="0"/>
                <a:cs typeface="Arial" panose="020B0604020202020204" pitchFamily="34" charset="0"/>
              </a:rPr>
              <a:t>, D cells secrete </a:t>
            </a:r>
            <a:r>
              <a:rPr lang="en-GB" sz="2600" b="1" dirty="0">
                <a:effectLst/>
                <a:latin typeface="Arial" panose="020B0604020202020204" pitchFamily="34" charset="0"/>
                <a:ea typeface="Calibri" panose="020F0502020204030204" pitchFamily="34" charset="0"/>
                <a:cs typeface="Arial" panose="020B0604020202020204" pitchFamily="34" charset="0"/>
              </a:rPr>
              <a:t>somatostatin</a:t>
            </a:r>
            <a:r>
              <a:rPr lang="en-GB" sz="2600" dirty="0">
                <a:effectLst/>
                <a:latin typeface="Arial" panose="020B0604020202020204" pitchFamily="34" charset="0"/>
                <a:ea typeface="Calibri" panose="020F0502020204030204" pitchFamily="34" charset="0"/>
                <a:cs typeface="Arial" panose="020B0604020202020204" pitchFamily="34" charset="0"/>
              </a:rPr>
              <a:t>, PP cells secrete </a:t>
            </a:r>
            <a:r>
              <a:rPr lang="en-GB" sz="2600" b="1" dirty="0">
                <a:effectLst/>
                <a:latin typeface="Arial" panose="020B0604020202020204" pitchFamily="34" charset="0"/>
                <a:ea typeface="Calibri" panose="020F0502020204030204" pitchFamily="34" charset="0"/>
                <a:cs typeface="Arial" panose="020B0604020202020204" pitchFamily="34" charset="0"/>
              </a:rPr>
              <a:t>pancreatic polypeptide</a:t>
            </a:r>
            <a:r>
              <a:rPr lang="en-GB" sz="2600" i="1" dirty="0">
                <a:effectLst/>
                <a:latin typeface="Arial" panose="020B0604020202020204" pitchFamily="34" charset="0"/>
                <a:ea typeface="Calibri" panose="020F0502020204030204" pitchFamily="34" charset="0"/>
                <a:cs typeface="Arial" panose="020B0604020202020204" pitchFamily="34" charset="0"/>
              </a:rPr>
              <a:t>.</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b="1"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Symbol" panose="05050102010706020507" pitchFamily="18" charset="2"/>
              <a:buChar char=""/>
            </a:pPr>
            <a:r>
              <a:rPr lang="en-GB" sz="2600" b="1" dirty="0">
                <a:effectLst/>
                <a:latin typeface="Arial" panose="020B0604020202020204" pitchFamily="34" charset="0"/>
                <a:ea typeface="Times New Roman" panose="02020603050405020304" pitchFamily="18" charset="0"/>
                <a:cs typeface="Arial" panose="020B0604020202020204" pitchFamily="34" charset="0"/>
              </a:rPr>
              <a:t>Glucagon</a:t>
            </a:r>
            <a:r>
              <a:rPr lang="en-GB" sz="2600" dirty="0">
                <a:effectLst/>
                <a:latin typeface="Arial" panose="020B0604020202020204" pitchFamily="34" charset="0"/>
                <a:ea typeface="Times New Roman" panose="02020603050405020304" pitchFamily="18" charset="0"/>
                <a:cs typeface="Arial" panose="020B0604020202020204" pitchFamily="34" charset="0"/>
              </a:rPr>
              <a:t> opposes insulin, increasing blood glucose and stimulating protein breakdown in muscle. </a:t>
            </a:r>
          </a:p>
          <a:p>
            <a:pPr marL="342900" lvl="0" indent="-342900">
              <a:buFont typeface="Symbol" panose="05050102010706020507" pitchFamily="18" charset="2"/>
              <a:buChar char=""/>
            </a:pPr>
            <a:r>
              <a:rPr lang="en-GB" sz="2600" b="1" dirty="0">
                <a:effectLst/>
                <a:latin typeface="Arial" panose="020B0604020202020204" pitchFamily="34" charset="0"/>
                <a:ea typeface="Times New Roman" panose="02020603050405020304" pitchFamily="18" charset="0"/>
                <a:cs typeface="Arial" panose="020B0604020202020204" pitchFamily="34" charset="0"/>
              </a:rPr>
              <a:t>Somatostatin</a:t>
            </a:r>
            <a:r>
              <a:rPr lang="en-GB" sz="2600" dirty="0">
                <a:effectLst/>
                <a:latin typeface="Arial" panose="020B0604020202020204" pitchFamily="34" charset="0"/>
                <a:ea typeface="Times New Roman" panose="02020603050405020304" pitchFamily="18" charset="0"/>
                <a:cs typeface="Arial" panose="020B0604020202020204" pitchFamily="34" charset="0"/>
              </a:rPr>
              <a:t> inhibits secretion of insulin and glucagon. It is widely distributed outside the pancreas and is also released from the hypothalamus.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indent="457200"/>
            <a:endParaRPr lang="en-NG" sz="2600" dirty="0">
              <a:effectLst/>
              <a:latin typeface="Arial" panose="020B0604020202020204" pitchFamily="34" charset="0"/>
              <a:ea typeface="Calibri" panose="020F0502020204030204" pitchFamily="34" charset="0"/>
              <a:cs typeface="Arial" panose="020B0604020202020204" pitchFamily="34" charset="0"/>
            </a:endParaRPr>
          </a:p>
          <a:p>
            <a:pPr lvl="1"/>
            <a:endParaRPr lang="en-GB" sz="2600" dirty="0">
              <a:latin typeface="Arial" panose="020B0604020202020204" pitchFamily="34" charset="0"/>
              <a:cs typeface="Arial" panose="020B0604020202020204" pitchFamily="34" charset="0"/>
            </a:endParaRPr>
          </a:p>
          <a:p>
            <a:pPr marL="0" indent="0">
              <a:buNone/>
            </a:pPr>
            <a:endParaRPr lang="en-GB" sz="2600" dirty="0">
              <a:latin typeface="Arial" panose="020B060402020202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
        <p:nvSpPr>
          <p:cNvPr id="5" name="Title 1"/>
          <p:cNvSpPr>
            <a:spLocks noGrp="1"/>
          </p:cNvSpPr>
          <p:nvPr>
            <p:ph type="title"/>
          </p:nvPr>
        </p:nvSpPr>
        <p:spPr>
          <a:xfrm>
            <a:off x="457200" y="274638"/>
            <a:ext cx="8229600" cy="868362"/>
          </a:xfrm>
        </p:spPr>
        <p:txBody>
          <a:bodyPr>
            <a:noAutofit/>
          </a:bodyPr>
          <a:lstStyle/>
          <a:p>
            <a:r>
              <a:rPr lang="en-US" b="1" dirty="0"/>
              <a:t>Diabetes</a:t>
            </a:r>
          </a:p>
        </p:txBody>
      </p:sp>
    </p:spTree>
    <p:extLst>
      <p:ext uri="{BB962C8B-B14F-4D97-AF65-F5344CB8AC3E}">
        <p14:creationId xmlns:p14="http://schemas.microsoft.com/office/powerpoint/2010/main" val="425798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Diabetes</a:t>
            </a:r>
            <a:endParaRPr lang="en-US" dirty="0"/>
          </a:p>
        </p:txBody>
      </p:sp>
      <p:sp>
        <p:nvSpPr>
          <p:cNvPr id="3" name="Content Placeholder 2"/>
          <p:cNvSpPr>
            <a:spLocks noGrp="1"/>
          </p:cNvSpPr>
          <p:nvPr>
            <p:ph idx="1"/>
          </p:nvPr>
        </p:nvSpPr>
        <p:spPr>
          <a:xfrm>
            <a:off x="517793" y="1524000"/>
            <a:ext cx="8185531" cy="4800600"/>
          </a:xfrm>
        </p:spPr>
        <p:txBody>
          <a:bodyPr>
            <a:noAutofit/>
          </a:bodyPr>
          <a:lstStyle/>
          <a:p>
            <a:r>
              <a:rPr lang="en-GB" sz="2400" b="1" dirty="0">
                <a:effectLst/>
                <a:latin typeface="Arial" panose="020B0604020202020204" pitchFamily="34" charset="0"/>
                <a:ea typeface="Times New Roman" panose="02020603050405020304" pitchFamily="18" charset="0"/>
                <a:cs typeface="Arial" panose="020B0604020202020204" pitchFamily="34" charset="0"/>
              </a:rPr>
              <a:t>Mechanism of insulin secretion</a:t>
            </a:r>
            <a:endParaRPr lang="en-GB" sz="2400" b="1" dirty="0">
              <a:latin typeface="Arial" panose="020B0604020202020204" pitchFamily="34" charset="0"/>
              <a:ea typeface="Times New Roman" panose="02020603050405020304" pitchFamily="18" charset="0"/>
              <a:cs typeface="Arial" panose="020B0604020202020204" pitchFamily="34" charset="0"/>
            </a:endParaRPr>
          </a:p>
          <a:p>
            <a:r>
              <a:rPr lang="en-GB" sz="2400" dirty="0">
                <a:effectLst/>
                <a:latin typeface="Arial" panose="020B0604020202020204" pitchFamily="34" charset="0"/>
                <a:ea typeface="Times New Roman" panose="02020603050405020304" pitchFamily="18" charset="0"/>
                <a:cs typeface="Arial" panose="020B0604020202020204" pitchFamily="34" charset="0"/>
              </a:rPr>
              <a:t>ATP-sensitive potassium channels (K</a:t>
            </a:r>
            <a:r>
              <a:rPr lang="en-GB" sz="2400" baseline="-25000" dirty="0">
                <a:effectLst/>
                <a:latin typeface="Arial" panose="020B0604020202020204" pitchFamily="34" charset="0"/>
                <a:ea typeface="Times New Roman" panose="02020603050405020304" pitchFamily="18" charset="0"/>
                <a:cs typeface="Arial" panose="020B0604020202020204" pitchFamily="34" charset="0"/>
              </a:rPr>
              <a:t>ATP</a:t>
            </a:r>
            <a:r>
              <a:rPr lang="en-GB" sz="2400" dirty="0">
                <a:effectLst/>
                <a:latin typeface="Arial" panose="020B0604020202020204" pitchFamily="34" charset="0"/>
                <a:ea typeface="Times New Roman" panose="02020603050405020304" pitchFamily="18" charset="0"/>
                <a:cs typeface="Arial" panose="020B0604020202020204" pitchFamily="34" charset="0"/>
              </a:rPr>
              <a:t>) determine the resting membrane potential in B cells. </a:t>
            </a:r>
          </a:p>
          <a:p>
            <a:endParaRPr lang="en-GB" sz="2400" dirty="0">
              <a:effectLst/>
              <a:latin typeface="Arial" panose="020B0604020202020204" pitchFamily="34" charset="0"/>
              <a:ea typeface="Times New Roman" panose="02020603050405020304" pitchFamily="18" charset="0"/>
              <a:cs typeface="Arial" panose="020B0604020202020204" pitchFamily="34" charset="0"/>
            </a:endParaRPr>
          </a:p>
          <a:p>
            <a:r>
              <a:rPr lang="en-GB" sz="2400" dirty="0">
                <a:effectLst/>
                <a:latin typeface="Arial" panose="020B0604020202020204" pitchFamily="34" charset="0"/>
                <a:ea typeface="Times New Roman" panose="02020603050405020304" pitchFamily="18" charset="0"/>
                <a:cs typeface="Arial" panose="020B0604020202020204" pitchFamily="34" charset="0"/>
              </a:rPr>
              <a:t>Glucose enters B cells via a membrane transporter called </a:t>
            </a:r>
            <a:r>
              <a:rPr lang="en-GB" sz="2400" b="1" dirty="0">
                <a:effectLst/>
                <a:latin typeface="Arial" panose="020B0604020202020204" pitchFamily="34" charset="0"/>
                <a:ea typeface="Times New Roman" panose="02020603050405020304" pitchFamily="18" charset="0"/>
                <a:cs typeface="Arial" panose="020B0604020202020204" pitchFamily="34" charset="0"/>
              </a:rPr>
              <a:t>Glut-2,</a:t>
            </a:r>
            <a:r>
              <a:rPr lang="en-GB" sz="2400" dirty="0">
                <a:effectLst/>
                <a:latin typeface="Arial" panose="020B0604020202020204" pitchFamily="34" charset="0"/>
                <a:ea typeface="Times New Roman" panose="02020603050405020304" pitchFamily="18" charset="0"/>
                <a:cs typeface="Arial" panose="020B0604020202020204" pitchFamily="34" charset="0"/>
              </a:rPr>
              <a:t> and its subsequent metabolism via glucokinase and glycolysis increases intracellular ATP. This blocks K</a:t>
            </a:r>
            <a:r>
              <a:rPr lang="en-GB" sz="2400" baseline="-25000" dirty="0">
                <a:effectLst/>
                <a:latin typeface="Arial" panose="020B0604020202020204" pitchFamily="34" charset="0"/>
                <a:ea typeface="Times New Roman" panose="02020603050405020304" pitchFamily="18" charset="0"/>
                <a:cs typeface="Arial" panose="020B0604020202020204" pitchFamily="34" charset="0"/>
              </a:rPr>
              <a:t>ATP</a:t>
            </a:r>
            <a:r>
              <a:rPr lang="en-GB" sz="2400" dirty="0">
                <a:effectLst/>
                <a:latin typeface="Arial" panose="020B0604020202020204" pitchFamily="34" charset="0"/>
                <a:ea typeface="Times New Roman" panose="02020603050405020304" pitchFamily="18" charset="0"/>
                <a:cs typeface="Arial" panose="020B0604020202020204" pitchFamily="34" charset="0"/>
              </a:rPr>
              <a:t> channels, causing membrane depolarisation and opening of voltage-dependent calcium channels, leading to Ca</a:t>
            </a:r>
            <a:r>
              <a:rPr lang="en-GB" sz="2400" baseline="30000" dirty="0">
                <a:effectLst/>
                <a:latin typeface="Arial" panose="020B0604020202020204" pitchFamily="34" charset="0"/>
                <a:ea typeface="Times New Roman" panose="02020603050405020304" pitchFamily="18" charset="0"/>
                <a:cs typeface="Arial" panose="020B0604020202020204" pitchFamily="34" charset="0"/>
              </a:rPr>
              <a:t>2+</a:t>
            </a:r>
            <a:r>
              <a:rPr lang="en-GB" sz="2400" dirty="0">
                <a:effectLst/>
                <a:latin typeface="Arial" panose="020B0604020202020204" pitchFamily="34" charset="0"/>
                <a:ea typeface="Times New Roman" panose="02020603050405020304" pitchFamily="18" charset="0"/>
                <a:cs typeface="Arial" panose="020B0604020202020204" pitchFamily="34" charset="0"/>
              </a:rPr>
              <a:t> influx. </a:t>
            </a:r>
          </a:p>
          <a:p>
            <a:endParaRPr lang="en-GB" sz="2400" dirty="0">
              <a:effectLst/>
              <a:latin typeface="Arial" panose="020B0604020202020204" pitchFamily="34" charset="0"/>
              <a:ea typeface="Times New Roman" panose="02020603050405020304" pitchFamily="18" charset="0"/>
              <a:cs typeface="Arial" panose="020B0604020202020204" pitchFamily="34" charset="0"/>
            </a:endParaRPr>
          </a:p>
          <a:p>
            <a:r>
              <a:rPr lang="en-GB" sz="2400" dirty="0">
                <a:effectLst/>
                <a:latin typeface="Arial" panose="020B0604020202020204" pitchFamily="34" charset="0"/>
                <a:ea typeface="Times New Roman" panose="02020603050405020304" pitchFamily="18" charset="0"/>
                <a:cs typeface="Arial" panose="020B0604020202020204" pitchFamily="34" charset="0"/>
              </a:rPr>
              <a:t>The resulting increase in cytoplasmic Ca</a:t>
            </a:r>
            <a:r>
              <a:rPr lang="en-GB" sz="2400" baseline="30000" dirty="0">
                <a:effectLst/>
                <a:latin typeface="Arial" panose="020B0604020202020204" pitchFamily="34" charset="0"/>
                <a:ea typeface="Times New Roman" panose="02020603050405020304" pitchFamily="18" charset="0"/>
                <a:cs typeface="Arial" panose="020B0604020202020204" pitchFamily="34" charset="0"/>
              </a:rPr>
              <a:t>2+</a:t>
            </a:r>
            <a:r>
              <a:rPr lang="en-GB" sz="2400" dirty="0">
                <a:effectLst/>
                <a:latin typeface="Arial" panose="020B0604020202020204" pitchFamily="34" charset="0"/>
                <a:ea typeface="Times New Roman" panose="02020603050405020304" pitchFamily="18" charset="0"/>
                <a:cs typeface="Arial" panose="020B0604020202020204" pitchFamily="34" charset="0"/>
              </a:rPr>
              <a:t> triggers insulin secretion.</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mj-lt"/>
              <a:buAutoNum type="arabicPeriod"/>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lvl="0"/>
            <a:endParaRPr lang="en-GB"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4780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a:bodyPr>
          <a:lstStyle/>
          <a:p>
            <a:r>
              <a:rPr lang="en-GB" b="1" dirty="0"/>
              <a:t>Diabetes</a:t>
            </a:r>
            <a:endParaRPr lang="en-US" dirty="0"/>
          </a:p>
        </p:txBody>
      </p:sp>
      <p:sp>
        <p:nvSpPr>
          <p:cNvPr id="3" name="Content Placeholder 2"/>
          <p:cNvSpPr>
            <a:spLocks noGrp="1"/>
          </p:cNvSpPr>
          <p:nvPr>
            <p:ph idx="1"/>
          </p:nvPr>
        </p:nvSpPr>
        <p:spPr>
          <a:xfrm>
            <a:off x="319489" y="1143000"/>
            <a:ext cx="8519711" cy="5334000"/>
          </a:xfrm>
        </p:spPr>
        <p:txBody>
          <a:bodyPr>
            <a:noAutofit/>
          </a:bodyPr>
          <a:lstStyle/>
          <a:p>
            <a:r>
              <a:rPr lang="en-GB" sz="2300" b="1" dirty="0">
                <a:effectLst/>
                <a:latin typeface="Arial" panose="020B0604020202020204" pitchFamily="34" charset="0"/>
                <a:ea typeface="Calibri" panose="020F0502020204030204" pitchFamily="34" charset="0"/>
                <a:cs typeface="Arial" panose="020B0604020202020204" pitchFamily="34" charset="0"/>
              </a:rPr>
              <a:t>Actions of insulin- </a:t>
            </a:r>
            <a:r>
              <a:rPr lang="en-GB" sz="2300" dirty="0">
                <a:effectLst/>
                <a:latin typeface="Arial" panose="020B0604020202020204" pitchFamily="34" charset="0"/>
                <a:ea typeface="Calibri" panose="020F0502020204030204" pitchFamily="34" charset="0"/>
                <a:cs typeface="Arial" panose="020B0604020202020204" pitchFamily="34" charset="0"/>
              </a:rPr>
              <a:t>Insulin is an anabolic hormone: its overall effect is to conserve fuel by facilitating the uptake and storage of glucose, amino acids and fats after a meal. Insulin reduces blood sugar, and fall in plasm insulin increases blood glucose.</a:t>
            </a:r>
            <a:endParaRPr lang="en-NG" sz="2300" dirty="0">
              <a:effectLst/>
              <a:latin typeface="Arial" panose="020B0604020202020204" pitchFamily="34" charset="0"/>
              <a:ea typeface="Calibri" panose="020F0502020204030204" pitchFamily="34" charset="0"/>
              <a:cs typeface="Arial" panose="020B0604020202020204" pitchFamily="34" charset="0"/>
            </a:endParaRPr>
          </a:p>
          <a:p>
            <a:pPr algn="just"/>
            <a:r>
              <a:rPr lang="en-GB" sz="2300" dirty="0">
                <a:effectLst/>
                <a:latin typeface="Arial" panose="020B0604020202020204" pitchFamily="34" charset="0"/>
                <a:ea typeface="Calibri" panose="020F0502020204030204" pitchFamily="34" charset="0"/>
                <a:cs typeface="Arial" panose="020B0604020202020204" pitchFamily="34" charset="0"/>
              </a:rPr>
              <a:t> </a:t>
            </a:r>
            <a:endParaRPr lang="en-NG" sz="2300" dirty="0">
              <a:effectLst/>
              <a:latin typeface="Arial" panose="020B0604020202020204" pitchFamily="34" charset="0"/>
              <a:ea typeface="Calibri" panose="020F0502020204030204" pitchFamily="34" charset="0"/>
              <a:cs typeface="Arial" panose="020B0604020202020204" pitchFamily="34" charset="0"/>
            </a:endParaRPr>
          </a:p>
          <a:p>
            <a:r>
              <a:rPr lang="en-GB" sz="2300" b="1" dirty="0">
                <a:effectLst/>
                <a:latin typeface="Arial" panose="020B0604020202020204" pitchFamily="34" charset="0"/>
                <a:ea typeface="Calibri" panose="020F0502020204030204" pitchFamily="34" charset="0"/>
                <a:cs typeface="Arial" panose="020B0604020202020204" pitchFamily="34" charset="0"/>
              </a:rPr>
              <a:t>Carbohydrate metabolism</a:t>
            </a:r>
            <a:r>
              <a:rPr lang="en-GB" sz="2300" i="1" dirty="0">
                <a:effectLst/>
                <a:latin typeface="Arial" panose="020B0604020202020204" pitchFamily="34" charset="0"/>
                <a:ea typeface="Calibri" panose="020F0502020204030204" pitchFamily="34" charset="0"/>
                <a:cs typeface="Arial" panose="020B0604020202020204" pitchFamily="34" charset="0"/>
              </a:rPr>
              <a:t>- </a:t>
            </a:r>
            <a:r>
              <a:rPr lang="en-GB" sz="2300" dirty="0">
                <a:effectLst/>
                <a:latin typeface="Arial" panose="020B0604020202020204" pitchFamily="34" charset="0"/>
                <a:ea typeface="Calibri" panose="020F0502020204030204" pitchFamily="34" charset="0"/>
                <a:cs typeface="Arial" panose="020B0604020202020204" pitchFamily="34" charset="0"/>
              </a:rPr>
              <a:t>In liver, insulin inhibits glycogenolysis, gluconeogenesis while stimulating glycolysis and glycogen synthesis (glycogenesis). Overall, insulin increases hepatic glycogen stores. In the </a:t>
            </a:r>
            <a:r>
              <a:rPr lang="en-GB" sz="2300" dirty="0">
                <a:latin typeface="Arial" panose="020B0604020202020204" pitchFamily="34" charset="0"/>
                <a:ea typeface="Calibri" panose="020F0502020204030204" pitchFamily="34" charset="0"/>
                <a:cs typeface="Arial" panose="020B0604020202020204" pitchFamily="34" charset="0"/>
              </a:rPr>
              <a:t>muscle, i</a:t>
            </a:r>
            <a:r>
              <a:rPr lang="en-GB" sz="2300" dirty="0">
                <a:effectLst/>
                <a:latin typeface="Arial" panose="020B0604020202020204" pitchFamily="34" charset="0"/>
                <a:ea typeface="Calibri" panose="020F0502020204030204" pitchFamily="34" charset="0"/>
                <a:cs typeface="Arial" panose="020B0604020202020204" pitchFamily="34" charset="0"/>
              </a:rPr>
              <a:t>nsulin increases glucose uptake by Glut-4 in adipose tissue as well as in muscle.</a:t>
            </a:r>
          </a:p>
          <a:p>
            <a:pPr algn="just"/>
            <a:r>
              <a:rPr lang="en-GB" sz="2300" b="1" dirty="0">
                <a:effectLst/>
                <a:latin typeface="Arial" panose="020B0604020202020204" pitchFamily="34" charset="0"/>
                <a:ea typeface="Calibri" panose="020F0502020204030204" pitchFamily="34" charset="0"/>
                <a:cs typeface="Arial" panose="020B0604020202020204" pitchFamily="34" charset="0"/>
              </a:rPr>
              <a:t>Fat metabolism</a:t>
            </a:r>
            <a:r>
              <a:rPr lang="en-GB" sz="2300" i="1" dirty="0">
                <a:effectLst/>
                <a:latin typeface="Arial" panose="020B0604020202020204" pitchFamily="34" charset="0"/>
                <a:ea typeface="Calibri" panose="020F0502020204030204" pitchFamily="34" charset="0"/>
                <a:cs typeface="Arial" panose="020B0604020202020204" pitchFamily="34" charset="0"/>
              </a:rPr>
              <a:t>- </a:t>
            </a:r>
            <a:r>
              <a:rPr lang="en-GB" sz="2300" dirty="0">
                <a:effectLst/>
                <a:latin typeface="Arial" panose="020B0604020202020204" pitchFamily="34" charset="0"/>
                <a:ea typeface="Calibri" panose="020F0502020204030204" pitchFamily="34" charset="0"/>
                <a:cs typeface="Arial" panose="020B0604020202020204" pitchFamily="34" charset="0"/>
              </a:rPr>
              <a:t>Insulin increases synthesis of fatty acid and triglyceride in adipose tissue and inhibits lipolysis.</a:t>
            </a:r>
            <a:endParaRPr lang="en-NG" sz="2300" dirty="0">
              <a:effectLst/>
              <a:latin typeface="Arial" panose="020B0604020202020204" pitchFamily="34" charset="0"/>
              <a:ea typeface="Calibri" panose="020F0502020204030204" pitchFamily="34" charset="0"/>
              <a:cs typeface="Arial" panose="020B0604020202020204" pitchFamily="34" charset="0"/>
            </a:endParaRPr>
          </a:p>
          <a:p>
            <a:r>
              <a:rPr lang="en-GB" sz="2300" b="1" dirty="0">
                <a:latin typeface="Arial" panose="020B0604020202020204" pitchFamily="34" charset="0"/>
                <a:ea typeface="Calibri" panose="020F0502020204030204" pitchFamily="34" charset="0"/>
                <a:cs typeface="Arial" panose="020B0604020202020204" pitchFamily="34" charset="0"/>
              </a:rPr>
              <a:t>P</a:t>
            </a:r>
            <a:r>
              <a:rPr lang="en-GB" sz="2300" b="1" dirty="0">
                <a:effectLst/>
                <a:latin typeface="Arial" panose="020B0604020202020204" pitchFamily="34" charset="0"/>
                <a:ea typeface="Calibri" panose="020F0502020204030204" pitchFamily="34" charset="0"/>
                <a:cs typeface="Arial" panose="020B0604020202020204" pitchFamily="34" charset="0"/>
              </a:rPr>
              <a:t>rotein metabolism</a:t>
            </a:r>
            <a:r>
              <a:rPr lang="en-GB" sz="2300" i="1" dirty="0">
                <a:effectLst/>
                <a:latin typeface="Arial" panose="020B0604020202020204" pitchFamily="34" charset="0"/>
                <a:ea typeface="Calibri" panose="020F0502020204030204" pitchFamily="34" charset="0"/>
                <a:cs typeface="Arial" panose="020B0604020202020204" pitchFamily="34" charset="0"/>
              </a:rPr>
              <a:t>- </a:t>
            </a:r>
            <a:r>
              <a:rPr lang="en-GB" sz="2300" dirty="0">
                <a:effectLst/>
                <a:latin typeface="Arial" panose="020B0604020202020204" pitchFamily="34" charset="0"/>
                <a:ea typeface="Calibri" panose="020F0502020204030204" pitchFamily="34" charset="0"/>
                <a:cs typeface="Arial" panose="020B0604020202020204" pitchFamily="34" charset="0"/>
              </a:rPr>
              <a:t>Insulin stimulates uptake of amino acids into muscle and increases protein synthesis. </a:t>
            </a:r>
            <a:r>
              <a:rPr lang="en-GB" sz="2300" dirty="0">
                <a:latin typeface="Arial" panose="020B0604020202020204" pitchFamily="34" charset="0"/>
                <a:ea typeface="Calibri" panose="020F0502020204030204" pitchFamily="34" charset="0"/>
                <a:cs typeface="Arial" panose="020B0604020202020204" pitchFamily="34" charset="0"/>
              </a:rPr>
              <a:t>D</a:t>
            </a:r>
            <a:r>
              <a:rPr lang="en-GB" sz="2300" dirty="0">
                <a:effectLst/>
                <a:latin typeface="Arial" panose="020B0604020202020204" pitchFamily="34" charset="0"/>
                <a:ea typeface="Calibri" panose="020F0502020204030204" pitchFamily="34" charset="0"/>
                <a:cs typeface="Arial" panose="020B0604020202020204" pitchFamily="34" charset="0"/>
              </a:rPr>
              <a:t>ecreases protein catabolism &amp; inhibits oxidation of amino acids in liver.</a:t>
            </a:r>
            <a:endParaRPr lang="en-NG" sz="2300" dirty="0">
              <a:effectLst/>
              <a:latin typeface="Arial" panose="020B0604020202020204" pitchFamily="34" charset="0"/>
              <a:ea typeface="Calibri" panose="020F0502020204030204" pitchFamily="34" charset="0"/>
              <a:cs typeface="Arial" panose="020B0604020202020204" pitchFamily="34" charset="0"/>
            </a:endParaRPr>
          </a:p>
          <a:p>
            <a:pPr marL="0" indent="0" algn="just">
              <a:buNone/>
            </a:pPr>
            <a:endParaRPr lang="en-NG" sz="2300" dirty="0">
              <a:effectLst/>
              <a:latin typeface="Arial" panose="020B0604020202020204" pitchFamily="34" charset="0"/>
              <a:ea typeface="Calibri" panose="020F0502020204030204" pitchFamily="34" charset="0"/>
              <a:cs typeface="Arial" panose="020B0604020202020204" pitchFamily="34" charset="0"/>
            </a:endParaRPr>
          </a:p>
          <a:p>
            <a:endParaRPr lang="en-NG" sz="2300" dirty="0">
              <a:effectLst/>
              <a:latin typeface="Arial" panose="020B0604020202020204" pitchFamily="34" charset="0"/>
              <a:ea typeface="Calibri" panose="020F0502020204030204" pitchFamily="34" charset="0"/>
              <a:cs typeface="Arial" panose="020B0604020202020204" pitchFamily="34" charset="0"/>
            </a:endParaRPr>
          </a:p>
          <a:p>
            <a:pPr lvl="0"/>
            <a:endParaRPr lang="en-GB" sz="2300" dirty="0">
              <a:latin typeface="Arial" panose="020B0604020202020204" pitchFamily="34" charset="0"/>
              <a:cs typeface="Arial" panose="020B0604020202020204" pitchFamily="34" charset="0"/>
            </a:endParaRPr>
          </a:p>
          <a:p>
            <a:endParaRPr lang="en-US" sz="23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8007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9658" y="1219201"/>
            <a:ext cx="8185532" cy="5486399"/>
          </a:xfrm>
        </p:spPr>
        <p:txBody>
          <a:bodyPr>
            <a:normAutofit/>
          </a:bodyPr>
          <a:lstStyle/>
          <a:p>
            <a:r>
              <a:rPr lang="en-GB" sz="2600" dirty="0">
                <a:effectLst/>
                <a:latin typeface="Arial" panose="020B0604020202020204" pitchFamily="34" charset="0"/>
                <a:ea typeface="Calibri" panose="020F0502020204030204" pitchFamily="34" charset="0"/>
                <a:cs typeface="Arial" panose="020B0604020202020204" pitchFamily="34" charset="0"/>
              </a:rPr>
              <a:t>Diet is the cornerstone in treatment of diabetes combined with increased exercise. </a:t>
            </a:r>
          </a:p>
          <a:p>
            <a:endParaRPr lang="en-GB" sz="2600" dirty="0">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Oral agents are used to control symptoms from hyperglycaemia, as well as to limit microvascular complications. </a:t>
            </a:r>
          </a:p>
          <a:p>
            <a:endParaRPr lang="en-GB" sz="2600" dirty="0">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Combination of dietary measures and statins is used to prevent atheromatous disease most cases.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pPr lvl="0"/>
            <a:endParaRPr lang="en-GB" sz="2600"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2C9948E6-0D21-BEA2-904A-D915FC84B34F}"/>
              </a:ext>
            </a:extLst>
          </p:cNvPr>
          <p:cNvSpPr>
            <a:spLocks noGrp="1"/>
          </p:cNvSpPr>
          <p:nvPr>
            <p:ph type="title"/>
          </p:nvPr>
        </p:nvSpPr>
        <p:spPr>
          <a:xfrm>
            <a:off x="457200" y="216664"/>
            <a:ext cx="8229600" cy="914400"/>
          </a:xfrm>
        </p:spPr>
        <p:txBody>
          <a:bodyPr>
            <a:normAutofit/>
          </a:bodyPr>
          <a:lstStyle/>
          <a:p>
            <a:r>
              <a:rPr lang="en-GB" b="1" dirty="0"/>
              <a:t>Treatment of diabetes</a:t>
            </a:r>
            <a:endParaRPr lang="en-US" dirty="0"/>
          </a:p>
        </p:txBody>
      </p:sp>
    </p:spTree>
    <p:extLst>
      <p:ext uri="{BB962C8B-B14F-4D97-AF65-F5344CB8AC3E}">
        <p14:creationId xmlns:p14="http://schemas.microsoft.com/office/powerpoint/2010/main" val="2113557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GB" b="1" dirty="0"/>
              <a:t>Insulin</a:t>
            </a:r>
            <a:endParaRPr lang="en-US" dirty="0"/>
          </a:p>
        </p:txBody>
      </p:sp>
      <p:sp>
        <p:nvSpPr>
          <p:cNvPr id="3" name="Content Placeholder 2"/>
          <p:cNvSpPr>
            <a:spLocks noGrp="1"/>
          </p:cNvSpPr>
          <p:nvPr>
            <p:ph idx="1"/>
          </p:nvPr>
        </p:nvSpPr>
        <p:spPr>
          <a:xfrm>
            <a:off x="473725" y="1066800"/>
            <a:ext cx="8213074" cy="5105400"/>
          </a:xfrm>
        </p:spPr>
        <p:txBody>
          <a:bodyPr>
            <a:noAutofit/>
          </a:bodyPr>
          <a:lstStyle/>
          <a:p>
            <a:r>
              <a:rPr lang="en-GB" sz="2600" dirty="0">
                <a:effectLst/>
                <a:latin typeface="Arial" panose="020B0604020202020204" pitchFamily="34" charset="0"/>
                <a:ea typeface="Calibri" panose="020F0502020204030204" pitchFamily="34" charset="0"/>
                <a:cs typeface="Arial" panose="020B0604020202020204" pitchFamily="34" charset="0"/>
              </a:rPr>
              <a:t>Insulin was initially derived from pancreas of freshly slaughtered pig (porcine insulin) or cow (bovine insulin) for clinical use, and currently by recombinant DNA technology (human insulin). Porcine and bovine insulins differ from human insulin in their amino acid sequence</a:t>
            </a:r>
            <a:r>
              <a:rPr lang="en-GB" sz="2600" dirty="0">
                <a:latin typeface="Arial" panose="020B0604020202020204" pitchFamily="34" charset="0"/>
                <a:ea typeface="Calibri" panose="020F0502020204030204" pitchFamily="34" charset="0"/>
                <a:cs typeface="Arial" panose="020B0604020202020204" pitchFamily="34" charset="0"/>
              </a:rPr>
              <a:t>. B</a:t>
            </a:r>
            <a:r>
              <a:rPr lang="en-GB" sz="2600" dirty="0">
                <a:effectLst/>
                <a:latin typeface="Arial" panose="020B0604020202020204" pitchFamily="34" charset="0"/>
                <a:ea typeface="Calibri" panose="020F0502020204030204" pitchFamily="34" charset="0"/>
                <a:cs typeface="Arial" panose="020B0604020202020204" pitchFamily="34" charset="0"/>
              </a:rPr>
              <a:t>ovine insulin is more immunogenic than porcine, and recombinant human insulin is least immunogenic.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GB" sz="2600" dirty="0">
              <a:effectLst/>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The amino acid sequence of insulin</a:t>
            </a:r>
            <a:r>
              <a:rPr lang="en-GB" sz="2600" dirty="0">
                <a:effectLst/>
                <a:latin typeface="Arial" panose="020B0604020202020204" pitchFamily="34" charset="0"/>
                <a:ea typeface="Times New Roman" panose="02020603050405020304" pitchFamily="18" charset="0"/>
                <a:cs typeface="Arial" panose="020B0604020202020204" pitchFamily="34" charset="0"/>
              </a:rPr>
              <a:t> has been determined since 1955 by the Sanger's group in Cambridge. </a:t>
            </a:r>
            <a:r>
              <a:rPr lang="en-GB" sz="2600" dirty="0">
                <a:effectLst/>
                <a:latin typeface="Arial" panose="020B0604020202020204" pitchFamily="34" charset="0"/>
                <a:ea typeface="Calibri" panose="020F0502020204030204" pitchFamily="34" charset="0"/>
                <a:cs typeface="Arial" panose="020B0604020202020204" pitchFamily="34" charset="0"/>
              </a:rPr>
              <a:t>It has </a:t>
            </a:r>
            <a:r>
              <a:rPr lang="en-GB" sz="2600" dirty="0">
                <a:effectLst/>
                <a:latin typeface="Arial" panose="020B0604020202020204" pitchFamily="34" charset="0"/>
                <a:ea typeface="Times New Roman" panose="02020603050405020304" pitchFamily="18" charset="0"/>
                <a:cs typeface="Arial" panose="020B0604020202020204" pitchFamily="34" charset="0"/>
              </a:rPr>
              <a:t>two peptide chains (A and B) which have 21 and 30 amino acid residues, respectively</a:t>
            </a:r>
            <a:r>
              <a:rPr lang="en-GB" sz="2600" dirty="0">
                <a:effectLst/>
                <a:latin typeface="Arial" panose="020B0604020202020204" pitchFamily="34" charset="0"/>
                <a:ea typeface="Calibri" panose="020F0502020204030204" pitchFamily="34" charset="0"/>
                <a:cs typeface="Arial" panose="020B0604020202020204" pitchFamily="34" charset="0"/>
              </a:rPr>
              <a:t>.</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US" sz="26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endParaRPr lang="en-US" sz="2600" dirty="0">
              <a:latin typeface="Arial" panose="020B0604020202020204" pitchFamily="34" charset="0"/>
              <a:ea typeface="Calibri" panose="020F0502020204030204" pitchFamily="34" charset="0"/>
              <a:cs typeface="Arial" panose="020B0604020202020204" pitchFamily="34" charset="0"/>
            </a:endParaRPr>
          </a:p>
          <a:p>
            <a:endParaRPr lang="en-US"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pPr lvl="1"/>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310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Autofit/>
          </a:bodyPr>
          <a:lstStyle/>
          <a:p>
            <a:r>
              <a:rPr lang="en-GB" b="1" dirty="0"/>
              <a:t>Insulin </a:t>
            </a:r>
            <a:endParaRPr lang="en-US" dirty="0"/>
          </a:p>
        </p:txBody>
      </p:sp>
      <p:sp>
        <p:nvSpPr>
          <p:cNvPr id="3" name="Content Placeholder 2"/>
          <p:cNvSpPr>
            <a:spLocks noGrp="1"/>
          </p:cNvSpPr>
          <p:nvPr>
            <p:ph idx="1"/>
          </p:nvPr>
        </p:nvSpPr>
        <p:spPr>
          <a:xfrm>
            <a:off x="506776" y="1295400"/>
            <a:ext cx="8229600" cy="5105400"/>
          </a:xfrm>
        </p:spPr>
        <p:txBody>
          <a:bodyPr>
            <a:noAutofit/>
          </a:bodyPr>
          <a:lstStyle/>
          <a:p>
            <a:pPr algn="just"/>
            <a:r>
              <a:rPr lang="en-GB" sz="2400" b="1" dirty="0">
                <a:effectLst/>
                <a:latin typeface="Arial" panose="020B0604020202020204" pitchFamily="34" charset="0"/>
                <a:ea typeface="Calibri" panose="020F0502020204030204" pitchFamily="34" charset="0"/>
                <a:cs typeface="Arial" panose="020B0604020202020204" pitchFamily="34" charset="0"/>
              </a:rPr>
              <a:t>Mechanism of action of insulin</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r>
              <a:rPr lang="en-GB" sz="2400" dirty="0">
                <a:effectLst/>
                <a:latin typeface="Arial" panose="020B0604020202020204" pitchFamily="34" charset="0"/>
                <a:ea typeface="Calibri" panose="020F0502020204030204" pitchFamily="34" charset="0"/>
                <a:cs typeface="Arial" panose="020B0604020202020204" pitchFamily="34" charset="0"/>
              </a:rPr>
              <a:t>Insulin binds to a specific receptor on the surface of its target cells. The signal transduction mechanisms that link receptor binding to the biological effects of insulin are complex and responsible for the actions of insulin.</a:t>
            </a:r>
          </a:p>
          <a:p>
            <a:pPr algn="just"/>
            <a:endParaRPr lang="en-GB" sz="2400" dirty="0">
              <a:latin typeface="Arial" panose="020B0604020202020204" pitchFamily="34" charset="0"/>
              <a:ea typeface="Calibri" panose="020F0502020204030204" pitchFamily="34" charset="0"/>
              <a:cs typeface="Arial" panose="020B0604020202020204" pitchFamily="34" charset="0"/>
            </a:endParaRPr>
          </a:p>
          <a:p>
            <a:pPr algn="just"/>
            <a:r>
              <a:rPr lang="en-GB" sz="2400" b="1" dirty="0">
                <a:effectLst/>
                <a:latin typeface="Arial" panose="020B0604020202020204" pitchFamily="34" charset="0"/>
                <a:ea typeface="Calibri" panose="020F0502020204030204" pitchFamily="34" charset="0"/>
                <a:cs typeface="Arial" panose="020B0604020202020204" pitchFamily="34" charset="0"/>
              </a:rPr>
              <a:t>Pharmacokinetics of insulin</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Insulin is given only parenterally because it is destroyed in the GIT. The usual route is </a:t>
            </a:r>
            <a:r>
              <a:rPr lang="en-GB" sz="2400" dirty="0" err="1">
                <a:effectLst/>
                <a:latin typeface="Arial" panose="020B0604020202020204" pitchFamily="34" charset="0"/>
                <a:ea typeface="Calibri" panose="020F0502020204030204" pitchFamily="34" charset="0"/>
                <a:cs typeface="Arial" panose="020B0604020202020204" pitchFamily="34" charset="0"/>
              </a:rPr>
              <a:t>sc</a:t>
            </a:r>
            <a:r>
              <a:rPr lang="en-GB" sz="2400" dirty="0">
                <a:effectLst/>
                <a:latin typeface="Arial" panose="020B0604020202020204" pitchFamily="34" charset="0"/>
                <a:ea typeface="Calibri" panose="020F0502020204030204" pitchFamily="34" charset="0"/>
                <a:cs typeface="Arial" panose="020B0604020202020204" pitchFamily="34" charset="0"/>
              </a:rPr>
              <a:t>, but in emergency situations, it can be given IV or IM.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Half-life of insulin is about 10 m, metabolized in the liver and kidney, and about 10% is excreted in the urine, so renal impairment reduces insulin requirement.</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algn="just"/>
            <a:endParaRPr lang="en-NG" sz="2400" dirty="0">
              <a:effectLst/>
              <a:latin typeface="Arial" panose="020B0604020202020204" pitchFamily="34" charset="0"/>
              <a:ea typeface="Calibri" panose="020F0502020204030204" pitchFamily="34" charset="0"/>
              <a:cs typeface="Arial" panose="020B0604020202020204" pitchFamily="34" charset="0"/>
            </a:endParaRPr>
          </a:p>
          <a:p>
            <a:pPr lvl="1"/>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8956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t>Insulin </a:t>
            </a:r>
            <a:endParaRPr lang="en-US" dirty="0"/>
          </a:p>
        </p:txBody>
      </p:sp>
      <p:sp>
        <p:nvSpPr>
          <p:cNvPr id="3" name="Content Placeholder 2"/>
          <p:cNvSpPr>
            <a:spLocks noGrp="1"/>
          </p:cNvSpPr>
          <p:nvPr>
            <p:ph idx="1"/>
          </p:nvPr>
        </p:nvSpPr>
        <p:spPr>
          <a:xfrm>
            <a:off x="209320" y="1295400"/>
            <a:ext cx="8477480" cy="5257800"/>
          </a:xfrm>
        </p:spPr>
        <p:txBody>
          <a:bodyPr>
            <a:noAutofit/>
          </a:bodyPr>
          <a:lstStyle/>
          <a:p>
            <a:pPr marL="342900" lvl="0" indent="-342900" algn="just">
              <a:buFont typeface="Symbol" panose="05050102010706020507" pitchFamily="18"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Insulin formulations </a:t>
            </a:r>
          </a:p>
          <a:p>
            <a:pPr marL="342900" lvl="0" indent="-342900">
              <a:buFont typeface="Symbol" panose="05050102010706020507" pitchFamily="18"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Soluble insulin</a:t>
            </a:r>
            <a:r>
              <a:rPr lang="en-GB" sz="2400" b="1" dirty="0">
                <a:latin typeface="Arial" panose="020B0604020202020204" pitchFamily="34" charset="0"/>
                <a:ea typeface="Calibri" panose="020F0502020204030204" pitchFamily="34" charset="0"/>
                <a:cs typeface="Arial" panose="020B0604020202020204" pitchFamily="34" charset="0"/>
              </a:rPr>
              <a:t>- </a:t>
            </a:r>
            <a:r>
              <a:rPr lang="en-GB" sz="2400" dirty="0">
                <a:effectLst/>
                <a:latin typeface="Arial" panose="020B0604020202020204" pitchFamily="34" charset="0"/>
                <a:ea typeface="Calibri" panose="020F0502020204030204" pitchFamily="34" charset="0"/>
                <a:cs typeface="Arial" panose="020B0604020202020204" pitchFamily="34" charset="0"/>
              </a:rPr>
              <a:t>produces a fast onset (2-4 h) and short duration (6-8 h). </a:t>
            </a:r>
            <a:r>
              <a:rPr lang="en-GB" sz="2400" dirty="0">
                <a:latin typeface="Arial" panose="020B0604020202020204" pitchFamily="34" charset="0"/>
                <a:ea typeface="Calibri" panose="020F0502020204030204" pitchFamily="34" charset="0"/>
                <a:cs typeface="Arial" panose="020B0604020202020204" pitchFamily="34" charset="0"/>
              </a:rPr>
              <a:t>G</a:t>
            </a:r>
            <a:r>
              <a:rPr lang="en-GB" sz="2400" dirty="0">
                <a:effectLst/>
                <a:latin typeface="Arial" panose="020B0604020202020204" pitchFamily="34" charset="0"/>
                <a:ea typeface="Calibri" panose="020F0502020204030204" pitchFamily="34" charset="0"/>
                <a:cs typeface="Arial" panose="020B0604020202020204" pitchFamily="34" charset="0"/>
              </a:rPr>
              <a:t>iven IV. </a:t>
            </a:r>
          </a:p>
          <a:p>
            <a:pPr marL="342900" lvl="0" indent="-342900">
              <a:buFont typeface="Symbol" panose="05050102010706020507" pitchFamily="18"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Isophane insulin</a:t>
            </a:r>
            <a:r>
              <a:rPr lang="en-GB" sz="2400" dirty="0">
                <a:effectLst/>
                <a:latin typeface="Arial" panose="020B0604020202020204" pitchFamily="34" charset="0"/>
                <a:ea typeface="Calibri" panose="020F0502020204030204" pitchFamily="34" charset="0"/>
                <a:cs typeface="Arial" panose="020B0604020202020204" pitchFamily="34" charset="0"/>
              </a:rPr>
              <a:t>- intermediate insulin. </a:t>
            </a:r>
            <a:r>
              <a:rPr lang="en-GB" sz="2400" dirty="0">
                <a:latin typeface="Arial" panose="020B0604020202020204" pitchFamily="34" charset="0"/>
                <a:ea typeface="Calibri" panose="020F0502020204030204" pitchFamily="34" charset="0"/>
                <a:cs typeface="Arial" panose="020B0604020202020204" pitchFamily="34" charset="0"/>
              </a:rPr>
              <a:t>Prepared by </a:t>
            </a:r>
            <a:r>
              <a:rPr lang="en-GB" sz="2400" dirty="0">
                <a:effectLst/>
                <a:latin typeface="Arial" panose="020B0604020202020204" pitchFamily="34" charset="0"/>
                <a:ea typeface="Calibri" panose="020F0502020204030204" pitchFamily="34" charset="0"/>
                <a:cs typeface="Arial" panose="020B0604020202020204" pitchFamily="34" charset="0"/>
              </a:rPr>
              <a:t>precipitating insulin with protamine to form crystalline suspensions</a:t>
            </a:r>
            <a:r>
              <a:rPr lang="en-GB" sz="2400" dirty="0">
                <a:latin typeface="Arial" panose="020B0604020202020204" pitchFamily="34" charset="0"/>
                <a:ea typeface="Calibri" panose="020F0502020204030204" pitchFamily="34" charset="0"/>
                <a:cs typeface="Arial" panose="020B0604020202020204" pitchFamily="34" charset="0"/>
              </a:rPr>
              <a:t>.</a:t>
            </a:r>
            <a:endParaRPr lang="en-GB"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b="1" dirty="0">
                <a:effectLst/>
                <a:latin typeface="Arial" panose="020B0604020202020204" pitchFamily="34" charset="0"/>
                <a:ea typeface="Calibri" panose="020F0502020204030204" pitchFamily="34" charset="0"/>
                <a:cs typeface="Arial" panose="020B0604020202020204" pitchFamily="34" charset="0"/>
              </a:rPr>
              <a:t>Insulin zinc suspension</a:t>
            </a:r>
            <a:r>
              <a:rPr lang="en-GB" sz="2400" dirty="0">
                <a:effectLst/>
                <a:latin typeface="Arial" panose="020B0604020202020204" pitchFamily="34" charset="0"/>
                <a:ea typeface="Calibri" panose="020F0502020204030204" pitchFamily="34" charset="0"/>
                <a:cs typeface="Arial" panose="020B0604020202020204" pitchFamily="34" charset="0"/>
              </a:rPr>
              <a:t>- long-acting insulin- </a:t>
            </a:r>
            <a:r>
              <a:rPr lang="en-GB" sz="2400" dirty="0">
                <a:latin typeface="Arial" panose="020B0604020202020204" pitchFamily="34" charset="0"/>
                <a:ea typeface="Calibri" panose="020F0502020204030204" pitchFamily="34" charset="0"/>
                <a:cs typeface="Arial" panose="020B0604020202020204" pitchFamily="34" charset="0"/>
              </a:rPr>
              <a:t>Prepared by </a:t>
            </a:r>
            <a:r>
              <a:rPr lang="en-GB" sz="2400" dirty="0">
                <a:effectLst/>
                <a:latin typeface="Arial" panose="020B0604020202020204" pitchFamily="34" charset="0"/>
                <a:ea typeface="Calibri" panose="020F0502020204030204" pitchFamily="34" charset="0"/>
                <a:cs typeface="Arial" panose="020B0604020202020204" pitchFamily="34" charset="0"/>
              </a:rPr>
              <a:t>precipitating insulin with zinc </a:t>
            </a: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Insulin </a:t>
            </a:r>
            <a:r>
              <a:rPr lang="en-GB" sz="2400" dirty="0" err="1">
                <a:effectLst/>
                <a:latin typeface="Arial" panose="020B0604020202020204" pitchFamily="34" charset="0"/>
                <a:ea typeface="Calibri" panose="020F0502020204030204" pitchFamily="34" charset="0"/>
                <a:cs typeface="Arial" panose="020B0604020202020204" pitchFamily="34" charset="0"/>
              </a:rPr>
              <a:t>analogs</a:t>
            </a:r>
            <a:r>
              <a:rPr lang="en-GB" sz="2400" dirty="0">
                <a:latin typeface="Arial" panose="020B0604020202020204" pitchFamily="34" charset="0"/>
                <a:ea typeface="Calibri" panose="020F0502020204030204" pitchFamily="34" charset="0"/>
                <a:cs typeface="Arial" panose="020B0604020202020204" pitchFamily="34" charset="0"/>
              </a:rPr>
              <a:t>- </a:t>
            </a:r>
            <a:r>
              <a:rPr lang="en-GB" sz="2400" b="1" dirty="0">
                <a:latin typeface="Arial" panose="020B0604020202020204" pitchFamily="34" charset="0"/>
                <a:ea typeface="Calibri" panose="020F0502020204030204" pitchFamily="34" charset="0"/>
                <a:cs typeface="Arial" panose="020B0604020202020204" pitchFamily="34" charset="0"/>
              </a:rPr>
              <a:t>i</a:t>
            </a:r>
            <a:r>
              <a:rPr lang="en-GB" sz="2400" b="1" dirty="0">
                <a:effectLst/>
                <a:latin typeface="Arial" panose="020B0604020202020204" pitchFamily="34" charset="0"/>
                <a:ea typeface="Calibri" panose="020F0502020204030204" pitchFamily="34" charset="0"/>
                <a:cs typeface="Arial" panose="020B0604020202020204" pitchFamily="34" charset="0"/>
              </a:rPr>
              <a:t>nsulin lispro, insulin glargine</a:t>
            </a:r>
            <a:endParaRPr lang="en-GB"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Insulin pumps- used in hospitals which use blood glucose measuring sensors to regulate the dose.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Generally, multiple daily injections of short-acting insulins with meals, and a longer-acting insulin at night helps in the blood glucose control.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lvl="1">
              <a:buFont typeface="Arial" panose="020B0604020202020204" pitchFamily="34" charset="0"/>
              <a:buChar char="•"/>
            </a:pP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lvl="1"/>
            <a:endParaRPr lang="en-GB"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24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GB" b="1" dirty="0"/>
              <a:t>Insulin </a:t>
            </a:r>
            <a:endParaRPr lang="en-US" dirty="0"/>
          </a:p>
        </p:txBody>
      </p:sp>
      <p:sp>
        <p:nvSpPr>
          <p:cNvPr id="3" name="Content Placeholder 2"/>
          <p:cNvSpPr>
            <a:spLocks noGrp="1"/>
          </p:cNvSpPr>
          <p:nvPr>
            <p:ph idx="1"/>
          </p:nvPr>
        </p:nvSpPr>
        <p:spPr>
          <a:xfrm>
            <a:off x="440674" y="1219200"/>
            <a:ext cx="8474725" cy="5410200"/>
          </a:xfrm>
        </p:spPr>
        <p:txBody>
          <a:bodyPr>
            <a:noAutofit/>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Clinical uses of insulin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Type 1 diabetes who require long-term insulin: normally given combination of an intermediate-acting preparation (e.g. isophane insulin) and short acting insulin (soluble insulin) twice daily before breakfast and before the evening meal.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Diabetic ketoacidosis. Soluble insulin is used (IV)</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Type 2 diabetes.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Gestational diabetes in pregnant whose blood glucose levels are not controlled by diet alone.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Hyperkalaemia: insulin is given with glucose to lower extracellular K</a:t>
            </a:r>
            <a:r>
              <a:rPr lang="en-GB" sz="2600" baseline="30000" dirty="0">
                <a:effectLst/>
                <a:latin typeface="Arial" panose="020B0604020202020204" pitchFamily="34" charset="0"/>
                <a:ea typeface="Calibri" panose="020F0502020204030204" pitchFamily="34" charset="0"/>
                <a:cs typeface="Arial" panose="020B0604020202020204" pitchFamily="34" charset="0"/>
              </a:rPr>
              <a:t>+</a:t>
            </a:r>
            <a:r>
              <a:rPr lang="en-GB" sz="2600" dirty="0">
                <a:effectLst/>
                <a:latin typeface="Arial" panose="020B0604020202020204" pitchFamily="34" charset="0"/>
                <a:ea typeface="Calibri" panose="020F0502020204030204" pitchFamily="34" charset="0"/>
                <a:cs typeface="Arial" panose="020B0604020202020204" pitchFamily="34" charset="0"/>
              </a:rPr>
              <a:t> via redistribution into cells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US" sz="26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pPr lvl="1"/>
            <a:endParaRPr lang="en-GB"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3393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GB" b="1" dirty="0"/>
              <a:t>Insulin</a:t>
            </a:r>
            <a:endParaRPr lang="en-US" dirty="0"/>
          </a:p>
        </p:txBody>
      </p:sp>
      <p:sp>
        <p:nvSpPr>
          <p:cNvPr id="3" name="Content Placeholder 2"/>
          <p:cNvSpPr>
            <a:spLocks noGrp="1"/>
          </p:cNvSpPr>
          <p:nvPr>
            <p:ph idx="1"/>
          </p:nvPr>
        </p:nvSpPr>
        <p:spPr>
          <a:xfrm>
            <a:off x="457201" y="1189037"/>
            <a:ext cx="8077200" cy="4830763"/>
          </a:xfrm>
        </p:spPr>
        <p:txBody>
          <a:bodyPr>
            <a:noAutofit/>
          </a:bodyPr>
          <a:lstStyle/>
          <a:p>
            <a:pPr marL="342900" lvl="0" indent="-342900">
              <a:buFont typeface="Symbol" panose="05050102010706020507" pitchFamily="18" charset="2"/>
              <a:buChar char=""/>
            </a:pPr>
            <a:r>
              <a:rPr lang="en-GB" sz="2800" b="1" dirty="0">
                <a:effectLst/>
                <a:latin typeface="Arial" panose="020B0604020202020204" pitchFamily="34" charset="0"/>
                <a:ea typeface="Calibri" panose="020F0502020204030204" pitchFamily="34" charset="0"/>
                <a:cs typeface="Arial" panose="020B0604020202020204" pitchFamily="34" charset="0"/>
              </a:rPr>
              <a:t>Adverse effects of insulin </a:t>
            </a: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 major adverse effect of insulin is </a:t>
            </a:r>
            <a:r>
              <a:rPr lang="en-GB" sz="2600" b="1" dirty="0">
                <a:effectLst/>
                <a:latin typeface="Arial" panose="020B0604020202020204" pitchFamily="34" charset="0"/>
                <a:ea typeface="Calibri" panose="020F0502020204030204" pitchFamily="34" charset="0"/>
                <a:cs typeface="Arial" panose="020B0604020202020204" pitchFamily="34" charset="0"/>
              </a:rPr>
              <a:t>hypoglycaemia</a:t>
            </a:r>
            <a:r>
              <a:rPr lang="en-GB" sz="2600" dirty="0">
                <a:effectLst/>
                <a:latin typeface="Arial" panose="020B0604020202020204" pitchFamily="34" charset="0"/>
                <a:ea typeface="Calibri" panose="020F0502020204030204" pitchFamily="34" charset="0"/>
                <a:cs typeface="Arial" panose="020B0604020202020204" pitchFamily="34" charset="0"/>
              </a:rPr>
              <a:t>, and can cause brain damage in severe cases. Hypoglycaemia can be treated by simply taking a sweet drink or snack, and when patient is in coma, IV glucose or IM glucagon can be given.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Insulin-induced hypoglycaemia can cause rebound hyperglycaemia because of release of counter-regulatory hormones.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1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Allergy, but is uncommon with human insulin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685800"/>
            <a:endParaRPr lang="en-NG" sz="2600" dirty="0">
              <a:effectLst/>
              <a:latin typeface="Arial" panose="020B0604020202020204" pitchFamily="34" charset="0"/>
              <a:ea typeface="Calibri" panose="020F0502020204030204" pitchFamily="34" charset="0"/>
              <a:cs typeface="Arial" panose="020B0604020202020204" pitchFamily="34" charset="0"/>
            </a:endParaRPr>
          </a:p>
          <a:p>
            <a:pPr lvl="1"/>
            <a:endParaRPr lang="en-GB" sz="2600" dirty="0">
              <a:latin typeface="Arial" panose="020B0604020202020204" pitchFamily="34" charset="0"/>
              <a:cs typeface="Arial" panose="020B0604020202020204" pitchFamily="34" charset="0"/>
            </a:endParaRPr>
          </a:p>
          <a:p>
            <a:endParaRPr lang="en-GB"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2805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800" b="1" dirty="0"/>
              <a:t>Biguanides</a:t>
            </a:r>
            <a:endParaRPr lang="en-US" sz="4000" dirty="0"/>
          </a:p>
        </p:txBody>
      </p:sp>
      <p:sp>
        <p:nvSpPr>
          <p:cNvPr id="3" name="Content Placeholder 2"/>
          <p:cNvSpPr>
            <a:spLocks noGrp="1"/>
          </p:cNvSpPr>
          <p:nvPr>
            <p:ph idx="1"/>
          </p:nvPr>
        </p:nvSpPr>
        <p:spPr>
          <a:xfrm>
            <a:off x="533400" y="1295400"/>
            <a:ext cx="8153400" cy="5562600"/>
          </a:xfrm>
        </p:spPr>
        <p:txBody>
          <a:bodyPr>
            <a:noAutofit/>
          </a:bodyPr>
          <a:lstStyle/>
          <a:p>
            <a:r>
              <a:rPr lang="en-GB" sz="2400" b="1" dirty="0">
                <a:effectLst/>
                <a:latin typeface="Arial" panose="020B0604020202020204" pitchFamily="34" charset="0"/>
                <a:ea typeface="Calibri" panose="020F0502020204030204" pitchFamily="34" charset="0"/>
                <a:cs typeface="Arial" panose="020B0604020202020204" pitchFamily="34" charset="0"/>
              </a:rPr>
              <a:t>Example, Metformin</a:t>
            </a:r>
          </a:p>
          <a:p>
            <a:r>
              <a:rPr lang="en-GB" sz="2400" b="1" dirty="0">
                <a:effectLst/>
                <a:latin typeface="Arial" panose="020B0604020202020204" pitchFamily="34" charset="0"/>
                <a:ea typeface="Calibri" panose="020F0502020204030204" pitchFamily="34" charset="0"/>
                <a:cs typeface="Arial" panose="020B0604020202020204" pitchFamily="34" charset="0"/>
              </a:rPr>
              <a:t>Mechanism of action</a:t>
            </a:r>
            <a:r>
              <a:rPr lang="en-GB" sz="2400" dirty="0">
                <a:effectLst/>
                <a:latin typeface="Arial" panose="020B0604020202020204" pitchFamily="34" charset="0"/>
                <a:ea typeface="Calibri" panose="020F0502020204030204" pitchFamily="34" charset="0"/>
                <a:cs typeface="Arial" panose="020B0604020202020204" pitchFamily="34" charset="0"/>
              </a:rPr>
              <a:t>- not completely understood. Increase glucose uptake and utilisation in skeletal muscle (thereby reducing insulin resistance) and reduce hepatic glucose production (gluconeogenesis). It reduces LDL and VLDL. Metformin, does not cause hypoglycaemia.</a:t>
            </a:r>
          </a:p>
          <a:p>
            <a:endParaRPr lang="en-GB" sz="100" dirty="0">
              <a:latin typeface="Arial" panose="020B0604020202020204" pitchFamily="34" charset="0"/>
              <a:ea typeface="Calibri" panose="020F0502020204030204" pitchFamily="34" charset="0"/>
              <a:cs typeface="Arial" panose="020B0604020202020204" pitchFamily="34" charset="0"/>
            </a:endParaRPr>
          </a:p>
          <a:p>
            <a:endParaRPr lang="en-GB" sz="2400" b="1" dirty="0">
              <a:effectLst/>
              <a:latin typeface="Arial" panose="020B0604020202020204" pitchFamily="34" charset="0"/>
              <a:ea typeface="Calibri" panose="020F0502020204030204" pitchFamily="34" charset="0"/>
              <a:cs typeface="Arial" panose="020B0604020202020204" pitchFamily="34" charset="0"/>
            </a:endParaRPr>
          </a:p>
          <a:p>
            <a:r>
              <a:rPr lang="en-GB" sz="2400" b="1" dirty="0">
                <a:effectLst/>
                <a:latin typeface="Arial" panose="020B0604020202020204" pitchFamily="34" charset="0"/>
                <a:ea typeface="Calibri" panose="020F0502020204030204" pitchFamily="34" charset="0"/>
                <a:cs typeface="Arial" panose="020B0604020202020204" pitchFamily="34" charset="0"/>
              </a:rPr>
              <a:t>Pharmacokinetics of metformin</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Half-life about 3 h, excreted unchanged in the urine</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endParaRPr lang="en-NG" sz="16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pPr lvl="1">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186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800" b="1" dirty="0"/>
              <a:t>Biguanides</a:t>
            </a:r>
            <a:endParaRPr lang="en-US" sz="4000" dirty="0"/>
          </a:p>
        </p:txBody>
      </p:sp>
      <p:sp>
        <p:nvSpPr>
          <p:cNvPr id="3" name="Content Placeholder 2"/>
          <p:cNvSpPr>
            <a:spLocks noGrp="1"/>
          </p:cNvSpPr>
          <p:nvPr>
            <p:ph idx="1"/>
          </p:nvPr>
        </p:nvSpPr>
        <p:spPr>
          <a:xfrm>
            <a:off x="472807" y="1354157"/>
            <a:ext cx="8518793" cy="5580043"/>
          </a:xfrm>
        </p:spPr>
        <p:txBody>
          <a:bodyPr>
            <a:noAutofit/>
          </a:bodyPr>
          <a:lstStyle/>
          <a:p>
            <a:r>
              <a:rPr lang="en-GB" sz="2800" b="1" dirty="0">
                <a:effectLst/>
                <a:latin typeface="Arial" panose="020B0604020202020204" pitchFamily="34" charset="0"/>
                <a:ea typeface="Calibri" panose="020F0502020204030204" pitchFamily="34" charset="0"/>
                <a:cs typeface="Arial" panose="020B0604020202020204" pitchFamily="34" charset="0"/>
              </a:rPr>
              <a:t>Clinical uses of metformin</a:t>
            </a:r>
            <a:endParaRPr lang="en-NG" sz="28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Type 2 diabetes. It does not stimulate appetite so it is first-line drug for obese patients. It can be combined with sulfonylureas, </a:t>
            </a:r>
            <a:r>
              <a:rPr lang="en-GB" sz="2600" dirty="0" err="1">
                <a:effectLst/>
                <a:latin typeface="Arial" panose="020B0604020202020204" pitchFamily="34" charset="0"/>
                <a:ea typeface="Calibri" panose="020F0502020204030204" pitchFamily="34" charset="0"/>
                <a:cs typeface="Arial" panose="020B0604020202020204" pitchFamily="34" charset="0"/>
              </a:rPr>
              <a:t>glitazones</a:t>
            </a:r>
            <a:r>
              <a:rPr lang="en-GB" sz="2600" dirty="0">
                <a:effectLst/>
                <a:latin typeface="Arial" panose="020B0604020202020204" pitchFamily="34" charset="0"/>
                <a:ea typeface="Calibri" panose="020F0502020204030204" pitchFamily="34" charset="0"/>
                <a:cs typeface="Arial" panose="020B0604020202020204" pitchFamily="34" charset="0"/>
              </a:rPr>
              <a:t> or insulin</a:t>
            </a:r>
            <a:r>
              <a:rPr lang="en-US" sz="2600" dirty="0">
                <a:effectLst/>
                <a:latin typeface="Arial" panose="020B0604020202020204" pitchFamily="34" charset="0"/>
                <a:ea typeface="Calibri" panose="020F0502020204030204" pitchFamily="34" charset="0"/>
                <a:cs typeface="Arial" panose="020B0604020202020204" pitchFamily="34" charset="0"/>
              </a:rPr>
              <a:t>.</a:t>
            </a:r>
          </a:p>
          <a:p>
            <a:pPr marL="342900" lvl="0" indent="-342900">
              <a:buFont typeface="Symbol" panose="05050102010706020507" pitchFamily="18" charset="2"/>
              <a:buChar char=""/>
            </a:pPr>
            <a:endParaRPr lang="en-US" sz="2600" dirty="0">
              <a:latin typeface="Arial" panose="020B0604020202020204" pitchFamily="34" charset="0"/>
              <a:ea typeface="Calibri" panose="020F0502020204030204" pitchFamily="34" charset="0"/>
              <a:cs typeface="Arial" panose="020B0604020202020204" pitchFamily="34" charset="0"/>
            </a:endParaRPr>
          </a:p>
          <a:p>
            <a:pPr>
              <a:spcBef>
                <a:spcPts val="0"/>
              </a:spcBef>
            </a:pPr>
            <a:r>
              <a:rPr lang="en-GB" sz="2600" b="1" dirty="0">
                <a:effectLst/>
                <a:latin typeface="Arial" panose="020B0604020202020204" pitchFamily="34" charset="0"/>
                <a:ea typeface="Calibri" panose="020F0502020204030204" pitchFamily="34" charset="0"/>
                <a:cs typeface="Arial" panose="020B0604020202020204" pitchFamily="34" charset="0"/>
              </a:rPr>
              <a:t>Adverse effects of metformin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0"/>
              </a:spcBef>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 commonest is gastrointestinal disturbances (e.g. anorexia, diarrhoea, nausea).</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0"/>
              </a:spcBef>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Lactic acidosis (so avoid in renal or hepatic disease, hypoxic pulmonary disease, heart failure or shock, pregnancy).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spcBef>
                <a:spcPts val="0"/>
              </a:spcBef>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Long-term use may interfere with absorption of vit. B</a:t>
            </a:r>
            <a:r>
              <a:rPr lang="en-GB" sz="2600" baseline="-25000" dirty="0">
                <a:effectLst/>
                <a:latin typeface="Arial" panose="020B0604020202020204" pitchFamily="34" charset="0"/>
                <a:ea typeface="Calibri" panose="020F0502020204030204" pitchFamily="34" charset="0"/>
                <a:cs typeface="Arial" panose="020B0604020202020204" pitchFamily="34" charset="0"/>
              </a:rPr>
              <a:t>12</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pPr lvl="1">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0255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000" b="1" dirty="0" err="1"/>
              <a:t>Sulphonylureas</a:t>
            </a:r>
            <a:r>
              <a:rPr lang="en-GB" sz="4000" b="1" dirty="0"/>
              <a:t> </a:t>
            </a:r>
            <a:endParaRPr lang="en-US" sz="4000" dirty="0"/>
          </a:p>
        </p:txBody>
      </p:sp>
      <p:sp>
        <p:nvSpPr>
          <p:cNvPr id="3" name="Content Placeholder 2"/>
          <p:cNvSpPr>
            <a:spLocks noGrp="1"/>
          </p:cNvSpPr>
          <p:nvPr>
            <p:ph idx="1"/>
          </p:nvPr>
        </p:nvSpPr>
        <p:spPr>
          <a:xfrm>
            <a:off x="539827" y="1066800"/>
            <a:ext cx="8146972" cy="5334000"/>
          </a:xfrm>
        </p:spPr>
        <p:txBody>
          <a:bodyPr>
            <a:noAutofit/>
          </a:bodyPr>
          <a:lstStyle/>
          <a:p>
            <a:r>
              <a:rPr lang="en-GB" sz="2600" dirty="0">
                <a:effectLst/>
                <a:latin typeface="Arial" panose="020B0604020202020204" pitchFamily="34" charset="0"/>
                <a:ea typeface="Calibri" panose="020F0502020204030204" pitchFamily="34" charset="0"/>
                <a:cs typeface="Arial" panose="020B0604020202020204" pitchFamily="34" charset="0"/>
              </a:rPr>
              <a:t>The sulfonylureas were developed following the chance observation that a </a:t>
            </a:r>
            <a:r>
              <a:rPr lang="en-GB" sz="2600" dirty="0" err="1">
                <a:effectLst/>
                <a:latin typeface="Arial" panose="020B0604020202020204" pitchFamily="34" charset="0"/>
                <a:ea typeface="Calibri" panose="020F0502020204030204" pitchFamily="34" charset="0"/>
                <a:cs typeface="Arial" panose="020B0604020202020204" pitchFamily="34" charset="0"/>
              </a:rPr>
              <a:t>sulfonamide</a:t>
            </a:r>
            <a:r>
              <a:rPr lang="en-GB" sz="2600" dirty="0">
                <a:effectLst/>
                <a:latin typeface="Arial" panose="020B0604020202020204" pitchFamily="34" charset="0"/>
                <a:ea typeface="Calibri" panose="020F0502020204030204" pitchFamily="34" charset="0"/>
                <a:cs typeface="Arial" panose="020B0604020202020204" pitchFamily="34" charset="0"/>
              </a:rPr>
              <a:t> derivative (used to treat typhoid) caused hypoglycaemia.</a:t>
            </a:r>
          </a:p>
          <a:p>
            <a:r>
              <a:rPr lang="en-GB" sz="2600" dirty="0">
                <a:effectLst/>
                <a:latin typeface="Arial" panose="020B0604020202020204" pitchFamily="34" charset="0"/>
                <a:ea typeface="Calibri" panose="020F0502020204030204" pitchFamily="34" charset="0"/>
                <a:cs typeface="Arial" panose="020B0604020202020204" pitchFamily="34" charset="0"/>
              </a:rPr>
              <a:t>These drugs all contain the sulfonylurea moiety and act in the same way, but different substitutions result in differences in pharmacokinetics and hence in duration of action.</a:t>
            </a:r>
          </a:p>
          <a:p>
            <a:endParaRPr lang="en-GB" sz="2600" i="1" dirty="0">
              <a:effectLst/>
              <a:latin typeface="Arial" panose="020B0604020202020204" pitchFamily="34" charset="0"/>
              <a:ea typeface="Calibri" panose="020F0502020204030204" pitchFamily="34" charset="0"/>
              <a:cs typeface="Arial" panose="020B0604020202020204" pitchFamily="34" charset="0"/>
            </a:endParaRPr>
          </a:p>
          <a:p>
            <a:r>
              <a:rPr lang="en-GB" sz="2600" b="1" dirty="0">
                <a:effectLst/>
                <a:latin typeface="Arial" panose="020B0604020202020204" pitchFamily="34" charset="0"/>
                <a:ea typeface="Calibri" panose="020F0502020204030204" pitchFamily="34" charset="0"/>
                <a:cs typeface="Arial" panose="020B0604020202020204" pitchFamily="34" charset="0"/>
              </a:rPr>
              <a:t>First generation </a:t>
            </a:r>
            <a:r>
              <a:rPr lang="en-GB" sz="2600" b="1" dirty="0" err="1">
                <a:effectLst/>
                <a:latin typeface="Arial" panose="020B0604020202020204" pitchFamily="34" charset="0"/>
                <a:ea typeface="Calibri" panose="020F0502020204030204" pitchFamily="34" charset="0"/>
                <a:cs typeface="Arial" panose="020B0604020202020204" pitchFamily="34" charset="0"/>
              </a:rPr>
              <a:t>sulphonylureas</a:t>
            </a:r>
            <a:r>
              <a:rPr lang="en-GB" sz="2600" dirty="0">
                <a:effectLst/>
                <a:latin typeface="Arial" panose="020B0604020202020204" pitchFamily="34" charset="0"/>
                <a:ea typeface="Calibri" panose="020F0502020204030204" pitchFamily="34" charset="0"/>
                <a:cs typeface="Arial" panose="020B0604020202020204" pitchFamily="34" charset="0"/>
              </a:rPr>
              <a:t>- tolbutamide, chlorpropamide</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r>
              <a:rPr lang="en-GB" sz="2600" b="1" dirty="0">
                <a:effectLst/>
                <a:latin typeface="Arial" panose="020B0604020202020204" pitchFamily="34" charset="0"/>
                <a:ea typeface="Calibri" panose="020F0502020204030204" pitchFamily="34" charset="0"/>
                <a:cs typeface="Arial" panose="020B0604020202020204" pitchFamily="34" charset="0"/>
              </a:rPr>
              <a:t>Second generation </a:t>
            </a:r>
            <a:r>
              <a:rPr lang="en-GB" sz="2600" b="1" dirty="0" err="1">
                <a:effectLst/>
                <a:latin typeface="Arial" panose="020B0604020202020204" pitchFamily="34" charset="0"/>
                <a:ea typeface="Calibri" panose="020F0502020204030204" pitchFamily="34" charset="0"/>
                <a:cs typeface="Arial" panose="020B0604020202020204" pitchFamily="34" charset="0"/>
              </a:rPr>
              <a:t>sulphonylureas</a:t>
            </a:r>
            <a:r>
              <a:rPr lang="en-GB" sz="2600" dirty="0">
                <a:effectLst/>
                <a:latin typeface="Arial" panose="020B0604020202020204" pitchFamily="34" charset="0"/>
                <a:ea typeface="Calibri" panose="020F0502020204030204" pitchFamily="34" charset="0"/>
                <a:cs typeface="Arial" panose="020B0604020202020204" pitchFamily="34" charset="0"/>
              </a:rPr>
              <a:t>- </a:t>
            </a:r>
            <a:r>
              <a:rPr lang="en-GB" sz="2600" dirty="0" err="1">
                <a:effectLst/>
                <a:latin typeface="Arial" panose="020B0604020202020204" pitchFamily="34" charset="0"/>
                <a:ea typeface="Calibri" panose="020F0502020204030204" pitchFamily="34" charset="0"/>
                <a:cs typeface="Arial" panose="020B0604020202020204" pitchFamily="34" charset="0"/>
              </a:rPr>
              <a:t>glibenclamide</a:t>
            </a:r>
            <a:r>
              <a:rPr lang="en-GB" sz="2600" dirty="0">
                <a:effectLst/>
                <a:latin typeface="Arial" panose="020B0604020202020204" pitchFamily="34" charset="0"/>
                <a:ea typeface="Calibri" panose="020F0502020204030204" pitchFamily="34" charset="0"/>
                <a:cs typeface="Arial" panose="020B0604020202020204" pitchFamily="34" charset="0"/>
              </a:rPr>
              <a:t>, glipizide</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GB"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32384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000" b="1" dirty="0" err="1"/>
              <a:t>Sulphonylureas</a:t>
            </a:r>
            <a:r>
              <a:rPr lang="en-GB" sz="4000" b="1" dirty="0"/>
              <a:t> </a:t>
            </a:r>
            <a:endParaRPr lang="en-US" sz="4000" dirty="0"/>
          </a:p>
        </p:txBody>
      </p:sp>
      <p:sp>
        <p:nvSpPr>
          <p:cNvPr id="3" name="Content Placeholder 2"/>
          <p:cNvSpPr>
            <a:spLocks noGrp="1"/>
          </p:cNvSpPr>
          <p:nvPr>
            <p:ph idx="1"/>
          </p:nvPr>
        </p:nvSpPr>
        <p:spPr>
          <a:xfrm>
            <a:off x="528810" y="1066800"/>
            <a:ext cx="8157989" cy="5334000"/>
          </a:xfrm>
        </p:spPr>
        <p:txBody>
          <a:bodyPr>
            <a:noAutofit/>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Chlorpropamide</a:t>
            </a:r>
            <a:r>
              <a:rPr lang="en-GB" sz="2600" dirty="0">
                <a:effectLst/>
                <a:latin typeface="Arial" panose="020B0604020202020204" pitchFamily="34" charset="0"/>
                <a:ea typeface="Calibri" panose="020F0502020204030204" pitchFamily="34" charset="0"/>
                <a:cs typeface="Arial" panose="020B0604020202020204" pitchFamily="34" charset="0"/>
              </a:rPr>
              <a:t> has long duration of action, excreted in the urine, and causes severe hypoglycaemia particularly in the elderly. It causes flushing after alcohol because of a disulfiram-like effect when taken together with alcohol, and produces water intoxication due to its antidiuretic hormone like effect on the distal tubule. Chlorpropamide is no longer in popular use.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GB" sz="2600" dirty="0">
              <a:effectLst/>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The second-generation sulfonylureas are more potent but they do not have overall higher hypoglycaemic effect or </a:t>
            </a:r>
            <a:r>
              <a:rPr lang="en-GB" sz="2600" b="1" dirty="0">
                <a:effectLst/>
                <a:latin typeface="Arial" panose="020B0604020202020204" pitchFamily="34" charset="0"/>
                <a:ea typeface="Calibri" panose="020F0502020204030204" pitchFamily="34" charset="0"/>
                <a:cs typeface="Arial" panose="020B0604020202020204" pitchFamily="34" charset="0"/>
              </a:rPr>
              <a:t>efficacy</a:t>
            </a:r>
            <a:r>
              <a:rPr lang="en-GB" sz="2600" dirty="0">
                <a:effectLst/>
                <a:latin typeface="Arial" panose="020B0604020202020204" pitchFamily="34" charset="0"/>
                <a:ea typeface="Calibri" panose="020F0502020204030204" pitchFamily="34" charset="0"/>
                <a:cs typeface="Arial" panose="020B0604020202020204" pitchFamily="34" charset="0"/>
              </a:rPr>
              <a:t> in blood glucose control.</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0712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000" b="1" dirty="0" err="1"/>
              <a:t>Sulphonylureas</a:t>
            </a:r>
            <a:r>
              <a:rPr lang="en-GB" sz="4000" b="1" dirty="0"/>
              <a:t> </a:t>
            </a:r>
            <a:endParaRPr lang="en-US" sz="4000" dirty="0"/>
          </a:p>
        </p:txBody>
      </p:sp>
      <p:sp>
        <p:nvSpPr>
          <p:cNvPr id="3" name="Content Placeholder 2"/>
          <p:cNvSpPr>
            <a:spLocks noGrp="1"/>
          </p:cNvSpPr>
          <p:nvPr>
            <p:ph idx="1"/>
          </p:nvPr>
        </p:nvSpPr>
        <p:spPr>
          <a:xfrm>
            <a:off x="517794" y="1371600"/>
            <a:ext cx="8169006" cy="5334000"/>
          </a:xfrm>
        </p:spPr>
        <p:txBody>
          <a:bodyPr>
            <a:noAutofit/>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Mechanism of action of sulfonylureas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 sulfonylureas act primarily on B cells causing stimulation of insulin secretion, resulting in reduction of glucose level in plasma. </a:t>
            </a: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They bind to sulfonylureas receptors present in the K</a:t>
            </a:r>
            <a:r>
              <a:rPr lang="en-GB" sz="2600" baseline="-25000" dirty="0">
                <a:effectLst/>
                <a:latin typeface="Arial" panose="020B0604020202020204" pitchFamily="34" charset="0"/>
                <a:ea typeface="Calibri" panose="020F0502020204030204" pitchFamily="34" charset="0"/>
                <a:cs typeface="Arial" panose="020B0604020202020204" pitchFamily="34" charset="0"/>
              </a:rPr>
              <a:t>ATP</a:t>
            </a:r>
            <a:r>
              <a:rPr lang="en-GB" sz="2600" dirty="0">
                <a:effectLst/>
                <a:latin typeface="Arial" panose="020B0604020202020204" pitchFamily="34" charset="0"/>
                <a:ea typeface="Calibri" panose="020F0502020204030204" pitchFamily="34" charset="0"/>
                <a:cs typeface="Arial" panose="020B0604020202020204" pitchFamily="34" charset="0"/>
              </a:rPr>
              <a:t> channels in B-cell plasma membranes and block the channel. </a:t>
            </a: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Blockade of K</a:t>
            </a:r>
            <a:r>
              <a:rPr lang="en-GB" sz="2600" baseline="-25000" dirty="0">
                <a:effectLst/>
                <a:latin typeface="Arial" panose="020B0604020202020204" pitchFamily="34" charset="0"/>
                <a:ea typeface="Calibri" panose="020F0502020204030204" pitchFamily="34" charset="0"/>
                <a:cs typeface="Arial" panose="020B0604020202020204" pitchFamily="34" charset="0"/>
              </a:rPr>
              <a:t>ATP</a:t>
            </a:r>
            <a:r>
              <a:rPr lang="en-GB" sz="2600" dirty="0">
                <a:effectLst/>
                <a:latin typeface="Arial" panose="020B0604020202020204" pitchFamily="34" charset="0"/>
                <a:ea typeface="Calibri" panose="020F0502020204030204" pitchFamily="34" charset="0"/>
                <a:cs typeface="Arial" panose="020B0604020202020204" pitchFamily="34" charset="0"/>
              </a:rPr>
              <a:t> channel by sulfonylurea drugs causes depolarisation, influx Ca</a:t>
            </a:r>
            <a:r>
              <a:rPr lang="en-GB" sz="2600" baseline="30000" dirty="0">
                <a:effectLst/>
                <a:latin typeface="Arial" panose="020B0604020202020204" pitchFamily="34" charset="0"/>
                <a:ea typeface="Calibri" panose="020F0502020204030204" pitchFamily="34" charset="0"/>
                <a:cs typeface="Arial" panose="020B0604020202020204" pitchFamily="34" charset="0"/>
              </a:rPr>
              <a:t>2+</a:t>
            </a:r>
            <a:r>
              <a:rPr lang="en-GB" sz="2600" dirty="0">
                <a:effectLst/>
                <a:latin typeface="Arial" panose="020B0604020202020204" pitchFamily="34" charset="0"/>
                <a:ea typeface="Calibri" panose="020F0502020204030204" pitchFamily="34" charset="0"/>
                <a:cs typeface="Arial" panose="020B0604020202020204" pitchFamily="34" charset="0"/>
              </a:rPr>
              <a:t> into the cell and insulin secretion.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76123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000" b="1" dirty="0" err="1"/>
              <a:t>Sulphonylureas</a:t>
            </a:r>
            <a:r>
              <a:rPr lang="en-GB" sz="4000" b="1" dirty="0"/>
              <a:t> </a:t>
            </a:r>
            <a:endParaRPr lang="en-US" sz="4000" dirty="0"/>
          </a:p>
        </p:txBody>
      </p:sp>
      <p:sp>
        <p:nvSpPr>
          <p:cNvPr id="3" name="Content Placeholder 2"/>
          <p:cNvSpPr>
            <a:spLocks noGrp="1"/>
          </p:cNvSpPr>
          <p:nvPr>
            <p:ph idx="1"/>
          </p:nvPr>
        </p:nvSpPr>
        <p:spPr>
          <a:xfrm>
            <a:off x="528810" y="1066800"/>
            <a:ext cx="8229600" cy="5334000"/>
          </a:xfrm>
        </p:spPr>
        <p:txBody>
          <a:bodyPr>
            <a:noAutofit/>
          </a:bodyPr>
          <a:lstStyle/>
          <a:p>
            <a:r>
              <a:rPr lang="en-GB" sz="2400" b="1" dirty="0">
                <a:effectLst/>
                <a:latin typeface="Arial" panose="020B0604020202020204" pitchFamily="34" charset="0"/>
                <a:ea typeface="Calibri" panose="020F0502020204030204" pitchFamily="34" charset="0"/>
                <a:cs typeface="Arial" panose="020B0604020202020204" pitchFamily="34" charset="0"/>
              </a:rPr>
              <a:t>Pharmacokinetics of sulfonylureas</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Sulfonylureas are well absorbed after oral administration, peak plasma concentrations are attained within 2-4 h in most of them, but they have different durations of action. Strongly bound to plasma protein (90-95%).</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Some amount of </a:t>
            </a:r>
            <a:r>
              <a:rPr lang="en-GB" sz="2400" dirty="0" err="1">
                <a:effectLst/>
                <a:latin typeface="Arial" panose="020B0604020202020204" pitchFamily="34" charset="0"/>
                <a:ea typeface="Calibri" panose="020F0502020204030204" pitchFamily="34" charset="0"/>
                <a:cs typeface="Arial" panose="020B0604020202020204" pitchFamily="34" charset="0"/>
              </a:rPr>
              <a:t>glibenclamide</a:t>
            </a:r>
            <a:r>
              <a:rPr lang="en-GB" sz="2400" dirty="0">
                <a:effectLst/>
                <a:latin typeface="Arial" panose="020B0604020202020204" pitchFamily="34" charset="0"/>
                <a:ea typeface="Calibri" panose="020F0502020204030204" pitchFamily="34" charset="0"/>
                <a:cs typeface="Arial" panose="020B0604020202020204" pitchFamily="34" charset="0"/>
              </a:rPr>
              <a:t> is oxidised in the liver to active products and is excreted in urine; 50% is excreted unchanged in the faeces.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Most sulfonylureas (or their active metabolites) are excreted in the urine. Half-life of </a:t>
            </a:r>
            <a:r>
              <a:rPr lang="en-GB" sz="2400" dirty="0" err="1">
                <a:effectLst/>
                <a:latin typeface="Arial" panose="020B0604020202020204" pitchFamily="34" charset="0"/>
                <a:ea typeface="Calibri" panose="020F0502020204030204" pitchFamily="34" charset="0"/>
                <a:cs typeface="Arial" panose="020B0604020202020204" pitchFamily="34" charset="0"/>
              </a:rPr>
              <a:t>glibenclamide</a:t>
            </a:r>
            <a:r>
              <a:rPr lang="en-GB" sz="2400" dirty="0">
                <a:effectLst/>
                <a:latin typeface="Arial" panose="020B0604020202020204" pitchFamily="34" charset="0"/>
                <a:ea typeface="Calibri" panose="020F0502020204030204" pitchFamily="34" charset="0"/>
                <a:cs typeface="Arial" panose="020B0604020202020204" pitchFamily="34" charset="0"/>
              </a:rPr>
              <a:t> 18-24 h, glipizide 16-24 h, tolbutamide 6-12 h</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Most sulfonylureas cross the placenta and enter breast milk; contraindicated in pregnant/breastfeeding mothers.</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7086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000" b="1" dirty="0" err="1"/>
              <a:t>Sulphonylureas</a:t>
            </a:r>
            <a:r>
              <a:rPr lang="en-GB" sz="4000" b="1" dirty="0"/>
              <a:t> </a:t>
            </a:r>
            <a:endParaRPr lang="en-US" sz="4000" dirty="0"/>
          </a:p>
        </p:txBody>
      </p:sp>
      <p:sp>
        <p:nvSpPr>
          <p:cNvPr id="3" name="Content Placeholder 2"/>
          <p:cNvSpPr>
            <a:spLocks noGrp="1"/>
          </p:cNvSpPr>
          <p:nvPr>
            <p:ph idx="1"/>
          </p:nvPr>
        </p:nvSpPr>
        <p:spPr>
          <a:xfrm>
            <a:off x="528810" y="1066800"/>
            <a:ext cx="8229600" cy="5334000"/>
          </a:xfrm>
        </p:spPr>
        <p:txBody>
          <a:bodyPr>
            <a:noAutofit/>
          </a:bodyPr>
          <a:lstStyle/>
          <a:p>
            <a:r>
              <a:rPr lang="en-GB" sz="2400" b="1" dirty="0">
                <a:effectLst/>
                <a:latin typeface="Arial" panose="020B0604020202020204" pitchFamily="34" charset="0"/>
                <a:ea typeface="Calibri" panose="020F0502020204030204" pitchFamily="34" charset="0"/>
                <a:cs typeface="Arial" panose="020B0604020202020204" pitchFamily="34" charset="0"/>
              </a:rPr>
              <a:t>Clinical uses of sulfonylureas</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Sulfonylureas require functional B cells, so they are useful in the early stages of type 2 diabetes. They can be combined with metformin or thiazolidinediones.</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0" indent="0">
              <a:buNone/>
            </a:pPr>
            <a:r>
              <a:rPr lang="en-GB" sz="2400" b="1" i="1" dirty="0">
                <a:effectLst/>
                <a:latin typeface="Arial" panose="020B0604020202020204" pitchFamily="34" charset="0"/>
                <a:ea typeface="Calibri" panose="020F0502020204030204" pitchFamily="34" charset="0"/>
                <a:cs typeface="Arial" panose="020B0604020202020204" pitchFamily="34" charset="0"/>
              </a:rPr>
              <a:t>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r>
              <a:rPr lang="en-GB" sz="2400" b="1" dirty="0">
                <a:effectLst/>
                <a:latin typeface="Arial" panose="020B0604020202020204" pitchFamily="34" charset="0"/>
                <a:ea typeface="Calibri" panose="020F0502020204030204" pitchFamily="34" charset="0"/>
                <a:cs typeface="Arial" panose="020B0604020202020204" pitchFamily="34" charset="0"/>
              </a:rPr>
              <a:t>Adverse effects of sulfonylureas</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Sulfonylureas stimulate appetite (probably via their effects on insulin secretion and blood glucose) and often cause weight gain.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Hypoglycaemia (especially glipizide, </a:t>
            </a:r>
            <a:r>
              <a:rPr lang="en-GB" sz="2400" dirty="0" err="1">
                <a:effectLst/>
                <a:latin typeface="Arial" panose="020B0604020202020204" pitchFamily="34" charset="0"/>
                <a:ea typeface="Calibri" panose="020F0502020204030204" pitchFamily="34" charset="0"/>
                <a:cs typeface="Arial" panose="020B0604020202020204" pitchFamily="34" charset="0"/>
              </a:rPr>
              <a:t>glibenclamide</a:t>
            </a:r>
            <a:r>
              <a:rPr lang="en-GB" sz="2400" dirty="0">
                <a:effectLst/>
                <a:latin typeface="Arial" panose="020B0604020202020204" pitchFamily="34" charset="0"/>
                <a:ea typeface="Calibri" panose="020F0502020204030204" pitchFamily="34" charset="0"/>
                <a:cs typeface="Arial" panose="020B0604020202020204" pitchFamily="34" charset="0"/>
              </a:rPr>
              <a:t>)</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err="1">
                <a:effectLst/>
                <a:latin typeface="Arial" panose="020B0604020202020204" pitchFamily="34" charset="0"/>
                <a:ea typeface="Calibri" panose="020F0502020204030204" pitchFamily="34" charset="0"/>
                <a:cs typeface="Arial" panose="020B0604020202020204" pitchFamily="34" charset="0"/>
              </a:rPr>
              <a:t>Glibenclamide</a:t>
            </a:r>
            <a:r>
              <a:rPr lang="en-GB" sz="2400" dirty="0">
                <a:effectLst/>
                <a:latin typeface="Arial" panose="020B0604020202020204" pitchFamily="34" charset="0"/>
                <a:ea typeface="Calibri" panose="020F0502020204030204" pitchFamily="34" charset="0"/>
                <a:cs typeface="Arial" panose="020B0604020202020204" pitchFamily="34" charset="0"/>
              </a:rPr>
              <a:t> should be used with caution in the elderly and patients with renal disease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Tolbutamide contraindicated in liver failure </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400" dirty="0">
                <a:effectLst/>
                <a:latin typeface="Arial" panose="020B0604020202020204" pitchFamily="34" charset="0"/>
                <a:ea typeface="Calibri" panose="020F0502020204030204" pitchFamily="34" charset="0"/>
                <a:cs typeface="Arial" panose="020B0604020202020204" pitchFamily="34" charset="0"/>
              </a:rPr>
              <a:t>Allergic skin rashes, bone marrow damage</a:t>
            </a: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4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latin typeface="Arial" panose="020B0604020202020204" pitchFamily="34" charset="0"/>
              <a:ea typeface="Calibri" panose="020F0502020204030204" pitchFamily="34" charset="0"/>
              <a:cs typeface="Arial" panose="020B0604020202020204" pitchFamily="34" charset="0"/>
            </a:endParaRP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4800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GB" sz="4000" b="1" dirty="0" err="1"/>
              <a:t>Sulphonylureas</a:t>
            </a:r>
            <a:r>
              <a:rPr lang="en-GB" sz="4000" b="1" dirty="0"/>
              <a:t> </a:t>
            </a:r>
            <a:endParaRPr lang="en-US" sz="4000" dirty="0"/>
          </a:p>
        </p:txBody>
      </p:sp>
      <p:sp>
        <p:nvSpPr>
          <p:cNvPr id="3" name="Content Placeholder 2"/>
          <p:cNvSpPr>
            <a:spLocks noGrp="1"/>
          </p:cNvSpPr>
          <p:nvPr>
            <p:ph idx="1"/>
          </p:nvPr>
        </p:nvSpPr>
        <p:spPr>
          <a:xfrm>
            <a:off x="550843" y="1371600"/>
            <a:ext cx="8229599" cy="5334000"/>
          </a:xfrm>
        </p:spPr>
        <p:txBody>
          <a:bodyPr>
            <a:noAutofit/>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Drug interactions with </a:t>
            </a:r>
            <a:r>
              <a:rPr lang="en-GB" sz="2600" b="1" dirty="0" err="1">
                <a:effectLst/>
                <a:latin typeface="Arial" panose="020B0604020202020204" pitchFamily="34" charset="0"/>
                <a:ea typeface="Calibri" panose="020F0502020204030204" pitchFamily="34" charset="0"/>
                <a:cs typeface="Arial" panose="020B0604020202020204" pitchFamily="34" charset="0"/>
              </a:rPr>
              <a:t>sulphonylureas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highlight>
                  <a:srgbClr val="00FF00"/>
                </a:highlight>
                <a:latin typeface="Arial" panose="020B0604020202020204" pitchFamily="34" charset="0"/>
                <a:ea typeface="Calibri" panose="020F0502020204030204" pitchFamily="34" charset="0"/>
                <a:cs typeface="Arial" panose="020B0604020202020204" pitchFamily="34" charset="0"/>
              </a:rPr>
              <a:t>Non-steroidal anti-inflammatory drugs, alcohol, monoamine oxidase inhibitors, antibacterial drugs (including </a:t>
            </a:r>
            <a:r>
              <a:rPr lang="en-GB" sz="2600" dirty="0" err="1">
                <a:effectLst/>
                <a:highlight>
                  <a:srgbClr val="00FF00"/>
                </a:highlight>
                <a:latin typeface="Arial" panose="020B0604020202020204" pitchFamily="34" charset="0"/>
                <a:ea typeface="Calibri" panose="020F0502020204030204" pitchFamily="34" charset="0"/>
                <a:cs typeface="Arial" panose="020B0604020202020204" pitchFamily="34" charset="0"/>
              </a:rPr>
              <a:t>sulfonamides</a:t>
            </a:r>
            <a:r>
              <a:rPr lang="en-GB" sz="2600" dirty="0">
                <a:effectLst/>
                <a:highlight>
                  <a:srgbClr val="00FF00"/>
                </a:highlight>
                <a:latin typeface="Arial" panose="020B0604020202020204" pitchFamily="34" charset="0"/>
                <a:ea typeface="Calibri" panose="020F0502020204030204" pitchFamily="34" charset="0"/>
                <a:cs typeface="Arial" panose="020B0604020202020204" pitchFamily="34" charset="0"/>
              </a:rPr>
              <a:t>, trimethoprim, and chloramphenicol), coumarins, sulfinpyrazone cause severe hypoglycaemia when used concurrently with sulfonylureas. </a:t>
            </a:r>
          </a:p>
          <a:p>
            <a:pPr marL="342900" lvl="0" indent="-342900">
              <a:buFont typeface="Symbol" panose="05050102010706020507" pitchFamily="18" charset="2"/>
              <a:buChar char=""/>
            </a:pPr>
            <a:endParaRPr lang="en-GB" sz="2600" dirty="0">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 interactions may be resulting from competition for metabolising enzymes and interference with plasma protein binding or excretion.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6261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t>  Other </a:t>
            </a:r>
            <a:r>
              <a:rPr lang="en-US" b="1" dirty="0" err="1"/>
              <a:t>i</a:t>
            </a:r>
            <a:r>
              <a:rPr lang="en-GB" b="1" dirty="0" err="1"/>
              <a:t>nsulin</a:t>
            </a:r>
            <a:r>
              <a:rPr lang="en-GB" b="1" dirty="0"/>
              <a:t> secretagogues</a:t>
            </a:r>
            <a:endParaRPr lang="en-US" dirty="0"/>
          </a:p>
        </p:txBody>
      </p:sp>
      <p:sp>
        <p:nvSpPr>
          <p:cNvPr id="3" name="Content Placeholder 2"/>
          <p:cNvSpPr>
            <a:spLocks noGrp="1"/>
          </p:cNvSpPr>
          <p:nvPr>
            <p:ph idx="1"/>
          </p:nvPr>
        </p:nvSpPr>
        <p:spPr>
          <a:xfrm>
            <a:off x="528810" y="1143000"/>
            <a:ext cx="8229600" cy="5257800"/>
          </a:xfrm>
        </p:spPr>
        <p:txBody>
          <a:bodyPr>
            <a:noAutofit/>
          </a:bodyPr>
          <a:lstStyle/>
          <a:p>
            <a:pPr>
              <a:buFont typeface="Symbol" panose="05050102010706020507" pitchFamily="18" charset="2"/>
              <a:buChar char=""/>
            </a:pPr>
            <a:r>
              <a:rPr lang="en-GB" sz="2600" b="1" dirty="0">
                <a:effectLst/>
                <a:latin typeface="Arial" panose="020B0604020202020204" pitchFamily="34" charset="0"/>
                <a:ea typeface="Calibri" panose="020F0502020204030204" pitchFamily="34" charset="0"/>
                <a:cs typeface="Arial" panose="020B0604020202020204" pitchFamily="34" charset="0"/>
              </a:rPr>
              <a:t>E.g., repaglinide, </a:t>
            </a:r>
            <a:r>
              <a:rPr lang="en-GB" sz="2600" b="1" dirty="0" err="1">
                <a:effectLst/>
                <a:latin typeface="Arial" panose="020B0604020202020204" pitchFamily="34" charset="0"/>
                <a:ea typeface="Calibri" panose="020F0502020204030204" pitchFamily="34" charset="0"/>
                <a:cs typeface="Arial" panose="020B0604020202020204" pitchFamily="34" charset="0"/>
              </a:rPr>
              <a:t>nateglinide</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These drugs lack the sulfonylurea group in their structure but able to stimulate insulin secretion. They have similar mechanism of action as the sulfonylureas, blocking the sulfonylurea receptor on K</a:t>
            </a:r>
            <a:r>
              <a:rPr lang="en-GB" sz="2600" baseline="-25000" dirty="0">
                <a:effectLst/>
                <a:latin typeface="Arial" panose="020B0604020202020204" pitchFamily="34" charset="0"/>
                <a:ea typeface="Calibri" panose="020F0502020204030204" pitchFamily="34" charset="0"/>
                <a:cs typeface="Arial" panose="020B0604020202020204" pitchFamily="34" charset="0"/>
              </a:rPr>
              <a:t>ATP</a:t>
            </a:r>
            <a:r>
              <a:rPr lang="en-GB" sz="2600" dirty="0">
                <a:effectLst/>
                <a:latin typeface="Arial" panose="020B0604020202020204" pitchFamily="34" charset="0"/>
                <a:ea typeface="Calibri" panose="020F0502020204030204" pitchFamily="34" charset="0"/>
                <a:cs typeface="Arial" panose="020B0604020202020204" pitchFamily="34" charset="0"/>
              </a:rPr>
              <a:t> channels in pancreatic B cells to promote secretion of insulin. </a:t>
            </a:r>
            <a:r>
              <a:rPr lang="en-GB" sz="2600" b="1" dirty="0" err="1">
                <a:effectLst/>
                <a:latin typeface="Arial" panose="020B0604020202020204" pitchFamily="34" charset="0"/>
                <a:ea typeface="Calibri" panose="020F0502020204030204" pitchFamily="34" charset="0"/>
                <a:cs typeface="Arial" panose="020B0604020202020204" pitchFamily="34" charset="0"/>
              </a:rPr>
              <a:t>Nateglinide</a:t>
            </a:r>
            <a:r>
              <a:rPr lang="en-GB" sz="2600" dirty="0">
                <a:effectLst/>
                <a:latin typeface="Arial" panose="020B0604020202020204" pitchFamily="34" charset="0"/>
                <a:ea typeface="Calibri" panose="020F0502020204030204" pitchFamily="34" charset="0"/>
                <a:cs typeface="Arial" panose="020B0604020202020204" pitchFamily="34" charset="0"/>
              </a:rPr>
              <a:t> has rapid onset of action and short duration of action (half-life 3 h) and low risk of hypoglycaemia.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They may cause less weight gain than conventional sulfonylureas.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They are more selective for K</a:t>
            </a:r>
            <a:r>
              <a:rPr lang="en-GB" sz="2600" baseline="-25000" dirty="0">
                <a:effectLst/>
                <a:latin typeface="Arial" panose="020B0604020202020204" pitchFamily="34" charset="0"/>
                <a:ea typeface="Calibri" panose="020F0502020204030204" pitchFamily="34" charset="0"/>
                <a:cs typeface="Arial" panose="020B0604020202020204" pitchFamily="34" charset="0"/>
              </a:rPr>
              <a:t>ATP</a:t>
            </a:r>
            <a:r>
              <a:rPr lang="en-GB" sz="2600" dirty="0">
                <a:effectLst/>
                <a:latin typeface="Arial" panose="020B0604020202020204" pitchFamily="34" charset="0"/>
                <a:ea typeface="Calibri" panose="020F0502020204030204" pitchFamily="34" charset="0"/>
                <a:cs typeface="Arial" panose="020B0604020202020204" pitchFamily="34" charset="0"/>
              </a:rPr>
              <a:t> channels on B cells than </a:t>
            </a:r>
            <a:r>
              <a:rPr lang="en-GB" sz="2600" dirty="0" err="1">
                <a:effectLst/>
                <a:latin typeface="Arial" panose="020B0604020202020204" pitchFamily="34" charset="0"/>
                <a:ea typeface="Calibri" panose="020F0502020204030204" pitchFamily="34" charset="0"/>
                <a:cs typeface="Arial" panose="020B0604020202020204" pitchFamily="34" charset="0"/>
              </a:rPr>
              <a:t>sulphonylureas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800100" lvl="2" indent="0">
              <a:buNone/>
            </a:pP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69476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t>  </a:t>
            </a:r>
            <a:r>
              <a:rPr lang="en-GB" b="1" dirty="0"/>
              <a:t>Thiazolidinediones (</a:t>
            </a:r>
            <a:r>
              <a:rPr lang="en-GB" b="1" dirty="0" err="1"/>
              <a:t>glitazones</a:t>
            </a:r>
            <a:r>
              <a:rPr lang="en-GB" b="1" dirty="0"/>
              <a:t>)</a:t>
            </a:r>
            <a:endParaRPr lang="en-US" dirty="0"/>
          </a:p>
        </p:txBody>
      </p:sp>
      <p:sp>
        <p:nvSpPr>
          <p:cNvPr id="3" name="Content Placeholder 2"/>
          <p:cNvSpPr>
            <a:spLocks noGrp="1"/>
          </p:cNvSpPr>
          <p:nvPr>
            <p:ph idx="1"/>
          </p:nvPr>
        </p:nvSpPr>
        <p:spPr>
          <a:xfrm>
            <a:off x="451692" y="1143000"/>
            <a:ext cx="8339768" cy="5257800"/>
          </a:xfrm>
        </p:spPr>
        <p:txBody>
          <a:bodyPr>
            <a:normAutofit/>
          </a:bodyPr>
          <a:lstStyle/>
          <a:p>
            <a:r>
              <a:rPr lang="en-GB" sz="2600" b="1" dirty="0">
                <a:latin typeface="Arial" panose="020B0604020202020204" pitchFamily="34" charset="0"/>
                <a:ea typeface="Calibri" panose="020F0502020204030204" pitchFamily="34" charset="0"/>
                <a:cs typeface="Arial" panose="020B0604020202020204" pitchFamily="34" charset="0"/>
              </a:rPr>
              <a:t>E.g., </a:t>
            </a:r>
            <a:r>
              <a:rPr lang="en-GB" sz="2600" b="1" dirty="0" err="1">
                <a:effectLst/>
                <a:latin typeface="Arial" panose="020B0604020202020204" pitchFamily="34" charset="0"/>
                <a:ea typeface="Calibri" panose="020F0502020204030204" pitchFamily="34" charset="0"/>
                <a:cs typeface="Arial" panose="020B0604020202020204" pitchFamily="34" charset="0"/>
              </a:rPr>
              <a:t>ciglitazone</a:t>
            </a:r>
            <a:r>
              <a:rPr lang="en-GB" sz="2600" b="1" dirty="0">
                <a:effectLst/>
                <a:latin typeface="Arial" panose="020B0604020202020204" pitchFamily="34" charset="0"/>
                <a:ea typeface="Calibri" panose="020F0502020204030204" pitchFamily="34" charset="0"/>
                <a:cs typeface="Arial" panose="020B0604020202020204" pitchFamily="34" charset="0"/>
              </a:rPr>
              <a:t>, troglitazone, rosiglitazone, pioglitazone</a:t>
            </a:r>
            <a:endParaRPr lang="en-NG" sz="2600" b="1"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They were developed following the chance observation that a clofibrate analogue, </a:t>
            </a:r>
            <a:r>
              <a:rPr lang="en-GB" sz="2600" b="1" dirty="0" err="1">
                <a:effectLst/>
                <a:latin typeface="Arial" panose="020B0604020202020204" pitchFamily="34" charset="0"/>
                <a:ea typeface="Calibri" panose="020F0502020204030204" pitchFamily="34" charset="0"/>
                <a:cs typeface="Arial" panose="020B0604020202020204" pitchFamily="34" charset="0"/>
              </a:rPr>
              <a:t>ciglitazone</a:t>
            </a:r>
            <a:r>
              <a:rPr lang="en-GB" sz="2600" dirty="0">
                <a:effectLst/>
                <a:latin typeface="Arial" panose="020B0604020202020204" pitchFamily="34" charset="0"/>
                <a:ea typeface="Calibri" panose="020F0502020204030204" pitchFamily="34" charset="0"/>
                <a:cs typeface="Arial" panose="020B0604020202020204" pitchFamily="34" charset="0"/>
              </a:rPr>
              <a:t>, being screened for effects on lipids, unexpectedly lowered blood glucose.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err="1">
                <a:effectLst/>
                <a:latin typeface="Arial" panose="020B0604020202020204" pitchFamily="34" charset="0"/>
                <a:ea typeface="Calibri" panose="020F0502020204030204" pitchFamily="34" charset="0"/>
                <a:cs typeface="Arial" panose="020B0604020202020204" pitchFamily="34" charset="0"/>
              </a:rPr>
              <a:t>Ciglitazone</a:t>
            </a:r>
            <a:r>
              <a:rPr lang="en-GB" sz="2600" dirty="0">
                <a:effectLst/>
                <a:latin typeface="Arial" panose="020B0604020202020204" pitchFamily="34" charset="0"/>
                <a:ea typeface="Calibri" panose="020F0502020204030204" pitchFamily="34" charset="0"/>
                <a:cs typeface="Arial" panose="020B0604020202020204" pitchFamily="34" charset="0"/>
              </a:rPr>
              <a:t> and troglitazone caused liver toxicity, but hepatotoxicity effects have not been so associated with rosiglitazone and pioglitazone that are currently used.</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4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pPr marL="800100" lvl="2"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123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t>  </a:t>
            </a:r>
            <a:r>
              <a:rPr lang="en-GB" b="1" dirty="0"/>
              <a:t>Thiazolidinediones (</a:t>
            </a:r>
            <a:r>
              <a:rPr lang="en-GB" b="1" dirty="0" err="1"/>
              <a:t>glitazones</a:t>
            </a:r>
            <a:r>
              <a:rPr lang="en-GB" b="1" dirty="0"/>
              <a:t>)</a:t>
            </a:r>
            <a:endParaRPr lang="en-US" dirty="0"/>
          </a:p>
        </p:txBody>
      </p:sp>
      <p:sp>
        <p:nvSpPr>
          <p:cNvPr id="3" name="Content Placeholder 2"/>
          <p:cNvSpPr>
            <a:spLocks noGrp="1"/>
          </p:cNvSpPr>
          <p:nvPr>
            <p:ph idx="1"/>
          </p:nvPr>
        </p:nvSpPr>
        <p:spPr>
          <a:xfrm>
            <a:off x="374573" y="1143000"/>
            <a:ext cx="8416887" cy="5257800"/>
          </a:xfrm>
        </p:spPr>
        <p:txBody>
          <a:bodyPr>
            <a:normAutofit lnSpcReduction="10000"/>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Mechanism of action of </a:t>
            </a:r>
            <a:r>
              <a:rPr lang="en-GB" sz="2600" b="1" dirty="0" err="1">
                <a:effectLst/>
                <a:latin typeface="Arial" panose="020B0604020202020204" pitchFamily="34" charset="0"/>
                <a:ea typeface="Calibri" panose="020F0502020204030204" pitchFamily="34" charset="0"/>
                <a:cs typeface="Arial" panose="020B0604020202020204" pitchFamily="34" charset="0"/>
              </a:rPr>
              <a:t>glitazones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Thiazolidinediones bind to and activate a nuclear receptor called the </a:t>
            </a:r>
            <a:r>
              <a:rPr lang="en-GB" sz="2600" b="1" dirty="0">
                <a:effectLst/>
                <a:latin typeface="Arial" panose="020B0604020202020204" pitchFamily="34" charset="0"/>
                <a:ea typeface="Calibri" panose="020F0502020204030204" pitchFamily="34" charset="0"/>
                <a:cs typeface="Arial" panose="020B0604020202020204" pitchFamily="34" charset="0"/>
              </a:rPr>
              <a:t>peroxisome proliferator-activated receptor-γ (</a:t>
            </a:r>
            <a:r>
              <a:rPr lang="en-GB" sz="2600" b="1" dirty="0" err="1">
                <a:effectLst/>
                <a:latin typeface="Arial" panose="020B0604020202020204" pitchFamily="34" charset="0"/>
                <a:ea typeface="Calibri" panose="020F0502020204030204" pitchFamily="34" charset="0"/>
                <a:cs typeface="Arial" panose="020B0604020202020204" pitchFamily="34" charset="0"/>
              </a:rPr>
              <a:t>PPARγ</a:t>
            </a:r>
            <a:r>
              <a:rPr lang="en-GB" sz="2600" b="1" dirty="0">
                <a:effectLst/>
                <a:latin typeface="Arial" panose="020B0604020202020204" pitchFamily="34" charset="0"/>
                <a:ea typeface="Calibri" panose="020F0502020204030204" pitchFamily="34" charset="0"/>
                <a:cs typeface="Arial" panose="020B0604020202020204" pitchFamily="34" charset="0"/>
              </a:rPr>
              <a:t>)</a:t>
            </a:r>
            <a:r>
              <a:rPr lang="en-GB" sz="2600" dirty="0">
                <a:effectLst/>
                <a:latin typeface="Arial" panose="020B0604020202020204" pitchFamily="34" charset="0"/>
                <a:ea typeface="Calibri" panose="020F0502020204030204" pitchFamily="34" charset="0"/>
                <a:cs typeface="Arial" panose="020B0604020202020204" pitchFamily="34" charset="0"/>
              </a:rPr>
              <a:t>, which is complexed with retinoid X receptor. </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err="1">
                <a:effectLst/>
                <a:latin typeface="Arial" panose="020B0604020202020204" pitchFamily="34" charset="0"/>
                <a:ea typeface="Calibri" panose="020F0502020204030204" pitchFamily="34" charset="0"/>
                <a:cs typeface="Arial" panose="020B0604020202020204" pitchFamily="34" charset="0"/>
              </a:rPr>
              <a:t>PPARγ</a:t>
            </a:r>
            <a:r>
              <a:rPr lang="en-GB" sz="2600" dirty="0">
                <a:effectLst/>
                <a:latin typeface="Arial" panose="020B0604020202020204" pitchFamily="34" charset="0"/>
                <a:ea typeface="Calibri" panose="020F0502020204030204" pitchFamily="34" charset="0"/>
                <a:cs typeface="Arial" panose="020B0604020202020204" pitchFamily="34" charset="0"/>
              </a:rPr>
              <a:t> occurs mainly in adipose tissue, but also in muscle and liver. It causes differentiation of adipocytes (this contributes to the unwanted effect of weight gain), increases lipogenesis and enhances uptake of fatty acids and glucose. It also promotes amiloride-sensitive sodium ion reabsorption in renal collecting ducts, which may result in fluid retention.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pPr marL="800100" lvl="2" indent="0">
              <a:buNone/>
            </a:pP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69942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t>  </a:t>
            </a:r>
            <a:r>
              <a:rPr lang="en-GB" b="1" dirty="0"/>
              <a:t>Thiazolidinediones (</a:t>
            </a:r>
            <a:r>
              <a:rPr lang="en-GB" b="1" dirty="0" err="1"/>
              <a:t>glitazones</a:t>
            </a:r>
            <a:r>
              <a:rPr lang="en-GB" b="1" dirty="0"/>
              <a:t>)</a:t>
            </a:r>
            <a:endParaRPr lang="en-US" dirty="0"/>
          </a:p>
        </p:txBody>
      </p:sp>
      <p:sp>
        <p:nvSpPr>
          <p:cNvPr id="3" name="Content Placeholder 2"/>
          <p:cNvSpPr>
            <a:spLocks noGrp="1"/>
          </p:cNvSpPr>
          <p:nvPr>
            <p:ph idx="1"/>
          </p:nvPr>
        </p:nvSpPr>
        <p:spPr>
          <a:xfrm>
            <a:off x="396607" y="1143000"/>
            <a:ext cx="8394853" cy="5257800"/>
          </a:xfrm>
        </p:spPr>
        <p:txBody>
          <a:bodyPr>
            <a:normAutofit lnSpcReduction="10000"/>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Mechanism of action of </a:t>
            </a:r>
            <a:r>
              <a:rPr lang="en-GB" sz="2600" b="1" dirty="0" err="1">
                <a:effectLst/>
                <a:latin typeface="Arial" panose="020B0604020202020204" pitchFamily="34" charset="0"/>
                <a:ea typeface="Calibri" panose="020F0502020204030204" pitchFamily="34" charset="0"/>
                <a:cs typeface="Arial" panose="020B0604020202020204" pitchFamily="34" charset="0"/>
              </a:rPr>
              <a:t>glitazones</a:t>
            </a:r>
            <a:r>
              <a:rPr lang="en-GB" sz="2600" b="1" dirty="0">
                <a:effectLst/>
                <a:latin typeface="Arial" panose="020B0604020202020204" pitchFamily="34" charset="0"/>
                <a:ea typeface="Calibri" panose="020F0502020204030204" pitchFamily="34" charset="0"/>
                <a:cs typeface="Arial" panose="020B0604020202020204" pitchFamily="34" charset="0"/>
              </a:rPr>
              <a:t> cont.</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Thiazolidinediones reduce hepatic glucose output and increase glucose uptake into muscle, enhancing the effectiveness of endogenous insulin and reducing the amount of exogenous insulin needed to maintain a given level of blood glucose by approximately 30%.</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They affect lipids metabolism, may increase LDL and HDL and reduce triglycerides.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They cause weight gain and increase in plasma volume with a resultant reduction in haemoglobin concentration.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pPr marL="800100" lvl="2" indent="0">
              <a:buNone/>
            </a:pP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7606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t>  </a:t>
            </a:r>
            <a:r>
              <a:rPr lang="en-GB" b="1" dirty="0"/>
              <a:t>Thiazolidinediones (</a:t>
            </a:r>
            <a:r>
              <a:rPr lang="en-GB" b="1" dirty="0" err="1"/>
              <a:t>glitazones</a:t>
            </a:r>
            <a:r>
              <a:rPr lang="en-GB" b="1" dirty="0"/>
              <a:t>)</a:t>
            </a:r>
            <a:endParaRPr lang="en-US" dirty="0"/>
          </a:p>
        </p:txBody>
      </p:sp>
      <p:sp>
        <p:nvSpPr>
          <p:cNvPr id="3" name="Content Placeholder 2"/>
          <p:cNvSpPr>
            <a:spLocks noGrp="1"/>
          </p:cNvSpPr>
          <p:nvPr>
            <p:ph idx="1"/>
          </p:nvPr>
        </p:nvSpPr>
        <p:spPr>
          <a:xfrm>
            <a:off x="396607" y="1143000"/>
            <a:ext cx="8394853" cy="5257800"/>
          </a:xfrm>
        </p:spPr>
        <p:txBody>
          <a:bodyPr>
            <a:noAutofit/>
          </a:bodyPr>
          <a:lstStyle/>
          <a:p>
            <a:r>
              <a:rPr lang="en-GB" sz="2800" b="1" dirty="0">
                <a:effectLst/>
                <a:latin typeface="Arial" panose="020B0604020202020204" pitchFamily="34" charset="0"/>
                <a:ea typeface="Calibri" panose="020F0502020204030204" pitchFamily="34" charset="0"/>
                <a:cs typeface="Arial" panose="020B0604020202020204" pitchFamily="34" charset="0"/>
              </a:rPr>
              <a:t>Pharmacokinetics of </a:t>
            </a:r>
            <a:r>
              <a:rPr lang="en-GB" sz="2800" b="1" dirty="0" err="1">
                <a:effectLst/>
                <a:latin typeface="Arial" panose="020B0604020202020204" pitchFamily="34" charset="0"/>
                <a:ea typeface="Calibri" panose="020F0502020204030204" pitchFamily="34" charset="0"/>
                <a:cs typeface="Arial" panose="020B0604020202020204" pitchFamily="34" charset="0"/>
              </a:rPr>
              <a:t>glitazones</a:t>
            </a:r>
            <a:endParaRPr lang="en-NG" sz="2800" dirty="0">
              <a:effectLst/>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Both </a:t>
            </a:r>
            <a:r>
              <a:rPr lang="en-GB" sz="2600" b="1" dirty="0">
                <a:effectLst/>
                <a:latin typeface="Arial" panose="020B0604020202020204" pitchFamily="34" charset="0"/>
                <a:ea typeface="Calibri" panose="020F0502020204030204" pitchFamily="34" charset="0"/>
                <a:cs typeface="Arial" panose="020B0604020202020204" pitchFamily="34" charset="0"/>
              </a:rPr>
              <a:t>rosiglitazone</a:t>
            </a:r>
            <a:r>
              <a:rPr lang="en-GB" sz="2600" dirty="0">
                <a:effectLst/>
                <a:latin typeface="Arial" panose="020B0604020202020204" pitchFamily="34" charset="0"/>
                <a:ea typeface="Calibri" panose="020F0502020204030204" pitchFamily="34" charset="0"/>
                <a:cs typeface="Arial" panose="020B0604020202020204" pitchFamily="34" charset="0"/>
              </a:rPr>
              <a:t> and </a:t>
            </a:r>
            <a:r>
              <a:rPr lang="en-GB" sz="2600" b="1" dirty="0">
                <a:effectLst/>
                <a:latin typeface="Arial" panose="020B0604020202020204" pitchFamily="34" charset="0"/>
                <a:ea typeface="Calibri" panose="020F0502020204030204" pitchFamily="34" charset="0"/>
                <a:cs typeface="Arial" panose="020B0604020202020204" pitchFamily="34" charset="0"/>
              </a:rPr>
              <a:t>pioglitazone</a:t>
            </a:r>
            <a:r>
              <a:rPr lang="en-GB" sz="2600" dirty="0">
                <a:effectLst/>
                <a:latin typeface="Arial" panose="020B0604020202020204" pitchFamily="34" charset="0"/>
                <a:ea typeface="Calibri" panose="020F0502020204030204" pitchFamily="34" charset="0"/>
                <a:cs typeface="Arial" panose="020B0604020202020204" pitchFamily="34" charset="0"/>
              </a:rPr>
              <a:t> are rapidly absorbed and have high bioavailability after oral administration. Peak plasma concentrations are achieved in less than 2 h. Both drugs are highly bound to plasma protein (&gt; 99%), and metabolized by the liver to active metabolites. </a:t>
            </a:r>
          </a:p>
          <a:p>
            <a:endParaRPr lang="en-GB" sz="2600" dirty="0">
              <a:effectLst/>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Elimination half-lives of the parent drugs is &lt; 7 hours, but the metabolites have longer half-lives (about 24 h for pioglitazone and 150 h for rosiglitazone. </a:t>
            </a:r>
          </a:p>
          <a:p>
            <a:r>
              <a:rPr lang="en-GB" sz="2600" dirty="0">
                <a:effectLst/>
                <a:latin typeface="Arial" panose="020B0604020202020204" pitchFamily="34" charset="0"/>
                <a:ea typeface="Calibri" panose="020F0502020204030204" pitchFamily="34" charset="0"/>
                <a:cs typeface="Arial" panose="020B0604020202020204" pitchFamily="34" charset="0"/>
              </a:rPr>
              <a:t>The metabolites of rosiglitazone are eliminated mainly in urine, </a:t>
            </a:r>
            <a:r>
              <a:rPr lang="en-GB" sz="2600" dirty="0">
                <a:latin typeface="Arial" panose="020B0604020202020204" pitchFamily="34" charset="0"/>
                <a:ea typeface="Calibri" panose="020F0502020204030204" pitchFamily="34" charset="0"/>
                <a:cs typeface="Arial" panose="020B0604020202020204" pitchFamily="34" charset="0"/>
              </a:rPr>
              <a:t>&amp;</a:t>
            </a:r>
            <a:r>
              <a:rPr lang="en-GB" sz="2600" dirty="0">
                <a:effectLst/>
                <a:latin typeface="Arial" panose="020B0604020202020204" pitchFamily="34" charset="0"/>
                <a:ea typeface="Calibri" panose="020F0502020204030204" pitchFamily="34" charset="0"/>
                <a:cs typeface="Arial" panose="020B0604020202020204" pitchFamily="34" charset="0"/>
              </a:rPr>
              <a:t> those of pioglitazone mainly in bile.</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pPr marL="800100" lvl="2" indent="0">
              <a:buNone/>
            </a:pP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4176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b="1" dirty="0"/>
              <a:t>  </a:t>
            </a:r>
            <a:r>
              <a:rPr lang="en-GB" b="1" dirty="0"/>
              <a:t>Thiazolidinediones (</a:t>
            </a:r>
            <a:r>
              <a:rPr lang="en-GB" b="1" dirty="0" err="1"/>
              <a:t>glitazones</a:t>
            </a:r>
            <a:r>
              <a:rPr lang="en-GB" b="1" dirty="0"/>
              <a:t>)</a:t>
            </a:r>
            <a:endParaRPr lang="en-US" dirty="0"/>
          </a:p>
        </p:txBody>
      </p:sp>
      <p:sp>
        <p:nvSpPr>
          <p:cNvPr id="3" name="Content Placeholder 2"/>
          <p:cNvSpPr>
            <a:spLocks noGrp="1"/>
          </p:cNvSpPr>
          <p:nvPr>
            <p:ph idx="1"/>
          </p:nvPr>
        </p:nvSpPr>
        <p:spPr>
          <a:xfrm>
            <a:off x="457200" y="1219200"/>
            <a:ext cx="8001000" cy="5257800"/>
          </a:xfrm>
        </p:spPr>
        <p:txBody>
          <a:bodyPr>
            <a:noAutofit/>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Adverse effects of </a:t>
            </a:r>
            <a:r>
              <a:rPr lang="en-GB" sz="2600" b="1" dirty="0" err="1">
                <a:effectLst/>
                <a:latin typeface="Arial" panose="020B0604020202020204" pitchFamily="34" charset="0"/>
                <a:ea typeface="Calibri" panose="020F0502020204030204" pitchFamily="34" charset="0"/>
                <a:cs typeface="Arial" panose="020B0604020202020204" pitchFamily="34" charset="0"/>
              </a:rPr>
              <a:t>glitazones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Commonest effects are weight gain and fluid retention (oedema)</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Rosiglitazone and pioglitazone have not been reported cause serious hepatotoxicity as occurs with </a:t>
            </a:r>
            <a:r>
              <a:rPr lang="en-GB" sz="2600" dirty="0" err="1">
                <a:effectLst/>
                <a:latin typeface="Arial" panose="020B0604020202020204" pitchFamily="34" charset="0"/>
                <a:ea typeface="Calibri" panose="020F0502020204030204" pitchFamily="34" charset="0"/>
                <a:cs typeface="Arial" panose="020B0604020202020204" pitchFamily="34" charset="0"/>
              </a:rPr>
              <a:t>ciglitazone</a:t>
            </a:r>
            <a:r>
              <a:rPr lang="en-GB" sz="2600" dirty="0">
                <a:effectLst/>
                <a:latin typeface="Arial" panose="020B0604020202020204" pitchFamily="34" charset="0"/>
                <a:ea typeface="Calibri" panose="020F0502020204030204" pitchFamily="34" charset="0"/>
                <a:cs typeface="Arial" panose="020B0604020202020204" pitchFamily="34" charset="0"/>
              </a:rPr>
              <a:t> and troglitazone</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GIT symptoms, headache and fatigue</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GB"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r>
              <a:rPr lang="en-GB" sz="2600" dirty="0">
                <a:effectLst/>
                <a:latin typeface="Arial" panose="020B0604020202020204" pitchFamily="34" charset="0"/>
                <a:ea typeface="Calibri" panose="020F0502020204030204" pitchFamily="34" charset="0"/>
                <a:cs typeface="Arial" panose="020B0604020202020204" pitchFamily="34" charset="0"/>
              </a:rPr>
              <a:t>Contraindicated in pregnancy and during breast feeding</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r>
              <a:rPr lang="en-GB" sz="2600" b="1" dirty="0">
                <a:effectLst/>
                <a:latin typeface="Arial" panose="020B0604020202020204" pitchFamily="34" charset="0"/>
                <a:ea typeface="Calibri" panose="020F0502020204030204" pitchFamily="34" charset="0"/>
                <a:cs typeface="Arial" panose="020B0604020202020204" pitchFamily="34" charset="0"/>
              </a:rPr>
              <a:t>Clinical indication of </a:t>
            </a:r>
            <a:r>
              <a:rPr lang="en-GB" sz="2600" b="1" dirty="0" err="1">
                <a:effectLst/>
                <a:latin typeface="Arial" panose="020B0604020202020204" pitchFamily="34" charset="0"/>
                <a:ea typeface="Calibri" panose="020F0502020204030204" pitchFamily="34" charset="0"/>
                <a:cs typeface="Arial" panose="020B0604020202020204" pitchFamily="34" charset="0"/>
              </a:rPr>
              <a:t>glitazones</a:t>
            </a:r>
            <a:r>
              <a:rPr lang="en-GB" sz="2600" dirty="0">
                <a:effectLst/>
                <a:latin typeface="Arial" panose="020B0604020202020204" pitchFamily="34" charset="0"/>
                <a:ea typeface="Calibri" panose="020F0502020204030204" pitchFamily="34" charset="0"/>
                <a:cs typeface="Arial" panose="020B0604020202020204" pitchFamily="34" charset="0"/>
              </a:rPr>
              <a:t>- Type 2 diabetes</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Symbol" panose="05050102010706020507" pitchFamily="18" charset="2"/>
              <a:buChar char=""/>
            </a:pP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pPr marL="800100" lvl="2" indent="0">
              <a:buNone/>
            </a:pP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30709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l-GR" sz="4000" b="1" dirty="0"/>
              <a:t>α</a:t>
            </a:r>
            <a:r>
              <a:rPr lang="en-GB" sz="4000" b="1" dirty="0"/>
              <a:t>-glucosidase inhibitors </a:t>
            </a:r>
            <a:endParaRPr lang="en-US" sz="4000" dirty="0"/>
          </a:p>
        </p:txBody>
      </p:sp>
      <p:sp>
        <p:nvSpPr>
          <p:cNvPr id="3" name="Content Placeholder 2"/>
          <p:cNvSpPr>
            <a:spLocks noGrp="1"/>
          </p:cNvSpPr>
          <p:nvPr>
            <p:ph idx="1"/>
          </p:nvPr>
        </p:nvSpPr>
        <p:spPr>
          <a:xfrm>
            <a:off x="528810" y="1219200"/>
            <a:ext cx="8310390" cy="5257800"/>
          </a:xfrm>
        </p:spPr>
        <p:txBody>
          <a:bodyPr>
            <a:normAutofit lnSpcReduction="10000"/>
          </a:bodyPr>
          <a:lstStyle/>
          <a:p>
            <a:r>
              <a:rPr lang="en-GB" sz="2600" b="1" dirty="0">
                <a:effectLst/>
                <a:latin typeface="Arial" panose="020B0604020202020204" pitchFamily="34" charset="0"/>
                <a:ea typeface="Calibri" panose="020F0502020204030204" pitchFamily="34" charset="0"/>
                <a:cs typeface="Arial" panose="020B0604020202020204" pitchFamily="34" charset="0"/>
              </a:rPr>
              <a:t>E.g., Acarbose </a:t>
            </a:r>
          </a:p>
          <a:p>
            <a:r>
              <a:rPr lang="en-GB" sz="2600" dirty="0">
                <a:effectLst/>
                <a:latin typeface="Arial" panose="020B0604020202020204" pitchFamily="34" charset="0"/>
                <a:ea typeface="Calibri" panose="020F0502020204030204" pitchFamily="34" charset="0"/>
                <a:cs typeface="Arial" panose="020B0604020202020204" pitchFamily="34" charset="0"/>
              </a:rPr>
              <a:t>Inhibits intestinal </a:t>
            </a:r>
            <a:r>
              <a:rPr lang="en-GB" sz="2600" dirty="0">
                <a:solidFill>
                  <a:srgbClr val="FF0000"/>
                </a:solidFill>
                <a:effectLst/>
                <a:latin typeface="Arial" panose="020B0604020202020204" pitchFamily="34" charset="0"/>
                <a:ea typeface="Calibri" panose="020F0502020204030204" pitchFamily="34" charset="0"/>
                <a:cs typeface="Arial" panose="020B0604020202020204" pitchFamily="34" charset="0"/>
              </a:rPr>
              <a:t>α-glucosidase enzyme</a:t>
            </a:r>
            <a:r>
              <a:rPr lang="en-GB" sz="2600" dirty="0">
                <a:effectLst/>
                <a:latin typeface="Arial" panose="020B0604020202020204" pitchFamily="34" charset="0"/>
                <a:ea typeface="Calibri" panose="020F0502020204030204" pitchFamily="34" charset="0"/>
                <a:cs typeface="Arial" panose="020B0604020202020204" pitchFamily="34" charset="0"/>
              </a:rPr>
              <a:t> delaying carbohydrate absorption and reducing postprandial increase in blood glucose. </a:t>
            </a:r>
          </a:p>
          <a:p>
            <a:r>
              <a:rPr lang="en-GB" sz="2600" dirty="0">
                <a:effectLst/>
                <a:latin typeface="Arial" panose="020B0604020202020204" pitchFamily="34" charset="0"/>
                <a:ea typeface="Calibri" panose="020F0502020204030204" pitchFamily="34" charset="0"/>
                <a:cs typeface="Arial" panose="020B0604020202020204" pitchFamily="34" charset="0"/>
              </a:rPr>
              <a:t>Acarbose is used in type 2 diabetic patients that are not adequately managed with diet or other agents. </a:t>
            </a:r>
          </a:p>
          <a:p>
            <a:endParaRPr lang="en-GB" sz="2600" dirty="0">
              <a:effectLst/>
              <a:latin typeface="Arial" panose="020B0604020202020204" pitchFamily="34" charset="0"/>
              <a:ea typeface="Calibri" panose="020F0502020204030204" pitchFamily="34" charset="0"/>
              <a:cs typeface="Arial" panose="020B0604020202020204" pitchFamily="34" charset="0"/>
            </a:endParaRPr>
          </a:p>
          <a:p>
            <a:r>
              <a:rPr lang="en-GB" sz="2600" dirty="0">
                <a:effectLst/>
                <a:latin typeface="Arial" panose="020B0604020202020204" pitchFamily="34" charset="0"/>
                <a:ea typeface="Calibri" panose="020F0502020204030204" pitchFamily="34" charset="0"/>
                <a:cs typeface="Arial" panose="020B0604020202020204" pitchFamily="34" charset="0"/>
              </a:rPr>
              <a:t>The commonest adverse effects are related to its main action and include </a:t>
            </a:r>
            <a:r>
              <a:rPr lang="en-GB" sz="26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flatulence</a:t>
            </a:r>
            <a:r>
              <a:rPr lang="en-GB" sz="2600" dirty="0">
                <a:effectLst/>
                <a:latin typeface="Arial" panose="020B0604020202020204" pitchFamily="34" charset="0"/>
                <a:ea typeface="Calibri" panose="020F0502020204030204" pitchFamily="34" charset="0"/>
                <a:cs typeface="Arial" panose="020B0604020202020204" pitchFamily="34" charset="0"/>
              </a:rPr>
              <a:t>, </a:t>
            </a:r>
            <a:r>
              <a:rPr lang="en-GB" sz="2600" b="1" dirty="0">
                <a:effectLst/>
                <a:latin typeface="Arial" panose="020B0604020202020204" pitchFamily="34" charset="0"/>
                <a:ea typeface="Calibri" panose="020F0502020204030204" pitchFamily="34" charset="0"/>
                <a:cs typeface="Arial" panose="020B0604020202020204" pitchFamily="34" charset="0"/>
              </a:rPr>
              <a:t>loose stools or diarrhoea, abdominal discomfort </a:t>
            </a:r>
            <a:r>
              <a:rPr lang="en-GB" sz="2600" dirty="0">
                <a:effectLst/>
                <a:latin typeface="Arial" panose="020B0604020202020204" pitchFamily="34" charset="0"/>
                <a:ea typeface="Calibri" panose="020F0502020204030204" pitchFamily="34" charset="0"/>
                <a:cs typeface="Arial" panose="020B0604020202020204" pitchFamily="34" charset="0"/>
              </a:rPr>
              <a:t>and</a:t>
            </a:r>
            <a:r>
              <a:rPr lang="en-GB" sz="2600" b="1" dirty="0">
                <a:effectLst/>
                <a:latin typeface="Arial" panose="020B0604020202020204" pitchFamily="34" charset="0"/>
                <a:ea typeface="Calibri" panose="020F0502020204030204" pitchFamily="34" charset="0"/>
                <a:cs typeface="Arial" panose="020B0604020202020204" pitchFamily="34" charset="0"/>
              </a:rPr>
              <a:t> </a:t>
            </a:r>
            <a:r>
              <a:rPr lang="en-GB" sz="2600" b="1" dirty="0">
                <a:solidFill>
                  <a:srgbClr val="FF0000"/>
                </a:solidFill>
                <a:effectLst/>
                <a:latin typeface="Arial" panose="020B0604020202020204" pitchFamily="34" charset="0"/>
                <a:ea typeface="Calibri" panose="020F0502020204030204" pitchFamily="34" charset="0"/>
                <a:cs typeface="Arial" panose="020B0604020202020204" pitchFamily="34" charset="0"/>
              </a:rPr>
              <a:t>bloating</a:t>
            </a:r>
            <a:r>
              <a:rPr lang="en-GB" sz="2600" dirty="0">
                <a:effectLst/>
                <a:latin typeface="Arial" panose="020B0604020202020204" pitchFamily="34" charset="0"/>
                <a:ea typeface="Calibri" panose="020F0502020204030204" pitchFamily="34" charset="0"/>
                <a:cs typeface="Arial" panose="020B0604020202020204" pitchFamily="34" charset="0"/>
              </a:rPr>
              <a:t>. </a:t>
            </a:r>
          </a:p>
          <a:p>
            <a:r>
              <a:rPr lang="en-GB" sz="2600" dirty="0">
                <a:effectLst/>
                <a:latin typeface="Arial" panose="020B0604020202020204" pitchFamily="34" charset="0"/>
                <a:ea typeface="Calibri" panose="020F0502020204030204" pitchFamily="34" charset="0"/>
                <a:cs typeface="Arial" panose="020B0604020202020204" pitchFamily="34" charset="0"/>
              </a:rPr>
              <a:t>Like metformin, it may be particularly helpful in obese type 2 patients, and it can be co-administered with metformin.</a:t>
            </a:r>
            <a:endParaRPr lang="en-NG" sz="2600" dirty="0">
              <a:effectLst/>
              <a:latin typeface="Arial" panose="020B0604020202020204" pitchFamily="34" charset="0"/>
              <a:ea typeface="Calibri" panose="020F0502020204030204" pitchFamily="34" charset="0"/>
              <a:cs typeface="Arial" panose="020B0604020202020204" pitchFamily="34" charset="0"/>
            </a:endParaRPr>
          </a:p>
          <a:p>
            <a:endParaRPr lang="en-NG" sz="2600" dirty="0">
              <a:effectLst/>
              <a:highlight>
                <a:srgbClr val="00FFFF"/>
              </a:highlight>
              <a:latin typeface="Arial" panose="020B0604020202020204" pitchFamily="34" charset="0"/>
              <a:ea typeface="Calibri" panose="020F0502020204030204" pitchFamily="34" charset="0"/>
              <a:cs typeface="Arial" panose="020B0604020202020204" pitchFamily="34" charset="0"/>
            </a:endParaRPr>
          </a:p>
          <a:p>
            <a:pPr indent="457200"/>
            <a:endParaRPr lang="en-GB"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3860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3124</TotalTime>
  <Words>2258</Words>
  <Application>Microsoft Office PowerPoint</Application>
  <PresentationFormat>On-screen Show (4:3)</PresentationFormat>
  <Paragraphs>224</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Symbol</vt:lpstr>
      <vt:lpstr>Office Theme</vt:lpstr>
      <vt:lpstr>Lecture on PCO 354  (Antidiabetic drugs)</vt:lpstr>
      <vt:lpstr>Diabetes</vt:lpstr>
      <vt:lpstr>Diabetes</vt:lpstr>
      <vt:lpstr>Diabetes</vt:lpstr>
      <vt:lpstr>Diabetes</vt:lpstr>
      <vt:lpstr>Diabetes</vt:lpstr>
      <vt:lpstr>Diabetes</vt:lpstr>
      <vt:lpstr>Treatment of diabetes</vt:lpstr>
      <vt:lpstr>Insulin</vt:lpstr>
      <vt:lpstr>Insulin </vt:lpstr>
      <vt:lpstr>Insulin </vt:lpstr>
      <vt:lpstr>Insulin </vt:lpstr>
      <vt:lpstr>Insulin</vt:lpstr>
      <vt:lpstr>Biguanides</vt:lpstr>
      <vt:lpstr>Biguanides</vt:lpstr>
      <vt:lpstr>Sulphonylureas </vt:lpstr>
      <vt:lpstr>Sulphonylureas </vt:lpstr>
      <vt:lpstr>Sulphonylureas </vt:lpstr>
      <vt:lpstr>Sulphonylureas </vt:lpstr>
      <vt:lpstr>Sulphonylureas </vt:lpstr>
      <vt:lpstr>Sulphonylureas </vt:lpstr>
      <vt:lpstr>  Other insulin secretagogues</vt:lpstr>
      <vt:lpstr>  Thiazolidinediones (glitazones)</vt:lpstr>
      <vt:lpstr>  Thiazolidinediones (glitazones)</vt:lpstr>
      <vt:lpstr>  Thiazolidinediones (glitazones)</vt:lpstr>
      <vt:lpstr>  Thiazolidinediones (glitazones)</vt:lpstr>
      <vt:lpstr>  Thiazolidinediones (glitazones)</vt:lpstr>
      <vt:lpstr>α-glucosidase inhibitors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The Red Book</dc:title>
  <dc:creator>Pro Nte</dc:creator>
  <cp:lastModifiedBy>Sydney Aprioku</cp:lastModifiedBy>
  <cp:revision>67</cp:revision>
  <dcterms:created xsi:type="dcterms:W3CDTF">2014-10-27T19:01:51Z</dcterms:created>
  <dcterms:modified xsi:type="dcterms:W3CDTF">2023-07-01T19:17:49Z</dcterms:modified>
</cp:coreProperties>
</file>