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81" r:id="rId1"/>
    <p:sldMasterId id="2147483682" r:id="rId2"/>
    <p:sldMasterId id="2147483683" r:id="rId3"/>
  </p:sldMasterIdLst>
  <p:notesMasterIdLst>
    <p:notesMasterId r:id="rId10"/>
  </p:notesMasterIdLst>
  <p:sldIdLst>
    <p:sldId id="256" r:id="rId4"/>
    <p:sldId id="257" r:id="rId5"/>
    <p:sldId id="258" r:id="rId6"/>
    <p:sldId id="259" r:id="rId7"/>
    <p:sldId id="260" r:id="rId8"/>
    <p:sldId id="261" r:id="rId9"/>
  </p:sldIdLst>
  <p:sldSz cx="9144000" cy="5143500" type="screen16x9"/>
  <p:notesSz cx="6858000" cy="9144000"/>
  <p:embeddedFontLst>
    <p:embeddedFont>
      <p:font typeface="Roboto" panose="020B0604020202020204" charset="0"/>
      <p:regular r:id="rId11"/>
      <p:bold r:id="rId12"/>
      <p:italic r:id="rId13"/>
      <p:boldItalic r:id="rId14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90" d="100"/>
          <a:sy n="90" d="100"/>
        </p:scale>
        <p:origin x="81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font" Target="fonts/font3.fntdata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font" Target="fonts/font2.fntdata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font" Target="fonts/font1.fntdata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font" Target="fonts/font4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" name="Google Shape;149;g4cfda47d60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0" name="Google Shape;150;g4cfda47d60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1" name="Google Shape;16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4e5e439d05_0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4e5e439d05_0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g4e5e439d05_0_8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21" name="Google Shape;221;g4e5e439d05_0_8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4" name="Google Shape;234;g4cfda47d60_0_1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5" name="Google Shape;235;g4cfda47d60_0_1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4cfda47d60_0_1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4cfda47d60_0_1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5" name="Google Shape;15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6" name="Google Shape;16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50" name="Google Shape;50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1" name="Google Shape;51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Google Shape;53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64" name="Google Shape;64;p14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65" name="Google Shape;65;p1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5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1" name="Google Shape;71;p16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7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7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6" name="Google Shape;76;p17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77" name="Google Shape;77;p1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0" name="Google Shape;80;p1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p19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83" name="Google Shape;83;p19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84" name="Google Shape;84;p1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Google Shape;86;p20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87" name="Google Shape;87;p2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p21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0" name="Google Shape;90;p21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91" name="Google Shape;91;p21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92" name="Google Shape;92;p21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93" name="Google Shape;93;p2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22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96" name="Google Shape;96;p2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3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99" name="Google Shape;99;p23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00" name="Google Shape;100;p2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6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09" name="Google Shape;109;p26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10" name="Google Shape;110;p2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7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13" name="Google Shape;113;p2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8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16" name="Google Shape;116;p28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17" name="Google Shape;117;p2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9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1" name="Google Shape;121;p29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 rtl="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2" name="Google Shape;122;p2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p30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3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31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rt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128" name="Google Shape;128;p31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 rtl="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129" name="Google Shape;129;p3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32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132" name="Google Shape;132;p3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Google Shape;134;p33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5" name="Google Shape;135;p33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6" name="Google Shape;136;p33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7" name="Google Shape;137;p33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38" name="Google Shape;138;p3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34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141" name="Google Shape;141;p3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35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4" name="Google Shape;144;p35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42900" algn="ctr" rtl="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 rtl="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 rtl="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45" name="Google Shape;145;p3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p3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1" name="Google Shape;41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42" name="Google Shape;42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/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7" name="Google Shape;47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6" Type="http://schemas.openxmlformats.org/officeDocument/2006/relationships/image" Target="../media/image6.png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9" name="Google Shape;9;p1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Google Shape;10;p1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1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12" name="Google Shape;12;p1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72600" y="534575"/>
            <a:ext cx="352805" cy="393599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56" name="Google Shape;56;p13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57" name="Google Shape;57;p1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pic>
        <p:nvPicPr>
          <p:cNvPr id="58" name="Google Shape;58;p13"/>
          <p:cNvPicPr preferRelativeResize="0"/>
          <p:nvPr/>
        </p:nvPicPr>
        <p:blipFill rotWithShape="1">
          <a:blip r:embed="rId1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1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60" name="Google Shape;60;p13"/>
          <p:cNvPicPr preferRelativeResize="0"/>
          <p:nvPr/>
        </p:nvPicPr>
        <p:blipFill>
          <a:blip r:embed="rId1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1" name="Google Shape;61;p13"/>
          <p:cNvPicPr preferRelativeResize="0"/>
          <p:nvPr/>
        </p:nvPicPr>
        <p:blipFill>
          <a:blip r:embed="rId16">
            <a:alphaModFix/>
          </a:blip>
          <a:stretch>
            <a:fillRect/>
          </a:stretch>
        </p:blipFill>
        <p:spPr>
          <a:xfrm>
            <a:off x="38286" y="512500"/>
            <a:ext cx="421426" cy="353098"/>
          </a:xfrm>
          <a:prstGeom prst="rect">
            <a:avLst/>
          </a:prstGeom>
          <a:noFill/>
          <a:ln>
            <a:noFill/>
          </a:ln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rgbClr val="FFFFFF"/>
        </a:solidFill>
        <a:effectLst/>
      </p:bgPr>
    </p:bg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2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05" name="Google Shape;105;p2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/>
          <a:lstStyle>
            <a:lvl1pPr marL="457200" lvl="0" indent="-3429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 rtl="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 rtl="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106" name="Google Shape;106;p2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 rtl="0">
              <a:buNone/>
              <a:defRPr sz="1000">
                <a:solidFill>
                  <a:schemeClr val="dk2"/>
                </a:solidFill>
              </a:defRPr>
            </a:lvl1pPr>
            <a:lvl2pPr lvl="1" algn="r" rtl="0">
              <a:buNone/>
              <a:defRPr sz="1000">
                <a:solidFill>
                  <a:schemeClr val="dk2"/>
                </a:solidFill>
              </a:defRPr>
            </a:lvl2pPr>
            <a:lvl3pPr lvl="2" algn="r" rtl="0">
              <a:buNone/>
              <a:defRPr sz="1000">
                <a:solidFill>
                  <a:schemeClr val="dk2"/>
                </a:solidFill>
              </a:defRPr>
            </a:lvl3pPr>
            <a:lvl4pPr lvl="3" algn="r" rtl="0">
              <a:buNone/>
              <a:defRPr sz="1000">
                <a:solidFill>
                  <a:schemeClr val="dk2"/>
                </a:solidFill>
              </a:defRPr>
            </a:lvl4pPr>
            <a:lvl5pPr lvl="4" algn="r" rtl="0">
              <a:buNone/>
              <a:defRPr sz="1000">
                <a:solidFill>
                  <a:schemeClr val="dk2"/>
                </a:solidFill>
              </a:defRPr>
            </a:lvl5pPr>
            <a:lvl6pPr lvl="5" algn="r" rtl="0">
              <a:buNone/>
              <a:defRPr sz="1000">
                <a:solidFill>
                  <a:schemeClr val="dk2"/>
                </a:solidFill>
              </a:defRPr>
            </a:lvl6pPr>
            <a:lvl7pPr lvl="6" algn="r" rtl="0">
              <a:buNone/>
              <a:defRPr sz="1000">
                <a:solidFill>
                  <a:schemeClr val="dk2"/>
                </a:solidFill>
              </a:defRPr>
            </a:lvl7pPr>
            <a:lvl8pPr lvl="7" algn="r" rtl="0">
              <a:buNone/>
              <a:defRPr sz="1000">
                <a:solidFill>
                  <a:schemeClr val="dk2"/>
                </a:solidFill>
              </a:defRPr>
            </a:lvl8pPr>
            <a:lvl9pPr lvl="8" algn="r" rtl="0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70" r:id="rId1"/>
    <p:sldLayoutId id="2147483671" r:id="rId2"/>
    <p:sldLayoutId id="2147483672" r:id="rId3"/>
    <p:sldLayoutId id="2147483673" r:id="rId4"/>
    <p:sldLayoutId id="2147483674" r:id="rId5"/>
    <p:sldLayoutId id="2147483675" r:id="rId6"/>
    <p:sldLayoutId id="2147483676" r:id="rId7"/>
    <p:sldLayoutId id="2147483677" r:id="rId8"/>
    <p:sldLayoutId id="2147483678" r:id="rId9"/>
    <p:sldLayoutId id="2147483679" r:id="rId10"/>
    <p:sldLayoutId id="2147483680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8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7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.png"/><Relationship Id="rId4" Type="http://schemas.openxmlformats.org/officeDocument/2006/relationships/image" Target="../media/image1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13" Type="http://schemas.openxmlformats.org/officeDocument/2006/relationships/image" Target="../media/image4.png"/><Relationship Id="rId3" Type="http://schemas.openxmlformats.org/officeDocument/2006/relationships/image" Target="../media/image1.png"/><Relationship Id="rId7" Type="http://schemas.openxmlformats.org/officeDocument/2006/relationships/image" Target="../media/image13.png"/><Relationship Id="rId12" Type="http://schemas.openxmlformats.org/officeDocument/2006/relationships/image" Target="../media/image18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3.xml"/><Relationship Id="rId6" Type="http://schemas.openxmlformats.org/officeDocument/2006/relationships/image" Target="../media/image2.png"/><Relationship Id="rId11" Type="http://schemas.openxmlformats.org/officeDocument/2006/relationships/image" Target="../media/image17.png"/><Relationship Id="rId5" Type="http://schemas.openxmlformats.org/officeDocument/2006/relationships/image" Target="../media/image12.png"/><Relationship Id="rId10" Type="http://schemas.openxmlformats.org/officeDocument/2006/relationships/image" Target="../media/image16.png"/><Relationship Id="rId4" Type="http://schemas.openxmlformats.org/officeDocument/2006/relationships/image" Target="../media/image3.png"/><Relationship Id="rId9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2" name="Google Shape;152;p37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153" name="Google Shape;153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70800" y="4743825"/>
            <a:ext cx="1761387" cy="331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4" name="Google Shape;154;p37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8273610" y="4743825"/>
            <a:ext cx="801965" cy="331626"/>
          </a:xfrm>
          <a:prstGeom prst="rect">
            <a:avLst/>
          </a:prstGeom>
          <a:noFill/>
          <a:ln>
            <a:noFill/>
          </a:ln>
        </p:spPr>
      </p:pic>
      <p:sp>
        <p:nvSpPr>
          <p:cNvPr id="155" name="Google Shape;155;p37"/>
          <p:cNvSpPr txBox="1">
            <a:spLocks noGrp="1"/>
          </p:cNvSpPr>
          <p:nvPr>
            <p:ph type="ctrTitle"/>
          </p:nvPr>
        </p:nvSpPr>
        <p:spPr>
          <a:xfrm>
            <a:off x="788250" y="1095600"/>
            <a:ext cx="4230600" cy="26139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lang="el-GR" sz="4800" b="1"/>
              <a:t>Σενάρια και απαντήσεις</a:t>
            </a:r>
            <a:endParaRPr sz="4800" b="1"/>
          </a:p>
        </p:txBody>
      </p:sp>
      <p:sp>
        <p:nvSpPr>
          <p:cNvPr id="156" name="Google Shape;156;p37"/>
          <p:cNvSpPr txBox="1"/>
          <p:nvPr/>
        </p:nvSpPr>
        <p:spPr>
          <a:xfrm>
            <a:off x="988800" y="53850"/>
            <a:ext cx="8336100" cy="35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2BB0D4"/>
                </a:solidFill>
              </a:rPr>
              <a:t>Πράγματι οι άνθρωποί μου ασκούν ρητορική μίσους; &gt; Παραγωγή μέσων &gt; </a:t>
            </a:r>
            <a:r>
              <a:rPr lang="el-GR" b="1">
                <a:solidFill>
                  <a:srgbClr val="2BB0D4"/>
                </a:solidFill>
              </a:rPr>
              <a:t>Εκστρατεία με αντίλογο</a:t>
            </a:r>
            <a:endParaRPr b="1">
              <a:solidFill>
                <a:srgbClr val="2BB0D4"/>
              </a:solidFill>
            </a:endParaRPr>
          </a:p>
        </p:txBody>
      </p:sp>
      <p:pic>
        <p:nvPicPr>
          <p:cNvPr id="157" name="Google Shape;157;p37"/>
          <p:cNvPicPr preferRelativeResize="0"/>
          <p:nvPr/>
        </p:nvPicPr>
        <p:blipFill rotWithShape="1">
          <a:blip r:embed="rId6">
            <a:alphaModFix/>
          </a:blip>
          <a:srcRect/>
          <a:stretch/>
        </p:blipFill>
        <p:spPr>
          <a:xfrm>
            <a:off x="570811" y="53850"/>
            <a:ext cx="404229" cy="45097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8" name="Google Shape;158;p37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646725" y="1037628"/>
            <a:ext cx="2892650" cy="289264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3" name="Google Shape;163;p38"/>
          <p:cNvGrpSpPr/>
          <p:nvPr/>
        </p:nvGrpSpPr>
        <p:grpSpPr>
          <a:xfrm>
            <a:off x="673475" y="1048275"/>
            <a:ext cx="2651100" cy="3453000"/>
            <a:chOff x="592050" y="1048275"/>
            <a:chExt cx="2651100" cy="3453000"/>
          </a:xfrm>
        </p:grpSpPr>
        <p:sp>
          <p:nvSpPr>
            <p:cNvPr id="164" name="Google Shape;164;p38"/>
            <p:cNvSpPr/>
            <p:nvPr/>
          </p:nvSpPr>
          <p:spPr>
            <a:xfrm>
              <a:off x="592050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5" name="Google Shape;165;p38"/>
            <p:cNvSpPr txBox="1"/>
            <p:nvPr/>
          </p:nvSpPr>
          <p:spPr>
            <a:xfrm>
              <a:off x="631059" y="2712850"/>
              <a:ext cx="8715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>
                  <a:solidFill>
                    <a:srgbClr val="FFFFFF"/>
                  </a:solidFill>
                </a:rPr>
                <a:t>Στόχος:</a:t>
              </a:r>
              <a:endParaRPr>
                <a:solidFill>
                  <a:srgbClr val="FFFFFF"/>
                </a:solidFill>
              </a:endParaRPr>
            </a:p>
          </p:txBody>
        </p:sp>
        <p:sp>
          <p:nvSpPr>
            <p:cNvPr id="166" name="Google Shape;166;p38"/>
            <p:cNvSpPr/>
            <p:nvPr/>
          </p:nvSpPr>
          <p:spPr>
            <a:xfrm>
              <a:off x="828875" y="1205275"/>
              <a:ext cx="2202300" cy="1041900"/>
            </a:xfrm>
            <a:prstGeom prst="wedgeRoundRectCallout">
              <a:avLst>
                <a:gd name="adj1" fmla="val -43666"/>
                <a:gd name="adj2" fmla="val 76253"/>
                <a:gd name="adj3" fmla="val 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300" dirty="0">
                  <a:solidFill>
                    <a:schemeClr val="dk1"/>
                  </a:solidFill>
                  <a:highlight>
                    <a:srgbClr val="FFFFFF"/>
                  </a:highlight>
                </a:rPr>
                <a:t>Ας πάρουμε πίσω αυτό που είναι δικό μας, ας σκοτώσουμε τα μωρά τους, ας *%^$ τις μητέρες τους</a:t>
              </a:r>
              <a:endParaRPr sz="1300" dirty="0"/>
            </a:p>
          </p:txBody>
        </p:sp>
        <p:sp>
          <p:nvSpPr>
            <p:cNvPr id="167" name="Google Shape;167;p38"/>
            <p:cNvSpPr txBox="1"/>
            <p:nvPr/>
          </p:nvSpPr>
          <p:spPr>
            <a:xfrm>
              <a:off x="631095" y="3220650"/>
              <a:ext cx="1339563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dirty="0">
                  <a:solidFill>
                    <a:srgbClr val="FFFFFF"/>
                  </a:solidFill>
                </a:rPr>
                <a:t>Πλατφόρμες:</a:t>
              </a:r>
              <a:endParaRPr dirty="0">
                <a:solidFill>
                  <a:srgbClr val="FFFFFF"/>
                </a:solidFill>
              </a:endParaRPr>
            </a:p>
          </p:txBody>
        </p:sp>
        <p:grpSp>
          <p:nvGrpSpPr>
            <p:cNvPr id="168" name="Google Shape;168;p38"/>
            <p:cNvGrpSpPr/>
            <p:nvPr/>
          </p:nvGrpSpPr>
          <p:grpSpPr>
            <a:xfrm>
              <a:off x="1835378" y="2669200"/>
              <a:ext cx="1294755" cy="471600"/>
              <a:chOff x="1500444" y="2261400"/>
              <a:chExt cx="1294755" cy="471600"/>
            </a:xfrm>
          </p:grpSpPr>
          <p:sp>
            <p:nvSpPr>
              <p:cNvPr id="169" name="Google Shape;169;p38"/>
              <p:cNvSpPr/>
              <p:nvPr/>
            </p:nvSpPr>
            <p:spPr>
              <a:xfrm>
                <a:off x="1500444" y="2261400"/>
                <a:ext cx="1294755" cy="4716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dirty="0"/>
                  <a:t>     Φυλή</a:t>
                </a:r>
                <a:endParaRPr dirty="0"/>
              </a:p>
            </p:txBody>
          </p:sp>
          <p:pic>
            <p:nvPicPr>
              <p:cNvPr id="170" name="Google Shape;170;p38"/>
              <p:cNvPicPr preferRelativeResize="0"/>
              <p:nvPr/>
            </p:nvPicPr>
            <p:blipFill>
              <a:blip r:embed="rId3">
                <a:alphaModFix/>
              </a:blip>
              <a:stretch>
                <a:fillRect/>
              </a:stretch>
            </p:blipFill>
            <p:spPr>
              <a:xfrm>
                <a:off x="1579324" y="2350023"/>
                <a:ext cx="225300" cy="311700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sp>
          <p:nvSpPr>
            <p:cNvPr id="171" name="Google Shape;171;p38"/>
            <p:cNvSpPr/>
            <p:nvPr/>
          </p:nvSpPr>
          <p:spPr>
            <a:xfrm>
              <a:off x="1790532" y="3220649"/>
              <a:ext cx="1339563" cy="874575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 dirty="0"/>
                <a:t>Σελίδα στο Facebook</a:t>
              </a:r>
              <a:endParaRPr sz="12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 dirty="0"/>
                <a:t>Twitter σχόλια</a:t>
              </a:r>
              <a:endParaRPr sz="12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 dirty="0"/>
                <a:t>Ιστότοπος</a:t>
              </a:r>
              <a:endParaRPr sz="1200" dirty="0"/>
            </a:p>
          </p:txBody>
        </p:sp>
      </p:grpSp>
      <p:grpSp>
        <p:nvGrpSpPr>
          <p:cNvPr id="172" name="Google Shape;172;p38"/>
          <p:cNvGrpSpPr/>
          <p:nvPr/>
        </p:nvGrpSpPr>
        <p:grpSpPr>
          <a:xfrm>
            <a:off x="3494425" y="1048275"/>
            <a:ext cx="2651100" cy="3453000"/>
            <a:chOff x="3494425" y="1048275"/>
            <a:chExt cx="2651100" cy="3453000"/>
          </a:xfrm>
        </p:grpSpPr>
        <p:sp>
          <p:nvSpPr>
            <p:cNvPr id="173" name="Google Shape;173;p38"/>
            <p:cNvSpPr/>
            <p:nvPr/>
          </p:nvSpPr>
          <p:spPr>
            <a:xfrm>
              <a:off x="3494425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74" name="Google Shape;174;p38"/>
            <p:cNvSpPr/>
            <p:nvPr/>
          </p:nvSpPr>
          <p:spPr>
            <a:xfrm>
              <a:off x="3700275" y="1205275"/>
              <a:ext cx="2202300" cy="1041900"/>
            </a:xfrm>
            <a:prstGeom prst="wedgeRoundRectCallout">
              <a:avLst>
                <a:gd name="adj1" fmla="val -43666"/>
                <a:gd name="adj2" fmla="val 76253"/>
                <a:gd name="adj3" fmla="val 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>
                  <a:solidFill>
                    <a:schemeClr val="dk1"/>
                  </a:solidFill>
                  <a:highlight>
                    <a:srgbClr val="FFFFFF"/>
                  </a:highlight>
                </a:rPr>
                <a:t>Οι γυναίκες υπάρχουν *&amp;^£$%" για να εξυπηρετούν τις ανάγκες των ανδρών. Εάν δεν το κάνουν, βάλ' τους φωτιά και κάψ' τες.</a:t>
              </a:r>
              <a:endParaRPr sz="1200"/>
            </a:p>
          </p:txBody>
        </p:sp>
        <p:sp>
          <p:nvSpPr>
            <p:cNvPr id="175" name="Google Shape;175;p38"/>
            <p:cNvSpPr txBox="1"/>
            <p:nvPr/>
          </p:nvSpPr>
          <p:spPr>
            <a:xfrm>
              <a:off x="3533459" y="3220650"/>
              <a:ext cx="1300166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dirty="0">
                  <a:solidFill>
                    <a:srgbClr val="FFFFFF"/>
                  </a:solidFill>
                </a:rPr>
                <a:t>Πλατφόρμες</a:t>
              </a:r>
              <a:r>
                <a:rPr lang="fr-BE" dirty="0">
                  <a:solidFill>
                    <a:srgbClr val="FFFFFF"/>
                  </a:solidFill>
                </a:rPr>
                <a:t>:</a:t>
              </a:r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76" name="Google Shape;176;p38"/>
            <p:cNvSpPr/>
            <p:nvPr/>
          </p:nvSpPr>
          <p:spPr>
            <a:xfrm>
              <a:off x="4732293" y="3220650"/>
              <a:ext cx="1300166" cy="3843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200" dirty="0"/>
                <a:t>Σελίδα στο Twitter</a:t>
              </a:r>
              <a:endParaRPr sz="1200" dirty="0"/>
            </a:p>
          </p:txBody>
        </p:sp>
        <p:grpSp>
          <p:nvGrpSpPr>
            <p:cNvPr id="177" name="Google Shape;177;p38"/>
            <p:cNvGrpSpPr/>
            <p:nvPr/>
          </p:nvGrpSpPr>
          <p:grpSpPr>
            <a:xfrm>
              <a:off x="3523828" y="2669200"/>
              <a:ext cx="2501267" cy="471600"/>
              <a:chOff x="3445441" y="2669200"/>
              <a:chExt cx="2501267" cy="471600"/>
            </a:xfrm>
          </p:grpSpPr>
          <p:sp>
            <p:nvSpPr>
              <p:cNvPr id="178" name="Google Shape;178;p38"/>
              <p:cNvSpPr txBox="1"/>
              <p:nvPr/>
            </p:nvSpPr>
            <p:spPr>
              <a:xfrm>
                <a:off x="3445441" y="2712850"/>
                <a:ext cx="871500" cy="38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>
                    <a:solidFill>
                      <a:srgbClr val="FFFFFF"/>
                    </a:solidFill>
                  </a:rPr>
                  <a:t>Στόχος:</a:t>
                </a:r>
                <a:endParaRPr>
                  <a:solidFill>
                    <a:srgbClr val="FFFFFF"/>
                  </a:solidFill>
                </a:endParaRPr>
              </a:p>
            </p:txBody>
          </p:sp>
          <p:sp>
            <p:nvSpPr>
              <p:cNvPr id="179" name="Google Shape;179;p38"/>
              <p:cNvSpPr/>
              <p:nvPr/>
            </p:nvSpPr>
            <p:spPr>
              <a:xfrm>
                <a:off x="4653905" y="2669200"/>
                <a:ext cx="1292803" cy="471600"/>
              </a:xfrm>
              <a:prstGeom prst="roundRect">
                <a:avLst>
                  <a:gd name="adj" fmla="val 16667"/>
                </a:avLst>
              </a:prstGeom>
              <a:solidFill>
                <a:srgbClr val="FFFFFF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/>
                  <a:t>     Φύλο</a:t>
                </a:r>
                <a:endParaRPr/>
              </a:p>
            </p:txBody>
          </p:sp>
          <p:pic>
            <p:nvPicPr>
              <p:cNvPr id="180" name="Google Shape;180;p38"/>
              <p:cNvPicPr preferRelativeResize="0"/>
              <p:nvPr/>
            </p:nvPicPr>
            <p:blipFill>
              <a:blip r:embed="rId4">
                <a:alphaModFix/>
              </a:blip>
              <a:stretch>
                <a:fillRect/>
              </a:stretch>
            </p:blipFill>
            <p:spPr>
              <a:xfrm>
                <a:off x="4713698" y="2741323"/>
                <a:ext cx="283701" cy="283701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  <p:grpSp>
        <p:nvGrpSpPr>
          <p:cNvPr id="181" name="Google Shape;181;p38"/>
          <p:cNvGrpSpPr/>
          <p:nvPr/>
        </p:nvGrpSpPr>
        <p:grpSpPr>
          <a:xfrm>
            <a:off x="6315375" y="1048275"/>
            <a:ext cx="2651100" cy="3453000"/>
            <a:chOff x="6396800" y="1048275"/>
            <a:chExt cx="2651100" cy="3453000"/>
          </a:xfrm>
        </p:grpSpPr>
        <p:sp>
          <p:nvSpPr>
            <p:cNvPr id="182" name="Google Shape;182;p38"/>
            <p:cNvSpPr/>
            <p:nvPr/>
          </p:nvSpPr>
          <p:spPr>
            <a:xfrm>
              <a:off x="6396800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83" name="Google Shape;183;p38"/>
            <p:cNvSpPr/>
            <p:nvPr/>
          </p:nvSpPr>
          <p:spPr>
            <a:xfrm>
              <a:off x="6689750" y="1205275"/>
              <a:ext cx="2202300" cy="1041900"/>
            </a:xfrm>
            <a:prstGeom prst="wedgeRoundRectCallout">
              <a:avLst>
                <a:gd name="adj1" fmla="val -43666"/>
                <a:gd name="adj2" fmla="val 76253"/>
                <a:gd name="adj3" fmla="val 0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800">
                  <a:solidFill>
                    <a:schemeClr val="dk1"/>
                  </a:solidFill>
                  <a:highlight>
                    <a:srgbClr val="FFFFFF"/>
                  </a:highlight>
                </a:rPr>
                <a:t>Ο Θεός μισεί &amp;^%</a:t>
              </a:r>
              <a:endParaRPr sz="1800"/>
            </a:p>
          </p:txBody>
        </p:sp>
        <p:sp>
          <p:nvSpPr>
            <p:cNvPr id="184" name="Google Shape;184;p38"/>
            <p:cNvSpPr txBox="1"/>
            <p:nvPr/>
          </p:nvSpPr>
          <p:spPr>
            <a:xfrm>
              <a:off x="6437121" y="3220650"/>
              <a:ext cx="1374174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dirty="0">
                  <a:solidFill>
                    <a:srgbClr val="FFFFFF"/>
                  </a:solidFill>
                </a:rPr>
                <a:t>Πλατφόρμες</a:t>
              </a:r>
              <a:r>
                <a:rPr lang="fr-BE" dirty="0">
                  <a:solidFill>
                    <a:srgbClr val="FFFFFF"/>
                  </a:solidFill>
                </a:rPr>
                <a:t>:</a:t>
              </a:r>
              <a:endParaRPr dirty="0">
                <a:solidFill>
                  <a:srgbClr val="FFFFFF"/>
                </a:solidFill>
              </a:endParaRPr>
            </a:p>
          </p:txBody>
        </p:sp>
        <p:sp>
          <p:nvSpPr>
            <p:cNvPr id="185" name="Google Shape;185;p38"/>
            <p:cNvSpPr/>
            <p:nvPr/>
          </p:nvSpPr>
          <p:spPr>
            <a:xfrm>
              <a:off x="7562022" y="3110262"/>
              <a:ext cx="1374174" cy="1333763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100" dirty="0"/>
                <a:t>Σελίδα στο Twitter</a:t>
              </a:r>
              <a:endParaRPr sz="11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100" dirty="0"/>
                <a:t>Σελίδα στο Facebook</a:t>
              </a:r>
              <a:endParaRPr sz="11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100" dirty="0"/>
                <a:t>Ιστότοπος</a:t>
              </a:r>
              <a:endParaRPr sz="11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100" dirty="0"/>
                <a:t>Κανάλι στο YouTube</a:t>
              </a:r>
              <a:endParaRPr sz="1100" dirty="0"/>
            </a:p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100" dirty="0"/>
                <a:t>Διαδηλώσεις</a:t>
              </a:r>
              <a:endParaRPr sz="1100" dirty="0"/>
            </a:p>
          </p:txBody>
        </p:sp>
        <p:grpSp>
          <p:nvGrpSpPr>
            <p:cNvPr id="186" name="Google Shape;186;p38"/>
            <p:cNvGrpSpPr/>
            <p:nvPr/>
          </p:nvGrpSpPr>
          <p:grpSpPr>
            <a:xfrm>
              <a:off x="6437121" y="2444219"/>
              <a:ext cx="2499075" cy="652931"/>
              <a:chOff x="6474125" y="2444219"/>
              <a:chExt cx="2499075" cy="652931"/>
            </a:xfrm>
          </p:grpSpPr>
          <p:sp>
            <p:nvSpPr>
              <p:cNvPr id="187" name="Google Shape;187;p38"/>
              <p:cNvSpPr txBox="1"/>
              <p:nvPr/>
            </p:nvSpPr>
            <p:spPr>
              <a:xfrm>
                <a:off x="6474125" y="2712850"/>
                <a:ext cx="871500" cy="384300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l-GR" dirty="0">
                    <a:solidFill>
                      <a:srgbClr val="FFFFFF"/>
                    </a:solidFill>
                  </a:rPr>
                  <a:t>Στόχος:</a:t>
                </a:r>
                <a:endParaRPr dirty="0">
                  <a:solidFill>
                    <a:srgbClr val="FFFFFF"/>
                  </a:solidFill>
                </a:endParaRPr>
              </a:p>
            </p:txBody>
          </p:sp>
          <p:grpSp>
            <p:nvGrpSpPr>
              <p:cNvPr id="188" name="Google Shape;188;p38"/>
              <p:cNvGrpSpPr/>
              <p:nvPr/>
            </p:nvGrpSpPr>
            <p:grpSpPr>
              <a:xfrm>
                <a:off x="7501821" y="2444219"/>
                <a:ext cx="1471379" cy="652931"/>
                <a:chOff x="7501821" y="2444219"/>
                <a:chExt cx="1471379" cy="652931"/>
              </a:xfrm>
            </p:grpSpPr>
            <p:sp>
              <p:nvSpPr>
                <p:cNvPr id="189" name="Google Shape;189;p38"/>
                <p:cNvSpPr/>
                <p:nvPr/>
              </p:nvSpPr>
              <p:spPr>
                <a:xfrm>
                  <a:off x="7501821" y="2444219"/>
                  <a:ext cx="1471379" cy="65293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>
                  <a:noFill/>
                </a:ln>
              </p:spPr>
              <p:txBody>
                <a:bodyPr spcFirstLastPara="1" wrap="square" lIns="91425" tIns="91425" rIns="91425" bIns="91425" anchor="ctr" anchorCtr="0">
                  <a:noAutofit/>
                </a:bodyPr>
                <a:lstStyle/>
                <a:p>
                  <a:pPr marL="0" lvl="0" indent="0" algn="l" rtl="0">
                    <a:spcBef>
                      <a:spcPts val="0"/>
                    </a:spcBef>
                    <a:spcAft>
                      <a:spcPts val="0"/>
                    </a:spcAft>
                    <a:buNone/>
                  </a:pPr>
                  <a:r>
                    <a:rPr lang="el-GR" dirty="0"/>
                    <a:t>     </a:t>
                  </a:r>
                  <a:r>
                    <a:rPr lang="el-GR" sz="1200" dirty="0"/>
                    <a:t>Σεξουαλικός προσανατολισμός</a:t>
                  </a:r>
                  <a:endParaRPr sz="1200" dirty="0"/>
                </a:p>
              </p:txBody>
            </p:sp>
            <p:pic>
              <p:nvPicPr>
                <p:cNvPr id="190" name="Google Shape;190;p38"/>
                <p:cNvPicPr preferRelativeResize="0"/>
                <p:nvPr/>
              </p:nvPicPr>
              <p:blipFill>
                <a:blip r:embed="rId5">
                  <a:alphaModFix/>
                </a:blip>
                <a:stretch>
                  <a:fillRect/>
                </a:stretch>
              </p:blipFill>
              <p:spPr>
                <a:xfrm>
                  <a:off x="7545863" y="2541525"/>
                  <a:ext cx="283701" cy="283701"/>
                </a:xfrm>
                <a:prstGeom prst="rect">
                  <a:avLst/>
                </a:prstGeom>
                <a:noFill/>
                <a:ln>
                  <a:noFill/>
                </a:ln>
              </p:spPr>
            </p:pic>
          </p:grpSp>
        </p:grpSp>
      </p:grpSp>
      <p:sp>
        <p:nvSpPr>
          <p:cNvPr id="191" name="Google Shape;191;p38"/>
          <p:cNvSpPr txBox="1"/>
          <p:nvPr/>
        </p:nvSpPr>
        <p:spPr>
          <a:xfrm>
            <a:off x="495850" y="156400"/>
            <a:ext cx="864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 dirty="0">
                <a:solidFill>
                  <a:srgbClr val="2BB0D4"/>
                </a:solidFill>
              </a:rPr>
              <a:t>Κάρτες σεναρίων</a:t>
            </a:r>
            <a:endParaRPr sz="3000" b="1" dirty="0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9"/>
          <p:cNvSpPr/>
          <p:nvPr/>
        </p:nvSpPr>
        <p:spPr>
          <a:xfrm>
            <a:off x="6315375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97" name="Google Shape;197;p39"/>
          <p:cNvSpPr/>
          <p:nvPr/>
        </p:nvSpPr>
        <p:spPr>
          <a:xfrm>
            <a:off x="6608325" y="1200025"/>
            <a:ext cx="2202300" cy="1041900"/>
          </a:xfrm>
          <a:prstGeom prst="wedgeRoundRectCallout">
            <a:avLst>
              <a:gd name="adj1" fmla="val -43666"/>
              <a:gd name="adj2" fmla="val 76253"/>
              <a:gd name="adj3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Οι σούπερ φορητοί λιντσαριστές μας είναι τέλειοι για να παγιδεύουν και να εξουδετερώνουν ξένους εισβολείς!</a:t>
            </a:r>
            <a:endParaRPr sz="1000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000" i="1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(Διαφήμιση εταιρείας)</a:t>
            </a:r>
            <a:endParaRPr sz="1000" i="1" dirty="0">
              <a:solidFill>
                <a:schemeClr val="dk1"/>
              </a:solidFill>
              <a:highlight>
                <a:srgbClr val="FFFFFF"/>
              </a:highlight>
              <a:latin typeface="Roboto"/>
              <a:ea typeface="Roboto"/>
              <a:cs typeface="Roboto"/>
              <a:sym typeface="Roboto"/>
            </a:endParaRPr>
          </a:p>
        </p:txBody>
      </p:sp>
      <p:sp>
        <p:nvSpPr>
          <p:cNvPr id="198" name="Google Shape;198;p39"/>
          <p:cNvSpPr txBox="1"/>
          <p:nvPr/>
        </p:nvSpPr>
        <p:spPr>
          <a:xfrm>
            <a:off x="6355695" y="3220650"/>
            <a:ext cx="1287025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Πλατφόρμες</a:t>
            </a:r>
            <a:r>
              <a:rPr lang="fr-BE" dirty="0">
                <a:solidFill>
                  <a:srgbClr val="FFFFFF"/>
                </a:solidFill>
              </a:rPr>
              <a:t>: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199" name="Google Shape;199;p39"/>
          <p:cNvSpPr/>
          <p:nvPr/>
        </p:nvSpPr>
        <p:spPr>
          <a:xfrm>
            <a:off x="7563149" y="2667725"/>
            <a:ext cx="1287088" cy="471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     Χρώμα</a:t>
            </a:r>
            <a:endParaRPr/>
          </a:p>
        </p:txBody>
      </p:sp>
      <p:sp>
        <p:nvSpPr>
          <p:cNvPr id="200" name="Google Shape;200;p39"/>
          <p:cNvSpPr/>
          <p:nvPr/>
        </p:nvSpPr>
        <p:spPr>
          <a:xfrm>
            <a:off x="7640925" y="2783375"/>
            <a:ext cx="240300" cy="240300"/>
          </a:xfrm>
          <a:prstGeom prst="ellipse">
            <a:avLst/>
          </a:prstGeom>
          <a:gradFill>
            <a:gsLst>
              <a:gs pos="0">
                <a:srgbClr val="F3F3F3"/>
              </a:gs>
              <a:gs pos="45000">
                <a:srgbClr val="999999"/>
              </a:gs>
              <a:gs pos="100000">
                <a:srgbClr val="000000"/>
              </a:gs>
            </a:gsLst>
            <a:lin ang="10800025" scaled="0"/>
          </a:gra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1" name="Google Shape;201;p39"/>
          <p:cNvSpPr txBox="1"/>
          <p:nvPr/>
        </p:nvSpPr>
        <p:spPr>
          <a:xfrm>
            <a:off x="6355696" y="2712850"/>
            <a:ext cx="871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FFFFFF"/>
                </a:solidFill>
              </a:rPr>
              <a:t>Στόχος: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02" name="Google Shape;202;p39"/>
          <p:cNvSpPr/>
          <p:nvPr/>
        </p:nvSpPr>
        <p:spPr>
          <a:xfrm>
            <a:off x="3494425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3" name="Google Shape;203;p39"/>
          <p:cNvSpPr/>
          <p:nvPr/>
        </p:nvSpPr>
        <p:spPr>
          <a:xfrm>
            <a:off x="3700326" y="1207803"/>
            <a:ext cx="2202300" cy="1041900"/>
          </a:xfrm>
          <a:prstGeom prst="wedgeRoundRectCallout">
            <a:avLst>
              <a:gd name="adj1" fmla="val -43666"/>
              <a:gd name="adj2" fmla="val 76253"/>
              <a:gd name="adj3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100" dirty="0">
                <a:solidFill>
                  <a:schemeClr val="dk1"/>
                </a:solidFill>
                <a:highlight>
                  <a:srgbClr val="FFFFFF"/>
                </a:highlight>
                <a:latin typeface="Roboto"/>
                <a:ea typeface="Roboto"/>
                <a:cs typeface="Roboto"/>
                <a:sym typeface="Roboto"/>
              </a:rPr>
              <a:t>Όλοι οι ξένοι έχουν μυαλά μικρότερα από εμάς. Γεγονός. Ας χρησιμοποιήσουμε την ανώτερη διάνοιά μας για να τους εξοντώσουμε όλους. Ποιος είναι μέσα;</a:t>
            </a:r>
            <a:endParaRPr sz="1100" dirty="0"/>
          </a:p>
        </p:txBody>
      </p:sp>
      <p:sp>
        <p:nvSpPr>
          <p:cNvPr id="204" name="Google Shape;204;p39"/>
          <p:cNvSpPr/>
          <p:nvPr/>
        </p:nvSpPr>
        <p:spPr>
          <a:xfrm>
            <a:off x="4699912" y="3220650"/>
            <a:ext cx="1330937" cy="9682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Σελίδα στο Facebook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Ροή Twitter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Διαδικτυακό παιχνίδι</a:t>
            </a:r>
            <a:endParaRPr sz="1200" dirty="0"/>
          </a:p>
        </p:txBody>
      </p:sp>
      <p:sp>
        <p:nvSpPr>
          <p:cNvPr id="205" name="Google Shape;205;p39"/>
          <p:cNvSpPr txBox="1"/>
          <p:nvPr/>
        </p:nvSpPr>
        <p:spPr>
          <a:xfrm>
            <a:off x="3533458" y="3220650"/>
            <a:ext cx="1330937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Πλατφόρμες</a:t>
            </a:r>
            <a:r>
              <a:rPr lang="fr-BE" dirty="0">
                <a:solidFill>
                  <a:srgbClr val="FFFFFF"/>
                </a:solidFill>
              </a:rPr>
              <a:t>: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6" name="Google Shape;206;p39"/>
          <p:cNvSpPr/>
          <p:nvPr/>
        </p:nvSpPr>
        <p:spPr>
          <a:xfrm>
            <a:off x="4748674" y="2669200"/>
            <a:ext cx="1282214" cy="4716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/>
              <a:t>     Χρώμα</a:t>
            </a:r>
            <a:endParaRPr/>
          </a:p>
        </p:txBody>
      </p:sp>
      <p:sp>
        <p:nvSpPr>
          <p:cNvPr id="207" name="Google Shape;207;p39"/>
          <p:cNvSpPr/>
          <p:nvPr/>
        </p:nvSpPr>
        <p:spPr>
          <a:xfrm>
            <a:off x="4821144" y="2783375"/>
            <a:ext cx="240300" cy="240300"/>
          </a:xfrm>
          <a:prstGeom prst="ellipse">
            <a:avLst/>
          </a:prstGeom>
          <a:gradFill>
            <a:gsLst>
              <a:gs pos="0">
                <a:srgbClr val="F3F3F3"/>
              </a:gs>
              <a:gs pos="45000">
                <a:srgbClr val="999999"/>
              </a:gs>
              <a:gs pos="100000">
                <a:srgbClr val="000000"/>
              </a:gs>
            </a:gsLst>
            <a:lin ang="10800025" scaled="0"/>
          </a:gradFill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08" name="Google Shape;208;p39"/>
          <p:cNvSpPr txBox="1"/>
          <p:nvPr/>
        </p:nvSpPr>
        <p:spPr>
          <a:xfrm>
            <a:off x="3523828" y="2712850"/>
            <a:ext cx="871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Στόχος:</a:t>
            </a:r>
            <a:endParaRPr dirty="0">
              <a:solidFill>
                <a:srgbClr val="FFFFFF"/>
              </a:solidFill>
            </a:endParaRPr>
          </a:p>
        </p:txBody>
      </p:sp>
      <p:sp>
        <p:nvSpPr>
          <p:cNvPr id="209" name="Google Shape;209;p39"/>
          <p:cNvSpPr/>
          <p:nvPr/>
        </p:nvSpPr>
        <p:spPr>
          <a:xfrm>
            <a:off x="673475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0" name="Google Shape;210;p39"/>
          <p:cNvSpPr txBox="1"/>
          <p:nvPr/>
        </p:nvSpPr>
        <p:spPr>
          <a:xfrm>
            <a:off x="712484" y="2712850"/>
            <a:ext cx="8715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>
                <a:solidFill>
                  <a:srgbClr val="FFFFFF"/>
                </a:solidFill>
              </a:rPr>
              <a:t>Στόχος:</a:t>
            </a:r>
            <a:endParaRPr>
              <a:solidFill>
                <a:srgbClr val="FFFFFF"/>
              </a:solidFill>
            </a:endParaRPr>
          </a:p>
        </p:txBody>
      </p:sp>
      <p:sp>
        <p:nvSpPr>
          <p:cNvPr id="211" name="Google Shape;211;p39"/>
          <p:cNvSpPr/>
          <p:nvPr/>
        </p:nvSpPr>
        <p:spPr>
          <a:xfrm>
            <a:off x="910300" y="1200025"/>
            <a:ext cx="2202300" cy="1041900"/>
          </a:xfrm>
          <a:prstGeom prst="wedgeRoundRectCallout">
            <a:avLst>
              <a:gd name="adj1" fmla="val -43666"/>
              <a:gd name="adj2" fmla="val 76253"/>
              <a:gd name="adj3" fmla="val 0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>
                <a:solidFill>
                  <a:schemeClr val="dk1"/>
                </a:solidFill>
                <a:highlight>
                  <a:srgbClr val="FFFFFF"/>
                </a:highlight>
              </a:rPr>
              <a:t>Όλοι οι ****** είναι παράξενοι και διεστραμμένοι. Αξίζουν να καούν στην κόλαση, ΚΑΤΑΤΡΟΠΩΣΤΕ ΤΟΥΣ. Σκοτώστε τους *&amp;^%$£"</a:t>
            </a:r>
            <a:endParaRPr sz="1200" dirty="0"/>
          </a:p>
        </p:txBody>
      </p:sp>
      <p:sp>
        <p:nvSpPr>
          <p:cNvPr id="212" name="Google Shape;212;p39"/>
          <p:cNvSpPr txBox="1"/>
          <p:nvPr/>
        </p:nvSpPr>
        <p:spPr>
          <a:xfrm>
            <a:off x="712520" y="3220650"/>
            <a:ext cx="1369959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dirty="0">
                <a:solidFill>
                  <a:srgbClr val="FFFFFF"/>
                </a:solidFill>
              </a:rPr>
              <a:t>Πλατφόρμες</a:t>
            </a:r>
            <a:r>
              <a:rPr lang="fr-BE" dirty="0">
                <a:solidFill>
                  <a:srgbClr val="FFFFFF"/>
                </a:solidFill>
              </a:rPr>
              <a:t>:</a:t>
            </a:r>
            <a:endParaRPr dirty="0">
              <a:solidFill>
                <a:srgbClr val="FFFFFF"/>
              </a:solidFill>
            </a:endParaRPr>
          </a:p>
        </p:txBody>
      </p:sp>
      <p:grpSp>
        <p:nvGrpSpPr>
          <p:cNvPr id="213" name="Google Shape;213;p39"/>
          <p:cNvGrpSpPr/>
          <p:nvPr/>
        </p:nvGrpSpPr>
        <p:grpSpPr>
          <a:xfrm>
            <a:off x="1924493" y="2669200"/>
            <a:ext cx="1287066" cy="471600"/>
            <a:chOff x="1508134" y="2261400"/>
            <a:chExt cx="1287066" cy="471600"/>
          </a:xfrm>
        </p:grpSpPr>
        <p:sp>
          <p:nvSpPr>
            <p:cNvPr id="214" name="Google Shape;214;p39"/>
            <p:cNvSpPr/>
            <p:nvPr/>
          </p:nvSpPr>
          <p:spPr>
            <a:xfrm>
              <a:off x="1508134" y="2261400"/>
              <a:ext cx="1287066" cy="471600"/>
            </a:xfrm>
            <a:prstGeom prst="roundRect">
              <a:avLst>
                <a:gd name="adj" fmla="val 16667"/>
              </a:avLst>
            </a:prstGeom>
            <a:solidFill>
              <a:srgbClr val="FFFFFF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dirty="0"/>
                <a:t>     Φυλή</a:t>
              </a:r>
              <a:endParaRPr dirty="0"/>
            </a:p>
          </p:txBody>
        </p:sp>
        <p:pic>
          <p:nvPicPr>
            <p:cNvPr id="215" name="Google Shape;215;p39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1589876" y="2341349"/>
              <a:ext cx="225300" cy="311700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16" name="Google Shape;216;p39"/>
          <p:cNvSpPr/>
          <p:nvPr/>
        </p:nvSpPr>
        <p:spPr>
          <a:xfrm>
            <a:off x="1924493" y="3220650"/>
            <a:ext cx="1287032" cy="585900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Σελίδα στο Facebook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Ροή Twitter</a:t>
            </a:r>
            <a:endParaRPr sz="1200" dirty="0"/>
          </a:p>
        </p:txBody>
      </p:sp>
      <p:sp>
        <p:nvSpPr>
          <p:cNvPr id="217" name="Google Shape;217;p39"/>
          <p:cNvSpPr/>
          <p:nvPr/>
        </p:nvSpPr>
        <p:spPr>
          <a:xfrm>
            <a:off x="7563149" y="3233349"/>
            <a:ext cx="1287026" cy="1180951"/>
          </a:xfrm>
          <a:prstGeom prst="roundRect">
            <a:avLst>
              <a:gd name="adj" fmla="val 16667"/>
            </a:avLst>
          </a:prstGeom>
          <a:solidFill>
            <a:srgbClr val="FFFFFF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Ροή Twitter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Σελίδα στο Facebook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Ιστότοπος</a:t>
            </a:r>
            <a:endParaRPr sz="12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200" dirty="0"/>
              <a:t>Κανάλι στο YouTube</a:t>
            </a:r>
            <a:endParaRPr sz="1200" dirty="0"/>
          </a:p>
        </p:txBody>
      </p:sp>
      <p:sp>
        <p:nvSpPr>
          <p:cNvPr id="218" name="Google Shape;218;p39"/>
          <p:cNvSpPr txBox="1"/>
          <p:nvPr/>
        </p:nvSpPr>
        <p:spPr>
          <a:xfrm>
            <a:off x="495850" y="156400"/>
            <a:ext cx="864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2BB0D4"/>
                </a:solidFill>
              </a:rPr>
              <a:t>Κάρτες σεναρίων</a:t>
            </a:r>
            <a:endParaRPr sz="3000"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p40"/>
          <p:cNvSpPr/>
          <p:nvPr/>
        </p:nvSpPr>
        <p:spPr>
          <a:xfrm>
            <a:off x="6205563" y="1007600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381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4" name="Google Shape;224;p40"/>
          <p:cNvSpPr txBox="1"/>
          <p:nvPr/>
        </p:nvSpPr>
        <p:spPr>
          <a:xfrm>
            <a:off x="6951213" y="1119138"/>
            <a:ext cx="11598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>
                <a:solidFill>
                  <a:srgbClr val="2BB0D4"/>
                </a:solidFill>
              </a:rPr>
              <a:t>Αντίδραση</a:t>
            </a:r>
            <a:endParaRPr b="1">
              <a:solidFill>
                <a:srgbClr val="2BB0D4"/>
              </a:solidFill>
            </a:endParaRPr>
          </a:p>
        </p:txBody>
      </p:sp>
      <p:sp>
        <p:nvSpPr>
          <p:cNvPr id="225" name="Google Shape;225;p40"/>
          <p:cNvSpPr/>
          <p:nvPr/>
        </p:nvSpPr>
        <p:spPr>
          <a:xfrm>
            <a:off x="6401325" y="1991600"/>
            <a:ext cx="2259600" cy="1485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 dirty="0">
                <a:solidFill>
                  <a:srgbClr val="FFFFFF"/>
                </a:solidFill>
              </a:rPr>
              <a:t>Καταρρίψτε τους μύθους - επισημάνετε τις ψευδείς/ανακριβείς πληροφορίες</a:t>
            </a:r>
            <a:endParaRPr sz="1800" b="1" dirty="0">
              <a:solidFill>
                <a:srgbClr val="FFFFFF"/>
              </a:solidFill>
            </a:endParaRPr>
          </a:p>
        </p:txBody>
      </p:sp>
      <p:sp>
        <p:nvSpPr>
          <p:cNvPr id="226" name="Google Shape;226;p40"/>
          <p:cNvSpPr/>
          <p:nvPr/>
        </p:nvSpPr>
        <p:spPr>
          <a:xfrm>
            <a:off x="3439513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381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27" name="Google Shape;227;p40"/>
          <p:cNvSpPr txBox="1"/>
          <p:nvPr/>
        </p:nvSpPr>
        <p:spPr>
          <a:xfrm>
            <a:off x="4185163" y="1119138"/>
            <a:ext cx="11598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>
                <a:solidFill>
                  <a:srgbClr val="2BB0D4"/>
                </a:solidFill>
              </a:rPr>
              <a:t>Αντίδραση</a:t>
            </a:r>
            <a:endParaRPr b="1" dirty="0">
              <a:solidFill>
                <a:srgbClr val="2BB0D4"/>
              </a:solidFill>
            </a:endParaRPr>
          </a:p>
        </p:txBody>
      </p:sp>
      <p:sp>
        <p:nvSpPr>
          <p:cNvPr id="228" name="Google Shape;228;p40"/>
          <p:cNvSpPr/>
          <p:nvPr/>
        </p:nvSpPr>
        <p:spPr>
          <a:xfrm>
            <a:off x="3635200" y="2032275"/>
            <a:ext cx="2259600" cy="1485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 dirty="0">
                <a:solidFill>
                  <a:srgbClr val="FFFFFF"/>
                </a:solidFill>
              </a:rPr>
              <a:t>Αναδημοσίευση με #nohatespeech</a:t>
            </a:r>
            <a:endParaRPr sz="1800" b="1" dirty="0">
              <a:solidFill>
                <a:srgbClr val="FFFFFF"/>
              </a:solidFill>
            </a:endParaRPr>
          </a:p>
        </p:txBody>
      </p:sp>
      <p:sp>
        <p:nvSpPr>
          <p:cNvPr id="229" name="Google Shape;229;p40"/>
          <p:cNvSpPr/>
          <p:nvPr/>
        </p:nvSpPr>
        <p:spPr>
          <a:xfrm>
            <a:off x="673475" y="1048275"/>
            <a:ext cx="2651100" cy="3453000"/>
          </a:xfrm>
          <a:prstGeom prst="roundRect">
            <a:avLst>
              <a:gd name="adj" fmla="val 7832"/>
            </a:avLst>
          </a:prstGeom>
          <a:solidFill>
            <a:srgbClr val="FFFFFF"/>
          </a:solidFill>
          <a:ln w="38100" cap="flat" cmpd="sng">
            <a:solidFill>
              <a:srgbClr val="2BB0D4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30" name="Google Shape;230;p40"/>
          <p:cNvSpPr txBox="1"/>
          <p:nvPr/>
        </p:nvSpPr>
        <p:spPr>
          <a:xfrm>
            <a:off x="1419125" y="1119138"/>
            <a:ext cx="1159800" cy="38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b="1" dirty="0">
                <a:solidFill>
                  <a:srgbClr val="2BB0D4"/>
                </a:solidFill>
              </a:rPr>
              <a:t>Αντίδραση</a:t>
            </a:r>
            <a:endParaRPr b="1" dirty="0">
              <a:solidFill>
                <a:srgbClr val="2BB0D4"/>
              </a:solidFill>
            </a:endParaRPr>
          </a:p>
        </p:txBody>
      </p:sp>
      <p:sp>
        <p:nvSpPr>
          <p:cNvPr id="231" name="Google Shape;231;p40"/>
          <p:cNvSpPr/>
          <p:nvPr/>
        </p:nvSpPr>
        <p:spPr>
          <a:xfrm>
            <a:off x="869225" y="2032275"/>
            <a:ext cx="2259600" cy="1485000"/>
          </a:xfrm>
          <a:prstGeom prst="roundRect">
            <a:avLst>
              <a:gd name="adj" fmla="val 7832"/>
            </a:avLst>
          </a:prstGeom>
          <a:solidFill>
            <a:srgbClr val="2BB0D4"/>
          </a:solidFill>
          <a:ln w="9525" cap="flat" cmpd="sng">
            <a:solidFill>
              <a:srgbClr val="FFFFFF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1800" b="1" dirty="0">
                <a:solidFill>
                  <a:srgbClr val="FFFFFF"/>
                </a:solidFill>
              </a:rPr>
              <a:t>'Διορθώστε' τη δήλωση για την αφίσα</a:t>
            </a:r>
            <a:endParaRPr sz="1800" b="1" dirty="0">
              <a:solidFill>
                <a:srgbClr val="FFFFFF"/>
              </a:solidFill>
            </a:endParaRPr>
          </a:p>
        </p:txBody>
      </p:sp>
      <p:sp>
        <p:nvSpPr>
          <p:cNvPr id="232" name="Google Shape;232;p40"/>
          <p:cNvSpPr txBox="1"/>
          <p:nvPr/>
        </p:nvSpPr>
        <p:spPr>
          <a:xfrm>
            <a:off x="495850" y="156400"/>
            <a:ext cx="864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2BB0D4"/>
                </a:solidFill>
              </a:rPr>
              <a:t>Κάρτες αντίδρασης</a:t>
            </a:r>
            <a:endParaRPr sz="3000"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Shape 2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7" name="Google Shape;237;p41"/>
          <p:cNvGrpSpPr/>
          <p:nvPr/>
        </p:nvGrpSpPr>
        <p:grpSpPr>
          <a:xfrm>
            <a:off x="1939625" y="1055675"/>
            <a:ext cx="5417138" cy="3453000"/>
            <a:chOff x="673475" y="1048275"/>
            <a:chExt cx="5417138" cy="3453000"/>
          </a:xfrm>
        </p:grpSpPr>
        <p:sp>
          <p:nvSpPr>
            <p:cNvPr id="238" name="Google Shape;238;p41"/>
            <p:cNvSpPr/>
            <p:nvPr/>
          </p:nvSpPr>
          <p:spPr>
            <a:xfrm>
              <a:off x="3439513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FFFFFF"/>
            </a:solidFill>
            <a:ln w="38100" cap="flat" cmpd="sng">
              <a:solidFill>
                <a:srgbClr val="2BB0D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39" name="Google Shape;239;p41"/>
            <p:cNvSpPr txBox="1"/>
            <p:nvPr/>
          </p:nvSpPr>
          <p:spPr>
            <a:xfrm>
              <a:off x="4185163" y="1119138"/>
              <a:ext cx="11598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b="1">
                  <a:solidFill>
                    <a:srgbClr val="2BB0D4"/>
                  </a:solidFill>
                </a:rPr>
                <a:t>Αντίδραση</a:t>
              </a:r>
              <a:endParaRPr b="1">
                <a:solidFill>
                  <a:srgbClr val="2BB0D4"/>
                </a:solidFill>
              </a:endParaRPr>
            </a:p>
          </p:txBody>
        </p:sp>
        <p:sp>
          <p:nvSpPr>
            <p:cNvPr id="240" name="Google Shape;240;p41"/>
            <p:cNvSpPr/>
            <p:nvPr/>
          </p:nvSpPr>
          <p:spPr>
            <a:xfrm>
              <a:off x="3635275" y="2032275"/>
              <a:ext cx="2259600" cy="1485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800" b="1">
                  <a:solidFill>
                    <a:srgbClr val="FFFFFF"/>
                  </a:solidFill>
                </a:rPr>
                <a:t>Χρησιμοποιήστε χιούμορ/σάτυρα/</a:t>
              </a:r>
              <a:br>
                <a:rPr lang="en" sz="1800" b="1">
                  <a:solidFill>
                    <a:srgbClr val="FFFFFF"/>
                  </a:solidFill>
                </a:rPr>
              </a:br>
              <a:r>
                <a:rPr lang="el-GR" sz="1800" b="1">
                  <a:solidFill>
                    <a:srgbClr val="FFFFFF"/>
                  </a:solidFill>
                </a:rPr>
                <a:t>παρωδία για να υπονομεύσετε</a:t>
              </a:r>
              <a:endParaRPr sz="1800" b="1">
                <a:solidFill>
                  <a:srgbClr val="FFFFFF"/>
                </a:solidFill>
              </a:endParaRPr>
            </a:p>
          </p:txBody>
        </p:sp>
        <p:sp>
          <p:nvSpPr>
            <p:cNvPr id="241" name="Google Shape;241;p41"/>
            <p:cNvSpPr/>
            <p:nvPr/>
          </p:nvSpPr>
          <p:spPr>
            <a:xfrm>
              <a:off x="673475" y="1048275"/>
              <a:ext cx="2651100" cy="3453000"/>
            </a:xfrm>
            <a:prstGeom prst="roundRect">
              <a:avLst>
                <a:gd name="adj" fmla="val 7832"/>
              </a:avLst>
            </a:prstGeom>
            <a:solidFill>
              <a:srgbClr val="FFFFFF"/>
            </a:solidFill>
            <a:ln w="38100" cap="flat" cmpd="sng">
              <a:solidFill>
                <a:srgbClr val="2BB0D4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2" name="Google Shape;242;p41"/>
            <p:cNvSpPr txBox="1"/>
            <p:nvPr/>
          </p:nvSpPr>
          <p:spPr>
            <a:xfrm>
              <a:off x="1419125" y="1119138"/>
              <a:ext cx="1159800" cy="384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b="1">
                  <a:solidFill>
                    <a:srgbClr val="2BB0D4"/>
                  </a:solidFill>
                </a:rPr>
                <a:t>Αντίδραση</a:t>
              </a:r>
              <a:endParaRPr b="1">
                <a:solidFill>
                  <a:srgbClr val="2BB0D4"/>
                </a:solidFill>
              </a:endParaRPr>
            </a:p>
          </p:txBody>
        </p:sp>
        <p:sp>
          <p:nvSpPr>
            <p:cNvPr id="243" name="Google Shape;243;p41"/>
            <p:cNvSpPr/>
            <p:nvPr/>
          </p:nvSpPr>
          <p:spPr>
            <a:xfrm>
              <a:off x="869225" y="2032275"/>
              <a:ext cx="2259600" cy="1485000"/>
            </a:xfrm>
            <a:prstGeom prst="roundRect">
              <a:avLst>
                <a:gd name="adj" fmla="val 7832"/>
              </a:avLst>
            </a:prstGeom>
            <a:solidFill>
              <a:srgbClr val="2BB0D4"/>
            </a:solidFill>
            <a:ln w="9525" cap="flat" cmpd="sng">
              <a:solidFill>
                <a:srgbClr val="FFFFFF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l-GR" sz="1800" b="1">
                  <a:solidFill>
                    <a:srgbClr val="FFFFFF"/>
                  </a:solidFill>
                </a:rPr>
                <a:t>Προβάλετε ένα λογικό επιχείρημα ενάντια στην άποψη</a:t>
              </a:r>
              <a:endParaRPr sz="1800" b="1">
                <a:solidFill>
                  <a:srgbClr val="FFFFFF"/>
                </a:solidFill>
              </a:endParaRPr>
            </a:p>
          </p:txBody>
        </p:sp>
      </p:grpSp>
      <p:sp>
        <p:nvSpPr>
          <p:cNvPr id="244" name="Google Shape;244;p41"/>
          <p:cNvSpPr txBox="1"/>
          <p:nvPr/>
        </p:nvSpPr>
        <p:spPr>
          <a:xfrm>
            <a:off x="495850" y="156400"/>
            <a:ext cx="86481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000" b="1">
                <a:solidFill>
                  <a:srgbClr val="2BB0D4"/>
                </a:solidFill>
              </a:rPr>
              <a:t>Κάρτες αντίδρασης</a:t>
            </a:r>
            <a:endParaRPr sz="3000" b="1">
              <a:solidFill>
                <a:srgbClr val="2BB0D4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9" name="Google Shape;249;p42"/>
          <p:cNvPicPr preferRelativeResize="0"/>
          <p:nvPr/>
        </p:nvPicPr>
        <p:blipFill rotWithShape="1">
          <a:blip r:embed="rId3">
            <a:alphaModFix/>
          </a:blip>
          <a:srcRect t="39" b="29"/>
          <a:stretch/>
        </p:blipFill>
        <p:spPr>
          <a:xfrm>
            <a:off x="1" y="0"/>
            <a:ext cx="497998" cy="5143498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42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2313182" y="703750"/>
            <a:ext cx="4517626" cy="1868000"/>
          </a:xfrm>
          <a:prstGeom prst="rect">
            <a:avLst/>
          </a:prstGeom>
          <a:noFill/>
          <a:ln>
            <a:noFill/>
          </a:ln>
        </p:spPr>
      </p:pic>
      <p:sp>
        <p:nvSpPr>
          <p:cNvPr id="251" name="Google Shape;251;p42"/>
          <p:cNvSpPr txBox="1"/>
          <p:nvPr/>
        </p:nvSpPr>
        <p:spPr>
          <a:xfrm>
            <a:off x="1933950" y="2764750"/>
            <a:ext cx="5276100" cy="735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3600" b="1">
                <a:solidFill>
                  <a:srgbClr val="F7931D"/>
                </a:solidFill>
              </a:rPr>
              <a:t>www.hackinghate.eu</a:t>
            </a:r>
            <a:endParaRPr sz="3600" b="1">
              <a:solidFill>
                <a:srgbClr val="F7931D"/>
              </a:solidFill>
            </a:endParaRPr>
          </a:p>
        </p:txBody>
      </p:sp>
      <p:sp>
        <p:nvSpPr>
          <p:cNvPr id="252" name="Google Shape;252;p42"/>
          <p:cNvSpPr txBox="1"/>
          <p:nvPr/>
        </p:nvSpPr>
        <p:spPr>
          <a:xfrm>
            <a:off x="3498613" y="3742400"/>
            <a:ext cx="2146800" cy="41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l-GR" sz="2500" b="1">
                <a:solidFill>
                  <a:srgbClr val="F7931D"/>
                </a:solidFill>
              </a:rPr>
              <a:t>#SELMA_eu</a:t>
            </a:r>
            <a:endParaRPr sz="2500" b="1">
              <a:solidFill>
                <a:srgbClr val="F7931D"/>
              </a:solidFill>
            </a:endParaRPr>
          </a:p>
        </p:txBody>
      </p:sp>
      <p:pic>
        <p:nvPicPr>
          <p:cNvPr id="253" name="Google Shape;253;p42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2994226" y="3738238"/>
            <a:ext cx="421425" cy="4214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4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8200" y="4566900"/>
            <a:ext cx="2193600" cy="413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42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>
            <a:off x="4951950" y="4627776"/>
            <a:ext cx="953696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6" name="Google Shape;256;p42"/>
          <p:cNvPicPr preferRelativeResize="0"/>
          <p:nvPr/>
        </p:nvPicPr>
        <p:blipFill rotWithShape="1">
          <a:blip r:embed="rId8">
            <a:alphaModFix/>
          </a:blip>
          <a:srcRect t="6263" b="6254"/>
          <a:stretch/>
        </p:blipFill>
        <p:spPr>
          <a:xfrm>
            <a:off x="3022725" y="4566900"/>
            <a:ext cx="1169370" cy="412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57" name="Google Shape;257;p42"/>
          <p:cNvPicPr preferRelativeResize="0"/>
          <p:nvPr/>
        </p:nvPicPr>
        <p:blipFill rotWithShape="1">
          <a:blip r:embed="rId9">
            <a:alphaModFix/>
          </a:blip>
          <a:srcRect/>
          <a:stretch/>
        </p:blipFill>
        <p:spPr>
          <a:xfrm>
            <a:off x="4323031" y="4524394"/>
            <a:ext cx="498000" cy="49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8" name="Google Shape;258;p42"/>
          <p:cNvPicPr preferRelativeResize="0"/>
          <p:nvPr/>
        </p:nvPicPr>
        <p:blipFill rotWithShape="1">
          <a:blip r:embed="rId10">
            <a:alphaModFix/>
          </a:blip>
          <a:srcRect/>
          <a:stretch/>
        </p:blipFill>
        <p:spPr>
          <a:xfrm>
            <a:off x="6036575" y="4499890"/>
            <a:ext cx="498002" cy="547023"/>
          </a:xfrm>
          <a:prstGeom prst="rect">
            <a:avLst/>
          </a:prstGeom>
          <a:noFill/>
          <a:ln>
            <a:noFill/>
          </a:ln>
        </p:spPr>
      </p:pic>
      <p:pic>
        <p:nvPicPr>
          <p:cNvPr id="259" name="Google Shape;259;p42"/>
          <p:cNvPicPr preferRelativeResize="0"/>
          <p:nvPr/>
        </p:nvPicPr>
        <p:blipFill rotWithShape="1">
          <a:blip r:embed="rId11">
            <a:alphaModFix/>
          </a:blip>
          <a:srcRect/>
          <a:stretch/>
        </p:blipFill>
        <p:spPr>
          <a:xfrm>
            <a:off x="6665500" y="4617700"/>
            <a:ext cx="953698" cy="311403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42"/>
          <p:cNvPicPr preferRelativeResize="0"/>
          <p:nvPr/>
        </p:nvPicPr>
        <p:blipFill rotWithShape="1">
          <a:blip r:embed="rId12">
            <a:alphaModFix/>
          </a:blip>
          <a:srcRect/>
          <a:stretch/>
        </p:blipFill>
        <p:spPr>
          <a:xfrm>
            <a:off x="7750125" y="4627775"/>
            <a:ext cx="1142175" cy="2912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1" name="Google Shape;261;p42"/>
          <p:cNvPicPr preferRelativeResize="0"/>
          <p:nvPr/>
        </p:nvPicPr>
        <p:blipFill>
          <a:blip r:embed="rId13">
            <a:alphaModFix/>
          </a:blip>
          <a:stretch>
            <a:fillRect/>
          </a:stretch>
        </p:blipFill>
        <p:spPr>
          <a:xfrm>
            <a:off x="72600" y="534575"/>
            <a:ext cx="352805" cy="3935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268</Words>
  <Application>Microsoft Office PowerPoint</Application>
  <PresentationFormat>On-screen Show (16:9)</PresentationFormat>
  <Paragraphs>61</Paragraphs>
  <Slides>6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Roboto</vt:lpstr>
      <vt:lpstr>Arial</vt:lpstr>
      <vt:lpstr>Simple Light</vt:lpstr>
      <vt:lpstr>Simple Light</vt:lpstr>
      <vt:lpstr>Simple Light</vt:lpstr>
      <vt:lpstr>Σενάρια και απαντήσεις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Σενάρια και απαντήσεις</dc:title>
  <cp:lastModifiedBy>Valentine Fryson</cp:lastModifiedBy>
  <cp:revision>1</cp:revision>
  <dcterms:modified xsi:type="dcterms:W3CDTF">2019-07-25T12:14:35Z</dcterms:modified>
</cp:coreProperties>
</file>