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cfda47d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cfda47d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e5e439d0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e5e439d0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e5e439d05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e5e439d05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cfda47d6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cfda47d6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cfda47d6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cfda47d60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2600" y="534575"/>
            <a:ext cx="352805" cy="3935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4800" b="1"/>
              <a:t>Σενάρια και απαντήσεις</a:t>
            </a:r>
            <a:endParaRPr sz="4800" b="1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3361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2BB0D4"/>
                </a:solidFill>
              </a:rPr>
              <a:t>Πράγματι οι άνθρωποί μου ασκούν ρητορική μίσους; &gt; Παραγωγή μέσων &gt; </a:t>
            </a:r>
            <a:r>
              <a:rPr lang="el-GR" b="1">
                <a:solidFill>
                  <a:srgbClr val="2BB0D4"/>
                </a:solidFill>
              </a:rPr>
              <a:t>Εκστρατεία με αντίλογο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811" y="53850"/>
            <a:ext cx="404229" cy="45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46725" y="1037628"/>
            <a:ext cx="2892650" cy="289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8"/>
          <p:cNvGrpSpPr/>
          <p:nvPr/>
        </p:nvGrpSpPr>
        <p:grpSpPr>
          <a:xfrm>
            <a:off x="673475" y="1048275"/>
            <a:ext cx="2651100" cy="3453000"/>
            <a:chOff x="592050" y="1048275"/>
            <a:chExt cx="2651100" cy="3453000"/>
          </a:xfrm>
        </p:grpSpPr>
        <p:sp>
          <p:nvSpPr>
            <p:cNvPr id="164" name="Google Shape;164;p38"/>
            <p:cNvSpPr/>
            <p:nvPr/>
          </p:nvSpPr>
          <p:spPr>
            <a:xfrm>
              <a:off x="592050" y="1048275"/>
              <a:ext cx="2651100" cy="3453000"/>
            </a:xfrm>
            <a:prstGeom prst="roundRect">
              <a:avLst>
                <a:gd name="adj" fmla="val 7832"/>
              </a:avLst>
            </a:prstGeom>
            <a:solidFill>
              <a:srgbClr val="2BB0D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8"/>
            <p:cNvSpPr txBox="1"/>
            <p:nvPr/>
          </p:nvSpPr>
          <p:spPr>
            <a:xfrm>
              <a:off x="631059" y="2712850"/>
              <a:ext cx="8715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>
                  <a:solidFill>
                    <a:srgbClr val="FFFFFF"/>
                  </a:solidFill>
                </a:rPr>
                <a:t>Στόχος: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6" name="Google Shape;166;p38"/>
            <p:cNvSpPr/>
            <p:nvPr/>
          </p:nvSpPr>
          <p:spPr>
            <a:xfrm>
              <a:off x="828875" y="1205275"/>
              <a:ext cx="2202300" cy="1041900"/>
            </a:xfrm>
            <a:prstGeom prst="wedgeRoundRectCallout">
              <a:avLst>
                <a:gd name="adj1" fmla="val -43666"/>
                <a:gd name="adj2" fmla="val 76253"/>
                <a:gd name="adj3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300" dirty="0">
                  <a:solidFill>
                    <a:schemeClr val="dk1"/>
                  </a:solidFill>
                  <a:highlight>
                    <a:srgbClr val="FFFFFF"/>
                  </a:highlight>
                </a:rPr>
                <a:t>Ας πάρουμε πίσω αυτό που είναι δικό μας, ας σκοτώσουμε τα μωρά τους, ας *%^$ τις μητέρες τους</a:t>
              </a:r>
              <a:endParaRPr sz="1300" dirty="0"/>
            </a:p>
          </p:txBody>
        </p:sp>
        <p:sp>
          <p:nvSpPr>
            <p:cNvPr id="167" name="Google Shape;167;p38"/>
            <p:cNvSpPr txBox="1"/>
            <p:nvPr/>
          </p:nvSpPr>
          <p:spPr>
            <a:xfrm>
              <a:off x="631095" y="3220650"/>
              <a:ext cx="1339563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dirty="0">
                  <a:solidFill>
                    <a:srgbClr val="FFFFFF"/>
                  </a:solidFill>
                </a:rPr>
                <a:t>Πλατφόρμες: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168" name="Google Shape;168;p38"/>
            <p:cNvGrpSpPr/>
            <p:nvPr/>
          </p:nvGrpSpPr>
          <p:grpSpPr>
            <a:xfrm>
              <a:off x="1835378" y="2669200"/>
              <a:ext cx="1294755" cy="471600"/>
              <a:chOff x="1500444" y="2261400"/>
              <a:chExt cx="1294755" cy="471600"/>
            </a:xfrm>
          </p:grpSpPr>
          <p:sp>
            <p:nvSpPr>
              <p:cNvPr id="169" name="Google Shape;169;p38"/>
              <p:cNvSpPr/>
              <p:nvPr/>
            </p:nvSpPr>
            <p:spPr>
              <a:xfrm>
                <a:off x="1500444" y="2261400"/>
                <a:ext cx="1294755" cy="4716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dirty="0"/>
                  <a:t>     Φυλή</a:t>
                </a:r>
                <a:endParaRPr dirty="0"/>
              </a:p>
            </p:txBody>
          </p:sp>
          <p:pic>
            <p:nvPicPr>
              <p:cNvPr id="170" name="Google Shape;170;p3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579324" y="2350023"/>
                <a:ext cx="225300" cy="311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1" name="Google Shape;171;p38"/>
            <p:cNvSpPr/>
            <p:nvPr/>
          </p:nvSpPr>
          <p:spPr>
            <a:xfrm>
              <a:off x="1790532" y="3220649"/>
              <a:ext cx="1339563" cy="8745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 dirty="0"/>
                <a:t>Σελίδα στο Facebook</a:t>
              </a:r>
              <a:endParaRPr sz="12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 dirty="0"/>
                <a:t>Twitter σχόλια</a:t>
              </a:r>
              <a:endParaRPr sz="12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 dirty="0"/>
                <a:t>Ιστότοπος</a:t>
              </a:r>
              <a:endParaRPr sz="1200" dirty="0"/>
            </a:p>
          </p:txBody>
        </p:sp>
      </p:grpSp>
      <p:grpSp>
        <p:nvGrpSpPr>
          <p:cNvPr id="172" name="Google Shape;172;p38"/>
          <p:cNvGrpSpPr/>
          <p:nvPr/>
        </p:nvGrpSpPr>
        <p:grpSpPr>
          <a:xfrm>
            <a:off x="3494425" y="1048275"/>
            <a:ext cx="2651100" cy="3453000"/>
            <a:chOff x="3494425" y="1048275"/>
            <a:chExt cx="2651100" cy="3453000"/>
          </a:xfrm>
        </p:grpSpPr>
        <p:sp>
          <p:nvSpPr>
            <p:cNvPr id="173" name="Google Shape;173;p38"/>
            <p:cNvSpPr/>
            <p:nvPr/>
          </p:nvSpPr>
          <p:spPr>
            <a:xfrm>
              <a:off x="3494425" y="1048275"/>
              <a:ext cx="2651100" cy="3453000"/>
            </a:xfrm>
            <a:prstGeom prst="roundRect">
              <a:avLst>
                <a:gd name="adj" fmla="val 7832"/>
              </a:avLst>
            </a:prstGeom>
            <a:solidFill>
              <a:srgbClr val="2BB0D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8"/>
            <p:cNvSpPr/>
            <p:nvPr/>
          </p:nvSpPr>
          <p:spPr>
            <a:xfrm>
              <a:off x="3700275" y="1205275"/>
              <a:ext cx="2202300" cy="1041900"/>
            </a:xfrm>
            <a:prstGeom prst="wedgeRoundRectCallout">
              <a:avLst>
                <a:gd name="adj1" fmla="val -43666"/>
                <a:gd name="adj2" fmla="val 76253"/>
                <a:gd name="adj3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>
                  <a:solidFill>
                    <a:schemeClr val="dk1"/>
                  </a:solidFill>
                  <a:highlight>
                    <a:srgbClr val="FFFFFF"/>
                  </a:highlight>
                </a:rPr>
                <a:t>Οι γυναίκες υπάρχουν *&amp;^£$%" για να εξυπηρετούν τις ανάγκες των ανδρών. Εάν δεν το κάνουν, βάλ' τους φωτιά και κάψ' τες.</a:t>
              </a:r>
              <a:endParaRPr sz="1200"/>
            </a:p>
          </p:txBody>
        </p:sp>
        <p:sp>
          <p:nvSpPr>
            <p:cNvPr id="175" name="Google Shape;175;p38"/>
            <p:cNvSpPr txBox="1"/>
            <p:nvPr/>
          </p:nvSpPr>
          <p:spPr>
            <a:xfrm>
              <a:off x="3533459" y="3220650"/>
              <a:ext cx="1300166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dirty="0">
                  <a:solidFill>
                    <a:srgbClr val="FFFFFF"/>
                  </a:solidFill>
                </a:rPr>
                <a:t>Πλατφόρμες</a:t>
              </a:r>
              <a:r>
                <a:rPr lang="fr-BE" dirty="0">
                  <a:solidFill>
                    <a:srgbClr val="FFFFFF"/>
                  </a:solidFill>
                </a:rPr>
                <a:t>:</a:t>
              </a: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76" name="Google Shape;176;p38"/>
            <p:cNvSpPr/>
            <p:nvPr/>
          </p:nvSpPr>
          <p:spPr>
            <a:xfrm>
              <a:off x="4732293" y="3220650"/>
              <a:ext cx="1300166" cy="384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 dirty="0"/>
                <a:t>Σελίδα στο Twitter</a:t>
              </a:r>
              <a:endParaRPr sz="1200" dirty="0"/>
            </a:p>
          </p:txBody>
        </p:sp>
        <p:grpSp>
          <p:nvGrpSpPr>
            <p:cNvPr id="177" name="Google Shape;177;p38"/>
            <p:cNvGrpSpPr/>
            <p:nvPr/>
          </p:nvGrpSpPr>
          <p:grpSpPr>
            <a:xfrm>
              <a:off x="3523828" y="2669200"/>
              <a:ext cx="2501267" cy="471600"/>
              <a:chOff x="3445441" y="2669200"/>
              <a:chExt cx="2501267" cy="471600"/>
            </a:xfrm>
          </p:grpSpPr>
          <p:sp>
            <p:nvSpPr>
              <p:cNvPr id="178" name="Google Shape;178;p38"/>
              <p:cNvSpPr txBox="1"/>
              <p:nvPr/>
            </p:nvSpPr>
            <p:spPr>
              <a:xfrm>
                <a:off x="3445441" y="2712850"/>
                <a:ext cx="871500" cy="38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>
                    <a:solidFill>
                      <a:srgbClr val="FFFFFF"/>
                    </a:solidFill>
                  </a:rPr>
                  <a:t>Στόχος:</a:t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79" name="Google Shape;179;p38"/>
              <p:cNvSpPr/>
              <p:nvPr/>
            </p:nvSpPr>
            <p:spPr>
              <a:xfrm>
                <a:off x="4653905" y="2669200"/>
                <a:ext cx="1292803" cy="4716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/>
                  <a:t>     Φύλο</a:t>
                </a:r>
                <a:endParaRPr/>
              </a:p>
            </p:txBody>
          </p:sp>
          <p:pic>
            <p:nvPicPr>
              <p:cNvPr id="180" name="Google Shape;180;p3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713698" y="2741323"/>
                <a:ext cx="283701" cy="2837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1" name="Google Shape;181;p38"/>
          <p:cNvGrpSpPr/>
          <p:nvPr/>
        </p:nvGrpSpPr>
        <p:grpSpPr>
          <a:xfrm>
            <a:off x="6315375" y="1048275"/>
            <a:ext cx="2651100" cy="3453000"/>
            <a:chOff x="6396800" y="1048275"/>
            <a:chExt cx="2651100" cy="3453000"/>
          </a:xfrm>
        </p:grpSpPr>
        <p:sp>
          <p:nvSpPr>
            <p:cNvPr id="182" name="Google Shape;182;p38"/>
            <p:cNvSpPr/>
            <p:nvPr/>
          </p:nvSpPr>
          <p:spPr>
            <a:xfrm>
              <a:off x="6396800" y="1048275"/>
              <a:ext cx="2651100" cy="3453000"/>
            </a:xfrm>
            <a:prstGeom prst="roundRect">
              <a:avLst>
                <a:gd name="adj" fmla="val 7832"/>
              </a:avLst>
            </a:prstGeom>
            <a:solidFill>
              <a:srgbClr val="2BB0D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8"/>
            <p:cNvSpPr/>
            <p:nvPr/>
          </p:nvSpPr>
          <p:spPr>
            <a:xfrm>
              <a:off x="6689750" y="1205275"/>
              <a:ext cx="2202300" cy="1041900"/>
            </a:xfrm>
            <a:prstGeom prst="wedgeRoundRectCallout">
              <a:avLst>
                <a:gd name="adj1" fmla="val -43666"/>
                <a:gd name="adj2" fmla="val 76253"/>
                <a:gd name="adj3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>
                  <a:solidFill>
                    <a:schemeClr val="dk1"/>
                  </a:solidFill>
                  <a:highlight>
                    <a:srgbClr val="FFFFFF"/>
                  </a:highlight>
                </a:rPr>
                <a:t>Ο Θεός μισεί &amp;^%</a:t>
              </a:r>
              <a:endParaRPr sz="1800"/>
            </a:p>
          </p:txBody>
        </p:sp>
        <p:sp>
          <p:nvSpPr>
            <p:cNvPr id="184" name="Google Shape;184;p38"/>
            <p:cNvSpPr txBox="1"/>
            <p:nvPr/>
          </p:nvSpPr>
          <p:spPr>
            <a:xfrm>
              <a:off x="6437121" y="3220650"/>
              <a:ext cx="1374174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dirty="0">
                  <a:solidFill>
                    <a:srgbClr val="FFFFFF"/>
                  </a:solidFill>
                </a:rPr>
                <a:t>Πλατφόρμες</a:t>
              </a:r>
              <a:r>
                <a:rPr lang="fr-BE" dirty="0">
                  <a:solidFill>
                    <a:srgbClr val="FFFFFF"/>
                  </a:solidFill>
                </a:rPr>
                <a:t>:</a:t>
              </a: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85" name="Google Shape;185;p38"/>
            <p:cNvSpPr/>
            <p:nvPr/>
          </p:nvSpPr>
          <p:spPr>
            <a:xfrm>
              <a:off x="7562022" y="3110262"/>
              <a:ext cx="1374174" cy="13337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100" dirty="0"/>
                <a:t>Σελίδα στο Twitter</a:t>
              </a:r>
              <a:endParaRPr sz="11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100" dirty="0"/>
                <a:t>Σελίδα στο Facebook</a:t>
              </a:r>
              <a:endParaRPr sz="11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100" dirty="0"/>
                <a:t>Ιστότοπος</a:t>
              </a:r>
              <a:endParaRPr sz="11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100" dirty="0"/>
                <a:t>Κανάλι στο YouTube</a:t>
              </a:r>
              <a:endParaRPr sz="11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100" dirty="0"/>
                <a:t>Διαδηλώσεις</a:t>
              </a:r>
              <a:endParaRPr sz="1100" dirty="0"/>
            </a:p>
          </p:txBody>
        </p:sp>
        <p:grpSp>
          <p:nvGrpSpPr>
            <p:cNvPr id="186" name="Google Shape;186;p38"/>
            <p:cNvGrpSpPr/>
            <p:nvPr/>
          </p:nvGrpSpPr>
          <p:grpSpPr>
            <a:xfrm>
              <a:off x="6437121" y="2444219"/>
              <a:ext cx="2499075" cy="652931"/>
              <a:chOff x="6474125" y="2444219"/>
              <a:chExt cx="2499075" cy="652931"/>
            </a:xfrm>
          </p:grpSpPr>
          <p:sp>
            <p:nvSpPr>
              <p:cNvPr id="187" name="Google Shape;187;p38"/>
              <p:cNvSpPr txBox="1"/>
              <p:nvPr/>
            </p:nvSpPr>
            <p:spPr>
              <a:xfrm>
                <a:off x="6474125" y="2712850"/>
                <a:ext cx="871500" cy="38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dirty="0">
                    <a:solidFill>
                      <a:srgbClr val="FFFFFF"/>
                    </a:solidFill>
                  </a:rPr>
                  <a:t>Στόχος:</a:t>
                </a:r>
                <a:endParaRPr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8" name="Google Shape;188;p38"/>
              <p:cNvGrpSpPr/>
              <p:nvPr/>
            </p:nvGrpSpPr>
            <p:grpSpPr>
              <a:xfrm>
                <a:off x="7501821" y="2444219"/>
                <a:ext cx="1471379" cy="652931"/>
                <a:chOff x="7501821" y="2444219"/>
                <a:chExt cx="1471379" cy="652931"/>
              </a:xfrm>
            </p:grpSpPr>
            <p:sp>
              <p:nvSpPr>
                <p:cNvPr id="189" name="Google Shape;189;p38"/>
                <p:cNvSpPr/>
                <p:nvPr/>
              </p:nvSpPr>
              <p:spPr>
                <a:xfrm>
                  <a:off x="7501821" y="2444219"/>
                  <a:ext cx="1471379" cy="65293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l-GR" dirty="0"/>
                    <a:t>     </a:t>
                  </a:r>
                  <a:r>
                    <a:rPr lang="el-GR" sz="1200" dirty="0"/>
                    <a:t>Σεξουαλικός προσανατολισμός</a:t>
                  </a:r>
                  <a:endParaRPr sz="1200" dirty="0"/>
                </a:p>
              </p:txBody>
            </p:sp>
            <p:pic>
              <p:nvPicPr>
                <p:cNvPr id="190" name="Google Shape;190;p38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7545863" y="2541525"/>
                  <a:ext cx="283701" cy="2837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191" name="Google Shape;191;p38"/>
          <p:cNvSpPr txBox="1"/>
          <p:nvPr/>
        </p:nvSpPr>
        <p:spPr>
          <a:xfrm>
            <a:off x="495850" y="156400"/>
            <a:ext cx="864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 dirty="0">
                <a:solidFill>
                  <a:srgbClr val="2BB0D4"/>
                </a:solidFill>
              </a:rPr>
              <a:t>Κάρτες σεναρίων</a:t>
            </a:r>
            <a:endParaRPr sz="3000" b="1" dirty="0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9"/>
          <p:cNvSpPr/>
          <p:nvPr/>
        </p:nvSpPr>
        <p:spPr>
          <a:xfrm>
            <a:off x="6315375" y="1048275"/>
            <a:ext cx="2651100" cy="3453000"/>
          </a:xfrm>
          <a:prstGeom prst="roundRect">
            <a:avLst>
              <a:gd name="adj" fmla="val 7832"/>
            </a:avLst>
          </a:prstGeom>
          <a:solidFill>
            <a:srgbClr val="2BB0D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9"/>
          <p:cNvSpPr/>
          <p:nvPr/>
        </p:nvSpPr>
        <p:spPr>
          <a:xfrm>
            <a:off x="6608325" y="1200025"/>
            <a:ext cx="2202300" cy="1041900"/>
          </a:xfrm>
          <a:prstGeom prst="wedgeRoundRectCallout">
            <a:avLst>
              <a:gd name="adj1" fmla="val -43666"/>
              <a:gd name="adj2" fmla="val 76253"/>
              <a:gd name="adj3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Οι σούπερ φορητοί λιντσαριστές μας είναι τέλειοι για να παγιδεύουν και να εξουδετερώνουν ξένους εισβολείς!</a:t>
            </a:r>
            <a:endParaRPr sz="10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i="1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(Διαφήμιση εταιρείας)</a:t>
            </a:r>
            <a:endParaRPr sz="1000" i="1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39"/>
          <p:cNvSpPr txBox="1"/>
          <p:nvPr/>
        </p:nvSpPr>
        <p:spPr>
          <a:xfrm>
            <a:off x="6355695" y="3220650"/>
            <a:ext cx="1287025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Πλατφόρμες</a:t>
            </a:r>
            <a:r>
              <a:rPr lang="fr-BE" dirty="0">
                <a:solidFill>
                  <a:srgbClr val="FFFFFF"/>
                </a:solidFill>
              </a:rPr>
              <a:t>: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99" name="Google Shape;199;p39"/>
          <p:cNvSpPr/>
          <p:nvPr/>
        </p:nvSpPr>
        <p:spPr>
          <a:xfrm>
            <a:off x="7563149" y="2667725"/>
            <a:ext cx="1287088" cy="471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     Χρώμα</a:t>
            </a:r>
            <a:endParaRPr/>
          </a:p>
        </p:txBody>
      </p:sp>
      <p:sp>
        <p:nvSpPr>
          <p:cNvPr id="200" name="Google Shape;200;p39"/>
          <p:cNvSpPr/>
          <p:nvPr/>
        </p:nvSpPr>
        <p:spPr>
          <a:xfrm>
            <a:off x="7640925" y="2783375"/>
            <a:ext cx="240300" cy="240300"/>
          </a:xfrm>
          <a:prstGeom prst="ellipse">
            <a:avLst/>
          </a:prstGeom>
          <a:gradFill>
            <a:gsLst>
              <a:gs pos="0">
                <a:srgbClr val="F3F3F3"/>
              </a:gs>
              <a:gs pos="45000">
                <a:srgbClr val="999999"/>
              </a:gs>
              <a:gs pos="100000">
                <a:srgbClr val="000000"/>
              </a:gs>
            </a:gsLst>
            <a:lin ang="10800025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9"/>
          <p:cNvSpPr txBox="1"/>
          <p:nvPr/>
        </p:nvSpPr>
        <p:spPr>
          <a:xfrm>
            <a:off x="6355696" y="2712850"/>
            <a:ext cx="8715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FFFFFF"/>
                </a:solidFill>
              </a:rPr>
              <a:t>Στόχος: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2" name="Google Shape;202;p39"/>
          <p:cNvSpPr/>
          <p:nvPr/>
        </p:nvSpPr>
        <p:spPr>
          <a:xfrm>
            <a:off x="3494425" y="1048275"/>
            <a:ext cx="2651100" cy="3453000"/>
          </a:xfrm>
          <a:prstGeom prst="roundRect">
            <a:avLst>
              <a:gd name="adj" fmla="val 7832"/>
            </a:avLst>
          </a:prstGeom>
          <a:solidFill>
            <a:srgbClr val="2BB0D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9"/>
          <p:cNvSpPr/>
          <p:nvPr/>
        </p:nvSpPr>
        <p:spPr>
          <a:xfrm>
            <a:off x="3700326" y="1207803"/>
            <a:ext cx="2202300" cy="1041900"/>
          </a:xfrm>
          <a:prstGeom prst="wedgeRoundRectCallout">
            <a:avLst>
              <a:gd name="adj1" fmla="val -43666"/>
              <a:gd name="adj2" fmla="val 76253"/>
              <a:gd name="adj3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Όλοι οι ξένοι έχουν μυαλά μικρότερα από εμάς. Γεγονός. Ας χρησιμοποιήσουμε την ανώτερη διάνοιά μας για να τους εξοντώσουμε όλους. Ποιος είναι μέσα;</a:t>
            </a:r>
            <a:endParaRPr sz="1100" dirty="0"/>
          </a:p>
        </p:txBody>
      </p:sp>
      <p:sp>
        <p:nvSpPr>
          <p:cNvPr id="204" name="Google Shape;204;p39"/>
          <p:cNvSpPr/>
          <p:nvPr/>
        </p:nvSpPr>
        <p:spPr>
          <a:xfrm>
            <a:off x="4699912" y="3220650"/>
            <a:ext cx="1330937" cy="968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/>
              <a:t>Σελίδα στο Facebook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/>
              <a:t>Ροή Twitter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/>
              <a:t>Διαδικτυακό παιχνίδι</a:t>
            </a:r>
            <a:endParaRPr sz="1200" dirty="0"/>
          </a:p>
        </p:txBody>
      </p:sp>
      <p:sp>
        <p:nvSpPr>
          <p:cNvPr id="205" name="Google Shape;205;p39"/>
          <p:cNvSpPr txBox="1"/>
          <p:nvPr/>
        </p:nvSpPr>
        <p:spPr>
          <a:xfrm>
            <a:off x="3533458" y="3220650"/>
            <a:ext cx="1330937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Πλατφόρμες</a:t>
            </a:r>
            <a:r>
              <a:rPr lang="fr-BE" dirty="0">
                <a:solidFill>
                  <a:srgbClr val="FFFFFF"/>
                </a:solidFill>
              </a:rPr>
              <a:t>: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6" name="Google Shape;206;p39"/>
          <p:cNvSpPr/>
          <p:nvPr/>
        </p:nvSpPr>
        <p:spPr>
          <a:xfrm>
            <a:off x="4748674" y="2669200"/>
            <a:ext cx="1282214" cy="471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     Χρώμα</a:t>
            </a:r>
            <a:endParaRPr/>
          </a:p>
        </p:txBody>
      </p:sp>
      <p:sp>
        <p:nvSpPr>
          <p:cNvPr id="207" name="Google Shape;207;p39"/>
          <p:cNvSpPr/>
          <p:nvPr/>
        </p:nvSpPr>
        <p:spPr>
          <a:xfrm>
            <a:off x="4821144" y="2783375"/>
            <a:ext cx="240300" cy="240300"/>
          </a:xfrm>
          <a:prstGeom prst="ellipse">
            <a:avLst/>
          </a:prstGeom>
          <a:gradFill>
            <a:gsLst>
              <a:gs pos="0">
                <a:srgbClr val="F3F3F3"/>
              </a:gs>
              <a:gs pos="45000">
                <a:srgbClr val="999999"/>
              </a:gs>
              <a:gs pos="100000">
                <a:srgbClr val="000000"/>
              </a:gs>
            </a:gsLst>
            <a:lin ang="10800025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9"/>
          <p:cNvSpPr txBox="1"/>
          <p:nvPr/>
        </p:nvSpPr>
        <p:spPr>
          <a:xfrm>
            <a:off x="3523828" y="2712850"/>
            <a:ext cx="8715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Στόχος: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9" name="Google Shape;209;p39"/>
          <p:cNvSpPr/>
          <p:nvPr/>
        </p:nvSpPr>
        <p:spPr>
          <a:xfrm>
            <a:off x="673475" y="1048275"/>
            <a:ext cx="2651100" cy="3453000"/>
          </a:xfrm>
          <a:prstGeom prst="roundRect">
            <a:avLst>
              <a:gd name="adj" fmla="val 7832"/>
            </a:avLst>
          </a:prstGeom>
          <a:solidFill>
            <a:srgbClr val="2BB0D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9"/>
          <p:cNvSpPr txBox="1"/>
          <p:nvPr/>
        </p:nvSpPr>
        <p:spPr>
          <a:xfrm>
            <a:off x="712484" y="2712850"/>
            <a:ext cx="8715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FFFFFF"/>
                </a:solidFill>
              </a:rPr>
              <a:t>Στόχος: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1" name="Google Shape;211;p39"/>
          <p:cNvSpPr/>
          <p:nvPr/>
        </p:nvSpPr>
        <p:spPr>
          <a:xfrm>
            <a:off x="910300" y="1200025"/>
            <a:ext cx="2202300" cy="1041900"/>
          </a:xfrm>
          <a:prstGeom prst="wedgeRoundRectCallout">
            <a:avLst>
              <a:gd name="adj1" fmla="val -43666"/>
              <a:gd name="adj2" fmla="val 76253"/>
              <a:gd name="adj3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solidFill>
                  <a:schemeClr val="dk1"/>
                </a:solidFill>
                <a:highlight>
                  <a:srgbClr val="FFFFFF"/>
                </a:highlight>
              </a:rPr>
              <a:t>Όλοι οι ****** είναι παράξενοι και διεστραμμένοι. Αξίζουν να καούν στην κόλαση, ΚΑΤΑΤΡΟΠΩΣΤΕ ΤΟΥΣ. Σκοτώστε τους *&amp;^%$£"</a:t>
            </a:r>
            <a:endParaRPr sz="1200" dirty="0"/>
          </a:p>
        </p:txBody>
      </p:sp>
      <p:sp>
        <p:nvSpPr>
          <p:cNvPr id="212" name="Google Shape;212;p39"/>
          <p:cNvSpPr txBox="1"/>
          <p:nvPr/>
        </p:nvSpPr>
        <p:spPr>
          <a:xfrm>
            <a:off x="712520" y="3220650"/>
            <a:ext cx="1369959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</a:rPr>
              <a:t>Πλατφόρμες</a:t>
            </a:r>
            <a:r>
              <a:rPr lang="fr-BE" dirty="0">
                <a:solidFill>
                  <a:srgbClr val="FFFFFF"/>
                </a:solidFill>
              </a:rPr>
              <a:t>: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13" name="Google Shape;213;p39"/>
          <p:cNvGrpSpPr/>
          <p:nvPr/>
        </p:nvGrpSpPr>
        <p:grpSpPr>
          <a:xfrm>
            <a:off x="1924493" y="2669200"/>
            <a:ext cx="1287066" cy="471600"/>
            <a:chOff x="1508134" y="2261400"/>
            <a:chExt cx="1287066" cy="471600"/>
          </a:xfrm>
        </p:grpSpPr>
        <p:sp>
          <p:nvSpPr>
            <p:cNvPr id="214" name="Google Shape;214;p39"/>
            <p:cNvSpPr/>
            <p:nvPr/>
          </p:nvSpPr>
          <p:spPr>
            <a:xfrm>
              <a:off x="1508134" y="2261400"/>
              <a:ext cx="1287066" cy="471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dirty="0"/>
                <a:t>     Φυλή</a:t>
              </a:r>
              <a:endParaRPr dirty="0"/>
            </a:p>
          </p:txBody>
        </p:sp>
        <p:pic>
          <p:nvPicPr>
            <p:cNvPr id="215" name="Google Shape;215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89876" y="2341349"/>
              <a:ext cx="225300" cy="311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39"/>
          <p:cNvSpPr/>
          <p:nvPr/>
        </p:nvSpPr>
        <p:spPr>
          <a:xfrm>
            <a:off x="1924493" y="3220650"/>
            <a:ext cx="1287032" cy="585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/>
              <a:t>Σελίδα στο Facebook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/>
              <a:t>Ροή Twitter</a:t>
            </a:r>
            <a:endParaRPr sz="1200" dirty="0"/>
          </a:p>
        </p:txBody>
      </p:sp>
      <p:sp>
        <p:nvSpPr>
          <p:cNvPr id="217" name="Google Shape;217;p39"/>
          <p:cNvSpPr/>
          <p:nvPr/>
        </p:nvSpPr>
        <p:spPr>
          <a:xfrm>
            <a:off x="7563149" y="3233349"/>
            <a:ext cx="1287026" cy="118095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/>
              <a:t>Ροή Twitter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/>
              <a:t>Σελίδα στο Facebook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/>
              <a:t>Ιστότοπος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/>
              <a:t>Κανάλι στο YouTube</a:t>
            </a:r>
            <a:endParaRPr sz="1200" dirty="0"/>
          </a:p>
        </p:txBody>
      </p:sp>
      <p:sp>
        <p:nvSpPr>
          <p:cNvPr id="218" name="Google Shape;218;p39"/>
          <p:cNvSpPr txBox="1"/>
          <p:nvPr/>
        </p:nvSpPr>
        <p:spPr>
          <a:xfrm>
            <a:off x="495850" y="156400"/>
            <a:ext cx="864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>
                <a:solidFill>
                  <a:srgbClr val="2BB0D4"/>
                </a:solidFill>
              </a:rPr>
              <a:t>Κάρτες σεναρίων</a:t>
            </a:r>
            <a:endParaRPr sz="3000" b="1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/>
          <p:nvPr/>
        </p:nvSpPr>
        <p:spPr>
          <a:xfrm>
            <a:off x="6205563" y="1007600"/>
            <a:ext cx="2651100" cy="34530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381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0"/>
          <p:cNvSpPr txBox="1"/>
          <p:nvPr/>
        </p:nvSpPr>
        <p:spPr>
          <a:xfrm>
            <a:off x="6951213" y="1119138"/>
            <a:ext cx="1159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>
                <a:solidFill>
                  <a:srgbClr val="2BB0D4"/>
                </a:solidFill>
              </a:rPr>
              <a:t>Αντίδραση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225" name="Google Shape;225;p40"/>
          <p:cNvSpPr/>
          <p:nvPr/>
        </p:nvSpPr>
        <p:spPr>
          <a:xfrm>
            <a:off x="6401325" y="1991600"/>
            <a:ext cx="2259600" cy="1485000"/>
          </a:xfrm>
          <a:prstGeom prst="roundRect">
            <a:avLst>
              <a:gd name="adj" fmla="val 7832"/>
            </a:avLst>
          </a:prstGeom>
          <a:solidFill>
            <a:srgbClr val="2BB0D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>
                <a:solidFill>
                  <a:srgbClr val="FFFFFF"/>
                </a:solidFill>
              </a:rPr>
              <a:t>Καταρρίψτε τους μύθους - επισημάνετε τις ψευδείς/ανακριβείς πληροφορίες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226" name="Google Shape;226;p40"/>
          <p:cNvSpPr/>
          <p:nvPr/>
        </p:nvSpPr>
        <p:spPr>
          <a:xfrm>
            <a:off x="3439513" y="1048275"/>
            <a:ext cx="2651100" cy="34530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381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40"/>
          <p:cNvSpPr txBox="1"/>
          <p:nvPr/>
        </p:nvSpPr>
        <p:spPr>
          <a:xfrm>
            <a:off x="4185163" y="1119138"/>
            <a:ext cx="1159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BB0D4"/>
                </a:solidFill>
              </a:rPr>
              <a:t>Αντίδραση</a:t>
            </a:r>
            <a:endParaRPr b="1" dirty="0">
              <a:solidFill>
                <a:srgbClr val="2BB0D4"/>
              </a:solidFill>
            </a:endParaRPr>
          </a:p>
        </p:txBody>
      </p:sp>
      <p:sp>
        <p:nvSpPr>
          <p:cNvPr id="228" name="Google Shape;228;p40"/>
          <p:cNvSpPr/>
          <p:nvPr/>
        </p:nvSpPr>
        <p:spPr>
          <a:xfrm>
            <a:off x="3635200" y="2032275"/>
            <a:ext cx="2259600" cy="1485000"/>
          </a:xfrm>
          <a:prstGeom prst="roundRect">
            <a:avLst>
              <a:gd name="adj" fmla="val 7832"/>
            </a:avLst>
          </a:prstGeom>
          <a:solidFill>
            <a:srgbClr val="2BB0D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>
                <a:solidFill>
                  <a:srgbClr val="FFFFFF"/>
                </a:solidFill>
              </a:rPr>
              <a:t>Αναδημοσίευση με #nohatespeech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229" name="Google Shape;229;p40"/>
          <p:cNvSpPr/>
          <p:nvPr/>
        </p:nvSpPr>
        <p:spPr>
          <a:xfrm>
            <a:off x="673475" y="1048275"/>
            <a:ext cx="2651100" cy="34530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381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0"/>
          <p:cNvSpPr txBox="1"/>
          <p:nvPr/>
        </p:nvSpPr>
        <p:spPr>
          <a:xfrm>
            <a:off x="1419125" y="1119138"/>
            <a:ext cx="1159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BB0D4"/>
                </a:solidFill>
              </a:rPr>
              <a:t>Αντίδραση</a:t>
            </a:r>
            <a:endParaRPr b="1" dirty="0">
              <a:solidFill>
                <a:srgbClr val="2BB0D4"/>
              </a:solidFill>
            </a:endParaRPr>
          </a:p>
        </p:txBody>
      </p:sp>
      <p:sp>
        <p:nvSpPr>
          <p:cNvPr id="231" name="Google Shape;231;p40"/>
          <p:cNvSpPr/>
          <p:nvPr/>
        </p:nvSpPr>
        <p:spPr>
          <a:xfrm>
            <a:off x="869225" y="2032275"/>
            <a:ext cx="2259600" cy="1485000"/>
          </a:xfrm>
          <a:prstGeom prst="roundRect">
            <a:avLst>
              <a:gd name="adj" fmla="val 7832"/>
            </a:avLst>
          </a:prstGeom>
          <a:solidFill>
            <a:srgbClr val="2BB0D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>
                <a:solidFill>
                  <a:srgbClr val="FFFFFF"/>
                </a:solidFill>
              </a:rPr>
              <a:t>'Διορθώστε' τη δήλωση για την αφίσα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232" name="Google Shape;232;p40"/>
          <p:cNvSpPr txBox="1"/>
          <p:nvPr/>
        </p:nvSpPr>
        <p:spPr>
          <a:xfrm>
            <a:off x="495850" y="156400"/>
            <a:ext cx="864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>
                <a:solidFill>
                  <a:srgbClr val="2BB0D4"/>
                </a:solidFill>
              </a:rPr>
              <a:t>Κάρτες αντίδρασης</a:t>
            </a:r>
            <a:endParaRPr sz="3000" b="1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41"/>
          <p:cNvGrpSpPr/>
          <p:nvPr/>
        </p:nvGrpSpPr>
        <p:grpSpPr>
          <a:xfrm>
            <a:off x="1939625" y="1055675"/>
            <a:ext cx="5417138" cy="3453000"/>
            <a:chOff x="673475" y="1048275"/>
            <a:chExt cx="5417138" cy="3453000"/>
          </a:xfrm>
        </p:grpSpPr>
        <p:sp>
          <p:nvSpPr>
            <p:cNvPr id="238" name="Google Shape;238;p41"/>
            <p:cNvSpPr/>
            <p:nvPr/>
          </p:nvSpPr>
          <p:spPr>
            <a:xfrm>
              <a:off x="3439513" y="1048275"/>
              <a:ext cx="2651100" cy="3453000"/>
            </a:xfrm>
            <a:prstGeom prst="roundRect">
              <a:avLst>
                <a:gd name="adj" fmla="val 7832"/>
              </a:avLst>
            </a:prstGeom>
            <a:solidFill>
              <a:srgbClr val="FFFFFF"/>
            </a:solidFill>
            <a:ln w="38100" cap="flat" cmpd="sng">
              <a:solidFill>
                <a:srgbClr val="2BB0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1"/>
            <p:cNvSpPr txBox="1"/>
            <p:nvPr/>
          </p:nvSpPr>
          <p:spPr>
            <a:xfrm>
              <a:off x="4185163" y="1119138"/>
              <a:ext cx="11598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b="1">
                  <a:solidFill>
                    <a:srgbClr val="2BB0D4"/>
                  </a:solidFill>
                </a:rPr>
                <a:t>Αντίδραση</a:t>
              </a:r>
              <a:endParaRPr b="1">
                <a:solidFill>
                  <a:srgbClr val="2BB0D4"/>
                </a:solidFill>
              </a:endParaRPr>
            </a:p>
          </p:txBody>
        </p:sp>
        <p:sp>
          <p:nvSpPr>
            <p:cNvPr id="240" name="Google Shape;240;p41"/>
            <p:cNvSpPr/>
            <p:nvPr/>
          </p:nvSpPr>
          <p:spPr>
            <a:xfrm>
              <a:off x="3635275" y="2032275"/>
              <a:ext cx="2259600" cy="1485000"/>
            </a:xfrm>
            <a:prstGeom prst="roundRect">
              <a:avLst>
                <a:gd name="adj" fmla="val 7832"/>
              </a:avLst>
            </a:prstGeom>
            <a:solidFill>
              <a:srgbClr val="2BB0D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 b="1">
                  <a:solidFill>
                    <a:srgbClr val="FFFFFF"/>
                  </a:solidFill>
                </a:rPr>
                <a:t>Χρησιμοποιήστε χιούμορ/σάτυρα/</a:t>
              </a:r>
              <a:br>
                <a:rPr lang="en" sz="1800" b="1">
                  <a:solidFill>
                    <a:srgbClr val="FFFFFF"/>
                  </a:solidFill>
                </a:rPr>
              </a:br>
              <a:r>
                <a:rPr lang="el-GR" sz="1800" b="1">
                  <a:solidFill>
                    <a:srgbClr val="FFFFFF"/>
                  </a:solidFill>
                </a:rPr>
                <a:t>παρωδία για να υπονομεύσετε</a:t>
              </a:r>
              <a:endParaRPr sz="1800" b="1">
                <a:solidFill>
                  <a:srgbClr val="FFFFFF"/>
                </a:solidFill>
              </a:endParaRPr>
            </a:p>
          </p:txBody>
        </p:sp>
        <p:sp>
          <p:nvSpPr>
            <p:cNvPr id="241" name="Google Shape;241;p41"/>
            <p:cNvSpPr/>
            <p:nvPr/>
          </p:nvSpPr>
          <p:spPr>
            <a:xfrm>
              <a:off x="673475" y="1048275"/>
              <a:ext cx="2651100" cy="3453000"/>
            </a:xfrm>
            <a:prstGeom prst="roundRect">
              <a:avLst>
                <a:gd name="adj" fmla="val 7832"/>
              </a:avLst>
            </a:prstGeom>
            <a:solidFill>
              <a:srgbClr val="FFFFFF"/>
            </a:solidFill>
            <a:ln w="38100" cap="flat" cmpd="sng">
              <a:solidFill>
                <a:srgbClr val="2BB0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1"/>
            <p:cNvSpPr txBox="1"/>
            <p:nvPr/>
          </p:nvSpPr>
          <p:spPr>
            <a:xfrm>
              <a:off x="1419125" y="1119138"/>
              <a:ext cx="11598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b="1">
                  <a:solidFill>
                    <a:srgbClr val="2BB0D4"/>
                  </a:solidFill>
                </a:rPr>
                <a:t>Αντίδραση</a:t>
              </a:r>
              <a:endParaRPr b="1">
                <a:solidFill>
                  <a:srgbClr val="2BB0D4"/>
                </a:solidFill>
              </a:endParaRPr>
            </a:p>
          </p:txBody>
        </p:sp>
        <p:sp>
          <p:nvSpPr>
            <p:cNvPr id="243" name="Google Shape;243;p41"/>
            <p:cNvSpPr/>
            <p:nvPr/>
          </p:nvSpPr>
          <p:spPr>
            <a:xfrm>
              <a:off x="869225" y="2032275"/>
              <a:ext cx="2259600" cy="1485000"/>
            </a:xfrm>
            <a:prstGeom prst="roundRect">
              <a:avLst>
                <a:gd name="adj" fmla="val 7832"/>
              </a:avLst>
            </a:prstGeom>
            <a:solidFill>
              <a:srgbClr val="2BB0D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 b="1">
                  <a:solidFill>
                    <a:srgbClr val="FFFFFF"/>
                  </a:solidFill>
                </a:rPr>
                <a:t>Προβάλετε ένα λογικό επιχείρημα ενάντια στην άποψη</a:t>
              </a:r>
              <a:endParaRPr sz="1800" b="1">
                <a:solidFill>
                  <a:srgbClr val="FFFFFF"/>
                </a:solidFill>
              </a:endParaRPr>
            </a:p>
          </p:txBody>
        </p:sp>
      </p:grpSp>
      <p:sp>
        <p:nvSpPr>
          <p:cNvPr id="244" name="Google Shape;244;p41"/>
          <p:cNvSpPr txBox="1"/>
          <p:nvPr/>
        </p:nvSpPr>
        <p:spPr>
          <a:xfrm>
            <a:off x="495850" y="156400"/>
            <a:ext cx="864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>
                <a:solidFill>
                  <a:srgbClr val="2BB0D4"/>
                </a:solidFill>
              </a:rPr>
              <a:t>Κάρτες αντίδρασης</a:t>
            </a:r>
            <a:endParaRPr sz="3000" b="1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2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2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52" name="Google Shape;252;p42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53" name="Google Shape;253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2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600" y="534575"/>
            <a:ext cx="352805" cy="3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On-screen Show (16:9)</PresentationFormat>
  <Paragraphs>61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Roboto</vt:lpstr>
      <vt:lpstr>Arial</vt:lpstr>
      <vt:lpstr>Simple Light</vt:lpstr>
      <vt:lpstr>Simple Light</vt:lpstr>
      <vt:lpstr>Simple Light</vt:lpstr>
      <vt:lpstr>Σενάρια και απαντήσεις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Σενάρια και απαντήσεις</dc:title>
  <cp:lastModifiedBy>Valentine Fryson</cp:lastModifiedBy>
  <cp:revision>1</cp:revision>
  <dcterms:modified xsi:type="dcterms:W3CDTF">2019-07-25T12:14:35Z</dcterms:modified>
</cp:coreProperties>
</file>