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3.xml"/>
  <Override ContentType="application/vnd.openxmlformats-officedocument.themeOverride+xml" PartName="/ppt/theme/themeOverride2.xml"/>
  <Override ContentType="application/vnd.openxmlformats-officedocument.themeOverride+xml" PartName="/ppt/theme/themeOverride4.xml"/>
  <Override ContentType="application/vnd.openxmlformats-officedocument.themeOverride+xml" PartName="/ppt/theme/themeOverr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</p:sldIdLst>
  <p:sldSz cy="6858000" cx="9144000"/>
  <p:notesSz cx="6858000" cy="9117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5DC2535-5E4F-4F22-955D-313FE0519FFD}">
  <a:tblStyle styleId="{E5DC2535-5E4F-4F22-955D-313FE0519FF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3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44" Type="http://schemas.openxmlformats.org/officeDocument/2006/relationships/slide" Target="slides/slide37.xml"/><Relationship Id="rId43" Type="http://schemas.openxmlformats.org/officeDocument/2006/relationships/slide" Target="slides/slide36.xml"/><Relationship Id="rId46" Type="http://schemas.openxmlformats.org/officeDocument/2006/relationships/slide" Target="slides/slide39.xml"/><Relationship Id="rId45" Type="http://schemas.openxmlformats.org/officeDocument/2006/relationships/slide" Target="slides/slide3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48" Type="http://schemas.openxmlformats.org/officeDocument/2006/relationships/slide" Target="slides/slide41.xml"/><Relationship Id="rId47" Type="http://schemas.openxmlformats.org/officeDocument/2006/relationships/slide" Target="slides/slide40.xml"/><Relationship Id="rId49" Type="http://schemas.openxmlformats.org/officeDocument/2006/relationships/slide" Target="slides/slide4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9" Type="http://schemas.openxmlformats.org/officeDocument/2006/relationships/slide" Target="slides/slide22.xml"/><Relationship Id="rId51" Type="http://schemas.openxmlformats.org/officeDocument/2006/relationships/slide" Target="slides/slide44.xml"/><Relationship Id="rId50" Type="http://schemas.openxmlformats.org/officeDocument/2006/relationships/slide" Target="slides/slide43.xml"/><Relationship Id="rId53" Type="http://schemas.openxmlformats.org/officeDocument/2006/relationships/slide" Target="slides/slide46.xml"/><Relationship Id="rId52" Type="http://schemas.openxmlformats.org/officeDocument/2006/relationships/slide" Target="slides/slide4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54" Type="http://schemas.openxmlformats.org/officeDocument/2006/relationships/slide" Target="slides/slide4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1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1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9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11" name="Google Shape;411;p22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2" name="Google Shape;412;p2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2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3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3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0" name="Google Shape;490;p32:notes"/>
          <p:cNvSpPr/>
          <p:nvPr>
            <p:ph idx="2" type="sldImg"/>
          </p:nvPr>
        </p:nvSpPr>
        <p:spPr>
          <a:xfrm>
            <a:off x="1149350" y="682625"/>
            <a:ext cx="4560888" cy="34210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1" name="Google Shape;491;p32:notes"/>
          <p:cNvSpPr txBox="1"/>
          <p:nvPr>
            <p:ph idx="1" type="body"/>
          </p:nvPr>
        </p:nvSpPr>
        <p:spPr>
          <a:xfrm>
            <a:off x="914400" y="4330700"/>
            <a:ext cx="5029200" cy="4103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4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7" name="Google Shape;497;p3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8" name="Google Shape;498;p3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3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3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4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4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b="0" sz="1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38" name="Google Shape;538;p42:notes"/>
          <p:cNvSpPr/>
          <p:nvPr>
            <p:ph idx="2" type="sldImg"/>
          </p:nvPr>
        </p:nvSpPr>
        <p:spPr>
          <a:xfrm>
            <a:off x="1152525" y="684213"/>
            <a:ext cx="4557713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9" name="Google Shape;539;p4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4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44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4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4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6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79" name="Google Shape;579;p46:notes"/>
          <p:cNvSpPr/>
          <p:nvPr>
            <p:ph idx="2" type="sldImg"/>
          </p:nvPr>
        </p:nvSpPr>
        <p:spPr>
          <a:xfrm>
            <a:off x="1154113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80" name="Google Shape;580;p4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49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1" name="Google Shape;601;p4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2" name="Google Shape;602;p49:notes"/>
          <p:cNvSpPr txBox="1"/>
          <p:nvPr>
            <p:ph idx="1" type="body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5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5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2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4" name="Google Shape;614;p52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5" name="Google Shape;615;p5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54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28" name="Google Shape;628;p54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Google Shape;629;p54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5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5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5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5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58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64" name="Google Shape;664;p58:notes"/>
          <p:cNvSpPr/>
          <p:nvPr>
            <p:ph idx="2" type="sldImg"/>
          </p:nvPr>
        </p:nvSpPr>
        <p:spPr>
          <a:xfrm>
            <a:off x="1150938" y="684213"/>
            <a:ext cx="45593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5" name="Google Shape;665;p5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60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91" name="Google Shape;691;p6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2" name="Google Shape;692;p6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63:notes"/>
          <p:cNvSpPr txBox="1"/>
          <p:nvPr>
            <p:ph idx="12" type="sldNum"/>
          </p:nvPr>
        </p:nvSpPr>
        <p:spPr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sz="1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98" name="Google Shape;698;p63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9" name="Google Shape;699;p63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65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65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66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66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67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67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68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68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9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9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0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1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1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2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2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3:notes"/>
          <p:cNvSpPr txBox="1"/>
          <p:nvPr>
            <p:ph idx="1" type="body"/>
          </p:nvPr>
        </p:nvSpPr>
        <p:spPr>
          <a:xfrm>
            <a:off x="914400" y="4330700"/>
            <a:ext cx="5029200" cy="41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13:notes"/>
          <p:cNvSpPr/>
          <p:nvPr>
            <p:ph idx="2" type="sldImg"/>
          </p:nvPr>
        </p:nvSpPr>
        <p:spPr>
          <a:xfrm>
            <a:off x="1150938" y="684213"/>
            <a:ext cx="4557712" cy="34178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" type="body"/>
          </p:nvPr>
        </p:nvSpPr>
        <p:spPr>
          <a:xfrm rot="5400000">
            <a:off x="2420937" y="-134938"/>
            <a:ext cx="43021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/>
          <p:nvPr>
            <p:ph type="title"/>
          </p:nvPr>
        </p:nvSpPr>
        <p:spPr>
          <a:xfrm rot="5400000">
            <a:off x="4859338" y="2303462"/>
            <a:ext cx="5597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" type="body"/>
          </p:nvPr>
        </p:nvSpPr>
        <p:spPr>
          <a:xfrm rot="5400000">
            <a:off x="668338" y="322263"/>
            <a:ext cx="5597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7" name="Google Shape;97;p1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1" name="Google Shape;111;p1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>
            <a:gsLst>
              <a:gs pos="0">
                <a:srgbClr val="6A7281"/>
              </a:gs>
              <a:gs pos="55000">
                <a:srgbClr val="B6C3D5"/>
              </a:gs>
              <a:gs pos="100000">
                <a:srgbClr val="6A728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4" name="Google Shape;114;p15"/>
          <p:cNvGrpSpPr/>
          <p:nvPr/>
        </p:nvGrpSpPr>
        <p:grpSpPr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115" name="Google Shape;115;p15"/>
            <p:cNvSpPr/>
            <p:nvPr/>
          </p:nvSpPr>
          <p:spPr>
            <a:xfrm>
              <a:off x="1687032" y="4832896"/>
              <a:ext cx="7456968" cy="51817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71280"/>
                  </a:lnTo>
                  <a:lnTo>
                    <a:pt x="120000" y="0"/>
                  </a:lnTo>
                  <a:close/>
                </a:path>
              </a:pathLst>
            </a:custGeom>
            <a:solidFill>
              <a:srgbClr val="D0D5DE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5926" y="5135025"/>
              <a:ext cx="9108074" cy="8388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0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  <a:lnTo>
                    <a:pt x="120000" y="5076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18" name="Google Shape;118;p15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CCD2DC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</p:grpSp>
      <p:sp>
        <p:nvSpPr>
          <p:cNvPr id="119" name="Google Shape;119;p15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0" name="Google Shape;120;p15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6400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7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457200" marR="0" rtl="0" algn="ctr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13716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1828800" marR="0" rtl="0" algn="ctr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22860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27432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32004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3657600" marR="0" rtl="0" algn="ctr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1" name="Google Shape;121;p15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2" name="Google Shape;122;p15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2F3F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3" name="Google Shape;123;p15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6" name="Google Shape;12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27" name="Google Shape;127;p16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8" name="Google Shape;128;p16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9" name="Google Shape;129;p16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3" name="Google Shape;133;p17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ambla"/>
              <a:buNone/>
              <a:defRPr b="1" i="0" sz="48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34" name="Google Shape;134;p17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35" name="Google Shape;135;p17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6" name="Google Shape;136;p17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7" name="Google Shape;137;p17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9504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●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810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55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29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0" name="Google Shape;140;p18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9504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●"/>
              <a:defRPr b="0" i="0" sz="2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810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55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29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1" name="Google Shape;14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2" name="Google Shape;142;p18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3" name="Google Shape;143;p18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4" name="Google Shape;144;p18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8" name="Google Shape;148;p19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49" name="Google Shape;149;p19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2232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55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429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302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302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0" name="Google Shape;150;p19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2232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55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429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302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302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1" name="Google Shape;151;p19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2" name="Google Shape;152;p19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3" name="Google Shape;153;p19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56" name="Google Shape;156;p20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7" name="Google Shape;157;p20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8" name="Google Shape;158;p20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mbla"/>
              <a:buNone/>
              <a:defRPr b="0" i="0" sz="25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286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286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2" name="Google Shape;162;p21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677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4064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810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5560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556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63" name="Google Shape;163;p21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4" name="Google Shape;164;p21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5" name="Google Shape;165;p21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D0D5DE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2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2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0" name="Google Shape;170;p22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CCD2DC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71" name="Google Shape;171;p22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2" name="Google Shape;172;p2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8C95A3"/>
              </a:gs>
              <a:gs pos="72000">
                <a:srgbClr val="B9C3D4"/>
              </a:gs>
              <a:gs pos="100000">
                <a:srgbClr val="C6CEDB"/>
              </a:gs>
            </a:gsLst>
            <a:lin ang="16200000" scaled="0"/>
          </a:gradFill>
          <a:ln cap="rnd" cmpd="sng" w="9525">
            <a:solidFill>
              <a:srgbClr val="83899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3" name="Google Shape;173;p22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18288" rtl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0480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9210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857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8575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4" name="Google Shape;174;p22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239712" lvl="1" marL="620713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236537" lvl="2" marL="858838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228600" lvl="3" marL="1143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228600" lvl="4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228600" lvl="5" marL="1600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228600" lvl="6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228600" lvl="7" marL="2057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228600" lvl="8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5" name="Google Shape;175;p22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Rambla"/>
              <a:buNone/>
              <a:defRPr b="0" i="0" sz="3000" u="none" cap="none" strike="noStrik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76" name="Google Shape;176;p22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7" name="Google Shape;177;p22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8" name="Google Shape;178;p22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1" name="Google Shape;181;p23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2" name="Google Shape;182;p2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3" name="Google Shape;183;p2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4" name="Google Shape;184;p2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7" name="Google Shape;187;p24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88" name="Google Shape;188;p24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9" name="Google Shape;189;p24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0" name="Google Shape;190;p24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9" name="Google Shape;199;p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0" name="Google Shape;200;p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2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5" name="Google Shape;205;p2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6" name="Google Shape;206;p2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9" name="Google Shape;209;p2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0" name="Google Shape;210;p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1" name="Google Shape;211;p2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2" name="Google Shape;212;p2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5" name="Google Shape;215;p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2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7" name="Google Shape;217;p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8" name="Google Shape;218;p2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1" name="Google Shape;221;p3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2" name="Google Shape;222;p3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3" name="Google Shape;223;p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4" name="Google Shape;224;p3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5" name="Google Shape;225;p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8" name="Google Shape;228;p3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9" name="Google Shape;229;p3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0" name="Google Shape;230;p3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1" name="Google Shape;231;p3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2" name="Google Shape;232;p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3" name="Google Shape;233;p3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4" name="Google Shape;234;p3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7" name="Google Shape;237;p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8" name="Google Shape;238;p3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9" name="Google Shape;239;p3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457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306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111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2" type="body"/>
          </p:nvPr>
        </p:nvSpPr>
        <p:spPr>
          <a:xfrm>
            <a:off x="4648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306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111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2" name="Google Shape;242;p3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3" name="Google Shape;243;p3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4" name="Google Shape;244;p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5" name="Google Shape;245;p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6" name="Google Shape;246;p3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9" name="Google Shape;249;p3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0" name="Google Shape;250;p3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1" name="Google Shape;251;p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2" name="Google Shape;252;p3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3" name="Google Shape;253;p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6" name="Google Shape;256;p3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7" name="Google Shape;257;p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8" name="Google Shape;258;p3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9" name="Google Shape;259;p3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2" name="Google Shape;262;p3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3" name="Google Shape;263;p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4" name="Google Shape;264;p3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5" name="Google Shape;265;p3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381000" y="990600"/>
            <a:ext cx="76200" cy="51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0" name="Google Shape;40;p5"/>
          <p:cNvGrpSpPr/>
          <p:nvPr/>
        </p:nvGrpSpPr>
        <p:grpSpPr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41" name="Google Shape;41;p5"/>
            <p:cNvSpPr/>
            <p:nvPr/>
          </p:nvSpPr>
          <p:spPr>
            <a:xfrm flipH="1">
              <a:off x="5236" y="192"/>
              <a:ext cx="288" cy="288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" name="Google Shape;42;p5"/>
            <p:cNvSpPr/>
            <p:nvPr/>
          </p:nvSpPr>
          <p:spPr>
            <a:xfrm flipH="1" rot="10800000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" name="Google Shape;43;p5"/>
            <p:cNvSpPr/>
            <p:nvPr/>
          </p:nvSpPr>
          <p:spPr>
            <a:xfrm flipH="1">
              <a:off x="240" y="480"/>
              <a:ext cx="5004" cy="144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 flipH="1" rot="10800000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5" name="Google Shape;45;p5"/>
            <p:cNvCxnSpPr/>
            <p:nvPr/>
          </p:nvCxnSpPr>
          <p:spPr>
            <a:xfrm rot="10800000">
              <a:off x="480" y="2256"/>
              <a:ext cx="484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6" name="Google Shape;46;p5"/>
            <p:cNvSpPr/>
            <p:nvPr/>
          </p:nvSpPr>
          <p:spPr>
            <a:xfrm>
              <a:off x="240" y="192"/>
              <a:ext cx="5286" cy="3648"/>
            </a:xfrm>
            <a:prstGeom prst="rect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7" name="Google Shape;47;p5"/>
          <p:cNvSpPr txBox="1"/>
          <p:nvPr>
            <p:ph type="ctrTitle"/>
          </p:nvPr>
        </p:nvSpPr>
        <p:spPr>
          <a:xfrm>
            <a:off x="762000" y="1371600"/>
            <a:ext cx="7696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subTitle"/>
          </p:nvPr>
        </p:nvSpPr>
        <p:spPr>
          <a:xfrm>
            <a:off x="762000" y="3765550"/>
            <a:ext cx="7696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442913" lvl="3" marL="1827213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468313" lvl="4" marL="22971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468313" lvl="5" marL="27543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468313" lvl="6" marL="32115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468312" lvl="7" marL="36687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468312" lvl="8" marL="412591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289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17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0289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170"/>
              <a:buFont typeface="Noto Sans Symbols"/>
              <a:buChar char="□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□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766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□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5" name="Google Shape;15;p1"/>
          <p:cNvGrpSpPr/>
          <p:nvPr/>
        </p:nvGrpSpPr>
        <p:grpSpPr>
          <a:xfrm>
            <a:off x="279400" y="152400"/>
            <a:ext cx="8686800" cy="1600200"/>
            <a:chOff x="176" y="96"/>
            <a:chExt cx="5472" cy="1008"/>
          </a:xfrm>
        </p:grpSpPr>
        <p:cxnSp>
          <p:nvCxnSpPr>
            <p:cNvPr id="16" name="Google Shape;16;p1"/>
            <p:cNvCxnSpPr/>
            <p:nvPr/>
          </p:nvCxnSpPr>
          <p:spPr>
            <a:xfrm rot="10800000">
              <a:off x="288" y="1104"/>
              <a:ext cx="5232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" name="Google Shape;17;p1"/>
            <p:cNvSpPr/>
            <p:nvPr/>
          </p:nvSpPr>
          <p:spPr>
            <a:xfrm>
              <a:off x="5504" y="96"/>
              <a:ext cx="144" cy="144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176" y="240"/>
              <a:ext cx="5326" cy="88"/>
            </a:xfrm>
            <a:prstGeom prst="rect">
              <a:avLst/>
            </a:prstGeom>
            <a:solidFill>
              <a:schemeClr val="l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/>
          <p:nvPr/>
        </p:nvSpPr>
        <p:spPr>
          <a:xfrm>
            <a:off x="500063" y="5945188"/>
            <a:ext cx="4940300" cy="920750"/>
          </a:xfrm>
          <a:custGeom>
            <a:rect b="b" l="l" r="r" t="t"/>
            <a:pathLst>
              <a:path extrusionOk="0" h="120000" w="120000">
                <a:moveTo>
                  <a:pt x="0" y="712"/>
                </a:moveTo>
                <a:lnTo>
                  <a:pt x="119999" y="120000"/>
                </a:lnTo>
                <a:lnTo>
                  <a:pt x="89106" y="120000"/>
                </a:lnTo>
                <a:lnTo>
                  <a:pt x="16" y="0"/>
                </a:lnTo>
              </a:path>
            </a:pathLst>
          </a:custGeom>
          <a:solidFill>
            <a:srgbClr val="D0D5DE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485775" y="5938838"/>
            <a:ext cx="3690938" cy="93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119387"/>
                </a:lnTo>
                <a:lnTo>
                  <a:pt x="94759" y="120000"/>
                </a:lnTo>
                <a:lnTo>
                  <a:pt x="257" y="816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CCD2DC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03" name="Google Shape;10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1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04" name="Google Shape;104;p13"/>
          <p:cNvSpPr txBox="1"/>
          <p:nvPr>
            <p:ph idx="1" type="body"/>
          </p:nvPr>
        </p:nvSpPr>
        <p:spPr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indent="-374650" lvl="1" marL="914400" marR="0" rtl="0" algn="l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b="0" i="0" sz="19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b="0" i="0" sz="18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b="0" i="0" sz="1600" u="none" cap="none" strike="noStrik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/>
        </p:txBody>
      </p:sp>
      <p:sp>
        <p:nvSpPr>
          <p:cNvPr id="105" name="Google Shape;105;p13"/>
          <p:cNvSpPr txBox="1"/>
          <p:nvPr>
            <p:ph idx="10" type="dt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6" name="Google Shape;106;p13"/>
          <p:cNvSpPr txBox="1"/>
          <p:nvPr>
            <p:ph idx="11" type="ftr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7" name="Google Shape;107;p13"/>
          <p:cNvSpPr txBox="1"/>
          <p:nvPr>
            <p:ph idx="12" type="sldNum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3" name="Google Shape;193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5" name="Google Shape;195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6" name="Google Shape;196;p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dan.reschly@vanderbilt.edu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rea.mpls.k12.mn.us/BEAT_THE_ODDS_-_Kindergarten_Teachers.ht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0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Relationship Id="rId4" Type="http://schemas.openxmlformats.org/officeDocument/2006/relationships/hyperlink" Target="http://www.nctq.org/nctq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9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www.texasreading.org/utcrla/" TargetMode="External"/><Relationship Id="rId4" Type="http://schemas.openxmlformats.org/officeDocument/2006/relationships/hyperlink" Target="http://www.fcrr.org/" TargetMode="External"/><Relationship Id="rId5" Type="http://schemas.openxmlformats.org/officeDocument/2006/relationships/hyperlink" Target="http://www.studentprogress.org/default.asp" TargetMode="External"/><Relationship Id="rId6" Type="http://schemas.openxmlformats.org/officeDocument/2006/relationships/hyperlink" Target="http://www.interventioncentral.org/" TargetMode="External"/><Relationship Id="rId7" Type="http://schemas.openxmlformats.org/officeDocument/2006/relationships/hyperlink" Target="http://www.centeroninstruction.org/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6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7.png"/><Relationship Id="rId4" Type="http://schemas.openxmlformats.org/officeDocument/2006/relationships/image" Target="../media/image8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3.png"/><Relationship Id="rId4" Type="http://schemas.openxmlformats.org/officeDocument/2006/relationships/image" Target="../media/image11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3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4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2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7"/>
          <p:cNvSpPr/>
          <p:nvPr/>
        </p:nvSpPr>
        <p:spPr>
          <a:xfrm>
            <a:off x="304800" y="609600"/>
            <a:ext cx="8610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and Research-based Principles of Tiered Instruction</a:t>
            </a:r>
            <a:endParaRPr/>
          </a:p>
        </p:txBody>
      </p:sp>
      <p:sp>
        <p:nvSpPr>
          <p:cNvPr id="271" name="Google Shape;271;p37"/>
          <p:cNvSpPr/>
          <p:nvPr/>
        </p:nvSpPr>
        <p:spPr>
          <a:xfrm>
            <a:off x="304800" y="1981200"/>
            <a:ext cx="86106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Daniel J. Reschly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dan.reschly@vanderbilt.edu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615-708-7910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8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1" i="0" sz="1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6"/>
          <p:cNvSpPr/>
          <p:nvPr/>
        </p:nvSpPr>
        <p:spPr>
          <a:xfrm>
            <a:off x="533400" y="533400"/>
            <a:ext cx="8001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Works? Research Foundations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Meta-Analysis</a:t>
            </a:r>
            <a:endParaRPr/>
          </a:p>
        </p:txBody>
      </p:sp>
      <p:sp>
        <p:nvSpPr>
          <p:cNvPr id="362" name="Google Shape;362;p46"/>
          <p:cNvSpPr/>
          <p:nvPr/>
        </p:nvSpPr>
        <p:spPr>
          <a:xfrm>
            <a:off x="533400" y="1600200"/>
            <a:ext cx="80010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CC33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3" name="Google Shape;363;p46"/>
          <p:cNvSpPr/>
          <p:nvPr/>
        </p:nvSpPr>
        <p:spPr>
          <a:xfrm>
            <a:off x="609600" y="1524000"/>
            <a:ext cx="7924800" cy="5213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Treatment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r>
              <a:rPr b="0" i="0" lang="en-US" sz="26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 Size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Applied Behavior Analysis.			+ 1.00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evaluation: CBM+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Graphing+Decision Rules+ Reinf.		+  1.00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Explicit Instruction and PS 	    	  + .70 to 1.50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 Strategies			   +1.00 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Math Interventions 			     +.60 to 1.10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 Interventions			      +.50 to .85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1" i="0" lang="en-US" sz="26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Matching instruction to learning styles??	0.00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1" i="0" lang="en-US" sz="26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Note, these effect sizes are stable  across cultural groups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an008_0" id="368" name="Google Shape;368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228600"/>
            <a:ext cx="4473575" cy="6324600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47"/>
          <p:cNvSpPr txBox="1"/>
          <p:nvPr/>
        </p:nvSpPr>
        <p:spPr>
          <a:xfrm>
            <a:off x="5334000" y="381000"/>
            <a:ext cx="3286125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 + Years of Debate</a:t>
            </a:r>
            <a:endParaRPr/>
          </a:p>
        </p:txBody>
      </p:sp>
      <p:sp>
        <p:nvSpPr>
          <p:cNvPr id="370" name="Google Shape;370;p47"/>
          <p:cNvSpPr txBox="1"/>
          <p:nvPr/>
        </p:nvSpPr>
        <p:spPr>
          <a:xfrm>
            <a:off x="5334000" y="990600"/>
            <a:ext cx="3389313" cy="5694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Teacher-centered vs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Student-centered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 vs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Unstructured</a:t>
            </a:r>
            <a:endParaRPr/>
          </a:p>
          <a:p>
            <a:pPr indent="1651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mes New Roman"/>
              <a:buChar char="•"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Differences on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Processes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Methods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Discipline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100 + Years of Research</a:t>
            </a:r>
            <a:endParaRPr/>
          </a:p>
        </p:txBody>
      </p:sp>
      <p:sp>
        <p:nvSpPr>
          <p:cNvPr id="376" name="Google Shape;376;p48"/>
          <p:cNvSpPr txBox="1"/>
          <p:nvPr>
            <p:ph idx="1" type="body"/>
          </p:nvPr>
        </p:nvSpPr>
        <p:spPr>
          <a:xfrm>
            <a:off x="304800" y="1828800"/>
            <a:ext cx="8610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centered, more structured approaches superior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Struggling students profit far more from teacher centered, structured approaches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reading basal series, teacher preparation programs, and classroom practice place greater emphasis on student centered, less structured approaches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Continuing enormous resistance to scientifically-based instruction across education despite science and law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Promising trends in reading and mathematics exist and will strengthen</a:t>
            </a:r>
            <a:endParaRPr/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9"/>
          <p:cNvSpPr txBox="1"/>
          <p:nvPr>
            <p:ph type="title"/>
          </p:nvPr>
        </p:nvSpPr>
        <p:spPr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Direct, Explicit Teacher Directed Instruction, </a:t>
            </a: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http://rea.mpls.k12.mn.us/BEAT_THE_ODDS_-_Kindergarten_Teachers.html</a:t>
            </a:r>
            <a:r>
              <a:rPr b="0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382" name="Google Shape;382;p49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 all elements of the task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Break task into components—as far as needed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explicit? Explicit enough for the student to make good progress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Models Skill, using multiple examples and non-examples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and student perform task together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performs task with feedback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independently practices task to automaticity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Integrate skills with prior skills and competencies 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□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YouTube Direct Instruction videos</a:t>
            </a:r>
            <a:endParaRPr/>
          </a:p>
          <a:p>
            <a:pPr indent="-336550" lvl="0" marL="4699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50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Teacher Preparation??</a:t>
            </a:r>
            <a:endParaRPr/>
          </a:p>
        </p:txBody>
      </p:sp>
      <p:sp>
        <p:nvSpPr>
          <p:cNvPr id="388" name="Google Shape;388;p50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Note Secretary Duncan’s recent statements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teacher preparation largely dominated by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centered philosophy—unstructured teaching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Radical constructivist, social constructivist,  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 rather than science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Rejection of objective data, tests, progress monitoring, etc.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Enormous changes needed in teacher preparation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 and publishing companies must do significant amount of teacher preparation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51"/>
          <p:cNvSpPr txBox="1"/>
          <p:nvPr/>
        </p:nvSpPr>
        <p:spPr>
          <a:xfrm>
            <a:off x="22860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Centrality of Teachers and Teacher  Preparation </a:t>
            </a:r>
            <a:endParaRPr/>
          </a:p>
        </p:txBody>
      </p:sp>
      <p:sp>
        <p:nvSpPr>
          <p:cNvPr id="394" name="Google Shape;394;p51"/>
          <p:cNvSpPr txBox="1"/>
          <p:nvPr/>
        </p:nvSpPr>
        <p:spPr>
          <a:xfrm>
            <a:off x="457200" y="1752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effects are significant, especially for at-risk students and students with disabilities.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Tennessee Value Added Assessment System: Three years of highly effective teachers overcome effects of low socioeconomic status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qualifications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(e.g., degree level) have modest to trivial effects.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practices have large effects.</a:t>
            </a:r>
            <a:endParaRPr/>
          </a:p>
          <a:p>
            <a:pPr indent="-4381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Research-based teaching practices exist but are not taught in most teacher preparation programs.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Improved teacher preparation and professional development are prerequisites to improved achievement.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2"/>
          <p:cNvSpPr/>
          <p:nvPr/>
        </p:nvSpPr>
        <p:spPr>
          <a:xfrm>
            <a:off x="533400" y="6096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Scientifically-based Instruction in Reading</a:t>
            </a:r>
            <a:endParaRPr/>
          </a:p>
        </p:txBody>
      </p:sp>
      <p:sp>
        <p:nvSpPr>
          <p:cNvPr id="400" name="Google Shape;400;p52"/>
          <p:cNvSpPr/>
          <p:nvPr/>
        </p:nvSpPr>
        <p:spPr>
          <a:xfrm>
            <a:off x="3810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Curricula content-Snow et al, 1998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 Awareness  		Phonics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				Vocabulary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 	PLUS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Direct, systematic instruction</a:t>
            </a:r>
            <a:endParaRPr/>
          </a:p>
          <a:p>
            <a:pPr indent="-476250" lvl="2" marL="1377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69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and formative evaluation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of teacher preparation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VU-TQ Center Innovation configurations, reading, classroom behavior, inclusive services, learning strategies (Reschly, et al., 2007)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77189" lvl="2" marL="1377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an005_0" id="405" name="Google Shape;405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52400"/>
            <a:ext cx="4325938" cy="6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53"/>
          <p:cNvSpPr txBox="1"/>
          <p:nvPr/>
        </p:nvSpPr>
        <p:spPr>
          <a:xfrm>
            <a:off x="5029200" y="838200"/>
            <a:ext cx="3886200" cy="167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Chall, J. .S. (</a:t>
            </a:r>
            <a:r>
              <a:rPr b="1" i="0" lang="en-US" sz="2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1967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</a:t>
            </a:r>
            <a:r>
              <a:rPr b="0" i="1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to read: The great debate.</a:t>
            </a: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New York: McGraw-Hill.</a:t>
            </a:r>
            <a:endParaRPr/>
          </a:p>
        </p:txBody>
      </p:sp>
      <p:sp>
        <p:nvSpPr>
          <p:cNvPr id="407" name="Google Shape;407;p53"/>
          <p:cNvSpPr txBox="1"/>
          <p:nvPr/>
        </p:nvSpPr>
        <p:spPr>
          <a:xfrm>
            <a:off x="5105400" y="2590800"/>
            <a:ext cx="4013200" cy="2282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review 1900-1965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Reading, K-3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 vs Meaning Emphasis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 or Whole Word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imes New Roman"/>
              <a:buChar char="•"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 superior, especially for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struggling readers</a:t>
            </a:r>
            <a:endParaRPr/>
          </a:p>
        </p:txBody>
      </p:sp>
      <p:sp>
        <p:nvSpPr>
          <p:cNvPr id="408" name="Google Shape;408;p53"/>
          <p:cNvSpPr txBox="1"/>
          <p:nvPr/>
        </p:nvSpPr>
        <p:spPr>
          <a:xfrm>
            <a:off x="5334000" y="4956175"/>
            <a:ext cx="3690938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Lamented the generally poor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Preparation of teachers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teach reading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" name="Google Shape;414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9800" y="685800"/>
            <a:ext cx="9156700" cy="57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54"/>
          <p:cNvSpPr txBox="1"/>
          <p:nvPr/>
        </p:nvSpPr>
        <p:spPr>
          <a:xfrm>
            <a:off x="3733800" y="4267200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15%</a:t>
            </a:r>
            <a:endParaRPr/>
          </a:p>
        </p:txBody>
      </p:sp>
      <p:sp>
        <p:nvSpPr>
          <p:cNvPr id="416" name="Google Shape;416;p54"/>
          <p:cNvSpPr txBox="1"/>
          <p:nvPr/>
        </p:nvSpPr>
        <p:spPr>
          <a:xfrm>
            <a:off x="4495800" y="44227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11%</a:t>
            </a:r>
            <a:endParaRPr/>
          </a:p>
        </p:txBody>
      </p:sp>
      <p:sp>
        <p:nvSpPr>
          <p:cNvPr id="417" name="Google Shape;417;p54"/>
          <p:cNvSpPr txBox="1"/>
          <p:nvPr/>
        </p:nvSpPr>
        <p:spPr>
          <a:xfrm>
            <a:off x="5334000" y="4270375"/>
            <a:ext cx="641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</a:t>
            </a:r>
            <a:endParaRPr/>
          </a:p>
        </p:txBody>
      </p:sp>
      <p:sp>
        <p:nvSpPr>
          <p:cNvPr id="418" name="Google Shape;418;p54"/>
          <p:cNvSpPr txBox="1"/>
          <p:nvPr/>
        </p:nvSpPr>
        <p:spPr>
          <a:xfrm>
            <a:off x="6096000" y="44227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11%</a:t>
            </a:r>
            <a:endParaRPr/>
          </a:p>
        </p:txBody>
      </p:sp>
      <p:sp>
        <p:nvSpPr>
          <p:cNvPr id="419" name="Google Shape;419;p54"/>
          <p:cNvSpPr txBox="1"/>
          <p:nvPr/>
        </p:nvSpPr>
        <p:spPr>
          <a:xfrm>
            <a:off x="6781800" y="41941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13%</a:t>
            </a:r>
            <a:endParaRPr/>
          </a:p>
        </p:txBody>
      </p:sp>
      <p:sp>
        <p:nvSpPr>
          <p:cNvPr id="420" name="Google Shape;420;p54"/>
          <p:cNvSpPr txBox="1"/>
          <p:nvPr/>
        </p:nvSpPr>
        <p:spPr>
          <a:xfrm>
            <a:off x="7543800" y="3051175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43%</a:t>
            </a:r>
            <a:endParaRPr/>
          </a:p>
        </p:txBody>
      </p:sp>
      <p:sp>
        <p:nvSpPr>
          <p:cNvPr id="421" name="Google Shape;421;p54"/>
          <p:cNvSpPr txBox="1"/>
          <p:nvPr/>
        </p:nvSpPr>
        <p:spPr>
          <a:xfrm>
            <a:off x="152400" y="609600"/>
            <a:ext cx="2057400" cy="187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IHEs and SBRI Five Components</a:t>
            </a:r>
            <a:endParaRPr/>
          </a:p>
          <a:p>
            <a:pPr indent="0" lvl="0" marL="0" marR="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2" name="Google Shape;422;p54"/>
          <p:cNvSpPr txBox="1"/>
          <p:nvPr/>
        </p:nvSpPr>
        <p:spPr>
          <a:xfrm>
            <a:off x="3048000" y="838200"/>
            <a:ext cx="9874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N=72</a:t>
            </a:r>
            <a:endParaRPr/>
          </a:p>
        </p:txBody>
      </p:sp>
      <p:sp>
        <p:nvSpPr>
          <p:cNvPr id="423" name="Google Shape;423;p54"/>
          <p:cNvSpPr txBox="1"/>
          <p:nvPr/>
        </p:nvSpPr>
        <p:spPr>
          <a:xfrm>
            <a:off x="152400" y="2590800"/>
            <a:ext cx="2112963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Components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awareness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Vocabulary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Compre-hension</a:t>
            </a:r>
            <a:endParaRPr/>
          </a:p>
        </p:txBody>
      </p:sp>
      <p:sp>
        <p:nvSpPr>
          <p:cNvPr id="424" name="Google Shape;424;p54"/>
          <p:cNvSpPr txBox="1"/>
          <p:nvPr/>
        </p:nvSpPr>
        <p:spPr>
          <a:xfrm>
            <a:off x="4876800" y="457200"/>
            <a:ext cx="37655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 National Council 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Quality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http://www.nctq.org/nctq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54"/>
          <p:cNvSpPr txBox="1"/>
          <p:nvPr/>
        </p:nvSpPr>
        <p:spPr>
          <a:xfrm>
            <a:off x="3717925" y="4762500"/>
            <a:ext cx="7064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N=11</a:t>
            </a:r>
            <a:endParaRPr/>
          </a:p>
        </p:txBody>
      </p:sp>
      <p:sp>
        <p:nvSpPr>
          <p:cNvPr id="426" name="Google Shape;426;p54"/>
          <p:cNvSpPr txBox="1"/>
          <p:nvPr/>
        </p:nvSpPr>
        <p:spPr>
          <a:xfrm>
            <a:off x="4419600" y="48768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N=8</a:t>
            </a:r>
            <a:endParaRPr/>
          </a:p>
        </p:txBody>
      </p:sp>
      <p:sp>
        <p:nvSpPr>
          <p:cNvPr id="427" name="Google Shape;427;p54"/>
          <p:cNvSpPr txBox="1"/>
          <p:nvPr/>
        </p:nvSpPr>
        <p:spPr>
          <a:xfrm>
            <a:off x="5334000" y="51054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N=5</a:t>
            </a:r>
            <a:endParaRPr/>
          </a:p>
        </p:txBody>
      </p:sp>
      <p:sp>
        <p:nvSpPr>
          <p:cNvPr id="428" name="Google Shape;428;p54"/>
          <p:cNvSpPr txBox="1"/>
          <p:nvPr/>
        </p:nvSpPr>
        <p:spPr>
          <a:xfrm>
            <a:off x="6096000" y="49530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N=8</a:t>
            </a:r>
            <a:endParaRPr/>
          </a:p>
        </p:txBody>
      </p:sp>
      <p:sp>
        <p:nvSpPr>
          <p:cNvPr id="429" name="Google Shape;429;p54"/>
          <p:cNvSpPr txBox="1"/>
          <p:nvPr/>
        </p:nvSpPr>
        <p:spPr>
          <a:xfrm>
            <a:off x="6781800" y="4953000"/>
            <a:ext cx="592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N=9</a:t>
            </a:r>
            <a:endParaRPr/>
          </a:p>
        </p:txBody>
      </p:sp>
      <p:sp>
        <p:nvSpPr>
          <p:cNvPr id="430" name="Google Shape;430;p54"/>
          <p:cNvSpPr txBox="1"/>
          <p:nvPr/>
        </p:nvSpPr>
        <p:spPr>
          <a:xfrm>
            <a:off x="7620000" y="3581400"/>
            <a:ext cx="7064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N=31</a:t>
            </a:r>
            <a:endParaRPr/>
          </a:p>
        </p:txBody>
      </p:sp>
      <p:sp>
        <p:nvSpPr>
          <p:cNvPr id="431" name="Google Shape;431;p54"/>
          <p:cNvSpPr txBox="1"/>
          <p:nvPr/>
        </p:nvSpPr>
        <p:spPr>
          <a:xfrm>
            <a:off x="228600" y="6096000"/>
            <a:ext cx="32210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of Components Taught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</a:t>
            </a:r>
            <a:endParaRPr/>
          </a:p>
        </p:txBody>
      </p:sp>
      <p:sp>
        <p:nvSpPr>
          <p:cNvPr id="432" name="Google Shape;432;p54"/>
          <p:cNvSpPr txBox="1"/>
          <p:nvPr/>
        </p:nvSpPr>
        <p:spPr>
          <a:xfrm>
            <a:off x="3886200" y="6172200"/>
            <a:ext cx="426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      4         3        2	    1   	   0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endParaRPr/>
          </a:p>
        </p:txBody>
      </p:sp>
      <p:cxnSp>
        <p:nvCxnSpPr>
          <p:cNvPr id="433" name="Google Shape;433;p54"/>
          <p:cNvCxnSpPr/>
          <p:nvPr/>
        </p:nvCxnSpPr>
        <p:spPr>
          <a:xfrm>
            <a:off x="3429000" y="6400800"/>
            <a:ext cx="381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55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NCES Reading Report Card 2009</a:t>
            </a:r>
            <a:endParaRPr/>
          </a:p>
        </p:txBody>
      </p:sp>
      <p:sp>
        <p:nvSpPr>
          <p:cNvPr id="439" name="Google Shape;439;p55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Categories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 Basic: Less than partial mastery of prerequisite knowledge and skills fundamental to proficient work at the grade level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Basic: Partial mastery of ……..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Proficient: Solid academic performance. Demonstrated competency over challenging subject matter</a:t>
            </a:r>
            <a:endParaRPr/>
          </a:p>
          <a:p>
            <a:pPr indent="-438150" lvl="1" marL="90805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Advanced: Superior performance</a:t>
            </a:r>
            <a:endParaRPr/>
          </a:p>
          <a:p>
            <a:pPr indent="-469900" lvl="0" marL="4699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Center for Educational Statistics (2009). (NCES 2010-458). Institute of Educational Sciences, US Department of Education, Washington DC.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 RTI: Review</a:t>
            </a:r>
            <a:endParaRPr/>
          </a:p>
        </p:txBody>
      </p:sp>
      <p:sp>
        <p:nvSpPr>
          <p:cNvPr id="277" name="Google Shape;277;p38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Prevention/Early identification - Early intervention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Scientifically-based instruction/interventions matched to student needs + good fidelity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evaluation including frequent progress monitoring in relation to benchmarks, with decision rules applied  </a:t>
            </a:r>
            <a:endParaRPr/>
          </a:p>
          <a:p>
            <a:pPr indent="-438150" lvl="1" marL="908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Decisions driven by student RTI, including gen’l ed  instruction/intervention, remedial services/individual interventions, sp ed eligibility, placement, annual review and exit 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Goal? Improve results</a:t>
            </a:r>
            <a:endParaRPr/>
          </a:p>
          <a:p>
            <a:pPr indent="-354330" lvl="0" marL="4699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56"/>
          <p:cNvSpPr txBox="1"/>
          <p:nvPr/>
        </p:nvSpPr>
        <p:spPr>
          <a:xfrm>
            <a:off x="457200" y="4572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2009 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</a:t>
            </a:r>
            <a:r>
              <a:rPr b="0" baseline="3000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Grade: NCES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Tables A-12, A-13, A-14</a:t>
            </a:r>
            <a:endParaRPr b="0" i="1" sz="28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45" name="Google Shape;445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Google Shape;450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676400"/>
            <a:ext cx="9296400" cy="4067175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57"/>
          <p:cNvSpPr txBox="1"/>
          <p:nvPr/>
        </p:nvSpPr>
        <p:spPr>
          <a:xfrm>
            <a:off x="923925" y="457200"/>
            <a:ext cx="70231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Preparation of Special Education Teachers in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Scientifically-Based Reading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  in 27 IHEs (Reschly et al.,  2007)</a:t>
            </a:r>
            <a:endParaRPr/>
          </a:p>
        </p:txBody>
      </p:sp>
      <p:sp>
        <p:nvSpPr>
          <p:cNvPr id="452" name="Google Shape;452;p57"/>
          <p:cNvSpPr txBox="1"/>
          <p:nvPr/>
        </p:nvSpPr>
        <p:spPr>
          <a:xfrm>
            <a:off x="1371600" y="2514600"/>
            <a:ext cx="57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</a:t>
            </a:r>
            <a:endParaRPr/>
          </a:p>
        </p:txBody>
      </p:sp>
      <p:sp>
        <p:nvSpPr>
          <p:cNvPr id="453" name="Google Shape;453;p57"/>
          <p:cNvSpPr txBox="1"/>
          <p:nvPr/>
        </p:nvSpPr>
        <p:spPr>
          <a:xfrm>
            <a:off x="1600200" y="5818188"/>
            <a:ext cx="1068388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</p:txBody>
      </p:sp>
      <p:cxnSp>
        <p:nvCxnSpPr>
          <p:cNvPr id="454" name="Google Shape;454;p57"/>
          <p:cNvCxnSpPr/>
          <p:nvPr/>
        </p:nvCxnSpPr>
        <p:spPr>
          <a:xfrm flipH="1" rot="10800000">
            <a:off x="2133600" y="5410200"/>
            <a:ext cx="762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55" name="Google Shape;455;p57"/>
          <p:cNvSpPr txBox="1"/>
          <p:nvPr/>
        </p:nvSpPr>
        <p:spPr>
          <a:xfrm>
            <a:off x="2971800" y="3124200"/>
            <a:ext cx="404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</a:t>
            </a:r>
            <a:endParaRPr/>
          </a:p>
        </p:txBody>
      </p:sp>
      <p:sp>
        <p:nvSpPr>
          <p:cNvPr id="456" name="Google Shape;456;p57"/>
          <p:cNvSpPr txBox="1"/>
          <p:nvPr/>
        </p:nvSpPr>
        <p:spPr>
          <a:xfrm>
            <a:off x="3429000" y="3048000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/>
          </a:p>
        </p:txBody>
      </p:sp>
      <p:sp>
        <p:nvSpPr>
          <p:cNvPr id="457" name="Google Shape;457;p57"/>
          <p:cNvSpPr txBox="1"/>
          <p:nvPr/>
        </p:nvSpPr>
        <p:spPr>
          <a:xfrm>
            <a:off x="4419600" y="1676400"/>
            <a:ext cx="455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</a:t>
            </a:r>
            <a:endParaRPr/>
          </a:p>
        </p:txBody>
      </p:sp>
      <p:sp>
        <p:nvSpPr>
          <p:cNvPr id="458" name="Google Shape;458;p57"/>
          <p:cNvSpPr txBox="1"/>
          <p:nvPr/>
        </p:nvSpPr>
        <p:spPr>
          <a:xfrm>
            <a:off x="4953000" y="1828800"/>
            <a:ext cx="471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EI</a:t>
            </a:r>
            <a:endParaRPr/>
          </a:p>
        </p:txBody>
      </p:sp>
      <p:sp>
        <p:nvSpPr>
          <p:cNvPr id="459" name="Google Shape;459;p57"/>
          <p:cNvSpPr txBox="1"/>
          <p:nvPr/>
        </p:nvSpPr>
        <p:spPr>
          <a:xfrm>
            <a:off x="6629400" y="2133600"/>
            <a:ext cx="14573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/>
          </a:p>
        </p:txBody>
      </p:sp>
      <p:sp>
        <p:nvSpPr>
          <p:cNvPr id="460" name="Google Shape;460;p57"/>
          <p:cNvSpPr txBox="1"/>
          <p:nvPr/>
        </p:nvSpPr>
        <p:spPr>
          <a:xfrm>
            <a:off x="457200" y="5562600"/>
            <a:ext cx="1162050" cy="91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NCLB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</a:t>
            </a:r>
            <a:endParaRPr/>
          </a:p>
        </p:txBody>
      </p:sp>
      <p:sp>
        <p:nvSpPr>
          <p:cNvPr id="461" name="Google Shape;461;p57"/>
          <p:cNvSpPr txBox="1"/>
          <p:nvPr/>
        </p:nvSpPr>
        <p:spPr>
          <a:xfrm>
            <a:off x="2438400" y="2438400"/>
            <a:ext cx="53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</a:t>
            </a:r>
            <a:endParaRPr/>
          </a:p>
        </p:txBody>
      </p:sp>
      <p:sp>
        <p:nvSpPr>
          <p:cNvPr id="462" name="Google Shape;462;p57"/>
          <p:cNvSpPr txBox="1"/>
          <p:nvPr/>
        </p:nvSpPr>
        <p:spPr>
          <a:xfrm>
            <a:off x="3429000" y="5715000"/>
            <a:ext cx="1411288" cy="427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</a:t>
            </a:r>
            <a:endParaRPr/>
          </a:p>
        </p:txBody>
      </p:sp>
      <p:cxnSp>
        <p:nvCxnSpPr>
          <p:cNvPr id="463" name="Google Shape;463;p57"/>
          <p:cNvCxnSpPr/>
          <p:nvPr/>
        </p:nvCxnSpPr>
        <p:spPr>
          <a:xfrm rot="10800000">
            <a:off x="4191000" y="5410200"/>
            <a:ext cx="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64" name="Google Shape;464;p57"/>
          <p:cNvSpPr txBox="1"/>
          <p:nvPr/>
        </p:nvSpPr>
        <p:spPr>
          <a:xfrm>
            <a:off x="5638800" y="5791200"/>
            <a:ext cx="130175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Screening</a:t>
            </a:r>
            <a:endParaRPr/>
          </a:p>
        </p:txBody>
      </p:sp>
      <p:cxnSp>
        <p:nvCxnSpPr>
          <p:cNvPr id="465" name="Google Shape;465;p57"/>
          <p:cNvCxnSpPr/>
          <p:nvPr/>
        </p:nvCxnSpPr>
        <p:spPr>
          <a:xfrm rot="10800000">
            <a:off x="5715000" y="5334000"/>
            <a:ext cx="4572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66" name="Google Shape;466;p57"/>
          <p:cNvCxnSpPr/>
          <p:nvPr/>
        </p:nvCxnSpPr>
        <p:spPr>
          <a:xfrm flipH="1">
            <a:off x="6248400" y="2286000"/>
            <a:ext cx="3810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med" w="med" type="triangle"/>
          </a:ln>
        </p:spPr>
      </p:cxnSp>
      <p:sp>
        <p:nvSpPr>
          <p:cNvPr id="467" name="Google Shape;467;p57"/>
          <p:cNvSpPr txBox="1"/>
          <p:nvPr/>
        </p:nvSpPr>
        <p:spPr>
          <a:xfrm>
            <a:off x="0" y="3505200"/>
            <a:ext cx="412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58"/>
          <p:cNvSpPr txBox="1"/>
          <p:nvPr/>
        </p:nvSpPr>
        <p:spPr>
          <a:xfrm>
            <a:off x="4572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Course Syllabi: Projects</a:t>
            </a: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473" name="Google Shape;473;p58"/>
          <p:cNvSpPr txBox="1"/>
          <p:nvPr/>
        </p:nvSpPr>
        <p:spPr>
          <a:xfrm>
            <a:off x="228600" y="18288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Explain your philosophy of literacy.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bulletin board to motivate children to read.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Produce journal explaining personal experience in learning to read.</a:t>
            </a:r>
            <a:endParaRPr/>
          </a:p>
          <a:p>
            <a:pPr indent="-469900" lvl="0" marL="469900" marR="0" rtl="0" algn="l"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Analyze the social justice implications of literacy</a:t>
            </a:r>
            <a:endParaRPr/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9"/>
          <p:cNvSpPr/>
          <p:nvPr/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Math Panel Report Key Findings</a:t>
            </a:r>
            <a:b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www.ed.gov/mathpanel</a:t>
            </a:r>
            <a:endParaRPr/>
          </a:p>
        </p:txBody>
      </p:sp>
      <p:sp>
        <p:nvSpPr>
          <p:cNvPr id="479" name="Google Shape;479;p59"/>
          <p:cNvSpPr/>
          <p:nvPr/>
        </p:nvSpPr>
        <p:spPr>
          <a:xfrm>
            <a:off x="228600" y="1676400"/>
            <a:ext cx="8915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Conceptual understanding, computational and procedural fluency, and problem solving skills are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equally important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mutually reinforce each other.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should develop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immediate recall of arithmetic facts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free the “working memory” for solving more complex problems.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Teachers' regular use of </a:t>
            </a: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assessments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can improve student learning in mathematics.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Explicit instruction for students who struggle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math is effective in increasing student learning. </a:t>
            </a:r>
            <a:endParaRPr/>
          </a:p>
          <a:p>
            <a:pPr indent="-469900" lvl="0" marL="469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should understand how to provide </a:t>
            </a: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clear models for solving a problem type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an array of examples, offer opportunities for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 practice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encourage students to “think aloud,” and give </a:t>
            </a:r>
            <a:r>
              <a:rPr b="1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 feedback.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4" name="Google Shape;484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225" y="1481138"/>
            <a:ext cx="7288213" cy="4359275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60"/>
          <p:cNvSpPr txBox="1"/>
          <p:nvPr/>
        </p:nvSpPr>
        <p:spPr>
          <a:xfrm>
            <a:off x="533400" y="609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8</a:t>
            </a:r>
            <a:r>
              <a:rPr b="0" baseline="3000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th</a:t>
            </a:r>
            <a:r>
              <a:rPr b="0" i="0" lang="en-US" sz="3200" u="none" cap="none" strike="noStrike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 Grade NAEP Results (2007) by Group</a:t>
            </a:r>
            <a:endParaRPr/>
          </a:p>
        </p:txBody>
      </p:sp>
      <p:sp>
        <p:nvSpPr>
          <p:cNvPr id="486" name="Google Shape;486;p60"/>
          <p:cNvSpPr txBox="1"/>
          <p:nvPr/>
        </p:nvSpPr>
        <p:spPr>
          <a:xfrm>
            <a:off x="381000" y="1828800"/>
            <a:ext cx="22860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rcent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7" name="Google Shape;487;p60"/>
          <p:cNvSpPr txBox="1"/>
          <p:nvPr/>
        </p:nvSpPr>
        <p:spPr>
          <a:xfrm>
            <a:off x="3733800" y="6248400"/>
            <a:ext cx="1128713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61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and Instruction</a:t>
            </a:r>
            <a:endParaRPr/>
          </a:p>
        </p:txBody>
      </p:sp>
      <p:sp>
        <p:nvSpPr>
          <p:cNvPr id="494" name="Google Shape;494;p61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Significant improvement is essential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instructional design principles exist, are rarely taught and used infrequently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 preparation ignores many crucial instructional design principles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SEAs, LEAs, assisted by publishers have to overcome inadequacies in teacher preparation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2"/>
          <p:cNvSpPr/>
          <p:nvPr/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 for Academic and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Interventions</a:t>
            </a:r>
            <a:endParaRPr/>
          </a:p>
        </p:txBody>
      </p:sp>
      <p:sp>
        <p:nvSpPr>
          <p:cNvPr id="501" name="Google Shape;501;p62"/>
          <p:cNvSpPr/>
          <p:nvPr/>
        </p:nvSpPr>
        <p:spPr>
          <a:xfrm>
            <a:off x="228600" y="1752600"/>
            <a:ext cx="86868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8150" lvl="0" marL="45085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Vaughn-Gross Reading Center,  Sharon Vaughn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http://www.texasreading.org/utcrla/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Florida Reading Center-Torgesen/Wagner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http://www.fcrr.org/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Monitoring: 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http://www.studentprogress.org/default.asp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 Central-James Wright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http://www.interventioncentral.org/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Center on Instruction (Reading, Math, Writing, etc)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8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http://www.centeroninstruction.org/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438150" lvl="0" marL="4508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1" marL="9080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Results</a:t>
            </a:r>
            <a:endParaRPr/>
          </a:p>
        </p:txBody>
      </p:sp>
      <p:sp>
        <p:nvSpPr>
          <p:cNvPr id="507" name="Google Shape;507;p6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 success of instructional program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Percent of students at or above benchmarks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necessary, examine curriculum, instruction, or both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Identify students below benchmarks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Interventions within general education classroom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 progress and consider need for more intensive interventions at Tier II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4"/>
          <p:cNvSpPr/>
          <p:nvPr/>
        </p:nvSpPr>
        <p:spPr>
          <a:xfrm>
            <a:off x="457200" y="3048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 Benchmarks</a:t>
            </a:r>
            <a:endParaRPr/>
          </a:p>
        </p:txBody>
      </p:sp>
      <p:graphicFrame>
        <p:nvGraphicFramePr>
          <p:cNvPr id="513" name="Google Shape;513;p64"/>
          <p:cNvGraphicFramePr/>
          <p:nvPr/>
        </p:nvGraphicFramePr>
        <p:xfrm>
          <a:off x="381000" y="1752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{E5DC2535-5E4F-4F22-955D-313FE0519FFD}</a:tableStyleId>
              </a:tblPr>
              <a:tblGrid>
                <a:gridCol w="2589225"/>
                <a:gridCol w="3179750"/>
                <a:gridCol w="2579700"/>
              </a:tblGrid>
              <a:tr h="85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Age/Grade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Measure Fluency (FL)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Criterion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6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Winter KTG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Letter Naming Fl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Initial Sound Fl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 sounds per minute (pm)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KTG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Phoneme Seg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 sounds pm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Winter 1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1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2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nd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Spring 3</a:t>
                      </a:r>
                      <a:r>
                        <a:rPr b="0" baseline="3000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rd</a:t>
                      </a: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gr.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Nonsense WD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Oral Rdg Fluency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 sounds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 wds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 wds pm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2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b="0" i="0" lang="en-US" sz="26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110 wds pm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14" name="Google Shape;514;p64"/>
          <p:cNvSpPr txBox="1"/>
          <p:nvPr/>
        </p:nvSpPr>
        <p:spPr>
          <a:xfrm>
            <a:off x="1295400" y="914400"/>
            <a:ext cx="64770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Benchmark is lowest level to still have an 80%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probability of passing high stakes reading tests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5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Consequences of Not Meeting Tier I Goals</a:t>
            </a:r>
            <a:endParaRPr/>
          </a:p>
        </p:txBody>
      </p:sp>
      <p:sp>
        <p:nvSpPr>
          <p:cNvPr id="520" name="Google Shape;520;p65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Upside down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Overload Tier II and Tier III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Low probability of passing high stakes reading tests</a:t>
            </a:r>
            <a:endParaRPr/>
          </a:p>
          <a:p>
            <a:pPr indent="-46990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Markedly reduced likelihood of high school completion and post-secondary educational and career participation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9"/>
          <p:cNvSpPr/>
          <p:nvPr/>
        </p:nvSpPr>
        <p:spPr>
          <a:xfrm>
            <a:off x="609600" y="1600200"/>
            <a:ext cx="8305800" cy="441960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39"/>
          <p:cNvCxnSpPr/>
          <p:nvPr/>
        </p:nvCxnSpPr>
        <p:spPr>
          <a:xfrm>
            <a:off x="3886200" y="2743200"/>
            <a:ext cx="18288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39"/>
          <p:cNvCxnSpPr/>
          <p:nvPr/>
        </p:nvCxnSpPr>
        <p:spPr>
          <a:xfrm>
            <a:off x="2438400" y="4191000"/>
            <a:ext cx="46482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39"/>
          <p:cNvSpPr txBox="1"/>
          <p:nvPr/>
        </p:nvSpPr>
        <p:spPr>
          <a:xfrm>
            <a:off x="2133600" y="609600"/>
            <a:ext cx="52022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Multi-tiered Interventions Varying in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Intensity and Measurement Precision</a:t>
            </a:r>
            <a:endParaRPr/>
          </a:p>
        </p:txBody>
      </p:sp>
      <p:sp>
        <p:nvSpPr>
          <p:cNvPr id="286" name="Google Shape;286;p39"/>
          <p:cNvSpPr txBox="1"/>
          <p:nvPr/>
        </p:nvSpPr>
        <p:spPr>
          <a:xfrm>
            <a:off x="2787650" y="4267200"/>
            <a:ext cx="41846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Core Program Academics and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 in General Education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87" name="Google Shape;287;p39"/>
          <p:cNvSpPr txBox="1"/>
          <p:nvPr/>
        </p:nvSpPr>
        <p:spPr>
          <a:xfrm>
            <a:off x="5029200" y="4989513"/>
            <a:ext cx="2822575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School-wide positive supports and effective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classroom management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88" name="Google Shape;288;p39"/>
          <p:cNvSpPr txBox="1"/>
          <p:nvPr/>
        </p:nvSpPr>
        <p:spPr>
          <a:xfrm>
            <a:off x="1905000" y="5105400"/>
            <a:ext cx="29273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 core 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basic academic skills</a:t>
            </a:r>
            <a:endParaRPr/>
          </a:p>
        </p:txBody>
      </p:sp>
      <p:sp>
        <p:nvSpPr>
          <p:cNvPr id="289" name="Google Shape;289;p39"/>
          <p:cNvSpPr txBox="1"/>
          <p:nvPr/>
        </p:nvSpPr>
        <p:spPr>
          <a:xfrm>
            <a:off x="3352800" y="3276600"/>
            <a:ext cx="2895600" cy="91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II: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Intense Academic and Behavioral Interventions</a:t>
            </a:r>
            <a:endParaRPr/>
          </a:p>
        </p:txBody>
      </p:sp>
      <p:cxnSp>
        <p:nvCxnSpPr>
          <p:cNvPr id="290" name="Google Shape;290;p39"/>
          <p:cNvCxnSpPr/>
          <p:nvPr/>
        </p:nvCxnSpPr>
        <p:spPr>
          <a:xfrm>
            <a:off x="3276600" y="3276600"/>
            <a:ext cx="3048000" cy="0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1" name="Google Shape;291;p39"/>
          <p:cNvSpPr txBox="1"/>
          <p:nvPr/>
        </p:nvSpPr>
        <p:spPr>
          <a:xfrm>
            <a:off x="3886200" y="2819400"/>
            <a:ext cx="1987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Making</a:t>
            </a:r>
            <a:endParaRPr/>
          </a:p>
        </p:txBody>
      </p:sp>
      <p:sp>
        <p:nvSpPr>
          <p:cNvPr id="292" name="Google Shape;292;p39"/>
          <p:cNvSpPr txBox="1"/>
          <p:nvPr/>
        </p:nvSpPr>
        <p:spPr>
          <a:xfrm>
            <a:off x="4343400" y="2057400"/>
            <a:ext cx="8572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 III</a:t>
            </a:r>
            <a:endParaRPr/>
          </a:p>
        </p:txBody>
      </p:sp>
      <p:cxnSp>
        <p:nvCxnSpPr>
          <p:cNvPr id="293" name="Google Shape;293;p39"/>
          <p:cNvCxnSpPr/>
          <p:nvPr/>
        </p:nvCxnSpPr>
        <p:spPr>
          <a:xfrm flipH="1" rot="10800000">
            <a:off x="381000" y="4648200"/>
            <a:ext cx="1066800" cy="1066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4" name="Google Shape;294;p39"/>
          <p:cNvCxnSpPr/>
          <p:nvPr/>
        </p:nvCxnSpPr>
        <p:spPr>
          <a:xfrm flipH="1" rot="10800000">
            <a:off x="1676400" y="3581400"/>
            <a:ext cx="838200" cy="838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5" name="Google Shape;295;p39"/>
          <p:cNvCxnSpPr/>
          <p:nvPr/>
        </p:nvCxnSpPr>
        <p:spPr>
          <a:xfrm flipH="1" rot="10800000">
            <a:off x="2667000" y="2667000"/>
            <a:ext cx="685800" cy="685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6" name="Google Shape;296;p39"/>
          <p:cNvCxnSpPr/>
          <p:nvPr/>
        </p:nvCxnSpPr>
        <p:spPr>
          <a:xfrm flipH="1" rot="10800000">
            <a:off x="3505200" y="1676400"/>
            <a:ext cx="838200" cy="838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7" name="Google Shape;297;p39"/>
          <p:cNvCxnSpPr/>
          <p:nvPr/>
        </p:nvCxnSpPr>
        <p:spPr>
          <a:xfrm flipH="1">
            <a:off x="3352800" y="1600200"/>
            <a:ext cx="762000" cy="762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8" name="Google Shape;298;p39"/>
          <p:cNvCxnSpPr/>
          <p:nvPr/>
        </p:nvCxnSpPr>
        <p:spPr>
          <a:xfrm flipH="1">
            <a:off x="2514600" y="2590800"/>
            <a:ext cx="609600" cy="609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99" name="Google Shape;299;p39"/>
          <p:cNvCxnSpPr/>
          <p:nvPr/>
        </p:nvCxnSpPr>
        <p:spPr>
          <a:xfrm flipH="1">
            <a:off x="1524000" y="3505200"/>
            <a:ext cx="685800" cy="6858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00" name="Google Shape;300;p39"/>
          <p:cNvCxnSpPr/>
          <p:nvPr/>
        </p:nvCxnSpPr>
        <p:spPr>
          <a:xfrm flipH="1">
            <a:off x="304800" y="4572000"/>
            <a:ext cx="914400" cy="914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01" name="Google Shape;301;p39"/>
          <p:cNvSpPr txBox="1"/>
          <p:nvPr/>
        </p:nvSpPr>
        <p:spPr>
          <a:xfrm>
            <a:off x="381000" y="2108200"/>
            <a:ext cx="207645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Progression 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higher and lower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tiers determined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children’s RTI</a:t>
            </a:r>
            <a:endParaRPr/>
          </a:p>
        </p:txBody>
      </p:sp>
      <p:sp>
        <p:nvSpPr>
          <p:cNvPr id="302" name="Google Shape;302;p39"/>
          <p:cNvSpPr txBox="1"/>
          <p:nvPr/>
        </p:nvSpPr>
        <p:spPr>
          <a:xfrm>
            <a:off x="6750050" y="2895600"/>
            <a:ext cx="259715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group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individual inter-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ventions using PS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standard protocol</a:t>
            </a:r>
            <a:endParaRPr/>
          </a:p>
        </p:txBody>
      </p:sp>
      <p:cxnSp>
        <p:nvCxnSpPr>
          <p:cNvPr id="303" name="Google Shape;303;p39"/>
          <p:cNvCxnSpPr/>
          <p:nvPr/>
        </p:nvCxnSpPr>
        <p:spPr>
          <a:xfrm flipH="1" rot="10800000">
            <a:off x="6096000" y="3733800"/>
            <a:ext cx="762000" cy="76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04" name="Google Shape;304;p39"/>
          <p:cNvSpPr txBox="1"/>
          <p:nvPr/>
        </p:nvSpPr>
        <p:spPr>
          <a:xfrm>
            <a:off x="5943600" y="1676400"/>
            <a:ext cx="30416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intense, longer term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interventions</a:t>
            </a:r>
            <a:endParaRPr/>
          </a:p>
        </p:txBody>
      </p:sp>
      <p:cxnSp>
        <p:nvCxnSpPr>
          <p:cNvPr id="305" name="Google Shape;305;p39"/>
          <p:cNvCxnSpPr/>
          <p:nvPr/>
        </p:nvCxnSpPr>
        <p:spPr>
          <a:xfrm flipH="1" rot="10800000">
            <a:off x="5257800" y="2133600"/>
            <a:ext cx="609600" cy="1524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5" name="Google Shape;525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9588" y="1371600"/>
            <a:ext cx="8634412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26" name="Google Shape;526;p66"/>
          <p:cNvCxnSpPr/>
          <p:nvPr/>
        </p:nvCxnSpPr>
        <p:spPr>
          <a:xfrm>
            <a:off x="1676400" y="4038600"/>
            <a:ext cx="6553200" cy="0"/>
          </a:xfrm>
          <a:prstGeom prst="straightConnector1">
            <a:avLst/>
          </a:prstGeom>
          <a:noFill/>
          <a:ln cap="flat" cmpd="sng" w="5715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27" name="Google Shape;527;p66"/>
          <p:cNvSpPr txBox="1"/>
          <p:nvPr/>
        </p:nvSpPr>
        <p:spPr>
          <a:xfrm>
            <a:off x="457200" y="228600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KTG: Initial Sound Fluency Fall to January  05-06 Yr.</a:t>
            </a:r>
            <a:endParaRPr/>
          </a:p>
        </p:txBody>
      </p:sp>
      <p:sp>
        <p:nvSpPr>
          <p:cNvPr id="528" name="Google Shape;528;p66"/>
          <p:cNvSpPr txBox="1"/>
          <p:nvPr/>
        </p:nvSpPr>
        <p:spPr>
          <a:xfrm>
            <a:off x="4495800" y="3048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Winter KTG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 sounds correct/min.</a:t>
            </a:r>
            <a:endParaRPr/>
          </a:p>
        </p:txBody>
      </p:sp>
      <p:sp>
        <p:nvSpPr>
          <p:cNvPr id="529" name="Google Shape;529;p66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b="0" i="0" sz="2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66"/>
          <p:cNvSpPr txBox="1"/>
          <p:nvPr/>
        </p:nvSpPr>
        <p:spPr>
          <a:xfrm>
            <a:off x="4572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KTG Teacher and Traditional Instruction</a:t>
            </a:r>
            <a:endParaRPr/>
          </a:p>
        </p:txBody>
      </p:sp>
      <p:sp>
        <p:nvSpPr>
          <p:cNvPr id="531" name="Google Shape;531;p66"/>
          <p:cNvSpPr txBox="1"/>
          <p:nvPr/>
        </p:nvSpPr>
        <p:spPr>
          <a:xfrm>
            <a:off x="1828800" y="1828800"/>
            <a:ext cx="5681663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not satisfactory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CC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Must improve curriculum, instruction or both</a:t>
            </a:r>
            <a:endParaRPr/>
          </a:p>
        </p:txBody>
      </p:sp>
      <p:sp>
        <p:nvSpPr>
          <p:cNvPr id="532" name="Google Shape;532;p66"/>
          <p:cNvSpPr txBox="1"/>
          <p:nvPr/>
        </p:nvSpPr>
        <p:spPr>
          <a:xfrm>
            <a:off x="5334000" y="5715000"/>
            <a:ext cx="38195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On all class-wide graphs look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at level and progress</a:t>
            </a:r>
            <a:endParaRPr/>
          </a:p>
        </p:txBody>
      </p:sp>
      <p:sp>
        <p:nvSpPr>
          <p:cNvPr id="533" name="Google Shape;533;p66"/>
          <p:cNvSpPr txBox="1"/>
          <p:nvPr/>
        </p:nvSpPr>
        <p:spPr>
          <a:xfrm>
            <a:off x="0" y="2362200"/>
            <a:ext cx="144145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Aka 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</p:txBody>
      </p:sp>
      <p:cxnSp>
        <p:nvCxnSpPr>
          <p:cNvPr id="534" name="Google Shape;534;p66"/>
          <p:cNvCxnSpPr/>
          <p:nvPr/>
        </p:nvCxnSpPr>
        <p:spPr>
          <a:xfrm>
            <a:off x="1219200" y="2514600"/>
            <a:ext cx="685800" cy="1447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K4FTF500\MCTN00654_0000[1].wmf" id="535" name="Google Shape;535;p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52800" y="228600"/>
            <a:ext cx="1447800" cy="1354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1" name="Google Shape;541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371600"/>
            <a:ext cx="8634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2" name="Google Shape;542;p67"/>
          <p:cNvCxnSpPr/>
          <p:nvPr/>
        </p:nvCxnSpPr>
        <p:spPr>
          <a:xfrm flipH="1" rot="10800000">
            <a:off x="1752600" y="4038600"/>
            <a:ext cx="6738938" cy="26988"/>
          </a:xfrm>
          <a:prstGeom prst="straightConnector1">
            <a:avLst/>
          </a:prstGeom>
          <a:noFill/>
          <a:ln cap="flat" cmpd="sng" w="3810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3" name="Google Shape;543;p67"/>
          <p:cNvSpPr txBox="1"/>
          <p:nvPr/>
        </p:nvSpPr>
        <p:spPr>
          <a:xfrm>
            <a:off x="503238" y="439738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KTG: Initial Sound Fluency Fall to January  05-06 Yr.</a:t>
            </a:r>
            <a:endParaRPr/>
          </a:p>
        </p:txBody>
      </p:sp>
      <p:sp>
        <p:nvSpPr>
          <p:cNvPr id="544" name="Google Shape;544;p67"/>
          <p:cNvSpPr txBox="1"/>
          <p:nvPr/>
        </p:nvSpPr>
        <p:spPr>
          <a:xfrm>
            <a:off x="4460875" y="6604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Winter KTG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 sounds correct/min.</a:t>
            </a:r>
            <a:endParaRPr/>
          </a:p>
        </p:txBody>
      </p:sp>
      <p:sp>
        <p:nvSpPr>
          <p:cNvPr id="545" name="Google Shape;545;p67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b="0" i="0" sz="2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67"/>
          <p:cNvSpPr txBox="1"/>
          <p:nvPr/>
        </p:nvSpPr>
        <p:spPr>
          <a:xfrm>
            <a:off x="228600" y="56388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Experienced Teacher Direct Instruction</a:t>
            </a:r>
            <a:endParaRPr/>
          </a:p>
        </p:txBody>
      </p:sp>
      <p:sp>
        <p:nvSpPr>
          <p:cNvPr id="547" name="Google Shape;547;p67"/>
          <p:cNvSpPr/>
          <p:nvPr/>
        </p:nvSpPr>
        <p:spPr>
          <a:xfrm>
            <a:off x="1828800" y="1828800"/>
            <a:ext cx="480060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satisfactory. Can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results to assess individual student risk</a:t>
            </a:r>
            <a:endParaRPr/>
          </a:p>
        </p:txBody>
      </p:sp>
      <p:sp>
        <p:nvSpPr>
          <p:cNvPr id="548" name="Google Shape;548;p67"/>
          <p:cNvSpPr txBox="1"/>
          <p:nvPr/>
        </p:nvSpPr>
        <p:spPr>
          <a:xfrm>
            <a:off x="288925" y="31607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49" name="Google Shape;549;p67"/>
          <p:cNvCxnSpPr/>
          <p:nvPr/>
        </p:nvCxnSpPr>
        <p:spPr>
          <a:xfrm>
            <a:off x="1219200" y="3429000"/>
            <a:ext cx="9906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4" name="Google Shape;554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371600"/>
            <a:ext cx="9015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5" name="Google Shape;555;p68"/>
          <p:cNvCxnSpPr/>
          <p:nvPr/>
        </p:nvCxnSpPr>
        <p:spPr>
          <a:xfrm>
            <a:off x="1752600" y="3505200"/>
            <a:ext cx="6781800" cy="0"/>
          </a:xfrm>
          <a:prstGeom prst="straightConnector1">
            <a:avLst/>
          </a:prstGeom>
          <a:noFill/>
          <a:ln cap="flat" cmpd="sng" w="3810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6" name="Google Shape;556;p68"/>
          <p:cNvSpPr txBox="1"/>
          <p:nvPr/>
        </p:nvSpPr>
        <p:spPr>
          <a:xfrm>
            <a:off x="503238" y="439738"/>
            <a:ext cx="28543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Phoneme Seg. Fluency: Jan to May  05-06 Yr.</a:t>
            </a:r>
            <a:endParaRPr/>
          </a:p>
        </p:txBody>
      </p:sp>
      <p:sp>
        <p:nvSpPr>
          <p:cNvPr id="557" name="Google Shape;557;p68"/>
          <p:cNvSpPr txBox="1"/>
          <p:nvPr/>
        </p:nvSpPr>
        <p:spPr>
          <a:xfrm>
            <a:off x="5038725" y="685800"/>
            <a:ext cx="4105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35 correct</a:t>
            </a:r>
            <a:endParaRPr/>
          </a:p>
        </p:txBody>
      </p:sp>
      <p:sp>
        <p:nvSpPr>
          <p:cNvPr id="558" name="Google Shape;558;p68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sz="2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68"/>
          <p:cNvSpPr txBox="1"/>
          <p:nvPr/>
        </p:nvSpPr>
        <p:spPr>
          <a:xfrm>
            <a:off x="3048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KTG Teacher and Traditional Instruction</a:t>
            </a:r>
            <a:endParaRPr/>
          </a:p>
        </p:txBody>
      </p:sp>
      <p:sp>
        <p:nvSpPr>
          <p:cNvPr id="560" name="Google Shape;560;p68"/>
          <p:cNvSpPr/>
          <p:nvPr/>
        </p:nvSpPr>
        <p:spPr>
          <a:xfrm>
            <a:off x="1905000" y="1828800"/>
            <a:ext cx="48768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for class are not satisfactory. Must improve curriculum, instruction or both</a:t>
            </a:r>
            <a:endParaRPr/>
          </a:p>
        </p:txBody>
      </p:sp>
      <p:sp>
        <p:nvSpPr>
          <p:cNvPr id="561" name="Google Shape;561;p68"/>
          <p:cNvSpPr txBox="1"/>
          <p:nvPr/>
        </p:nvSpPr>
        <p:spPr>
          <a:xfrm>
            <a:off x="288925" y="27035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2" name="Google Shape;562;p68"/>
          <p:cNvCxnSpPr/>
          <p:nvPr/>
        </p:nvCxnSpPr>
        <p:spPr>
          <a:xfrm>
            <a:off x="1295400" y="2895600"/>
            <a:ext cx="18288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K4FTF500\MCj02908610000[1].wmf" id="563" name="Google Shape;563;p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0" y="152400"/>
            <a:ext cx="2346325" cy="166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8" name="Google Shape;568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447800"/>
            <a:ext cx="8634413" cy="46767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9" name="Google Shape;569;p69"/>
          <p:cNvCxnSpPr/>
          <p:nvPr/>
        </p:nvCxnSpPr>
        <p:spPr>
          <a:xfrm flipH="1" rot="10800000">
            <a:off x="1981200" y="3581400"/>
            <a:ext cx="6738938" cy="26988"/>
          </a:xfrm>
          <a:prstGeom prst="straightConnector1">
            <a:avLst/>
          </a:prstGeom>
          <a:noFill/>
          <a:ln cap="flat" cmpd="sng" w="57150">
            <a:solidFill>
              <a:srgbClr val="9900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0" name="Google Shape;570;p69"/>
          <p:cNvSpPr txBox="1"/>
          <p:nvPr/>
        </p:nvSpPr>
        <p:spPr>
          <a:xfrm>
            <a:off x="503238" y="439738"/>
            <a:ext cx="2854325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Phoneme Seg. Fluency: Jan to May  05-06 Yr.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69"/>
          <p:cNvSpPr txBox="1"/>
          <p:nvPr/>
        </p:nvSpPr>
        <p:spPr>
          <a:xfrm>
            <a:off x="4460875" y="660400"/>
            <a:ext cx="41052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Benchmark: May 35 per minute</a:t>
            </a:r>
            <a:endParaRPr/>
          </a:p>
        </p:txBody>
      </p:sp>
      <p:sp>
        <p:nvSpPr>
          <p:cNvPr id="572" name="Google Shape;572;p69"/>
          <p:cNvSpPr txBox="1"/>
          <p:nvPr/>
        </p:nvSpPr>
        <p:spPr>
          <a:xfrm>
            <a:off x="1449388" y="6567488"/>
            <a:ext cx="7694612" cy="29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54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 sz="240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69"/>
          <p:cNvSpPr txBox="1"/>
          <p:nvPr/>
        </p:nvSpPr>
        <p:spPr>
          <a:xfrm>
            <a:off x="228600" y="5791200"/>
            <a:ext cx="3429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Experienced Teacher Direct Instruction</a:t>
            </a:r>
            <a:endParaRPr/>
          </a:p>
        </p:txBody>
      </p:sp>
      <p:sp>
        <p:nvSpPr>
          <p:cNvPr id="574" name="Google Shape;574;p69"/>
          <p:cNvSpPr txBox="1"/>
          <p:nvPr/>
        </p:nvSpPr>
        <p:spPr>
          <a:xfrm>
            <a:off x="288925" y="2855913"/>
            <a:ext cx="8191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Line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5" name="Google Shape;575;p69"/>
          <p:cNvCxnSpPr/>
          <p:nvPr/>
        </p:nvCxnSpPr>
        <p:spPr>
          <a:xfrm>
            <a:off x="1066800" y="3124200"/>
            <a:ext cx="13716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descr="C:\Program Files\Microsoft Office\MEDIA\CAGCAT10\j0302953.jpg" id="576" name="Google Shape;576;p6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152400"/>
            <a:ext cx="1228725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2" name="Google Shape;582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33400" y="1600200"/>
            <a:ext cx="9906000" cy="4851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70"/>
          <p:cNvSpPr txBox="1"/>
          <p:nvPr/>
        </p:nvSpPr>
        <p:spPr>
          <a:xfrm>
            <a:off x="228600" y="381000"/>
            <a:ext cx="8915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Second Grade Oral Reading Fluency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Benchmarks: Early 2nd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=42 WCM;   Winter=71 WCM End of 2</a:t>
            </a:r>
            <a:r>
              <a:rPr baseline="30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=90 to 95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</p:txBody>
      </p:sp>
      <p:cxnSp>
        <p:nvCxnSpPr>
          <p:cNvPr id="584" name="Google Shape;584;p70"/>
          <p:cNvCxnSpPr/>
          <p:nvPr/>
        </p:nvCxnSpPr>
        <p:spPr>
          <a:xfrm flipH="1" rot="10800000">
            <a:off x="762000" y="2743200"/>
            <a:ext cx="7219950" cy="6350"/>
          </a:xfrm>
          <a:prstGeom prst="straightConnector1">
            <a:avLst/>
          </a:prstGeom>
          <a:noFill/>
          <a:ln cap="flat" cmpd="sng" w="57150">
            <a:solidFill>
              <a:srgbClr val="666699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85" name="Google Shape;585;p70"/>
          <p:cNvCxnSpPr/>
          <p:nvPr/>
        </p:nvCxnSpPr>
        <p:spPr>
          <a:xfrm>
            <a:off x="762000" y="3505200"/>
            <a:ext cx="7215188" cy="19050"/>
          </a:xfrm>
          <a:prstGeom prst="straightConnector1">
            <a:avLst/>
          </a:prstGeom>
          <a:noFill/>
          <a:ln cap="flat" cmpd="sng" w="57150">
            <a:solidFill>
              <a:srgbClr val="6600CC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586" name="Google Shape;586;p70"/>
          <p:cNvCxnSpPr/>
          <p:nvPr/>
        </p:nvCxnSpPr>
        <p:spPr>
          <a:xfrm>
            <a:off x="762000" y="4343400"/>
            <a:ext cx="7224713" cy="0"/>
          </a:xfrm>
          <a:prstGeom prst="straightConnector1">
            <a:avLst/>
          </a:prstGeom>
          <a:noFill/>
          <a:ln cap="flat" cmpd="sng" w="57150">
            <a:solidFill>
              <a:srgbClr val="CC99FF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587" name="Google Shape;587;p70"/>
          <p:cNvSpPr txBox="1"/>
          <p:nvPr/>
        </p:nvSpPr>
        <p:spPr>
          <a:xfrm>
            <a:off x="2590800" y="3200400"/>
            <a:ext cx="4127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33CC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??</a:t>
            </a:r>
            <a:endParaRPr/>
          </a:p>
        </p:txBody>
      </p:sp>
      <p:sp>
        <p:nvSpPr>
          <p:cNvPr id="588" name="Google Shape;588;p70"/>
          <p:cNvSpPr/>
          <p:nvPr/>
        </p:nvSpPr>
        <p:spPr>
          <a:xfrm flipH="1" rot="-137390">
            <a:off x="838200" y="41910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9" name="Google Shape;589;p70"/>
          <p:cNvSpPr/>
          <p:nvPr/>
        </p:nvSpPr>
        <p:spPr>
          <a:xfrm flipH="1" rot="-137390">
            <a:off x="1219200" y="35814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70"/>
          <p:cNvSpPr/>
          <p:nvPr/>
        </p:nvSpPr>
        <p:spPr>
          <a:xfrm flipH="1" rot="-137390">
            <a:off x="1905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1" name="Google Shape;591;p70"/>
          <p:cNvSpPr/>
          <p:nvPr/>
        </p:nvSpPr>
        <p:spPr>
          <a:xfrm flipH="1" rot="-137390">
            <a:off x="2286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2" name="Google Shape;592;p70"/>
          <p:cNvSpPr/>
          <p:nvPr/>
        </p:nvSpPr>
        <p:spPr>
          <a:xfrm flipH="1" rot="-137390">
            <a:off x="3352800" y="41148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3" name="Google Shape;593;p70"/>
          <p:cNvSpPr/>
          <p:nvPr/>
        </p:nvSpPr>
        <p:spPr>
          <a:xfrm flipH="1" rot="-137390">
            <a:off x="3048000" y="3657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4" name="Google Shape;594;p70"/>
          <p:cNvSpPr/>
          <p:nvPr/>
        </p:nvSpPr>
        <p:spPr>
          <a:xfrm flipH="1" rot="-137390">
            <a:off x="6553200" y="41148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5" name="Google Shape;595;p70"/>
          <p:cNvSpPr/>
          <p:nvPr/>
        </p:nvSpPr>
        <p:spPr>
          <a:xfrm flipH="1" rot="-137390">
            <a:off x="6934200" y="38100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6" name="Google Shape;596;p70"/>
          <p:cNvSpPr/>
          <p:nvPr/>
        </p:nvSpPr>
        <p:spPr>
          <a:xfrm>
            <a:off x="228600" y="6216650"/>
            <a:ext cx="42672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Students needing greater Gen’l Ed monitoring and  Interventions</a:t>
            </a:r>
            <a:endParaRPr/>
          </a:p>
        </p:txBody>
      </p:sp>
      <p:sp>
        <p:nvSpPr>
          <p:cNvPr id="597" name="Google Shape;597;p70"/>
          <p:cNvSpPr/>
          <p:nvPr/>
        </p:nvSpPr>
        <p:spPr>
          <a:xfrm flipH="1" rot="-137390">
            <a:off x="228600" y="6324600"/>
            <a:ext cx="254000" cy="77788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99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8" name="Google Shape;598;p70"/>
          <p:cNvSpPr txBox="1"/>
          <p:nvPr/>
        </p:nvSpPr>
        <p:spPr>
          <a:xfrm>
            <a:off x="1066800" y="1066800"/>
            <a:ext cx="76168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results? Poor results? Level is unsatisfactory. Progress is good.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 results at early 2</a:t>
            </a:r>
            <a:r>
              <a:rPr b="1" baseline="30000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</a:t>
            </a: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grade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7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Individual Progress Monitoring Essential</a:t>
            </a:r>
            <a:endParaRPr/>
          </a:p>
        </p:txBody>
      </p:sp>
      <p:sp>
        <p:nvSpPr>
          <p:cNvPr id="605" name="Google Shape;605;p7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rate?  Normative data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Frequency? At least weekly, perhaps bi-weekly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Formative Evaluation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 with goals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 in relation to goals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Rules to guide changes in instruction or to raise goal. 2 or 3 data points above or below goal leads to changes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Time Series Analysis Graphs</a:t>
            </a:r>
            <a:endParaRPr/>
          </a:p>
        </p:txBody>
      </p:sp>
      <p:sp>
        <p:nvSpPr>
          <p:cNvPr id="611" name="Google Shape;611;p7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Useful to visually represent progress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Facilitates making intervention changes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Simple, but powerful tool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Rarely used despite 40 years of research confirming positive effects of CBM and formative evaluation decision rules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 graphs that follow: Egbert is in February of Grade 1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has some interfering behaviors including moderate levels of disruptive behavior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 problem is low reading based on universal screening measures in September and January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6096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73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19" name="Google Shape;619;p73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20" name="Google Shape;620;p73"/>
          <p:cNvSpPr txBox="1"/>
          <p:nvPr/>
        </p:nvSpPr>
        <p:spPr>
          <a:xfrm>
            <a:off x="1143000" y="228600"/>
            <a:ext cx="678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 Current Status February Grade 1</a:t>
            </a:r>
            <a:endParaRPr/>
          </a:p>
        </p:txBody>
      </p:sp>
      <p:sp>
        <p:nvSpPr>
          <p:cNvPr id="621" name="Google Shape;621;p73"/>
          <p:cNvSpPr txBox="1"/>
          <p:nvPr/>
        </p:nvSpPr>
        <p:spPr>
          <a:xfrm>
            <a:off x="838200" y="52578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22" name="Google Shape;622;p73"/>
          <p:cNvSpPr txBox="1"/>
          <p:nvPr/>
        </p:nvSpPr>
        <p:spPr>
          <a:xfrm>
            <a:off x="1660525" y="3922713"/>
            <a:ext cx="22256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Benchmark=24</a:t>
            </a:r>
            <a:endParaRPr/>
          </a:p>
        </p:txBody>
      </p:sp>
      <p:cxnSp>
        <p:nvCxnSpPr>
          <p:cNvPr id="623" name="Google Shape;623;p73"/>
          <p:cNvCxnSpPr/>
          <p:nvPr/>
        </p:nvCxnSpPr>
        <p:spPr>
          <a:xfrm flipH="1">
            <a:off x="1752600" y="4267200"/>
            <a:ext cx="228600" cy="38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24" name="Google Shape;624;p73"/>
          <p:cNvCxnSpPr/>
          <p:nvPr/>
        </p:nvCxnSpPr>
        <p:spPr>
          <a:xfrm rot="10800000">
            <a:off x="1828800" y="5181600"/>
            <a:ext cx="9144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25" name="Google Shape;625;p73"/>
          <p:cNvSpPr/>
          <p:nvPr/>
        </p:nvSpPr>
        <p:spPr>
          <a:xfrm>
            <a:off x="2895600" y="4953000"/>
            <a:ext cx="14192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Egbert=11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1" name="Google Shape;631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7620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32" name="Google Shape;632;p74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33" name="Google Shape;633;p74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34" name="Google Shape;634;p74"/>
          <p:cNvSpPr txBox="1"/>
          <p:nvPr/>
        </p:nvSpPr>
        <p:spPr>
          <a:xfrm>
            <a:off x="762000" y="228600"/>
            <a:ext cx="701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 Intervention and Monitor Progress</a:t>
            </a:r>
            <a:endParaRPr/>
          </a:p>
        </p:txBody>
      </p:sp>
      <p:sp>
        <p:nvSpPr>
          <p:cNvPr id="635" name="Google Shape;635;p74"/>
          <p:cNvSpPr txBox="1"/>
          <p:nvPr/>
        </p:nvSpPr>
        <p:spPr>
          <a:xfrm>
            <a:off x="914400" y="54102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36" name="Google Shape;636;p74"/>
          <p:cNvSpPr txBox="1"/>
          <p:nvPr/>
        </p:nvSpPr>
        <p:spPr>
          <a:xfrm>
            <a:off x="1524000" y="3922713"/>
            <a:ext cx="1524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Bchmrk=24</a:t>
            </a:r>
            <a:endParaRPr/>
          </a:p>
        </p:txBody>
      </p:sp>
      <p:cxnSp>
        <p:nvCxnSpPr>
          <p:cNvPr id="637" name="Google Shape;637;p74"/>
          <p:cNvCxnSpPr/>
          <p:nvPr/>
        </p:nvCxnSpPr>
        <p:spPr>
          <a:xfrm flipH="1">
            <a:off x="1752600" y="4267200"/>
            <a:ext cx="2286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38" name="Google Shape;638;p74"/>
          <p:cNvCxnSpPr/>
          <p:nvPr/>
        </p:nvCxnSpPr>
        <p:spPr>
          <a:xfrm rot="10800000">
            <a:off x="3505200" y="5029200"/>
            <a:ext cx="1447800" cy="304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39" name="Google Shape;639;p74"/>
          <p:cNvSpPr txBox="1"/>
          <p:nvPr/>
        </p:nvSpPr>
        <p:spPr>
          <a:xfrm>
            <a:off x="3260725" y="3389313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</p:txBody>
      </p:sp>
      <p:cxnSp>
        <p:nvCxnSpPr>
          <p:cNvPr id="640" name="Google Shape;640;p74"/>
          <p:cNvCxnSpPr/>
          <p:nvPr/>
        </p:nvCxnSpPr>
        <p:spPr>
          <a:xfrm>
            <a:off x="3886200" y="3733800"/>
            <a:ext cx="5334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1" name="Google Shape;641;p74"/>
          <p:cNvSpPr txBox="1"/>
          <p:nvPr/>
        </p:nvSpPr>
        <p:spPr>
          <a:xfrm>
            <a:off x="5029200" y="5181600"/>
            <a:ext cx="18907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 results</a:t>
            </a:r>
            <a:endParaRPr/>
          </a:p>
        </p:txBody>
      </p:sp>
      <p:cxnSp>
        <p:nvCxnSpPr>
          <p:cNvPr id="642" name="Google Shape;642;p74"/>
          <p:cNvCxnSpPr/>
          <p:nvPr/>
        </p:nvCxnSpPr>
        <p:spPr>
          <a:xfrm rot="10800000">
            <a:off x="5257800" y="4038600"/>
            <a:ext cx="381000" cy="1066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43" name="Google Shape;643;p74"/>
          <p:cNvCxnSpPr/>
          <p:nvPr/>
        </p:nvCxnSpPr>
        <p:spPr>
          <a:xfrm flipH="1" rot="10800000">
            <a:off x="2819400" y="1344613"/>
            <a:ext cx="22225" cy="4370387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44" name="Google Shape;644;p74"/>
          <p:cNvSpPr txBox="1"/>
          <p:nvPr/>
        </p:nvSpPr>
        <p:spPr>
          <a:xfrm>
            <a:off x="1371600" y="1193800"/>
            <a:ext cx="163671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endParaRPr/>
          </a:p>
        </p:txBody>
      </p:sp>
      <p:cxnSp>
        <p:nvCxnSpPr>
          <p:cNvPr id="645" name="Google Shape;645;p74"/>
          <p:cNvCxnSpPr/>
          <p:nvPr/>
        </p:nvCxnSpPr>
        <p:spPr>
          <a:xfrm rot="10800000">
            <a:off x="4343400" y="1371600"/>
            <a:ext cx="17463" cy="43291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6" name="Google Shape;646;p74"/>
          <p:cNvCxnSpPr/>
          <p:nvPr/>
        </p:nvCxnSpPr>
        <p:spPr>
          <a:xfrm>
            <a:off x="2286000" y="1447800"/>
            <a:ext cx="4572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7" name="Google Shape;647;p74"/>
          <p:cNvSpPr/>
          <p:nvPr/>
        </p:nvSpPr>
        <p:spPr>
          <a:xfrm>
            <a:off x="6934200" y="2286000"/>
            <a:ext cx="15097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5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Fade Tier II</a:t>
            </a:r>
            <a:endParaRPr/>
          </a:p>
        </p:txBody>
      </p:sp>
      <p:cxnSp>
        <p:nvCxnSpPr>
          <p:cNvPr id="648" name="Google Shape;648;p74"/>
          <p:cNvCxnSpPr/>
          <p:nvPr/>
        </p:nvCxnSpPr>
        <p:spPr>
          <a:xfrm flipH="1">
            <a:off x="6477000" y="2590800"/>
            <a:ext cx="533400" cy="4572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49" name="Google Shape;649;p74"/>
          <p:cNvSpPr/>
          <p:nvPr/>
        </p:nvSpPr>
        <p:spPr>
          <a:xfrm>
            <a:off x="7772400" y="3124200"/>
            <a:ext cx="12065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Bchm=54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75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Decisions After 20 Weeks of Intervention</a:t>
            </a:r>
            <a:endParaRPr/>
          </a:p>
        </p:txBody>
      </p:sp>
      <p:sp>
        <p:nvSpPr>
          <p:cNvPr id="655" name="Google Shape;655;p75"/>
          <p:cNvSpPr txBox="1"/>
          <p:nvPr>
            <p:ph idx="1" type="body"/>
          </p:nvPr>
        </p:nvSpPr>
        <p:spPr>
          <a:xfrm>
            <a:off x="457200" y="17526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Fade the intervention and discontinue if gains persist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continues full-time in general education classroom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Continue the intervention for a few more weeks. IF student is close to benchmark and making good progress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long term more intensive intervention (see next slide)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0"/>
          <p:cNvSpPr txBox="1"/>
          <p:nvPr/>
        </p:nvSpPr>
        <p:spPr>
          <a:xfrm>
            <a:off x="2286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Barriers to RTI Implementation </a:t>
            </a:r>
            <a:endParaRPr/>
          </a:p>
        </p:txBody>
      </p:sp>
      <p:sp>
        <p:nvSpPr>
          <p:cNvPr id="311" name="Google Shape;311;p40"/>
          <p:cNvSpPr txBox="1"/>
          <p:nvPr/>
        </p:nvSpPr>
        <p:spPr>
          <a:xfrm>
            <a:off x="152400" y="19050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Districts reported that the three primary obstacles to implementing RTI as are follows:</a:t>
            </a:r>
            <a:endParaRPr/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Insufficient teacher training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intervention resources</a:t>
            </a:r>
            <a:endParaRPr/>
          </a:p>
          <a:p>
            <a:pPr indent="-438150" lvl="1" marL="908050" marR="0" rtl="0" algn="l">
              <a:spcBef>
                <a:spcPts val="98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data, knowledge, and skills for tracking/charting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2" name="Google Shape;312;p40"/>
          <p:cNvSpPr txBox="1"/>
          <p:nvPr/>
        </p:nvSpPr>
        <p:spPr>
          <a:xfrm>
            <a:off x="457200" y="6400800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40"/>
          <p:cNvSpPr txBox="1"/>
          <p:nvPr/>
        </p:nvSpPr>
        <p:spPr>
          <a:xfrm>
            <a:off x="0" y="5461000"/>
            <a:ext cx="73152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Source:</a:t>
            </a:r>
            <a:r>
              <a:rPr b="0" i="0" lang="en-US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Spectrum K12 Solutions, 2009</a:t>
            </a:r>
            <a:endParaRPr/>
          </a:p>
        </p:txBody>
      </p:sp>
      <p:pic>
        <p:nvPicPr>
          <p:cNvPr descr="C:\Users\reschld\AppData\Local\Microsoft\Windows\Temporary Internet Files\Content.IE5\RTFLXGBO\MPj04088920000[1].jpg" id="314" name="Google Shape;314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9000" y="2895600"/>
            <a:ext cx="167640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76"/>
          <p:cNvSpPr/>
          <p:nvPr/>
        </p:nvSpPr>
        <p:spPr>
          <a:xfrm>
            <a:off x="1109663" y="576263"/>
            <a:ext cx="6858000" cy="1087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Case II: Egberta, Academic Intervention</a:t>
            </a:r>
            <a:endParaRPr/>
          </a:p>
        </p:txBody>
      </p:sp>
      <p:sp>
        <p:nvSpPr>
          <p:cNvPr id="661" name="Google Shape;661;p76"/>
          <p:cNvSpPr/>
          <p:nvPr/>
        </p:nvSpPr>
        <p:spPr>
          <a:xfrm>
            <a:off x="465138" y="1806575"/>
            <a:ext cx="8216900" cy="4760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□"/>
            </a:pPr>
            <a:r>
              <a:rPr lang="en-US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Egberta (Egbert’s twin sister)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Similar performance in reading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behavioral issues, described as quiet, cooperative child who tries hard and does not disrupt the class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Typically would not have been referred by teacher in the traditional system</a:t>
            </a:r>
            <a:endParaRPr/>
          </a:p>
          <a:p>
            <a:pPr indent="-438150" lvl="1" marL="90805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will find all students with very poor reading (OK, nearly all)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7" name="Google Shape;667;p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609600"/>
            <a:ext cx="79946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8" name="Google Shape;668;p77"/>
          <p:cNvSpPr txBox="1"/>
          <p:nvPr/>
        </p:nvSpPr>
        <p:spPr>
          <a:xfrm>
            <a:off x="3733800" y="6096000"/>
            <a:ext cx="990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Weeks</a:t>
            </a:r>
            <a:endParaRPr/>
          </a:p>
        </p:txBody>
      </p:sp>
      <p:sp>
        <p:nvSpPr>
          <p:cNvPr id="669" name="Google Shape;669;p77"/>
          <p:cNvSpPr txBox="1"/>
          <p:nvPr/>
        </p:nvSpPr>
        <p:spPr>
          <a:xfrm flipH="1" rot="-5400000">
            <a:off x="-1235868" y="2683669"/>
            <a:ext cx="3328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Correct Per Minute</a:t>
            </a:r>
            <a:endParaRPr/>
          </a:p>
        </p:txBody>
      </p:sp>
      <p:sp>
        <p:nvSpPr>
          <p:cNvPr id="670" name="Google Shape;670;p77"/>
          <p:cNvSpPr txBox="1"/>
          <p:nvPr/>
        </p:nvSpPr>
        <p:spPr>
          <a:xfrm>
            <a:off x="1752600" y="0"/>
            <a:ext cx="556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Gap Not Closing: Consider Eligibility and More Intensive Interventions</a:t>
            </a:r>
            <a:endParaRPr/>
          </a:p>
        </p:txBody>
      </p:sp>
      <p:sp>
        <p:nvSpPr>
          <p:cNvPr id="671" name="Google Shape;671;p77"/>
          <p:cNvSpPr txBox="1"/>
          <p:nvPr/>
        </p:nvSpPr>
        <p:spPr>
          <a:xfrm>
            <a:off x="838200" y="5257800"/>
            <a:ext cx="76200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	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0   1   2   3  4   5   6   7  8   9  10    12      14     16      18     20</a:t>
            </a:r>
            <a:endParaRPr/>
          </a:p>
        </p:txBody>
      </p:sp>
      <p:sp>
        <p:nvSpPr>
          <p:cNvPr id="672" name="Google Shape;672;p77"/>
          <p:cNvSpPr txBox="1"/>
          <p:nvPr/>
        </p:nvSpPr>
        <p:spPr>
          <a:xfrm>
            <a:off x="1752600" y="3406775"/>
            <a:ext cx="19113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Benchmark line</a:t>
            </a:r>
            <a:endParaRPr/>
          </a:p>
        </p:txBody>
      </p:sp>
      <p:cxnSp>
        <p:nvCxnSpPr>
          <p:cNvPr id="673" name="Google Shape;673;p77"/>
          <p:cNvCxnSpPr/>
          <p:nvPr/>
        </p:nvCxnSpPr>
        <p:spPr>
          <a:xfrm>
            <a:off x="2362200" y="3962400"/>
            <a:ext cx="5334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4" name="Google Shape;674;p77"/>
          <p:cNvCxnSpPr/>
          <p:nvPr/>
        </p:nvCxnSpPr>
        <p:spPr>
          <a:xfrm rot="10800000">
            <a:off x="2814638" y="887413"/>
            <a:ext cx="4762" cy="4751387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75" name="Google Shape;675;p77"/>
          <p:cNvSpPr txBox="1"/>
          <p:nvPr/>
        </p:nvSpPr>
        <p:spPr>
          <a:xfrm>
            <a:off x="4267200" y="812800"/>
            <a:ext cx="163671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Intervention</a:t>
            </a:r>
            <a:endParaRPr/>
          </a:p>
        </p:txBody>
      </p:sp>
      <p:cxnSp>
        <p:nvCxnSpPr>
          <p:cNvPr id="676" name="Google Shape;676;p77"/>
          <p:cNvCxnSpPr/>
          <p:nvPr/>
        </p:nvCxnSpPr>
        <p:spPr>
          <a:xfrm rot="10800000">
            <a:off x="4038600" y="1066800"/>
            <a:ext cx="0" cy="4572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7" name="Google Shape;677;p77"/>
          <p:cNvCxnSpPr/>
          <p:nvPr/>
        </p:nvCxnSpPr>
        <p:spPr>
          <a:xfrm rot="10800000">
            <a:off x="5791200" y="1143000"/>
            <a:ext cx="0" cy="4495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8" name="Google Shape;678;p77"/>
          <p:cNvCxnSpPr/>
          <p:nvPr/>
        </p:nvCxnSpPr>
        <p:spPr>
          <a:xfrm flipH="1">
            <a:off x="3048000" y="990600"/>
            <a:ext cx="11430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79" name="Google Shape;679;p77"/>
          <p:cNvCxnSpPr/>
          <p:nvPr/>
        </p:nvCxnSpPr>
        <p:spPr>
          <a:xfrm>
            <a:off x="5334000" y="990600"/>
            <a:ext cx="30480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0" name="Google Shape;680;p77"/>
          <p:cNvCxnSpPr/>
          <p:nvPr/>
        </p:nvCxnSpPr>
        <p:spPr>
          <a:xfrm flipH="1">
            <a:off x="4267200" y="1524000"/>
            <a:ext cx="6858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1" name="Google Shape;681;p77"/>
          <p:cNvSpPr txBox="1"/>
          <p:nvPr/>
        </p:nvSpPr>
        <p:spPr>
          <a:xfrm>
            <a:off x="5791200" y="2133600"/>
            <a:ext cx="2362200" cy="976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Benchmark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WCM=54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82" name="Google Shape;682;p77"/>
          <p:cNvCxnSpPr/>
          <p:nvPr/>
        </p:nvCxnSpPr>
        <p:spPr>
          <a:xfrm>
            <a:off x="7010400" y="2667000"/>
            <a:ext cx="5334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3" name="Google Shape;683;p77"/>
          <p:cNvSpPr txBox="1"/>
          <p:nvPr/>
        </p:nvSpPr>
        <p:spPr>
          <a:xfrm>
            <a:off x="6934200" y="4851400"/>
            <a:ext cx="124936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Egberta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WCM=32</a:t>
            </a:r>
            <a:endParaRPr/>
          </a:p>
        </p:txBody>
      </p:sp>
      <p:cxnSp>
        <p:nvCxnSpPr>
          <p:cNvPr id="684" name="Google Shape;684;p77"/>
          <p:cNvCxnSpPr/>
          <p:nvPr/>
        </p:nvCxnSpPr>
        <p:spPr>
          <a:xfrm flipH="1" rot="10800000">
            <a:off x="7315200" y="4343400"/>
            <a:ext cx="304800" cy="533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85" name="Google Shape;685;p77"/>
          <p:cNvSpPr txBox="1"/>
          <p:nvPr/>
        </p:nvSpPr>
        <p:spPr>
          <a:xfrm>
            <a:off x="4495800" y="5105400"/>
            <a:ext cx="1101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/>
          </a:p>
        </p:txBody>
      </p:sp>
      <p:cxnSp>
        <p:nvCxnSpPr>
          <p:cNvPr id="686" name="Google Shape;686;p77"/>
          <p:cNvCxnSpPr/>
          <p:nvPr/>
        </p:nvCxnSpPr>
        <p:spPr>
          <a:xfrm rot="10800000">
            <a:off x="3886200" y="4876800"/>
            <a:ext cx="609600" cy="38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7" name="Google Shape;687;p77"/>
          <p:cNvCxnSpPr/>
          <p:nvPr/>
        </p:nvCxnSpPr>
        <p:spPr>
          <a:xfrm flipH="1" rot="10800000">
            <a:off x="5029200" y="4572000"/>
            <a:ext cx="76200" cy="533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88" name="Google Shape;688;p77"/>
          <p:cNvCxnSpPr/>
          <p:nvPr/>
        </p:nvCxnSpPr>
        <p:spPr>
          <a:xfrm flipH="1" rot="10800000">
            <a:off x="5410200" y="4419600"/>
            <a:ext cx="838200" cy="6858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78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Scientifically Based Reading Instruction IC?</a:t>
            </a:r>
            <a:endParaRPr/>
          </a:p>
        </p:txBody>
      </p:sp>
      <p:sp>
        <p:nvSpPr>
          <p:cNvPr id="695" name="Google Shape;695;p78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Char char="□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Essential key components (content validity)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Preventing reading difficulties in young children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(Snow, Burns, &amp; Griffin, 1998). 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children to read: An evidence-based assessment of the scientific research literature on reading and its implications for reading instruction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(National Reading Panel, 2000). </a:t>
            </a:r>
            <a:endParaRPr/>
          </a:p>
          <a:p>
            <a:pPr indent="-438150" lvl="1" marL="90805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Policy support </a:t>
            </a:r>
            <a:endParaRPr/>
          </a:p>
          <a:p>
            <a: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ESEA (NCLB, 2002)</a:t>
            </a:r>
            <a:endParaRPr/>
          </a:p>
          <a:p>
            <a:pPr indent="-476250" lvl="2" marL="137795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□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 (2004, 2006)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9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Essential Components (Smartt &amp; Reschly, 2007)</a:t>
            </a:r>
            <a:endParaRPr/>
          </a:p>
        </p:txBody>
      </p:sp>
      <p:sp>
        <p:nvSpPr>
          <p:cNvPr id="702" name="Google Shape;702;p79"/>
          <p:cNvSpPr txBox="1"/>
          <p:nvPr>
            <p:ph idx="1" type="body"/>
          </p:nvPr>
        </p:nvSpPr>
        <p:spPr>
          <a:xfrm>
            <a:off x="457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Scientifically based reading research/NCLB/</a:t>
            </a:r>
            <a:b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Phonemic Awareness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Phonics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Fluency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Vocabulary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Comprehension</a:t>
            </a:r>
            <a:endParaRPr/>
          </a:p>
        </p:txBody>
      </p:sp>
      <p:sp>
        <p:nvSpPr>
          <p:cNvPr id="703" name="Google Shape;703;p79"/>
          <p:cNvSpPr txBox="1"/>
          <p:nvPr>
            <p:ph idx="2" type="body"/>
          </p:nvPr>
        </p:nvSpPr>
        <p:spPr>
          <a:xfrm>
            <a:off x="4648200" y="1828800"/>
            <a:ext cx="4038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Integration of components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 and explicit instruction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1" i="0" lang="en-US" sz="27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Screening and progress monitoring assessment</a:t>
            </a:r>
            <a:endParaRPr/>
          </a:p>
          <a:p>
            <a:pPr indent="-469900" lvl="0" marL="469900" marR="0" rtl="0" algn="l"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90"/>
              <a:buFont typeface="Noto Sans Symbols"/>
              <a:buChar char="□"/>
            </a:pPr>
            <a:r>
              <a:rPr b="0" i="0" lang="en-US" sz="2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Inter-judge Reliability: approximately 0.85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80"/>
          <p:cNvSpPr/>
          <p:nvPr/>
        </p:nvSpPr>
        <p:spPr>
          <a:xfrm>
            <a:off x="457200" y="6858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09" name="Google Shape;709;p80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{E5DC2535-5E4F-4F22-955D-313FE0519FFD}</a:tableStyleId>
              </a:tblPr>
              <a:tblGrid>
                <a:gridCol w="1752600"/>
                <a:gridCol w="121920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SBRI and Federal Policy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Phonemic Awareness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Phonics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Fluency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Vocabulary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81"/>
          <p:cNvSpPr txBox="1"/>
          <p:nvPr/>
        </p:nvSpPr>
        <p:spPr>
          <a:xfrm>
            <a:off x="457200" y="6858000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81"/>
          <p:cNvSpPr txBox="1"/>
          <p:nvPr/>
        </p:nvSpPr>
        <p:spPr>
          <a:xfrm>
            <a:off x="228600" y="5334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Levels of Implementation</a:t>
            </a:r>
            <a:endParaRPr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6" name="Google Shape;716;p81"/>
          <p:cNvSpPr txBox="1"/>
          <p:nvPr/>
        </p:nvSpPr>
        <p:spPr>
          <a:xfrm>
            <a:off x="228600" y="18288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mention. 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component is not mentioned (Code = 0)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Mentioned. 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component is mentioned (Code=1).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Mentioned, plus readings/tests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specified (Code=2).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Mentioned, plus readings/tests, PLUS assignments such as papers, projects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required (Code=3).</a:t>
            </a:r>
            <a:endParaRPr/>
          </a:p>
          <a:p>
            <a:pPr indent="-46990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prior levels, </a:t>
            </a:r>
            <a:r>
              <a:rPr b="1" i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 supervised practice (field work) with feedback about degree of success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required (Code=4).</a:t>
            </a:r>
            <a:endParaRPr/>
          </a:p>
          <a:p>
            <a:pPr indent="-345440" lvl="0" marL="469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82"/>
          <p:cNvSpPr/>
          <p:nvPr/>
        </p:nvSpPr>
        <p:spPr>
          <a:xfrm>
            <a:off x="22860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Configuration, cont.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22" name="Google Shape;722;p82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{E5DC2535-5E4F-4F22-955D-313FE0519FFD}</a:tableStyleId>
              </a:tblPr>
              <a:tblGrid>
                <a:gridCol w="1833550"/>
                <a:gridCol w="113825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Comprehen-sion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Integration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Systematic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Explicit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Screening Assessment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Progress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23" name="Google Shape;723;p82"/>
          <p:cNvCxnSpPr/>
          <p:nvPr/>
        </p:nvCxnSpPr>
        <p:spPr>
          <a:xfrm>
            <a:off x="0" y="54102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83"/>
          <p:cNvSpPr/>
          <p:nvPr/>
        </p:nvSpPr>
        <p:spPr>
          <a:xfrm>
            <a:off x="0" y="685800"/>
            <a:ext cx="8686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SBRI Innovation Configuration, cont.</a:t>
            </a:r>
            <a:br>
              <a:rPr lang="en-US" sz="310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Handout</a:t>
            </a:r>
            <a:endParaRPr/>
          </a:p>
        </p:txBody>
      </p:sp>
      <p:graphicFrame>
        <p:nvGraphicFramePr>
          <p:cNvPr id="729" name="Google Shape;729;p83"/>
          <p:cNvGraphicFramePr/>
          <p:nvPr/>
        </p:nvGraphicFramePr>
        <p:xfrm>
          <a:off x="71438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{E5DC2535-5E4F-4F22-955D-313FE0519FFD}</a:tableStyleId>
              </a:tblPr>
              <a:tblGrid>
                <a:gridCol w="1833550"/>
                <a:gridCol w="1138250"/>
                <a:gridCol w="1295400"/>
                <a:gridCol w="1676400"/>
                <a:gridCol w="1600200"/>
                <a:gridCol w="1447800"/>
              </a:tblGrid>
              <a:tr h="1179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Key Essential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Component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None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Only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Mention Plus Readings/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Assignments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Plus Supervised</a:t>
                      </a:r>
                      <a:b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</a:b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Practice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0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Code =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DDDD">
                        <a:alpha val="49803"/>
                      </a:srgb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Comprehen-sion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Integration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Systematic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Explicit Instruction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Screening Assessment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Progress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Font typeface="Noto Sans Symbols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30" name="Google Shape;730;p83"/>
          <p:cNvCxnSpPr/>
          <p:nvPr/>
        </p:nvCxnSpPr>
        <p:spPr>
          <a:xfrm>
            <a:off x="0" y="54102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1"/>
          <p:cNvSpPr txBox="1"/>
          <p:nvPr/>
        </p:nvSpPr>
        <p:spPr>
          <a:xfrm>
            <a:off x="977900" y="663575"/>
            <a:ext cx="68580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Revolution in Federal Policy (ESEA and IDEA)</a:t>
            </a:r>
            <a:endParaRPr/>
          </a:p>
        </p:txBody>
      </p:sp>
      <p:sp>
        <p:nvSpPr>
          <p:cNvPr id="320" name="Google Shape;320;p41"/>
          <p:cNvSpPr txBox="1"/>
          <p:nvPr/>
        </p:nvSpPr>
        <p:spPr>
          <a:xfrm>
            <a:off x="838200" y="1981200"/>
            <a:ext cx="7799388" cy="4433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“Scientifically-based” instruction in ESEA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Frequent assessment, progress monitoring, formative evaluation and well integrated multiple tiers of intervention 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IDEA: Prevention and Early identification – Early intervention in general education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Early intervening services—15% of IDEA monies</a:t>
            </a:r>
            <a:endParaRPr/>
          </a:p>
          <a:p>
            <a:pPr indent="-469900" lvl="0" marL="469900" marR="0" rtl="0" algn="l">
              <a:spcBef>
                <a:spcPts val="520"/>
              </a:spcBef>
              <a:spcAft>
                <a:spcPts val="0"/>
              </a:spcAft>
              <a:buClr>
                <a:schemeClr val="lt2"/>
              </a:buClr>
              <a:buSzPts val="1820"/>
              <a:buFont typeface="Noto Sans Symbols"/>
              <a:buChar char="□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Prerequisites to referral and eligibility evaluation</a:t>
            </a:r>
            <a:endParaRPr/>
          </a:p>
          <a:p>
            <a:pPr indent="-438150" lvl="1" marL="90805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 in general education for SLD</a:t>
            </a:r>
            <a:endParaRPr/>
          </a:p>
          <a:p>
            <a:pPr indent="-438150" lvl="1" marL="90805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950"/>
              <a:buFont typeface="Noto Sans Symbols"/>
              <a:buChar char="■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Appropriate instruction in reading and math, 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uto0" id="325" name="Google Shape;325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0200" y="838200"/>
            <a:ext cx="7010400" cy="4649788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42"/>
          <p:cNvSpPr txBox="1"/>
          <p:nvPr/>
        </p:nvSpPr>
        <p:spPr>
          <a:xfrm>
            <a:off x="517525" y="396875"/>
            <a:ext cx="4251325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Old Model: Refer-Test-Place</a:t>
            </a:r>
            <a:endParaRPr/>
          </a:p>
        </p:txBody>
      </p:sp>
      <p:sp>
        <p:nvSpPr>
          <p:cNvPr id="327" name="Google Shape;327;p42"/>
          <p:cNvSpPr txBox="1"/>
          <p:nvPr/>
        </p:nvSpPr>
        <p:spPr>
          <a:xfrm>
            <a:off x="304800" y="5638800"/>
            <a:ext cx="8591550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Model: Prevention and Early Identification/Treatment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3"/>
          <p:cNvSpPr txBox="1"/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Screening and Prevention</a:t>
            </a:r>
            <a:endParaRPr/>
          </a:p>
        </p:txBody>
      </p:sp>
      <p:sp>
        <p:nvSpPr>
          <p:cNvPr id="333" name="Google Shape;333;p43"/>
          <p:cNvSpPr txBox="1"/>
          <p:nvPr>
            <p:ph idx="1" type="body"/>
          </p:nvPr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 There is substantial evidence with regard to both behavior and achievement that early identification and intervention is more effective than later identification and intervention.”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Nat’l Academy Report on Disproportionality p. 5</a:t>
            </a:r>
            <a:endParaRPr/>
          </a:p>
          <a:p>
            <a:pPr indent="-469900" lvl="0" marL="4699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“If antisocial behavior is not changed by the end of grade 3, it should be treated as a chronic condition much like diabetes. That is, it cannot be cured, but managed with the appropriate supports and continuing intervention.”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(Walker et al., 1995, p. 6)</a:t>
            </a:r>
            <a:endParaRPr/>
          </a:p>
          <a:p>
            <a:pPr indent="-345440" lvl="0" marL="4699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4"/>
          <p:cNvSpPr txBox="1"/>
          <p:nvPr/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Snow re reading (slightly paraphrased)</a:t>
            </a:r>
            <a:endParaRPr/>
          </a:p>
        </p:txBody>
      </p:sp>
      <p:sp>
        <p:nvSpPr>
          <p:cNvPr id="339" name="Google Shape;339;p44"/>
          <p:cNvSpPr txBox="1"/>
          <p:nvPr/>
        </p:nvSpPr>
        <p:spPr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699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60"/>
              <a:buFont typeface="Noto Sans Symbols"/>
              <a:buChar char="□"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intervention with a 2nd grader is like changing the direction on a speedboat, with a 5th grader it is like changing the direction of an oil tanker. (Ed Week May 13, 2009, p.11</a:t>
            </a:r>
            <a:endParaRPr/>
          </a:p>
          <a:p>
            <a:pPr indent="-327660" lvl="0" marL="4699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24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reschld\AppData\Local\Microsoft\Windows\Temporary Internet Files\Content.IE5\K4FTF500\MCj02873330000[1].wmf" id="340" name="Google Shape;340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4600" y="3581400"/>
            <a:ext cx="2133600" cy="259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5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45"/>
          <p:cNvSpPr/>
          <p:nvPr/>
        </p:nvSpPr>
        <p:spPr>
          <a:xfrm>
            <a:off x="381000" y="-15240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General Instructional Principle</a:t>
            </a:r>
            <a:endParaRPr/>
          </a:p>
        </p:txBody>
      </p:sp>
      <p:sp>
        <p:nvSpPr>
          <p:cNvPr id="347" name="Google Shape;347;p45"/>
          <p:cNvSpPr/>
          <p:nvPr/>
        </p:nvSpPr>
        <p:spPr>
          <a:xfrm>
            <a:off x="304800" y="990600"/>
            <a:ext cx="82296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 at student’s knowledge/skill level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Principle of Prior Knowledge and Completeness of Instruction</a:t>
            </a:r>
            <a:endParaRPr/>
          </a:p>
        </p:txBody>
      </p:sp>
      <p:cxnSp>
        <p:nvCxnSpPr>
          <p:cNvPr id="348" name="Google Shape;348;p45"/>
          <p:cNvCxnSpPr/>
          <p:nvPr/>
        </p:nvCxnSpPr>
        <p:spPr>
          <a:xfrm>
            <a:off x="838200" y="4648200"/>
            <a:ext cx="7543800" cy="0"/>
          </a:xfrm>
          <a:prstGeom prst="straightConnector1">
            <a:avLst/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9" name="Google Shape;349;p45"/>
          <p:cNvSpPr txBox="1"/>
          <p:nvPr/>
        </p:nvSpPr>
        <p:spPr>
          <a:xfrm>
            <a:off x="914400" y="2971800"/>
            <a:ext cx="2235200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Lower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Knowledge</a:t>
            </a:r>
            <a:endParaRPr/>
          </a:p>
        </p:txBody>
      </p:sp>
      <p:sp>
        <p:nvSpPr>
          <p:cNvPr id="350" name="Google Shape;350;p45"/>
          <p:cNvSpPr txBox="1"/>
          <p:nvPr/>
        </p:nvSpPr>
        <p:spPr>
          <a:xfrm>
            <a:off x="6019800" y="2971800"/>
            <a:ext cx="2235200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Higher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Prior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Knowledge</a:t>
            </a:r>
            <a:endParaRPr/>
          </a:p>
        </p:txBody>
      </p:sp>
      <p:sp>
        <p:nvSpPr>
          <p:cNvPr id="351" name="Google Shape;351;p45"/>
          <p:cNvSpPr txBox="1"/>
          <p:nvPr/>
        </p:nvSpPr>
        <p:spPr>
          <a:xfrm>
            <a:off x="762000" y="4876800"/>
            <a:ext cx="3419475" cy="1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Needs Complete,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Explicit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Systematic</a:t>
            </a:r>
            <a:endParaRPr/>
          </a:p>
        </p:txBody>
      </p:sp>
      <p:sp>
        <p:nvSpPr>
          <p:cNvPr id="352" name="Google Shape;352;p45"/>
          <p:cNvSpPr txBox="1"/>
          <p:nvPr/>
        </p:nvSpPr>
        <p:spPr>
          <a:xfrm>
            <a:off x="5715000" y="4876800"/>
            <a:ext cx="3094038" cy="2076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 Profit from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Incomplete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Implicit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Less Structured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353" name="Google Shape;353;p45"/>
          <p:cNvCxnSpPr/>
          <p:nvPr/>
        </p:nvCxnSpPr>
        <p:spPr>
          <a:xfrm>
            <a:off x="4495800" y="4419600"/>
            <a:ext cx="3505200" cy="0"/>
          </a:xfrm>
          <a:prstGeom prst="straightConnector1">
            <a:avLst/>
          </a:prstGeom>
          <a:noFill/>
          <a:ln cap="flat" cmpd="sng" w="57150">
            <a:solidFill>
              <a:srgbClr val="CC3300"/>
            </a:solidFill>
            <a:prstDash val="solid"/>
            <a:miter lim="8000"/>
            <a:headEnd len="sm" w="sm" type="none"/>
            <a:tailEnd len="med" w="med" type="triangle"/>
          </a:ln>
        </p:spPr>
      </p:cxnSp>
      <p:cxnSp>
        <p:nvCxnSpPr>
          <p:cNvPr id="354" name="Google Shape;354;p45"/>
          <p:cNvCxnSpPr/>
          <p:nvPr/>
        </p:nvCxnSpPr>
        <p:spPr>
          <a:xfrm rot="10800000">
            <a:off x="990600" y="4419600"/>
            <a:ext cx="3505200" cy="0"/>
          </a:xfrm>
          <a:prstGeom prst="straightConnector1">
            <a:avLst/>
          </a:prstGeom>
          <a:noFill/>
          <a:ln cap="flat" cmpd="sng" w="57150">
            <a:solidFill>
              <a:srgbClr val="CC3300"/>
            </a:solidFill>
            <a:prstDash val="solid"/>
            <a:miter lim="8000"/>
            <a:headEnd len="sm" w="sm" type="none"/>
            <a:tailEnd len="med" w="med" type="triangle"/>
          </a:ln>
        </p:spPr>
      </p:cxnSp>
      <p:pic>
        <p:nvPicPr>
          <p:cNvPr descr="C:\Users\reschld\AppData\Local\Microsoft\Windows\Temporary Internet Files\Content.IE5\HL95TRY7\MCj04421570000[1].png" id="355" name="Google Shape;355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7000" y="2362200"/>
            <a:ext cx="16002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reschld\AppData\Local\Microsoft\Windows\Temporary Internet Files\Content.IE5\9EESP3GA\MCj04421580000[1].png" id="356" name="Google Shape;356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91000" y="2438400"/>
            <a:ext cx="17526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ncourse">
  <a:themeElements>
    <a:clrScheme name="Custom 2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B3BCCA"/>
      </a:accent1>
      <a:accent2>
        <a:srgbClr val="AF0F5B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Quadrant">
  <a:themeElements>
    <a:clrScheme name="Quadrant 4">
      <a:dk1>
        <a:srgbClr val="000000"/>
      </a:dk1>
      <a:lt1>
        <a:srgbClr val="FFFFFF"/>
      </a:lt1>
      <a:dk2>
        <a:srgbClr val="000000"/>
      </a:dk2>
      <a:lt2>
        <a:srgbClr val="CC0000"/>
      </a:lt2>
      <a:accent1>
        <a:srgbClr val="FFCC00"/>
      </a:accent1>
      <a:accent2>
        <a:srgbClr val="3366CC"/>
      </a:accent2>
      <a:accent3>
        <a:srgbClr val="FFFFFF"/>
      </a:accent3>
      <a:accent4>
        <a:srgbClr val="000000"/>
      </a:accent4>
      <a:accent5>
        <a:srgbClr val="FFE2AA"/>
      </a:accent5>
      <a:accent6>
        <a:srgbClr val="2D5CB9"/>
      </a:accent6>
      <a:hlink>
        <a:srgbClr val="666699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 xmlns:r="http://schemas.openxmlformats.org/officeDocument/2006/relationships">
  <a:clrScheme name="Custom 2">
    <a:dk1>
      <a:srgbClr val="000000"/>
    </a:dk1>
    <a:lt1>
      <a:srgbClr val="FFFFFF"/>
    </a:lt1>
    <a:dk2>
      <a:srgbClr val="4E5B6F"/>
    </a:dk2>
    <a:lt2>
      <a:srgbClr val="D6ECFF"/>
    </a:lt2>
    <a:accent1>
      <a:srgbClr val="B3BCCA"/>
    </a:accent1>
    <a:accent2>
      <a:srgbClr val="AF0F5B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