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45720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914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urier New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urier New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urier New"/>
              <a:buChar char="o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urier New"/>
              <a:buChar char="o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urier New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urier New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  <a:defRPr b="0" i="0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✓"/>
              <a:defRPr b="0" i="0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urier New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urier New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urier New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Teacher Preparation and Education Reform: A Behavioral Systems Perspective</a:t>
            </a:r>
            <a:br>
              <a:rPr b="0" i="0" lang="en-US" sz="29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</a:br>
            <a:endParaRPr b="0" i="0" sz="29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89" name="Google Shape;89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Arimo"/>
                <a:ea typeface="Arimo"/>
                <a:cs typeface="Arimo"/>
                <a:sym typeface="Arimo"/>
              </a:rPr>
              <a:t>Çhair: Ronnie Detrich, Wing Institute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Arimo"/>
                <a:ea typeface="Arimo"/>
                <a:cs typeface="Arimo"/>
                <a:sym typeface="Arimo"/>
              </a:rPr>
              <a:t>Discussant: Chuck Salzberg, Utah State University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3632200" y="6223000"/>
            <a:ext cx="2641600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ABAI May 29, 2010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San Antonio, Texas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Where Does Education Stand from Behavioral Systems Perspective?</a:t>
            </a:r>
            <a:endParaRPr/>
          </a:p>
        </p:txBody>
      </p:sp>
      <p:sp>
        <p:nvSpPr>
          <p:cNvPr id="154" name="Google Shape;154;p2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There is no consensus worthy performance.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NCLB places great value on reading and math.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Method for measuring (high stakes testing) has been broadly criticized.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Standards for acceptable performance by students vary across states.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Where Does Education Stand from Behavioral Systems Perspective?</a:t>
            </a:r>
            <a:endParaRPr/>
          </a:p>
        </p:txBody>
      </p:sp>
      <p:sp>
        <p:nvSpPr>
          <p:cNvPr id="160" name="Google Shape;160;p2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Abundance of research suggesting teachers are very important in education of students.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Improving teacher performance likely to have substantial impact on student achievement.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NCLB emphasizes teacher quality by requiring “highly qualified teacher” in every class.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Methods for determining “highly qualified” are rarely linked to student performance.</a:t>
            </a:r>
            <a:endParaRPr/>
          </a:p>
          <a:p>
            <a:pPr indent="-228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urier New"/>
              <a:buChar char="o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Vary across states.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101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Where Does Education Stand from Behavioral Systems Perspective?</a:t>
            </a:r>
            <a:endParaRPr/>
          </a:p>
        </p:txBody>
      </p:sp>
      <p:sp>
        <p:nvSpPr>
          <p:cNvPr id="166" name="Google Shape;166;p2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No agreement that student outcomes are best measure of effectiveness of teacher.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Some rely on teacher characteristics and aptitudes as measures of quality teacher.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Federal Department of Education is advocating a direct link between student outcomes and evaluations of teachers.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From a functional perspective one has not taught until students have learned.</a:t>
            </a:r>
            <a:endParaRPr/>
          </a:p>
          <a:p>
            <a:pPr indent="-228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urier New"/>
              <a:buChar char="o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Linking teacher quality to student achievement appropriate with caveats.</a:t>
            </a:r>
            <a:endParaRPr/>
          </a:p>
          <a:p>
            <a:pPr indent="-228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ourier New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Applying A Behavioral Systems Perspective to Education</a:t>
            </a:r>
            <a:endParaRPr/>
          </a:p>
        </p:txBody>
      </p:sp>
      <p:sp>
        <p:nvSpPr>
          <p:cNvPr id="172" name="Google Shape;172;p2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Are our schools achieving worthy accomplishments?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Since 1980s we have been measuring student performance in standardized way (The Nations Report Card).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Google Shape;177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3050" y="501650"/>
            <a:ext cx="8597900" cy="58547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dash"/>
            <a:miter lim="8000"/>
            <a:headEnd len="sm" w="sm" type="none"/>
            <a:tailEnd len="sm" w="sm" type="none"/>
          </a:ln>
        </p:spPr>
      </p:pic>
      <p:cxnSp>
        <p:nvCxnSpPr>
          <p:cNvPr id="178" name="Google Shape;178;p26"/>
          <p:cNvCxnSpPr/>
          <p:nvPr/>
        </p:nvCxnSpPr>
        <p:spPr>
          <a:xfrm>
            <a:off x="1362075" y="3505200"/>
            <a:ext cx="6165850" cy="1588"/>
          </a:xfrm>
          <a:prstGeom prst="straightConnector1">
            <a:avLst/>
          </a:prstGeom>
          <a:noFill/>
          <a:ln cap="flat" cmpd="sng" w="25400">
            <a:solidFill>
              <a:srgbClr val="0C0C0C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179" name="Google Shape;179;p26"/>
          <p:cNvCxnSpPr/>
          <p:nvPr/>
        </p:nvCxnSpPr>
        <p:spPr>
          <a:xfrm>
            <a:off x="1362075" y="3048000"/>
            <a:ext cx="6165850" cy="1588"/>
          </a:xfrm>
          <a:prstGeom prst="straightConnector1">
            <a:avLst/>
          </a:prstGeom>
          <a:noFill/>
          <a:ln cap="flat" cmpd="sng" w="25400">
            <a:solidFill>
              <a:srgbClr val="008000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180" name="Google Shape;180;p26"/>
          <p:cNvSpPr txBox="1"/>
          <p:nvPr/>
        </p:nvSpPr>
        <p:spPr>
          <a:xfrm>
            <a:off x="3576638" y="3241675"/>
            <a:ext cx="1431925" cy="265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26"/>
          <p:cNvSpPr txBox="1"/>
          <p:nvPr/>
        </p:nvSpPr>
        <p:spPr>
          <a:xfrm>
            <a:off x="3230563" y="3241675"/>
            <a:ext cx="2246312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D0D0D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b="0" baseline="30000" i="0" lang="en-US" sz="1200" u="none" cap="none" strike="noStrike">
                <a:solidFill>
                  <a:srgbClr val="0D0D0D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b="0" i="0" lang="en-US" sz="1200" u="none" cap="none" strike="noStrike">
                <a:solidFill>
                  <a:srgbClr val="0D0D0D"/>
                </a:solidFill>
                <a:latin typeface="Calibri"/>
                <a:ea typeface="Calibri"/>
                <a:cs typeface="Calibri"/>
                <a:sym typeface="Calibri"/>
              </a:rPr>
              <a:t> Grade Proficiency Standard</a:t>
            </a:r>
            <a:endParaRPr/>
          </a:p>
        </p:txBody>
      </p:sp>
      <p:sp>
        <p:nvSpPr>
          <p:cNvPr id="182" name="Google Shape;182;p26"/>
          <p:cNvSpPr txBox="1"/>
          <p:nvPr/>
        </p:nvSpPr>
        <p:spPr>
          <a:xfrm>
            <a:off x="5292725" y="2803525"/>
            <a:ext cx="2235200" cy="2778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r>
              <a:rPr b="0" baseline="3000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Grade Proficiency Standard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Google Shape;187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3050" y="495300"/>
            <a:ext cx="8597900" cy="58674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8" name="Google Shape;188;p27"/>
          <p:cNvCxnSpPr/>
          <p:nvPr/>
        </p:nvCxnSpPr>
        <p:spPr>
          <a:xfrm flipH="1" rot="10800000">
            <a:off x="1371600" y="3424238"/>
            <a:ext cx="6442075" cy="20637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189" name="Google Shape;189;p27"/>
          <p:cNvCxnSpPr/>
          <p:nvPr/>
        </p:nvCxnSpPr>
        <p:spPr>
          <a:xfrm>
            <a:off x="1371600" y="2946400"/>
            <a:ext cx="6442075" cy="1588"/>
          </a:xfrm>
          <a:prstGeom prst="straightConnector1">
            <a:avLst/>
          </a:prstGeom>
          <a:noFill/>
          <a:ln cap="flat" cmpd="sng" w="25400">
            <a:solidFill>
              <a:srgbClr val="008000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190" name="Google Shape;190;p27"/>
          <p:cNvSpPr txBox="1"/>
          <p:nvPr/>
        </p:nvSpPr>
        <p:spPr>
          <a:xfrm>
            <a:off x="2163763" y="3179763"/>
            <a:ext cx="2124075" cy="277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b="0" baseline="3000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Grade Proficiency Standard</a:t>
            </a:r>
            <a:endParaRPr/>
          </a:p>
        </p:txBody>
      </p:sp>
      <p:sp>
        <p:nvSpPr>
          <p:cNvPr id="191" name="Google Shape;191;p27"/>
          <p:cNvSpPr txBox="1"/>
          <p:nvPr/>
        </p:nvSpPr>
        <p:spPr>
          <a:xfrm>
            <a:off x="5049838" y="2632075"/>
            <a:ext cx="2763837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r>
              <a:rPr b="0" baseline="3000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Grade Proficiency Standard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Applying Behavioral Systems Perspective</a:t>
            </a:r>
            <a:endParaRPr/>
          </a:p>
        </p:txBody>
      </p:sp>
      <p:sp>
        <p:nvSpPr>
          <p:cNvPr id="197" name="Google Shape;197;p2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Problem is well established.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Teachers contribute significantly to important outcomes.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What do teachers do that influences student achievement?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Teacher Influences on Student Achievement</a:t>
            </a:r>
            <a:br>
              <a:rPr b="0" i="0" lang="en-US" sz="29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</a:br>
            <a:br>
              <a:rPr b="0" i="0" lang="en-US" sz="29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</a:br>
            <a:endParaRPr b="0" i="0" sz="29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203" name="Google Shape;203;p29"/>
          <p:cNvSpPr txBox="1"/>
          <p:nvPr>
            <p:ph idx="1" type="body"/>
          </p:nvPr>
        </p:nvSpPr>
        <p:spPr>
          <a:xfrm>
            <a:off x="457200" y="1600200"/>
            <a:ext cx="8229600" cy="490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Classroom Management: 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1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Maintain active participation by all students.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Student/Teacher Social Interactions: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1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Positive response to students.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Classroom Climate: 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Emphasize cooperative goals.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Classroom Instruction: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Clear and organized direct instruction.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Academic Interactions: 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Frequent calls for substantive oral and written response</a:t>
            </a:r>
            <a:endParaRPr b="0" i="0" sz="24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1333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1651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1651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5816600" y="6502400"/>
            <a:ext cx="3327400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Wang, Haertel, &amp; Walberg, 1997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Teacher Influences on Student Achievement</a:t>
            </a:r>
            <a:endParaRPr/>
          </a:p>
        </p:txBody>
      </p:sp>
      <p:sp>
        <p:nvSpPr>
          <p:cNvPr id="210" name="Google Shape;210;p30"/>
          <p:cNvSpPr txBox="1"/>
          <p:nvPr>
            <p:ph idx="1" type="body"/>
          </p:nvPr>
        </p:nvSpPr>
        <p:spPr>
          <a:xfrm>
            <a:off x="457200" y="1600200"/>
            <a:ext cx="8229600" cy="490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Classroom Assessment: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1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Assessment used as a frequent integral component of instruction.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Classroom Implementation and Support: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Established efficient classroom routines and communicated rules and procedures.</a:t>
            </a:r>
            <a:endParaRPr b="0" i="0" sz="24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What Do Teachers Do that Influences Student Achievement?</a:t>
            </a:r>
            <a:endParaRPr/>
          </a:p>
        </p:txBody>
      </p:sp>
      <p:sp>
        <p:nvSpPr>
          <p:cNvPr id="216" name="Google Shape;216;p3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20700" lvl="0" marL="5715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Teacher expectations: believe students can learn and teachers are capable of teaching successfully.</a:t>
            </a:r>
            <a:endParaRPr/>
          </a:p>
          <a:p>
            <a:pPr indent="-4572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Teach until material is learned.</a:t>
            </a:r>
            <a:endParaRPr/>
          </a:p>
          <a:p>
            <a:pPr indent="-4572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Develop supplemental materials to increase learning.</a:t>
            </a:r>
            <a:endParaRPr/>
          </a:p>
          <a:p>
            <a:pPr indent="-520700" lvl="0" marL="5715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Exposure to academic content/opportunity to learn.</a:t>
            </a:r>
            <a:endParaRPr/>
          </a:p>
          <a:p>
            <a:pPr indent="-4572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Most time allocated to instruction.</a:t>
            </a:r>
            <a:endParaRPr/>
          </a:p>
          <a:p>
            <a:pPr indent="-463550" lvl="2" marL="13144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342900" lvl="0" marL="5715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217" name="Google Shape;217;p31"/>
          <p:cNvSpPr txBox="1"/>
          <p:nvPr/>
        </p:nvSpPr>
        <p:spPr>
          <a:xfrm>
            <a:off x="6710363" y="6484938"/>
            <a:ext cx="2268537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Brophy &amp; Good, 1986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Context for Session</a:t>
            </a:r>
            <a:endParaRPr/>
          </a:p>
        </p:txBody>
      </p:sp>
      <p:sp>
        <p:nvSpPr>
          <p:cNvPr id="96" name="Google Shape;96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  By almost any standard, many if not most of the nation's 1,450 schools, colleges, and departments of education are doing a </a:t>
            </a:r>
            <a:r>
              <a:rPr b="0" i="0" lang="en-US" sz="2800" u="none" cap="none" strike="noStrike">
                <a:solidFill>
                  <a:srgbClr val="FF6600"/>
                </a:solidFill>
                <a:latin typeface="Arimo"/>
                <a:ea typeface="Arimo"/>
                <a:cs typeface="Arimo"/>
                <a:sym typeface="Arimo"/>
              </a:rPr>
              <a:t>mediocre job of preparing teachers </a:t>
            </a: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for the realities of the 21st century classroom. </a:t>
            </a:r>
            <a:endParaRPr/>
          </a:p>
          <a:p>
            <a:pPr indent="-342900" lvl="0" marL="342900" marR="0" rtl="0" algn="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342900" lvl="0" marL="342900" marR="0" rtl="0" algn="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342900" lvl="0" marL="342900" marR="0" rtl="0" algn="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342900" lvl="0" marL="342900" marR="0" rtl="0" algn="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342900" lvl="0" marL="342900" marR="0" rtl="0" algn="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Arne Duncan, Secretary of Education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What Do Teachers Do that Influences Student Achievement?</a:t>
            </a:r>
            <a:endParaRPr/>
          </a:p>
        </p:txBody>
      </p:sp>
      <p:sp>
        <p:nvSpPr>
          <p:cNvPr id="223" name="Google Shape;223;p3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20700" lvl="0" marL="5715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Classroom management and organization.</a:t>
            </a:r>
            <a:endParaRPr/>
          </a:p>
          <a:p>
            <a:pPr indent="-457200" lvl="1" marL="9144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Effectively organize classrooms as learning environments, minimize transitions, getting organized, and maximize engagement with instructional activities.</a:t>
            </a:r>
            <a:endParaRPr/>
          </a:p>
          <a:p>
            <a:pPr indent="-520700" lvl="0" marL="5715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6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</a:t>
            </a: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Active teaching.</a:t>
            </a:r>
            <a:endParaRPr/>
          </a:p>
          <a:p>
            <a:pPr indent="-457200" lvl="1" marL="9144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Spend great deal of time actively instructing students rather than emphasizing time on task.</a:t>
            </a:r>
            <a:endParaRPr/>
          </a:p>
          <a:p>
            <a:pPr indent="-457200" lvl="1" marL="9144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More time spent on interactive lessons.</a:t>
            </a:r>
            <a:endParaRPr/>
          </a:p>
          <a:p>
            <a:pPr indent="-520700" lvl="0" marL="5715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6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</a:t>
            </a: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Supportive learning environment.</a:t>
            </a:r>
            <a:endParaRPr/>
          </a:p>
          <a:p>
            <a:pPr indent="-457200" lvl="1" marL="9144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Maintain pleasant, friendly classrooms.</a:t>
            </a:r>
            <a:endParaRPr/>
          </a:p>
          <a:p>
            <a:pPr indent="-457200" lvl="1" marL="9144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Supportive instructors.</a:t>
            </a:r>
            <a:endParaRPr/>
          </a:p>
          <a:p>
            <a:pPr indent="-355600" lvl="0" marL="57150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</a:pPr>
            <a:r>
              <a:t/>
            </a:r>
            <a:endParaRPr b="0" i="0" sz="26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224" name="Google Shape;224;p32"/>
          <p:cNvSpPr/>
          <p:nvPr/>
        </p:nvSpPr>
        <p:spPr>
          <a:xfrm flipH="1">
            <a:off x="6862763" y="6313488"/>
            <a:ext cx="2281237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Brophy &amp; Good, 1986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Summary of Research on Critical Skills	</a:t>
            </a:r>
            <a:endParaRPr/>
          </a:p>
        </p:txBody>
      </p:sp>
      <p:sp>
        <p:nvSpPr>
          <p:cNvPr id="230" name="Google Shape;230;p33"/>
          <p:cNvSpPr txBox="1"/>
          <p:nvPr>
            <p:ph idx="1" type="body"/>
          </p:nvPr>
        </p:nvSpPr>
        <p:spPr>
          <a:xfrm>
            <a:off x="457200" y="1600200"/>
            <a:ext cx="8229600" cy="50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Formative Assessment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Frequent assessment to determine progress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Active Teaching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Majority of time spent on instruction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Frequent opportunities to respond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Directly teach skills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Summary of Research on Critical Skills	</a:t>
            </a:r>
            <a:endParaRPr/>
          </a:p>
        </p:txBody>
      </p:sp>
      <p:sp>
        <p:nvSpPr>
          <p:cNvPr id="236" name="Google Shape;236;p3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Active, positive classroom behavior management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High rates of positive feedback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Create classroom culture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Organized, efficient classroom routines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High level of engagement with instruction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Clearly communicated expectations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Unanswered Questions</a:t>
            </a:r>
            <a:endParaRPr/>
          </a:p>
        </p:txBody>
      </p:sp>
      <p:sp>
        <p:nvSpPr>
          <p:cNvPr id="242" name="Google Shape;242;p3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Broad categories rather than specific practices.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There may be several evidence-based practices that increase opportunities to respond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Choral responding.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Student response cards.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Do we teach specific practices or do we teach principles which inform practices?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Principles can only be applied in the context of a practice.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What is the appropriate balance between specific practices and general principles?</a:t>
            </a:r>
            <a:endParaRPr/>
          </a:p>
          <a:p>
            <a:pPr indent="-101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1651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Unanswered Questions</a:t>
            </a:r>
            <a:endParaRPr/>
          </a:p>
        </p:txBody>
      </p:sp>
      <p:sp>
        <p:nvSpPr>
          <p:cNvPr id="248" name="Google Shape;248;p3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What depth of training is required to impact teacher performance and student achievement?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7"/>
          <p:cNvSpPr txBox="1"/>
          <p:nvPr>
            <p:ph type="title"/>
          </p:nvPr>
        </p:nvSpPr>
        <p:spPr>
          <a:xfrm>
            <a:off x="685800" y="152400"/>
            <a:ext cx="77724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mo"/>
                <a:ea typeface="Arimo"/>
                <a:cs typeface="Arimo"/>
                <a:sym typeface="Arimo"/>
              </a:rPr>
              <a:t>The Value of Increasing </a:t>
            </a:r>
            <a:br>
              <a:rPr b="1" i="0" lang="en-US" sz="3600" u="none" cap="none" strike="noStrike">
                <a:solidFill>
                  <a:srgbClr val="FFFF00"/>
                </a:solidFill>
                <a:latin typeface="Arimo"/>
                <a:ea typeface="Arimo"/>
                <a:cs typeface="Arimo"/>
                <a:sym typeface="Arimo"/>
              </a:rPr>
            </a:br>
            <a:r>
              <a:rPr b="1" i="0" lang="en-US" sz="3600" u="none" cap="none" strike="noStrike">
                <a:solidFill>
                  <a:srgbClr val="FFFF00"/>
                </a:solidFill>
                <a:latin typeface="Arimo"/>
                <a:ea typeface="Arimo"/>
                <a:cs typeface="Arimo"/>
                <a:sym typeface="Arimo"/>
              </a:rPr>
              <a:t>Depth of Instruction</a:t>
            </a:r>
            <a:endParaRPr b="0" i="0" sz="29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pic>
        <p:nvPicPr>
          <p:cNvPr id="255" name="Google Shape;255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0600" y="1524000"/>
            <a:ext cx="7080568" cy="4751070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37"/>
          <p:cNvSpPr txBox="1"/>
          <p:nvPr/>
        </p:nvSpPr>
        <p:spPr>
          <a:xfrm>
            <a:off x="228600" y="6457950"/>
            <a:ext cx="8915400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Effects of Systematic Formative Evaluation: A Meta-Analysis, Fuchs &amp; Fuchs, 1986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Caveats</a:t>
            </a:r>
            <a:endParaRPr/>
          </a:p>
        </p:txBody>
      </p:sp>
      <p:sp>
        <p:nvSpPr>
          <p:cNvPr id="262" name="Google Shape;262;p3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Students will do well when their teachers do well.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Teachers will do well: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When teacher preparation programs teach the critical skills to be effective.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When Universities and Districts provide adequate levels of support for teachers during their entire tenure.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Not just in the first year or two.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Revolutionary change is required.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9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Thank you	</a:t>
            </a:r>
            <a:endParaRPr/>
          </a:p>
        </p:txBody>
      </p:sp>
      <p:sp>
        <p:nvSpPr>
          <p:cNvPr id="268" name="Google Shape;268;p39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Arimo"/>
                <a:ea typeface="Arimo"/>
                <a:cs typeface="Arimo"/>
                <a:sym typeface="Arimo"/>
              </a:rPr>
              <a:t>Presentation may be downloaded at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Arimo"/>
                <a:ea typeface="Arimo"/>
                <a:cs typeface="Arimo"/>
                <a:sym typeface="Arimo"/>
              </a:rPr>
              <a:t>www.winginstitute.org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/>
          <p:nvPr/>
        </p:nvSpPr>
        <p:spPr>
          <a:xfrm>
            <a:off x="2654300" y="2151063"/>
            <a:ext cx="3783013" cy="2403475"/>
          </a:xfrm>
          <a:prstGeom prst="ellipse">
            <a:avLst/>
          </a:prstGeom>
          <a:gradFill>
            <a:gsLst>
              <a:gs pos="0">
                <a:srgbClr val="3E7FCD"/>
              </a:gs>
              <a:gs pos="100000">
                <a:srgbClr val="96C0FF"/>
              </a:gs>
            </a:gsLst>
            <a:lin ang="16200000" scaled="0"/>
          </a:gra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5"/>
          <p:cNvSpPr txBox="1"/>
          <p:nvPr/>
        </p:nvSpPr>
        <p:spPr>
          <a:xfrm>
            <a:off x="2879725" y="2890838"/>
            <a:ext cx="3557588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Student Outcomes</a:t>
            </a:r>
            <a:endParaRPr/>
          </a:p>
        </p:txBody>
      </p:sp>
      <p:sp>
        <p:nvSpPr>
          <p:cNvPr id="103" name="Google Shape;103;p15"/>
          <p:cNvSpPr/>
          <p:nvPr/>
        </p:nvSpPr>
        <p:spPr>
          <a:xfrm>
            <a:off x="0" y="342900"/>
            <a:ext cx="2879725" cy="2700338"/>
          </a:xfrm>
          <a:prstGeom prst="ellipse">
            <a:avLst/>
          </a:prstGeom>
          <a:solidFill>
            <a:srgbClr val="974806"/>
          </a:soli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Teacher Practices Influence Outcomes?</a:t>
            </a:r>
            <a:endParaRPr/>
          </a:p>
        </p:txBody>
      </p:sp>
      <p:sp>
        <p:nvSpPr>
          <p:cNvPr id="104" name="Google Shape;104;p15"/>
          <p:cNvSpPr/>
          <p:nvPr/>
        </p:nvSpPr>
        <p:spPr>
          <a:xfrm>
            <a:off x="6262688" y="342900"/>
            <a:ext cx="2881312" cy="2849563"/>
          </a:xfrm>
          <a:prstGeom prst="ellipse">
            <a:avLst/>
          </a:prstGeom>
          <a:solidFill>
            <a:srgbClr val="974806"/>
          </a:soli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Are We Teaching Effective Practices?</a:t>
            </a:r>
            <a:endParaRPr/>
          </a:p>
        </p:txBody>
      </p:sp>
      <p:sp>
        <p:nvSpPr>
          <p:cNvPr id="105" name="Google Shape;105;p15"/>
          <p:cNvSpPr/>
          <p:nvPr/>
        </p:nvSpPr>
        <p:spPr>
          <a:xfrm>
            <a:off x="2879725" y="4794250"/>
            <a:ext cx="3382963" cy="1887538"/>
          </a:xfrm>
          <a:prstGeom prst="ellipse">
            <a:avLst/>
          </a:prstGeom>
          <a:solidFill>
            <a:srgbClr val="974806"/>
          </a:soli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How Are We Supporting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Teachers?</a:t>
            </a:r>
            <a:endParaRPr/>
          </a:p>
        </p:txBody>
      </p:sp>
      <p:sp>
        <p:nvSpPr>
          <p:cNvPr id="106" name="Google Shape;106;p15"/>
          <p:cNvSpPr txBox="1"/>
          <p:nvPr/>
        </p:nvSpPr>
        <p:spPr>
          <a:xfrm>
            <a:off x="0" y="342900"/>
            <a:ext cx="2879725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Desired</a:t>
            </a:r>
            <a:endParaRPr/>
          </a:p>
        </p:txBody>
      </p:sp>
      <p:sp>
        <p:nvSpPr>
          <p:cNvPr id="107" name="Google Shape;107;p15"/>
          <p:cNvSpPr txBox="1"/>
          <p:nvPr/>
        </p:nvSpPr>
        <p:spPr>
          <a:xfrm>
            <a:off x="6624638" y="342900"/>
            <a:ext cx="2151062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Actual</a:t>
            </a:r>
            <a:endParaRPr/>
          </a:p>
        </p:txBody>
      </p:sp>
      <p:sp>
        <p:nvSpPr>
          <p:cNvPr id="108" name="Google Shape;108;p15"/>
          <p:cNvSpPr/>
          <p:nvPr/>
        </p:nvSpPr>
        <p:spPr>
          <a:xfrm>
            <a:off x="3122613" y="342900"/>
            <a:ext cx="2974975" cy="1179513"/>
          </a:xfrm>
          <a:prstGeom prst="rect">
            <a:avLst/>
          </a:prstGeom>
          <a:gradFill>
            <a:gsLst>
              <a:gs pos="0">
                <a:srgbClr val="3E7FCD"/>
              </a:gs>
              <a:gs pos="100000">
                <a:srgbClr val="96C0FF"/>
              </a:gs>
            </a:gsLst>
            <a:lin ang="16200000" scaled="0"/>
          </a:gra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Discrepancy = Problem</a:t>
            </a:r>
            <a:endParaRPr/>
          </a:p>
        </p:txBody>
      </p:sp>
      <p:cxnSp>
        <p:nvCxnSpPr>
          <p:cNvPr id="109" name="Google Shape;109;p15"/>
          <p:cNvCxnSpPr/>
          <p:nvPr/>
        </p:nvCxnSpPr>
        <p:spPr>
          <a:xfrm rot="10800000">
            <a:off x="2230438" y="619125"/>
            <a:ext cx="892175" cy="0"/>
          </a:xfrm>
          <a:prstGeom prst="straightConnector1">
            <a:avLst/>
          </a:prstGeom>
          <a:noFill/>
          <a:ln cap="flat" cmpd="sng" w="47625">
            <a:solidFill>
              <a:schemeClr val="l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110" name="Google Shape;110;p15"/>
          <p:cNvCxnSpPr/>
          <p:nvPr/>
        </p:nvCxnSpPr>
        <p:spPr>
          <a:xfrm>
            <a:off x="6097588" y="619125"/>
            <a:ext cx="938212" cy="0"/>
          </a:xfrm>
          <a:prstGeom prst="straightConnector1">
            <a:avLst/>
          </a:prstGeom>
          <a:noFill/>
          <a:ln cap="flat" cmpd="sng" w="47625">
            <a:solidFill>
              <a:schemeClr val="lt1"/>
            </a:solidFill>
            <a:prstDash val="solid"/>
            <a:round/>
            <a:headEnd len="sm" w="sm" type="none"/>
            <a:tailEnd len="med" w="med" type="stealth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Presentations</a:t>
            </a:r>
            <a:endParaRPr/>
          </a:p>
        </p:txBody>
      </p:sp>
      <p:sp>
        <p:nvSpPr>
          <p:cNvPr id="116" name="Google Shape;116;p1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What We Know About Effective Teaching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   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Ronnie Detrich, Wing Institute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200 Years of Teacher Preparation: What Have We Learned?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Jack States, Wing Institute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Teacher Induction:  Where the Rubber Meets the Road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Randy Keyworth, Wing Institute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A Few Words About the Research</a:t>
            </a:r>
            <a:endParaRPr/>
          </a:p>
        </p:txBody>
      </p:sp>
      <p:sp>
        <p:nvSpPr>
          <p:cNvPr id="122" name="Google Shape;122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Depends on the best available evidence: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Not very rigorous.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Relies on indirect measures of behavior (interviews, surveys, reflective journals).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Few instances of experimental investigations.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Much of what we are reporting will serve as baseline for where we are as a profession.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8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What We Know About Effective</a:t>
            </a:r>
            <a:b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Teaching</a:t>
            </a:r>
            <a:endParaRPr b="0" i="0" sz="32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28" name="Google Shape;128;p18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Arimo"/>
                <a:ea typeface="Arimo"/>
                <a:cs typeface="Arimo"/>
                <a:sym typeface="Arimo"/>
              </a:rPr>
              <a:t>Ronnie Detrich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Arimo"/>
                <a:ea typeface="Arimo"/>
                <a:cs typeface="Arimo"/>
                <a:sym typeface="Arimo"/>
              </a:rPr>
              <a:t>Wing Institute</a:t>
            </a:r>
            <a:endParaRPr/>
          </a:p>
        </p:txBody>
      </p:sp>
      <p:sp>
        <p:nvSpPr>
          <p:cNvPr id="129" name="Google Shape;129;p18"/>
          <p:cNvSpPr txBox="1"/>
          <p:nvPr/>
        </p:nvSpPr>
        <p:spPr>
          <a:xfrm>
            <a:off x="2092325" y="6162675"/>
            <a:ext cx="56800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ABAI, 2010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San Antonio, Texas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Behavioral Systems Perspective </a:t>
            </a:r>
            <a:endParaRPr/>
          </a:p>
        </p:txBody>
      </p:sp>
      <p:sp>
        <p:nvSpPr>
          <p:cNvPr id="135" name="Google Shape;135;p1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Focus on results (</a:t>
            </a:r>
            <a:r>
              <a:rPr b="0" i="1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worthy accomplishments</a:t>
            </a: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)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Worthy accomplishments: Value of accomplishment exceeds cost of producing it.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What is valued is socially defined.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Accomplishments must be precisely defined.</a:t>
            </a:r>
            <a:endParaRPr/>
          </a:p>
        </p:txBody>
      </p:sp>
      <p:sp>
        <p:nvSpPr>
          <p:cNvPr id="136" name="Google Shape;136;p19"/>
          <p:cNvSpPr txBox="1"/>
          <p:nvPr/>
        </p:nvSpPr>
        <p:spPr>
          <a:xfrm>
            <a:off x="0" y="6126163"/>
            <a:ext cx="914400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Based on concepts from Tom Gilbert Human Competence: Engineering Worthy Performance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Behavioral Systems Perspective</a:t>
            </a:r>
            <a:endParaRPr/>
          </a:p>
        </p:txBody>
      </p:sp>
      <p:sp>
        <p:nvSpPr>
          <p:cNvPr id="142" name="Google Shape;142;p2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Measure accomplishments to determine if there is a problem.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If accomplishments are not acceptable then determine performance that is related to the accomplishment.</a:t>
            </a:r>
            <a:endParaRPr/>
          </a:p>
          <a:p>
            <a:pPr indent="-228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urier New"/>
              <a:buChar char="o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Measure it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Performance is interesting and important only as it relates to specific accomplishments.</a:t>
            </a:r>
            <a:endParaRPr/>
          </a:p>
          <a:p>
            <a:pPr indent="-228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urier New"/>
              <a:buChar char="o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Context is everything.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Behavioral Systems Perspective</a:t>
            </a:r>
            <a:endParaRPr/>
          </a:p>
        </p:txBody>
      </p:sp>
      <p:sp>
        <p:nvSpPr>
          <p:cNvPr id="148" name="Google Shape;148;p2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System resources allocated to support important performance.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 Identify important performance that has greatest potential for improvement relative to the cost for producing the improvement.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101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