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32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441" autoAdjust="0"/>
    <p:restoredTop sz="96292" autoAdjust="0"/>
  </p:normalViewPr>
  <p:slideViewPr>
    <p:cSldViewPr snapToGrid="0" showGuides="1">
      <p:cViewPr varScale="1">
        <p:scale>
          <a:sx n="137" d="100"/>
          <a:sy n="137" d="100"/>
        </p:scale>
        <p:origin x="1096" y="48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43">
            <a:extLst>
              <a:ext uri="{FF2B5EF4-FFF2-40B4-BE49-F238E27FC236}">
                <a16:creationId xmlns:a16="http://schemas.microsoft.com/office/drawing/2014/main" id="{285C67A3-8439-6700-2944-8D2591521730}"/>
              </a:ext>
            </a:extLst>
          </p:cNvPr>
          <p:cNvSpPr txBox="1">
            <a:spLocks/>
          </p:cNvSpPr>
          <p:nvPr/>
        </p:nvSpPr>
        <p:spPr>
          <a:xfrm>
            <a:off x="609600" y="6251575"/>
            <a:ext cx="287338" cy="222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accent4"/>
                </a:solidFill>
                <a:latin typeface="Montserrat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01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AD075E7-37E8-C738-95B2-8B636C1C50FA}"/>
              </a:ext>
            </a:extLst>
          </p:cNvPr>
          <p:cNvSpPr/>
          <p:nvPr/>
        </p:nvSpPr>
        <p:spPr>
          <a:xfrm>
            <a:off x="609597" y="3212571"/>
            <a:ext cx="3483286" cy="1877830"/>
          </a:xfrm>
          <a:prstGeom prst="rect">
            <a:avLst/>
          </a:prstGeom>
          <a:solidFill>
            <a:srgbClr val="F8F9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>
              <a:lnSpc>
                <a:spcPct val="114000"/>
              </a:lnSpc>
            </a:pPr>
            <a:r>
              <a:rPr lang="en-US" sz="1400" dirty="0">
                <a:solidFill>
                  <a:schemeClr val="tx2"/>
                </a:solidFill>
              </a:rPr>
              <a:t>Enabling agility, scalability, and cost-efficiency through cloud-native platforms.</a:t>
            </a:r>
          </a:p>
          <a:p>
            <a:pPr>
              <a:lnSpc>
                <a:spcPct val="114000"/>
              </a:lnSpc>
            </a:pP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66F442D-8EEE-B2BA-81F5-2DC0BAAF05E2}"/>
              </a:ext>
            </a:extLst>
          </p:cNvPr>
          <p:cNvSpPr/>
          <p:nvPr/>
        </p:nvSpPr>
        <p:spPr>
          <a:xfrm>
            <a:off x="4354354" y="3212571"/>
            <a:ext cx="3483286" cy="1877830"/>
          </a:xfrm>
          <a:prstGeom prst="rect">
            <a:avLst/>
          </a:prstGeom>
          <a:solidFill>
            <a:srgbClr val="F8F9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>
              <a:lnSpc>
                <a:spcPct val="114000"/>
              </a:lnSpc>
            </a:pPr>
            <a:r>
              <a:rPr lang="en-US" sz="1400" dirty="0">
                <a:solidFill>
                  <a:schemeClr val="tx2"/>
                </a:solidFill>
              </a:rPr>
              <a:t>Leveraging data-driven insights to automate decisions and personalize customer experiences.</a:t>
            </a:r>
          </a:p>
          <a:p>
            <a:pPr>
              <a:lnSpc>
                <a:spcPct val="114000"/>
              </a:lnSpc>
            </a:pP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FFAA401-E12A-6075-070D-7C01C1759747}"/>
              </a:ext>
            </a:extLst>
          </p:cNvPr>
          <p:cNvSpPr/>
          <p:nvPr/>
        </p:nvSpPr>
        <p:spPr>
          <a:xfrm>
            <a:off x="8099111" y="3212571"/>
            <a:ext cx="3483286" cy="1877830"/>
          </a:xfrm>
          <a:prstGeom prst="rect">
            <a:avLst/>
          </a:prstGeom>
          <a:solidFill>
            <a:srgbClr val="F8F9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>
              <a:lnSpc>
                <a:spcPct val="114000"/>
              </a:lnSpc>
            </a:pPr>
            <a:r>
              <a:rPr lang="en-US" sz="1400" dirty="0">
                <a:solidFill>
                  <a:schemeClr val="tx2"/>
                </a:solidFill>
              </a:rPr>
              <a:t>Prioritizing data protection and risk management in a hyperconnected environment.</a:t>
            </a:r>
          </a:p>
          <a:p>
            <a:pPr>
              <a:lnSpc>
                <a:spcPct val="114000"/>
              </a:lnSpc>
            </a:pP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942906-60CC-C170-B80A-939562C409C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97860" y="6279450"/>
            <a:ext cx="5796280" cy="166199"/>
          </a:xfrm>
        </p:spPr>
        <p:txBody>
          <a:bodyPr>
            <a:normAutofit/>
          </a:bodyPr>
          <a:lstStyle/>
          <a:p>
            <a:r>
              <a:rPr lang="en-US" dirty="0"/>
              <a:t>Key Pillars of Successful Digital Transformation in 2025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6DFB04F-37EA-C8C1-6C79-C97399B45E8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351022F-5224-A2B5-B72B-AFCEFE23F5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152" y="6279450"/>
            <a:ext cx="2203446" cy="166199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F098EE-9ABF-E155-23CC-1DED3DA0F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fld id="{E494F7E3-3625-40F1-897C-DFFB67D5009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83DE61-A596-3C71-7674-C2242E3303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3700"/>
            <a:ext cx="10972800" cy="757238"/>
          </a:xfrm>
        </p:spPr>
        <p:txBody>
          <a:bodyPr/>
          <a:lstStyle/>
          <a:p>
            <a:r>
              <a:rPr lang="en-US" dirty="0"/>
              <a:t>Three Essential Pillars Powering Successful and Scalable Digital Transformation Strategies in 2025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E31DF9-9912-2CA3-F731-F7B782AE64DC}"/>
              </a:ext>
            </a:extLst>
          </p:cNvPr>
          <p:cNvSpPr txBox="1">
            <a:spLocks/>
          </p:cNvSpPr>
          <p:nvPr/>
        </p:nvSpPr>
        <p:spPr>
          <a:xfrm>
            <a:off x="701483" y="3740567"/>
            <a:ext cx="3306491" cy="27699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en-US" dirty="0">
                <a:solidFill>
                  <a:schemeClr val="tx2"/>
                </a:solidFill>
                <a:latin typeface="Montserrat ExtraBold" pitchFamily="2" charset="0"/>
              </a:rPr>
              <a:t>Cloud Infrastructure</a:t>
            </a:r>
          </a:p>
        </p:txBody>
      </p:sp>
      <p:pic>
        <p:nvPicPr>
          <p:cNvPr id="39" name="Graphic 38">
            <a:extLst>
              <a:ext uri="{FF2B5EF4-FFF2-40B4-BE49-F238E27FC236}">
                <a16:creationId xmlns:a16="http://schemas.microsoft.com/office/drawing/2014/main" id="{AB9DEED5-5DF6-E185-1705-7A579B1499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627084" y="3336897"/>
            <a:ext cx="298817" cy="27934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E3FEDA5-6B9A-A489-5B0F-638F46A87E2B}"/>
              </a:ext>
            </a:extLst>
          </p:cNvPr>
          <p:cNvSpPr txBox="1"/>
          <p:nvPr/>
        </p:nvSpPr>
        <p:spPr>
          <a:xfrm>
            <a:off x="609599" y="2840050"/>
            <a:ext cx="471636" cy="5539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3600" dirty="0">
                <a:solidFill>
                  <a:schemeClr val="accent4"/>
                </a:solidFill>
                <a:latin typeface="+mj-lt"/>
              </a:rPr>
              <a:t>1.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0C0C9FB-9AC5-F914-B55D-8EAD37BF1E7E}"/>
              </a:ext>
            </a:extLst>
          </p:cNvPr>
          <p:cNvCxnSpPr>
            <a:cxnSpLocks/>
          </p:cNvCxnSpPr>
          <p:nvPr/>
        </p:nvCxnSpPr>
        <p:spPr>
          <a:xfrm>
            <a:off x="896212" y="3212571"/>
            <a:ext cx="3196671" cy="0"/>
          </a:xfrm>
          <a:prstGeom prst="line">
            <a:avLst/>
          </a:prstGeom>
          <a:ln>
            <a:gradFill flip="none" rotWithShape="1">
              <a:gsLst>
                <a:gs pos="19000">
                  <a:schemeClr val="accent4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" name="Graphic 39">
            <a:extLst>
              <a:ext uri="{FF2B5EF4-FFF2-40B4-BE49-F238E27FC236}">
                <a16:creationId xmlns:a16="http://schemas.microsoft.com/office/drawing/2014/main" id="{45A538E3-BCD5-3B86-4435-A3767BA516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7371841" y="3336897"/>
            <a:ext cx="298817" cy="27934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DB7A2031-D7A8-78DB-FE9D-484ECFF90F0A}"/>
              </a:ext>
            </a:extLst>
          </p:cNvPr>
          <p:cNvSpPr txBox="1">
            <a:spLocks/>
          </p:cNvSpPr>
          <p:nvPr/>
        </p:nvSpPr>
        <p:spPr>
          <a:xfrm>
            <a:off x="4446240" y="3740567"/>
            <a:ext cx="3306491" cy="27699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en-US" dirty="0">
                <a:solidFill>
                  <a:schemeClr val="tx2"/>
                </a:solidFill>
                <a:latin typeface="Montserrat ExtraBold" pitchFamily="2" charset="0"/>
              </a:rPr>
              <a:t>AI &amp; Machine Learning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B552D09-DD28-658E-DD7B-6404F3619884}"/>
              </a:ext>
            </a:extLst>
          </p:cNvPr>
          <p:cNvSpPr txBox="1"/>
          <p:nvPr/>
        </p:nvSpPr>
        <p:spPr>
          <a:xfrm>
            <a:off x="4354356" y="2840050"/>
            <a:ext cx="471636" cy="5539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3600" dirty="0">
                <a:solidFill>
                  <a:schemeClr val="accent4"/>
                </a:solidFill>
                <a:latin typeface="+mj-lt"/>
              </a:rPr>
              <a:t>2.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6849DF96-379B-D343-2EAF-77F2E5B91B83}"/>
              </a:ext>
            </a:extLst>
          </p:cNvPr>
          <p:cNvCxnSpPr>
            <a:cxnSpLocks/>
          </p:cNvCxnSpPr>
          <p:nvPr/>
        </p:nvCxnSpPr>
        <p:spPr>
          <a:xfrm>
            <a:off x="4708653" y="3212571"/>
            <a:ext cx="3128987" cy="0"/>
          </a:xfrm>
          <a:prstGeom prst="line">
            <a:avLst/>
          </a:prstGeom>
          <a:ln>
            <a:gradFill flip="none" rotWithShape="1">
              <a:gsLst>
                <a:gs pos="19000">
                  <a:schemeClr val="accent4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1" name="Graphic 40">
            <a:extLst>
              <a:ext uri="{FF2B5EF4-FFF2-40B4-BE49-F238E27FC236}">
                <a16:creationId xmlns:a16="http://schemas.microsoft.com/office/drawing/2014/main" id="{7BBFA74C-674F-3B41-8C3C-C2C1705684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1116598" y="3336897"/>
            <a:ext cx="298817" cy="279345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B48E3E60-2804-9BA9-6324-86DEF2447AA6}"/>
              </a:ext>
            </a:extLst>
          </p:cNvPr>
          <p:cNvSpPr txBox="1">
            <a:spLocks/>
          </p:cNvSpPr>
          <p:nvPr/>
        </p:nvSpPr>
        <p:spPr>
          <a:xfrm>
            <a:off x="8190997" y="3740567"/>
            <a:ext cx="3306491" cy="27699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en-US" dirty="0">
                <a:solidFill>
                  <a:schemeClr val="tx2"/>
                </a:solidFill>
                <a:latin typeface="Montserrat ExtraBold" pitchFamily="2" charset="0"/>
              </a:rPr>
              <a:t>Cybersecurity Resilience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BFFD311-EBCF-714B-C19F-5A71F19E0283}"/>
              </a:ext>
            </a:extLst>
          </p:cNvPr>
          <p:cNvSpPr txBox="1"/>
          <p:nvPr/>
        </p:nvSpPr>
        <p:spPr>
          <a:xfrm>
            <a:off x="8099113" y="2840050"/>
            <a:ext cx="471636" cy="5539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3600" dirty="0">
                <a:solidFill>
                  <a:schemeClr val="accent4"/>
                </a:solidFill>
                <a:latin typeface="+mj-lt"/>
              </a:rPr>
              <a:t>3.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54A412E4-EE0F-2172-DB8A-1DCD69167519}"/>
              </a:ext>
            </a:extLst>
          </p:cNvPr>
          <p:cNvCxnSpPr>
            <a:cxnSpLocks/>
          </p:cNvCxnSpPr>
          <p:nvPr/>
        </p:nvCxnSpPr>
        <p:spPr>
          <a:xfrm>
            <a:off x="8453410" y="3212571"/>
            <a:ext cx="3128987" cy="0"/>
          </a:xfrm>
          <a:prstGeom prst="line">
            <a:avLst/>
          </a:prstGeom>
          <a:ln>
            <a:gradFill flip="none" rotWithShape="1">
              <a:gsLst>
                <a:gs pos="19000">
                  <a:schemeClr val="accent4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44">
            <a:extLst>
              <a:ext uri="{FF2B5EF4-FFF2-40B4-BE49-F238E27FC236}">
                <a16:creationId xmlns:a16="http://schemas.microsoft.com/office/drawing/2014/main" id="{552ECDE0-C642-1130-0028-1506349F14B4}"/>
              </a:ext>
            </a:extLst>
          </p:cNvPr>
          <p:cNvSpPr txBox="1">
            <a:spLocks/>
          </p:cNvSpPr>
          <p:nvPr/>
        </p:nvSpPr>
        <p:spPr>
          <a:xfrm>
            <a:off x="1283479" y="1541977"/>
            <a:ext cx="10104814" cy="24929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14000"/>
              </a:lnSpc>
              <a:buNone/>
              <a:defRPr/>
            </a:pPr>
            <a:r>
              <a:rPr lang="en-US" sz="1800" dirty="0">
                <a:solidFill>
                  <a:srgbClr val="002546"/>
                </a:solidFill>
                <a:latin typeface="Montserrat SemiBold" pitchFamily="2" charset="0"/>
              </a:rPr>
              <a:t>Real-World Digital Transformation in Action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137E990-BEB0-9D62-C134-2EBAB420EDAD}"/>
              </a:ext>
            </a:extLst>
          </p:cNvPr>
          <p:cNvGrpSpPr/>
          <p:nvPr/>
        </p:nvGrpSpPr>
        <p:grpSpPr>
          <a:xfrm>
            <a:off x="609601" y="1561908"/>
            <a:ext cx="571759" cy="209438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6EC31059-2C84-2919-C71D-1835EA95F39B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23" name="Parallelogram 22">
              <a:extLst>
                <a:ext uri="{FF2B5EF4-FFF2-40B4-BE49-F238E27FC236}">
                  <a16:creationId xmlns:a16="http://schemas.microsoft.com/office/drawing/2014/main" id="{88538FFF-348C-C580-7052-E0920B191772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78E43526-A4D9-AFFC-08AA-02157AE73383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469469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8739</TotalTime>
  <Words>75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64</cp:revision>
  <dcterms:created xsi:type="dcterms:W3CDTF">2025-04-10T11:11:23Z</dcterms:created>
  <dcterms:modified xsi:type="dcterms:W3CDTF">2025-10-16T08:28:02Z</dcterms:modified>
  <cp:category/>
</cp:coreProperties>
</file>