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797675" cy="99282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9" y="8"/>
            <a:ext cx="2944600" cy="4932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b="0" i="1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7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193" lvl="3" marL="1112093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91" lvl="4" marL="1482791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1989" lvl="5" marL="185348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87" lvl="6" marL="222418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84" lvl="7" marL="259488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482" lvl="8" marL="296558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3083" y="8"/>
            <a:ext cx="2944600" cy="4932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b="0" i="1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7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193" lvl="3" marL="1112093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91" lvl="4" marL="1482791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1989" lvl="5" marL="185348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87" lvl="6" marL="222418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84" lvl="7" marL="259488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482" lvl="8" marL="296558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0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0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0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0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0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9" y="9435004"/>
            <a:ext cx="2944600" cy="4932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b="0" i="1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7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193" lvl="3" marL="1112093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91" lvl="4" marL="1482791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1989" lvl="5" marL="185348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87" lvl="6" marL="222418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84" lvl="7" marL="259488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482" lvl="8" marL="296558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3083" y="9435004"/>
            <a:ext cx="2944600" cy="4932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8775" spcFirstLastPara="1" rIns="18775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b="0" i="1" lang="en-GB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1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/>
          <p:nvPr/>
        </p:nvSpPr>
        <p:spPr>
          <a:xfrm>
            <a:off x="3853602" y="9432052"/>
            <a:ext cx="2944075" cy="49617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375" spcFirstLastPara="1" rIns="19375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1" lang="en-GB" sz="1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1" sz="1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" name="Google Shape;40;p3:notes"/>
          <p:cNvSpPr/>
          <p:nvPr>
            <p:ph idx="2" type="sldImg"/>
          </p:nvPr>
        </p:nvSpPr>
        <p:spPr>
          <a:xfrm>
            <a:off x="92075" y="746125"/>
            <a:ext cx="6613525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p3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350" lIns="90725" spcFirstLastPara="1" rIns="90725" wrap="square" tIns="453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3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5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6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8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9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0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1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:notes"/>
          <p:cNvSpPr txBox="1"/>
          <p:nvPr>
            <p:ph idx="1" type="body"/>
          </p:nvPr>
        </p:nvSpPr>
        <p:spPr>
          <a:xfrm>
            <a:off x="908476" y="4711143"/>
            <a:ext cx="4980726" cy="44708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2:notes"/>
          <p:cNvSpPr/>
          <p:nvPr>
            <p:ph idx="2" type="sldImg"/>
          </p:nvPr>
        </p:nvSpPr>
        <p:spPr>
          <a:xfrm>
            <a:off x="104775" y="754063"/>
            <a:ext cx="6589713" cy="37068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_000007842779Large"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"/>
            <a:ext cx="8986723" cy="287203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649565" y="4874275"/>
            <a:ext cx="0" cy="1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800" u="none" cap="none" strike="noStrike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8858444" y="1"/>
            <a:ext cx="127389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0175" lIns="80375" spcFirstLastPara="1" rIns="80375" wrap="square" tIns="40175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rot="-5400000">
            <a:off x="8819702" y="4350887"/>
            <a:ext cx="223043" cy="145587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"/>
          <p:cNvSpPr txBox="1"/>
          <p:nvPr/>
        </p:nvSpPr>
        <p:spPr>
          <a:xfrm>
            <a:off x="8931222" y="4367908"/>
            <a:ext cx="72793" cy="1115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175" lIns="80375" spcFirstLastPara="1" rIns="80375" wrap="square" tIns="40175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 txBox="1"/>
          <p:nvPr>
            <p:ph type="ctrTitle"/>
          </p:nvPr>
        </p:nvSpPr>
        <p:spPr>
          <a:xfrm>
            <a:off x="635546" y="3083172"/>
            <a:ext cx="7772120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398" lvl="5" marL="37069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96" lvl="6" marL="74139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193" lvl="7" marL="111209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91" lvl="8" marL="148279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1" type="subTitle"/>
          </p:nvPr>
        </p:nvSpPr>
        <p:spPr>
          <a:xfrm>
            <a:off x="635547" y="3440290"/>
            <a:ext cx="6400240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Noto Sans Symbols"/>
              <a:buNone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2188" lvl="1" marL="291888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45732" lvl="2" marL="437832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880"/>
              <a:buFont typeface="Noto Sans Symbols"/>
              <a:buChar char="▪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51976" lvl="3" marL="583776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99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89794" lvl="4" marL="1472494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79492" lvl="5" marL="1843192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81889" lvl="6" marL="2213889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84287" lvl="7" marL="2584587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86685" lvl="8" marL="2955285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2"/>
          <p:cNvSpPr txBox="1"/>
          <p:nvPr>
            <p:ph idx="11" type="ftr"/>
          </p:nvPr>
        </p:nvSpPr>
        <p:spPr>
          <a:xfrm>
            <a:off x="5746498" y="4881183"/>
            <a:ext cx="2894947" cy="1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7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193" lvl="3" marL="1112093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91" lvl="4" marL="1482791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1989" lvl="5" marL="185348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87" lvl="6" marL="222418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84" lvl="7" marL="259488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482" lvl="8" marL="296558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HSBC.svg.png" id="25" name="Google Shape;2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6555" y="4275716"/>
            <a:ext cx="1483156" cy="279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01">
  <p:cSld name="Content 0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/>
          <p:nvPr>
            <p:ph idx="1" type="body"/>
          </p:nvPr>
        </p:nvSpPr>
        <p:spPr>
          <a:xfrm>
            <a:off x="508046" y="923564"/>
            <a:ext cx="8123833" cy="9678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▪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4480" lvl="2" marL="13716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880"/>
              <a:buFont typeface="Noto Sans Symbols"/>
              <a:buChar char="▪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1465" lvl="3" marL="18288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99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3050" lvl="4" marL="22860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73050" lvl="5" marL="27432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73050" lvl="6" marL="32004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73050" lvl="7" marL="36576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73050" lvl="8" marL="41148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type="title"/>
          </p:nvPr>
        </p:nvSpPr>
        <p:spPr>
          <a:xfrm>
            <a:off x="513783" y="190160"/>
            <a:ext cx="8121535" cy="2812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398" lvl="5" marL="37069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96" lvl="6" marL="74139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193" lvl="7" marL="111209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91" lvl="8" marL="148279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3"/>
          <p:cNvSpPr txBox="1"/>
          <p:nvPr>
            <p:ph idx="11" type="ftr"/>
          </p:nvPr>
        </p:nvSpPr>
        <p:spPr>
          <a:xfrm>
            <a:off x="8626917" y="4802823"/>
            <a:ext cx="0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7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193" lvl="3" marL="1112093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91" lvl="4" marL="1482791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1989" lvl="5" marL="185348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87" lvl="6" marL="222418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84" lvl="7" marL="259488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482" lvl="8" marL="296558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&amp;P">
  <p:cSld name="S&amp;P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title"/>
          </p:nvPr>
        </p:nvSpPr>
        <p:spPr>
          <a:xfrm>
            <a:off x="508157" y="341324"/>
            <a:ext cx="8127689" cy="2680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398" lvl="5" marL="37069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96" lvl="6" marL="74139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193" lvl="7" marL="111209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91" lvl="8" marL="148279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5746498" y="4881183"/>
            <a:ext cx="2894947" cy="1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7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193" lvl="3" marL="1112093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91" lvl="4" marL="1482791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1989" lvl="5" marL="185348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87" lvl="6" marL="222418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84" lvl="7" marL="259488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482" lvl="8" marL="296558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508156" y="153821"/>
            <a:ext cx="8123490" cy="16927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b="1" i="1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–"/>
              <a:defRPr b="1" i="1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4480" lvl="2" marL="13716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880"/>
              <a:buFont typeface="Noto Sans Symbols"/>
              <a:buChar char="▪"/>
              <a:defRPr b="1" i="1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1465" lvl="3" marL="18288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990"/>
              <a:buFont typeface="Arial"/>
              <a:buChar char="–"/>
              <a:defRPr b="1" i="1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3050" lvl="4" marL="22860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1" i="1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73050" lvl="6" marL="32004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73050" lvl="7" marL="36576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73050" lvl="8" marL="41148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4"/>
          <p:cNvSpPr txBox="1"/>
          <p:nvPr>
            <p:ph idx="2" type="body"/>
          </p:nvPr>
        </p:nvSpPr>
        <p:spPr>
          <a:xfrm>
            <a:off x="508156" y="4758770"/>
            <a:ext cx="8127689" cy="1326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AutoNum type="arabicPeriod"/>
              <a:defRPr b="0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4480" lvl="2" marL="13716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880"/>
              <a:buFont typeface="Noto Sans Symbols"/>
              <a:buChar char="▪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1465" lvl="3" marL="18288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99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3050" lvl="4" marL="22860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73050" lvl="5" marL="27432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73050" lvl="6" marL="32004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73050" lvl="7" marL="36576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73050" lvl="8" marL="41148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>
  <p:cSld name="1_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508243" y="220849"/>
            <a:ext cx="8127689" cy="2680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398" lvl="5" marL="37069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96" lvl="6" marL="74139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193" lvl="7" marL="111209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91" lvl="8" marL="148279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7128285" y="4790732"/>
            <a:ext cx="1783298" cy="19474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8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7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193" lvl="3" marL="1112093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91" lvl="4" marL="1482791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1989" lvl="5" marL="185348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87" lvl="6" marL="222418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84" lvl="7" marL="259488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482" lvl="8" marL="296558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1401" y="1127"/>
            <a:ext cx="1399" cy="112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1" name="Google Shape;11;p1"/>
          <p:cNvSpPr/>
          <p:nvPr/>
        </p:nvSpPr>
        <p:spPr>
          <a:xfrm>
            <a:off x="190384" y="368360"/>
            <a:ext cx="127389" cy="40891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8925" lIns="77875" spcFirstLastPara="1" rIns="77875" wrap="square" tIns="38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Noto Sans Symbols"/>
              <a:buNone/>
            </a:pPr>
            <a:r>
              <a:t/>
            </a:r>
            <a:endParaRPr b="0" i="1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508157" y="987922"/>
            <a:ext cx="8127689" cy="77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▪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4480" lvl="2" marL="13716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880"/>
              <a:buFont typeface="Noto Sans Symbols"/>
              <a:buChar char="▪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1465" lvl="3" marL="1828800" marR="0" rtl="0" algn="l">
              <a:lnSpc>
                <a:spcPct val="100000"/>
              </a:lnSpc>
              <a:spcBef>
                <a:spcPts val="243"/>
              </a:spcBef>
              <a:spcAft>
                <a:spcPts val="0"/>
              </a:spcAft>
              <a:buClr>
                <a:schemeClr val="accent1"/>
              </a:buClr>
              <a:buSzPts val="99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3050" lvl="4" marL="22860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73050" lvl="5" marL="27432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73050" lvl="6" marL="32004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73050" lvl="7" marL="36576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73050" lvl="8" marL="4114800" marR="0" rtl="0" algn="l">
              <a:lnSpc>
                <a:spcPct val="105000"/>
              </a:lnSpc>
              <a:spcBef>
                <a:spcPts val="35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Char char="■"/>
              <a:defRPr b="0" i="0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/>
          <p:nvPr/>
        </p:nvSpPr>
        <p:spPr>
          <a:xfrm>
            <a:off x="8826337" y="4894897"/>
            <a:ext cx="151250" cy="120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 txBox="1"/>
          <p:nvPr>
            <p:ph type="title"/>
          </p:nvPr>
        </p:nvSpPr>
        <p:spPr>
          <a:xfrm>
            <a:off x="508157" y="341324"/>
            <a:ext cx="8127689" cy="2680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398" lvl="5" marL="37069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96" lvl="6" marL="74139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193" lvl="7" marL="111209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91" lvl="8" marL="148279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1" type="ftr"/>
          </p:nvPr>
        </p:nvSpPr>
        <p:spPr>
          <a:xfrm>
            <a:off x="5746498" y="4881183"/>
            <a:ext cx="2894947" cy="1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7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193" lvl="3" marL="1112093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91" lvl="4" marL="1482791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1989" lvl="5" marL="185348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87" lvl="6" marL="222418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84" lvl="7" marL="259488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482" lvl="8" marL="296558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ctrTitle"/>
          </p:nvPr>
        </p:nvSpPr>
        <p:spPr>
          <a:xfrm>
            <a:off x="635546" y="3083172"/>
            <a:ext cx="7772120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Customer Identity Management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"/>
          <p:cNvSpPr txBox="1"/>
          <p:nvPr>
            <p:ph idx="1" type="subTitle"/>
          </p:nvPr>
        </p:nvSpPr>
        <p:spPr>
          <a:xfrm>
            <a:off x="635547" y="3440290"/>
            <a:ext cx="6400240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300"/>
              <a:buFont typeface="Noto Sans Symbols"/>
              <a:buNone/>
            </a:pPr>
            <a:r>
              <a:rPr b="0" i="0" lang="en-GB" sz="23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Democratised and Commoditised</a:t>
            </a:r>
            <a:endParaRPr b="0" i="0" sz="23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5746498" y="4881183"/>
            <a:ext cx="2894947" cy="1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0" i="0" sz="10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635544" y="4614709"/>
            <a:ext cx="2666503" cy="272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1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May 2017</a:t>
            </a:r>
            <a:endParaRPr b="0" i="0" sz="11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6"/>
          <p:cNvSpPr/>
          <p:nvPr/>
        </p:nvSpPr>
        <p:spPr>
          <a:xfrm>
            <a:off x="635547" y="3915006"/>
            <a:ext cx="6400240" cy="255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1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Ian Sorbello - Head of Product Technology (Security)</a:t>
            </a:r>
            <a:endParaRPr b="0" i="0" sz="11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sz="900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5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 you …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5"/>
          <p:cNvSpPr txBox="1"/>
          <p:nvPr/>
        </p:nvSpPr>
        <p:spPr>
          <a:xfrm>
            <a:off x="571654" y="1184560"/>
            <a:ext cx="8191185" cy="3078251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Ian Sorbello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 of Product Technology - Security | HSBC Digital Solutions (HDS)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HSBC Operations, Services and Technology (HOST) | </a:t>
            </a:r>
            <a:r>
              <a:rPr b="1"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HSBC Holdings plc</a:t>
            </a:r>
            <a:b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Level 7, 110 Southwark St, London SE1 0SU, United Kingdom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E-mail:                 </a:t>
            </a:r>
            <a:r>
              <a:rPr lang="en-GB" sz="16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ian.sorbello@hsbc.com</a:t>
            </a:r>
            <a:b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Website:              </a:t>
            </a:r>
            <a:r>
              <a:rPr lang="en-GB" sz="16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www.hsbc.com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7" name="Google Shape;207;p15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HSBC.svg.png" id="208" name="Google Shape;2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900" u="none" cap="none" strike="noStrike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i="0" sz="900" u="none" cap="none" strike="noStrike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7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Overview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7"/>
          <p:cNvSpPr txBox="1"/>
          <p:nvPr/>
        </p:nvSpPr>
        <p:spPr>
          <a:xfrm>
            <a:off x="317664" y="1039531"/>
            <a:ext cx="8055206" cy="3756513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HSBC Global – geography and markets</a:t>
            </a:r>
            <a:endParaRPr/>
          </a:p>
          <a:p>
            <a:pPr indent="-11103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One Strategy – global rollout, different needs </a:t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Access Management</a:t>
            </a:r>
            <a:endParaRPr/>
          </a:p>
          <a:p>
            <a:pPr indent="-234084" lvl="1" marL="602384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 for variance</a:t>
            </a:r>
            <a:endParaRPr/>
          </a:p>
          <a:p>
            <a:pPr indent="-234084" lvl="1" marL="602384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Biometry</a:t>
            </a:r>
            <a:endParaRPr/>
          </a:p>
          <a:p>
            <a:pPr indent="-234084" lvl="1" marL="602384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APIs</a:t>
            </a:r>
            <a:endParaRPr/>
          </a:p>
          <a:p>
            <a:pPr indent="-11103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Identity Management</a:t>
            </a:r>
            <a:endParaRPr/>
          </a:p>
          <a:p>
            <a:pPr indent="-11103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organisation’s developers are your customers</a:t>
            </a:r>
            <a:endParaRPr/>
          </a:p>
        </p:txBody>
      </p:sp>
      <p:cxnSp>
        <p:nvCxnSpPr>
          <p:cNvPr id="55" name="Google Shape;55;p7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HSBC.svg.png" id="56" name="Google Shape;5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sz="900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8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HSBC Global – Retail and Wealth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8"/>
          <p:cNvSpPr txBox="1"/>
          <p:nvPr/>
        </p:nvSpPr>
        <p:spPr>
          <a:xfrm>
            <a:off x="324183" y="1039531"/>
            <a:ext cx="8055206" cy="815195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563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</a:pPr>
            <a:r>
              <a:t/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" name="Google Shape;64;p8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5" name="Google Shape;65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6483" y="171273"/>
            <a:ext cx="3873351" cy="311551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8"/>
          <p:cNvSpPr/>
          <p:nvPr/>
        </p:nvSpPr>
        <p:spPr>
          <a:xfrm>
            <a:off x="5850936" y="1379954"/>
            <a:ext cx="317488" cy="238036"/>
          </a:xfrm>
          <a:prstGeom prst="ellipse">
            <a:avLst/>
          </a:prstGeom>
          <a:solidFill>
            <a:schemeClr val="dk2">
              <a:alpha val="400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6794415" y="1301128"/>
            <a:ext cx="317488" cy="238036"/>
          </a:xfrm>
          <a:prstGeom prst="ellipse">
            <a:avLst/>
          </a:prstGeom>
          <a:solidFill>
            <a:schemeClr val="dk2">
              <a:alpha val="400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7882858" y="1657438"/>
            <a:ext cx="317488" cy="238036"/>
          </a:xfrm>
          <a:prstGeom prst="ellipse">
            <a:avLst/>
          </a:prstGeom>
          <a:solidFill>
            <a:schemeClr val="dk2">
              <a:alpha val="400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8"/>
          <p:cNvSpPr txBox="1"/>
          <p:nvPr/>
        </p:nvSpPr>
        <p:spPr>
          <a:xfrm>
            <a:off x="317664" y="1039531"/>
            <a:ext cx="8055206" cy="3449506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37069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37 markets across 70</a:t>
            </a:r>
            <a:br>
              <a:rPr lang="en-GB" sz="19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9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countries</a:t>
            </a:r>
            <a:endParaRPr/>
          </a:p>
          <a:p>
            <a:pPr indent="-25004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069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37M customers</a:t>
            </a:r>
            <a:endParaRPr/>
          </a:p>
          <a:p>
            <a:pPr indent="-25004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069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3 geographic IT points of presence (NA, EU, AP) –many localised sub PoPs covering geopolitical and regulatory boundaries</a:t>
            </a:r>
            <a:endParaRPr/>
          </a:p>
          <a:p>
            <a:pPr indent="-25004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069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One solution, globally.</a:t>
            </a:r>
            <a:endParaRPr/>
          </a:p>
          <a:p>
            <a:pPr indent="-25004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069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Deploy to PROD, which PROD?</a:t>
            </a:r>
            <a:endParaRPr sz="19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SBC.svg.png" id="70" name="Google Shape;7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sz="900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9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Management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9"/>
          <p:cNvSpPr txBox="1"/>
          <p:nvPr/>
        </p:nvSpPr>
        <p:spPr>
          <a:xfrm>
            <a:off x="317664" y="1039531"/>
            <a:ext cx="8191185" cy="3756513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3706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Maturation of security standards - OIDC / OAuth2 / UMA / SSO</a:t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004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3096" lvl="1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Strong desire to USE these</a:t>
            </a:r>
            <a:endParaRPr/>
          </a:p>
          <a:p>
            <a:pPr indent="-373096" lvl="1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Zero desire to CODE these</a:t>
            </a:r>
            <a:endParaRPr/>
          </a:p>
          <a:p>
            <a:pPr indent="-252446" lvl="1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069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Subsume underlying identity </a:t>
            </a:r>
            <a:b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repositories</a:t>
            </a:r>
            <a:endParaRPr/>
          </a:p>
          <a:p>
            <a:pPr indent="-25004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069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Using ForgeRock Access Management 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and ForgeRock Identity Management</a:t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004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0698" lvl="0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Security commoditised 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" name="Google Shape;78;p9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9"/>
          <p:cNvSpPr/>
          <p:nvPr/>
        </p:nvSpPr>
        <p:spPr>
          <a:xfrm>
            <a:off x="5864022" y="3583581"/>
            <a:ext cx="825468" cy="459666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9"/>
          <p:cNvSpPr/>
          <p:nvPr/>
        </p:nvSpPr>
        <p:spPr>
          <a:xfrm>
            <a:off x="6838908" y="3583581"/>
            <a:ext cx="825468" cy="459666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9"/>
          <p:cNvSpPr/>
          <p:nvPr/>
        </p:nvSpPr>
        <p:spPr>
          <a:xfrm>
            <a:off x="7832447" y="3583581"/>
            <a:ext cx="825468" cy="459666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" name="Google Shape;82;p9"/>
          <p:cNvCxnSpPr>
            <a:endCxn id="79" idx="0"/>
          </p:cNvCxnSpPr>
          <p:nvPr/>
        </p:nvCxnSpPr>
        <p:spPr>
          <a:xfrm flipH="1">
            <a:off x="6276756" y="3147681"/>
            <a:ext cx="978600" cy="435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cxnSp>
        <p:nvCxnSpPr>
          <p:cNvPr id="83" name="Google Shape;83;p9"/>
          <p:cNvCxnSpPr>
            <a:endCxn id="81" idx="0"/>
          </p:cNvCxnSpPr>
          <p:nvPr/>
        </p:nvCxnSpPr>
        <p:spPr>
          <a:xfrm>
            <a:off x="7255181" y="3147681"/>
            <a:ext cx="990000" cy="435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cxnSp>
        <p:nvCxnSpPr>
          <p:cNvPr id="84" name="Google Shape;84;p9"/>
          <p:cNvCxnSpPr/>
          <p:nvPr/>
        </p:nvCxnSpPr>
        <p:spPr>
          <a:xfrm>
            <a:off x="7251642" y="2474397"/>
            <a:ext cx="3680" cy="221013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oval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85" name="Google Shape;85;p9"/>
          <p:cNvSpPr/>
          <p:nvPr/>
        </p:nvSpPr>
        <p:spPr>
          <a:xfrm>
            <a:off x="6636627" y="2695410"/>
            <a:ext cx="1237389" cy="45240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Google Shape;86;p9"/>
          <p:cNvCxnSpPr>
            <a:stCxn id="85" idx="2"/>
            <a:endCxn id="80" idx="0"/>
          </p:cNvCxnSpPr>
          <p:nvPr/>
        </p:nvCxnSpPr>
        <p:spPr>
          <a:xfrm flipH="1">
            <a:off x="7251722" y="3147814"/>
            <a:ext cx="3600" cy="435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87" name="Google Shape;87;p9"/>
          <p:cNvSpPr txBox="1"/>
          <p:nvPr/>
        </p:nvSpPr>
        <p:spPr>
          <a:xfrm>
            <a:off x="6709409" y="1988953"/>
            <a:ext cx="1106880" cy="443555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IDP</a:t>
            </a:r>
            <a:endParaRPr sz="23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9"/>
          <p:cNvSpPr txBox="1"/>
          <p:nvPr/>
        </p:nvSpPr>
        <p:spPr>
          <a:xfrm>
            <a:off x="5845913" y="4046366"/>
            <a:ext cx="825468" cy="219134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RETAIL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9"/>
          <p:cNvSpPr txBox="1"/>
          <p:nvPr/>
        </p:nvSpPr>
        <p:spPr>
          <a:xfrm>
            <a:off x="6752235" y="4053211"/>
            <a:ext cx="998816" cy="203104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COMMERCIAL</a:t>
            </a:r>
            <a:endParaRPr sz="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9"/>
          <p:cNvSpPr txBox="1"/>
          <p:nvPr/>
        </p:nvSpPr>
        <p:spPr>
          <a:xfrm>
            <a:off x="7861285" y="4046366"/>
            <a:ext cx="825468" cy="219134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PRIVATE</a:t>
            </a:r>
            <a:endParaRPr sz="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SBC.svg.png" id="91" name="Google Shape;9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sz="900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0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Management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10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" name="Google Shape;99;p10"/>
          <p:cNvCxnSpPr/>
          <p:nvPr/>
        </p:nvCxnSpPr>
        <p:spPr>
          <a:xfrm flipH="1">
            <a:off x="5678898" y="3427582"/>
            <a:ext cx="692949" cy="30710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100" name="Google Shape;100;p10"/>
          <p:cNvSpPr/>
          <p:nvPr/>
        </p:nvSpPr>
        <p:spPr>
          <a:xfrm>
            <a:off x="4154261" y="3142551"/>
            <a:ext cx="984212" cy="28521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Market 2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0"/>
          <p:cNvSpPr/>
          <p:nvPr/>
        </p:nvSpPr>
        <p:spPr>
          <a:xfrm>
            <a:off x="5879741" y="3142365"/>
            <a:ext cx="984212" cy="28521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Market 3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10"/>
          <p:cNvCxnSpPr/>
          <p:nvPr/>
        </p:nvCxnSpPr>
        <p:spPr>
          <a:xfrm rot="10800000">
            <a:off x="3953417" y="4143656"/>
            <a:ext cx="903071" cy="277571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cxnSp>
        <p:nvCxnSpPr>
          <p:cNvPr id="103" name="Google Shape;103;p10"/>
          <p:cNvCxnSpPr/>
          <p:nvPr/>
        </p:nvCxnSpPr>
        <p:spPr>
          <a:xfrm flipH="1" rot="10800000">
            <a:off x="4856488" y="4143656"/>
            <a:ext cx="822410" cy="277571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cxnSp>
        <p:nvCxnSpPr>
          <p:cNvPr id="104" name="Google Shape;104;p10"/>
          <p:cNvCxnSpPr/>
          <p:nvPr/>
        </p:nvCxnSpPr>
        <p:spPr>
          <a:xfrm rot="10800000">
            <a:off x="2720738" y="2918039"/>
            <a:ext cx="492106" cy="23925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cxnSp>
        <p:nvCxnSpPr>
          <p:cNvPr id="105" name="Google Shape;105;p10"/>
          <p:cNvCxnSpPr>
            <a:stCxn id="100" idx="2"/>
          </p:cNvCxnSpPr>
          <p:nvPr/>
        </p:nvCxnSpPr>
        <p:spPr>
          <a:xfrm flipH="1">
            <a:off x="3953367" y="3427768"/>
            <a:ext cx="693000" cy="306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106" name="Google Shape;106;p10"/>
          <p:cNvSpPr/>
          <p:nvPr/>
        </p:nvSpPr>
        <p:spPr>
          <a:xfrm>
            <a:off x="4237793" y="4421227"/>
            <a:ext cx="1237389" cy="30899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PoP</a:t>
            </a:r>
            <a:endParaRPr/>
          </a:p>
        </p:txBody>
      </p:sp>
      <p:sp>
        <p:nvSpPr>
          <p:cNvPr id="107" name="Google Shape;107;p10"/>
          <p:cNvSpPr/>
          <p:nvPr/>
        </p:nvSpPr>
        <p:spPr>
          <a:xfrm>
            <a:off x="4985948" y="3734687"/>
            <a:ext cx="1385900" cy="40896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</a:t>
            </a:r>
            <a:b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Instance 2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0"/>
          <p:cNvSpPr/>
          <p:nvPr/>
        </p:nvSpPr>
        <p:spPr>
          <a:xfrm>
            <a:off x="3323965" y="2655096"/>
            <a:ext cx="698473" cy="25537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 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" name="Google Shape;109;p10"/>
          <p:cNvCxnSpPr/>
          <p:nvPr/>
        </p:nvCxnSpPr>
        <p:spPr>
          <a:xfrm rot="10800000">
            <a:off x="3212844" y="3442506"/>
            <a:ext cx="740573" cy="292181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110" name="Google Shape;110;p10"/>
          <p:cNvSpPr/>
          <p:nvPr/>
        </p:nvSpPr>
        <p:spPr>
          <a:xfrm>
            <a:off x="3260467" y="3734687"/>
            <a:ext cx="1385900" cy="40896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</a:t>
            </a:r>
            <a:b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Instance 1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0"/>
          <p:cNvCxnSpPr>
            <a:endCxn id="108" idx="2"/>
          </p:cNvCxnSpPr>
          <p:nvPr/>
        </p:nvCxnSpPr>
        <p:spPr>
          <a:xfrm flipH="1" rot="10800000">
            <a:off x="3212701" y="2910466"/>
            <a:ext cx="460500" cy="246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112" name="Google Shape;112;p10"/>
          <p:cNvSpPr/>
          <p:nvPr/>
        </p:nvSpPr>
        <p:spPr>
          <a:xfrm>
            <a:off x="2720738" y="3157289"/>
            <a:ext cx="984212" cy="28521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Market 1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3" name="Google Shape;113;p10"/>
          <p:cNvCxnSpPr/>
          <p:nvPr/>
        </p:nvCxnSpPr>
        <p:spPr>
          <a:xfrm>
            <a:off x="2181008" y="2348131"/>
            <a:ext cx="539729" cy="31453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cxnSp>
        <p:nvCxnSpPr>
          <p:cNvPr id="114" name="Google Shape;114;p10"/>
          <p:cNvCxnSpPr/>
          <p:nvPr/>
        </p:nvCxnSpPr>
        <p:spPr>
          <a:xfrm flipH="1">
            <a:off x="2720737" y="2348131"/>
            <a:ext cx="476232" cy="31453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115" name="Google Shape;115;p10"/>
          <p:cNvSpPr/>
          <p:nvPr/>
        </p:nvSpPr>
        <p:spPr>
          <a:xfrm>
            <a:off x="2371501" y="2662669"/>
            <a:ext cx="698473" cy="25537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 X</a:t>
            </a:r>
            <a:endParaRPr/>
          </a:p>
        </p:txBody>
      </p:sp>
      <p:sp>
        <p:nvSpPr>
          <p:cNvPr id="116" name="Google Shape;116;p10"/>
          <p:cNvSpPr/>
          <p:nvPr/>
        </p:nvSpPr>
        <p:spPr>
          <a:xfrm>
            <a:off x="1736525" y="2092761"/>
            <a:ext cx="888966" cy="25537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Journey 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0"/>
          <p:cNvSpPr/>
          <p:nvPr/>
        </p:nvSpPr>
        <p:spPr>
          <a:xfrm>
            <a:off x="2752486" y="2092761"/>
            <a:ext cx="888966" cy="25537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Journey B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0"/>
          <p:cNvSpPr/>
          <p:nvPr/>
        </p:nvSpPr>
        <p:spPr>
          <a:xfrm rot="10800000">
            <a:off x="6957988" y="3155114"/>
            <a:ext cx="155128" cy="977959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0"/>
          <p:cNvSpPr/>
          <p:nvPr/>
        </p:nvSpPr>
        <p:spPr>
          <a:xfrm>
            <a:off x="1419038" y="2061048"/>
            <a:ext cx="127205" cy="1453759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0"/>
          <p:cNvSpPr txBox="1"/>
          <p:nvPr/>
        </p:nvSpPr>
        <p:spPr>
          <a:xfrm>
            <a:off x="7175400" y="3376557"/>
            <a:ext cx="1733642" cy="606676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GEOPOLICTICAL AND BUSINESS LINE</a:t>
            </a:r>
            <a:b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INSTANCING</a:t>
            </a:r>
            <a:endParaRPr/>
          </a:p>
        </p:txBody>
      </p:sp>
      <p:sp>
        <p:nvSpPr>
          <p:cNvPr id="121" name="Google Shape;121;p10"/>
          <p:cNvSpPr/>
          <p:nvPr/>
        </p:nvSpPr>
        <p:spPr>
          <a:xfrm rot="5400000">
            <a:off x="2635691" y="898470"/>
            <a:ext cx="126327" cy="198812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0"/>
          <p:cNvSpPr txBox="1"/>
          <p:nvPr/>
        </p:nvSpPr>
        <p:spPr>
          <a:xfrm>
            <a:off x="1577782" y="1563638"/>
            <a:ext cx="2254163" cy="251194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Piloting – A/B</a:t>
            </a:r>
            <a:endParaRPr i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0"/>
          <p:cNvSpPr txBox="1"/>
          <p:nvPr/>
        </p:nvSpPr>
        <p:spPr>
          <a:xfrm>
            <a:off x="317664" y="937383"/>
            <a:ext cx="8055206" cy="686442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Extreme multiplicity requires </a:t>
            </a:r>
            <a:r>
              <a:rPr b="1"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variation</a:t>
            </a: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to be at the heart of the solution… Security democratised</a:t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0"/>
          <p:cNvSpPr txBox="1"/>
          <p:nvPr/>
        </p:nvSpPr>
        <p:spPr>
          <a:xfrm>
            <a:off x="317664" y="2617676"/>
            <a:ext cx="1076456" cy="428935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LOGICAL /</a:t>
            </a:r>
            <a:b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REALMS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0"/>
          <p:cNvSpPr/>
          <p:nvPr/>
        </p:nvSpPr>
        <p:spPr>
          <a:xfrm>
            <a:off x="3048058" y="3770178"/>
            <a:ext cx="127205" cy="99293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0"/>
          <p:cNvSpPr txBox="1"/>
          <p:nvPr/>
        </p:nvSpPr>
        <p:spPr>
          <a:xfrm>
            <a:off x="1691680" y="4011910"/>
            <a:ext cx="1302511" cy="428935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GEOGRAPHIC</a:t>
            </a:r>
            <a:b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INSTANCING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SBC.svg.png" id="127" name="Google Shape;12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sz="900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1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Management - Biometry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1"/>
          <p:cNvSpPr txBox="1"/>
          <p:nvPr/>
        </p:nvSpPr>
        <p:spPr>
          <a:xfrm>
            <a:off x="317664" y="1039531"/>
            <a:ext cx="8191185" cy="1914470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3706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Biometrics – growing in capability and usefulness</a:t>
            </a:r>
            <a:endParaRPr/>
          </a:p>
          <a:p>
            <a:pPr indent="-25004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706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 biometrics on top of a solid foundation</a:t>
            </a:r>
            <a:endParaRPr/>
          </a:p>
          <a:p>
            <a:pPr indent="-3730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They are just new credentials (inherence factor)</a:t>
            </a:r>
            <a:endParaRPr/>
          </a:p>
          <a:p>
            <a:pPr indent="-3730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Assume rapid change in this space</a:t>
            </a:r>
            <a:endParaRPr/>
          </a:p>
          <a:p>
            <a:pPr indent="-373096" lvl="2" marL="74139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 to pivot – add or jettison is a steady state</a:t>
            </a:r>
            <a:endParaRPr/>
          </a:p>
        </p:txBody>
      </p:sp>
      <p:cxnSp>
        <p:nvCxnSpPr>
          <p:cNvPr id="135" name="Google Shape;135;p11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6" name="Google Shape;136;p11"/>
          <p:cNvSpPr/>
          <p:nvPr/>
        </p:nvSpPr>
        <p:spPr>
          <a:xfrm>
            <a:off x="5490549" y="3913923"/>
            <a:ext cx="1483374" cy="4976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1"/>
          <p:cNvSpPr/>
          <p:nvPr/>
        </p:nvSpPr>
        <p:spPr>
          <a:xfrm>
            <a:off x="6692215" y="4052662"/>
            <a:ext cx="750426" cy="459666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1"/>
          <p:cNvSpPr/>
          <p:nvPr/>
        </p:nvSpPr>
        <p:spPr>
          <a:xfrm>
            <a:off x="4572000" y="3147814"/>
            <a:ext cx="1483374" cy="4976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</a:t>
            </a:r>
            <a:br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1"/>
          <p:cNvSpPr/>
          <p:nvPr/>
        </p:nvSpPr>
        <p:spPr>
          <a:xfrm>
            <a:off x="6367570" y="3147814"/>
            <a:ext cx="1483374" cy="4976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 Possession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1"/>
          <p:cNvSpPr/>
          <p:nvPr/>
        </p:nvSpPr>
        <p:spPr>
          <a:xfrm>
            <a:off x="2540078" y="3913923"/>
            <a:ext cx="1483374" cy="4976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</a:t>
            </a:r>
            <a:br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Inherence Broker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1"/>
          <p:cNvSpPr/>
          <p:nvPr/>
        </p:nvSpPr>
        <p:spPr>
          <a:xfrm>
            <a:off x="611560" y="4274542"/>
            <a:ext cx="1483374" cy="4976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Biometric 2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1"/>
          <p:cNvSpPr/>
          <p:nvPr/>
        </p:nvSpPr>
        <p:spPr>
          <a:xfrm>
            <a:off x="611560" y="3410446"/>
            <a:ext cx="1483374" cy="4976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Biometric 1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" name="Google Shape;143;p11"/>
          <p:cNvCxnSpPr/>
          <p:nvPr/>
        </p:nvCxnSpPr>
        <p:spPr>
          <a:xfrm flipH="1" rot="10800000">
            <a:off x="4023452" y="4162312"/>
            <a:ext cx="1467097" cy="870"/>
          </a:xfrm>
          <a:prstGeom prst="straightConnector1">
            <a:avLst/>
          </a:prstGeom>
          <a:noFill/>
          <a:ln cap="flat" cmpd="sng" w="9525">
            <a:solidFill>
              <a:srgbClr val="AFAFA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" name="Google Shape;144;p11"/>
          <p:cNvCxnSpPr>
            <a:stCxn id="140" idx="1"/>
            <a:endCxn id="142" idx="3"/>
          </p:cNvCxnSpPr>
          <p:nvPr/>
        </p:nvCxnSpPr>
        <p:spPr>
          <a:xfrm rot="10800000">
            <a:off x="2094878" y="3659345"/>
            <a:ext cx="445200" cy="503400"/>
          </a:xfrm>
          <a:prstGeom prst="straightConnector1">
            <a:avLst/>
          </a:prstGeom>
          <a:noFill/>
          <a:ln cap="flat" cmpd="sng" w="9525">
            <a:solidFill>
              <a:srgbClr val="AFAFA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" name="Google Shape;145;p11"/>
          <p:cNvCxnSpPr>
            <a:stCxn id="140" idx="1"/>
            <a:endCxn id="141" idx="3"/>
          </p:cNvCxnSpPr>
          <p:nvPr/>
        </p:nvCxnSpPr>
        <p:spPr>
          <a:xfrm flipH="1">
            <a:off x="2094878" y="4162745"/>
            <a:ext cx="445200" cy="360600"/>
          </a:xfrm>
          <a:prstGeom prst="straightConnector1">
            <a:avLst/>
          </a:prstGeom>
          <a:noFill/>
          <a:ln cap="flat" cmpd="sng" w="9525">
            <a:solidFill>
              <a:srgbClr val="AFAFA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6" name="Google Shape;146;p11"/>
          <p:cNvCxnSpPr>
            <a:stCxn id="136" idx="0"/>
            <a:endCxn id="138" idx="2"/>
          </p:cNvCxnSpPr>
          <p:nvPr/>
        </p:nvCxnSpPr>
        <p:spPr>
          <a:xfrm rot="10800000">
            <a:off x="5313636" y="3645423"/>
            <a:ext cx="918600" cy="268500"/>
          </a:xfrm>
          <a:prstGeom prst="straightConnector1">
            <a:avLst/>
          </a:prstGeom>
          <a:noFill/>
          <a:ln cap="flat" cmpd="sng" w="9525">
            <a:solidFill>
              <a:srgbClr val="AFAFA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7" name="Google Shape;147;p11"/>
          <p:cNvCxnSpPr>
            <a:stCxn id="139" idx="2"/>
            <a:endCxn id="136" idx="0"/>
          </p:cNvCxnSpPr>
          <p:nvPr/>
        </p:nvCxnSpPr>
        <p:spPr>
          <a:xfrm flipH="1">
            <a:off x="6232357" y="3645458"/>
            <a:ext cx="876900" cy="268500"/>
          </a:xfrm>
          <a:prstGeom prst="straightConnector1">
            <a:avLst/>
          </a:prstGeom>
          <a:noFill/>
          <a:ln cap="flat" cmpd="sng" w="9525">
            <a:solidFill>
              <a:srgbClr val="AFAFA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HSBC.svg.png" id="148" name="Google Shape;14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sz="900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2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Banking APIs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2"/>
          <p:cNvSpPr txBox="1"/>
          <p:nvPr/>
        </p:nvSpPr>
        <p:spPr>
          <a:xfrm>
            <a:off x="317664" y="1039531"/>
            <a:ext cx="8191185" cy="3449506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polarised conversation: Should banks enable “programmatic” access?</a:t>
            </a:r>
            <a:endParaRPr/>
          </a:p>
          <a:p>
            <a:pPr indent="-11103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the UK this decision was made for us: YOU MUST</a:t>
            </a:r>
            <a:b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4084" lvl="1" marL="602384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CMA OpenBanking initiative, authenticated journeys Q1 2018</a:t>
            </a:r>
            <a:endParaRPr/>
          </a:p>
          <a:p>
            <a:pPr indent="-11103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HSBC ready and primed for OIDC and OAuth to publish </a:t>
            </a:r>
            <a:r>
              <a:rPr b="1"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carefully curated </a:t>
            </a: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APIs / Services</a:t>
            </a:r>
            <a:b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4084" lvl="1" marL="602384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Because we use ForgeRock Access Management and this is what ForgeRock Access Management does…</a:t>
            </a:r>
            <a:endParaRPr/>
          </a:p>
        </p:txBody>
      </p:sp>
      <p:cxnSp>
        <p:nvCxnSpPr>
          <p:cNvPr id="156" name="Google Shape;156;p12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HSBC.svg.png" id="157" name="Google Shape;15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2" name="Google Shape;162;p13"/>
          <p:cNvCxnSpPr/>
          <p:nvPr/>
        </p:nvCxnSpPr>
        <p:spPr>
          <a:xfrm rot="10800000">
            <a:off x="7520980" y="3719012"/>
            <a:ext cx="664817" cy="517374"/>
          </a:xfrm>
          <a:prstGeom prst="straightConnector1">
            <a:avLst/>
          </a:prstGeom>
          <a:noFill/>
          <a:ln cap="flat" cmpd="sng" w="9525">
            <a:solidFill>
              <a:srgbClr val="AFAFA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3" name="Google Shape;163;p13"/>
          <p:cNvCxnSpPr/>
          <p:nvPr/>
        </p:nvCxnSpPr>
        <p:spPr>
          <a:xfrm>
            <a:off x="5108124" y="3037450"/>
            <a:ext cx="352772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" name="Google Shape;164;p13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sz="900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3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Identity Management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6" name="Google Shape;166;p13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7" name="Google Shape;167;p13"/>
          <p:cNvSpPr txBox="1"/>
          <p:nvPr/>
        </p:nvSpPr>
        <p:spPr>
          <a:xfrm>
            <a:off x="317664" y="937383"/>
            <a:ext cx="8055206" cy="2221478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HSBC has identity data on clients globally</a:t>
            </a:r>
            <a:endParaRPr/>
          </a:p>
          <a:p>
            <a:pPr indent="-11103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Immediately, this helps the</a:t>
            </a:r>
            <a:b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digital bank (internal)</a:t>
            </a:r>
            <a:endParaRPr/>
          </a:p>
          <a:p>
            <a:pPr indent="-11103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Further, capacity to participate in </a:t>
            </a:r>
            <a:b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identity data markets</a:t>
            </a: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716" y="2619785"/>
            <a:ext cx="3521228" cy="283228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3"/>
          <p:cNvSpPr/>
          <p:nvPr/>
        </p:nvSpPr>
        <p:spPr>
          <a:xfrm>
            <a:off x="5943351" y="2488231"/>
            <a:ext cx="1483374" cy="37388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0" name="Google Shape;170;p13"/>
          <p:cNvCxnSpPr/>
          <p:nvPr/>
        </p:nvCxnSpPr>
        <p:spPr>
          <a:xfrm flipH="1">
            <a:off x="1618550" y="3577154"/>
            <a:ext cx="5066488" cy="405676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cxnSp>
        <p:nvCxnSpPr>
          <p:cNvPr id="171" name="Google Shape;171;p13"/>
          <p:cNvCxnSpPr/>
          <p:nvPr/>
        </p:nvCxnSpPr>
        <p:spPr>
          <a:xfrm flipH="1">
            <a:off x="3349266" y="3577154"/>
            <a:ext cx="3335772" cy="715214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172" name="Google Shape;172;p13"/>
          <p:cNvSpPr/>
          <p:nvPr/>
        </p:nvSpPr>
        <p:spPr>
          <a:xfrm>
            <a:off x="2730571" y="4292368"/>
            <a:ext cx="1237389" cy="37388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Customer Data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3"/>
          <p:cNvSpPr/>
          <p:nvPr/>
        </p:nvSpPr>
        <p:spPr>
          <a:xfrm>
            <a:off x="381161" y="3795886"/>
            <a:ext cx="1237389" cy="37388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Customer Data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3"/>
          <p:cNvSpPr/>
          <p:nvPr/>
        </p:nvSpPr>
        <p:spPr>
          <a:xfrm>
            <a:off x="3772154" y="4499442"/>
            <a:ext cx="319600" cy="221522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3"/>
          <p:cNvSpPr/>
          <p:nvPr/>
        </p:nvSpPr>
        <p:spPr>
          <a:xfrm>
            <a:off x="1417508" y="4002954"/>
            <a:ext cx="319600" cy="221522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3"/>
          <p:cNvSpPr/>
          <p:nvPr/>
        </p:nvSpPr>
        <p:spPr>
          <a:xfrm>
            <a:off x="5943351" y="3203267"/>
            <a:ext cx="1483374" cy="37388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ForgeRock Access Management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p13"/>
          <p:cNvCxnSpPr>
            <a:stCxn id="169" idx="3"/>
          </p:cNvCxnSpPr>
          <p:nvPr/>
        </p:nvCxnSpPr>
        <p:spPr>
          <a:xfrm flipH="1">
            <a:off x="7341225" y="2675175"/>
            <a:ext cx="85500" cy="243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</p:cxnSp>
      <p:sp>
        <p:nvSpPr>
          <p:cNvPr id="178" name="Google Shape;178;p13"/>
          <p:cNvSpPr/>
          <p:nvPr/>
        </p:nvSpPr>
        <p:spPr>
          <a:xfrm>
            <a:off x="7153670" y="2469602"/>
            <a:ext cx="750426" cy="459666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3"/>
          <p:cNvSpPr/>
          <p:nvPr/>
        </p:nvSpPr>
        <p:spPr>
          <a:xfrm>
            <a:off x="6615427" y="2230827"/>
            <a:ext cx="134520" cy="202019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3"/>
          <p:cNvSpPr/>
          <p:nvPr/>
        </p:nvSpPr>
        <p:spPr>
          <a:xfrm>
            <a:off x="6622952" y="2916949"/>
            <a:ext cx="126995" cy="231487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3"/>
          <p:cNvSpPr txBox="1"/>
          <p:nvPr/>
        </p:nvSpPr>
        <p:spPr>
          <a:xfrm>
            <a:off x="5454772" y="1773533"/>
            <a:ext cx="2412907" cy="428935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IDENTITY</a:t>
            </a:r>
            <a:b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a SERVICE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2" name="Google Shape;182;p13"/>
          <p:cNvCxnSpPr/>
          <p:nvPr/>
        </p:nvCxnSpPr>
        <p:spPr>
          <a:xfrm flipH="1" rot="10800000">
            <a:off x="6847579" y="3719012"/>
            <a:ext cx="673401" cy="517374"/>
          </a:xfrm>
          <a:prstGeom prst="straightConnector1">
            <a:avLst/>
          </a:prstGeom>
          <a:noFill/>
          <a:ln cap="flat" cmpd="sng" w="9525">
            <a:solidFill>
              <a:srgbClr val="AFAFA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3" name="Google Shape;183;p13"/>
          <p:cNvSpPr/>
          <p:nvPr/>
        </p:nvSpPr>
        <p:spPr>
          <a:xfrm>
            <a:off x="6548825" y="4236386"/>
            <a:ext cx="597509" cy="263546"/>
          </a:xfrm>
          <a:prstGeom prst="roundRect">
            <a:avLst>
              <a:gd fmla="val 38705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Internal Systems</a:t>
            </a:r>
            <a:endParaRPr/>
          </a:p>
        </p:txBody>
      </p:sp>
      <p:sp>
        <p:nvSpPr>
          <p:cNvPr id="184" name="Google Shape;184;p13"/>
          <p:cNvSpPr/>
          <p:nvPr/>
        </p:nvSpPr>
        <p:spPr>
          <a:xfrm>
            <a:off x="7108246" y="3259346"/>
            <a:ext cx="825468" cy="459666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3"/>
          <p:cNvSpPr/>
          <p:nvPr/>
        </p:nvSpPr>
        <p:spPr>
          <a:xfrm>
            <a:off x="7217934" y="4236386"/>
            <a:ext cx="597509" cy="263546"/>
          </a:xfrm>
          <a:prstGeom prst="roundRect">
            <a:avLst>
              <a:gd fmla="val 38705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Internal Systems</a:t>
            </a:r>
            <a:endParaRPr/>
          </a:p>
        </p:txBody>
      </p:sp>
      <p:sp>
        <p:nvSpPr>
          <p:cNvPr id="186" name="Google Shape;186;p13"/>
          <p:cNvSpPr/>
          <p:nvPr/>
        </p:nvSpPr>
        <p:spPr>
          <a:xfrm>
            <a:off x="7887042" y="4236386"/>
            <a:ext cx="597509" cy="263546"/>
          </a:xfrm>
          <a:prstGeom prst="roundRect">
            <a:avLst>
              <a:gd fmla="val 38705" name="adj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Internal Systems</a:t>
            </a:r>
            <a:endParaRPr/>
          </a:p>
        </p:txBody>
      </p:sp>
      <p:cxnSp>
        <p:nvCxnSpPr>
          <p:cNvPr id="187" name="Google Shape;187;p13"/>
          <p:cNvCxnSpPr>
            <a:stCxn id="185" idx="0"/>
            <a:endCxn id="184" idx="3"/>
          </p:cNvCxnSpPr>
          <p:nvPr/>
        </p:nvCxnSpPr>
        <p:spPr>
          <a:xfrm flipH="1" rot="10800000">
            <a:off x="7516689" y="3718886"/>
            <a:ext cx="4200" cy="517500"/>
          </a:xfrm>
          <a:prstGeom prst="straightConnector1">
            <a:avLst/>
          </a:prstGeom>
          <a:noFill/>
          <a:ln cap="flat" cmpd="sng" w="9525">
            <a:solidFill>
              <a:srgbClr val="AFAFA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HSBC.svg.png" id="188" name="Google Shape;1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D5D5D"/>
            </a:gs>
            <a:gs pos="48000">
              <a:srgbClr val="8E8E8E"/>
            </a:gs>
            <a:gs pos="100000">
              <a:srgbClr val="BABABA"/>
            </a:gs>
          </a:gsLst>
          <a:lin ang="16200000" scaled="0"/>
        </a:gra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"/>
          <p:cNvSpPr txBox="1"/>
          <p:nvPr>
            <p:ph idx="11" type="ftr"/>
          </p:nvPr>
        </p:nvSpPr>
        <p:spPr>
          <a:xfrm>
            <a:off x="8197318" y="4802823"/>
            <a:ext cx="429599" cy="14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A5A6A9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 b="1" sz="900">
              <a:solidFill>
                <a:srgbClr val="A5A6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"/>
          <p:cNvSpPr txBox="1"/>
          <p:nvPr/>
        </p:nvSpPr>
        <p:spPr>
          <a:xfrm>
            <a:off x="571654" y="375569"/>
            <a:ext cx="7772120" cy="464614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38099">
              <a:srgbClr val="BFBFBF">
                <a:alpha val="74902"/>
              </a:srgbClr>
            </a:outerShdw>
          </a:effectLst>
        </p:spPr>
        <p:txBody>
          <a:bodyPr anchorCtr="0" anchor="t" bIns="1307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 After Your Developers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4"/>
          <p:cNvSpPr txBox="1"/>
          <p:nvPr/>
        </p:nvSpPr>
        <p:spPr>
          <a:xfrm>
            <a:off x="317664" y="1039531"/>
            <a:ext cx="4254336" cy="2528485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Developers love to build, but they need </a:t>
            </a:r>
            <a:r>
              <a:rPr b="1"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permission:</a:t>
            </a:r>
            <a:endParaRPr/>
          </a:p>
          <a:p>
            <a:pPr indent="-234084" lvl="1" marL="602384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</a:pPr>
            <a:r>
              <a:rPr b="0" i="0" lang="en-GB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innovate, to challenge, to execute (securely)</a:t>
            </a:r>
            <a:endParaRPr/>
          </a:p>
          <a:p>
            <a:pPr indent="-2398" lvl="1" marL="370698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They need a way forward: via security </a:t>
            </a:r>
            <a:r>
              <a:rPr b="1"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platforms</a:t>
            </a: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patterns</a:t>
            </a: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and architectural </a:t>
            </a:r>
            <a:r>
              <a:rPr b="1"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guardrails</a:t>
            </a:r>
            <a:endParaRPr/>
          </a:p>
        </p:txBody>
      </p:sp>
      <p:cxnSp>
        <p:nvCxnSpPr>
          <p:cNvPr id="196" name="Google Shape;196;p14"/>
          <p:cNvCxnSpPr/>
          <p:nvPr/>
        </p:nvCxnSpPr>
        <p:spPr>
          <a:xfrm>
            <a:off x="571654" y="780065"/>
            <a:ext cx="8381678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97" name="Google Shape;1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5990" y="1018797"/>
            <a:ext cx="3947655" cy="233754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kx="0" rotWithShape="0" algn="bl" stA="38000" stPos="0" sy="-100000" ky="0"/>
          </a:effectLst>
        </p:spPr>
      </p:pic>
      <p:sp>
        <p:nvSpPr>
          <p:cNvPr id="198" name="Google Shape;198;p14"/>
          <p:cNvSpPr txBox="1"/>
          <p:nvPr/>
        </p:nvSpPr>
        <p:spPr>
          <a:xfrm>
            <a:off x="317663" y="3795886"/>
            <a:ext cx="8739391" cy="815195"/>
          </a:xfrm>
          <a:prstGeom prst="rect">
            <a:avLst/>
          </a:prstGeom>
          <a:noFill/>
          <a:ln>
            <a:noFill/>
          </a:ln>
        </p:spPr>
        <p:txBody>
          <a:bodyPr anchorCtr="0" anchor="t" bIns="37050" lIns="74125" spcFirstLastPara="1" rIns="74125" wrap="square" tIns="37050">
            <a:noAutofit/>
          </a:bodyPr>
          <a:lstStyle/>
          <a:p>
            <a:pPr indent="-231686" lvl="0" marL="231686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</a:pP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Publish </a:t>
            </a:r>
            <a:r>
              <a:rPr b="1"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usable</a:t>
            </a: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security capabilities to your organisation.</a:t>
            </a:r>
            <a:r>
              <a:rPr lang="en-GB" sz="2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GB" sz="2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(hint: ForgeRock)</a:t>
            </a:r>
            <a:r>
              <a:rPr lang="en-GB" sz="2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1"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Devs</a:t>
            </a:r>
            <a:r>
              <a:rPr lang="en-GB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will take care of your clients.</a:t>
            </a:r>
            <a:endParaRPr b="1"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SBC.svg.png" id="199" name="Google Shape;19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6336" y="195486"/>
            <a:ext cx="1348323" cy="253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SP Template (2016)">
  <a:themeElements>
    <a:clrScheme name="HSBC">
      <a:dk1>
        <a:srgbClr val="000000"/>
      </a:dk1>
      <a:lt1>
        <a:srgbClr val="FFFFFF"/>
      </a:lt1>
      <a:dk2>
        <a:srgbClr val="FF0000"/>
      </a:dk2>
      <a:lt2>
        <a:srgbClr val="FFFFFF"/>
      </a:lt2>
      <a:accent1>
        <a:srgbClr val="FF0000"/>
      </a:accent1>
      <a:accent2>
        <a:srgbClr val="B4B4B4"/>
      </a:accent2>
      <a:accent3>
        <a:srgbClr val="8C8C8C"/>
      </a:accent3>
      <a:accent4>
        <a:srgbClr val="4B4B4B"/>
      </a:accent4>
      <a:accent5>
        <a:srgbClr val="E6E6E6"/>
      </a:accent5>
      <a:accent6>
        <a:srgbClr val="282828"/>
      </a:accent6>
      <a:hlink>
        <a:srgbClr val="8C8C8C"/>
      </a:hlink>
      <a:folHlink>
        <a:srgbClr val="4B4B4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