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embeddedFontLst>
    <p:embeddedFont>
      <p:font typeface="Lato"/>
      <p:regular r:id="rId48"/>
      <p:bold r:id="rId49"/>
      <p:italic r:id="rId50"/>
      <p:boldItalic r:id="rId51"/>
    </p:embeddedFont>
    <p:embeddedFont>
      <p:font typeface="Lato Light"/>
      <p:regular r:id="rId52"/>
      <p:bold r:id="rId53"/>
      <p:italic r:id="rId54"/>
      <p:boldItalic r:id="rId55"/>
    </p:embeddedFont>
    <p:embeddedFont>
      <p:font typeface="Lato Black"/>
      <p:bold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8" roundtripDataSignature="AMtx7mj9kC+AMWVGGub6GzR1Xl9hhiwq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EC9ACEC-D7DB-434A-BBD8-2C261259F610}">
  <a:tblStyle styleId="{8EC9ACEC-D7DB-434A-BBD8-2C261259F61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BF9D90A-938E-475A-87D3-4B4538D0CA14}" styleName="Table_1">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06CE389-7A81-4971-9418-9B227E76BCA5}"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regular.fntdata"/><Relationship Id="rId47" Type="http://schemas.openxmlformats.org/officeDocument/2006/relationships/slide" Target="slides/slide41.xml"/><Relationship Id="rId49"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boldItalic.fntdata"/><Relationship Id="rId50" Type="http://schemas.openxmlformats.org/officeDocument/2006/relationships/font" Target="fonts/Lato-italic.fntdata"/><Relationship Id="rId53" Type="http://schemas.openxmlformats.org/officeDocument/2006/relationships/font" Target="fonts/LatoLight-bold.fntdata"/><Relationship Id="rId52" Type="http://schemas.openxmlformats.org/officeDocument/2006/relationships/font" Target="fonts/LatoLight-regular.fntdata"/><Relationship Id="rId11" Type="http://schemas.openxmlformats.org/officeDocument/2006/relationships/slide" Target="slides/slide5.xml"/><Relationship Id="rId55" Type="http://schemas.openxmlformats.org/officeDocument/2006/relationships/font" Target="fonts/LatoLight-boldItalic.fntdata"/><Relationship Id="rId10" Type="http://schemas.openxmlformats.org/officeDocument/2006/relationships/slide" Target="slides/slide4.xml"/><Relationship Id="rId54" Type="http://schemas.openxmlformats.org/officeDocument/2006/relationships/font" Target="fonts/LatoLight-italic.fntdata"/><Relationship Id="rId13" Type="http://schemas.openxmlformats.org/officeDocument/2006/relationships/slide" Target="slides/slide7.xml"/><Relationship Id="rId57" Type="http://schemas.openxmlformats.org/officeDocument/2006/relationships/font" Target="fonts/LatoBlack-boldItalic.fntdata"/><Relationship Id="rId12" Type="http://schemas.openxmlformats.org/officeDocument/2006/relationships/slide" Target="slides/slide6.xml"/><Relationship Id="rId56" Type="http://schemas.openxmlformats.org/officeDocument/2006/relationships/font" Target="fonts/LatoBlack-bold.fntdata"/><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2 minutes for students to write down bullet points of things they know about apprenticeships.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Gather feedback from a handful of students.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lesson will address each of the pointers.</a:t>
            </a:r>
            <a:endParaRPr>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Video to stop at 01:45.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a further 5 mins to answer questions </a:t>
            </a:r>
            <a:endParaRPr>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first two questions are to get students to start thinking about the advantages and disadvantages of the various post 16 options. Students should be able to identify personal preferences that make one option more appealing than others. Gather student’s answers in a whole class discussion.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Maths moments - stretch</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then complete the maths moment individually.</a:t>
            </a:r>
            <a:endParaRPr>
              <a:latin typeface="Lato"/>
              <a:ea typeface="Lato"/>
              <a:cs typeface="Lato"/>
              <a:sym typeface="Lato"/>
            </a:endParaRPr>
          </a:p>
          <a:p>
            <a:pPr indent="-298450" lvl="0" marL="457200" rtl="0" algn="l">
              <a:lnSpc>
                <a:spcPct val="100000"/>
              </a:lnSpc>
              <a:spcBef>
                <a:spcPts val="0"/>
              </a:spcBef>
              <a:spcAft>
                <a:spcPts val="0"/>
              </a:spcAft>
              <a:buSzPts val="1100"/>
              <a:buAutoNum type="arabicPeriod"/>
            </a:pPr>
            <a:r>
              <a:rPr b="1" lang="en-GB">
                <a:latin typeface="Lato"/>
                <a:ea typeface="Lato"/>
                <a:cs typeface="Lato"/>
                <a:sym typeface="Lato"/>
              </a:rPr>
              <a:t>Answer: </a:t>
            </a:r>
            <a:r>
              <a:rPr lang="en-GB">
                <a:latin typeface="Lato"/>
                <a:ea typeface="Lato"/>
                <a:cs typeface="Lato"/>
                <a:sym typeface="Lato"/>
              </a:rPr>
              <a:t>The apprentices will earn £72,000 over the three years of the apprenticeship whilst the university student will pay a total of £30,980. In total, the apprentice would be £102,980 better off.</a:t>
            </a:r>
            <a:endParaRPr>
              <a:latin typeface="Lato"/>
              <a:ea typeface="Lato"/>
              <a:cs typeface="Lato"/>
              <a:sym typeface="Lato"/>
            </a:endParaRPr>
          </a:p>
          <a:p>
            <a:pPr indent="-298450" lvl="0" marL="457200" rtl="0" algn="l">
              <a:lnSpc>
                <a:spcPct val="100000"/>
              </a:lnSpc>
              <a:spcBef>
                <a:spcPts val="0"/>
              </a:spcBef>
              <a:spcAft>
                <a:spcPts val="0"/>
              </a:spcAft>
              <a:buSzPts val="1100"/>
              <a:buAutoNum type="arabicPeriod"/>
            </a:pPr>
            <a:r>
              <a:rPr b="1" lang="en-GB">
                <a:latin typeface="Lato"/>
                <a:ea typeface="Lato"/>
                <a:cs typeface="Lato"/>
                <a:sym typeface="Lato"/>
              </a:rPr>
              <a:t>Answer: </a:t>
            </a:r>
            <a:r>
              <a:rPr lang="en-GB">
                <a:latin typeface="Lato"/>
                <a:ea typeface="Lato"/>
                <a:cs typeface="Lato"/>
                <a:sym typeface="Lato"/>
              </a:rPr>
              <a:t>University offers the chance to pursue a broader range of careers later in life; it might also offer the potential to earn more money in a career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This is a useful time to assess some further advantages and disadvantages of post 16 routes. In this case, whilst both can lead to the same career, route 2 may take twice as long, especially if university students manage to gain work experience whilst studying.</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first two questions are to get students to start thinking about the advantages and disadvantages of the various post 16 options. Students should be able to identify personal preferences that make one option more appealing than others. Gather student’s answers in a whole class discussion.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This is a useful time to assess some further advantages and disadvantages of post 16 routes. In this case, whilst both can lead to the same career, route 2 may take twice as long, especially if university students manage to gain work experience whilst studying.</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b35df0ce3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g3b35df0ce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a:t>
            </a:r>
            <a:endParaRPr b="1"/>
          </a:p>
          <a:p>
            <a:pPr indent="0" lvl="0" marL="0" rtl="0" algn="l">
              <a:lnSpc>
                <a:spcPct val="100000"/>
              </a:lnSpc>
              <a:spcBef>
                <a:spcPts val="0"/>
              </a:spcBef>
              <a:spcAft>
                <a:spcPts val="0"/>
              </a:spcAft>
              <a:buSzPts val="1100"/>
              <a:buNone/>
            </a:pPr>
            <a:r>
              <a:rPr lang="en-GB"/>
              <a:t>Ask students to create a mindmap of words and phrases that come to mind when they hear the word entrepreneur.</a:t>
            </a:r>
            <a:endParaRPr/>
          </a:p>
          <a:p>
            <a:pPr indent="0" lvl="0" marL="0" rtl="0" algn="l">
              <a:lnSpc>
                <a:spcPct val="100000"/>
              </a:lnSpc>
              <a:spcBef>
                <a:spcPts val="0"/>
              </a:spcBef>
              <a:spcAft>
                <a:spcPts val="0"/>
              </a:spcAft>
              <a:buSzPts val="1100"/>
              <a:buNone/>
            </a:pPr>
            <a:r>
              <a:rPr lang="en-GB"/>
              <a:t>Gather feedback from students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GB"/>
              <a:t>Teacher Explanation</a:t>
            </a:r>
            <a:endParaRPr b="1"/>
          </a:p>
          <a:p>
            <a:pPr indent="0" lvl="0" marL="0" rtl="0" algn="l">
              <a:lnSpc>
                <a:spcPct val="100000"/>
              </a:lnSpc>
              <a:spcBef>
                <a:spcPts val="0"/>
              </a:spcBef>
              <a:spcAft>
                <a:spcPts val="0"/>
              </a:spcAft>
              <a:buSzPts val="1100"/>
              <a:buNone/>
            </a:pPr>
            <a:r>
              <a:rPr lang="en-GB"/>
              <a:t>Expected Student Feedback: Students are likely to suggest words and phrases associated with wealthy entrepreneurs seen on tv. Prompt students by asking whether all entrepreneurs fit this criteria.</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501b3ea3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3501b3ea35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Video link: https://www.youtube.com/watch?v=lZNyQSdgujw</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Additional Context</a:t>
            </a:r>
            <a:endParaRPr b="1"/>
          </a:p>
          <a:p>
            <a:pPr indent="0" lvl="0" marL="0" rtl="0" algn="l">
              <a:lnSpc>
                <a:spcPct val="100000"/>
              </a:lnSpc>
              <a:spcBef>
                <a:spcPts val="0"/>
              </a:spcBef>
              <a:spcAft>
                <a:spcPts val="0"/>
              </a:spcAft>
              <a:buSzPts val="1100"/>
              <a:buNone/>
            </a:pPr>
            <a:r>
              <a:rPr lang="en-GB"/>
              <a:t>The context below is in reference to the alternative pros and cons that students are asked to identify through the task on the slide.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Pro 1: Whilst entrepreneurs may be last to be paid, they determine how much they get paid. This is especially useful when businesses are very profitable.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Con 1: Some may find it very appealing to be in complete control of their working schedule, but others prefer a level of structure to be imposed upon them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Pro 2: Entrepreneurs have autonomy over the direction of their business, so even though all responsibility falls on them, it may be worth it considering they can take the business in whatever direction they choose.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Con 2: Although entrepreneurs don’t have to work from an office, and  can in theory work from wherever they like, they may be forced to work in environments that are not conducive to working productively. This is particularly true for startups and young businesses, where entrepreneurs may work from their kitchen, bedroom, or basement. Common examples of this are amazon, which started in Jeff Bezos’ garage, and Facebook, which started in Mark Zuckerberg’s dorm room. In actual fact, garages play a crucial role in the history of Amazon, Google, and Apple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Con 3: Whilst entrepreneurs do not compete with other colleagues (as there often aren’t any, and if there are, the entrepreneur has a higher standing) entrepreneurs must compete with external competition. This can often be more difficult, as the stakes tend to be higher (loss of revenue, survival of business).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b35df0ce3d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3b35df0ce3d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b739f034e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b739f034e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b739f034e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b739f034e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a:solidFill>
                  <a:schemeClr val="dk1"/>
                </a:solidFill>
              </a:rPr>
              <a:t>1. How might being a delivery rider be beneficial for Dave’s situation?</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GB">
                <a:solidFill>
                  <a:schemeClr val="dk1"/>
                </a:solidFill>
              </a:rPr>
              <a:t>Can choose when to work: flexible hours.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take on extra shifts to earn more.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plan work around family or personal life.</a:t>
            </a:r>
            <a:endParaRPr>
              <a:solidFill>
                <a:schemeClr val="dk1"/>
              </a:solidFill>
            </a:endParaRPr>
          </a:p>
          <a:p>
            <a:pPr indent="0" lvl="0" marL="0" rtl="0" algn="l">
              <a:lnSpc>
                <a:spcPct val="115000"/>
              </a:lnSpc>
              <a:spcBef>
                <a:spcPts val="1200"/>
              </a:spcBef>
              <a:spcAft>
                <a:spcPts val="0"/>
              </a:spcAft>
              <a:buNone/>
            </a:pPr>
            <a:r>
              <a:rPr b="1" lang="en-GB">
                <a:solidFill>
                  <a:schemeClr val="dk1"/>
                </a:solidFill>
              </a:rPr>
              <a:t>2. What are the challenges of being a delivery rider?</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GB">
                <a:solidFill>
                  <a:schemeClr val="dk1"/>
                </a:solidFill>
              </a:rPr>
              <a:t>No guaranteed income.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No sick pay or holiday pay.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Physically demanding: his back pain affects earning ability.</a:t>
            </a:r>
            <a:endParaRPr>
              <a:solidFill>
                <a:schemeClr val="dk1"/>
              </a:solidFill>
            </a:endParaRPr>
          </a:p>
          <a:p>
            <a:pPr indent="0" lvl="0" marL="0" rtl="0" algn="l">
              <a:lnSpc>
                <a:spcPct val="115000"/>
              </a:lnSpc>
              <a:spcBef>
                <a:spcPts val="1200"/>
              </a:spcBef>
              <a:spcAft>
                <a:spcPts val="0"/>
              </a:spcAft>
              <a:buNone/>
            </a:pPr>
            <a:r>
              <a:rPr b="1" lang="en-GB">
                <a:solidFill>
                  <a:schemeClr val="dk1"/>
                </a:solidFill>
              </a:rPr>
              <a:t>3. If Dave takes a day off sick, what happens to his income?</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GB">
                <a:solidFill>
                  <a:schemeClr val="dk1"/>
                </a:solidFill>
              </a:rPr>
              <a:t>He won’t earn money for that day.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No employer to cover sick pay.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May fall behind on savings goals.</a:t>
            </a:r>
            <a:endParaRPr>
              <a:solidFill>
                <a:schemeClr val="dk1"/>
              </a:solidFill>
            </a:endParaRPr>
          </a:p>
          <a:p>
            <a:pPr indent="0" lvl="0" marL="0" rtl="0" algn="l">
              <a:lnSpc>
                <a:spcPct val="115000"/>
              </a:lnSpc>
              <a:spcBef>
                <a:spcPts val="1200"/>
              </a:spcBef>
              <a:spcAft>
                <a:spcPts val="0"/>
              </a:spcAft>
              <a:buNone/>
            </a:pPr>
            <a:r>
              <a:rPr b="1" lang="en-GB">
                <a:solidFill>
                  <a:schemeClr val="dk1"/>
                </a:solidFill>
              </a:rPr>
              <a:t>4. Will any of the highlighted points impact on his pay?</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GB">
                <a:solidFill>
                  <a:schemeClr val="dk1"/>
                </a:solidFill>
              </a:rPr>
              <a:t>Yes: </a:t>
            </a:r>
            <a:r>
              <a:rPr b="1" lang="en-GB">
                <a:solidFill>
                  <a:schemeClr val="dk1"/>
                </a:solidFill>
              </a:rPr>
              <a:t>taking time off</a:t>
            </a:r>
            <a:r>
              <a:rPr lang="en-GB">
                <a:solidFill>
                  <a:schemeClr val="dk1"/>
                </a:solidFill>
              </a:rPr>
              <a:t> or </a:t>
            </a:r>
            <a:r>
              <a:rPr b="1" lang="en-GB">
                <a:solidFill>
                  <a:schemeClr val="dk1"/>
                </a:solidFill>
              </a:rPr>
              <a:t>working fewer hours</a:t>
            </a:r>
            <a:r>
              <a:rPr lang="en-GB">
                <a:solidFill>
                  <a:schemeClr val="dk1"/>
                </a:solidFill>
              </a:rPr>
              <a:t> reduces pay (refer to previous teaching on gig economy)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Extra hours</a:t>
            </a:r>
            <a:r>
              <a:rPr lang="en-GB">
                <a:solidFill>
                  <a:schemeClr val="dk1"/>
                </a:solidFill>
              </a:rPr>
              <a:t> or </a:t>
            </a:r>
            <a:r>
              <a:rPr b="1" lang="en-GB">
                <a:solidFill>
                  <a:schemeClr val="dk1"/>
                </a:solidFill>
              </a:rPr>
              <a:t>busy times</a:t>
            </a:r>
            <a:r>
              <a:rPr lang="en-GB">
                <a:solidFill>
                  <a:schemeClr val="dk1"/>
                </a:solidFill>
              </a:rPr>
              <a:t> can increase income.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Income depends on how much and when he works.</a:t>
            </a:r>
            <a:endParaRPr>
              <a:solidFill>
                <a:schemeClr val="dk1"/>
              </a:solidFill>
            </a:endParaRPr>
          </a:p>
          <a:p>
            <a:pPr indent="0" lvl="0" marL="0" rtl="0" algn="l">
              <a:lnSpc>
                <a:spcPct val="115000"/>
              </a:lnSpc>
              <a:spcBef>
                <a:spcPts val="1200"/>
              </a:spcBef>
              <a:spcAft>
                <a:spcPts val="0"/>
              </a:spcAft>
              <a:buNone/>
            </a:pPr>
            <a:r>
              <a:rPr b="1" lang="en-GB">
                <a:solidFill>
                  <a:schemeClr val="dk1"/>
                </a:solidFill>
              </a:rPr>
              <a:t>5. Would you like to work in a gig job like Dave’s? Why or why not?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GB">
                <a:solidFill>
                  <a:schemeClr val="dk1"/>
                </a:solidFill>
              </a:rPr>
              <a:t>Discuss trade-offs: freedom vs. security.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Explore opposing views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b739f034e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3b739f034e8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Consider the reasons why someone might ask for a pay rise that we saw two slides ago. Can you identify any of these factors here?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Consider the reasons why someone might ask for a pay rise that we saw two slides ago. Can you identify any of these factors here?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Assign pairs a number between 1-9, corresponding to the career they will be discussing.</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Give students 1-2 minutes to think about what these careers involve. Another 1-2 minutes to discuss their ideas with their partner, before selecting students to share their ideas with the class.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Additional Context</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Today we are exploring 9 professional services jobs but there are plenty of others that exist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6" name="Shape 6"/>
        <p:cNvGrpSpPr/>
        <p:nvPr/>
      </p:nvGrpSpPr>
      <p:grpSpPr>
        <a:xfrm>
          <a:off x="0" y="0"/>
          <a:ext cx="0" cy="0"/>
          <a:chOff x="0" y="0"/>
          <a:chExt cx="0" cy="0"/>
        </a:xfrm>
      </p:grpSpPr>
      <p:pic>
        <p:nvPicPr>
          <p:cNvPr id="7" name="Google Shape;7;p40"/>
          <p:cNvPicPr preferRelativeResize="0"/>
          <p:nvPr/>
        </p:nvPicPr>
        <p:blipFill rotWithShape="1">
          <a:blip r:embed="rId2">
            <a:alphaModFix/>
          </a:blip>
          <a:srcRect b="-2280" l="-4222" r="-3757" t="-2440"/>
          <a:stretch/>
        </p:blipFill>
        <p:spPr>
          <a:xfrm rot="-5400000">
            <a:off x="7182681" y="3219806"/>
            <a:ext cx="2039601" cy="1978026"/>
          </a:xfrm>
          <a:prstGeom prst="rect">
            <a:avLst/>
          </a:prstGeom>
          <a:noFill/>
          <a:ln>
            <a:noFill/>
          </a:ln>
        </p:spPr>
      </p:pic>
      <p:pic>
        <p:nvPicPr>
          <p:cNvPr id="8" name="Google Shape;8;p40"/>
          <p:cNvPicPr preferRelativeResize="0"/>
          <p:nvPr/>
        </p:nvPicPr>
        <p:blipFill rotWithShape="1">
          <a:blip r:embed="rId3">
            <a:alphaModFix/>
          </a:blip>
          <a:srcRect b="-5224" l="-1905" r="-1091" t="-5235"/>
          <a:stretch/>
        </p:blipFill>
        <p:spPr>
          <a:xfrm>
            <a:off x="426625" y="302950"/>
            <a:ext cx="2516427" cy="696225"/>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26" name="Shape 26"/>
        <p:cNvGrpSpPr/>
        <p:nvPr/>
      </p:nvGrpSpPr>
      <p:grpSpPr>
        <a:xfrm>
          <a:off x="0" y="0"/>
          <a:ext cx="0" cy="0"/>
          <a:chOff x="0" y="0"/>
          <a:chExt cx="0" cy="0"/>
        </a:xfrm>
      </p:grpSpPr>
      <p:sp>
        <p:nvSpPr>
          <p:cNvPr id="27" name="Google Shape;27;p4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 name="Google Shape;28;p49"/>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9" name="Shape 29"/>
        <p:cNvGrpSpPr/>
        <p:nvPr/>
      </p:nvGrpSpPr>
      <p:grpSpPr>
        <a:xfrm>
          <a:off x="0" y="0"/>
          <a:ext cx="0" cy="0"/>
          <a:chOff x="0" y="0"/>
          <a:chExt cx="0" cy="0"/>
        </a:xfrm>
      </p:grpSpPr>
      <p:pic>
        <p:nvPicPr>
          <p:cNvPr id="30" name="Google Shape;30;p50"/>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31" name="Shape 31"/>
        <p:cNvGrpSpPr/>
        <p:nvPr/>
      </p:nvGrpSpPr>
      <p:grpSpPr>
        <a:xfrm>
          <a:off x="0" y="0"/>
          <a:ext cx="0" cy="0"/>
          <a:chOff x="0" y="0"/>
          <a:chExt cx="0" cy="0"/>
        </a:xfrm>
      </p:grpSpPr>
      <p:sp>
        <p:nvSpPr>
          <p:cNvPr id="32" name="Google Shape;32;p5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p51"/>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34" name="Google Shape;34;p5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2900"/>
              <a:buFont typeface="Lato"/>
              <a:buNone/>
              <a:defRPr b="1" i="0" sz="29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35" name="Shape 3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6" name="Shape 36"/>
        <p:cNvGrpSpPr/>
        <p:nvPr/>
      </p:nvGrpSpPr>
      <p:grpSpPr>
        <a:xfrm>
          <a:off x="0" y="0"/>
          <a:ext cx="0" cy="0"/>
          <a:chOff x="0" y="0"/>
          <a:chExt cx="0" cy="0"/>
        </a:xfrm>
      </p:grpSpPr>
      <p:sp>
        <p:nvSpPr>
          <p:cNvPr id="37" name="Google Shape;37;p5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 name="Google Shape;38;p53"/>
          <p:cNvPicPr preferRelativeResize="0"/>
          <p:nvPr/>
        </p:nvPicPr>
        <p:blipFill rotWithShape="1">
          <a:blip r:embed="rId2">
            <a:alphaModFix/>
          </a:blip>
          <a:srcRect b="-9684" l="-7535" r="-5779" t="-8128"/>
          <a:stretch/>
        </p:blipFill>
        <p:spPr>
          <a:xfrm>
            <a:off x="8071200" y="4312800"/>
            <a:ext cx="835000" cy="6433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2">
    <p:bg>
      <p:bgPr>
        <a:solidFill>
          <a:srgbClr val="262A33"/>
        </a:solidFill>
      </p:bgPr>
    </p:bg>
    <p:spTree>
      <p:nvGrpSpPr>
        <p:cNvPr id="39" name="Shape 39"/>
        <p:cNvGrpSpPr/>
        <p:nvPr/>
      </p:nvGrpSpPr>
      <p:grpSpPr>
        <a:xfrm>
          <a:off x="0" y="0"/>
          <a:ext cx="0" cy="0"/>
          <a:chOff x="0" y="0"/>
          <a:chExt cx="0" cy="0"/>
        </a:xfrm>
      </p:grpSpPr>
      <p:pic>
        <p:nvPicPr>
          <p:cNvPr id="40" name="Google Shape;40;p54"/>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2">
  <p:cSld name="TITLE_AND_BODY_1_1">
    <p:bg>
      <p:bgPr>
        <a:solidFill>
          <a:srgbClr val="0543B3"/>
        </a:solidFill>
      </p:bgPr>
    </p:bg>
    <p:spTree>
      <p:nvGrpSpPr>
        <p:cNvPr id="41" name="Shape 41"/>
        <p:cNvGrpSpPr/>
        <p:nvPr/>
      </p:nvGrpSpPr>
      <p:grpSpPr>
        <a:xfrm>
          <a:off x="0" y="0"/>
          <a:ext cx="0" cy="0"/>
          <a:chOff x="0" y="0"/>
          <a:chExt cx="0" cy="0"/>
        </a:xfrm>
      </p:grpSpPr>
      <p:pic>
        <p:nvPicPr>
          <p:cNvPr id="42" name="Google Shape;42;p55"/>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
        <p:nvSpPr>
          <p:cNvPr id="43" name="Google Shape;43;p5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2900"/>
              <a:buFont typeface="Lato"/>
              <a:buNone/>
              <a:defRPr b="1" i="0" sz="29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3">
  <p:cSld name="TITLE_AND_TWO_COLUMNS_1_3">
    <p:spTree>
      <p:nvGrpSpPr>
        <p:cNvPr id="44" name="Shape 44"/>
        <p:cNvGrpSpPr/>
        <p:nvPr/>
      </p:nvGrpSpPr>
      <p:grpSpPr>
        <a:xfrm>
          <a:off x="0" y="0"/>
          <a:ext cx="0" cy="0"/>
          <a:chOff x="0" y="0"/>
          <a:chExt cx="0" cy="0"/>
        </a:xfrm>
      </p:grpSpPr>
      <p:pic>
        <p:nvPicPr>
          <p:cNvPr id="45" name="Google Shape;45;p56"/>
          <p:cNvPicPr preferRelativeResize="0"/>
          <p:nvPr/>
        </p:nvPicPr>
        <p:blipFill rotWithShape="1">
          <a:blip r:embed="rId2">
            <a:alphaModFix/>
          </a:blip>
          <a:srcRect b="-9684" l="-7535" r="-5779" t="-8128"/>
          <a:stretch/>
        </p:blipFill>
        <p:spPr>
          <a:xfrm>
            <a:off x="8071200" y="4312800"/>
            <a:ext cx="835000" cy="643375"/>
          </a:xfrm>
          <a:prstGeom prst="rect">
            <a:avLst/>
          </a:prstGeom>
          <a:noFill/>
          <a:ln>
            <a:noFill/>
          </a:ln>
        </p:spPr>
      </p:pic>
      <p:sp>
        <p:nvSpPr>
          <p:cNvPr id="46" name="Google Shape;46;p5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56"/>
          <p:cNvSpPr txBox="1"/>
          <p:nvPr>
            <p:ph type="title"/>
          </p:nvPr>
        </p:nvSpPr>
        <p:spPr>
          <a:xfrm>
            <a:off x="377025" y="186000"/>
            <a:ext cx="6441000" cy="64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8022"/>
              </a:buClr>
              <a:buSzPts val="2900"/>
              <a:buFont typeface="Lato"/>
              <a:buNone/>
              <a:defRPr b="1" i="0" sz="2900" u="none" cap="none" strike="noStrike">
                <a:solidFill>
                  <a:srgbClr val="FF8022"/>
                </a:solidFill>
                <a:latin typeface="Lato"/>
                <a:ea typeface="Lato"/>
                <a:cs typeface="Lato"/>
                <a:sym typeface="Lato"/>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1">
  <p:cSld name="TITLE_AND_TWO_COLUMNS_6_1">
    <p:spTree>
      <p:nvGrpSpPr>
        <p:cNvPr id="48" name="Shape 48"/>
        <p:cNvGrpSpPr/>
        <p:nvPr/>
      </p:nvGrpSpPr>
      <p:grpSpPr>
        <a:xfrm>
          <a:off x="0" y="0"/>
          <a:ext cx="0" cy="0"/>
          <a:chOff x="0" y="0"/>
          <a:chExt cx="0" cy="0"/>
        </a:xfrm>
      </p:grpSpPr>
      <p:sp>
        <p:nvSpPr>
          <p:cNvPr id="49" name="Google Shape;49;p5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 name="Google Shape;50;p57"/>
          <p:cNvPicPr preferRelativeResize="0"/>
          <p:nvPr/>
        </p:nvPicPr>
        <p:blipFill rotWithShape="1">
          <a:blip r:embed="rId2">
            <a:alphaModFix/>
          </a:blip>
          <a:srcRect b="-9684" l="-7535" r="-5779" t="-8128"/>
          <a:stretch/>
        </p:blipFill>
        <p:spPr>
          <a:xfrm>
            <a:off x="8071200" y="4312800"/>
            <a:ext cx="835000" cy="643375"/>
          </a:xfrm>
          <a:prstGeom prst="rect">
            <a:avLst/>
          </a:prstGeom>
          <a:noFill/>
          <a:ln>
            <a:noFill/>
          </a:ln>
        </p:spPr>
      </p:pic>
      <p:sp>
        <p:nvSpPr>
          <p:cNvPr id="51" name="Google Shape;51;p57"/>
          <p:cNvSpPr txBox="1"/>
          <p:nvPr>
            <p:ph type="title"/>
          </p:nvPr>
        </p:nvSpPr>
        <p:spPr>
          <a:xfrm>
            <a:off x="304825" y="186000"/>
            <a:ext cx="8550600" cy="64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8022"/>
              </a:buClr>
              <a:buSzPts val="2900"/>
              <a:buFont typeface="Lato"/>
              <a:buNone/>
              <a:defRPr b="1" i="0" sz="2900" u="none" cap="none" strike="noStrike">
                <a:solidFill>
                  <a:srgbClr val="FF8022"/>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2">
  <p:cSld name="Section slide 1_1_3">
    <p:spTree>
      <p:nvGrpSpPr>
        <p:cNvPr id="52" name="Shape 52"/>
        <p:cNvGrpSpPr/>
        <p:nvPr/>
      </p:nvGrpSpPr>
      <p:grpSpPr>
        <a:xfrm>
          <a:off x="0" y="0"/>
          <a:ext cx="0" cy="0"/>
          <a:chOff x="0" y="0"/>
          <a:chExt cx="0" cy="0"/>
        </a:xfrm>
      </p:grpSpPr>
      <p:sp>
        <p:nvSpPr>
          <p:cNvPr id="53" name="Google Shape;53;p5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58"/>
          <p:cNvSpPr txBox="1"/>
          <p:nvPr>
            <p:ph type="title"/>
          </p:nvPr>
        </p:nvSpPr>
        <p:spPr>
          <a:xfrm>
            <a:off x="405150" y="195300"/>
            <a:ext cx="8552100" cy="624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1pPr>
            <a:lvl2pPr lvl="1"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2pPr>
            <a:lvl3pPr lvl="2"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3pPr>
            <a:lvl4pPr lvl="3"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4pPr>
            <a:lvl5pPr lvl="4"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5pPr>
            <a:lvl6pPr lvl="5"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6pPr>
            <a:lvl7pPr lvl="6"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7pPr>
            <a:lvl8pPr lvl="7"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8pPr>
            <a:lvl9pPr lvl="8"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9" name="Shape 9"/>
        <p:cNvGrpSpPr/>
        <p:nvPr/>
      </p:nvGrpSpPr>
      <p:grpSpPr>
        <a:xfrm>
          <a:off x="0" y="0"/>
          <a:ext cx="0" cy="0"/>
          <a:chOff x="0" y="0"/>
          <a:chExt cx="0" cy="0"/>
        </a:xfrm>
      </p:grpSpPr>
      <p:pic>
        <p:nvPicPr>
          <p:cNvPr id="10" name="Google Shape;10;p41"/>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7">
    <p:spTree>
      <p:nvGrpSpPr>
        <p:cNvPr id="55" name="Shape 55"/>
        <p:cNvGrpSpPr/>
        <p:nvPr/>
      </p:nvGrpSpPr>
      <p:grpSpPr>
        <a:xfrm>
          <a:off x="0" y="0"/>
          <a:ext cx="0" cy="0"/>
          <a:chOff x="0" y="0"/>
          <a:chExt cx="0" cy="0"/>
        </a:xfrm>
      </p:grpSpPr>
      <p:sp>
        <p:nvSpPr>
          <p:cNvPr id="56" name="Google Shape;56;p59"/>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 name="Google Shape;57;p59"/>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58" name="Google Shape;58;p5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2900"/>
              <a:buFont typeface="Lato"/>
              <a:buNone/>
              <a:defRPr b="1" i="0" sz="29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3">
  <p:cSld name="TITLE_AND_BODY_1_2">
    <p:bg>
      <p:bgPr>
        <a:solidFill>
          <a:srgbClr val="0543B3"/>
        </a:solidFill>
      </p:bgPr>
    </p:bg>
    <p:spTree>
      <p:nvGrpSpPr>
        <p:cNvPr id="59" name="Shape 5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2">
  <p:cSld name="TITLE_AND_TWO_COLUMNS_1_2">
    <p:spTree>
      <p:nvGrpSpPr>
        <p:cNvPr id="11" name="Shape 11"/>
        <p:cNvGrpSpPr/>
        <p:nvPr/>
      </p:nvGrpSpPr>
      <p:grpSpPr>
        <a:xfrm>
          <a:off x="0" y="0"/>
          <a:ext cx="0" cy="0"/>
          <a:chOff x="0" y="0"/>
          <a:chExt cx="0" cy="0"/>
        </a:xfrm>
      </p:grpSpPr>
      <p:sp>
        <p:nvSpPr>
          <p:cNvPr id="12" name="Google Shape;12;p4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p42"/>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14" name="Google Shape;14;p4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2900"/>
              <a:buFont typeface="Lato"/>
              <a:buNone/>
              <a:defRPr b="1" i="0" sz="29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5" name="Shape 15"/>
        <p:cNvGrpSpPr/>
        <p:nvPr/>
      </p:nvGrpSpPr>
      <p:grpSpPr>
        <a:xfrm>
          <a:off x="0" y="0"/>
          <a:ext cx="0" cy="0"/>
          <a:chOff x="0" y="0"/>
          <a:chExt cx="0" cy="0"/>
        </a:xfrm>
      </p:grpSpPr>
      <p:pic>
        <p:nvPicPr>
          <p:cNvPr id="16" name="Google Shape;16;p43"/>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_2">
    <p:spTree>
      <p:nvGrpSpPr>
        <p:cNvPr id="17" name="Shape 17"/>
        <p:cNvGrpSpPr/>
        <p:nvPr/>
      </p:nvGrpSpPr>
      <p:grpSpPr>
        <a:xfrm>
          <a:off x="0" y="0"/>
          <a:ext cx="0" cy="0"/>
          <a:chOff x="0" y="0"/>
          <a:chExt cx="0" cy="0"/>
        </a:xfrm>
      </p:grpSpPr>
      <p:sp>
        <p:nvSpPr>
          <p:cNvPr id="18" name="Google Shape;18;p4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44"/>
          <p:cNvSpPr txBox="1"/>
          <p:nvPr>
            <p:ph type="title"/>
          </p:nvPr>
        </p:nvSpPr>
        <p:spPr>
          <a:xfrm>
            <a:off x="405150" y="195300"/>
            <a:ext cx="8552100" cy="624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1pPr>
            <a:lvl2pPr lvl="1"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2pPr>
            <a:lvl3pPr lvl="2"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3pPr>
            <a:lvl4pPr lvl="3"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4pPr>
            <a:lvl5pPr lvl="4"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5pPr>
            <a:lvl6pPr lvl="5"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6pPr>
            <a:lvl7pPr lvl="6"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7pPr>
            <a:lvl8pPr lvl="7"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8pPr>
            <a:lvl9pPr lvl="8"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1">
  <p:cSld name="Section slide 1_1_1">
    <p:spTree>
      <p:nvGrpSpPr>
        <p:cNvPr id="20" name="Shape 20"/>
        <p:cNvGrpSpPr/>
        <p:nvPr/>
      </p:nvGrpSpPr>
      <p:grpSpPr>
        <a:xfrm>
          <a:off x="0" y="0"/>
          <a:ext cx="0" cy="0"/>
          <a:chOff x="0" y="0"/>
          <a:chExt cx="0" cy="0"/>
        </a:xfrm>
      </p:grpSpPr>
      <p:sp>
        <p:nvSpPr>
          <p:cNvPr id="21" name="Google Shape;21;p4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_1">
    <p:spTree>
      <p:nvGrpSpPr>
        <p:cNvPr id="22" name="Shape 22"/>
        <p:cNvGrpSpPr/>
        <p:nvPr/>
      </p:nvGrpSpPr>
      <p:grpSpPr>
        <a:xfrm>
          <a:off x="0" y="0"/>
          <a:ext cx="0" cy="0"/>
          <a:chOff x="0" y="0"/>
          <a:chExt cx="0" cy="0"/>
        </a:xfrm>
      </p:grpSpPr>
      <p:sp>
        <p:nvSpPr>
          <p:cNvPr id="23" name="Google Shape;23;p4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2">
  <p:cSld name="TITLE_ONLY_3">
    <p:bg>
      <p:bgPr>
        <a:solidFill>
          <a:srgbClr val="262A33"/>
        </a:solidFill>
      </p:bgPr>
    </p:bg>
    <p:spTree>
      <p:nvGrpSpPr>
        <p:cNvPr id="24" name="Shape 2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25" name="Shape 2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28.png"/><Relationship Id="rId8"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tDnb9wWhPqE" TargetMode="External"/><Relationship Id="rId4" Type="http://schemas.openxmlformats.org/officeDocument/2006/relationships/image" Target="../media/image17.jpg"/><Relationship Id="rId5" Type="http://schemas.openxmlformats.org/officeDocument/2006/relationships/hyperlink" Target="https://www.youtube.com/watch?v=tDnb9wWhPqE&amp;t=3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youtube.com/watch?v=lZNyQSdgujw" TargetMode="Externa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38.png"/><Relationship Id="rId7"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www.youtube.com/watch?v=S_XU3MSR12I" TargetMode="External"/><Relationship Id="rId4" Type="http://schemas.openxmlformats.org/officeDocument/2006/relationships/image" Target="../media/image2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31.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7.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9.png"/><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 name="Shape 63"/>
        <p:cNvGrpSpPr/>
        <p:nvPr/>
      </p:nvGrpSpPr>
      <p:grpSpPr>
        <a:xfrm>
          <a:off x="0" y="0"/>
          <a:ext cx="0" cy="0"/>
          <a:chOff x="0" y="0"/>
          <a:chExt cx="0" cy="0"/>
        </a:xfrm>
      </p:grpSpPr>
      <p:sp>
        <p:nvSpPr>
          <p:cNvPr id="64" name="Google Shape;64;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Four (recommended for Year 10)</a:t>
            </a:r>
            <a:endParaRPr b="1" i="0" sz="1000" u="none" cap="none" strike="noStrike">
              <a:solidFill>
                <a:schemeClr val="accent2"/>
              </a:solidFill>
              <a:latin typeface="Arial"/>
              <a:ea typeface="Arial"/>
              <a:cs typeface="Arial"/>
              <a:sym typeface="Arial"/>
            </a:endParaRPr>
          </a:p>
        </p:txBody>
      </p:sp>
      <p:sp>
        <p:nvSpPr>
          <p:cNvPr id="65" name="Google Shape;65;p1"/>
          <p:cNvSpPr txBox="1"/>
          <p:nvPr/>
        </p:nvSpPr>
        <p:spPr>
          <a:xfrm>
            <a:off x="360375" y="1253100"/>
            <a:ext cx="6948900" cy="258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a:ea typeface="Lato"/>
                <a:cs typeface="Lato"/>
                <a:sym typeface="Lato"/>
              </a:rPr>
              <a:t>How to plan for the world of work</a:t>
            </a:r>
            <a:endParaRPr b="1" i="0" sz="3000" u="none" cap="none" strike="noStrike">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900"/>
              <a:buNone/>
            </a:pPr>
            <a:r>
              <a:rPr lang="en-GB"/>
              <a:t>Reflection: Is a career in professional services for you?</a:t>
            </a:r>
            <a:endParaRPr/>
          </a:p>
        </p:txBody>
      </p:sp>
      <p:pic>
        <p:nvPicPr>
          <p:cNvPr id="148" name="Google Shape;148;p9"/>
          <p:cNvPicPr preferRelativeResize="0"/>
          <p:nvPr/>
        </p:nvPicPr>
        <p:blipFill rotWithShape="1">
          <a:blip r:embed="rId3">
            <a:alphaModFix/>
          </a:blip>
          <a:srcRect b="0" l="0" r="0" t="0"/>
          <a:stretch/>
        </p:blipFill>
        <p:spPr>
          <a:xfrm>
            <a:off x="7049350" y="2163150"/>
            <a:ext cx="1864500" cy="1864500"/>
          </a:xfrm>
          <a:prstGeom prst="rect">
            <a:avLst/>
          </a:prstGeom>
          <a:noFill/>
          <a:ln>
            <a:noFill/>
          </a:ln>
        </p:spPr>
      </p:pic>
      <p:sp>
        <p:nvSpPr>
          <p:cNvPr id="149" name="Google Shape;149;p9"/>
          <p:cNvSpPr txBox="1"/>
          <p:nvPr/>
        </p:nvSpPr>
        <p:spPr>
          <a:xfrm>
            <a:off x="1784525" y="1578925"/>
            <a:ext cx="4541400" cy="2859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i="0" lang="en-GB" sz="2200" u="none" cap="none" strike="noStrike">
                <a:solidFill>
                  <a:srgbClr val="0543B3"/>
                </a:solidFill>
                <a:latin typeface="Lato"/>
                <a:ea typeface="Lato"/>
                <a:cs typeface="Lato"/>
                <a:sym typeface="Lato"/>
              </a:rPr>
              <a:t>Would you consider any of the careers that you have researched today?</a:t>
            </a:r>
            <a:endParaRPr b="1" i="0" sz="22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2200"/>
              <a:buFont typeface="Arial"/>
              <a:buNone/>
            </a:pPr>
            <a:r>
              <a:t/>
            </a:r>
            <a:endParaRPr b="1" i="0" sz="22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2200"/>
              <a:buFont typeface="Arial"/>
              <a:buNone/>
            </a:pPr>
            <a:r>
              <a:rPr b="1" i="0" lang="en-GB" sz="2200" u="none" cap="none" strike="noStrike">
                <a:solidFill>
                  <a:srgbClr val="0543B3"/>
                </a:solidFill>
                <a:latin typeface="Lato"/>
                <a:ea typeface="Lato"/>
                <a:cs typeface="Lato"/>
                <a:sym typeface="Lato"/>
              </a:rPr>
              <a:t>Do you know which course you should consider as an entry route to any careers of interest?</a:t>
            </a:r>
            <a:endParaRPr b="1" i="0" sz="2200" u="none" cap="none" strike="noStrike">
              <a:solidFill>
                <a:srgbClr val="0543B3"/>
              </a:solidFill>
              <a:latin typeface="Lato"/>
              <a:ea typeface="Lato"/>
              <a:cs typeface="Lato"/>
              <a:sym typeface="Lato"/>
            </a:endParaRPr>
          </a:p>
        </p:txBody>
      </p:sp>
      <p:pic>
        <p:nvPicPr>
          <p:cNvPr id="150" name="Google Shape;150;p9"/>
          <p:cNvPicPr preferRelativeResize="0"/>
          <p:nvPr/>
        </p:nvPicPr>
        <p:blipFill rotWithShape="1">
          <a:blip r:embed="rId4">
            <a:alphaModFix/>
          </a:blip>
          <a:srcRect b="0" l="0" r="0" t="0"/>
          <a:stretch/>
        </p:blipFill>
        <p:spPr>
          <a:xfrm>
            <a:off x="0" y="2163150"/>
            <a:ext cx="1864500" cy="186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4" name="Shape 154"/>
        <p:cNvGrpSpPr/>
        <p:nvPr/>
      </p:nvGrpSpPr>
      <p:grpSpPr>
        <a:xfrm>
          <a:off x="0" y="0"/>
          <a:ext cx="0" cy="0"/>
          <a:chOff x="0" y="0"/>
          <a:chExt cx="0" cy="0"/>
        </a:xfrm>
      </p:grpSpPr>
      <p:sp>
        <p:nvSpPr>
          <p:cNvPr id="155" name="Google Shape;155;p1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56" name="Google Shape;156;p10"/>
          <p:cNvSpPr txBox="1"/>
          <p:nvPr/>
        </p:nvSpPr>
        <p:spPr>
          <a:xfrm>
            <a:off x="0" y="1491150"/>
            <a:ext cx="9144000" cy="13128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200" u="none" cap="none" strike="noStrike">
                <a:solidFill>
                  <a:schemeClr val="lt1"/>
                </a:solidFill>
                <a:latin typeface="Lato"/>
                <a:ea typeface="Lato"/>
                <a:cs typeface="Lato"/>
                <a:sym typeface="Lato"/>
              </a:rPr>
              <a:t>Session 2:</a:t>
            </a:r>
            <a:endParaRPr b="0" i="0" sz="22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Apprenticeships</a:t>
            </a:r>
            <a:endParaRPr b="1" i="0" sz="4800" u="none" cap="none" strike="noStrike">
              <a:solidFill>
                <a:schemeClr val="accent2"/>
              </a:solidFill>
              <a:latin typeface="Lato"/>
              <a:ea typeface="Lato"/>
              <a:cs typeface="Lato"/>
              <a:sym typeface="Lato"/>
            </a:endParaRPr>
          </a:p>
        </p:txBody>
      </p:sp>
      <p:sp>
        <p:nvSpPr>
          <p:cNvPr id="157" name="Google Shape;157;p10"/>
          <p:cNvSpPr txBox="1"/>
          <p:nvPr/>
        </p:nvSpPr>
        <p:spPr>
          <a:xfrm>
            <a:off x="8850200" y="362225"/>
            <a:ext cx="402600" cy="22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4</a:t>
            </a:r>
            <a:endParaRPr b="1" i="0" sz="1400" u="none" cap="none" strike="noStrike">
              <a:solidFill>
                <a:srgbClr val="000000"/>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Unit outline</a:t>
            </a:r>
            <a:endParaRPr b="1" i="0" sz="2900" u="none" cap="none" strike="noStrike">
              <a:latin typeface="Lato"/>
              <a:ea typeface="Lato"/>
              <a:cs typeface="Lato"/>
              <a:sym typeface="Lato"/>
            </a:endParaRPr>
          </a:p>
        </p:txBody>
      </p:sp>
      <p:graphicFrame>
        <p:nvGraphicFramePr>
          <p:cNvPr id="163" name="Google Shape;163;p11"/>
          <p:cNvGraphicFramePr/>
          <p:nvPr/>
        </p:nvGraphicFramePr>
        <p:xfrm>
          <a:off x="278325" y="1721850"/>
          <a:ext cx="3000000" cy="3000000"/>
        </p:xfrm>
        <a:graphic>
          <a:graphicData uri="http://schemas.openxmlformats.org/drawingml/2006/table">
            <a:tbl>
              <a:tblPr>
                <a:noFill/>
                <a:tableStyleId>{8EC9ACEC-D7DB-434A-BBD8-2C261259F610}</a:tableStyleId>
              </a:tblPr>
              <a:tblGrid>
                <a:gridCol w="1644250"/>
                <a:gridCol w="1768350"/>
                <a:gridCol w="1755400"/>
                <a:gridCol w="1907000"/>
                <a:gridCol w="1518450"/>
              </a:tblGrid>
              <a:tr h="335825">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1</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2</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3</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4</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5</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240100">
                <a:tc>
                  <a:txBody>
                    <a:bodyPr/>
                    <a:lstStyle/>
                    <a:p>
                      <a:pPr indent="0" lvl="0" marL="0" marR="0" rtl="0" algn="ctr">
                        <a:lnSpc>
                          <a:spcPct val="100000"/>
                        </a:lnSpc>
                        <a:spcBef>
                          <a:spcPts val="0"/>
                        </a:spcBef>
                        <a:spcAft>
                          <a:spcPts val="0"/>
                        </a:spcAft>
                        <a:buClr>
                          <a:srgbClr val="000000"/>
                        </a:buClr>
                        <a:buSzPts val="1400"/>
                        <a:buFont typeface="Arial"/>
                        <a:buNone/>
                      </a:pPr>
                      <a:r>
                        <a:rPr b="1" lang="en-GB" sz="1500">
                          <a:solidFill>
                            <a:schemeClr val="dk1"/>
                          </a:solidFill>
                          <a:latin typeface="Lato"/>
                          <a:ea typeface="Lato"/>
                          <a:cs typeface="Lato"/>
                          <a:sym typeface="Lato"/>
                        </a:rPr>
                        <a:t>Professional services careers</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accent2"/>
                          </a:solidFill>
                          <a:latin typeface="Lato"/>
                          <a:ea typeface="Lato"/>
                          <a:cs typeface="Lato"/>
                          <a:sym typeface="Lato"/>
                        </a:rPr>
                        <a:t>Apprenticeships</a:t>
                      </a:r>
                      <a:endParaRPr b="1" sz="15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Entrepreneurship</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Understanding gig work and employment rights</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Speaking up at work</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lang="en-GB"/>
              <a:t>Starter: </a:t>
            </a:r>
            <a:r>
              <a:rPr b="1" i="0" lang="en-GB" sz="2900" u="none" cap="none" strike="noStrike">
                <a:latin typeface="Lato"/>
                <a:ea typeface="Lato"/>
                <a:cs typeface="Lato"/>
                <a:sym typeface="Lato"/>
              </a:rPr>
              <a:t>Apprenticeships discussion</a:t>
            </a:r>
            <a:endParaRPr b="1" i="0" sz="2900" u="none" cap="none" strike="noStrike">
              <a:latin typeface="Lato"/>
              <a:ea typeface="Lato"/>
              <a:cs typeface="Lato"/>
              <a:sym typeface="Lato"/>
            </a:endParaRPr>
          </a:p>
        </p:txBody>
      </p:sp>
      <p:sp>
        <p:nvSpPr>
          <p:cNvPr id="169" name="Google Shape;169;p12"/>
          <p:cNvSpPr txBox="1"/>
          <p:nvPr/>
        </p:nvSpPr>
        <p:spPr>
          <a:xfrm>
            <a:off x="108450" y="1157950"/>
            <a:ext cx="62187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What do you know about apprenticeships?</a:t>
            </a:r>
            <a:endParaRPr b="1"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Write down a list of things that you know about apprenticeships. </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Use the pointers below for some guidance.</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p:txBody>
      </p:sp>
      <p:sp>
        <p:nvSpPr>
          <p:cNvPr id="170" name="Google Shape;170;p12"/>
          <p:cNvSpPr txBox="1"/>
          <p:nvPr/>
        </p:nvSpPr>
        <p:spPr>
          <a:xfrm>
            <a:off x="1404990" y="2800350"/>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Age</a:t>
            </a:r>
            <a:endParaRPr b="1" i="0" sz="1500" u="none" cap="none" strike="noStrike">
              <a:solidFill>
                <a:schemeClr val="lt1"/>
              </a:solidFill>
              <a:latin typeface="Lato"/>
              <a:ea typeface="Lato"/>
              <a:cs typeface="Lato"/>
              <a:sym typeface="Lato"/>
            </a:endParaRPr>
          </a:p>
        </p:txBody>
      </p:sp>
      <p:sp>
        <p:nvSpPr>
          <p:cNvPr id="171" name="Google Shape;171;p12"/>
          <p:cNvSpPr txBox="1"/>
          <p:nvPr/>
        </p:nvSpPr>
        <p:spPr>
          <a:xfrm>
            <a:off x="3185275" y="4353375"/>
            <a:ext cx="13965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Qualifications</a:t>
            </a:r>
            <a:endParaRPr b="1" i="0" sz="1500" u="none" cap="none" strike="noStrike">
              <a:solidFill>
                <a:schemeClr val="lt1"/>
              </a:solidFill>
              <a:latin typeface="Lato"/>
              <a:ea typeface="Lato"/>
              <a:cs typeface="Lato"/>
              <a:sym typeface="Lato"/>
            </a:endParaRPr>
          </a:p>
        </p:txBody>
      </p:sp>
      <p:sp>
        <p:nvSpPr>
          <p:cNvPr id="172" name="Google Shape;172;p12"/>
          <p:cNvSpPr txBox="1"/>
          <p:nvPr/>
        </p:nvSpPr>
        <p:spPr>
          <a:xfrm>
            <a:off x="2362326" y="3507350"/>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Income</a:t>
            </a:r>
            <a:endParaRPr b="1" i="0" sz="1500" u="none" cap="none" strike="noStrike">
              <a:solidFill>
                <a:schemeClr val="lt1"/>
              </a:solidFill>
              <a:latin typeface="Lato"/>
              <a:ea typeface="Lato"/>
              <a:cs typeface="Lato"/>
              <a:sym typeface="Lato"/>
            </a:endParaRPr>
          </a:p>
        </p:txBody>
      </p:sp>
      <p:sp>
        <p:nvSpPr>
          <p:cNvPr id="173" name="Google Shape;173;p12"/>
          <p:cNvSpPr txBox="1"/>
          <p:nvPr/>
        </p:nvSpPr>
        <p:spPr>
          <a:xfrm>
            <a:off x="3434720" y="2800350"/>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Levels</a:t>
            </a:r>
            <a:endParaRPr b="1" i="0" sz="1500" u="none" cap="none" strike="noStrike">
              <a:solidFill>
                <a:schemeClr val="lt1"/>
              </a:solidFill>
              <a:latin typeface="Lato"/>
              <a:ea typeface="Lato"/>
              <a:cs typeface="Lato"/>
              <a:sym typeface="Lato"/>
            </a:endParaRPr>
          </a:p>
        </p:txBody>
      </p:sp>
      <p:sp>
        <p:nvSpPr>
          <p:cNvPr id="174" name="Google Shape;174;p12"/>
          <p:cNvSpPr txBox="1"/>
          <p:nvPr/>
        </p:nvSpPr>
        <p:spPr>
          <a:xfrm>
            <a:off x="1151404" y="4353363"/>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Time</a:t>
            </a:r>
            <a:endParaRPr b="1" i="0" sz="1500" u="none" cap="none" strike="noStrike">
              <a:solidFill>
                <a:schemeClr val="lt1"/>
              </a:solidFill>
              <a:latin typeface="Lato"/>
              <a:ea typeface="Lato"/>
              <a:cs typeface="Lato"/>
              <a:sym typeface="Lato"/>
            </a:endParaRPr>
          </a:p>
        </p:txBody>
      </p:sp>
      <p:sp>
        <p:nvSpPr>
          <p:cNvPr id="175" name="Google Shape;175;p12"/>
          <p:cNvSpPr txBox="1"/>
          <p:nvPr/>
        </p:nvSpPr>
        <p:spPr>
          <a:xfrm>
            <a:off x="4357937" y="3507350"/>
            <a:ext cx="12111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Training</a:t>
            </a:r>
            <a:endParaRPr b="1" i="0" sz="1500" u="none" cap="none" strike="noStrike">
              <a:solidFill>
                <a:schemeClr val="lt1"/>
              </a:solidFill>
              <a:latin typeface="Lato"/>
              <a:ea typeface="Lato"/>
              <a:cs typeface="Lato"/>
              <a:sym typeface="Lato"/>
            </a:endParaRPr>
          </a:p>
        </p:txBody>
      </p:sp>
      <p:sp>
        <p:nvSpPr>
          <p:cNvPr id="176" name="Google Shape;176;p12"/>
          <p:cNvSpPr txBox="1"/>
          <p:nvPr/>
        </p:nvSpPr>
        <p:spPr>
          <a:xfrm>
            <a:off x="184649" y="3507338"/>
            <a:ext cx="13965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Fee</a:t>
            </a:r>
            <a:endParaRPr b="1" i="0" sz="1500" u="none" cap="none" strike="noStrike">
              <a:solidFill>
                <a:schemeClr val="lt1"/>
              </a:solidFill>
              <a:latin typeface="Lato"/>
              <a:ea typeface="Lato"/>
              <a:cs typeface="Lato"/>
              <a:sym typeface="Lato"/>
            </a:endParaRPr>
          </a:p>
        </p:txBody>
      </p:sp>
      <p:grpSp>
        <p:nvGrpSpPr>
          <p:cNvPr id="177" name="Google Shape;177;p12"/>
          <p:cNvGrpSpPr/>
          <p:nvPr/>
        </p:nvGrpSpPr>
        <p:grpSpPr>
          <a:xfrm>
            <a:off x="6281650" y="1564525"/>
            <a:ext cx="2579106" cy="2601576"/>
            <a:chOff x="6281650" y="1564525"/>
            <a:chExt cx="2579106" cy="2601576"/>
          </a:xfrm>
        </p:grpSpPr>
        <p:pic>
          <p:nvPicPr>
            <p:cNvPr id="178" name="Google Shape;178;p12"/>
            <p:cNvPicPr preferRelativeResize="0"/>
            <p:nvPr/>
          </p:nvPicPr>
          <p:blipFill rotWithShape="1">
            <a:blip r:embed="rId3">
              <a:alphaModFix/>
            </a:blip>
            <a:srcRect b="0" l="0" r="0" t="0"/>
            <a:stretch/>
          </p:blipFill>
          <p:spPr>
            <a:xfrm>
              <a:off x="7571205" y="1564525"/>
              <a:ext cx="1289551" cy="1289551"/>
            </a:xfrm>
            <a:prstGeom prst="rect">
              <a:avLst/>
            </a:prstGeom>
            <a:noFill/>
            <a:ln>
              <a:noFill/>
            </a:ln>
          </p:spPr>
        </p:pic>
        <p:pic>
          <p:nvPicPr>
            <p:cNvPr id="179" name="Google Shape;179;p12"/>
            <p:cNvPicPr preferRelativeResize="0"/>
            <p:nvPr/>
          </p:nvPicPr>
          <p:blipFill rotWithShape="1">
            <a:blip r:embed="rId4">
              <a:alphaModFix/>
            </a:blip>
            <a:srcRect b="0" l="0" r="0" t="0"/>
            <a:stretch/>
          </p:blipFill>
          <p:spPr>
            <a:xfrm>
              <a:off x="7571200" y="2876550"/>
              <a:ext cx="1289551" cy="1289551"/>
            </a:xfrm>
            <a:prstGeom prst="rect">
              <a:avLst/>
            </a:prstGeom>
            <a:noFill/>
            <a:ln>
              <a:noFill/>
            </a:ln>
          </p:spPr>
        </p:pic>
        <p:pic>
          <p:nvPicPr>
            <p:cNvPr id="180" name="Google Shape;180;p12"/>
            <p:cNvPicPr preferRelativeResize="0"/>
            <p:nvPr/>
          </p:nvPicPr>
          <p:blipFill rotWithShape="1">
            <a:blip r:embed="rId5">
              <a:alphaModFix/>
            </a:blip>
            <a:srcRect b="0" l="0" r="0" t="0"/>
            <a:stretch/>
          </p:blipFill>
          <p:spPr>
            <a:xfrm>
              <a:off x="6281650" y="1564525"/>
              <a:ext cx="1289551" cy="1289551"/>
            </a:xfrm>
            <a:prstGeom prst="rect">
              <a:avLst/>
            </a:prstGeom>
            <a:noFill/>
            <a:ln>
              <a:noFill/>
            </a:ln>
          </p:spPr>
        </p:pic>
        <p:pic>
          <p:nvPicPr>
            <p:cNvPr id="181" name="Google Shape;181;p12"/>
            <p:cNvPicPr preferRelativeResize="0"/>
            <p:nvPr/>
          </p:nvPicPr>
          <p:blipFill rotWithShape="1">
            <a:blip r:embed="rId6">
              <a:alphaModFix/>
            </a:blip>
            <a:srcRect b="0" l="0" r="0" t="0"/>
            <a:stretch/>
          </p:blipFill>
          <p:spPr>
            <a:xfrm>
              <a:off x="6281650" y="2876550"/>
              <a:ext cx="1289551" cy="1289551"/>
            </a:xfrm>
            <a:prstGeom prst="rect">
              <a:avLst/>
            </a:prstGeom>
            <a:noFill/>
            <a:ln>
              <a:noFill/>
            </a:ln>
          </p:spPr>
        </p:pic>
        <p:pic>
          <p:nvPicPr>
            <p:cNvPr id="182" name="Google Shape;182;p12"/>
            <p:cNvPicPr preferRelativeResize="0"/>
            <p:nvPr/>
          </p:nvPicPr>
          <p:blipFill rotWithShape="1">
            <a:blip r:embed="rId7">
              <a:alphaModFix/>
            </a:blip>
            <a:srcRect b="0" l="0" r="0" t="0"/>
            <a:stretch/>
          </p:blipFill>
          <p:spPr>
            <a:xfrm>
              <a:off x="6449825" y="3107775"/>
              <a:ext cx="979525" cy="928575"/>
            </a:xfrm>
            <a:prstGeom prst="rect">
              <a:avLst/>
            </a:prstGeom>
            <a:noFill/>
            <a:ln>
              <a:noFill/>
            </a:ln>
          </p:spPr>
        </p:pic>
        <p:pic>
          <p:nvPicPr>
            <p:cNvPr id="183" name="Google Shape;183;p12"/>
            <p:cNvPicPr preferRelativeResize="0"/>
            <p:nvPr/>
          </p:nvPicPr>
          <p:blipFill rotWithShape="1">
            <a:blip r:embed="rId8">
              <a:alphaModFix/>
            </a:blip>
            <a:srcRect b="0" l="0" r="0" t="0"/>
            <a:stretch/>
          </p:blipFill>
          <p:spPr>
            <a:xfrm>
              <a:off x="7726775" y="1736600"/>
              <a:ext cx="1004450" cy="1004450"/>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3"/>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What are apprenticeships?</a:t>
            </a:r>
            <a:endParaRPr b="1" i="0" sz="2900" u="none" cap="none" strike="noStrike">
              <a:latin typeface="Lato"/>
              <a:ea typeface="Lato"/>
              <a:cs typeface="Lato"/>
              <a:sym typeface="Lato"/>
            </a:endParaRPr>
          </a:p>
        </p:txBody>
      </p:sp>
      <p:pic>
        <p:nvPicPr>
          <p:cNvPr descr="Hear from top recruiters and managers as they answer some of the most frequently asked questions about apprenticeships. FT.com is free for secondary schools around the globe. Students and teachers can register here: https://www.ft.com/schoolsarefree  &#10;&#10;►Subscribe to watch more videos on careers, finance and more: http://bit.ly/ftssubscribe   &#10;&#10;► A guide to the FT for for students: https://www.ft.com/ft-secondary-schools &#10;&#10;►Follow us on Twitter: https://twitter.com/ft4s" id="189" name="Google Shape;189;p13" title="Apprenticeships vs university: which is best? | FT Schools">
            <a:hlinkClick r:id="rId3"/>
          </p:cNvPr>
          <p:cNvPicPr preferRelativeResize="0"/>
          <p:nvPr/>
        </p:nvPicPr>
        <p:blipFill rotWithShape="1">
          <a:blip r:embed="rId4">
            <a:alphaModFix/>
          </a:blip>
          <a:srcRect b="0" l="0" r="0" t="0"/>
          <a:stretch/>
        </p:blipFill>
        <p:spPr>
          <a:xfrm>
            <a:off x="179150" y="1210525"/>
            <a:ext cx="4572000" cy="3429000"/>
          </a:xfrm>
          <a:prstGeom prst="rect">
            <a:avLst/>
          </a:prstGeom>
          <a:noFill/>
          <a:ln cap="flat" cmpd="sng" w="28575">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sp>
        <p:nvSpPr>
          <p:cNvPr id="190" name="Google Shape;190;p13"/>
          <p:cNvSpPr txBox="1"/>
          <p:nvPr/>
        </p:nvSpPr>
        <p:spPr>
          <a:xfrm>
            <a:off x="5012825" y="1218300"/>
            <a:ext cx="3923100" cy="317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Questions</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100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What three things will you do simultaneously (at the same time) on an apprenticeship?</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100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Do apprenticeships result in a qualification?</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100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What is a degree apprenticeship?</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100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What are the benefits of apprenticeships to employers?</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543B3"/>
              </a:solidFill>
              <a:latin typeface="Lato"/>
              <a:ea typeface="Lato"/>
              <a:cs typeface="Lato"/>
              <a:sym typeface="Lato"/>
            </a:endParaRPr>
          </a:p>
        </p:txBody>
      </p:sp>
      <p:sp>
        <p:nvSpPr>
          <p:cNvPr id="191" name="Google Shape;191;p13"/>
          <p:cNvSpPr txBox="1"/>
          <p:nvPr/>
        </p:nvSpPr>
        <p:spPr>
          <a:xfrm>
            <a:off x="179150" y="4715725"/>
            <a:ext cx="5277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Video (watch to 01:45) - </a:t>
            </a:r>
            <a:r>
              <a:rPr b="0" i="0" lang="en-GB" sz="1000" u="sng" cap="none" strike="noStrike">
                <a:solidFill>
                  <a:schemeClr val="accent2"/>
                </a:solidFill>
                <a:latin typeface="Lato"/>
                <a:ea typeface="Lato"/>
                <a:cs typeface="Lato"/>
                <a:sym typeface="Lato"/>
                <a:hlinkClick r:id="rId5">
                  <a:extLst>
                    <a:ext uri="{A12FA001-AC4F-418D-AE19-62706E023703}">
                      <ahyp:hlinkClr val="tx"/>
                    </a:ext>
                  </a:extLst>
                </a:hlinkClick>
              </a:rPr>
              <a:t>Apprenticeships vs university: which is best? | FT Schools</a:t>
            </a:r>
            <a:r>
              <a:rPr b="0" i="0" lang="en-GB" sz="1000" u="none" cap="none" strike="noStrike">
                <a:solidFill>
                  <a:schemeClr val="accent2"/>
                </a:solidFill>
                <a:latin typeface="Lato"/>
                <a:ea typeface="Lato"/>
                <a:cs typeface="Lato"/>
                <a:sym typeface="Lato"/>
              </a:rPr>
              <a:t> </a:t>
            </a:r>
            <a:endParaRPr b="0" i="0" sz="10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lang="en-GB"/>
              <a:t>Apprenticeship levels explained</a:t>
            </a:r>
            <a:endParaRPr b="1" i="0" sz="2900" u="none" cap="none" strike="noStrike">
              <a:solidFill>
                <a:schemeClr val="accent2"/>
              </a:solidFill>
              <a:latin typeface="Lato"/>
              <a:ea typeface="Lato"/>
              <a:cs typeface="Lato"/>
              <a:sym typeface="Lato"/>
            </a:endParaRPr>
          </a:p>
        </p:txBody>
      </p:sp>
      <p:pic>
        <p:nvPicPr>
          <p:cNvPr id="197" name="Google Shape;197;p14"/>
          <p:cNvPicPr preferRelativeResize="0"/>
          <p:nvPr/>
        </p:nvPicPr>
        <p:blipFill rotWithShape="1">
          <a:blip r:embed="rId3">
            <a:alphaModFix/>
          </a:blip>
          <a:srcRect b="0" l="0" r="0" t="0"/>
          <a:stretch/>
        </p:blipFill>
        <p:spPr>
          <a:xfrm rot="1347085">
            <a:off x="5630795" y="808406"/>
            <a:ext cx="2735563" cy="3900611"/>
          </a:xfrm>
          <a:prstGeom prst="rect">
            <a:avLst/>
          </a:prstGeom>
          <a:noFill/>
          <a:ln cap="flat" cmpd="sng" w="19050">
            <a:solidFill>
              <a:srgbClr val="FF8022"/>
            </a:solidFill>
            <a:prstDash val="solid"/>
            <a:round/>
            <a:headEnd len="sm" w="sm" type="none"/>
            <a:tailEnd len="sm" w="sm" type="none"/>
          </a:ln>
          <a:effectLst>
            <a:outerShdw blurRad="57150" rotWithShape="0" algn="bl" dir="5400000" dist="19050">
              <a:schemeClr val="accent2">
                <a:alpha val="60000"/>
              </a:schemeClr>
            </a:outerShdw>
          </a:effectLst>
        </p:spPr>
      </p:pic>
      <p:sp>
        <p:nvSpPr>
          <p:cNvPr id="198" name="Google Shape;198;p14"/>
          <p:cNvSpPr txBox="1"/>
          <p:nvPr/>
        </p:nvSpPr>
        <p:spPr>
          <a:xfrm>
            <a:off x="469425" y="1281075"/>
            <a:ext cx="4478100" cy="1380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In your workbook:</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Refer to your workbook to see an explanation of each apprenticeship level</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Becoming a Solicitor</a:t>
            </a:r>
            <a:endParaRPr b="1" i="0" sz="2900" u="none" cap="none" strike="noStrike">
              <a:latin typeface="Lato"/>
              <a:ea typeface="Lato"/>
              <a:cs typeface="Lato"/>
              <a:sym typeface="Lato"/>
            </a:endParaRPr>
          </a:p>
        </p:txBody>
      </p:sp>
      <p:sp>
        <p:nvSpPr>
          <p:cNvPr id="204" name="Google Shape;204;p15"/>
          <p:cNvSpPr txBox="1"/>
          <p:nvPr/>
        </p:nvSpPr>
        <p:spPr>
          <a:xfrm>
            <a:off x="3172800" y="1092600"/>
            <a:ext cx="10071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543B3"/>
                </a:solidFill>
                <a:latin typeface="Lato"/>
                <a:ea typeface="Lato"/>
                <a:cs typeface="Lato"/>
                <a:sym typeface="Lato"/>
              </a:rPr>
              <a:t>Route 1</a:t>
            </a:r>
            <a:endParaRPr b="1" i="0" sz="1700" u="none" cap="none" strike="noStrike">
              <a:solidFill>
                <a:srgbClr val="0543B3"/>
              </a:solidFill>
              <a:latin typeface="Lato"/>
              <a:ea typeface="Lato"/>
              <a:cs typeface="Lato"/>
              <a:sym typeface="Lato"/>
            </a:endParaRPr>
          </a:p>
        </p:txBody>
      </p:sp>
      <p:sp>
        <p:nvSpPr>
          <p:cNvPr id="205" name="Google Shape;205;p15"/>
          <p:cNvSpPr txBox="1"/>
          <p:nvPr/>
        </p:nvSpPr>
        <p:spPr>
          <a:xfrm>
            <a:off x="7973450" y="1121875"/>
            <a:ext cx="10071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543B3"/>
                </a:solidFill>
                <a:latin typeface="Lato"/>
                <a:ea typeface="Lato"/>
                <a:cs typeface="Lato"/>
                <a:sym typeface="Lato"/>
              </a:rPr>
              <a:t>Route 2</a:t>
            </a:r>
            <a:endParaRPr b="1" i="0" sz="1700" u="none" cap="none" strike="noStrike">
              <a:solidFill>
                <a:srgbClr val="0543B3"/>
              </a:solidFill>
              <a:latin typeface="Lato"/>
              <a:ea typeface="Lato"/>
              <a:cs typeface="Lato"/>
              <a:sym typeface="Lato"/>
            </a:endParaRPr>
          </a:p>
        </p:txBody>
      </p:sp>
      <p:cxnSp>
        <p:nvCxnSpPr>
          <p:cNvPr id="206" name="Google Shape;206;p15"/>
          <p:cNvCxnSpPr/>
          <p:nvPr/>
        </p:nvCxnSpPr>
        <p:spPr>
          <a:xfrm>
            <a:off x="6590550" y="1854775"/>
            <a:ext cx="7200" cy="2608200"/>
          </a:xfrm>
          <a:prstGeom prst="straightConnector1">
            <a:avLst/>
          </a:prstGeom>
          <a:noFill/>
          <a:ln cap="flat" cmpd="sng" w="19050">
            <a:solidFill>
              <a:schemeClr val="dk2"/>
            </a:solidFill>
            <a:prstDash val="solid"/>
            <a:round/>
            <a:headEnd len="sm" w="sm" type="none"/>
            <a:tailEnd len="sm" w="sm" type="none"/>
          </a:ln>
        </p:spPr>
      </p:cxnSp>
      <p:sp>
        <p:nvSpPr>
          <p:cNvPr id="207" name="Google Shape;207;p15"/>
          <p:cNvSpPr txBox="1"/>
          <p:nvPr/>
        </p:nvSpPr>
        <p:spPr>
          <a:xfrm>
            <a:off x="4238575" y="1861850"/>
            <a:ext cx="1869300" cy="384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Study law at university</a:t>
            </a:r>
            <a:endParaRPr b="0" i="0" sz="1300" u="none" cap="none" strike="noStrike">
              <a:solidFill>
                <a:srgbClr val="0543B3"/>
              </a:solidFill>
              <a:latin typeface="Lato"/>
              <a:ea typeface="Lato"/>
              <a:cs typeface="Lato"/>
              <a:sym typeface="Lato"/>
            </a:endParaRPr>
          </a:p>
        </p:txBody>
      </p:sp>
      <p:sp>
        <p:nvSpPr>
          <p:cNvPr id="208" name="Google Shape;208;p15"/>
          <p:cNvSpPr txBox="1"/>
          <p:nvPr/>
        </p:nvSpPr>
        <p:spPr>
          <a:xfrm>
            <a:off x="4219275" y="3598350"/>
            <a:ext cx="1910400"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Complete the </a:t>
            </a:r>
            <a:endParaRPr b="0" i="0" sz="1300" u="none" cap="none" strike="noStrike">
              <a:solidFill>
                <a:srgbClr val="0543B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Solicitors Qualifying Examinations (SQE)</a:t>
            </a:r>
            <a:endParaRPr b="0" i="0" sz="1300" u="none" cap="none" strike="noStrike">
              <a:solidFill>
                <a:srgbClr val="0543B3"/>
              </a:solidFill>
              <a:latin typeface="Lato"/>
              <a:ea typeface="Lato"/>
              <a:cs typeface="Lato"/>
              <a:sym typeface="Lato"/>
            </a:endParaRPr>
          </a:p>
        </p:txBody>
      </p:sp>
      <p:sp>
        <p:nvSpPr>
          <p:cNvPr id="209" name="Google Shape;209;p15"/>
          <p:cNvSpPr txBox="1"/>
          <p:nvPr/>
        </p:nvSpPr>
        <p:spPr>
          <a:xfrm>
            <a:off x="4238575" y="2599150"/>
            <a:ext cx="1869300" cy="585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Gain 24 months work experience</a:t>
            </a:r>
            <a:endParaRPr b="0" i="0" sz="1300" u="none" cap="none" strike="noStrike">
              <a:solidFill>
                <a:srgbClr val="0543B3"/>
              </a:solidFill>
              <a:latin typeface="Lato"/>
              <a:ea typeface="Lato"/>
              <a:cs typeface="Lato"/>
              <a:sym typeface="Lato"/>
            </a:endParaRPr>
          </a:p>
        </p:txBody>
      </p:sp>
      <p:sp>
        <p:nvSpPr>
          <p:cNvPr id="210" name="Google Shape;210;p15"/>
          <p:cNvSpPr txBox="1"/>
          <p:nvPr/>
        </p:nvSpPr>
        <p:spPr>
          <a:xfrm>
            <a:off x="6864213" y="1999400"/>
            <a:ext cx="1910400"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Complete a Level 7 </a:t>
            </a:r>
            <a:endParaRPr b="0" i="0" sz="1300" u="none" cap="none" strike="noStrike">
              <a:solidFill>
                <a:srgbClr val="0543B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Solicitor Apprenticeship </a:t>
            </a:r>
            <a:endParaRPr b="0" i="0" sz="1300" u="none" cap="none" strike="noStrike">
              <a:solidFill>
                <a:srgbClr val="0543B3"/>
              </a:solidFill>
              <a:latin typeface="Lato"/>
              <a:ea typeface="Lato"/>
              <a:cs typeface="Lato"/>
              <a:sym typeface="Lato"/>
            </a:endParaRPr>
          </a:p>
        </p:txBody>
      </p:sp>
      <p:sp>
        <p:nvSpPr>
          <p:cNvPr id="211" name="Google Shape;211;p15"/>
          <p:cNvSpPr txBox="1"/>
          <p:nvPr/>
        </p:nvSpPr>
        <p:spPr>
          <a:xfrm>
            <a:off x="3172800" y="1723250"/>
            <a:ext cx="9054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Lato"/>
                <a:ea typeface="Lato"/>
                <a:cs typeface="Lato"/>
                <a:sym typeface="Lato"/>
              </a:rPr>
              <a:t>Gain a Bachelor in Law qualification</a:t>
            </a:r>
            <a:endParaRPr b="0" i="0" sz="900" u="none" cap="none" strike="noStrike">
              <a:solidFill>
                <a:schemeClr val="dk1"/>
              </a:solidFill>
              <a:latin typeface="Lato"/>
              <a:ea typeface="Lato"/>
              <a:cs typeface="Lato"/>
              <a:sym typeface="Lato"/>
            </a:endParaRPr>
          </a:p>
        </p:txBody>
      </p:sp>
      <p:sp>
        <p:nvSpPr>
          <p:cNvPr id="212" name="Google Shape;212;p15"/>
          <p:cNvSpPr txBox="1"/>
          <p:nvPr/>
        </p:nvSpPr>
        <p:spPr>
          <a:xfrm>
            <a:off x="3172800" y="3621450"/>
            <a:ext cx="10071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Lato"/>
                <a:ea typeface="Lato"/>
                <a:cs typeface="Lato"/>
                <a:sym typeface="Lato"/>
              </a:rPr>
              <a:t>Tests legal knowledge and practical legal skills</a:t>
            </a:r>
            <a:endParaRPr b="0" i="0" sz="900" u="none" cap="none" strike="noStrike">
              <a:solidFill>
                <a:schemeClr val="dk1"/>
              </a:solidFill>
              <a:latin typeface="Lato"/>
              <a:ea typeface="Lato"/>
              <a:cs typeface="Lato"/>
              <a:sym typeface="Lato"/>
            </a:endParaRPr>
          </a:p>
        </p:txBody>
      </p:sp>
      <p:sp>
        <p:nvSpPr>
          <p:cNvPr id="213" name="Google Shape;213;p15"/>
          <p:cNvSpPr txBox="1"/>
          <p:nvPr/>
        </p:nvSpPr>
        <p:spPr>
          <a:xfrm>
            <a:off x="3110300" y="2445375"/>
            <a:ext cx="10071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Lato"/>
                <a:ea typeface="Lato"/>
                <a:cs typeface="Lato"/>
                <a:sym typeface="Lato"/>
              </a:rPr>
              <a:t>Required to complete the next stage. Can be done through placements at university</a:t>
            </a:r>
            <a:endParaRPr b="0" i="0" sz="900" u="none" cap="none" strike="noStrike">
              <a:solidFill>
                <a:schemeClr val="dk1"/>
              </a:solidFill>
              <a:latin typeface="Lato"/>
              <a:ea typeface="Lato"/>
              <a:cs typeface="Lato"/>
              <a:sym typeface="Lato"/>
            </a:endParaRPr>
          </a:p>
        </p:txBody>
      </p:sp>
      <p:sp>
        <p:nvSpPr>
          <p:cNvPr id="214" name="Google Shape;214;p15"/>
          <p:cNvSpPr txBox="1"/>
          <p:nvPr/>
        </p:nvSpPr>
        <p:spPr>
          <a:xfrm>
            <a:off x="6845213" y="2784488"/>
            <a:ext cx="19485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Lato"/>
                <a:ea typeface="Lato"/>
                <a:cs typeface="Lato"/>
                <a:sym typeface="Lato"/>
              </a:rPr>
              <a:t>Gains a Bachelor in Law qualification, as well as solicitors qualification exams. Lasts 6 years, in which 4 days a week are spent working, and 1 day is spent studying</a:t>
            </a:r>
            <a:endParaRPr b="0" i="0" sz="900" u="none" cap="none" strike="noStrike">
              <a:solidFill>
                <a:schemeClr val="dk1"/>
              </a:solidFill>
              <a:latin typeface="Lato"/>
              <a:ea typeface="Lato"/>
              <a:cs typeface="Lato"/>
              <a:sym typeface="Lato"/>
            </a:endParaRPr>
          </a:p>
        </p:txBody>
      </p:sp>
      <p:cxnSp>
        <p:nvCxnSpPr>
          <p:cNvPr id="215" name="Google Shape;215;p15"/>
          <p:cNvCxnSpPr/>
          <p:nvPr/>
        </p:nvCxnSpPr>
        <p:spPr>
          <a:xfrm flipH="1">
            <a:off x="5136275" y="2254275"/>
            <a:ext cx="2400" cy="267300"/>
          </a:xfrm>
          <a:prstGeom prst="straightConnector1">
            <a:avLst/>
          </a:prstGeom>
          <a:noFill/>
          <a:ln cap="flat" cmpd="sng" w="9525">
            <a:solidFill>
              <a:schemeClr val="dk2"/>
            </a:solidFill>
            <a:prstDash val="solid"/>
            <a:round/>
            <a:headEnd len="sm" w="sm" type="none"/>
            <a:tailEnd len="med" w="med" type="triangle"/>
          </a:ln>
        </p:spPr>
      </p:cxnSp>
      <p:cxnSp>
        <p:nvCxnSpPr>
          <p:cNvPr id="216" name="Google Shape;216;p15"/>
          <p:cNvCxnSpPr/>
          <p:nvPr/>
        </p:nvCxnSpPr>
        <p:spPr>
          <a:xfrm flipH="1">
            <a:off x="5136275" y="3290175"/>
            <a:ext cx="2400" cy="267300"/>
          </a:xfrm>
          <a:prstGeom prst="straightConnector1">
            <a:avLst/>
          </a:prstGeom>
          <a:noFill/>
          <a:ln cap="flat" cmpd="sng" w="9525">
            <a:solidFill>
              <a:schemeClr val="dk2"/>
            </a:solidFill>
            <a:prstDash val="solid"/>
            <a:round/>
            <a:headEnd len="sm" w="sm" type="none"/>
            <a:tailEnd len="med" w="med" type="triangle"/>
          </a:ln>
        </p:spPr>
      </p:cxnSp>
      <p:cxnSp>
        <p:nvCxnSpPr>
          <p:cNvPr id="217" name="Google Shape;217;p15"/>
          <p:cNvCxnSpPr>
            <a:stCxn id="207" idx="0"/>
            <a:endCxn id="218" idx="2"/>
          </p:cNvCxnSpPr>
          <p:nvPr/>
        </p:nvCxnSpPr>
        <p:spPr>
          <a:xfrm rot="-5400000">
            <a:off x="5684425" y="1057550"/>
            <a:ext cx="293100" cy="1315500"/>
          </a:xfrm>
          <a:prstGeom prst="bentConnector3">
            <a:avLst>
              <a:gd fmla="val 49983" name="adj1"/>
            </a:avLst>
          </a:prstGeom>
          <a:noFill/>
          <a:ln cap="flat" cmpd="sng" w="9525">
            <a:solidFill>
              <a:schemeClr val="dk2"/>
            </a:solidFill>
            <a:prstDash val="solid"/>
            <a:round/>
            <a:headEnd len="sm" w="sm" type="none"/>
            <a:tailEnd len="sm" w="sm" type="none"/>
          </a:ln>
        </p:spPr>
      </p:cxnSp>
      <p:cxnSp>
        <p:nvCxnSpPr>
          <p:cNvPr id="219" name="Google Shape;219;p15"/>
          <p:cNvCxnSpPr/>
          <p:nvPr/>
        </p:nvCxnSpPr>
        <p:spPr>
          <a:xfrm rot="5400000">
            <a:off x="7117713" y="4226288"/>
            <a:ext cx="1140000" cy="288000"/>
          </a:xfrm>
          <a:prstGeom prst="bentConnector3">
            <a:avLst>
              <a:gd fmla="val 101126" name="adj1"/>
            </a:avLst>
          </a:prstGeom>
          <a:noFill/>
          <a:ln cap="flat" cmpd="sng" w="9525">
            <a:solidFill>
              <a:schemeClr val="dk2"/>
            </a:solidFill>
            <a:prstDash val="solid"/>
            <a:round/>
            <a:headEnd len="sm" w="sm" type="none"/>
            <a:tailEnd len="sm" w="sm" type="none"/>
          </a:ln>
        </p:spPr>
      </p:cxnSp>
      <p:cxnSp>
        <p:nvCxnSpPr>
          <p:cNvPr id="220" name="Google Shape;220;p15"/>
          <p:cNvCxnSpPr>
            <a:stCxn id="210" idx="0"/>
          </p:cNvCxnSpPr>
          <p:nvPr/>
        </p:nvCxnSpPr>
        <p:spPr>
          <a:xfrm flipH="1" rot="5400000">
            <a:off x="7010613" y="1190600"/>
            <a:ext cx="480000" cy="1137600"/>
          </a:xfrm>
          <a:prstGeom prst="bentConnector2">
            <a:avLst/>
          </a:prstGeom>
          <a:noFill/>
          <a:ln cap="flat" cmpd="sng" w="9525">
            <a:solidFill>
              <a:schemeClr val="dk2"/>
            </a:solidFill>
            <a:prstDash val="solid"/>
            <a:round/>
            <a:headEnd len="sm" w="sm" type="none"/>
            <a:tailEnd len="sm" w="sm" type="none"/>
          </a:ln>
        </p:spPr>
      </p:cxnSp>
      <p:sp>
        <p:nvSpPr>
          <p:cNvPr id="221" name="Google Shape;221;p15"/>
          <p:cNvSpPr txBox="1"/>
          <p:nvPr/>
        </p:nvSpPr>
        <p:spPr>
          <a:xfrm>
            <a:off x="5487200" y="4711700"/>
            <a:ext cx="2132700" cy="3849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chemeClr val="dk1"/>
                </a:solidFill>
                <a:latin typeface="Lato"/>
                <a:ea typeface="Lato"/>
                <a:cs typeface="Lato"/>
                <a:sym typeface="Lato"/>
              </a:rPr>
              <a:t>Apply to be a solicitor</a:t>
            </a:r>
            <a:endParaRPr b="1" i="0" sz="1300" u="none" cap="none" strike="noStrike">
              <a:solidFill>
                <a:schemeClr val="dk1"/>
              </a:solidFill>
              <a:latin typeface="Lato"/>
              <a:ea typeface="Lato"/>
              <a:cs typeface="Lato"/>
              <a:sym typeface="Lato"/>
            </a:endParaRPr>
          </a:p>
        </p:txBody>
      </p:sp>
      <p:cxnSp>
        <p:nvCxnSpPr>
          <p:cNvPr id="222" name="Google Shape;222;p15"/>
          <p:cNvCxnSpPr>
            <a:stCxn id="208" idx="2"/>
            <a:endCxn id="221" idx="1"/>
          </p:cNvCxnSpPr>
          <p:nvPr/>
        </p:nvCxnSpPr>
        <p:spPr>
          <a:xfrm flipH="1" rot="-5400000">
            <a:off x="5070375" y="4487550"/>
            <a:ext cx="520800" cy="312600"/>
          </a:xfrm>
          <a:prstGeom prst="bentConnector2">
            <a:avLst/>
          </a:prstGeom>
          <a:noFill/>
          <a:ln cap="flat" cmpd="sng" w="9525">
            <a:solidFill>
              <a:schemeClr val="dk2"/>
            </a:solidFill>
            <a:prstDash val="solid"/>
            <a:round/>
            <a:headEnd len="sm" w="sm" type="none"/>
            <a:tailEnd len="sm" w="sm" type="none"/>
          </a:ln>
        </p:spPr>
      </p:cxnSp>
      <p:sp>
        <p:nvSpPr>
          <p:cNvPr id="218" name="Google Shape;218;p15"/>
          <p:cNvSpPr txBox="1"/>
          <p:nvPr/>
        </p:nvSpPr>
        <p:spPr>
          <a:xfrm>
            <a:off x="5231200" y="1199550"/>
            <a:ext cx="2515200" cy="369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Lato"/>
                <a:ea typeface="Lato"/>
                <a:cs typeface="Lato"/>
                <a:sym typeface="Lato"/>
              </a:rPr>
              <a:t>Complete A levels</a:t>
            </a:r>
            <a:endParaRPr b="1" i="0" sz="1200" u="none" cap="none" strike="noStrike">
              <a:solidFill>
                <a:schemeClr val="lt1"/>
              </a:solidFill>
              <a:latin typeface="Lato"/>
              <a:ea typeface="Lato"/>
              <a:cs typeface="Lato"/>
              <a:sym typeface="Lato"/>
            </a:endParaRPr>
          </a:p>
        </p:txBody>
      </p:sp>
      <p:sp>
        <p:nvSpPr>
          <p:cNvPr id="223" name="Google Shape;223;p15"/>
          <p:cNvSpPr txBox="1"/>
          <p:nvPr/>
        </p:nvSpPr>
        <p:spPr>
          <a:xfrm>
            <a:off x="125775" y="1123350"/>
            <a:ext cx="2799000" cy="11529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2"/>
                </a:solidFill>
                <a:latin typeface="Lato"/>
                <a:ea typeface="Lato"/>
                <a:cs typeface="Lato"/>
                <a:sym typeface="Lato"/>
              </a:rPr>
              <a:t>Why might someone choose Route 1?</a:t>
            </a:r>
            <a:endParaRPr b="1" i="0" sz="1400" u="none" cap="none" strike="noStrike">
              <a:solidFill>
                <a:schemeClr val="l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2"/>
                </a:solidFill>
                <a:latin typeface="Lato"/>
                <a:ea typeface="Lato"/>
                <a:cs typeface="Lato"/>
                <a:sym typeface="Lato"/>
              </a:rPr>
              <a:t>Why might someone choose Route 2?</a:t>
            </a:r>
            <a:endParaRPr b="1" i="0" sz="1400" u="none" cap="none" strike="noStrike">
              <a:solidFill>
                <a:schemeClr val="lt2"/>
              </a:solidFill>
              <a:latin typeface="Lato"/>
              <a:ea typeface="Lato"/>
              <a:cs typeface="Lato"/>
              <a:sym typeface="Lato"/>
            </a:endParaRPr>
          </a:p>
        </p:txBody>
      </p:sp>
      <p:sp>
        <p:nvSpPr>
          <p:cNvPr id="224" name="Google Shape;224;p15"/>
          <p:cNvSpPr txBox="1"/>
          <p:nvPr/>
        </p:nvSpPr>
        <p:spPr>
          <a:xfrm>
            <a:off x="125775" y="2378700"/>
            <a:ext cx="2799000" cy="2626200"/>
          </a:xfrm>
          <a:prstGeom prst="rect">
            <a:avLst/>
          </a:prstGeom>
          <a:solidFill>
            <a:schemeClr val="accent6"/>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Lato"/>
                <a:ea typeface="Lato"/>
                <a:cs typeface="Lato"/>
                <a:sym typeface="Lato"/>
              </a:rPr>
              <a:t>Maths Moment - stretch</a:t>
            </a:r>
            <a:endParaRPr b="1"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a:p>
            <a:pPr indent="-166199" lvl="0" marL="179999" marR="0" rtl="0" algn="l">
              <a:lnSpc>
                <a:spcPct val="100000"/>
              </a:lnSpc>
              <a:spcBef>
                <a:spcPts val="0"/>
              </a:spcBef>
              <a:spcAft>
                <a:spcPts val="0"/>
              </a:spcAft>
              <a:buClr>
                <a:schemeClr val="dk1"/>
              </a:buClr>
              <a:buSzPts val="1200"/>
              <a:buFont typeface="Lato"/>
              <a:buAutoNum type="arabicPeriod"/>
            </a:pPr>
            <a:r>
              <a:rPr b="0" i="0" lang="en-GB" sz="1200" u="none" cap="none" strike="noStrike">
                <a:solidFill>
                  <a:schemeClr val="dk1"/>
                </a:solidFill>
                <a:latin typeface="Lato"/>
                <a:ea typeface="Lato"/>
                <a:cs typeface="Lato"/>
                <a:sym typeface="Lato"/>
              </a:rPr>
              <a:t>Assuming a law degree costs £9,000 per year for three years and the SQE exams costs £3,980, whilst the Level 7 solicitor apprenticeship annual salary is £24,000, what’s the difference in the amount of money earned or owed after 3 years if the person took Route 2 instead of Route 1?</a:t>
            </a:r>
            <a:endParaRPr b="0" i="0" sz="12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a:p>
            <a:pPr indent="-166199" lvl="0" marL="179999" marR="0" rtl="0" algn="l">
              <a:lnSpc>
                <a:spcPct val="100000"/>
              </a:lnSpc>
              <a:spcBef>
                <a:spcPts val="0"/>
              </a:spcBef>
              <a:spcAft>
                <a:spcPts val="0"/>
              </a:spcAft>
              <a:buClr>
                <a:schemeClr val="dk1"/>
              </a:buClr>
              <a:buSzPts val="1200"/>
              <a:buFont typeface="Lato"/>
              <a:buAutoNum type="arabicPeriod"/>
            </a:pPr>
            <a:r>
              <a:rPr b="0" i="0" lang="en-GB" sz="1200" u="none" cap="none" strike="noStrike">
                <a:solidFill>
                  <a:schemeClr val="dk1"/>
                </a:solidFill>
                <a:latin typeface="Lato"/>
                <a:ea typeface="Lato"/>
                <a:cs typeface="Lato"/>
                <a:sym typeface="Lato"/>
              </a:rPr>
              <a:t>Given this, why might somebody still choose Route 1?</a:t>
            </a:r>
            <a:endParaRPr b="0"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txBox="1"/>
          <p:nvPr/>
        </p:nvSpPr>
        <p:spPr>
          <a:xfrm>
            <a:off x="6230775" y="1687075"/>
            <a:ext cx="2766000" cy="22845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Lato"/>
              <a:buAutoNum type="arabicPeriod"/>
            </a:pPr>
            <a:r>
              <a:rPr b="1" i="0" lang="en-GB" sz="1300" u="none" cap="none" strike="noStrike">
                <a:solidFill>
                  <a:schemeClr val="dk1"/>
                </a:solidFill>
                <a:latin typeface="Lato"/>
                <a:ea typeface="Lato"/>
                <a:cs typeface="Lato"/>
                <a:sym typeface="Lato"/>
              </a:rPr>
              <a:t>What challenges might someone face if they started on Route 1, but decided they no longer wanted a career in digital marketing?</a:t>
            </a:r>
            <a:endParaRPr b="1" i="0" sz="13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dk1"/>
              </a:solidFill>
              <a:latin typeface="Lato"/>
              <a:ea typeface="Lato"/>
              <a:cs typeface="Lato"/>
              <a:sym typeface="Lato"/>
            </a:endParaRPr>
          </a:p>
          <a:p>
            <a:pPr indent="-311150" lvl="0" marL="457200" marR="0" rtl="0" algn="l">
              <a:lnSpc>
                <a:spcPct val="100000"/>
              </a:lnSpc>
              <a:spcBef>
                <a:spcPts val="0"/>
              </a:spcBef>
              <a:spcAft>
                <a:spcPts val="0"/>
              </a:spcAft>
              <a:buClr>
                <a:schemeClr val="dk1"/>
              </a:buClr>
              <a:buSzPts val="1300"/>
              <a:buFont typeface="Lato"/>
              <a:buAutoNum type="arabicPeriod"/>
            </a:pPr>
            <a:r>
              <a:rPr b="1" i="0" lang="en-GB" sz="1300" u="none" cap="none" strike="noStrike">
                <a:solidFill>
                  <a:schemeClr val="dk1"/>
                </a:solidFill>
                <a:latin typeface="Lato"/>
                <a:ea typeface="Lato"/>
                <a:cs typeface="Lato"/>
                <a:sym typeface="Lato"/>
              </a:rPr>
              <a:t>Would these challenges be the same for someone who started on Route 2?</a:t>
            </a:r>
            <a:endParaRPr b="1" i="0" sz="1200" u="none" cap="none" strike="noStrike">
              <a:solidFill>
                <a:schemeClr val="dk1"/>
              </a:solidFill>
              <a:latin typeface="Lato"/>
              <a:ea typeface="Lato"/>
              <a:cs typeface="Lato"/>
              <a:sym typeface="Lato"/>
            </a:endParaRPr>
          </a:p>
        </p:txBody>
      </p:sp>
      <p:sp>
        <p:nvSpPr>
          <p:cNvPr id="230" name="Google Shape;230;p1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Becoming a Marketing executive</a:t>
            </a:r>
            <a:endParaRPr b="1" i="0" sz="2900" u="none" cap="none" strike="noStrike">
              <a:latin typeface="Lato"/>
              <a:ea typeface="Lato"/>
              <a:cs typeface="Lato"/>
              <a:sym typeface="Lato"/>
            </a:endParaRPr>
          </a:p>
        </p:txBody>
      </p:sp>
      <p:sp>
        <p:nvSpPr>
          <p:cNvPr id="231" name="Google Shape;231;p16"/>
          <p:cNvSpPr txBox="1"/>
          <p:nvPr/>
        </p:nvSpPr>
        <p:spPr>
          <a:xfrm>
            <a:off x="188704" y="1006353"/>
            <a:ext cx="1070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543B3"/>
                </a:solidFill>
                <a:latin typeface="Lato"/>
                <a:ea typeface="Lato"/>
                <a:cs typeface="Lato"/>
                <a:sym typeface="Lato"/>
              </a:rPr>
              <a:t>Route 1</a:t>
            </a:r>
            <a:endParaRPr b="1" i="0" sz="1700" u="none" cap="none" strike="noStrike">
              <a:solidFill>
                <a:srgbClr val="0543B3"/>
              </a:solidFill>
              <a:latin typeface="Lato"/>
              <a:ea typeface="Lato"/>
              <a:cs typeface="Lato"/>
              <a:sym typeface="Lato"/>
            </a:endParaRPr>
          </a:p>
        </p:txBody>
      </p:sp>
      <p:sp>
        <p:nvSpPr>
          <p:cNvPr id="232" name="Google Shape;232;p16"/>
          <p:cNvSpPr txBox="1"/>
          <p:nvPr/>
        </p:nvSpPr>
        <p:spPr>
          <a:xfrm>
            <a:off x="4588419" y="1045690"/>
            <a:ext cx="1070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543B3"/>
                </a:solidFill>
                <a:latin typeface="Lato"/>
                <a:ea typeface="Lato"/>
                <a:cs typeface="Lato"/>
                <a:sym typeface="Lato"/>
              </a:rPr>
              <a:t>Route 2</a:t>
            </a:r>
            <a:endParaRPr b="1" i="0" sz="1700" u="none" cap="none" strike="noStrike">
              <a:solidFill>
                <a:srgbClr val="0543B3"/>
              </a:solidFill>
              <a:latin typeface="Lato"/>
              <a:ea typeface="Lato"/>
              <a:cs typeface="Lato"/>
              <a:sym typeface="Lato"/>
            </a:endParaRPr>
          </a:p>
        </p:txBody>
      </p:sp>
      <p:cxnSp>
        <p:nvCxnSpPr>
          <p:cNvPr id="233" name="Google Shape;233;p16"/>
          <p:cNvCxnSpPr/>
          <p:nvPr/>
        </p:nvCxnSpPr>
        <p:spPr>
          <a:xfrm>
            <a:off x="3118535" y="1778590"/>
            <a:ext cx="7800" cy="2608200"/>
          </a:xfrm>
          <a:prstGeom prst="straightConnector1">
            <a:avLst/>
          </a:prstGeom>
          <a:noFill/>
          <a:ln cap="flat" cmpd="sng" w="19050">
            <a:solidFill>
              <a:schemeClr val="dk2"/>
            </a:solidFill>
            <a:prstDash val="solid"/>
            <a:round/>
            <a:headEnd len="sm" w="sm" type="none"/>
            <a:tailEnd len="sm" w="sm" type="none"/>
          </a:ln>
        </p:spPr>
      </p:cxnSp>
      <p:sp>
        <p:nvSpPr>
          <p:cNvPr id="234" name="Google Shape;234;p16"/>
          <p:cNvSpPr txBox="1"/>
          <p:nvPr/>
        </p:nvSpPr>
        <p:spPr>
          <a:xfrm>
            <a:off x="619949" y="1819140"/>
            <a:ext cx="1986900"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accent1"/>
                </a:solidFill>
                <a:latin typeface="Arial"/>
                <a:ea typeface="Arial"/>
                <a:cs typeface="Arial"/>
                <a:sym typeface="Arial"/>
              </a:rPr>
              <a:t>Complete a Level 3 Apprenticeship in Digital Marketing </a:t>
            </a:r>
            <a:endParaRPr b="0" i="0" sz="1300" u="none" cap="none" strike="noStrike">
              <a:solidFill>
                <a:srgbClr val="0543B3"/>
              </a:solidFill>
              <a:latin typeface="Lato"/>
              <a:ea typeface="Lato"/>
              <a:cs typeface="Lato"/>
              <a:sym typeface="Lato"/>
            </a:endParaRPr>
          </a:p>
        </p:txBody>
      </p:sp>
      <p:sp>
        <p:nvSpPr>
          <p:cNvPr id="235" name="Google Shape;235;p16"/>
          <p:cNvSpPr txBox="1"/>
          <p:nvPr/>
        </p:nvSpPr>
        <p:spPr>
          <a:xfrm>
            <a:off x="598107" y="3063203"/>
            <a:ext cx="2030700"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accent1"/>
                </a:solidFill>
                <a:latin typeface="Arial"/>
                <a:ea typeface="Arial"/>
                <a:cs typeface="Arial"/>
                <a:sym typeface="Arial"/>
              </a:rPr>
              <a:t>Complete a Level 5 Marketing Executive Apprenticeship</a:t>
            </a:r>
            <a:endParaRPr b="0" i="0" sz="1300" u="none" cap="none" strike="noStrike">
              <a:solidFill>
                <a:srgbClr val="0543B3"/>
              </a:solidFill>
              <a:latin typeface="Lato"/>
              <a:ea typeface="Lato"/>
              <a:cs typeface="Lato"/>
              <a:sym typeface="Lato"/>
            </a:endParaRPr>
          </a:p>
        </p:txBody>
      </p:sp>
      <p:sp>
        <p:nvSpPr>
          <p:cNvPr id="236" name="Google Shape;236;p16"/>
          <p:cNvSpPr txBox="1"/>
          <p:nvPr/>
        </p:nvSpPr>
        <p:spPr>
          <a:xfrm>
            <a:off x="3582942" y="1915690"/>
            <a:ext cx="1595700" cy="585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Study for </a:t>
            </a:r>
            <a:endParaRPr b="0" i="0" sz="1300" u="none" cap="none" strike="noStrike">
              <a:solidFill>
                <a:srgbClr val="0543B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A Levels</a:t>
            </a:r>
            <a:endParaRPr b="0" i="0" sz="1300" u="none" cap="none" strike="noStrike">
              <a:solidFill>
                <a:srgbClr val="0543B3"/>
              </a:solidFill>
              <a:latin typeface="Lato"/>
              <a:ea typeface="Lato"/>
              <a:cs typeface="Lato"/>
              <a:sym typeface="Lato"/>
            </a:endParaRPr>
          </a:p>
        </p:txBody>
      </p:sp>
      <p:cxnSp>
        <p:nvCxnSpPr>
          <p:cNvPr id="237" name="Google Shape;237;p16"/>
          <p:cNvCxnSpPr>
            <a:stCxn id="234" idx="2"/>
          </p:cNvCxnSpPr>
          <p:nvPr/>
        </p:nvCxnSpPr>
        <p:spPr>
          <a:xfrm flipH="1">
            <a:off x="1612199" y="2604240"/>
            <a:ext cx="1200" cy="389400"/>
          </a:xfrm>
          <a:prstGeom prst="straightConnector1">
            <a:avLst/>
          </a:prstGeom>
          <a:noFill/>
          <a:ln cap="flat" cmpd="sng" w="9525">
            <a:solidFill>
              <a:schemeClr val="dk2"/>
            </a:solidFill>
            <a:prstDash val="solid"/>
            <a:round/>
            <a:headEnd len="sm" w="sm" type="none"/>
            <a:tailEnd len="med" w="med" type="triangle"/>
          </a:ln>
        </p:spPr>
      </p:cxnSp>
      <p:cxnSp>
        <p:nvCxnSpPr>
          <p:cNvPr id="238" name="Google Shape;238;p16"/>
          <p:cNvCxnSpPr>
            <a:stCxn id="234" idx="0"/>
            <a:endCxn id="239" idx="2"/>
          </p:cNvCxnSpPr>
          <p:nvPr/>
        </p:nvCxnSpPr>
        <p:spPr>
          <a:xfrm rot="-5400000">
            <a:off x="2148599" y="957540"/>
            <a:ext cx="326400" cy="1396800"/>
          </a:xfrm>
          <a:prstGeom prst="bentConnector3">
            <a:avLst>
              <a:gd fmla="val 26670" name="adj1"/>
            </a:avLst>
          </a:prstGeom>
          <a:noFill/>
          <a:ln cap="flat" cmpd="sng" w="9525">
            <a:solidFill>
              <a:schemeClr val="dk2"/>
            </a:solidFill>
            <a:prstDash val="solid"/>
            <a:round/>
            <a:headEnd len="sm" w="sm" type="none"/>
            <a:tailEnd len="sm" w="sm" type="none"/>
          </a:ln>
        </p:spPr>
      </p:cxnSp>
      <p:cxnSp>
        <p:nvCxnSpPr>
          <p:cNvPr id="240" name="Google Shape;240;p16"/>
          <p:cNvCxnSpPr>
            <a:endCxn id="241" idx="3"/>
          </p:cNvCxnSpPr>
          <p:nvPr/>
        </p:nvCxnSpPr>
        <p:spPr>
          <a:xfrm rot="5400000">
            <a:off x="3497225" y="3820274"/>
            <a:ext cx="1145100" cy="750600"/>
          </a:xfrm>
          <a:prstGeom prst="bentConnector2">
            <a:avLst/>
          </a:prstGeom>
          <a:noFill/>
          <a:ln cap="flat" cmpd="sng" w="9525">
            <a:solidFill>
              <a:schemeClr val="dk2"/>
            </a:solidFill>
            <a:prstDash val="solid"/>
            <a:round/>
            <a:headEnd len="sm" w="sm" type="none"/>
            <a:tailEnd len="sm" w="sm" type="none"/>
          </a:ln>
        </p:spPr>
      </p:cxnSp>
      <p:cxnSp>
        <p:nvCxnSpPr>
          <p:cNvPr id="242" name="Google Shape;242;p16"/>
          <p:cNvCxnSpPr>
            <a:stCxn id="236" idx="0"/>
          </p:cNvCxnSpPr>
          <p:nvPr/>
        </p:nvCxnSpPr>
        <p:spPr>
          <a:xfrm flipH="1" rot="5400000">
            <a:off x="3965142" y="1500040"/>
            <a:ext cx="426900" cy="404400"/>
          </a:xfrm>
          <a:prstGeom prst="bentConnector3">
            <a:avLst>
              <a:gd fmla="val 50000" name="adj1"/>
            </a:avLst>
          </a:prstGeom>
          <a:noFill/>
          <a:ln cap="flat" cmpd="sng" w="9525">
            <a:solidFill>
              <a:schemeClr val="dk2"/>
            </a:solidFill>
            <a:prstDash val="solid"/>
            <a:round/>
            <a:headEnd len="sm" w="sm" type="none"/>
            <a:tailEnd len="sm" w="sm" type="none"/>
          </a:ln>
        </p:spPr>
      </p:cxnSp>
      <p:sp>
        <p:nvSpPr>
          <p:cNvPr id="241" name="Google Shape;241;p16"/>
          <p:cNvSpPr txBox="1"/>
          <p:nvPr/>
        </p:nvSpPr>
        <p:spPr>
          <a:xfrm>
            <a:off x="1941275" y="4475624"/>
            <a:ext cx="1753200" cy="5850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Lato"/>
                <a:ea typeface="Lato"/>
                <a:cs typeface="Lato"/>
                <a:sym typeface="Lato"/>
              </a:rPr>
              <a:t>Apply to become a </a:t>
            </a:r>
            <a:endParaRPr b="0" i="0" sz="13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Lato"/>
                <a:ea typeface="Lato"/>
                <a:cs typeface="Lato"/>
                <a:sym typeface="Lato"/>
              </a:rPr>
              <a:t>marketing executive</a:t>
            </a:r>
            <a:endParaRPr b="1" i="0" sz="1400" u="none" cap="none" strike="noStrike">
              <a:solidFill>
                <a:schemeClr val="dk1"/>
              </a:solidFill>
              <a:latin typeface="Lato"/>
              <a:ea typeface="Lato"/>
              <a:cs typeface="Lato"/>
              <a:sym typeface="Lato"/>
            </a:endParaRPr>
          </a:p>
        </p:txBody>
      </p:sp>
      <p:cxnSp>
        <p:nvCxnSpPr>
          <p:cNvPr id="243" name="Google Shape;243;p16"/>
          <p:cNvCxnSpPr>
            <a:stCxn id="235" idx="2"/>
            <a:endCxn id="241" idx="1"/>
          </p:cNvCxnSpPr>
          <p:nvPr/>
        </p:nvCxnSpPr>
        <p:spPr>
          <a:xfrm flipH="1" rot="-5400000">
            <a:off x="1317507" y="4144253"/>
            <a:ext cx="919800" cy="327900"/>
          </a:xfrm>
          <a:prstGeom prst="bentConnector2">
            <a:avLst/>
          </a:prstGeom>
          <a:noFill/>
          <a:ln cap="flat" cmpd="sng" w="9525">
            <a:solidFill>
              <a:schemeClr val="dk2"/>
            </a:solidFill>
            <a:prstDash val="solid"/>
            <a:round/>
            <a:headEnd len="sm" w="sm" type="none"/>
            <a:tailEnd len="sm" w="sm" type="none"/>
          </a:ln>
        </p:spPr>
      </p:cxnSp>
      <p:sp>
        <p:nvSpPr>
          <p:cNvPr id="239" name="Google Shape;239;p16"/>
          <p:cNvSpPr txBox="1"/>
          <p:nvPr/>
        </p:nvSpPr>
        <p:spPr>
          <a:xfrm>
            <a:off x="1673682" y="1123365"/>
            <a:ext cx="2673300" cy="369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Lato"/>
                <a:ea typeface="Lato"/>
                <a:cs typeface="Lato"/>
                <a:sym typeface="Lato"/>
              </a:rPr>
              <a:t>Complete GCSEs</a:t>
            </a:r>
            <a:endParaRPr b="1" i="0" sz="1200" u="none" cap="none" strike="noStrike">
              <a:solidFill>
                <a:schemeClr val="lt1"/>
              </a:solidFill>
              <a:latin typeface="Lato"/>
              <a:ea typeface="Lato"/>
              <a:cs typeface="Lato"/>
              <a:sym typeface="Lato"/>
            </a:endParaRPr>
          </a:p>
        </p:txBody>
      </p:sp>
      <p:sp>
        <p:nvSpPr>
          <p:cNvPr id="244" name="Google Shape;244;p16"/>
          <p:cNvSpPr txBox="1"/>
          <p:nvPr/>
        </p:nvSpPr>
        <p:spPr>
          <a:xfrm>
            <a:off x="3616052" y="3327890"/>
            <a:ext cx="1539300" cy="5850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Arial"/>
                <a:ea typeface="Arial"/>
                <a:cs typeface="Arial"/>
                <a:sym typeface="Arial"/>
              </a:rPr>
              <a:t>Complete a university degree</a:t>
            </a:r>
            <a:endParaRPr b="0" i="0" sz="1300" u="none" cap="none" strike="noStrike">
              <a:solidFill>
                <a:srgbClr val="0543B3"/>
              </a:solidFill>
              <a:latin typeface="Arial"/>
              <a:ea typeface="Arial"/>
              <a:cs typeface="Arial"/>
              <a:sym typeface="Arial"/>
            </a:endParaRPr>
          </a:p>
        </p:txBody>
      </p:sp>
      <p:cxnSp>
        <p:nvCxnSpPr>
          <p:cNvPr id="245" name="Google Shape;245;p16"/>
          <p:cNvCxnSpPr/>
          <p:nvPr/>
        </p:nvCxnSpPr>
        <p:spPr>
          <a:xfrm flipH="1">
            <a:off x="4437855" y="2936603"/>
            <a:ext cx="1200" cy="389400"/>
          </a:xfrm>
          <a:prstGeom prst="straightConnector1">
            <a:avLst/>
          </a:prstGeom>
          <a:noFill/>
          <a:ln cap="flat" cmpd="sng" w="9525">
            <a:solidFill>
              <a:schemeClr val="dk2"/>
            </a:solidFill>
            <a:prstDash val="solid"/>
            <a:round/>
            <a:headEnd len="sm" w="sm" type="none"/>
            <a:tailEnd len="med" w="med" type="triangle"/>
          </a:ln>
        </p:spPr>
      </p:cxnSp>
      <p:sp>
        <p:nvSpPr>
          <p:cNvPr id="246" name="Google Shape;246;p16"/>
          <p:cNvSpPr txBox="1"/>
          <p:nvPr/>
        </p:nvSpPr>
        <p:spPr>
          <a:xfrm>
            <a:off x="3462250" y="2502515"/>
            <a:ext cx="1836900" cy="600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Lato"/>
                <a:ea typeface="Lato"/>
                <a:cs typeface="Lato"/>
                <a:sym typeface="Lato"/>
              </a:rPr>
              <a:t>Specific A levels won't necessarily be required for a career in digital marketing</a:t>
            </a:r>
            <a:endParaRPr b="1" i="0" sz="900" u="none" cap="none" strike="noStrike">
              <a:solidFill>
                <a:schemeClr val="dk1"/>
              </a:solidFill>
              <a:latin typeface="Lato"/>
              <a:ea typeface="Lato"/>
              <a:cs typeface="Lato"/>
              <a:sym typeface="Lato"/>
            </a:endParaRPr>
          </a:p>
        </p:txBody>
      </p:sp>
      <p:sp>
        <p:nvSpPr>
          <p:cNvPr id="247" name="Google Shape;247;p16"/>
          <p:cNvSpPr txBox="1"/>
          <p:nvPr/>
        </p:nvSpPr>
        <p:spPr>
          <a:xfrm>
            <a:off x="3444975" y="4013924"/>
            <a:ext cx="19869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Lato"/>
                <a:ea typeface="Lato"/>
                <a:cs typeface="Lato"/>
                <a:sym typeface="Lato"/>
              </a:rPr>
              <a:t>A range of degrees could be useful for a position in digital marketing </a:t>
            </a:r>
            <a:endParaRPr b="1" i="0" sz="900" u="none" cap="none" strike="noStrike">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graphicFrame>
        <p:nvGraphicFramePr>
          <p:cNvPr id="252" name="Google Shape;252;p17"/>
          <p:cNvGraphicFramePr/>
          <p:nvPr/>
        </p:nvGraphicFramePr>
        <p:xfrm>
          <a:off x="360375" y="1577425"/>
          <a:ext cx="3000000" cy="3000000"/>
        </p:xfrm>
        <a:graphic>
          <a:graphicData uri="http://schemas.openxmlformats.org/drawingml/2006/table">
            <a:tbl>
              <a:tblPr>
                <a:noFill/>
                <a:tableStyleId>{8EC9ACEC-D7DB-434A-BBD8-2C261259F610}</a:tableStyleId>
              </a:tblPr>
              <a:tblGrid>
                <a:gridCol w="3619500"/>
                <a:gridCol w="3619500"/>
              </a:tblGrid>
              <a:tr h="5588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6AA84F"/>
                          </a:solidFill>
                          <a:latin typeface="Lato"/>
                          <a:ea typeface="Lato"/>
                          <a:cs typeface="Lato"/>
                          <a:sym typeface="Lato"/>
                        </a:rPr>
                        <a:t>Advantages of doing a Degree Apprenticeship</a:t>
                      </a:r>
                      <a:endParaRPr b="1" sz="1400" u="none" cap="none" strike="noStrike">
                        <a:solidFill>
                          <a:srgbClr val="6AA84F"/>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FF0000"/>
                          </a:solidFill>
                          <a:latin typeface="Lato"/>
                          <a:ea typeface="Lato"/>
                          <a:cs typeface="Lato"/>
                          <a:sym typeface="Lato"/>
                        </a:rPr>
                        <a:t>Disadvantages of doing a Degree Apprenticeship </a:t>
                      </a:r>
                      <a:endParaRPr b="1" sz="1400" u="none" cap="none" strike="noStrike">
                        <a:solidFill>
                          <a:srgbClr val="FF0000"/>
                        </a:solidFill>
                        <a:latin typeface="Lato"/>
                        <a:ea typeface="Lato"/>
                        <a:cs typeface="Lato"/>
                        <a:sym typeface="Lato"/>
                      </a:endParaRPr>
                    </a:p>
                  </a:txBody>
                  <a:tcPr marT="91425" marB="91425" marR="91425" marL="91425"/>
                </a:tc>
              </a:tr>
              <a:tr h="2309550">
                <a:tc>
                  <a:txBody>
                    <a:bodyPr/>
                    <a:lstStyle/>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Start earning an income at least three years earlier than studying for a degree</a:t>
                      </a:r>
                      <a:endParaRPr sz="1400" u="none" cap="none" strike="noStrike">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Gain valuable work experience </a:t>
                      </a:r>
                      <a:endParaRPr sz="1400" u="none" cap="none" strike="noStrike">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Have the opportunity to progress through a career while peers are studying</a:t>
                      </a:r>
                      <a:endParaRPr sz="1400" u="none" cap="none" strike="noStrike">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No tuition fees</a:t>
                      </a:r>
                      <a:endParaRPr sz="1400" u="none" cap="none" strike="noStrike">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All of the advantages of the previous slide, plus</a:t>
                      </a:r>
                      <a:endParaRPr sz="1400" u="none" cap="none" strike="noStrike">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Could come out with the same degree as  going down the university route, only with no student debt</a:t>
                      </a:r>
                      <a:endParaRPr sz="1400" u="none" cap="none" strike="noStrike">
                        <a:latin typeface="Lato"/>
                        <a:ea typeface="Lato"/>
                        <a:cs typeface="Lato"/>
                        <a:sym typeface="Lato"/>
                      </a:endParaRPr>
                    </a:p>
                  </a:txBody>
                  <a:tcPr marT="91425" marB="91425" marR="91425" marL="91425"/>
                </a:tc>
                <a:tc>
                  <a:txBody>
                    <a:bodyPr/>
                    <a:lstStyle/>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Not all degrees are available through a degree apprenticeship</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May miss out on aspects of university life despite acquiring a degree</a:t>
                      </a:r>
                      <a:endParaRPr sz="1400" u="none" cap="none" strike="noStrike">
                        <a:latin typeface="Lato"/>
                        <a:ea typeface="Lato"/>
                        <a:cs typeface="Lato"/>
                        <a:sym typeface="Lato"/>
                      </a:endParaRPr>
                    </a:p>
                  </a:txBody>
                  <a:tcPr marT="91425" marB="91425" marR="91425" marL="91425"/>
                </a:tc>
              </a:tr>
            </a:tbl>
          </a:graphicData>
        </a:graphic>
      </p:graphicFrame>
      <p:sp>
        <p:nvSpPr>
          <p:cNvPr id="253" name="Google Shape;253;p1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Higher (L</a:t>
            </a:r>
            <a:r>
              <a:rPr lang="en-GB"/>
              <a:t>6</a:t>
            </a:r>
            <a:r>
              <a:rPr b="1" i="0" lang="en-GB" sz="2900" u="none" cap="none" strike="noStrike">
                <a:latin typeface="Lato"/>
                <a:ea typeface="Lato"/>
                <a:cs typeface="Lato"/>
                <a:sym typeface="Lato"/>
              </a:rPr>
              <a:t> and </a:t>
            </a:r>
            <a:r>
              <a:rPr lang="en-GB"/>
              <a:t>7</a:t>
            </a:r>
            <a:r>
              <a:rPr b="1" i="0" lang="en-GB" sz="2900" u="none" cap="none" strike="noStrike">
                <a:latin typeface="Lato"/>
                <a:ea typeface="Lato"/>
                <a:cs typeface="Lato"/>
                <a:sym typeface="Lato"/>
              </a:rPr>
              <a:t>) Apprenticeships vs University</a:t>
            </a:r>
            <a:endParaRPr b="1" i="0" sz="2700" u="none" cap="none" strike="noStrike">
              <a:latin typeface="Lato"/>
              <a:ea typeface="Lato"/>
              <a:cs typeface="Lato"/>
              <a:sym typeface="Lato"/>
            </a:endParaRPr>
          </a:p>
        </p:txBody>
      </p:sp>
      <p:sp>
        <p:nvSpPr>
          <p:cNvPr id="254" name="Google Shape;254;p17"/>
          <p:cNvSpPr txBox="1"/>
          <p:nvPr/>
        </p:nvSpPr>
        <p:spPr>
          <a:xfrm>
            <a:off x="684175" y="1140925"/>
            <a:ext cx="765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8022"/>
                </a:solidFill>
                <a:latin typeface="Lato"/>
                <a:ea typeface="Lato"/>
                <a:cs typeface="Lato"/>
                <a:sym typeface="Lato"/>
              </a:rPr>
              <a:t>What are the advantages and disadvantages of taking Level 6 and 7 apprenticeships?</a:t>
            </a:r>
            <a:endParaRPr b="1" i="0" sz="1400" u="none" cap="none" strike="noStrike">
              <a:solidFill>
                <a:srgbClr val="FF8022"/>
              </a:solidFill>
              <a:latin typeface="Lato"/>
              <a:ea typeface="Lato"/>
              <a:cs typeface="Lato"/>
              <a:sym typeface="Lato"/>
            </a:endParaRPr>
          </a:p>
        </p:txBody>
      </p:sp>
      <p:pic>
        <p:nvPicPr>
          <p:cNvPr id="255" name="Google Shape;255;p17"/>
          <p:cNvPicPr preferRelativeResize="0"/>
          <p:nvPr/>
        </p:nvPicPr>
        <p:blipFill rotWithShape="1">
          <a:blip r:embed="rId3">
            <a:alphaModFix/>
          </a:blip>
          <a:srcRect b="0" l="0" r="0" t="0"/>
          <a:stretch/>
        </p:blipFill>
        <p:spPr>
          <a:xfrm>
            <a:off x="93925" y="1140923"/>
            <a:ext cx="400200" cy="400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59" name="Shape 259"/>
        <p:cNvGrpSpPr/>
        <p:nvPr/>
      </p:nvGrpSpPr>
      <p:grpSpPr>
        <a:xfrm>
          <a:off x="0" y="0"/>
          <a:ext cx="0" cy="0"/>
          <a:chOff x="0" y="0"/>
          <a:chExt cx="0" cy="0"/>
        </a:xfrm>
      </p:grpSpPr>
      <p:sp>
        <p:nvSpPr>
          <p:cNvPr id="260" name="Google Shape;260;p18"/>
          <p:cNvSpPr txBox="1"/>
          <p:nvPr>
            <p:ph type="title"/>
          </p:nvPr>
        </p:nvSpPr>
        <p:spPr>
          <a:xfrm>
            <a:off x="405150" y="195300"/>
            <a:ext cx="8552100" cy="145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90"/>
              <a:buFont typeface="Arial"/>
              <a:buNone/>
            </a:pPr>
            <a:r>
              <a:rPr lang="en-GB" sz="5000">
                <a:solidFill>
                  <a:schemeClr val="lt1"/>
                </a:solidFill>
              </a:rPr>
              <a:t>Reflection</a:t>
            </a:r>
            <a:endParaRPr b="1" i="0" sz="5000" u="none" cap="none" strike="noStrike">
              <a:solidFill>
                <a:schemeClr val="lt1"/>
              </a:solidFill>
              <a:latin typeface="Lato"/>
              <a:ea typeface="Lato"/>
              <a:cs typeface="Lato"/>
              <a:sym typeface="Lato"/>
            </a:endParaRPr>
          </a:p>
        </p:txBody>
      </p:sp>
      <p:sp>
        <p:nvSpPr>
          <p:cNvPr id="261" name="Google Shape;261;p18"/>
          <p:cNvSpPr txBox="1"/>
          <p:nvPr/>
        </p:nvSpPr>
        <p:spPr>
          <a:xfrm>
            <a:off x="1099650" y="2031350"/>
            <a:ext cx="6944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2400"/>
              <a:buFont typeface="Arial"/>
              <a:buNone/>
            </a:pPr>
            <a:r>
              <a:rPr b="1" lang="en-GB" sz="2400">
                <a:solidFill>
                  <a:schemeClr val="lt1"/>
                </a:solidFill>
                <a:latin typeface="Lato"/>
                <a:ea typeface="Lato"/>
                <a:cs typeface="Lato"/>
                <a:sym typeface="Lato"/>
              </a:rPr>
              <a:t>Would you consider an apprenticeship?</a:t>
            </a:r>
            <a:endParaRPr b="1" sz="2400">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3b35df0ce3d_0_0"/>
          <p:cNvSpPr txBox="1"/>
          <p:nvPr/>
        </p:nvSpPr>
        <p:spPr>
          <a:xfrm>
            <a:off x="467426" y="427750"/>
            <a:ext cx="50295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600" u="none" cap="none" strike="noStrike">
                <a:solidFill>
                  <a:srgbClr val="FF8022"/>
                </a:solidFill>
                <a:latin typeface="Lato Black"/>
                <a:ea typeface="Lato Black"/>
                <a:cs typeface="Lato Black"/>
                <a:sym typeface="Lato Black"/>
              </a:rPr>
              <a:t>What is FT F</a:t>
            </a:r>
            <a:r>
              <a:rPr b="1" lang="en-GB" sz="3600">
                <a:solidFill>
                  <a:srgbClr val="FF8022"/>
                </a:solidFill>
                <a:latin typeface="Lato Black"/>
                <a:ea typeface="Lato Black"/>
                <a:cs typeface="Lato Black"/>
                <a:sym typeface="Lato Black"/>
              </a:rPr>
              <a:t>lic</a:t>
            </a:r>
            <a:r>
              <a:rPr b="1" i="0" lang="en-GB" sz="3600" u="none" cap="none" strike="noStrike">
                <a:solidFill>
                  <a:srgbClr val="FF8022"/>
                </a:solidFill>
                <a:latin typeface="Lato Black"/>
                <a:ea typeface="Lato Black"/>
                <a:cs typeface="Lato Black"/>
                <a:sym typeface="Lato Black"/>
              </a:rPr>
              <a:t>?</a:t>
            </a:r>
            <a:endParaRPr b="1" i="0" sz="3600" u="none" cap="none" strike="noStrike">
              <a:solidFill>
                <a:srgbClr val="FF8022"/>
              </a:solidFill>
              <a:latin typeface="Lato Black"/>
              <a:ea typeface="Lato Black"/>
              <a:cs typeface="Lato Black"/>
              <a:sym typeface="Lato Black"/>
            </a:endParaRPr>
          </a:p>
        </p:txBody>
      </p:sp>
      <p:sp>
        <p:nvSpPr>
          <p:cNvPr id="71" name="Google Shape;71;g3b35df0ce3d_0_0"/>
          <p:cNvSpPr txBox="1"/>
          <p:nvPr/>
        </p:nvSpPr>
        <p:spPr>
          <a:xfrm>
            <a:off x="467425" y="1198800"/>
            <a:ext cx="8219700" cy="2745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2600"/>
              <a:buFont typeface="Arial"/>
              <a:buNone/>
            </a:pPr>
            <a:r>
              <a:rPr lang="en-GB" sz="2600">
                <a:solidFill>
                  <a:schemeClr val="lt1"/>
                </a:solidFill>
                <a:latin typeface="Lato Light"/>
                <a:ea typeface="Lato Light"/>
                <a:cs typeface="Lato Light"/>
                <a:sym typeface="Lato Light"/>
              </a:rPr>
              <a:t>In 2021 the Financial Times newspaper set up a charity, </a:t>
            </a:r>
            <a:r>
              <a:rPr b="1" lang="en-GB" sz="2600">
                <a:solidFill>
                  <a:schemeClr val="lt1"/>
                </a:solidFill>
                <a:latin typeface="Lato"/>
                <a:ea typeface="Lato"/>
                <a:cs typeface="Lato"/>
                <a:sym typeface="Lato"/>
              </a:rPr>
              <a:t>FT Flic</a:t>
            </a:r>
            <a:r>
              <a:rPr lang="en-GB" sz="2600">
                <a:solidFill>
                  <a:schemeClr val="lt1"/>
                </a:solidFill>
                <a:latin typeface="Lato Light"/>
                <a:ea typeface="Lato Light"/>
                <a:cs typeface="Lato Light"/>
                <a:sym typeface="Lato Light"/>
              </a:rPr>
              <a:t> (Financial Literacy and Inclusion Campaign). </a:t>
            </a:r>
            <a:endParaRPr sz="2600">
              <a:solidFill>
                <a:schemeClr val="lt1"/>
              </a:solidFill>
              <a:latin typeface="Lato Light"/>
              <a:ea typeface="Lato Light"/>
              <a:cs typeface="Lato Light"/>
              <a:sym typeface="Lato Light"/>
            </a:endParaRPr>
          </a:p>
          <a:p>
            <a:pPr indent="0" lvl="0" marL="0" rtl="0" algn="l">
              <a:lnSpc>
                <a:spcPct val="115000"/>
              </a:lnSpc>
              <a:spcBef>
                <a:spcPts val="0"/>
              </a:spcBef>
              <a:spcAft>
                <a:spcPts val="0"/>
              </a:spcAft>
              <a:buClr>
                <a:srgbClr val="000000"/>
              </a:buClr>
              <a:buSzPts val="2600"/>
              <a:buFont typeface="Arial"/>
              <a:buNone/>
            </a:pPr>
            <a:r>
              <a:t/>
            </a:r>
            <a:endParaRPr sz="2600">
              <a:solidFill>
                <a:schemeClr val="lt1"/>
              </a:solidFill>
              <a:latin typeface="Lato Light"/>
              <a:ea typeface="Lato Light"/>
              <a:cs typeface="Lato Light"/>
              <a:sym typeface="Lato Light"/>
            </a:endParaRPr>
          </a:p>
          <a:p>
            <a:pPr indent="0" lvl="0" marL="0" rtl="0" algn="l">
              <a:lnSpc>
                <a:spcPct val="115000"/>
              </a:lnSpc>
              <a:spcBef>
                <a:spcPts val="0"/>
              </a:spcBef>
              <a:spcAft>
                <a:spcPts val="0"/>
              </a:spcAft>
              <a:buClr>
                <a:srgbClr val="000000"/>
              </a:buClr>
              <a:buSzPts val="2600"/>
              <a:buFont typeface="Arial"/>
              <a:buNone/>
            </a:pPr>
            <a:r>
              <a:rPr lang="en-GB" sz="2600">
                <a:solidFill>
                  <a:schemeClr val="lt1"/>
                </a:solidFill>
                <a:latin typeface="Lato Light"/>
                <a:ea typeface="Lato Light"/>
                <a:cs typeface="Lato Light"/>
                <a:sym typeface="Lato Light"/>
              </a:rPr>
              <a:t>FT Flicfocuses on </a:t>
            </a:r>
            <a:r>
              <a:rPr b="1" lang="en-GB" sz="2600">
                <a:solidFill>
                  <a:schemeClr val="lt1"/>
                </a:solidFill>
                <a:latin typeface="Lato"/>
                <a:ea typeface="Lato"/>
                <a:cs typeface="Lato"/>
                <a:sym typeface="Lato"/>
              </a:rPr>
              <a:t>building up the financial knowledge and skills of everyone in the UK</a:t>
            </a:r>
            <a:r>
              <a:rPr lang="en-GB" sz="2600">
                <a:solidFill>
                  <a:schemeClr val="lt1"/>
                </a:solidFill>
                <a:latin typeface="Lato Light"/>
                <a:ea typeface="Lato Light"/>
                <a:cs typeface="Lato Light"/>
                <a:sym typeface="Lato Light"/>
              </a:rPr>
              <a:t>, especially the people that don’t usually come across this information. </a:t>
            </a:r>
            <a:endParaRPr sz="2600">
              <a:solidFill>
                <a:schemeClr val="lt1"/>
              </a:solidFill>
              <a:latin typeface="Lato Light"/>
              <a:ea typeface="Lato Light"/>
              <a:cs typeface="Lato Light"/>
              <a:sym typeface="La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5" name="Shape 265"/>
        <p:cNvGrpSpPr/>
        <p:nvPr/>
      </p:nvGrpSpPr>
      <p:grpSpPr>
        <a:xfrm>
          <a:off x="0" y="0"/>
          <a:ext cx="0" cy="0"/>
          <a:chOff x="0" y="0"/>
          <a:chExt cx="0" cy="0"/>
        </a:xfrm>
      </p:grpSpPr>
      <p:sp>
        <p:nvSpPr>
          <p:cNvPr id="266" name="Google Shape;266;p1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67" name="Google Shape;267;p19"/>
          <p:cNvSpPr txBox="1"/>
          <p:nvPr/>
        </p:nvSpPr>
        <p:spPr>
          <a:xfrm>
            <a:off x="0" y="1491150"/>
            <a:ext cx="9144000" cy="13128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200" u="none" cap="none" strike="noStrike">
                <a:solidFill>
                  <a:schemeClr val="lt1"/>
                </a:solidFill>
                <a:latin typeface="Lato"/>
                <a:ea typeface="Lato"/>
                <a:cs typeface="Lato"/>
                <a:sym typeface="Lato"/>
              </a:rPr>
              <a:t>Session 3:</a:t>
            </a:r>
            <a:endParaRPr b="0" i="0" sz="22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a:ea typeface="Lato"/>
                <a:cs typeface="Lato"/>
                <a:sym typeface="Lato"/>
              </a:rPr>
              <a:t>Entrepreneurship</a:t>
            </a:r>
            <a:endParaRPr b="1" i="0" sz="4800" u="none" cap="none" strike="noStrike">
              <a:solidFill>
                <a:schemeClr val="accent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Unit outline</a:t>
            </a:r>
            <a:endParaRPr b="1" i="0" sz="2900" u="none" cap="none" strike="noStrike">
              <a:latin typeface="Lato"/>
              <a:ea typeface="Lato"/>
              <a:cs typeface="Lato"/>
              <a:sym typeface="Lato"/>
            </a:endParaRPr>
          </a:p>
        </p:txBody>
      </p:sp>
      <p:graphicFrame>
        <p:nvGraphicFramePr>
          <p:cNvPr id="273" name="Google Shape;273;p20"/>
          <p:cNvGraphicFramePr/>
          <p:nvPr/>
        </p:nvGraphicFramePr>
        <p:xfrm>
          <a:off x="278325" y="1721850"/>
          <a:ext cx="3000000" cy="3000000"/>
        </p:xfrm>
        <a:graphic>
          <a:graphicData uri="http://schemas.openxmlformats.org/drawingml/2006/table">
            <a:tbl>
              <a:tblPr>
                <a:noFill/>
                <a:tableStyleId>{8EC9ACEC-D7DB-434A-BBD8-2C261259F610}</a:tableStyleId>
              </a:tblPr>
              <a:tblGrid>
                <a:gridCol w="1644250"/>
                <a:gridCol w="1768350"/>
                <a:gridCol w="1755400"/>
                <a:gridCol w="1907000"/>
                <a:gridCol w="1518450"/>
              </a:tblGrid>
              <a:tr h="335825">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1</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2</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3</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4</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5</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240100">
                <a:tc>
                  <a:txBody>
                    <a:bodyPr/>
                    <a:lstStyle/>
                    <a:p>
                      <a:pPr indent="0" lvl="0" marL="0" marR="0" rtl="0" algn="ctr">
                        <a:lnSpc>
                          <a:spcPct val="100000"/>
                        </a:lnSpc>
                        <a:spcBef>
                          <a:spcPts val="0"/>
                        </a:spcBef>
                        <a:spcAft>
                          <a:spcPts val="0"/>
                        </a:spcAft>
                        <a:buClr>
                          <a:srgbClr val="000000"/>
                        </a:buClr>
                        <a:buSzPts val="1400"/>
                        <a:buFont typeface="Arial"/>
                        <a:buNone/>
                      </a:pPr>
                      <a:r>
                        <a:rPr b="1" lang="en-GB" sz="1500">
                          <a:solidFill>
                            <a:schemeClr val="dk1"/>
                          </a:solidFill>
                          <a:latin typeface="Lato"/>
                          <a:ea typeface="Lato"/>
                          <a:cs typeface="Lato"/>
                          <a:sym typeface="Lato"/>
                        </a:rPr>
                        <a:t>Professional services careers</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Apprenticeships</a:t>
                      </a:r>
                      <a:endParaRPr b="1" sz="15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accent2"/>
                          </a:solidFill>
                          <a:latin typeface="Lato"/>
                          <a:ea typeface="Lato"/>
                          <a:cs typeface="Lato"/>
                          <a:sym typeface="Lato"/>
                        </a:rPr>
                        <a:t>Entrepreneurship</a:t>
                      </a:r>
                      <a:endParaRPr b="1" sz="15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Understanding gig work and employment rights</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Speaking up at work</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1"/>
          <p:cNvSpPr txBox="1"/>
          <p:nvPr/>
        </p:nvSpPr>
        <p:spPr>
          <a:xfrm>
            <a:off x="6137250" y="1220000"/>
            <a:ext cx="2727600" cy="3786600"/>
          </a:xfrm>
          <a:prstGeom prst="rect">
            <a:avLst/>
          </a:prstGeom>
          <a:noFill/>
          <a:ln cap="flat" cmpd="sng" w="38100">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Keywords relating to entrepreneurship:</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344699" lvl="0" marL="604799" marR="0" rtl="0" algn="l">
              <a:lnSpc>
                <a:spcPct val="100000"/>
              </a:lnSpc>
              <a:spcBef>
                <a:spcPts val="0"/>
              </a:spcBef>
              <a:spcAft>
                <a:spcPts val="0"/>
              </a:spcAft>
              <a:buClr>
                <a:srgbClr val="000000"/>
              </a:buClr>
              <a:buSzPts val="1800"/>
              <a:buFont typeface="Lato"/>
              <a:buAutoNum type="arabicPeriod"/>
            </a:pPr>
            <a:r>
              <a:rPr b="0" i="0" lang="en-GB" sz="1800" u="none" cap="none" strike="noStrike">
                <a:solidFill>
                  <a:srgbClr val="000000"/>
                </a:solidFill>
                <a:latin typeface="Lato"/>
                <a:ea typeface="Lato"/>
                <a:cs typeface="Lato"/>
                <a:sym typeface="Lato"/>
              </a:rPr>
              <a:t>Vision</a:t>
            </a:r>
            <a:endParaRPr b="0" i="0" sz="1800" u="none" cap="none" strike="noStrike">
              <a:solidFill>
                <a:srgbClr val="000000"/>
              </a:solidFill>
              <a:latin typeface="Lato"/>
              <a:ea typeface="Lato"/>
              <a:cs typeface="Lato"/>
              <a:sym typeface="Lato"/>
            </a:endParaRPr>
          </a:p>
          <a:p>
            <a:pPr indent="-344699" lvl="0" marL="604799" marR="0" rtl="0" algn="l">
              <a:lnSpc>
                <a:spcPct val="100000"/>
              </a:lnSpc>
              <a:spcBef>
                <a:spcPts val="0"/>
              </a:spcBef>
              <a:spcAft>
                <a:spcPts val="0"/>
              </a:spcAft>
              <a:buClr>
                <a:srgbClr val="000000"/>
              </a:buClr>
              <a:buSzPts val="1800"/>
              <a:buFont typeface="Lato"/>
              <a:buAutoNum type="arabicPeriod"/>
            </a:pPr>
            <a:r>
              <a:rPr b="0" i="0" lang="en-GB" sz="1800" u="none" cap="none" strike="noStrike">
                <a:solidFill>
                  <a:srgbClr val="000000"/>
                </a:solidFill>
                <a:latin typeface="Lato"/>
                <a:ea typeface="Lato"/>
                <a:cs typeface="Lato"/>
                <a:sym typeface="Lato"/>
              </a:rPr>
              <a:t>Risk</a:t>
            </a:r>
            <a:endParaRPr b="0" i="0" sz="1800" u="none" cap="none" strike="noStrike">
              <a:solidFill>
                <a:srgbClr val="000000"/>
              </a:solidFill>
              <a:latin typeface="Lato"/>
              <a:ea typeface="Lato"/>
              <a:cs typeface="Lato"/>
              <a:sym typeface="Lato"/>
            </a:endParaRPr>
          </a:p>
          <a:p>
            <a:pPr indent="-344699" lvl="0" marL="604799" marR="0" rtl="0" algn="l">
              <a:lnSpc>
                <a:spcPct val="100000"/>
              </a:lnSpc>
              <a:spcBef>
                <a:spcPts val="0"/>
              </a:spcBef>
              <a:spcAft>
                <a:spcPts val="0"/>
              </a:spcAft>
              <a:buClr>
                <a:srgbClr val="000000"/>
              </a:buClr>
              <a:buSzPts val="1800"/>
              <a:buFont typeface="Lato"/>
              <a:buAutoNum type="arabicPeriod"/>
            </a:pPr>
            <a:r>
              <a:rPr b="0" i="0" lang="en-GB" sz="1800" u="none" cap="none" strike="noStrike">
                <a:solidFill>
                  <a:srgbClr val="000000"/>
                </a:solidFill>
                <a:latin typeface="Lato"/>
                <a:ea typeface="Lato"/>
                <a:cs typeface="Lato"/>
                <a:sym typeface="Lato"/>
              </a:rPr>
              <a:t>Innovation</a:t>
            </a:r>
            <a:endParaRPr b="0" i="0" sz="1800" u="none" cap="none" strike="noStrike">
              <a:solidFill>
                <a:srgbClr val="000000"/>
              </a:solidFill>
              <a:latin typeface="Lato"/>
              <a:ea typeface="Lato"/>
              <a:cs typeface="Lato"/>
              <a:sym typeface="Lato"/>
            </a:endParaRPr>
          </a:p>
          <a:p>
            <a:pPr indent="-344699" lvl="0" marL="604799" marR="0" rtl="0" algn="l">
              <a:lnSpc>
                <a:spcPct val="100000"/>
              </a:lnSpc>
              <a:spcBef>
                <a:spcPts val="0"/>
              </a:spcBef>
              <a:spcAft>
                <a:spcPts val="0"/>
              </a:spcAft>
              <a:buClr>
                <a:srgbClr val="000000"/>
              </a:buClr>
              <a:buSzPts val="1800"/>
              <a:buFont typeface="Lato"/>
              <a:buAutoNum type="arabicPeriod"/>
            </a:pPr>
            <a:r>
              <a:rPr b="0" i="0" lang="en-GB" sz="1800" u="none" cap="none" strike="noStrike">
                <a:solidFill>
                  <a:srgbClr val="000000"/>
                </a:solidFill>
                <a:latin typeface="Lato"/>
                <a:ea typeface="Lato"/>
                <a:cs typeface="Lato"/>
                <a:sym typeface="Lato"/>
              </a:rPr>
              <a:t>Leadership</a:t>
            </a:r>
            <a:endParaRPr b="0" i="0" sz="1800" u="none" cap="none" strike="noStrike">
              <a:solidFill>
                <a:srgbClr val="000000"/>
              </a:solidFill>
              <a:latin typeface="Lato"/>
              <a:ea typeface="Lato"/>
              <a:cs typeface="Lato"/>
              <a:sym typeface="Lato"/>
            </a:endParaRPr>
          </a:p>
          <a:p>
            <a:pPr indent="-344699" lvl="0" marL="604799" marR="0" rtl="0" algn="l">
              <a:lnSpc>
                <a:spcPct val="100000"/>
              </a:lnSpc>
              <a:spcBef>
                <a:spcPts val="0"/>
              </a:spcBef>
              <a:spcAft>
                <a:spcPts val="0"/>
              </a:spcAft>
              <a:buClr>
                <a:srgbClr val="000000"/>
              </a:buClr>
              <a:buSzPts val="1800"/>
              <a:buFont typeface="Lato"/>
              <a:buAutoNum type="arabicPeriod"/>
            </a:pPr>
            <a:r>
              <a:rPr b="0" i="0" lang="en-GB" sz="1800" u="none" cap="none" strike="noStrike">
                <a:solidFill>
                  <a:srgbClr val="000000"/>
                </a:solidFill>
                <a:latin typeface="Lato"/>
                <a:ea typeface="Lato"/>
                <a:cs typeface="Lato"/>
                <a:sym typeface="Lato"/>
              </a:rPr>
              <a:t>Resilience</a:t>
            </a:r>
            <a:endParaRPr b="0" i="0" sz="1800" u="none" cap="none" strike="noStrike">
              <a:solidFill>
                <a:srgbClr val="000000"/>
              </a:solidFill>
              <a:latin typeface="Lato"/>
              <a:ea typeface="Lato"/>
              <a:cs typeface="Lato"/>
              <a:sym typeface="Lato"/>
            </a:endParaRPr>
          </a:p>
          <a:p>
            <a:pPr indent="-344699" lvl="0" marL="604799" marR="0" rtl="0" algn="l">
              <a:lnSpc>
                <a:spcPct val="100000"/>
              </a:lnSpc>
              <a:spcBef>
                <a:spcPts val="0"/>
              </a:spcBef>
              <a:spcAft>
                <a:spcPts val="0"/>
              </a:spcAft>
              <a:buClr>
                <a:srgbClr val="000000"/>
              </a:buClr>
              <a:buSzPts val="1800"/>
              <a:buFont typeface="Lato"/>
              <a:buAutoNum type="arabicPeriod"/>
            </a:pPr>
            <a:r>
              <a:rPr b="0" i="0" lang="en-GB" sz="1800" u="none" cap="none" strike="noStrike">
                <a:solidFill>
                  <a:srgbClr val="000000"/>
                </a:solidFill>
                <a:latin typeface="Lato"/>
                <a:ea typeface="Lato"/>
                <a:cs typeface="Lato"/>
                <a:sym typeface="Lato"/>
              </a:rPr>
              <a:t>Strategy</a:t>
            </a:r>
            <a:endParaRPr b="0" i="0" sz="1800" u="none" cap="none" strike="noStrike">
              <a:solidFill>
                <a:srgbClr val="000000"/>
              </a:solidFill>
              <a:latin typeface="Lato"/>
              <a:ea typeface="Lato"/>
              <a:cs typeface="Lato"/>
              <a:sym typeface="Lato"/>
            </a:endParaRPr>
          </a:p>
          <a:p>
            <a:pPr indent="-344699" lvl="0" marL="604799" marR="0" rtl="0" algn="l">
              <a:lnSpc>
                <a:spcPct val="100000"/>
              </a:lnSpc>
              <a:spcBef>
                <a:spcPts val="0"/>
              </a:spcBef>
              <a:spcAft>
                <a:spcPts val="0"/>
              </a:spcAft>
              <a:buClr>
                <a:srgbClr val="000000"/>
              </a:buClr>
              <a:buSzPts val="1800"/>
              <a:buFont typeface="Lato"/>
              <a:buAutoNum type="arabicPeriod"/>
            </a:pPr>
            <a:r>
              <a:rPr b="0" i="0" lang="en-GB" sz="1800" u="none" cap="none" strike="noStrike">
                <a:solidFill>
                  <a:srgbClr val="000000"/>
                </a:solidFill>
                <a:latin typeface="Lato"/>
                <a:ea typeface="Lato"/>
                <a:cs typeface="Lato"/>
                <a:sym typeface="Lato"/>
              </a:rPr>
              <a:t>Growth</a:t>
            </a:r>
            <a:endParaRPr b="0" i="0" sz="1800" u="none" cap="none" strike="noStrike">
              <a:solidFill>
                <a:srgbClr val="000000"/>
              </a:solidFill>
              <a:latin typeface="Lato"/>
              <a:ea typeface="Lato"/>
              <a:cs typeface="Lato"/>
              <a:sym typeface="Lato"/>
            </a:endParaRPr>
          </a:p>
          <a:p>
            <a:pPr indent="-344699" lvl="0" marL="604799" marR="0" rtl="0" algn="l">
              <a:lnSpc>
                <a:spcPct val="100000"/>
              </a:lnSpc>
              <a:spcBef>
                <a:spcPts val="0"/>
              </a:spcBef>
              <a:spcAft>
                <a:spcPts val="0"/>
              </a:spcAft>
              <a:buClr>
                <a:srgbClr val="000000"/>
              </a:buClr>
              <a:buSzPts val="1800"/>
              <a:buFont typeface="Lato"/>
              <a:buAutoNum type="arabicPeriod"/>
            </a:pPr>
            <a:r>
              <a:rPr b="0" i="0" lang="en-GB" sz="1800" u="none" cap="none" strike="noStrike">
                <a:solidFill>
                  <a:srgbClr val="000000"/>
                </a:solidFill>
                <a:latin typeface="Lato"/>
                <a:ea typeface="Lato"/>
                <a:cs typeface="Lato"/>
                <a:sym typeface="Lato"/>
              </a:rPr>
              <a:t>Adaptability</a:t>
            </a:r>
            <a:endParaRPr b="0" i="0" sz="1800" u="none" cap="none" strike="noStrike">
              <a:solidFill>
                <a:srgbClr val="000000"/>
              </a:solidFill>
              <a:latin typeface="Lato"/>
              <a:ea typeface="Lato"/>
              <a:cs typeface="Lato"/>
              <a:sym typeface="Lato"/>
            </a:endParaRPr>
          </a:p>
          <a:p>
            <a:pPr indent="-344699" lvl="0" marL="604799" marR="0" rtl="0" algn="l">
              <a:lnSpc>
                <a:spcPct val="100000"/>
              </a:lnSpc>
              <a:spcBef>
                <a:spcPts val="0"/>
              </a:spcBef>
              <a:spcAft>
                <a:spcPts val="0"/>
              </a:spcAft>
              <a:buClr>
                <a:srgbClr val="000000"/>
              </a:buClr>
              <a:buSzPts val="1800"/>
              <a:buFont typeface="Lato"/>
              <a:buAutoNum type="arabicPeriod"/>
            </a:pPr>
            <a:r>
              <a:rPr b="0" i="0" lang="en-GB" sz="1800" u="none" cap="none" strike="noStrike">
                <a:solidFill>
                  <a:srgbClr val="000000"/>
                </a:solidFill>
                <a:latin typeface="Lato"/>
                <a:ea typeface="Lato"/>
                <a:cs typeface="Lato"/>
                <a:sym typeface="Lato"/>
              </a:rPr>
              <a:t>Opportunity</a:t>
            </a:r>
            <a:endParaRPr b="0" i="0" sz="1800" u="none" cap="none" strike="noStrike">
              <a:solidFill>
                <a:srgbClr val="000000"/>
              </a:solidFill>
              <a:latin typeface="Lato"/>
              <a:ea typeface="Lato"/>
              <a:cs typeface="Lato"/>
              <a:sym typeface="Lato"/>
            </a:endParaRPr>
          </a:p>
          <a:p>
            <a:pPr indent="-344699" lvl="0" marL="604799" marR="0" rtl="0" algn="l">
              <a:lnSpc>
                <a:spcPct val="100000"/>
              </a:lnSpc>
              <a:spcBef>
                <a:spcPts val="0"/>
              </a:spcBef>
              <a:spcAft>
                <a:spcPts val="0"/>
              </a:spcAft>
              <a:buClr>
                <a:srgbClr val="000000"/>
              </a:buClr>
              <a:buSzPts val="1800"/>
              <a:buFont typeface="Lato"/>
              <a:buAutoNum type="arabicPeriod"/>
            </a:pPr>
            <a:r>
              <a:rPr b="0" i="0" lang="en-GB" sz="1800" u="none" cap="none" strike="noStrike">
                <a:solidFill>
                  <a:srgbClr val="000000"/>
                </a:solidFill>
                <a:latin typeface="Lato"/>
                <a:ea typeface="Lato"/>
                <a:cs typeface="Lato"/>
                <a:sym typeface="Lato"/>
              </a:rPr>
              <a:t>Passion</a:t>
            </a:r>
            <a:endParaRPr b="0" i="0" sz="1800" u="none" cap="none" strike="noStrike">
              <a:solidFill>
                <a:srgbClr val="000000"/>
              </a:solidFill>
              <a:latin typeface="Lato"/>
              <a:ea typeface="Lato"/>
              <a:cs typeface="Lato"/>
              <a:sym typeface="Lato"/>
            </a:endParaRPr>
          </a:p>
        </p:txBody>
      </p:sp>
      <p:sp>
        <p:nvSpPr>
          <p:cNvPr id="279" name="Google Shape;279;p2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What comes to mind when you hear the word?</a:t>
            </a:r>
            <a:endParaRPr b="1" i="0" sz="2900" u="none" cap="none" strike="noStrike">
              <a:solidFill>
                <a:schemeClr val="lt1"/>
              </a:solidFill>
              <a:latin typeface="Lato"/>
              <a:ea typeface="Lato"/>
              <a:cs typeface="Lato"/>
              <a:sym typeface="Lato"/>
            </a:endParaRPr>
          </a:p>
        </p:txBody>
      </p:sp>
      <p:sp>
        <p:nvSpPr>
          <p:cNvPr id="280" name="Google Shape;280;p21"/>
          <p:cNvSpPr/>
          <p:nvPr/>
        </p:nvSpPr>
        <p:spPr>
          <a:xfrm>
            <a:off x="760375" y="1528200"/>
            <a:ext cx="4994946" cy="2483298"/>
          </a:xfrm>
          <a:prstGeom prst="irregularSeal1">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Lato"/>
                <a:ea typeface="Lato"/>
                <a:cs typeface="Lato"/>
                <a:sym typeface="Lato"/>
              </a:rPr>
              <a:t>Entrepreneur</a:t>
            </a:r>
            <a:endParaRPr b="0" i="0" sz="3200" u="none" cap="none" strike="noStrike">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501b3ea358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Meet an entrepreneur</a:t>
            </a:r>
            <a:endParaRPr b="1" i="0" sz="2900" u="none" cap="none" strike="noStrike">
              <a:solidFill>
                <a:schemeClr val="lt1"/>
              </a:solidFill>
              <a:latin typeface="Lato"/>
              <a:ea typeface="Lato"/>
              <a:cs typeface="Lato"/>
              <a:sym typeface="Lato"/>
            </a:endParaRPr>
          </a:p>
        </p:txBody>
      </p:sp>
      <p:pic>
        <p:nvPicPr>
          <p:cNvPr descr="In the final episode, Akshay reflects on the growth and evolution of Doorsteps.co.uk. He shares experiences from scaling the business, navigating challenges, and the lessons learned along the way. Akshay also discusses the importance of resilience, adaptability, and continuous learning in the entrepreneurial journey. This episode delves into what it takes to sustain and grow a startup.&#10;&#10;🔔 Subscribe for more episodes from Pocket Truths, our storytelling series where we learn about money, decisions, and real-life experiences - through honest conversations with people who’ve lived them&#10;&#10;#Entrepreneurship #AkshayRuperlia #Rejection #SuccessStory #LearningFromFailure #Inspiration #Motivation" id="286" name="Google Shape;286;g3501b3ea358_0_0" title="Pocket Truths: S1E3 🚀 Turning Rejection into Success: Akshay Ruparelia’s Entrepreneurial Journey 🌟">
            <a:hlinkClick r:id="rId3"/>
          </p:cNvPr>
          <p:cNvPicPr preferRelativeResize="0"/>
          <p:nvPr/>
        </p:nvPicPr>
        <p:blipFill>
          <a:blip r:embed="rId4">
            <a:alphaModFix/>
          </a:blip>
          <a:stretch>
            <a:fillRect/>
          </a:stretch>
        </p:blipFill>
        <p:spPr>
          <a:xfrm>
            <a:off x="2056300" y="1212482"/>
            <a:ext cx="5031400" cy="2830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2"/>
          <p:cNvSpPr txBox="1"/>
          <p:nvPr/>
        </p:nvSpPr>
        <p:spPr>
          <a:xfrm>
            <a:off x="205675" y="1459450"/>
            <a:ext cx="3898200" cy="1957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In your workbook:</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Read through the ten aspects of work described </a:t>
            </a:r>
            <a:r>
              <a:rPr b="1" i="0" lang="en-GB" sz="1400" u="none" cap="none" strike="noStrike">
                <a:solidFill>
                  <a:srgbClr val="000000"/>
                </a:solidFill>
                <a:latin typeface="Lato"/>
                <a:ea typeface="Lato"/>
                <a:cs typeface="Lato"/>
                <a:sym typeface="Lato"/>
              </a:rPr>
              <a:t>(Sheet 1)</a:t>
            </a:r>
            <a:endParaRPr b="1" i="0" sz="14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Copy them into the table on Sheet 2, sorting them into advantages and disadvantages for each category</a:t>
            </a:r>
            <a:endParaRPr b="0" i="0" sz="1400" u="none" cap="none" strike="noStrike">
              <a:solidFill>
                <a:srgbClr val="000000"/>
              </a:solidFill>
              <a:latin typeface="Lato"/>
              <a:ea typeface="Lato"/>
              <a:cs typeface="Lato"/>
              <a:sym typeface="Lato"/>
            </a:endParaRPr>
          </a:p>
        </p:txBody>
      </p:sp>
      <p:sp>
        <p:nvSpPr>
          <p:cNvPr id="292" name="Google Shape;292;p22"/>
          <p:cNvSpPr txBox="1"/>
          <p:nvPr>
            <p:ph type="ctrTitle"/>
          </p:nvPr>
        </p:nvSpPr>
        <p:spPr>
          <a:xfrm>
            <a:off x="205675" y="253750"/>
            <a:ext cx="7905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You choose: pros and cons of entrepreneurship</a:t>
            </a:r>
            <a:endParaRPr b="1" i="0" sz="2900" u="none" cap="none" strike="noStrike">
              <a:solidFill>
                <a:schemeClr val="lt1"/>
              </a:solidFill>
              <a:latin typeface="Lato"/>
              <a:ea typeface="Lato"/>
              <a:cs typeface="Lato"/>
              <a:sym typeface="Lato"/>
            </a:endParaRPr>
          </a:p>
        </p:txBody>
      </p:sp>
      <p:pic>
        <p:nvPicPr>
          <p:cNvPr id="293" name="Google Shape;293;p22"/>
          <p:cNvPicPr preferRelativeResize="0"/>
          <p:nvPr/>
        </p:nvPicPr>
        <p:blipFill rotWithShape="1">
          <a:blip r:embed="rId3">
            <a:alphaModFix/>
          </a:blip>
          <a:srcRect b="0" l="0" r="0" t="0"/>
          <a:stretch/>
        </p:blipFill>
        <p:spPr>
          <a:xfrm rot="655819">
            <a:off x="4405507" y="965599"/>
            <a:ext cx="2392036" cy="3410379"/>
          </a:xfrm>
          <a:prstGeom prst="rect">
            <a:avLst/>
          </a:prstGeom>
          <a:noFill/>
          <a:ln cap="flat" cmpd="sng" w="28575">
            <a:solidFill>
              <a:srgbClr val="FF8022"/>
            </a:solidFill>
            <a:prstDash val="solid"/>
            <a:round/>
            <a:headEnd len="sm" w="sm" type="none"/>
            <a:tailEnd len="sm" w="sm" type="none"/>
          </a:ln>
          <a:effectLst>
            <a:outerShdw blurRad="57150" rotWithShape="0" algn="bl" dir="5400000" dist="19050">
              <a:srgbClr val="000000">
                <a:alpha val="60000"/>
              </a:srgbClr>
            </a:outerShdw>
          </a:effectLst>
        </p:spPr>
      </p:pic>
      <p:pic>
        <p:nvPicPr>
          <p:cNvPr id="294" name="Google Shape;294;p22"/>
          <p:cNvPicPr preferRelativeResize="0"/>
          <p:nvPr/>
        </p:nvPicPr>
        <p:blipFill rotWithShape="1">
          <a:blip r:embed="rId4">
            <a:alphaModFix/>
          </a:blip>
          <a:srcRect b="0" l="0" r="0" t="0"/>
          <a:stretch/>
        </p:blipFill>
        <p:spPr>
          <a:xfrm rot="4520191">
            <a:off x="6010585" y="1789457"/>
            <a:ext cx="2324658" cy="3311360"/>
          </a:xfrm>
          <a:prstGeom prst="rect">
            <a:avLst/>
          </a:prstGeom>
          <a:noFill/>
          <a:ln cap="flat" cmpd="sng" w="28575">
            <a:solidFill>
              <a:srgbClr val="FF8022"/>
            </a:solidFill>
            <a:prstDash val="solid"/>
            <a:round/>
            <a:headEnd len="sm" w="sm" type="none"/>
            <a:tailEnd len="sm" w="sm" type="none"/>
          </a:ln>
          <a:effectLst>
            <a:outerShdw blurRad="57150" rotWithShape="0" algn="bl" dir="5400000" dist="19050">
              <a:srgbClr val="000000">
                <a:alpha val="60000"/>
              </a:srgbClr>
            </a:outerShdw>
          </a:effectLst>
        </p:spPr>
      </p:pic>
      <p:sp>
        <p:nvSpPr>
          <p:cNvPr id="295" name="Google Shape;295;p22"/>
          <p:cNvSpPr txBox="1"/>
          <p:nvPr/>
        </p:nvSpPr>
        <p:spPr>
          <a:xfrm rot="512592">
            <a:off x="4040047" y="4280939"/>
            <a:ext cx="888559" cy="348541"/>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Sheet 1</a:t>
            </a:r>
            <a:endParaRPr b="0" i="0" sz="1400" u="none" cap="none" strike="noStrike">
              <a:solidFill>
                <a:srgbClr val="000000"/>
              </a:solidFill>
              <a:latin typeface="Lato"/>
              <a:ea typeface="Lato"/>
              <a:cs typeface="Lato"/>
              <a:sym typeface="Lato"/>
            </a:endParaRPr>
          </a:p>
        </p:txBody>
      </p:sp>
      <p:sp>
        <p:nvSpPr>
          <p:cNvPr id="296" name="Google Shape;296;p22"/>
          <p:cNvSpPr txBox="1"/>
          <p:nvPr/>
        </p:nvSpPr>
        <p:spPr>
          <a:xfrm rot="-856252">
            <a:off x="8140319" y="4401826"/>
            <a:ext cx="888415" cy="348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Sheet 2</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3"/>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Pros and Cons of Entrepreneurship</a:t>
            </a:r>
            <a:endParaRPr b="1" i="0" sz="2900" u="none" cap="none" strike="noStrike">
              <a:latin typeface="Lato"/>
              <a:ea typeface="Lato"/>
              <a:cs typeface="Lato"/>
              <a:sym typeface="Lato"/>
            </a:endParaRPr>
          </a:p>
        </p:txBody>
      </p:sp>
      <p:graphicFrame>
        <p:nvGraphicFramePr>
          <p:cNvPr id="302" name="Google Shape;302;p23"/>
          <p:cNvGraphicFramePr/>
          <p:nvPr/>
        </p:nvGraphicFramePr>
        <p:xfrm>
          <a:off x="108788" y="1045938"/>
          <a:ext cx="3000000" cy="3000000"/>
        </p:xfrm>
        <a:graphic>
          <a:graphicData uri="http://schemas.openxmlformats.org/drawingml/2006/table">
            <a:tbl>
              <a:tblPr>
                <a:noFill/>
                <a:tableStyleId>{106CE389-7A81-4971-9418-9B227E76BCA5}</a:tableStyleId>
              </a:tblPr>
              <a:tblGrid>
                <a:gridCol w="1180050"/>
                <a:gridCol w="2693375"/>
                <a:gridCol w="2912200"/>
              </a:tblGrid>
              <a:tr h="4341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en-GB" sz="1700" u="none" cap="none" strike="noStrike">
                          <a:solidFill>
                            <a:srgbClr val="6AA84F"/>
                          </a:solidFill>
                          <a:latin typeface="Lato"/>
                          <a:ea typeface="Lato"/>
                          <a:cs typeface="Lato"/>
                          <a:sym typeface="Lato"/>
                        </a:rPr>
                        <a:t>Pros</a:t>
                      </a:r>
                      <a:endParaRPr b="1" sz="1700" u="none" cap="none" strike="noStrike">
                        <a:solidFill>
                          <a:srgbClr val="6AA84F"/>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en-GB" sz="1700" u="none" cap="none" strike="noStrike">
                          <a:solidFill>
                            <a:srgbClr val="FF0000"/>
                          </a:solidFill>
                          <a:latin typeface="Lato"/>
                          <a:ea typeface="Lato"/>
                          <a:cs typeface="Lato"/>
                          <a:sym typeface="Lato"/>
                        </a:rPr>
                        <a:t>Cons</a:t>
                      </a:r>
                      <a:endParaRPr b="1" sz="1700" u="none" cap="none" strike="noStrike">
                        <a:solidFill>
                          <a:srgbClr val="FF0000"/>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6595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Lato"/>
                          <a:ea typeface="Lato"/>
                          <a:cs typeface="Lato"/>
                          <a:sym typeface="Lato"/>
                        </a:rPr>
                        <a:t>Compensation</a:t>
                      </a:r>
                      <a:endParaRPr b="1" sz="1200" u="none" cap="none" strike="noStrike">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6AA84F"/>
                          </a:solidFill>
                          <a:latin typeface="Lato"/>
                          <a:ea typeface="Lato"/>
                          <a:cs typeface="Lato"/>
                          <a:sym typeface="Lato"/>
                        </a:rPr>
                        <a:t>Determines own pay</a:t>
                      </a:r>
                      <a:endParaRPr b="1" sz="1400" u="none" cap="none" strike="noStrike">
                        <a:solidFill>
                          <a:srgbClr val="6AA84F"/>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Often the last to be paid</a:t>
                      </a:r>
                      <a:endParaRPr sz="1400" u="none" cap="none" strike="noStrike">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6595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Lato"/>
                          <a:ea typeface="Lato"/>
                          <a:cs typeface="Lato"/>
                          <a:sym typeface="Lato"/>
                        </a:rPr>
                        <a:t>Work schedule</a:t>
                      </a:r>
                      <a:endParaRPr b="1" sz="1200" u="none" cap="none" strike="noStrike">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Can establish a flexible working schedule to meet their needs</a:t>
                      </a:r>
                      <a:endParaRPr sz="1400" u="none" cap="none" strike="noStrike">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FF0000"/>
                          </a:solidFill>
                          <a:latin typeface="Lato"/>
                          <a:ea typeface="Lato"/>
                          <a:cs typeface="Lato"/>
                          <a:sym typeface="Lato"/>
                        </a:rPr>
                        <a:t>Some people work better with structure</a:t>
                      </a:r>
                      <a:endParaRPr b="1" sz="1400" u="none" cap="none" strike="noStrike">
                        <a:solidFill>
                          <a:srgbClr val="FF0000"/>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6595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Lato"/>
                          <a:ea typeface="Lato"/>
                          <a:cs typeface="Lato"/>
                          <a:sym typeface="Lato"/>
                        </a:rPr>
                        <a:t>Responsibility</a:t>
                      </a:r>
                      <a:endParaRPr b="1" sz="1200" u="none" cap="none" strike="noStrike">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6AA84F"/>
                          </a:solidFill>
                          <a:latin typeface="Lato"/>
                          <a:ea typeface="Lato"/>
                          <a:cs typeface="Lato"/>
                          <a:sym typeface="Lato"/>
                        </a:rPr>
                        <a:t>Doesn’t have to answer to anyone. Can make all decisions independently</a:t>
                      </a:r>
                      <a:endParaRPr b="1" sz="1400" u="none" cap="none" strike="noStrike">
                        <a:solidFill>
                          <a:srgbClr val="6AA84F"/>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All responsibility falls on their shoulders</a:t>
                      </a:r>
                      <a:endParaRPr sz="1400" u="none" cap="none" strike="noStrike">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6595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Lato"/>
                          <a:ea typeface="Lato"/>
                          <a:cs typeface="Lato"/>
                          <a:sym typeface="Lato"/>
                        </a:rPr>
                        <a:t>Work </a:t>
                      </a:r>
                      <a:r>
                        <a:rPr b="1" lang="en-GB" sz="1200">
                          <a:latin typeface="Lato"/>
                          <a:ea typeface="Lato"/>
                          <a:cs typeface="Lato"/>
                          <a:sym typeface="Lato"/>
                        </a:rPr>
                        <a:t>e</a:t>
                      </a:r>
                      <a:r>
                        <a:rPr b="1" lang="en-GB" sz="1200" u="none" cap="none" strike="noStrike">
                          <a:latin typeface="Lato"/>
                          <a:ea typeface="Lato"/>
                          <a:cs typeface="Lato"/>
                          <a:sym typeface="Lato"/>
                        </a:rPr>
                        <a:t>nvironment</a:t>
                      </a:r>
                      <a:endParaRPr b="1" sz="1200" u="none" cap="none" strike="noStrike">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Has the freedom to choose their own work environment</a:t>
                      </a:r>
                      <a:endParaRPr sz="1400" u="none" cap="none" strike="noStrike">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FF0000"/>
                          </a:solidFill>
                          <a:latin typeface="Lato"/>
                          <a:ea typeface="Lato"/>
                          <a:cs typeface="Lato"/>
                          <a:sym typeface="Lato"/>
                        </a:rPr>
                        <a:t>May have to run business from an environment suited to other purposes</a:t>
                      </a:r>
                      <a:endParaRPr b="1" sz="1400" u="none" cap="none" strike="noStrike">
                        <a:solidFill>
                          <a:srgbClr val="FF0000"/>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341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Lato"/>
                          <a:ea typeface="Lato"/>
                          <a:cs typeface="Lato"/>
                          <a:sym typeface="Lato"/>
                        </a:rPr>
                        <a:t>Competition</a:t>
                      </a:r>
                      <a:endParaRPr b="1" sz="1200" u="none" cap="none" strike="noStrike">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Is not in competition with other colleagues</a:t>
                      </a:r>
                      <a:endParaRPr sz="1400" u="none" cap="none" strike="noStrike">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FF0000"/>
                          </a:solidFill>
                          <a:latin typeface="Lato"/>
                          <a:ea typeface="Lato"/>
                          <a:cs typeface="Lato"/>
                          <a:sym typeface="Lato"/>
                        </a:rPr>
                        <a:t>Is in competition with other businesses</a:t>
                      </a:r>
                      <a:endParaRPr b="1" sz="1400" u="none" cap="none" strike="noStrike">
                        <a:solidFill>
                          <a:srgbClr val="FF0000"/>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303" name="Google Shape;303;p23"/>
          <p:cNvSpPr/>
          <p:nvPr/>
        </p:nvSpPr>
        <p:spPr>
          <a:xfrm>
            <a:off x="1381650" y="1543500"/>
            <a:ext cx="2480700" cy="516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3"/>
          <p:cNvSpPr/>
          <p:nvPr/>
        </p:nvSpPr>
        <p:spPr>
          <a:xfrm>
            <a:off x="4166175" y="1543500"/>
            <a:ext cx="2480700" cy="516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3"/>
          <p:cNvSpPr/>
          <p:nvPr/>
        </p:nvSpPr>
        <p:spPr>
          <a:xfrm>
            <a:off x="1381650" y="2229300"/>
            <a:ext cx="2480700" cy="516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3"/>
          <p:cNvSpPr/>
          <p:nvPr/>
        </p:nvSpPr>
        <p:spPr>
          <a:xfrm>
            <a:off x="4166175" y="2229300"/>
            <a:ext cx="2480700" cy="516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3"/>
          <p:cNvSpPr/>
          <p:nvPr/>
        </p:nvSpPr>
        <p:spPr>
          <a:xfrm>
            <a:off x="1381650" y="2915100"/>
            <a:ext cx="2480700" cy="638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3"/>
          <p:cNvSpPr/>
          <p:nvPr/>
        </p:nvSpPr>
        <p:spPr>
          <a:xfrm>
            <a:off x="4166175" y="2915100"/>
            <a:ext cx="2480700" cy="638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3"/>
          <p:cNvSpPr/>
          <p:nvPr/>
        </p:nvSpPr>
        <p:spPr>
          <a:xfrm>
            <a:off x="1381650" y="3723000"/>
            <a:ext cx="2480700" cy="638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3"/>
          <p:cNvSpPr/>
          <p:nvPr/>
        </p:nvSpPr>
        <p:spPr>
          <a:xfrm>
            <a:off x="4129401" y="3723000"/>
            <a:ext cx="2663700" cy="638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3"/>
          <p:cNvSpPr/>
          <p:nvPr/>
        </p:nvSpPr>
        <p:spPr>
          <a:xfrm>
            <a:off x="1381650" y="4530900"/>
            <a:ext cx="2480700" cy="4143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3"/>
          <p:cNvSpPr/>
          <p:nvPr/>
        </p:nvSpPr>
        <p:spPr>
          <a:xfrm>
            <a:off x="4129400" y="4530900"/>
            <a:ext cx="2663700" cy="4143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3"/>
          <p:cNvSpPr txBox="1"/>
          <p:nvPr/>
        </p:nvSpPr>
        <p:spPr>
          <a:xfrm>
            <a:off x="6950700" y="1101750"/>
            <a:ext cx="1936500" cy="21549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Stretch:</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Looking at the statements in bold, can you identify how each </a:t>
            </a:r>
            <a:r>
              <a:rPr b="0" i="0" lang="en-GB" sz="1600" u="sng" cap="none" strike="noStrike">
                <a:solidFill>
                  <a:schemeClr val="accent1"/>
                </a:solidFill>
                <a:latin typeface="Lato"/>
                <a:ea typeface="Lato"/>
                <a:cs typeface="Lato"/>
                <a:sym typeface="Lato"/>
              </a:rPr>
              <a:t>pro/con</a:t>
            </a:r>
            <a:r>
              <a:rPr b="0" i="0" lang="en-GB" sz="1600" u="none" cap="none" strike="noStrike">
                <a:solidFill>
                  <a:schemeClr val="accent1"/>
                </a:solidFill>
                <a:latin typeface="Lato"/>
                <a:ea typeface="Lato"/>
                <a:cs typeface="Lato"/>
                <a:sym typeface="Lato"/>
              </a:rPr>
              <a:t> may be seen the other way?</a:t>
            </a:r>
            <a:endParaRPr b="0" i="0" sz="16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0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0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0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0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17" name="Shape 317"/>
        <p:cNvGrpSpPr/>
        <p:nvPr/>
      </p:nvGrpSpPr>
      <p:grpSpPr>
        <a:xfrm>
          <a:off x="0" y="0"/>
          <a:ext cx="0" cy="0"/>
          <a:chOff x="0" y="0"/>
          <a:chExt cx="0" cy="0"/>
        </a:xfrm>
      </p:grpSpPr>
      <p:sp>
        <p:nvSpPr>
          <p:cNvPr id="318" name="Google Shape;318;p24"/>
          <p:cNvSpPr txBox="1"/>
          <p:nvPr>
            <p:ph type="title"/>
          </p:nvPr>
        </p:nvSpPr>
        <p:spPr>
          <a:xfrm>
            <a:off x="405150" y="195300"/>
            <a:ext cx="8552100" cy="145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90"/>
              <a:buFont typeface="Arial"/>
              <a:buNone/>
            </a:pPr>
            <a:r>
              <a:rPr lang="en-GB" sz="5000">
                <a:solidFill>
                  <a:schemeClr val="lt1"/>
                </a:solidFill>
              </a:rPr>
              <a:t>Reflection</a:t>
            </a:r>
            <a:endParaRPr b="1" i="0" sz="5000" u="none" cap="none" strike="noStrike">
              <a:solidFill>
                <a:schemeClr val="lt1"/>
              </a:solidFill>
              <a:latin typeface="Lato"/>
              <a:ea typeface="Lato"/>
              <a:cs typeface="Lato"/>
              <a:sym typeface="Lato"/>
            </a:endParaRPr>
          </a:p>
        </p:txBody>
      </p:sp>
      <p:sp>
        <p:nvSpPr>
          <p:cNvPr id="319" name="Google Shape;319;p24"/>
          <p:cNvSpPr txBox="1"/>
          <p:nvPr/>
        </p:nvSpPr>
        <p:spPr>
          <a:xfrm>
            <a:off x="1099650" y="2031350"/>
            <a:ext cx="69447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Lato"/>
                <a:ea typeface="Lato"/>
                <a:cs typeface="Lato"/>
                <a:sym typeface="Lato"/>
              </a:rPr>
              <a:t>Would  you consider starting your own business?</a:t>
            </a:r>
            <a:endParaRPr b="1" i="0" sz="2400" u="none" cap="none" strike="noStrike">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3" name="Shape 323"/>
        <p:cNvGrpSpPr/>
        <p:nvPr/>
      </p:nvGrpSpPr>
      <p:grpSpPr>
        <a:xfrm>
          <a:off x="0" y="0"/>
          <a:ext cx="0" cy="0"/>
          <a:chOff x="0" y="0"/>
          <a:chExt cx="0" cy="0"/>
        </a:xfrm>
      </p:grpSpPr>
      <p:sp>
        <p:nvSpPr>
          <p:cNvPr id="324" name="Google Shape;324;p2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25" name="Google Shape;325;p25"/>
          <p:cNvSpPr txBox="1"/>
          <p:nvPr/>
        </p:nvSpPr>
        <p:spPr>
          <a:xfrm>
            <a:off x="0" y="1491150"/>
            <a:ext cx="9144000" cy="2051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200" u="none" cap="none" strike="noStrike">
                <a:solidFill>
                  <a:schemeClr val="lt1"/>
                </a:solidFill>
                <a:latin typeface="Lato"/>
                <a:ea typeface="Lato"/>
                <a:cs typeface="Lato"/>
                <a:sym typeface="Lato"/>
              </a:rPr>
              <a:t>Session 3:</a:t>
            </a:r>
            <a:endParaRPr b="0" i="0" sz="22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Lato"/>
                <a:ea typeface="Lato"/>
                <a:cs typeface="Lato"/>
                <a:sym typeface="Lato"/>
              </a:rPr>
              <a:t>Understanding gig work and your rights</a:t>
            </a:r>
            <a:endParaRPr b="1" i="0" sz="4800" u="none" cap="none" strike="noStrike">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Unit outline</a:t>
            </a:r>
            <a:endParaRPr b="1" i="0" sz="2900" u="none" cap="none" strike="noStrike">
              <a:latin typeface="Lato"/>
              <a:ea typeface="Lato"/>
              <a:cs typeface="Lato"/>
              <a:sym typeface="Lato"/>
            </a:endParaRPr>
          </a:p>
        </p:txBody>
      </p:sp>
      <p:graphicFrame>
        <p:nvGraphicFramePr>
          <p:cNvPr id="331" name="Google Shape;331;p26"/>
          <p:cNvGraphicFramePr/>
          <p:nvPr/>
        </p:nvGraphicFramePr>
        <p:xfrm>
          <a:off x="278325" y="1721850"/>
          <a:ext cx="3000000" cy="3000000"/>
        </p:xfrm>
        <a:graphic>
          <a:graphicData uri="http://schemas.openxmlformats.org/drawingml/2006/table">
            <a:tbl>
              <a:tblPr>
                <a:noFill/>
                <a:tableStyleId>{8EC9ACEC-D7DB-434A-BBD8-2C261259F610}</a:tableStyleId>
              </a:tblPr>
              <a:tblGrid>
                <a:gridCol w="1644250"/>
                <a:gridCol w="1768350"/>
                <a:gridCol w="1755400"/>
                <a:gridCol w="1907000"/>
                <a:gridCol w="1518450"/>
              </a:tblGrid>
              <a:tr h="335825">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1</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2</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3</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4</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5</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240100">
                <a:tc>
                  <a:txBody>
                    <a:bodyPr/>
                    <a:lstStyle/>
                    <a:p>
                      <a:pPr indent="0" lvl="0" marL="0" marR="0" rtl="0" algn="ctr">
                        <a:lnSpc>
                          <a:spcPct val="100000"/>
                        </a:lnSpc>
                        <a:spcBef>
                          <a:spcPts val="0"/>
                        </a:spcBef>
                        <a:spcAft>
                          <a:spcPts val="0"/>
                        </a:spcAft>
                        <a:buClr>
                          <a:srgbClr val="000000"/>
                        </a:buClr>
                        <a:buSzPts val="1400"/>
                        <a:buFont typeface="Arial"/>
                        <a:buNone/>
                      </a:pPr>
                      <a:r>
                        <a:rPr b="1" lang="en-GB" sz="1500">
                          <a:solidFill>
                            <a:schemeClr val="dk1"/>
                          </a:solidFill>
                          <a:latin typeface="Lato"/>
                          <a:ea typeface="Lato"/>
                          <a:cs typeface="Lato"/>
                          <a:sym typeface="Lato"/>
                        </a:rPr>
                        <a:t>Professional services careers</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Apprenticeships</a:t>
                      </a:r>
                      <a:endParaRPr b="1" sz="15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Entrepreneurship</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accent2"/>
                          </a:solidFill>
                          <a:latin typeface="Lato"/>
                          <a:ea typeface="Lato"/>
                          <a:cs typeface="Lato"/>
                          <a:sym typeface="Lato"/>
                        </a:rPr>
                        <a:t>Understanding gig work and employment rights</a:t>
                      </a:r>
                      <a:endParaRPr b="1" sz="15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Speaking up at work</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35" name="Shape 335"/>
        <p:cNvGrpSpPr/>
        <p:nvPr/>
      </p:nvGrpSpPr>
      <p:grpSpPr>
        <a:xfrm>
          <a:off x="0" y="0"/>
          <a:ext cx="0" cy="0"/>
          <a:chOff x="0" y="0"/>
          <a:chExt cx="0" cy="0"/>
        </a:xfrm>
      </p:grpSpPr>
      <p:sp>
        <p:nvSpPr>
          <p:cNvPr id="336" name="Google Shape;336;p27"/>
          <p:cNvSpPr/>
          <p:nvPr/>
        </p:nvSpPr>
        <p:spPr>
          <a:xfrm>
            <a:off x="1863174" y="821276"/>
            <a:ext cx="5275422" cy="3286656"/>
          </a:xfrm>
          <a:prstGeom prst="irregularSeal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GB" sz="2600" u="none" cap="none" strike="noStrike">
                <a:solidFill>
                  <a:schemeClr val="dk1"/>
                </a:solidFill>
                <a:latin typeface="Lato"/>
                <a:ea typeface="Lato"/>
                <a:cs typeface="Lato"/>
                <a:sym typeface="Lato"/>
              </a:rPr>
              <a:t>The gig economy: characteristics</a:t>
            </a:r>
            <a:endParaRPr b="1" i="0" sz="2600" u="none" cap="none" strike="noStrike">
              <a:solidFill>
                <a:schemeClr val="dk1"/>
              </a:solidFill>
              <a:latin typeface="Lato"/>
              <a:ea typeface="Lato"/>
              <a:cs typeface="Lato"/>
              <a:sym typeface="Lato"/>
            </a:endParaRPr>
          </a:p>
        </p:txBody>
      </p:sp>
      <p:sp>
        <p:nvSpPr>
          <p:cNvPr id="337" name="Google Shape;337;p27"/>
          <p:cNvSpPr txBox="1"/>
          <p:nvPr/>
        </p:nvSpPr>
        <p:spPr>
          <a:xfrm>
            <a:off x="151525" y="673550"/>
            <a:ext cx="18414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Labour is provided through online digital platforms </a:t>
            </a:r>
            <a:endParaRPr b="1" i="0" sz="1600" u="none" cap="none" strike="noStrike">
              <a:solidFill>
                <a:schemeClr val="lt1"/>
              </a:solidFill>
              <a:latin typeface="Lato"/>
              <a:ea typeface="Lato"/>
              <a:cs typeface="Lato"/>
              <a:sym typeface="Lato"/>
            </a:endParaRPr>
          </a:p>
        </p:txBody>
      </p:sp>
      <p:sp>
        <p:nvSpPr>
          <p:cNvPr id="338" name="Google Shape;338;p27"/>
          <p:cNvSpPr txBox="1"/>
          <p:nvPr/>
        </p:nvSpPr>
        <p:spPr>
          <a:xfrm>
            <a:off x="6562125" y="252325"/>
            <a:ext cx="18414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Workers are usually independent contractors or freelancers </a:t>
            </a:r>
            <a:endParaRPr b="1" i="0" sz="1600" u="none" cap="none" strike="noStrike">
              <a:solidFill>
                <a:schemeClr val="lt1"/>
              </a:solidFill>
              <a:latin typeface="Lato"/>
              <a:ea typeface="Lato"/>
              <a:cs typeface="Lato"/>
              <a:sym typeface="Lato"/>
            </a:endParaRPr>
          </a:p>
        </p:txBody>
      </p:sp>
      <p:sp>
        <p:nvSpPr>
          <p:cNvPr id="339" name="Google Shape;339;p27"/>
          <p:cNvSpPr txBox="1"/>
          <p:nvPr/>
        </p:nvSpPr>
        <p:spPr>
          <a:xfrm>
            <a:off x="7253775" y="3063800"/>
            <a:ext cx="1841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Work is allocated on a temporary basis</a:t>
            </a:r>
            <a:endParaRPr b="1" i="0" sz="1600" u="none" cap="none" strike="noStrike">
              <a:solidFill>
                <a:schemeClr val="lt1"/>
              </a:solidFill>
              <a:latin typeface="Lato"/>
              <a:ea typeface="Lato"/>
              <a:cs typeface="Lato"/>
              <a:sym typeface="Lato"/>
            </a:endParaRPr>
          </a:p>
        </p:txBody>
      </p:sp>
      <p:sp>
        <p:nvSpPr>
          <p:cNvPr id="340" name="Google Shape;340;p27"/>
          <p:cNvSpPr txBox="1"/>
          <p:nvPr/>
        </p:nvSpPr>
        <p:spPr>
          <a:xfrm>
            <a:off x="5297200" y="3763200"/>
            <a:ext cx="18414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Workers gain an element of flexibility and independence</a:t>
            </a:r>
            <a:endParaRPr b="1" i="0" sz="1600" u="none" cap="none" strike="noStrike">
              <a:solidFill>
                <a:schemeClr val="lt1"/>
              </a:solidFill>
              <a:latin typeface="Lato"/>
              <a:ea typeface="Lato"/>
              <a:cs typeface="Lato"/>
              <a:sym typeface="Lato"/>
            </a:endParaRPr>
          </a:p>
        </p:txBody>
      </p:sp>
      <p:sp>
        <p:nvSpPr>
          <p:cNvPr id="341" name="Google Shape;341;p27"/>
          <p:cNvSpPr txBox="1"/>
          <p:nvPr/>
        </p:nvSpPr>
        <p:spPr>
          <a:xfrm>
            <a:off x="807725" y="3386325"/>
            <a:ext cx="18414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This structure often allows companies to provide services at lower cost</a:t>
            </a:r>
            <a:endParaRPr b="1" i="0" sz="1600" u="none" cap="none" strike="noStrike">
              <a:solidFill>
                <a:schemeClr val="lt1"/>
              </a:solidFill>
              <a:latin typeface="Lato"/>
              <a:ea typeface="Lato"/>
              <a:cs typeface="Lato"/>
              <a:sym typeface="Lato"/>
            </a:endParaRPr>
          </a:p>
        </p:txBody>
      </p:sp>
      <p:pic>
        <p:nvPicPr>
          <p:cNvPr id="342" name="Google Shape;342;p27"/>
          <p:cNvPicPr preferRelativeResize="0"/>
          <p:nvPr/>
        </p:nvPicPr>
        <p:blipFill rotWithShape="1">
          <a:blip r:embed="rId3">
            <a:alphaModFix/>
          </a:blip>
          <a:srcRect b="0" l="0" r="0" t="0"/>
          <a:stretch/>
        </p:blipFill>
        <p:spPr>
          <a:xfrm>
            <a:off x="2575850" y="2064225"/>
            <a:ext cx="449850" cy="449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3b35df0ce3d_0_5"/>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Five ways to ensure we have a </a:t>
            </a:r>
            <a:r>
              <a:rPr b="1" i="0" lang="en-GB" sz="2900" u="none" cap="none" strike="noStrike">
                <a:solidFill>
                  <a:srgbClr val="FF8022"/>
                </a:solidFill>
                <a:latin typeface="Lato"/>
                <a:ea typeface="Lato"/>
                <a:cs typeface="Lato"/>
                <a:sym typeface="Lato"/>
              </a:rPr>
              <a:t>respectful learning environment</a:t>
            </a:r>
            <a:endParaRPr b="1" i="0" sz="2900" u="none" cap="none" strike="noStrike">
              <a:solidFill>
                <a:srgbClr val="FF8022"/>
              </a:solidFill>
              <a:latin typeface="Lato"/>
              <a:ea typeface="Lato"/>
              <a:cs typeface="Lato"/>
              <a:sym typeface="Lato"/>
            </a:endParaRPr>
          </a:p>
        </p:txBody>
      </p:sp>
      <p:sp>
        <p:nvSpPr>
          <p:cNvPr id="77" name="Google Shape;77;g3b35df0ce3d_0_5"/>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78" name="Google Shape;78;g3b35df0ce3d_0_5"/>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46" name="Shape 346"/>
        <p:cNvGrpSpPr/>
        <p:nvPr/>
      </p:nvGrpSpPr>
      <p:grpSpPr>
        <a:xfrm>
          <a:off x="0" y="0"/>
          <a:ext cx="0" cy="0"/>
          <a:chOff x="0" y="0"/>
          <a:chExt cx="0" cy="0"/>
        </a:xfrm>
      </p:grpSpPr>
      <p:sp>
        <p:nvSpPr>
          <p:cNvPr id="347" name="Google Shape;347;p28"/>
          <p:cNvSpPr/>
          <p:nvPr/>
        </p:nvSpPr>
        <p:spPr>
          <a:xfrm>
            <a:off x="1863174" y="821276"/>
            <a:ext cx="5275422" cy="3286656"/>
          </a:xfrm>
          <a:prstGeom prst="star32">
            <a:avLst>
              <a:gd fmla="val 37500"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GB" sz="2600" u="none" cap="none" strike="noStrike">
                <a:solidFill>
                  <a:schemeClr val="dk1"/>
                </a:solidFill>
                <a:latin typeface="Lato"/>
                <a:ea typeface="Lato"/>
                <a:cs typeface="Lato"/>
                <a:sym typeface="Lato"/>
              </a:rPr>
              <a:t>Can you think of some gig economy jobs/work?</a:t>
            </a:r>
            <a:endParaRPr b="1" i="0" sz="2600" u="none" cap="none" strike="noStrike">
              <a:solidFill>
                <a:schemeClr val="dk1"/>
              </a:solidFill>
              <a:latin typeface="Lato"/>
              <a:ea typeface="Lato"/>
              <a:cs typeface="Lato"/>
              <a:sym typeface="Lato"/>
            </a:endParaRPr>
          </a:p>
        </p:txBody>
      </p:sp>
      <p:sp>
        <p:nvSpPr>
          <p:cNvPr id="348" name="Google Shape;348;p28"/>
          <p:cNvSpPr txBox="1"/>
          <p:nvPr/>
        </p:nvSpPr>
        <p:spPr>
          <a:xfrm>
            <a:off x="151525" y="673550"/>
            <a:ext cx="18414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Uber/Deliveroo/UberEats driver</a:t>
            </a:r>
            <a:endParaRPr b="1" i="0" sz="1600" u="none" cap="none" strike="noStrike">
              <a:solidFill>
                <a:schemeClr val="lt1"/>
              </a:solidFill>
              <a:latin typeface="Lato"/>
              <a:ea typeface="Lato"/>
              <a:cs typeface="Lato"/>
              <a:sym typeface="Lato"/>
            </a:endParaRPr>
          </a:p>
        </p:txBody>
      </p:sp>
      <p:sp>
        <p:nvSpPr>
          <p:cNvPr id="349" name="Google Shape;349;p28"/>
          <p:cNvSpPr txBox="1"/>
          <p:nvPr/>
        </p:nvSpPr>
        <p:spPr>
          <a:xfrm>
            <a:off x="6562125" y="252325"/>
            <a:ext cx="18414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Amazon delivery driver</a:t>
            </a:r>
            <a:endParaRPr b="1" i="0" sz="1600" u="none" cap="none" strike="noStrike">
              <a:solidFill>
                <a:schemeClr val="lt1"/>
              </a:solidFill>
              <a:latin typeface="Lato"/>
              <a:ea typeface="Lato"/>
              <a:cs typeface="Lato"/>
              <a:sym typeface="Lato"/>
            </a:endParaRPr>
          </a:p>
        </p:txBody>
      </p:sp>
      <p:sp>
        <p:nvSpPr>
          <p:cNvPr id="350" name="Google Shape;350;p28"/>
          <p:cNvSpPr txBox="1"/>
          <p:nvPr/>
        </p:nvSpPr>
        <p:spPr>
          <a:xfrm>
            <a:off x="6866425" y="3105675"/>
            <a:ext cx="18414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Graphic designer</a:t>
            </a:r>
            <a:endParaRPr b="1" i="0" sz="1600" u="none" cap="none" strike="noStrike">
              <a:solidFill>
                <a:schemeClr val="lt1"/>
              </a:solidFill>
              <a:latin typeface="Lato"/>
              <a:ea typeface="Lato"/>
              <a:cs typeface="Lato"/>
              <a:sym typeface="Lato"/>
            </a:endParaRPr>
          </a:p>
        </p:txBody>
      </p:sp>
      <p:sp>
        <p:nvSpPr>
          <p:cNvPr id="351" name="Google Shape;351;p28"/>
          <p:cNvSpPr txBox="1"/>
          <p:nvPr/>
        </p:nvSpPr>
        <p:spPr>
          <a:xfrm>
            <a:off x="5232400" y="3930625"/>
            <a:ext cx="18414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Freelance writer</a:t>
            </a:r>
            <a:endParaRPr b="1" i="0" sz="1600" u="none" cap="none" strike="noStrike">
              <a:solidFill>
                <a:schemeClr val="lt1"/>
              </a:solidFill>
              <a:latin typeface="Lato"/>
              <a:ea typeface="Lato"/>
              <a:cs typeface="Lato"/>
              <a:sym typeface="Lato"/>
            </a:endParaRPr>
          </a:p>
        </p:txBody>
      </p:sp>
      <p:sp>
        <p:nvSpPr>
          <p:cNvPr id="352" name="Google Shape;352;p28"/>
          <p:cNvSpPr txBox="1"/>
          <p:nvPr/>
        </p:nvSpPr>
        <p:spPr>
          <a:xfrm>
            <a:off x="21775" y="2249050"/>
            <a:ext cx="18414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Photographer</a:t>
            </a:r>
            <a:endParaRPr b="1" i="0" sz="1600" u="none" cap="none" strike="noStrike">
              <a:solidFill>
                <a:schemeClr val="lt1"/>
              </a:solidFill>
              <a:latin typeface="Lato"/>
              <a:ea typeface="Lato"/>
              <a:cs typeface="Lato"/>
              <a:sym typeface="Lato"/>
            </a:endParaRPr>
          </a:p>
        </p:txBody>
      </p:sp>
      <p:pic>
        <p:nvPicPr>
          <p:cNvPr id="353" name="Google Shape;353;p28"/>
          <p:cNvPicPr preferRelativeResize="0"/>
          <p:nvPr/>
        </p:nvPicPr>
        <p:blipFill rotWithShape="1">
          <a:blip r:embed="rId3">
            <a:alphaModFix/>
          </a:blip>
          <a:srcRect b="0" l="0" r="0" t="0"/>
          <a:stretch/>
        </p:blipFill>
        <p:spPr>
          <a:xfrm>
            <a:off x="2595850" y="2037929"/>
            <a:ext cx="533825" cy="533825"/>
          </a:xfrm>
          <a:prstGeom prst="rect">
            <a:avLst/>
          </a:prstGeom>
          <a:noFill/>
          <a:ln>
            <a:noFill/>
          </a:ln>
        </p:spPr>
      </p:pic>
      <p:sp>
        <p:nvSpPr>
          <p:cNvPr id="354" name="Google Shape;354;p28"/>
          <p:cNvSpPr txBox="1"/>
          <p:nvPr/>
        </p:nvSpPr>
        <p:spPr>
          <a:xfrm>
            <a:off x="2491550" y="375325"/>
            <a:ext cx="18414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Actor</a:t>
            </a:r>
            <a:endParaRPr b="1" i="0" sz="1600" u="none" cap="none" strike="noStrike">
              <a:solidFill>
                <a:schemeClr val="lt1"/>
              </a:solidFill>
              <a:latin typeface="Lato"/>
              <a:ea typeface="Lato"/>
              <a:cs typeface="Lato"/>
              <a:sym typeface="Lato"/>
            </a:endParaRPr>
          </a:p>
        </p:txBody>
      </p:sp>
      <p:sp>
        <p:nvSpPr>
          <p:cNvPr id="355" name="Google Shape;355;p28"/>
          <p:cNvSpPr txBox="1"/>
          <p:nvPr/>
        </p:nvSpPr>
        <p:spPr>
          <a:xfrm>
            <a:off x="4526838" y="252325"/>
            <a:ext cx="18414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Cleaner</a:t>
            </a:r>
            <a:endParaRPr b="1" i="0" sz="1600" u="none" cap="none" strike="noStrike">
              <a:solidFill>
                <a:schemeClr val="lt1"/>
              </a:solidFill>
              <a:latin typeface="Lato"/>
              <a:ea typeface="Lato"/>
              <a:cs typeface="Lato"/>
              <a:sym typeface="Lato"/>
            </a:endParaRPr>
          </a:p>
        </p:txBody>
      </p:sp>
      <p:sp>
        <p:nvSpPr>
          <p:cNvPr id="356" name="Google Shape;356;p28"/>
          <p:cNvSpPr txBox="1"/>
          <p:nvPr/>
        </p:nvSpPr>
        <p:spPr>
          <a:xfrm>
            <a:off x="6866413" y="1801988"/>
            <a:ext cx="18414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Online tutor</a:t>
            </a:r>
            <a:endParaRPr b="1" i="0" sz="1600" u="none" cap="none" strike="noStrike">
              <a:solidFill>
                <a:schemeClr val="lt1"/>
              </a:solidFill>
              <a:latin typeface="Lato"/>
              <a:ea typeface="Lato"/>
              <a:cs typeface="Lato"/>
              <a:sym typeface="Lato"/>
            </a:endParaRPr>
          </a:p>
        </p:txBody>
      </p:sp>
      <p:sp>
        <p:nvSpPr>
          <p:cNvPr id="357" name="Google Shape;357;p28"/>
          <p:cNvSpPr txBox="1"/>
          <p:nvPr/>
        </p:nvSpPr>
        <p:spPr>
          <a:xfrm>
            <a:off x="650150" y="3434075"/>
            <a:ext cx="18414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Personal trainer</a:t>
            </a:r>
            <a:endParaRPr b="1" i="0" sz="1600" u="none" cap="none" strike="noStrike">
              <a:solidFill>
                <a:schemeClr val="lt1"/>
              </a:solidFill>
              <a:latin typeface="Lato"/>
              <a:ea typeface="Lato"/>
              <a:cs typeface="Lato"/>
              <a:sym typeface="Lato"/>
            </a:endParaRPr>
          </a:p>
        </p:txBody>
      </p:sp>
      <p:sp>
        <p:nvSpPr>
          <p:cNvPr id="358" name="Google Shape;358;p28"/>
          <p:cNvSpPr txBox="1"/>
          <p:nvPr/>
        </p:nvSpPr>
        <p:spPr>
          <a:xfrm>
            <a:off x="2491550" y="4187675"/>
            <a:ext cx="18414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Musician</a:t>
            </a:r>
            <a:endParaRPr b="1" i="0" sz="16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3b739f034e8_0_69"/>
          <p:cNvSpPr txBox="1"/>
          <p:nvPr/>
        </p:nvSpPr>
        <p:spPr>
          <a:xfrm>
            <a:off x="3064150" y="1121475"/>
            <a:ext cx="5413800" cy="297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600">
                <a:latin typeface="Lato"/>
                <a:ea typeface="Lato"/>
                <a:cs typeface="Lato"/>
                <a:sym typeface="Lato"/>
              </a:rPr>
              <a:t>Dave works as a </a:t>
            </a:r>
            <a:r>
              <a:rPr b="1" lang="en-GB" sz="1600">
                <a:latin typeface="Lato"/>
                <a:ea typeface="Lato"/>
                <a:cs typeface="Lato"/>
                <a:sym typeface="Lato"/>
              </a:rPr>
              <a:t>delivery driver</a:t>
            </a:r>
            <a:r>
              <a:rPr lang="en-GB" sz="1600">
                <a:latin typeface="Lato"/>
                <a:ea typeface="Lato"/>
                <a:cs typeface="Lato"/>
                <a:sym typeface="Lato"/>
              </a:rPr>
              <a:t> for Deliveroo. He likes that he can </a:t>
            </a:r>
            <a:r>
              <a:rPr b="1" lang="en-GB" sz="1600">
                <a:latin typeface="Lato"/>
                <a:ea typeface="Lato"/>
                <a:cs typeface="Lato"/>
                <a:sym typeface="Lato"/>
              </a:rPr>
              <a:t>choose his own hours</a:t>
            </a:r>
            <a:r>
              <a:rPr lang="en-GB" sz="1600">
                <a:latin typeface="Lato"/>
                <a:ea typeface="Lato"/>
                <a:cs typeface="Lato"/>
                <a:sym typeface="Lato"/>
              </a:rPr>
              <a:t> and </a:t>
            </a:r>
            <a:r>
              <a:rPr b="1" lang="en-GB" sz="1600">
                <a:latin typeface="Lato"/>
                <a:ea typeface="Lato"/>
                <a:cs typeface="Lato"/>
                <a:sym typeface="Lato"/>
              </a:rPr>
              <a:t>work extra shifts</a:t>
            </a:r>
            <a:r>
              <a:rPr lang="en-GB" sz="1600">
                <a:latin typeface="Lato"/>
                <a:ea typeface="Lato"/>
                <a:cs typeface="Lato"/>
                <a:sym typeface="Lato"/>
              </a:rPr>
              <a:t> when he wants to earn more money.</a:t>
            </a:r>
            <a:endParaRPr sz="1600">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a:p>
            <a:pPr indent="0" lvl="0" marL="0" rtl="0" algn="l">
              <a:lnSpc>
                <a:spcPct val="115000"/>
              </a:lnSpc>
              <a:spcBef>
                <a:spcPts val="0"/>
              </a:spcBef>
              <a:spcAft>
                <a:spcPts val="0"/>
              </a:spcAft>
              <a:buNone/>
            </a:pPr>
            <a:r>
              <a:rPr lang="en-GB" sz="1600">
                <a:latin typeface="Lato"/>
                <a:ea typeface="Lato"/>
                <a:cs typeface="Lato"/>
                <a:sym typeface="Lato"/>
              </a:rPr>
              <a:t>Dave is about to </a:t>
            </a:r>
            <a:r>
              <a:rPr b="1" lang="en-GB" sz="1600">
                <a:latin typeface="Lato"/>
                <a:ea typeface="Lato"/>
                <a:cs typeface="Lato"/>
                <a:sym typeface="Lato"/>
              </a:rPr>
              <a:t>have a baby</a:t>
            </a:r>
            <a:r>
              <a:rPr lang="en-GB" sz="1600">
                <a:latin typeface="Lato"/>
                <a:ea typeface="Lato"/>
                <a:cs typeface="Lato"/>
                <a:sym typeface="Lato"/>
              </a:rPr>
              <a:t> so he’s been trying to save as much as he can. </a:t>
            </a:r>
            <a:br>
              <a:rPr lang="en-GB" sz="1600">
                <a:latin typeface="Lato"/>
                <a:ea typeface="Lato"/>
                <a:cs typeface="Lato"/>
                <a:sym typeface="Lato"/>
              </a:rPr>
            </a:br>
            <a:endParaRPr sz="1600">
              <a:latin typeface="Lato"/>
              <a:ea typeface="Lato"/>
              <a:cs typeface="Lato"/>
              <a:sym typeface="Lato"/>
            </a:endParaRPr>
          </a:p>
          <a:p>
            <a:pPr indent="0" lvl="0" marL="0" rtl="0" algn="l">
              <a:lnSpc>
                <a:spcPct val="115000"/>
              </a:lnSpc>
              <a:spcBef>
                <a:spcPts val="0"/>
              </a:spcBef>
              <a:spcAft>
                <a:spcPts val="0"/>
              </a:spcAft>
              <a:buNone/>
            </a:pPr>
            <a:r>
              <a:rPr lang="en-GB" sz="1600">
                <a:latin typeface="Lato"/>
                <a:ea typeface="Lato"/>
                <a:cs typeface="Lato"/>
                <a:sym typeface="Lato"/>
              </a:rPr>
              <a:t>However, his </a:t>
            </a:r>
            <a:r>
              <a:rPr b="1" lang="en-GB" sz="1600">
                <a:latin typeface="Lato"/>
                <a:ea typeface="Lato"/>
                <a:cs typeface="Lato"/>
                <a:sym typeface="Lato"/>
              </a:rPr>
              <a:t>back has been seriously hurting again</a:t>
            </a:r>
            <a:r>
              <a:rPr lang="en-GB" sz="1600">
                <a:latin typeface="Lato"/>
                <a:ea typeface="Lato"/>
                <a:cs typeface="Lato"/>
                <a:sym typeface="Lato"/>
              </a:rPr>
              <a:t> from an old injury, and he’s worried about taking time off to rest and recover. </a:t>
            </a:r>
            <a:endParaRPr b="1" sz="1600">
              <a:solidFill>
                <a:schemeClr val="accent1"/>
              </a:solidFill>
              <a:latin typeface="Lato"/>
              <a:ea typeface="Lato"/>
              <a:cs typeface="Lato"/>
              <a:sym typeface="Lato"/>
            </a:endParaRPr>
          </a:p>
        </p:txBody>
      </p:sp>
      <p:sp>
        <p:nvSpPr>
          <p:cNvPr id="364" name="Google Shape;364;g3b739f034e8_0_69"/>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1: Read Dave’s Story</a:t>
            </a:r>
            <a:endParaRPr/>
          </a:p>
        </p:txBody>
      </p:sp>
      <p:pic>
        <p:nvPicPr>
          <p:cNvPr id="365" name="Google Shape;365;g3b739f034e8_0_69"/>
          <p:cNvPicPr preferRelativeResize="0"/>
          <p:nvPr/>
        </p:nvPicPr>
        <p:blipFill>
          <a:blip r:embed="rId3">
            <a:alphaModFix/>
          </a:blip>
          <a:stretch>
            <a:fillRect/>
          </a:stretch>
        </p:blipFill>
        <p:spPr>
          <a:xfrm>
            <a:off x="222200" y="1289675"/>
            <a:ext cx="2717102" cy="2643501"/>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3b739f034e8_0_75"/>
          <p:cNvSpPr txBox="1"/>
          <p:nvPr/>
        </p:nvSpPr>
        <p:spPr>
          <a:xfrm>
            <a:off x="216925" y="1224500"/>
            <a:ext cx="3430800" cy="312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a:latin typeface="Lato"/>
                <a:ea typeface="Lato"/>
                <a:cs typeface="Lato"/>
                <a:sym typeface="Lato"/>
              </a:rPr>
              <a:t>Dave works as a </a:t>
            </a:r>
            <a:r>
              <a:rPr b="1" lang="en-GB">
                <a:latin typeface="Lato"/>
                <a:ea typeface="Lato"/>
                <a:cs typeface="Lato"/>
                <a:sym typeface="Lato"/>
              </a:rPr>
              <a:t>delivery rider</a:t>
            </a:r>
            <a:r>
              <a:rPr lang="en-GB">
                <a:latin typeface="Lato"/>
                <a:ea typeface="Lato"/>
                <a:cs typeface="Lato"/>
                <a:sym typeface="Lato"/>
              </a:rPr>
              <a:t> for Deliveroo. He likes that he can </a:t>
            </a:r>
            <a:r>
              <a:rPr b="1" lang="en-GB">
                <a:latin typeface="Lato"/>
                <a:ea typeface="Lato"/>
                <a:cs typeface="Lato"/>
                <a:sym typeface="Lato"/>
              </a:rPr>
              <a:t>choose his own hours</a:t>
            </a:r>
            <a:r>
              <a:rPr lang="en-GB">
                <a:latin typeface="Lato"/>
                <a:ea typeface="Lato"/>
                <a:cs typeface="Lato"/>
                <a:sym typeface="Lato"/>
              </a:rPr>
              <a:t> and </a:t>
            </a:r>
            <a:r>
              <a:rPr b="1" lang="en-GB">
                <a:latin typeface="Lato"/>
                <a:ea typeface="Lato"/>
                <a:cs typeface="Lato"/>
                <a:sym typeface="Lato"/>
              </a:rPr>
              <a:t>work extra shifts</a:t>
            </a:r>
            <a:r>
              <a:rPr lang="en-GB">
                <a:latin typeface="Lato"/>
                <a:ea typeface="Lato"/>
                <a:cs typeface="Lato"/>
                <a:sym typeface="Lato"/>
              </a:rPr>
              <a:t> when he wants to earn more money.</a:t>
            </a:r>
            <a:endParaRPr>
              <a:latin typeface="Lato"/>
              <a:ea typeface="Lato"/>
              <a:cs typeface="Lato"/>
              <a:sym typeface="Lato"/>
            </a:endParaRPr>
          </a:p>
          <a:p>
            <a:pPr indent="0" lvl="0" marL="0" rtl="0" algn="l">
              <a:lnSpc>
                <a:spcPct val="115000"/>
              </a:lnSpc>
              <a:spcBef>
                <a:spcPts val="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None/>
            </a:pPr>
            <a:r>
              <a:rPr lang="en-GB">
                <a:latin typeface="Lato"/>
                <a:ea typeface="Lato"/>
                <a:cs typeface="Lato"/>
                <a:sym typeface="Lato"/>
              </a:rPr>
              <a:t>Dave is about to </a:t>
            </a:r>
            <a:r>
              <a:rPr b="1" lang="en-GB">
                <a:latin typeface="Lato"/>
                <a:ea typeface="Lato"/>
                <a:cs typeface="Lato"/>
                <a:sym typeface="Lato"/>
              </a:rPr>
              <a:t>have a baby</a:t>
            </a:r>
            <a:r>
              <a:rPr lang="en-GB">
                <a:latin typeface="Lato"/>
                <a:ea typeface="Lato"/>
                <a:cs typeface="Lato"/>
                <a:sym typeface="Lato"/>
              </a:rPr>
              <a:t> so he’s been trying to save as much as he can. </a:t>
            </a:r>
            <a:br>
              <a:rPr lang="en-GB">
                <a:latin typeface="Lato"/>
                <a:ea typeface="Lato"/>
                <a:cs typeface="Lato"/>
                <a:sym typeface="Lato"/>
              </a:rPr>
            </a:br>
            <a:endParaRPr>
              <a:latin typeface="Lato"/>
              <a:ea typeface="Lato"/>
              <a:cs typeface="Lato"/>
              <a:sym typeface="Lato"/>
            </a:endParaRPr>
          </a:p>
          <a:p>
            <a:pPr indent="0" lvl="0" marL="0" rtl="0" algn="l">
              <a:lnSpc>
                <a:spcPct val="115000"/>
              </a:lnSpc>
              <a:spcBef>
                <a:spcPts val="0"/>
              </a:spcBef>
              <a:spcAft>
                <a:spcPts val="0"/>
              </a:spcAft>
              <a:buNone/>
            </a:pPr>
            <a:r>
              <a:rPr lang="en-GB">
                <a:latin typeface="Lato"/>
                <a:ea typeface="Lato"/>
                <a:cs typeface="Lato"/>
                <a:sym typeface="Lato"/>
              </a:rPr>
              <a:t>However, his </a:t>
            </a:r>
            <a:r>
              <a:rPr b="1" lang="en-GB">
                <a:latin typeface="Lato"/>
                <a:ea typeface="Lato"/>
                <a:cs typeface="Lato"/>
                <a:sym typeface="Lato"/>
              </a:rPr>
              <a:t>back has been seriously hurting again</a:t>
            </a:r>
            <a:r>
              <a:rPr lang="en-GB">
                <a:latin typeface="Lato"/>
                <a:ea typeface="Lato"/>
                <a:cs typeface="Lato"/>
                <a:sym typeface="Lato"/>
              </a:rPr>
              <a:t> from an old injury, and he’s worried about taking time off to rest and recover. </a:t>
            </a:r>
            <a:endParaRPr b="1">
              <a:solidFill>
                <a:schemeClr val="accent1"/>
              </a:solidFill>
              <a:latin typeface="Lato"/>
              <a:ea typeface="Lato"/>
              <a:cs typeface="Lato"/>
              <a:sym typeface="Lato"/>
            </a:endParaRPr>
          </a:p>
        </p:txBody>
      </p:sp>
      <p:sp>
        <p:nvSpPr>
          <p:cNvPr id="371" name="Google Shape;371;g3b739f034e8_0_75"/>
          <p:cNvSpPr txBox="1"/>
          <p:nvPr/>
        </p:nvSpPr>
        <p:spPr>
          <a:xfrm>
            <a:off x="4082125" y="1224500"/>
            <a:ext cx="4899900" cy="26304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a:latin typeface="Lato"/>
                <a:ea typeface="Lato"/>
                <a:cs typeface="Lato"/>
                <a:sym typeface="Lato"/>
              </a:rPr>
              <a:t>Questions to consider:</a:t>
            </a:r>
            <a:endParaRPr b="1">
              <a:latin typeface="Lato"/>
              <a:ea typeface="Lato"/>
              <a:cs typeface="Lato"/>
              <a:sym typeface="Lato"/>
            </a:endParaRPr>
          </a:p>
          <a:p>
            <a:pPr indent="0" lvl="0" marL="0" rtl="0" algn="l">
              <a:lnSpc>
                <a:spcPct val="115000"/>
              </a:lnSpc>
              <a:spcBef>
                <a:spcPts val="0"/>
              </a:spcBef>
              <a:spcAft>
                <a:spcPts val="0"/>
              </a:spcAft>
              <a:buNone/>
            </a:pPr>
            <a:r>
              <a:t/>
            </a:r>
            <a:endParaRPr>
              <a:latin typeface="Lato"/>
              <a:ea typeface="Lato"/>
              <a:cs typeface="Lato"/>
              <a:sym typeface="Lato"/>
            </a:endParaRPr>
          </a:p>
          <a:p>
            <a:pPr indent="-317500" lvl="0" marL="457200" rtl="0" algn="l">
              <a:lnSpc>
                <a:spcPct val="115000"/>
              </a:lnSpc>
              <a:spcBef>
                <a:spcPts val="0"/>
              </a:spcBef>
              <a:spcAft>
                <a:spcPts val="0"/>
              </a:spcAft>
              <a:buSzPts val="1400"/>
              <a:buFont typeface="Lato"/>
              <a:buAutoNum type="arabicPeriod"/>
            </a:pPr>
            <a:r>
              <a:rPr lang="en-GB">
                <a:latin typeface="Lato"/>
                <a:ea typeface="Lato"/>
                <a:cs typeface="Lato"/>
                <a:sym typeface="Lato"/>
              </a:rPr>
              <a:t>How might being a delivery rider be beneficial for Dave’s situation?</a:t>
            </a:r>
            <a:endParaRPr>
              <a:latin typeface="Lato"/>
              <a:ea typeface="Lato"/>
              <a:cs typeface="Lato"/>
              <a:sym typeface="Lato"/>
            </a:endParaRPr>
          </a:p>
          <a:p>
            <a:pPr indent="-317500" lvl="0" marL="457200" rtl="0" algn="l">
              <a:lnSpc>
                <a:spcPct val="115000"/>
              </a:lnSpc>
              <a:spcBef>
                <a:spcPts val="0"/>
              </a:spcBef>
              <a:spcAft>
                <a:spcPts val="0"/>
              </a:spcAft>
              <a:buSzPts val="1400"/>
              <a:buFont typeface="Lato"/>
              <a:buAutoNum type="arabicPeriod"/>
            </a:pPr>
            <a:r>
              <a:rPr lang="en-GB">
                <a:latin typeface="Lato"/>
                <a:ea typeface="Lato"/>
                <a:cs typeface="Lato"/>
                <a:sym typeface="Lato"/>
              </a:rPr>
              <a:t>What are the challenges of being a delivery rider?  </a:t>
            </a:r>
            <a:endParaRPr>
              <a:latin typeface="Lato"/>
              <a:ea typeface="Lato"/>
              <a:cs typeface="Lato"/>
              <a:sym typeface="Lato"/>
            </a:endParaRPr>
          </a:p>
          <a:p>
            <a:pPr indent="-317500" lvl="0" marL="457200" rtl="0" algn="l">
              <a:lnSpc>
                <a:spcPct val="115000"/>
              </a:lnSpc>
              <a:spcBef>
                <a:spcPts val="0"/>
              </a:spcBef>
              <a:spcAft>
                <a:spcPts val="0"/>
              </a:spcAft>
              <a:buSzPts val="1400"/>
              <a:buFont typeface="Lato"/>
              <a:buAutoNum type="arabicPeriod"/>
            </a:pPr>
            <a:r>
              <a:rPr lang="en-GB">
                <a:latin typeface="Lato"/>
                <a:ea typeface="Lato"/>
                <a:cs typeface="Lato"/>
                <a:sym typeface="Lato"/>
              </a:rPr>
              <a:t>If Dave takes a day off sick, what happens to his income?</a:t>
            </a:r>
            <a:endParaRPr>
              <a:latin typeface="Lato"/>
              <a:ea typeface="Lato"/>
              <a:cs typeface="Lato"/>
              <a:sym typeface="Lato"/>
            </a:endParaRPr>
          </a:p>
          <a:p>
            <a:pPr indent="-317500" lvl="0" marL="457200" rtl="0" algn="l">
              <a:lnSpc>
                <a:spcPct val="115000"/>
              </a:lnSpc>
              <a:spcBef>
                <a:spcPts val="0"/>
              </a:spcBef>
              <a:spcAft>
                <a:spcPts val="0"/>
              </a:spcAft>
              <a:buSzPts val="1400"/>
              <a:buFont typeface="Lato"/>
              <a:buAutoNum type="arabicPeriod"/>
            </a:pPr>
            <a:r>
              <a:rPr lang="en-GB">
                <a:latin typeface="Lato"/>
                <a:ea typeface="Lato"/>
                <a:cs typeface="Lato"/>
                <a:sym typeface="Lato"/>
              </a:rPr>
              <a:t>Will any of the </a:t>
            </a:r>
            <a:r>
              <a:rPr b="1" lang="en-GB">
                <a:latin typeface="Lato"/>
                <a:ea typeface="Lato"/>
                <a:cs typeface="Lato"/>
                <a:sym typeface="Lato"/>
              </a:rPr>
              <a:t>highlighted</a:t>
            </a:r>
            <a:r>
              <a:rPr lang="en-GB">
                <a:latin typeface="Lato"/>
                <a:ea typeface="Lato"/>
                <a:cs typeface="Lato"/>
                <a:sym typeface="Lato"/>
              </a:rPr>
              <a:t> points impact on his pay?</a:t>
            </a:r>
            <a:endParaRPr>
              <a:latin typeface="Lato"/>
              <a:ea typeface="Lato"/>
              <a:cs typeface="Lato"/>
              <a:sym typeface="Lato"/>
            </a:endParaRPr>
          </a:p>
          <a:p>
            <a:pPr indent="-317500" lvl="0" marL="457200" rtl="0" algn="l">
              <a:lnSpc>
                <a:spcPct val="115000"/>
              </a:lnSpc>
              <a:spcBef>
                <a:spcPts val="0"/>
              </a:spcBef>
              <a:spcAft>
                <a:spcPts val="0"/>
              </a:spcAft>
              <a:buSzPts val="1400"/>
              <a:buFont typeface="Lato"/>
              <a:buAutoNum type="arabicPeriod"/>
            </a:pPr>
            <a:r>
              <a:rPr lang="en-GB">
                <a:latin typeface="Lato"/>
                <a:ea typeface="Lato"/>
                <a:cs typeface="Lato"/>
                <a:sym typeface="Lato"/>
              </a:rPr>
              <a:t>Would you like to work in a gig job like Dave’s? Why or why not?</a:t>
            </a:r>
            <a:endParaRPr>
              <a:latin typeface="Lato"/>
              <a:ea typeface="Lato"/>
              <a:cs typeface="Lato"/>
              <a:sym typeface="Lato"/>
            </a:endParaRPr>
          </a:p>
        </p:txBody>
      </p:sp>
      <p:sp>
        <p:nvSpPr>
          <p:cNvPr id="372" name="Google Shape;372;g3b739f034e8_0_75"/>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2: Dave’s Story - Questions</a:t>
            </a:r>
            <a:endParaRPr/>
          </a:p>
        </p:txBody>
      </p:sp>
      <p:pic>
        <p:nvPicPr>
          <p:cNvPr id="373" name="Google Shape;373;g3b739f034e8_0_75"/>
          <p:cNvPicPr preferRelativeResize="0"/>
          <p:nvPr/>
        </p:nvPicPr>
        <p:blipFill rotWithShape="1">
          <a:blip r:embed="rId3">
            <a:alphaModFix/>
          </a:blip>
          <a:srcRect b="31656" l="9909" r="9917" t="31645"/>
          <a:stretch/>
        </p:blipFill>
        <p:spPr>
          <a:xfrm>
            <a:off x="4082125" y="4014850"/>
            <a:ext cx="3287675" cy="10030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3b739f034e8_0_82"/>
          <p:cNvSpPr txBox="1"/>
          <p:nvPr>
            <p:ph type="title"/>
          </p:nvPr>
        </p:nvSpPr>
        <p:spPr>
          <a:xfrm>
            <a:off x="206525" y="17965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Employment Rights</a:t>
            </a:r>
            <a:endParaRPr b="1" i="0" sz="2900" u="none" cap="none" strike="noStrike">
              <a:latin typeface="Lato"/>
              <a:ea typeface="Lato"/>
              <a:cs typeface="Lato"/>
              <a:sym typeface="Lato"/>
            </a:endParaRPr>
          </a:p>
        </p:txBody>
      </p:sp>
      <p:sp>
        <p:nvSpPr>
          <p:cNvPr id="379" name="Google Shape;379;g3b739f034e8_0_82"/>
          <p:cNvSpPr txBox="1"/>
          <p:nvPr/>
        </p:nvSpPr>
        <p:spPr>
          <a:xfrm>
            <a:off x="75475" y="4724975"/>
            <a:ext cx="23373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2: Employment Rights</a:t>
            </a:r>
            <a:endParaRPr b="0" i="0" sz="1000" u="none" cap="none" strike="noStrike">
              <a:solidFill>
                <a:srgbClr val="000000"/>
              </a:solidFill>
              <a:latin typeface="Lato"/>
              <a:ea typeface="Lato"/>
              <a:cs typeface="Lato"/>
              <a:sym typeface="Lato"/>
            </a:endParaRPr>
          </a:p>
        </p:txBody>
      </p:sp>
      <p:sp>
        <p:nvSpPr>
          <p:cNvPr id="380" name="Google Shape;380;g3b739f034e8_0_82"/>
          <p:cNvSpPr txBox="1"/>
          <p:nvPr/>
        </p:nvSpPr>
        <p:spPr>
          <a:xfrm>
            <a:off x="332425" y="1291375"/>
            <a:ext cx="4797600" cy="1954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GB" sz="2300">
                <a:solidFill>
                  <a:schemeClr val="dk1"/>
                </a:solidFill>
                <a:latin typeface="Lato"/>
                <a:ea typeface="Lato"/>
                <a:cs typeface="Lato"/>
                <a:sym typeface="Lato"/>
              </a:rPr>
              <a:t>Read the information sheet which explains how each employment right works in the UK.</a:t>
            </a:r>
            <a:endParaRPr b="1" sz="23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2300">
              <a:solidFill>
                <a:schemeClr val="accent1"/>
              </a:solidFill>
              <a:latin typeface="Lato"/>
              <a:ea typeface="Lato"/>
              <a:cs typeface="Lato"/>
              <a:sym typeface="Lato"/>
            </a:endParaRPr>
          </a:p>
          <a:p>
            <a:pPr indent="0" lvl="0" marL="0" rtl="0" algn="l">
              <a:spcBef>
                <a:spcPts val="0"/>
              </a:spcBef>
              <a:spcAft>
                <a:spcPts val="0"/>
              </a:spcAft>
              <a:buClr>
                <a:srgbClr val="000000"/>
              </a:buClr>
              <a:buSzPts val="1600"/>
              <a:buFont typeface="Arial"/>
              <a:buNone/>
            </a:pPr>
            <a:r>
              <a:rPr b="1" lang="en-GB" sz="2300">
                <a:solidFill>
                  <a:schemeClr val="accent1"/>
                </a:solidFill>
                <a:latin typeface="Lato"/>
                <a:ea typeface="Lato"/>
                <a:cs typeface="Lato"/>
                <a:sym typeface="Lato"/>
              </a:rPr>
              <a:t>Should Dave get a full-time job?</a:t>
            </a:r>
            <a:endParaRPr b="1" sz="2300">
              <a:solidFill>
                <a:schemeClr val="accent1"/>
              </a:solidFill>
              <a:latin typeface="Lato"/>
              <a:ea typeface="Lato"/>
              <a:cs typeface="Lato"/>
              <a:sym typeface="Lato"/>
            </a:endParaRPr>
          </a:p>
        </p:txBody>
      </p:sp>
      <p:grpSp>
        <p:nvGrpSpPr>
          <p:cNvPr id="381" name="Google Shape;381;g3b739f034e8_0_82"/>
          <p:cNvGrpSpPr/>
          <p:nvPr/>
        </p:nvGrpSpPr>
        <p:grpSpPr>
          <a:xfrm>
            <a:off x="332428" y="3539243"/>
            <a:ext cx="4239565" cy="1058208"/>
            <a:chOff x="216750" y="3180171"/>
            <a:chExt cx="5429075" cy="1544829"/>
          </a:xfrm>
        </p:grpSpPr>
        <p:pic>
          <p:nvPicPr>
            <p:cNvPr id="382" name="Google Shape;382;g3b739f034e8_0_82"/>
            <p:cNvPicPr preferRelativeResize="0"/>
            <p:nvPr/>
          </p:nvPicPr>
          <p:blipFill rotWithShape="1">
            <a:blip r:embed="rId3">
              <a:alphaModFix/>
            </a:blip>
            <a:srcRect b="0" l="0" r="0" t="0"/>
            <a:stretch/>
          </p:blipFill>
          <p:spPr>
            <a:xfrm>
              <a:off x="340170" y="3328245"/>
              <a:ext cx="1241950" cy="1241950"/>
            </a:xfrm>
            <a:prstGeom prst="rect">
              <a:avLst/>
            </a:prstGeom>
            <a:noFill/>
            <a:ln>
              <a:noFill/>
            </a:ln>
          </p:spPr>
        </p:pic>
        <p:pic>
          <p:nvPicPr>
            <p:cNvPr id="383" name="Google Shape;383;g3b739f034e8_0_82"/>
            <p:cNvPicPr preferRelativeResize="0"/>
            <p:nvPr/>
          </p:nvPicPr>
          <p:blipFill rotWithShape="1">
            <a:blip r:embed="rId4">
              <a:alphaModFix/>
            </a:blip>
            <a:srcRect b="0" l="0" r="0" t="0"/>
            <a:stretch/>
          </p:blipFill>
          <p:spPr>
            <a:xfrm>
              <a:off x="4291263" y="3365513"/>
              <a:ext cx="1167425" cy="1167425"/>
            </a:xfrm>
            <a:prstGeom prst="rect">
              <a:avLst/>
            </a:prstGeom>
            <a:noFill/>
            <a:ln>
              <a:noFill/>
            </a:ln>
          </p:spPr>
        </p:pic>
        <p:grpSp>
          <p:nvGrpSpPr>
            <p:cNvPr id="384" name="Google Shape;384;g3b739f034e8_0_82"/>
            <p:cNvGrpSpPr/>
            <p:nvPr/>
          </p:nvGrpSpPr>
          <p:grpSpPr>
            <a:xfrm>
              <a:off x="2128168" y="3180171"/>
              <a:ext cx="1541717" cy="1538097"/>
              <a:chOff x="5088925" y="2665200"/>
              <a:chExt cx="1905000" cy="1905000"/>
            </a:xfrm>
          </p:grpSpPr>
          <p:grpSp>
            <p:nvGrpSpPr>
              <p:cNvPr id="385" name="Google Shape;385;g3b739f034e8_0_82"/>
              <p:cNvGrpSpPr/>
              <p:nvPr/>
            </p:nvGrpSpPr>
            <p:grpSpPr>
              <a:xfrm>
                <a:off x="5088925" y="2665200"/>
                <a:ext cx="1905000" cy="1905000"/>
                <a:chOff x="5088925" y="2665200"/>
                <a:chExt cx="1905000" cy="1905000"/>
              </a:xfrm>
            </p:grpSpPr>
            <p:pic>
              <p:nvPicPr>
                <p:cNvPr id="386" name="Google Shape;386;g3b739f034e8_0_82"/>
                <p:cNvPicPr preferRelativeResize="0"/>
                <p:nvPr/>
              </p:nvPicPr>
              <p:blipFill rotWithShape="1">
                <a:blip r:embed="rId5">
                  <a:alphaModFix/>
                </a:blip>
                <a:srcRect b="0" l="0" r="0" t="0"/>
                <a:stretch/>
              </p:blipFill>
              <p:spPr>
                <a:xfrm>
                  <a:off x="5088925" y="2665200"/>
                  <a:ext cx="1905000" cy="1905000"/>
                </a:xfrm>
                <a:prstGeom prst="rect">
                  <a:avLst/>
                </a:prstGeom>
                <a:noFill/>
                <a:ln>
                  <a:noFill/>
                </a:ln>
              </p:spPr>
            </p:pic>
            <p:sp>
              <p:nvSpPr>
                <p:cNvPr id="387" name="Google Shape;387;g3b739f034e8_0_82"/>
                <p:cNvSpPr/>
                <p:nvPr/>
              </p:nvSpPr>
              <p:spPr>
                <a:xfrm>
                  <a:off x="5161300" y="3616525"/>
                  <a:ext cx="402000" cy="5160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8" name="Google Shape;388;g3b739f034e8_0_82"/>
                <p:cNvPicPr preferRelativeResize="0"/>
                <p:nvPr/>
              </p:nvPicPr>
              <p:blipFill rotWithShape="1">
                <a:blip r:embed="rId6">
                  <a:alphaModFix/>
                </a:blip>
                <a:srcRect b="0" l="0" r="0" t="0"/>
                <a:stretch/>
              </p:blipFill>
              <p:spPr>
                <a:xfrm>
                  <a:off x="5104300" y="3616525"/>
                  <a:ext cx="516000" cy="516000"/>
                </a:xfrm>
                <a:prstGeom prst="rect">
                  <a:avLst/>
                </a:prstGeom>
                <a:noFill/>
                <a:ln>
                  <a:noFill/>
                </a:ln>
              </p:spPr>
            </p:pic>
          </p:grpSp>
          <p:grpSp>
            <p:nvGrpSpPr>
              <p:cNvPr id="389" name="Google Shape;389;g3b739f034e8_0_82"/>
              <p:cNvGrpSpPr/>
              <p:nvPr/>
            </p:nvGrpSpPr>
            <p:grpSpPr>
              <a:xfrm>
                <a:off x="6477925" y="3616525"/>
                <a:ext cx="516000" cy="516000"/>
                <a:chOff x="9159375" y="3616525"/>
                <a:chExt cx="516000" cy="516000"/>
              </a:xfrm>
            </p:grpSpPr>
            <p:sp>
              <p:nvSpPr>
                <p:cNvPr id="390" name="Google Shape;390;g3b739f034e8_0_82"/>
                <p:cNvSpPr/>
                <p:nvPr/>
              </p:nvSpPr>
              <p:spPr>
                <a:xfrm>
                  <a:off x="9216375" y="3616525"/>
                  <a:ext cx="402000" cy="5160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1" name="Google Shape;391;g3b739f034e8_0_82"/>
                <p:cNvPicPr preferRelativeResize="0"/>
                <p:nvPr/>
              </p:nvPicPr>
              <p:blipFill rotWithShape="1">
                <a:blip r:embed="rId6">
                  <a:alphaModFix/>
                </a:blip>
                <a:srcRect b="0" l="0" r="0" t="0"/>
                <a:stretch/>
              </p:blipFill>
              <p:spPr>
                <a:xfrm>
                  <a:off x="9159375" y="3616525"/>
                  <a:ext cx="516000" cy="516000"/>
                </a:xfrm>
                <a:prstGeom prst="rect">
                  <a:avLst/>
                </a:prstGeom>
                <a:noFill/>
                <a:ln>
                  <a:noFill/>
                </a:ln>
              </p:spPr>
            </p:pic>
          </p:grpSp>
        </p:grpSp>
        <p:sp>
          <p:nvSpPr>
            <p:cNvPr id="392" name="Google Shape;392;g3b739f034e8_0_82"/>
            <p:cNvSpPr/>
            <p:nvPr/>
          </p:nvSpPr>
          <p:spPr>
            <a:xfrm>
              <a:off x="216750" y="3186900"/>
              <a:ext cx="1541700" cy="15381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g3b739f034e8_0_82"/>
            <p:cNvSpPr/>
            <p:nvPr/>
          </p:nvSpPr>
          <p:spPr>
            <a:xfrm>
              <a:off x="2128175" y="3180175"/>
              <a:ext cx="1541700" cy="15381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3b739f034e8_0_82"/>
            <p:cNvSpPr/>
            <p:nvPr/>
          </p:nvSpPr>
          <p:spPr>
            <a:xfrm>
              <a:off x="4104125" y="3180175"/>
              <a:ext cx="1541700" cy="15381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95" name="Google Shape;395;g3b739f034e8_0_82"/>
          <p:cNvPicPr preferRelativeResize="0"/>
          <p:nvPr/>
        </p:nvPicPr>
        <p:blipFill>
          <a:blip r:embed="rId7">
            <a:alphaModFix/>
          </a:blip>
          <a:stretch>
            <a:fillRect/>
          </a:stretch>
        </p:blipFill>
        <p:spPr>
          <a:xfrm rot="866297">
            <a:off x="5660822" y="1027747"/>
            <a:ext cx="2669433" cy="3786657"/>
          </a:xfrm>
          <a:prstGeom prst="rect">
            <a:avLst/>
          </a:prstGeom>
          <a:noFill/>
          <a:ln cap="flat" cmpd="sng" w="19050">
            <a:solidFill>
              <a:srgbClr val="FF8022"/>
            </a:solidFill>
            <a:prstDash val="solid"/>
            <a:round/>
            <a:headEnd len="sm" w="sm" type="none"/>
            <a:tailEnd len="sm" w="sm" type="none"/>
          </a:ln>
          <a:effectLst>
            <a:outerShdw blurRad="57150" rotWithShape="0" algn="bl" dir="5400000" dist="19050">
              <a:srgbClr val="000000">
                <a:alpha val="498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99" name="Shape 399"/>
        <p:cNvGrpSpPr/>
        <p:nvPr/>
      </p:nvGrpSpPr>
      <p:grpSpPr>
        <a:xfrm>
          <a:off x="0" y="0"/>
          <a:ext cx="0" cy="0"/>
          <a:chOff x="0" y="0"/>
          <a:chExt cx="0" cy="0"/>
        </a:xfrm>
      </p:grpSpPr>
      <p:sp>
        <p:nvSpPr>
          <p:cNvPr id="400" name="Google Shape;400;p30"/>
          <p:cNvSpPr txBox="1"/>
          <p:nvPr>
            <p:ph type="title"/>
          </p:nvPr>
        </p:nvSpPr>
        <p:spPr>
          <a:xfrm>
            <a:off x="405150" y="195300"/>
            <a:ext cx="8552100" cy="145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90"/>
              <a:buFont typeface="Arial"/>
              <a:buNone/>
            </a:pPr>
            <a:r>
              <a:rPr lang="en-GB" sz="5000">
                <a:solidFill>
                  <a:schemeClr val="lt1"/>
                </a:solidFill>
              </a:rPr>
              <a:t>Reflection</a:t>
            </a:r>
            <a:endParaRPr b="1" i="0" sz="5000" u="none" cap="none" strike="noStrike">
              <a:solidFill>
                <a:schemeClr val="lt1"/>
              </a:solidFill>
              <a:latin typeface="Lato"/>
              <a:ea typeface="Lato"/>
              <a:cs typeface="Lato"/>
              <a:sym typeface="Lato"/>
            </a:endParaRPr>
          </a:p>
        </p:txBody>
      </p:sp>
      <p:sp>
        <p:nvSpPr>
          <p:cNvPr id="401" name="Google Shape;401;p30"/>
          <p:cNvSpPr txBox="1"/>
          <p:nvPr/>
        </p:nvSpPr>
        <p:spPr>
          <a:xfrm>
            <a:off x="632175" y="2031350"/>
            <a:ext cx="7879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lt1"/>
                </a:solidFill>
                <a:latin typeface="Lato"/>
                <a:ea typeface="Lato"/>
                <a:cs typeface="Lato"/>
                <a:sym typeface="Lato"/>
              </a:rPr>
              <a:t>Which rights are most important to young people starting their career journey?</a:t>
            </a:r>
            <a:endParaRPr b="1" sz="2400">
              <a:solidFill>
                <a:schemeClr val="lt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5" name="Shape 405"/>
        <p:cNvGrpSpPr/>
        <p:nvPr/>
      </p:nvGrpSpPr>
      <p:grpSpPr>
        <a:xfrm>
          <a:off x="0" y="0"/>
          <a:ext cx="0" cy="0"/>
          <a:chOff x="0" y="0"/>
          <a:chExt cx="0" cy="0"/>
        </a:xfrm>
      </p:grpSpPr>
      <p:sp>
        <p:nvSpPr>
          <p:cNvPr id="406" name="Google Shape;406;p3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31"/>
          <p:cNvSpPr txBox="1"/>
          <p:nvPr/>
        </p:nvSpPr>
        <p:spPr>
          <a:xfrm>
            <a:off x="511025" y="1491150"/>
            <a:ext cx="8163300" cy="2124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5:</a:t>
            </a:r>
            <a:endParaRPr b="0" i="0" sz="2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Speaking up at work</a:t>
            </a:r>
            <a:endParaRPr b="0" i="0" sz="48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Unit outline</a:t>
            </a:r>
            <a:endParaRPr b="1" i="0" sz="2900" u="none" cap="none" strike="noStrike">
              <a:latin typeface="Lato"/>
              <a:ea typeface="Lato"/>
              <a:cs typeface="Lato"/>
              <a:sym typeface="Lato"/>
            </a:endParaRPr>
          </a:p>
        </p:txBody>
      </p:sp>
      <p:graphicFrame>
        <p:nvGraphicFramePr>
          <p:cNvPr id="413" name="Google Shape;413;p32"/>
          <p:cNvGraphicFramePr/>
          <p:nvPr/>
        </p:nvGraphicFramePr>
        <p:xfrm>
          <a:off x="278325" y="1721850"/>
          <a:ext cx="3000000" cy="3000000"/>
        </p:xfrm>
        <a:graphic>
          <a:graphicData uri="http://schemas.openxmlformats.org/drawingml/2006/table">
            <a:tbl>
              <a:tblPr>
                <a:noFill/>
                <a:tableStyleId>{8EC9ACEC-D7DB-434A-BBD8-2C261259F610}</a:tableStyleId>
              </a:tblPr>
              <a:tblGrid>
                <a:gridCol w="1644250"/>
                <a:gridCol w="1768350"/>
                <a:gridCol w="1755400"/>
                <a:gridCol w="1907000"/>
                <a:gridCol w="1518450"/>
              </a:tblGrid>
              <a:tr h="335825">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1</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2</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3</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4</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5</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r>
              <a:tr h="1240100">
                <a:tc>
                  <a:txBody>
                    <a:bodyPr/>
                    <a:lstStyle/>
                    <a:p>
                      <a:pPr indent="0" lvl="0" marL="0" marR="0" rtl="0" algn="ctr">
                        <a:lnSpc>
                          <a:spcPct val="100000"/>
                        </a:lnSpc>
                        <a:spcBef>
                          <a:spcPts val="0"/>
                        </a:spcBef>
                        <a:spcAft>
                          <a:spcPts val="0"/>
                        </a:spcAft>
                        <a:buClr>
                          <a:srgbClr val="000000"/>
                        </a:buClr>
                        <a:buSzPts val="1400"/>
                        <a:buFont typeface="Arial"/>
                        <a:buNone/>
                      </a:pPr>
                      <a:r>
                        <a:rPr b="1" lang="en-GB" sz="1500">
                          <a:solidFill>
                            <a:schemeClr val="dk1"/>
                          </a:solidFill>
                          <a:latin typeface="Lato"/>
                          <a:ea typeface="Lato"/>
                          <a:cs typeface="Lato"/>
                          <a:sym typeface="Lato"/>
                        </a:rPr>
                        <a:t>Professional services careers</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Apprenticeships</a:t>
                      </a:r>
                      <a:endParaRPr b="1" sz="15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Entrepreneurship</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Understanding gig work and employment rights</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accent2"/>
                          </a:solidFill>
                          <a:latin typeface="Lato"/>
                          <a:ea typeface="Lato"/>
                          <a:cs typeface="Lato"/>
                          <a:sym typeface="Lato"/>
                        </a:rPr>
                        <a:t>Speaking up at work</a:t>
                      </a:r>
                      <a:endParaRPr b="1" sz="15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3"/>
          <p:cNvSpPr txBox="1"/>
          <p:nvPr/>
        </p:nvSpPr>
        <p:spPr>
          <a:xfrm>
            <a:off x="290525" y="250700"/>
            <a:ext cx="6519300" cy="5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Top tips when asking for a pay rise</a:t>
            </a:r>
            <a:endParaRPr b="1" i="0" sz="2900" u="none" cap="none" strike="noStrike">
              <a:solidFill>
                <a:schemeClr val="accent2"/>
              </a:solidFill>
              <a:latin typeface="Lato"/>
              <a:ea typeface="Lato"/>
              <a:cs typeface="Lato"/>
              <a:sym typeface="Lato"/>
            </a:endParaRPr>
          </a:p>
        </p:txBody>
      </p:sp>
      <p:sp>
        <p:nvSpPr>
          <p:cNvPr id="419" name="Google Shape;419;p33"/>
          <p:cNvSpPr txBox="1"/>
          <p:nvPr/>
        </p:nvSpPr>
        <p:spPr>
          <a:xfrm>
            <a:off x="214325" y="1035325"/>
            <a:ext cx="5251800" cy="40635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Be specific when it comes to the value of their work, both in terms of what they have achieved and how they have achieved results</a:t>
            </a:r>
            <a:endParaRPr b="0" i="0" sz="14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Demonstrate the value they will bring to the employer in the future</a:t>
            </a:r>
            <a:endParaRPr b="0" i="0" sz="14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Discuss their soft skills and how they add value internally to the company e.g. organising a volunteers’ day, or supported colleagues through problems?</a:t>
            </a:r>
            <a:endParaRPr b="0" i="0" sz="14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Use facts where possible e.g. “Outcomes of the project led to a 10%  increase in sales last year”</a:t>
            </a:r>
            <a:endParaRPr b="0" i="0" sz="14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Prepare key points before booking a meeting with the manager</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Use clear and concise language</a:t>
            </a:r>
            <a:endParaRPr b="0" i="0" sz="1400" u="none" cap="none" strike="noStrike">
              <a:solidFill>
                <a:schemeClr val="lt1"/>
              </a:solidFill>
              <a:latin typeface="Lato"/>
              <a:ea typeface="Lato"/>
              <a:cs typeface="Lato"/>
              <a:sym typeface="Lato"/>
            </a:endParaRPr>
          </a:p>
        </p:txBody>
      </p:sp>
      <p:sp>
        <p:nvSpPr>
          <p:cNvPr id="420" name="Google Shape;420;p33"/>
          <p:cNvSpPr txBox="1"/>
          <p:nvPr/>
        </p:nvSpPr>
        <p:spPr>
          <a:xfrm>
            <a:off x="214325" y="628400"/>
            <a:ext cx="300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Employees should… </a:t>
            </a:r>
            <a:endParaRPr b="1" i="0" sz="1800" u="none" cap="none" strike="noStrike">
              <a:solidFill>
                <a:srgbClr val="000000"/>
              </a:solidFill>
              <a:latin typeface="Lato"/>
              <a:ea typeface="Lato"/>
              <a:cs typeface="Lato"/>
              <a:sym typeface="Lato"/>
            </a:endParaRPr>
          </a:p>
        </p:txBody>
      </p:sp>
      <p:pic>
        <p:nvPicPr>
          <p:cNvPr id="421" name="Google Shape;421;p33" title="Negotiating a pay rise">
            <a:hlinkClick r:id="rId3"/>
          </p:cNvPr>
          <p:cNvPicPr preferRelativeResize="0"/>
          <p:nvPr/>
        </p:nvPicPr>
        <p:blipFill rotWithShape="1">
          <a:blip r:embed="rId4">
            <a:alphaModFix/>
          </a:blip>
          <a:srcRect b="0" l="0" r="0" t="0"/>
          <a:stretch/>
        </p:blipFill>
        <p:spPr>
          <a:xfrm>
            <a:off x="5639600" y="918500"/>
            <a:ext cx="3048000" cy="2479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34"/>
          <p:cNvSpPr txBox="1"/>
          <p:nvPr/>
        </p:nvSpPr>
        <p:spPr>
          <a:xfrm>
            <a:off x="484000" y="685641"/>
            <a:ext cx="5372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0"/>
              <a:buFont typeface="Arial"/>
              <a:buNone/>
            </a:pPr>
            <a:r>
              <a:rPr b="1" i="0" lang="en-GB" sz="1600" u="none" cap="none" strike="noStrike">
                <a:solidFill>
                  <a:schemeClr val="lt1"/>
                </a:solidFill>
                <a:latin typeface="Lato"/>
                <a:ea typeface="Lato"/>
                <a:cs typeface="Lato"/>
                <a:sym typeface="Lato"/>
              </a:rPr>
              <a:t>Meet Naomi</a:t>
            </a:r>
            <a:endParaRPr b="1" i="0" sz="1600" u="none" cap="none" strike="noStrike">
              <a:solidFill>
                <a:schemeClr val="accent2"/>
              </a:solidFill>
              <a:latin typeface="Lato"/>
              <a:ea typeface="Lato"/>
              <a:cs typeface="Lato"/>
              <a:sym typeface="Lato"/>
            </a:endParaRPr>
          </a:p>
        </p:txBody>
      </p:sp>
      <p:sp>
        <p:nvSpPr>
          <p:cNvPr id="428" name="Google Shape;428;p34"/>
          <p:cNvSpPr txBox="1"/>
          <p:nvPr/>
        </p:nvSpPr>
        <p:spPr>
          <a:xfrm>
            <a:off x="484000" y="192450"/>
            <a:ext cx="7725600" cy="588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Making your case </a:t>
            </a:r>
            <a:endParaRPr b="1" i="0" sz="2900" u="none" cap="none" strike="noStrike">
              <a:solidFill>
                <a:schemeClr val="accent2"/>
              </a:solidFill>
              <a:latin typeface="Lato"/>
              <a:ea typeface="Lato"/>
              <a:cs typeface="Lato"/>
              <a:sym typeface="Lato"/>
            </a:endParaRPr>
          </a:p>
        </p:txBody>
      </p:sp>
      <p:pic>
        <p:nvPicPr>
          <p:cNvPr id="429" name="Google Shape;429;p34"/>
          <p:cNvPicPr preferRelativeResize="0"/>
          <p:nvPr/>
        </p:nvPicPr>
        <p:blipFill rotWithShape="1">
          <a:blip r:embed="rId3">
            <a:alphaModFix/>
          </a:blip>
          <a:srcRect b="0" l="0" r="0" t="0"/>
          <a:stretch/>
        </p:blipFill>
        <p:spPr>
          <a:xfrm>
            <a:off x="311700" y="1318300"/>
            <a:ext cx="2371200" cy="2371200"/>
          </a:xfrm>
          <a:prstGeom prst="ellipse">
            <a:avLst/>
          </a:prstGeom>
          <a:noFill/>
          <a:ln cap="flat" cmpd="sng" w="28575">
            <a:solidFill>
              <a:schemeClr val="accent2"/>
            </a:solidFill>
            <a:prstDash val="solid"/>
            <a:round/>
            <a:headEnd len="sm" w="sm" type="none"/>
            <a:tailEnd len="sm" w="sm" type="none"/>
          </a:ln>
        </p:spPr>
      </p:pic>
      <p:sp>
        <p:nvSpPr>
          <p:cNvPr id="430" name="Google Shape;430;p34"/>
          <p:cNvSpPr txBox="1"/>
          <p:nvPr/>
        </p:nvSpPr>
        <p:spPr>
          <a:xfrm flipH="1">
            <a:off x="2989500" y="1706875"/>
            <a:ext cx="6060000" cy="314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600" u="none" cap="none" strike="noStrike">
                <a:solidFill>
                  <a:schemeClr val="lt1"/>
                </a:solidFill>
                <a:latin typeface="Lato"/>
                <a:ea typeface="Lato"/>
                <a:cs typeface="Lato"/>
                <a:sym typeface="Lato"/>
              </a:rPr>
              <a:t>Naomi works in the marketing department at a large fashion brand. At the start of the year she was involved in a big project that led to a £200,000 increase in the company’s profit. But she hasn’t had a pay rise since she started working there three years ago. Furthermore, two members of the team left and were not replaced, so Naomi has picked up their work too, working over her contracted hours at least a couple of days a week.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600" u="none" cap="none" strike="noStrike">
                <a:solidFill>
                  <a:schemeClr val="lt1"/>
                </a:solidFill>
                <a:latin typeface="Lato"/>
                <a:ea typeface="Lato"/>
                <a:cs typeface="Lato"/>
                <a:sym typeface="Lato"/>
              </a:rPr>
              <a:t>At the same time, over the past year inflation has risen to 10% meaning a lot of her costs and the things she buys have become much more expensive. She’s noticed the cost of petrol, her weekly food shop and heating bill</a:t>
            </a:r>
            <a:r>
              <a:rPr lang="en-GB" sz="1600">
                <a:solidFill>
                  <a:schemeClr val="lt1"/>
                </a:solidFill>
                <a:latin typeface="Lato"/>
                <a:ea typeface="Lato"/>
                <a:cs typeface="Lato"/>
                <a:sym typeface="Lato"/>
              </a:rPr>
              <a:t>s have risen</a:t>
            </a:r>
            <a:r>
              <a:rPr b="0" i="0" lang="en-GB" sz="1600" u="none" cap="none" strike="noStrike">
                <a:solidFill>
                  <a:schemeClr val="lt1"/>
                </a:solidFill>
                <a:latin typeface="Lato"/>
                <a:ea typeface="Lato"/>
                <a:cs typeface="Lato"/>
                <a:sym typeface="Lato"/>
              </a:rPr>
              <a:t> a lot! </a:t>
            </a:r>
            <a:endParaRPr b="0" i="0" sz="1600" u="none" cap="none" strike="noStrike">
              <a:solidFill>
                <a:schemeClr val="lt1"/>
              </a:solidFill>
              <a:latin typeface="Lato"/>
              <a:ea typeface="Lato"/>
              <a:cs typeface="Lato"/>
              <a:sym typeface="Lato"/>
            </a:endParaRPr>
          </a:p>
        </p:txBody>
      </p:sp>
      <p:sp>
        <p:nvSpPr>
          <p:cNvPr id="431" name="Google Shape;431;p34"/>
          <p:cNvSpPr txBox="1"/>
          <p:nvPr/>
        </p:nvSpPr>
        <p:spPr>
          <a:xfrm>
            <a:off x="2989500" y="788700"/>
            <a:ext cx="5763300" cy="780300"/>
          </a:xfrm>
          <a:prstGeom prst="rect">
            <a:avLst/>
          </a:prstGeom>
          <a:solidFill>
            <a:schemeClr val="dk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rgbClr val="000000"/>
              </a:buClr>
              <a:buSzPts val="8000"/>
              <a:buFont typeface="Arial"/>
              <a:buNone/>
            </a:pPr>
            <a:r>
              <a:rPr b="1" lang="en-GB" sz="1800">
                <a:solidFill>
                  <a:schemeClr val="lt1"/>
                </a:solidFill>
                <a:latin typeface="Lato"/>
                <a:ea typeface="Lato"/>
                <a:cs typeface="Lato"/>
                <a:sym typeface="Lato"/>
              </a:rPr>
              <a:t>What should Naomi say to her boss?</a:t>
            </a:r>
            <a:endParaRPr b="1" sz="1800">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8000"/>
              <a:buFont typeface="Arial"/>
              <a:buNone/>
            </a:pPr>
            <a:r>
              <a:rPr b="1" lang="en-GB" sz="1800">
                <a:solidFill>
                  <a:schemeClr val="lt1"/>
                </a:solidFill>
                <a:latin typeface="Lato"/>
                <a:ea typeface="Lato"/>
                <a:cs typeface="Lato"/>
                <a:sym typeface="Lato"/>
              </a:rPr>
              <a:t>Can you identify the key points for her pay rise pitch? </a:t>
            </a:r>
            <a:endParaRPr b="1" sz="1800">
              <a:solidFill>
                <a:schemeClr val="lt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5"/>
          <p:cNvSpPr txBox="1"/>
          <p:nvPr/>
        </p:nvSpPr>
        <p:spPr>
          <a:xfrm>
            <a:off x="484000" y="685641"/>
            <a:ext cx="5372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0"/>
              <a:buFont typeface="Arial"/>
              <a:buNone/>
            </a:pPr>
            <a:r>
              <a:rPr b="1" i="0" lang="en-GB" sz="1600" u="none" cap="none" strike="noStrike">
                <a:solidFill>
                  <a:schemeClr val="lt1"/>
                </a:solidFill>
                <a:latin typeface="Lato"/>
                <a:ea typeface="Lato"/>
                <a:cs typeface="Lato"/>
                <a:sym typeface="Lato"/>
              </a:rPr>
              <a:t>Meet Naomi</a:t>
            </a:r>
            <a:endParaRPr b="1" i="0" sz="1600" u="none" cap="none" strike="noStrike">
              <a:solidFill>
                <a:schemeClr val="accent2"/>
              </a:solidFill>
              <a:latin typeface="Lato"/>
              <a:ea typeface="Lato"/>
              <a:cs typeface="Lato"/>
              <a:sym typeface="Lato"/>
            </a:endParaRPr>
          </a:p>
        </p:txBody>
      </p:sp>
      <p:sp>
        <p:nvSpPr>
          <p:cNvPr id="437" name="Google Shape;437;p35"/>
          <p:cNvSpPr txBox="1"/>
          <p:nvPr/>
        </p:nvSpPr>
        <p:spPr>
          <a:xfrm flipH="1">
            <a:off x="2989500" y="1706875"/>
            <a:ext cx="6060000" cy="314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600" u="none" cap="none" strike="noStrike">
                <a:solidFill>
                  <a:schemeClr val="lt1"/>
                </a:solidFill>
                <a:latin typeface="Lato"/>
                <a:ea typeface="Lato"/>
                <a:cs typeface="Lato"/>
                <a:sym typeface="Lato"/>
              </a:rPr>
              <a:t>Naomi works in the marketing department at a large fashion brand. At the start of the year she was involved in a big project that </a:t>
            </a:r>
            <a:r>
              <a:rPr b="0" i="0" lang="en-GB" sz="1600" u="none" cap="none" strike="noStrike">
                <a:solidFill>
                  <a:schemeClr val="accent2"/>
                </a:solidFill>
                <a:latin typeface="Lato"/>
                <a:ea typeface="Lato"/>
                <a:cs typeface="Lato"/>
                <a:sym typeface="Lato"/>
              </a:rPr>
              <a:t>led to a £200,000 increase in the company’s profit</a:t>
            </a:r>
            <a:r>
              <a:rPr b="0" i="0" lang="en-GB" sz="1600" u="none" cap="none" strike="noStrike">
                <a:solidFill>
                  <a:schemeClr val="lt1"/>
                </a:solidFill>
                <a:latin typeface="Lato"/>
                <a:ea typeface="Lato"/>
                <a:cs typeface="Lato"/>
                <a:sym typeface="Lato"/>
              </a:rPr>
              <a:t>. But she </a:t>
            </a:r>
            <a:r>
              <a:rPr b="0" i="0" lang="en-GB" sz="1600" u="none" cap="none" strike="noStrike">
                <a:solidFill>
                  <a:schemeClr val="accent2"/>
                </a:solidFill>
                <a:latin typeface="Lato"/>
                <a:ea typeface="Lato"/>
                <a:cs typeface="Lato"/>
                <a:sym typeface="Lato"/>
              </a:rPr>
              <a:t>hasn’t had a pay rise since she started working there</a:t>
            </a:r>
            <a:r>
              <a:rPr b="0" i="0" lang="en-GB" sz="1600" u="none" cap="none" strike="noStrike">
                <a:solidFill>
                  <a:schemeClr val="lt1"/>
                </a:solidFill>
                <a:latin typeface="Lato"/>
                <a:ea typeface="Lato"/>
                <a:cs typeface="Lato"/>
                <a:sym typeface="Lato"/>
              </a:rPr>
              <a:t> three years ago. Furthermore, two members of the team left and were not replaced, so </a:t>
            </a:r>
            <a:r>
              <a:rPr b="0" i="0" lang="en-GB" sz="1600" u="none" cap="none" strike="noStrike">
                <a:solidFill>
                  <a:schemeClr val="accent2"/>
                </a:solidFill>
                <a:latin typeface="Lato"/>
                <a:ea typeface="Lato"/>
                <a:cs typeface="Lato"/>
                <a:sym typeface="Lato"/>
              </a:rPr>
              <a:t>Naomi has picked up their work </a:t>
            </a:r>
            <a:r>
              <a:rPr b="0" i="0" lang="en-GB" sz="1600" u="none" cap="none" strike="noStrike">
                <a:solidFill>
                  <a:schemeClr val="lt1"/>
                </a:solidFill>
                <a:latin typeface="Lato"/>
                <a:ea typeface="Lato"/>
                <a:cs typeface="Lato"/>
                <a:sym typeface="Lato"/>
              </a:rPr>
              <a:t>too, </a:t>
            </a:r>
            <a:r>
              <a:rPr b="0" i="0" lang="en-GB" sz="1600" u="none" cap="none" strike="noStrike">
                <a:solidFill>
                  <a:schemeClr val="accent2"/>
                </a:solidFill>
                <a:latin typeface="Lato"/>
                <a:ea typeface="Lato"/>
                <a:cs typeface="Lato"/>
                <a:sym typeface="Lato"/>
              </a:rPr>
              <a:t>working over her contracted hours</a:t>
            </a:r>
            <a:r>
              <a:rPr b="0" i="0" lang="en-GB" sz="1600" u="none" cap="none" strike="noStrike">
                <a:solidFill>
                  <a:schemeClr val="lt1"/>
                </a:solidFill>
                <a:latin typeface="Lato"/>
                <a:ea typeface="Lato"/>
                <a:cs typeface="Lato"/>
                <a:sym typeface="Lato"/>
              </a:rPr>
              <a:t> at least a couple of days a week.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600" u="none" cap="none" strike="noStrike">
                <a:solidFill>
                  <a:schemeClr val="lt1"/>
                </a:solidFill>
                <a:latin typeface="Lato"/>
                <a:ea typeface="Lato"/>
                <a:cs typeface="Lato"/>
                <a:sym typeface="Lato"/>
              </a:rPr>
              <a:t>At the same time, over the past year </a:t>
            </a:r>
            <a:r>
              <a:rPr b="0" i="0" lang="en-GB" sz="1600" u="none" cap="none" strike="noStrike">
                <a:solidFill>
                  <a:schemeClr val="accent2"/>
                </a:solidFill>
                <a:latin typeface="Lato"/>
                <a:ea typeface="Lato"/>
                <a:cs typeface="Lato"/>
                <a:sym typeface="Lato"/>
              </a:rPr>
              <a:t>inflation has risen to 10%</a:t>
            </a:r>
            <a:r>
              <a:rPr b="0" i="0" lang="en-GB" sz="1600" u="none" cap="none" strike="noStrike">
                <a:solidFill>
                  <a:schemeClr val="lt1"/>
                </a:solidFill>
                <a:latin typeface="Lato"/>
                <a:ea typeface="Lato"/>
                <a:cs typeface="Lato"/>
                <a:sym typeface="Lato"/>
              </a:rPr>
              <a:t> meaning a lot of her costs and the things she buys have become much more expensive. She’s noticed the cost of petrol, her weekly food shop and heating bill rise a lot! </a:t>
            </a:r>
            <a:endParaRPr b="0" i="0" sz="1600" u="none" cap="none" strike="noStrike">
              <a:solidFill>
                <a:schemeClr val="lt1"/>
              </a:solidFill>
              <a:latin typeface="Lato"/>
              <a:ea typeface="Lato"/>
              <a:cs typeface="Lato"/>
              <a:sym typeface="Lato"/>
            </a:endParaRPr>
          </a:p>
        </p:txBody>
      </p:sp>
      <p:sp>
        <p:nvSpPr>
          <p:cNvPr id="438" name="Google Shape;438;p35"/>
          <p:cNvSpPr txBox="1"/>
          <p:nvPr/>
        </p:nvSpPr>
        <p:spPr>
          <a:xfrm>
            <a:off x="2989500" y="788700"/>
            <a:ext cx="5763300" cy="780300"/>
          </a:xfrm>
          <a:prstGeom prst="rect">
            <a:avLst/>
          </a:prstGeom>
          <a:solidFill>
            <a:schemeClr val="dk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1" i="0" lang="en-GB" sz="1800" u="none" cap="none" strike="noStrike">
                <a:solidFill>
                  <a:schemeClr val="lt1"/>
                </a:solidFill>
                <a:latin typeface="Lato"/>
                <a:ea typeface="Lato"/>
                <a:cs typeface="Lato"/>
                <a:sym typeface="Lato"/>
              </a:rPr>
              <a:t>What should Naomi say to her boss?</a:t>
            </a:r>
            <a:endParaRPr b="1" i="0" sz="1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8000"/>
              <a:buFont typeface="Arial"/>
              <a:buNone/>
            </a:pPr>
            <a:r>
              <a:rPr b="1" i="0" lang="en-GB" sz="1800" u="none" cap="none" strike="noStrike">
                <a:solidFill>
                  <a:schemeClr val="lt1"/>
                </a:solidFill>
                <a:latin typeface="Lato"/>
                <a:ea typeface="Lato"/>
                <a:cs typeface="Lato"/>
                <a:sym typeface="Lato"/>
              </a:rPr>
              <a:t>After five minutes of writing, pitch to one another…</a:t>
            </a:r>
            <a:endParaRPr b="1" i="0" sz="1800" u="none" cap="none" strike="noStrike">
              <a:solidFill>
                <a:schemeClr val="lt1"/>
              </a:solidFill>
              <a:latin typeface="Lato"/>
              <a:ea typeface="Lato"/>
              <a:cs typeface="Lato"/>
              <a:sym typeface="Lato"/>
            </a:endParaRPr>
          </a:p>
        </p:txBody>
      </p:sp>
      <p:sp>
        <p:nvSpPr>
          <p:cNvPr id="439" name="Google Shape;439;p35"/>
          <p:cNvSpPr txBox="1"/>
          <p:nvPr/>
        </p:nvSpPr>
        <p:spPr>
          <a:xfrm>
            <a:off x="484000" y="192450"/>
            <a:ext cx="7725600" cy="588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Making your case - points to consider </a:t>
            </a:r>
            <a:endParaRPr b="1" i="0" sz="2900" u="none" cap="none" strike="noStrike">
              <a:solidFill>
                <a:schemeClr val="accent2"/>
              </a:solidFill>
              <a:latin typeface="Lato"/>
              <a:ea typeface="Lato"/>
              <a:cs typeface="Lato"/>
              <a:sym typeface="Lato"/>
            </a:endParaRPr>
          </a:p>
        </p:txBody>
      </p:sp>
      <p:pic>
        <p:nvPicPr>
          <p:cNvPr id="440" name="Google Shape;440;p35"/>
          <p:cNvPicPr preferRelativeResize="0"/>
          <p:nvPr/>
        </p:nvPicPr>
        <p:blipFill rotWithShape="1">
          <a:blip r:embed="rId3">
            <a:alphaModFix/>
          </a:blip>
          <a:srcRect b="0" l="0" r="0" t="0"/>
          <a:stretch/>
        </p:blipFill>
        <p:spPr>
          <a:xfrm>
            <a:off x="311700" y="1318300"/>
            <a:ext cx="2371200" cy="2371200"/>
          </a:xfrm>
          <a:prstGeom prst="ellipse">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2" name="Shape 82"/>
        <p:cNvGrpSpPr/>
        <p:nvPr/>
      </p:nvGrpSpPr>
      <p:grpSpPr>
        <a:xfrm>
          <a:off x="0" y="0"/>
          <a:ext cx="0" cy="0"/>
          <a:chOff x="0" y="0"/>
          <a:chExt cx="0" cy="0"/>
        </a:xfrm>
      </p:grpSpPr>
      <p:sp>
        <p:nvSpPr>
          <p:cNvPr id="83" name="Google Shape;83;p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84" name="Google Shape;84;p3"/>
          <p:cNvSpPr txBox="1"/>
          <p:nvPr/>
        </p:nvSpPr>
        <p:spPr>
          <a:xfrm>
            <a:off x="0" y="1491150"/>
            <a:ext cx="9144000" cy="1239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200" u="none" cap="none" strike="noStrike">
                <a:solidFill>
                  <a:schemeClr val="lt1"/>
                </a:solidFill>
                <a:latin typeface="Lato"/>
                <a:ea typeface="Lato"/>
                <a:cs typeface="Lato"/>
                <a:sym typeface="Lato"/>
              </a:rPr>
              <a:t>Session 1:</a:t>
            </a:r>
            <a:endParaRPr b="0" i="0" sz="22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4800">
                <a:solidFill>
                  <a:schemeClr val="lt1"/>
                </a:solidFill>
                <a:latin typeface="Lato"/>
                <a:ea typeface="Lato"/>
                <a:cs typeface="Lato"/>
                <a:sym typeface="Lato"/>
              </a:rPr>
              <a:t>Professional services careers</a:t>
            </a:r>
            <a:endParaRPr b="1" i="0" sz="4800" u="none" cap="none" strike="noStrike">
              <a:solidFill>
                <a:schemeClr val="accent2"/>
              </a:solidFill>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6"/>
          <p:cNvSpPr txBox="1"/>
          <p:nvPr/>
        </p:nvSpPr>
        <p:spPr>
          <a:xfrm>
            <a:off x="168850" y="78500"/>
            <a:ext cx="6547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Resolving work issues</a:t>
            </a:r>
            <a:endParaRPr b="1" i="0" sz="2900" u="none" cap="none" strike="noStrike">
              <a:solidFill>
                <a:schemeClr val="lt1"/>
              </a:solidFill>
              <a:latin typeface="Lato"/>
              <a:ea typeface="Lato"/>
              <a:cs typeface="Lato"/>
              <a:sym typeface="Lato"/>
            </a:endParaRPr>
          </a:p>
        </p:txBody>
      </p:sp>
      <p:sp>
        <p:nvSpPr>
          <p:cNvPr id="446" name="Google Shape;446;p36"/>
          <p:cNvSpPr txBox="1"/>
          <p:nvPr/>
        </p:nvSpPr>
        <p:spPr>
          <a:xfrm>
            <a:off x="4033075" y="120850"/>
            <a:ext cx="4383600" cy="49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600"/>
              <a:buFont typeface="Arial"/>
              <a:buNone/>
            </a:pPr>
            <a:r>
              <a:rPr b="0" i="0" lang="en-GB" sz="1500" u="none" cap="none" strike="noStrike">
                <a:solidFill>
                  <a:schemeClr val="lt1"/>
                </a:solidFill>
                <a:latin typeface="Lato"/>
                <a:ea typeface="Lato"/>
                <a:cs typeface="Lato"/>
                <a:sym typeface="Lato"/>
              </a:rPr>
              <a:t>People or organisations you should get to know. </a:t>
            </a:r>
            <a:endParaRPr b="0" i="0" sz="15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rPr b="0" i="0" lang="en-GB" sz="1500" u="none" cap="none" strike="noStrike">
                <a:solidFill>
                  <a:schemeClr val="lt1"/>
                </a:solidFill>
                <a:latin typeface="Lato"/>
                <a:ea typeface="Lato"/>
                <a:cs typeface="Lato"/>
                <a:sym typeface="Lato"/>
              </a:rPr>
              <a:t>Match the definition to the organisation:</a:t>
            </a:r>
            <a:endParaRPr b="0" i="0" sz="1500" u="none" cap="none" strike="noStrike">
              <a:solidFill>
                <a:schemeClr val="lt1"/>
              </a:solidFill>
              <a:latin typeface="Lato"/>
              <a:ea typeface="Lato"/>
              <a:cs typeface="Lato"/>
              <a:sym typeface="Lato"/>
            </a:endParaRPr>
          </a:p>
        </p:txBody>
      </p:sp>
      <p:pic>
        <p:nvPicPr>
          <p:cNvPr id="447" name="Google Shape;447;p36"/>
          <p:cNvPicPr preferRelativeResize="0"/>
          <p:nvPr/>
        </p:nvPicPr>
        <p:blipFill rotWithShape="1">
          <a:blip r:embed="rId3">
            <a:alphaModFix/>
          </a:blip>
          <a:srcRect b="0" l="0" r="0" t="0"/>
          <a:stretch/>
        </p:blipFill>
        <p:spPr>
          <a:xfrm>
            <a:off x="299775" y="650350"/>
            <a:ext cx="7623026" cy="3815175"/>
          </a:xfrm>
          <a:prstGeom prst="rect">
            <a:avLst/>
          </a:prstGeom>
          <a:noFill/>
          <a:ln cap="flat" cmpd="sng" w="9525">
            <a:solidFill>
              <a:schemeClr val="accent2"/>
            </a:solidFill>
            <a:prstDash val="solid"/>
            <a:round/>
            <a:headEnd len="sm" w="sm" type="none"/>
            <a:tailEnd len="sm" w="sm" type="none"/>
          </a:ln>
        </p:spPr>
      </p:pic>
      <p:sp>
        <p:nvSpPr>
          <p:cNvPr id="448" name="Google Shape;448;p36"/>
          <p:cNvSpPr txBox="1"/>
          <p:nvPr/>
        </p:nvSpPr>
        <p:spPr>
          <a:xfrm>
            <a:off x="7555150" y="4630050"/>
            <a:ext cx="1536900" cy="4311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1" lang="en-GB" sz="800" u="none" cap="none" strike="noStrike">
                <a:solidFill>
                  <a:schemeClr val="accent1"/>
                </a:solidFill>
                <a:latin typeface="Lato"/>
                <a:ea typeface="Lato"/>
                <a:cs typeface="Lato"/>
                <a:sym typeface="Lato"/>
              </a:rPr>
              <a:t>Resource 1 - Resolving work issues</a:t>
            </a:r>
            <a:endParaRPr b="1" i="1" sz="800" u="none" cap="none" strike="noStrike">
              <a:solidFill>
                <a:schemeClr val="accent1"/>
              </a:solidFill>
              <a:latin typeface="Lato"/>
              <a:ea typeface="Lato"/>
              <a:cs typeface="Lato"/>
              <a:sym typeface="Lato"/>
            </a:endParaRPr>
          </a:p>
        </p:txBody>
      </p:sp>
      <p:pic>
        <p:nvPicPr>
          <p:cNvPr id="449" name="Google Shape;449;p36"/>
          <p:cNvPicPr preferRelativeResize="0"/>
          <p:nvPr/>
        </p:nvPicPr>
        <p:blipFill rotWithShape="1">
          <a:blip r:embed="rId4">
            <a:alphaModFix/>
          </a:blip>
          <a:srcRect b="0" l="0" r="0" t="0"/>
          <a:stretch/>
        </p:blipFill>
        <p:spPr>
          <a:xfrm>
            <a:off x="121225" y="4630050"/>
            <a:ext cx="7315545" cy="4311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53" name="Shape 453"/>
        <p:cNvGrpSpPr/>
        <p:nvPr/>
      </p:nvGrpSpPr>
      <p:grpSpPr>
        <a:xfrm>
          <a:off x="0" y="0"/>
          <a:ext cx="0" cy="0"/>
          <a:chOff x="0" y="0"/>
          <a:chExt cx="0" cy="0"/>
        </a:xfrm>
      </p:grpSpPr>
      <p:sp>
        <p:nvSpPr>
          <p:cNvPr id="454" name="Google Shape;454;p38"/>
          <p:cNvSpPr txBox="1"/>
          <p:nvPr>
            <p:ph type="title"/>
          </p:nvPr>
        </p:nvSpPr>
        <p:spPr>
          <a:xfrm>
            <a:off x="405150" y="195300"/>
            <a:ext cx="8552100" cy="145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90"/>
              <a:buFont typeface="Arial"/>
              <a:buNone/>
            </a:pPr>
            <a:r>
              <a:rPr lang="en-GB" sz="5000">
                <a:solidFill>
                  <a:schemeClr val="lt1"/>
                </a:solidFill>
              </a:rPr>
              <a:t>Reflection</a:t>
            </a:r>
            <a:endParaRPr b="1" i="0" sz="5000" u="none" cap="none" strike="noStrike">
              <a:solidFill>
                <a:schemeClr val="lt1"/>
              </a:solidFill>
              <a:latin typeface="Lato"/>
              <a:ea typeface="Lato"/>
              <a:cs typeface="Lato"/>
              <a:sym typeface="Lato"/>
            </a:endParaRPr>
          </a:p>
        </p:txBody>
      </p:sp>
      <p:sp>
        <p:nvSpPr>
          <p:cNvPr id="455" name="Google Shape;455;p38"/>
          <p:cNvSpPr txBox="1"/>
          <p:nvPr/>
        </p:nvSpPr>
        <p:spPr>
          <a:xfrm>
            <a:off x="632175" y="2031350"/>
            <a:ext cx="7879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Lato"/>
                <a:ea typeface="Lato"/>
                <a:cs typeface="Lato"/>
                <a:sym typeface="Lato"/>
              </a:rPr>
              <a:t>How easy is it for an employee to ask for a pay rise?</a:t>
            </a:r>
            <a:endParaRPr b="1" i="0" sz="2400" u="none" cap="none" strike="noStrike">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Unit outline</a:t>
            </a:r>
            <a:endParaRPr b="1" i="0" sz="2900" u="none" cap="none" strike="noStrike">
              <a:latin typeface="Lato"/>
              <a:ea typeface="Lato"/>
              <a:cs typeface="Lato"/>
              <a:sym typeface="Lato"/>
            </a:endParaRPr>
          </a:p>
        </p:txBody>
      </p:sp>
      <p:graphicFrame>
        <p:nvGraphicFramePr>
          <p:cNvPr id="90" name="Google Shape;90;p4"/>
          <p:cNvGraphicFramePr/>
          <p:nvPr/>
        </p:nvGraphicFramePr>
        <p:xfrm>
          <a:off x="278325" y="1721850"/>
          <a:ext cx="3000000" cy="3000000"/>
        </p:xfrm>
        <a:graphic>
          <a:graphicData uri="http://schemas.openxmlformats.org/drawingml/2006/table">
            <a:tbl>
              <a:tblPr>
                <a:noFill/>
                <a:tableStyleId>{8EC9ACEC-D7DB-434A-BBD8-2C261259F610}</a:tableStyleId>
              </a:tblPr>
              <a:tblGrid>
                <a:gridCol w="1644250"/>
                <a:gridCol w="1768350"/>
                <a:gridCol w="1755400"/>
                <a:gridCol w="1907000"/>
                <a:gridCol w="1518450"/>
              </a:tblGrid>
              <a:tr h="335825">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1</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2</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3</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4</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600" u="none" cap="none" strike="noStrike">
                          <a:solidFill>
                            <a:schemeClr val="dk1"/>
                          </a:solidFill>
                          <a:latin typeface="Lato"/>
                          <a:ea typeface="Lato"/>
                          <a:cs typeface="Lato"/>
                          <a:sym typeface="Lato"/>
                        </a:rPr>
                        <a:t>Session 5</a:t>
                      </a:r>
                      <a:endParaRPr b="1" sz="16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240100">
                <a:tc>
                  <a:txBody>
                    <a:bodyPr/>
                    <a:lstStyle/>
                    <a:p>
                      <a:pPr indent="0" lvl="0" marL="0" marR="0" rtl="0" algn="ctr">
                        <a:lnSpc>
                          <a:spcPct val="100000"/>
                        </a:lnSpc>
                        <a:spcBef>
                          <a:spcPts val="0"/>
                        </a:spcBef>
                        <a:spcAft>
                          <a:spcPts val="0"/>
                        </a:spcAft>
                        <a:buClr>
                          <a:srgbClr val="000000"/>
                        </a:buClr>
                        <a:buSzPts val="1400"/>
                        <a:buFont typeface="Arial"/>
                        <a:buNone/>
                      </a:pPr>
                      <a:r>
                        <a:rPr b="1" lang="en-GB" sz="1500">
                          <a:solidFill>
                            <a:schemeClr val="accent2"/>
                          </a:solidFill>
                          <a:latin typeface="Lato"/>
                          <a:ea typeface="Lato"/>
                          <a:cs typeface="Lato"/>
                          <a:sym typeface="Lato"/>
                        </a:rPr>
                        <a:t>Professional services careers</a:t>
                      </a:r>
                      <a:endParaRPr b="1" sz="15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Apprenticeships</a:t>
                      </a:r>
                      <a:endParaRPr b="1" sz="15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Entrepreneurship</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Understanding gig work and employment rights</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500" u="none" cap="none" strike="noStrike">
                          <a:solidFill>
                            <a:schemeClr val="dk1"/>
                          </a:solidFill>
                          <a:latin typeface="Lato"/>
                          <a:ea typeface="Lato"/>
                          <a:cs typeface="Lato"/>
                          <a:sym typeface="Lato"/>
                        </a:rPr>
                        <a:t>Speaking up at work</a:t>
                      </a:r>
                      <a:endParaRPr b="1" sz="15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900"/>
              <a:buNone/>
            </a:pPr>
            <a:r>
              <a:rPr lang="en-GB"/>
              <a:t>Starter: What jobs are these?</a:t>
            </a:r>
            <a:endParaRPr/>
          </a:p>
        </p:txBody>
      </p:sp>
      <p:pic>
        <p:nvPicPr>
          <p:cNvPr id="96" name="Google Shape;96;p5"/>
          <p:cNvPicPr preferRelativeResize="0"/>
          <p:nvPr/>
        </p:nvPicPr>
        <p:blipFill rotWithShape="1">
          <a:blip r:embed="rId3">
            <a:alphaModFix/>
          </a:blip>
          <a:srcRect b="0" l="0" r="0" t="11111"/>
          <a:stretch/>
        </p:blipFill>
        <p:spPr>
          <a:xfrm>
            <a:off x="152400" y="1220025"/>
            <a:ext cx="2143125" cy="1905000"/>
          </a:xfrm>
          <a:prstGeom prst="rect">
            <a:avLst/>
          </a:prstGeom>
          <a:noFill/>
          <a:ln>
            <a:noFill/>
          </a:ln>
        </p:spPr>
      </p:pic>
      <p:pic>
        <p:nvPicPr>
          <p:cNvPr id="97" name="Google Shape;97;p5"/>
          <p:cNvPicPr preferRelativeResize="0"/>
          <p:nvPr/>
        </p:nvPicPr>
        <p:blipFill rotWithShape="1">
          <a:blip r:embed="rId4">
            <a:alphaModFix/>
          </a:blip>
          <a:srcRect b="0" l="0" r="0" t="0"/>
          <a:stretch/>
        </p:blipFill>
        <p:spPr>
          <a:xfrm>
            <a:off x="2447925" y="981900"/>
            <a:ext cx="1905000" cy="1905000"/>
          </a:xfrm>
          <a:prstGeom prst="rect">
            <a:avLst/>
          </a:prstGeom>
          <a:noFill/>
          <a:ln>
            <a:noFill/>
          </a:ln>
        </p:spPr>
      </p:pic>
      <p:pic>
        <p:nvPicPr>
          <p:cNvPr id="98" name="Google Shape;98;p5"/>
          <p:cNvPicPr preferRelativeResize="0"/>
          <p:nvPr/>
        </p:nvPicPr>
        <p:blipFill rotWithShape="1">
          <a:blip r:embed="rId5">
            <a:alphaModFix/>
          </a:blip>
          <a:srcRect b="0" l="0" r="0" t="0"/>
          <a:stretch/>
        </p:blipFill>
        <p:spPr>
          <a:xfrm>
            <a:off x="4505325" y="981900"/>
            <a:ext cx="1905000" cy="1905000"/>
          </a:xfrm>
          <a:prstGeom prst="rect">
            <a:avLst/>
          </a:prstGeom>
          <a:noFill/>
          <a:ln>
            <a:noFill/>
          </a:ln>
        </p:spPr>
      </p:pic>
      <p:pic>
        <p:nvPicPr>
          <p:cNvPr id="99" name="Google Shape;99;p5"/>
          <p:cNvPicPr preferRelativeResize="0"/>
          <p:nvPr/>
        </p:nvPicPr>
        <p:blipFill rotWithShape="1">
          <a:blip r:embed="rId6">
            <a:alphaModFix/>
          </a:blip>
          <a:srcRect b="0" l="0" r="0" t="0"/>
          <a:stretch/>
        </p:blipFill>
        <p:spPr>
          <a:xfrm>
            <a:off x="152400" y="3277425"/>
            <a:ext cx="1713675" cy="1713675"/>
          </a:xfrm>
          <a:prstGeom prst="rect">
            <a:avLst/>
          </a:prstGeom>
          <a:noFill/>
          <a:ln>
            <a:noFill/>
          </a:ln>
        </p:spPr>
      </p:pic>
      <p:pic>
        <p:nvPicPr>
          <p:cNvPr id="100" name="Google Shape;100;p5"/>
          <p:cNvPicPr preferRelativeResize="0"/>
          <p:nvPr/>
        </p:nvPicPr>
        <p:blipFill rotWithShape="1">
          <a:blip r:embed="rId7">
            <a:alphaModFix/>
          </a:blip>
          <a:srcRect b="0" l="0" r="0" t="0"/>
          <a:stretch/>
        </p:blipFill>
        <p:spPr>
          <a:xfrm>
            <a:off x="2447925" y="3039300"/>
            <a:ext cx="1905000" cy="1905000"/>
          </a:xfrm>
          <a:prstGeom prst="rect">
            <a:avLst/>
          </a:prstGeom>
          <a:noFill/>
          <a:ln>
            <a:noFill/>
          </a:ln>
        </p:spPr>
      </p:pic>
      <p:pic>
        <p:nvPicPr>
          <p:cNvPr id="101" name="Google Shape;101;p5"/>
          <p:cNvPicPr preferRelativeResize="0"/>
          <p:nvPr/>
        </p:nvPicPr>
        <p:blipFill rotWithShape="1">
          <a:blip r:embed="rId8">
            <a:alphaModFix/>
          </a:blip>
          <a:srcRect b="0" l="0" r="0" t="0"/>
          <a:stretch/>
        </p:blipFill>
        <p:spPr>
          <a:xfrm>
            <a:off x="4693275" y="2886900"/>
            <a:ext cx="1905000" cy="1905000"/>
          </a:xfrm>
          <a:prstGeom prst="rect">
            <a:avLst/>
          </a:prstGeom>
          <a:noFill/>
          <a:ln>
            <a:noFill/>
          </a:ln>
        </p:spPr>
      </p:pic>
      <p:sp>
        <p:nvSpPr>
          <p:cNvPr id="102" name="Google Shape;102;p5"/>
          <p:cNvSpPr/>
          <p:nvPr/>
        </p:nvSpPr>
        <p:spPr>
          <a:xfrm>
            <a:off x="6562725" y="1277600"/>
            <a:ext cx="2386800" cy="1847400"/>
          </a:xfrm>
          <a:prstGeom prst="rect">
            <a:avLst/>
          </a:prstGeom>
          <a:noFill/>
          <a:ln cap="flat" cmpd="sng" w="38100">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What job does each picture represent?</a:t>
            </a:r>
            <a:endParaRPr b="0" i="0" sz="14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Describe in detail what kind of work each person might do.</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lang="en-GB"/>
              <a:t>Professional services c</a:t>
            </a:r>
            <a:r>
              <a:rPr b="1" i="0" lang="en-GB" sz="2900" u="none" cap="none" strike="noStrike">
                <a:latin typeface="Lato"/>
                <a:ea typeface="Lato"/>
                <a:cs typeface="Lato"/>
                <a:sym typeface="Lato"/>
              </a:rPr>
              <a:t>areers: Match up</a:t>
            </a:r>
            <a:endParaRPr b="1" i="0" sz="2900" u="none" cap="none" strike="noStrike">
              <a:latin typeface="Lato"/>
              <a:ea typeface="Lato"/>
              <a:cs typeface="Lato"/>
              <a:sym typeface="Lato"/>
            </a:endParaRPr>
          </a:p>
        </p:txBody>
      </p:sp>
      <p:grpSp>
        <p:nvGrpSpPr>
          <p:cNvPr id="108" name="Google Shape;108;p6"/>
          <p:cNvGrpSpPr/>
          <p:nvPr/>
        </p:nvGrpSpPr>
        <p:grpSpPr>
          <a:xfrm>
            <a:off x="127350" y="1014975"/>
            <a:ext cx="4966625" cy="3976126"/>
            <a:chOff x="127350" y="1167375"/>
            <a:chExt cx="4966625" cy="3976126"/>
          </a:xfrm>
        </p:grpSpPr>
        <p:pic>
          <p:nvPicPr>
            <p:cNvPr id="109" name="Google Shape;109;p6"/>
            <p:cNvPicPr preferRelativeResize="0"/>
            <p:nvPr/>
          </p:nvPicPr>
          <p:blipFill rotWithShape="1">
            <a:blip r:embed="rId3">
              <a:alphaModFix/>
            </a:blip>
            <a:srcRect b="0" l="0" r="0" t="0"/>
            <a:stretch/>
          </p:blipFill>
          <p:spPr>
            <a:xfrm>
              <a:off x="127350" y="1167375"/>
              <a:ext cx="4966625" cy="3976126"/>
            </a:xfrm>
            <a:prstGeom prst="rect">
              <a:avLst/>
            </a:prstGeom>
            <a:noFill/>
            <a:ln>
              <a:noFill/>
            </a:ln>
          </p:spPr>
        </p:pic>
        <p:sp>
          <p:nvSpPr>
            <p:cNvPr id="110" name="Google Shape;110;p6"/>
            <p:cNvSpPr txBox="1"/>
            <p:nvPr/>
          </p:nvSpPr>
          <p:spPr>
            <a:xfrm>
              <a:off x="2050976" y="2795325"/>
              <a:ext cx="11046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PR manager</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5</a:t>
              </a:r>
              <a:endParaRPr b="1" i="0" sz="1400" u="none" cap="none" strike="noStrike">
                <a:solidFill>
                  <a:srgbClr val="000000"/>
                </a:solidFill>
                <a:latin typeface="Lato"/>
                <a:ea typeface="Lato"/>
                <a:cs typeface="Lato"/>
                <a:sym typeface="Lato"/>
              </a:endParaRPr>
            </a:p>
          </p:txBody>
        </p:sp>
        <p:sp>
          <p:nvSpPr>
            <p:cNvPr id="111" name="Google Shape;111;p6"/>
            <p:cNvSpPr txBox="1"/>
            <p:nvPr/>
          </p:nvSpPr>
          <p:spPr>
            <a:xfrm>
              <a:off x="3767751" y="1429125"/>
              <a:ext cx="11046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Auditor</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3</a:t>
              </a:r>
              <a:endParaRPr b="1" i="0" sz="1400" u="none" cap="none" strike="noStrike">
                <a:solidFill>
                  <a:srgbClr val="000000"/>
                </a:solidFill>
                <a:latin typeface="Lato"/>
                <a:ea typeface="Lato"/>
                <a:cs typeface="Lato"/>
                <a:sym typeface="Lato"/>
              </a:endParaRPr>
            </a:p>
          </p:txBody>
        </p:sp>
        <p:sp>
          <p:nvSpPr>
            <p:cNvPr id="112" name="Google Shape;112;p6"/>
            <p:cNvSpPr txBox="1"/>
            <p:nvPr/>
          </p:nvSpPr>
          <p:spPr>
            <a:xfrm>
              <a:off x="344950" y="4270300"/>
              <a:ext cx="11586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Accountant</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7</a:t>
              </a:r>
              <a:endParaRPr b="1" i="0" sz="1400" u="none" cap="none" strike="noStrike">
                <a:solidFill>
                  <a:srgbClr val="000000"/>
                </a:solidFill>
                <a:latin typeface="Lato"/>
                <a:ea typeface="Lato"/>
                <a:cs typeface="Lato"/>
                <a:sym typeface="Lato"/>
              </a:endParaRPr>
            </a:p>
          </p:txBody>
        </p:sp>
        <p:sp>
          <p:nvSpPr>
            <p:cNvPr id="113" name="Google Shape;113;p6"/>
            <p:cNvSpPr txBox="1"/>
            <p:nvPr/>
          </p:nvSpPr>
          <p:spPr>
            <a:xfrm>
              <a:off x="1962063" y="4073550"/>
              <a:ext cx="12972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Business development manager</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8</a:t>
              </a:r>
              <a:endParaRPr b="1" i="0" sz="1400" u="none" cap="none" strike="noStrike">
                <a:solidFill>
                  <a:srgbClr val="000000"/>
                </a:solidFill>
                <a:latin typeface="Lato"/>
                <a:ea typeface="Lato"/>
                <a:cs typeface="Lato"/>
                <a:sym typeface="Lato"/>
              </a:endParaRPr>
            </a:p>
          </p:txBody>
        </p:sp>
        <p:sp>
          <p:nvSpPr>
            <p:cNvPr id="114" name="Google Shape;114;p6"/>
            <p:cNvSpPr txBox="1"/>
            <p:nvPr/>
          </p:nvSpPr>
          <p:spPr>
            <a:xfrm>
              <a:off x="324702" y="1321275"/>
              <a:ext cx="11991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Personal assistant </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1</a:t>
              </a:r>
              <a:endParaRPr b="1" i="0" sz="1400" u="none" cap="none" strike="noStrike">
                <a:solidFill>
                  <a:srgbClr val="000000"/>
                </a:solidFill>
                <a:latin typeface="Lato"/>
                <a:ea typeface="Lato"/>
                <a:cs typeface="Lato"/>
                <a:sym typeface="Lato"/>
              </a:endParaRPr>
            </a:p>
          </p:txBody>
        </p:sp>
        <p:sp>
          <p:nvSpPr>
            <p:cNvPr id="115" name="Google Shape;115;p6"/>
            <p:cNvSpPr txBox="1"/>
            <p:nvPr/>
          </p:nvSpPr>
          <p:spPr>
            <a:xfrm>
              <a:off x="3748015" y="2903175"/>
              <a:ext cx="11991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Underwriter</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6</a:t>
              </a:r>
              <a:endParaRPr b="1" i="0" sz="1400" u="none" cap="none" strike="noStrike">
                <a:solidFill>
                  <a:srgbClr val="000000"/>
                </a:solidFill>
                <a:latin typeface="Lato"/>
                <a:ea typeface="Lato"/>
                <a:cs typeface="Lato"/>
                <a:sym typeface="Lato"/>
              </a:endParaRPr>
            </a:p>
          </p:txBody>
        </p:sp>
        <p:sp>
          <p:nvSpPr>
            <p:cNvPr id="116" name="Google Shape;116;p6"/>
            <p:cNvSpPr txBox="1"/>
            <p:nvPr/>
          </p:nvSpPr>
          <p:spPr>
            <a:xfrm>
              <a:off x="1962077" y="1352125"/>
              <a:ext cx="11586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Investment analyst</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2</a:t>
              </a:r>
              <a:endParaRPr b="1" i="0" sz="1400" u="none" cap="none" strike="noStrike">
                <a:solidFill>
                  <a:srgbClr val="000000"/>
                </a:solidFill>
                <a:latin typeface="Lato"/>
                <a:ea typeface="Lato"/>
                <a:cs typeface="Lato"/>
                <a:sym typeface="Lato"/>
              </a:endParaRPr>
            </a:p>
          </p:txBody>
        </p:sp>
        <p:sp>
          <p:nvSpPr>
            <p:cNvPr id="117" name="Google Shape;117;p6"/>
            <p:cNvSpPr txBox="1"/>
            <p:nvPr/>
          </p:nvSpPr>
          <p:spPr>
            <a:xfrm>
              <a:off x="370113" y="2903163"/>
              <a:ext cx="10329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Marketing manager</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4</a:t>
              </a:r>
              <a:endParaRPr b="1" i="0" sz="1400" u="none" cap="none" strike="noStrike">
                <a:solidFill>
                  <a:srgbClr val="000000"/>
                </a:solidFill>
                <a:latin typeface="Lato"/>
                <a:ea typeface="Lato"/>
                <a:cs typeface="Lato"/>
                <a:sym typeface="Lato"/>
              </a:endParaRPr>
            </a:p>
          </p:txBody>
        </p:sp>
        <p:sp>
          <p:nvSpPr>
            <p:cNvPr id="118" name="Google Shape;118;p6"/>
            <p:cNvSpPr txBox="1"/>
            <p:nvPr/>
          </p:nvSpPr>
          <p:spPr>
            <a:xfrm>
              <a:off x="3635600" y="4194100"/>
              <a:ext cx="12972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Management consultant</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9</a:t>
              </a:r>
              <a:endParaRPr b="1" i="0" sz="1400" u="none" cap="none" strike="noStrike">
                <a:solidFill>
                  <a:srgbClr val="000000"/>
                </a:solidFill>
                <a:latin typeface="Lato"/>
                <a:ea typeface="Lato"/>
                <a:cs typeface="Lato"/>
                <a:sym typeface="Lato"/>
              </a:endParaRPr>
            </a:p>
          </p:txBody>
        </p:sp>
      </p:grpSp>
      <p:sp>
        <p:nvSpPr>
          <p:cNvPr id="119" name="Google Shape;119;p6"/>
          <p:cNvSpPr txBox="1"/>
          <p:nvPr/>
        </p:nvSpPr>
        <p:spPr>
          <a:xfrm>
            <a:off x="5539450" y="1852000"/>
            <a:ext cx="3498300" cy="785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0" lang="en-GB" sz="2300" u="none" cap="none" strike="noStrike">
                <a:solidFill>
                  <a:srgbClr val="0543B3"/>
                </a:solidFill>
                <a:latin typeface="Lato"/>
                <a:ea typeface="Lato"/>
                <a:cs typeface="Lato"/>
                <a:sym typeface="Lato"/>
              </a:rPr>
              <a:t>Think - Pair - Share</a:t>
            </a:r>
            <a:endParaRPr b="1" i="0" sz="2300" u="none" cap="none" strike="noStrike">
              <a:solidFill>
                <a:srgbClr val="0543B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What could these careers involve?</a:t>
            </a:r>
            <a:endParaRPr b="0" i="0" sz="1600" u="none" cap="none" strike="noStrike">
              <a:solidFill>
                <a:srgbClr val="0543B3"/>
              </a:solidFill>
              <a:latin typeface="Lato"/>
              <a:ea typeface="Lato"/>
              <a:cs typeface="Lato"/>
              <a:sym typeface="Lato"/>
            </a:endParaRPr>
          </a:p>
        </p:txBody>
      </p:sp>
      <p:sp>
        <p:nvSpPr>
          <p:cNvPr id="120" name="Google Shape;120;p6"/>
          <p:cNvSpPr txBox="1"/>
          <p:nvPr/>
        </p:nvSpPr>
        <p:spPr>
          <a:xfrm>
            <a:off x="5539575" y="2847950"/>
            <a:ext cx="3498300" cy="12774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0" lang="en-GB" sz="2300" u="none" cap="none" strike="noStrike">
                <a:solidFill>
                  <a:schemeClr val="dk1"/>
                </a:solidFill>
                <a:latin typeface="Lato"/>
                <a:ea typeface="Lato"/>
                <a:cs typeface="Lato"/>
                <a:sym typeface="Lato"/>
              </a:rPr>
              <a:t>Activity</a:t>
            </a:r>
            <a:endParaRPr b="1" i="0" sz="23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Using the worksheet </a:t>
            </a:r>
            <a:r>
              <a:rPr lang="en-GB" sz="1600">
                <a:solidFill>
                  <a:schemeClr val="dk1"/>
                </a:solidFill>
                <a:latin typeface="Lato"/>
                <a:ea typeface="Lato"/>
                <a:cs typeface="Lato"/>
                <a:sym typeface="Lato"/>
              </a:rPr>
              <a:t>Professional services careers</a:t>
            </a:r>
            <a:r>
              <a:rPr b="0" i="0" lang="en-GB" sz="1600" u="none" cap="none" strike="noStrike">
                <a:solidFill>
                  <a:schemeClr val="dk1"/>
                </a:solidFill>
                <a:latin typeface="Lato"/>
                <a:ea typeface="Lato"/>
                <a:cs typeface="Lato"/>
                <a:sym typeface="Lato"/>
              </a:rPr>
              <a:t>, match each career to their brief description</a:t>
            </a:r>
            <a:endParaRPr b="0" i="0" sz="1600" u="none" cap="none" strike="noStrike">
              <a:solidFill>
                <a:schemeClr val="dk1"/>
              </a:solidFill>
              <a:latin typeface="Lato"/>
              <a:ea typeface="Lato"/>
              <a:cs typeface="Lato"/>
              <a:sym typeface="Lato"/>
            </a:endParaRPr>
          </a:p>
        </p:txBody>
      </p:sp>
      <p:sp>
        <p:nvSpPr>
          <p:cNvPr id="121" name="Google Shape;121;p6"/>
          <p:cNvSpPr txBox="1"/>
          <p:nvPr/>
        </p:nvSpPr>
        <p:spPr>
          <a:xfrm>
            <a:off x="273450" y="4915800"/>
            <a:ext cx="28371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1" lang="en-GB" sz="800" u="none" cap="none" strike="noStrike">
                <a:solidFill>
                  <a:schemeClr val="accent2"/>
                </a:solidFill>
                <a:latin typeface="Lato"/>
                <a:ea typeface="Lato"/>
                <a:cs typeface="Lato"/>
                <a:sym typeface="Lato"/>
              </a:rPr>
              <a:t>Activity 1: </a:t>
            </a:r>
            <a:r>
              <a:rPr b="1" i="1" lang="en-GB" sz="800">
                <a:solidFill>
                  <a:schemeClr val="accent2"/>
                </a:solidFill>
                <a:latin typeface="Lato"/>
                <a:ea typeface="Lato"/>
                <a:cs typeface="Lato"/>
                <a:sym typeface="Lato"/>
              </a:rPr>
              <a:t>Professional services careers</a:t>
            </a:r>
            <a:endParaRPr b="1" i="1" sz="8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graphicFrame>
        <p:nvGraphicFramePr>
          <p:cNvPr id="126" name="Google Shape;126;p7"/>
          <p:cNvGraphicFramePr/>
          <p:nvPr/>
        </p:nvGraphicFramePr>
        <p:xfrm>
          <a:off x="215700" y="226488"/>
          <a:ext cx="3000000" cy="3000000"/>
        </p:xfrm>
        <a:graphic>
          <a:graphicData uri="http://schemas.openxmlformats.org/drawingml/2006/table">
            <a:tbl>
              <a:tblPr>
                <a:noFill/>
                <a:tableStyleId>{EBF9D90A-938E-475A-87D3-4B4538D0CA14}</a:tableStyleId>
              </a:tblPr>
              <a:tblGrid>
                <a:gridCol w="1952000"/>
                <a:gridCol w="5327275"/>
              </a:tblGrid>
              <a:tr h="28335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1"/>
                          </a:solidFill>
                          <a:latin typeface="Lato"/>
                          <a:ea typeface="Lato"/>
                          <a:cs typeface="Lato"/>
                          <a:sym typeface="Lato"/>
                        </a:rPr>
                        <a:t>Job title</a:t>
                      </a:r>
                      <a:endParaRPr b="1" sz="1200" u="none" cap="none" strike="noStrike">
                        <a:solidFill>
                          <a:schemeClr val="dk1"/>
                        </a:solidFill>
                        <a:latin typeface="Lato"/>
                        <a:ea typeface="Lato"/>
                        <a:cs typeface="Lato"/>
                        <a:sym typeface="Lato"/>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F990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1"/>
                          </a:solidFill>
                          <a:latin typeface="Lato"/>
                          <a:ea typeface="Lato"/>
                          <a:cs typeface="Lato"/>
                          <a:sym typeface="Lato"/>
                        </a:rPr>
                        <a:t>Description</a:t>
                      </a:r>
                      <a:endParaRPr b="1" sz="1200" u="none" cap="none" strike="noStrike">
                        <a:solidFill>
                          <a:schemeClr val="dk1"/>
                        </a:solidFill>
                        <a:latin typeface="Lato"/>
                        <a:ea typeface="Lato"/>
                        <a:cs typeface="Lato"/>
                        <a:sym typeface="Lato"/>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F9900"/>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Lato"/>
                          <a:ea typeface="Lato"/>
                          <a:cs typeface="Lato"/>
                          <a:sym typeface="Lato"/>
                        </a:rPr>
                        <a:t>  </a:t>
                      </a:r>
                      <a:r>
                        <a:rPr lang="en-GB" sz="1200" u="none" cap="none" strike="noStrike">
                          <a:solidFill>
                            <a:srgbClr val="38761D"/>
                          </a:solidFill>
                          <a:latin typeface="Lato"/>
                          <a:ea typeface="Lato"/>
                          <a:cs typeface="Lato"/>
                          <a:sym typeface="Lato"/>
                        </a:rPr>
                        <a:t>Underwriter</a:t>
                      </a:r>
                      <a:endParaRPr sz="1200" u="none" cap="none" strike="noStrike">
                        <a:solidFill>
                          <a:srgbClr val="38761D"/>
                        </a:solidFill>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202124"/>
                          </a:solidFill>
                          <a:latin typeface="Lato"/>
                          <a:ea typeface="Lato"/>
                          <a:cs typeface="Lato"/>
                          <a:sym typeface="Lato"/>
                        </a:rPr>
                        <a:t>Takes a look at an organisation's finances and assesses how much risk a lender will take on if they decide to give the organisation  a loan.</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Checks organisations' financial records and procedures to make sure they are accurate and efficient.</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202124"/>
                          </a:solidFill>
                          <a:latin typeface="Lato"/>
                          <a:ea typeface="Lato"/>
                          <a:cs typeface="Lato"/>
                          <a:sym typeface="Lato"/>
                        </a:rPr>
                        <a:t>Trained experts who solve complex business problems and develop strategies to improve performance. </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202124"/>
                          </a:solidFill>
                          <a:latin typeface="Lato"/>
                          <a:ea typeface="Lato"/>
                          <a:cs typeface="Lato"/>
                          <a:sym typeface="Lato"/>
                        </a:rPr>
                        <a:t>Creates and maintains a favourable public image for their employer or client.</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Plans how to promote products, services</a:t>
                      </a:r>
                      <a:r>
                        <a:rPr lang="en-GB" sz="1200">
                          <a:latin typeface="Lato"/>
                          <a:ea typeface="Lato"/>
                          <a:cs typeface="Lato"/>
                          <a:sym typeface="Lato"/>
                        </a:rPr>
                        <a:t> </a:t>
                      </a:r>
                      <a:r>
                        <a:rPr lang="en-GB" sz="1200" u="none" cap="none" strike="noStrike">
                          <a:latin typeface="Lato"/>
                          <a:ea typeface="Lato"/>
                          <a:cs typeface="Lato"/>
                          <a:sym typeface="Lato"/>
                        </a:rPr>
                        <a:t>or brands, using advertisements, email campaigns, social media and events.</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202124"/>
                          </a:solidFill>
                          <a:latin typeface="Lato"/>
                          <a:ea typeface="Lato"/>
                          <a:cs typeface="Lato"/>
                          <a:sym typeface="Lato"/>
                        </a:rPr>
                        <a:t>Helps businesses make critical financial decisions by collecting, tracking and correcting the company's finances.</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Builds relationships with customers, suppliers and partners to help businesses grow and improve.</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Helps stock market traders, stockbrokers and fund managers make decisions about investments.</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502425">
                <a:tc>
                  <a:txBody>
                    <a:bodyPr/>
                    <a:lstStyle/>
                    <a:p>
                      <a:pPr indent="0" lvl="0" marL="0" marR="0" rtl="0" algn="l">
                        <a:lnSpc>
                          <a:spcPct val="115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solidFill>
                            <a:srgbClr val="202124"/>
                          </a:solidFill>
                          <a:latin typeface="Lato"/>
                          <a:ea typeface="Lato"/>
                          <a:cs typeface="Lato"/>
                          <a:sym typeface="Lato"/>
                        </a:rPr>
                        <a:t>Carries out support activities for individuals and managers including administration, diary management and event planning.</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bl>
          </a:graphicData>
        </a:graphic>
      </p:graphicFrame>
      <p:sp>
        <p:nvSpPr>
          <p:cNvPr id="127" name="Google Shape;127;p7"/>
          <p:cNvSpPr txBox="1"/>
          <p:nvPr/>
        </p:nvSpPr>
        <p:spPr>
          <a:xfrm>
            <a:off x="228600" y="1099625"/>
            <a:ext cx="10167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Auditor</a:t>
            </a:r>
            <a:endParaRPr b="0" i="0" sz="1200" u="none" cap="none" strike="noStrike">
              <a:solidFill>
                <a:srgbClr val="38761D"/>
              </a:solidFill>
              <a:latin typeface="Lato"/>
              <a:ea typeface="Lato"/>
              <a:cs typeface="Lato"/>
              <a:sym typeface="Lato"/>
            </a:endParaRPr>
          </a:p>
        </p:txBody>
      </p:sp>
      <p:sp>
        <p:nvSpPr>
          <p:cNvPr id="128" name="Google Shape;128;p7"/>
          <p:cNvSpPr txBox="1"/>
          <p:nvPr/>
        </p:nvSpPr>
        <p:spPr>
          <a:xfrm>
            <a:off x="228600" y="1588575"/>
            <a:ext cx="1907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Management consultant</a:t>
            </a:r>
            <a:endParaRPr b="0" i="0" sz="1200" u="none" cap="none" strike="noStrike">
              <a:solidFill>
                <a:srgbClr val="38761D"/>
              </a:solidFill>
              <a:latin typeface="Lato"/>
              <a:ea typeface="Lato"/>
              <a:cs typeface="Lato"/>
              <a:sym typeface="Lato"/>
            </a:endParaRPr>
          </a:p>
        </p:txBody>
      </p:sp>
      <p:sp>
        <p:nvSpPr>
          <p:cNvPr id="129" name="Google Shape;129;p7"/>
          <p:cNvSpPr txBox="1"/>
          <p:nvPr/>
        </p:nvSpPr>
        <p:spPr>
          <a:xfrm>
            <a:off x="228600" y="2077525"/>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PR manager</a:t>
            </a:r>
            <a:endParaRPr b="0" i="0" sz="1200" u="none" cap="none" strike="noStrike">
              <a:solidFill>
                <a:srgbClr val="38761D"/>
              </a:solidFill>
              <a:latin typeface="Lato"/>
              <a:ea typeface="Lato"/>
              <a:cs typeface="Lato"/>
              <a:sym typeface="Lato"/>
            </a:endParaRPr>
          </a:p>
        </p:txBody>
      </p:sp>
      <p:sp>
        <p:nvSpPr>
          <p:cNvPr id="130" name="Google Shape;130;p7"/>
          <p:cNvSpPr txBox="1"/>
          <p:nvPr/>
        </p:nvSpPr>
        <p:spPr>
          <a:xfrm>
            <a:off x="228600" y="2490275"/>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Marketing manager</a:t>
            </a:r>
            <a:endParaRPr b="0" i="0" sz="1200" u="none" cap="none" strike="noStrike">
              <a:solidFill>
                <a:srgbClr val="38761D"/>
              </a:solidFill>
              <a:latin typeface="Lato"/>
              <a:ea typeface="Lato"/>
              <a:cs typeface="Lato"/>
              <a:sym typeface="Lato"/>
            </a:endParaRPr>
          </a:p>
        </p:txBody>
      </p:sp>
      <p:sp>
        <p:nvSpPr>
          <p:cNvPr id="131" name="Google Shape;131;p7"/>
          <p:cNvSpPr txBox="1"/>
          <p:nvPr/>
        </p:nvSpPr>
        <p:spPr>
          <a:xfrm>
            <a:off x="228600" y="3032700"/>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Accountant</a:t>
            </a:r>
            <a:endParaRPr b="0" i="0" sz="1200" u="none" cap="none" strike="noStrike">
              <a:solidFill>
                <a:srgbClr val="38761D"/>
              </a:solidFill>
              <a:latin typeface="Lato"/>
              <a:ea typeface="Lato"/>
              <a:cs typeface="Lato"/>
              <a:sym typeface="Lato"/>
            </a:endParaRPr>
          </a:p>
        </p:txBody>
      </p:sp>
      <p:sp>
        <p:nvSpPr>
          <p:cNvPr id="132" name="Google Shape;132;p7"/>
          <p:cNvSpPr txBox="1"/>
          <p:nvPr/>
        </p:nvSpPr>
        <p:spPr>
          <a:xfrm>
            <a:off x="228600" y="3404066"/>
            <a:ext cx="1831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Business development manager</a:t>
            </a:r>
            <a:endParaRPr b="0" i="0" sz="1200" u="none" cap="none" strike="noStrike">
              <a:solidFill>
                <a:srgbClr val="38761D"/>
              </a:solidFill>
              <a:latin typeface="Lato"/>
              <a:ea typeface="Lato"/>
              <a:cs typeface="Lato"/>
              <a:sym typeface="Lato"/>
            </a:endParaRPr>
          </a:p>
        </p:txBody>
      </p:sp>
      <p:sp>
        <p:nvSpPr>
          <p:cNvPr id="133" name="Google Shape;133;p7"/>
          <p:cNvSpPr/>
          <p:nvPr/>
        </p:nvSpPr>
        <p:spPr>
          <a:xfrm>
            <a:off x="7608525" y="536375"/>
            <a:ext cx="1359900" cy="6327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800" u="sng" cap="none" strike="noStrike">
                <a:solidFill>
                  <a:schemeClr val="dk1"/>
                </a:solidFill>
                <a:latin typeface="Lato"/>
                <a:ea typeface="Lato"/>
                <a:cs typeface="Lato"/>
                <a:sym typeface="Lato"/>
              </a:rPr>
              <a:t>Answers</a:t>
            </a:r>
            <a:endParaRPr b="0" i="0" sz="1600" u="none" cap="none" strike="noStrike">
              <a:solidFill>
                <a:schemeClr val="dk1"/>
              </a:solidFill>
              <a:latin typeface="Lato"/>
              <a:ea typeface="Lato"/>
              <a:cs typeface="Lato"/>
              <a:sym typeface="Lato"/>
            </a:endParaRPr>
          </a:p>
        </p:txBody>
      </p:sp>
      <p:sp>
        <p:nvSpPr>
          <p:cNvPr id="134" name="Google Shape;134;p7"/>
          <p:cNvSpPr txBox="1"/>
          <p:nvPr/>
        </p:nvSpPr>
        <p:spPr>
          <a:xfrm>
            <a:off x="228600" y="3987875"/>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Investment analyst</a:t>
            </a:r>
            <a:endParaRPr b="0" i="0" sz="1200" u="none" cap="none" strike="noStrike">
              <a:solidFill>
                <a:srgbClr val="38761D"/>
              </a:solidFill>
              <a:latin typeface="Lato"/>
              <a:ea typeface="Lato"/>
              <a:cs typeface="Lato"/>
              <a:sym typeface="Lato"/>
            </a:endParaRPr>
          </a:p>
        </p:txBody>
      </p:sp>
      <p:sp>
        <p:nvSpPr>
          <p:cNvPr id="135" name="Google Shape;135;p7"/>
          <p:cNvSpPr txBox="1"/>
          <p:nvPr/>
        </p:nvSpPr>
        <p:spPr>
          <a:xfrm>
            <a:off x="228600" y="4502650"/>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Personal assistant</a:t>
            </a:r>
            <a:endParaRPr b="0" i="0" sz="1200" u="none" cap="none" strike="noStrike">
              <a:solidFill>
                <a:srgbClr val="38761D"/>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Case Studies </a:t>
            </a:r>
            <a:endParaRPr b="1" i="0" sz="2900" u="none" cap="none" strike="noStrike">
              <a:latin typeface="Lato"/>
              <a:ea typeface="Lato"/>
              <a:cs typeface="Lato"/>
              <a:sym typeface="Lato"/>
            </a:endParaRPr>
          </a:p>
        </p:txBody>
      </p:sp>
      <p:sp>
        <p:nvSpPr>
          <p:cNvPr id="141" name="Google Shape;141;p8"/>
          <p:cNvSpPr txBox="1"/>
          <p:nvPr/>
        </p:nvSpPr>
        <p:spPr>
          <a:xfrm>
            <a:off x="222325" y="1311300"/>
            <a:ext cx="5037600" cy="2979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Example:</a:t>
            </a:r>
            <a:endParaRPr b="1" i="0" sz="1600" u="none" cap="none" strike="noStrike">
              <a:solidFill>
                <a:schemeClr val="dk1"/>
              </a:solidFill>
              <a:latin typeface="Lato"/>
              <a:ea typeface="Lato"/>
              <a:cs typeface="Lato"/>
              <a:sym typeface="Lato"/>
            </a:endParaRPr>
          </a:p>
          <a:p>
            <a:pPr indent="-330200" lvl="0" marL="457200" marR="0" rtl="0" algn="l">
              <a:lnSpc>
                <a:spcPct val="115000"/>
              </a:lnSpc>
              <a:spcBef>
                <a:spcPts val="0"/>
              </a:spcBef>
              <a:spcAft>
                <a:spcPts val="0"/>
              </a:spcAft>
              <a:buClr>
                <a:schemeClr val="dk1"/>
              </a:buClr>
              <a:buSzPts val="1600"/>
              <a:buFont typeface="Lato"/>
              <a:buChar char="●"/>
            </a:pPr>
            <a:r>
              <a:rPr b="0" i="0" lang="en-GB" sz="1600" u="none" cap="none" strike="noStrike">
                <a:solidFill>
                  <a:schemeClr val="dk1"/>
                </a:solidFill>
                <a:latin typeface="Lato"/>
                <a:ea typeface="Lato"/>
                <a:cs typeface="Lato"/>
                <a:sym typeface="Lato"/>
              </a:rPr>
              <a:t>Every job has its advantages and disadvantages. </a:t>
            </a:r>
            <a:endParaRPr b="0" i="0" sz="1600" u="none" cap="none" strike="noStrike">
              <a:solidFill>
                <a:schemeClr val="dk1"/>
              </a:solidFill>
              <a:latin typeface="Lato"/>
              <a:ea typeface="Lato"/>
              <a:cs typeface="Lato"/>
              <a:sym typeface="Lato"/>
            </a:endParaRPr>
          </a:p>
          <a:p>
            <a:pPr indent="-330200" lvl="0" marL="457200" marR="0" rtl="0" algn="l">
              <a:lnSpc>
                <a:spcPct val="115000"/>
              </a:lnSpc>
              <a:spcBef>
                <a:spcPts val="0"/>
              </a:spcBef>
              <a:spcAft>
                <a:spcPts val="0"/>
              </a:spcAft>
              <a:buClr>
                <a:schemeClr val="dk1"/>
              </a:buClr>
              <a:buSzPts val="1600"/>
              <a:buFont typeface="Lato"/>
              <a:buChar char="●"/>
            </a:pPr>
            <a:r>
              <a:rPr b="0" i="0" lang="en-GB" sz="1600" u="none" cap="none" strike="noStrike">
                <a:solidFill>
                  <a:schemeClr val="dk1"/>
                </a:solidFill>
                <a:latin typeface="Lato"/>
                <a:ea typeface="Lato"/>
                <a:cs typeface="Lato"/>
                <a:sym typeface="Lato"/>
              </a:rPr>
              <a:t>Read through the example role (Accountant)</a:t>
            </a:r>
            <a:endParaRPr b="0" i="0" sz="1600" u="none" cap="none" strike="noStrike">
              <a:solidFill>
                <a:schemeClr val="dk1"/>
              </a:solidFill>
              <a:latin typeface="Lato"/>
              <a:ea typeface="Lato"/>
              <a:cs typeface="Lato"/>
              <a:sym typeface="Lato"/>
            </a:endParaRPr>
          </a:p>
          <a:p>
            <a:pPr indent="-330200" lvl="0" marL="457200" marR="0" rtl="0" algn="l">
              <a:lnSpc>
                <a:spcPct val="115000"/>
              </a:lnSpc>
              <a:spcBef>
                <a:spcPts val="0"/>
              </a:spcBef>
              <a:spcAft>
                <a:spcPts val="0"/>
              </a:spcAft>
              <a:buClr>
                <a:schemeClr val="dk1"/>
              </a:buClr>
              <a:buSzPts val="1600"/>
              <a:buFont typeface="Lato"/>
              <a:buChar char="●"/>
            </a:pPr>
            <a:r>
              <a:rPr b="0" i="0" lang="en-GB" sz="1600" u="none" cap="none" strike="noStrike">
                <a:solidFill>
                  <a:schemeClr val="dk1"/>
                </a:solidFill>
                <a:latin typeface="Lato"/>
                <a:ea typeface="Lato"/>
                <a:cs typeface="Lato"/>
                <a:sym typeface="Lato"/>
              </a:rPr>
              <a:t>The advantages and disadvantages are completed underneath</a:t>
            </a:r>
            <a:endParaRPr b="0" i="0" sz="16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Your turn:</a:t>
            </a:r>
            <a:endParaRPr b="1" i="0" sz="1600" u="none" cap="none" strike="noStrike">
              <a:solidFill>
                <a:schemeClr val="dk1"/>
              </a:solidFill>
              <a:latin typeface="Lato"/>
              <a:ea typeface="Lato"/>
              <a:cs typeface="Lato"/>
              <a:sym typeface="Lato"/>
            </a:endParaRPr>
          </a:p>
          <a:p>
            <a:pPr indent="-330200" lvl="0" marL="457200" marR="0" rtl="0" algn="l">
              <a:lnSpc>
                <a:spcPct val="115000"/>
              </a:lnSpc>
              <a:spcBef>
                <a:spcPts val="0"/>
              </a:spcBef>
              <a:spcAft>
                <a:spcPts val="0"/>
              </a:spcAft>
              <a:buClr>
                <a:schemeClr val="dk1"/>
              </a:buClr>
              <a:buSzPts val="1600"/>
              <a:buFont typeface="Lato"/>
              <a:buChar char="●"/>
            </a:pPr>
            <a:r>
              <a:rPr b="0" i="0" lang="en-GB" sz="1600" u="none" cap="none" strike="noStrike">
                <a:solidFill>
                  <a:schemeClr val="dk1"/>
                </a:solidFill>
                <a:latin typeface="Lato"/>
                <a:ea typeface="Lato"/>
                <a:cs typeface="Lato"/>
                <a:sym typeface="Lato"/>
              </a:rPr>
              <a:t>Read the description of the Marketing Manager role</a:t>
            </a:r>
            <a:endParaRPr b="0" i="0" sz="1600" u="none" cap="none" strike="noStrike">
              <a:solidFill>
                <a:schemeClr val="dk1"/>
              </a:solidFill>
              <a:latin typeface="Lato"/>
              <a:ea typeface="Lato"/>
              <a:cs typeface="Lato"/>
              <a:sym typeface="Lato"/>
            </a:endParaRPr>
          </a:p>
          <a:p>
            <a:pPr indent="-330200" lvl="0" marL="457200" marR="0" rtl="0" algn="l">
              <a:lnSpc>
                <a:spcPct val="115000"/>
              </a:lnSpc>
              <a:spcBef>
                <a:spcPts val="0"/>
              </a:spcBef>
              <a:spcAft>
                <a:spcPts val="0"/>
              </a:spcAft>
              <a:buClr>
                <a:schemeClr val="dk1"/>
              </a:buClr>
              <a:buSzPts val="1600"/>
              <a:buFont typeface="Lato"/>
              <a:buChar char="●"/>
            </a:pPr>
            <a:r>
              <a:rPr b="0" i="0" lang="en-GB" sz="1600" u="none" cap="none" strike="noStrike">
                <a:solidFill>
                  <a:schemeClr val="dk1"/>
                </a:solidFill>
                <a:latin typeface="Lato"/>
                <a:ea typeface="Lato"/>
                <a:cs typeface="Lato"/>
                <a:sym typeface="Lato"/>
              </a:rPr>
              <a:t>Fill in the advantages and disadvantages</a:t>
            </a:r>
            <a:endParaRPr b="0" i="0" sz="1600" u="none" cap="none" strike="noStrike">
              <a:solidFill>
                <a:schemeClr val="dk1"/>
              </a:solidFill>
              <a:latin typeface="Lato"/>
              <a:ea typeface="Lato"/>
              <a:cs typeface="Lato"/>
              <a:sym typeface="Lato"/>
            </a:endParaRPr>
          </a:p>
        </p:txBody>
      </p:sp>
      <p:pic>
        <p:nvPicPr>
          <p:cNvPr id="142" name="Google Shape;142;p8"/>
          <p:cNvPicPr preferRelativeResize="0"/>
          <p:nvPr/>
        </p:nvPicPr>
        <p:blipFill rotWithShape="1">
          <a:blip r:embed="rId3">
            <a:alphaModFix/>
          </a:blip>
          <a:srcRect b="0" l="0" r="0" t="0"/>
          <a:stretch/>
        </p:blipFill>
        <p:spPr>
          <a:xfrm rot="1283088">
            <a:off x="5829140" y="893845"/>
            <a:ext cx="2550944" cy="3603813"/>
          </a:xfrm>
          <a:prstGeom prst="rect">
            <a:avLst/>
          </a:prstGeom>
          <a:noFill/>
          <a:ln cap="flat" cmpd="sng" w="28575">
            <a:solidFill>
              <a:srgbClr val="FF8022"/>
            </a:solidFill>
            <a:prstDash val="solid"/>
            <a:round/>
            <a:headEnd len="sm" w="sm" type="none"/>
            <a:tailEnd len="sm" w="sm" type="none"/>
          </a:ln>
          <a:effectLst>
            <a:outerShdw blurRad="57150" rotWithShape="0" algn="bl" dir="5400000" dist="114300">
              <a:srgbClr val="000000">
                <a:alpha val="8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