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Lst>
  <p:sldSz cy="5143500" cx="9144000"/>
  <p:notesSz cx="6858000" cy="9144000"/>
  <p:embeddedFontLst>
    <p:embeddedFont>
      <p:font typeface="Lato"/>
      <p:regular r:id="rId48"/>
      <p:bold r:id="rId49"/>
      <p:italic r:id="rId50"/>
      <p:boldItalic r:id="rId51"/>
    </p:embeddedFont>
    <p:embeddedFont>
      <p:font typeface="Lato Light"/>
      <p:regular r:id="rId52"/>
      <p:bold r:id="rId53"/>
      <p:italic r:id="rId54"/>
      <p:boldItalic r:id="rId55"/>
    </p:embeddedFont>
    <p:embeddedFont>
      <p:font typeface="Lato Black"/>
      <p:bold r:id="rId56"/>
      <p:boldItalic r:id="rId5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27">
          <p15:clr>
            <a:srgbClr val="A4A3A4"/>
          </p15:clr>
        </p15:guide>
      </p15:sldGuideLst>
    </p:ext>
    <p:ext uri="GoogleSlidesCustomDataVersion2">
      <go:slidesCustomData xmlns:go="http://customooxmlschemas.google.com/" r:id="rId58" roundtripDataSignature="AMtx7mj9kC+AMWVGGub6GzR1Xl9hhiwqN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8EC9ACEC-D7DB-434A-BBD8-2C261259F610}">
  <a:tblStyle styleId="{8EC9ACEC-D7DB-434A-BBD8-2C261259F610}" styleName="Table_0">
    <a:wholeTbl>
      <a:tcTxStyle b="off" i="off">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 styleId="{EBF9D90A-938E-475A-87D3-4B4538D0CA14}" styleName="Table_1">
    <a:wholeTbl>
      <a:tcTxStyle b="off" i="off">
        <a:font>
          <a:latin typeface="Arial"/>
          <a:ea typeface="Arial"/>
          <a:cs typeface="Arial"/>
        </a:font>
        <a:srgbClr val="000000"/>
      </a:tcTxStyle>
      <a:tcStyle>
        <a:tcBdr>
          <a:left>
            <a:ln cap="flat" cmpd="sng" w="12700">
              <a:solidFill>
                <a:srgbClr val="000000"/>
              </a:solidFill>
              <a:prstDash val="solid"/>
              <a:round/>
              <a:headEnd len="sm" w="sm" type="none"/>
              <a:tailEnd len="sm" w="sm" type="none"/>
            </a:ln>
          </a:left>
          <a:right>
            <a:ln cap="flat" cmpd="sng" w="12700">
              <a:solidFill>
                <a:srgbClr val="000000"/>
              </a:solidFill>
              <a:prstDash val="solid"/>
              <a:round/>
              <a:headEnd len="sm" w="sm" type="none"/>
              <a:tailEnd len="sm" w="sm" type="none"/>
            </a:ln>
          </a:right>
          <a:top>
            <a:ln cap="flat" cmpd="sng" w="12700">
              <a:solidFill>
                <a:srgbClr val="000000"/>
              </a:solidFill>
              <a:prstDash val="solid"/>
              <a:round/>
              <a:headEnd len="sm" w="sm" type="none"/>
              <a:tailEnd len="sm" w="sm" type="none"/>
            </a:ln>
          </a:top>
          <a:bottom>
            <a:ln cap="flat" cmpd="sng" w="12700">
              <a:solidFill>
                <a:srgbClr val="000000"/>
              </a:solidFill>
              <a:prstDash val="solid"/>
              <a:round/>
              <a:headEnd len="sm" w="sm" type="none"/>
              <a:tailEnd len="sm" w="sm" type="none"/>
            </a:ln>
          </a:bottom>
          <a:insideH>
            <a:ln cap="flat" cmpd="sng" w="12700">
              <a:solidFill>
                <a:srgbClr val="000000"/>
              </a:solidFill>
              <a:prstDash val="solid"/>
              <a:round/>
              <a:headEnd len="sm" w="sm" type="none"/>
              <a:tailEnd len="sm" w="sm" type="none"/>
            </a:ln>
          </a:insideH>
          <a:insideV>
            <a:ln cap="flat" cmpd="sng" w="12700">
              <a:solidFill>
                <a:srgbClr val="000000"/>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 styleId="{106CE389-7A81-4971-9418-9B227E76BCA5}" styleName="Table_2">
    <a:wholeTbl>
      <a:tcTxStyle b="off" i="off">
        <a:font>
          <a:latin typeface="Arial"/>
          <a:ea typeface="Arial"/>
          <a:cs typeface="Arial"/>
        </a:font>
        <a:srgbClr val="000000"/>
      </a:tcTx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27"/>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48" Type="http://schemas.openxmlformats.org/officeDocument/2006/relationships/font" Target="fonts/Lato-regular.fntdata"/><Relationship Id="rId47" Type="http://schemas.openxmlformats.org/officeDocument/2006/relationships/slide" Target="slides/slide41.xml"/><Relationship Id="rId49" Type="http://schemas.openxmlformats.org/officeDocument/2006/relationships/font" Target="fonts/Lato-bold.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font" Target="fonts/Lato-boldItalic.fntdata"/><Relationship Id="rId50" Type="http://schemas.openxmlformats.org/officeDocument/2006/relationships/font" Target="fonts/Lato-italic.fntdata"/><Relationship Id="rId53" Type="http://schemas.openxmlformats.org/officeDocument/2006/relationships/font" Target="fonts/LatoLight-bold.fntdata"/><Relationship Id="rId52" Type="http://schemas.openxmlformats.org/officeDocument/2006/relationships/font" Target="fonts/LatoLight-regular.fntdata"/><Relationship Id="rId11" Type="http://schemas.openxmlformats.org/officeDocument/2006/relationships/slide" Target="slides/slide5.xml"/><Relationship Id="rId55" Type="http://schemas.openxmlformats.org/officeDocument/2006/relationships/font" Target="fonts/LatoLight-boldItalic.fntdata"/><Relationship Id="rId10" Type="http://schemas.openxmlformats.org/officeDocument/2006/relationships/slide" Target="slides/slide4.xml"/><Relationship Id="rId54" Type="http://schemas.openxmlformats.org/officeDocument/2006/relationships/font" Target="fonts/LatoLight-italic.fntdata"/><Relationship Id="rId13" Type="http://schemas.openxmlformats.org/officeDocument/2006/relationships/slide" Target="slides/slide7.xml"/><Relationship Id="rId57" Type="http://schemas.openxmlformats.org/officeDocument/2006/relationships/font" Target="fonts/LatoBlack-boldItalic.fntdata"/><Relationship Id="rId12" Type="http://schemas.openxmlformats.org/officeDocument/2006/relationships/slide" Target="slides/slide6.xml"/><Relationship Id="rId56" Type="http://schemas.openxmlformats.org/officeDocument/2006/relationships/font" Target="fonts/LatoBlack-bold.fntdata"/><Relationship Id="rId15" Type="http://schemas.openxmlformats.org/officeDocument/2006/relationships/slide" Target="slides/slide9.xml"/><Relationship Id="rId14" Type="http://schemas.openxmlformats.org/officeDocument/2006/relationships/slide" Target="slides/slide8.xml"/><Relationship Id="rId58" Type="http://customschemas.google.com/relationships/presentationmetadata" Target="metadata"/><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 name="Shape 60"/>
        <p:cNvGrpSpPr/>
        <p:nvPr/>
      </p:nvGrpSpPr>
      <p:grpSpPr>
        <a:xfrm>
          <a:off x="0" y="0"/>
          <a:ext cx="0" cy="0"/>
          <a:chOff x="0" y="0"/>
          <a:chExt cx="0" cy="0"/>
        </a:xfrm>
      </p:grpSpPr>
      <p:sp>
        <p:nvSpPr>
          <p:cNvPr id="61" name="Google Shape;61;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2" name="Google Shape;62;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p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5" name="Google Shape;145;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3" name="Google Shape;153;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sz="1200">
              <a:latin typeface="Lato"/>
              <a:ea typeface="Lato"/>
              <a:cs typeface="Lato"/>
              <a:sym typeface="Lato"/>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p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0" name="Google Shape;160;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p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6" name="Google Shape;166;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lang="en-GB">
                <a:solidFill>
                  <a:schemeClr val="dk1"/>
                </a:solidFill>
                <a:latin typeface="Lato"/>
                <a:ea typeface="Lato"/>
                <a:cs typeface="Lato"/>
                <a:sym typeface="Lato"/>
              </a:rPr>
              <a:t>Teacher delivery </a:t>
            </a:r>
            <a:endParaRPr b="1">
              <a:solidFill>
                <a:schemeClr val="dk1"/>
              </a:solidFill>
              <a:latin typeface="Lato"/>
              <a:ea typeface="Lato"/>
              <a:cs typeface="Lato"/>
              <a:sym typeface="Lato"/>
            </a:endParaRPr>
          </a:p>
          <a:p>
            <a:pPr indent="0" lvl="0" marL="0" rtl="0" algn="l">
              <a:lnSpc>
                <a:spcPct val="100000"/>
              </a:lnSpc>
              <a:spcBef>
                <a:spcPts val="0"/>
              </a:spcBef>
              <a:spcAft>
                <a:spcPts val="0"/>
              </a:spcAft>
              <a:buSzPts val="1100"/>
              <a:buNone/>
            </a:pPr>
            <a:r>
              <a:rPr lang="en-GB">
                <a:latin typeface="Lato"/>
                <a:ea typeface="Lato"/>
                <a:cs typeface="Lato"/>
                <a:sym typeface="Lato"/>
              </a:rPr>
              <a:t>Allow 2 minutes for students to write down bullet points of things they know about apprenticeships. </a:t>
            </a:r>
            <a:endParaRPr>
              <a:latin typeface="Lato"/>
              <a:ea typeface="Lato"/>
              <a:cs typeface="Lato"/>
              <a:sym typeface="Lato"/>
            </a:endParaRPr>
          </a:p>
          <a:p>
            <a:pPr indent="0" lvl="0" marL="0" rtl="0" algn="l">
              <a:lnSpc>
                <a:spcPct val="100000"/>
              </a:lnSpc>
              <a:spcBef>
                <a:spcPts val="0"/>
              </a:spcBef>
              <a:spcAft>
                <a:spcPts val="0"/>
              </a:spcAft>
              <a:buSzPts val="1100"/>
              <a:buNone/>
            </a:pPr>
            <a:r>
              <a:rPr lang="en-GB">
                <a:latin typeface="Lato"/>
                <a:ea typeface="Lato"/>
                <a:cs typeface="Lato"/>
                <a:sym typeface="Lato"/>
              </a:rPr>
              <a:t>Gather feedback from a handful of students. </a:t>
            </a:r>
            <a:endParaRPr>
              <a:latin typeface="Lato"/>
              <a:ea typeface="Lato"/>
              <a:cs typeface="Lato"/>
              <a:sym typeface="Lato"/>
            </a:endParaRPr>
          </a:p>
          <a:p>
            <a:pPr indent="0" lvl="0" marL="0" rtl="0" algn="l">
              <a:lnSpc>
                <a:spcPct val="100000"/>
              </a:lnSpc>
              <a:spcBef>
                <a:spcPts val="0"/>
              </a:spcBef>
              <a:spcAft>
                <a:spcPts val="0"/>
              </a:spcAft>
              <a:buSzPts val="1100"/>
              <a:buNone/>
            </a:pPr>
            <a:r>
              <a:rPr lang="en-GB">
                <a:latin typeface="Lato"/>
                <a:ea typeface="Lato"/>
                <a:cs typeface="Lato"/>
                <a:sym typeface="Lato"/>
              </a:rPr>
              <a:t>The lesson will address each of the pointers.</a:t>
            </a:r>
            <a:endParaRPr>
              <a:latin typeface="Lato"/>
              <a:ea typeface="Lato"/>
              <a:cs typeface="Lato"/>
              <a:sym typeface="Lato"/>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p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6" name="Google Shape;186;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lang="en-GB">
                <a:solidFill>
                  <a:schemeClr val="dk1"/>
                </a:solidFill>
                <a:latin typeface="Lato"/>
                <a:ea typeface="Lato"/>
                <a:cs typeface="Lato"/>
                <a:sym typeface="Lato"/>
              </a:rPr>
              <a:t>Teacher delivery </a:t>
            </a:r>
            <a:endParaRPr b="1">
              <a:solidFill>
                <a:schemeClr val="dk1"/>
              </a:solidFill>
              <a:latin typeface="Lato"/>
              <a:ea typeface="Lato"/>
              <a:cs typeface="Lato"/>
              <a:sym typeface="Lato"/>
            </a:endParaRPr>
          </a:p>
          <a:p>
            <a:pPr indent="0" lvl="0" marL="0" rtl="0" algn="l">
              <a:lnSpc>
                <a:spcPct val="100000"/>
              </a:lnSpc>
              <a:spcBef>
                <a:spcPts val="0"/>
              </a:spcBef>
              <a:spcAft>
                <a:spcPts val="0"/>
              </a:spcAft>
              <a:buSzPts val="1100"/>
              <a:buNone/>
            </a:pPr>
            <a:r>
              <a:rPr lang="en-GB">
                <a:latin typeface="Lato"/>
                <a:ea typeface="Lato"/>
                <a:cs typeface="Lato"/>
                <a:sym typeface="Lato"/>
              </a:rPr>
              <a:t>Video to stop at 01:45. </a:t>
            </a:r>
            <a:endParaRPr>
              <a:latin typeface="Lato"/>
              <a:ea typeface="Lato"/>
              <a:cs typeface="Lato"/>
              <a:sym typeface="Lato"/>
            </a:endParaRPr>
          </a:p>
          <a:p>
            <a:pPr indent="0" lvl="0" marL="0" rtl="0" algn="l">
              <a:lnSpc>
                <a:spcPct val="100000"/>
              </a:lnSpc>
              <a:spcBef>
                <a:spcPts val="0"/>
              </a:spcBef>
              <a:spcAft>
                <a:spcPts val="0"/>
              </a:spcAft>
              <a:buSzPts val="1100"/>
              <a:buNone/>
            </a:pPr>
            <a:r>
              <a:rPr lang="en-GB">
                <a:latin typeface="Lato"/>
                <a:ea typeface="Lato"/>
                <a:cs typeface="Lato"/>
                <a:sym typeface="Lato"/>
              </a:rPr>
              <a:t>Allow a further 5 mins to answer questions </a:t>
            </a:r>
            <a:endParaRPr>
              <a:latin typeface="Lato"/>
              <a:ea typeface="Lato"/>
              <a:cs typeface="Lato"/>
              <a:sym typeface="Lato"/>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p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4" name="Google Shape;194;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p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1" name="Google Shape;201;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lang="en-GB">
                <a:solidFill>
                  <a:schemeClr val="dk1"/>
                </a:solidFill>
                <a:latin typeface="Lato"/>
                <a:ea typeface="Lato"/>
                <a:cs typeface="Lato"/>
                <a:sym typeface="Lato"/>
              </a:rPr>
              <a:t>Teacher delivery </a:t>
            </a:r>
            <a:endParaRPr b="1">
              <a:solidFill>
                <a:schemeClr val="dk1"/>
              </a:solidFill>
              <a:latin typeface="Lato"/>
              <a:ea typeface="Lato"/>
              <a:cs typeface="Lato"/>
              <a:sym typeface="Lato"/>
            </a:endParaRPr>
          </a:p>
          <a:p>
            <a:pPr indent="0" lvl="0" marL="0" rtl="0" algn="l">
              <a:lnSpc>
                <a:spcPct val="100000"/>
              </a:lnSpc>
              <a:spcBef>
                <a:spcPts val="0"/>
              </a:spcBef>
              <a:spcAft>
                <a:spcPts val="0"/>
              </a:spcAft>
              <a:buSzPts val="1100"/>
              <a:buNone/>
            </a:pPr>
            <a:r>
              <a:rPr lang="en-GB">
                <a:latin typeface="Lato"/>
                <a:ea typeface="Lato"/>
                <a:cs typeface="Lato"/>
                <a:sym typeface="Lato"/>
              </a:rPr>
              <a:t>The first two questions are to get students to start thinking about the advantages and disadvantages of the various post 16 options. Students should be able to identify personal preferences that make one option more appealing than others. Gather student’s answers in a whole class discussion.</a:t>
            </a:r>
            <a:endParaRPr>
              <a:latin typeface="Lato"/>
              <a:ea typeface="Lato"/>
              <a:cs typeface="Lato"/>
              <a:sym typeface="Lato"/>
            </a:endParaRPr>
          </a:p>
          <a:p>
            <a:pPr indent="0" lvl="0" marL="0" rtl="0" algn="l">
              <a:lnSpc>
                <a:spcPct val="100000"/>
              </a:lnSpc>
              <a:spcBef>
                <a:spcPts val="0"/>
              </a:spcBef>
              <a:spcAft>
                <a:spcPts val="0"/>
              </a:spcAft>
              <a:buSzPts val="1100"/>
              <a:buNone/>
            </a:pPr>
            <a:r>
              <a:t/>
            </a:r>
            <a:endParaRPr>
              <a:latin typeface="Lato"/>
              <a:ea typeface="Lato"/>
              <a:cs typeface="Lato"/>
              <a:sym typeface="Lato"/>
            </a:endParaRPr>
          </a:p>
          <a:p>
            <a:pPr indent="0" lvl="0" marL="0" rtl="0" algn="l">
              <a:lnSpc>
                <a:spcPct val="100000"/>
              </a:lnSpc>
              <a:spcBef>
                <a:spcPts val="0"/>
              </a:spcBef>
              <a:spcAft>
                <a:spcPts val="0"/>
              </a:spcAft>
              <a:buSzPts val="1100"/>
              <a:buNone/>
            </a:pPr>
            <a:r>
              <a:rPr b="1" lang="en-GB">
                <a:latin typeface="Lato"/>
                <a:ea typeface="Lato"/>
                <a:cs typeface="Lato"/>
                <a:sym typeface="Lato"/>
              </a:rPr>
              <a:t>Maths moments - stretch</a:t>
            </a:r>
            <a:endParaRPr b="1">
              <a:latin typeface="Lato"/>
              <a:ea typeface="Lato"/>
              <a:cs typeface="Lato"/>
              <a:sym typeface="Lato"/>
            </a:endParaRPr>
          </a:p>
          <a:p>
            <a:pPr indent="0" lvl="0" marL="0" rtl="0" algn="l">
              <a:lnSpc>
                <a:spcPct val="100000"/>
              </a:lnSpc>
              <a:spcBef>
                <a:spcPts val="0"/>
              </a:spcBef>
              <a:spcAft>
                <a:spcPts val="0"/>
              </a:spcAft>
              <a:buSzPts val="1100"/>
              <a:buNone/>
            </a:pPr>
            <a:r>
              <a:rPr lang="en-GB">
                <a:latin typeface="Lato"/>
                <a:ea typeface="Lato"/>
                <a:cs typeface="Lato"/>
                <a:sym typeface="Lato"/>
              </a:rPr>
              <a:t>Students can then complete the maths moment individually.</a:t>
            </a:r>
            <a:endParaRPr>
              <a:latin typeface="Lato"/>
              <a:ea typeface="Lato"/>
              <a:cs typeface="Lato"/>
              <a:sym typeface="Lato"/>
            </a:endParaRPr>
          </a:p>
          <a:p>
            <a:pPr indent="-298450" lvl="0" marL="457200" rtl="0" algn="l">
              <a:lnSpc>
                <a:spcPct val="100000"/>
              </a:lnSpc>
              <a:spcBef>
                <a:spcPts val="0"/>
              </a:spcBef>
              <a:spcAft>
                <a:spcPts val="0"/>
              </a:spcAft>
              <a:buSzPts val="1100"/>
              <a:buAutoNum type="arabicPeriod"/>
            </a:pPr>
            <a:r>
              <a:rPr b="1" lang="en-GB">
                <a:latin typeface="Lato"/>
                <a:ea typeface="Lato"/>
                <a:cs typeface="Lato"/>
                <a:sym typeface="Lato"/>
              </a:rPr>
              <a:t>Answer: </a:t>
            </a:r>
            <a:r>
              <a:rPr lang="en-GB">
                <a:latin typeface="Lato"/>
                <a:ea typeface="Lato"/>
                <a:cs typeface="Lato"/>
                <a:sym typeface="Lato"/>
              </a:rPr>
              <a:t>The apprentices will earn £72,000 over the three years of the apprenticeship whilst the university student will pay a total of £30,980. In total, the apprentice would be £102,980 better off.</a:t>
            </a:r>
            <a:endParaRPr>
              <a:latin typeface="Lato"/>
              <a:ea typeface="Lato"/>
              <a:cs typeface="Lato"/>
              <a:sym typeface="Lato"/>
            </a:endParaRPr>
          </a:p>
          <a:p>
            <a:pPr indent="-298450" lvl="0" marL="457200" rtl="0" algn="l">
              <a:lnSpc>
                <a:spcPct val="100000"/>
              </a:lnSpc>
              <a:spcBef>
                <a:spcPts val="0"/>
              </a:spcBef>
              <a:spcAft>
                <a:spcPts val="0"/>
              </a:spcAft>
              <a:buSzPts val="1100"/>
              <a:buAutoNum type="arabicPeriod"/>
            </a:pPr>
            <a:r>
              <a:rPr b="1" lang="en-GB">
                <a:latin typeface="Lato"/>
                <a:ea typeface="Lato"/>
                <a:cs typeface="Lato"/>
                <a:sym typeface="Lato"/>
              </a:rPr>
              <a:t>Answer: </a:t>
            </a:r>
            <a:r>
              <a:rPr lang="en-GB">
                <a:latin typeface="Lato"/>
                <a:ea typeface="Lato"/>
                <a:cs typeface="Lato"/>
                <a:sym typeface="Lato"/>
              </a:rPr>
              <a:t>University offers the chance to pursue a broader range of careers later in life; it might also offer the potential to earn more money in a career </a:t>
            </a:r>
            <a:endParaRPr>
              <a:latin typeface="Lato"/>
              <a:ea typeface="Lato"/>
              <a:cs typeface="Lato"/>
              <a:sym typeface="Lato"/>
            </a:endParaRPr>
          </a:p>
          <a:p>
            <a:pPr indent="0" lvl="0" marL="0" rtl="0" algn="l">
              <a:lnSpc>
                <a:spcPct val="100000"/>
              </a:lnSpc>
              <a:spcBef>
                <a:spcPts val="0"/>
              </a:spcBef>
              <a:spcAft>
                <a:spcPts val="0"/>
              </a:spcAft>
              <a:buSzPts val="1100"/>
              <a:buNone/>
            </a:pPr>
            <a:r>
              <a:t/>
            </a:r>
            <a:endParaRPr>
              <a:latin typeface="Lato"/>
              <a:ea typeface="Lato"/>
              <a:cs typeface="Lato"/>
              <a:sym typeface="Lato"/>
            </a:endParaRPr>
          </a:p>
          <a:p>
            <a:pPr indent="0" lvl="0" marL="0" rtl="0" algn="l">
              <a:lnSpc>
                <a:spcPct val="100000"/>
              </a:lnSpc>
              <a:spcBef>
                <a:spcPts val="0"/>
              </a:spcBef>
              <a:spcAft>
                <a:spcPts val="0"/>
              </a:spcAft>
              <a:buSzPts val="1100"/>
              <a:buNone/>
            </a:pPr>
            <a:r>
              <a:t/>
            </a:r>
            <a:endParaRPr>
              <a:latin typeface="Lato"/>
              <a:ea typeface="Lato"/>
              <a:cs typeface="Lato"/>
              <a:sym typeface="Lato"/>
            </a:endParaRPr>
          </a:p>
          <a:p>
            <a:pPr indent="0" lvl="0" marL="0" rtl="0" algn="l">
              <a:lnSpc>
                <a:spcPct val="100000"/>
              </a:lnSpc>
              <a:spcBef>
                <a:spcPts val="0"/>
              </a:spcBef>
              <a:spcAft>
                <a:spcPts val="0"/>
              </a:spcAft>
              <a:buSzPts val="1100"/>
              <a:buNone/>
            </a:pPr>
            <a:r>
              <a:rPr lang="en-GB">
                <a:latin typeface="Lato"/>
                <a:ea typeface="Lato"/>
                <a:cs typeface="Lato"/>
                <a:sym typeface="Lato"/>
              </a:rPr>
              <a:t>This is a useful time to assess some further advantages and disadvantages of post 16 routes. In this case, whilst both can lead to the same career, route 2 may take twice as long, especially if university students manage to gain work experience whilst studying.</a:t>
            </a:r>
            <a:endParaRPr>
              <a:latin typeface="Lato"/>
              <a:ea typeface="Lato"/>
              <a:cs typeface="Lato"/>
              <a:sym typeface="Lato"/>
            </a:endParaRPr>
          </a:p>
          <a:p>
            <a:pPr indent="0" lvl="0" marL="0" rtl="0" algn="l">
              <a:lnSpc>
                <a:spcPct val="100000"/>
              </a:lnSpc>
              <a:spcBef>
                <a:spcPts val="0"/>
              </a:spcBef>
              <a:spcAft>
                <a:spcPts val="0"/>
              </a:spcAft>
              <a:buSzPts val="1100"/>
              <a:buNone/>
            </a:pPr>
            <a:r>
              <a:t/>
            </a:r>
            <a:endParaRPr>
              <a:latin typeface="Lato"/>
              <a:ea typeface="Lato"/>
              <a:cs typeface="Lato"/>
              <a:sym typeface="Lato"/>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p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7" name="Google Shape;227;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lang="en-GB">
                <a:solidFill>
                  <a:schemeClr val="dk1"/>
                </a:solidFill>
                <a:latin typeface="Lato"/>
                <a:ea typeface="Lato"/>
                <a:cs typeface="Lato"/>
                <a:sym typeface="Lato"/>
              </a:rPr>
              <a:t>Teacher delivery </a:t>
            </a:r>
            <a:endParaRPr b="1">
              <a:solidFill>
                <a:schemeClr val="dk1"/>
              </a:solidFill>
              <a:latin typeface="Lato"/>
              <a:ea typeface="Lato"/>
              <a:cs typeface="Lato"/>
              <a:sym typeface="Lato"/>
            </a:endParaRPr>
          </a:p>
          <a:p>
            <a:pPr indent="0" lvl="0" marL="0" rtl="0" algn="l">
              <a:lnSpc>
                <a:spcPct val="100000"/>
              </a:lnSpc>
              <a:spcBef>
                <a:spcPts val="0"/>
              </a:spcBef>
              <a:spcAft>
                <a:spcPts val="0"/>
              </a:spcAft>
              <a:buSzPts val="1100"/>
              <a:buNone/>
            </a:pPr>
            <a:r>
              <a:rPr lang="en-GB">
                <a:latin typeface="Lato"/>
                <a:ea typeface="Lato"/>
                <a:cs typeface="Lato"/>
                <a:sym typeface="Lato"/>
              </a:rPr>
              <a:t>The first two questions are to get students to start thinking about the advantages and disadvantages of the various post 16 options. Students should be able to identify personal preferences that make one option more appealing than others. Gather student’s answers in a whole class discussion.</a:t>
            </a:r>
            <a:endParaRPr>
              <a:latin typeface="Lato"/>
              <a:ea typeface="Lato"/>
              <a:cs typeface="Lato"/>
              <a:sym typeface="Lato"/>
            </a:endParaRPr>
          </a:p>
          <a:p>
            <a:pPr indent="0" lvl="0" marL="0" rtl="0" algn="l">
              <a:lnSpc>
                <a:spcPct val="100000"/>
              </a:lnSpc>
              <a:spcBef>
                <a:spcPts val="0"/>
              </a:spcBef>
              <a:spcAft>
                <a:spcPts val="0"/>
              </a:spcAft>
              <a:buSzPts val="1100"/>
              <a:buNone/>
            </a:pPr>
            <a:r>
              <a:t/>
            </a:r>
            <a:endParaRPr>
              <a:latin typeface="Lato"/>
              <a:ea typeface="Lato"/>
              <a:cs typeface="Lato"/>
              <a:sym typeface="Lato"/>
            </a:endParaRPr>
          </a:p>
          <a:p>
            <a:pPr indent="0" lvl="0" marL="0" rtl="0" algn="l">
              <a:lnSpc>
                <a:spcPct val="100000"/>
              </a:lnSpc>
              <a:spcBef>
                <a:spcPts val="0"/>
              </a:spcBef>
              <a:spcAft>
                <a:spcPts val="0"/>
              </a:spcAft>
              <a:buSzPts val="1100"/>
              <a:buNone/>
            </a:pPr>
            <a:r>
              <a:rPr lang="en-GB">
                <a:latin typeface="Lato"/>
                <a:ea typeface="Lato"/>
                <a:cs typeface="Lato"/>
                <a:sym typeface="Lato"/>
              </a:rPr>
              <a:t>This is a useful time to assess some further advantages and disadvantages of post 16 routes. In this case, whilst both can lead to the same career, route 2 may take twice as long, especially if university students manage to gain work experience whilst studying.</a:t>
            </a:r>
            <a:endParaRPr>
              <a:latin typeface="Lato"/>
              <a:ea typeface="Lato"/>
              <a:cs typeface="Lato"/>
              <a:sym typeface="Lato"/>
            </a:endParaRPr>
          </a:p>
          <a:p>
            <a:pPr indent="0" lvl="0" marL="0" rtl="0" algn="l">
              <a:lnSpc>
                <a:spcPct val="100000"/>
              </a:lnSpc>
              <a:spcBef>
                <a:spcPts val="0"/>
              </a:spcBef>
              <a:spcAft>
                <a:spcPts val="0"/>
              </a:spcAft>
              <a:buSzPts val="1100"/>
              <a:buNone/>
            </a:pPr>
            <a:r>
              <a:t/>
            </a:r>
            <a:endParaRPr>
              <a:latin typeface="Lato"/>
              <a:ea typeface="Lato"/>
              <a:cs typeface="Lato"/>
              <a:sym typeface="Lato"/>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p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0" name="Google Shape;250;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p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8" name="Google Shape;258;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g3b35df0ce3d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68" name="Google Shape;68;g3b35df0ce3d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p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64" name="Google Shape;264;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sz="1200">
              <a:latin typeface="Lato"/>
              <a:ea typeface="Lato"/>
              <a:cs typeface="Lato"/>
              <a:sym typeface="Lato"/>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p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0" name="Google Shape;270;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p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6" name="Google Shape;276;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lang="en-GB"/>
              <a:t>Delivery Instruction</a:t>
            </a:r>
            <a:endParaRPr b="1"/>
          </a:p>
          <a:p>
            <a:pPr indent="0" lvl="0" marL="0" rtl="0" algn="l">
              <a:lnSpc>
                <a:spcPct val="100000"/>
              </a:lnSpc>
              <a:spcBef>
                <a:spcPts val="0"/>
              </a:spcBef>
              <a:spcAft>
                <a:spcPts val="0"/>
              </a:spcAft>
              <a:buSzPts val="1100"/>
              <a:buNone/>
            </a:pPr>
            <a:r>
              <a:rPr lang="en-GB"/>
              <a:t>Ask students to create a mindmap of words and phrases that come to mind when they hear the word entrepreneur.</a:t>
            </a:r>
            <a:endParaRPr/>
          </a:p>
          <a:p>
            <a:pPr indent="0" lvl="0" marL="0" rtl="0" algn="l">
              <a:lnSpc>
                <a:spcPct val="100000"/>
              </a:lnSpc>
              <a:spcBef>
                <a:spcPts val="0"/>
              </a:spcBef>
              <a:spcAft>
                <a:spcPts val="0"/>
              </a:spcAft>
              <a:buSzPts val="1100"/>
              <a:buNone/>
            </a:pPr>
            <a:r>
              <a:rPr lang="en-GB"/>
              <a:t>Gather feedback from students</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b="1" lang="en-GB"/>
              <a:t>Teacher Explanation</a:t>
            </a:r>
            <a:endParaRPr b="1"/>
          </a:p>
          <a:p>
            <a:pPr indent="0" lvl="0" marL="0" rtl="0" algn="l">
              <a:lnSpc>
                <a:spcPct val="100000"/>
              </a:lnSpc>
              <a:spcBef>
                <a:spcPts val="0"/>
              </a:spcBef>
              <a:spcAft>
                <a:spcPts val="0"/>
              </a:spcAft>
              <a:buSzPts val="1100"/>
              <a:buNone/>
            </a:pPr>
            <a:r>
              <a:rPr lang="en-GB"/>
              <a:t>Expected Student Feedback: Students are likely to suggest words and phrases associated with wealthy entrepreneurs seen on tv. Prompt students by asking whether all entrepreneurs fit this criteria.</a:t>
            </a:r>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g3501b3ea35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3" name="Google Shape;283;g3501b3ea358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lang="en-GB"/>
              <a:t>Video link: https://www.youtube.com/watch?v=lZNyQSdgujw</a:t>
            </a:r>
            <a:endParaRPr b="1"/>
          </a:p>
          <a:p>
            <a:pPr indent="0" lvl="0" marL="0" rtl="0" algn="l">
              <a:lnSpc>
                <a:spcPct val="100000"/>
              </a:lnSpc>
              <a:spcBef>
                <a:spcPts val="0"/>
              </a:spcBef>
              <a:spcAft>
                <a:spcPts val="0"/>
              </a:spcAft>
              <a:buSzPts val="1100"/>
              <a:buNone/>
            </a:pPr>
            <a:r>
              <a:t/>
            </a:r>
            <a:endParaRPr b="1"/>
          </a:p>
          <a:p>
            <a:pPr indent="0" lvl="0" marL="0" rtl="0" algn="l">
              <a:lnSpc>
                <a:spcPct val="100000"/>
              </a:lnSpc>
              <a:spcBef>
                <a:spcPts val="0"/>
              </a:spcBef>
              <a:spcAft>
                <a:spcPts val="0"/>
              </a:spcAft>
              <a:buSzPts val="1100"/>
              <a:buNone/>
            </a:pPr>
            <a:r>
              <a:t/>
            </a:r>
            <a:endParaRPr b="1"/>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p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9" name="Google Shape;289;p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p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99" name="Google Shape;299;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lang="en-GB"/>
              <a:t>Additional Context</a:t>
            </a:r>
            <a:endParaRPr b="1"/>
          </a:p>
          <a:p>
            <a:pPr indent="0" lvl="0" marL="0" rtl="0" algn="l">
              <a:lnSpc>
                <a:spcPct val="100000"/>
              </a:lnSpc>
              <a:spcBef>
                <a:spcPts val="0"/>
              </a:spcBef>
              <a:spcAft>
                <a:spcPts val="0"/>
              </a:spcAft>
              <a:buSzPts val="1100"/>
              <a:buNone/>
            </a:pPr>
            <a:r>
              <a:rPr lang="en-GB"/>
              <a:t>The context below is in reference to the alternative pros and cons that students are asked to identify through the task on the slide.</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GB"/>
              <a:t>Pro 1: Whilst entrepreneurs may be last to be paid, they determine how much they get paid. This is especially useful when businesses are very profitable.</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GB"/>
              <a:t>Con 1: Some may find it very appealing to be in complete control of their working schedule, but others prefer a level of structure to be imposed upon them</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GB"/>
              <a:t>Pro 2: Entrepreneurs have autonomy over the direction of their business, so even though all responsibility falls on them, it may be worth it considering they can take the business in whatever direction they choose.</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GB"/>
              <a:t>Con 2: Although entrepreneurs don’t have to work from an office, and  can in theory work from wherever they like, they may be forced to work in environments that are not conducive to working productively. This is particularly true for startups and young businesses, where entrepreneurs may work from their kitchen, bedroom, or basement. Common examples of this are amazon, which started in Jeff Bezos’ garage, and Facebook, which started in Mark Zuckerberg’s dorm room. In actual fact, garages play a crucial role in the history of Amazon, Google, and Apple</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GB"/>
              <a:t>Con 3: Whilst entrepreneurs do not compete with other colleagues (as there often aren’t any, and if there are, the entrepreneur has a higher standing) entrepreneurs must compete with external competition. This can often be more difficult, as the stakes tend to be higher (loss of revenue, survival of business).</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p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16" name="Google Shape;316;p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p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22" name="Google Shape;322;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sz="1200">
              <a:latin typeface="Lato"/>
              <a:ea typeface="Lato"/>
              <a:cs typeface="Lato"/>
              <a:sym typeface="Lato"/>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p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28" name="Google Shape;328;p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p2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34" name="Google Shape;334;p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g3b35df0ce3d_0_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4" name="Google Shape;74;g3b35df0ce3d_0_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77272"/>
              </a:lnSpc>
              <a:spcBef>
                <a:spcPts val="0"/>
              </a:spcBef>
              <a:spcAft>
                <a:spcPts val="0"/>
              </a:spcAft>
              <a:buClr>
                <a:schemeClr val="dk1"/>
              </a:buClr>
              <a:buSzPts val="1100"/>
              <a:buFont typeface="Arial"/>
              <a:buNone/>
            </a:pPr>
            <a:r>
              <a:rPr b="1" lang="en-GB">
                <a:solidFill>
                  <a:schemeClr val="dk1"/>
                </a:solidFill>
                <a:latin typeface="Lato"/>
                <a:ea typeface="Lato"/>
                <a:cs typeface="Lato"/>
                <a:sym typeface="Lato"/>
              </a:rPr>
              <a:t>Teacher delivery</a:t>
            </a:r>
            <a:endParaRPr b="1">
              <a:solidFill>
                <a:schemeClr val="dk1"/>
              </a:solidFill>
              <a:latin typeface="Lato"/>
              <a:ea typeface="Lato"/>
              <a:cs typeface="Lato"/>
              <a:sym typeface="Lato"/>
            </a:endParaRPr>
          </a:p>
          <a:p>
            <a:pPr indent="-298450" lvl="0" marL="457200" rtl="0" algn="l">
              <a:lnSpc>
                <a:spcPct val="100000"/>
              </a:lnSpc>
              <a:spcBef>
                <a:spcPts val="0"/>
              </a:spcBef>
              <a:spcAft>
                <a:spcPts val="0"/>
              </a:spcAft>
              <a:buClr>
                <a:schemeClr val="dk1"/>
              </a:buClr>
              <a:buSzPts val="1100"/>
              <a:buFont typeface="Lato"/>
              <a:buChar char="●"/>
            </a:pPr>
            <a:r>
              <a:rPr lang="en-GB">
                <a:solidFill>
                  <a:schemeClr val="dk1"/>
                </a:solidFill>
                <a:latin typeface="Lato"/>
                <a:ea typeface="Lato"/>
                <a:cs typeface="Lato"/>
                <a:sym typeface="Lato"/>
              </a:rPr>
              <a:t>Students should be invited to ask questions and they should be provided with an opportunity to ask questions anonymously. It is useful to have a question box or allocated space on the whiteboard for students to share questions.</a:t>
            </a:r>
            <a:endParaRPr>
              <a:solidFill>
                <a:schemeClr val="dk1"/>
              </a:solidFill>
              <a:latin typeface="Lato"/>
              <a:ea typeface="Lato"/>
              <a:cs typeface="Lato"/>
              <a:sym typeface="Lato"/>
            </a:endParaRPr>
          </a:p>
          <a:p>
            <a:pPr indent="-298450" lvl="0" marL="457200" rtl="0" algn="l">
              <a:lnSpc>
                <a:spcPct val="100000"/>
              </a:lnSpc>
              <a:spcBef>
                <a:spcPts val="0"/>
              </a:spcBef>
              <a:spcAft>
                <a:spcPts val="0"/>
              </a:spcAft>
              <a:buClr>
                <a:schemeClr val="dk1"/>
              </a:buClr>
              <a:buSzPts val="1100"/>
              <a:buFont typeface="Lato"/>
              <a:buChar char="●"/>
            </a:pPr>
            <a:r>
              <a:rPr lang="en-GB">
                <a:solidFill>
                  <a:schemeClr val="dk1"/>
                </a:solidFill>
                <a:latin typeface="Lato"/>
                <a:ea typeface="Lato"/>
                <a:cs typeface="Lato"/>
                <a:sym typeface="Lato"/>
              </a:rPr>
              <a:t>It is suggested that students are provided with post-its or slips to write their questions on and as the teacher circulates throughout the lesson these questions can be collected and answers throughout the session or using an allocated ‘question time’ at the end of the session.</a:t>
            </a:r>
            <a:endParaRPr>
              <a:solidFill>
                <a:schemeClr val="dk1"/>
              </a:solidFill>
              <a:latin typeface="Lato"/>
              <a:ea typeface="Lato"/>
              <a:cs typeface="Lato"/>
              <a:sym typeface="Lato"/>
            </a:endParaRPr>
          </a:p>
          <a:p>
            <a:pPr indent="-298450" lvl="0" marL="457200" rtl="0" algn="l">
              <a:lnSpc>
                <a:spcPct val="100000"/>
              </a:lnSpc>
              <a:spcBef>
                <a:spcPts val="0"/>
              </a:spcBef>
              <a:spcAft>
                <a:spcPts val="0"/>
              </a:spcAft>
              <a:buClr>
                <a:schemeClr val="dk1"/>
              </a:buClr>
              <a:buSzPts val="1100"/>
              <a:buFont typeface="Lato"/>
              <a:buChar char="●"/>
            </a:pPr>
            <a:r>
              <a:rPr lang="en-GB">
                <a:solidFill>
                  <a:schemeClr val="dk1"/>
                </a:solidFill>
                <a:latin typeface="Lato"/>
                <a:ea typeface="Lato"/>
                <a:cs typeface="Lato"/>
                <a:sym typeface="Lato"/>
              </a:rPr>
              <a:t>Students can be invited to respond to questions asked by their peers. If responses to questions are based on personal preference or opinion, the teacher should be clear to preface any answers with this.</a:t>
            </a:r>
            <a:endParaRPr>
              <a:solidFill>
                <a:schemeClr val="dk1"/>
              </a:solidFill>
              <a:latin typeface="Lato"/>
              <a:ea typeface="Lato"/>
              <a:cs typeface="Lato"/>
              <a:sym typeface="Lato"/>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3" name="Shape 343"/>
        <p:cNvGrpSpPr/>
        <p:nvPr/>
      </p:nvGrpSpPr>
      <p:grpSpPr>
        <a:xfrm>
          <a:off x="0" y="0"/>
          <a:ext cx="0" cy="0"/>
          <a:chOff x="0" y="0"/>
          <a:chExt cx="0" cy="0"/>
        </a:xfrm>
      </p:grpSpPr>
      <p:sp>
        <p:nvSpPr>
          <p:cNvPr id="344" name="Google Shape;344;p2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45" name="Google Shape;345;p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9" name="Shape 359"/>
        <p:cNvGrpSpPr/>
        <p:nvPr/>
      </p:nvGrpSpPr>
      <p:grpSpPr>
        <a:xfrm>
          <a:off x="0" y="0"/>
          <a:ext cx="0" cy="0"/>
          <a:chOff x="0" y="0"/>
          <a:chExt cx="0" cy="0"/>
        </a:xfrm>
      </p:grpSpPr>
      <p:sp>
        <p:nvSpPr>
          <p:cNvPr id="360" name="Google Shape;360;g3b739f034e8_0_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1" name="Google Shape;361;g3b739f034e8_0_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6" name="Shape 366"/>
        <p:cNvGrpSpPr/>
        <p:nvPr/>
      </p:nvGrpSpPr>
      <p:grpSpPr>
        <a:xfrm>
          <a:off x="0" y="0"/>
          <a:ext cx="0" cy="0"/>
          <a:chOff x="0" y="0"/>
          <a:chExt cx="0" cy="0"/>
        </a:xfrm>
      </p:grpSpPr>
      <p:sp>
        <p:nvSpPr>
          <p:cNvPr id="367" name="Google Shape;367;g3b739f034e8_0_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8" name="Google Shape;368;g3b739f034e8_0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b="1" lang="en-GB">
                <a:solidFill>
                  <a:schemeClr val="dk1"/>
                </a:solidFill>
              </a:rPr>
              <a:t>1. How might being a delivery rider be beneficial for Dave’s situation?</a:t>
            </a:r>
            <a:endParaRPr b="1">
              <a:solidFill>
                <a:schemeClr val="dk1"/>
              </a:solidFill>
            </a:endParaRPr>
          </a:p>
          <a:p>
            <a:pPr indent="-298450" lvl="0" marL="457200" rtl="0" algn="l">
              <a:lnSpc>
                <a:spcPct val="115000"/>
              </a:lnSpc>
              <a:spcBef>
                <a:spcPts val="1200"/>
              </a:spcBef>
              <a:spcAft>
                <a:spcPts val="0"/>
              </a:spcAft>
              <a:buClr>
                <a:schemeClr val="dk1"/>
              </a:buClr>
              <a:buSzPts val="1100"/>
              <a:buChar char="●"/>
            </a:pPr>
            <a:r>
              <a:rPr lang="en-GB">
                <a:solidFill>
                  <a:schemeClr val="dk1"/>
                </a:solidFill>
              </a:rPr>
              <a:t>Can choose when to work: flexible hours.</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GB">
                <a:solidFill>
                  <a:schemeClr val="dk1"/>
                </a:solidFill>
              </a:rPr>
              <a:t>Can take on extra shifts to earn more.</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GB">
                <a:solidFill>
                  <a:schemeClr val="dk1"/>
                </a:solidFill>
              </a:rPr>
              <a:t>Can plan work around family or personal life.</a:t>
            </a:r>
            <a:endParaRPr>
              <a:solidFill>
                <a:schemeClr val="dk1"/>
              </a:solidFill>
            </a:endParaRPr>
          </a:p>
          <a:p>
            <a:pPr indent="0" lvl="0" marL="0" rtl="0" algn="l">
              <a:lnSpc>
                <a:spcPct val="115000"/>
              </a:lnSpc>
              <a:spcBef>
                <a:spcPts val="1200"/>
              </a:spcBef>
              <a:spcAft>
                <a:spcPts val="0"/>
              </a:spcAft>
              <a:buNone/>
            </a:pPr>
            <a:r>
              <a:rPr b="1" lang="en-GB">
                <a:solidFill>
                  <a:schemeClr val="dk1"/>
                </a:solidFill>
              </a:rPr>
              <a:t>2. What are the challenges of being a delivery rider?</a:t>
            </a:r>
            <a:endParaRPr b="1">
              <a:solidFill>
                <a:schemeClr val="dk1"/>
              </a:solidFill>
            </a:endParaRPr>
          </a:p>
          <a:p>
            <a:pPr indent="-298450" lvl="0" marL="457200" rtl="0" algn="l">
              <a:lnSpc>
                <a:spcPct val="115000"/>
              </a:lnSpc>
              <a:spcBef>
                <a:spcPts val="1200"/>
              </a:spcBef>
              <a:spcAft>
                <a:spcPts val="0"/>
              </a:spcAft>
              <a:buClr>
                <a:schemeClr val="dk1"/>
              </a:buClr>
              <a:buSzPts val="1100"/>
              <a:buChar char="●"/>
            </a:pPr>
            <a:r>
              <a:rPr lang="en-GB">
                <a:solidFill>
                  <a:schemeClr val="dk1"/>
                </a:solidFill>
              </a:rPr>
              <a:t>No guaranteed income.</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GB">
                <a:solidFill>
                  <a:schemeClr val="dk1"/>
                </a:solidFill>
              </a:rPr>
              <a:t>No sick pay or holiday pay.</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GB">
                <a:solidFill>
                  <a:schemeClr val="dk1"/>
                </a:solidFill>
              </a:rPr>
              <a:t>Physically demanding: his back pain affects earning ability.</a:t>
            </a:r>
            <a:endParaRPr>
              <a:solidFill>
                <a:schemeClr val="dk1"/>
              </a:solidFill>
            </a:endParaRPr>
          </a:p>
          <a:p>
            <a:pPr indent="0" lvl="0" marL="0" rtl="0" algn="l">
              <a:lnSpc>
                <a:spcPct val="115000"/>
              </a:lnSpc>
              <a:spcBef>
                <a:spcPts val="1200"/>
              </a:spcBef>
              <a:spcAft>
                <a:spcPts val="0"/>
              </a:spcAft>
              <a:buNone/>
            </a:pPr>
            <a:r>
              <a:rPr b="1" lang="en-GB">
                <a:solidFill>
                  <a:schemeClr val="dk1"/>
                </a:solidFill>
              </a:rPr>
              <a:t>3. If Dave takes a day off sick, what happens to his income?</a:t>
            </a:r>
            <a:endParaRPr b="1">
              <a:solidFill>
                <a:schemeClr val="dk1"/>
              </a:solidFill>
            </a:endParaRPr>
          </a:p>
          <a:p>
            <a:pPr indent="-298450" lvl="0" marL="457200" rtl="0" algn="l">
              <a:lnSpc>
                <a:spcPct val="115000"/>
              </a:lnSpc>
              <a:spcBef>
                <a:spcPts val="1200"/>
              </a:spcBef>
              <a:spcAft>
                <a:spcPts val="0"/>
              </a:spcAft>
              <a:buClr>
                <a:schemeClr val="dk1"/>
              </a:buClr>
              <a:buSzPts val="1100"/>
              <a:buChar char="●"/>
            </a:pPr>
            <a:r>
              <a:rPr lang="en-GB">
                <a:solidFill>
                  <a:schemeClr val="dk1"/>
                </a:solidFill>
              </a:rPr>
              <a:t>He won’t earn money for that day.</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GB">
                <a:solidFill>
                  <a:schemeClr val="dk1"/>
                </a:solidFill>
              </a:rPr>
              <a:t>No employer to cover sick pay.</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GB">
                <a:solidFill>
                  <a:schemeClr val="dk1"/>
                </a:solidFill>
              </a:rPr>
              <a:t>May fall behind on savings goals.</a:t>
            </a:r>
            <a:endParaRPr>
              <a:solidFill>
                <a:schemeClr val="dk1"/>
              </a:solidFill>
            </a:endParaRPr>
          </a:p>
          <a:p>
            <a:pPr indent="0" lvl="0" marL="0" rtl="0" algn="l">
              <a:lnSpc>
                <a:spcPct val="115000"/>
              </a:lnSpc>
              <a:spcBef>
                <a:spcPts val="1200"/>
              </a:spcBef>
              <a:spcAft>
                <a:spcPts val="0"/>
              </a:spcAft>
              <a:buNone/>
            </a:pPr>
            <a:r>
              <a:rPr b="1" lang="en-GB">
                <a:solidFill>
                  <a:schemeClr val="dk1"/>
                </a:solidFill>
              </a:rPr>
              <a:t>4. Will any of the highlighted points impact on his pay?</a:t>
            </a:r>
            <a:endParaRPr b="1">
              <a:solidFill>
                <a:schemeClr val="dk1"/>
              </a:solidFill>
            </a:endParaRPr>
          </a:p>
          <a:p>
            <a:pPr indent="-298450" lvl="0" marL="457200" rtl="0" algn="l">
              <a:lnSpc>
                <a:spcPct val="115000"/>
              </a:lnSpc>
              <a:spcBef>
                <a:spcPts val="1200"/>
              </a:spcBef>
              <a:spcAft>
                <a:spcPts val="0"/>
              </a:spcAft>
              <a:buClr>
                <a:schemeClr val="dk1"/>
              </a:buClr>
              <a:buSzPts val="1100"/>
              <a:buChar char="●"/>
            </a:pPr>
            <a:r>
              <a:rPr lang="en-GB">
                <a:solidFill>
                  <a:schemeClr val="dk1"/>
                </a:solidFill>
              </a:rPr>
              <a:t>Yes: </a:t>
            </a:r>
            <a:r>
              <a:rPr b="1" lang="en-GB">
                <a:solidFill>
                  <a:schemeClr val="dk1"/>
                </a:solidFill>
              </a:rPr>
              <a:t>taking time off</a:t>
            </a:r>
            <a:r>
              <a:rPr lang="en-GB">
                <a:solidFill>
                  <a:schemeClr val="dk1"/>
                </a:solidFill>
              </a:rPr>
              <a:t> or </a:t>
            </a:r>
            <a:r>
              <a:rPr b="1" lang="en-GB">
                <a:solidFill>
                  <a:schemeClr val="dk1"/>
                </a:solidFill>
              </a:rPr>
              <a:t>working fewer hours</a:t>
            </a:r>
            <a:r>
              <a:rPr lang="en-GB">
                <a:solidFill>
                  <a:schemeClr val="dk1"/>
                </a:solidFill>
              </a:rPr>
              <a:t> reduces pay (refer to previous teaching on gig economy)</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b="1" lang="en-GB">
                <a:solidFill>
                  <a:schemeClr val="dk1"/>
                </a:solidFill>
              </a:rPr>
              <a:t>Extra hours</a:t>
            </a:r>
            <a:r>
              <a:rPr lang="en-GB">
                <a:solidFill>
                  <a:schemeClr val="dk1"/>
                </a:solidFill>
              </a:rPr>
              <a:t> or </a:t>
            </a:r>
            <a:r>
              <a:rPr b="1" lang="en-GB">
                <a:solidFill>
                  <a:schemeClr val="dk1"/>
                </a:solidFill>
              </a:rPr>
              <a:t>busy times</a:t>
            </a:r>
            <a:r>
              <a:rPr lang="en-GB">
                <a:solidFill>
                  <a:schemeClr val="dk1"/>
                </a:solidFill>
              </a:rPr>
              <a:t> can increase income.</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GB">
                <a:solidFill>
                  <a:schemeClr val="dk1"/>
                </a:solidFill>
              </a:rPr>
              <a:t>Income depends on how much and when he works.</a:t>
            </a:r>
            <a:endParaRPr>
              <a:solidFill>
                <a:schemeClr val="dk1"/>
              </a:solidFill>
            </a:endParaRPr>
          </a:p>
          <a:p>
            <a:pPr indent="0" lvl="0" marL="0" rtl="0" algn="l">
              <a:lnSpc>
                <a:spcPct val="115000"/>
              </a:lnSpc>
              <a:spcBef>
                <a:spcPts val="1200"/>
              </a:spcBef>
              <a:spcAft>
                <a:spcPts val="0"/>
              </a:spcAft>
              <a:buNone/>
            </a:pPr>
            <a:r>
              <a:rPr b="1" lang="en-GB">
                <a:solidFill>
                  <a:schemeClr val="dk1"/>
                </a:solidFill>
              </a:rPr>
              <a:t>5. Would you like to work in a gig job like Dave’s? Why or why not?</a:t>
            </a:r>
            <a:endParaRPr b="1">
              <a:solidFill>
                <a:schemeClr val="dk1"/>
              </a:solidFill>
            </a:endParaRPr>
          </a:p>
          <a:p>
            <a:pPr indent="-298450" lvl="0" marL="457200" rtl="0" algn="l">
              <a:lnSpc>
                <a:spcPct val="115000"/>
              </a:lnSpc>
              <a:spcBef>
                <a:spcPts val="1200"/>
              </a:spcBef>
              <a:spcAft>
                <a:spcPts val="0"/>
              </a:spcAft>
              <a:buClr>
                <a:schemeClr val="dk1"/>
              </a:buClr>
              <a:buSzPts val="1100"/>
              <a:buChar char="●"/>
            </a:pPr>
            <a:r>
              <a:rPr lang="en-GB">
                <a:solidFill>
                  <a:schemeClr val="dk1"/>
                </a:solidFill>
              </a:rPr>
              <a:t>Discuss trade-offs: freedom vs. security.</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GB">
                <a:solidFill>
                  <a:schemeClr val="dk1"/>
                </a:solidFill>
              </a:rPr>
              <a:t>Explore opposing views</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 name="Shape 374"/>
        <p:cNvGrpSpPr/>
        <p:nvPr/>
      </p:nvGrpSpPr>
      <p:grpSpPr>
        <a:xfrm>
          <a:off x="0" y="0"/>
          <a:ext cx="0" cy="0"/>
          <a:chOff x="0" y="0"/>
          <a:chExt cx="0" cy="0"/>
        </a:xfrm>
      </p:grpSpPr>
      <p:sp>
        <p:nvSpPr>
          <p:cNvPr id="375" name="Google Shape;375;g3b739f034e8_0_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76" name="Google Shape;376;g3b739f034e8_0_8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t/>
            </a:r>
            <a:endParaRPr>
              <a:solidFill>
                <a:schemeClr val="dk1"/>
              </a:solidFill>
              <a:latin typeface="Lato"/>
              <a:ea typeface="Lato"/>
              <a:cs typeface="Lato"/>
              <a:sym typeface="Lato"/>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6" name="Shape 396"/>
        <p:cNvGrpSpPr/>
        <p:nvPr/>
      </p:nvGrpSpPr>
      <p:grpSpPr>
        <a:xfrm>
          <a:off x="0" y="0"/>
          <a:ext cx="0" cy="0"/>
          <a:chOff x="0" y="0"/>
          <a:chExt cx="0" cy="0"/>
        </a:xfrm>
      </p:grpSpPr>
      <p:sp>
        <p:nvSpPr>
          <p:cNvPr id="397" name="Google Shape;397;p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98" name="Google Shape;398;p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2" name="Shape 402"/>
        <p:cNvGrpSpPr/>
        <p:nvPr/>
      </p:nvGrpSpPr>
      <p:grpSpPr>
        <a:xfrm>
          <a:off x="0" y="0"/>
          <a:ext cx="0" cy="0"/>
          <a:chOff x="0" y="0"/>
          <a:chExt cx="0" cy="0"/>
        </a:xfrm>
      </p:grpSpPr>
      <p:sp>
        <p:nvSpPr>
          <p:cNvPr id="403" name="Google Shape;403;p3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04" name="Google Shape;404;p3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sz="1200">
              <a:latin typeface="Lato"/>
              <a:ea typeface="Lato"/>
              <a:cs typeface="Lato"/>
              <a:sym typeface="Lato"/>
            </a:endParaRPr>
          </a:p>
          <a:p>
            <a:pPr indent="0" lvl="0" marL="0" rtl="0" algn="l">
              <a:lnSpc>
                <a:spcPct val="100000"/>
              </a:lnSpc>
              <a:spcBef>
                <a:spcPts val="0"/>
              </a:spcBef>
              <a:spcAft>
                <a:spcPts val="0"/>
              </a:spcAft>
              <a:buSzPts val="1100"/>
              <a:buNone/>
            </a:pPr>
            <a:r>
              <a:t/>
            </a:r>
            <a:endParaRPr sz="1200">
              <a:latin typeface="Lato"/>
              <a:ea typeface="Lato"/>
              <a:cs typeface="Lato"/>
              <a:sym typeface="Lato"/>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8" name="Shape 408"/>
        <p:cNvGrpSpPr/>
        <p:nvPr/>
      </p:nvGrpSpPr>
      <p:grpSpPr>
        <a:xfrm>
          <a:off x="0" y="0"/>
          <a:ext cx="0" cy="0"/>
          <a:chOff x="0" y="0"/>
          <a:chExt cx="0" cy="0"/>
        </a:xfrm>
      </p:grpSpPr>
      <p:sp>
        <p:nvSpPr>
          <p:cNvPr id="409" name="Google Shape;409;p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10" name="Google Shape;410;p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4" name="Shape 414"/>
        <p:cNvGrpSpPr/>
        <p:nvPr/>
      </p:nvGrpSpPr>
      <p:grpSpPr>
        <a:xfrm>
          <a:off x="0" y="0"/>
          <a:ext cx="0" cy="0"/>
          <a:chOff x="0" y="0"/>
          <a:chExt cx="0" cy="0"/>
        </a:xfrm>
      </p:grpSpPr>
      <p:sp>
        <p:nvSpPr>
          <p:cNvPr id="415" name="Google Shape;415;p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16" name="Google Shape;416;p3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2" name="Shape 422"/>
        <p:cNvGrpSpPr/>
        <p:nvPr/>
      </p:nvGrpSpPr>
      <p:grpSpPr>
        <a:xfrm>
          <a:off x="0" y="0"/>
          <a:ext cx="0" cy="0"/>
          <a:chOff x="0" y="0"/>
          <a:chExt cx="0" cy="0"/>
        </a:xfrm>
      </p:grpSpPr>
      <p:sp>
        <p:nvSpPr>
          <p:cNvPr id="423" name="Google Shape;423;p3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24" name="Google Shape;424;p3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lang="en-GB">
                <a:latin typeface="Lato"/>
                <a:ea typeface="Lato"/>
                <a:cs typeface="Lato"/>
                <a:sym typeface="Lato"/>
              </a:rPr>
              <a:t>Prompt Questions</a:t>
            </a:r>
            <a:endParaRPr b="1">
              <a:latin typeface="Lato"/>
              <a:ea typeface="Lato"/>
              <a:cs typeface="Lato"/>
              <a:sym typeface="Lato"/>
            </a:endParaRPr>
          </a:p>
          <a:p>
            <a:pPr indent="0" lvl="0" marL="0" rtl="0" algn="l">
              <a:lnSpc>
                <a:spcPct val="100000"/>
              </a:lnSpc>
              <a:spcBef>
                <a:spcPts val="0"/>
              </a:spcBef>
              <a:spcAft>
                <a:spcPts val="0"/>
              </a:spcAft>
              <a:buSzPts val="1100"/>
              <a:buNone/>
            </a:pPr>
            <a:r>
              <a:rPr lang="en-GB">
                <a:latin typeface="Lato"/>
                <a:ea typeface="Lato"/>
                <a:cs typeface="Lato"/>
                <a:sym typeface="Lato"/>
              </a:rPr>
              <a:t>Consider the reasons why someone might ask for a pay rise that we saw two slides ago. Can you identify any of these factors here?</a:t>
            </a:r>
            <a:endParaRPr>
              <a:latin typeface="Lato"/>
              <a:ea typeface="Lato"/>
              <a:cs typeface="Lato"/>
              <a:sym typeface="Lato"/>
            </a:endParaRPr>
          </a:p>
          <a:p>
            <a:pPr indent="0" lvl="0" marL="0" rtl="0" algn="l">
              <a:lnSpc>
                <a:spcPct val="100000"/>
              </a:lnSpc>
              <a:spcBef>
                <a:spcPts val="0"/>
              </a:spcBef>
              <a:spcAft>
                <a:spcPts val="0"/>
              </a:spcAft>
              <a:buSzPts val="1100"/>
              <a:buNone/>
            </a:pPr>
            <a:r>
              <a:t/>
            </a:r>
            <a:endParaRPr>
              <a:latin typeface="Lato"/>
              <a:ea typeface="Lato"/>
              <a:cs typeface="Lato"/>
              <a:sym typeface="Lato"/>
            </a:endParaRPr>
          </a:p>
          <a:p>
            <a:pPr indent="0" lvl="0" marL="0" rtl="0" algn="l">
              <a:lnSpc>
                <a:spcPct val="100000"/>
              </a:lnSpc>
              <a:spcBef>
                <a:spcPts val="0"/>
              </a:spcBef>
              <a:spcAft>
                <a:spcPts val="0"/>
              </a:spcAft>
              <a:buSzPts val="1100"/>
              <a:buNone/>
            </a:pPr>
            <a:r>
              <a:t/>
            </a:r>
            <a:endParaRPr>
              <a:latin typeface="Lato"/>
              <a:ea typeface="Lato"/>
              <a:cs typeface="Lato"/>
              <a:sym typeface="Lato"/>
            </a:endParaRPr>
          </a:p>
          <a:p>
            <a:pPr indent="0" lvl="0" marL="0" rtl="0" algn="l">
              <a:lnSpc>
                <a:spcPct val="100000"/>
              </a:lnSpc>
              <a:spcBef>
                <a:spcPts val="0"/>
              </a:spcBef>
              <a:spcAft>
                <a:spcPts val="0"/>
              </a:spcAft>
              <a:buSzPts val="1100"/>
              <a:buNone/>
            </a:pPr>
            <a:r>
              <a:t/>
            </a:r>
            <a:endParaRPr>
              <a:latin typeface="Lato"/>
              <a:ea typeface="Lato"/>
              <a:cs typeface="Lato"/>
              <a:sym typeface="Lato"/>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2" name="Shape 432"/>
        <p:cNvGrpSpPr/>
        <p:nvPr/>
      </p:nvGrpSpPr>
      <p:grpSpPr>
        <a:xfrm>
          <a:off x="0" y="0"/>
          <a:ext cx="0" cy="0"/>
          <a:chOff x="0" y="0"/>
          <a:chExt cx="0" cy="0"/>
        </a:xfrm>
      </p:grpSpPr>
      <p:sp>
        <p:nvSpPr>
          <p:cNvPr id="433" name="Google Shape;433;p3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34" name="Google Shape;434;p3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lang="en-GB">
                <a:latin typeface="Lato"/>
                <a:ea typeface="Lato"/>
                <a:cs typeface="Lato"/>
                <a:sym typeface="Lato"/>
              </a:rPr>
              <a:t>Prompt Questions</a:t>
            </a:r>
            <a:endParaRPr b="1">
              <a:latin typeface="Lato"/>
              <a:ea typeface="Lato"/>
              <a:cs typeface="Lato"/>
              <a:sym typeface="Lato"/>
            </a:endParaRPr>
          </a:p>
          <a:p>
            <a:pPr indent="0" lvl="0" marL="0" rtl="0" algn="l">
              <a:lnSpc>
                <a:spcPct val="100000"/>
              </a:lnSpc>
              <a:spcBef>
                <a:spcPts val="0"/>
              </a:spcBef>
              <a:spcAft>
                <a:spcPts val="0"/>
              </a:spcAft>
              <a:buSzPts val="1100"/>
              <a:buNone/>
            </a:pPr>
            <a:r>
              <a:rPr lang="en-GB">
                <a:latin typeface="Lato"/>
                <a:ea typeface="Lato"/>
                <a:cs typeface="Lato"/>
                <a:sym typeface="Lato"/>
              </a:rPr>
              <a:t>Consider the reasons why someone might ask for a pay rise that we saw two slides ago. Can you identify any of these factors here?</a:t>
            </a:r>
            <a:endParaRPr>
              <a:latin typeface="Lato"/>
              <a:ea typeface="Lato"/>
              <a:cs typeface="Lato"/>
              <a:sym typeface="Lato"/>
            </a:endParaRPr>
          </a:p>
          <a:p>
            <a:pPr indent="0" lvl="0" marL="0" rtl="0" algn="l">
              <a:lnSpc>
                <a:spcPct val="100000"/>
              </a:lnSpc>
              <a:spcBef>
                <a:spcPts val="0"/>
              </a:spcBef>
              <a:spcAft>
                <a:spcPts val="0"/>
              </a:spcAft>
              <a:buSzPts val="1100"/>
              <a:buNone/>
            </a:pPr>
            <a:r>
              <a:t/>
            </a:r>
            <a:endParaRPr>
              <a:latin typeface="Lato"/>
              <a:ea typeface="Lato"/>
              <a:cs typeface="Lato"/>
              <a:sym typeface="Lato"/>
            </a:endParaRPr>
          </a:p>
          <a:p>
            <a:pPr indent="0" lvl="0" marL="0" rtl="0" algn="l">
              <a:lnSpc>
                <a:spcPct val="100000"/>
              </a:lnSpc>
              <a:spcBef>
                <a:spcPts val="0"/>
              </a:spcBef>
              <a:spcAft>
                <a:spcPts val="0"/>
              </a:spcAft>
              <a:buSzPts val="1100"/>
              <a:buNone/>
            </a:pPr>
            <a:r>
              <a:t/>
            </a:r>
            <a:endParaRPr>
              <a:latin typeface="Lato"/>
              <a:ea typeface="Lato"/>
              <a:cs typeface="Lato"/>
              <a:sym typeface="Lato"/>
            </a:endParaRPr>
          </a:p>
          <a:p>
            <a:pPr indent="0" lvl="0" marL="0" rtl="0" algn="l">
              <a:lnSpc>
                <a:spcPct val="100000"/>
              </a:lnSpc>
              <a:spcBef>
                <a:spcPts val="0"/>
              </a:spcBef>
              <a:spcAft>
                <a:spcPts val="0"/>
              </a:spcAft>
              <a:buSzPts val="1100"/>
              <a:buNone/>
            </a:pPr>
            <a:r>
              <a:t/>
            </a:r>
            <a:endParaRPr>
              <a:latin typeface="Lato"/>
              <a:ea typeface="Lato"/>
              <a:cs typeface="Lato"/>
              <a:sym typeface="Lato"/>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1" name="Google Shape;81;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sz="1200">
              <a:latin typeface="Lato"/>
              <a:ea typeface="Lato"/>
              <a:cs typeface="Lato"/>
              <a:sym typeface="Lato"/>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1" name="Shape 441"/>
        <p:cNvGrpSpPr/>
        <p:nvPr/>
      </p:nvGrpSpPr>
      <p:grpSpPr>
        <a:xfrm>
          <a:off x="0" y="0"/>
          <a:ext cx="0" cy="0"/>
          <a:chOff x="0" y="0"/>
          <a:chExt cx="0" cy="0"/>
        </a:xfrm>
      </p:grpSpPr>
      <p:sp>
        <p:nvSpPr>
          <p:cNvPr id="442" name="Google Shape;442;p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43" name="Google Shape;443;p3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0" name="Shape 450"/>
        <p:cNvGrpSpPr/>
        <p:nvPr/>
      </p:nvGrpSpPr>
      <p:grpSpPr>
        <a:xfrm>
          <a:off x="0" y="0"/>
          <a:ext cx="0" cy="0"/>
          <a:chOff x="0" y="0"/>
          <a:chExt cx="0" cy="0"/>
        </a:xfrm>
      </p:grpSpPr>
      <p:sp>
        <p:nvSpPr>
          <p:cNvPr id="451" name="Google Shape;451;p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52" name="Google Shape;452;p3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p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7" name="Google Shape;87;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p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3" name="Google Shape;93;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p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5" name="Google Shape;105;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b="1" lang="en-GB">
                <a:solidFill>
                  <a:schemeClr val="dk1"/>
                </a:solidFill>
                <a:latin typeface="Lato"/>
                <a:ea typeface="Lato"/>
                <a:cs typeface="Lato"/>
                <a:sym typeface="Lato"/>
              </a:rPr>
              <a:t>Teacher delivery </a:t>
            </a:r>
            <a:endParaRPr b="1">
              <a:latin typeface="Lato"/>
              <a:ea typeface="Lato"/>
              <a:cs typeface="Lato"/>
              <a:sym typeface="Lato"/>
            </a:endParaRPr>
          </a:p>
          <a:p>
            <a:pPr indent="0" lvl="0" marL="0" rtl="0" algn="l">
              <a:lnSpc>
                <a:spcPct val="100000"/>
              </a:lnSpc>
              <a:spcBef>
                <a:spcPts val="0"/>
              </a:spcBef>
              <a:spcAft>
                <a:spcPts val="0"/>
              </a:spcAft>
              <a:buSzPts val="1100"/>
              <a:buNone/>
            </a:pPr>
            <a:r>
              <a:rPr lang="en-GB">
                <a:latin typeface="Lato"/>
                <a:ea typeface="Lato"/>
                <a:cs typeface="Lato"/>
                <a:sym typeface="Lato"/>
              </a:rPr>
              <a:t>Assign pairs a number between 1-9, corresponding to the career they will be discussing.</a:t>
            </a:r>
            <a:endParaRPr>
              <a:latin typeface="Lato"/>
              <a:ea typeface="Lato"/>
              <a:cs typeface="Lato"/>
              <a:sym typeface="Lato"/>
            </a:endParaRPr>
          </a:p>
          <a:p>
            <a:pPr indent="0" lvl="0" marL="0" rtl="0" algn="l">
              <a:lnSpc>
                <a:spcPct val="100000"/>
              </a:lnSpc>
              <a:spcBef>
                <a:spcPts val="0"/>
              </a:spcBef>
              <a:spcAft>
                <a:spcPts val="0"/>
              </a:spcAft>
              <a:buSzPts val="1100"/>
              <a:buNone/>
            </a:pPr>
            <a:r>
              <a:rPr lang="en-GB">
                <a:latin typeface="Lato"/>
                <a:ea typeface="Lato"/>
                <a:cs typeface="Lato"/>
                <a:sym typeface="Lato"/>
              </a:rPr>
              <a:t>Give students 1-2 minutes to think about what these careers involve. Another 1-2 minutes to discuss their ideas with their partner, before selecting students to share their ideas with the class.</a:t>
            </a:r>
            <a:endParaRPr>
              <a:latin typeface="Lato"/>
              <a:ea typeface="Lato"/>
              <a:cs typeface="Lato"/>
              <a:sym typeface="Lato"/>
            </a:endParaRPr>
          </a:p>
          <a:p>
            <a:pPr indent="0" lvl="0" marL="0" rtl="0" algn="l">
              <a:lnSpc>
                <a:spcPct val="100000"/>
              </a:lnSpc>
              <a:spcBef>
                <a:spcPts val="0"/>
              </a:spcBef>
              <a:spcAft>
                <a:spcPts val="0"/>
              </a:spcAft>
              <a:buSzPts val="1100"/>
              <a:buNone/>
            </a:pPr>
            <a:r>
              <a:t/>
            </a:r>
            <a:endParaRPr>
              <a:latin typeface="Lato"/>
              <a:ea typeface="Lato"/>
              <a:cs typeface="Lato"/>
              <a:sym typeface="Lato"/>
            </a:endParaRPr>
          </a:p>
          <a:p>
            <a:pPr indent="0" lvl="0" marL="0" rtl="0" algn="l">
              <a:lnSpc>
                <a:spcPct val="100000"/>
              </a:lnSpc>
              <a:spcBef>
                <a:spcPts val="0"/>
              </a:spcBef>
              <a:spcAft>
                <a:spcPts val="0"/>
              </a:spcAft>
              <a:buSzPts val="1100"/>
              <a:buNone/>
            </a:pPr>
            <a:r>
              <a:rPr b="1" lang="en-GB">
                <a:latin typeface="Lato"/>
                <a:ea typeface="Lato"/>
                <a:cs typeface="Lato"/>
                <a:sym typeface="Lato"/>
              </a:rPr>
              <a:t>Additional Context</a:t>
            </a:r>
            <a:endParaRPr b="1">
              <a:latin typeface="Lato"/>
              <a:ea typeface="Lato"/>
              <a:cs typeface="Lato"/>
              <a:sym typeface="Lato"/>
            </a:endParaRPr>
          </a:p>
          <a:p>
            <a:pPr indent="0" lvl="0" marL="0" rtl="0" algn="l">
              <a:lnSpc>
                <a:spcPct val="100000"/>
              </a:lnSpc>
              <a:spcBef>
                <a:spcPts val="0"/>
              </a:spcBef>
              <a:spcAft>
                <a:spcPts val="0"/>
              </a:spcAft>
              <a:buSzPts val="1100"/>
              <a:buNone/>
            </a:pPr>
            <a:r>
              <a:rPr lang="en-GB">
                <a:latin typeface="Lato"/>
                <a:ea typeface="Lato"/>
                <a:cs typeface="Lato"/>
                <a:sym typeface="Lato"/>
              </a:rPr>
              <a:t>Today we are exploring 9 professional services jobs but there are plenty of others that exist</a:t>
            </a:r>
            <a:endParaRPr>
              <a:latin typeface="Lato"/>
              <a:ea typeface="Lato"/>
              <a:cs typeface="Lato"/>
              <a:sym typeface="Lato"/>
            </a:endParaRPr>
          </a:p>
          <a:p>
            <a:pPr indent="0" lvl="0" marL="0" rtl="0" algn="l">
              <a:lnSpc>
                <a:spcPct val="100000"/>
              </a:lnSpc>
              <a:spcBef>
                <a:spcPts val="0"/>
              </a:spcBef>
              <a:spcAft>
                <a:spcPts val="0"/>
              </a:spcAft>
              <a:buSzPts val="1100"/>
              <a:buNone/>
            </a:pPr>
            <a:r>
              <a:t/>
            </a:r>
            <a:endParaRPr>
              <a:latin typeface="Lato"/>
              <a:ea typeface="Lato"/>
              <a:cs typeface="Lato"/>
              <a:sym typeface="Lato"/>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p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4" name="Google Shape;124;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p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8" name="Google Shape;138;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0.png"/><Relationship Id="rId3"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2.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2.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2.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2.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2.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type="title">
  <p:cSld name="TITLE">
    <p:bg>
      <p:bgPr>
        <a:solidFill>
          <a:srgbClr val="262A33"/>
        </a:solidFill>
      </p:bgPr>
    </p:bg>
    <p:spTree>
      <p:nvGrpSpPr>
        <p:cNvPr id="6" name="Shape 6"/>
        <p:cNvGrpSpPr/>
        <p:nvPr/>
      </p:nvGrpSpPr>
      <p:grpSpPr>
        <a:xfrm>
          <a:off x="0" y="0"/>
          <a:ext cx="0" cy="0"/>
          <a:chOff x="0" y="0"/>
          <a:chExt cx="0" cy="0"/>
        </a:xfrm>
      </p:grpSpPr>
      <p:pic>
        <p:nvPicPr>
          <p:cNvPr id="7" name="Google Shape;7;p40"/>
          <p:cNvPicPr preferRelativeResize="0"/>
          <p:nvPr/>
        </p:nvPicPr>
        <p:blipFill rotWithShape="1">
          <a:blip r:embed="rId2">
            <a:alphaModFix/>
          </a:blip>
          <a:srcRect b="-2280" l="-4222" r="-3757" t="-2440"/>
          <a:stretch/>
        </p:blipFill>
        <p:spPr>
          <a:xfrm rot="-5400000">
            <a:off x="7182681" y="3219806"/>
            <a:ext cx="2039601" cy="1978026"/>
          </a:xfrm>
          <a:prstGeom prst="rect">
            <a:avLst/>
          </a:prstGeom>
          <a:noFill/>
          <a:ln>
            <a:noFill/>
          </a:ln>
        </p:spPr>
      </p:pic>
      <p:pic>
        <p:nvPicPr>
          <p:cNvPr id="8" name="Google Shape;8;p40"/>
          <p:cNvPicPr preferRelativeResize="0"/>
          <p:nvPr/>
        </p:nvPicPr>
        <p:blipFill rotWithShape="1">
          <a:blip r:embed="rId3">
            <a:alphaModFix/>
          </a:blip>
          <a:srcRect b="-5224" l="-1905" r="-1091" t="-5235"/>
          <a:stretch/>
        </p:blipFill>
        <p:spPr>
          <a:xfrm>
            <a:off x="426625" y="302950"/>
            <a:ext cx="2516427" cy="696225"/>
          </a:xfrm>
          <a:prstGeom prst="rect">
            <a:avLst/>
          </a:prstGeom>
          <a:noFill/>
          <a:ln>
            <a:noFill/>
          </a:ln>
        </p:spPr>
      </p:pic>
    </p:spTree>
  </p:cSld>
  <p:clrMapOvr>
    <a:masterClrMapping/>
  </p:clrMapOvr>
  <p:extLst>
    <p:ext uri="{DCECCB84-F9BA-43D5-87BE-67443E8EF086}">
      <p15:sldGuideLst>
        <p15:guide id="1" pos="302">
          <p15:clr>
            <a:srgbClr val="FA7B17"/>
          </p15:clr>
        </p15:guide>
      </p15:sldGuideLst>
    </p:ext>
  </p:extLs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1">
  <p:cSld name="TITLE_AND_TWO_COLUMNS_1">
    <p:spTree>
      <p:nvGrpSpPr>
        <p:cNvPr id="26" name="Shape 26"/>
        <p:cNvGrpSpPr/>
        <p:nvPr/>
      </p:nvGrpSpPr>
      <p:grpSpPr>
        <a:xfrm>
          <a:off x="0" y="0"/>
          <a:ext cx="0" cy="0"/>
          <a:chOff x="0" y="0"/>
          <a:chExt cx="0" cy="0"/>
        </a:xfrm>
      </p:grpSpPr>
      <p:sp>
        <p:nvSpPr>
          <p:cNvPr id="27" name="Google Shape;27;p49"/>
          <p:cNvSpPr/>
          <p:nvPr/>
        </p:nvSpPr>
        <p:spPr>
          <a:xfrm>
            <a:off x="0" y="0"/>
            <a:ext cx="9144000" cy="10155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8" name="Google Shape;28;p49"/>
          <p:cNvPicPr preferRelativeResize="0"/>
          <p:nvPr/>
        </p:nvPicPr>
        <p:blipFill rotWithShape="1">
          <a:blip r:embed="rId2">
            <a:alphaModFix/>
          </a:blip>
          <a:srcRect b="-9683" l="-7535" r="-5779" t="-8128"/>
          <a:stretch/>
        </p:blipFill>
        <p:spPr>
          <a:xfrm>
            <a:off x="8055750" y="4325600"/>
            <a:ext cx="835000" cy="643375"/>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pullout 1">
  <p:cSld name="TITLE_ONLY_1">
    <p:bg>
      <p:bgPr>
        <a:solidFill>
          <a:srgbClr val="0543B3"/>
        </a:solidFill>
      </p:bgPr>
    </p:bg>
    <p:spTree>
      <p:nvGrpSpPr>
        <p:cNvPr id="29" name="Shape 29"/>
        <p:cNvGrpSpPr/>
        <p:nvPr/>
      </p:nvGrpSpPr>
      <p:grpSpPr>
        <a:xfrm>
          <a:off x="0" y="0"/>
          <a:ext cx="0" cy="0"/>
          <a:chOff x="0" y="0"/>
          <a:chExt cx="0" cy="0"/>
        </a:xfrm>
      </p:grpSpPr>
      <p:pic>
        <p:nvPicPr>
          <p:cNvPr id="30" name="Google Shape;30;p50"/>
          <p:cNvPicPr preferRelativeResize="0"/>
          <p:nvPr/>
        </p:nvPicPr>
        <p:blipFill rotWithShape="1">
          <a:blip r:embed="rId2">
            <a:alphaModFix/>
          </a:blip>
          <a:srcRect b="-8415" l="-5675" r="-7635" t="-10644"/>
          <a:stretch/>
        </p:blipFill>
        <p:spPr>
          <a:xfrm>
            <a:off x="8069450" y="4311925"/>
            <a:ext cx="835000" cy="650200"/>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type="twoColTx">
  <p:cSld name="TITLE_AND_TWO_COLUMNS">
    <p:spTree>
      <p:nvGrpSpPr>
        <p:cNvPr id="31" name="Shape 31"/>
        <p:cNvGrpSpPr/>
        <p:nvPr/>
      </p:nvGrpSpPr>
      <p:grpSpPr>
        <a:xfrm>
          <a:off x="0" y="0"/>
          <a:ext cx="0" cy="0"/>
          <a:chOff x="0" y="0"/>
          <a:chExt cx="0" cy="0"/>
        </a:xfrm>
      </p:grpSpPr>
      <p:sp>
        <p:nvSpPr>
          <p:cNvPr id="32" name="Google Shape;32;p51"/>
          <p:cNvSpPr/>
          <p:nvPr/>
        </p:nvSpPr>
        <p:spPr>
          <a:xfrm>
            <a:off x="0" y="0"/>
            <a:ext cx="9144000" cy="1015500"/>
          </a:xfrm>
          <a:prstGeom prst="rect">
            <a:avLst/>
          </a:prstGeom>
          <a:solidFill>
            <a:srgbClr val="262A3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3" name="Google Shape;33;p51"/>
          <p:cNvPicPr preferRelativeResize="0"/>
          <p:nvPr/>
        </p:nvPicPr>
        <p:blipFill rotWithShape="1">
          <a:blip r:embed="rId2">
            <a:alphaModFix/>
          </a:blip>
          <a:srcRect b="-9683" l="-7535" r="-5779" t="-8128"/>
          <a:stretch/>
        </p:blipFill>
        <p:spPr>
          <a:xfrm>
            <a:off x="8055750" y="4325600"/>
            <a:ext cx="835000" cy="643375"/>
          </a:xfrm>
          <a:prstGeom prst="rect">
            <a:avLst/>
          </a:prstGeom>
          <a:noFill/>
          <a:ln>
            <a:noFill/>
          </a:ln>
        </p:spPr>
      </p:pic>
      <p:sp>
        <p:nvSpPr>
          <p:cNvPr id="34" name="Google Shape;34;p51"/>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chemeClr val="lt1"/>
              </a:buClr>
              <a:buSzPts val="2900"/>
              <a:buFont typeface="Lato"/>
              <a:buNone/>
              <a:defRPr b="1" i="0" sz="2900" u="none" cap="none" strike="noStrike">
                <a:solidFill>
                  <a:schemeClr val="lt1"/>
                </a:solidFill>
                <a:latin typeface="Lato"/>
                <a:ea typeface="Lato"/>
                <a:cs typeface="Lato"/>
                <a:sym typeface="Lato"/>
              </a:defRPr>
            </a:lvl1pPr>
            <a:lvl2pPr lvl="1"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2pPr>
            <a:lvl3pPr lvl="2"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3pPr>
            <a:lvl4pPr lvl="3"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4pPr>
            <a:lvl5pPr lvl="4"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5pPr>
            <a:lvl6pPr lvl="5"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6pPr>
            <a:lvl7pPr lvl="6"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7pPr>
            <a:lvl8pPr lvl="7"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8pPr>
            <a:lvl9pPr lvl="8"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2 1">
  <p:cSld name="Divider slide 2">
    <p:spTree>
      <p:nvGrpSpPr>
        <p:cNvPr id="35" name="Shape 35"/>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5">
  <p:cSld name="TITLE_AND_TWO_COLUMNS_6">
    <p:spTree>
      <p:nvGrpSpPr>
        <p:cNvPr id="36" name="Shape 36"/>
        <p:cNvGrpSpPr/>
        <p:nvPr/>
      </p:nvGrpSpPr>
      <p:grpSpPr>
        <a:xfrm>
          <a:off x="0" y="0"/>
          <a:ext cx="0" cy="0"/>
          <a:chOff x="0" y="0"/>
          <a:chExt cx="0" cy="0"/>
        </a:xfrm>
      </p:grpSpPr>
      <p:sp>
        <p:nvSpPr>
          <p:cNvPr id="37" name="Google Shape;37;p53"/>
          <p:cNvSpPr/>
          <p:nvPr/>
        </p:nvSpPr>
        <p:spPr>
          <a:xfrm>
            <a:off x="0" y="0"/>
            <a:ext cx="9144000" cy="10155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8" name="Google Shape;38;p53"/>
          <p:cNvPicPr preferRelativeResize="0"/>
          <p:nvPr/>
        </p:nvPicPr>
        <p:blipFill rotWithShape="1">
          <a:blip r:embed="rId2">
            <a:alphaModFix/>
          </a:blip>
          <a:srcRect b="-9684" l="-7535" r="-5779" t="-8128"/>
          <a:stretch/>
        </p:blipFill>
        <p:spPr>
          <a:xfrm>
            <a:off x="8071200" y="4312800"/>
            <a:ext cx="835000" cy="643375"/>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pullout">
  <p:cSld name="TITLE_ONLY_2">
    <p:bg>
      <p:bgPr>
        <a:solidFill>
          <a:srgbClr val="262A33"/>
        </a:solidFill>
      </p:bgPr>
    </p:bg>
    <p:spTree>
      <p:nvGrpSpPr>
        <p:cNvPr id="39" name="Shape 39"/>
        <p:cNvGrpSpPr/>
        <p:nvPr/>
      </p:nvGrpSpPr>
      <p:grpSpPr>
        <a:xfrm>
          <a:off x="0" y="0"/>
          <a:ext cx="0" cy="0"/>
          <a:chOff x="0" y="0"/>
          <a:chExt cx="0" cy="0"/>
        </a:xfrm>
      </p:grpSpPr>
      <p:pic>
        <p:nvPicPr>
          <p:cNvPr id="40" name="Google Shape;40;p54"/>
          <p:cNvPicPr preferRelativeResize="0"/>
          <p:nvPr/>
        </p:nvPicPr>
        <p:blipFill rotWithShape="1">
          <a:blip r:embed="rId2">
            <a:alphaModFix/>
          </a:blip>
          <a:srcRect b="-8416" l="-5676" r="-7636" t="-10644"/>
          <a:stretch/>
        </p:blipFill>
        <p:spPr>
          <a:xfrm>
            <a:off x="8069450" y="4311925"/>
            <a:ext cx="835000" cy="650200"/>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2 2">
  <p:cSld name="TITLE_AND_BODY_1_1">
    <p:bg>
      <p:bgPr>
        <a:solidFill>
          <a:srgbClr val="0543B3"/>
        </a:solidFill>
      </p:bgPr>
    </p:bg>
    <p:spTree>
      <p:nvGrpSpPr>
        <p:cNvPr id="41" name="Shape 41"/>
        <p:cNvGrpSpPr/>
        <p:nvPr/>
      </p:nvGrpSpPr>
      <p:grpSpPr>
        <a:xfrm>
          <a:off x="0" y="0"/>
          <a:ext cx="0" cy="0"/>
          <a:chOff x="0" y="0"/>
          <a:chExt cx="0" cy="0"/>
        </a:xfrm>
      </p:grpSpPr>
      <p:pic>
        <p:nvPicPr>
          <p:cNvPr id="42" name="Google Shape;42;p55"/>
          <p:cNvPicPr preferRelativeResize="0"/>
          <p:nvPr/>
        </p:nvPicPr>
        <p:blipFill rotWithShape="1">
          <a:blip r:embed="rId2">
            <a:alphaModFix/>
          </a:blip>
          <a:srcRect b="-8416" l="-5676" r="-7636" t="-10644"/>
          <a:stretch/>
        </p:blipFill>
        <p:spPr>
          <a:xfrm>
            <a:off x="8069450" y="4311925"/>
            <a:ext cx="835000" cy="644400"/>
          </a:xfrm>
          <a:prstGeom prst="rect">
            <a:avLst/>
          </a:prstGeom>
          <a:noFill/>
          <a:ln>
            <a:noFill/>
          </a:ln>
        </p:spPr>
      </p:pic>
      <p:sp>
        <p:nvSpPr>
          <p:cNvPr id="43" name="Google Shape;43;p55"/>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chemeClr val="lt1"/>
              </a:buClr>
              <a:buSzPts val="2900"/>
              <a:buFont typeface="Lato"/>
              <a:buNone/>
              <a:defRPr b="1" i="0" sz="2900" u="none" cap="none" strike="noStrike">
                <a:solidFill>
                  <a:schemeClr val="lt1"/>
                </a:solidFill>
                <a:latin typeface="Lato"/>
                <a:ea typeface="Lato"/>
                <a:cs typeface="Lato"/>
                <a:sym typeface="Lato"/>
              </a:defRPr>
            </a:lvl1pPr>
            <a:lvl2pPr lvl="1"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2pPr>
            <a:lvl3pPr lvl="2"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3pPr>
            <a:lvl4pPr lvl="3"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4pPr>
            <a:lvl5pPr lvl="4"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5pPr>
            <a:lvl6pPr lvl="5"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6pPr>
            <a:lvl7pPr lvl="6"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7pPr>
            <a:lvl8pPr lvl="7"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8pPr>
            <a:lvl9pPr lvl="8"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1 3">
  <p:cSld name="TITLE_AND_TWO_COLUMNS_1_3">
    <p:spTree>
      <p:nvGrpSpPr>
        <p:cNvPr id="44" name="Shape 44"/>
        <p:cNvGrpSpPr/>
        <p:nvPr/>
      </p:nvGrpSpPr>
      <p:grpSpPr>
        <a:xfrm>
          <a:off x="0" y="0"/>
          <a:ext cx="0" cy="0"/>
          <a:chOff x="0" y="0"/>
          <a:chExt cx="0" cy="0"/>
        </a:xfrm>
      </p:grpSpPr>
      <p:pic>
        <p:nvPicPr>
          <p:cNvPr id="45" name="Google Shape;45;p56"/>
          <p:cNvPicPr preferRelativeResize="0"/>
          <p:nvPr/>
        </p:nvPicPr>
        <p:blipFill rotWithShape="1">
          <a:blip r:embed="rId2">
            <a:alphaModFix/>
          </a:blip>
          <a:srcRect b="-9684" l="-7535" r="-5779" t="-8128"/>
          <a:stretch/>
        </p:blipFill>
        <p:spPr>
          <a:xfrm>
            <a:off x="8071200" y="4312800"/>
            <a:ext cx="835000" cy="643375"/>
          </a:xfrm>
          <a:prstGeom prst="rect">
            <a:avLst/>
          </a:prstGeom>
          <a:noFill/>
          <a:ln>
            <a:noFill/>
          </a:ln>
        </p:spPr>
      </p:pic>
      <p:sp>
        <p:nvSpPr>
          <p:cNvPr id="46" name="Google Shape;46;p56"/>
          <p:cNvSpPr/>
          <p:nvPr/>
        </p:nvSpPr>
        <p:spPr>
          <a:xfrm>
            <a:off x="0" y="0"/>
            <a:ext cx="9144000" cy="10155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 name="Google Shape;47;p56"/>
          <p:cNvSpPr txBox="1"/>
          <p:nvPr>
            <p:ph type="title"/>
          </p:nvPr>
        </p:nvSpPr>
        <p:spPr>
          <a:xfrm>
            <a:off x="377025" y="186000"/>
            <a:ext cx="6441000" cy="6435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FF8022"/>
              </a:buClr>
              <a:buSzPts val="2900"/>
              <a:buFont typeface="Lato"/>
              <a:buNone/>
              <a:defRPr b="1" i="0" sz="2900" u="none" cap="none" strike="noStrike">
                <a:solidFill>
                  <a:srgbClr val="FF8022"/>
                </a:solidFill>
                <a:latin typeface="Lato"/>
                <a:ea typeface="Lato"/>
                <a:cs typeface="Lato"/>
                <a:sym typeface="Lato"/>
              </a:defRPr>
            </a:lvl1pPr>
            <a:lvl2pPr lvl="1" marR="0" rtl="0" algn="l">
              <a:lnSpc>
                <a:spcPct val="100000"/>
              </a:lnSpc>
              <a:spcBef>
                <a:spcPts val="0"/>
              </a:spcBef>
              <a:spcAft>
                <a:spcPts val="0"/>
              </a:spcAft>
              <a:buClr>
                <a:srgbClr val="000000"/>
              </a:buClr>
              <a:buSzPts val="2900"/>
              <a:buFont typeface="Arial"/>
              <a:buNone/>
              <a:defRPr b="0" i="0" sz="29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2900"/>
              <a:buFont typeface="Arial"/>
              <a:buNone/>
              <a:defRPr b="0" i="0" sz="29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2900"/>
              <a:buFont typeface="Arial"/>
              <a:buNone/>
              <a:defRPr b="0" i="0" sz="29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2900"/>
              <a:buFont typeface="Arial"/>
              <a:buNone/>
              <a:defRPr b="0" i="0" sz="29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2900"/>
              <a:buFont typeface="Arial"/>
              <a:buNone/>
              <a:defRPr b="0" i="0" sz="29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2900"/>
              <a:buFont typeface="Arial"/>
              <a:buNone/>
              <a:defRPr b="0" i="0" sz="29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2900"/>
              <a:buFont typeface="Arial"/>
              <a:buNone/>
              <a:defRPr b="0" i="0" sz="29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2900"/>
              <a:buFont typeface="Arial"/>
              <a:buNone/>
              <a:defRPr b="0" i="0" sz="29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5 1">
  <p:cSld name="TITLE_AND_TWO_COLUMNS_6_1">
    <p:spTree>
      <p:nvGrpSpPr>
        <p:cNvPr id="48" name="Shape 48"/>
        <p:cNvGrpSpPr/>
        <p:nvPr/>
      </p:nvGrpSpPr>
      <p:grpSpPr>
        <a:xfrm>
          <a:off x="0" y="0"/>
          <a:ext cx="0" cy="0"/>
          <a:chOff x="0" y="0"/>
          <a:chExt cx="0" cy="0"/>
        </a:xfrm>
      </p:grpSpPr>
      <p:sp>
        <p:nvSpPr>
          <p:cNvPr id="49" name="Google Shape;49;p57"/>
          <p:cNvSpPr/>
          <p:nvPr/>
        </p:nvSpPr>
        <p:spPr>
          <a:xfrm>
            <a:off x="0" y="0"/>
            <a:ext cx="9144000" cy="10155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50" name="Google Shape;50;p57"/>
          <p:cNvPicPr preferRelativeResize="0"/>
          <p:nvPr/>
        </p:nvPicPr>
        <p:blipFill rotWithShape="1">
          <a:blip r:embed="rId2">
            <a:alphaModFix/>
          </a:blip>
          <a:srcRect b="-9684" l="-7535" r="-5779" t="-8128"/>
          <a:stretch/>
        </p:blipFill>
        <p:spPr>
          <a:xfrm>
            <a:off x="8071200" y="4312800"/>
            <a:ext cx="835000" cy="643375"/>
          </a:xfrm>
          <a:prstGeom prst="rect">
            <a:avLst/>
          </a:prstGeom>
          <a:noFill/>
          <a:ln>
            <a:noFill/>
          </a:ln>
        </p:spPr>
      </p:pic>
      <p:sp>
        <p:nvSpPr>
          <p:cNvPr id="51" name="Google Shape;51;p57"/>
          <p:cNvSpPr txBox="1"/>
          <p:nvPr>
            <p:ph type="title"/>
          </p:nvPr>
        </p:nvSpPr>
        <p:spPr>
          <a:xfrm>
            <a:off x="304825" y="186000"/>
            <a:ext cx="8550600" cy="6435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FF8022"/>
              </a:buClr>
              <a:buSzPts val="2900"/>
              <a:buFont typeface="Lato"/>
              <a:buNone/>
              <a:defRPr b="1" i="0" sz="2900" u="none" cap="none" strike="noStrike">
                <a:solidFill>
                  <a:srgbClr val="FF8022"/>
                </a:solidFill>
                <a:latin typeface="Lato"/>
                <a:ea typeface="Lato"/>
                <a:cs typeface="Lato"/>
                <a:sym typeface="La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1 1 1 2">
  <p:cSld name="Section slide 1_1_3">
    <p:spTree>
      <p:nvGrpSpPr>
        <p:cNvPr id="52" name="Shape 52"/>
        <p:cNvGrpSpPr/>
        <p:nvPr/>
      </p:nvGrpSpPr>
      <p:grpSpPr>
        <a:xfrm>
          <a:off x="0" y="0"/>
          <a:ext cx="0" cy="0"/>
          <a:chOff x="0" y="0"/>
          <a:chExt cx="0" cy="0"/>
        </a:xfrm>
      </p:grpSpPr>
      <p:sp>
        <p:nvSpPr>
          <p:cNvPr id="53" name="Google Shape;53;p58"/>
          <p:cNvSpPr/>
          <p:nvPr/>
        </p:nvSpPr>
        <p:spPr>
          <a:xfrm>
            <a:off x="0" y="0"/>
            <a:ext cx="9144000" cy="10155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 name="Google Shape;54;p58"/>
          <p:cNvSpPr txBox="1"/>
          <p:nvPr>
            <p:ph type="title"/>
          </p:nvPr>
        </p:nvSpPr>
        <p:spPr>
          <a:xfrm>
            <a:off x="405150" y="195300"/>
            <a:ext cx="8552100" cy="6249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accent2"/>
              </a:buClr>
              <a:buSzPts val="2900"/>
              <a:buFont typeface="Lato"/>
              <a:buNone/>
              <a:defRPr b="1" i="0" sz="2900" u="none" cap="none" strike="noStrike">
                <a:solidFill>
                  <a:schemeClr val="accent2"/>
                </a:solidFill>
                <a:latin typeface="Lato"/>
                <a:ea typeface="Lato"/>
                <a:cs typeface="Lato"/>
                <a:sym typeface="Lato"/>
              </a:defRPr>
            </a:lvl1pPr>
            <a:lvl2pPr lvl="1" marR="0" rtl="0" algn="l">
              <a:lnSpc>
                <a:spcPct val="100000"/>
              </a:lnSpc>
              <a:spcBef>
                <a:spcPts val="0"/>
              </a:spcBef>
              <a:spcAft>
                <a:spcPts val="0"/>
              </a:spcAft>
              <a:buClr>
                <a:schemeClr val="accent2"/>
              </a:buClr>
              <a:buSzPts val="2900"/>
              <a:buFont typeface="Lato"/>
              <a:buNone/>
              <a:defRPr b="1" i="0" sz="2900" u="none" cap="none" strike="noStrike">
                <a:solidFill>
                  <a:schemeClr val="accent2"/>
                </a:solidFill>
                <a:latin typeface="Lato"/>
                <a:ea typeface="Lato"/>
                <a:cs typeface="Lato"/>
                <a:sym typeface="Lato"/>
              </a:defRPr>
            </a:lvl2pPr>
            <a:lvl3pPr lvl="2" marR="0" rtl="0" algn="l">
              <a:lnSpc>
                <a:spcPct val="100000"/>
              </a:lnSpc>
              <a:spcBef>
                <a:spcPts val="0"/>
              </a:spcBef>
              <a:spcAft>
                <a:spcPts val="0"/>
              </a:spcAft>
              <a:buClr>
                <a:schemeClr val="accent2"/>
              </a:buClr>
              <a:buSzPts val="2900"/>
              <a:buFont typeface="Lato"/>
              <a:buNone/>
              <a:defRPr b="1" i="0" sz="2900" u="none" cap="none" strike="noStrike">
                <a:solidFill>
                  <a:schemeClr val="accent2"/>
                </a:solidFill>
                <a:latin typeface="Lato"/>
                <a:ea typeface="Lato"/>
                <a:cs typeface="Lato"/>
                <a:sym typeface="Lato"/>
              </a:defRPr>
            </a:lvl3pPr>
            <a:lvl4pPr lvl="3" marR="0" rtl="0" algn="l">
              <a:lnSpc>
                <a:spcPct val="100000"/>
              </a:lnSpc>
              <a:spcBef>
                <a:spcPts val="0"/>
              </a:spcBef>
              <a:spcAft>
                <a:spcPts val="0"/>
              </a:spcAft>
              <a:buClr>
                <a:schemeClr val="accent2"/>
              </a:buClr>
              <a:buSzPts val="2900"/>
              <a:buFont typeface="Lato"/>
              <a:buNone/>
              <a:defRPr b="1" i="0" sz="2900" u="none" cap="none" strike="noStrike">
                <a:solidFill>
                  <a:schemeClr val="accent2"/>
                </a:solidFill>
                <a:latin typeface="Lato"/>
                <a:ea typeface="Lato"/>
                <a:cs typeface="Lato"/>
                <a:sym typeface="Lato"/>
              </a:defRPr>
            </a:lvl4pPr>
            <a:lvl5pPr lvl="4" marR="0" rtl="0" algn="l">
              <a:lnSpc>
                <a:spcPct val="100000"/>
              </a:lnSpc>
              <a:spcBef>
                <a:spcPts val="0"/>
              </a:spcBef>
              <a:spcAft>
                <a:spcPts val="0"/>
              </a:spcAft>
              <a:buClr>
                <a:schemeClr val="accent2"/>
              </a:buClr>
              <a:buSzPts val="2900"/>
              <a:buFont typeface="Lato"/>
              <a:buNone/>
              <a:defRPr b="1" i="0" sz="2900" u="none" cap="none" strike="noStrike">
                <a:solidFill>
                  <a:schemeClr val="accent2"/>
                </a:solidFill>
                <a:latin typeface="Lato"/>
                <a:ea typeface="Lato"/>
                <a:cs typeface="Lato"/>
                <a:sym typeface="Lato"/>
              </a:defRPr>
            </a:lvl5pPr>
            <a:lvl6pPr lvl="5" marR="0" rtl="0" algn="l">
              <a:lnSpc>
                <a:spcPct val="100000"/>
              </a:lnSpc>
              <a:spcBef>
                <a:spcPts val="0"/>
              </a:spcBef>
              <a:spcAft>
                <a:spcPts val="0"/>
              </a:spcAft>
              <a:buClr>
                <a:schemeClr val="accent2"/>
              </a:buClr>
              <a:buSzPts val="2900"/>
              <a:buFont typeface="Lato"/>
              <a:buNone/>
              <a:defRPr b="1" i="0" sz="2900" u="none" cap="none" strike="noStrike">
                <a:solidFill>
                  <a:schemeClr val="accent2"/>
                </a:solidFill>
                <a:latin typeface="Lato"/>
                <a:ea typeface="Lato"/>
                <a:cs typeface="Lato"/>
                <a:sym typeface="Lato"/>
              </a:defRPr>
            </a:lvl6pPr>
            <a:lvl7pPr lvl="6" marR="0" rtl="0" algn="l">
              <a:lnSpc>
                <a:spcPct val="100000"/>
              </a:lnSpc>
              <a:spcBef>
                <a:spcPts val="0"/>
              </a:spcBef>
              <a:spcAft>
                <a:spcPts val="0"/>
              </a:spcAft>
              <a:buClr>
                <a:schemeClr val="accent2"/>
              </a:buClr>
              <a:buSzPts val="2900"/>
              <a:buFont typeface="Lato"/>
              <a:buNone/>
              <a:defRPr b="1" i="0" sz="2900" u="none" cap="none" strike="noStrike">
                <a:solidFill>
                  <a:schemeClr val="accent2"/>
                </a:solidFill>
                <a:latin typeface="Lato"/>
                <a:ea typeface="Lato"/>
                <a:cs typeface="Lato"/>
                <a:sym typeface="Lato"/>
              </a:defRPr>
            </a:lvl7pPr>
            <a:lvl8pPr lvl="7" marR="0" rtl="0" algn="l">
              <a:lnSpc>
                <a:spcPct val="100000"/>
              </a:lnSpc>
              <a:spcBef>
                <a:spcPts val="0"/>
              </a:spcBef>
              <a:spcAft>
                <a:spcPts val="0"/>
              </a:spcAft>
              <a:buClr>
                <a:schemeClr val="accent2"/>
              </a:buClr>
              <a:buSzPts val="2900"/>
              <a:buFont typeface="Lato"/>
              <a:buNone/>
              <a:defRPr b="1" i="0" sz="2900" u="none" cap="none" strike="noStrike">
                <a:solidFill>
                  <a:schemeClr val="accent2"/>
                </a:solidFill>
                <a:latin typeface="Lato"/>
                <a:ea typeface="Lato"/>
                <a:cs typeface="Lato"/>
                <a:sym typeface="Lato"/>
              </a:defRPr>
            </a:lvl8pPr>
            <a:lvl9pPr lvl="8" marR="0" rtl="0" algn="l">
              <a:lnSpc>
                <a:spcPct val="100000"/>
              </a:lnSpc>
              <a:spcBef>
                <a:spcPts val="0"/>
              </a:spcBef>
              <a:spcAft>
                <a:spcPts val="0"/>
              </a:spcAft>
              <a:buClr>
                <a:schemeClr val="accent2"/>
              </a:buClr>
              <a:buSzPts val="2900"/>
              <a:buFont typeface="Lato"/>
              <a:buNone/>
              <a:defRPr b="1" i="0" sz="2900" u="none" cap="none" strike="noStrike">
                <a:solidFill>
                  <a:schemeClr val="accent2"/>
                </a:solidFill>
                <a:latin typeface="Lato"/>
                <a:ea typeface="Lato"/>
                <a:cs typeface="Lato"/>
                <a:sym typeface="Lato"/>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type="tx">
  <p:cSld name="TITLE_AND_BODY">
    <p:bg>
      <p:bgPr>
        <a:solidFill>
          <a:srgbClr val="262A33"/>
        </a:solidFill>
      </p:bgPr>
    </p:bg>
    <p:spTree>
      <p:nvGrpSpPr>
        <p:cNvPr id="9" name="Shape 9"/>
        <p:cNvGrpSpPr/>
        <p:nvPr/>
      </p:nvGrpSpPr>
      <p:grpSpPr>
        <a:xfrm>
          <a:off x="0" y="0"/>
          <a:ext cx="0" cy="0"/>
          <a:chOff x="0" y="0"/>
          <a:chExt cx="0" cy="0"/>
        </a:xfrm>
      </p:grpSpPr>
      <p:pic>
        <p:nvPicPr>
          <p:cNvPr id="10" name="Google Shape;10;p41"/>
          <p:cNvPicPr preferRelativeResize="0"/>
          <p:nvPr/>
        </p:nvPicPr>
        <p:blipFill rotWithShape="1">
          <a:blip r:embed="rId2">
            <a:alphaModFix/>
          </a:blip>
          <a:srcRect b="-8416" l="-5676" r="-7636" t="-10644"/>
          <a:stretch/>
        </p:blipFill>
        <p:spPr>
          <a:xfrm>
            <a:off x="8069450" y="4311925"/>
            <a:ext cx="835000" cy="650200"/>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2">
  <p:cSld name="TITLE_AND_TWO_COLUMNS_7">
    <p:spTree>
      <p:nvGrpSpPr>
        <p:cNvPr id="55" name="Shape 55"/>
        <p:cNvGrpSpPr/>
        <p:nvPr/>
      </p:nvGrpSpPr>
      <p:grpSpPr>
        <a:xfrm>
          <a:off x="0" y="0"/>
          <a:ext cx="0" cy="0"/>
          <a:chOff x="0" y="0"/>
          <a:chExt cx="0" cy="0"/>
        </a:xfrm>
      </p:grpSpPr>
      <p:sp>
        <p:nvSpPr>
          <p:cNvPr id="56" name="Google Shape;56;p59"/>
          <p:cNvSpPr/>
          <p:nvPr/>
        </p:nvSpPr>
        <p:spPr>
          <a:xfrm>
            <a:off x="0" y="0"/>
            <a:ext cx="9144000" cy="1015500"/>
          </a:xfrm>
          <a:prstGeom prst="rect">
            <a:avLst/>
          </a:prstGeom>
          <a:solidFill>
            <a:srgbClr val="262A3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57" name="Google Shape;57;p59"/>
          <p:cNvPicPr preferRelativeResize="0"/>
          <p:nvPr/>
        </p:nvPicPr>
        <p:blipFill rotWithShape="1">
          <a:blip r:embed="rId2">
            <a:alphaModFix/>
          </a:blip>
          <a:srcRect b="-9684" l="-7535" r="-5779" t="-8128"/>
          <a:stretch/>
        </p:blipFill>
        <p:spPr>
          <a:xfrm>
            <a:off x="8055750" y="4325600"/>
            <a:ext cx="835000" cy="643375"/>
          </a:xfrm>
          <a:prstGeom prst="rect">
            <a:avLst/>
          </a:prstGeom>
          <a:noFill/>
          <a:ln>
            <a:noFill/>
          </a:ln>
        </p:spPr>
      </p:pic>
      <p:sp>
        <p:nvSpPr>
          <p:cNvPr id="58" name="Google Shape;58;p59"/>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chemeClr val="lt1"/>
              </a:buClr>
              <a:buSzPts val="2900"/>
              <a:buFont typeface="Lato"/>
              <a:buNone/>
              <a:defRPr b="1" i="0" sz="2900" u="none" cap="none" strike="noStrike">
                <a:solidFill>
                  <a:schemeClr val="lt1"/>
                </a:solidFill>
                <a:latin typeface="Lato"/>
                <a:ea typeface="Lato"/>
                <a:cs typeface="Lato"/>
                <a:sym typeface="Lato"/>
              </a:defRPr>
            </a:lvl1pPr>
            <a:lvl2pPr lvl="1"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2pPr>
            <a:lvl3pPr lvl="2"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3pPr>
            <a:lvl4pPr lvl="3"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4pPr>
            <a:lvl5pPr lvl="4"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5pPr>
            <a:lvl6pPr lvl="5"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6pPr>
            <a:lvl7pPr lvl="6"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7pPr>
            <a:lvl8pPr lvl="7"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8pPr>
            <a:lvl9pPr lvl="8"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2 3">
  <p:cSld name="TITLE_AND_BODY_1_2">
    <p:bg>
      <p:bgPr>
        <a:solidFill>
          <a:srgbClr val="0543B3"/>
        </a:solidFill>
      </p:bgPr>
    </p:bg>
    <p:spTree>
      <p:nvGrpSpPr>
        <p:cNvPr id="59" name="Shape 59"/>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1 2">
  <p:cSld name="TITLE_AND_TWO_COLUMNS_1_2">
    <p:spTree>
      <p:nvGrpSpPr>
        <p:cNvPr id="11" name="Shape 11"/>
        <p:cNvGrpSpPr/>
        <p:nvPr/>
      </p:nvGrpSpPr>
      <p:grpSpPr>
        <a:xfrm>
          <a:off x="0" y="0"/>
          <a:ext cx="0" cy="0"/>
          <a:chOff x="0" y="0"/>
          <a:chExt cx="0" cy="0"/>
        </a:xfrm>
      </p:grpSpPr>
      <p:sp>
        <p:nvSpPr>
          <p:cNvPr id="12" name="Google Shape;12;p42"/>
          <p:cNvSpPr/>
          <p:nvPr/>
        </p:nvSpPr>
        <p:spPr>
          <a:xfrm>
            <a:off x="0" y="0"/>
            <a:ext cx="9144000" cy="10155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3" name="Google Shape;13;p42"/>
          <p:cNvPicPr preferRelativeResize="0"/>
          <p:nvPr/>
        </p:nvPicPr>
        <p:blipFill rotWithShape="1">
          <a:blip r:embed="rId2">
            <a:alphaModFix/>
          </a:blip>
          <a:srcRect b="-9684" l="-7535" r="-5779" t="-8128"/>
          <a:stretch/>
        </p:blipFill>
        <p:spPr>
          <a:xfrm>
            <a:off x="8055750" y="4325600"/>
            <a:ext cx="835000" cy="643375"/>
          </a:xfrm>
          <a:prstGeom prst="rect">
            <a:avLst/>
          </a:prstGeom>
          <a:noFill/>
          <a:ln>
            <a:noFill/>
          </a:ln>
        </p:spPr>
      </p:pic>
      <p:sp>
        <p:nvSpPr>
          <p:cNvPr id="14" name="Google Shape;14;p42"/>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chemeClr val="lt1"/>
              </a:buClr>
              <a:buSzPts val="2900"/>
              <a:buFont typeface="Lato"/>
              <a:buNone/>
              <a:defRPr b="1" i="0" sz="2900" u="none" cap="none" strike="noStrike">
                <a:solidFill>
                  <a:schemeClr val="lt1"/>
                </a:solidFill>
                <a:latin typeface="Lato"/>
                <a:ea typeface="Lato"/>
                <a:cs typeface="Lato"/>
                <a:sym typeface="Lato"/>
              </a:defRPr>
            </a:lvl1pPr>
            <a:lvl2pPr lvl="1"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2pPr>
            <a:lvl3pPr lvl="2"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3pPr>
            <a:lvl4pPr lvl="3"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4pPr>
            <a:lvl5pPr lvl="4"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5pPr>
            <a:lvl6pPr lvl="5"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6pPr>
            <a:lvl7pPr lvl="6"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7pPr>
            <a:lvl8pPr lvl="7"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8pPr>
            <a:lvl9pPr lvl="8"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2">
  <p:cSld name="TITLE_AND_BODY_1">
    <p:bg>
      <p:bgPr>
        <a:solidFill>
          <a:srgbClr val="0543B3"/>
        </a:solidFill>
      </p:bgPr>
    </p:bg>
    <p:spTree>
      <p:nvGrpSpPr>
        <p:cNvPr id="15" name="Shape 15"/>
        <p:cNvGrpSpPr/>
        <p:nvPr/>
      </p:nvGrpSpPr>
      <p:grpSpPr>
        <a:xfrm>
          <a:off x="0" y="0"/>
          <a:ext cx="0" cy="0"/>
          <a:chOff x="0" y="0"/>
          <a:chExt cx="0" cy="0"/>
        </a:xfrm>
      </p:grpSpPr>
      <p:pic>
        <p:nvPicPr>
          <p:cNvPr id="16" name="Google Shape;16;p43"/>
          <p:cNvPicPr preferRelativeResize="0"/>
          <p:nvPr/>
        </p:nvPicPr>
        <p:blipFill rotWithShape="1">
          <a:blip r:embed="rId2">
            <a:alphaModFix/>
          </a:blip>
          <a:srcRect b="-8416" l="-5676" r="-7636" t="-10644"/>
          <a:stretch/>
        </p:blipFill>
        <p:spPr>
          <a:xfrm>
            <a:off x="8069450" y="4311925"/>
            <a:ext cx="835000" cy="644400"/>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1 1 1">
  <p:cSld name="Section slide 1_1_2">
    <p:spTree>
      <p:nvGrpSpPr>
        <p:cNvPr id="17" name="Shape 17"/>
        <p:cNvGrpSpPr/>
        <p:nvPr/>
      </p:nvGrpSpPr>
      <p:grpSpPr>
        <a:xfrm>
          <a:off x="0" y="0"/>
          <a:ext cx="0" cy="0"/>
          <a:chOff x="0" y="0"/>
          <a:chExt cx="0" cy="0"/>
        </a:xfrm>
      </p:grpSpPr>
      <p:sp>
        <p:nvSpPr>
          <p:cNvPr id="18" name="Google Shape;18;p44"/>
          <p:cNvSpPr/>
          <p:nvPr/>
        </p:nvSpPr>
        <p:spPr>
          <a:xfrm>
            <a:off x="0" y="0"/>
            <a:ext cx="9144000" cy="10155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 name="Google Shape;19;p44"/>
          <p:cNvSpPr txBox="1"/>
          <p:nvPr>
            <p:ph type="title"/>
          </p:nvPr>
        </p:nvSpPr>
        <p:spPr>
          <a:xfrm>
            <a:off x="405150" y="195300"/>
            <a:ext cx="8552100" cy="6249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accent2"/>
              </a:buClr>
              <a:buSzPts val="2900"/>
              <a:buFont typeface="Lato"/>
              <a:buNone/>
              <a:defRPr b="1" i="0" sz="2900" u="none" cap="none" strike="noStrike">
                <a:solidFill>
                  <a:schemeClr val="accent2"/>
                </a:solidFill>
                <a:latin typeface="Lato"/>
                <a:ea typeface="Lato"/>
                <a:cs typeface="Lato"/>
                <a:sym typeface="Lato"/>
              </a:defRPr>
            </a:lvl1pPr>
            <a:lvl2pPr lvl="1" marR="0" rtl="0" algn="l">
              <a:lnSpc>
                <a:spcPct val="100000"/>
              </a:lnSpc>
              <a:spcBef>
                <a:spcPts val="0"/>
              </a:spcBef>
              <a:spcAft>
                <a:spcPts val="0"/>
              </a:spcAft>
              <a:buClr>
                <a:schemeClr val="accent2"/>
              </a:buClr>
              <a:buSzPts val="2900"/>
              <a:buFont typeface="Lato"/>
              <a:buNone/>
              <a:defRPr b="1" i="0" sz="2900" u="none" cap="none" strike="noStrike">
                <a:solidFill>
                  <a:schemeClr val="accent2"/>
                </a:solidFill>
                <a:latin typeface="Lato"/>
                <a:ea typeface="Lato"/>
                <a:cs typeface="Lato"/>
                <a:sym typeface="Lato"/>
              </a:defRPr>
            </a:lvl2pPr>
            <a:lvl3pPr lvl="2" marR="0" rtl="0" algn="l">
              <a:lnSpc>
                <a:spcPct val="100000"/>
              </a:lnSpc>
              <a:spcBef>
                <a:spcPts val="0"/>
              </a:spcBef>
              <a:spcAft>
                <a:spcPts val="0"/>
              </a:spcAft>
              <a:buClr>
                <a:schemeClr val="accent2"/>
              </a:buClr>
              <a:buSzPts val="2900"/>
              <a:buFont typeface="Lato"/>
              <a:buNone/>
              <a:defRPr b="1" i="0" sz="2900" u="none" cap="none" strike="noStrike">
                <a:solidFill>
                  <a:schemeClr val="accent2"/>
                </a:solidFill>
                <a:latin typeface="Lato"/>
                <a:ea typeface="Lato"/>
                <a:cs typeface="Lato"/>
                <a:sym typeface="Lato"/>
              </a:defRPr>
            </a:lvl3pPr>
            <a:lvl4pPr lvl="3" marR="0" rtl="0" algn="l">
              <a:lnSpc>
                <a:spcPct val="100000"/>
              </a:lnSpc>
              <a:spcBef>
                <a:spcPts val="0"/>
              </a:spcBef>
              <a:spcAft>
                <a:spcPts val="0"/>
              </a:spcAft>
              <a:buClr>
                <a:schemeClr val="accent2"/>
              </a:buClr>
              <a:buSzPts val="2900"/>
              <a:buFont typeface="Lato"/>
              <a:buNone/>
              <a:defRPr b="1" i="0" sz="2900" u="none" cap="none" strike="noStrike">
                <a:solidFill>
                  <a:schemeClr val="accent2"/>
                </a:solidFill>
                <a:latin typeface="Lato"/>
                <a:ea typeface="Lato"/>
                <a:cs typeface="Lato"/>
                <a:sym typeface="Lato"/>
              </a:defRPr>
            </a:lvl4pPr>
            <a:lvl5pPr lvl="4" marR="0" rtl="0" algn="l">
              <a:lnSpc>
                <a:spcPct val="100000"/>
              </a:lnSpc>
              <a:spcBef>
                <a:spcPts val="0"/>
              </a:spcBef>
              <a:spcAft>
                <a:spcPts val="0"/>
              </a:spcAft>
              <a:buClr>
                <a:schemeClr val="accent2"/>
              </a:buClr>
              <a:buSzPts val="2900"/>
              <a:buFont typeface="Lato"/>
              <a:buNone/>
              <a:defRPr b="1" i="0" sz="2900" u="none" cap="none" strike="noStrike">
                <a:solidFill>
                  <a:schemeClr val="accent2"/>
                </a:solidFill>
                <a:latin typeface="Lato"/>
                <a:ea typeface="Lato"/>
                <a:cs typeface="Lato"/>
                <a:sym typeface="Lato"/>
              </a:defRPr>
            </a:lvl5pPr>
            <a:lvl6pPr lvl="5" marR="0" rtl="0" algn="l">
              <a:lnSpc>
                <a:spcPct val="100000"/>
              </a:lnSpc>
              <a:spcBef>
                <a:spcPts val="0"/>
              </a:spcBef>
              <a:spcAft>
                <a:spcPts val="0"/>
              </a:spcAft>
              <a:buClr>
                <a:schemeClr val="accent2"/>
              </a:buClr>
              <a:buSzPts val="2900"/>
              <a:buFont typeface="Lato"/>
              <a:buNone/>
              <a:defRPr b="1" i="0" sz="2900" u="none" cap="none" strike="noStrike">
                <a:solidFill>
                  <a:schemeClr val="accent2"/>
                </a:solidFill>
                <a:latin typeface="Lato"/>
                <a:ea typeface="Lato"/>
                <a:cs typeface="Lato"/>
                <a:sym typeface="Lato"/>
              </a:defRPr>
            </a:lvl6pPr>
            <a:lvl7pPr lvl="6" marR="0" rtl="0" algn="l">
              <a:lnSpc>
                <a:spcPct val="100000"/>
              </a:lnSpc>
              <a:spcBef>
                <a:spcPts val="0"/>
              </a:spcBef>
              <a:spcAft>
                <a:spcPts val="0"/>
              </a:spcAft>
              <a:buClr>
                <a:schemeClr val="accent2"/>
              </a:buClr>
              <a:buSzPts val="2900"/>
              <a:buFont typeface="Lato"/>
              <a:buNone/>
              <a:defRPr b="1" i="0" sz="2900" u="none" cap="none" strike="noStrike">
                <a:solidFill>
                  <a:schemeClr val="accent2"/>
                </a:solidFill>
                <a:latin typeface="Lato"/>
                <a:ea typeface="Lato"/>
                <a:cs typeface="Lato"/>
                <a:sym typeface="Lato"/>
              </a:defRPr>
            </a:lvl7pPr>
            <a:lvl8pPr lvl="7" marR="0" rtl="0" algn="l">
              <a:lnSpc>
                <a:spcPct val="100000"/>
              </a:lnSpc>
              <a:spcBef>
                <a:spcPts val="0"/>
              </a:spcBef>
              <a:spcAft>
                <a:spcPts val="0"/>
              </a:spcAft>
              <a:buClr>
                <a:schemeClr val="accent2"/>
              </a:buClr>
              <a:buSzPts val="2900"/>
              <a:buFont typeface="Lato"/>
              <a:buNone/>
              <a:defRPr b="1" i="0" sz="2900" u="none" cap="none" strike="noStrike">
                <a:solidFill>
                  <a:schemeClr val="accent2"/>
                </a:solidFill>
                <a:latin typeface="Lato"/>
                <a:ea typeface="Lato"/>
                <a:cs typeface="Lato"/>
                <a:sym typeface="Lato"/>
              </a:defRPr>
            </a:lvl8pPr>
            <a:lvl9pPr lvl="8" marR="0" rtl="0" algn="l">
              <a:lnSpc>
                <a:spcPct val="100000"/>
              </a:lnSpc>
              <a:spcBef>
                <a:spcPts val="0"/>
              </a:spcBef>
              <a:spcAft>
                <a:spcPts val="0"/>
              </a:spcAft>
              <a:buClr>
                <a:schemeClr val="accent2"/>
              </a:buClr>
              <a:buSzPts val="2900"/>
              <a:buFont typeface="Lato"/>
              <a:buNone/>
              <a:defRPr b="1" i="0" sz="2900" u="none" cap="none" strike="noStrike">
                <a:solidFill>
                  <a:schemeClr val="accent2"/>
                </a:solidFill>
                <a:latin typeface="Lato"/>
                <a:ea typeface="Lato"/>
                <a:cs typeface="Lato"/>
                <a:sym typeface="Lato"/>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1 1 1 1">
  <p:cSld name="Section slide 1_1_1">
    <p:spTree>
      <p:nvGrpSpPr>
        <p:cNvPr id="20" name="Shape 20"/>
        <p:cNvGrpSpPr/>
        <p:nvPr/>
      </p:nvGrpSpPr>
      <p:grpSpPr>
        <a:xfrm>
          <a:off x="0" y="0"/>
          <a:ext cx="0" cy="0"/>
          <a:chOff x="0" y="0"/>
          <a:chExt cx="0" cy="0"/>
        </a:xfrm>
      </p:grpSpPr>
      <p:sp>
        <p:nvSpPr>
          <p:cNvPr id="21" name="Google Shape;21;p45"/>
          <p:cNvSpPr/>
          <p:nvPr/>
        </p:nvSpPr>
        <p:spPr>
          <a:xfrm>
            <a:off x="0" y="0"/>
            <a:ext cx="9144000" cy="10155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1 1">
  <p:cSld name="TITLE_AND_TWO_COLUMNS_1_1">
    <p:spTree>
      <p:nvGrpSpPr>
        <p:cNvPr id="22" name="Shape 22"/>
        <p:cNvGrpSpPr/>
        <p:nvPr/>
      </p:nvGrpSpPr>
      <p:grpSpPr>
        <a:xfrm>
          <a:off x="0" y="0"/>
          <a:ext cx="0" cy="0"/>
          <a:chOff x="0" y="0"/>
          <a:chExt cx="0" cy="0"/>
        </a:xfrm>
      </p:grpSpPr>
      <p:sp>
        <p:nvSpPr>
          <p:cNvPr id="23" name="Google Shape;23;p46"/>
          <p:cNvSpPr/>
          <p:nvPr/>
        </p:nvSpPr>
        <p:spPr>
          <a:xfrm>
            <a:off x="0" y="0"/>
            <a:ext cx="9144000" cy="10155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pullout 2">
  <p:cSld name="TITLE_ONLY_3">
    <p:bg>
      <p:bgPr>
        <a:solidFill>
          <a:srgbClr val="262A33"/>
        </a:solidFill>
      </p:bgPr>
    </p:bg>
    <p:spTree>
      <p:nvGrpSpPr>
        <p:cNvPr id="24" name="Shape 24"/>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pullout 1 1">
  <p:cSld name="TITLE_ONLY_1_1">
    <p:bg>
      <p:bgPr>
        <a:solidFill>
          <a:srgbClr val="0543B3"/>
        </a:solidFill>
      </p:bgPr>
    </p:bg>
    <p:spTree>
      <p:nvGrpSpPr>
        <p:cNvPr id="25" name="Shape 25"/>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11" Type="http://schemas.openxmlformats.org/officeDocument/2006/relationships/slideLayout" Target="../slideLayouts/slideLayout11.xml"/><Relationship Id="rId22" Type="http://schemas.openxmlformats.org/officeDocument/2006/relationships/theme" Target="../theme/theme2.xml"/><Relationship Id="rId10" Type="http://schemas.openxmlformats.org/officeDocument/2006/relationships/slideLayout" Target="../slideLayouts/slideLayout10.xml"/><Relationship Id="rId21" Type="http://schemas.openxmlformats.org/officeDocument/2006/relationships/slideLayout" Target="../slideLayouts/slideLayout2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25.pn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5.png"/><Relationship Id="rId4" Type="http://schemas.openxmlformats.org/officeDocument/2006/relationships/image" Target="../media/image11.png"/><Relationship Id="rId5" Type="http://schemas.openxmlformats.org/officeDocument/2006/relationships/image" Target="../media/image16.png"/><Relationship Id="rId6" Type="http://schemas.openxmlformats.org/officeDocument/2006/relationships/image" Target="../media/image14.png"/><Relationship Id="rId7" Type="http://schemas.openxmlformats.org/officeDocument/2006/relationships/image" Target="../media/image28.png"/><Relationship Id="rId8" Type="http://schemas.openxmlformats.org/officeDocument/2006/relationships/image" Target="../media/image1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hyperlink" Target="http://www.youtube.com/watch?v=tDnb9wWhPqE" TargetMode="External"/><Relationship Id="rId4" Type="http://schemas.openxmlformats.org/officeDocument/2006/relationships/image" Target="../media/image17.jpg"/><Relationship Id="rId5" Type="http://schemas.openxmlformats.org/officeDocument/2006/relationships/hyperlink" Target="https://www.youtube.com/watch?v=tDnb9wWhPqE&amp;t=3s"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1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3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xml"/><Relationship Id="rId3" Type="http://schemas.openxmlformats.org/officeDocument/2006/relationships/hyperlink" Target="http://www.youtube.com/watch?v=lZNyQSdgujw" TargetMode="External"/><Relationship Id="rId4" Type="http://schemas.openxmlformats.org/officeDocument/2006/relationships/image" Target="../media/image26.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4.xml"/><Relationship Id="rId3" Type="http://schemas.openxmlformats.org/officeDocument/2006/relationships/image" Target="../media/image40.png"/><Relationship Id="rId4" Type="http://schemas.openxmlformats.org/officeDocument/2006/relationships/image" Target="../media/image1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9.xml"/><Relationship Id="rId3" Type="http://schemas.openxmlformats.org/officeDocument/2006/relationships/image" Target="../media/image3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0.xml"/><Relationship Id="rId3" Type="http://schemas.openxmlformats.org/officeDocument/2006/relationships/image" Target="../media/image36.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35.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image" Target="../media/image24.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 Id="rId3" Type="http://schemas.openxmlformats.org/officeDocument/2006/relationships/image" Target="../media/image22.png"/><Relationship Id="rId4" Type="http://schemas.openxmlformats.org/officeDocument/2006/relationships/image" Target="../media/image21.png"/><Relationship Id="rId5" Type="http://schemas.openxmlformats.org/officeDocument/2006/relationships/image" Target="../media/image23.png"/><Relationship Id="rId6" Type="http://schemas.openxmlformats.org/officeDocument/2006/relationships/image" Target="../media/image38.png"/><Relationship Id="rId7" Type="http://schemas.openxmlformats.org/officeDocument/2006/relationships/image" Target="../media/image39.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hyperlink" Target="http://www.youtube.com/watch?v=S_XU3MSR12I" TargetMode="External"/><Relationship Id="rId4" Type="http://schemas.openxmlformats.org/officeDocument/2006/relationships/image" Target="../media/image29.jp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8.xml"/><Relationship Id="rId3" Type="http://schemas.openxmlformats.org/officeDocument/2006/relationships/image" Target="../media/image41.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9.xml"/><Relationship Id="rId3" Type="http://schemas.openxmlformats.org/officeDocument/2006/relationships/image" Target="../media/image4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0.xml"/><Relationship Id="rId3" Type="http://schemas.openxmlformats.org/officeDocument/2006/relationships/image" Target="../media/image31.png"/><Relationship Id="rId4" Type="http://schemas.openxmlformats.org/officeDocument/2006/relationships/image" Target="../media/image32.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6.png"/><Relationship Id="rId4" Type="http://schemas.openxmlformats.org/officeDocument/2006/relationships/image" Target="../media/image27.png"/><Relationship Id="rId5" Type="http://schemas.openxmlformats.org/officeDocument/2006/relationships/image" Target="../media/image8.png"/><Relationship Id="rId6" Type="http://schemas.openxmlformats.org/officeDocument/2006/relationships/image" Target="../media/image5.png"/><Relationship Id="rId7" Type="http://schemas.openxmlformats.org/officeDocument/2006/relationships/image" Target="../media/image9.png"/><Relationship Id="rId8"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37.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63" name="Shape 63"/>
        <p:cNvGrpSpPr/>
        <p:nvPr/>
      </p:nvGrpSpPr>
      <p:grpSpPr>
        <a:xfrm>
          <a:off x="0" y="0"/>
          <a:ext cx="0" cy="0"/>
          <a:chOff x="0" y="0"/>
          <a:chExt cx="0" cy="0"/>
        </a:xfrm>
      </p:grpSpPr>
      <p:sp>
        <p:nvSpPr>
          <p:cNvPr id="64" name="Google Shape;64;p1"/>
          <p:cNvSpPr txBox="1"/>
          <p:nvPr/>
        </p:nvSpPr>
        <p:spPr>
          <a:xfrm>
            <a:off x="360375" y="4529800"/>
            <a:ext cx="6681300" cy="338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000"/>
              <a:buFont typeface="Arial"/>
              <a:buNone/>
            </a:pPr>
            <a:r>
              <a:rPr b="1" i="0" lang="en-GB" sz="1000" u="none" cap="none" strike="noStrike">
                <a:solidFill>
                  <a:schemeClr val="accent2"/>
                </a:solidFill>
                <a:latin typeface="Arial"/>
                <a:ea typeface="Arial"/>
                <a:cs typeface="Arial"/>
                <a:sym typeface="Arial"/>
              </a:rPr>
              <a:t>This session is aimed at Key Stage Four (recommended for Year 10)</a:t>
            </a:r>
            <a:endParaRPr b="1" i="0" sz="1000" u="none" cap="none" strike="noStrike">
              <a:solidFill>
                <a:schemeClr val="accent2"/>
              </a:solidFill>
              <a:latin typeface="Arial"/>
              <a:ea typeface="Arial"/>
              <a:cs typeface="Arial"/>
              <a:sym typeface="Arial"/>
            </a:endParaRPr>
          </a:p>
        </p:txBody>
      </p:sp>
      <p:sp>
        <p:nvSpPr>
          <p:cNvPr id="65" name="Google Shape;65;p1"/>
          <p:cNvSpPr txBox="1"/>
          <p:nvPr/>
        </p:nvSpPr>
        <p:spPr>
          <a:xfrm>
            <a:off x="360375" y="1253100"/>
            <a:ext cx="6948900" cy="2580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4800"/>
              <a:buFont typeface="Arial"/>
              <a:buNone/>
            </a:pPr>
            <a:r>
              <a:rPr b="1" i="0" lang="en-GB" sz="4800" u="none" cap="none" strike="noStrike">
                <a:solidFill>
                  <a:srgbClr val="FFFFFF"/>
                </a:solidFill>
                <a:latin typeface="Lato"/>
                <a:ea typeface="Lato"/>
                <a:cs typeface="Lato"/>
                <a:sym typeface="Lato"/>
              </a:rPr>
              <a:t>How to plan for the world of work</a:t>
            </a:r>
            <a:endParaRPr b="1" i="0" sz="3000" u="none" cap="none" strike="noStrike">
              <a:solidFill>
                <a:srgbClr val="FFFFFF"/>
              </a:solidFill>
              <a:latin typeface="Lato"/>
              <a:ea typeface="Lato"/>
              <a:cs typeface="Lato"/>
              <a:sym typeface="Lato"/>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p9"/>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2900"/>
              <a:buNone/>
            </a:pPr>
            <a:r>
              <a:rPr lang="en-GB"/>
              <a:t>Reflection: Is a career in professional services for you?</a:t>
            </a:r>
            <a:endParaRPr/>
          </a:p>
        </p:txBody>
      </p:sp>
      <p:pic>
        <p:nvPicPr>
          <p:cNvPr id="148" name="Google Shape;148;p9"/>
          <p:cNvPicPr preferRelativeResize="0"/>
          <p:nvPr/>
        </p:nvPicPr>
        <p:blipFill rotWithShape="1">
          <a:blip r:embed="rId3">
            <a:alphaModFix/>
          </a:blip>
          <a:srcRect b="0" l="0" r="0" t="0"/>
          <a:stretch/>
        </p:blipFill>
        <p:spPr>
          <a:xfrm>
            <a:off x="7049350" y="2163150"/>
            <a:ext cx="1864500" cy="1864500"/>
          </a:xfrm>
          <a:prstGeom prst="rect">
            <a:avLst/>
          </a:prstGeom>
          <a:noFill/>
          <a:ln>
            <a:noFill/>
          </a:ln>
        </p:spPr>
      </p:pic>
      <p:sp>
        <p:nvSpPr>
          <p:cNvPr id="149" name="Google Shape;149;p9"/>
          <p:cNvSpPr txBox="1"/>
          <p:nvPr/>
        </p:nvSpPr>
        <p:spPr>
          <a:xfrm>
            <a:off x="1784525" y="1578925"/>
            <a:ext cx="4541400" cy="28599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2200"/>
              <a:buFont typeface="Arial"/>
              <a:buNone/>
            </a:pPr>
            <a:r>
              <a:rPr b="1" i="0" lang="en-GB" sz="2200" u="none" cap="none" strike="noStrike">
                <a:solidFill>
                  <a:srgbClr val="0543B3"/>
                </a:solidFill>
                <a:latin typeface="Lato"/>
                <a:ea typeface="Lato"/>
                <a:cs typeface="Lato"/>
                <a:sym typeface="Lato"/>
              </a:rPr>
              <a:t>Would you consider any of the careers that you have researched today?</a:t>
            </a:r>
            <a:endParaRPr b="1" i="0" sz="2200" u="none" cap="none" strike="noStrike">
              <a:solidFill>
                <a:srgbClr val="0543B3"/>
              </a:solidFill>
              <a:latin typeface="Lato"/>
              <a:ea typeface="Lato"/>
              <a:cs typeface="Lato"/>
              <a:sym typeface="Lato"/>
            </a:endParaRPr>
          </a:p>
          <a:p>
            <a:pPr indent="0" lvl="0" marL="0" marR="0" rtl="0" algn="l">
              <a:lnSpc>
                <a:spcPct val="115000"/>
              </a:lnSpc>
              <a:spcBef>
                <a:spcPts val="0"/>
              </a:spcBef>
              <a:spcAft>
                <a:spcPts val="0"/>
              </a:spcAft>
              <a:buClr>
                <a:srgbClr val="000000"/>
              </a:buClr>
              <a:buSzPts val="2200"/>
              <a:buFont typeface="Arial"/>
              <a:buNone/>
            </a:pPr>
            <a:r>
              <a:t/>
            </a:r>
            <a:endParaRPr b="1" i="0" sz="2200" u="none" cap="none" strike="noStrike">
              <a:solidFill>
                <a:srgbClr val="0543B3"/>
              </a:solidFill>
              <a:latin typeface="Lato"/>
              <a:ea typeface="Lato"/>
              <a:cs typeface="Lato"/>
              <a:sym typeface="Lato"/>
            </a:endParaRPr>
          </a:p>
          <a:p>
            <a:pPr indent="0" lvl="0" marL="0" marR="0" rtl="0" algn="l">
              <a:lnSpc>
                <a:spcPct val="115000"/>
              </a:lnSpc>
              <a:spcBef>
                <a:spcPts val="0"/>
              </a:spcBef>
              <a:spcAft>
                <a:spcPts val="0"/>
              </a:spcAft>
              <a:buClr>
                <a:srgbClr val="000000"/>
              </a:buClr>
              <a:buSzPts val="2200"/>
              <a:buFont typeface="Arial"/>
              <a:buNone/>
            </a:pPr>
            <a:r>
              <a:rPr b="1" i="0" lang="en-GB" sz="2200" u="none" cap="none" strike="noStrike">
                <a:solidFill>
                  <a:srgbClr val="0543B3"/>
                </a:solidFill>
                <a:latin typeface="Lato"/>
                <a:ea typeface="Lato"/>
                <a:cs typeface="Lato"/>
                <a:sym typeface="Lato"/>
              </a:rPr>
              <a:t>Do you know which course you should consider as an entry route to any careers of interest?</a:t>
            </a:r>
            <a:endParaRPr b="1" i="0" sz="2200" u="none" cap="none" strike="noStrike">
              <a:solidFill>
                <a:srgbClr val="0543B3"/>
              </a:solidFill>
              <a:latin typeface="Lato"/>
              <a:ea typeface="Lato"/>
              <a:cs typeface="Lato"/>
              <a:sym typeface="Lato"/>
            </a:endParaRPr>
          </a:p>
        </p:txBody>
      </p:sp>
      <p:pic>
        <p:nvPicPr>
          <p:cNvPr id="150" name="Google Shape;150;p9"/>
          <p:cNvPicPr preferRelativeResize="0"/>
          <p:nvPr/>
        </p:nvPicPr>
        <p:blipFill rotWithShape="1">
          <a:blip r:embed="rId4">
            <a:alphaModFix/>
          </a:blip>
          <a:srcRect b="0" l="0" r="0" t="0"/>
          <a:stretch/>
        </p:blipFill>
        <p:spPr>
          <a:xfrm>
            <a:off x="0" y="2163150"/>
            <a:ext cx="1864500" cy="18645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54" name="Shape 154"/>
        <p:cNvGrpSpPr/>
        <p:nvPr/>
      </p:nvGrpSpPr>
      <p:grpSpPr>
        <a:xfrm>
          <a:off x="0" y="0"/>
          <a:ext cx="0" cy="0"/>
          <a:chOff x="0" y="0"/>
          <a:chExt cx="0" cy="0"/>
        </a:xfrm>
      </p:grpSpPr>
      <p:sp>
        <p:nvSpPr>
          <p:cNvPr id="155" name="Google Shape;155;p10"/>
          <p:cNvSpPr txBox="1"/>
          <p:nvPr/>
        </p:nvSpPr>
        <p:spPr>
          <a:xfrm>
            <a:off x="439450" y="978750"/>
            <a:ext cx="6212100" cy="400200"/>
          </a:xfrm>
          <a:prstGeom prst="rect">
            <a:avLst/>
          </a:prstGeom>
          <a:noFill/>
          <a:ln>
            <a:noFill/>
          </a:ln>
        </p:spPr>
        <p:txBody>
          <a:bodyPr anchorCtr="0" anchor="b"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Lato"/>
              <a:ea typeface="Lato"/>
              <a:cs typeface="Lato"/>
              <a:sym typeface="Lato"/>
            </a:endParaRPr>
          </a:p>
        </p:txBody>
      </p:sp>
      <p:sp>
        <p:nvSpPr>
          <p:cNvPr id="156" name="Google Shape;156;p10"/>
          <p:cNvSpPr txBox="1"/>
          <p:nvPr/>
        </p:nvSpPr>
        <p:spPr>
          <a:xfrm>
            <a:off x="0" y="1491150"/>
            <a:ext cx="9144000" cy="1312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0"/>
              <a:buFont typeface="Arial"/>
              <a:buNone/>
            </a:pPr>
            <a:r>
              <a:rPr b="0" i="0" lang="en-GB" sz="2200" u="none" cap="none" strike="noStrike">
                <a:solidFill>
                  <a:schemeClr val="lt1"/>
                </a:solidFill>
                <a:latin typeface="Lato"/>
                <a:ea typeface="Lato"/>
                <a:cs typeface="Lato"/>
                <a:sym typeface="Lato"/>
              </a:rPr>
              <a:t>Session 2:</a:t>
            </a:r>
            <a:endParaRPr b="0" i="0" sz="2200" u="none" cap="none" strike="noStrike">
              <a:solidFill>
                <a:schemeClr val="lt1"/>
              </a:solidFill>
              <a:latin typeface="Lato"/>
              <a:ea typeface="Lato"/>
              <a:cs typeface="Lato"/>
              <a:sym typeface="Lato"/>
            </a:endParaRPr>
          </a:p>
          <a:p>
            <a:pPr indent="0" lvl="0" marL="0" marR="0" rtl="0" algn="ctr">
              <a:lnSpc>
                <a:spcPct val="100000"/>
              </a:lnSpc>
              <a:spcBef>
                <a:spcPts val="0"/>
              </a:spcBef>
              <a:spcAft>
                <a:spcPts val="0"/>
              </a:spcAft>
              <a:buClr>
                <a:srgbClr val="000000"/>
              </a:buClr>
              <a:buSzPts val="3600"/>
              <a:buFont typeface="Arial"/>
              <a:buNone/>
            </a:pPr>
            <a:r>
              <a:rPr b="1" i="0" lang="en-GB" sz="4800" u="none" cap="none" strike="noStrike">
                <a:solidFill>
                  <a:schemeClr val="lt1"/>
                </a:solidFill>
                <a:latin typeface="Lato Black"/>
                <a:ea typeface="Lato Black"/>
                <a:cs typeface="Lato Black"/>
                <a:sym typeface="Lato Black"/>
              </a:rPr>
              <a:t>Apprenticeships</a:t>
            </a:r>
            <a:endParaRPr b="1" i="0" sz="4800" u="none" cap="none" strike="noStrike">
              <a:solidFill>
                <a:schemeClr val="accent2"/>
              </a:solidFill>
              <a:latin typeface="Lato"/>
              <a:ea typeface="Lato"/>
              <a:cs typeface="Lato"/>
              <a:sym typeface="Lato"/>
            </a:endParaRPr>
          </a:p>
        </p:txBody>
      </p:sp>
      <p:sp>
        <p:nvSpPr>
          <p:cNvPr id="157" name="Google Shape;157;p10"/>
          <p:cNvSpPr txBox="1"/>
          <p:nvPr/>
        </p:nvSpPr>
        <p:spPr>
          <a:xfrm>
            <a:off x="8850200" y="362225"/>
            <a:ext cx="402600" cy="229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Lato"/>
                <a:ea typeface="Lato"/>
                <a:cs typeface="Lato"/>
                <a:sym typeface="Lato"/>
              </a:rPr>
              <a:t>4</a:t>
            </a:r>
            <a:endParaRPr b="1" i="0" sz="1400" u="none" cap="none" strike="noStrike">
              <a:solidFill>
                <a:srgbClr val="000000"/>
              </a:solidFill>
              <a:latin typeface="Lato"/>
              <a:ea typeface="Lato"/>
              <a:cs typeface="Lato"/>
              <a:sym typeface="Lato"/>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p11"/>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i="0" lang="en-GB" sz="2900" u="none" cap="none" strike="noStrike">
                <a:latin typeface="Lato"/>
                <a:ea typeface="Lato"/>
                <a:cs typeface="Lato"/>
                <a:sym typeface="Lato"/>
              </a:rPr>
              <a:t>Unit outline</a:t>
            </a:r>
            <a:endParaRPr b="1" i="0" sz="2900" u="none" cap="none" strike="noStrike">
              <a:latin typeface="Lato"/>
              <a:ea typeface="Lato"/>
              <a:cs typeface="Lato"/>
              <a:sym typeface="Lato"/>
            </a:endParaRPr>
          </a:p>
        </p:txBody>
      </p:sp>
      <p:graphicFrame>
        <p:nvGraphicFramePr>
          <p:cNvPr id="163" name="Google Shape;163;p11"/>
          <p:cNvGraphicFramePr/>
          <p:nvPr/>
        </p:nvGraphicFramePr>
        <p:xfrm>
          <a:off x="278325" y="1721850"/>
          <a:ext cx="3000000" cy="3000000"/>
        </p:xfrm>
        <a:graphic>
          <a:graphicData uri="http://schemas.openxmlformats.org/drawingml/2006/table">
            <a:tbl>
              <a:tblPr>
                <a:noFill/>
                <a:tableStyleId>{8EC9ACEC-D7DB-434A-BBD8-2C261259F610}</a:tableStyleId>
              </a:tblPr>
              <a:tblGrid>
                <a:gridCol w="1644250"/>
                <a:gridCol w="1768350"/>
                <a:gridCol w="1755400"/>
                <a:gridCol w="1907000"/>
                <a:gridCol w="1518450"/>
              </a:tblGrid>
              <a:tr h="335825">
                <a:tc>
                  <a:txBody>
                    <a:bodyPr/>
                    <a:lstStyle/>
                    <a:p>
                      <a:pPr indent="0" lvl="0" marL="0" marR="0" rtl="0" algn="ctr">
                        <a:lnSpc>
                          <a:spcPct val="100000"/>
                        </a:lnSpc>
                        <a:spcBef>
                          <a:spcPts val="0"/>
                        </a:spcBef>
                        <a:spcAft>
                          <a:spcPts val="0"/>
                        </a:spcAft>
                        <a:buClr>
                          <a:srgbClr val="000000"/>
                        </a:buClr>
                        <a:buSzPts val="1400"/>
                        <a:buFont typeface="Arial"/>
                        <a:buNone/>
                      </a:pPr>
                      <a:r>
                        <a:rPr b="1" lang="en-GB" sz="1600" u="none" cap="none" strike="noStrike">
                          <a:solidFill>
                            <a:schemeClr val="dk1"/>
                          </a:solidFill>
                          <a:latin typeface="Lato"/>
                          <a:ea typeface="Lato"/>
                          <a:cs typeface="Lato"/>
                          <a:sym typeface="Lato"/>
                        </a:rPr>
                        <a:t>Session 1</a:t>
                      </a:r>
                      <a:endParaRPr b="1" sz="1600" u="none" cap="none" strike="noStrike">
                        <a:solidFill>
                          <a:schemeClr val="dk1"/>
                        </a:solidFill>
                        <a:latin typeface="Lato"/>
                        <a:ea typeface="Lato"/>
                        <a:cs typeface="Lato"/>
                        <a:sym typeface="Lato"/>
                      </a:endParaRPr>
                    </a:p>
                  </a:txBody>
                  <a:tcPr marT="91425" marB="91425" marR="91425" marL="91425">
                    <a:lnL cap="flat" cmpd="sng" w="28575">
                      <a:solidFill>
                        <a:schemeClr val="accent1"/>
                      </a:solidFill>
                      <a:prstDash val="solid"/>
                      <a:round/>
                      <a:headEnd len="sm" w="sm" type="none"/>
                      <a:tailEnd len="sm" w="sm" type="none"/>
                    </a:lnL>
                    <a:lnR cap="flat" cmpd="sng" w="28575">
                      <a:solidFill>
                        <a:schemeClr val="accent1"/>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solidFill>
                      <a:srgbClr val="F9CB9C"/>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600" u="none" cap="none" strike="noStrike">
                          <a:solidFill>
                            <a:schemeClr val="dk1"/>
                          </a:solidFill>
                          <a:latin typeface="Lato"/>
                          <a:ea typeface="Lato"/>
                          <a:cs typeface="Lato"/>
                          <a:sym typeface="Lato"/>
                        </a:rPr>
                        <a:t>Session 2</a:t>
                      </a:r>
                      <a:endParaRPr b="1" sz="1600" u="none" cap="none" strike="noStrike">
                        <a:solidFill>
                          <a:schemeClr val="dk1"/>
                        </a:solidFill>
                        <a:latin typeface="Lato"/>
                        <a:ea typeface="Lato"/>
                        <a:cs typeface="Lato"/>
                        <a:sym typeface="Lato"/>
                      </a:endParaRPr>
                    </a:p>
                  </a:txBody>
                  <a:tcPr marT="91425" marB="91425" marR="91425" marL="91425">
                    <a:lnL cap="flat" cmpd="sng" w="28575">
                      <a:solidFill>
                        <a:schemeClr val="accent1"/>
                      </a:solidFill>
                      <a:prstDash val="solid"/>
                      <a:round/>
                      <a:headEnd len="sm" w="sm" type="none"/>
                      <a:tailEnd len="sm" w="sm" type="none"/>
                    </a:lnL>
                    <a:lnR cap="flat" cmpd="sng" w="28575">
                      <a:solidFill>
                        <a:schemeClr val="accent1"/>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solidFill>
                      <a:schemeClr val="accent2"/>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600" u="none" cap="none" strike="noStrike">
                          <a:solidFill>
                            <a:schemeClr val="dk1"/>
                          </a:solidFill>
                          <a:latin typeface="Lato"/>
                          <a:ea typeface="Lato"/>
                          <a:cs typeface="Lato"/>
                          <a:sym typeface="Lato"/>
                        </a:rPr>
                        <a:t>Session 3</a:t>
                      </a:r>
                      <a:endParaRPr b="1" sz="1600" u="none" cap="none" strike="noStrike">
                        <a:solidFill>
                          <a:schemeClr val="dk1"/>
                        </a:solidFill>
                        <a:latin typeface="Lato"/>
                        <a:ea typeface="Lato"/>
                        <a:cs typeface="Lato"/>
                        <a:sym typeface="Lato"/>
                      </a:endParaRPr>
                    </a:p>
                  </a:txBody>
                  <a:tcPr marT="91425" marB="91425" marR="91425" marL="91425">
                    <a:lnL cap="flat" cmpd="sng" w="28575">
                      <a:solidFill>
                        <a:schemeClr val="accent1"/>
                      </a:solidFill>
                      <a:prstDash val="solid"/>
                      <a:round/>
                      <a:headEnd len="sm" w="sm" type="none"/>
                      <a:tailEnd len="sm" w="sm" type="none"/>
                    </a:lnL>
                    <a:lnR cap="flat" cmpd="sng" w="28575">
                      <a:solidFill>
                        <a:schemeClr val="accent1"/>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solidFill>
                      <a:srgbClr val="F9CB9C"/>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600" u="none" cap="none" strike="noStrike">
                          <a:solidFill>
                            <a:schemeClr val="dk1"/>
                          </a:solidFill>
                          <a:latin typeface="Lato"/>
                          <a:ea typeface="Lato"/>
                          <a:cs typeface="Lato"/>
                          <a:sym typeface="Lato"/>
                        </a:rPr>
                        <a:t>Session 4</a:t>
                      </a:r>
                      <a:endParaRPr b="1" sz="1600" u="none" cap="none" strike="noStrike">
                        <a:solidFill>
                          <a:schemeClr val="dk1"/>
                        </a:solidFill>
                        <a:latin typeface="Lato"/>
                        <a:ea typeface="Lato"/>
                        <a:cs typeface="Lato"/>
                        <a:sym typeface="Lato"/>
                      </a:endParaRPr>
                    </a:p>
                  </a:txBody>
                  <a:tcPr marT="91425" marB="91425" marR="91425" marL="91425">
                    <a:lnL cap="flat" cmpd="sng" w="28575">
                      <a:solidFill>
                        <a:schemeClr val="accent1"/>
                      </a:solidFill>
                      <a:prstDash val="solid"/>
                      <a:round/>
                      <a:headEnd len="sm" w="sm" type="none"/>
                      <a:tailEnd len="sm" w="sm" type="none"/>
                    </a:lnL>
                    <a:lnR cap="flat" cmpd="sng" w="28575">
                      <a:solidFill>
                        <a:schemeClr val="accent1"/>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solidFill>
                      <a:srgbClr val="F9CB9C"/>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600" u="none" cap="none" strike="noStrike">
                          <a:solidFill>
                            <a:schemeClr val="dk1"/>
                          </a:solidFill>
                          <a:latin typeface="Lato"/>
                          <a:ea typeface="Lato"/>
                          <a:cs typeface="Lato"/>
                          <a:sym typeface="Lato"/>
                        </a:rPr>
                        <a:t>Session 5</a:t>
                      </a:r>
                      <a:endParaRPr b="1" sz="1600" u="none" cap="none" strike="noStrike">
                        <a:solidFill>
                          <a:schemeClr val="dk1"/>
                        </a:solidFill>
                        <a:latin typeface="Lato"/>
                        <a:ea typeface="Lato"/>
                        <a:cs typeface="Lato"/>
                        <a:sym typeface="Lato"/>
                      </a:endParaRPr>
                    </a:p>
                  </a:txBody>
                  <a:tcPr marT="91425" marB="91425" marR="91425" marL="91425">
                    <a:lnL cap="flat" cmpd="sng" w="28575">
                      <a:solidFill>
                        <a:schemeClr val="accent1"/>
                      </a:solidFill>
                      <a:prstDash val="solid"/>
                      <a:round/>
                      <a:headEnd len="sm" w="sm" type="none"/>
                      <a:tailEnd len="sm" w="sm" type="none"/>
                    </a:lnL>
                    <a:lnR cap="flat" cmpd="sng" w="28575">
                      <a:solidFill>
                        <a:schemeClr val="accent1"/>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solidFill>
                      <a:srgbClr val="F9CB9C"/>
                    </a:solidFill>
                  </a:tcPr>
                </a:tc>
              </a:tr>
              <a:tr h="1240100">
                <a:tc>
                  <a:txBody>
                    <a:bodyPr/>
                    <a:lstStyle/>
                    <a:p>
                      <a:pPr indent="0" lvl="0" marL="0" marR="0" rtl="0" algn="ctr">
                        <a:lnSpc>
                          <a:spcPct val="100000"/>
                        </a:lnSpc>
                        <a:spcBef>
                          <a:spcPts val="0"/>
                        </a:spcBef>
                        <a:spcAft>
                          <a:spcPts val="0"/>
                        </a:spcAft>
                        <a:buClr>
                          <a:srgbClr val="000000"/>
                        </a:buClr>
                        <a:buSzPts val="1400"/>
                        <a:buFont typeface="Arial"/>
                        <a:buNone/>
                      </a:pPr>
                      <a:r>
                        <a:rPr b="1" lang="en-GB" sz="1500">
                          <a:solidFill>
                            <a:schemeClr val="dk1"/>
                          </a:solidFill>
                          <a:latin typeface="Lato"/>
                          <a:ea typeface="Lato"/>
                          <a:cs typeface="Lato"/>
                          <a:sym typeface="Lato"/>
                        </a:rPr>
                        <a:t>Professional services careers</a:t>
                      </a:r>
                      <a:endParaRPr b="1" sz="1500" u="none" cap="none" strike="noStrike">
                        <a:solidFill>
                          <a:schemeClr val="dk1"/>
                        </a:solidFill>
                        <a:latin typeface="Lato"/>
                        <a:ea typeface="Lato"/>
                        <a:cs typeface="Lato"/>
                        <a:sym typeface="Lato"/>
                      </a:endParaRPr>
                    </a:p>
                  </a:txBody>
                  <a:tcPr marT="91425" marB="91425" marR="91425" marL="91425" anchor="ctr">
                    <a:lnL cap="flat" cmpd="sng" w="28575">
                      <a:solidFill>
                        <a:schemeClr val="accent1"/>
                      </a:solidFill>
                      <a:prstDash val="solid"/>
                      <a:round/>
                      <a:headEnd len="sm" w="sm" type="none"/>
                      <a:tailEnd len="sm" w="sm" type="none"/>
                    </a:lnL>
                    <a:lnR cap="flat" cmpd="sng" w="28575">
                      <a:solidFill>
                        <a:schemeClr val="accent1"/>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500" u="none" cap="none" strike="noStrike">
                          <a:solidFill>
                            <a:schemeClr val="accent2"/>
                          </a:solidFill>
                          <a:latin typeface="Lato"/>
                          <a:ea typeface="Lato"/>
                          <a:cs typeface="Lato"/>
                          <a:sym typeface="Lato"/>
                        </a:rPr>
                        <a:t>Apprenticeships</a:t>
                      </a:r>
                      <a:endParaRPr b="1" sz="1500" u="none" cap="none" strike="noStrike">
                        <a:solidFill>
                          <a:schemeClr val="accent2"/>
                        </a:solidFill>
                        <a:latin typeface="Lato"/>
                        <a:ea typeface="Lato"/>
                        <a:cs typeface="Lato"/>
                        <a:sym typeface="Lato"/>
                      </a:endParaRPr>
                    </a:p>
                  </a:txBody>
                  <a:tcPr marT="91425" marB="91425" marR="91425" marL="91425" anchor="ctr">
                    <a:lnL cap="flat" cmpd="sng" w="28575">
                      <a:solidFill>
                        <a:schemeClr val="accent1"/>
                      </a:solidFill>
                      <a:prstDash val="solid"/>
                      <a:round/>
                      <a:headEnd len="sm" w="sm" type="none"/>
                      <a:tailEnd len="sm" w="sm" type="none"/>
                    </a:lnL>
                    <a:lnR cap="flat" cmpd="sng" w="28575">
                      <a:solidFill>
                        <a:schemeClr val="accent1"/>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500" u="none" cap="none" strike="noStrike">
                          <a:solidFill>
                            <a:schemeClr val="dk1"/>
                          </a:solidFill>
                          <a:latin typeface="Lato"/>
                          <a:ea typeface="Lato"/>
                          <a:cs typeface="Lato"/>
                          <a:sym typeface="Lato"/>
                        </a:rPr>
                        <a:t>Entrepreneurship</a:t>
                      </a:r>
                      <a:endParaRPr b="1" sz="1500" u="none" cap="none" strike="noStrike">
                        <a:solidFill>
                          <a:schemeClr val="dk1"/>
                        </a:solidFill>
                        <a:latin typeface="Lato"/>
                        <a:ea typeface="Lato"/>
                        <a:cs typeface="Lato"/>
                        <a:sym typeface="Lato"/>
                      </a:endParaRPr>
                    </a:p>
                  </a:txBody>
                  <a:tcPr marT="91425" marB="91425" marR="91425" marL="91425" anchor="ctr">
                    <a:lnL cap="flat" cmpd="sng" w="28575">
                      <a:solidFill>
                        <a:schemeClr val="accent1"/>
                      </a:solidFill>
                      <a:prstDash val="solid"/>
                      <a:round/>
                      <a:headEnd len="sm" w="sm" type="none"/>
                      <a:tailEnd len="sm" w="sm" type="none"/>
                    </a:lnL>
                    <a:lnR cap="flat" cmpd="sng" w="28575">
                      <a:solidFill>
                        <a:schemeClr val="accent1"/>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500" u="none" cap="none" strike="noStrike">
                          <a:solidFill>
                            <a:schemeClr val="dk1"/>
                          </a:solidFill>
                          <a:latin typeface="Lato"/>
                          <a:ea typeface="Lato"/>
                          <a:cs typeface="Lato"/>
                          <a:sym typeface="Lato"/>
                        </a:rPr>
                        <a:t>Understanding gig work and employment rights</a:t>
                      </a:r>
                      <a:endParaRPr b="1" sz="1500" u="none" cap="none" strike="noStrike">
                        <a:solidFill>
                          <a:schemeClr val="dk1"/>
                        </a:solidFill>
                        <a:latin typeface="Lato"/>
                        <a:ea typeface="Lato"/>
                        <a:cs typeface="Lato"/>
                        <a:sym typeface="Lato"/>
                      </a:endParaRPr>
                    </a:p>
                  </a:txBody>
                  <a:tcPr marT="91425" marB="91425" marR="91425" marL="91425" anchor="ctr">
                    <a:lnL cap="flat" cmpd="sng" w="28575">
                      <a:solidFill>
                        <a:schemeClr val="accent1"/>
                      </a:solidFill>
                      <a:prstDash val="solid"/>
                      <a:round/>
                      <a:headEnd len="sm" w="sm" type="none"/>
                      <a:tailEnd len="sm" w="sm" type="none"/>
                    </a:lnL>
                    <a:lnR cap="flat" cmpd="sng" w="28575">
                      <a:solidFill>
                        <a:schemeClr val="accent1"/>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500" u="none" cap="none" strike="noStrike">
                          <a:solidFill>
                            <a:schemeClr val="dk1"/>
                          </a:solidFill>
                          <a:latin typeface="Lato"/>
                          <a:ea typeface="Lato"/>
                          <a:cs typeface="Lato"/>
                          <a:sym typeface="Lato"/>
                        </a:rPr>
                        <a:t>Speaking up at work</a:t>
                      </a:r>
                      <a:endParaRPr b="1" sz="1500" u="none" cap="none" strike="noStrike">
                        <a:solidFill>
                          <a:schemeClr val="dk1"/>
                        </a:solidFill>
                        <a:latin typeface="Lato"/>
                        <a:ea typeface="Lato"/>
                        <a:cs typeface="Lato"/>
                        <a:sym typeface="Lato"/>
                      </a:endParaRPr>
                    </a:p>
                  </a:txBody>
                  <a:tcPr marT="91425" marB="91425" marR="91425" marL="91425" anchor="ctr">
                    <a:lnL cap="flat" cmpd="sng" w="28575">
                      <a:solidFill>
                        <a:schemeClr val="accent1"/>
                      </a:solidFill>
                      <a:prstDash val="solid"/>
                      <a:round/>
                      <a:headEnd len="sm" w="sm" type="none"/>
                      <a:tailEnd len="sm" w="sm" type="none"/>
                    </a:lnL>
                    <a:lnR cap="flat" cmpd="sng" w="28575">
                      <a:solidFill>
                        <a:schemeClr val="accent1"/>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tcPr>
                </a:tc>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12"/>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lang="en-GB"/>
              <a:t>Starter: </a:t>
            </a:r>
            <a:r>
              <a:rPr b="1" i="0" lang="en-GB" sz="2900" u="none" cap="none" strike="noStrike">
                <a:latin typeface="Lato"/>
                <a:ea typeface="Lato"/>
                <a:cs typeface="Lato"/>
                <a:sym typeface="Lato"/>
              </a:rPr>
              <a:t>Apprenticeships discussion</a:t>
            </a:r>
            <a:endParaRPr b="1" i="0" sz="2900" u="none" cap="none" strike="noStrike">
              <a:latin typeface="Lato"/>
              <a:ea typeface="Lato"/>
              <a:cs typeface="Lato"/>
              <a:sym typeface="Lato"/>
            </a:endParaRPr>
          </a:p>
        </p:txBody>
      </p:sp>
      <p:sp>
        <p:nvSpPr>
          <p:cNvPr id="169" name="Google Shape;169;p12"/>
          <p:cNvSpPr txBox="1"/>
          <p:nvPr/>
        </p:nvSpPr>
        <p:spPr>
          <a:xfrm>
            <a:off x="108450" y="1157950"/>
            <a:ext cx="6218700" cy="14160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600"/>
              <a:buFont typeface="Arial"/>
              <a:buNone/>
            </a:pPr>
            <a:r>
              <a:rPr b="1" i="0" lang="en-GB" sz="1600" u="none" cap="none" strike="noStrike">
                <a:solidFill>
                  <a:srgbClr val="0543B3"/>
                </a:solidFill>
                <a:latin typeface="Lato"/>
                <a:ea typeface="Lato"/>
                <a:cs typeface="Lato"/>
                <a:sym typeface="Lato"/>
              </a:rPr>
              <a:t>What do you know about apprenticeships?</a:t>
            </a:r>
            <a:endParaRPr b="1" i="0" sz="1600" u="none" cap="none" strike="noStrike">
              <a:solidFill>
                <a:srgbClr val="0543B3"/>
              </a:solidFill>
              <a:latin typeface="Lato"/>
              <a:ea typeface="Lato"/>
              <a:cs typeface="Lato"/>
              <a:sym typeface="Lato"/>
            </a:endParaRPr>
          </a:p>
          <a:p>
            <a:pPr indent="0" lvl="0" marL="0" marR="0" rtl="0" algn="l">
              <a:lnSpc>
                <a:spcPct val="100000"/>
              </a:lnSpc>
              <a:spcBef>
                <a:spcPts val="0"/>
              </a:spcBef>
              <a:spcAft>
                <a:spcPts val="0"/>
              </a:spcAft>
              <a:buClr>
                <a:srgbClr val="000000"/>
              </a:buClr>
              <a:buSzPts val="1600"/>
              <a:buFont typeface="Arial"/>
              <a:buNone/>
            </a:pPr>
            <a:r>
              <a:t/>
            </a:r>
            <a:endParaRPr b="1" i="0" sz="1600" u="none" cap="none" strike="noStrike">
              <a:solidFill>
                <a:srgbClr val="0543B3"/>
              </a:solidFill>
              <a:latin typeface="Lato"/>
              <a:ea typeface="Lato"/>
              <a:cs typeface="Lato"/>
              <a:sym typeface="Lato"/>
            </a:endParaRPr>
          </a:p>
          <a:p>
            <a:pPr indent="0" lvl="0" marL="0" marR="0" rtl="0" algn="l">
              <a:lnSpc>
                <a:spcPct val="100000"/>
              </a:lnSpc>
              <a:spcBef>
                <a:spcPts val="0"/>
              </a:spcBef>
              <a:spcAft>
                <a:spcPts val="0"/>
              </a:spcAft>
              <a:buClr>
                <a:srgbClr val="000000"/>
              </a:buClr>
              <a:buSzPts val="1600"/>
              <a:buFont typeface="Arial"/>
              <a:buNone/>
            </a:pPr>
            <a:r>
              <a:rPr b="0" i="0" lang="en-GB" sz="1600" u="none" cap="none" strike="noStrike">
                <a:solidFill>
                  <a:srgbClr val="0543B3"/>
                </a:solidFill>
                <a:latin typeface="Lato"/>
                <a:ea typeface="Lato"/>
                <a:cs typeface="Lato"/>
                <a:sym typeface="Lato"/>
              </a:rPr>
              <a:t>Write down a list of things that you know about apprenticeships. </a:t>
            </a:r>
            <a:endParaRPr b="0" i="0" sz="1600" u="none" cap="none" strike="noStrike">
              <a:solidFill>
                <a:srgbClr val="0543B3"/>
              </a:solidFill>
              <a:latin typeface="Lato"/>
              <a:ea typeface="Lato"/>
              <a:cs typeface="Lato"/>
              <a:sym typeface="Lato"/>
            </a:endParaRPr>
          </a:p>
          <a:p>
            <a:pPr indent="0" lvl="0" marL="0" marR="0" rtl="0" algn="l">
              <a:lnSpc>
                <a:spcPct val="100000"/>
              </a:lnSpc>
              <a:spcBef>
                <a:spcPts val="0"/>
              </a:spcBef>
              <a:spcAft>
                <a:spcPts val="0"/>
              </a:spcAft>
              <a:buClr>
                <a:srgbClr val="000000"/>
              </a:buClr>
              <a:buSzPts val="1600"/>
              <a:buFont typeface="Arial"/>
              <a:buNone/>
            </a:pPr>
            <a:r>
              <a:rPr b="0" i="0" lang="en-GB" sz="1600" u="none" cap="none" strike="noStrike">
                <a:solidFill>
                  <a:srgbClr val="0543B3"/>
                </a:solidFill>
                <a:latin typeface="Lato"/>
                <a:ea typeface="Lato"/>
                <a:cs typeface="Lato"/>
                <a:sym typeface="Lato"/>
              </a:rPr>
              <a:t>Use the pointers below for some guidance.</a:t>
            </a:r>
            <a:endParaRPr b="0" i="0" sz="1600" u="none" cap="none" strike="noStrike">
              <a:solidFill>
                <a:srgbClr val="0543B3"/>
              </a:solidFill>
              <a:latin typeface="Lato"/>
              <a:ea typeface="Lato"/>
              <a:cs typeface="Lato"/>
              <a:sym typeface="La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0543B3"/>
              </a:solidFill>
              <a:latin typeface="Lato"/>
              <a:ea typeface="Lato"/>
              <a:cs typeface="Lato"/>
              <a:sym typeface="Lato"/>
            </a:endParaRPr>
          </a:p>
        </p:txBody>
      </p:sp>
      <p:sp>
        <p:nvSpPr>
          <p:cNvPr id="170" name="Google Shape;170;p12"/>
          <p:cNvSpPr txBox="1"/>
          <p:nvPr/>
        </p:nvSpPr>
        <p:spPr>
          <a:xfrm>
            <a:off x="1404990" y="2800350"/>
            <a:ext cx="1114800" cy="415500"/>
          </a:xfrm>
          <a:prstGeom prst="rect">
            <a:avLst/>
          </a:prstGeom>
          <a:solidFill>
            <a:schemeClr val="accent1"/>
          </a:solid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500"/>
              <a:buFont typeface="Arial"/>
              <a:buNone/>
            </a:pPr>
            <a:r>
              <a:rPr b="1" i="0" lang="en-GB" sz="1500" u="none" cap="none" strike="noStrike">
                <a:solidFill>
                  <a:schemeClr val="lt1"/>
                </a:solidFill>
                <a:latin typeface="Lato"/>
                <a:ea typeface="Lato"/>
                <a:cs typeface="Lato"/>
                <a:sym typeface="Lato"/>
              </a:rPr>
              <a:t>Age</a:t>
            </a:r>
            <a:endParaRPr b="1" i="0" sz="1500" u="none" cap="none" strike="noStrike">
              <a:solidFill>
                <a:schemeClr val="lt1"/>
              </a:solidFill>
              <a:latin typeface="Lato"/>
              <a:ea typeface="Lato"/>
              <a:cs typeface="Lato"/>
              <a:sym typeface="Lato"/>
            </a:endParaRPr>
          </a:p>
        </p:txBody>
      </p:sp>
      <p:sp>
        <p:nvSpPr>
          <p:cNvPr id="171" name="Google Shape;171;p12"/>
          <p:cNvSpPr txBox="1"/>
          <p:nvPr/>
        </p:nvSpPr>
        <p:spPr>
          <a:xfrm>
            <a:off x="3185275" y="4353375"/>
            <a:ext cx="1396500" cy="415500"/>
          </a:xfrm>
          <a:prstGeom prst="rect">
            <a:avLst/>
          </a:prstGeom>
          <a:solidFill>
            <a:schemeClr val="accent1"/>
          </a:solid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500"/>
              <a:buFont typeface="Arial"/>
              <a:buNone/>
            </a:pPr>
            <a:r>
              <a:rPr b="1" i="0" lang="en-GB" sz="1500" u="none" cap="none" strike="noStrike">
                <a:solidFill>
                  <a:schemeClr val="lt1"/>
                </a:solidFill>
                <a:latin typeface="Lato"/>
                <a:ea typeface="Lato"/>
                <a:cs typeface="Lato"/>
                <a:sym typeface="Lato"/>
              </a:rPr>
              <a:t>Qualifications</a:t>
            </a:r>
            <a:endParaRPr b="1" i="0" sz="1500" u="none" cap="none" strike="noStrike">
              <a:solidFill>
                <a:schemeClr val="lt1"/>
              </a:solidFill>
              <a:latin typeface="Lato"/>
              <a:ea typeface="Lato"/>
              <a:cs typeface="Lato"/>
              <a:sym typeface="Lato"/>
            </a:endParaRPr>
          </a:p>
        </p:txBody>
      </p:sp>
      <p:sp>
        <p:nvSpPr>
          <p:cNvPr id="172" name="Google Shape;172;p12"/>
          <p:cNvSpPr txBox="1"/>
          <p:nvPr/>
        </p:nvSpPr>
        <p:spPr>
          <a:xfrm>
            <a:off x="2362326" y="3507350"/>
            <a:ext cx="1114800" cy="415500"/>
          </a:xfrm>
          <a:prstGeom prst="rect">
            <a:avLst/>
          </a:prstGeom>
          <a:solidFill>
            <a:schemeClr val="accent1"/>
          </a:solid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500"/>
              <a:buFont typeface="Arial"/>
              <a:buNone/>
            </a:pPr>
            <a:r>
              <a:rPr b="1" i="0" lang="en-GB" sz="1500" u="none" cap="none" strike="noStrike">
                <a:solidFill>
                  <a:schemeClr val="lt1"/>
                </a:solidFill>
                <a:latin typeface="Lato"/>
                <a:ea typeface="Lato"/>
                <a:cs typeface="Lato"/>
                <a:sym typeface="Lato"/>
              </a:rPr>
              <a:t>Income</a:t>
            </a:r>
            <a:endParaRPr b="1" i="0" sz="1500" u="none" cap="none" strike="noStrike">
              <a:solidFill>
                <a:schemeClr val="lt1"/>
              </a:solidFill>
              <a:latin typeface="Lato"/>
              <a:ea typeface="Lato"/>
              <a:cs typeface="Lato"/>
              <a:sym typeface="Lato"/>
            </a:endParaRPr>
          </a:p>
        </p:txBody>
      </p:sp>
      <p:sp>
        <p:nvSpPr>
          <p:cNvPr id="173" name="Google Shape;173;p12"/>
          <p:cNvSpPr txBox="1"/>
          <p:nvPr/>
        </p:nvSpPr>
        <p:spPr>
          <a:xfrm>
            <a:off x="3434720" y="2800350"/>
            <a:ext cx="1114800" cy="415500"/>
          </a:xfrm>
          <a:prstGeom prst="rect">
            <a:avLst/>
          </a:prstGeom>
          <a:solidFill>
            <a:schemeClr val="accent1"/>
          </a:solid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500"/>
              <a:buFont typeface="Arial"/>
              <a:buNone/>
            </a:pPr>
            <a:r>
              <a:rPr b="1" i="0" lang="en-GB" sz="1500" u="none" cap="none" strike="noStrike">
                <a:solidFill>
                  <a:schemeClr val="lt1"/>
                </a:solidFill>
                <a:latin typeface="Lato"/>
                <a:ea typeface="Lato"/>
                <a:cs typeface="Lato"/>
                <a:sym typeface="Lato"/>
              </a:rPr>
              <a:t>Levels</a:t>
            </a:r>
            <a:endParaRPr b="1" i="0" sz="1500" u="none" cap="none" strike="noStrike">
              <a:solidFill>
                <a:schemeClr val="lt1"/>
              </a:solidFill>
              <a:latin typeface="Lato"/>
              <a:ea typeface="Lato"/>
              <a:cs typeface="Lato"/>
              <a:sym typeface="Lato"/>
            </a:endParaRPr>
          </a:p>
        </p:txBody>
      </p:sp>
      <p:sp>
        <p:nvSpPr>
          <p:cNvPr id="174" name="Google Shape;174;p12"/>
          <p:cNvSpPr txBox="1"/>
          <p:nvPr/>
        </p:nvSpPr>
        <p:spPr>
          <a:xfrm>
            <a:off x="1151404" y="4353363"/>
            <a:ext cx="1114800" cy="415500"/>
          </a:xfrm>
          <a:prstGeom prst="rect">
            <a:avLst/>
          </a:prstGeom>
          <a:solidFill>
            <a:schemeClr val="accent1"/>
          </a:solid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500"/>
              <a:buFont typeface="Arial"/>
              <a:buNone/>
            </a:pPr>
            <a:r>
              <a:rPr b="1" i="0" lang="en-GB" sz="1500" u="none" cap="none" strike="noStrike">
                <a:solidFill>
                  <a:schemeClr val="lt1"/>
                </a:solidFill>
                <a:latin typeface="Lato"/>
                <a:ea typeface="Lato"/>
                <a:cs typeface="Lato"/>
                <a:sym typeface="Lato"/>
              </a:rPr>
              <a:t>Time</a:t>
            </a:r>
            <a:endParaRPr b="1" i="0" sz="1500" u="none" cap="none" strike="noStrike">
              <a:solidFill>
                <a:schemeClr val="lt1"/>
              </a:solidFill>
              <a:latin typeface="Lato"/>
              <a:ea typeface="Lato"/>
              <a:cs typeface="Lato"/>
              <a:sym typeface="Lato"/>
            </a:endParaRPr>
          </a:p>
        </p:txBody>
      </p:sp>
      <p:sp>
        <p:nvSpPr>
          <p:cNvPr id="175" name="Google Shape;175;p12"/>
          <p:cNvSpPr txBox="1"/>
          <p:nvPr/>
        </p:nvSpPr>
        <p:spPr>
          <a:xfrm>
            <a:off x="4357937" y="3507350"/>
            <a:ext cx="1211100" cy="415500"/>
          </a:xfrm>
          <a:prstGeom prst="rect">
            <a:avLst/>
          </a:prstGeom>
          <a:solidFill>
            <a:schemeClr val="accent1"/>
          </a:solid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500"/>
              <a:buFont typeface="Arial"/>
              <a:buNone/>
            </a:pPr>
            <a:r>
              <a:rPr b="1" i="0" lang="en-GB" sz="1500" u="none" cap="none" strike="noStrike">
                <a:solidFill>
                  <a:schemeClr val="lt1"/>
                </a:solidFill>
                <a:latin typeface="Lato"/>
                <a:ea typeface="Lato"/>
                <a:cs typeface="Lato"/>
                <a:sym typeface="Lato"/>
              </a:rPr>
              <a:t>Training</a:t>
            </a:r>
            <a:endParaRPr b="1" i="0" sz="1500" u="none" cap="none" strike="noStrike">
              <a:solidFill>
                <a:schemeClr val="lt1"/>
              </a:solidFill>
              <a:latin typeface="Lato"/>
              <a:ea typeface="Lato"/>
              <a:cs typeface="Lato"/>
              <a:sym typeface="Lato"/>
            </a:endParaRPr>
          </a:p>
        </p:txBody>
      </p:sp>
      <p:sp>
        <p:nvSpPr>
          <p:cNvPr id="176" name="Google Shape;176;p12"/>
          <p:cNvSpPr txBox="1"/>
          <p:nvPr/>
        </p:nvSpPr>
        <p:spPr>
          <a:xfrm>
            <a:off x="184649" y="3507338"/>
            <a:ext cx="1396500" cy="415500"/>
          </a:xfrm>
          <a:prstGeom prst="rect">
            <a:avLst/>
          </a:prstGeom>
          <a:solidFill>
            <a:schemeClr val="accent1"/>
          </a:solid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500"/>
              <a:buFont typeface="Arial"/>
              <a:buNone/>
            </a:pPr>
            <a:r>
              <a:rPr b="1" i="0" lang="en-GB" sz="1500" u="none" cap="none" strike="noStrike">
                <a:solidFill>
                  <a:schemeClr val="lt1"/>
                </a:solidFill>
                <a:latin typeface="Lato"/>
                <a:ea typeface="Lato"/>
                <a:cs typeface="Lato"/>
                <a:sym typeface="Lato"/>
              </a:rPr>
              <a:t>Fee</a:t>
            </a:r>
            <a:endParaRPr b="1" i="0" sz="1500" u="none" cap="none" strike="noStrike">
              <a:solidFill>
                <a:schemeClr val="lt1"/>
              </a:solidFill>
              <a:latin typeface="Lato"/>
              <a:ea typeface="Lato"/>
              <a:cs typeface="Lato"/>
              <a:sym typeface="Lato"/>
            </a:endParaRPr>
          </a:p>
        </p:txBody>
      </p:sp>
      <p:grpSp>
        <p:nvGrpSpPr>
          <p:cNvPr id="177" name="Google Shape;177;p12"/>
          <p:cNvGrpSpPr/>
          <p:nvPr/>
        </p:nvGrpSpPr>
        <p:grpSpPr>
          <a:xfrm>
            <a:off x="6281650" y="1564525"/>
            <a:ext cx="2579106" cy="2601576"/>
            <a:chOff x="6281650" y="1564525"/>
            <a:chExt cx="2579106" cy="2601576"/>
          </a:xfrm>
        </p:grpSpPr>
        <p:pic>
          <p:nvPicPr>
            <p:cNvPr id="178" name="Google Shape;178;p12"/>
            <p:cNvPicPr preferRelativeResize="0"/>
            <p:nvPr/>
          </p:nvPicPr>
          <p:blipFill rotWithShape="1">
            <a:blip r:embed="rId3">
              <a:alphaModFix/>
            </a:blip>
            <a:srcRect b="0" l="0" r="0" t="0"/>
            <a:stretch/>
          </p:blipFill>
          <p:spPr>
            <a:xfrm>
              <a:off x="7571205" y="1564525"/>
              <a:ext cx="1289551" cy="1289551"/>
            </a:xfrm>
            <a:prstGeom prst="rect">
              <a:avLst/>
            </a:prstGeom>
            <a:noFill/>
            <a:ln>
              <a:noFill/>
            </a:ln>
          </p:spPr>
        </p:pic>
        <p:pic>
          <p:nvPicPr>
            <p:cNvPr id="179" name="Google Shape;179;p12"/>
            <p:cNvPicPr preferRelativeResize="0"/>
            <p:nvPr/>
          </p:nvPicPr>
          <p:blipFill rotWithShape="1">
            <a:blip r:embed="rId4">
              <a:alphaModFix/>
            </a:blip>
            <a:srcRect b="0" l="0" r="0" t="0"/>
            <a:stretch/>
          </p:blipFill>
          <p:spPr>
            <a:xfrm>
              <a:off x="7571200" y="2876550"/>
              <a:ext cx="1289551" cy="1289551"/>
            </a:xfrm>
            <a:prstGeom prst="rect">
              <a:avLst/>
            </a:prstGeom>
            <a:noFill/>
            <a:ln>
              <a:noFill/>
            </a:ln>
          </p:spPr>
        </p:pic>
        <p:pic>
          <p:nvPicPr>
            <p:cNvPr id="180" name="Google Shape;180;p12"/>
            <p:cNvPicPr preferRelativeResize="0"/>
            <p:nvPr/>
          </p:nvPicPr>
          <p:blipFill rotWithShape="1">
            <a:blip r:embed="rId5">
              <a:alphaModFix/>
            </a:blip>
            <a:srcRect b="0" l="0" r="0" t="0"/>
            <a:stretch/>
          </p:blipFill>
          <p:spPr>
            <a:xfrm>
              <a:off x="6281650" y="1564525"/>
              <a:ext cx="1289551" cy="1289551"/>
            </a:xfrm>
            <a:prstGeom prst="rect">
              <a:avLst/>
            </a:prstGeom>
            <a:noFill/>
            <a:ln>
              <a:noFill/>
            </a:ln>
          </p:spPr>
        </p:pic>
        <p:pic>
          <p:nvPicPr>
            <p:cNvPr id="181" name="Google Shape;181;p12"/>
            <p:cNvPicPr preferRelativeResize="0"/>
            <p:nvPr/>
          </p:nvPicPr>
          <p:blipFill rotWithShape="1">
            <a:blip r:embed="rId6">
              <a:alphaModFix/>
            </a:blip>
            <a:srcRect b="0" l="0" r="0" t="0"/>
            <a:stretch/>
          </p:blipFill>
          <p:spPr>
            <a:xfrm>
              <a:off x="6281650" y="2876550"/>
              <a:ext cx="1289551" cy="1289551"/>
            </a:xfrm>
            <a:prstGeom prst="rect">
              <a:avLst/>
            </a:prstGeom>
            <a:noFill/>
            <a:ln>
              <a:noFill/>
            </a:ln>
          </p:spPr>
        </p:pic>
        <p:pic>
          <p:nvPicPr>
            <p:cNvPr id="182" name="Google Shape;182;p12"/>
            <p:cNvPicPr preferRelativeResize="0"/>
            <p:nvPr/>
          </p:nvPicPr>
          <p:blipFill rotWithShape="1">
            <a:blip r:embed="rId7">
              <a:alphaModFix/>
            </a:blip>
            <a:srcRect b="0" l="0" r="0" t="0"/>
            <a:stretch/>
          </p:blipFill>
          <p:spPr>
            <a:xfrm>
              <a:off x="6449825" y="3107775"/>
              <a:ext cx="979525" cy="928575"/>
            </a:xfrm>
            <a:prstGeom prst="rect">
              <a:avLst/>
            </a:prstGeom>
            <a:noFill/>
            <a:ln>
              <a:noFill/>
            </a:ln>
          </p:spPr>
        </p:pic>
        <p:pic>
          <p:nvPicPr>
            <p:cNvPr id="183" name="Google Shape;183;p12"/>
            <p:cNvPicPr preferRelativeResize="0"/>
            <p:nvPr/>
          </p:nvPicPr>
          <p:blipFill rotWithShape="1">
            <a:blip r:embed="rId8">
              <a:alphaModFix/>
            </a:blip>
            <a:srcRect b="0" l="0" r="0" t="0"/>
            <a:stretch/>
          </p:blipFill>
          <p:spPr>
            <a:xfrm>
              <a:off x="7726775" y="1736600"/>
              <a:ext cx="1004450" cy="1004450"/>
            </a:xfrm>
            <a:prstGeom prst="rect">
              <a:avLst/>
            </a:prstGeom>
            <a:noFill/>
            <a:ln>
              <a:noFill/>
            </a:ln>
          </p:spPr>
        </p:pic>
      </p:gr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p13"/>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i="0" lang="en-GB" sz="2900" u="none" cap="none" strike="noStrike">
                <a:latin typeface="Lato"/>
                <a:ea typeface="Lato"/>
                <a:cs typeface="Lato"/>
                <a:sym typeface="Lato"/>
              </a:rPr>
              <a:t>What are apprenticeships?</a:t>
            </a:r>
            <a:endParaRPr b="1" i="0" sz="2900" u="none" cap="none" strike="noStrike">
              <a:latin typeface="Lato"/>
              <a:ea typeface="Lato"/>
              <a:cs typeface="Lato"/>
              <a:sym typeface="Lato"/>
            </a:endParaRPr>
          </a:p>
        </p:txBody>
      </p:sp>
      <p:pic>
        <p:nvPicPr>
          <p:cNvPr descr="Hear from top recruiters and managers as they answer some of the most frequently asked questions about apprenticeships. FT.com is free for secondary schools around the globe. Students and teachers can register here: https://www.ft.com/schoolsarefree  &#10;&#10;►Subscribe to watch more videos on careers, finance and more: http://bit.ly/ftssubscribe   &#10;&#10;► A guide to the FT for for students: https://www.ft.com/ft-secondary-schools &#10;&#10;►Follow us on Twitter: https://twitter.com/ft4s" id="189" name="Google Shape;189;p13" title="Apprenticeships vs university: which is best? | FT Schools">
            <a:hlinkClick r:id="rId3"/>
          </p:cNvPr>
          <p:cNvPicPr preferRelativeResize="0"/>
          <p:nvPr/>
        </p:nvPicPr>
        <p:blipFill rotWithShape="1">
          <a:blip r:embed="rId4">
            <a:alphaModFix/>
          </a:blip>
          <a:srcRect b="0" l="0" r="0" t="0"/>
          <a:stretch/>
        </p:blipFill>
        <p:spPr>
          <a:xfrm>
            <a:off x="179150" y="1210525"/>
            <a:ext cx="4572000" cy="3429000"/>
          </a:xfrm>
          <a:prstGeom prst="rect">
            <a:avLst/>
          </a:prstGeom>
          <a:noFill/>
          <a:ln cap="flat" cmpd="sng" w="28575">
            <a:solidFill>
              <a:schemeClr val="accent2"/>
            </a:solidFill>
            <a:prstDash val="solid"/>
            <a:round/>
            <a:headEnd len="sm" w="sm" type="none"/>
            <a:tailEnd len="sm" w="sm" type="none"/>
          </a:ln>
          <a:effectLst>
            <a:outerShdw blurRad="57150" rotWithShape="0" algn="bl" dir="5400000" dist="19050">
              <a:srgbClr val="000000">
                <a:alpha val="49411"/>
              </a:srgbClr>
            </a:outerShdw>
          </a:effectLst>
        </p:spPr>
      </p:pic>
      <p:sp>
        <p:nvSpPr>
          <p:cNvPr id="190" name="Google Shape;190;p13"/>
          <p:cNvSpPr txBox="1"/>
          <p:nvPr/>
        </p:nvSpPr>
        <p:spPr>
          <a:xfrm>
            <a:off x="5012825" y="1218300"/>
            <a:ext cx="3923100" cy="31758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600"/>
              <a:buFont typeface="Arial"/>
              <a:buNone/>
            </a:pPr>
            <a:r>
              <a:rPr b="1" i="0" lang="en-GB" sz="1600" u="none" cap="none" strike="noStrike">
                <a:solidFill>
                  <a:srgbClr val="0543B3"/>
                </a:solidFill>
                <a:latin typeface="Lato"/>
                <a:ea typeface="Lato"/>
                <a:cs typeface="Lato"/>
                <a:sym typeface="Lato"/>
              </a:rPr>
              <a:t>Questions</a:t>
            </a:r>
            <a:endParaRPr b="0" i="0" sz="1600" u="none" cap="none" strike="noStrike">
              <a:solidFill>
                <a:srgbClr val="0543B3"/>
              </a:solidFill>
              <a:latin typeface="Lato"/>
              <a:ea typeface="Lato"/>
              <a:cs typeface="Lato"/>
              <a:sym typeface="Lato"/>
            </a:endParaRPr>
          </a:p>
          <a:p>
            <a:pPr indent="-330200" lvl="0" marL="457200" marR="0" rtl="0" algn="l">
              <a:lnSpc>
                <a:spcPct val="100000"/>
              </a:lnSpc>
              <a:spcBef>
                <a:spcPts val="1000"/>
              </a:spcBef>
              <a:spcAft>
                <a:spcPts val="0"/>
              </a:spcAft>
              <a:buClr>
                <a:srgbClr val="0543B3"/>
              </a:buClr>
              <a:buSzPts val="1600"/>
              <a:buFont typeface="Lato"/>
              <a:buAutoNum type="arabicPeriod"/>
            </a:pPr>
            <a:r>
              <a:rPr b="0" i="0" lang="en-GB" sz="1600" u="none" cap="none" strike="noStrike">
                <a:solidFill>
                  <a:srgbClr val="0543B3"/>
                </a:solidFill>
                <a:latin typeface="Lato"/>
                <a:ea typeface="Lato"/>
                <a:cs typeface="Lato"/>
                <a:sym typeface="Lato"/>
              </a:rPr>
              <a:t>What three things will you do simultaneously (at the same time) on an apprenticeship?</a:t>
            </a:r>
            <a:endParaRPr b="0" i="0" sz="1600" u="none" cap="none" strike="noStrike">
              <a:solidFill>
                <a:srgbClr val="0543B3"/>
              </a:solidFill>
              <a:latin typeface="Lato"/>
              <a:ea typeface="Lato"/>
              <a:cs typeface="Lato"/>
              <a:sym typeface="Lato"/>
            </a:endParaRPr>
          </a:p>
          <a:p>
            <a:pPr indent="-330200" lvl="0" marL="457200" marR="0" rtl="0" algn="l">
              <a:lnSpc>
                <a:spcPct val="100000"/>
              </a:lnSpc>
              <a:spcBef>
                <a:spcPts val="1000"/>
              </a:spcBef>
              <a:spcAft>
                <a:spcPts val="0"/>
              </a:spcAft>
              <a:buClr>
                <a:srgbClr val="0543B3"/>
              </a:buClr>
              <a:buSzPts val="1600"/>
              <a:buFont typeface="Lato"/>
              <a:buAutoNum type="arabicPeriod"/>
            </a:pPr>
            <a:r>
              <a:rPr b="0" i="0" lang="en-GB" sz="1600" u="none" cap="none" strike="noStrike">
                <a:solidFill>
                  <a:srgbClr val="0543B3"/>
                </a:solidFill>
                <a:latin typeface="Lato"/>
                <a:ea typeface="Lato"/>
                <a:cs typeface="Lato"/>
                <a:sym typeface="Lato"/>
              </a:rPr>
              <a:t>Do apprenticeships result in a qualification?</a:t>
            </a:r>
            <a:endParaRPr b="0" i="0" sz="1600" u="none" cap="none" strike="noStrike">
              <a:solidFill>
                <a:srgbClr val="0543B3"/>
              </a:solidFill>
              <a:latin typeface="Lato"/>
              <a:ea typeface="Lato"/>
              <a:cs typeface="Lato"/>
              <a:sym typeface="Lato"/>
            </a:endParaRPr>
          </a:p>
          <a:p>
            <a:pPr indent="-330200" lvl="0" marL="457200" marR="0" rtl="0" algn="l">
              <a:lnSpc>
                <a:spcPct val="100000"/>
              </a:lnSpc>
              <a:spcBef>
                <a:spcPts val="1000"/>
              </a:spcBef>
              <a:spcAft>
                <a:spcPts val="0"/>
              </a:spcAft>
              <a:buClr>
                <a:srgbClr val="0543B3"/>
              </a:buClr>
              <a:buSzPts val="1600"/>
              <a:buFont typeface="Lato"/>
              <a:buAutoNum type="arabicPeriod"/>
            </a:pPr>
            <a:r>
              <a:rPr b="0" i="0" lang="en-GB" sz="1600" u="none" cap="none" strike="noStrike">
                <a:solidFill>
                  <a:srgbClr val="0543B3"/>
                </a:solidFill>
                <a:latin typeface="Lato"/>
                <a:ea typeface="Lato"/>
                <a:cs typeface="Lato"/>
                <a:sym typeface="Lato"/>
              </a:rPr>
              <a:t>What is a degree apprenticeship?</a:t>
            </a:r>
            <a:endParaRPr b="0" i="0" sz="1600" u="none" cap="none" strike="noStrike">
              <a:solidFill>
                <a:srgbClr val="0543B3"/>
              </a:solidFill>
              <a:latin typeface="Lato"/>
              <a:ea typeface="Lato"/>
              <a:cs typeface="Lato"/>
              <a:sym typeface="Lato"/>
            </a:endParaRPr>
          </a:p>
          <a:p>
            <a:pPr indent="-330200" lvl="0" marL="457200" marR="0" rtl="0" algn="l">
              <a:lnSpc>
                <a:spcPct val="100000"/>
              </a:lnSpc>
              <a:spcBef>
                <a:spcPts val="1000"/>
              </a:spcBef>
              <a:spcAft>
                <a:spcPts val="0"/>
              </a:spcAft>
              <a:buClr>
                <a:srgbClr val="0543B3"/>
              </a:buClr>
              <a:buSzPts val="1600"/>
              <a:buFont typeface="Lato"/>
              <a:buAutoNum type="arabicPeriod"/>
            </a:pPr>
            <a:r>
              <a:rPr b="0" i="0" lang="en-GB" sz="1600" u="none" cap="none" strike="noStrike">
                <a:solidFill>
                  <a:srgbClr val="0543B3"/>
                </a:solidFill>
                <a:latin typeface="Lato"/>
                <a:ea typeface="Lato"/>
                <a:cs typeface="Lato"/>
                <a:sym typeface="Lato"/>
              </a:rPr>
              <a:t>What are the benefits of apprenticeships to employers?</a:t>
            </a:r>
            <a:endParaRPr b="0" i="0" sz="1600" u="none" cap="none" strike="noStrike">
              <a:solidFill>
                <a:srgbClr val="0543B3"/>
              </a:solidFill>
              <a:latin typeface="Lato"/>
              <a:ea typeface="Lato"/>
              <a:cs typeface="Lato"/>
              <a:sym typeface="Lato"/>
            </a:endParaRPr>
          </a:p>
          <a:p>
            <a:pPr indent="0" lvl="0" marL="0" marR="0" rtl="0" algn="l">
              <a:lnSpc>
                <a:spcPct val="100000"/>
              </a:lnSpc>
              <a:spcBef>
                <a:spcPts val="0"/>
              </a:spcBef>
              <a:spcAft>
                <a:spcPts val="0"/>
              </a:spcAft>
              <a:buClr>
                <a:srgbClr val="000000"/>
              </a:buClr>
              <a:buSzPts val="1700"/>
              <a:buFont typeface="Arial"/>
              <a:buNone/>
            </a:pPr>
            <a:r>
              <a:t/>
            </a:r>
            <a:endParaRPr b="0" i="0" sz="1700" u="none" cap="none" strike="noStrike">
              <a:solidFill>
                <a:srgbClr val="0543B3"/>
              </a:solidFill>
              <a:latin typeface="Lato"/>
              <a:ea typeface="Lato"/>
              <a:cs typeface="Lato"/>
              <a:sym typeface="Lato"/>
            </a:endParaRPr>
          </a:p>
        </p:txBody>
      </p:sp>
      <p:sp>
        <p:nvSpPr>
          <p:cNvPr id="191" name="Google Shape;191;p13"/>
          <p:cNvSpPr txBox="1"/>
          <p:nvPr/>
        </p:nvSpPr>
        <p:spPr>
          <a:xfrm>
            <a:off x="179150" y="4715725"/>
            <a:ext cx="5277900" cy="338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000"/>
              <a:buFont typeface="Arial"/>
              <a:buNone/>
            </a:pPr>
            <a:r>
              <a:rPr b="0" i="0" lang="en-GB" sz="1000" u="none" cap="none" strike="noStrike">
                <a:solidFill>
                  <a:schemeClr val="accent2"/>
                </a:solidFill>
                <a:latin typeface="Lato"/>
                <a:ea typeface="Lato"/>
                <a:cs typeface="Lato"/>
                <a:sym typeface="Lato"/>
              </a:rPr>
              <a:t>Video (watch to 01:45) - </a:t>
            </a:r>
            <a:r>
              <a:rPr b="0" i="0" lang="en-GB" sz="1000" u="sng" cap="none" strike="noStrike">
                <a:solidFill>
                  <a:schemeClr val="accent2"/>
                </a:solidFill>
                <a:latin typeface="Lato"/>
                <a:ea typeface="Lato"/>
                <a:cs typeface="Lato"/>
                <a:sym typeface="Lato"/>
                <a:hlinkClick r:id="rId5">
                  <a:extLst>
                    <a:ext uri="{A12FA001-AC4F-418D-AE19-62706E023703}">
                      <ahyp:hlinkClr val="tx"/>
                    </a:ext>
                  </a:extLst>
                </a:hlinkClick>
              </a:rPr>
              <a:t>Apprenticeships vs university: which is best? | FT Schools</a:t>
            </a:r>
            <a:r>
              <a:rPr b="0" i="0" lang="en-GB" sz="1000" u="none" cap="none" strike="noStrike">
                <a:solidFill>
                  <a:schemeClr val="accent2"/>
                </a:solidFill>
                <a:latin typeface="Lato"/>
                <a:ea typeface="Lato"/>
                <a:cs typeface="Lato"/>
                <a:sym typeface="Lato"/>
              </a:rPr>
              <a:t> </a:t>
            </a:r>
            <a:endParaRPr b="0" i="0" sz="1000" u="none" cap="none" strike="noStrike">
              <a:solidFill>
                <a:schemeClr val="accent2"/>
              </a:solidFill>
              <a:latin typeface="Lato"/>
              <a:ea typeface="Lato"/>
              <a:cs typeface="Lato"/>
              <a:sym typeface="La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9"/>
                                        </p:tgtEl>
                                        <p:attrNameLst>
                                          <p:attrName>style.visibility</p:attrName>
                                        </p:attrNameLst>
                                      </p:cBhvr>
                                      <p:to>
                                        <p:strVal val="visible"/>
                                      </p:to>
                                    </p:set>
                                    <p:animEffect filter="fade" transition="in">
                                      <p:cBhvr>
                                        <p:cTn dur="1000"/>
                                        <p:tgtEl>
                                          <p:spTgt spid="18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id="196" name="Google Shape;196;p14"/>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lang="en-GB"/>
              <a:t>Apprenticeship levels explained</a:t>
            </a:r>
            <a:endParaRPr b="1" i="0" sz="2900" u="none" cap="none" strike="noStrike">
              <a:solidFill>
                <a:schemeClr val="accent2"/>
              </a:solidFill>
              <a:latin typeface="Lato"/>
              <a:ea typeface="Lato"/>
              <a:cs typeface="Lato"/>
              <a:sym typeface="Lato"/>
            </a:endParaRPr>
          </a:p>
        </p:txBody>
      </p:sp>
      <p:pic>
        <p:nvPicPr>
          <p:cNvPr id="197" name="Google Shape;197;p14"/>
          <p:cNvPicPr preferRelativeResize="0"/>
          <p:nvPr/>
        </p:nvPicPr>
        <p:blipFill rotWithShape="1">
          <a:blip r:embed="rId3">
            <a:alphaModFix/>
          </a:blip>
          <a:srcRect b="0" l="0" r="0" t="0"/>
          <a:stretch/>
        </p:blipFill>
        <p:spPr>
          <a:xfrm rot="1347085">
            <a:off x="5630795" y="808406"/>
            <a:ext cx="2735563" cy="3900611"/>
          </a:xfrm>
          <a:prstGeom prst="rect">
            <a:avLst/>
          </a:prstGeom>
          <a:noFill/>
          <a:ln cap="flat" cmpd="sng" w="19050">
            <a:solidFill>
              <a:srgbClr val="FF8022"/>
            </a:solidFill>
            <a:prstDash val="solid"/>
            <a:round/>
            <a:headEnd len="sm" w="sm" type="none"/>
            <a:tailEnd len="sm" w="sm" type="none"/>
          </a:ln>
          <a:effectLst>
            <a:outerShdw blurRad="57150" rotWithShape="0" algn="bl" dir="5400000" dist="19050">
              <a:schemeClr val="accent2">
                <a:alpha val="60000"/>
              </a:schemeClr>
            </a:outerShdw>
          </a:effectLst>
        </p:spPr>
      </p:pic>
      <p:sp>
        <p:nvSpPr>
          <p:cNvPr id="198" name="Google Shape;198;p14"/>
          <p:cNvSpPr txBox="1"/>
          <p:nvPr/>
        </p:nvSpPr>
        <p:spPr>
          <a:xfrm>
            <a:off x="469425" y="1281075"/>
            <a:ext cx="4478100" cy="1380000"/>
          </a:xfrm>
          <a:prstGeom prst="rect">
            <a:avLst/>
          </a:prstGeom>
          <a:no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Lato"/>
                <a:ea typeface="Lato"/>
                <a:cs typeface="Lato"/>
                <a:sym typeface="Lato"/>
              </a:rPr>
              <a:t>In your workbook:</a:t>
            </a:r>
            <a:endParaRPr b="0" i="0" sz="1400" u="none" cap="none" strike="noStrike">
              <a:solidFill>
                <a:srgbClr val="000000"/>
              </a:solidFill>
              <a:latin typeface="Lato"/>
              <a:ea typeface="Lato"/>
              <a:cs typeface="Lato"/>
              <a:sym typeface="Lato"/>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Lato"/>
              <a:ea typeface="Lato"/>
              <a:cs typeface="Lato"/>
              <a:sym typeface="Lato"/>
            </a:endParaRPr>
          </a:p>
          <a:p>
            <a:pPr indent="-317500" lvl="0" marL="457200" marR="0" rtl="0" algn="l">
              <a:lnSpc>
                <a:spcPct val="100000"/>
              </a:lnSpc>
              <a:spcBef>
                <a:spcPts val="0"/>
              </a:spcBef>
              <a:spcAft>
                <a:spcPts val="0"/>
              </a:spcAft>
              <a:buClr>
                <a:srgbClr val="000000"/>
              </a:buClr>
              <a:buSzPts val="1400"/>
              <a:buFont typeface="Lato"/>
              <a:buChar char="●"/>
            </a:pPr>
            <a:r>
              <a:rPr b="0" i="0" lang="en-GB" sz="1400" u="none" cap="none" strike="noStrike">
                <a:solidFill>
                  <a:srgbClr val="000000"/>
                </a:solidFill>
                <a:latin typeface="Lato"/>
                <a:ea typeface="Lato"/>
                <a:cs typeface="Lato"/>
                <a:sym typeface="Lato"/>
              </a:rPr>
              <a:t>Refer to your workbook to see an explanation of each apprenticeship level</a:t>
            </a:r>
            <a:endParaRPr b="0" i="0" sz="1400" u="none" cap="none" strike="noStrike">
              <a:solidFill>
                <a:srgbClr val="000000"/>
              </a:solidFill>
              <a:latin typeface="Lato"/>
              <a:ea typeface="Lato"/>
              <a:cs typeface="Lato"/>
              <a:sym typeface="Lato"/>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p15"/>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i="0" lang="en-GB" sz="2900" u="none" cap="none" strike="noStrike">
                <a:latin typeface="Lato"/>
                <a:ea typeface="Lato"/>
                <a:cs typeface="Lato"/>
                <a:sym typeface="Lato"/>
              </a:rPr>
              <a:t>Becoming a Solicitor</a:t>
            </a:r>
            <a:endParaRPr b="1" i="0" sz="2900" u="none" cap="none" strike="noStrike">
              <a:latin typeface="Lato"/>
              <a:ea typeface="Lato"/>
              <a:cs typeface="Lato"/>
              <a:sym typeface="Lato"/>
            </a:endParaRPr>
          </a:p>
        </p:txBody>
      </p:sp>
      <p:sp>
        <p:nvSpPr>
          <p:cNvPr id="204" name="Google Shape;204;p15"/>
          <p:cNvSpPr txBox="1"/>
          <p:nvPr/>
        </p:nvSpPr>
        <p:spPr>
          <a:xfrm>
            <a:off x="3172800" y="1092600"/>
            <a:ext cx="1007100" cy="446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700"/>
              <a:buFont typeface="Arial"/>
              <a:buNone/>
            </a:pPr>
            <a:r>
              <a:rPr b="1" i="0" lang="en-GB" sz="1700" u="none" cap="none" strike="noStrike">
                <a:solidFill>
                  <a:srgbClr val="0543B3"/>
                </a:solidFill>
                <a:latin typeface="Lato"/>
                <a:ea typeface="Lato"/>
                <a:cs typeface="Lato"/>
                <a:sym typeface="Lato"/>
              </a:rPr>
              <a:t>Route 1</a:t>
            </a:r>
            <a:endParaRPr b="1" i="0" sz="1700" u="none" cap="none" strike="noStrike">
              <a:solidFill>
                <a:srgbClr val="0543B3"/>
              </a:solidFill>
              <a:latin typeface="Lato"/>
              <a:ea typeface="Lato"/>
              <a:cs typeface="Lato"/>
              <a:sym typeface="Lato"/>
            </a:endParaRPr>
          </a:p>
        </p:txBody>
      </p:sp>
      <p:sp>
        <p:nvSpPr>
          <p:cNvPr id="205" name="Google Shape;205;p15"/>
          <p:cNvSpPr txBox="1"/>
          <p:nvPr/>
        </p:nvSpPr>
        <p:spPr>
          <a:xfrm>
            <a:off x="7973450" y="1121875"/>
            <a:ext cx="1007100" cy="446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700"/>
              <a:buFont typeface="Arial"/>
              <a:buNone/>
            </a:pPr>
            <a:r>
              <a:rPr b="1" i="0" lang="en-GB" sz="1700" u="none" cap="none" strike="noStrike">
                <a:solidFill>
                  <a:srgbClr val="0543B3"/>
                </a:solidFill>
                <a:latin typeface="Lato"/>
                <a:ea typeface="Lato"/>
                <a:cs typeface="Lato"/>
                <a:sym typeface="Lato"/>
              </a:rPr>
              <a:t>Route 2</a:t>
            </a:r>
            <a:endParaRPr b="1" i="0" sz="1700" u="none" cap="none" strike="noStrike">
              <a:solidFill>
                <a:srgbClr val="0543B3"/>
              </a:solidFill>
              <a:latin typeface="Lato"/>
              <a:ea typeface="Lato"/>
              <a:cs typeface="Lato"/>
              <a:sym typeface="Lato"/>
            </a:endParaRPr>
          </a:p>
        </p:txBody>
      </p:sp>
      <p:cxnSp>
        <p:nvCxnSpPr>
          <p:cNvPr id="206" name="Google Shape;206;p15"/>
          <p:cNvCxnSpPr/>
          <p:nvPr/>
        </p:nvCxnSpPr>
        <p:spPr>
          <a:xfrm>
            <a:off x="6590550" y="1854775"/>
            <a:ext cx="7200" cy="2608200"/>
          </a:xfrm>
          <a:prstGeom prst="straightConnector1">
            <a:avLst/>
          </a:prstGeom>
          <a:noFill/>
          <a:ln cap="flat" cmpd="sng" w="19050">
            <a:solidFill>
              <a:schemeClr val="dk2"/>
            </a:solidFill>
            <a:prstDash val="solid"/>
            <a:round/>
            <a:headEnd len="sm" w="sm" type="none"/>
            <a:tailEnd len="sm" w="sm" type="none"/>
          </a:ln>
        </p:spPr>
      </p:cxnSp>
      <p:sp>
        <p:nvSpPr>
          <p:cNvPr id="207" name="Google Shape;207;p15"/>
          <p:cNvSpPr txBox="1"/>
          <p:nvPr/>
        </p:nvSpPr>
        <p:spPr>
          <a:xfrm>
            <a:off x="4238575" y="1861850"/>
            <a:ext cx="1869300" cy="384900"/>
          </a:xfrm>
          <a:prstGeom prst="rect">
            <a:avLst/>
          </a:prstGeom>
          <a:noFill/>
          <a:ln cap="flat" cmpd="sng" w="19050">
            <a:solidFill>
              <a:schemeClr val="accent2"/>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300"/>
              <a:buFont typeface="Arial"/>
              <a:buNone/>
            </a:pPr>
            <a:r>
              <a:rPr b="0" i="0" lang="en-GB" sz="1300" u="none" cap="none" strike="noStrike">
                <a:solidFill>
                  <a:srgbClr val="0543B3"/>
                </a:solidFill>
                <a:latin typeface="Lato"/>
                <a:ea typeface="Lato"/>
                <a:cs typeface="Lato"/>
                <a:sym typeface="Lato"/>
              </a:rPr>
              <a:t>Study law at university</a:t>
            </a:r>
            <a:endParaRPr b="0" i="0" sz="1300" u="none" cap="none" strike="noStrike">
              <a:solidFill>
                <a:srgbClr val="0543B3"/>
              </a:solidFill>
              <a:latin typeface="Lato"/>
              <a:ea typeface="Lato"/>
              <a:cs typeface="Lato"/>
              <a:sym typeface="Lato"/>
            </a:endParaRPr>
          </a:p>
        </p:txBody>
      </p:sp>
      <p:sp>
        <p:nvSpPr>
          <p:cNvPr id="208" name="Google Shape;208;p15"/>
          <p:cNvSpPr txBox="1"/>
          <p:nvPr/>
        </p:nvSpPr>
        <p:spPr>
          <a:xfrm>
            <a:off x="4219275" y="3598350"/>
            <a:ext cx="1910400" cy="785100"/>
          </a:xfrm>
          <a:prstGeom prst="rect">
            <a:avLst/>
          </a:prstGeom>
          <a:noFill/>
          <a:ln cap="flat" cmpd="sng" w="19050">
            <a:solidFill>
              <a:schemeClr val="accent2"/>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300"/>
              <a:buFont typeface="Arial"/>
              <a:buNone/>
            </a:pPr>
            <a:r>
              <a:rPr b="0" i="0" lang="en-GB" sz="1300" u="none" cap="none" strike="noStrike">
                <a:solidFill>
                  <a:srgbClr val="0543B3"/>
                </a:solidFill>
                <a:latin typeface="Lato"/>
                <a:ea typeface="Lato"/>
                <a:cs typeface="Lato"/>
                <a:sym typeface="Lato"/>
              </a:rPr>
              <a:t>Complete the </a:t>
            </a:r>
            <a:endParaRPr b="0" i="0" sz="1300" u="none" cap="none" strike="noStrike">
              <a:solidFill>
                <a:srgbClr val="0543B3"/>
              </a:solidFill>
              <a:latin typeface="Lato"/>
              <a:ea typeface="Lato"/>
              <a:cs typeface="Lato"/>
              <a:sym typeface="Lato"/>
            </a:endParaRPr>
          </a:p>
          <a:p>
            <a:pPr indent="0" lvl="0" marL="0" marR="0" rtl="0" algn="ctr">
              <a:lnSpc>
                <a:spcPct val="100000"/>
              </a:lnSpc>
              <a:spcBef>
                <a:spcPts val="0"/>
              </a:spcBef>
              <a:spcAft>
                <a:spcPts val="0"/>
              </a:spcAft>
              <a:buClr>
                <a:srgbClr val="000000"/>
              </a:buClr>
              <a:buSzPts val="1300"/>
              <a:buFont typeface="Arial"/>
              <a:buNone/>
            </a:pPr>
            <a:r>
              <a:rPr b="0" i="0" lang="en-GB" sz="1300" u="none" cap="none" strike="noStrike">
                <a:solidFill>
                  <a:srgbClr val="0543B3"/>
                </a:solidFill>
                <a:latin typeface="Lato"/>
                <a:ea typeface="Lato"/>
                <a:cs typeface="Lato"/>
                <a:sym typeface="Lato"/>
              </a:rPr>
              <a:t>Solicitors Qualifying Examinations (SQE)</a:t>
            </a:r>
            <a:endParaRPr b="0" i="0" sz="1300" u="none" cap="none" strike="noStrike">
              <a:solidFill>
                <a:srgbClr val="0543B3"/>
              </a:solidFill>
              <a:latin typeface="Lato"/>
              <a:ea typeface="Lato"/>
              <a:cs typeface="Lato"/>
              <a:sym typeface="Lato"/>
            </a:endParaRPr>
          </a:p>
        </p:txBody>
      </p:sp>
      <p:sp>
        <p:nvSpPr>
          <p:cNvPr id="209" name="Google Shape;209;p15"/>
          <p:cNvSpPr txBox="1"/>
          <p:nvPr/>
        </p:nvSpPr>
        <p:spPr>
          <a:xfrm>
            <a:off x="4238575" y="2599150"/>
            <a:ext cx="1869300" cy="585000"/>
          </a:xfrm>
          <a:prstGeom prst="rect">
            <a:avLst/>
          </a:prstGeom>
          <a:noFill/>
          <a:ln cap="flat" cmpd="sng" w="19050">
            <a:solidFill>
              <a:schemeClr val="accent2"/>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300"/>
              <a:buFont typeface="Arial"/>
              <a:buNone/>
            </a:pPr>
            <a:r>
              <a:rPr b="0" i="0" lang="en-GB" sz="1300" u="none" cap="none" strike="noStrike">
                <a:solidFill>
                  <a:srgbClr val="0543B3"/>
                </a:solidFill>
                <a:latin typeface="Lato"/>
                <a:ea typeface="Lato"/>
                <a:cs typeface="Lato"/>
                <a:sym typeface="Lato"/>
              </a:rPr>
              <a:t>Gain 24 months work experience</a:t>
            </a:r>
            <a:endParaRPr b="0" i="0" sz="1300" u="none" cap="none" strike="noStrike">
              <a:solidFill>
                <a:srgbClr val="0543B3"/>
              </a:solidFill>
              <a:latin typeface="Lato"/>
              <a:ea typeface="Lato"/>
              <a:cs typeface="Lato"/>
              <a:sym typeface="Lato"/>
            </a:endParaRPr>
          </a:p>
        </p:txBody>
      </p:sp>
      <p:sp>
        <p:nvSpPr>
          <p:cNvPr id="210" name="Google Shape;210;p15"/>
          <p:cNvSpPr txBox="1"/>
          <p:nvPr/>
        </p:nvSpPr>
        <p:spPr>
          <a:xfrm>
            <a:off x="6864213" y="1999400"/>
            <a:ext cx="1910400" cy="785100"/>
          </a:xfrm>
          <a:prstGeom prst="rect">
            <a:avLst/>
          </a:prstGeom>
          <a:noFill/>
          <a:ln cap="flat" cmpd="sng" w="19050">
            <a:solidFill>
              <a:schemeClr val="accent2"/>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300"/>
              <a:buFont typeface="Arial"/>
              <a:buNone/>
            </a:pPr>
            <a:r>
              <a:rPr b="0" i="0" lang="en-GB" sz="1300" u="none" cap="none" strike="noStrike">
                <a:solidFill>
                  <a:srgbClr val="0543B3"/>
                </a:solidFill>
                <a:latin typeface="Lato"/>
                <a:ea typeface="Lato"/>
                <a:cs typeface="Lato"/>
                <a:sym typeface="Lato"/>
              </a:rPr>
              <a:t>Complete a Level 7 </a:t>
            </a:r>
            <a:endParaRPr b="0" i="0" sz="1300" u="none" cap="none" strike="noStrike">
              <a:solidFill>
                <a:srgbClr val="0543B3"/>
              </a:solidFill>
              <a:latin typeface="Lato"/>
              <a:ea typeface="Lato"/>
              <a:cs typeface="Lato"/>
              <a:sym typeface="Lato"/>
            </a:endParaRPr>
          </a:p>
          <a:p>
            <a:pPr indent="0" lvl="0" marL="0" marR="0" rtl="0" algn="ctr">
              <a:lnSpc>
                <a:spcPct val="100000"/>
              </a:lnSpc>
              <a:spcBef>
                <a:spcPts val="0"/>
              </a:spcBef>
              <a:spcAft>
                <a:spcPts val="0"/>
              </a:spcAft>
              <a:buClr>
                <a:srgbClr val="000000"/>
              </a:buClr>
              <a:buSzPts val="1300"/>
              <a:buFont typeface="Arial"/>
              <a:buNone/>
            </a:pPr>
            <a:r>
              <a:rPr b="0" i="0" lang="en-GB" sz="1300" u="none" cap="none" strike="noStrike">
                <a:solidFill>
                  <a:srgbClr val="0543B3"/>
                </a:solidFill>
                <a:latin typeface="Lato"/>
                <a:ea typeface="Lato"/>
                <a:cs typeface="Lato"/>
                <a:sym typeface="Lato"/>
              </a:rPr>
              <a:t>Solicitor Apprenticeship </a:t>
            </a:r>
            <a:endParaRPr b="0" i="0" sz="1300" u="none" cap="none" strike="noStrike">
              <a:solidFill>
                <a:srgbClr val="0543B3"/>
              </a:solidFill>
              <a:latin typeface="Lato"/>
              <a:ea typeface="Lato"/>
              <a:cs typeface="Lato"/>
              <a:sym typeface="Lato"/>
            </a:endParaRPr>
          </a:p>
        </p:txBody>
      </p:sp>
      <p:sp>
        <p:nvSpPr>
          <p:cNvPr id="211" name="Google Shape;211;p15"/>
          <p:cNvSpPr txBox="1"/>
          <p:nvPr/>
        </p:nvSpPr>
        <p:spPr>
          <a:xfrm>
            <a:off x="3172800" y="1723250"/>
            <a:ext cx="905400" cy="7389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0" i="0" lang="en-GB" sz="900" u="none" cap="none" strike="noStrike">
                <a:solidFill>
                  <a:schemeClr val="dk1"/>
                </a:solidFill>
                <a:latin typeface="Lato"/>
                <a:ea typeface="Lato"/>
                <a:cs typeface="Lato"/>
                <a:sym typeface="Lato"/>
              </a:rPr>
              <a:t>Gain a Bachelor in Law qualification</a:t>
            </a:r>
            <a:endParaRPr b="0" i="0" sz="900" u="none" cap="none" strike="noStrike">
              <a:solidFill>
                <a:schemeClr val="dk1"/>
              </a:solidFill>
              <a:latin typeface="Lato"/>
              <a:ea typeface="Lato"/>
              <a:cs typeface="Lato"/>
              <a:sym typeface="Lato"/>
            </a:endParaRPr>
          </a:p>
        </p:txBody>
      </p:sp>
      <p:sp>
        <p:nvSpPr>
          <p:cNvPr id="212" name="Google Shape;212;p15"/>
          <p:cNvSpPr txBox="1"/>
          <p:nvPr/>
        </p:nvSpPr>
        <p:spPr>
          <a:xfrm>
            <a:off x="3172800" y="3621450"/>
            <a:ext cx="1007100" cy="7389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0" i="0" lang="en-GB" sz="900" u="none" cap="none" strike="noStrike">
                <a:solidFill>
                  <a:schemeClr val="dk1"/>
                </a:solidFill>
                <a:latin typeface="Lato"/>
                <a:ea typeface="Lato"/>
                <a:cs typeface="Lato"/>
                <a:sym typeface="Lato"/>
              </a:rPr>
              <a:t>Tests legal knowledge and practical legal skills</a:t>
            </a:r>
            <a:endParaRPr b="0" i="0" sz="900" u="none" cap="none" strike="noStrike">
              <a:solidFill>
                <a:schemeClr val="dk1"/>
              </a:solidFill>
              <a:latin typeface="Lato"/>
              <a:ea typeface="Lato"/>
              <a:cs typeface="Lato"/>
              <a:sym typeface="Lato"/>
            </a:endParaRPr>
          </a:p>
        </p:txBody>
      </p:sp>
      <p:sp>
        <p:nvSpPr>
          <p:cNvPr id="213" name="Google Shape;213;p15"/>
          <p:cNvSpPr txBox="1"/>
          <p:nvPr/>
        </p:nvSpPr>
        <p:spPr>
          <a:xfrm>
            <a:off x="3110300" y="2445375"/>
            <a:ext cx="1007100" cy="1015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0" i="0" lang="en-GB" sz="900" u="none" cap="none" strike="noStrike">
                <a:solidFill>
                  <a:schemeClr val="dk1"/>
                </a:solidFill>
                <a:latin typeface="Lato"/>
                <a:ea typeface="Lato"/>
                <a:cs typeface="Lato"/>
                <a:sym typeface="Lato"/>
              </a:rPr>
              <a:t>Required to complete the next stage. Can be done through placements at university</a:t>
            </a:r>
            <a:endParaRPr b="0" i="0" sz="900" u="none" cap="none" strike="noStrike">
              <a:solidFill>
                <a:schemeClr val="dk1"/>
              </a:solidFill>
              <a:latin typeface="Lato"/>
              <a:ea typeface="Lato"/>
              <a:cs typeface="Lato"/>
              <a:sym typeface="Lato"/>
            </a:endParaRPr>
          </a:p>
        </p:txBody>
      </p:sp>
      <p:sp>
        <p:nvSpPr>
          <p:cNvPr id="214" name="Google Shape;214;p15"/>
          <p:cNvSpPr txBox="1"/>
          <p:nvPr/>
        </p:nvSpPr>
        <p:spPr>
          <a:xfrm>
            <a:off x="6845213" y="2784488"/>
            <a:ext cx="1948500" cy="1015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0" i="0" lang="en-GB" sz="900" u="none" cap="none" strike="noStrike">
                <a:solidFill>
                  <a:schemeClr val="dk1"/>
                </a:solidFill>
                <a:latin typeface="Lato"/>
                <a:ea typeface="Lato"/>
                <a:cs typeface="Lato"/>
                <a:sym typeface="Lato"/>
              </a:rPr>
              <a:t>Gains a Bachelor in Law qualification, as well as solicitors qualification exams. Lasts 6 years, in which 4 days a week are spent working, and 1 day is spent studying</a:t>
            </a:r>
            <a:endParaRPr b="0" i="0" sz="900" u="none" cap="none" strike="noStrike">
              <a:solidFill>
                <a:schemeClr val="dk1"/>
              </a:solidFill>
              <a:latin typeface="Lato"/>
              <a:ea typeface="Lato"/>
              <a:cs typeface="Lato"/>
              <a:sym typeface="Lato"/>
            </a:endParaRPr>
          </a:p>
        </p:txBody>
      </p:sp>
      <p:cxnSp>
        <p:nvCxnSpPr>
          <p:cNvPr id="215" name="Google Shape;215;p15"/>
          <p:cNvCxnSpPr/>
          <p:nvPr/>
        </p:nvCxnSpPr>
        <p:spPr>
          <a:xfrm flipH="1">
            <a:off x="5136275" y="2254275"/>
            <a:ext cx="2400" cy="267300"/>
          </a:xfrm>
          <a:prstGeom prst="straightConnector1">
            <a:avLst/>
          </a:prstGeom>
          <a:noFill/>
          <a:ln cap="flat" cmpd="sng" w="9525">
            <a:solidFill>
              <a:schemeClr val="dk2"/>
            </a:solidFill>
            <a:prstDash val="solid"/>
            <a:round/>
            <a:headEnd len="sm" w="sm" type="none"/>
            <a:tailEnd len="med" w="med" type="triangle"/>
          </a:ln>
        </p:spPr>
      </p:cxnSp>
      <p:cxnSp>
        <p:nvCxnSpPr>
          <p:cNvPr id="216" name="Google Shape;216;p15"/>
          <p:cNvCxnSpPr/>
          <p:nvPr/>
        </p:nvCxnSpPr>
        <p:spPr>
          <a:xfrm flipH="1">
            <a:off x="5136275" y="3290175"/>
            <a:ext cx="2400" cy="267300"/>
          </a:xfrm>
          <a:prstGeom prst="straightConnector1">
            <a:avLst/>
          </a:prstGeom>
          <a:noFill/>
          <a:ln cap="flat" cmpd="sng" w="9525">
            <a:solidFill>
              <a:schemeClr val="dk2"/>
            </a:solidFill>
            <a:prstDash val="solid"/>
            <a:round/>
            <a:headEnd len="sm" w="sm" type="none"/>
            <a:tailEnd len="med" w="med" type="triangle"/>
          </a:ln>
        </p:spPr>
      </p:cxnSp>
      <p:cxnSp>
        <p:nvCxnSpPr>
          <p:cNvPr id="217" name="Google Shape;217;p15"/>
          <p:cNvCxnSpPr>
            <a:stCxn id="207" idx="0"/>
            <a:endCxn id="218" idx="2"/>
          </p:cNvCxnSpPr>
          <p:nvPr/>
        </p:nvCxnSpPr>
        <p:spPr>
          <a:xfrm rot="-5400000">
            <a:off x="5684425" y="1057550"/>
            <a:ext cx="293100" cy="1315500"/>
          </a:xfrm>
          <a:prstGeom prst="bentConnector3">
            <a:avLst>
              <a:gd fmla="val 49983" name="adj1"/>
            </a:avLst>
          </a:prstGeom>
          <a:noFill/>
          <a:ln cap="flat" cmpd="sng" w="9525">
            <a:solidFill>
              <a:schemeClr val="dk2"/>
            </a:solidFill>
            <a:prstDash val="solid"/>
            <a:round/>
            <a:headEnd len="sm" w="sm" type="none"/>
            <a:tailEnd len="sm" w="sm" type="none"/>
          </a:ln>
        </p:spPr>
      </p:cxnSp>
      <p:cxnSp>
        <p:nvCxnSpPr>
          <p:cNvPr id="219" name="Google Shape;219;p15"/>
          <p:cNvCxnSpPr/>
          <p:nvPr/>
        </p:nvCxnSpPr>
        <p:spPr>
          <a:xfrm rot="5400000">
            <a:off x="7117713" y="4226288"/>
            <a:ext cx="1140000" cy="288000"/>
          </a:xfrm>
          <a:prstGeom prst="bentConnector3">
            <a:avLst>
              <a:gd fmla="val 101126" name="adj1"/>
            </a:avLst>
          </a:prstGeom>
          <a:noFill/>
          <a:ln cap="flat" cmpd="sng" w="9525">
            <a:solidFill>
              <a:schemeClr val="dk2"/>
            </a:solidFill>
            <a:prstDash val="solid"/>
            <a:round/>
            <a:headEnd len="sm" w="sm" type="none"/>
            <a:tailEnd len="sm" w="sm" type="none"/>
          </a:ln>
        </p:spPr>
      </p:cxnSp>
      <p:cxnSp>
        <p:nvCxnSpPr>
          <p:cNvPr id="220" name="Google Shape;220;p15"/>
          <p:cNvCxnSpPr>
            <a:stCxn id="210" idx="0"/>
          </p:cNvCxnSpPr>
          <p:nvPr/>
        </p:nvCxnSpPr>
        <p:spPr>
          <a:xfrm flipH="1" rot="5400000">
            <a:off x="7010613" y="1190600"/>
            <a:ext cx="480000" cy="1137600"/>
          </a:xfrm>
          <a:prstGeom prst="bentConnector2">
            <a:avLst/>
          </a:prstGeom>
          <a:noFill/>
          <a:ln cap="flat" cmpd="sng" w="9525">
            <a:solidFill>
              <a:schemeClr val="dk2"/>
            </a:solidFill>
            <a:prstDash val="solid"/>
            <a:round/>
            <a:headEnd len="sm" w="sm" type="none"/>
            <a:tailEnd len="sm" w="sm" type="none"/>
          </a:ln>
        </p:spPr>
      </p:cxnSp>
      <p:sp>
        <p:nvSpPr>
          <p:cNvPr id="221" name="Google Shape;221;p15"/>
          <p:cNvSpPr txBox="1"/>
          <p:nvPr/>
        </p:nvSpPr>
        <p:spPr>
          <a:xfrm>
            <a:off x="5487200" y="4711700"/>
            <a:ext cx="2132700" cy="384900"/>
          </a:xfrm>
          <a:prstGeom prst="rect">
            <a:avLst/>
          </a:prstGeom>
          <a:solidFill>
            <a:schemeClr val="accent2"/>
          </a:solid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300"/>
              <a:buFont typeface="Arial"/>
              <a:buNone/>
            </a:pPr>
            <a:r>
              <a:rPr b="1" i="0" lang="en-GB" sz="1300" u="none" cap="none" strike="noStrike">
                <a:solidFill>
                  <a:schemeClr val="dk1"/>
                </a:solidFill>
                <a:latin typeface="Lato"/>
                <a:ea typeface="Lato"/>
                <a:cs typeface="Lato"/>
                <a:sym typeface="Lato"/>
              </a:rPr>
              <a:t>Apply to be a solicitor</a:t>
            </a:r>
            <a:endParaRPr b="1" i="0" sz="1300" u="none" cap="none" strike="noStrike">
              <a:solidFill>
                <a:schemeClr val="dk1"/>
              </a:solidFill>
              <a:latin typeface="Lato"/>
              <a:ea typeface="Lato"/>
              <a:cs typeface="Lato"/>
              <a:sym typeface="Lato"/>
            </a:endParaRPr>
          </a:p>
        </p:txBody>
      </p:sp>
      <p:cxnSp>
        <p:nvCxnSpPr>
          <p:cNvPr id="222" name="Google Shape;222;p15"/>
          <p:cNvCxnSpPr>
            <a:stCxn id="208" idx="2"/>
            <a:endCxn id="221" idx="1"/>
          </p:cNvCxnSpPr>
          <p:nvPr/>
        </p:nvCxnSpPr>
        <p:spPr>
          <a:xfrm flipH="1" rot="-5400000">
            <a:off x="5070375" y="4487550"/>
            <a:ext cx="520800" cy="312600"/>
          </a:xfrm>
          <a:prstGeom prst="bentConnector2">
            <a:avLst/>
          </a:prstGeom>
          <a:noFill/>
          <a:ln cap="flat" cmpd="sng" w="9525">
            <a:solidFill>
              <a:schemeClr val="dk2"/>
            </a:solidFill>
            <a:prstDash val="solid"/>
            <a:round/>
            <a:headEnd len="sm" w="sm" type="none"/>
            <a:tailEnd len="sm" w="sm" type="none"/>
          </a:ln>
        </p:spPr>
      </p:cxnSp>
      <p:sp>
        <p:nvSpPr>
          <p:cNvPr id="218" name="Google Shape;218;p15"/>
          <p:cNvSpPr txBox="1"/>
          <p:nvPr/>
        </p:nvSpPr>
        <p:spPr>
          <a:xfrm>
            <a:off x="5231200" y="1199550"/>
            <a:ext cx="2515200" cy="369300"/>
          </a:xfrm>
          <a:prstGeom prst="rect">
            <a:avLst/>
          </a:prstGeom>
          <a:solidFill>
            <a:schemeClr val="accent1"/>
          </a:solid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200"/>
              <a:buFont typeface="Arial"/>
              <a:buNone/>
            </a:pPr>
            <a:r>
              <a:rPr b="1" i="0" lang="en-GB" sz="1200" u="none" cap="none" strike="noStrike">
                <a:solidFill>
                  <a:schemeClr val="lt1"/>
                </a:solidFill>
                <a:latin typeface="Lato"/>
                <a:ea typeface="Lato"/>
                <a:cs typeface="Lato"/>
                <a:sym typeface="Lato"/>
              </a:rPr>
              <a:t>Complete A levels</a:t>
            </a:r>
            <a:endParaRPr b="1" i="0" sz="1200" u="none" cap="none" strike="noStrike">
              <a:solidFill>
                <a:schemeClr val="lt1"/>
              </a:solidFill>
              <a:latin typeface="Lato"/>
              <a:ea typeface="Lato"/>
              <a:cs typeface="Lato"/>
              <a:sym typeface="Lato"/>
            </a:endParaRPr>
          </a:p>
        </p:txBody>
      </p:sp>
      <p:sp>
        <p:nvSpPr>
          <p:cNvPr id="223" name="Google Shape;223;p15"/>
          <p:cNvSpPr txBox="1"/>
          <p:nvPr/>
        </p:nvSpPr>
        <p:spPr>
          <a:xfrm>
            <a:off x="125775" y="1123350"/>
            <a:ext cx="2799000" cy="1152900"/>
          </a:xfrm>
          <a:prstGeom prst="rect">
            <a:avLst/>
          </a:prstGeom>
          <a:noFill/>
          <a:ln cap="flat"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chemeClr val="lt2"/>
                </a:solidFill>
                <a:latin typeface="Lato"/>
                <a:ea typeface="Lato"/>
                <a:cs typeface="Lato"/>
                <a:sym typeface="Lato"/>
              </a:rPr>
              <a:t>Why might someone choose Route 1?</a:t>
            </a:r>
            <a:endParaRPr b="1" i="0" sz="1400" u="none" cap="none" strike="noStrike">
              <a:solidFill>
                <a:schemeClr val="lt2"/>
              </a:solidFill>
              <a:latin typeface="Lato"/>
              <a:ea typeface="Lato"/>
              <a:cs typeface="Lato"/>
              <a:sym typeface="Lato"/>
            </a:endParaRPr>
          </a:p>
          <a:p>
            <a:pPr indent="0" lvl="0" marL="0" marR="0" rtl="0" algn="ctr">
              <a:lnSpc>
                <a:spcPct val="100000"/>
              </a:lnSpc>
              <a:spcBef>
                <a:spcPts val="0"/>
              </a:spcBef>
              <a:spcAft>
                <a:spcPts val="0"/>
              </a:spcAft>
              <a:buClr>
                <a:srgbClr val="000000"/>
              </a:buClr>
              <a:buSzPts val="1000"/>
              <a:buFont typeface="Arial"/>
              <a:buNone/>
            </a:pPr>
            <a:r>
              <a:t/>
            </a:r>
            <a:endParaRPr b="1" i="0" sz="1000" u="none" cap="none" strike="noStrike">
              <a:solidFill>
                <a:schemeClr val="lt2"/>
              </a:solidFill>
              <a:latin typeface="Lato"/>
              <a:ea typeface="Lato"/>
              <a:cs typeface="Lato"/>
              <a:sym typeface="Lato"/>
            </a:endParaRPr>
          </a:p>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chemeClr val="lt2"/>
                </a:solidFill>
                <a:latin typeface="Lato"/>
                <a:ea typeface="Lato"/>
                <a:cs typeface="Lato"/>
                <a:sym typeface="Lato"/>
              </a:rPr>
              <a:t>Why might someone choose Route 2?</a:t>
            </a:r>
            <a:endParaRPr b="1" i="0" sz="1400" u="none" cap="none" strike="noStrike">
              <a:solidFill>
                <a:schemeClr val="lt2"/>
              </a:solidFill>
              <a:latin typeface="Lato"/>
              <a:ea typeface="Lato"/>
              <a:cs typeface="Lato"/>
              <a:sym typeface="Lato"/>
            </a:endParaRPr>
          </a:p>
        </p:txBody>
      </p:sp>
      <p:sp>
        <p:nvSpPr>
          <p:cNvPr id="224" name="Google Shape;224;p15"/>
          <p:cNvSpPr txBox="1"/>
          <p:nvPr/>
        </p:nvSpPr>
        <p:spPr>
          <a:xfrm>
            <a:off x="125775" y="2378700"/>
            <a:ext cx="2799000" cy="2626200"/>
          </a:xfrm>
          <a:prstGeom prst="rect">
            <a:avLst/>
          </a:prstGeom>
          <a:solidFill>
            <a:schemeClr val="accent6"/>
          </a:solidFill>
          <a:ln cap="flat"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dk1"/>
              </a:solidFill>
              <a:latin typeface="Lato"/>
              <a:ea typeface="Lato"/>
              <a:cs typeface="Lato"/>
              <a:sym typeface="Lato"/>
            </a:endParaRPr>
          </a:p>
          <a:p>
            <a:pPr indent="0" lvl="0" marL="0" marR="0" rtl="0" algn="l">
              <a:lnSpc>
                <a:spcPct val="100000"/>
              </a:lnSpc>
              <a:spcBef>
                <a:spcPts val="0"/>
              </a:spcBef>
              <a:spcAft>
                <a:spcPts val="0"/>
              </a:spcAft>
              <a:buClr>
                <a:srgbClr val="000000"/>
              </a:buClr>
              <a:buSzPts val="1200"/>
              <a:buFont typeface="Arial"/>
              <a:buNone/>
            </a:pPr>
            <a:r>
              <a:t/>
            </a:r>
            <a:endParaRPr b="1" i="0" sz="1200" u="none" cap="none" strike="noStrike">
              <a:solidFill>
                <a:schemeClr val="dk1"/>
              </a:solidFill>
              <a:latin typeface="Lato"/>
              <a:ea typeface="Lato"/>
              <a:cs typeface="Lato"/>
              <a:sym typeface="Lato"/>
            </a:endParaRPr>
          </a:p>
          <a:p>
            <a:pPr indent="0" lvl="0" marL="0" marR="0" rtl="0" algn="l">
              <a:lnSpc>
                <a:spcPct val="100000"/>
              </a:lnSpc>
              <a:spcBef>
                <a:spcPts val="0"/>
              </a:spcBef>
              <a:spcAft>
                <a:spcPts val="0"/>
              </a:spcAft>
              <a:buClr>
                <a:srgbClr val="000000"/>
              </a:buClr>
              <a:buSzPts val="1200"/>
              <a:buFont typeface="Arial"/>
              <a:buNone/>
            </a:pPr>
            <a:r>
              <a:rPr b="1" i="0" lang="en-GB" sz="1200" u="none" cap="none" strike="noStrike">
                <a:solidFill>
                  <a:schemeClr val="dk1"/>
                </a:solidFill>
                <a:latin typeface="Lato"/>
                <a:ea typeface="Lato"/>
                <a:cs typeface="Lato"/>
                <a:sym typeface="Lato"/>
              </a:rPr>
              <a:t>Maths Moment - stretch</a:t>
            </a:r>
            <a:endParaRPr b="1" i="0" sz="1200" u="none" cap="none" strike="noStrike">
              <a:solidFill>
                <a:schemeClr val="dk1"/>
              </a:solidFill>
              <a:latin typeface="Lato"/>
              <a:ea typeface="Lato"/>
              <a:cs typeface="Lato"/>
              <a:sym typeface="Lato"/>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dk1"/>
              </a:solidFill>
              <a:latin typeface="Lato"/>
              <a:ea typeface="Lato"/>
              <a:cs typeface="Lato"/>
              <a:sym typeface="Lato"/>
            </a:endParaRPr>
          </a:p>
          <a:p>
            <a:pPr indent="-166199" lvl="0" marL="179999" marR="0" rtl="0" algn="l">
              <a:lnSpc>
                <a:spcPct val="100000"/>
              </a:lnSpc>
              <a:spcBef>
                <a:spcPts val="0"/>
              </a:spcBef>
              <a:spcAft>
                <a:spcPts val="0"/>
              </a:spcAft>
              <a:buClr>
                <a:schemeClr val="dk1"/>
              </a:buClr>
              <a:buSzPts val="1200"/>
              <a:buFont typeface="Lato"/>
              <a:buAutoNum type="arabicPeriod"/>
            </a:pPr>
            <a:r>
              <a:rPr b="0" i="0" lang="en-GB" sz="1200" u="none" cap="none" strike="noStrike">
                <a:solidFill>
                  <a:schemeClr val="dk1"/>
                </a:solidFill>
                <a:latin typeface="Lato"/>
                <a:ea typeface="Lato"/>
                <a:cs typeface="Lato"/>
                <a:sym typeface="Lato"/>
              </a:rPr>
              <a:t>Assuming a law degree costs £9,000 per year for three years and the SQE exams costs £3,980, whilst the Level 7 solicitor apprenticeship annual salary is £24,000, what’s the difference in the amount of money earned or owed after 3 years if the person took Route 2 instead of Route 1?</a:t>
            </a:r>
            <a:endParaRPr b="0" i="0" sz="1200" u="none" cap="none" strike="noStrike">
              <a:solidFill>
                <a:schemeClr val="dk1"/>
              </a:solidFill>
              <a:latin typeface="Lato"/>
              <a:ea typeface="Lato"/>
              <a:cs typeface="Lato"/>
              <a:sym typeface="Lato"/>
            </a:endParaRPr>
          </a:p>
          <a:p>
            <a:pPr indent="0" lvl="0" marL="45720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dk1"/>
              </a:solidFill>
              <a:latin typeface="Lato"/>
              <a:ea typeface="Lato"/>
              <a:cs typeface="Lato"/>
              <a:sym typeface="Lato"/>
            </a:endParaRPr>
          </a:p>
          <a:p>
            <a:pPr indent="-166199" lvl="0" marL="179999" marR="0" rtl="0" algn="l">
              <a:lnSpc>
                <a:spcPct val="100000"/>
              </a:lnSpc>
              <a:spcBef>
                <a:spcPts val="0"/>
              </a:spcBef>
              <a:spcAft>
                <a:spcPts val="0"/>
              </a:spcAft>
              <a:buClr>
                <a:schemeClr val="dk1"/>
              </a:buClr>
              <a:buSzPts val="1200"/>
              <a:buFont typeface="Lato"/>
              <a:buAutoNum type="arabicPeriod"/>
            </a:pPr>
            <a:r>
              <a:rPr b="0" i="0" lang="en-GB" sz="1200" u="none" cap="none" strike="noStrike">
                <a:solidFill>
                  <a:schemeClr val="dk1"/>
                </a:solidFill>
                <a:latin typeface="Lato"/>
                <a:ea typeface="Lato"/>
                <a:cs typeface="Lato"/>
                <a:sym typeface="Lato"/>
              </a:rPr>
              <a:t>Given this, why might somebody still choose Route 1?</a:t>
            </a:r>
            <a:endParaRPr b="0" i="0" sz="1200" u="none" cap="none" strike="noStrike">
              <a:solidFill>
                <a:schemeClr val="dk1"/>
              </a:solidFill>
              <a:latin typeface="Lato"/>
              <a:ea typeface="Lato"/>
              <a:cs typeface="Lato"/>
              <a:sym typeface="Lato"/>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dk1"/>
              </a:solidFill>
              <a:latin typeface="Lato"/>
              <a:ea typeface="Lato"/>
              <a:cs typeface="Lato"/>
              <a:sym typeface="Lato"/>
            </a:endParaRPr>
          </a:p>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chemeClr val="dk1"/>
              </a:solidFill>
              <a:latin typeface="Lato"/>
              <a:ea typeface="Lato"/>
              <a:cs typeface="Lato"/>
              <a:sym typeface="La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1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1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1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1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1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1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2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1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2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sp>
        <p:nvSpPr>
          <p:cNvPr id="229" name="Google Shape;229;p16"/>
          <p:cNvSpPr txBox="1"/>
          <p:nvPr/>
        </p:nvSpPr>
        <p:spPr>
          <a:xfrm>
            <a:off x="6230775" y="1687075"/>
            <a:ext cx="2766000" cy="2284500"/>
          </a:xfrm>
          <a:prstGeom prst="rect">
            <a:avLst/>
          </a:prstGeom>
          <a:noFill/>
          <a:ln cap="flat" cmpd="sng" w="2857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311150" lvl="0" marL="457200" marR="0" rtl="0" algn="l">
              <a:lnSpc>
                <a:spcPct val="100000"/>
              </a:lnSpc>
              <a:spcBef>
                <a:spcPts val="0"/>
              </a:spcBef>
              <a:spcAft>
                <a:spcPts val="0"/>
              </a:spcAft>
              <a:buClr>
                <a:schemeClr val="dk1"/>
              </a:buClr>
              <a:buSzPts val="1300"/>
              <a:buFont typeface="Lato"/>
              <a:buAutoNum type="arabicPeriod"/>
            </a:pPr>
            <a:r>
              <a:rPr b="1" i="0" lang="en-GB" sz="1300" u="none" cap="none" strike="noStrike">
                <a:solidFill>
                  <a:schemeClr val="dk1"/>
                </a:solidFill>
                <a:latin typeface="Lato"/>
                <a:ea typeface="Lato"/>
                <a:cs typeface="Lato"/>
                <a:sym typeface="Lato"/>
              </a:rPr>
              <a:t>What challenges might someone face if they started on Route 1, but decided they no longer wanted a career in digital marketing?</a:t>
            </a:r>
            <a:endParaRPr b="1" i="0" sz="1300" u="none" cap="none" strike="noStrike">
              <a:solidFill>
                <a:schemeClr val="dk1"/>
              </a:solidFill>
              <a:latin typeface="Lato"/>
              <a:ea typeface="Lato"/>
              <a:cs typeface="Lato"/>
              <a:sym typeface="Lato"/>
            </a:endParaRPr>
          </a:p>
          <a:p>
            <a:pPr indent="0" lvl="0" marL="457200" marR="0" rtl="0" algn="l">
              <a:lnSpc>
                <a:spcPct val="100000"/>
              </a:lnSpc>
              <a:spcBef>
                <a:spcPts val="0"/>
              </a:spcBef>
              <a:spcAft>
                <a:spcPts val="0"/>
              </a:spcAft>
              <a:buClr>
                <a:srgbClr val="000000"/>
              </a:buClr>
              <a:buSzPts val="1300"/>
              <a:buFont typeface="Arial"/>
              <a:buNone/>
            </a:pPr>
            <a:r>
              <a:t/>
            </a:r>
            <a:endParaRPr b="1" i="0" sz="1300" u="none" cap="none" strike="noStrike">
              <a:solidFill>
                <a:schemeClr val="dk1"/>
              </a:solidFill>
              <a:latin typeface="Lato"/>
              <a:ea typeface="Lato"/>
              <a:cs typeface="Lato"/>
              <a:sym typeface="Lato"/>
            </a:endParaRPr>
          </a:p>
          <a:p>
            <a:pPr indent="-311150" lvl="0" marL="457200" marR="0" rtl="0" algn="l">
              <a:lnSpc>
                <a:spcPct val="100000"/>
              </a:lnSpc>
              <a:spcBef>
                <a:spcPts val="0"/>
              </a:spcBef>
              <a:spcAft>
                <a:spcPts val="0"/>
              </a:spcAft>
              <a:buClr>
                <a:schemeClr val="dk1"/>
              </a:buClr>
              <a:buSzPts val="1300"/>
              <a:buFont typeface="Lato"/>
              <a:buAutoNum type="arabicPeriod"/>
            </a:pPr>
            <a:r>
              <a:rPr b="1" i="0" lang="en-GB" sz="1300" u="none" cap="none" strike="noStrike">
                <a:solidFill>
                  <a:schemeClr val="dk1"/>
                </a:solidFill>
                <a:latin typeface="Lato"/>
                <a:ea typeface="Lato"/>
                <a:cs typeface="Lato"/>
                <a:sym typeface="Lato"/>
              </a:rPr>
              <a:t>Would these challenges be the same for someone who started on Route 2?</a:t>
            </a:r>
            <a:endParaRPr b="1" i="0" sz="1200" u="none" cap="none" strike="noStrike">
              <a:solidFill>
                <a:schemeClr val="dk1"/>
              </a:solidFill>
              <a:latin typeface="Lato"/>
              <a:ea typeface="Lato"/>
              <a:cs typeface="Lato"/>
              <a:sym typeface="Lato"/>
            </a:endParaRPr>
          </a:p>
        </p:txBody>
      </p:sp>
      <p:sp>
        <p:nvSpPr>
          <p:cNvPr id="230" name="Google Shape;230;p16"/>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i="0" lang="en-GB" sz="2900" u="none" cap="none" strike="noStrike">
                <a:latin typeface="Lato"/>
                <a:ea typeface="Lato"/>
                <a:cs typeface="Lato"/>
                <a:sym typeface="Lato"/>
              </a:rPr>
              <a:t>Becoming a Marketing executive</a:t>
            </a:r>
            <a:endParaRPr b="1" i="0" sz="2900" u="none" cap="none" strike="noStrike">
              <a:latin typeface="Lato"/>
              <a:ea typeface="Lato"/>
              <a:cs typeface="Lato"/>
              <a:sym typeface="Lato"/>
            </a:endParaRPr>
          </a:p>
        </p:txBody>
      </p:sp>
      <p:sp>
        <p:nvSpPr>
          <p:cNvPr id="231" name="Google Shape;231;p16"/>
          <p:cNvSpPr txBox="1"/>
          <p:nvPr/>
        </p:nvSpPr>
        <p:spPr>
          <a:xfrm>
            <a:off x="188704" y="1006353"/>
            <a:ext cx="1070400" cy="446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700"/>
              <a:buFont typeface="Arial"/>
              <a:buNone/>
            </a:pPr>
            <a:r>
              <a:rPr b="1" i="0" lang="en-GB" sz="1700" u="none" cap="none" strike="noStrike">
                <a:solidFill>
                  <a:srgbClr val="0543B3"/>
                </a:solidFill>
                <a:latin typeface="Lato"/>
                <a:ea typeface="Lato"/>
                <a:cs typeface="Lato"/>
                <a:sym typeface="Lato"/>
              </a:rPr>
              <a:t>Route 1</a:t>
            </a:r>
            <a:endParaRPr b="1" i="0" sz="1700" u="none" cap="none" strike="noStrike">
              <a:solidFill>
                <a:srgbClr val="0543B3"/>
              </a:solidFill>
              <a:latin typeface="Lato"/>
              <a:ea typeface="Lato"/>
              <a:cs typeface="Lato"/>
              <a:sym typeface="Lato"/>
            </a:endParaRPr>
          </a:p>
        </p:txBody>
      </p:sp>
      <p:sp>
        <p:nvSpPr>
          <p:cNvPr id="232" name="Google Shape;232;p16"/>
          <p:cNvSpPr txBox="1"/>
          <p:nvPr/>
        </p:nvSpPr>
        <p:spPr>
          <a:xfrm>
            <a:off x="4588419" y="1045690"/>
            <a:ext cx="1070400" cy="446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700"/>
              <a:buFont typeface="Arial"/>
              <a:buNone/>
            </a:pPr>
            <a:r>
              <a:rPr b="1" i="0" lang="en-GB" sz="1700" u="none" cap="none" strike="noStrike">
                <a:solidFill>
                  <a:srgbClr val="0543B3"/>
                </a:solidFill>
                <a:latin typeface="Lato"/>
                <a:ea typeface="Lato"/>
                <a:cs typeface="Lato"/>
                <a:sym typeface="Lato"/>
              </a:rPr>
              <a:t>Route 2</a:t>
            </a:r>
            <a:endParaRPr b="1" i="0" sz="1700" u="none" cap="none" strike="noStrike">
              <a:solidFill>
                <a:srgbClr val="0543B3"/>
              </a:solidFill>
              <a:latin typeface="Lato"/>
              <a:ea typeface="Lato"/>
              <a:cs typeface="Lato"/>
              <a:sym typeface="Lato"/>
            </a:endParaRPr>
          </a:p>
        </p:txBody>
      </p:sp>
      <p:cxnSp>
        <p:nvCxnSpPr>
          <p:cNvPr id="233" name="Google Shape;233;p16"/>
          <p:cNvCxnSpPr/>
          <p:nvPr/>
        </p:nvCxnSpPr>
        <p:spPr>
          <a:xfrm>
            <a:off x="3118535" y="1778590"/>
            <a:ext cx="7800" cy="2608200"/>
          </a:xfrm>
          <a:prstGeom prst="straightConnector1">
            <a:avLst/>
          </a:prstGeom>
          <a:noFill/>
          <a:ln cap="flat" cmpd="sng" w="19050">
            <a:solidFill>
              <a:schemeClr val="dk2"/>
            </a:solidFill>
            <a:prstDash val="solid"/>
            <a:round/>
            <a:headEnd len="sm" w="sm" type="none"/>
            <a:tailEnd len="sm" w="sm" type="none"/>
          </a:ln>
        </p:spPr>
      </p:cxnSp>
      <p:sp>
        <p:nvSpPr>
          <p:cNvPr id="234" name="Google Shape;234;p16"/>
          <p:cNvSpPr txBox="1"/>
          <p:nvPr/>
        </p:nvSpPr>
        <p:spPr>
          <a:xfrm>
            <a:off x="619949" y="1819140"/>
            <a:ext cx="1986900" cy="785100"/>
          </a:xfrm>
          <a:prstGeom prst="rect">
            <a:avLst/>
          </a:prstGeom>
          <a:noFill/>
          <a:ln cap="flat" cmpd="sng" w="19050">
            <a:solidFill>
              <a:schemeClr val="accent2"/>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300"/>
              <a:buFont typeface="Arial"/>
              <a:buNone/>
            </a:pPr>
            <a:r>
              <a:rPr b="0" i="0" lang="en-GB" sz="1300" u="none" cap="none" strike="noStrike">
                <a:solidFill>
                  <a:schemeClr val="accent1"/>
                </a:solidFill>
                <a:latin typeface="Arial"/>
                <a:ea typeface="Arial"/>
                <a:cs typeface="Arial"/>
                <a:sym typeface="Arial"/>
              </a:rPr>
              <a:t>Complete a Level 3 Apprenticeship in Digital Marketing </a:t>
            </a:r>
            <a:endParaRPr b="0" i="0" sz="1300" u="none" cap="none" strike="noStrike">
              <a:solidFill>
                <a:srgbClr val="0543B3"/>
              </a:solidFill>
              <a:latin typeface="Lato"/>
              <a:ea typeface="Lato"/>
              <a:cs typeface="Lato"/>
              <a:sym typeface="Lato"/>
            </a:endParaRPr>
          </a:p>
        </p:txBody>
      </p:sp>
      <p:sp>
        <p:nvSpPr>
          <p:cNvPr id="235" name="Google Shape;235;p16"/>
          <p:cNvSpPr txBox="1"/>
          <p:nvPr/>
        </p:nvSpPr>
        <p:spPr>
          <a:xfrm>
            <a:off x="598107" y="3063203"/>
            <a:ext cx="2030700" cy="785100"/>
          </a:xfrm>
          <a:prstGeom prst="rect">
            <a:avLst/>
          </a:prstGeom>
          <a:noFill/>
          <a:ln cap="flat" cmpd="sng" w="19050">
            <a:solidFill>
              <a:schemeClr val="accent2"/>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300"/>
              <a:buFont typeface="Arial"/>
              <a:buNone/>
            </a:pPr>
            <a:r>
              <a:rPr b="0" i="0" lang="en-GB" sz="1300" u="none" cap="none" strike="noStrike">
                <a:solidFill>
                  <a:schemeClr val="accent1"/>
                </a:solidFill>
                <a:latin typeface="Arial"/>
                <a:ea typeface="Arial"/>
                <a:cs typeface="Arial"/>
                <a:sym typeface="Arial"/>
              </a:rPr>
              <a:t>Complete a Level 5 Marketing Executive Apprenticeship</a:t>
            </a:r>
            <a:endParaRPr b="0" i="0" sz="1300" u="none" cap="none" strike="noStrike">
              <a:solidFill>
                <a:srgbClr val="0543B3"/>
              </a:solidFill>
              <a:latin typeface="Lato"/>
              <a:ea typeface="Lato"/>
              <a:cs typeface="Lato"/>
              <a:sym typeface="Lato"/>
            </a:endParaRPr>
          </a:p>
        </p:txBody>
      </p:sp>
      <p:sp>
        <p:nvSpPr>
          <p:cNvPr id="236" name="Google Shape;236;p16"/>
          <p:cNvSpPr txBox="1"/>
          <p:nvPr/>
        </p:nvSpPr>
        <p:spPr>
          <a:xfrm>
            <a:off x="3582942" y="1915690"/>
            <a:ext cx="1595700" cy="585000"/>
          </a:xfrm>
          <a:prstGeom prst="rect">
            <a:avLst/>
          </a:prstGeom>
          <a:noFill/>
          <a:ln cap="flat" cmpd="sng" w="19050">
            <a:solidFill>
              <a:schemeClr val="accent2"/>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300"/>
              <a:buFont typeface="Arial"/>
              <a:buNone/>
            </a:pPr>
            <a:r>
              <a:rPr b="0" i="0" lang="en-GB" sz="1300" u="none" cap="none" strike="noStrike">
                <a:solidFill>
                  <a:srgbClr val="0543B3"/>
                </a:solidFill>
                <a:latin typeface="Lato"/>
                <a:ea typeface="Lato"/>
                <a:cs typeface="Lato"/>
                <a:sym typeface="Lato"/>
              </a:rPr>
              <a:t>Study for </a:t>
            </a:r>
            <a:endParaRPr b="0" i="0" sz="1300" u="none" cap="none" strike="noStrike">
              <a:solidFill>
                <a:srgbClr val="0543B3"/>
              </a:solidFill>
              <a:latin typeface="Lato"/>
              <a:ea typeface="Lato"/>
              <a:cs typeface="Lato"/>
              <a:sym typeface="Lato"/>
            </a:endParaRPr>
          </a:p>
          <a:p>
            <a:pPr indent="0" lvl="0" marL="0" marR="0" rtl="0" algn="ctr">
              <a:lnSpc>
                <a:spcPct val="100000"/>
              </a:lnSpc>
              <a:spcBef>
                <a:spcPts val="0"/>
              </a:spcBef>
              <a:spcAft>
                <a:spcPts val="0"/>
              </a:spcAft>
              <a:buClr>
                <a:srgbClr val="000000"/>
              </a:buClr>
              <a:buSzPts val="1300"/>
              <a:buFont typeface="Arial"/>
              <a:buNone/>
            </a:pPr>
            <a:r>
              <a:rPr b="0" i="0" lang="en-GB" sz="1300" u="none" cap="none" strike="noStrike">
                <a:solidFill>
                  <a:srgbClr val="0543B3"/>
                </a:solidFill>
                <a:latin typeface="Lato"/>
                <a:ea typeface="Lato"/>
                <a:cs typeface="Lato"/>
                <a:sym typeface="Lato"/>
              </a:rPr>
              <a:t>A Levels</a:t>
            </a:r>
            <a:endParaRPr b="0" i="0" sz="1300" u="none" cap="none" strike="noStrike">
              <a:solidFill>
                <a:srgbClr val="0543B3"/>
              </a:solidFill>
              <a:latin typeface="Lato"/>
              <a:ea typeface="Lato"/>
              <a:cs typeface="Lato"/>
              <a:sym typeface="Lato"/>
            </a:endParaRPr>
          </a:p>
        </p:txBody>
      </p:sp>
      <p:cxnSp>
        <p:nvCxnSpPr>
          <p:cNvPr id="237" name="Google Shape;237;p16"/>
          <p:cNvCxnSpPr>
            <a:stCxn id="234" idx="2"/>
          </p:cNvCxnSpPr>
          <p:nvPr/>
        </p:nvCxnSpPr>
        <p:spPr>
          <a:xfrm flipH="1">
            <a:off x="1612199" y="2604240"/>
            <a:ext cx="1200" cy="389400"/>
          </a:xfrm>
          <a:prstGeom prst="straightConnector1">
            <a:avLst/>
          </a:prstGeom>
          <a:noFill/>
          <a:ln cap="flat" cmpd="sng" w="9525">
            <a:solidFill>
              <a:schemeClr val="dk2"/>
            </a:solidFill>
            <a:prstDash val="solid"/>
            <a:round/>
            <a:headEnd len="sm" w="sm" type="none"/>
            <a:tailEnd len="med" w="med" type="triangle"/>
          </a:ln>
        </p:spPr>
      </p:cxnSp>
      <p:cxnSp>
        <p:nvCxnSpPr>
          <p:cNvPr id="238" name="Google Shape;238;p16"/>
          <p:cNvCxnSpPr>
            <a:stCxn id="234" idx="0"/>
            <a:endCxn id="239" idx="2"/>
          </p:cNvCxnSpPr>
          <p:nvPr/>
        </p:nvCxnSpPr>
        <p:spPr>
          <a:xfrm rot="-5400000">
            <a:off x="2148599" y="957540"/>
            <a:ext cx="326400" cy="1396800"/>
          </a:xfrm>
          <a:prstGeom prst="bentConnector3">
            <a:avLst>
              <a:gd fmla="val 26670" name="adj1"/>
            </a:avLst>
          </a:prstGeom>
          <a:noFill/>
          <a:ln cap="flat" cmpd="sng" w="9525">
            <a:solidFill>
              <a:schemeClr val="dk2"/>
            </a:solidFill>
            <a:prstDash val="solid"/>
            <a:round/>
            <a:headEnd len="sm" w="sm" type="none"/>
            <a:tailEnd len="sm" w="sm" type="none"/>
          </a:ln>
        </p:spPr>
      </p:cxnSp>
      <p:cxnSp>
        <p:nvCxnSpPr>
          <p:cNvPr id="240" name="Google Shape;240;p16"/>
          <p:cNvCxnSpPr>
            <a:endCxn id="241" idx="3"/>
          </p:cNvCxnSpPr>
          <p:nvPr/>
        </p:nvCxnSpPr>
        <p:spPr>
          <a:xfrm rot="5400000">
            <a:off x="3497225" y="3820274"/>
            <a:ext cx="1145100" cy="750600"/>
          </a:xfrm>
          <a:prstGeom prst="bentConnector2">
            <a:avLst/>
          </a:prstGeom>
          <a:noFill/>
          <a:ln cap="flat" cmpd="sng" w="9525">
            <a:solidFill>
              <a:schemeClr val="dk2"/>
            </a:solidFill>
            <a:prstDash val="solid"/>
            <a:round/>
            <a:headEnd len="sm" w="sm" type="none"/>
            <a:tailEnd len="sm" w="sm" type="none"/>
          </a:ln>
        </p:spPr>
      </p:cxnSp>
      <p:cxnSp>
        <p:nvCxnSpPr>
          <p:cNvPr id="242" name="Google Shape;242;p16"/>
          <p:cNvCxnSpPr>
            <a:stCxn id="236" idx="0"/>
          </p:cNvCxnSpPr>
          <p:nvPr/>
        </p:nvCxnSpPr>
        <p:spPr>
          <a:xfrm flipH="1" rot="5400000">
            <a:off x="3965142" y="1500040"/>
            <a:ext cx="426900" cy="404400"/>
          </a:xfrm>
          <a:prstGeom prst="bentConnector3">
            <a:avLst>
              <a:gd fmla="val 50000" name="adj1"/>
            </a:avLst>
          </a:prstGeom>
          <a:noFill/>
          <a:ln cap="flat" cmpd="sng" w="9525">
            <a:solidFill>
              <a:schemeClr val="dk2"/>
            </a:solidFill>
            <a:prstDash val="solid"/>
            <a:round/>
            <a:headEnd len="sm" w="sm" type="none"/>
            <a:tailEnd len="sm" w="sm" type="none"/>
          </a:ln>
        </p:spPr>
      </p:cxnSp>
      <p:sp>
        <p:nvSpPr>
          <p:cNvPr id="241" name="Google Shape;241;p16"/>
          <p:cNvSpPr txBox="1"/>
          <p:nvPr/>
        </p:nvSpPr>
        <p:spPr>
          <a:xfrm>
            <a:off x="1941275" y="4475624"/>
            <a:ext cx="1753200" cy="585000"/>
          </a:xfrm>
          <a:prstGeom prst="rect">
            <a:avLst/>
          </a:prstGeom>
          <a:solidFill>
            <a:schemeClr val="accent2"/>
          </a:solid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300"/>
              <a:buFont typeface="Arial"/>
              <a:buNone/>
            </a:pPr>
            <a:r>
              <a:rPr b="0" i="0" lang="en-GB" sz="1300" u="none" cap="none" strike="noStrike">
                <a:solidFill>
                  <a:schemeClr val="dk1"/>
                </a:solidFill>
                <a:latin typeface="Lato"/>
                <a:ea typeface="Lato"/>
                <a:cs typeface="Lato"/>
                <a:sym typeface="Lato"/>
              </a:rPr>
              <a:t>Apply to become a </a:t>
            </a:r>
            <a:endParaRPr b="0" i="0" sz="1300" u="none" cap="none" strike="noStrike">
              <a:solidFill>
                <a:schemeClr val="dk1"/>
              </a:solidFill>
              <a:latin typeface="Lato"/>
              <a:ea typeface="Lato"/>
              <a:cs typeface="Lato"/>
              <a:sym typeface="Lato"/>
            </a:endParaRPr>
          </a:p>
          <a:p>
            <a:pPr indent="0" lvl="0" marL="0" marR="0" rtl="0" algn="ctr">
              <a:lnSpc>
                <a:spcPct val="100000"/>
              </a:lnSpc>
              <a:spcBef>
                <a:spcPts val="0"/>
              </a:spcBef>
              <a:spcAft>
                <a:spcPts val="0"/>
              </a:spcAft>
              <a:buClr>
                <a:srgbClr val="000000"/>
              </a:buClr>
              <a:buSzPts val="1300"/>
              <a:buFont typeface="Arial"/>
              <a:buNone/>
            </a:pPr>
            <a:r>
              <a:rPr b="0" i="0" lang="en-GB" sz="1300" u="none" cap="none" strike="noStrike">
                <a:solidFill>
                  <a:schemeClr val="dk1"/>
                </a:solidFill>
                <a:latin typeface="Lato"/>
                <a:ea typeface="Lato"/>
                <a:cs typeface="Lato"/>
                <a:sym typeface="Lato"/>
              </a:rPr>
              <a:t>marketing executive</a:t>
            </a:r>
            <a:endParaRPr b="1" i="0" sz="1400" u="none" cap="none" strike="noStrike">
              <a:solidFill>
                <a:schemeClr val="dk1"/>
              </a:solidFill>
              <a:latin typeface="Lato"/>
              <a:ea typeface="Lato"/>
              <a:cs typeface="Lato"/>
              <a:sym typeface="Lato"/>
            </a:endParaRPr>
          </a:p>
        </p:txBody>
      </p:sp>
      <p:cxnSp>
        <p:nvCxnSpPr>
          <p:cNvPr id="243" name="Google Shape;243;p16"/>
          <p:cNvCxnSpPr>
            <a:stCxn id="235" idx="2"/>
            <a:endCxn id="241" idx="1"/>
          </p:cNvCxnSpPr>
          <p:nvPr/>
        </p:nvCxnSpPr>
        <p:spPr>
          <a:xfrm flipH="1" rot="-5400000">
            <a:off x="1317507" y="4144253"/>
            <a:ext cx="919800" cy="327900"/>
          </a:xfrm>
          <a:prstGeom prst="bentConnector2">
            <a:avLst/>
          </a:prstGeom>
          <a:noFill/>
          <a:ln cap="flat" cmpd="sng" w="9525">
            <a:solidFill>
              <a:schemeClr val="dk2"/>
            </a:solidFill>
            <a:prstDash val="solid"/>
            <a:round/>
            <a:headEnd len="sm" w="sm" type="none"/>
            <a:tailEnd len="sm" w="sm" type="none"/>
          </a:ln>
        </p:spPr>
      </p:cxnSp>
      <p:sp>
        <p:nvSpPr>
          <p:cNvPr id="239" name="Google Shape;239;p16"/>
          <p:cNvSpPr txBox="1"/>
          <p:nvPr/>
        </p:nvSpPr>
        <p:spPr>
          <a:xfrm>
            <a:off x="1673682" y="1123365"/>
            <a:ext cx="2673300" cy="369300"/>
          </a:xfrm>
          <a:prstGeom prst="rect">
            <a:avLst/>
          </a:prstGeom>
          <a:solidFill>
            <a:schemeClr val="accent1"/>
          </a:solid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200"/>
              <a:buFont typeface="Arial"/>
              <a:buNone/>
            </a:pPr>
            <a:r>
              <a:rPr b="1" i="0" lang="en-GB" sz="1200" u="none" cap="none" strike="noStrike">
                <a:solidFill>
                  <a:schemeClr val="lt1"/>
                </a:solidFill>
                <a:latin typeface="Lato"/>
                <a:ea typeface="Lato"/>
                <a:cs typeface="Lato"/>
                <a:sym typeface="Lato"/>
              </a:rPr>
              <a:t>Complete GCSEs</a:t>
            </a:r>
            <a:endParaRPr b="1" i="0" sz="1200" u="none" cap="none" strike="noStrike">
              <a:solidFill>
                <a:schemeClr val="lt1"/>
              </a:solidFill>
              <a:latin typeface="Lato"/>
              <a:ea typeface="Lato"/>
              <a:cs typeface="Lato"/>
              <a:sym typeface="Lato"/>
            </a:endParaRPr>
          </a:p>
        </p:txBody>
      </p:sp>
      <p:sp>
        <p:nvSpPr>
          <p:cNvPr id="244" name="Google Shape;244;p16"/>
          <p:cNvSpPr txBox="1"/>
          <p:nvPr/>
        </p:nvSpPr>
        <p:spPr>
          <a:xfrm>
            <a:off x="3616052" y="3327890"/>
            <a:ext cx="1539300" cy="585000"/>
          </a:xfrm>
          <a:prstGeom prst="rect">
            <a:avLst/>
          </a:prstGeom>
          <a:solidFill>
            <a:schemeClr val="lt1"/>
          </a:solidFill>
          <a:ln cap="flat" cmpd="sng" w="19050">
            <a:solidFill>
              <a:schemeClr val="accent2"/>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300"/>
              <a:buFont typeface="Arial"/>
              <a:buNone/>
            </a:pPr>
            <a:r>
              <a:rPr b="0" i="0" lang="en-GB" sz="1300" u="none" cap="none" strike="noStrike">
                <a:solidFill>
                  <a:srgbClr val="0543B3"/>
                </a:solidFill>
                <a:latin typeface="Arial"/>
                <a:ea typeface="Arial"/>
                <a:cs typeface="Arial"/>
                <a:sym typeface="Arial"/>
              </a:rPr>
              <a:t>Complete a university degree</a:t>
            </a:r>
            <a:endParaRPr b="0" i="0" sz="1300" u="none" cap="none" strike="noStrike">
              <a:solidFill>
                <a:srgbClr val="0543B3"/>
              </a:solidFill>
              <a:latin typeface="Arial"/>
              <a:ea typeface="Arial"/>
              <a:cs typeface="Arial"/>
              <a:sym typeface="Arial"/>
            </a:endParaRPr>
          </a:p>
        </p:txBody>
      </p:sp>
      <p:cxnSp>
        <p:nvCxnSpPr>
          <p:cNvPr id="245" name="Google Shape;245;p16"/>
          <p:cNvCxnSpPr/>
          <p:nvPr/>
        </p:nvCxnSpPr>
        <p:spPr>
          <a:xfrm flipH="1">
            <a:off x="4437855" y="2936603"/>
            <a:ext cx="1200" cy="389400"/>
          </a:xfrm>
          <a:prstGeom prst="straightConnector1">
            <a:avLst/>
          </a:prstGeom>
          <a:noFill/>
          <a:ln cap="flat" cmpd="sng" w="9525">
            <a:solidFill>
              <a:schemeClr val="dk2"/>
            </a:solidFill>
            <a:prstDash val="solid"/>
            <a:round/>
            <a:headEnd len="sm" w="sm" type="none"/>
            <a:tailEnd len="med" w="med" type="triangle"/>
          </a:ln>
        </p:spPr>
      </p:cxnSp>
      <p:sp>
        <p:nvSpPr>
          <p:cNvPr id="246" name="Google Shape;246;p16"/>
          <p:cNvSpPr txBox="1"/>
          <p:nvPr/>
        </p:nvSpPr>
        <p:spPr>
          <a:xfrm>
            <a:off x="3462250" y="2502515"/>
            <a:ext cx="1836900" cy="600300"/>
          </a:xfrm>
          <a:prstGeom prst="rect">
            <a:avLst/>
          </a:prstGeom>
          <a:solidFill>
            <a:schemeClr val="lt1"/>
          </a:solid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chemeClr val="dk1"/>
                </a:solidFill>
                <a:latin typeface="Lato"/>
                <a:ea typeface="Lato"/>
                <a:cs typeface="Lato"/>
                <a:sym typeface="Lato"/>
              </a:rPr>
              <a:t>Specific A levels won't necessarily be required for a career in digital marketing</a:t>
            </a:r>
            <a:endParaRPr b="1" i="0" sz="900" u="none" cap="none" strike="noStrike">
              <a:solidFill>
                <a:schemeClr val="dk1"/>
              </a:solidFill>
              <a:latin typeface="Lato"/>
              <a:ea typeface="Lato"/>
              <a:cs typeface="Lato"/>
              <a:sym typeface="Lato"/>
            </a:endParaRPr>
          </a:p>
        </p:txBody>
      </p:sp>
      <p:sp>
        <p:nvSpPr>
          <p:cNvPr id="247" name="Google Shape;247;p16"/>
          <p:cNvSpPr txBox="1"/>
          <p:nvPr/>
        </p:nvSpPr>
        <p:spPr>
          <a:xfrm>
            <a:off x="3444975" y="4013924"/>
            <a:ext cx="1986900" cy="461700"/>
          </a:xfrm>
          <a:prstGeom prst="rect">
            <a:avLst/>
          </a:prstGeom>
          <a:solidFill>
            <a:schemeClr val="lt1"/>
          </a:solid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chemeClr val="dk1"/>
                </a:solidFill>
                <a:latin typeface="Lato"/>
                <a:ea typeface="Lato"/>
                <a:cs typeface="Lato"/>
                <a:sym typeface="Lato"/>
              </a:rPr>
              <a:t>A range of degrees could be useful for a position in digital marketing </a:t>
            </a:r>
            <a:endParaRPr b="1" i="0" sz="900" u="none" cap="none" strike="noStrike">
              <a:solidFill>
                <a:schemeClr val="dk1"/>
              </a:solidFill>
              <a:latin typeface="Lato"/>
              <a:ea typeface="Lato"/>
              <a:cs typeface="Lato"/>
              <a:sym typeface="La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3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3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3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3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3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4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3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3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4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4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4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4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4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graphicFrame>
        <p:nvGraphicFramePr>
          <p:cNvPr id="252" name="Google Shape;252;p17"/>
          <p:cNvGraphicFramePr/>
          <p:nvPr/>
        </p:nvGraphicFramePr>
        <p:xfrm>
          <a:off x="360375" y="1577425"/>
          <a:ext cx="3000000" cy="3000000"/>
        </p:xfrm>
        <a:graphic>
          <a:graphicData uri="http://schemas.openxmlformats.org/drawingml/2006/table">
            <a:tbl>
              <a:tblPr>
                <a:noFill/>
                <a:tableStyleId>{8EC9ACEC-D7DB-434A-BBD8-2C261259F610}</a:tableStyleId>
              </a:tblPr>
              <a:tblGrid>
                <a:gridCol w="3619500"/>
                <a:gridCol w="3619500"/>
              </a:tblGrid>
              <a:tr h="558825">
                <a:tc>
                  <a:txBody>
                    <a:bodyPr/>
                    <a:lstStyle/>
                    <a:p>
                      <a:pPr indent="0" lvl="0" marL="0" marR="0" rtl="0" algn="l">
                        <a:lnSpc>
                          <a:spcPct val="100000"/>
                        </a:lnSpc>
                        <a:spcBef>
                          <a:spcPts val="0"/>
                        </a:spcBef>
                        <a:spcAft>
                          <a:spcPts val="0"/>
                        </a:spcAft>
                        <a:buClr>
                          <a:srgbClr val="000000"/>
                        </a:buClr>
                        <a:buSzPts val="1400"/>
                        <a:buFont typeface="Arial"/>
                        <a:buNone/>
                      </a:pPr>
                      <a:r>
                        <a:rPr b="1" lang="en-GB" sz="1400" u="none" cap="none" strike="noStrike">
                          <a:solidFill>
                            <a:srgbClr val="6AA84F"/>
                          </a:solidFill>
                          <a:latin typeface="Lato"/>
                          <a:ea typeface="Lato"/>
                          <a:cs typeface="Lato"/>
                          <a:sym typeface="Lato"/>
                        </a:rPr>
                        <a:t>Advantages of doing a Degree Apprenticeship</a:t>
                      </a:r>
                      <a:endParaRPr b="1" sz="1400" u="none" cap="none" strike="noStrike">
                        <a:solidFill>
                          <a:srgbClr val="6AA84F"/>
                        </a:solidFill>
                        <a:latin typeface="Lato"/>
                        <a:ea typeface="Lato"/>
                        <a:cs typeface="Lato"/>
                        <a:sym typeface="Lato"/>
                      </a:endParaRPr>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b="1" lang="en-GB" sz="1400" u="none" cap="none" strike="noStrike">
                          <a:solidFill>
                            <a:srgbClr val="FF0000"/>
                          </a:solidFill>
                          <a:latin typeface="Lato"/>
                          <a:ea typeface="Lato"/>
                          <a:cs typeface="Lato"/>
                          <a:sym typeface="Lato"/>
                        </a:rPr>
                        <a:t>Disadvantages of doing a Degree Apprenticeship </a:t>
                      </a:r>
                      <a:endParaRPr b="1" sz="1400" u="none" cap="none" strike="noStrike">
                        <a:solidFill>
                          <a:srgbClr val="FF0000"/>
                        </a:solidFill>
                        <a:latin typeface="Lato"/>
                        <a:ea typeface="Lato"/>
                        <a:cs typeface="Lato"/>
                        <a:sym typeface="Lato"/>
                      </a:endParaRPr>
                    </a:p>
                  </a:txBody>
                  <a:tcPr marT="91425" marB="91425" marR="91425" marL="91425"/>
                </a:tc>
              </a:tr>
              <a:tr h="2309550">
                <a:tc>
                  <a:txBody>
                    <a:bodyPr/>
                    <a:lstStyle/>
                    <a:p>
                      <a:pPr indent="-317500" lvl="0" marL="457200" marR="0" rtl="0" algn="l">
                        <a:lnSpc>
                          <a:spcPct val="100000"/>
                        </a:lnSpc>
                        <a:spcBef>
                          <a:spcPts val="0"/>
                        </a:spcBef>
                        <a:spcAft>
                          <a:spcPts val="0"/>
                        </a:spcAft>
                        <a:buClr>
                          <a:srgbClr val="000000"/>
                        </a:buClr>
                        <a:buSzPts val="1400"/>
                        <a:buFont typeface="Lato"/>
                        <a:buChar char="●"/>
                      </a:pPr>
                      <a:r>
                        <a:rPr lang="en-GB" sz="1400" u="none" cap="none" strike="noStrike">
                          <a:latin typeface="Lato"/>
                          <a:ea typeface="Lato"/>
                          <a:cs typeface="Lato"/>
                          <a:sym typeface="Lato"/>
                        </a:rPr>
                        <a:t>Start earning an income at least three years earlier than studying for a degree</a:t>
                      </a:r>
                      <a:endParaRPr sz="1400" u="none" cap="none" strike="noStrike">
                        <a:latin typeface="Lato"/>
                        <a:ea typeface="Lato"/>
                        <a:cs typeface="Lato"/>
                        <a:sym typeface="Lato"/>
                      </a:endParaRPr>
                    </a:p>
                    <a:p>
                      <a:pPr indent="-317500" lvl="0" marL="457200" marR="0" rtl="0" algn="l">
                        <a:lnSpc>
                          <a:spcPct val="100000"/>
                        </a:lnSpc>
                        <a:spcBef>
                          <a:spcPts val="0"/>
                        </a:spcBef>
                        <a:spcAft>
                          <a:spcPts val="0"/>
                        </a:spcAft>
                        <a:buClr>
                          <a:srgbClr val="000000"/>
                        </a:buClr>
                        <a:buSzPts val="1400"/>
                        <a:buFont typeface="Lato"/>
                        <a:buChar char="●"/>
                      </a:pPr>
                      <a:r>
                        <a:rPr lang="en-GB" sz="1400" u="none" cap="none" strike="noStrike">
                          <a:latin typeface="Lato"/>
                          <a:ea typeface="Lato"/>
                          <a:cs typeface="Lato"/>
                          <a:sym typeface="Lato"/>
                        </a:rPr>
                        <a:t>Gain valuable work experience </a:t>
                      </a:r>
                      <a:endParaRPr sz="1400" u="none" cap="none" strike="noStrike">
                        <a:latin typeface="Lato"/>
                        <a:ea typeface="Lato"/>
                        <a:cs typeface="Lato"/>
                        <a:sym typeface="Lato"/>
                      </a:endParaRPr>
                    </a:p>
                    <a:p>
                      <a:pPr indent="-317500" lvl="0" marL="457200" marR="0" rtl="0" algn="l">
                        <a:lnSpc>
                          <a:spcPct val="100000"/>
                        </a:lnSpc>
                        <a:spcBef>
                          <a:spcPts val="0"/>
                        </a:spcBef>
                        <a:spcAft>
                          <a:spcPts val="0"/>
                        </a:spcAft>
                        <a:buClr>
                          <a:srgbClr val="000000"/>
                        </a:buClr>
                        <a:buSzPts val="1400"/>
                        <a:buFont typeface="Lato"/>
                        <a:buChar char="●"/>
                      </a:pPr>
                      <a:r>
                        <a:rPr lang="en-GB" sz="1400" u="none" cap="none" strike="noStrike">
                          <a:latin typeface="Lato"/>
                          <a:ea typeface="Lato"/>
                          <a:cs typeface="Lato"/>
                          <a:sym typeface="Lato"/>
                        </a:rPr>
                        <a:t>Have the opportunity to progress through a career while peers are studying</a:t>
                      </a:r>
                      <a:endParaRPr sz="1400" u="none" cap="none" strike="noStrike">
                        <a:latin typeface="Lato"/>
                        <a:ea typeface="Lato"/>
                        <a:cs typeface="Lato"/>
                        <a:sym typeface="Lato"/>
                      </a:endParaRPr>
                    </a:p>
                    <a:p>
                      <a:pPr indent="-317500" lvl="0" marL="457200" marR="0" rtl="0" algn="l">
                        <a:lnSpc>
                          <a:spcPct val="100000"/>
                        </a:lnSpc>
                        <a:spcBef>
                          <a:spcPts val="0"/>
                        </a:spcBef>
                        <a:spcAft>
                          <a:spcPts val="0"/>
                        </a:spcAft>
                        <a:buClr>
                          <a:srgbClr val="000000"/>
                        </a:buClr>
                        <a:buSzPts val="1400"/>
                        <a:buFont typeface="Lato"/>
                        <a:buChar char="●"/>
                      </a:pPr>
                      <a:r>
                        <a:rPr lang="en-GB" sz="1400" u="none" cap="none" strike="noStrike">
                          <a:latin typeface="Lato"/>
                          <a:ea typeface="Lato"/>
                          <a:cs typeface="Lato"/>
                          <a:sym typeface="Lato"/>
                        </a:rPr>
                        <a:t>No tuition fees</a:t>
                      </a:r>
                      <a:endParaRPr sz="1400" u="none" cap="none" strike="noStrike">
                        <a:latin typeface="Lato"/>
                        <a:ea typeface="Lato"/>
                        <a:cs typeface="Lato"/>
                        <a:sym typeface="Lato"/>
                      </a:endParaRPr>
                    </a:p>
                    <a:p>
                      <a:pPr indent="-317500" lvl="0" marL="457200" marR="0" rtl="0" algn="l">
                        <a:lnSpc>
                          <a:spcPct val="100000"/>
                        </a:lnSpc>
                        <a:spcBef>
                          <a:spcPts val="0"/>
                        </a:spcBef>
                        <a:spcAft>
                          <a:spcPts val="0"/>
                        </a:spcAft>
                        <a:buClr>
                          <a:srgbClr val="000000"/>
                        </a:buClr>
                        <a:buSzPts val="1400"/>
                        <a:buFont typeface="Lato"/>
                        <a:buChar char="●"/>
                      </a:pPr>
                      <a:r>
                        <a:rPr lang="en-GB" sz="1400" u="none" cap="none" strike="noStrike">
                          <a:latin typeface="Lato"/>
                          <a:ea typeface="Lato"/>
                          <a:cs typeface="Lato"/>
                          <a:sym typeface="Lato"/>
                        </a:rPr>
                        <a:t>All of the advantages of the previous slide, plus</a:t>
                      </a:r>
                      <a:endParaRPr sz="1400" u="none" cap="none" strike="noStrike">
                        <a:latin typeface="Lato"/>
                        <a:ea typeface="Lato"/>
                        <a:cs typeface="Lato"/>
                        <a:sym typeface="Lato"/>
                      </a:endParaRPr>
                    </a:p>
                    <a:p>
                      <a:pPr indent="-317500" lvl="0" marL="457200" marR="0" rtl="0" algn="l">
                        <a:lnSpc>
                          <a:spcPct val="100000"/>
                        </a:lnSpc>
                        <a:spcBef>
                          <a:spcPts val="0"/>
                        </a:spcBef>
                        <a:spcAft>
                          <a:spcPts val="0"/>
                        </a:spcAft>
                        <a:buClr>
                          <a:srgbClr val="000000"/>
                        </a:buClr>
                        <a:buSzPts val="1400"/>
                        <a:buFont typeface="Lato"/>
                        <a:buChar char="●"/>
                      </a:pPr>
                      <a:r>
                        <a:rPr lang="en-GB" sz="1400" u="none" cap="none" strike="noStrike">
                          <a:latin typeface="Lato"/>
                          <a:ea typeface="Lato"/>
                          <a:cs typeface="Lato"/>
                          <a:sym typeface="Lato"/>
                        </a:rPr>
                        <a:t>Could come out with the same degree as  going down the university route, only with no student debt</a:t>
                      </a:r>
                      <a:endParaRPr sz="1400" u="none" cap="none" strike="noStrike">
                        <a:latin typeface="Lato"/>
                        <a:ea typeface="Lato"/>
                        <a:cs typeface="Lato"/>
                        <a:sym typeface="Lato"/>
                      </a:endParaRPr>
                    </a:p>
                  </a:txBody>
                  <a:tcPr marT="91425" marB="91425" marR="91425" marL="91425"/>
                </a:tc>
                <a:tc>
                  <a:txBody>
                    <a:bodyPr/>
                    <a:lstStyle/>
                    <a:p>
                      <a:pPr indent="-317500" lvl="0" marL="457200" marR="0" rtl="0" algn="l">
                        <a:lnSpc>
                          <a:spcPct val="100000"/>
                        </a:lnSpc>
                        <a:spcBef>
                          <a:spcPts val="0"/>
                        </a:spcBef>
                        <a:spcAft>
                          <a:spcPts val="0"/>
                        </a:spcAft>
                        <a:buClr>
                          <a:srgbClr val="000000"/>
                        </a:buClr>
                        <a:buSzPts val="1400"/>
                        <a:buFont typeface="Lato"/>
                        <a:buChar char="●"/>
                      </a:pPr>
                      <a:r>
                        <a:rPr lang="en-GB" sz="1400" u="none" cap="none" strike="noStrike">
                          <a:latin typeface="Lato"/>
                          <a:ea typeface="Lato"/>
                          <a:cs typeface="Lato"/>
                          <a:sym typeface="Lato"/>
                        </a:rPr>
                        <a:t>Not all degrees are available through a degree apprenticeship</a:t>
                      </a:r>
                      <a:endParaRPr sz="1400" u="none" cap="none" strike="noStrike">
                        <a:latin typeface="Lato"/>
                        <a:ea typeface="Lato"/>
                        <a:cs typeface="Lato"/>
                        <a:sym typeface="Lato"/>
                      </a:endParaRPr>
                    </a:p>
                    <a:p>
                      <a:pPr indent="-317500" lvl="0" marL="457200" marR="0" rtl="0" algn="l">
                        <a:lnSpc>
                          <a:spcPct val="100000"/>
                        </a:lnSpc>
                        <a:spcBef>
                          <a:spcPts val="1000"/>
                        </a:spcBef>
                        <a:spcAft>
                          <a:spcPts val="0"/>
                        </a:spcAft>
                        <a:buClr>
                          <a:srgbClr val="000000"/>
                        </a:buClr>
                        <a:buSzPts val="1400"/>
                        <a:buFont typeface="Lato"/>
                        <a:buChar char="●"/>
                      </a:pPr>
                      <a:r>
                        <a:rPr lang="en-GB" sz="1400" u="none" cap="none" strike="noStrike">
                          <a:latin typeface="Lato"/>
                          <a:ea typeface="Lato"/>
                          <a:cs typeface="Lato"/>
                          <a:sym typeface="Lato"/>
                        </a:rPr>
                        <a:t>May miss out on aspects of university life despite acquiring a degree</a:t>
                      </a:r>
                      <a:endParaRPr sz="1400" u="none" cap="none" strike="noStrike">
                        <a:latin typeface="Lato"/>
                        <a:ea typeface="Lato"/>
                        <a:cs typeface="Lato"/>
                        <a:sym typeface="Lato"/>
                      </a:endParaRPr>
                    </a:p>
                  </a:txBody>
                  <a:tcPr marT="91425" marB="91425" marR="91425" marL="91425"/>
                </a:tc>
              </a:tr>
            </a:tbl>
          </a:graphicData>
        </a:graphic>
      </p:graphicFrame>
      <p:sp>
        <p:nvSpPr>
          <p:cNvPr id="253" name="Google Shape;253;p17"/>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i="0" lang="en-GB" sz="2900" u="none" cap="none" strike="noStrike">
                <a:latin typeface="Lato"/>
                <a:ea typeface="Lato"/>
                <a:cs typeface="Lato"/>
                <a:sym typeface="Lato"/>
              </a:rPr>
              <a:t>Higher (L</a:t>
            </a:r>
            <a:r>
              <a:rPr lang="en-GB"/>
              <a:t>6</a:t>
            </a:r>
            <a:r>
              <a:rPr b="1" i="0" lang="en-GB" sz="2900" u="none" cap="none" strike="noStrike">
                <a:latin typeface="Lato"/>
                <a:ea typeface="Lato"/>
                <a:cs typeface="Lato"/>
                <a:sym typeface="Lato"/>
              </a:rPr>
              <a:t> and </a:t>
            </a:r>
            <a:r>
              <a:rPr lang="en-GB"/>
              <a:t>7</a:t>
            </a:r>
            <a:r>
              <a:rPr b="1" i="0" lang="en-GB" sz="2900" u="none" cap="none" strike="noStrike">
                <a:latin typeface="Lato"/>
                <a:ea typeface="Lato"/>
                <a:cs typeface="Lato"/>
                <a:sym typeface="Lato"/>
              </a:rPr>
              <a:t>) Apprenticeships vs University</a:t>
            </a:r>
            <a:endParaRPr b="1" i="0" sz="2700" u="none" cap="none" strike="noStrike">
              <a:latin typeface="Lato"/>
              <a:ea typeface="Lato"/>
              <a:cs typeface="Lato"/>
              <a:sym typeface="Lato"/>
            </a:endParaRPr>
          </a:p>
        </p:txBody>
      </p:sp>
      <p:sp>
        <p:nvSpPr>
          <p:cNvPr id="254" name="Google Shape;254;p17"/>
          <p:cNvSpPr txBox="1"/>
          <p:nvPr/>
        </p:nvSpPr>
        <p:spPr>
          <a:xfrm>
            <a:off x="684175" y="1140925"/>
            <a:ext cx="76569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FF8022"/>
                </a:solidFill>
                <a:latin typeface="Lato"/>
                <a:ea typeface="Lato"/>
                <a:cs typeface="Lato"/>
                <a:sym typeface="Lato"/>
              </a:rPr>
              <a:t>What are the advantages and disadvantages of taking Level 6 and 7 apprenticeships?</a:t>
            </a:r>
            <a:endParaRPr b="1" i="0" sz="1400" u="none" cap="none" strike="noStrike">
              <a:solidFill>
                <a:srgbClr val="FF8022"/>
              </a:solidFill>
              <a:latin typeface="Lato"/>
              <a:ea typeface="Lato"/>
              <a:cs typeface="Lato"/>
              <a:sym typeface="Lato"/>
            </a:endParaRPr>
          </a:p>
        </p:txBody>
      </p:sp>
      <p:pic>
        <p:nvPicPr>
          <p:cNvPr id="255" name="Google Shape;255;p17"/>
          <p:cNvPicPr preferRelativeResize="0"/>
          <p:nvPr/>
        </p:nvPicPr>
        <p:blipFill rotWithShape="1">
          <a:blip r:embed="rId3">
            <a:alphaModFix/>
          </a:blip>
          <a:srcRect b="0" l="0" r="0" t="0"/>
          <a:stretch/>
        </p:blipFill>
        <p:spPr>
          <a:xfrm>
            <a:off x="93925" y="1140923"/>
            <a:ext cx="400200" cy="400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1"/>
        </a:solidFill>
      </p:bgPr>
    </p:bg>
    <p:spTree>
      <p:nvGrpSpPr>
        <p:cNvPr id="259" name="Shape 259"/>
        <p:cNvGrpSpPr/>
        <p:nvPr/>
      </p:nvGrpSpPr>
      <p:grpSpPr>
        <a:xfrm>
          <a:off x="0" y="0"/>
          <a:ext cx="0" cy="0"/>
          <a:chOff x="0" y="0"/>
          <a:chExt cx="0" cy="0"/>
        </a:xfrm>
      </p:grpSpPr>
      <p:sp>
        <p:nvSpPr>
          <p:cNvPr id="260" name="Google Shape;260;p18"/>
          <p:cNvSpPr txBox="1"/>
          <p:nvPr>
            <p:ph type="title"/>
          </p:nvPr>
        </p:nvSpPr>
        <p:spPr>
          <a:xfrm>
            <a:off x="405150" y="195300"/>
            <a:ext cx="8552100" cy="14529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990"/>
              <a:buFont typeface="Arial"/>
              <a:buNone/>
            </a:pPr>
            <a:r>
              <a:rPr lang="en-GB" sz="5000">
                <a:solidFill>
                  <a:schemeClr val="lt1"/>
                </a:solidFill>
              </a:rPr>
              <a:t>Reflection</a:t>
            </a:r>
            <a:endParaRPr b="1" i="0" sz="5000" u="none" cap="none" strike="noStrike">
              <a:solidFill>
                <a:schemeClr val="lt1"/>
              </a:solidFill>
              <a:latin typeface="Lato"/>
              <a:ea typeface="Lato"/>
              <a:cs typeface="Lato"/>
              <a:sym typeface="Lato"/>
            </a:endParaRPr>
          </a:p>
        </p:txBody>
      </p:sp>
      <p:sp>
        <p:nvSpPr>
          <p:cNvPr id="261" name="Google Shape;261;p18"/>
          <p:cNvSpPr txBox="1"/>
          <p:nvPr/>
        </p:nvSpPr>
        <p:spPr>
          <a:xfrm>
            <a:off x="1099650" y="2031350"/>
            <a:ext cx="69447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Clr>
                <a:srgbClr val="000000"/>
              </a:buClr>
              <a:buSzPts val="2400"/>
              <a:buFont typeface="Arial"/>
              <a:buNone/>
            </a:pPr>
            <a:r>
              <a:rPr b="1" lang="en-GB" sz="2400">
                <a:solidFill>
                  <a:schemeClr val="lt1"/>
                </a:solidFill>
                <a:latin typeface="Lato"/>
                <a:ea typeface="Lato"/>
                <a:cs typeface="Lato"/>
                <a:sym typeface="Lato"/>
              </a:rPr>
              <a:t>Would you consider an apprenticeship?</a:t>
            </a:r>
            <a:endParaRPr b="1" sz="2400">
              <a:solidFill>
                <a:schemeClr val="lt1"/>
              </a:solidFill>
              <a:latin typeface="Lato"/>
              <a:ea typeface="Lato"/>
              <a:cs typeface="Lato"/>
              <a:sym typeface="Lato"/>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 name="Shape 69"/>
        <p:cNvGrpSpPr/>
        <p:nvPr/>
      </p:nvGrpSpPr>
      <p:grpSpPr>
        <a:xfrm>
          <a:off x="0" y="0"/>
          <a:ext cx="0" cy="0"/>
          <a:chOff x="0" y="0"/>
          <a:chExt cx="0" cy="0"/>
        </a:xfrm>
      </p:grpSpPr>
      <p:sp>
        <p:nvSpPr>
          <p:cNvPr id="70" name="Google Shape;70;g3b35df0ce3d_0_0"/>
          <p:cNvSpPr txBox="1"/>
          <p:nvPr/>
        </p:nvSpPr>
        <p:spPr>
          <a:xfrm>
            <a:off x="467426" y="427750"/>
            <a:ext cx="5029500" cy="7812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rgbClr val="000000"/>
              </a:buClr>
              <a:buSzPts val="3600"/>
              <a:buFont typeface="Arial"/>
              <a:buNone/>
            </a:pPr>
            <a:r>
              <a:rPr b="1" i="0" lang="en-GB" sz="3600" u="none" cap="none" strike="noStrike">
                <a:solidFill>
                  <a:srgbClr val="FF8022"/>
                </a:solidFill>
                <a:latin typeface="Lato Black"/>
                <a:ea typeface="Lato Black"/>
                <a:cs typeface="Lato Black"/>
                <a:sym typeface="Lato Black"/>
              </a:rPr>
              <a:t>What is FT F</a:t>
            </a:r>
            <a:r>
              <a:rPr b="1" lang="en-GB" sz="3600">
                <a:solidFill>
                  <a:srgbClr val="FF8022"/>
                </a:solidFill>
                <a:latin typeface="Lato Black"/>
                <a:ea typeface="Lato Black"/>
                <a:cs typeface="Lato Black"/>
                <a:sym typeface="Lato Black"/>
              </a:rPr>
              <a:t>lic</a:t>
            </a:r>
            <a:r>
              <a:rPr b="1" i="0" lang="en-GB" sz="3600" u="none" cap="none" strike="noStrike">
                <a:solidFill>
                  <a:srgbClr val="FF8022"/>
                </a:solidFill>
                <a:latin typeface="Lato Black"/>
                <a:ea typeface="Lato Black"/>
                <a:cs typeface="Lato Black"/>
                <a:sym typeface="Lato Black"/>
              </a:rPr>
              <a:t>?</a:t>
            </a:r>
            <a:endParaRPr b="1" i="0" sz="3600" u="none" cap="none" strike="noStrike">
              <a:solidFill>
                <a:srgbClr val="FF8022"/>
              </a:solidFill>
              <a:latin typeface="Lato Black"/>
              <a:ea typeface="Lato Black"/>
              <a:cs typeface="Lato Black"/>
              <a:sym typeface="Lato Black"/>
            </a:endParaRPr>
          </a:p>
        </p:txBody>
      </p:sp>
      <p:sp>
        <p:nvSpPr>
          <p:cNvPr id="71" name="Google Shape;71;g3b35df0ce3d_0_0"/>
          <p:cNvSpPr txBox="1"/>
          <p:nvPr/>
        </p:nvSpPr>
        <p:spPr>
          <a:xfrm>
            <a:off x="467425" y="1198800"/>
            <a:ext cx="8219700" cy="27459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Clr>
                <a:srgbClr val="000000"/>
              </a:buClr>
              <a:buSzPts val="2600"/>
              <a:buFont typeface="Arial"/>
              <a:buNone/>
            </a:pPr>
            <a:r>
              <a:rPr lang="en-GB" sz="2600">
                <a:solidFill>
                  <a:schemeClr val="lt1"/>
                </a:solidFill>
                <a:latin typeface="Lato Light"/>
                <a:ea typeface="Lato Light"/>
                <a:cs typeface="Lato Light"/>
                <a:sym typeface="Lato Light"/>
              </a:rPr>
              <a:t>In 2021 the Financial Times newspaper set up a charity, </a:t>
            </a:r>
            <a:r>
              <a:rPr b="1" lang="en-GB" sz="2600">
                <a:solidFill>
                  <a:schemeClr val="lt1"/>
                </a:solidFill>
                <a:latin typeface="Lato"/>
                <a:ea typeface="Lato"/>
                <a:cs typeface="Lato"/>
                <a:sym typeface="Lato"/>
              </a:rPr>
              <a:t>FT Flic</a:t>
            </a:r>
            <a:r>
              <a:rPr lang="en-GB" sz="2600">
                <a:solidFill>
                  <a:schemeClr val="lt1"/>
                </a:solidFill>
                <a:latin typeface="Lato Light"/>
                <a:ea typeface="Lato Light"/>
                <a:cs typeface="Lato Light"/>
                <a:sym typeface="Lato Light"/>
              </a:rPr>
              <a:t> (Financial Literacy and Inclusion Campaign). </a:t>
            </a:r>
            <a:endParaRPr sz="2600">
              <a:solidFill>
                <a:schemeClr val="lt1"/>
              </a:solidFill>
              <a:latin typeface="Lato Light"/>
              <a:ea typeface="Lato Light"/>
              <a:cs typeface="Lato Light"/>
              <a:sym typeface="Lato Light"/>
            </a:endParaRPr>
          </a:p>
          <a:p>
            <a:pPr indent="0" lvl="0" marL="0" rtl="0" algn="l">
              <a:lnSpc>
                <a:spcPct val="115000"/>
              </a:lnSpc>
              <a:spcBef>
                <a:spcPts val="0"/>
              </a:spcBef>
              <a:spcAft>
                <a:spcPts val="0"/>
              </a:spcAft>
              <a:buClr>
                <a:srgbClr val="000000"/>
              </a:buClr>
              <a:buSzPts val="2600"/>
              <a:buFont typeface="Arial"/>
              <a:buNone/>
            </a:pPr>
            <a:r>
              <a:t/>
            </a:r>
            <a:endParaRPr sz="2600">
              <a:solidFill>
                <a:schemeClr val="lt1"/>
              </a:solidFill>
              <a:latin typeface="Lato Light"/>
              <a:ea typeface="Lato Light"/>
              <a:cs typeface="Lato Light"/>
              <a:sym typeface="Lato Light"/>
            </a:endParaRPr>
          </a:p>
          <a:p>
            <a:pPr indent="0" lvl="0" marL="0" rtl="0" algn="l">
              <a:lnSpc>
                <a:spcPct val="115000"/>
              </a:lnSpc>
              <a:spcBef>
                <a:spcPts val="0"/>
              </a:spcBef>
              <a:spcAft>
                <a:spcPts val="0"/>
              </a:spcAft>
              <a:buClr>
                <a:srgbClr val="000000"/>
              </a:buClr>
              <a:buSzPts val="2600"/>
              <a:buFont typeface="Arial"/>
              <a:buNone/>
            </a:pPr>
            <a:r>
              <a:rPr lang="en-GB" sz="2600">
                <a:solidFill>
                  <a:schemeClr val="lt1"/>
                </a:solidFill>
                <a:latin typeface="Lato Light"/>
                <a:ea typeface="Lato Light"/>
                <a:cs typeface="Lato Light"/>
                <a:sym typeface="Lato Light"/>
              </a:rPr>
              <a:t>FT Flicfocuses on </a:t>
            </a:r>
            <a:r>
              <a:rPr b="1" lang="en-GB" sz="2600">
                <a:solidFill>
                  <a:schemeClr val="lt1"/>
                </a:solidFill>
                <a:latin typeface="Lato"/>
                <a:ea typeface="Lato"/>
                <a:cs typeface="Lato"/>
                <a:sym typeface="Lato"/>
              </a:rPr>
              <a:t>building up the financial knowledge and skills of everyone in the UK</a:t>
            </a:r>
            <a:r>
              <a:rPr lang="en-GB" sz="2600">
                <a:solidFill>
                  <a:schemeClr val="lt1"/>
                </a:solidFill>
                <a:latin typeface="Lato Light"/>
                <a:ea typeface="Lato Light"/>
                <a:cs typeface="Lato Light"/>
                <a:sym typeface="Lato Light"/>
              </a:rPr>
              <a:t>, especially the people that don’t usually come across this information. </a:t>
            </a:r>
            <a:endParaRPr sz="2600">
              <a:solidFill>
                <a:schemeClr val="lt1"/>
              </a:solidFill>
              <a:latin typeface="Lato Light"/>
              <a:ea typeface="Lato Light"/>
              <a:cs typeface="Lato Light"/>
              <a:sym typeface="Lato Light"/>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265" name="Shape 265"/>
        <p:cNvGrpSpPr/>
        <p:nvPr/>
      </p:nvGrpSpPr>
      <p:grpSpPr>
        <a:xfrm>
          <a:off x="0" y="0"/>
          <a:ext cx="0" cy="0"/>
          <a:chOff x="0" y="0"/>
          <a:chExt cx="0" cy="0"/>
        </a:xfrm>
      </p:grpSpPr>
      <p:sp>
        <p:nvSpPr>
          <p:cNvPr id="266" name="Google Shape;266;p19"/>
          <p:cNvSpPr txBox="1"/>
          <p:nvPr/>
        </p:nvSpPr>
        <p:spPr>
          <a:xfrm>
            <a:off x="439450" y="978750"/>
            <a:ext cx="6212100" cy="400200"/>
          </a:xfrm>
          <a:prstGeom prst="rect">
            <a:avLst/>
          </a:prstGeom>
          <a:noFill/>
          <a:ln>
            <a:noFill/>
          </a:ln>
        </p:spPr>
        <p:txBody>
          <a:bodyPr anchorCtr="0" anchor="b"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Lato"/>
              <a:ea typeface="Lato"/>
              <a:cs typeface="Lato"/>
              <a:sym typeface="Lato"/>
            </a:endParaRPr>
          </a:p>
        </p:txBody>
      </p:sp>
      <p:sp>
        <p:nvSpPr>
          <p:cNvPr id="267" name="Google Shape;267;p19"/>
          <p:cNvSpPr txBox="1"/>
          <p:nvPr/>
        </p:nvSpPr>
        <p:spPr>
          <a:xfrm>
            <a:off x="0" y="1491150"/>
            <a:ext cx="9144000" cy="1312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0"/>
              <a:buFont typeface="Arial"/>
              <a:buNone/>
            </a:pPr>
            <a:r>
              <a:rPr b="0" i="0" lang="en-GB" sz="2200" u="none" cap="none" strike="noStrike">
                <a:solidFill>
                  <a:schemeClr val="lt1"/>
                </a:solidFill>
                <a:latin typeface="Lato"/>
                <a:ea typeface="Lato"/>
                <a:cs typeface="Lato"/>
                <a:sym typeface="Lato"/>
              </a:rPr>
              <a:t>Session 3:</a:t>
            </a:r>
            <a:endParaRPr b="0" i="0" sz="2200" u="none" cap="none" strike="noStrike">
              <a:solidFill>
                <a:schemeClr val="lt1"/>
              </a:solidFill>
              <a:latin typeface="Lato"/>
              <a:ea typeface="Lato"/>
              <a:cs typeface="Lato"/>
              <a:sym typeface="Lato"/>
            </a:endParaRPr>
          </a:p>
          <a:p>
            <a:pPr indent="0" lvl="0" marL="0" marR="0" rtl="0" algn="ctr">
              <a:lnSpc>
                <a:spcPct val="100000"/>
              </a:lnSpc>
              <a:spcBef>
                <a:spcPts val="0"/>
              </a:spcBef>
              <a:spcAft>
                <a:spcPts val="0"/>
              </a:spcAft>
              <a:buClr>
                <a:srgbClr val="000000"/>
              </a:buClr>
              <a:buSzPts val="3600"/>
              <a:buFont typeface="Arial"/>
              <a:buNone/>
            </a:pPr>
            <a:r>
              <a:rPr b="1" i="0" lang="en-GB" sz="4800" u="none" cap="none" strike="noStrike">
                <a:solidFill>
                  <a:schemeClr val="lt1"/>
                </a:solidFill>
                <a:latin typeface="Lato"/>
                <a:ea typeface="Lato"/>
                <a:cs typeface="Lato"/>
                <a:sym typeface="Lato"/>
              </a:rPr>
              <a:t>Entrepreneurship</a:t>
            </a:r>
            <a:endParaRPr b="1" i="0" sz="4800" u="none" cap="none" strike="noStrike">
              <a:solidFill>
                <a:schemeClr val="accent2"/>
              </a:solidFill>
              <a:latin typeface="Lato"/>
              <a:ea typeface="Lato"/>
              <a:cs typeface="Lato"/>
              <a:sym typeface="Lato"/>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 name="Shape 271"/>
        <p:cNvGrpSpPr/>
        <p:nvPr/>
      </p:nvGrpSpPr>
      <p:grpSpPr>
        <a:xfrm>
          <a:off x="0" y="0"/>
          <a:ext cx="0" cy="0"/>
          <a:chOff x="0" y="0"/>
          <a:chExt cx="0" cy="0"/>
        </a:xfrm>
      </p:grpSpPr>
      <p:sp>
        <p:nvSpPr>
          <p:cNvPr id="272" name="Google Shape;272;p20"/>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i="0" lang="en-GB" sz="2900" u="none" cap="none" strike="noStrike">
                <a:latin typeface="Lato"/>
                <a:ea typeface="Lato"/>
                <a:cs typeface="Lato"/>
                <a:sym typeface="Lato"/>
              </a:rPr>
              <a:t>Unit outline</a:t>
            </a:r>
            <a:endParaRPr b="1" i="0" sz="2900" u="none" cap="none" strike="noStrike">
              <a:latin typeface="Lato"/>
              <a:ea typeface="Lato"/>
              <a:cs typeface="Lato"/>
              <a:sym typeface="Lato"/>
            </a:endParaRPr>
          </a:p>
        </p:txBody>
      </p:sp>
      <p:graphicFrame>
        <p:nvGraphicFramePr>
          <p:cNvPr id="273" name="Google Shape;273;p20"/>
          <p:cNvGraphicFramePr/>
          <p:nvPr/>
        </p:nvGraphicFramePr>
        <p:xfrm>
          <a:off x="278325" y="1721850"/>
          <a:ext cx="3000000" cy="3000000"/>
        </p:xfrm>
        <a:graphic>
          <a:graphicData uri="http://schemas.openxmlformats.org/drawingml/2006/table">
            <a:tbl>
              <a:tblPr>
                <a:noFill/>
                <a:tableStyleId>{8EC9ACEC-D7DB-434A-BBD8-2C261259F610}</a:tableStyleId>
              </a:tblPr>
              <a:tblGrid>
                <a:gridCol w="1644250"/>
                <a:gridCol w="1768350"/>
                <a:gridCol w="1755400"/>
                <a:gridCol w="1907000"/>
                <a:gridCol w="1518450"/>
              </a:tblGrid>
              <a:tr h="335825">
                <a:tc>
                  <a:txBody>
                    <a:bodyPr/>
                    <a:lstStyle/>
                    <a:p>
                      <a:pPr indent="0" lvl="0" marL="0" marR="0" rtl="0" algn="ctr">
                        <a:lnSpc>
                          <a:spcPct val="100000"/>
                        </a:lnSpc>
                        <a:spcBef>
                          <a:spcPts val="0"/>
                        </a:spcBef>
                        <a:spcAft>
                          <a:spcPts val="0"/>
                        </a:spcAft>
                        <a:buClr>
                          <a:srgbClr val="000000"/>
                        </a:buClr>
                        <a:buSzPts val="1400"/>
                        <a:buFont typeface="Arial"/>
                        <a:buNone/>
                      </a:pPr>
                      <a:r>
                        <a:rPr b="1" lang="en-GB" sz="1600" u="none" cap="none" strike="noStrike">
                          <a:solidFill>
                            <a:schemeClr val="dk1"/>
                          </a:solidFill>
                          <a:latin typeface="Lato"/>
                          <a:ea typeface="Lato"/>
                          <a:cs typeface="Lato"/>
                          <a:sym typeface="Lato"/>
                        </a:rPr>
                        <a:t>Session 1</a:t>
                      </a:r>
                      <a:endParaRPr b="1" sz="1600" u="none" cap="none" strike="noStrike">
                        <a:solidFill>
                          <a:schemeClr val="dk1"/>
                        </a:solidFill>
                        <a:latin typeface="Lato"/>
                        <a:ea typeface="Lato"/>
                        <a:cs typeface="Lato"/>
                        <a:sym typeface="Lato"/>
                      </a:endParaRPr>
                    </a:p>
                  </a:txBody>
                  <a:tcPr marT="91425" marB="91425" marR="91425" marL="91425">
                    <a:lnL cap="flat" cmpd="sng" w="28575">
                      <a:solidFill>
                        <a:schemeClr val="accent1"/>
                      </a:solidFill>
                      <a:prstDash val="solid"/>
                      <a:round/>
                      <a:headEnd len="sm" w="sm" type="none"/>
                      <a:tailEnd len="sm" w="sm" type="none"/>
                    </a:lnL>
                    <a:lnR cap="flat" cmpd="sng" w="28575">
                      <a:solidFill>
                        <a:schemeClr val="accent1"/>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solidFill>
                      <a:srgbClr val="F9CB9C"/>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600" u="none" cap="none" strike="noStrike">
                          <a:solidFill>
                            <a:schemeClr val="dk1"/>
                          </a:solidFill>
                          <a:latin typeface="Lato"/>
                          <a:ea typeface="Lato"/>
                          <a:cs typeface="Lato"/>
                          <a:sym typeface="Lato"/>
                        </a:rPr>
                        <a:t>Session 2</a:t>
                      </a:r>
                      <a:endParaRPr b="1" sz="1600" u="none" cap="none" strike="noStrike">
                        <a:solidFill>
                          <a:schemeClr val="dk1"/>
                        </a:solidFill>
                        <a:latin typeface="Lato"/>
                        <a:ea typeface="Lato"/>
                        <a:cs typeface="Lato"/>
                        <a:sym typeface="Lato"/>
                      </a:endParaRPr>
                    </a:p>
                  </a:txBody>
                  <a:tcPr marT="91425" marB="91425" marR="91425" marL="91425">
                    <a:lnL cap="flat" cmpd="sng" w="28575">
                      <a:solidFill>
                        <a:schemeClr val="accent1"/>
                      </a:solidFill>
                      <a:prstDash val="solid"/>
                      <a:round/>
                      <a:headEnd len="sm" w="sm" type="none"/>
                      <a:tailEnd len="sm" w="sm" type="none"/>
                    </a:lnL>
                    <a:lnR cap="flat" cmpd="sng" w="28575">
                      <a:solidFill>
                        <a:schemeClr val="accent1"/>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solidFill>
                      <a:srgbClr val="F9CB9C"/>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600" u="none" cap="none" strike="noStrike">
                          <a:solidFill>
                            <a:schemeClr val="dk1"/>
                          </a:solidFill>
                          <a:latin typeface="Lato"/>
                          <a:ea typeface="Lato"/>
                          <a:cs typeface="Lato"/>
                          <a:sym typeface="Lato"/>
                        </a:rPr>
                        <a:t>Session 3</a:t>
                      </a:r>
                      <a:endParaRPr b="1" sz="1600" u="none" cap="none" strike="noStrike">
                        <a:solidFill>
                          <a:schemeClr val="dk1"/>
                        </a:solidFill>
                        <a:latin typeface="Lato"/>
                        <a:ea typeface="Lato"/>
                        <a:cs typeface="Lato"/>
                        <a:sym typeface="Lato"/>
                      </a:endParaRPr>
                    </a:p>
                  </a:txBody>
                  <a:tcPr marT="91425" marB="91425" marR="91425" marL="91425">
                    <a:lnL cap="flat" cmpd="sng" w="28575">
                      <a:solidFill>
                        <a:schemeClr val="accent1"/>
                      </a:solidFill>
                      <a:prstDash val="solid"/>
                      <a:round/>
                      <a:headEnd len="sm" w="sm" type="none"/>
                      <a:tailEnd len="sm" w="sm" type="none"/>
                    </a:lnL>
                    <a:lnR cap="flat" cmpd="sng" w="28575">
                      <a:solidFill>
                        <a:schemeClr val="accent1"/>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solidFill>
                      <a:schemeClr val="accent2"/>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600" u="none" cap="none" strike="noStrike">
                          <a:solidFill>
                            <a:schemeClr val="dk1"/>
                          </a:solidFill>
                          <a:latin typeface="Lato"/>
                          <a:ea typeface="Lato"/>
                          <a:cs typeface="Lato"/>
                          <a:sym typeface="Lato"/>
                        </a:rPr>
                        <a:t>Session 4</a:t>
                      </a:r>
                      <a:endParaRPr b="1" sz="1600" u="none" cap="none" strike="noStrike">
                        <a:solidFill>
                          <a:schemeClr val="dk1"/>
                        </a:solidFill>
                        <a:latin typeface="Lato"/>
                        <a:ea typeface="Lato"/>
                        <a:cs typeface="Lato"/>
                        <a:sym typeface="Lato"/>
                      </a:endParaRPr>
                    </a:p>
                  </a:txBody>
                  <a:tcPr marT="91425" marB="91425" marR="91425" marL="91425">
                    <a:lnL cap="flat" cmpd="sng" w="28575">
                      <a:solidFill>
                        <a:schemeClr val="accent1"/>
                      </a:solidFill>
                      <a:prstDash val="solid"/>
                      <a:round/>
                      <a:headEnd len="sm" w="sm" type="none"/>
                      <a:tailEnd len="sm" w="sm" type="none"/>
                    </a:lnL>
                    <a:lnR cap="flat" cmpd="sng" w="28575">
                      <a:solidFill>
                        <a:schemeClr val="accent1"/>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solidFill>
                      <a:srgbClr val="F9CB9C"/>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600" u="none" cap="none" strike="noStrike">
                          <a:solidFill>
                            <a:schemeClr val="dk1"/>
                          </a:solidFill>
                          <a:latin typeface="Lato"/>
                          <a:ea typeface="Lato"/>
                          <a:cs typeface="Lato"/>
                          <a:sym typeface="Lato"/>
                        </a:rPr>
                        <a:t>Session 5</a:t>
                      </a:r>
                      <a:endParaRPr b="1" sz="1600" u="none" cap="none" strike="noStrike">
                        <a:solidFill>
                          <a:schemeClr val="dk1"/>
                        </a:solidFill>
                        <a:latin typeface="Lato"/>
                        <a:ea typeface="Lato"/>
                        <a:cs typeface="Lato"/>
                        <a:sym typeface="Lato"/>
                      </a:endParaRPr>
                    </a:p>
                  </a:txBody>
                  <a:tcPr marT="91425" marB="91425" marR="91425" marL="91425">
                    <a:lnL cap="flat" cmpd="sng" w="28575">
                      <a:solidFill>
                        <a:schemeClr val="accent1"/>
                      </a:solidFill>
                      <a:prstDash val="solid"/>
                      <a:round/>
                      <a:headEnd len="sm" w="sm" type="none"/>
                      <a:tailEnd len="sm" w="sm" type="none"/>
                    </a:lnL>
                    <a:lnR cap="flat" cmpd="sng" w="28575">
                      <a:solidFill>
                        <a:schemeClr val="accent1"/>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solidFill>
                      <a:srgbClr val="F9CB9C"/>
                    </a:solidFill>
                  </a:tcPr>
                </a:tc>
              </a:tr>
              <a:tr h="1240100">
                <a:tc>
                  <a:txBody>
                    <a:bodyPr/>
                    <a:lstStyle/>
                    <a:p>
                      <a:pPr indent="0" lvl="0" marL="0" marR="0" rtl="0" algn="ctr">
                        <a:lnSpc>
                          <a:spcPct val="100000"/>
                        </a:lnSpc>
                        <a:spcBef>
                          <a:spcPts val="0"/>
                        </a:spcBef>
                        <a:spcAft>
                          <a:spcPts val="0"/>
                        </a:spcAft>
                        <a:buClr>
                          <a:srgbClr val="000000"/>
                        </a:buClr>
                        <a:buSzPts val="1400"/>
                        <a:buFont typeface="Arial"/>
                        <a:buNone/>
                      </a:pPr>
                      <a:r>
                        <a:rPr b="1" lang="en-GB" sz="1500">
                          <a:solidFill>
                            <a:schemeClr val="dk1"/>
                          </a:solidFill>
                          <a:latin typeface="Lato"/>
                          <a:ea typeface="Lato"/>
                          <a:cs typeface="Lato"/>
                          <a:sym typeface="Lato"/>
                        </a:rPr>
                        <a:t>Professional services careers</a:t>
                      </a:r>
                      <a:endParaRPr b="1" sz="1500" u="none" cap="none" strike="noStrike">
                        <a:solidFill>
                          <a:schemeClr val="dk1"/>
                        </a:solidFill>
                        <a:latin typeface="Lato"/>
                        <a:ea typeface="Lato"/>
                        <a:cs typeface="Lato"/>
                        <a:sym typeface="Lato"/>
                      </a:endParaRPr>
                    </a:p>
                  </a:txBody>
                  <a:tcPr marT="91425" marB="91425" marR="91425" marL="91425" anchor="ctr">
                    <a:lnL cap="flat" cmpd="sng" w="28575">
                      <a:solidFill>
                        <a:schemeClr val="accent1"/>
                      </a:solidFill>
                      <a:prstDash val="solid"/>
                      <a:round/>
                      <a:headEnd len="sm" w="sm" type="none"/>
                      <a:tailEnd len="sm" w="sm" type="none"/>
                    </a:lnL>
                    <a:lnR cap="flat" cmpd="sng" w="28575">
                      <a:solidFill>
                        <a:schemeClr val="accent1"/>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500" u="none" cap="none" strike="noStrike">
                          <a:solidFill>
                            <a:schemeClr val="dk1"/>
                          </a:solidFill>
                          <a:latin typeface="Lato"/>
                          <a:ea typeface="Lato"/>
                          <a:cs typeface="Lato"/>
                          <a:sym typeface="Lato"/>
                        </a:rPr>
                        <a:t>Apprenticeships</a:t>
                      </a:r>
                      <a:endParaRPr b="1" sz="1500" u="none" cap="none" strike="noStrike">
                        <a:solidFill>
                          <a:schemeClr val="accent2"/>
                        </a:solidFill>
                        <a:latin typeface="Lato"/>
                        <a:ea typeface="Lato"/>
                        <a:cs typeface="Lato"/>
                        <a:sym typeface="Lato"/>
                      </a:endParaRPr>
                    </a:p>
                  </a:txBody>
                  <a:tcPr marT="91425" marB="91425" marR="91425" marL="91425" anchor="ctr">
                    <a:lnL cap="flat" cmpd="sng" w="28575">
                      <a:solidFill>
                        <a:schemeClr val="accent1"/>
                      </a:solidFill>
                      <a:prstDash val="solid"/>
                      <a:round/>
                      <a:headEnd len="sm" w="sm" type="none"/>
                      <a:tailEnd len="sm" w="sm" type="none"/>
                    </a:lnL>
                    <a:lnR cap="flat" cmpd="sng" w="28575">
                      <a:solidFill>
                        <a:schemeClr val="accent1"/>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500" u="none" cap="none" strike="noStrike">
                          <a:solidFill>
                            <a:schemeClr val="accent2"/>
                          </a:solidFill>
                          <a:latin typeface="Lato"/>
                          <a:ea typeface="Lato"/>
                          <a:cs typeface="Lato"/>
                          <a:sym typeface="Lato"/>
                        </a:rPr>
                        <a:t>Entrepreneurship</a:t>
                      </a:r>
                      <a:endParaRPr b="1" sz="1500" u="none" cap="none" strike="noStrike">
                        <a:solidFill>
                          <a:schemeClr val="accent2"/>
                        </a:solidFill>
                        <a:latin typeface="Lato"/>
                        <a:ea typeface="Lato"/>
                        <a:cs typeface="Lato"/>
                        <a:sym typeface="Lato"/>
                      </a:endParaRPr>
                    </a:p>
                  </a:txBody>
                  <a:tcPr marT="91425" marB="91425" marR="91425" marL="91425" anchor="ctr">
                    <a:lnL cap="flat" cmpd="sng" w="28575">
                      <a:solidFill>
                        <a:schemeClr val="accent1"/>
                      </a:solidFill>
                      <a:prstDash val="solid"/>
                      <a:round/>
                      <a:headEnd len="sm" w="sm" type="none"/>
                      <a:tailEnd len="sm" w="sm" type="none"/>
                    </a:lnL>
                    <a:lnR cap="flat" cmpd="sng" w="28575">
                      <a:solidFill>
                        <a:schemeClr val="accent1"/>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500" u="none" cap="none" strike="noStrike">
                          <a:solidFill>
                            <a:schemeClr val="dk1"/>
                          </a:solidFill>
                          <a:latin typeface="Lato"/>
                          <a:ea typeface="Lato"/>
                          <a:cs typeface="Lato"/>
                          <a:sym typeface="Lato"/>
                        </a:rPr>
                        <a:t>Understanding gig work and employment rights</a:t>
                      </a:r>
                      <a:endParaRPr b="1" sz="1500" u="none" cap="none" strike="noStrike">
                        <a:solidFill>
                          <a:schemeClr val="dk1"/>
                        </a:solidFill>
                        <a:latin typeface="Lato"/>
                        <a:ea typeface="Lato"/>
                        <a:cs typeface="Lato"/>
                        <a:sym typeface="Lato"/>
                      </a:endParaRPr>
                    </a:p>
                  </a:txBody>
                  <a:tcPr marT="91425" marB="91425" marR="91425" marL="91425" anchor="ctr">
                    <a:lnL cap="flat" cmpd="sng" w="28575">
                      <a:solidFill>
                        <a:schemeClr val="accent1"/>
                      </a:solidFill>
                      <a:prstDash val="solid"/>
                      <a:round/>
                      <a:headEnd len="sm" w="sm" type="none"/>
                      <a:tailEnd len="sm" w="sm" type="none"/>
                    </a:lnL>
                    <a:lnR cap="flat" cmpd="sng" w="28575">
                      <a:solidFill>
                        <a:schemeClr val="accent1"/>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500" u="none" cap="none" strike="noStrike">
                          <a:solidFill>
                            <a:schemeClr val="dk1"/>
                          </a:solidFill>
                          <a:latin typeface="Lato"/>
                          <a:ea typeface="Lato"/>
                          <a:cs typeface="Lato"/>
                          <a:sym typeface="Lato"/>
                        </a:rPr>
                        <a:t>Speaking up at work</a:t>
                      </a:r>
                      <a:endParaRPr b="1" sz="1500" u="none" cap="none" strike="noStrike">
                        <a:solidFill>
                          <a:schemeClr val="dk1"/>
                        </a:solidFill>
                        <a:latin typeface="Lato"/>
                        <a:ea typeface="Lato"/>
                        <a:cs typeface="Lato"/>
                        <a:sym typeface="Lato"/>
                      </a:endParaRPr>
                    </a:p>
                  </a:txBody>
                  <a:tcPr marT="91425" marB="91425" marR="91425" marL="91425" anchor="ctr">
                    <a:lnL cap="flat" cmpd="sng" w="28575">
                      <a:solidFill>
                        <a:schemeClr val="accent1"/>
                      </a:solidFill>
                      <a:prstDash val="solid"/>
                      <a:round/>
                      <a:headEnd len="sm" w="sm" type="none"/>
                      <a:tailEnd len="sm" w="sm" type="none"/>
                    </a:lnL>
                    <a:lnR cap="flat" cmpd="sng" w="28575">
                      <a:solidFill>
                        <a:schemeClr val="accent1"/>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tcPr>
                </a:tc>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sp>
        <p:nvSpPr>
          <p:cNvPr id="278" name="Google Shape;278;p21"/>
          <p:cNvSpPr txBox="1"/>
          <p:nvPr/>
        </p:nvSpPr>
        <p:spPr>
          <a:xfrm>
            <a:off x="6137250" y="1220000"/>
            <a:ext cx="2727600" cy="3786600"/>
          </a:xfrm>
          <a:prstGeom prst="rect">
            <a:avLst/>
          </a:prstGeom>
          <a:noFill/>
          <a:ln cap="flat" cmpd="sng" w="38100">
            <a:solidFill>
              <a:srgbClr val="FF8022"/>
            </a:solidFill>
            <a:prstDash val="solid"/>
            <a:round/>
            <a:headEnd len="sm" w="sm" type="none"/>
            <a:tailEnd len="sm" w="sm" type="none"/>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rgbClr val="000000"/>
                </a:solidFill>
                <a:latin typeface="Lato"/>
                <a:ea typeface="Lato"/>
                <a:cs typeface="Lato"/>
                <a:sym typeface="Lato"/>
              </a:rPr>
              <a:t>Keywords relating to entrepreneurship:</a:t>
            </a:r>
            <a:endParaRPr b="0" i="0" sz="1800" u="none" cap="none" strike="noStrike">
              <a:solidFill>
                <a:srgbClr val="000000"/>
              </a:solidFill>
              <a:latin typeface="Lato"/>
              <a:ea typeface="Lato"/>
              <a:cs typeface="Lato"/>
              <a:sym typeface="Lato"/>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Lato"/>
              <a:ea typeface="Lato"/>
              <a:cs typeface="Lato"/>
              <a:sym typeface="Lato"/>
            </a:endParaRPr>
          </a:p>
          <a:p>
            <a:pPr indent="-344699" lvl="0" marL="604799" marR="0" rtl="0" algn="l">
              <a:lnSpc>
                <a:spcPct val="100000"/>
              </a:lnSpc>
              <a:spcBef>
                <a:spcPts val="0"/>
              </a:spcBef>
              <a:spcAft>
                <a:spcPts val="0"/>
              </a:spcAft>
              <a:buClr>
                <a:srgbClr val="000000"/>
              </a:buClr>
              <a:buSzPts val="1800"/>
              <a:buFont typeface="Lato"/>
              <a:buAutoNum type="arabicPeriod"/>
            </a:pPr>
            <a:r>
              <a:rPr b="0" i="0" lang="en-GB" sz="1800" u="none" cap="none" strike="noStrike">
                <a:solidFill>
                  <a:srgbClr val="000000"/>
                </a:solidFill>
                <a:latin typeface="Lato"/>
                <a:ea typeface="Lato"/>
                <a:cs typeface="Lato"/>
                <a:sym typeface="Lato"/>
              </a:rPr>
              <a:t>Vision</a:t>
            </a:r>
            <a:endParaRPr b="0" i="0" sz="1800" u="none" cap="none" strike="noStrike">
              <a:solidFill>
                <a:srgbClr val="000000"/>
              </a:solidFill>
              <a:latin typeface="Lato"/>
              <a:ea typeface="Lato"/>
              <a:cs typeface="Lato"/>
              <a:sym typeface="Lato"/>
            </a:endParaRPr>
          </a:p>
          <a:p>
            <a:pPr indent="-344699" lvl="0" marL="604799" marR="0" rtl="0" algn="l">
              <a:lnSpc>
                <a:spcPct val="100000"/>
              </a:lnSpc>
              <a:spcBef>
                <a:spcPts val="0"/>
              </a:spcBef>
              <a:spcAft>
                <a:spcPts val="0"/>
              </a:spcAft>
              <a:buClr>
                <a:srgbClr val="000000"/>
              </a:buClr>
              <a:buSzPts val="1800"/>
              <a:buFont typeface="Lato"/>
              <a:buAutoNum type="arabicPeriod"/>
            </a:pPr>
            <a:r>
              <a:rPr b="0" i="0" lang="en-GB" sz="1800" u="none" cap="none" strike="noStrike">
                <a:solidFill>
                  <a:srgbClr val="000000"/>
                </a:solidFill>
                <a:latin typeface="Lato"/>
                <a:ea typeface="Lato"/>
                <a:cs typeface="Lato"/>
                <a:sym typeface="Lato"/>
              </a:rPr>
              <a:t>Risk</a:t>
            </a:r>
            <a:endParaRPr b="0" i="0" sz="1800" u="none" cap="none" strike="noStrike">
              <a:solidFill>
                <a:srgbClr val="000000"/>
              </a:solidFill>
              <a:latin typeface="Lato"/>
              <a:ea typeface="Lato"/>
              <a:cs typeface="Lato"/>
              <a:sym typeface="Lato"/>
            </a:endParaRPr>
          </a:p>
          <a:p>
            <a:pPr indent="-344699" lvl="0" marL="604799" marR="0" rtl="0" algn="l">
              <a:lnSpc>
                <a:spcPct val="100000"/>
              </a:lnSpc>
              <a:spcBef>
                <a:spcPts val="0"/>
              </a:spcBef>
              <a:spcAft>
                <a:spcPts val="0"/>
              </a:spcAft>
              <a:buClr>
                <a:srgbClr val="000000"/>
              </a:buClr>
              <a:buSzPts val="1800"/>
              <a:buFont typeface="Lato"/>
              <a:buAutoNum type="arabicPeriod"/>
            </a:pPr>
            <a:r>
              <a:rPr b="0" i="0" lang="en-GB" sz="1800" u="none" cap="none" strike="noStrike">
                <a:solidFill>
                  <a:srgbClr val="000000"/>
                </a:solidFill>
                <a:latin typeface="Lato"/>
                <a:ea typeface="Lato"/>
                <a:cs typeface="Lato"/>
                <a:sym typeface="Lato"/>
              </a:rPr>
              <a:t>Innovation</a:t>
            </a:r>
            <a:endParaRPr b="0" i="0" sz="1800" u="none" cap="none" strike="noStrike">
              <a:solidFill>
                <a:srgbClr val="000000"/>
              </a:solidFill>
              <a:latin typeface="Lato"/>
              <a:ea typeface="Lato"/>
              <a:cs typeface="Lato"/>
              <a:sym typeface="Lato"/>
            </a:endParaRPr>
          </a:p>
          <a:p>
            <a:pPr indent="-344699" lvl="0" marL="604799" marR="0" rtl="0" algn="l">
              <a:lnSpc>
                <a:spcPct val="100000"/>
              </a:lnSpc>
              <a:spcBef>
                <a:spcPts val="0"/>
              </a:spcBef>
              <a:spcAft>
                <a:spcPts val="0"/>
              </a:spcAft>
              <a:buClr>
                <a:srgbClr val="000000"/>
              </a:buClr>
              <a:buSzPts val="1800"/>
              <a:buFont typeface="Lato"/>
              <a:buAutoNum type="arabicPeriod"/>
            </a:pPr>
            <a:r>
              <a:rPr b="0" i="0" lang="en-GB" sz="1800" u="none" cap="none" strike="noStrike">
                <a:solidFill>
                  <a:srgbClr val="000000"/>
                </a:solidFill>
                <a:latin typeface="Lato"/>
                <a:ea typeface="Lato"/>
                <a:cs typeface="Lato"/>
                <a:sym typeface="Lato"/>
              </a:rPr>
              <a:t>Leadership</a:t>
            </a:r>
            <a:endParaRPr b="0" i="0" sz="1800" u="none" cap="none" strike="noStrike">
              <a:solidFill>
                <a:srgbClr val="000000"/>
              </a:solidFill>
              <a:latin typeface="Lato"/>
              <a:ea typeface="Lato"/>
              <a:cs typeface="Lato"/>
              <a:sym typeface="Lato"/>
            </a:endParaRPr>
          </a:p>
          <a:p>
            <a:pPr indent="-344699" lvl="0" marL="604799" marR="0" rtl="0" algn="l">
              <a:lnSpc>
                <a:spcPct val="100000"/>
              </a:lnSpc>
              <a:spcBef>
                <a:spcPts val="0"/>
              </a:spcBef>
              <a:spcAft>
                <a:spcPts val="0"/>
              </a:spcAft>
              <a:buClr>
                <a:srgbClr val="000000"/>
              </a:buClr>
              <a:buSzPts val="1800"/>
              <a:buFont typeface="Lato"/>
              <a:buAutoNum type="arabicPeriod"/>
            </a:pPr>
            <a:r>
              <a:rPr b="0" i="0" lang="en-GB" sz="1800" u="none" cap="none" strike="noStrike">
                <a:solidFill>
                  <a:srgbClr val="000000"/>
                </a:solidFill>
                <a:latin typeface="Lato"/>
                <a:ea typeface="Lato"/>
                <a:cs typeface="Lato"/>
                <a:sym typeface="Lato"/>
              </a:rPr>
              <a:t>Resilience</a:t>
            </a:r>
            <a:endParaRPr b="0" i="0" sz="1800" u="none" cap="none" strike="noStrike">
              <a:solidFill>
                <a:srgbClr val="000000"/>
              </a:solidFill>
              <a:latin typeface="Lato"/>
              <a:ea typeface="Lato"/>
              <a:cs typeface="Lato"/>
              <a:sym typeface="Lato"/>
            </a:endParaRPr>
          </a:p>
          <a:p>
            <a:pPr indent="-344699" lvl="0" marL="604799" marR="0" rtl="0" algn="l">
              <a:lnSpc>
                <a:spcPct val="100000"/>
              </a:lnSpc>
              <a:spcBef>
                <a:spcPts val="0"/>
              </a:spcBef>
              <a:spcAft>
                <a:spcPts val="0"/>
              </a:spcAft>
              <a:buClr>
                <a:srgbClr val="000000"/>
              </a:buClr>
              <a:buSzPts val="1800"/>
              <a:buFont typeface="Lato"/>
              <a:buAutoNum type="arabicPeriod"/>
            </a:pPr>
            <a:r>
              <a:rPr b="0" i="0" lang="en-GB" sz="1800" u="none" cap="none" strike="noStrike">
                <a:solidFill>
                  <a:srgbClr val="000000"/>
                </a:solidFill>
                <a:latin typeface="Lato"/>
                <a:ea typeface="Lato"/>
                <a:cs typeface="Lato"/>
                <a:sym typeface="Lato"/>
              </a:rPr>
              <a:t>Strategy</a:t>
            </a:r>
            <a:endParaRPr b="0" i="0" sz="1800" u="none" cap="none" strike="noStrike">
              <a:solidFill>
                <a:srgbClr val="000000"/>
              </a:solidFill>
              <a:latin typeface="Lato"/>
              <a:ea typeface="Lato"/>
              <a:cs typeface="Lato"/>
              <a:sym typeface="Lato"/>
            </a:endParaRPr>
          </a:p>
          <a:p>
            <a:pPr indent="-344699" lvl="0" marL="604799" marR="0" rtl="0" algn="l">
              <a:lnSpc>
                <a:spcPct val="100000"/>
              </a:lnSpc>
              <a:spcBef>
                <a:spcPts val="0"/>
              </a:spcBef>
              <a:spcAft>
                <a:spcPts val="0"/>
              </a:spcAft>
              <a:buClr>
                <a:srgbClr val="000000"/>
              </a:buClr>
              <a:buSzPts val="1800"/>
              <a:buFont typeface="Lato"/>
              <a:buAutoNum type="arabicPeriod"/>
            </a:pPr>
            <a:r>
              <a:rPr b="0" i="0" lang="en-GB" sz="1800" u="none" cap="none" strike="noStrike">
                <a:solidFill>
                  <a:srgbClr val="000000"/>
                </a:solidFill>
                <a:latin typeface="Lato"/>
                <a:ea typeface="Lato"/>
                <a:cs typeface="Lato"/>
                <a:sym typeface="Lato"/>
              </a:rPr>
              <a:t>Growth</a:t>
            </a:r>
            <a:endParaRPr b="0" i="0" sz="1800" u="none" cap="none" strike="noStrike">
              <a:solidFill>
                <a:srgbClr val="000000"/>
              </a:solidFill>
              <a:latin typeface="Lato"/>
              <a:ea typeface="Lato"/>
              <a:cs typeface="Lato"/>
              <a:sym typeface="Lato"/>
            </a:endParaRPr>
          </a:p>
          <a:p>
            <a:pPr indent="-344699" lvl="0" marL="604799" marR="0" rtl="0" algn="l">
              <a:lnSpc>
                <a:spcPct val="100000"/>
              </a:lnSpc>
              <a:spcBef>
                <a:spcPts val="0"/>
              </a:spcBef>
              <a:spcAft>
                <a:spcPts val="0"/>
              </a:spcAft>
              <a:buClr>
                <a:srgbClr val="000000"/>
              </a:buClr>
              <a:buSzPts val="1800"/>
              <a:buFont typeface="Lato"/>
              <a:buAutoNum type="arabicPeriod"/>
            </a:pPr>
            <a:r>
              <a:rPr b="0" i="0" lang="en-GB" sz="1800" u="none" cap="none" strike="noStrike">
                <a:solidFill>
                  <a:srgbClr val="000000"/>
                </a:solidFill>
                <a:latin typeface="Lato"/>
                <a:ea typeface="Lato"/>
                <a:cs typeface="Lato"/>
                <a:sym typeface="Lato"/>
              </a:rPr>
              <a:t>Adaptability</a:t>
            </a:r>
            <a:endParaRPr b="0" i="0" sz="1800" u="none" cap="none" strike="noStrike">
              <a:solidFill>
                <a:srgbClr val="000000"/>
              </a:solidFill>
              <a:latin typeface="Lato"/>
              <a:ea typeface="Lato"/>
              <a:cs typeface="Lato"/>
              <a:sym typeface="Lato"/>
            </a:endParaRPr>
          </a:p>
          <a:p>
            <a:pPr indent="-344699" lvl="0" marL="604799" marR="0" rtl="0" algn="l">
              <a:lnSpc>
                <a:spcPct val="100000"/>
              </a:lnSpc>
              <a:spcBef>
                <a:spcPts val="0"/>
              </a:spcBef>
              <a:spcAft>
                <a:spcPts val="0"/>
              </a:spcAft>
              <a:buClr>
                <a:srgbClr val="000000"/>
              </a:buClr>
              <a:buSzPts val="1800"/>
              <a:buFont typeface="Lato"/>
              <a:buAutoNum type="arabicPeriod"/>
            </a:pPr>
            <a:r>
              <a:rPr b="0" i="0" lang="en-GB" sz="1800" u="none" cap="none" strike="noStrike">
                <a:solidFill>
                  <a:srgbClr val="000000"/>
                </a:solidFill>
                <a:latin typeface="Lato"/>
                <a:ea typeface="Lato"/>
                <a:cs typeface="Lato"/>
                <a:sym typeface="Lato"/>
              </a:rPr>
              <a:t>Opportunity</a:t>
            </a:r>
            <a:endParaRPr b="0" i="0" sz="1800" u="none" cap="none" strike="noStrike">
              <a:solidFill>
                <a:srgbClr val="000000"/>
              </a:solidFill>
              <a:latin typeface="Lato"/>
              <a:ea typeface="Lato"/>
              <a:cs typeface="Lato"/>
              <a:sym typeface="Lato"/>
            </a:endParaRPr>
          </a:p>
          <a:p>
            <a:pPr indent="-344699" lvl="0" marL="604799" marR="0" rtl="0" algn="l">
              <a:lnSpc>
                <a:spcPct val="100000"/>
              </a:lnSpc>
              <a:spcBef>
                <a:spcPts val="0"/>
              </a:spcBef>
              <a:spcAft>
                <a:spcPts val="0"/>
              </a:spcAft>
              <a:buClr>
                <a:srgbClr val="000000"/>
              </a:buClr>
              <a:buSzPts val="1800"/>
              <a:buFont typeface="Lato"/>
              <a:buAutoNum type="arabicPeriod"/>
            </a:pPr>
            <a:r>
              <a:rPr b="0" i="0" lang="en-GB" sz="1800" u="none" cap="none" strike="noStrike">
                <a:solidFill>
                  <a:srgbClr val="000000"/>
                </a:solidFill>
                <a:latin typeface="Lato"/>
                <a:ea typeface="Lato"/>
                <a:cs typeface="Lato"/>
                <a:sym typeface="Lato"/>
              </a:rPr>
              <a:t>Passion</a:t>
            </a:r>
            <a:endParaRPr b="0" i="0" sz="1800" u="none" cap="none" strike="noStrike">
              <a:solidFill>
                <a:srgbClr val="000000"/>
              </a:solidFill>
              <a:latin typeface="Lato"/>
              <a:ea typeface="Lato"/>
              <a:cs typeface="Lato"/>
              <a:sym typeface="Lato"/>
            </a:endParaRPr>
          </a:p>
        </p:txBody>
      </p:sp>
      <p:sp>
        <p:nvSpPr>
          <p:cNvPr id="279" name="Google Shape;279;p21"/>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i="0" lang="en-GB" sz="2900" u="none" cap="none" strike="noStrike">
                <a:solidFill>
                  <a:schemeClr val="lt1"/>
                </a:solidFill>
                <a:latin typeface="Lato"/>
                <a:ea typeface="Lato"/>
                <a:cs typeface="Lato"/>
                <a:sym typeface="Lato"/>
              </a:rPr>
              <a:t>What comes to mind when you hear the word?</a:t>
            </a:r>
            <a:endParaRPr b="1" i="0" sz="2900" u="none" cap="none" strike="noStrike">
              <a:solidFill>
                <a:schemeClr val="lt1"/>
              </a:solidFill>
              <a:latin typeface="Lato"/>
              <a:ea typeface="Lato"/>
              <a:cs typeface="Lato"/>
              <a:sym typeface="Lato"/>
            </a:endParaRPr>
          </a:p>
        </p:txBody>
      </p:sp>
      <p:sp>
        <p:nvSpPr>
          <p:cNvPr id="280" name="Google Shape;280;p21"/>
          <p:cNvSpPr/>
          <p:nvPr/>
        </p:nvSpPr>
        <p:spPr>
          <a:xfrm>
            <a:off x="760375" y="1528200"/>
            <a:ext cx="4994946" cy="2483298"/>
          </a:xfrm>
          <a:prstGeom prst="irregularSeal1">
            <a:avLst/>
          </a:pr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en-GB" sz="3200" u="none" cap="none" strike="noStrike">
                <a:solidFill>
                  <a:schemeClr val="dk1"/>
                </a:solidFill>
                <a:latin typeface="Lato"/>
                <a:ea typeface="Lato"/>
                <a:cs typeface="Lato"/>
                <a:sym typeface="Lato"/>
              </a:rPr>
              <a:t>Entrepreneur</a:t>
            </a:r>
            <a:endParaRPr b="0" i="0" sz="3200" u="none" cap="none" strike="noStrike">
              <a:solidFill>
                <a:schemeClr val="dk1"/>
              </a:solidFill>
              <a:latin typeface="Lato"/>
              <a:ea typeface="Lato"/>
              <a:cs typeface="Lato"/>
              <a:sym typeface="Lato"/>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 name="Shape 284"/>
        <p:cNvGrpSpPr/>
        <p:nvPr/>
      </p:nvGrpSpPr>
      <p:grpSpPr>
        <a:xfrm>
          <a:off x="0" y="0"/>
          <a:ext cx="0" cy="0"/>
          <a:chOff x="0" y="0"/>
          <a:chExt cx="0" cy="0"/>
        </a:xfrm>
      </p:grpSpPr>
      <p:sp>
        <p:nvSpPr>
          <p:cNvPr id="285" name="Google Shape;285;g3501b3ea358_0_0"/>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lang="en-GB" sz="2900">
                <a:solidFill>
                  <a:schemeClr val="lt1"/>
                </a:solidFill>
                <a:latin typeface="Lato"/>
                <a:ea typeface="Lato"/>
                <a:cs typeface="Lato"/>
                <a:sym typeface="Lato"/>
              </a:rPr>
              <a:t>Meet an entrepreneur</a:t>
            </a:r>
            <a:endParaRPr b="1" i="0" sz="2900" u="none" cap="none" strike="noStrike">
              <a:solidFill>
                <a:schemeClr val="lt1"/>
              </a:solidFill>
              <a:latin typeface="Lato"/>
              <a:ea typeface="Lato"/>
              <a:cs typeface="Lato"/>
              <a:sym typeface="Lato"/>
            </a:endParaRPr>
          </a:p>
        </p:txBody>
      </p:sp>
      <p:pic>
        <p:nvPicPr>
          <p:cNvPr descr="In the final episode, Akshay reflects on the growth and evolution of Doorsteps.co.uk. He shares experiences from scaling the business, navigating challenges, and the lessons learned along the way. Akshay also discusses the importance of resilience, adaptability, and continuous learning in the entrepreneurial journey. This episode delves into what it takes to sustain and grow a startup.&#10;&#10;🔔 Subscribe for more episodes from Pocket Truths, our storytelling series where we learn about money, decisions, and real-life experiences - through honest conversations with people who’ve lived them&#10;&#10;#Entrepreneurship #AkshayRuperlia #Rejection #SuccessStory #LearningFromFailure #Inspiration #Motivation" id="286" name="Google Shape;286;g3501b3ea358_0_0" title="Pocket Truths: S1E3 🚀 Turning Rejection into Success: Akshay Ruparelia’s Entrepreneurial Journey 🌟">
            <a:hlinkClick r:id="rId3"/>
          </p:cNvPr>
          <p:cNvPicPr preferRelativeResize="0"/>
          <p:nvPr/>
        </p:nvPicPr>
        <p:blipFill>
          <a:blip r:embed="rId4">
            <a:alphaModFix/>
          </a:blip>
          <a:stretch>
            <a:fillRect/>
          </a:stretch>
        </p:blipFill>
        <p:spPr>
          <a:xfrm>
            <a:off x="2056300" y="1212482"/>
            <a:ext cx="5031400" cy="28301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6"/>
                                        </p:tgtEl>
                                        <p:attrNameLst>
                                          <p:attrName>style.visibility</p:attrName>
                                        </p:attrNameLst>
                                      </p:cBhvr>
                                      <p:to>
                                        <p:strVal val="visible"/>
                                      </p:to>
                                    </p:set>
                                    <p:animEffect filter="fade" transition="in">
                                      <p:cBhvr>
                                        <p:cTn dur="1000"/>
                                        <p:tgtEl>
                                          <p:spTgt spid="28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 name="Shape 290"/>
        <p:cNvGrpSpPr/>
        <p:nvPr/>
      </p:nvGrpSpPr>
      <p:grpSpPr>
        <a:xfrm>
          <a:off x="0" y="0"/>
          <a:ext cx="0" cy="0"/>
          <a:chOff x="0" y="0"/>
          <a:chExt cx="0" cy="0"/>
        </a:xfrm>
      </p:grpSpPr>
      <p:sp>
        <p:nvSpPr>
          <p:cNvPr id="291" name="Google Shape;291;p22"/>
          <p:cNvSpPr txBox="1"/>
          <p:nvPr/>
        </p:nvSpPr>
        <p:spPr>
          <a:xfrm>
            <a:off x="205675" y="1459450"/>
            <a:ext cx="3898200" cy="1957800"/>
          </a:xfrm>
          <a:prstGeom prst="rect">
            <a:avLst/>
          </a:prstGeom>
          <a:no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Lato"/>
                <a:ea typeface="Lato"/>
                <a:cs typeface="Lato"/>
                <a:sym typeface="Lato"/>
              </a:rPr>
              <a:t>In your workbook:</a:t>
            </a:r>
            <a:endParaRPr b="0" i="0" sz="1400" u="none" cap="none" strike="noStrike">
              <a:solidFill>
                <a:srgbClr val="000000"/>
              </a:solidFill>
              <a:latin typeface="Lato"/>
              <a:ea typeface="Lato"/>
              <a:cs typeface="Lato"/>
              <a:sym typeface="Lato"/>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Lato"/>
              <a:ea typeface="Lato"/>
              <a:cs typeface="Lato"/>
              <a:sym typeface="Lato"/>
            </a:endParaRPr>
          </a:p>
          <a:p>
            <a:pPr indent="-317500" lvl="0" marL="457200" marR="0" rtl="0" algn="l">
              <a:lnSpc>
                <a:spcPct val="100000"/>
              </a:lnSpc>
              <a:spcBef>
                <a:spcPts val="0"/>
              </a:spcBef>
              <a:spcAft>
                <a:spcPts val="0"/>
              </a:spcAft>
              <a:buClr>
                <a:srgbClr val="000000"/>
              </a:buClr>
              <a:buSzPts val="1400"/>
              <a:buFont typeface="Lato"/>
              <a:buChar char="-"/>
            </a:pPr>
            <a:r>
              <a:rPr b="0" i="0" lang="en-GB" sz="1400" u="none" cap="none" strike="noStrike">
                <a:solidFill>
                  <a:srgbClr val="000000"/>
                </a:solidFill>
                <a:latin typeface="Lato"/>
                <a:ea typeface="Lato"/>
                <a:cs typeface="Lato"/>
                <a:sym typeface="Lato"/>
              </a:rPr>
              <a:t>Read through the ten aspects of work described </a:t>
            </a:r>
            <a:r>
              <a:rPr b="1" i="0" lang="en-GB" sz="1400" u="none" cap="none" strike="noStrike">
                <a:solidFill>
                  <a:srgbClr val="000000"/>
                </a:solidFill>
                <a:latin typeface="Lato"/>
                <a:ea typeface="Lato"/>
                <a:cs typeface="Lato"/>
                <a:sym typeface="Lato"/>
              </a:rPr>
              <a:t>(Sheet 1)</a:t>
            </a:r>
            <a:endParaRPr b="1" i="0" sz="1400" u="none" cap="none" strike="noStrike">
              <a:solidFill>
                <a:srgbClr val="000000"/>
              </a:solidFill>
              <a:latin typeface="Lato"/>
              <a:ea typeface="Lato"/>
              <a:cs typeface="Lato"/>
              <a:sym typeface="Lato"/>
            </a:endParaRPr>
          </a:p>
          <a:p>
            <a:pPr indent="0" lvl="0" marL="45720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Lato"/>
              <a:ea typeface="Lato"/>
              <a:cs typeface="Lato"/>
              <a:sym typeface="Lato"/>
            </a:endParaRPr>
          </a:p>
          <a:p>
            <a:pPr indent="-317500" lvl="0" marL="457200" marR="0" rtl="0" algn="l">
              <a:lnSpc>
                <a:spcPct val="100000"/>
              </a:lnSpc>
              <a:spcBef>
                <a:spcPts val="0"/>
              </a:spcBef>
              <a:spcAft>
                <a:spcPts val="0"/>
              </a:spcAft>
              <a:buClr>
                <a:srgbClr val="000000"/>
              </a:buClr>
              <a:buSzPts val="1400"/>
              <a:buFont typeface="Lato"/>
              <a:buChar char="-"/>
            </a:pPr>
            <a:r>
              <a:rPr b="0" i="0" lang="en-GB" sz="1400" u="none" cap="none" strike="noStrike">
                <a:solidFill>
                  <a:srgbClr val="000000"/>
                </a:solidFill>
                <a:latin typeface="Lato"/>
                <a:ea typeface="Lato"/>
                <a:cs typeface="Lato"/>
                <a:sym typeface="Lato"/>
              </a:rPr>
              <a:t>Copy them into the table on Sheet 2, sorting them into advantages and disadvantages for each category</a:t>
            </a:r>
            <a:endParaRPr b="0" i="0" sz="1400" u="none" cap="none" strike="noStrike">
              <a:solidFill>
                <a:srgbClr val="000000"/>
              </a:solidFill>
              <a:latin typeface="Lato"/>
              <a:ea typeface="Lato"/>
              <a:cs typeface="Lato"/>
              <a:sym typeface="Lato"/>
            </a:endParaRPr>
          </a:p>
        </p:txBody>
      </p:sp>
      <p:sp>
        <p:nvSpPr>
          <p:cNvPr id="292" name="Google Shape;292;p22"/>
          <p:cNvSpPr txBox="1"/>
          <p:nvPr>
            <p:ph type="ctrTitle"/>
          </p:nvPr>
        </p:nvSpPr>
        <p:spPr>
          <a:xfrm>
            <a:off x="205675" y="253750"/>
            <a:ext cx="7905300" cy="516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i="0" lang="en-GB" sz="2900" u="none" cap="none" strike="noStrike">
                <a:solidFill>
                  <a:schemeClr val="lt1"/>
                </a:solidFill>
                <a:latin typeface="Lato"/>
                <a:ea typeface="Lato"/>
                <a:cs typeface="Lato"/>
                <a:sym typeface="Lato"/>
              </a:rPr>
              <a:t>You choose: pros and cons of entrepreneurship</a:t>
            </a:r>
            <a:endParaRPr b="1" i="0" sz="2900" u="none" cap="none" strike="noStrike">
              <a:solidFill>
                <a:schemeClr val="lt1"/>
              </a:solidFill>
              <a:latin typeface="Lato"/>
              <a:ea typeface="Lato"/>
              <a:cs typeface="Lato"/>
              <a:sym typeface="Lato"/>
            </a:endParaRPr>
          </a:p>
        </p:txBody>
      </p:sp>
      <p:pic>
        <p:nvPicPr>
          <p:cNvPr id="293" name="Google Shape;293;p22"/>
          <p:cNvPicPr preferRelativeResize="0"/>
          <p:nvPr/>
        </p:nvPicPr>
        <p:blipFill rotWithShape="1">
          <a:blip r:embed="rId3">
            <a:alphaModFix/>
          </a:blip>
          <a:srcRect b="0" l="0" r="0" t="0"/>
          <a:stretch/>
        </p:blipFill>
        <p:spPr>
          <a:xfrm rot="655819">
            <a:off x="4405507" y="965599"/>
            <a:ext cx="2392036" cy="3410379"/>
          </a:xfrm>
          <a:prstGeom prst="rect">
            <a:avLst/>
          </a:prstGeom>
          <a:noFill/>
          <a:ln cap="flat" cmpd="sng" w="28575">
            <a:solidFill>
              <a:srgbClr val="FF8022"/>
            </a:solidFill>
            <a:prstDash val="solid"/>
            <a:round/>
            <a:headEnd len="sm" w="sm" type="none"/>
            <a:tailEnd len="sm" w="sm" type="none"/>
          </a:ln>
          <a:effectLst>
            <a:outerShdw blurRad="57150" rotWithShape="0" algn="bl" dir="5400000" dist="19050">
              <a:srgbClr val="000000">
                <a:alpha val="60000"/>
              </a:srgbClr>
            </a:outerShdw>
          </a:effectLst>
        </p:spPr>
      </p:pic>
      <p:pic>
        <p:nvPicPr>
          <p:cNvPr id="294" name="Google Shape;294;p22"/>
          <p:cNvPicPr preferRelativeResize="0"/>
          <p:nvPr/>
        </p:nvPicPr>
        <p:blipFill rotWithShape="1">
          <a:blip r:embed="rId4">
            <a:alphaModFix/>
          </a:blip>
          <a:srcRect b="0" l="0" r="0" t="0"/>
          <a:stretch/>
        </p:blipFill>
        <p:spPr>
          <a:xfrm rot="4520191">
            <a:off x="6010585" y="1789457"/>
            <a:ext cx="2324658" cy="3311360"/>
          </a:xfrm>
          <a:prstGeom prst="rect">
            <a:avLst/>
          </a:prstGeom>
          <a:noFill/>
          <a:ln cap="flat" cmpd="sng" w="28575">
            <a:solidFill>
              <a:srgbClr val="FF8022"/>
            </a:solidFill>
            <a:prstDash val="solid"/>
            <a:round/>
            <a:headEnd len="sm" w="sm" type="none"/>
            <a:tailEnd len="sm" w="sm" type="none"/>
          </a:ln>
          <a:effectLst>
            <a:outerShdw blurRad="57150" rotWithShape="0" algn="bl" dir="5400000" dist="19050">
              <a:srgbClr val="000000">
                <a:alpha val="60000"/>
              </a:srgbClr>
            </a:outerShdw>
          </a:effectLst>
        </p:spPr>
      </p:pic>
      <p:sp>
        <p:nvSpPr>
          <p:cNvPr id="295" name="Google Shape;295;p22"/>
          <p:cNvSpPr txBox="1"/>
          <p:nvPr/>
        </p:nvSpPr>
        <p:spPr>
          <a:xfrm rot="512592">
            <a:off x="4040047" y="4280939"/>
            <a:ext cx="888559" cy="348541"/>
          </a:xfrm>
          <a:prstGeom prst="rect">
            <a:avLst/>
          </a:prstGeom>
          <a:no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Lato"/>
                <a:ea typeface="Lato"/>
                <a:cs typeface="Lato"/>
                <a:sym typeface="Lato"/>
              </a:rPr>
              <a:t>Sheet 1</a:t>
            </a:r>
            <a:endParaRPr b="0" i="0" sz="1400" u="none" cap="none" strike="noStrike">
              <a:solidFill>
                <a:srgbClr val="000000"/>
              </a:solidFill>
              <a:latin typeface="Lato"/>
              <a:ea typeface="Lato"/>
              <a:cs typeface="Lato"/>
              <a:sym typeface="Lato"/>
            </a:endParaRPr>
          </a:p>
        </p:txBody>
      </p:sp>
      <p:sp>
        <p:nvSpPr>
          <p:cNvPr id="296" name="Google Shape;296;p22"/>
          <p:cNvSpPr txBox="1"/>
          <p:nvPr/>
        </p:nvSpPr>
        <p:spPr>
          <a:xfrm rot="-856252">
            <a:off x="8140319" y="4401826"/>
            <a:ext cx="888415" cy="348600"/>
          </a:xfrm>
          <a:prstGeom prst="rect">
            <a:avLst/>
          </a:prstGeom>
          <a:no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Lato"/>
                <a:ea typeface="Lato"/>
                <a:cs typeface="Lato"/>
                <a:sym typeface="Lato"/>
              </a:rPr>
              <a:t>Sheet 2</a:t>
            </a:r>
            <a:endParaRPr b="0" i="0" sz="1400" u="none" cap="none" strike="noStrike">
              <a:solidFill>
                <a:srgbClr val="000000"/>
              </a:solidFill>
              <a:latin typeface="Lato"/>
              <a:ea typeface="Lato"/>
              <a:cs typeface="Lato"/>
              <a:sym typeface="Lato"/>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0" name="Shape 300"/>
        <p:cNvGrpSpPr/>
        <p:nvPr/>
      </p:nvGrpSpPr>
      <p:grpSpPr>
        <a:xfrm>
          <a:off x="0" y="0"/>
          <a:ext cx="0" cy="0"/>
          <a:chOff x="0" y="0"/>
          <a:chExt cx="0" cy="0"/>
        </a:xfrm>
      </p:grpSpPr>
      <p:sp>
        <p:nvSpPr>
          <p:cNvPr id="301" name="Google Shape;301;p23"/>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i="0" lang="en-GB" sz="2900" u="none" cap="none" strike="noStrike">
                <a:latin typeface="Lato"/>
                <a:ea typeface="Lato"/>
                <a:cs typeface="Lato"/>
                <a:sym typeface="Lato"/>
              </a:rPr>
              <a:t>Pros and Cons of Entrepreneurship</a:t>
            </a:r>
            <a:endParaRPr b="1" i="0" sz="2900" u="none" cap="none" strike="noStrike">
              <a:latin typeface="Lato"/>
              <a:ea typeface="Lato"/>
              <a:cs typeface="Lato"/>
              <a:sym typeface="Lato"/>
            </a:endParaRPr>
          </a:p>
        </p:txBody>
      </p:sp>
      <p:graphicFrame>
        <p:nvGraphicFramePr>
          <p:cNvPr id="302" name="Google Shape;302;p23"/>
          <p:cNvGraphicFramePr/>
          <p:nvPr/>
        </p:nvGraphicFramePr>
        <p:xfrm>
          <a:off x="108788" y="1045938"/>
          <a:ext cx="3000000" cy="3000000"/>
        </p:xfrm>
        <a:graphic>
          <a:graphicData uri="http://schemas.openxmlformats.org/drawingml/2006/table">
            <a:tbl>
              <a:tblPr>
                <a:noFill/>
                <a:tableStyleId>{106CE389-7A81-4971-9418-9B227E76BCA5}</a:tableStyleId>
              </a:tblPr>
              <a:tblGrid>
                <a:gridCol w="1180050"/>
                <a:gridCol w="2693375"/>
                <a:gridCol w="2912200"/>
              </a:tblGrid>
              <a:tr h="434125">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latin typeface="Lato"/>
                        <a:ea typeface="Lato"/>
                        <a:cs typeface="Lato"/>
                        <a:sym typeface="Lato"/>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700"/>
                        <a:buFont typeface="Arial"/>
                        <a:buNone/>
                      </a:pPr>
                      <a:r>
                        <a:rPr b="1" lang="en-GB" sz="1700" u="none" cap="none" strike="noStrike">
                          <a:solidFill>
                            <a:srgbClr val="6AA84F"/>
                          </a:solidFill>
                          <a:latin typeface="Lato"/>
                          <a:ea typeface="Lato"/>
                          <a:cs typeface="Lato"/>
                          <a:sym typeface="Lato"/>
                        </a:rPr>
                        <a:t>Pros</a:t>
                      </a:r>
                      <a:endParaRPr b="1" sz="1700" u="none" cap="none" strike="noStrike">
                        <a:solidFill>
                          <a:srgbClr val="6AA84F"/>
                        </a:solidFill>
                        <a:latin typeface="Lato"/>
                        <a:ea typeface="Lato"/>
                        <a:cs typeface="Lato"/>
                        <a:sym typeface="Lato"/>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700"/>
                        <a:buFont typeface="Arial"/>
                        <a:buNone/>
                      </a:pPr>
                      <a:r>
                        <a:rPr b="1" lang="en-GB" sz="1700" u="none" cap="none" strike="noStrike">
                          <a:solidFill>
                            <a:srgbClr val="FF0000"/>
                          </a:solidFill>
                          <a:latin typeface="Lato"/>
                          <a:ea typeface="Lato"/>
                          <a:cs typeface="Lato"/>
                          <a:sym typeface="Lato"/>
                        </a:rPr>
                        <a:t>Cons</a:t>
                      </a:r>
                      <a:endParaRPr b="1" sz="1700" u="none" cap="none" strike="noStrike">
                        <a:solidFill>
                          <a:srgbClr val="FF0000"/>
                        </a:solidFill>
                        <a:latin typeface="Lato"/>
                        <a:ea typeface="Lato"/>
                        <a:cs typeface="Lato"/>
                        <a:sym typeface="Lato"/>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665950">
                <a:tc>
                  <a:txBody>
                    <a:bodyPr/>
                    <a:lstStyle/>
                    <a:p>
                      <a:pPr indent="0" lvl="0" marL="0" marR="0" rtl="0" algn="l">
                        <a:lnSpc>
                          <a:spcPct val="100000"/>
                        </a:lnSpc>
                        <a:spcBef>
                          <a:spcPts val="0"/>
                        </a:spcBef>
                        <a:spcAft>
                          <a:spcPts val="0"/>
                        </a:spcAft>
                        <a:buClr>
                          <a:srgbClr val="000000"/>
                        </a:buClr>
                        <a:buSzPts val="1200"/>
                        <a:buFont typeface="Arial"/>
                        <a:buNone/>
                      </a:pPr>
                      <a:r>
                        <a:rPr b="1" lang="en-GB" sz="1200" u="none" cap="none" strike="noStrike">
                          <a:latin typeface="Lato"/>
                          <a:ea typeface="Lato"/>
                          <a:cs typeface="Lato"/>
                          <a:sym typeface="Lato"/>
                        </a:rPr>
                        <a:t>Compensation</a:t>
                      </a:r>
                      <a:endParaRPr b="1" sz="1200" u="none" cap="none" strike="noStrike">
                        <a:latin typeface="Lato"/>
                        <a:ea typeface="Lato"/>
                        <a:cs typeface="Lato"/>
                        <a:sym typeface="Lato"/>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solidFill>
                            <a:srgbClr val="6AA84F"/>
                          </a:solidFill>
                          <a:latin typeface="Lato"/>
                          <a:ea typeface="Lato"/>
                          <a:cs typeface="Lato"/>
                          <a:sym typeface="Lato"/>
                        </a:rPr>
                        <a:t>Determines own pay</a:t>
                      </a:r>
                      <a:endParaRPr b="1" sz="1400" u="none" cap="none" strike="noStrike">
                        <a:solidFill>
                          <a:srgbClr val="6AA84F"/>
                        </a:solidFill>
                        <a:latin typeface="Lato"/>
                        <a:ea typeface="Lato"/>
                        <a:cs typeface="Lato"/>
                        <a:sym typeface="Lato"/>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lang="en-GB" sz="1400" u="none" cap="none" strike="noStrike">
                          <a:latin typeface="Lato"/>
                          <a:ea typeface="Lato"/>
                          <a:cs typeface="Lato"/>
                          <a:sym typeface="Lato"/>
                        </a:rPr>
                        <a:t>Often the last to be paid</a:t>
                      </a:r>
                      <a:endParaRPr sz="1400" u="none" cap="none" strike="noStrike">
                        <a:latin typeface="Lato"/>
                        <a:ea typeface="Lato"/>
                        <a:cs typeface="Lato"/>
                        <a:sym typeface="Lato"/>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665950">
                <a:tc>
                  <a:txBody>
                    <a:bodyPr/>
                    <a:lstStyle/>
                    <a:p>
                      <a:pPr indent="0" lvl="0" marL="0" marR="0" rtl="0" algn="l">
                        <a:lnSpc>
                          <a:spcPct val="100000"/>
                        </a:lnSpc>
                        <a:spcBef>
                          <a:spcPts val="0"/>
                        </a:spcBef>
                        <a:spcAft>
                          <a:spcPts val="0"/>
                        </a:spcAft>
                        <a:buClr>
                          <a:srgbClr val="000000"/>
                        </a:buClr>
                        <a:buSzPts val="1200"/>
                        <a:buFont typeface="Arial"/>
                        <a:buNone/>
                      </a:pPr>
                      <a:r>
                        <a:rPr b="1" lang="en-GB" sz="1200" u="none" cap="none" strike="noStrike">
                          <a:latin typeface="Lato"/>
                          <a:ea typeface="Lato"/>
                          <a:cs typeface="Lato"/>
                          <a:sym typeface="Lato"/>
                        </a:rPr>
                        <a:t>Work schedule</a:t>
                      </a:r>
                      <a:endParaRPr b="1" sz="1200" u="none" cap="none" strike="noStrike">
                        <a:latin typeface="Lato"/>
                        <a:ea typeface="Lato"/>
                        <a:cs typeface="Lato"/>
                        <a:sym typeface="Lato"/>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lang="en-GB" sz="1400" u="none" cap="none" strike="noStrike">
                          <a:latin typeface="Lato"/>
                          <a:ea typeface="Lato"/>
                          <a:cs typeface="Lato"/>
                          <a:sym typeface="Lato"/>
                        </a:rPr>
                        <a:t>Can establish a flexible working schedule to meet their needs</a:t>
                      </a:r>
                      <a:endParaRPr sz="1400" u="none" cap="none" strike="noStrike">
                        <a:latin typeface="Lato"/>
                        <a:ea typeface="Lato"/>
                        <a:cs typeface="Lato"/>
                        <a:sym typeface="Lato"/>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solidFill>
                            <a:srgbClr val="FF0000"/>
                          </a:solidFill>
                          <a:latin typeface="Lato"/>
                          <a:ea typeface="Lato"/>
                          <a:cs typeface="Lato"/>
                          <a:sym typeface="Lato"/>
                        </a:rPr>
                        <a:t>Some people work better with structure</a:t>
                      </a:r>
                      <a:endParaRPr b="1" sz="1400" u="none" cap="none" strike="noStrike">
                        <a:solidFill>
                          <a:srgbClr val="FF0000"/>
                        </a:solidFill>
                        <a:latin typeface="Lato"/>
                        <a:ea typeface="Lato"/>
                        <a:cs typeface="Lato"/>
                        <a:sym typeface="Lato"/>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665950">
                <a:tc>
                  <a:txBody>
                    <a:bodyPr/>
                    <a:lstStyle/>
                    <a:p>
                      <a:pPr indent="0" lvl="0" marL="0" marR="0" rtl="0" algn="l">
                        <a:lnSpc>
                          <a:spcPct val="100000"/>
                        </a:lnSpc>
                        <a:spcBef>
                          <a:spcPts val="0"/>
                        </a:spcBef>
                        <a:spcAft>
                          <a:spcPts val="0"/>
                        </a:spcAft>
                        <a:buClr>
                          <a:srgbClr val="000000"/>
                        </a:buClr>
                        <a:buSzPts val="1200"/>
                        <a:buFont typeface="Arial"/>
                        <a:buNone/>
                      </a:pPr>
                      <a:r>
                        <a:rPr b="1" lang="en-GB" sz="1200" u="none" cap="none" strike="noStrike">
                          <a:latin typeface="Lato"/>
                          <a:ea typeface="Lato"/>
                          <a:cs typeface="Lato"/>
                          <a:sym typeface="Lato"/>
                        </a:rPr>
                        <a:t>Responsibility</a:t>
                      </a:r>
                      <a:endParaRPr b="1" sz="1200" u="none" cap="none" strike="noStrike">
                        <a:latin typeface="Lato"/>
                        <a:ea typeface="Lato"/>
                        <a:cs typeface="Lato"/>
                        <a:sym typeface="Lato"/>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solidFill>
                            <a:srgbClr val="6AA84F"/>
                          </a:solidFill>
                          <a:latin typeface="Lato"/>
                          <a:ea typeface="Lato"/>
                          <a:cs typeface="Lato"/>
                          <a:sym typeface="Lato"/>
                        </a:rPr>
                        <a:t>Doesn’t have to answer to anyone. Can make all decisions independently</a:t>
                      </a:r>
                      <a:endParaRPr b="1" sz="1400" u="none" cap="none" strike="noStrike">
                        <a:solidFill>
                          <a:srgbClr val="6AA84F"/>
                        </a:solidFill>
                        <a:latin typeface="Lato"/>
                        <a:ea typeface="Lato"/>
                        <a:cs typeface="Lato"/>
                        <a:sym typeface="Lato"/>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lang="en-GB" sz="1400" u="none" cap="none" strike="noStrike">
                          <a:latin typeface="Lato"/>
                          <a:ea typeface="Lato"/>
                          <a:cs typeface="Lato"/>
                          <a:sym typeface="Lato"/>
                        </a:rPr>
                        <a:t>All responsibility falls on their shoulders</a:t>
                      </a:r>
                      <a:endParaRPr sz="1400" u="none" cap="none" strike="noStrike">
                        <a:latin typeface="Lato"/>
                        <a:ea typeface="Lato"/>
                        <a:cs typeface="Lato"/>
                        <a:sym typeface="Lato"/>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665950">
                <a:tc>
                  <a:txBody>
                    <a:bodyPr/>
                    <a:lstStyle/>
                    <a:p>
                      <a:pPr indent="0" lvl="0" marL="0" marR="0" rtl="0" algn="l">
                        <a:lnSpc>
                          <a:spcPct val="100000"/>
                        </a:lnSpc>
                        <a:spcBef>
                          <a:spcPts val="0"/>
                        </a:spcBef>
                        <a:spcAft>
                          <a:spcPts val="0"/>
                        </a:spcAft>
                        <a:buClr>
                          <a:srgbClr val="000000"/>
                        </a:buClr>
                        <a:buSzPts val="1200"/>
                        <a:buFont typeface="Arial"/>
                        <a:buNone/>
                      </a:pPr>
                      <a:r>
                        <a:rPr b="1" lang="en-GB" sz="1200" u="none" cap="none" strike="noStrike">
                          <a:latin typeface="Lato"/>
                          <a:ea typeface="Lato"/>
                          <a:cs typeface="Lato"/>
                          <a:sym typeface="Lato"/>
                        </a:rPr>
                        <a:t>Work </a:t>
                      </a:r>
                      <a:r>
                        <a:rPr b="1" lang="en-GB" sz="1200">
                          <a:latin typeface="Lato"/>
                          <a:ea typeface="Lato"/>
                          <a:cs typeface="Lato"/>
                          <a:sym typeface="Lato"/>
                        </a:rPr>
                        <a:t>e</a:t>
                      </a:r>
                      <a:r>
                        <a:rPr b="1" lang="en-GB" sz="1200" u="none" cap="none" strike="noStrike">
                          <a:latin typeface="Lato"/>
                          <a:ea typeface="Lato"/>
                          <a:cs typeface="Lato"/>
                          <a:sym typeface="Lato"/>
                        </a:rPr>
                        <a:t>nvironment</a:t>
                      </a:r>
                      <a:endParaRPr b="1" sz="1200" u="none" cap="none" strike="noStrike">
                        <a:latin typeface="Lato"/>
                        <a:ea typeface="Lato"/>
                        <a:cs typeface="Lato"/>
                        <a:sym typeface="Lato"/>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lang="en-GB" sz="1400" u="none" cap="none" strike="noStrike">
                          <a:latin typeface="Lato"/>
                          <a:ea typeface="Lato"/>
                          <a:cs typeface="Lato"/>
                          <a:sym typeface="Lato"/>
                        </a:rPr>
                        <a:t>Has the freedom to choose their own work environment</a:t>
                      </a:r>
                      <a:endParaRPr sz="1400" u="none" cap="none" strike="noStrike">
                        <a:latin typeface="Lato"/>
                        <a:ea typeface="Lato"/>
                        <a:cs typeface="Lato"/>
                        <a:sym typeface="Lato"/>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solidFill>
                            <a:srgbClr val="FF0000"/>
                          </a:solidFill>
                          <a:latin typeface="Lato"/>
                          <a:ea typeface="Lato"/>
                          <a:cs typeface="Lato"/>
                          <a:sym typeface="Lato"/>
                        </a:rPr>
                        <a:t>May have to run business from an environment suited to other purposes</a:t>
                      </a:r>
                      <a:endParaRPr b="1" sz="1400" u="none" cap="none" strike="noStrike">
                        <a:solidFill>
                          <a:srgbClr val="FF0000"/>
                        </a:solidFill>
                        <a:latin typeface="Lato"/>
                        <a:ea typeface="Lato"/>
                        <a:cs typeface="Lato"/>
                        <a:sym typeface="Lato"/>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34125">
                <a:tc>
                  <a:txBody>
                    <a:bodyPr/>
                    <a:lstStyle/>
                    <a:p>
                      <a:pPr indent="0" lvl="0" marL="0" marR="0" rtl="0" algn="l">
                        <a:lnSpc>
                          <a:spcPct val="100000"/>
                        </a:lnSpc>
                        <a:spcBef>
                          <a:spcPts val="0"/>
                        </a:spcBef>
                        <a:spcAft>
                          <a:spcPts val="0"/>
                        </a:spcAft>
                        <a:buClr>
                          <a:srgbClr val="000000"/>
                        </a:buClr>
                        <a:buSzPts val="1200"/>
                        <a:buFont typeface="Arial"/>
                        <a:buNone/>
                      </a:pPr>
                      <a:r>
                        <a:rPr b="1" lang="en-GB" sz="1200" u="none" cap="none" strike="noStrike">
                          <a:latin typeface="Lato"/>
                          <a:ea typeface="Lato"/>
                          <a:cs typeface="Lato"/>
                          <a:sym typeface="Lato"/>
                        </a:rPr>
                        <a:t>Competition</a:t>
                      </a:r>
                      <a:endParaRPr b="1" sz="1200" u="none" cap="none" strike="noStrike">
                        <a:latin typeface="Lato"/>
                        <a:ea typeface="Lato"/>
                        <a:cs typeface="Lato"/>
                        <a:sym typeface="Lato"/>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lang="en-GB" sz="1400" u="none" cap="none" strike="noStrike">
                          <a:latin typeface="Lato"/>
                          <a:ea typeface="Lato"/>
                          <a:cs typeface="Lato"/>
                          <a:sym typeface="Lato"/>
                        </a:rPr>
                        <a:t>Is not in competition with other colleagues</a:t>
                      </a:r>
                      <a:endParaRPr sz="1400" u="none" cap="none" strike="noStrike">
                        <a:latin typeface="Lato"/>
                        <a:ea typeface="Lato"/>
                        <a:cs typeface="Lato"/>
                        <a:sym typeface="Lato"/>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solidFill>
                            <a:srgbClr val="FF0000"/>
                          </a:solidFill>
                          <a:latin typeface="Lato"/>
                          <a:ea typeface="Lato"/>
                          <a:cs typeface="Lato"/>
                          <a:sym typeface="Lato"/>
                        </a:rPr>
                        <a:t>Is in competition with other businesses</a:t>
                      </a:r>
                      <a:endParaRPr b="1" sz="1400" u="none" cap="none" strike="noStrike">
                        <a:solidFill>
                          <a:srgbClr val="FF0000"/>
                        </a:solidFill>
                        <a:latin typeface="Lato"/>
                        <a:ea typeface="Lato"/>
                        <a:cs typeface="Lato"/>
                        <a:sym typeface="Lato"/>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bl>
          </a:graphicData>
        </a:graphic>
      </p:graphicFrame>
      <p:sp>
        <p:nvSpPr>
          <p:cNvPr id="303" name="Google Shape;303;p23"/>
          <p:cNvSpPr/>
          <p:nvPr/>
        </p:nvSpPr>
        <p:spPr>
          <a:xfrm>
            <a:off x="1381650" y="1543500"/>
            <a:ext cx="2480700" cy="516000"/>
          </a:xfrm>
          <a:prstGeom prst="roundRect">
            <a:avLst>
              <a:gd fmla="val 16667"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4" name="Google Shape;304;p23"/>
          <p:cNvSpPr/>
          <p:nvPr/>
        </p:nvSpPr>
        <p:spPr>
          <a:xfrm>
            <a:off x="4166175" y="1543500"/>
            <a:ext cx="2480700" cy="516000"/>
          </a:xfrm>
          <a:prstGeom prst="roundRect">
            <a:avLst>
              <a:gd fmla="val 16667"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5" name="Google Shape;305;p23"/>
          <p:cNvSpPr/>
          <p:nvPr/>
        </p:nvSpPr>
        <p:spPr>
          <a:xfrm>
            <a:off x="1381650" y="2229300"/>
            <a:ext cx="2480700" cy="516000"/>
          </a:xfrm>
          <a:prstGeom prst="roundRect">
            <a:avLst>
              <a:gd fmla="val 16667"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6" name="Google Shape;306;p23"/>
          <p:cNvSpPr/>
          <p:nvPr/>
        </p:nvSpPr>
        <p:spPr>
          <a:xfrm>
            <a:off x="4166175" y="2229300"/>
            <a:ext cx="2480700" cy="516000"/>
          </a:xfrm>
          <a:prstGeom prst="roundRect">
            <a:avLst>
              <a:gd fmla="val 16667"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7" name="Google Shape;307;p23"/>
          <p:cNvSpPr/>
          <p:nvPr/>
        </p:nvSpPr>
        <p:spPr>
          <a:xfrm>
            <a:off x="1381650" y="2915100"/>
            <a:ext cx="2480700" cy="638100"/>
          </a:xfrm>
          <a:prstGeom prst="roundRect">
            <a:avLst>
              <a:gd fmla="val 16667"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8" name="Google Shape;308;p23"/>
          <p:cNvSpPr/>
          <p:nvPr/>
        </p:nvSpPr>
        <p:spPr>
          <a:xfrm>
            <a:off x="4166175" y="2915100"/>
            <a:ext cx="2480700" cy="638100"/>
          </a:xfrm>
          <a:prstGeom prst="roundRect">
            <a:avLst>
              <a:gd fmla="val 16667"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9" name="Google Shape;309;p23"/>
          <p:cNvSpPr/>
          <p:nvPr/>
        </p:nvSpPr>
        <p:spPr>
          <a:xfrm>
            <a:off x="1381650" y="3723000"/>
            <a:ext cx="2480700" cy="638100"/>
          </a:xfrm>
          <a:prstGeom prst="roundRect">
            <a:avLst>
              <a:gd fmla="val 16667"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0" name="Google Shape;310;p23"/>
          <p:cNvSpPr/>
          <p:nvPr/>
        </p:nvSpPr>
        <p:spPr>
          <a:xfrm>
            <a:off x="4129401" y="3723000"/>
            <a:ext cx="2663700" cy="638100"/>
          </a:xfrm>
          <a:prstGeom prst="roundRect">
            <a:avLst>
              <a:gd fmla="val 16667"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1" name="Google Shape;311;p23"/>
          <p:cNvSpPr/>
          <p:nvPr/>
        </p:nvSpPr>
        <p:spPr>
          <a:xfrm>
            <a:off x="1381650" y="4530900"/>
            <a:ext cx="2480700" cy="414300"/>
          </a:xfrm>
          <a:prstGeom prst="roundRect">
            <a:avLst>
              <a:gd fmla="val 16667"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2" name="Google Shape;312;p23"/>
          <p:cNvSpPr/>
          <p:nvPr/>
        </p:nvSpPr>
        <p:spPr>
          <a:xfrm>
            <a:off x="4129400" y="4530900"/>
            <a:ext cx="2663700" cy="414300"/>
          </a:xfrm>
          <a:prstGeom prst="roundRect">
            <a:avLst>
              <a:gd fmla="val 16667"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3" name="Google Shape;313;p23"/>
          <p:cNvSpPr txBox="1"/>
          <p:nvPr/>
        </p:nvSpPr>
        <p:spPr>
          <a:xfrm>
            <a:off x="6950700" y="1101750"/>
            <a:ext cx="1936500" cy="2154900"/>
          </a:xfrm>
          <a:prstGeom prst="rect">
            <a:avLst/>
          </a:prstGeom>
          <a:noFill/>
          <a:ln cap="flat" cmpd="sng" w="9525">
            <a:solidFill>
              <a:schemeClr val="accent2"/>
            </a:solidFill>
            <a:prstDash val="solid"/>
            <a:round/>
            <a:headEnd len="sm" w="sm" type="none"/>
            <a:tailEnd len="sm" w="sm" type="none"/>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600"/>
              <a:buFont typeface="Arial"/>
              <a:buNone/>
            </a:pPr>
            <a:r>
              <a:rPr b="1" i="0" lang="en-GB" sz="1600" u="none" cap="none" strike="noStrike">
                <a:solidFill>
                  <a:schemeClr val="accent1"/>
                </a:solidFill>
                <a:latin typeface="Lato"/>
                <a:ea typeface="Lato"/>
                <a:cs typeface="Lato"/>
                <a:sym typeface="Lato"/>
              </a:rPr>
              <a:t>Stretch:</a:t>
            </a:r>
            <a:endParaRPr b="1" i="0" sz="1600" u="none" cap="none" strike="noStrike">
              <a:solidFill>
                <a:schemeClr val="accen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accen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1600"/>
              <a:buFont typeface="Arial"/>
              <a:buNone/>
            </a:pPr>
            <a:r>
              <a:rPr b="0" i="0" lang="en-GB" sz="1600" u="none" cap="none" strike="noStrike">
                <a:solidFill>
                  <a:schemeClr val="accent1"/>
                </a:solidFill>
                <a:latin typeface="Lato"/>
                <a:ea typeface="Lato"/>
                <a:cs typeface="Lato"/>
                <a:sym typeface="Lato"/>
              </a:rPr>
              <a:t>Looking at the statements in bold, can you identify how each </a:t>
            </a:r>
            <a:r>
              <a:rPr b="0" i="0" lang="en-GB" sz="1600" u="sng" cap="none" strike="noStrike">
                <a:solidFill>
                  <a:schemeClr val="accent1"/>
                </a:solidFill>
                <a:latin typeface="Lato"/>
                <a:ea typeface="Lato"/>
                <a:cs typeface="Lato"/>
                <a:sym typeface="Lato"/>
              </a:rPr>
              <a:t>pro/con</a:t>
            </a:r>
            <a:r>
              <a:rPr b="0" i="0" lang="en-GB" sz="1600" u="none" cap="none" strike="noStrike">
                <a:solidFill>
                  <a:schemeClr val="accent1"/>
                </a:solidFill>
                <a:latin typeface="Lato"/>
                <a:ea typeface="Lato"/>
                <a:cs typeface="Lato"/>
                <a:sym typeface="Lato"/>
              </a:rPr>
              <a:t> may be seen the other way?</a:t>
            </a:r>
            <a:endParaRPr b="0" i="0" sz="1600" u="none" cap="none" strike="noStrike">
              <a:solidFill>
                <a:schemeClr val="accent1"/>
              </a:solidFill>
              <a:latin typeface="Lato"/>
              <a:ea typeface="Lato"/>
              <a:cs typeface="Lato"/>
              <a:sym typeface="La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303"/>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1"/>
                                          </p:stCondLst>
                                        </p:cTn>
                                        <p:tgtEl>
                                          <p:spTgt spid="304"/>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305"/>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1"/>
                                          </p:stCondLst>
                                        </p:cTn>
                                        <p:tgtEl>
                                          <p:spTgt spid="306"/>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307"/>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1"/>
                                          </p:stCondLst>
                                        </p:cTn>
                                        <p:tgtEl>
                                          <p:spTgt spid="308"/>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309"/>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1"/>
                                          </p:stCondLst>
                                        </p:cTn>
                                        <p:tgtEl>
                                          <p:spTgt spid="310"/>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311"/>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1"/>
                                          </p:stCondLst>
                                        </p:cTn>
                                        <p:tgtEl>
                                          <p:spTgt spid="312"/>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1"/>
        </a:solidFill>
      </p:bgPr>
    </p:bg>
    <p:spTree>
      <p:nvGrpSpPr>
        <p:cNvPr id="317" name="Shape 317"/>
        <p:cNvGrpSpPr/>
        <p:nvPr/>
      </p:nvGrpSpPr>
      <p:grpSpPr>
        <a:xfrm>
          <a:off x="0" y="0"/>
          <a:ext cx="0" cy="0"/>
          <a:chOff x="0" y="0"/>
          <a:chExt cx="0" cy="0"/>
        </a:xfrm>
      </p:grpSpPr>
      <p:sp>
        <p:nvSpPr>
          <p:cNvPr id="318" name="Google Shape;318;p24"/>
          <p:cNvSpPr txBox="1"/>
          <p:nvPr>
            <p:ph type="title"/>
          </p:nvPr>
        </p:nvSpPr>
        <p:spPr>
          <a:xfrm>
            <a:off x="405150" y="195300"/>
            <a:ext cx="8552100" cy="14529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990"/>
              <a:buFont typeface="Arial"/>
              <a:buNone/>
            </a:pPr>
            <a:r>
              <a:rPr lang="en-GB" sz="5000">
                <a:solidFill>
                  <a:schemeClr val="lt1"/>
                </a:solidFill>
              </a:rPr>
              <a:t>Reflection</a:t>
            </a:r>
            <a:endParaRPr b="1" i="0" sz="5000" u="none" cap="none" strike="noStrike">
              <a:solidFill>
                <a:schemeClr val="lt1"/>
              </a:solidFill>
              <a:latin typeface="Lato"/>
              <a:ea typeface="Lato"/>
              <a:cs typeface="Lato"/>
              <a:sym typeface="Lato"/>
            </a:endParaRPr>
          </a:p>
        </p:txBody>
      </p:sp>
      <p:sp>
        <p:nvSpPr>
          <p:cNvPr id="319" name="Google Shape;319;p24"/>
          <p:cNvSpPr txBox="1"/>
          <p:nvPr/>
        </p:nvSpPr>
        <p:spPr>
          <a:xfrm>
            <a:off x="1099650" y="2031350"/>
            <a:ext cx="6944700" cy="5541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400"/>
              <a:buFont typeface="Arial"/>
              <a:buNone/>
            </a:pPr>
            <a:r>
              <a:rPr b="1" i="0" lang="en-GB" sz="2400" u="none" cap="none" strike="noStrike">
                <a:solidFill>
                  <a:schemeClr val="lt1"/>
                </a:solidFill>
                <a:latin typeface="Lato"/>
                <a:ea typeface="Lato"/>
                <a:cs typeface="Lato"/>
                <a:sym typeface="Lato"/>
              </a:rPr>
              <a:t>Would  you consider starting your own business?</a:t>
            </a:r>
            <a:endParaRPr b="1" i="0" sz="2400" u="none" cap="none" strike="noStrike">
              <a:solidFill>
                <a:schemeClr val="lt1"/>
              </a:solidFill>
              <a:latin typeface="Lato"/>
              <a:ea typeface="Lato"/>
              <a:cs typeface="Lato"/>
              <a:sym typeface="Lato"/>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323" name="Shape 323"/>
        <p:cNvGrpSpPr/>
        <p:nvPr/>
      </p:nvGrpSpPr>
      <p:grpSpPr>
        <a:xfrm>
          <a:off x="0" y="0"/>
          <a:ext cx="0" cy="0"/>
          <a:chOff x="0" y="0"/>
          <a:chExt cx="0" cy="0"/>
        </a:xfrm>
      </p:grpSpPr>
      <p:sp>
        <p:nvSpPr>
          <p:cNvPr id="324" name="Google Shape;324;p25"/>
          <p:cNvSpPr txBox="1"/>
          <p:nvPr/>
        </p:nvSpPr>
        <p:spPr>
          <a:xfrm>
            <a:off x="439450" y="978750"/>
            <a:ext cx="6212100" cy="400200"/>
          </a:xfrm>
          <a:prstGeom prst="rect">
            <a:avLst/>
          </a:prstGeom>
          <a:noFill/>
          <a:ln>
            <a:noFill/>
          </a:ln>
        </p:spPr>
        <p:txBody>
          <a:bodyPr anchorCtr="0" anchor="b"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Lato"/>
              <a:ea typeface="Lato"/>
              <a:cs typeface="Lato"/>
              <a:sym typeface="Lato"/>
            </a:endParaRPr>
          </a:p>
        </p:txBody>
      </p:sp>
      <p:sp>
        <p:nvSpPr>
          <p:cNvPr id="325" name="Google Shape;325;p25"/>
          <p:cNvSpPr txBox="1"/>
          <p:nvPr/>
        </p:nvSpPr>
        <p:spPr>
          <a:xfrm>
            <a:off x="0" y="1491150"/>
            <a:ext cx="9144000" cy="20517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0"/>
              <a:buFont typeface="Arial"/>
              <a:buNone/>
            </a:pPr>
            <a:r>
              <a:rPr b="0" i="0" lang="en-GB" sz="2200" u="none" cap="none" strike="noStrike">
                <a:solidFill>
                  <a:schemeClr val="lt1"/>
                </a:solidFill>
                <a:latin typeface="Lato"/>
                <a:ea typeface="Lato"/>
                <a:cs typeface="Lato"/>
                <a:sym typeface="Lato"/>
              </a:rPr>
              <a:t>Session 3:</a:t>
            </a:r>
            <a:endParaRPr b="0" i="0" sz="2200" u="none" cap="none" strike="noStrike">
              <a:solidFill>
                <a:schemeClr val="lt1"/>
              </a:solidFill>
              <a:latin typeface="Lato"/>
              <a:ea typeface="Lato"/>
              <a:cs typeface="Lato"/>
              <a:sym typeface="Lato"/>
            </a:endParaRPr>
          </a:p>
          <a:p>
            <a:pPr indent="0" lvl="0" marL="0" marR="0" rtl="0" algn="ctr">
              <a:lnSpc>
                <a:spcPct val="100000"/>
              </a:lnSpc>
              <a:spcBef>
                <a:spcPts val="0"/>
              </a:spcBef>
              <a:spcAft>
                <a:spcPts val="0"/>
              </a:spcAft>
              <a:buClr>
                <a:srgbClr val="000000"/>
              </a:buClr>
              <a:buSzPts val="4800"/>
              <a:buFont typeface="Arial"/>
              <a:buNone/>
            </a:pPr>
            <a:r>
              <a:rPr b="1" i="0" lang="en-GB" sz="4800" u="none" cap="none" strike="noStrike">
                <a:solidFill>
                  <a:schemeClr val="lt1"/>
                </a:solidFill>
                <a:latin typeface="Lato"/>
                <a:ea typeface="Lato"/>
                <a:cs typeface="Lato"/>
                <a:sym typeface="Lato"/>
              </a:rPr>
              <a:t>Understanding gig work and your rights</a:t>
            </a:r>
            <a:endParaRPr b="1" i="0" sz="4800" u="none" cap="none" strike="noStrike">
              <a:solidFill>
                <a:schemeClr val="lt1"/>
              </a:solidFill>
              <a:latin typeface="Lato"/>
              <a:ea typeface="Lato"/>
              <a:cs typeface="Lato"/>
              <a:sym typeface="Lato"/>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9" name="Shape 329"/>
        <p:cNvGrpSpPr/>
        <p:nvPr/>
      </p:nvGrpSpPr>
      <p:grpSpPr>
        <a:xfrm>
          <a:off x="0" y="0"/>
          <a:ext cx="0" cy="0"/>
          <a:chOff x="0" y="0"/>
          <a:chExt cx="0" cy="0"/>
        </a:xfrm>
      </p:grpSpPr>
      <p:sp>
        <p:nvSpPr>
          <p:cNvPr id="330" name="Google Shape;330;p26"/>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i="0" lang="en-GB" sz="2900" u="none" cap="none" strike="noStrike">
                <a:latin typeface="Lato"/>
                <a:ea typeface="Lato"/>
                <a:cs typeface="Lato"/>
                <a:sym typeface="Lato"/>
              </a:rPr>
              <a:t>Unit outline</a:t>
            </a:r>
            <a:endParaRPr b="1" i="0" sz="2900" u="none" cap="none" strike="noStrike">
              <a:latin typeface="Lato"/>
              <a:ea typeface="Lato"/>
              <a:cs typeface="Lato"/>
              <a:sym typeface="Lato"/>
            </a:endParaRPr>
          </a:p>
        </p:txBody>
      </p:sp>
      <p:graphicFrame>
        <p:nvGraphicFramePr>
          <p:cNvPr id="331" name="Google Shape;331;p26"/>
          <p:cNvGraphicFramePr/>
          <p:nvPr/>
        </p:nvGraphicFramePr>
        <p:xfrm>
          <a:off x="278325" y="1721850"/>
          <a:ext cx="3000000" cy="3000000"/>
        </p:xfrm>
        <a:graphic>
          <a:graphicData uri="http://schemas.openxmlformats.org/drawingml/2006/table">
            <a:tbl>
              <a:tblPr>
                <a:noFill/>
                <a:tableStyleId>{8EC9ACEC-D7DB-434A-BBD8-2C261259F610}</a:tableStyleId>
              </a:tblPr>
              <a:tblGrid>
                <a:gridCol w="1644250"/>
                <a:gridCol w="1768350"/>
                <a:gridCol w="1755400"/>
                <a:gridCol w="1907000"/>
                <a:gridCol w="1518450"/>
              </a:tblGrid>
              <a:tr h="335825">
                <a:tc>
                  <a:txBody>
                    <a:bodyPr/>
                    <a:lstStyle/>
                    <a:p>
                      <a:pPr indent="0" lvl="0" marL="0" marR="0" rtl="0" algn="ctr">
                        <a:lnSpc>
                          <a:spcPct val="100000"/>
                        </a:lnSpc>
                        <a:spcBef>
                          <a:spcPts val="0"/>
                        </a:spcBef>
                        <a:spcAft>
                          <a:spcPts val="0"/>
                        </a:spcAft>
                        <a:buClr>
                          <a:srgbClr val="000000"/>
                        </a:buClr>
                        <a:buSzPts val="1400"/>
                        <a:buFont typeface="Arial"/>
                        <a:buNone/>
                      </a:pPr>
                      <a:r>
                        <a:rPr b="1" lang="en-GB" sz="1600" u="none" cap="none" strike="noStrike">
                          <a:solidFill>
                            <a:schemeClr val="dk1"/>
                          </a:solidFill>
                          <a:latin typeface="Lato"/>
                          <a:ea typeface="Lato"/>
                          <a:cs typeface="Lato"/>
                          <a:sym typeface="Lato"/>
                        </a:rPr>
                        <a:t>Session 1</a:t>
                      </a:r>
                      <a:endParaRPr b="1" sz="1600" u="none" cap="none" strike="noStrike">
                        <a:solidFill>
                          <a:schemeClr val="dk1"/>
                        </a:solidFill>
                        <a:latin typeface="Lato"/>
                        <a:ea typeface="Lato"/>
                        <a:cs typeface="Lato"/>
                        <a:sym typeface="Lato"/>
                      </a:endParaRPr>
                    </a:p>
                  </a:txBody>
                  <a:tcPr marT="91425" marB="91425" marR="91425" marL="91425">
                    <a:lnL cap="flat" cmpd="sng" w="28575">
                      <a:solidFill>
                        <a:schemeClr val="accent1"/>
                      </a:solidFill>
                      <a:prstDash val="solid"/>
                      <a:round/>
                      <a:headEnd len="sm" w="sm" type="none"/>
                      <a:tailEnd len="sm" w="sm" type="none"/>
                    </a:lnL>
                    <a:lnR cap="flat" cmpd="sng" w="28575">
                      <a:solidFill>
                        <a:schemeClr val="accent1"/>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solidFill>
                      <a:srgbClr val="F9CB9C"/>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600" u="none" cap="none" strike="noStrike">
                          <a:solidFill>
                            <a:schemeClr val="dk1"/>
                          </a:solidFill>
                          <a:latin typeface="Lato"/>
                          <a:ea typeface="Lato"/>
                          <a:cs typeface="Lato"/>
                          <a:sym typeface="Lato"/>
                        </a:rPr>
                        <a:t>Session 2</a:t>
                      </a:r>
                      <a:endParaRPr b="1" sz="1600" u="none" cap="none" strike="noStrike">
                        <a:solidFill>
                          <a:schemeClr val="dk1"/>
                        </a:solidFill>
                        <a:latin typeface="Lato"/>
                        <a:ea typeface="Lato"/>
                        <a:cs typeface="Lato"/>
                        <a:sym typeface="Lato"/>
                      </a:endParaRPr>
                    </a:p>
                  </a:txBody>
                  <a:tcPr marT="91425" marB="91425" marR="91425" marL="91425">
                    <a:lnL cap="flat" cmpd="sng" w="28575">
                      <a:solidFill>
                        <a:schemeClr val="accent1"/>
                      </a:solidFill>
                      <a:prstDash val="solid"/>
                      <a:round/>
                      <a:headEnd len="sm" w="sm" type="none"/>
                      <a:tailEnd len="sm" w="sm" type="none"/>
                    </a:lnL>
                    <a:lnR cap="flat" cmpd="sng" w="28575">
                      <a:solidFill>
                        <a:schemeClr val="accent1"/>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solidFill>
                      <a:srgbClr val="F9CB9C"/>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600" u="none" cap="none" strike="noStrike">
                          <a:solidFill>
                            <a:schemeClr val="dk1"/>
                          </a:solidFill>
                          <a:latin typeface="Lato"/>
                          <a:ea typeface="Lato"/>
                          <a:cs typeface="Lato"/>
                          <a:sym typeface="Lato"/>
                        </a:rPr>
                        <a:t>Session 3</a:t>
                      </a:r>
                      <a:endParaRPr b="1" sz="1600" u="none" cap="none" strike="noStrike">
                        <a:solidFill>
                          <a:schemeClr val="dk1"/>
                        </a:solidFill>
                        <a:latin typeface="Lato"/>
                        <a:ea typeface="Lato"/>
                        <a:cs typeface="Lato"/>
                        <a:sym typeface="Lato"/>
                      </a:endParaRPr>
                    </a:p>
                  </a:txBody>
                  <a:tcPr marT="91425" marB="91425" marR="91425" marL="91425">
                    <a:lnL cap="flat" cmpd="sng" w="28575">
                      <a:solidFill>
                        <a:schemeClr val="accent1"/>
                      </a:solidFill>
                      <a:prstDash val="solid"/>
                      <a:round/>
                      <a:headEnd len="sm" w="sm" type="none"/>
                      <a:tailEnd len="sm" w="sm" type="none"/>
                    </a:lnL>
                    <a:lnR cap="flat" cmpd="sng" w="28575">
                      <a:solidFill>
                        <a:schemeClr val="accent1"/>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solidFill>
                      <a:srgbClr val="F9CB9C"/>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600" u="none" cap="none" strike="noStrike">
                          <a:solidFill>
                            <a:schemeClr val="dk1"/>
                          </a:solidFill>
                          <a:latin typeface="Lato"/>
                          <a:ea typeface="Lato"/>
                          <a:cs typeface="Lato"/>
                          <a:sym typeface="Lato"/>
                        </a:rPr>
                        <a:t>Session 4</a:t>
                      </a:r>
                      <a:endParaRPr b="1" sz="1600" u="none" cap="none" strike="noStrike">
                        <a:solidFill>
                          <a:schemeClr val="dk1"/>
                        </a:solidFill>
                        <a:latin typeface="Lato"/>
                        <a:ea typeface="Lato"/>
                        <a:cs typeface="Lato"/>
                        <a:sym typeface="Lato"/>
                      </a:endParaRPr>
                    </a:p>
                  </a:txBody>
                  <a:tcPr marT="91425" marB="91425" marR="91425" marL="91425">
                    <a:lnL cap="flat" cmpd="sng" w="28575">
                      <a:solidFill>
                        <a:schemeClr val="accent1"/>
                      </a:solidFill>
                      <a:prstDash val="solid"/>
                      <a:round/>
                      <a:headEnd len="sm" w="sm" type="none"/>
                      <a:tailEnd len="sm" w="sm" type="none"/>
                    </a:lnL>
                    <a:lnR cap="flat" cmpd="sng" w="28575">
                      <a:solidFill>
                        <a:schemeClr val="accent1"/>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solidFill>
                      <a:srgbClr val="FF8022"/>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600" u="none" cap="none" strike="noStrike">
                          <a:solidFill>
                            <a:schemeClr val="dk1"/>
                          </a:solidFill>
                          <a:latin typeface="Lato"/>
                          <a:ea typeface="Lato"/>
                          <a:cs typeface="Lato"/>
                          <a:sym typeface="Lato"/>
                        </a:rPr>
                        <a:t>Session 5</a:t>
                      </a:r>
                      <a:endParaRPr b="1" sz="1600" u="none" cap="none" strike="noStrike">
                        <a:solidFill>
                          <a:schemeClr val="dk1"/>
                        </a:solidFill>
                        <a:latin typeface="Lato"/>
                        <a:ea typeface="Lato"/>
                        <a:cs typeface="Lato"/>
                        <a:sym typeface="Lato"/>
                      </a:endParaRPr>
                    </a:p>
                  </a:txBody>
                  <a:tcPr marT="91425" marB="91425" marR="91425" marL="91425">
                    <a:lnL cap="flat" cmpd="sng" w="28575">
                      <a:solidFill>
                        <a:schemeClr val="accent1"/>
                      </a:solidFill>
                      <a:prstDash val="solid"/>
                      <a:round/>
                      <a:headEnd len="sm" w="sm" type="none"/>
                      <a:tailEnd len="sm" w="sm" type="none"/>
                    </a:lnL>
                    <a:lnR cap="flat" cmpd="sng" w="28575">
                      <a:solidFill>
                        <a:schemeClr val="accent1"/>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solidFill>
                      <a:srgbClr val="F9CB9C"/>
                    </a:solidFill>
                  </a:tcPr>
                </a:tc>
              </a:tr>
              <a:tr h="1240100">
                <a:tc>
                  <a:txBody>
                    <a:bodyPr/>
                    <a:lstStyle/>
                    <a:p>
                      <a:pPr indent="0" lvl="0" marL="0" marR="0" rtl="0" algn="ctr">
                        <a:lnSpc>
                          <a:spcPct val="100000"/>
                        </a:lnSpc>
                        <a:spcBef>
                          <a:spcPts val="0"/>
                        </a:spcBef>
                        <a:spcAft>
                          <a:spcPts val="0"/>
                        </a:spcAft>
                        <a:buClr>
                          <a:srgbClr val="000000"/>
                        </a:buClr>
                        <a:buSzPts val="1400"/>
                        <a:buFont typeface="Arial"/>
                        <a:buNone/>
                      </a:pPr>
                      <a:r>
                        <a:rPr b="1" lang="en-GB" sz="1500">
                          <a:solidFill>
                            <a:schemeClr val="dk1"/>
                          </a:solidFill>
                          <a:latin typeface="Lato"/>
                          <a:ea typeface="Lato"/>
                          <a:cs typeface="Lato"/>
                          <a:sym typeface="Lato"/>
                        </a:rPr>
                        <a:t>Professional services careers</a:t>
                      </a:r>
                      <a:endParaRPr b="1" sz="1500" u="none" cap="none" strike="noStrike">
                        <a:solidFill>
                          <a:schemeClr val="dk1"/>
                        </a:solidFill>
                        <a:latin typeface="Lato"/>
                        <a:ea typeface="Lato"/>
                        <a:cs typeface="Lato"/>
                        <a:sym typeface="Lato"/>
                      </a:endParaRPr>
                    </a:p>
                  </a:txBody>
                  <a:tcPr marT="91425" marB="91425" marR="91425" marL="91425" anchor="ctr">
                    <a:lnL cap="flat" cmpd="sng" w="28575">
                      <a:solidFill>
                        <a:schemeClr val="accent1"/>
                      </a:solidFill>
                      <a:prstDash val="solid"/>
                      <a:round/>
                      <a:headEnd len="sm" w="sm" type="none"/>
                      <a:tailEnd len="sm" w="sm" type="none"/>
                    </a:lnL>
                    <a:lnR cap="flat" cmpd="sng" w="28575">
                      <a:solidFill>
                        <a:schemeClr val="accent1"/>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500" u="none" cap="none" strike="noStrike">
                          <a:solidFill>
                            <a:schemeClr val="dk1"/>
                          </a:solidFill>
                          <a:latin typeface="Lato"/>
                          <a:ea typeface="Lato"/>
                          <a:cs typeface="Lato"/>
                          <a:sym typeface="Lato"/>
                        </a:rPr>
                        <a:t>Apprenticeships</a:t>
                      </a:r>
                      <a:endParaRPr b="1" sz="1500" u="none" cap="none" strike="noStrike">
                        <a:solidFill>
                          <a:schemeClr val="accent2"/>
                        </a:solidFill>
                        <a:latin typeface="Lato"/>
                        <a:ea typeface="Lato"/>
                        <a:cs typeface="Lato"/>
                        <a:sym typeface="Lato"/>
                      </a:endParaRPr>
                    </a:p>
                  </a:txBody>
                  <a:tcPr marT="91425" marB="91425" marR="91425" marL="91425" anchor="ctr">
                    <a:lnL cap="flat" cmpd="sng" w="28575">
                      <a:solidFill>
                        <a:schemeClr val="accent1"/>
                      </a:solidFill>
                      <a:prstDash val="solid"/>
                      <a:round/>
                      <a:headEnd len="sm" w="sm" type="none"/>
                      <a:tailEnd len="sm" w="sm" type="none"/>
                    </a:lnL>
                    <a:lnR cap="flat" cmpd="sng" w="28575">
                      <a:solidFill>
                        <a:schemeClr val="accent1"/>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500" u="none" cap="none" strike="noStrike">
                          <a:solidFill>
                            <a:schemeClr val="dk1"/>
                          </a:solidFill>
                          <a:latin typeface="Lato"/>
                          <a:ea typeface="Lato"/>
                          <a:cs typeface="Lato"/>
                          <a:sym typeface="Lato"/>
                        </a:rPr>
                        <a:t>Entrepreneurship</a:t>
                      </a:r>
                      <a:endParaRPr b="1" sz="1500" u="none" cap="none" strike="noStrike">
                        <a:solidFill>
                          <a:schemeClr val="dk1"/>
                        </a:solidFill>
                        <a:latin typeface="Lato"/>
                        <a:ea typeface="Lato"/>
                        <a:cs typeface="Lato"/>
                        <a:sym typeface="Lato"/>
                      </a:endParaRPr>
                    </a:p>
                  </a:txBody>
                  <a:tcPr marT="91425" marB="91425" marR="91425" marL="91425" anchor="ctr">
                    <a:lnL cap="flat" cmpd="sng" w="28575">
                      <a:solidFill>
                        <a:schemeClr val="accent1"/>
                      </a:solidFill>
                      <a:prstDash val="solid"/>
                      <a:round/>
                      <a:headEnd len="sm" w="sm" type="none"/>
                      <a:tailEnd len="sm" w="sm" type="none"/>
                    </a:lnL>
                    <a:lnR cap="flat" cmpd="sng" w="28575">
                      <a:solidFill>
                        <a:schemeClr val="accent1"/>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500" u="none" cap="none" strike="noStrike">
                          <a:solidFill>
                            <a:schemeClr val="accent2"/>
                          </a:solidFill>
                          <a:latin typeface="Lato"/>
                          <a:ea typeface="Lato"/>
                          <a:cs typeface="Lato"/>
                          <a:sym typeface="Lato"/>
                        </a:rPr>
                        <a:t>Understanding gig work and employment rights</a:t>
                      </a:r>
                      <a:endParaRPr b="1" sz="1500" u="none" cap="none" strike="noStrike">
                        <a:solidFill>
                          <a:schemeClr val="accent2"/>
                        </a:solidFill>
                        <a:latin typeface="Lato"/>
                        <a:ea typeface="Lato"/>
                        <a:cs typeface="Lato"/>
                        <a:sym typeface="Lato"/>
                      </a:endParaRPr>
                    </a:p>
                  </a:txBody>
                  <a:tcPr marT="91425" marB="91425" marR="91425" marL="91425" anchor="ctr">
                    <a:lnL cap="flat" cmpd="sng" w="28575">
                      <a:solidFill>
                        <a:schemeClr val="accent1"/>
                      </a:solidFill>
                      <a:prstDash val="solid"/>
                      <a:round/>
                      <a:headEnd len="sm" w="sm" type="none"/>
                      <a:tailEnd len="sm" w="sm" type="none"/>
                    </a:lnL>
                    <a:lnR cap="flat" cmpd="sng" w="28575">
                      <a:solidFill>
                        <a:schemeClr val="accent1"/>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500" u="none" cap="none" strike="noStrike">
                          <a:solidFill>
                            <a:schemeClr val="dk1"/>
                          </a:solidFill>
                          <a:latin typeface="Lato"/>
                          <a:ea typeface="Lato"/>
                          <a:cs typeface="Lato"/>
                          <a:sym typeface="Lato"/>
                        </a:rPr>
                        <a:t>Speaking up at work</a:t>
                      </a:r>
                      <a:endParaRPr b="1" sz="1500" u="none" cap="none" strike="noStrike">
                        <a:solidFill>
                          <a:schemeClr val="dk1"/>
                        </a:solidFill>
                        <a:latin typeface="Lato"/>
                        <a:ea typeface="Lato"/>
                        <a:cs typeface="Lato"/>
                        <a:sym typeface="Lato"/>
                      </a:endParaRPr>
                    </a:p>
                  </a:txBody>
                  <a:tcPr marT="91425" marB="91425" marR="91425" marL="91425" anchor="ctr">
                    <a:lnL cap="flat" cmpd="sng" w="28575">
                      <a:solidFill>
                        <a:schemeClr val="accent1"/>
                      </a:solidFill>
                      <a:prstDash val="solid"/>
                      <a:round/>
                      <a:headEnd len="sm" w="sm" type="none"/>
                      <a:tailEnd len="sm" w="sm" type="none"/>
                    </a:lnL>
                    <a:lnR cap="flat" cmpd="sng" w="28575">
                      <a:solidFill>
                        <a:schemeClr val="accent1"/>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tcPr>
                </a:tc>
              </a:tr>
            </a:tbl>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1"/>
        </a:solidFill>
      </p:bgPr>
    </p:bg>
    <p:spTree>
      <p:nvGrpSpPr>
        <p:cNvPr id="335" name="Shape 335"/>
        <p:cNvGrpSpPr/>
        <p:nvPr/>
      </p:nvGrpSpPr>
      <p:grpSpPr>
        <a:xfrm>
          <a:off x="0" y="0"/>
          <a:ext cx="0" cy="0"/>
          <a:chOff x="0" y="0"/>
          <a:chExt cx="0" cy="0"/>
        </a:xfrm>
      </p:grpSpPr>
      <p:sp>
        <p:nvSpPr>
          <p:cNvPr id="336" name="Google Shape;336;p27"/>
          <p:cNvSpPr/>
          <p:nvPr/>
        </p:nvSpPr>
        <p:spPr>
          <a:xfrm>
            <a:off x="1863174" y="821276"/>
            <a:ext cx="5275422" cy="3286656"/>
          </a:xfrm>
          <a:prstGeom prst="irregularSeal1">
            <a:avLst/>
          </a:prstGeom>
          <a:solidFill>
            <a:schemeClr val="accen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900"/>
              <a:buFont typeface="Arial"/>
              <a:buNone/>
            </a:pPr>
            <a:r>
              <a:rPr b="1" i="0" lang="en-GB" sz="2600" u="none" cap="none" strike="noStrike">
                <a:solidFill>
                  <a:schemeClr val="dk1"/>
                </a:solidFill>
                <a:latin typeface="Lato"/>
                <a:ea typeface="Lato"/>
                <a:cs typeface="Lato"/>
                <a:sym typeface="Lato"/>
              </a:rPr>
              <a:t>The gig economy: characteristics</a:t>
            </a:r>
            <a:endParaRPr b="1" i="0" sz="2600" u="none" cap="none" strike="noStrike">
              <a:solidFill>
                <a:schemeClr val="dk1"/>
              </a:solidFill>
              <a:latin typeface="Lato"/>
              <a:ea typeface="Lato"/>
              <a:cs typeface="Lato"/>
              <a:sym typeface="Lato"/>
            </a:endParaRPr>
          </a:p>
        </p:txBody>
      </p:sp>
      <p:sp>
        <p:nvSpPr>
          <p:cNvPr id="337" name="Google Shape;337;p27"/>
          <p:cNvSpPr txBox="1"/>
          <p:nvPr/>
        </p:nvSpPr>
        <p:spPr>
          <a:xfrm>
            <a:off x="151525" y="673550"/>
            <a:ext cx="1841400" cy="1169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1" i="0" lang="en-GB" sz="1600" u="none" cap="none" strike="noStrike">
                <a:solidFill>
                  <a:schemeClr val="lt1"/>
                </a:solidFill>
                <a:latin typeface="Lato"/>
                <a:ea typeface="Lato"/>
                <a:cs typeface="Lato"/>
                <a:sym typeface="Lato"/>
              </a:rPr>
              <a:t>Labour is provided through online digital platforms </a:t>
            </a:r>
            <a:endParaRPr b="1" i="0" sz="1600" u="none" cap="none" strike="noStrike">
              <a:solidFill>
                <a:schemeClr val="lt1"/>
              </a:solidFill>
              <a:latin typeface="Lato"/>
              <a:ea typeface="Lato"/>
              <a:cs typeface="Lato"/>
              <a:sym typeface="Lato"/>
            </a:endParaRPr>
          </a:p>
        </p:txBody>
      </p:sp>
      <p:sp>
        <p:nvSpPr>
          <p:cNvPr id="338" name="Google Shape;338;p27"/>
          <p:cNvSpPr txBox="1"/>
          <p:nvPr/>
        </p:nvSpPr>
        <p:spPr>
          <a:xfrm>
            <a:off x="6562125" y="252325"/>
            <a:ext cx="1841400" cy="14160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1" i="0" lang="en-GB" sz="1600" u="none" cap="none" strike="noStrike">
                <a:solidFill>
                  <a:schemeClr val="lt1"/>
                </a:solidFill>
                <a:latin typeface="Lato"/>
                <a:ea typeface="Lato"/>
                <a:cs typeface="Lato"/>
                <a:sym typeface="Lato"/>
              </a:rPr>
              <a:t>Workers are usually independent contractors or freelancers </a:t>
            </a:r>
            <a:endParaRPr b="1" i="0" sz="1600" u="none" cap="none" strike="noStrike">
              <a:solidFill>
                <a:schemeClr val="lt1"/>
              </a:solidFill>
              <a:latin typeface="Lato"/>
              <a:ea typeface="Lato"/>
              <a:cs typeface="Lato"/>
              <a:sym typeface="Lato"/>
            </a:endParaRPr>
          </a:p>
        </p:txBody>
      </p:sp>
      <p:sp>
        <p:nvSpPr>
          <p:cNvPr id="339" name="Google Shape;339;p27"/>
          <p:cNvSpPr txBox="1"/>
          <p:nvPr/>
        </p:nvSpPr>
        <p:spPr>
          <a:xfrm>
            <a:off x="7253775" y="3063800"/>
            <a:ext cx="1841400" cy="9234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1" i="0" lang="en-GB" sz="1600" u="none" cap="none" strike="noStrike">
                <a:solidFill>
                  <a:schemeClr val="lt1"/>
                </a:solidFill>
                <a:latin typeface="Lato"/>
                <a:ea typeface="Lato"/>
                <a:cs typeface="Lato"/>
                <a:sym typeface="Lato"/>
              </a:rPr>
              <a:t>Work is allocated on a temporary basis</a:t>
            </a:r>
            <a:endParaRPr b="1" i="0" sz="1600" u="none" cap="none" strike="noStrike">
              <a:solidFill>
                <a:schemeClr val="lt1"/>
              </a:solidFill>
              <a:latin typeface="Lato"/>
              <a:ea typeface="Lato"/>
              <a:cs typeface="Lato"/>
              <a:sym typeface="Lato"/>
            </a:endParaRPr>
          </a:p>
        </p:txBody>
      </p:sp>
      <p:sp>
        <p:nvSpPr>
          <p:cNvPr id="340" name="Google Shape;340;p27"/>
          <p:cNvSpPr txBox="1"/>
          <p:nvPr/>
        </p:nvSpPr>
        <p:spPr>
          <a:xfrm>
            <a:off x="5297200" y="3763200"/>
            <a:ext cx="1841400" cy="1169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1" i="0" lang="en-GB" sz="1600" u="none" cap="none" strike="noStrike">
                <a:solidFill>
                  <a:schemeClr val="lt1"/>
                </a:solidFill>
                <a:latin typeface="Lato"/>
                <a:ea typeface="Lato"/>
                <a:cs typeface="Lato"/>
                <a:sym typeface="Lato"/>
              </a:rPr>
              <a:t>Workers gain an element of flexibility and independence</a:t>
            </a:r>
            <a:endParaRPr b="1" i="0" sz="1600" u="none" cap="none" strike="noStrike">
              <a:solidFill>
                <a:schemeClr val="lt1"/>
              </a:solidFill>
              <a:latin typeface="Lato"/>
              <a:ea typeface="Lato"/>
              <a:cs typeface="Lato"/>
              <a:sym typeface="Lato"/>
            </a:endParaRPr>
          </a:p>
        </p:txBody>
      </p:sp>
      <p:sp>
        <p:nvSpPr>
          <p:cNvPr id="341" name="Google Shape;341;p27"/>
          <p:cNvSpPr txBox="1"/>
          <p:nvPr/>
        </p:nvSpPr>
        <p:spPr>
          <a:xfrm>
            <a:off x="807725" y="3386325"/>
            <a:ext cx="1841400" cy="14160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1" i="0" lang="en-GB" sz="1600" u="none" cap="none" strike="noStrike">
                <a:solidFill>
                  <a:schemeClr val="lt1"/>
                </a:solidFill>
                <a:latin typeface="Lato"/>
                <a:ea typeface="Lato"/>
                <a:cs typeface="Lato"/>
                <a:sym typeface="Lato"/>
              </a:rPr>
              <a:t>This structure often allows companies to provide services at lower cost</a:t>
            </a:r>
            <a:endParaRPr b="1" i="0" sz="1600" u="none" cap="none" strike="noStrike">
              <a:solidFill>
                <a:schemeClr val="lt1"/>
              </a:solidFill>
              <a:latin typeface="Lato"/>
              <a:ea typeface="Lato"/>
              <a:cs typeface="Lato"/>
              <a:sym typeface="Lato"/>
            </a:endParaRPr>
          </a:p>
        </p:txBody>
      </p:sp>
      <p:pic>
        <p:nvPicPr>
          <p:cNvPr id="342" name="Google Shape;342;p27"/>
          <p:cNvPicPr preferRelativeResize="0"/>
          <p:nvPr/>
        </p:nvPicPr>
        <p:blipFill rotWithShape="1">
          <a:blip r:embed="rId3">
            <a:alphaModFix/>
          </a:blip>
          <a:srcRect b="0" l="0" r="0" t="0"/>
          <a:stretch/>
        </p:blipFill>
        <p:spPr>
          <a:xfrm>
            <a:off x="2575850" y="2064225"/>
            <a:ext cx="449850" cy="4498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7"/>
                                        </p:tgtEl>
                                        <p:attrNameLst>
                                          <p:attrName>style.visibility</p:attrName>
                                        </p:attrNameLst>
                                      </p:cBhvr>
                                      <p:to>
                                        <p:strVal val="visible"/>
                                      </p:to>
                                    </p:set>
                                    <p:animEffect filter="fade" transition="in">
                                      <p:cBhvr>
                                        <p:cTn dur="1000"/>
                                        <p:tgtEl>
                                          <p:spTgt spid="33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8"/>
                                        </p:tgtEl>
                                        <p:attrNameLst>
                                          <p:attrName>style.visibility</p:attrName>
                                        </p:attrNameLst>
                                      </p:cBhvr>
                                      <p:to>
                                        <p:strVal val="visible"/>
                                      </p:to>
                                    </p:set>
                                    <p:animEffect filter="fade" transition="in">
                                      <p:cBhvr>
                                        <p:cTn dur="1000"/>
                                        <p:tgtEl>
                                          <p:spTgt spid="33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9"/>
                                        </p:tgtEl>
                                        <p:attrNameLst>
                                          <p:attrName>style.visibility</p:attrName>
                                        </p:attrNameLst>
                                      </p:cBhvr>
                                      <p:to>
                                        <p:strVal val="visible"/>
                                      </p:to>
                                    </p:set>
                                    <p:animEffect filter="fade" transition="in">
                                      <p:cBhvr>
                                        <p:cTn dur="1000"/>
                                        <p:tgtEl>
                                          <p:spTgt spid="33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0"/>
                                        </p:tgtEl>
                                        <p:attrNameLst>
                                          <p:attrName>style.visibility</p:attrName>
                                        </p:attrNameLst>
                                      </p:cBhvr>
                                      <p:to>
                                        <p:strVal val="visible"/>
                                      </p:to>
                                    </p:set>
                                    <p:animEffect filter="fade" transition="in">
                                      <p:cBhvr>
                                        <p:cTn dur="1000"/>
                                        <p:tgtEl>
                                          <p:spTgt spid="34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1"/>
                                        </p:tgtEl>
                                        <p:attrNameLst>
                                          <p:attrName>style.visibility</p:attrName>
                                        </p:attrNameLst>
                                      </p:cBhvr>
                                      <p:to>
                                        <p:strVal val="visible"/>
                                      </p:to>
                                    </p:set>
                                    <p:animEffect filter="fade" transition="in">
                                      <p:cBhvr>
                                        <p:cTn dur="1000"/>
                                        <p:tgtEl>
                                          <p:spTgt spid="34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 name="Shape 75"/>
        <p:cNvGrpSpPr/>
        <p:nvPr/>
      </p:nvGrpSpPr>
      <p:grpSpPr>
        <a:xfrm>
          <a:off x="0" y="0"/>
          <a:ext cx="0" cy="0"/>
          <a:chOff x="0" y="0"/>
          <a:chExt cx="0" cy="0"/>
        </a:xfrm>
      </p:grpSpPr>
      <p:sp>
        <p:nvSpPr>
          <p:cNvPr id="76" name="Google Shape;76;g3b35df0ce3d_0_5"/>
          <p:cNvSpPr txBox="1"/>
          <p:nvPr/>
        </p:nvSpPr>
        <p:spPr>
          <a:xfrm>
            <a:off x="360375" y="270375"/>
            <a:ext cx="8031000" cy="7812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rgbClr val="000000"/>
              </a:buClr>
              <a:buSzPts val="3600"/>
              <a:buFont typeface="Arial"/>
              <a:buNone/>
            </a:pPr>
            <a:r>
              <a:rPr b="1" lang="en-GB" sz="2900">
                <a:solidFill>
                  <a:srgbClr val="FF8022"/>
                </a:solidFill>
                <a:latin typeface="Lato"/>
                <a:ea typeface="Lato"/>
                <a:cs typeface="Lato"/>
                <a:sym typeface="Lato"/>
              </a:rPr>
              <a:t>Five ways to ensure we have a </a:t>
            </a:r>
            <a:r>
              <a:rPr b="1" i="0" lang="en-GB" sz="2900" u="none" cap="none" strike="noStrike">
                <a:solidFill>
                  <a:srgbClr val="FF8022"/>
                </a:solidFill>
                <a:latin typeface="Lato"/>
                <a:ea typeface="Lato"/>
                <a:cs typeface="Lato"/>
                <a:sym typeface="Lato"/>
              </a:rPr>
              <a:t>respectful learning environment</a:t>
            </a:r>
            <a:endParaRPr b="1" i="0" sz="2900" u="none" cap="none" strike="noStrike">
              <a:solidFill>
                <a:srgbClr val="FF8022"/>
              </a:solidFill>
              <a:latin typeface="Lato"/>
              <a:ea typeface="Lato"/>
              <a:cs typeface="Lato"/>
              <a:sym typeface="Lato"/>
            </a:endParaRPr>
          </a:p>
        </p:txBody>
      </p:sp>
      <p:sp>
        <p:nvSpPr>
          <p:cNvPr id="77" name="Google Shape;77;g3b35df0ce3d_0_5"/>
          <p:cNvSpPr txBox="1"/>
          <p:nvPr/>
        </p:nvSpPr>
        <p:spPr>
          <a:xfrm>
            <a:off x="324100" y="1254075"/>
            <a:ext cx="7638000" cy="1908600"/>
          </a:xfrm>
          <a:prstGeom prst="rect">
            <a:avLst/>
          </a:prstGeom>
          <a:noFill/>
          <a:ln>
            <a:noFill/>
          </a:ln>
        </p:spPr>
        <p:txBody>
          <a:bodyPr anchorCtr="0" anchor="t" bIns="91425" lIns="91425" spcFirstLastPara="1" rIns="91425" wrap="square" tIns="91425">
            <a:spAutoFit/>
          </a:bodyPr>
          <a:lstStyle/>
          <a:p>
            <a:pPr indent="-330200" lvl="0" marL="457200" marR="0" rtl="0" algn="l">
              <a:lnSpc>
                <a:spcPct val="150000"/>
              </a:lnSpc>
              <a:spcBef>
                <a:spcPts val="0"/>
              </a:spcBef>
              <a:spcAft>
                <a:spcPts val="0"/>
              </a:spcAft>
              <a:buClr>
                <a:schemeClr val="accent2"/>
              </a:buClr>
              <a:buSzPts val="1600"/>
              <a:buFont typeface="Lato"/>
              <a:buChar char="●"/>
            </a:pPr>
            <a:r>
              <a:rPr b="1" i="0" lang="en-GB" sz="1600" u="none" cap="none" strike="noStrike">
                <a:solidFill>
                  <a:schemeClr val="accent2"/>
                </a:solidFill>
                <a:latin typeface="Lato"/>
                <a:ea typeface="Lato"/>
                <a:cs typeface="Lato"/>
                <a:sym typeface="Lato"/>
              </a:rPr>
              <a:t>We will listen to each other respectfully</a:t>
            </a:r>
            <a:endParaRPr b="1" i="0" sz="1600" u="none" cap="none" strike="noStrike">
              <a:solidFill>
                <a:schemeClr val="accent2"/>
              </a:solidFill>
              <a:latin typeface="Lato"/>
              <a:ea typeface="Lato"/>
              <a:cs typeface="Lato"/>
              <a:sym typeface="Lato"/>
            </a:endParaRPr>
          </a:p>
          <a:p>
            <a:pPr indent="-330200" lvl="0" marL="457200" marR="0" rtl="0" algn="l">
              <a:lnSpc>
                <a:spcPct val="150000"/>
              </a:lnSpc>
              <a:spcBef>
                <a:spcPts val="0"/>
              </a:spcBef>
              <a:spcAft>
                <a:spcPts val="0"/>
              </a:spcAft>
              <a:buClr>
                <a:schemeClr val="accent2"/>
              </a:buClr>
              <a:buSzPts val="1600"/>
              <a:buFont typeface="Lato"/>
              <a:buChar char="●"/>
            </a:pPr>
            <a:r>
              <a:rPr b="1" i="0" lang="en-GB" sz="1600" u="none" cap="none" strike="noStrike">
                <a:solidFill>
                  <a:schemeClr val="accent2"/>
                </a:solidFill>
                <a:latin typeface="Lato"/>
                <a:ea typeface="Lato"/>
                <a:cs typeface="Lato"/>
                <a:sym typeface="Lato"/>
              </a:rPr>
              <a:t>We will avoid making judgements or assumptions about others</a:t>
            </a:r>
            <a:endParaRPr b="1" i="0" sz="1600" u="none" cap="none" strike="noStrike">
              <a:solidFill>
                <a:schemeClr val="accent2"/>
              </a:solidFill>
              <a:latin typeface="Lato"/>
              <a:ea typeface="Lato"/>
              <a:cs typeface="Lato"/>
              <a:sym typeface="Lato"/>
            </a:endParaRPr>
          </a:p>
          <a:p>
            <a:pPr indent="-330200" lvl="0" marL="457200" marR="0" rtl="0" algn="l">
              <a:lnSpc>
                <a:spcPct val="150000"/>
              </a:lnSpc>
              <a:spcBef>
                <a:spcPts val="0"/>
              </a:spcBef>
              <a:spcAft>
                <a:spcPts val="0"/>
              </a:spcAft>
              <a:buClr>
                <a:schemeClr val="accent2"/>
              </a:buClr>
              <a:buSzPts val="1600"/>
              <a:buFont typeface="Lato"/>
              <a:buChar char="●"/>
            </a:pPr>
            <a:r>
              <a:rPr b="1" i="0" lang="en-GB" sz="1600" u="none" cap="none" strike="noStrike">
                <a:solidFill>
                  <a:schemeClr val="accent2"/>
                </a:solidFill>
                <a:latin typeface="Lato"/>
                <a:ea typeface="Lato"/>
                <a:cs typeface="Lato"/>
                <a:sym typeface="Lato"/>
              </a:rPr>
              <a:t>We will comment on what has been said, not the person who has said it</a:t>
            </a:r>
            <a:endParaRPr b="1" i="0" sz="1600" u="none" cap="none" strike="noStrike">
              <a:solidFill>
                <a:schemeClr val="accent2"/>
              </a:solidFill>
              <a:latin typeface="Lato"/>
              <a:ea typeface="Lato"/>
              <a:cs typeface="Lato"/>
              <a:sym typeface="Lato"/>
            </a:endParaRPr>
          </a:p>
          <a:p>
            <a:pPr indent="-330200" lvl="0" marL="457200" marR="0" rtl="0" algn="l">
              <a:lnSpc>
                <a:spcPct val="150000"/>
              </a:lnSpc>
              <a:spcBef>
                <a:spcPts val="0"/>
              </a:spcBef>
              <a:spcAft>
                <a:spcPts val="0"/>
              </a:spcAft>
              <a:buClr>
                <a:schemeClr val="accent2"/>
              </a:buClr>
              <a:buSzPts val="1600"/>
              <a:buFont typeface="Lato"/>
              <a:buChar char="●"/>
            </a:pPr>
            <a:r>
              <a:rPr b="1" i="0" lang="en-GB" sz="1600" u="none" cap="none" strike="noStrike">
                <a:solidFill>
                  <a:schemeClr val="accent2"/>
                </a:solidFill>
                <a:latin typeface="Lato"/>
                <a:ea typeface="Lato"/>
                <a:cs typeface="Lato"/>
                <a:sym typeface="Lato"/>
              </a:rPr>
              <a:t>We won’t put anyone on the spot and we have the right to pass</a:t>
            </a:r>
            <a:endParaRPr b="1" i="0" sz="1600" u="none" cap="none" strike="noStrike">
              <a:solidFill>
                <a:schemeClr val="accent2"/>
              </a:solidFill>
              <a:latin typeface="Lato"/>
              <a:ea typeface="Lato"/>
              <a:cs typeface="Lato"/>
              <a:sym typeface="Lato"/>
            </a:endParaRPr>
          </a:p>
          <a:p>
            <a:pPr indent="-330200" lvl="0" marL="457200" marR="0" rtl="0" algn="l">
              <a:lnSpc>
                <a:spcPct val="150000"/>
              </a:lnSpc>
              <a:spcBef>
                <a:spcPts val="0"/>
              </a:spcBef>
              <a:spcAft>
                <a:spcPts val="0"/>
              </a:spcAft>
              <a:buClr>
                <a:schemeClr val="accent2"/>
              </a:buClr>
              <a:buSzPts val="1600"/>
              <a:buFont typeface="Lato"/>
              <a:buChar char="●"/>
            </a:pPr>
            <a:r>
              <a:rPr b="1" i="0" lang="en-GB" sz="1600" u="none" cap="none" strike="noStrike">
                <a:solidFill>
                  <a:schemeClr val="accent2"/>
                </a:solidFill>
                <a:latin typeface="Lato"/>
                <a:ea typeface="Lato"/>
                <a:cs typeface="Lato"/>
                <a:sym typeface="Lato"/>
              </a:rPr>
              <a:t>We will not share personal stories or ask personal questions</a:t>
            </a:r>
            <a:endParaRPr b="1" i="0" sz="1600" u="none" cap="none" strike="noStrike">
              <a:solidFill>
                <a:schemeClr val="accent2"/>
              </a:solidFill>
              <a:latin typeface="Lato"/>
              <a:ea typeface="Lato"/>
              <a:cs typeface="Lato"/>
              <a:sym typeface="Lato"/>
            </a:endParaRPr>
          </a:p>
        </p:txBody>
      </p:sp>
      <p:sp>
        <p:nvSpPr>
          <p:cNvPr id="78" name="Google Shape;78;g3b35df0ce3d_0_5"/>
          <p:cNvSpPr txBox="1"/>
          <p:nvPr/>
        </p:nvSpPr>
        <p:spPr>
          <a:xfrm>
            <a:off x="418625" y="3452475"/>
            <a:ext cx="8242200" cy="677100"/>
          </a:xfrm>
          <a:prstGeom prst="rect">
            <a:avLst/>
          </a:prstGeom>
          <a:noFill/>
          <a:ln cap="flat" cmpd="sng" w="28575">
            <a:solidFill>
              <a:srgbClr val="FF8022"/>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chemeClr val="lt1"/>
                </a:solidFill>
                <a:latin typeface="Lato"/>
                <a:ea typeface="Lato"/>
                <a:cs typeface="Lato"/>
                <a:sym typeface="Lato"/>
              </a:rPr>
              <a:t>If there is a question that you do not wish to ask aloud, you can write it on a post-it note which will be collected throughout the session and answered at the end</a:t>
            </a:r>
            <a:endParaRPr b="1" i="0" sz="1600" u="none" cap="none" strike="noStrike">
              <a:solidFill>
                <a:schemeClr val="lt1"/>
              </a:solidFill>
              <a:latin typeface="Lato"/>
              <a:ea typeface="Lato"/>
              <a:cs typeface="Lato"/>
              <a:sym typeface="Lato"/>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1"/>
        </a:solidFill>
      </p:bgPr>
    </p:bg>
    <p:spTree>
      <p:nvGrpSpPr>
        <p:cNvPr id="346" name="Shape 346"/>
        <p:cNvGrpSpPr/>
        <p:nvPr/>
      </p:nvGrpSpPr>
      <p:grpSpPr>
        <a:xfrm>
          <a:off x="0" y="0"/>
          <a:ext cx="0" cy="0"/>
          <a:chOff x="0" y="0"/>
          <a:chExt cx="0" cy="0"/>
        </a:xfrm>
      </p:grpSpPr>
      <p:sp>
        <p:nvSpPr>
          <p:cNvPr id="347" name="Google Shape;347;p28"/>
          <p:cNvSpPr/>
          <p:nvPr/>
        </p:nvSpPr>
        <p:spPr>
          <a:xfrm>
            <a:off x="1863174" y="821276"/>
            <a:ext cx="5275422" cy="3286656"/>
          </a:xfrm>
          <a:prstGeom prst="star32">
            <a:avLst>
              <a:gd fmla="val 37500" name="adj"/>
            </a:avLst>
          </a:prstGeom>
          <a:solidFill>
            <a:schemeClr val="accen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900"/>
              <a:buFont typeface="Arial"/>
              <a:buNone/>
            </a:pPr>
            <a:r>
              <a:rPr b="1" i="0" lang="en-GB" sz="2600" u="none" cap="none" strike="noStrike">
                <a:solidFill>
                  <a:schemeClr val="dk1"/>
                </a:solidFill>
                <a:latin typeface="Lato"/>
                <a:ea typeface="Lato"/>
                <a:cs typeface="Lato"/>
                <a:sym typeface="Lato"/>
              </a:rPr>
              <a:t>Can you think of some gig economy jobs/work?</a:t>
            </a:r>
            <a:endParaRPr b="1" i="0" sz="2600" u="none" cap="none" strike="noStrike">
              <a:solidFill>
                <a:schemeClr val="dk1"/>
              </a:solidFill>
              <a:latin typeface="Lato"/>
              <a:ea typeface="Lato"/>
              <a:cs typeface="Lato"/>
              <a:sym typeface="Lato"/>
            </a:endParaRPr>
          </a:p>
        </p:txBody>
      </p:sp>
      <p:sp>
        <p:nvSpPr>
          <p:cNvPr id="348" name="Google Shape;348;p28"/>
          <p:cNvSpPr txBox="1"/>
          <p:nvPr/>
        </p:nvSpPr>
        <p:spPr>
          <a:xfrm>
            <a:off x="151525" y="673550"/>
            <a:ext cx="1841400" cy="6771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1" i="0" lang="en-GB" sz="1600" u="none" cap="none" strike="noStrike">
                <a:solidFill>
                  <a:schemeClr val="lt1"/>
                </a:solidFill>
                <a:latin typeface="Lato"/>
                <a:ea typeface="Lato"/>
                <a:cs typeface="Lato"/>
                <a:sym typeface="Lato"/>
              </a:rPr>
              <a:t>Uber/Deliveroo/UberEats driver</a:t>
            </a:r>
            <a:endParaRPr b="1" i="0" sz="1600" u="none" cap="none" strike="noStrike">
              <a:solidFill>
                <a:schemeClr val="lt1"/>
              </a:solidFill>
              <a:latin typeface="Lato"/>
              <a:ea typeface="Lato"/>
              <a:cs typeface="Lato"/>
              <a:sym typeface="Lato"/>
            </a:endParaRPr>
          </a:p>
        </p:txBody>
      </p:sp>
      <p:sp>
        <p:nvSpPr>
          <p:cNvPr id="349" name="Google Shape;349;p28"/>
          <p:cNvSpPr txBox="1"/>
          <p:nvPr/>
        </p:nvSpPr>
        <p:spPr>
          <a:xfrm>
            <a:off x="6562125" y="252325"/>
            <a:ext cx="1841400" cy="6771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1" i="0" lang="en-GB" sz="1600" u="none" cap="none" strike="noStrike">
                <a:solidFill>
                  <a:schemeClr val="lt1"/>
                </a:solidFill>
                <a:latin typeface="Lato"/>
                <a:ea typeface="Lato"/>
                <a:cs typeface="Lato"/>
                <a:sym typeface="Lato"/>
              </a:rPr>
              <a:t>Amazon delivery driver</a:t>
            </a:r>
            <a:endParaRPr b="1" i="0" sz="1600" u="none" cap="none" strike="noStrike">
              <a:solidFill>
                <a:schemeClr val="lt1"/>
              </a:solidFill>
              <a:latin typeface="Lato"/>
              <a:ea typeface="Lato"/>
              <a:cs typeface="Lato"/>
              <a:sym typeface="Lato"/>
            </a:endParaRPr>
          </a:p>
        </p:txBody>
      </p:sp>
      <p:sp>
        <p:nvSpPr>
          <p:cNvPr id="350" name="Google Shape;350;p28"/>
          <p:cNvSpPr txBox="1"/>
          <p:nvPr/>
        </p:nvSpPr>
        <p:spPr>
          <a:xfrm>
            <a:off x="6866425" y="3105675"/>
            <a:ext cx="1841400" cy="4311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1" i="0" lang="en-GB" sz="1600" u="none" cap="none" strike="noStrike">
                <a:solidFill>
                  <a:schemeClr val="lt1"/>
                </a:solidFill>
                <a:latin typeface="Lato"/>
                <a:ea typeface="Lato"/>
                <a:cs typeface="Lato"/>
                <a:sym typeface="Lato"/>
              </a:rPr>
              <a:t>Graphic designer</a:t>
            </a:r>
            <a:endParaRPr b="1" i="0" sz="1600" u="none" cap="none" strike="noStrike">
              <a:solidFill>
                <a:schemeClr val="lt1"/>
              </a:solidFill>
              <a:latin typeface="Lato"/>
              <a:ea typeface="Lato"/>
              <a:cs typeface="Lato"/>
              <a:sym typeface="Lato"/>
            </a:endParaRPr>
          </a:p>
        </p:txBody>
      </p:sp>
      <p:sp>
        <p:nvSpPr>
          <p:cNvPr id="351" name="Google Shape;351;p28"/>
          <p:cNvSpPr txBox="1"/>
          <p:nvPr/>
        </p:nvSpPr>
        <p:spPr>
          <a:xfrm>
            <a:off x="5232400" y="3930625"/>
            <a:ext cx="1841400" cy="4311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1" i="0" lang="en-GB" sz="1600" u="none" cap="none" strike="noStrike">
                <a:solidFill>
                  <a:schemeClr val="lt1"/>
                </a:solidFill>
                <a:latin typeface="Lato"/>
                <a:ea typeface="Lato"/>
                <a:cs typeface="Lato"/>
                <a:sym typeface="Lato"/>
              </a:rPr>
              <a:t>Freelance writer</a:t>
            </a:r>
            <a:endParaRPr b="1" i="0" sz="1600" u="none" cap="none" strike="noStrike">
              <a:solidFill>
                <a:schemeClr val="lt1"/>
              </a:solidFill>
              <a:latin typeface="Lato"/>
              <a:ea typeface="Lato"/>
              <a:cs typeface="Lato"/>
              <a:sym typeface="Lato"/>
            </a:endParaRPr>
          </a:p>
        </p:txBody>
      </p:sp>
      <p:sp>
        <p:nvSpPr>
          <p:cNvPr id="352" name="Google Shape;352;p28"/>
          <p:cNvSpPr txBox="1"/>
          <p:nvPr/>
        </p:nvSpPr>
        <p:spPr>
          <a:xfrm>
            <a:off x="21775" y="2249050"/>
            <a:ext cx="1841400" cy="4311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1" i="0" lang="en-GB" sz="1600" u="none" cap="none" strike="noStrike">
                <a:solidFill>
                  <a:schemeClr val="lt1"/>
                </a:solidFill>
                <a:latin typeface="Lato"/>
                <a:ea typeface="Lato"/>
                <a:cs typeface="Lato"/>
                <a:sym typeface="Lato"/>
              </a:rPr>
              <a:t>Photographer</a:t>
            </a:r>
            <a:endParaRPr b="1" i="0" sz="1600" u="none" cap="none" strike="noStrike">
              <a:solidFill>
                <a:schemeClr val="lt1"/>
              </a:solidFill>
              <a:latin typeface="Lato"/>
              <a:ea typeface="Lato"/>
              <a:cs typeface="Lato"/>
              <a:sym typeface="Lato"/>
            </a:endParaRPr>
          </a:p>
        </p:txBody>
      </p:sp>
      <p:pic>
        <p:nvPicPr>
          <p:cNvPr id="353" name="Google Shape;353;p28"/>
          <p:cNvPicPr preferRelativeResize="0"/>
          <p:nvPr/>
        </p:nvPicPr>
        <p:blipFill rotWithShape="1">
          <a:blip r:embed="rId3">
            <a:alphaModFix/>
          </a:blip>
          <a:srcRect b="0" l="0" r="0" t="0"/>
          <a:stretch/>
        </p:blipFill>
        <p:spPr>
          <a:xfrm>
            <a:off x="2595850" y="2037929"/>
            <a:ext cx="533825" cy="533825"/>
          </a:xfrm>
          <a:prstGeom prst="rect">
            <a:avLst/>
          </a:prstGeom>
          <a:noFill/>
          <a:ln>
            <a:noFill/>
          </a:ln>
        </p:spPr>
      </p:pic>
      <p:sp>
        <p:nvSpPr>
          <p:cNvPr id="354" name="Google Shape;354;p28"/>
          <p:cNvSpPr txBox="1"/>
          <p:nvPr/>
        </p:nvSpPr>
        <p:spPr>
          <a:xfrm>
            <a:off x="2491550" y="375325"/>
            <a:ext cx="1841400" cy="4311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1" i="0" lang="en-GB" sz="1600" u="none" cap="none" strike="noStrike">
                <a:solidFill>
                  <a:schemeClr val="lt1"/>
                </a:solidFill>
                <a:latin typeface="Lato"/>
                <a:ea typeface="Lato"/>
                <a:cs typeface="Lato"/>
                <a:sym typeface="Lato"/>
              </a:rPr>
              <a:t>Actor</a:t>
            </a:r>
            <a:endParaRPr b="1" i="0" sz="1600" u="none" cap="none" strike="noStrike">
              <a:solidFill>
                <a:schemeClr val="lt1"/>
              </a:solidFill>
              <a:latin typeface="Lato"/>
              <a:ea typeface="Lato"/>
              <a:cs typeface="Lato"/>
              <a:sym typeface="Lato"/>
            </a:endParaRPr>
          </a:p>
        </p:txBody>
      </p:sp>
      <p:sp>
        <p:nvSpPr>
          <p:cNvPr id="355" name="Google Shape;355;p28"/>
          <p:cNvSpPr txBox="1"/>
          <p:nvPr/>
        </p:nvSpPr>
        <p:spPr>
          <a:xfrm>
            <a:off x="4526838" y="252325"/>
            <a:ext cx="1841400" cy="4311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1" i="0" lang="en-GB" sz="1600" u="none" cap="none" strike="noStrike">
                <a:solidFill>
                  <a:schemeClr val="lt1"/>
                </a:solidFill>
                <a:latin typeface="Lato"/>
                <a:ea typeface="Lato"/>
                <a:cs typeface="Lato"/>
                <a:sym typeface="Lato"/>
              </a:rPr>
              <a:t>Cleaner</a:t>
            </a:r>
            <a:endParaRPr b="1" i="0" sz="1600" u="none" cap="none" strike="noStrike">
              <a:solidFill>
                <a:schemeClr val="lt1"/>
              </a:solidFill>
              <a:latin typeface="Lato"/>
              <a:ea typeface="Lato"/>
              <a:cs typeface="Lato"/>
              <a:sym typeface="Lato"/>
            </a:endParaRPr>
          </a:p>
        </p:txBody>
      </p:sp>
      <p:sp>
        <p:nvSpPr>
          <p:cNvPr id="356" name="Google Shape;356;p28"/>
          <p:cNvSpPr txBox="1"/>
          <p:nvPr/>
        </p:nvSpPr>
        <p:spPr>
          <a:xfrm>
            <a:off x="6866413" y="1801988"/>
            <a:ext cx="1841400" cy="4311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1" i="0" lang="en-GB" sz="1600" u="none" cap="none" strike="noStrike">
                <a:solidFill>
                  <a:schemeClr val="lt1"/>
                </a:solidFill>
                <a:latin typeface="Lato"/>
                <a:ea typeface="Lato"/>
                <a:cs typeface="Lato"/>
                <a:sym typeface="Lato"/>
              </a:rPr>
              <a:t>Online tutor</a:t>
            </a:r>
            <a:endParaRPr b="1" i="0" sz="1600" u="none" cap="none" strike="noStrike">
              <a:solidFill>
                <a:schemeClr val="lt1"/>
              </a:solidFill>
              <a:latin typeface="Lato"/>
              <a:ea typeface="Lato"/>
              <a:cs typeface="Lato"/>
              <a:sym typeface="Lato"/>
            </a:endParaRPr>
          </a:p>
        </p:txBody>
      </p:sp>
      <p:sp>
        <p:nvSpPr>
          <p:cNvPr id="357" name="Google Shape;357;p28"/>
          <p:cNvSpPr txBox="1"/>
          <p:nvPr/>
        </p:nvSpPr>
        <p:spPr>
          <a:xfrm>
            <a:off x="650150" y="3434075"/>
            <a:ext cx="1841400" cy="4311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1" i="0" lang="en-GB" sz="1600" u="none" cap="none" strike="noStrike">
                <a:solidFill>
                  <a:schemeClr val="lt1"/>
                </a:solidFill>
                <a:latin typeface="Lato"/>
                <a:ea typeface="Lato"/>
                <a:cs typeface="Lato"/>
                <a:sym typeface="Lato"/>
              </a:rPr>
              <a:t>Personal trainer</a:t>
            </a:r>
            <a:endParaRPr b="1" i="0" sz="1600" u="none" cap="none" strike="noStrike">
              <a:solidFill>
                <a:schemeClr val="lt1"/>
              </a:solidFill>
              <a:latin typeface="Lato"/>
              <a:ea typeface="Lato"/>
              <a:cs typeface="Lato"/>
              <a:sym typeface="Lato"/>
            </a:endParaRPr>
          </a:p>
        </p:txBody>
      </p:sp>
      <p:sp>
        <p:nvSpPr>
          <p:cNvPr id="358" name="Google Shape;358;p28"/>
          <p:cNvSpPr txBox="1"/>
          <p:nvPr/>
        </p:nvSpPr>
        <p:spPr>
          <a:xfrm>
            <a:off x="2491550" y="4187675"/>
            <a:ext cx="1841400" cy="4311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1" i="0" lang="en-GB" sz="1600" u="none" cap="none" strike="noStrike">
                <a:solidFill>
                  <a:schemeClr val="lt1"/>
                </a:solidFill>
                <a:latin typeface="Lato"/>
                <a:ea typeface="Lato"/>
                <a:cs typeface="Lato"/>
                <a:sym typeface="Lato"/>
              </a:rPr>
              <a:t>Musician</a:t>
            </a:r>
            <a:endParaRPr b="1" i="0" sz="1600" u="none" cap="none" strike="noStrike">
              <a:solidFill>
                <a:schemeClr val="lt1"/>
              </a:solidFill>
              <a:latin typeface="Lato"/>
              <a:ea typeface="Lato"/>
              <a:cs typeface="Lato"/>
              <a:sym typeface="La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8"/>
                                        </p:tgtEl>
                                        <p:attrNameLst>
                                          <p:attrName>style.visibility</p:attrName>
                                        </p:attrNameLst>
                                      </p:cBhvr>
                                      <p:to>
                                        <p:strVal val="visible"/>
                                      </p:to>
                                    </p:set>
                                    <p:animEffect filter="fade" transition="in">
                                      <p:cBhvr>
                                        <p:cTn dur="1000"/>
                                        <p:tgtEl>
                                          <p:spTgt spid="34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9"/>
                                        </p:tgtEl>
                                        <p:attrNameLst>
                                          <p:attrName>style.visibility</p:attrName>
                                        </p:attrNameLst>
                                      </p:cBhvr>
                                      <p:to>
                                        <p:strVal val="visible"/>
                                      </p:to>
                                    </p:set>
                                    <p:animEffect filter="fade" transition="in">
                                      <p:cBhvr>
                                        <p:cTn dur="1000"/>
                                        <p:tgtEl>
                                          <p:spTgt spid="34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0"/>
                                        </p:tgtEl>
                                        <p:attrNameLst>
                                          <p:attrName>style.visibility</p:attrName>
                                        </p:attrNameLst>
                                      </p:cBhvr>
                                      <p:to>
                                        <p:strVal val="visible"/>
                                      </p:to>
                                    </p:set>
                                    <p:animEffect filter="fade" transition="in">
                                      <p:cBhvr>
                                        <p:cTn dur="1000"/>
                                        <p:tgtEl>
                                          <p:spTgt spid="35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1"/>
                                        </p:tgtEl>
                                        <p:attrNameLst>
                                          <p:attrName>style.visibility</p:attrName>
                                        </p:attrNameLst>
                                      </p:cBhvr>
                                      <p:to>
                                        <p:strVal val="visible"/>
                                      </p:to>
                                    </p:set>
                                    <p:animEffect filter="fade" transition="in">
                                      <p:cBhvr>
                                        <p:cTn dur="1000"/>
                                        <p:tgtEl>
                                          <p:spTgt spid="35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2"/>
                                        </p:tgtEl>
                                        <p:attrNameLst>
                                          <p:attrName>style.visibility</p:attrName>
                                        </p:attrNameLst>
                                      </p:cBhvr>
                                      <p:to>
                                        <p:strVal val="visible"/>
                                      </p:to>
                                    </p:set>
                                    <p:animEffect filter="fade" transition="in">
                                      <p:cBhvr>
                                        <p:cTn dur="1000"/>
                                        <p:tgtEl>
                                          <p:spTgt spid="35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5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5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5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5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5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2" name="Shape 362"/>
        <p:cNvGrpSpPr/>
        <p:nvPr/>
      </p:nvGrpSpPr>
      <p:grpSpPr>
        <a:xfrm>
          <a:off x="0" y="0"/>
          <a:ext cx="0" cy="0"/>
          <a:chOff x="0" y="0"/>
          <a:chExt cx="0" cy="0"/>
        </a:xfrm>
      </p:grpSpPr>
      <p:sp>
        <p:nvSpPr>
          <p:cNvPr id="363" name="Google Shape;363;g3b739f034e8_0_69"/>
          <p:cNvSpPr txBox="1"/>
          <p:nvPr/>
        </p:nvSpPr>
        <p:spPr>
          <a:xfrm>
            <a:off x="3064150" y="1121475"/>
            <a:ext cx="5413800" cy="29799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GB" sz="1600">
                <a:latin typeface="Lato"/>
                <a:ea typeface="Lato"/>
                <a:cs typeface="Lato"/>
                <a:sym typeface="Lato"/>
              </a:rPr>
              <a:t>Dave works as a </a:t>
            </a:r>
            <a:r>
              <a:rPr b="1" lang="en-GB" sz="1600">
                <a:latin typeface="Lato"/>
                <a:ea typeface="Lato"/>
                <a:cs typeface="Lato"/>
                <a:sym typeface="Lato"/>
              </a:rPr>
              <a:t>delivery driver</a:t>
            </a:r>
            <a:r>
              <a:rPr lang="en-GB" sz="1600">
                <a:latin typeface="Lato"/>
                <a:ea typeface="Lato"/>
                <a:cs typeface="Lato"/>
                <a:sym typeface="Lato"/>
              </a:rPr>
              <a:t> for Deliveroo. He likes that he can </a:t>
            </a:r>
            <a:r>
              <a:rPr b="1" lang="en-GB" sz="1600">
                <a:latin typeface="Lato"/>
                <a:ea typeface="Lato"/>
                <a:cs typeface="Lato"/>
                <a:sym typeface="Lato"/>
              </a:rPr>
              <a:t>choose his own hours</a:t>
            </a:r>
            <a:r>
              <a:rPr lang="en-GB" sz="1600">
                <a:latin typeface="Lato"/>
                <a:ea typeface="Lato"/>
                <a:cs typeface="Lato"/>
                <a:sym typeface="Lato"/>
              </a:rPr>
              <a:t> and </a:t>
            </a:r>
            <a:r>
              <a:rPr b="1" lang="en-GB" sz="1600">
                <a:latin typeface="Lato"/>
                <a:ea typeface="Lato"/>
                <a:cs typeface="Lato"/>
                <a:sym typeface="Lato"/>
              </a:rPr>
              <a:t>work extra shifts</a:t>
            </a:r>
            <a:r>
              <a:rPr lang="en-GB" sz="1600">
                <a:latin typeface="Lato"/>
                <a:ea typeface="Lato"/>
                <a:cs typeface="Lato"/>
                <a:sym typeface="Lato"/>
              </a:rPr>
              <a:t> when he wants to earn more money.</a:t>
            </a:r>
            <a:endParaRPr sz="1600">
              <a:latin typeface="Lato"/>
              <a:ea typeface="Lato"/>
              <a:cs typeface="Lato"/>
              <a:sym typeface="Lato"/>
            </a:endParaRPr>
          </a:p>
          <a:p>
            <a:pPr indent="0" lvl="0" marL="0" rtl="0" algn="l">
              <a:lnSpc>
                <a:spcPct val="115000"/>
              </a:lnSpc>
              <a:spcBef>
                <a:spcPts val="0"/>
              </a:spcBef>
              <a:spcAft>
                <a:spcPts val="0"/>
              </a:spcAft>
              <a:buNone/>
            </a:pPr>
            <a:r>
              <a:t/>
            </a:r>
            <a:endParaRPr sz="1600">
              <a:latin typeface="Lato"/>
              <a:ea typeface="Lato"/>
              <a:cs typeface="Lato"/>
              <a:sym typeface="Lato"/>
            </a:endParaRPr>
          </a:p>
          <a:p>
            <a:pPr indent="0" lvl="0" marL="0" rtl="0" algn="l">
              <a:lnSpc>
                <a:spcPct val="115000"/>
              </a:lnSpc>
              <a:spcBef>
                <a:spcPts val="0"/>
              </a:spcBef>
              <a:spcAft>
                <a:spcPts val="0"/>
              </a:spcAft>
              <a:buNone/>
            </a:pPr>
            <a:r>
              <a:rPr lang="en-GB" sz="1600">
                <a:latin typeface="Lato"/>
                <a:ea typeface="Lato"/>
                <a:cs typeface="Lato"/>
                <a:sym typeface="Lato"/>
              </a:rPr>
              <a:t>Dave is about to </a:t>
            </a:r>
            <a:r>
              <a:rPr b="1" lang="en-GB" sz="1600">
                <a:latin typeface="Lato"/>
                <a:ea typeface="Lato"/>
                <a:cs typeface="Lato"/>
                <a:sym typeface="Lato"/>
              </a:rPr>
              <a:t>have a baby</a:t>
            </a:r>
            <a:r>
              <a:rPr lang="en-GB" sz="1600">
                <a:latin typeface="Lato"/>
                <a:ea typeface="Lato"/>
                <a:cs typeface="Lato"/>
                <a:sym typeface="Lato"/>
              </a:rPr>
              <a:t> so he’s been trying to save as much as he can. </a:t>
            </a:r>
            <a:br>
              <a:rPr lang="en-GB" sz="1600">
                <a:latin typeface="Lato"/>
                <a:ea typeface="Lato"/>
                <a:cs typeface="Lato"/>
                <a:sym typeface="Lato"/>
              </a:rPr>
            </a:br>
            <a:endParaRPr sz="1600">
              <a:latin typeface="Lato"/>
              <a:ea typeface="Lato"/>
              <a:cs typeface="Lato"/>
              <a:sym typeface="Lato"/>
            </a:endParaRPr>
          </a:p>
          <a:p>
            <a:pPr indent="0" lvl="0" marL="0" rtl="0" algn="l">
              <a:lnSpc>
                <a:spcPct val="115000"/>
              </a:lnSpc>
              <a:spcBef>
                <a:spcPts val="0"/>
              </a:spcBef>
              <a:spcAft>
                <a:spcPts val="0"/>
              </a:spcAft>
              <a:buNone/>
            </a:pPr>
            <a:r>
              <a:rPr lang="en-GB" sz="1600">
                <a:latin typeface="Lato"/>
                <a:ea typeface="Lato"/>
                <a:cs typeface="Lato"/>
                <a:sym typeface="Lato"/>
              </a:rPr>
              <a:t>However, his </a:t>
            </a:r>
            <a:r>
              <a:rPr b="1" lang="en-GB" sz="1600">
                <a:latin typeface="Lato"/>
                <a:ea typeface="Lato"/>
                <a:cs typeface="Lato"/>
                <a:sym typeface="Lato"/>
              </a:rPr>
              <a:t>back has been seriously hurting again</a:t>
            </a:r>
            <a:r>
              <a:rPr lang="en-GB" sz="1600">
                <a:latin typeface="Lato"/>
                <a:ea typeface="Lato"/>
                <a:cs typeface="Lato"/>
                <a:sym typeface="Lato"/>
              </a:rPr>
              <a:t> from an old injury, and he’s worried about taking time off to rest and recover. </a:t>
            </a:r>
            <a:endParaRPr b="1" sz="1600">
              <a:solidFill>
                <a:schemeClr val="accent1"/>
              </a:solidFill>
              <a:latin typeface="Lato"/>
              <a:ea typeface="Lato"/>
              <a:cs typeface="Lato"/>
              <a:sym typeface="Lato"/>
            </a:endParaRPr>
          </a:p>
        </p:txBody>
      </p:sp>
      <p:sp>
        <p:nvSpPr>
          <p:cNvPr id="364" name="Google Shape;364;g3b739f034e8_0_69"/>
          <p:cNvSpPr txBox="1"/>
          <p:nvPr>
            <p:ph type="title"/>
          </p:nvPr>
        </p:nvSpPr>
        <p:spPr>
          <a:xfrm>
            <a:off x="272750" y="220200"/>
            <a:ext cx="8349900" cy="575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GB"/>
              <a:t>1: Read Dave’s Story</a:t>
            </a:r>
            <a:endParaRPr/>
          </a:p>
        </p:txBody>
      </p:sp>
      <p:pic>
        <p:nvPicPr>
          <p:cNvPr id="365" name="Google Shape;365;g3b739f034e8_0_69"/>
          <p:cNvPicPr preferRelativeResize="0"/>
          <p:nvPr/>
        </p:nvPicPr>
        <p:blipFill>
          <a:blip r:embed="rId3">
            <a:alphaModFix/>
          </a:blip>
          <a:stretch>
            <a:fillRect/>
          </a:stretch>
        </p:blipFill>
        <p:spPr>
          <a:xfrm>
            <a:off x="222200" y="1289675"/>
            <a:ext cx="2717102" cy="2643501"/>
          </a:xfrm>
          <a:prstGeom prst="rect">
            <a:avLst/>
          </a:prstGeom>
          <a:noFill/>
          <a:ln cap="flat" cmpd="sng" w="19050">
            <a:solidFill>
              <a:schemeClr val="accent2"/>
            </a:solidFill>
            <a:prstDash val="solid"/>
            <a:round/>
            <a:headEnd len="sm" w="sm" type="none"/>
            <a:tailEnd len="sm" w="sm" type="none"/>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9" name="Shape 369"/>
        <p:cNvGrpSpPr/>
        <p:nvPr/>
      </p:nvGrpSpPr>
      <p:grpSpPr>
        <a:xfrm>
          <a:off x="0" y="0"/>
          <a:ext cx="0" cy="0"/>
          <a:chOff x="0" y="0"/>
          <a:chExt cx="0" cy="0"/>
        </a:xfrm>
      </p:grpSpPr>
      <p:sp>
        <p:nvSpPr>
          <p:cNvPr id="370" name="Google Shape;370;g3b739f034e8_0_75"/>
          <p:cNvSpPr txBox="1"/>
          <p:nvPr/>
        </p:nvSpPr>
        <p:spPr>
          <a:xfrm>
            <a:off x="216925" y="1224500"/>
            <a:ext cx="3430800" cy="3126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GB">
                <a:latin typeface="Lato"/>
                <a:ea typeface="Lato"/>
                <a:cs typeface="Lato"/>
                <a:sym typeface="Lato"/>
              </a:rPr>
              <a:t>Dave works as a </a:t>
            </a:r>
            <a:r>
              <a:rPr b="1" lang="en-GB">
                <a:latin typeface="Lato"/>
                <a:ea typeface="Lato"/>
                <a:cs typeface="Lato"/>
                <a:sym typeface="Lato"/>
              </a:rPr>
              <a:t>delivery rider</a:t>
            </a:r>
            <a:r>
              <a:rPr lang="en-GB">
                <a:latin typeface="Lato"/>
                <a:ea typeface="Lato"/>
                <a:cs typeface="Lato"/>
                <a:sym typeface="Lato"/>
              </a:rPr>
              <a:t> for Deliveroo. He likes that he can </a:t>
            </a:r>
            <a:r>
              <a:rPr b="1" lang="en-GB">
                <a:latin typeface="Lato"/>
                <a:ea typeface="Lato"/>
                <a:cs typeface="Lato"/>
                <a:sym typeface="Lato"/>
              </a:rPr>
              <a:t>choose his own hours</a:t>
            </a:r>
            <a:r>
              <a:rPr lang="en-GB">
                <a:latin typeface="Lato"/>
                <a:ea typeface="Lato"/>
                <a:cs typeface="Lato"/>
                <a:sym typeface="Lato"/>
              </a:rPr>
              <a:t> and </a:t>
            </a:r>
            <a:r>
              <a:rPr b="1" lang="en-GB">
                <a:latin typeface="Lato"/>
                <a:ea typeface="Lato"/>
                <a:cs typeface="Lato"/>
                <a:sym typeface="Lato"/>
              </a:rPr>
              <a:t>work extra shifts</a:t>
            </a:r>
            <a:r>
              <a:rPr lang="en-GB">
                <a:latin typeface="Lato"/>
                <a:ea typeface="Lato"/>
                <a:cs typeface="Lato"/>
                <a:sym typeface="Lato"/>
              </a:rPr>
              <a:t> when he wants to earn more money.</a:t>
            </a:r>
            <a:endParaRPr>
              <a:latin typeface="Lato"/>
              <a:ea typeface="Lato"/>
              <a:cs typeface="Lato"/>
              <a:sym typeface="Lato"/>
            </a:endParaRPr>
          </a:p>
          <a:p>
            <a:pPr indent="0" lvl="0" marL="0" rtl="0" algn="l">
              <a:lnSpc>
                <a:spcPct val="115000"/>
              </a:lnSpc>
              <a:spcBef>
                <a:spcPts val="0"/>
              </a:spcBef>
              <a:spcAft>
                <a:spcPts val="0"/>
              </a:spcAft>
              <a:buNone/>
            </a:pPr>
            <a:r>
              <a:t/>
            </a:r>
            <a:endParaRPr>
              <a:latin typeface="Lato"/>
              <a:ea typeface="Lato"/>
              <a:cs typeface="Lato"/>
              <a:sym typeface="Lato"/>
            </a:endParaRPr>
          </a:p>
          <a:p>
            <a:pPr indent="0" lvl="0" marL="0" rtl="0" algn="l">
              <a:lnSpc>
                <a:spcPct val="115000"/>
              </a:lnSpc>
              <a:spcBef>
                <a:spcPts val="0"/>
              </a:spcBef>
              <a:spcAft>
                <a:spcPts val="0"/>
              </a:spcAft>
              <a:buNone/>
            </a:pPr>
            <a:r>
              <a:rPr lang="en-GB">
                <a:latin typeface="Lato"/>
                <a:ea typeface="Lato"/>
                <a:cs typeface="Lato"/>
                <a:sym typeface="Lato"/>
              </a:rPr>
              <a:t>Dave is about to </a:t>
            </a:r>
            <a:r>
              <a:rPr b="1" lang="en-GB">
                <a:latin typeface="Lato"/>
                <a:ea typeface="Lato"/>
                <a:cs typeface="Lato"/>
                <a:sym typeface="Lato"/>
              </a:rPr>
              <a:t>have a baby</a:t>
            </a:r>
            <a:r>
              <a:rPr lang="en-GB">
                <a:latin typeface="Lato"/>
                <a:ea typeface="Lato"/>
                <a:cs typeface="Lato"/>
                <a:sym typeface="Lato"/>
              </a:rPr>
              <a:t> so he’s been trying to save as much as he can. </a:t>
            </a:r>
            <a:br>
              <a:rPr lang="en-GB">
                <a:latin typeface="Lato"/>
                <a:ea typeface="Lato"/>
                <a:cs typeface="Lato"/>
                <a:sym typeface="Lato"/>
              </a:rPr>
            </a:br>
            <a:endParaRPr>
              <a:latin typeface="Lato"/>
              <a:ea typeface="Lato"/>
              <a:cs typeface="Lato"/>
              <a:sym typeface="Lato"/>
            </a:endParaRPr>
          </a:p>
          <a:p>
            <a:pPr indent="0" lvl="0" marL="0" rtl="0" algn="l">
              <a:lnSpc>
                <a:spcPct val="115000"/>
              </a:lnSpc>
              <a:spcBef>
                <a:spcPts val="0"/>
              </a:spcBef>
              <a:spcAft>
                <a:spcPts val="0"/>
              </a:spcAft>
              <a:buNone/>
            </a:pPr>
            <a:r>
              <a:rPr lang="en-GB">
                <a:latin typeface="Lato"/>
                <a:ea typeface="Lato"/>
                <a:cs typeface="Lato"/>
                <a:sym typeface="Lato"/>
              </a:rPr>
              <a:t>However, his </a:t>
            </a:r>
            <a:r>
              <a:rPr b="1" lang="en-GB">
                <a:latin typeface="Lato"/>
                <a:ea typeface="Lato"/>
                <a:cs typeface="Lato"/>
                <a:sym typeface="Lato"/>
              </a:rPr>
              <a:t>back has been seriously hurting again</a:t>
            </a:r>
            <a:r>
              <a:rPr lang="en-GB">
                <a:latin typeface="Lato"/>
                <a:ea typeface="Lato"/>
                <a:cs typeface="Lato"/>
                <a:sym typeface="Lato"/>
              </a:rPr>
              <a:t> from an old injury, and he’s worried about taking time off to rest and recover. </a:t>
            </a:r>
            <a:endParaRPr b="1">
              <a:solidFill>
                <a:schemeClr val="accent1"/>
              </a:solidFill>
              <a:latin typeface="Lato"/>
              <a:ea typeface="Lato"/>
              <a:cs typeface="Lato"/>
              <a:sym typeface="Lato"/>
            </a:endParaRPr>
          </a:p>
        </p:txBody>
      </p:sp>
      <p:sp>
        <p:nvSpPr>
          <p:cNvPr id="371" name="Google Shape;371;g3b739f034e8_0_75"/>
          <p:cNvSpPr txBox="1"/>
          <p:nvPr/>
        </p:nvSpPr>
        <p:spPr>
          <a:xfrm>
            <a:off x="4082125" y="1224500"/>
            <a:ext cx="4899900" cy="2630400"/>
          </a:xfrm>
          <a:prstGeom prst="rect">
            <a:avLst/>
          </a:prstGeom>
          <a:noFill/>
          <a:ln cap="flat" cmpd="sng" w="28575">
            <a:solidFill>
              <a:schemeClr val="accent2"/>
            </a:solidFill>
            <a:prstDash val="solid"/>
            <a:round/>
            <a:headEnd len="sm" w="sm" type="none"/>
            <a:tailEnd len="sm" w="sm" type="none"/>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GB">
                <a:latin typeface="Lato"/>
                <a:ea typeface="Lato"/>
                <a:cs typeface="Lato"/>
                <a:sym typeface="Lato"/>
              </a:rPr>
              <a:t>Questions to consider:</a:t>
            </a:r>
            <a:endParaRPr b="1">
              <a:latin typeface="Lato"/>
              <a:ea typeface="Lato"/>
              <a:cs typeface="Lato"/>
              <a:sym typeface="Lato"/>
            </a:endParaRPr>
          </a:p>
          <a:p>
            <a:pPr indent="0" lvl="0" marL="0" rtl="0" algn="l">
              <a:lnSpc>
                <a:spcPct val="115000"/>
              </a:lnSpc>
              <a:spcBef>
                <a:spcPts val="0"/>
              </a:spcBef>
              <a:spcAft>
                <a:spcPts val="0"/>
              </a:spcAft>
              <a:buNone/>
            </a:pPr>
            <a:r>
              <a:t/>
            </a:r>
            <a:endParaRPr>
              <a:latin typeface="Lato"/>
              <a:ea typeface="Lato"/>
              <a:cs typeface="Lato"/>
              <a:sym typeface="Lato"/>
            </a:endParaRPr>
          </a:p>
          <a:p>
            <a:pPr indent="-317500" lvl="0" marL="457200" rtl="0" algn="l">
              <a:lnSpc>
                <a:spcPct val="115000"/>
              </a:lnSpc>
              <a:spcBef>
                <a:spcPts val="0"/>
              </a:spcBef>
              <a:spcAft>
                <a:spcPts val="0"/>
              </a:spcAft>
              <a:buSzPts val="1400"/>
              <a:buFont typeface="Lato"/>
              <a:buAutoNum type="arabicPeriod"/>
            </a:pPr>
            <a:r>
              <a:rPr lang="en-GB">
                <a:latin typeface="Lato"/>
                <a:ea typeface="Lato"/>
                <a:cs typeface="Lato"/>
                <a:sym typeface="Lato"/>
              </a:rPr>
              <a:t>How might being a delivery rider be beneficial for Dave’s situation?</a:t>
            </a:r>
            <a:endParaRPr>
              <a:latin typeface="Lato"/>
              <a:ea typeface="Lato"/>
              <a:cs typeface="Lato"/>
              <a:sym typeface="Lato"/>
            </a:endParaRPr>
          </a:p>
          <a:p>
            <a:pPr indent="-317500" lvl="0" marL="457200" rtl="0" algn="l">
              <a:lnSpc>
                <a:spcPct val="115000"/>
              </a:lnSpc>
              <a:spcBef>
                <a:spcPts val="0"/>
              </a:spcBef>
              <a:spcAft>
                <a:spcPts val="0"/>
              </a:spcAft>
              <a:buSzPts val="1400"/>
              <a:buFont typeface="Lato"/>
              <a:buAutoNum type="arabicPeriod"/>
            </a:pPr>
            <a:r>
              <a:rPr lang="en-GB">
                <a:latin typeface="Lato"/>
                <a:ea typeface="Lato"/>
                <a:cs typeface="Lato"/>
                <a:sym typeface="Lato"/>
              </a:rPr>
              <a:t>What are the challenges of being a delivery rider?  </a:t>
            </a:r>
            <a:endParaRPr>
              <a:latin typeface="Lato"/>
              <a:ea typeface="Lato"/>
              <a:cs typeface="Lato"/>
              <a:sym typeface="Lato"/>
            </a:endParaRPr>
          </a:p>
          <a:p>
            <a:pPr indent="-317500" lvl="0" marL="457200" rtl="0" algn="l">
              <a:lnSpc>
                <a:spcPct val="115000"/>
              </a:lnSpc>
              <a:spcBef>
                <a:spcPts val="0"/>
              </a:spcBef>
              <a:spcAft>
                <a:spcPts val="0"/>
              </a:spcAft>
              <a:buSzPts val="1400"/>
              <a:buFont typeface="Lato"/>
              <a:buAutoNum type="arabicPeriod"/>
            </a:pPr>
            <a:r>
              <a:rPr lang="en-GB">
                <a:latin typeface="Lato"/>
                <a:ea typeface="Lato"/>
                <a:cs typeface="Lato"/>
                <a:sym typeface="Lato"/>
              </a:rPr>
              <a:t>If Dave takes a day off sick, what happens to his income?</a:t>
            </a:r>
            <a:endParaRPr>
              <a:latin typeface="Lato"/>
              <a:ea typeface="Lato"/>
              <a:cs typeface="Lato"/>
              <a:sym typeface="Lato"/>
            </a:endParaRPr>
          </a:p>
          <a:p>
            <a:pPr indent="-317500" lvl="0" marL="457200" rtl="0" algn="l">
              <a:lnSpc>
                <a:spcPct val="115000"/>
              </a:lnSpc>
              <a:spcBef>
                <a:spcPts val="0"/>
              </a:spcBef>
              <a:spcAft>
                <a:spcPts val="0"/>
              </a:spcAft>
              <a:buSzPts val="1400"/>
              <a:buFont typeface="Lato"/>
              <a:buAutoNum type="arabicPeriod"/>
            </a:pPr>
            <a:r>
              <a:rPr lang="en-GB">
                <a:latin typeface="Lato"/>
                <a:ea typeface="Lato"/>
                <a:cs typeface="Lato"/>
                <a:sym typeface="Lato"/>
              </a:rPr>
              <a:t>Will any of the </a:t>
            </a:r>
            <a:r>
              <a:rPr b="1" lang="en-GB">
                <a:latin typeface="Lato"/>
                <a:ea typeface="Lato"/>
                <a:cs typeface="Lato"/>
                <a:sym typeface="Lato"/>
              </a:rPr>
              <a:t>highlighted</a:t>
            </a:r>
            <a:r>
              <a:rPr lang="en-GB">
                <a:latin typeface="Lato"/>
                <a:ea typeface="Lato"/>
                <a:cs typeface="Lato"/>
                <a:sym typeface="Lato"/>
              </a:rPr>
              <a:t> points impact on his pay?</a:t>
            </a:r>
            <a:endParaRPr>
              <a:latin typeface="Lato"/>
              <a:ea typeface="Lato"/>
              <a:cs typeface="Lato"/>
              <a:sym typeface="Lato"/>
            </a:endParaRPr>
          </a:p>
          <a:p>
            <a:pPr indent="-317500" lvl="0" marL="457200" rtl="0" algn="l">
              <a:lnSpc>
                <a:spcPct val="115000"/>
              </a:lnSpc>
              <a:spcBef>
                <a:spcPts val="0"/>
              </a:spcBef>
              <a:spcAft>
                <a:spcPts val="0"/>
              </a:spcAft>
              <a:buSzPts val="1400"/>
              <a:buFont typeface="Lato"/>
              <a:buAutoNum type="arabicPeriod"/>
            </a:pPr>
            <a:r>
              <a:rPr lang="en-GB">
                <a:latin typeface="Lato"/>
                <a:ea typeface="Lato"/>
                <a:cs typeface="Lato"/>
                <a:sym typeface="Lato"/>
              </a:rPr>
              <a:t>Would you like to work in a gig job like Dave’s? Why or why not?</a:t>
            </a:r>
            <a:endParaRPr>
              <a:latin typeface="Lato"/>
              <a:ea typeface="Lato"/>
              <a:cs typeface="Lato"/>
              <a:sym typeface="Lato"/>
            </a:endParaRPr>
          </a:p>
        </p:txBody>
      </p:sp>
      <p:sp>
        <p:nvSpPr>
          <p:cNvPr id="372" name="Google Shape;372;g3b739f034e8_0_75"/>
          <p:cNvSpPr txBox="1"/>
          <p:nvPr>
            <p:ph type="title"/>
          </p:nvPr>
        </p:nvSpPr>
        <p:spPr>
          <a:xfrm>
            <a:off x="272750" y="220200"/>
            <a:ext cx="8349900" cy="575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GB"/>
              <a:t>2: Dave’s Story - Questions</a:t>
            </a:r>
            <a:endParaRPr/>
          </a:p>
        </p:txBody>
      </p:sp>
      <p:pic>
        <p:nvPicPr>
          <p:cNvPr id="373" name="Google Shape;373;g3b739f034e8_0_75"/>
          <p:cNvPicPr preferRelativeResize="0"/>
          <p:nvPr/>
        </p:nvPicPr>
        <p:blipFill rotWithShape="1">
          <a:blip r:embed="rId3">
            <a:alphaModFix/>
          </a:blip>
          <a:srcRect b="31656" l="9909" r="9917" t="31645"/>
          <a:stretch/>
        </p:blipFill>
        <p:spPr>
          <a:xfrm>
            <a:off x="4082125" y="4014850"/>
            <a:ext cx="3287675" cy="1003026"/>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7" name="Shape 377"/>
        <p:cNvGrpSpPr/>
        <p:nvPr/>
      </p:nvGrpSpPr>
      <p:grpSpPr>
        <a:xfrm>
          <a:off x="0" y="0"/>
          <a:ext cx="0" cy="0"/>
          <a:chOff x="0" y="0"/>
          <a:chExt cx="0" cy="0"/>
        </a:xfrm>
      </p:grpSpPr>
      <p:sp>
        <p:nvSpPr>
          <p:cNvPr id="378" name="Google Shape;378;g3b739f034e8_0_82"/>
          <p:cNvSpPr txBox="1"/>
          <p:nvPr>
            <p:ph type="title"/>
          </p:nvPr>
        </p:nvSpPr>
        <p:spPr>
          <a:xfrm>
            <a:off x="206525" y="179650"/>
            <a:ext cx="8349900" cy="575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i="0" lang="en-GB" sz="2900" u="none" cap="none" strike="noStrike">
                <a:latin typeface="Lato"/>
                <a:ea typeface="Lato"/>
                <a:cs typeface="Lato"/>
                <a:sym typeface="Lato"/>
              </a:rPr>
              <a:t>Employment Rights</a:t>
            </a:r>
            <a:endParaRPr b="1" i="0" sz="2900" u="none" cap="none" strike="noStrike">
              <a:latin typeface="Lato"/>
              <a:ea typeface="Lato"/>
              <a:cs typeface="Lato"/>
              <a:sym typeface="Lato"/>
            </a:endParaRPr>
          </a:p>
        </p:txBody>
      </p:sp>
      <p:sp>
        <p:nvSpPr>
          <p:cNvPr id="379" name="Google Shape;379;g3b739f034e8_0_82"/>
          <p:cNvSpPr txBox="1"/>
          <p:nvPr/>
        </p:nvSpPr>
        <p:spPr>
          <a:xfrm>
            <a:off x="75475" y="4724975"/>
            <a:ext cx="2337300" cy="3387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1800"/>
              <a:buFont typeface="Arial"/>
              <a:buNone/>
            </a:pPr>
            <a:r>
              <a:rPr b="1" i="1" lang="en-GB" sz="1000" u="none" cap="none" strike="noStrike">
                <a:solidFill>
                  <a:srgbClr val="FF8022"/>
                </a:solidFill>
                <a:latin typeface="Lato"/>
                <a:ea typeface="Lato"/>
                <a:cs typeface="Lato"/>
                <a:sym typeface="Lato"/>
              </a:rPr>
              <a:t>Resource 2: Employment Rights</a:t>
            </a:r>
            <a:endParaRPr b="0" i="0" sz="1000" u="none" cap="none" strike="noStrike">
              <a:solidFill>
                <a:srgbClr val="000000"/>
              </a:solidFill>
              <a:latin typeface="Lato"/>
              <a:ea typeface="Lato"/>
              <a:cs typeface="Lato"/>
              <a:sym typeface="Lato"/>
            </a:endParaRPr>
          </a:p>
        </p:txBody>
      </p:sp>
      <p:sp>
        <p:nvSpPr>
          <p:cNvPr id="380" name="Google Shape;380;g3b739f034e8_0_82"/>
          <p:cNvSpPr txBox="1"/>
          <p:nvPr/>
        </p:nvSpPr>
        <p:spPr>
          <a:xfrm>
            <a:off x="332425" y="1291375"/>
            <a:ext cx="4797600" cy="19548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600"/>
              <a:buFont typeface="Arial"/>
              <a:buNone/>
            </a:pPr>
            <a:r>
              <a:rPr b="1" lang="en-GB" sz="2300">
                <a:solidFill>
                  <a:schemeClr val="dk1"/>
                </a:solidFill>
                <a:latin typeface="Lato"/>
                <a:ea typeface="Lato"/>
                <a:cs typeface="Lato"/>
                <a:sym typeface="Lato"/>
              </a:rPr>
              <a:t>Read the information sheet which explains how each employment right works in the UK.</a:t>
            </a:r>
            <a:endParaRPr b="1" sz="2300">
              <a:solidFill>
                <a:schemeClr val="dk1"/>
              </a:solidFill>
              <a:latin typeface="Lato"/>
              <a:ea typeface="Lato"/>
              <a:cs typeface="Lato"/>
              <a:sym typeface="Lato"/>
            </a:endParaRPr>
          </a:p>
          <a:p>
            <a:pPr indent="0" lvl="0" marL="0" marR="0" rtl="0" algn="l">
              <a:lnSpc>
                <a:spcPct val="100000"/>
              </a:lnSpc>
              <a:spcBef>
                <a:spcPts val="0"/>
              </a:spcBef>
              <a:spcAft>
                <a:spcPts val="0"/>
              </a:spcAft>
              <a:buClr>
                <a:srgbClr val="000000"/>
              </a:buClr>
              <a:buSzPts val="1600"/>
              <a:buFont typeface="Arial"/>
              <a:buNone/>
            </a:pPr>
            <a:r>
              <a:t/>
            </a:r>
            <a:endParaRPr b="1" sz="2300">
              <a:solidFill>
                <a:schemeClr val="accent1"/>
              </a:solidFill>
              <a:latin typeface="Lato"/>
              <a:ea typeface="Lato"/>
              <a:cs typeface="Lato"/>
              <a:sym typeface="Lato"/>
            </a:endParaRPr>
          </a:p>
          <a:p>
            <a:pPr indent="0" lvl="0" marL="0" rtl="0" algn="l">
              <a:spcBef>
                <a:spcPts val="0"/>
              </a:spcBef>
              <a:spcAft>
                <a:spcPts val="0"/>
              </a:spcAft>
              <a:buClr>
                <a:srgbClr val="000000"/>
              </a:buClr>
              <a:buSzPts val="1600"/>
              <a:buFont typeface="Arial"/>
              <a:buNone/>
            </a:pPr>
            <a:r>
              <a:rPr b="1" lang="en-GB" sz="2300">
                <a:solidFill>
                  <a:schemeClr val="accent1"/>
                </a:solidFill>
                <a:latin typeface="Lato"/>
                <a:ea typeface="Lato"/>
                <a:cs typeface="Lato"/>
                <a:sym typeface="Lato"/>
              </a:rPr>
              <a:t>Should Dave get a full-time job?</a:t>
            </a:r>
            <a:endParaRPr b="1" sz="2300">
              <a:solidFill>
                <a:schemeClr val="accent1"/>
              </a:solidFill>
              <a:latin typeface="Lato"/>
              <a:ea typeface="Lato"/>
              <a:cs typeface="Lato"/>
              <a:sym typeface="Lato"/>
            </a:endParaRPr>
          </a:p>
        </p:txBody>
      </p:sp>
      <p:grpSp>
        <p:nvGrpSpPr>
          <p:cNvPr id="381" name="Google Shape;381;g3b739f034e8_0_82"/>
          <p:cNvGrpSpPr/>
          <p:nvPr/>
        </p:nvGrpSpPr>
        <p:grpSpPr>
          <a:xfrm>
            <a:off x="332428" y="3539243"/>
            <a:ext cx="4239565" cy="1058208"/>
            <a:chOff x="216750" y="3180171"/>
            <a:chExt cx="5429075" cy="1544829"/>
          </a:xfrm>
        </p:grpSpPr>
        <p:pic>
          <p:nvPicPr>
            <p:cNvPr id="382" name="Google Shape;382;g3b739f034e8_0_82"/>
            <p:cNvPicPr preferRelativeResize="0"/>
            <p:nvPr/>
          </p:nvPicPr>
          <p:blipFill rotWithShape="1">
            <a:blip r:embed="rId3">
              <a:alphaModFix/>
            </a:blip>
            <a:srcRect b="0" l="0" r="0" t="0"/>
            <a:stretch/>
          </p:blipFill>
          <p:spPr>
            <a:xfrm>
              <a:off x="340170" y="3328245"/>
              <a:ext cx="1241950" cy="1241950"/>
            </a:xfrm>
            <a:prstGeom prst="rect">
              <a:avLst/>
            </a:prstGeom>
            <a:noFill/>
            <a:ln>
              <a:noFill/>
            </a:ln>
          </p:spPr>
        </p:pic>
        <p:pic>
          <p:nvPicPr>
            <p:cNvPr id="383" name="Google Shape;383;g3b739f034e8_0_82"/>
            <p:cNvPicPr preferRelativeResize="0"/>
            <p:nvPr/>
          </p:nvPicPr>
          <p:blipFill rotWithShape="1">
            <a:blip r:embed="rId4">
              <a:alphaModFix/>
            </a:blip>
            <a:srcRect b="0" l="0" r="0" t="0"/>
            <a:stretch/>
          </p:blipFill>
          <p:spPr>
            <a:xfrm>
              <a:off x="4291263" y="3365513"/>
              <a:ext cx="1167425" cy="1167425"/>
            </a:xfrm>
            <a:prstGeom prst="rect">
              <a:avLst/>
            </a:prstGeom>
            <a:noFill/>
            <a:ln>
              <a:noFill/>
            </a:ln>
          </p:spPr>
        </p:pic>
        <p:grpSp>
          <p:nvGrpSpPr>
            <p:cNvPr id="384" name="Google Shape;384;g3b739f034e8_0_82"/>
            <p:cNvGrpSpPr/>
            <p:nvPr/>
          </p:nvGrpSpPr>
          <p:grpSpPr>
            <a:xfrm>
              <a:off x="2128168" y="3180171"/>
              <a:ext cx="1541717" cy="1538097"/>
              <a:chOff x="5088925" y="2665200"/>
              <a:chExt cx="1905000" cy="1905000"/>
            </a:xfrm>
          </p:grpSpPr>
          <p:grpSp>
            <p:nvGrpSpPr>
              <p:cNvPr id="385" name="Google Shape;385;g3b739f034e8_0_82"/>
              <p:cNvGrpSpPr/>
              <p:nvPr/>
            </p:nvGrpSpPr>
            <p:grpSpPr>
              <a:xfrm>
                <a:off x="5088925" y="2665200"/>
                <a:ext cx="1905000" cy="1905000"/>
                <a:chOff x="5088925" y="2665200"/>
                <a:chExt cx="1905000" cy="1905000"/>
              </a:xfrm>
            </p:grpSpPr>
            <p:pic>
              <p:nvPicPr>
                <p:cNvPr id="386" name="Google Shape;386;g3b739f034e8_0_82"/>
                <p:cNvPicPr preferRelativeResize="0"/>
                <p:nvPr/>
              </p:nvPicPr>
              <p:blipFill rotWithShape="1">
                <a:blip r:embed="rId5">
                  <a:alphaModFix/>
                </a:blip>
                <a:srcRect b="0" l="0" r="0" t="0"/>
                <a:stretch/>
              </p:blipFill>
              <p:spPr>
                <a:xfrm>
                  <a:off x="5088925" y="2665200"/>
                  <a:ext cx="1905000" cy="1905000"/>
                </a:xfrm>
                <a:prstGeom prst="rect">
                  <a:avLst/>
                </a:prstGeom>
                <a:noFill/>
                <a:ln>
                  <a:noFill/>
                </a:ln>
              </p:spPr>
            </p:pic>
            <p:sp>
              <p:nvSpPr>
                <p:cNvPr id="387" name="Google Shape;387;g3b739f034e8_0_82"/>
                <p:cNvSpPr/>
                <p:nvPr/>
              </p:nvSpPr>
              <p:spPr>
                <a:xfrm>
                  <a:off x="5161300" y="3616525"/>
                  <a:ext cx="402000" cy="5160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88" name="Google Shape;388;g3b739f034e8_0_82"/>
                <p:cNvPicPr preferRelativeResize="0"/>
                <p:nvPr/>
              </p:nvPicPr>
              <p:blipFill rotWithShape="1">
                <a:blip r:embed="rId6">
                  <a:alphaModFix/>
                </a:blip>
                <a:srcRect b="0" l="0" r="0" t="0"/>
                <a:stretch/>
              </p:blipFill>
              <p:spPr>
                <a:xfrm>
                  <a:off x="5104300" y="3616525"/>
                  <a:ext cx="516000" cy="516000"/>
                </a:xfrm>
                <a:prstGeom prst="rect">
                  <a:avLst/>
                </a:prstGeom>
                <a:noFill/>
                <a:ln>
                  <a:noFill/>
                </a:ln>
              </p:spPr>
            </p:pic>
          </p:grpSp>
          <p:grpSp>
            <p:nvGrpSpPr>
              <p:cNvPr id="389" name="Google Shape;389;g3b739f034e8_0_82"/>
              <p:cNvGrpSpPr/>
              <p:nvPr/>
            </p:nvGrpSpPr>
            <p:grpSpPr>
              <a:xfrm>
                <a:off x="6477925" y="3616525"/>
                <a:ext cx="516000" cy="516000"/>
                <a:chOff x="9159375" y="3616525"/>
                <a:chExt cx="516000" cy="516000"/>
              </a:xfrm>
            </p:grpSpPr>
            <p:sp>
              <p:nvSpPr>
                <p:cNvPr id="390" name="Google Shape;390;g3b739f034e8_0_82"/>
                <p:cNvSpPr/>
                <p:nvPr/>
              </p:nvSpPr>
              <p:spPr>
                <a:xfrm>
                  <a:off x="9216375" y="3616525"/>
                  <a:ext cx="402000" cy="5160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91" name="Google Shape;391;g3b739f034e8_0_82"/>
                <p:cNvPicPr preferRelativeResize="0"/>
                <p:nvPr/>
              </p:nvPicPr>
              <p:blipFill rotWithShape="1">
                <a:blip r:embed="rId6">
                  <a:alphaModFix/>
                </a:blip>
                <a:srcRect b="0" l="0" r="0" t="0"/>
                <a:stretch/>
              </p:blipFill>
              <p:spPr>
                <a:xfrm>
                  <a:off x="9159375" y="3616525"/>
                  <a:ext cx="516000" cy="516000"/>
                </a:xfrm>
                <a:prstGeom prst="rect">
                  <a:avLst/>
                </a:prstGeom>
                <a:noFill/>
                <a:ln>
                  <a:noFill/>
                </a:ln>
              </p:spPr>
            </p:pic>
          </p:grpSp>
        </p:grpSp>
        <p:sp>
          <p:nvSpPr>
            <p:cNvPr id="392" name="Google Shape;392;g3b739f034e8_0_82"/>
            <p:cNvSpPr/>
            <p:nvPr/>
          </p:nvSpPr>
          <p:spPr>
            <a:xfrm>
              <a:off x="216750" y="3186900"/>
              <a:ext cx="1541700" cy="1538100"/>
            </a:xfrm>
            <a:prstGeom prst="roundRect">
              <a:avLst>
                <a:gd fmla="val 16667" name="adj"/>
              </a:avLst>
            </a:prstGeom>
            <a:no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3" name="Google Shape;393;g3b739f034e8_0_82"/>
            <p:cNvSpPr/>
            <p:nvPr/>
          </p:nvSpPr>
          <p:spPr>
            <a:xfrm>
              <a:off x="2128175" y="3180175"/>
              <a:ext cx="1541700" cy="1538100"/>
            </a:xfrm>
            <a:prstGeom prst="roundRect">
              <a:avLst>
                <a:gd fmla="val 16667" name="adj"/>
              </a:avLst>
            </a:prstGeom>
            <a:no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4" name="Google Shape;394;g3b739f034e8_0_82"/>
            <p:cNvSpPr/>
            <p:nvPr/>
          </p:nvSpPr>
          <p:spPr>
            <a:xfrm>
              <a:off x="4104125" y="3180175"/>
              <a:ext cx="1541700" cy="1538100"/>
            </a:xfrm>
            <a:prstGeom prst="roundRect">
              <a:avLst>
                <a:gd fmla="val 16667" name="adj"/>
              </a:avLst>
            </a:prstGeom>
            <a:no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395" name="Google Shape;395;g3b739f034e8_0_82"/>
          <p:cNvPicPr preferRelativeResize="0"/>
          <p:nvPr/>
        </p:nvPicPr>
        <p:blipFill>
          <a:blip r:embed="rId7">
            <a:alphaModFix/>
          </a:blip>
          <a:stretch>
            <a:fillRect/>
          </a:stretch>
        </p:blipFill>
        <p:spPr>
          <a:xfrm rot="866297">
            <a:off x="5660822" y="1027747"/>
            <a:ext cx="2669433" cy="3786657"/>
          </a:xfrm>
          <a:prstGeom prst="rect">
            <a:avLst/>
          </a:prstGeom>
          <a:noFill/>
          <a:ln cap="flat" cmpd="sng" w="19050">
            <a:solidFill>
              <a:srgbClr val="FF8022"/>
            </a:solidFill>
            <a:prstDash val="solid"/>
            <a:round/>
            <a:headEnd len="sm" w="sm" type="none"/>
            <a:tailEnd len="sm" w="sm" type="none"/>
          </a:ln>
          <a:effectLst>
            <a:outerShdw blurRad="57150" rotWithShape="0" algn="bl" dir="5400000" dist="19050">
              <a:srgbClr val="000000">
                <a:alpha val="49800"/>
              </a:srgbClr>
            </a:outerShdw>
          </a:effectLst>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1"/>
        </a:solidFill>
      </p:bgPr>
    </p:bg>
    <p:spTree>
      <p:nvGrpSpPr>
        <p:cNvPr id="399" name="Shape 399"/>
        <p:cNvGrpSpPr/>
        <p:nvPr/>
      </p:nvGrpSpPr>
      <p:grpSpPr>
        <a:xfrm>
          <a:off x="0" y="0"/>
          <a:ext cx="0" cy="0"/>
          <a:chOff x="0" y="0"/>
          <a:chExt cx="0" cy="0"/>
        </a:xfrm>
      </p:grpSpPr>
      <p:sp>
        <p:nvSpPr>
          <p:cNvPr id="400" name="Google Shape;400;p30"/>
          <p:cNvSpPr txBox="1"/>
          <p:nvPr>
            <p:ph type="title"/>
          </p:nvPr>
        </p:nvSpPr>
        <p:spPr>
          <a:xfrm>
            <a:off x="405150" y="195300"/>
            <a:ext cx="8552100" cy="14529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990"/>
              <a:buFont typeface="Arial"/>
              <a:buNone/>
            </a:pPr>
            <a:r>
              <a:rPr lang="en-GB" sz="5000">
                <a:solidFill>
                  <a:schemeClr val="lt1"/>
                </a:solidFill>
              </a:rPr>
              <a:t>Reflection</a:t>
            </a:r>
            <a:endParaRPr b="1" i="0" sz="5000" u="none" cap="none" strike="noStrike">
              <a:solidFill>
                <a:schemeClr val="lt1"/>
              </a:solidFill>
              <a:latin typeface="Lato"/>
              <a:ea typeface="Lato"/>
              <a:cs typeface="Lato"/>
              <a:sym typeface="Lato"/>
            </a:endParaRPr>
          </a:p>
        </p:txBody>
      </p:sp>
      <p:sp>
        <p:nvSpPr>
          <p:cNvPr id="401" name="Google Shape;401;p30"/>
          <p:cNvSpPr txBox="1"/>
          <p:nvPr/>
        </p:nvSpPr>
        <p:spPr>
          <a:xfrm>
            <a:off x="632175" y="2031350"/>
            <a:ext cx="7879800" cy="923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GB" sz="2400">
                <a:solidFill>
                  <a:schemeClr val="lt1"/>
                </a:solidFill>
                <a:latin typeface="Lato"/>
                <a:ea typeface="Lato"/>
                <a:cs typeface="Lato"/>
                <a:sym typeface="Lato"/>
              </a:rPr>
              <a:t>Which rights are most important to young people starting their career journey?</a:t>
            </a:r>
            <a:endParaRPr b="1" sz="2400">
              <a:solidFill>
                <a:schemeClr val="lt1"/>
              </a:solidFill>
              <a:latin typeface="Lato"/>
              <a:ea typeface="Lato"/>
              <a:cs typeface="Lato"/>
              <a:sym typeface="Lato"/>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405" name="Shape 405"/>
        <p:cNvGrpSpPr/>
        <p:nvPr/>
      </p:nvGrpSpPr>
      <p:grpSpPr>
        <a:xfrm>
          <a:off x="0" y="0"/>
          <a:ext cx="0" cy="0"/>
          <a:chOff x="0" y="0"/>
          <a:chExt cx="0" cy="0"/>
        </a:xfrm>
      </p:grpSpPr>
      <p:sp>
        <p:nvSpPr>
          <p:cNvPr id="406" name="Google Shape;406;p31"/>
          <p:cNvSpPr txBox="1"/>
          <p:nvPr/>
        </p:nvSpPr>
        <p:spPr>
          <a:xfrm>
            <a:off x="439450" y="978750"/>
            <a:ext cx="6212100" cy="400200"/>
          </a:xfrm>
          <a:prstGeom prst="rect">
            <a:avLst/>
          </a:prstGeom>
          <a:noFill/>
          <a:ln>
            <a:noFill/>
          </a:ln>
        </p:spPr>
        <p:txBody>
          <a:bodyPr anchorCtr="0" anchor="b"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7" name="Google Shape;407;p31"/>
          <p:cNvSpPr txBox="1"/>
          <p:nvPr/>
        </p:nvSpPr>
        <p:spPr>
          <a:xfrm>
            <a:off x="511025" y="1491150"/>
            <a:ext cx="8163300" cy="21240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0"/>
              <a:buFont typeface="Arial"/>
              <a:buNone/>
            </a:pPr>
            <a:r>
              <a:rPr b="0" i="0" lang="en-GB" sz="2400" u="none" cap="none" strike="noStrike">
                <a:solidFill>
                  <a:schemeClr val="lt1"/>
                </a:solidFill>
                <a:latin typeface="Lato"/>
                <a:ea typeface="Lato"/>
                <a:cs typeface="Lato"/>
                <a:sym typeface="Lato"/>
              </a:rPr>
              <a:t>Session 5:</a:t>
            </a:r>
            <a:endParaRPr b="0" i="0" sz="2400" u="none" cap="none" strike="noStrike">
              <a:solidFill>
                <a:schemeClr val="lt1"/>
              </a:solidFill>
              <a:latin typeface="Lato"/>
              <a:ea typeface="Lato"/>
              <a:cs typeface="Lato"/>
              <a:sym typeface="Lato"/>
            </a:endParaRPr>
          </a:p>
          <a:p>
            <a:pPr indent="0" lvl="0" marL="0" marR="0" rtl="0" algn="ctr">
              <a:lnSpc>
                <a:spcPct val="100000"/>
              </a:lnSpc>
              <a:spcBef>
                <a:spcPts val="0"/>
              </a:spcBef>
              <a:spcAft>
                <a:spcPts val="0"/>
              </a:spcAft>
              <a:buClr>
                <a:srgbClr val="000000"/>
              </a:buClr>
              <a:buSzPts val="3600"/>
              <a:buFont typeface="Arial"/>
              <a:buNone/>
            </a:pPr>
            <a:r>
              <a:rPr b="1" i="0" lang="en-GB" sz="4800" u="none" cap="none" strike="noStrike">
                <a:solidFill>
                  <a:schemeClr val="lt1"/>
                </a:solidFill>
                <a:latin typeface="Lato Black"/>
                <a:ea typeface="Lato Black"/>
                <a:cs typeface="Lato Black"/>
                <a:sym typeface="Lato Black"/>
              </a:rPr>
              <a:t>Speaking up at work</a:t>
            </a:r>
            <a:endParaRPr b="0" i="0" sz="4800" u="none" cap="none" strike="noStrike">
              <a:solidFill>
                <a:schemeClr val="lt1"/>
              </a:solidFill>
              <a:latin typeface="Lato"/>
              <a:ea typeface="Lato"/>
              <a:cs typeface="Lato"/>
              <a:sym typeface="Lato"/>
            </a:endParaRPr>
          </a:p>
          <a:p>
            <a:pPr indent="0" lvl="0" marL="0" marR="0" rtl="0" algn="ctr">
              <a:lnSpc>
                <a:spcPct val="90000"/>
              </a:lnSpc>
              <a:spcBef>
                <a:spcPts val="0"/>
              </a:spcBef>
              <a:spcAft>
                <a:spcPts val="0"/>
              </a:spcAft>
              <a:buClr>
                <a:srgbClr val="000000"/>
              </a:buClr>
              <a:buSzPts val="8000"/>
              <a:buFont typeface="Arial"/>
              <a:buNone/>
            </a:pPr>
            <a:r>
              <a:t/>
            </a:r>
            <a:endParaRPr b="1" i="0" sz="5600" u="none" cap="none" strike="noStrike">
              <a:solidFill>
                <a:schemeClr val="accent2"/>
              </a:solidFill>
              <a:latin typeface="Lato Black"/>
              <a:ea typeface="Lato Black"/>
              <a:cs typeface="Lato Black"/>
              <a:sym typeface="Lato Black"/>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1" name="Shape 411"/>
        <p:cNvGrpSpPr/>
        <p:nvPr/>
      </p:nvGrpSpPr>
      <p:grpSpPr>
        <a:xfrm>
          <a:off x="0" y="0"/>
          <a:ext cx="0" cy="0"/>
          <a:chOff x="0" y="0"/>
          <a:chExt cx="0" cy="0"/>
        </a:xfrm>
      </p:grpSpPr>
      <p:sp>
        <p:nvSpPr>
          <p:cNvPr id="412" name="Google Shape;412;p32"/>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i="0" lang="en-GB" sz="2900" u="none" cap="none" strike="noStrike">
                <a:latin typeface="Lato"/>
                <a:ea typeface="Lato"/>
                <a:cs typeface="Lato"/>
                <a:sym typeface="Lato"/>
              </a:rPr>
              <a:t>Unit outline</a:t>
            </a:r>
            <a:endParaRPr b="1" i="0" sz="2900" u="none" cap="none" strike="noStrike">
              <a:latin typeface="Lato"/>
              <a:ea typeface="Lato"/>
              <a:cs typeface="Lato"/>
              <a:sym typeface="Lato"/>
            </a:endParaRPr>
          </a:p>
        </p:txBody>
      </p:sp>
      <p:graphicFrame>
        <p:nvGraphicFramePr>
          <p:cNvPr id="413" name="Google Shape;413;p32"/>
          <p:cNvGraphicFramePr/>
          <p:nvPr/>
        </p:nvGraphicFramePr>
        <p:xfrm>
          <a:off x="278325" y="1721850"/>
          <a:ext cx="3000000" cy="3000000"/>
        </p:xfrm>
        <a:graphic>
          <a:graphicData uri="http://schemas.openxmlformats.org/drawingml/2006/table">
            <a:tbl>
              <a:tblPr>
                <a:noFill/>
                <a:tableStyleId>{8EC9ACEC-D7DB-434A-BBD8-2C261259F610}</a:tableStyleId>
              </a:tblPr>
              <a:tblGrid>
                <a:gridCol w="1644250"/>
                <a:gridCol w="1768350"/>
                <a:gridCol w="1755400"/>
                <a:gridCol w="1907000"/>
                <a:gridCol w="1518450"/>
              </a:tblGrid>
              <a:tr h="335825">
                <a:tc>
                  <a:txBody>
                    <a:bodyPr/>
                    <a:lstStyle/>
                    <a:p>
                      <a:pPr indent="0" lvl="0" marL="0" marR="0" rtl="0" algn="ctr">
                        <a:lnSpc>
                          <a:spcPct val="100000"/>
                        </a:lnSpc>
                        <a:spcBef>
                          <a:spcPts val="0"/>
                        </a:spcBef>
                        <a:spcAft>
                          <a:spcPts val="0"/>
                        </a:spcAft>
                        <a:buClr>
                          <a:srgbClr val="000000"/>
                        </a:buClr>
                        <a:buSzPts val="1400"/>
                        <a:buFont typeface="Arial"/>
                        <a:buNone/>
                      </a:pPr>
                      <a:r>
                        <a:rPr b="1" lang="en-GB" sz="1600" u="none" cap="none" strike="noStrike">
                          <a:solidFill>
                            <a:schemeClr val="dk1"/>
                          </a:solidFill>
                          <a:latin typeface="Lato"/>
                          <a:ea typeface="Lato"/>
                          <a:cs typeface="Lato"/>
                          <a:sym typeface="Lato"/>
                        </a:rPr>
                        <a:t>Session 1</a:t>
                      </a:r>
                      <a:endParaRPr b="1" sz="1600" u="none" cap="none" strike="noStrike">
                        <a:solidFill>
                          <a:schemeClr val="dk1"/>
                        </a:solidFill>
                        <a:latin typeface="Lato"/>
                        <a:ea typeface="Lato"/>
                        <a:cs typeface="Lato"/>
                        <a:sym typeface="Lato"/>
                      </a:endParaRPr>
                    </a:p>
                  </a:txBody>
                  <a:tcPr marT="91425" marB="91425" marR="91425" marL="91425">
                    <a:lnL cap="flat" cmpd="sng" w="28575">
                      <a:solidFill>
                        <a:schemeClr val="accent1"/>
                      </a:solidFill>
                      <a:prstDash val="solid"/>
                      <a:round/>
                      <a:headEnd len="sm" w="sm" type="none"/>
                      <a:tailEnd len="sm" w="sm" type="none"/>
                    </a:lnL>
                    <a:lnR cap="flat" cmpd="sng" w="28575">
                      <a:solidFill>
                        <a:schemeClr val="accent1"/>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solidFill>
                      <a:srgbClr val="F9CB9C"/>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600" u="none" cap="none" strike="noStrike">
                          <a:solidFill>
                            <a:schemeClr val="dk1"/>
                          </a:solidFill>
                          <a:latin typeface="Lato"/>
                          <a:ea typeface="Lato"/>
                          <a:cs typeface="Lato"/>
                          <a:sym typeface="Lato"/>
                        </a:rPr>
                        <a:t>Session 2</a:t>
                      </a:r>
                      <a:endParaRPr b="1" sz="1600" u="none" cap="none" strike="noStrike">
                        <a:solidFill>
                          <a:schemeClr val="dk1"/>
                        </a:solidFill>
                        <a:latin typeface="Lato"/>
                        <a:ea typeface="Lato"/>
                        <a:cs typeface="Lato"/>
                        <a:sym typeface="Lato"/>
                      </a:endParaRPr>
                    </a:p>
                  </a:txBody>
                  <a:tcPr marT="91425" marB="91425" marR="91425" marL="91425">
                    <a:lnL cap="flat" cmpd="sng" w="28575">
                      <a:solidFill>
                        <a:schemeClr val="accent1"/>
                      </a:solidFill>
                      <a:prstDash val="solid"/>
                      <a:round/>
                      <a:headEnd len="sm" w="sm" type="none"/>
                      <a:tailEnd len="sm" w="sm" type="none"/>
                    </a:lnL>
                    <a:lnR cap="flat" cmpd="sng" w="28575">
                      <a:solidFill>
                        <a:schemeClr val="accent1"/>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solidFill>
                      <a:srgbClr val="F9CB9C"/>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600" u="none" cap="none" strike="noStrike">
                          <a:solidFill>
                            <a:schemeClr val="dk1"/>
                          </a:solidFill>
                          <a:latin typeface="Lato"/>
                          <a:ea typeface="Lato"/>
                          <a:cs typeface="Lato"/>
                          <a:sym typeface="Lato"/>
                        </a:rPr>
                        <a:t>Session 3</a:t>
                      </a:r>
                      <a:endParaRPr b="1" sz="1600" u="none" cap="none" strike="noStrike">
                        <a:solidFill>
                          <a:schemeClr val="dk1"/>
                        </a:solidFill>
                        <a:latin typeface="Lato"/>
                        <a:ea typeface="Lato"/>
                        <a:cs typeface="Lato"/>
                        <a:sym typeface="Lato"/>
                      </a:endParaRPr>
                    </a:p>
                  </a:txBody>
                  <a:tcPr marT="91425" marB="91425" marR="91425" marL="91425">
                    <a:lnL cap="flat" cmpd="sng" w="28575">
                      <a:solidFill>
                        <a:schemeClr val="accent1"/>
                      </a:solidFill>
                      <a:prstDash val="solid"/>
                      <a:round/>
                      <a:headEnd len="sm" w="sm" type="none"/>
                      <a:tailEnd len="sm" w="sm" type="none"/>
                    </a:lnL>
                    <a:lnR cap="flat" cmpd="sng" w="28575">
                      <a:solidFill>
                        <a:schemeClr val="accent1"/>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solidFill>
                      <a:srgbClr val="F9CB9C"/>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600" u="none" cap="none" strike="noStrike">
                          <a:solidFill>
                            <a:schemeClr val="dk1"/>
                          </a:solidFill>
                          <a:latin typeface="Lato"/>
                          <a:ea typeface="Lato"/>
                          <a:cs typeface="Lato"/>
                          <a:sym typeface="Lato"/>
                        </a:rPr>
                        <a:t>Session 4</a:t>
                      </a:r>
                      <a:endParaRPr b="1" sz="1600" u="none" cap="none" strike="noStrike">
                        <a:solidFill>
                          <a:schemeClr val="dk1"/>
                        </a:solidFill>
                        <a:latin typeface="Lato"/>
                        <a:ea typeface="Lato"/>
                        <a:cs typeface="Lato"/>
                        <a:sym typeface="Lato"/>
                      </a:endParaRPr>
                    </a:p>
                  </a:txBody>
                  <a:tcPr marT="91425" marB="91425" marR="91425" marL="91425">
                    <a:lnL cap="flat" cmpd="sng" w="28575">
                      <a:solidFill>
                        <a:schemeClr val="accent1"/>
                      </a:solidFill>
                      <a:prstDash val="solid"/>
                      <a:round/>
                      <a:headEnd len="sm" w="sm" type="none"/>
                      <a:tailEnd len="sm" w="sm" type="none"/>
                    </a:lnL>
                    <a:lnR cap="flat" cmpd="sng" w="28575">
                      <a:solidFill>
                        <a:schemeClr val="accent1"/>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solidFill>
                      <a:srgbClr val="F9CB9C"/>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600" u="none" cap="none" strike="noStrike">
                          <a:solidFill>
                            <a:schemeClr val="dk1"/>
                          </a:solidFill>
                          <a:latin typeface="Lato"/>
                          <a:ea typeface="Lato"/>
                          <a:cs typeface="Lato"/>
                          <a:sym typeface="Lato"/>
                        </a:rPr>
                        <a:t>Session 5</a:t>
                      </a:r>
                      <a:endParaRPr b="1" sz="1600" u="none" cap="none" strike="noStrike">
                        <a:solidFill>
                          <a:schemeClr val="dk1"/>
                        </a:solidFill>
                        <a:latin typeface="Lato"/>
                        <a:ea typeface="Lato"/>
                        <a:cs typeface="Lato"/>
                        <a:sym typeface="Lato"/>
                      </a:endParaRPr>
                    </a:p>
                  </a:txBody>
                  <a:tcPr marT="91425" marB="91425" marR="91425" marL="91425">
                    <a:lnL cap="flat" cmpd="sng" w="28575">
                      <a:solidFill>
                        <a:schemeClr val="accent1"/>
                      </a:solidFill>
                      <a:prstDash val="solid"/>
                      <a:round/>
                      <a:headEnd len="sm" w="sm" type="none"/>
                      <a:tailEnd len="sm" w="sm" type="none"/>
                    </a:lnL>
                    <a:lnR cap="flat" cmpd="sng" w="28575">
                      <a:solidFill>
                        <a:schemeClr val="accent1"/>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solidFill>
                      <a:schemeClr val="accent2"/>
                    </a:solidFill>
                  </a:tcPr>
                </a:tc>
              </a:tr>
              <a:tr h="1240100">
                <a:tc>
                  <a:txBody>
                    <a:bodyPr/>
                    <a:lstStyle/>
                    <a:p>
                      <a:pPr indent="0" lvl="0" marL="0" marR="0" rtl="0" algn="ctr">
                        <a:lnSpc>
                          <a:spcPct val="100000"/>
                        </a:lnSpc>
                        <a:spcBef>
                          <a:spcPts val="0"/>
                        </a:spcBef>
                        <a:spcAft>
                          <a:spcPts val="0"/>
                        </a:spcAft>
                        <a:buClr>
                          <a:srgbClr val="000000"/>
                        </a:buClr>
                        <a:buSzPts val="1400"/>
                        <a:buFont typeface="Arial"/>
                        <a:buNone/>
                      </a:pPr>
                      <a:r>
                        <a:rPr b="1" lang="en-GB" sz="1500">
                          <a:solidFill>
                            <a:schemeClr val="dk1"/>
                          </a:solidFill>
                          <a:latin typeface="Lato"/>
                          <a:ea typeface="Lato"/>
                          <a:cs typeface="Lato"/>
                          <a:sym typeface="Lato"/>
                        </a:rPr>
                        <a:t>Professional services careers</a:t>
                      </a:r>
                      <a:endParaRPr b="1" sz="1500" u="none" cap="none" strike="noStrike">
                        <a:solidFill>
                          <a:schemeClr val="dk1"/>
                        </a:solidFill>
                        <a:latin typeface="Lato"/>
                        <a:ea typeface="Lato"/>
                        <a:cs typeface="Lato"/>
                        <a:sym typeface="Lato"/>
                      </a:endParaRPr>
                    </a:p>
                  </a:txBody>
                  <a:tcPr marT="91425" marB="91425" marR="91425" marL="91425" anchor="ctr">
                    <a:lnL cap="flat" cmpd="sng" w="28575">
                      <a:solidFill>
                        <a:schemeClr val="accent1"/>
                      </a:solidFill>
                      <a:prstDash val="solid"/>
                      <a:round/>
                      <a:headEnd len="sm" w="sm" type="none"/>
                      <a:tailEnd len="sm" w="sm" type="none"/>
                    </a:lnL>
                    <a:lnR cap="flat" cmpd="sng" w="28575">
                      <a:solidFill>
                        <a:schemeClr val="accent1"/>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500" u="none" cap="none" strike="noStrike">
                          <a:solidFill>
                            <a:schemeClr val="dk1"/>
                          </a:solidFill>
                          <a:latin typeface="Lato"/>
                          <a:ea typeface="Lato"/>
                          <a:cs typeface="Lato"/>
                          <a:sym typeface="Lato"/>
                        </a:rPr>
                        <a:t>Apprenticeships</a:t>
                      </a:r>
                      <a:endParaRPr b="1" sz="1500" u="none" cap="none" strike="noStrike">
                        <a:solidFill>
                          <a:schemeClr val="accent2"/>
                        </a:solidFill>
                        <a:latin typeface="Lato"/>
                        <a:ea typeface="Lato"/>
                        <a:cs typeface="Lato"/>
                        <a:sym typeface="Lato"/>
                      </a:endParaRPr>
                    </a:p>
                  </a:txBody>
                  <a:tcPr marT="91425" marB="91425" marR="91425" marL="91425" anchor="ctr">
                    <a:lnL cap="flat" cmpd="sng" w="28575">
                      <a:solidFill>
                        <a:schemeClr val="accent1"/>
                      </a:solidFill>
                      <a:prstDash val="solid"/>
                      <a:round/>
                      <a:headEnd len="sm" w="sm" type="none"/>
                      <a:tailEnd len="sm" w="sm" type="none"/>
                    </a:lnL>
                    <a:lnR cap="flat" cmpd="sng" w="28575">
                      <a:solidFill>
                        <a:schemeClr val="accent1"/>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500" u="none" cap="none" strike="noStrike">
                          <a:solidFill>
                            <a:schemeClr val="dk1"/>
                          </a:solidFill>
                          <a:latin typeface="Lato"/>
                          <a:ea typeface="Lato"/>
                          <a:cs typeface="Lato"/>
                          <a:sym typeface="Lato"/>
                        </a:rPr>
                        <a:t>Entrepreneurship</a:t>
                      </a:r>
                      <a:endParaRPr b="1" sz="1500" u="none" cap="none" strike="noStrike">
                        <a:solidFill>
                          <a:schemeClr val="dk1"/>
                        </a:solidFill>
                        <a:latin typeface="Lato"/>
                        <a:ea typeface="Lato"/>
                        <a:cs typeface="Lato"/>
                        <a:sym typeface="Lato"/>
                      </a:endParaRPr>
                    </a:p>
                  </a:txBody>
                  <a:tcPr marT="91425" marB="91425" marR="91425" marL="91425" anchor="ctr">
                    <a:lnL cap="flat" cmpd="sng" w="28575">
                      <a:solidFill>
                        <a:schemeClr val="accent1"/>
                      </a:solidFill>
                      <a:prstDash val="solid"/>
                      <a:round/>
                      <a:headEnd len="sm" w="sm" type="none"/>
                      <a:tailEnd len="sm" w="sm" type="none"/>
                    </a:lnL>
                    <a:lnR cap="flat" cmpd="sng" w="28575">
                      <a:solidFill>
                        <a:schemeClr val="accent1"/>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500" u="none" cap="none" strike="noStrike">
                          <a:solidFill>
                            <a:schemeClr val="dk1"/>
                          </a:solidFill>
                          <a:latin typeface="Lato"/>
                          <a:ea typeface="Lato"/>
                          <a:cs typeface="Lato"/>
                          <a:sym typeface="Lato"/>
                        </a:rPr>
                        <a:t>Understanding gig work and employment rights</a:t>
                      </a:r>
                      <a:endParaRPr b="1" sz="1500" u="none" cap="none" strike="noStrike">
                        <a:solidFill>
                          <a:schemeClr val="dk1"/>
                        </a:solidFill>
                        <a:latin typeface="Lato"/>
                        <a:ea typeface="Lato"/>
                        <a:cs typeface="Lato"/>
                        <a:sym typeface="Lato"/>
                      </a:endParaRPr>
                    </a:p>
                  </a:txBody>
                  <a:tcPr marT="91425" marB="91425" marR="91425" marL="91425" anchor="ctr">
                    <a:lnL cap="flat" cmpd="sng" w="28575">
                      <a:solidFill>
                        <a:schemeClr val="accent1"/>
                      </a:solidFill>
                      <a:prstDash val="solid"/>
                      <a:round/>
                      <a:headEnd len="sm" w="sm" type="none"/>
                      <a:tailEnd len="sm" w="sm" type="none"/>
                    </a:lnL>
                    <a:lnR cap="flat" cmpd="sng" w="28575">
                      <a:solidFill>
                        <a:schemeClr val="accent1"/>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500" u="none" cap="none" strike="noStrike">
                          <a:solidFill>
                            <a:schemeClr val="accent2"/>
                          </a:solidFill>
                          <a:latin typeface="Lato"/>
                          <a:ea typeface="Lato"/>
                          <a:cs typeface="Lato"/>
                          <a:sym typeface="Lato"/>
                        </a:rPr>
                        <a:t>Speaking up at work</a:t>
                      </a:r>
                      <a:endParaRPr b="1" sz="1500" u="none" cap="none" strike="noStrike">
                        <a:solidFill>
                          <a:schemeClr val="accent2"/>
                        </a:solidFill>
                        <a:latin typeface="Lato"/>
                        <a:ea typeface="Lato"/>
                        <a:cs typeface="Lato"/>
                        <a:sym typeface="Lato"/>
                      </a:endParaRPr>
                    </a:p>
                  </a:txBody>
                  <a:tcPr marT="91425" marB="91425" marR="91425" marL="91425" anchor="ctr">
                    <a:lnL cap="flat" cmpd="sng" w="28575">
                      <a:solidFill>
                        <a:schemeClr val="accent1"/>
                      </a:solidFill>
                      <a:prstDash val="solid"/>
                      <a:round/>
                      <a:headEnd len="sm" w="sm" type="none"/>
                      <a:tailEnd len="sm" w="sm" type="none"/>
                    </a:lnL>
                    <a:lnR cap="flat" cmpd="sng" w="28575">
                      <a:solidFill>
                        <a:schemeClr val="accent1"/>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tcPr>
                </a:tc>
              </a:tr>
            </a:tbl>
          </a:graphicData>
        </a:graphic>
      </p:graphicFrame>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7" name="Shape 417"/>
        <p:cNvGrpSpPr/>
        <p:nvPr/>
      </p:nvGrpSpPr>
      <p:grpSpPr>
        <a:xfrm>
          <a:off x="0" y="0"/>
          <a:ext cx="0" cy="0"/>
          <a:chOff x="0" y="0"/>
          <a:chExt cx="0" cy="0"/>
        </a:xfrm>
      </p:grpSpPr>
      <p:sp>
        <p:nvSpPr>
          <p:cNvPr id="418" name="Google Shape;418;p33"/>
          <p:cNvSpPr txBox="1"/>
          <p:nvPr/>
        </p:nvSpPr>
        <p:spPr>
          <a:xfrm>
            <a:off x="290525" y="250700"/>
            <a:ext cx="6519300" cy="5154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3600"/>
              <a:buFont typeface="Arial"/>
              <a:buNone/>
            </a:pPr>
            <a:r>
              <a:rPr b="1" i="0" lang="en-GB" sz="2900" u="none" cap="none" strike="noStrike">
                <a:solidFill>
                  <a:schemeClr val="accent2"/>
                </a:solidFill>
                <a:latin typeface="Lato"/>
                <a:ea typeface="Lato"/>
                <a:cs typeface="Lato"/>
                <a:sym typeface="Lato"/>
              </a:rPr>
              <a:t>Top tips when asking for a pay rise</a:t>
            </a:r>
            <a:endParaRPr b="1" i="0" sz="2900" u="none" cap="none" strike="noStrike">
              <a:solidFill>
                <a:schemeClr val="accent2"/>
              </a:solidFill>
              <a:latin typeface="Lato"/>
              <a:ea typeface="Lato"/>
              <a:cs typeface="Lato"/>
              <a:sym typeface="Lato"/>
            </a:endParaRPr>
          </a:p>
        </p:txBody>
      </p:sp>
      <p:sp>
        <p:nvSpPr>
          <p:cNvPr id="419" name="Google Shape;419;p33"/>
          <p:cNvSpPr txBox="1"/>
          <p:nvPr/>
        </p:nvSpPr>
        <p:spPr>
          <a:xfrm>
            <a:off x="214325" y="1035325"/>
            <a:ext cx="5251800" cy="4063500"/>
          </a:xfrm>
          <a:prstGeom prst="rect">
            <a:avLst/>
          </a:prstGeom>
          <a:noFill/>
          <a:ln>
            <a:noFill/>
          </a:ln>
        </p:spPr>
        <p:txBody>
          <a:bodyPr anchorCtr="0" anchor="t" bIns="91425" lIns="91425" spcFirstLastPara="1" rIns="91425" wrap="square" tIns="91425">
            <a:spAutoFit/>
          </a:bodyPr>
          <a:lstStyle/>
          <a:p>
            <a:pPr indent="-317500" lvl="0" marL="457200" marR="0" rtl="0" algn="l">
              <a:lnSpc>
                <a:spcPct val="100000"/>
              </a:lnSpc>
              <a:spcBef>
                <a:spcPts val="0"/>
              </a:spcBef>
              <a:spcAft>
                <a:spcPts val="0"/>
              </a:spcAft>
              <a:buClr>
                <a:schemeClr val="lt1"/>
              </a:buClr>
              <a:buSzPts val="1400"/>
              <a:buFont typeface="Lato"/>
              <a:buChar char="❖"/>
            </a:pPr>
            <a:r>
              <a:rPr b="0" i="0" lang="en-GB" sz="1400" u="none" cap="none" strike="noStrike">
                <a:solidFill>
                  <a:schemeClr val="lt1"/>
                </a:solidFill>
                <a:latin typeface="Lato"/>
                <a:ea typeface="Lato"/>
                <a:cs typeface="Lato"/>
                <a:sym typeface="Lato"/>
              </a:rPr>
              <a:t>Be specific when it comes to the value of their work, both in terms of what they have achieved and how they have achieved results</a:t>
            </a:r>
            <a:endParaRPr b="0" i="0" sz="1400" u="none" cap="none" strike="noStrike">
              <a:solidFill>
                <a:schemeClr val="lt1"/>
              </a:solidFill>
              <a:latin typeface="Lato"/>
              <a:ea typeface="Lato"/>
              <a:cs typeface="Lato"/>
              <a:sym typeface="Lato"/>
            </a:endParaRPr>
          </a:p>
          <a:p>
            <a:pPr indent="0" lvl="0" marL="45720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Lato"/>
              <a:ea typeface="Lato"/>
              <a:cs typeface="Lato"/>
              <a:sym typeface="Lato"/>
            </a:endParaRPr>
          </a:p>
          <a:p>
            <a:pPr indent="-317500" lvl="0" marL="457200" marR="0" rtl="0" algn="l">
              <a:lnSpc>
                <a:spcPct val="100000"/>
              </a:lnSpc>
              <a:spcBef>
                <a:spcPts val="0"/>
              </a:spcBef>
              <a:spcAft>
                <a:spcPts val="0"/>
              </a:spcAft>
              <a:buClr>
                <a:schemeClr val="lt1"/>
              </a:buClr>
              <a:buSzPts val="1400"/>
              <a:buFont typeface="Lato"/>
              <a:buChar char="❖"/>
            </a:pPr>
            <a:r>
              <a:rPr b="0" i="0" lang="en-GB" sz="1400" u="none" cap="none" strike="noStrike">
                <a:solidFill>
                  <a:schemeClr val="lt1"/>
                </a:solidFill>
                <a:latin typeface="Lato"/>
                <a:ea typeface="Lato"/>
                <a:cs typeface="Lato"/>
                <a:sym typeface="Lato"/>
              </a:rPr>
              <a:t>Demonstrate the value they will bring to the employer in the future</a:t>
            </a:r>
            <a:endParaRPr b="0" i="0" sz="1400" u="none" cap="none" strike="noStrike">
              <a:solidFill>
                <a:schemeClr val="lt1"/>
              </a:solidFill>
              <a:latin typeface="Lato"/>
              <a:ea typeface="Lato"/>
              <a:cs typeface="Lato"/>
              <a:sym typeface="Lato"/>
            </a:endParaRPr>
          </a:p>
          <a:p>
            <a:pPr indent="0" lvl="0" marL="45720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Lato"/>
              <a:ea typeface="Lato"/>
              <a:cs typeface="Lato"/>
              <a:sym typeface="Lato"/>
            </a:endParaRPr>
          </a:p>
          <a:p>
            <a:pPr indent="-317500" lvl="0" marL="457200" marR="0" rtl="0" algn="l">
              <a:lnSpc>
                <a:spcPct val="100000"/>
              </a:lnSpc>
              <a:spcBef>
                <a:spcPts val="0"/>
              </a:spcBef>
              <a:spcAft>
                <a:spcPts val="0"/>
              </a:spcAft>
              <a:buClr>
                <a:schemeClr val="lt1"/>
              </a:buClr>
              <a:buSzPts val="1400"/>
              <a:buFont typeface="Lato"/>
              <a:buChar char="❖"/>
            </a:pPr>
            <a:r>
              <a:rPr b="0" i="0" lang="en-GB" sz="1400" u="none" cap="none" strike="noStrike">
                <a:solidFill>
                  <a:schemeClr val="lt1"/>
                </a:solidFill>
                <a:latin typeface="Lato"/>
                <a:ea typeface="Lato"/>
                <a:cs typeface="Lato"/>
                <a:sym typeface="Lato"/>
              </a:rPr>
              <a:t>Discuss their soft skills and how they add value internally to the company e.g. organising a volunteers’ day, or supported colleagues through problems?</a:t>
            </a:r>
            <a:endParaRPr b="0" i="0" sz="1400" u="none" cap="none" strike="noStrike">
              <a:solidFill>
                <a:schemeClr val="lt1"/>
              </a:solidFill>
              <a:latin typeface="Lato"/>
              <a:ea typeface="Lato"/>
              <a:cs typeface="Lato"/>
              <a:sym typeface="Lato"/>
            </a:endParaRPr>
          </a:p>
          <a:p>
            <a:pPr indent="0" lvl="0" marL="45720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Lato"/>
              <a:ea typeface="Lato"/>
              <a:cs typeface="Lato"/>
              <a:sym typeface="Lato"/>
            </a:endParaRPr>
          </a:p>
          <a:p>
            <a:pPr indent="-317500" lvl="0" marL="457200" marR="0" rtl="0" algn="l">
              <a:lnSpc>
                <a:spcPct val="100000"/>
              </a:lnSpc>
              <a:spcBef>
                <a:spcPts val="0"/>
              </a:spcBef>
              <a:spcAft>
                <a:spcPts val="0"/>
              </a:spcAft>
              <a:buClr>
                <a:schemeClr val="lt1"/>
              </a:buClr>
              <a:buSzPts val="1400"/>
              <a:buFont typeface="Lato"/>
              <a:buChar char="❖"/>
            </a:pPr>
            <a:r>
              <a:rPr b="0" i="0" lang="en-GB" sz="1400" u="none" cap="none" strike="noStrike">
                <a:solidFill>
                  <a:schemeClr val="lt1"/>
                </a:solidFill>
                <a:latin typeface="Lato"/>
                <a:ea typeface="Lato"/>
                <a:cs typeface="Lato"/>
                <a:sym typeface="Lato"/>
              </a:rPr>
              <a:t>Use facts where possible e.g. “Outcomes of the project led to a 10%  increase in sales last year”</a:t>
            </a:r>
            <a:endParaRPr b="0" i="0" sz="1400" u="none" cap="none" strike="noStrike">
              <a:solidFill>
                <a:schemeClr val="lt1"/>
              </a:solidFill>
              <a:latin typeface="Lato"/>
              <a:ea typeface="Lato"/>
              <a:cs typeface="Lato"/>
              <a:sym typeface="Lato"/>
            </a:endParaRPr>
          </a:p>
          <a:p>
            <a:pPr indent="0" lvl="0" marL="45720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Lato"/>
              <a:ea typeface="Lato"/>
              <a:cs typeface="Lato"/>
              <a:sym typeface="Lato"/>
            </a:endParaRPr>
          </a:p>
          <a:p>
            <a:pPr indent="-317500" lvl="0" marL="457200" marR="0" rtl="0" algn="l">
              <a:lnSpc>
                <a:spcPct val="100000"/>
              </a:lnSpc>
              <a:spcBef>
                <a:spcPts val="0"/>
              </a:spcBef>
              <a:spcAft>
                <a:spcPts val="0"/>
              </a:spcAft>
              <a:buClr>
                <a:schemeClr val="lt1"/>
              </a:buClr>
              <a:buSzPts val="1400"/>
              <a:buFont typeface="Lato"/>
              <a:buChar char="❖"/>
            </a:pPr>
            <a:r>
              <a:rPr b="0" i="0" lang="en-GB" sz="1400" u="none" cap="none" strike="noStrike">
                <a:solidFill>
                  <a:schemeClr val="lt1"/>
                </a:solidFill>
                <a:latin typeface="Lato"/>
                <a:ea typeface="Lato"/>
                <a:cs typeface="Lato"/>
                <a:sym typeface="Lato"/>
              </a:rPr>
              <a:t>Prepare key points before booking a meeting with the manager</a:t>
            </a:r>
            <a:endParaRPr b="0" i="0" sz="1400" u="none" cap="none" strike="noStrike">
              <a:solidFill>
                <a:schemeClr val="l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Lato"/>
              <a:ea typeface="Lato"/>
              <a:cs typeface="Lato"/>
              <a:sym typeface="Lato"/>
            </a:endParaRPr>
          </a:p>
          <a:p>
            <a:pPr indent="-317500" lvl="0" marL="457200" marR="0" rtl="0" algn="l">
              <a:lnSpc>
                <a:spcPct val="100000"/>
              </a:lnSpc>
              <a:spcBef>
                <a:spcPts val="0"/>
              </a:spcBef>
              <a:spcAft>
                <a:spcPts val="0"/>
              </a:spcAft>
              <a:buClr>
                <a:schemeClr val="lt1"/>
              </a:buClr>
              <a:buSzPts val="1400"/>
              <a:buFont typeface="Lato"/>
              <a:buChar char="❖"/>
            </a:pPr>
            <a:r>
              <a:rPr b="0" i="0" lang="en-GB" sz="1400" u="none" cap="none" strike="noStrike">
                <a:solidFill>
                  <a:schemeClr val="lt1"/>
                </a:solidFill>
                <a:latin typeface="Lato"/>
                <a:ea typeface="Lato"/>
                <a:cs typeface="Lato"/>
                <a:sym typeface="Lato"/>
              </a:rPr>
              <a:t>Use clear and concise language</a:t>
            </a:r>
            <a:endParaRPr b="0" i="0" sz="1400" u="none" cap="none" strike="noStrike">
              <a:solidFill>
                <a:schemeClr val="lt1"/>
              </a:solidFill>
              <a:latin typeface="Lato"/>
              <a:ea typeface="Lato"/>
              <a:cs typeface="Lato"/>
              <a:sym typeface="Lato"/>
            </a:endParaRPr>
          </a:p>
        </p:txBody>
      </p:sp>
      <p:sp>
        <p:nvSpPr>
          <p:cNvPr id="420" name="Google Shape;420;p33"/>
          <p:cNvSpPr txBox="1"/>
          <p:nvPr/>
        </p:nvSpPr>
        <p:spPr>
          <a:xfrm>
            <a:off x="214325" y="628400"/>
            <a:ext cx="3000000" cy="461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lt1"/>
                </a:solidFill>
                <a:latin typeface="Lato"/>
                <a:ea typeface="Lato"/>
                <a:cs typeface="Lato"/>
                <a:sym typeface="Lato"/>
              </a:rPr>
              <a:t>Employees should… </a:t>
            </a:r>
            <a:endParaRPr b="1" i="0" sz="1800" u="none" cap="none" strike="noStrike">
              <a:solidFill>
                <a:srgbClr val="000000"/>
              </a:solidFill>
              <a:latin typeface="Lato"/>
              <a:ea typeface="Lato"/>
              <a:cs typeface="Lato"/>
              <a:sym typeface="Lato"/>
            </a:endParaRPr>
          </a:p>
        </p:txBody>
      </p:sp>
      <p:pic>
        <p:nvPicPr>
          <p:cNvPr id="421" name="Google Shape;421;p33" title="Negotiating a pay rise">
            <a:hlinkClick r:id="rId3"/>
          </p:cNvPr>
          <p:cNvPicPr preferRelativeResize="0"/>
          <p:nvPr/>
        </p:nvPicPr>
        <p:blipFill rotWithShape="1">
          <a:blip r:embed="rId4">
            <a:alphaModFix/>
          </a:blip>
          <a:srcRect b="0" l="0" r="0" t="0"/>
          <a:stretch/>
        </p:blipFill>
        <p:spPr>
          <a:xfrm>
            <a:off x="5639600" y="918500"/>
            <a:ext cx="3048000" cy="24791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19">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19">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19">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19">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19">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19">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19">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19">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19">
                                            <p:txEl>
                                              <p:pRg end="8" st="8"/>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19">
                                            <p:txEl>
                                              <p:pRg end="9" st="9"/>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19">
                                            <p:txEl>
                                              <p:pRg end="10" st="10"/>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5" name="Shape 425"/>
        <p:cNvGrpSpPr/>
        <p:nvPr/>
      </p:nvGrpSpPr>
      <p:grpSpPr>
        <a:xfrm>
          <a:off x="0" y="0"/>
          <a:ext cx="0" cy="0"/>
          <a:chOff x="0" y="0"/>
          <a:chExt cx="0" cy="0"/>
        </a:xfrm>
      </p:grpSpPr>
      <p:sp>
        <p:nvSpPr>
          <p:cNvPr id="426" name="Google Shape;426;p34"/>
          <p:cNvSpPr txBox="1"/>
          <p:nvPr/>
        </p:nvSpPr>
        <p:spPr>
          <a:xfrm>
            <a:off x="439450" y="978750"/>
            <a:ext cx="6212100" cy="400200"/>
          </a:xfrm>
          <a:prstGeom prst="rect">
            <a:avLst/>
          </a:prstGeom>
          <a:noFill/>
          <a:ln>
            <a:noFill/>
          </a:ln>
        </p:spPr>
        <p:txBody>
          <a:bodyPr anchorCtr="0" anchor="b"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7" name="Google Shape;427;p34"/>
          <p:cNvSpPr txBox="1"/>
          <p:nvPr/>
        </p:nvSpPr>
        <p:spPr>
          <a:xfrm>
            <a:off x="484000" y="685641"/>
            <a:ext cx="5372100" cy="4311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8000"/>
              <a:buFont typeface="Arial"/>
              <a:buNone/>
            </a:pPr>
            <a:r>
              <a:rPr b="1" i="0" lang="en-GB" sz="1600" u="none" cap="none" strike="noStrike">
                <a:solidFill>
                  <a:schemeClr val="lt1"/>
                </a:solidFill>
                <a:latin typeface="Lato"/>
                <a:ea typeface="Lato"/>
                <a:cs typeface="Lato"/>
                <a:sym typeface="Lato"/>
              </a:rPr>
              <a:t>Meet Naomi</a:t>
            </a:r>
            <a:endParaRPr b="1" i="0" sz="1600" u="none" cap="none" strike="noStrike">
              <a:solidFill>
                <a:schemeClr val="accent2"/>
              </a:solidFill>
              <a:latin typeface="Lato"/>
              <a:ea typeface="Lato"/>
              <a:cs typeface="Lato"/>
              <a:sym typeface="Lato"/>
            </a:endParaRPr>
          </a:p>
        </p:txBody>
      </p:sp>
      <p:sp>
        <p:nvSpPr>
          <p:cNvPr id="428" name="Google Shape;428;p34"/>
          <p:cNvSpPr txBox="1"/>
          <p:nvPr/>
        </p:nvSpPr>
        <p:spPr>
          <a:xfrm>
            <a:off x="484000" y="192450"/>
            <a:ext cx="7725600" cy="5886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rgbClr val="000000"/>
              </a:buClr>
              <a:buSzPts val="3600"/>
              <a:buFont typeface="Arial"/>
              <a:buNone/>
            </a:pPr>
            <a:r>
              <a:rPr b="1" i="0" lang="en-GB" sz="2900" u="none" cap="none" strike="noStrike">
                <a:solidFill>
                  <a:schemeClr val="accent2"/>
                </a:solidFill>
                <a:latin typeface="Lato"/>
                <a:ea typeface="Lato"/>
                <a:cs typeface="Lato"/>
                <a:sym typeface="Lato"/>
              </a:rPr>
              <a:t>Making your case </a:t>
            </a:r>
            <a:endParaRPr b="1" i="0" sz="2900" u="none" cap="none" strike="noStrike">
              <a:solidFill>
                <a:schemeClr val="accent2"/>
              </a:solidFill>
              <a:latin typeface="Lato"/>
              <a:ea typeface="Lato"/>
              <a:cs typeface="Lato"/>
              <a:sym typeface="Lato"/>
            </a:endParaRPr>
          </a:p>
        </p:txBody>
      </p:sp>
      <p:pic>
        <p:nvPicPr>
          <p:cNvPr id="429" name="Google Shape;429;p34"/>
          <p:cNvPicPr preferRelativeResize="0"/>
          <p:nvPr/>
        </p:nvPicPr>
        <p:blipFill rotWithShape="1">
          <a:blip r:embed="rId3">
            <a:alphaModFix/>
          </a:blip>
          <a:srcRect b="0" l="0" r="0" t="0"/>
          <a:stretch/>
        </p:blipFill>
        <p:spPr>
          <a:xfrm>
            <a:off x="311700" y="1318300"/>
            <a:ext cx="2371200" cy="2371200"/>
          </a:xfrm>
          <a:prstGeom prst="ellipse">
            <a:avLst/>
          </a:prstGeom>
          <a:noFill/>
          <a:ln cap="flat" cmpd="sng" w="28575">
            <a:solidFill>
              <a:schemeClr val="accent2"/>
            </a:solidFill>
            <a:prstDash val="solid"/>
            <a:round/>
            <a:headEnd len="sm" w="sm" type="none"/>
            <a:tailEnd len="sm" w="sm" type="none"/>
          </a:ln>
        </p:spPr>
      </p:pic>
      <p:sp>
        <p:nvSpPr>
          <p:cNvPr id="430" name="Google Shape;430;p34"/>
          <p:cNvSpPr txBox="1"/>
          <p:nvPr/>
        </p:nvSpPr>
        <p:spPr>
          <a:xfrm flipH="1">
            <a:off x="2989500" y="1706875"/>
            <a:ext cx="6060000" cy="3140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800"/>
              <a:buFont typeface="Arial"/>
              <a:buNone/>
            </a:pPr>
            <a:r>
              <a:rPr b="0" i="0" lang="en-GB" sz="1600" u="none" cap="none" strike="noStrike">
                <a:solidFill>
                  <a:schemeClr val="lt1"/>
                </a:solidFill>
                <a:latin typeface="Lato"/>
                <a:ea typeface="Lato"/>
                <a:cs typeface="Lato"/>
                <a:sym typeface="Lato"/>
              </a:rPr>
              <a:t>Naomi works in the marketing department at a large fashion brand. At the start of the year she was involved in a big project that led to a £200,000 increase in the company’s profit. But she hasn’t had a pay rise since she started working there three years ago. Furthermore, two members of the team left and were not replaced, so Naomi has picked up their work too, working over her contracted hours at least a couple of days a week. </a:t>
            </a:r>
            <a:endParaRPr b="0" i="0" sz="1600" u="none" cap="none" strike="noStrike">
              <a:solidFill>
                <a:schemeClr val="l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1800"/>
              <a:buFont typeface="Arial"/>
              <a:buNone/>
            </a:pPr>
            <a:r>
              <a:t/>
            </a:r>
            <a:endParaRPr b="0" i="0" sz="1600" u="none" cap="none" strike="noStrike">
              <a:solidFill>
                <a:schemeClr val="l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1800"/>
              <a:buFont typeface="Arial"/>
              <a:buNone/>
            </a:pPr>
            <a:r>
              <a:rPr b="0" i="0" lang="en-GB" sz="1600" u="none" cap="none" strike="noStrike">
                <a:solidFill>
                  <a:schemeClr val="lt1"/>
                </a:solidFill>
                <a:latin typeface="Lato"/>
                <a:ea typeface="Lato"/>
                <a:cs typeface="Lato"/>
                <a:sym typeface="Lato"/>
              </a:rPr>
              <a:t>At the same time, over the past year inflation has risen to 10% meaning a lot of her costs and the things she buys have become much more expensive. She’s noticed the cost of petrol, her weekly food shop and heating bill</a:t>
            </a:r>
            <a:r>
              <a:rPr lang="en-GB" sz="1600">
                <a:solidFill>
                  <a:schemeClr val="lt1"/>
                </a:solidFill>
                <a:latin typeface="Lato"/>
                <a:ea typeface="Lato"/>
                <a:cs typeface="Lato"/>
                <a:sym typeface="Lato"/>
              </a:rPr>
              <a:t>s have risen</a:t>
            </a:r>
            <a:r>
              <a:rPr b="0" i="0" lang="en-GB" sz="1600" u="none" cap="none" strike="noStrike">
                <a:solidFill>
                  <a:schemeClr val="lt1"/>
                </a:solidFill>
                <a:latin typeface="Lato"/>
                <a:ea typeface="Lato"/>
                <a:cs typeface="Lato"/>
                <a:sym typeface="Lato"/>
              </a:rPr>
              <a:t> a lot! </a:t>
            </a:r>
            <a:endParaRPr b="0" i="0" sz="1600" u="none" cap="none" strike="noStrike">
              <a:solidFill>
                <a:schemeClr val="lt1"/>
              </a:solidFill>
              <a:latin typeface="Lato"/>
              <a:ea typeface="Lato"/>
              <a:cs typeface="Lato"/>
              <a:sym typeface="Lato"/>
            </a:endParaRPr>
          </a:p>
        </p:txBody>
      </p:sp>
      <p:sp>
        <p:nvSpPr>
          <p:cNvPr id="431" name="Google Shape;431;p34"/>
          <p:cNvSpPr txBox="1"/>
          <p:nvPr/>
        </p:nvSpPr>
        <p:spPr>
          <a:xfrm>
            <a:off x="2989500" y="788700"/>
            <a:ext cx="5763300" cy="780300"/>
          </a:xfrm>
          <a:prstGeom prst="rect">
            <a:avLst/>
          </a:prstGeom>
          <a:solidFill>
            <a:schemeClr val="dk1"/>
          </a:solidFill>
          <a:ln cap="flat" cmpd="sng" w="19050">
            <a:solidFill>
              <a:schemeClr val="accent2"/>
            </a:solidFill>
            <a:prstDash val="solid"/>
            <a:round/>
            <a:headEnd len="sm" w="sm" type="none"/>
            <a:tailEnd len="sm" w="sm" type="none"/>
          </a:ln>
        </p:spPr>
        <p:txBody>
          <a:bodyPr anchorCtr="0" anchor="t" bIns="91425" lIns="91425" spcFirstLastPara="1" rIns="91425" wrap="square" tIns="91425">
            <a:spAutoFit/>
          </a:bodyPr>
          <a:lstStyle/>
          <a:p>
            <a:pPr indent="0" lvl="0" marL="0" rtl="0" algn="ctr">
              <a:lnSpc>
                <a:spcPct val="115000"/>
              </a:lnSpc>
              <a:spcBef>
                <a:spcPts val="0"/>
              </a:spcBef>
              <a:spcAft>
                <a:spcPts val="0"/>
              </a:spcAft>
              <a:buClr>
                <a:srgbClr val="000000"/>
              </a:buClr>
              <a:buSzPts val="8000"/>
              <a:buFont typeface="Arial"/>
              <a:buNone/>
            </a:pPr>
            <a:r>
              <a:rPr b="1" lang="en-GB" sz="1800">
                <a:solidFill>
                  <a:schemeClr val="lt1"/>
                </a:solidFill>
                <a:latin typeface="Lato"/>
                <a:ea typeface="Lato"/>
                <a:cs typeface="Lato"/>
                <a:sym typeface="Lato"/>
              </a:rPr>
              <a:t>What should Naomi say to her boss?</a:t>
            </a:r>
            <a:endParaRPr b="1" sz="1800">
              <a:solidFill>
                <a:schemeClr val="lt1"/>
              </a:solidFill>
              <a:latin typeface="Lato"/>
              <a:ea typeface="Lato"/>
              <a:cs typeface="Lato"/>
              <a:sym typeface="Lato"/>
            </a:endParaRPr>
          </a:p>
          <a:p>
            <a:pPr indent="0" lvl="0" marL="0" rtl="0" algn="l">
              <a:lnSpc>
                <a:spcPct val="115000"/>
              </a:lnSpc>
              <a:spcBef>
                <a:spcPts val="0"/>
              </a:spcBef>
              <a:spcAft>
                <a:spcPts val="0"/>
              </a:spcAft>
              <a:buClr>
                <a:srgbClr val="000000"/>
              </a:buClr>
              <a:buSzPts val="8000"/>
              <a:buFont typeface="Arial"/>
              <a:buNone/>
            </a:pPr>
            <a:r>
              <a:rPr b="1" lang="en-GB" sz="1800">
                <a:solidFill>
                  <a:schemeClr val="lt1"/>
                </a:solidFill>
                <a:latin typeface="Lato"/>
                <a:ea typeface="Lato"/>
                <a:cs typeface="Lato"/>
                <a:sym typeface="Lato"/>
              </a:rPr>
              <a:t>Can you identify the key points for her pay rise pitch? </a:t>
            </a:r>
            <a:endParaRPr b="1" sz="1800">
              <a:solidFill>
                <a:schemeClr val="lt1"/>
              </a:solidFill>
              <a:latin typeface="Lato"/>
              <a:ea typeface="Lato"/>
              <a:cs typeface="Lato"/>
              <a:sym typeface="Lato"/>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5" name="Shape 435"/>
        <p:cNvGrpSpPr/>
        <p:nvPr/>
      </p:nvGrpSpPr>
      <p:grpSpPr>
        <a:xfrm>
          <a:off x="0" y="0"/>
          <a:ext cx="0" cy="0"/>
          <a:chOff x="0" y="0"/>
          <a:chExt cx="0" cy="0"/>
        </a:xfrm>
      </p:grpSpPr>
      <p:sp>
        <p:nvSpPr>
          <p:cNvPr id="436" name="Google Shape;436;p35"/>
          <p:cNvSpPr txBox="1"/>
          <p:nvPr/>
        </p:nvSpPr>
        <p:spPr>
          <a:xfrm>
            <a:off x="484000" y="685641"/>
            <a:ext cx="5372100" cy="4311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8000"/>
              <a:buFont typeface="Arial"/>
              <a:buNone/>
            </a:pPr>
            <a:r>
              <a:rPr b="1" i="0" lang="en-GB" sz="1600" u="none" cap="none" strike="noStrike">
                <a:solidFill>
                  <a:schemeClr val="lt1"/>
                </a:solidFill>
                <a:latin typeface="Lato"/>
                <a:ea typeface="Lato"/>
                <a:cs typeface="Lato"/>
                <a:sym typeface="Lato"/>
              </a:rPr>
              <a:t>Meet Naomi</a:t>
            </a:r>
            <a:endParaRPr b="1" i="0" sz="1600" u="none" cap="none" strike="noStrike">
              <a:solidFill>
                <a:schemeClr val="accent2"/>
              </a:solidFill>
              <a:latin typeface="Lato"/>
              <a:ea typeface="Lato"/>
              <a:cs typeface="Lato"/>
              <a:sym typeface="Lato"/>
            </a:endParaRPr>
          </a:p>
        </p:txBody>
      </p:sp>
      <p:sp>
        <p:nvSpPr>
          <p:cNvPr id="437" name="Google Shape;437;p35"/>
          <p:cNvSpPr txBox="1"/>
          <p:nvPr/>
        </p:nvSpPr>
        <p:spPr>
          <a:xfrm flipH="1">
            <a:off x="2989500" y="1706875"/>
            <a:ext cx="6060000" cy="3140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800"/>
              <a:buFont typeface="Arial"/>
              <a:buNone/>
            </a:pPr>
            <a:r>
              <a:rPr b="0" i="0" lang="en-GB" sz="1600" u="none" cap="none" strike="noStrike">
                <a:solidFill>
                  <a:schemeClr val="lt1"/>
                </a:solidFill>
                <a:latin typeface="Lato"/>
                <a:ea typeface="Lato"/>
                <a:cs typeface="Lato"/>
                <a:sym typeface="Lato"/>
              </a:rPr>
              <a:t>Naomi works in the marketing department at a large fashion brand. At the start of the year she was involved in a big project that </a:t>
            </a:r>
            <a:r>
              <a:rPr b="0" i="0" lang="en-GB" sz="1600" u="none" cap="none" strike="noStrike">
                <a:solidFill>
                  <a:schemeClr val="accent2"/>
                </a:solidFill>
                <a:latin typeface="Lato"/>
                <a:ea typeface="Lato"/>
                <a:cs typeface="Lato"/>
                <a:sym typeface="Lato"/>
              </a:rPr>
              <a:t>led to a £200,000 increase in the company’s profit</a:t>
            </a:r>
            <a:r>
              <a:rPr b="0" i="0" lang="en-GB" sz="1600" u="none" cap="none" strike="noStrike">
                <a:solidFill>
                  <a:schemeClr val="lt1"/>
                </a:solidFill>
                <a:latin typeface="Lato"/>
                <a:ea typeface="Lato"/>
                <a:cs typeface="Lato"/>
                <a:sym typeface="Lato"/>
              </a:rPr>
              <a:t>. But she </a:t>
            </a:r>
            <a:r>
              <a:rPr b="0" i="0" lang="en-GB" sz="1600" u="none" cap="none" strike="noStrike">
                <a:solidFill>
                  <a:schemeClr val="accent2"/>
                </a:solidFill>
                <a:latin typeface="Lato"/>
                <a:ea typeface="Lato"/>
                <a:cs typeface="Lato"/>
                <a:sym typeface="Lato"/>
              </a:rPr>
              <a:t>hasn’t had a pay rise since she started working there</a:t>
            </a:r>
            <a:r>
              <a:rPr b="0" i="0" lang="en-GB" sz="1600" u="none" cap="none" strike="noStrike">
                <a:solidFill>
                  <a:schemeClr val="lt1"/>
                </a:solidFill>
                <a:latin typeface="Lato"/>
                <a:ea typeface="Lato"/>
                <a:cs typeface="Lato"/>
                <a:sym typeface="Lato"/>
              </a:rPr>
              <a:t> three years ago. Furthermore, two members of the team left and were not replaced, so </a:t>
            </a:r>
            <a:r>
              <a:rPr b="0" i="0" lang="en-GB" sz="1600" u="none" cap="none" strike="noStrike">
                <a:solidFill>
                  <a:schemeClr val="accent2"/>
                </a:solidFill>
                <a:latin typeface="Lato"/>
                <a:ea typeface="Lato"/>
                <a:cs typeface="Lato"/>
                <a:sym typeface="Lato"/>
              </a:rPr>
              <a:t>Naomi has picked up their work </a:t>
            </a:r>
            <a:r>
              <a:rPr b="0" i="0" lang="en-GB" sz="1600" u="none" cap="none" strike="noStrike">
                <a:solidFill>
                  <a:schemeClr val="lt1"/>
                </a:solidFill>
                <a:latin typeface="Lato"/>
                <a:ea typeface="Lato"/>
                <a:cs typeface="Lato"/>
                <a:sym typeface="Lato"/>
              </a:rPr>
              <a:t>too, </a:t>
            </a:r>
            <a:r>
              <a:rPr b="0" i="0" lang="en-GB" sz="1600" u="none" cap="none" strike="noStrike">
                <a:solidFill>
                  <a:schemeClr val="accent2"/>
                </a:solidFill>
                <a:latin typeface="Lato"/>
                <a:ea typeface="Lato"/>
                <a:cs typeface="Lato"/>
                <a:sym typeface="Lato"/>
              </a:rPr>
              <a:t>working over her contracted hours</a:t>
            </a:r>
            <a:r>
              <a:rPr b="0" i="0" lang="en-GB" sz="1600" u="none" cap="none" strike="noStrike">
                <a:solidFill>
                  <a:schemeClr val="lt1"/>
                </a:solidFill>
                <a:latin typeface="Lato"/>
                <a:ea typeface="Lato"/>
                <a:cs typeface="Lato"/>
                <a:sym typeface="Lato"/>
              </a:rPr>
              <a:t> at least a couple of days a week. </a:t>
            </a:r>
            <a:endParaRPr b="0" i="0" sz="1600" u="none" cap="none" strike="noStrike">
              <a:solidFill>
                <a:schemeClr val="l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1800"/>
              <a:buFont typeface="Arial"/>
              <a:buNone/>
            </a:pPr>
            <a:r>
              <a:t/>
            </a:r>
            <a:endParaRPr b="0" i="0" sz="1600" u="none" cap="none" strike="noStrike">
              <a:solidFill>
                <a:schemeClr val="l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1800"/>
              <a:buFont typeface="Arial"/>
              <a:buNone/>
            </a:pPr>
            <a:r>
              <a:rPr b="0" i="0" lang="en-GB" sz="1600" u="none" cap="none" strike="noStrike">
                <a:solidFill>
                  <a:schemeClr val="lt1"/>
                </a:solidFill>
                <a:latin typeface="Lato"/>
                <a:ea typeface="Lato"/>
                <a:cs typeface="Lato"/>
                <a:sym typeface="Lato"/>
              </a:rPr>
              <a:t>At the same time, over the past year </a:t>
            </a:r>
            <a:r>
              <a:rPr b="0" i="0" lang="en-GB" sz="1600" u="none" cap="none" strike="noStrike">
                <a:solidFill>
                  <a:schemeClr val="accent2"/>
                </a:solidFill>
                <a:latin typeface="Lato"/>
                <a:ea typeface="Lato"/>
                <a:cs typeface="Lato"/>
                <a:sym typeface="Lato"/>
              </a:rPr>
              <a:t>inflation has risen to 10%</a:t>
            </a:r>
            <a:r>
              <a:rPr b="0" i="0" lang="en-GB" sz="1600" u="none" cap="none" strike="noStrike">
                <a:solidFill>
                  <a:schemeClr val="lt1"/>
                </a:solidFill>
                <a:latin typeface="Lato"/>
                <a:ea typeface="Lato"/>
                <a:cs typeface="Lato"/>
                <a:sym typeface="Lato"/>
              </a:rPr>
              <a:t> meaning a lot of her costs and the things she buys have become much more expensive. She’s noticed the cost of petrol, her weekly food shop and heating bill rise a lot! </a:t>
            </a:r>
            <a:endParaRPr b="0" i="0" sz="1600" u="none" cap="none" strike="noStrike">
              <a:solidFill>
                <a:schemeClr val="lt1"/>
              </a:solidFill>
              <a:latin typeface="Lato"/>
              <a:ea typeface="Lato"/>
              <a:cs typeface="Lato"/>
              <a:sym typeface="Lato"/>
            </a:endParaRPr>
          </a:p>
        </p:txBody>
      </p:sp>
      <p:sp>
        <p:nvSpPr>
          <p:cNvPr id="438" name="Google Shape;438;p35"/>
          <p:cNvSpPr txBox="1"/>
          <p:nvPr/>
        </p:nvSpPr>
        <p:spPr>
          <a:xfrm>
            <a:off x="2989500" y="788700"/>
            <a:ext cx="5763300" cy="780300"/>
          </a:xfrm>
          <a:prstGeom prst="rect">
            <a:avLst/>
          </a:prstGeom>
          <a:solidFill>
            <a:schemeClr val="dk1"/>
          </a:solidFill>
          <a:ln cap="flat" cmpd="sng" w="19050">
            <a:solidFill>
              <a:schemeClr val="accent2"/>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0"/>
              <a:buFont typeface="Arial"/>
              <a:buNone/>
            </a:pPr>
            <a:r>
              <a:rPr b="1" i="0" lang="en-GB" sz="1800" u="none" cap="none" strike="noStrike">
                <a:solidFill>
                  <a:schemeClr val="lt1"/>
                </a:solidFill>
                <a:latin typeface="Lato"/>
                <a:ea typeface="Lato"/>
                <a:cs typeface="Lato"/>
                <a:sym typeface="Lato"/>
              </a:rPr>
              <a:t>What should Naomi say to her boss?</a:t>
            </a:r>
            <a:endParaRPr b="1" i="0" sz="1800" u="none" cap="none" strike="noStrike">
              <a:solidFill>
                <a:schemeClr val="lt1"/>
              </a:solidFill>
              <a:latin typeface="Lato"/>
              <a:ea typeface="Lato"/>
              <a:cs typeface="Lato"/>
              <a:sym typeface="Lato"/>
            </a:endParaRPr>
          </a:p>
          <a:p>
            <a:pPr indent="0" lvl="0" marL="0" marR="0" rtl="0" algn="l">
              <a:lnSpc>
                <a:spcPct val="115000"/>
              </a:lnSpc>
              <a:spcBef>
                <a:spcPts val="0"/>
              </a:spcBef>
              <a:spcAft>
                <a:spcPts val="0"/>
              </a:spcAft>
              <a:buClr>
                <a:srgbClr val="000000"/>
              </a:buClr>
              <a:buSzPts val="8000"/>
              <a:buFont typeface="Arial"/>
              <a:buNone/>
            </a:pPr>
            <a:r>
              <a:rPr b="1" i="0" lang="en-GB" sz="1800" u="none" cap="none" strike="noStrike">
                <a:solidFill>
                  <a:schemeClr val="lt1"/>
                </a:solidFill>
                <a:latin typeface="Lato"/>
                <a:ea typeface="Lato"/>
                <a:cs typeface="Lato"/>
                <a:sym typeface="Lato"/>
              </a:rPr>
              <a:t>After five minutes of writing, pitch to one another…</a:t>
            </a:r>
            <a:endParaRPr b="1" i="0" sz="1800" u="none" cap="none" strike="noStrike">
              <a:solidFill>
                <a:schemeClr val="lt1"/>
              </a:solidFill>
              <a:latin typeface="Lato"/>
              <a:ea typeface="Lato"/>
              <a:cs typeface="Lato"/>
              <a:sym typeface="Lato"/>
            </a:endParaRPr>
          </a:p>
        </p:txBody>
      </p:sp>
      <p:sp>
        <p:nvSpPr>
          <p:cNvPr id="439" name="Google Shape;439;p35"/>
          <p:cNvSpPr txBox="1"/>
          <p:nvPr/>
        </p:nvSpPr>
        <p:spPr>
          <a:xfrm>
            <a:off x="484000" y="192450"/>
            <a:ext cx="7725600" cy="5886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rgbClr val="000000"/>
              </a:buClr>
              <a:buSzPts val="3600"/>
              <a:buFont typeface="Arial"/>
              <a:buNone/>
            </a:pPr>
            <a:r>
              <a:rPr b="1" i="0" lang="en-GB" sz="2900" u="none" cap="none" strike="noStrike">
                <a:solidFill>
                  <a:schemeClr val="accent2"/>
                </a:solidFill>
                <a:latin typeface="Lato"/>
                <a:ea typeface="Lato"/>
                <a:cs typeface="Lato"/>
                <a:sym typeface="Lato"/>
              </a:rPr>
              <a:t>Making your case - points to consider </a:t>
            </a:r>
            <a:endParaRPr b="1" i="0" sz="2900" u="none" cap="none" strike="noStrike">
              <a:solidFill>
                <a:schemeClr val="accent2"/>
              </a:solidFill>
              <a:latin typeface="Lato"/>
              <a:ea typeface="Lato"/>
              <a:cs typeface="Lato"/>
              <a:sym typeface="Lato"/>
            </a:endParaRPr>
          </a:p>
        </p:txBody>
      </p:sp>
      <p:pic>
        <p:nvPicPr>
          <p:cNvPr id="440" name="Google Shape;440;p35"/>
          <p:cNvPicPr preferRelativeResize="0"/>
          <p:nvPr/>
        </p:nvPicPr>
        <p:blipFill rotWithShape="1">
          <a:blip r:embed="rId3">
            <a:alphaModFix/>
          </a:blip>
          <a:srcRect b="0" l="0" r="0" t="0"/>
          <a:stretch/>
        </p:blipFill>
        <p:spPr>
          <a:xfrm>
            <a:off x="311700" y="1318300"/>
            <a:ext cx="2371200" cy="2371200"/>
          </a:xfrm>
          <a:prstGeom prst="ellipse">
            <a:avLst/>
          </a:prstGeom>
          <a:noFill/>
          <a:ln cap="flat" cmpd="sng" w="28575">
            <a:solidFill>
              <a:schemeClr val="accent2"/>
            </a:solidFill>
            <a:prstDash val="solid"/>
            <a:round/>
            <a:headEnd len="sm" w="sm" type="none"/>
            <a:tailEnd len="sm" w="sm" type="none"/>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3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82" name="Shape 82"/>
        <p:cNvGrpSpPr/>
        <p:nvPr/>
      </p:nvGrpSpPr>
      <p:grpSpPr>
        <a:xfrm>
          <a:off x="0" y="0"/>
          <a:ext cx="0" cy="0"/>
          <a:chOff x="0" y="0"/>
          <a:chExt cx="0" cy="0"/>
        </a:xfrm>
      </p:grpSpPr>
      <p:sp>
        <p:nvSpPr>
          <p:cNvPr id="83" name="Google Shape;83;p3"/>
          <p:cNvSpPr txBox="1"/>
          <p:nvPr/>
        </p:nvSpPr>
        <p:spPr>
          <a:xfrm>
            <a:off x="439450" y="978750"/>
            <a:ext cx="6212100" cy="400200"/>
          </a:xfrm>
          <a:prstGeom prst="rect">
            <a:avLst/>
          </a:prstGeom>
          <a:noFill/>
          <a:ln>
            <a:noFill/>
          </a:ln>
        </p:spPr>
        <p:txBody>
          <a:bodyPr anchorCtr="0" anchor="b"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Lato"/>
              <a:ea typeface="Lato"/>
              <a:cs typeface="Lato"/>
              <a:sym typeface="Lato"/>
            </a:endParaRPr>
          </a:p>
        </p:txBody>
      </p:sp>
      <p:sp>
        <p:nvSpPr>
          <p:cNvPr id="84" name="Google Shape;84;p3"/>
          <p:cNvSpPr txBox="1"/>
          <p:nvPr/>
        </p:nvSpPr>
        <p:spPr>
          <a:xfrm>
            <a:off x="0" y="1491150"/>
            <a:ext cx="9144000" cy="12390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0"/>
              <a:buFont typeface="Arial"/>
              <a:buNone/>
            </a:pPr>
            <a:r>
              <a:rPr b="0" i="0" lang="en-GB" sz="2200" u="none" cap="none" strike="noStrike">
                <a:solidFill>
                  <a:schemeClr val="lt1"/>
                </a:solidFill>
                <a:latin typeface="Lato"/>
                <a:ea typeface="Lato"/>
                <a:cs typeface="Lato"/>
                <a:sym typeface="Lato"/>
              </a:rPr>
              <a:t>Session 1:</a:t>
            </a:r>
            <a:endParaRPr b="0" i="0" sz="2200" u="none" cap="none" strike="noStrike">
              <a:solidFill>
                <a:schemeClr val="lt1"/>
              </a:solidFill>
              <a:latin typeface="Lato"/>
              <a:ea typeface="Lato"/>
              <a:cs typeface="Lato"/>
              <a:sym typeface="Lato"/>
            </a:endParaRPr>
          </a:p>
          <a:p>
            <a:pPr indent="0" lvl="0" marL="0" marR="0" rtl="0" algn="ctr">
              <a:lnSpc>
                <a:spcPct val="90000"/>
              </a:lnSpc>
              <a:spcBef>
                <a:spcPts val="0"/>
              </a:spcBef>
              <a:spcAft>
                <a:spcPts val="0"/>
              </a:spcAft>
              <a:buClr>
                <a:srgbClr val="000000"/>
              </a:buClr>
              <a:buSzPts val="8000"/>
              <a:buFont typeface="Arial"/>
              <a:buNone/>
            </a:pPr>
            <a:r>
              <a:rPr b="1" lang="en-GB" sz="4800">
                <a:solidFill>
                  <a:schemeClr val="lt1"/>
                </a:solidFill>
                <a:latin typeface="Lato"/>
                <a:ea typeface="Lato"/>
                <a:cs typeface="Lato"/>
                <a:sym typeface="Lato"/>
              </a:rPr>
              <a:t>Professional services careers</a:t>
            </a:r>
            <a:endParaRPr b="1" i="0" sz="4800" u="none" cap="none" strike="noStrike">
              <a:solidFill>
                <a:schemeClr val="accent2"/>
              </a:solidFill>
              <a:latin typeface="Lato"/>
              <a:ea typeface="Lato"/>
              <a:cs typeface="Lato"/>
              <a:sym typeface="Lato"/>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4" name="Shape 444"/>
        <p:cNvGrpSpPr/>
        <p:nvPr/>
      </p:nvGrpSpPr>
      <p:grpSpPr>
        <a:xfrm>
          <a:off x="0" y="0"/>
          <a:ext cx="0" cy="0"/>
          <a:chOff x="0" y="0"/>
          <a:chExt cx="0" cy="0"/>
        </a:xfrm>
      </p:grpSpPr>
      <p:sp>
        <p:nvSpPr>
          <p:cNvPr id="445" name="Google Shape;445;p36"/>
          <p:cNvSpPr txBox="1"/>
          <p:nvPr/>
        </p:nvSpPr>
        <p:spPr>
          <a:xfrm>
            <a:off x="168850" y="78500"/>
            <a:ext cx="6547200" cy="6312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3600"/>
              <a:buFont typeface="Arial"/>
              <a:buNone/>
            </a:pPr>
            <a:r>
              <a:rPr b="1" i="0" lang="en-GB" sz="2900" u="none" cap="none" strike="noStrike">
                <a:solidFill>
                  <a:schemeClr val="lt1"/>
                </a:solidFill>
                <a:latin typeface="Lato"/>
                <a:ea typeface="Lato"/>
                <a:cs typeface="Lato"/>
                <a:sym typeface="Lato"/>
              </a:rPr>
              <a:t>Resolving work issues</a:t>
            </a:r>
            <a:endParaRPr b="1" i="0" sz="2900" u="none" cap="none" strike="noStrike">
              <a:solidFill>
                <a:schemeClr val="lt1"/>
              </a:solidFill>
              <a:latin typeface="Lato"/>
              <a:ea typeface="Lato"/>
              <a:cs typeface="Lato"/>
              <a:sym typeface="Lato"/>
            </a:endParaRPr>
          </a:p>
        </p:txBody>
      </p:sp>
      <p:sp>
        <p:nvSpPr>
          <p:cNvPr id="446" name="Google Shape;446;p36"/>
          <p:cNvSpPr txBox="1"/>
          <p:nvPr/>
        </p:nvSpPr>
        <p:spPr>
          <a:xfrm>
            <a:off x="4033075" y="120850"/>
            <a:ext cx="4383600" cy="4965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Clr>
                <a:srgbClr val="000000"/>
              </a:buClr>
              <a:buSzPts val="3600"/>
              <a:buFont typeface="Arial"/>
              <a:buNone/>
            </a:pPr>
            <a:r>
              <a:rPr b="0" i="0" lang="en-GB" sz="1500" u="none" cap="none" strike="noStrike">
                <a:solidFill>
                  <a:schemeClr val="lt1"/>
                </a:solidFill>
                <a:latin typeface="Lato"/>
                <a:ea typeface="Lato"/>
                <a:cs typeface="Lato"/>
                <a:sym typeface="Lato"/>
              </a:rPr>
              <a:t>People or organisations you should get to know. </a:t>
            </a:r>
            <a:endParaRPr b="0" i="0" sz="1500" u="none" cap="none" strike="noStrike">
              <a:solidFill>
                <a:schemeClr val="lt1"/>
              </a:solidFill>
              <a:latin typeface="Lato"/>
              <a:ea typeface="Lato"/>
              <a:cs typeface="Lato"/>
              <a:sym typeface="Lato"/>
            </a:endParaRPr>
          </a:p>
          <a:p>
            <a:pPr indent="0" lvl="0" marL="0" marR="0" rtl="0" algn="l">
              <a:lnSpc>
                <a:spcPct val="115000"/>
              </a:lnSpc>
              <a:spcBef>
                <a:spcPts val="0"/>
              </a:spcBef>
              <a:spcAft>
                <a:spcPts val="0"/>
              </a:spcAft>
              <a:buClr>
                <a:srgbClr val="000000"/>
              </a:buClr>
              <a:buSzPts val="3600"/>
              <a:buFont typeface="Arial"/>
              <a:buNone/>
            </a:pPr>
            <a:r>
              <a:rPr b="0" i="0" lang="en-GB" sz="1500" u="none" cap="none" strike="noStrike">
                <a:solidFill>
                  <a:schemeClr val="lt1"/>
                </a:solidFill>
                <a:latin typeface="Lato"/>
                <a:ea typeface="Lato"/>
                <a:cs typeface="Lato"/>
                <a:sym typeface="Lato"/>
              </a:rPr>
              <a:t>Match the definition to the organisation:</a:t>
            </a:r>
            <a:endParaRPr b="0" i="0" sz="1500" u="none" cap="none" strike="noStrike">
              <a:solidFill>
                <a:schemeClr val="lt1"/>
              </a:solidFill>
              <a:latin typeface="Lato"/>
              <a:ea typeface="Lato"/>
              <a:cs typeface="Lato"/>
              <a:sym typeface="Lato"/>
            </a:endParaRPr>
          </a:p>
        </p:txBody>
      </p:sp>
      <p:pic>
        <p:nvPicPr>
          <p:cNvPr id="447" name="Google Shape;447;p36"/>
          <p:cNvPicPr preferRelativeResize="0"/>
          <p:nvPr/>
        </p:nvPicPr>
        <p:blipFill rotWithShape="1">
          <a:blip r:embed="rId3">
            <a:alphaModFix/>
          </a:blip>
          <a:srcRect b="0" l="0" r="0" t="0"/>
          <a:stretch/>
        </p:blipFill>
        <p:spPr>
          <a:xfrm>
            <a:off x="299775" y="650350"/>
            <a:ext cx="7623026" cy="3815175"/>
          </a:xfrm>
          <a:prstGeom prst="rect">
            <a:avLst/>
          </a:prstGeom>
          <a:noFill/>
          <a:ln cap="flat" cmpd="sng" w="9525">
            <a:solidFill>
              <a:schemeClr val="accent2"/>
            </a:solidFill>
            <a:prstDash val="solid"/>
            <a:round/>
            <a:headEnd len="sm" w="sm" type="none"/>
            <a:tailEnd len="sm" w="sm" type="none"/>
          </a:ln>
        </p:spPr>
      </p:pic>
      <p:sp>
        <p:nvSpPr>
          <p:cNvPr id="448" name="Google Shape;448;p36"/>
          <p:cNvSpPr txBox="1"/>
          <p:nvPr/>
        </p:nvSpPr>
        <p:spPr>
          <a:xfrm>
            <a:off x="7555150" y="4630050"/>
            <a:ext cx="1536900" cy="431100"/>
          </a:xfrm>
          <a:prstGeom prst="rect">
            <a:avLst/>
          </a:prstGeom>
          <a:solidFill>
            <a:schemeClr val="lt1"/>
          </a:solidFill>
          <a:ln cap="flat" cmpd="sng" w="9525">
            <a:solidFill>
              <a:schemeClr val="accent2"/>
            </a:solidFill>
            <a:prstDash val="solid"/>
            <a:round/>
            <a:headEnd len="sm" w="sm" type="none"/>
            <a:tailEnd len="sm" w="sm" type="none"/>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800"/>
              <a:buFont typeface="Arial"/>
              <a:buNone/>
            </a:pPr>
            <a:r>
              <a:rPr b="1" i="1" lang="en-GB" sz="800" u="none" cap="none" strike="noStrike">
                <a:solidFill>
                  <a:schemeClr val="accent1"/>
                </a:solidFill>
                <a:latin typeface="Lato"/>
                <a:ea typeface="Lato"/>
                <a:cs typeface="Lato"/>
                <a:sym typeface="Lato"/>
              </a:rPr>
              <a:t>Resource 1 - Resolving work issues</a:t>
            </a:r>
            <a:endParaRPr b="1" i="1" sz="800" u="none" cap="none" strike="noStrike">
              <a:solidFill>
                <a:schemeClr val="accent1"/>
              </a:solidFill>
              <a:latin typeface="Lato"/>
              <a:ea typeface="Lato"/>
              <a:cs typeface="Lato"/>
              <a:sym typeface="Lato"/>
            </a:endParaRPr>
          </a:p>
        </p:txBody>
      </p:sp>
      <p:pic>
        <p:nvPicPr>
          <p:cNvPr id="449" name="Google Shape;449;p36"/>
          <p:cNvPicPr preferRelativeResize="0"/>
          <p:nvPr/>
        </p:nvPicPr>
        <p:blipFill rotWithShape="1">
          <a:blip r:embed="rId4">
            <a:alphaModFix/>
          </a:blip>
          <a:srcRect b="0" l="0" r="0" t="0"/>
          <a:stretch/>
        </p:blipFill>
        <p:spPr>
          <a:xfrm>
            <a:off x="121225" y="4630050"/>
            <a:ext cx="7315545" cy="431100"/>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1"/>
        </a:solidFill>
      </p:bgPr>
    </p:bg>
    <p:spTree>
      <p:nvGrpSpPr>
        <p:cNvPr id="453" name="Shape 453"/>
        <p:cNvGrpSpPr/>
        <p:nvPr/>
      </p:nvGrpSpPr>
      <p:grpSpPr>
        <a:xfrm>
          <a:off x="0" y="0"/>
          <a:ext cx="0" cy="0"/>
          <a:chOff x="0" y="0"/>
          <a:chExt cx="0" cy="0"/>
        </a:xfrm>
      </p:grpSpPr>
      <p:sp>
        <p:nvSpPr>
          <p:cNvPr id="454" name="Google Shape;454;p38"/>
          <p:cNvSpPr txBox="1"/>
          <p:nvPr>
            <p:ph type="title"/>
          </p:nvPr>
        </p:nvSpPr>
        <p:spPr>
          <a:xfrm>
            <a:off x="405150" y="195300"/>
            <a:ext cx="8552100" cy="14529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990"/>
              <a:buFont typeface="Arial"/>
              <a:buNone/>
            </a:pPr>
            <a:r>
              <a:rPr lang="en-GB" sz="5000">
                <a:solidFill>
                  <a:schemeClr val="lt1"/>
                </a:solidFill>
              </a:rPr>
              <a:t>Reflection</a:t>
            </a:r>
            <a:endParaRPr b="1" i="0" sz="5000" u="none" cap="none" strike="noStrike">
              <a:solidFill>
                <a:schemeClr val="lt1"/>
              </a:solidFill>
              <a:latin typeface="Lato"/>
              <a:ea typeface="Lato"/>
              <a:cs typeface="Lato"/>
              <a:sym typeface="Lato"/>
            </a:endParaRPr>
          </a:p>
        </p:txBody>
      </p:sp>
      <p:sp>
        <p:nvSpPr>
          <p:cNvPr id="455" name="Google Shape;455;p38"/>
          <p:cNvSpPr txBox="1"/>
          <p:nvPr/>
        </p:nvSpPr>
        <p:spPr>
          <a:xfrm>
            <a:off x="632175" y="2031350"/>
            <a:ext cx="7879800" cy="5541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400"/>
              <a:buFont typeface="Arial"/>
              <a:buNone/>
            </a:pPr>
            <a:r>
              <a:rPr b="1" i="0" lang="en-GB" sz="2400" u="none" cap="none" strike="noStrike">
                <a:solidFill>
                  <a:schemeClr val="lt1"/>
                </a:solidFill>
                <a:latin typeface="Lato"/>
                <a:ea typeface="Lato"/>
                <a:cs typeface="Lato"/>
                <a:sym typeface="Lato"/>
              </a:rPr>
              <a:t>How easy is it for an employee to ask for a pay rise?</a:t>
            </a:r>
            <a:endParaRPr b="1" i="0" sz="2400" u="none" cap="none" strike="noStrike">
              <a:solidFill>
                <a:schemeClr val="lt1"/>
              </a:solidFill>
              <a:latin typeface="Lato"/>
              <a:ea typeface="Lato"/>
              <a:cs typeface="Lato"/>
              <a:sym typeface="Lato"/>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sp>
        <p:nvSpPr>
          <p:cNvPr id="89" name="Google Shape;89;p4"/>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i="0" lang="en-GB" sz="2900" u="none" cap="none" strike="noStrike">
                <a:latin typeface="Lato"/>
                <a:ea typeface="Lato"/>
                <a:cs typeface="Lato"/>
                <a:sym typeface="Lato"/>
              </a:rPr>
              <a:t>Unit outline</a:t>
            </a:r>
            <a:endParaRPr b="1" i="0" sz="2900" u="none" cap="none" strike="noStrike">
              <a:latin typeface="Lato"/>
              <a:ea typeface="Lato"/>
              <a:cs typeface="Lato"/>
              <a:sym typeface="Lato"/>
            </a:endParaRPr>
          </a:p>
        </p:txBody>
      </p:sp>
      <p:graphicFrame>
        <p:nvGraphicFramePr>
          <p:cNvPr id="90" name="Google Shape;90;p4"/>
          <p:cNvGraphicFramePr/>
          <p:nvPr/>
        </p:nvGraphicFramePr>
        <p:xfrm>
          <a:off x="278325" y="1721850"/>
          <a:ext cx="3000000" cy="3000000"/>
        </p:xfrm>
        <a:graphic>
          <a:graphicData uri="http://schemas.openxmlformats.org/drawingml/2006/table">
            <a:tbl>
              <a:tblPr>
                <a:noFill/>
                <a:tableStyleId>{8EC9ACEC-D7DB-434A-BBD8-2C261259F610}</a:tableStyleId>
              </a:tblPr>
              <a:tblGrid>
                <a:gridCol w="1644250"/>
                <a:gridCol w="1768350"/>
                <a:gridCol w="1755400"/>
                <a:gridCol w="1907000"/>
                <a:gridCol w="1518450"/>
              </a:tblGrid>
              <a:tr h="335825">
                <a:tc>
                  <a:txBody>
                    <a:bodyPr/>
                    <a:lstStyle/>
                    <a:p>
                      <a:pPr indent="0" lvl="0" marL="0" marR="0" rtl="0" algn="ctr">
                        <a:lnSpc>
                          <a:spcPct val="100000"/>
                        </a:lnSpc>
                        <a:spcBef>
                          <a:spcPts val="0"/>
                        </a:spcBef>
                        <a:spcAft>
                          <a:spcPts val="0"/>
                        </a:spcAft>
                        <a:buClr>
                          <a:srgbClr val="000000"/>
                        </a:buClr>
                        <a:buSzPts val="1400"/>
                        <a:buFont typeface="Arial"/>
                        <a:buNone/>
                      </a:pPr>
                      <a:r>
                        <a:rPr b="1" lang="en-GB" sz="1600" u="none" cap="none" strike="noStrike">
                          <a:solidFill>
                            <a:schemeClr val="dk1"/>
                          </a:solidFill>
                          <a:latin typeface="Lato"/>
                          <a:ea typeface="Lato"/>
                          <a:cs typeface="Lato"/>
                          <a:sym typeface="Lato"/>
                        </a:rPr>
                        <a:t>Session 1</a:t>
                      </a:r>
                      <a:endParaRPr b="1" sz="1600" u="none" cap="none" strike="noStrike">
                        <a:solidFill>
                          <a:schemeClr val="dk1"/>
                        </a:solidFill>
                        <a:latin typeface="Lato"/>
                        <a:ea typeface="Lato"/>
                        <a:cs typeface="Lato"/>
                        <a:sym typeface="Lato"/>
                      </a:endParaRPr>
                    </a:p>
                  </a:txBody>
                  <a:tcPr marT="91425" marB="91425" marR="91425" marL="91425">
                    <a:lnL cap="flat" cmpd="sng" w="28575">
                      <a:solidFill>
                        <a:schemeClr val="accent1"/>
                      </a:solidFill>
                      <a:prstDash val="solid"/>
                      <a:round/>
                      <a:headEnd len="sm" w="sm" type="none"/>
                      <a:tailEnd len="sm" w="sm" type="none"/>
                    </a:lnL>
                    <a:lnR cap="flat" cmpd="sng" w="28575">
                      <a:solidFill>
                        <a:schemeClr val="accent1"/>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solidFill>
                      <a:schemeClr val="accent2"/>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600" u="none" cap="none" strike="noStrike">
                          <a:solidFill>
                            <a:schemeClr val="dk1"/>
                          </a:solidFill>
                          <a:latin typeface="Lato"/>
                          <a:ea typeface="Lato"/>
                          <a:cs typeface="Lato"/>
                          <a:sym typeface="Lato"/>
                        </a:rPr>
                        <a:t>Session 2</a:t>
                      </a:r>
                      <a:endParaRPr b="1" sz="1600" u="none" cap="none" strike="noStrike">
                        <a:solidFill>
                          <a:schemeClr val="dk1"/>
                        </a:solidFill>
                        <a:latin typeface="Lato"/>
                        <a:ea typeface="Lato"/>
                        <a:cs typeface="Lato"/>
                        <a:sym typeface="Lato"/>
                      </a:endParaRPr>
                    </a:p>
                  </a:txBody>
                  <a:tcPr marT="91425" marB="91425" marR="91425" marL="91425">
                    <a:lnL cap="flat" cmpd="sng" w="28575">
                      <a:solidFill>
                        <a:schemeClr val="accent1"/>
                      </a:solidFill>
                      <a:prstDash val="solid"/>
                      <a:round/>
                      <a:headEnd len="sm" w="sm" type="none"/>
                      <a:tailEnd len="sm" w="sm" type="none"/>
                    </a:lnL>
                    <a:lnR cap="flat" cmpd="sng" w="28575">
                      <a:solidFill>
                        <a:schemeClr val="accent1"/>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solidFill>
                      <a:srgbClr val="F9CB9C"/>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600" u="none" cap="none" strike="noStrike">
                          <a:solidFill>
                            <a:schemeClr val="dk1"/>
                          </a:solidFill>
                          <a:latin typeface="Lato"/>
                          <a:ea typeface="Lato"/>
                          <a:cs typeface="Lato"/>
                          <a:sym typeface="Lato"/>
                        </a:rPr>
                        <a:t>Session 3</a:t>
                      </a:r>
                      <a:endParaRPr b="1" sz="1600" u="none" cap="none" strike="noStrike">
                        <a:solidFill>
                          <a:schemeClr val="dk1"/>
                        </a:solidFill>
                        <a:latin typeface="Lato"/>
                        <a:ea typeface="Lato"/>
                        <a:cs typeface="Lato"/>
                        <a:sym typeface="Lato"/>
                      </a:endParaRPr>
                    </a:p>
                  </a:txBody>
                  <a:tcPr marT="91425" marB="91425" marR="91425" marL="91425">
                    <a:lnL cap="flat" cmpd="sng" w="28575">
                      <a:solidFill>
                        <a:schemeClr val="accent1"/>
                      </a:solidFill>
                      <a:prstDash val="solid"/>
                      <a:round/>
                      <a:headEnd len="sm" w="sm" type="none"/>
                      <a:tailEnd len="sm" w="sm" type="none"/>
                    </a:lnL>
                    <a:lnR cap="flat" cmpd="sng" w="28575">
                      <a:solidFill>
                        <a:schemeClr val="accent1"/>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solidFill>
                      <a:srgbClr val="F9CB9C"/>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600" u="none" cap="none" strike="noStrike">
                          <a:solidFill>
                            <a:schemeClr val="dk1"/>
                          </a:solidFill>
                          <a:latin typeface="Lato"/>
                          <a:ea typeface="Lato"/>
                          <a:cs typeface="Lato"/>
                          <a:sym typeface="Lato"/>
                        </a:rPr>
                        <a:t>Session 4</a:t>
                      </a:r>
                      <a:endParaRPr b="1" sz="1600" u="none" cap="none" strike="noStrike">
                        <a:solidFill>
                          <a:schemeClr val="dk1"/>
                        </a:solidFill>
                        <a:latin typeface="Lato"/>
                        <a:ea typeface="Lato"/>
                        <a:cs typeface="Lato"/>
                        <a:sym typeface="Lato"/>
                      </a:endParaRPr>
                    </a:p>
                  </a:txBody>
                  <a:tcPr marT="91425" marB="91425" marR="91425" marL="91425">
                    <a:lnL cap="flat" cmpd="sng" w="28575">
                      <a:solidFill>
                        <a:schemeClr val="accent1"/>
                      </a:solidFill>
                      <a:prstDash val="solid"/>
                      <a:round/>
                      <a:headEnd len="sm" w="sm" type="none"/>
                      <a:tailEnd len="sm" w="sm" type="none"/>
                    </a:lnL>
                    <a:lnR cap="flat" cmpd="sng" w="28575">
                      <a:solidFill>
                        <a:schemeClr val="accent1"/>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solidFill>
                      <a:srgbClr val="F9CB9C"/>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600" u="none" cap="none" strike="noStrike">
                          <a:solidFill>
                            <a:schemeClr val="dk1"/>
                          </a:solidFill>
                          <a:latin typeface="Lato"/>
                          <a:ea typeface="Lato"/>
                          <a:cs typeface="Lato"/>
                          <a:sym typeface="Lato"/>
                        </a:rPr>
                        <a:t>Session 5</a:t>
                      </a:r>
                      <a:endParaRPr b="1" sz="1600" u="none" cap="none" strike="noStrike">
                        <a:solidFill>
                          <a:schemeClr val="dk1"/>
                        </a:solidFill>
                        <a:latin typeface="Lato"/>
                        <a:ea typeface="Lato"/>
                        <a:cs typeface="Lato"/>
                        <a:sym typeface="Lato"/>
                      </a:endParaRPr>
                    </a:p>
                  </a:txBody>
                  <a:tcPr marT="91425" marB="91425" marR="91425" marL="91425">
                    <a:lnL cap="flat" cmpd="sng" w="28575">
                      <a:solidFill>
                        <a:schemeClr val="accent1"/>
                      </a:solidFill>
                      <a:prstDash val="solid"/>
                      <a:round/>
                      <a:headEnd len="sm" w="sm" type="none"/>
                      <a:tailEnd len="sm" w="sm" type="none"/>
                    </a:lnL>
                    <a:lnR cap="flat" cmpd="sng" w="28575">
                      <a:solidFill>
                        <a:schemeClr val="accent1"/>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solidFill>
                      <a:srgbClr val="F9CB9C"/>
                    </a:solidFill>
                  </a:tcPr>
                </a:tc>
              </a:tr>
              <a:tr h="1240100">
                <a:tc>
                  <a:txBody>
                    <a:bodyPr/>
                    <a:lstStyle/>
                    <a:p>
                      <a:pPr indent="0" lvl="0" marL="0" marR="0" rtl="0" algn="ctr">
                        <a:lnSpc>
                          <a:spcPct val="100000"/>
                        </a:lnSpc>
                        <a:spcBef>
                          <a:spcPts val="0"/>
                        </a:spcBef>
                        <a:spcAft>
                          <a:spcPts val="0"/>
                        </a:spcAft>
                        <a:buClr>
                          <a:srgbClr val="000000"/>
                        </a:buClr>
                        <a:buSzPts val="1400"/>
                        <a:buFont typeface="Arial"/>
                        <a:buNone/>
                      </a:pPr>
                      <a:r>
                        <a:rPr b="1" lang="en-GB" sz="1500">
                          <a:solidFill>
                            <a:schemeClr val="accent2"/>
                          </a:solidFill>
                          <a:latin typeface="Lato"/>
                          <a:ea typeface="Lato"/>
                          <a:cs typeface="Lato"/>
                          <a:sym typeface="Lato"/>
                        </a:rPr>
                        <a:t>Professional services careers</a:t>
                      </a:r>
                      <a:endParaRPr b="1" sz="1500" u="none" cap="none" strike="noStrike">
                        <a:solidFill>
                          <a:schemeClr val="accent2"/>
                        </a:solidFill>
                        <a:latin typeface="Lato"/>
                        <a:ea typeface="Lato"/>
                        <a:cs typeface="Lato"/>
                        <a:sym typeface="Lato"/>
                      </a:endParaRPr>
                    </a:p>
                  </a:txBody>
                  <a:tcPr marT="91425" marB="91425" marR="91425" marL="91425" anchor="ctr">
                    <a:lnL cap="flat" cmpd="sng" w="28575">
                      <a:solidFill>
                        <a:schemeClr val="accent1"/>
                      </a:solidFill>
                      <a:prstDash val="solid"/>
                      <a:round/>
                      <a:headEnd len="sm" w="sm" type="none"/>
                      <a:tailEnd len="sm" w="sm" type="none"/>
                    </a:lnL>
                    <a:lnR cap="flat" cmpd="sng" w="28575">
                      <a:solidFill>
                        <a:schemeClr val="accent1"/>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500" u="none" cap="none" strike="noStrike">
                          <a:solidFill>
                            <a:schemeClr val="dk1"/>
                          </a:solidFill>
                          <a:latin typeface="Lato"/>
                          <a:ea typeface="Lato"/>
                          <a:cs typeface="Lato"/>
                          <a:sym typeface="Lato"/>
                        </a:rPr>
                        <a:t>Apprenticeships</a:t>
                      </a:r>
                      <a:endParaRPr b="1" sz="1500" u="none" cap="none" strike="noStrike">
                        <a:solidFill>
                          <a:schemeClr val="accent2"/>
                        </a:solidFill>
                        <a:latin typeface="Lato"/>
                        <a:ea typeface="Lato"/>
                        <a:cs typeface="Lato"/>
                        <a:sym typeface="Lato"/>
                      </a:endParaRPr>
                    </a:p>
                  </a:txBody>
                  <a:tcPr marT="91425" marB="91425" marR="91425" marL="91425" anchor="ctr">
                    <a:lnL cap="flat" cmpd="sng" w="28575">
                      <a:solidFill>
                        <a:schemeClr val="accent1"/>
                      </a:solidFill>
                      <a:prstDash val="solid"/>
                      <a:round/>
                      <a:headEnd len="sm" w="sm" type="none"/>
                      <a:tailEnd len="sm" w="sm" type="none"/>
                    </a:lnL>
                    <a:lnR cap="flat" cmpd="sng" w="28575">
                      <a:solidFill>
                        <a:schemeClr val="accent1"/>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500" u="none" cap="none" strike="noStrike">
                          <a:solidFill>
                            <a:schemeClr val="dk1"/>
                          </a:solidFill>
                          <a:latin typeface="Lato"/>
                          <a:ea typeface="Lato"/>
                          <a:cs typeface="Lato"/>
                          <a:sym typeface="Lato"/>
                        </a:rPr>
                        <a:t>Entrepreneurship</a:t>
                      </a:r>
                      <a:endParaRPr b="1" sz="1500" u="none" cap="none" strike="noStrike">
                        <a:solidFill>
                          <a:schemeClr val="dk1"/>
                        </a:solidFill>
                        <a:latin typeface="Lato"/>
                        <a:ea typeface="Lato"/>
                        <a:cs typeface="Lato"/>
                        <a:sym typeface="Lato"/>
                      </a:endParaRPr>
                    </a:p>
                  </a:txBody>
                  <a:tcPr marT="91425" marB="91425" marR="91425" marL="91425" anchor="ctr">
                    <a:lnL cap="flat" cmpd="sng" w="28575">
                      <a:solidFill>
                        <a:schemeClr val="accent1"/>
                      </a:solidFill>
                      <a:prstDash val="solid"/>
                      <a:round/>
                      <a:headEnd len="sm" w="sm" type="none"/>
                      <a:tailEnd len="sm" w="sm" type="none"/>
                    </a:lnL>
                    <a:lnR cap="flat" cmpd="sng" w="28575">
                      <a:solidFill>
                        <a:schemeClr val="accent1"/>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500" u="none" cap="none" strike="noStrike">
                          <a:solidFill>
                            <a:schemeClr val="dk1"/>
                          </a:solidFill>
                          <a:latin typeface="Lato"/>
                          <a:ea typeface="Lato"/>
                          <a:cs typeface="Lato"/>
                          <a:sym typeface="Lato"/>
                        </a:rPr>
                        <a:t>Understanding gig work and employment rights</a:t>
                      </a:r>
                      <a:endParaRPr b="1" sz="1500" u="none" cap="none" strike="noStrike">
                        <a:solidFill>
                          <a:schemeClr val="dk1"/>
                        </a:solidFill>
                        <a:latin typeface="Lato"/>
                        <a:ea typeface="Lato"/>
                        <a:cs typeface="Lato"/>
                        <a:sym typeface="Lato"/>
                      </a:endParaRPr>
                    </a:p>
                  </a:txBody>
                  <a:tcPr marT="91425" marB="91425" marR="91425" marL="91425" anchor="ctr">
                    <a:lnL cap="flat" cmpd="sng" w="28575">
                      <a:solidFill>
                        <a:schemeClr val="accent1"/>
                      </a:solidFill>
                      <a:prstDash val="solid"/>
                      <a:round/>
                      <a:headEnd len="sm" w="sm" type="none"/>
                      <a:tailEnd len="sm" w="sm" type="none"/>
                    </a:lnL>
                    <a:lnR cap="flat" cmpd="sng" w="28575">
                      <a:solidFill>
                        <a:schemeClr val="accent1"/>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500" u="none" cap="none" strike="noStrike">
                          <a:solidFill>
                            <a:schemeClr val="dk1"/>
                          </a:solidFill>
                          <a:latin typeface="Lato"/>
                          <a:ea typeface="Lato"/>
                          <a:cs typeface="Lato"/>
                          <a:sym typeface="Lato"/>
                        </a:rPr>
                        <a:t>Speaking up at work</a:t>
                      </a:r>
                      <a:endParaRPr b="1" sz="1500" u="none" cap="none" strike="noStrike">
                        <a:solidFill>
                          <a:schemeClr val="dk1"/>
                        </a:solidFill>
                        <a:latin typeface="Lato"/>
                        <a:ea typeface="Lato"/>
                        <a:cs typeface="Lato"/>
                        <a:sym typeface="Lato"/>
                      </a:endParaRPr>
                    </a:p>
                  </a:txBody>
                  <a:tcPr marT="91425" marB="91425" marR="91425" marL="91425" anchor="ctr">
                    <a:lnL cap="flat" cmpd="sng" w="28575">
                      <a:solidFill>
                        <a:schemeClr val="accent1"/>
                      </a:solidFill>
                      <a:prstDash val="solid"/>
                      <a:round/>
                      <a:headEnd len="sm" w="sm" type="none"/>
                      <a:tailEnd len="sm" w="sm" type="none"/>
                    </a:lnL>
                    <a:lnR cap="flat" cmpd="sng" w="28575">
                      <a:solidFill>
                        <a:schemeClr val="accent1"/>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tcPr>
                </a:tc>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5"/>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2900"/>
              <a:buNone/>
            </a:pPr>
            <a:r>
              <a:rPr lang="en-GB"/>
              <a:t>Starter: What jobs are these?</a:t>
            </a:r>
            <a:endParaRPr/>
          </a:p>
        </p:txBody>
      </p:sp>
      <p:pic>
        <p:nvPicPr>
          <p:cNvPr id="96" name="Google Shape;96;p5"/>
          <p:cNvPicPr preferRelativeResize="0"/>
          <p:nvPr/>
        </p:nvPicPr>
        <p:blipFill rotWithShape="1">
          <a:blip r:embed="rId3">
            <a:alphaModFix/>
          </a:blip>
          <a:srcRect b="0" l="0" r="0" t="11111"/>
          <a:stretch/>
        </p:blipFill>
        <p:spPr>
          <a:xfrm>
            <a:off x="152400" y="1220025"/>
            <a:ext cx="2143125" cy="1905000"/>
          </a:xfrm>
          <a:prstGeom prst="rect">
            <a:avLst/>
          </a:prstGeom>
          <a:noFill/>
          <a:ln>
            <a:noFill/>
          </a:ln>
        </p:spPr>
      </p:pic>
      <p:pic>
        <p:nvPicPr>
          <p:cNvPr id="97" name="Google Shape;97;p5"/>
          <p:cNvPicPr preferRelativeResize="0"/>
          <p:nvPr/>
        </p:nvPicPr>
        <p:blipFill rotWithShape="1">
          <a:blip r:embed="rId4">
            <a:alphaModFix/>
          </a:blip>
          <a:srcRect b="0" l="0" r="0" t="0"/>
          <a:stretch/>
        </p:blipFill>
        <p:spPr>
          <a:xfrm>
            <a:off x="2447925" y="981900"/>
            <a:ext cx="1905000" cy="1905000"/>
          </a:xfrm>
          <a:prstGeom prst="rect">
            <a:avLst/>
          </a:prstGeom>
          <a:noFill/>
          <a:ln>
            <a:noFill/>
          </a:ln>
        </p:spPr>
      </p:pic>
      <p:pic>
        <p:nvPicPr>
          <p:cNvPr id="98" name="Google Shape;98;p5"/>
          <p:cNvPicPr preferRelativeResize="0"/>
          <p:nvPr/>
        </p:nvPicPr>
        <p:blipFill rotWithShape="1">
          <a:blip r:embed="rId5">
            <a:alphaModFix/>
          </a:blip>
          <a:srcRect b="0" l="0" r="0" t="0"/>
          <a:stretch/>
        </p:blipFill>
        <p:spPr>
          <a:xfrm>
            <a:off x="4505325" y="981900"/>
            <a:ext cx="1905000" cy="1905000"/>
          </a:xfrm>
          <a:prstGeom prst="rect">
            <a:avLst/>
          </a:prstGeom>
          <a:noFill/>
          <a:ln>
            <a:noFill/>
          </a:ln>
        </p:spPr>
      </p:pic>
      <p:pic>
        <p:nvPicPr>
          <p:cNvPr id="99" name="Google Shape;99;p5"/>
          <p:cNvPicPr preferRelativeResize="0"/>
          <p:nvPr/>
        </p:nvPicPr>
        <p:blipFill rotWithShape="1">
          <a:blip r:embed="rId6">
            <a:alphaModFix/>
          </a:blip>
          <a:srcRect b="0" l="0" r="0" t="0"/>
          <a:stretch/>
        </p:blipFill>
        <p:spPr>
          <a:xfrm>
            <a:off x="152400" y="3277425"/>
            <a:ext cx="1713675" cy="1713675"/>
          </a:xfrm>
          <a:prstGeom prst="rect">
            <a:avLst/>
          </a:prstGeom>
          <a:noFill/>
          <a:ln>
            <a:noFill/>
          </a:ln>
        </p:spPr>
      </p:pic>
      <p:pic>
        <p:nvPicPr>
          <p:cNvPr id="100" name="Google Shape;100;p5"/>
          <p:cNvPicPr preferRelativeResize="0"/>
          <p:nvPr/>
        </p:nvPicPr>
        <p:blipFill rotWithShape="1">
          <a:blip r:embed="rId7">
            <a:alphaModFix/>
          </a:blip>
          <a:srcRect b="0" l="0" r="0" t="0"/>
          <a:stretch/>
        </p:blipFill>
        <p:spPr>
          <a:xfrm>
            <a:off x="2447925" y="3039300"/>
            <a:ext cx="1905000" cy="1905000"/>
          </a:xfrm>
          <a:prstGeom prst="rect">
            <a:avLst/>
          </a:prstGeom>
          <a:noFill/>
          <a:ln>
            <a:noFill/>
          </a:ln>
        </p:spPr>
      </p:pic>
      <p:pic>
        <p:nvPicPr>
          <p:cNvPr id="101" name="Google Shape;101;p5"/>
          <p:cNvPicPr preferRelativeResize="0"/>
          <p:nvPr/>
        </p:nvPicPr>
        <p:blipFill rotWithShape="1">
          <a:blip r:embed="rId8">
            <a:alphaModFix/>
          </a:blip>
          <a:srcRect b="0" l="0" r="0" t="0"/>
          <a:stretch/>
        </p:blipFill>
        <p:spPr>
          <a:xfrm>
            <a:off x="4693275" y="2886900"/>
            <a:ext cx="1905000" cy="1905000"/>
          </a:xfrm>
          <a:prstGeom prst="rect">
            <a:avLst/>
          </a:prstGeom>
          <a:noFill/>
          <a:ln>
            <a:noFill/>
          </a:ln>
        </p:spPr>
      </p:pic>
      <p:sp>
        <p:nvSpPr>
          <p:cNvPr id="102" name="Google Shape;102;p5"/>
          <p:cNvSpPr/>
          <p:nvPr/>
        </p:nvSpPr>
        <p:spPr>
          <a:xfrm>
            <a:off x="6562725" y="1277600"/>
            <a:ext cx="2386800" cy="1847400"/>
          </a:xfrm>
          <a:prstGeom prst="rect">
            <a:avLst/>
          </a:prstGeom>
          <a:noFill/>
          <a:ln cap="flat" cmpd="sng" w="38100">
            <a:solidFill>
              <a:srgbClr val="FF8022"/>
            </a:solidFill>
            <a:prstDash val="solid"/>
            <a:round/>
            <a:headEnd len="sm" w="sm" type="none"/>
            <a:tailEnd len="sm" w="sm" type="none"/>
          </a:ln>
        </p:spPr>
        <p:txBody>
          <a:bodyPr anchorCtr="0" anchor="ctr" bIns="91425" lIns="91425" spcFirstLastPara="1" rIns="91425" wrap="square" tIns="91425">
            <a:noAutofit/>
          </a:bodyPr>
          <a:lstStyle/>
          <a:p>
            <a:pPr indent="-317500" lvl="0" marL="457200" marR="0" rtl="0" algn="l">
              <a:lnSpc>
                <a:spcPct val="100000"/>
              </a:lnSpc>
              <a:spcBef>
                <a:spcPts val="0"/>
              </a:spcBef>
              <a:spcAft>
                <a:spcPts val="0"/>
              </a:spcAft>
              <a:buClr>
                <a:srgbClr val="000000"/>
              </a:buClr>
              <a:buSzPts val="1400"/>
              <a:buFont typeface="Lato"/>
              <a:buChar char="●"/>
            </a:pPr>
            <a:r>
              <a:rPr b="0" i="0" lang="en-GB" sz="1400" u="none" cap="none" strike="noStrike">
                <a:solidFill>
                  <a:srgbClr val="000000"/>
                </a:solidFill>
                <a:latin typeface="Lato"/>
                <a:ea typeface="Lato"/>
                <a:cs typeface="Lato"/>
                <a:sym typeface="Lato"/>
              </a:rPr>
              <a:t>What job does each picture represent?</a:t>
            </a:r>
            <a:endParaRPr b="0" i="0" sz="1400" u="none" cap="none" strike="noStrike">
              <a:solidFill>
                <a:srgbClr val="000000"/>
              </a:solidFill>
              <a:latin typeface="Lato"/>
              <a:ea typeface="Lato"/>
              <a:cs typeface="Lato"/>
              <a:sym typeface="Lato"/>
            </a:endParaRPr>
          </a:p>
          <a:p>
            <a:pPr indent="0" lvl="0" marL="45720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Lato"/>
              <a:ea typeface="Lato"/>
              <a:cs typeface="Lato"/>
              <a:sym typeface="Lato"/>
            </a:endParaRPr>
          </a:p>
          <a:p>
            <a:pPr indent="-317500" lvl="0" marL="457200" marR="0" rtl="0" algn="l">
              <a:lnSpc>
                <a:spcPct val="100000"/>
              </a:lnSpc>
              <a:spcBef>
                <a:spcPts val="0"/>
              </a:spcBef>
              <a:spcAft>
                <a:spcPts val="0"/>
              </a:spcAft>
              <a:buClr>
                <a:srgbClr val="000000"/>
              </a:buClr>
              <a:buSzPts val="1400"/>
              <a:buFont typeface="Lato"/>
              <a:buChar char="●"/>
            </a:pPr>
            <a:r>
              <a:rPr b="0" i="0" lang="en-GB" sz="1400" u="none" cap="none" strike="noStrike">
                <a:solidFill>
                  <a:srgbClr val="000000"/>
                </a:solidFill>
                <a:latin typeface="Lato"/>
                <a:ea typeface="Lato"/>
                <a:cs typeface="Lato"/>
                <a:sym typeface="Lato"/>
              </a:rPr>
              <a:t>Describe in detail what kind of work each person might do.</a:t>
            </a:r>
            <a:endParaRPr b="0" i="0" sz="1400" u="none" cap="none" strike="noStrike">
              <a:solidFill>
                <a:srgbClr val="000000"/>
              </a:solidFill>
              <a:latin typeface="Lato"/>
              <a:ea typeface="Lato"/>
              <a:cs typeface="Lato"/>
              <a:sym typeface="Lato"/>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6"/>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lang="en-GB"/>
              <a:t>Professional services c</a:t>
            </a:r>
            <a:r>
              <a:rPr b="1" i="0" lang="en-GB" sz="2900" u="none" cap="none" strike="noStrike">
                <a:latin typeface="Lato"/>
                <a:ea typeface="Lato"/>
                <a:cs typeface="Lato"/>
                <a:sym typeface="Lato"/>
              </a:rPr>
              <a:t>areers: Match up</a:t>
            </a:r>
            <a:endParaRPr b="1" i="0" sz="2900" u="none" cap="none" strike="noStrike">
              <a:latin typeface="Lato"/>
              <a:ea typeface="Lato"/>
              <a:cs typeface="Lato"/>
              <a:sym typeface="Lato"/>
            </a:endParaRPr>
          </a:p>
        </p:txBody>
      </p:sp>
      <p:grpSp>
        <p:nvGrpSpPr>
          <p:cNvPr id="108" name="Google Shape;108;p6"/>
          <p:cNvGrpSpPr/>
          <p:nvPr/>
        </p:nvGrpSpPr>
        <p:grpSpPr>
          <a:xfrm>
            <a:off x="127350" y="1014975"/>
            <a:ext cx="4966625" cy="3976126"/>
            <a:chOff x="127350" y="1167375"/>
            <a:chExt cx="4966625" cy="3976126"/>
          </a:xfrm>
        </p:grpSpPr>
        <p:pic>
          <p:nvPicPr>
            <p:cNvPr id="109" name="Google Shape;109;p6"/>
            <p:cNvPicPr preferRelativeResize="0"/>
            <p:nvPr/>
          </p:nvPicPr>
          <p:blipFill rotWithShape="1">
            <a:blip r:embed="rId3">
              <a:alphaModFix/>
            </a:blip>
            <a:srcRect b="0" l="0" r="0" t="0"/>
            <a:stretch/>
          </p:blipFill>
          <p:spPr>
            <a:xfrm>
              <a:off x="127350" y="1167375"/>
              <a:ext cx="4966625" cy="3976126"/>
            </a:xfrm>
            <a:prstGeom prst="rect">
              <a:avLst/>
            </a:prstGeom>
            <a:noFill/>
            <a:ln>
              <a:noFill/>
            </a:ln>
          </p:spPr>
        </p:pic>
        <p:sp>
          <p:nvSpPr>
            <p:cNvPr id="110" name="Google Shape;110;p6"/>
            <p:cNvSpPr txBox="1"/>
            <p:nvPr/>
          </p:nvSpPr>
          <p:spPr>
            <a:xfrm>
              <a:off x="2050976" y="2795325"/>
              <a:ext cx="1104600" cy="831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Lato"/>
                  <a:ea typeface="Lato"/>
                  <a:cs typeface="Lato"/>
                  <a:sym typeface="Lato"/>
                </a:rPr>
                <a:t>PR manager</a:t>
              </a:r>
              <a:endParaRPr b="1" i="0" sz="1400" u="none" cap="none" strike="noStrike">
                <a:solidFill>
                  <a:srgbClr val="000000"/>
                </a:solidFill>
                <a:latin typeface="Lato"/>
                <a:ea typeface="Lato"/>
                <a:cs typeface="Lato"/>
                <a:sym typeface="Lato"/>
              </a:endParaRPr>
            </a:p>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Lato"/>
                  <a:ea typeface="Lato"/>
                  <a:cs typeface="Lato"/>
                  <a:sym typeface="Lato"/>
                </a:rPr>
                <a:t>5</a:t>
              </a:r>
              <a:endParaRPr b="1" i="0" sz="1400" u="none" cap="none" strike="noStrike">
                <a:solidFill>
                  <a:srgbClr val="000000"/>
                </a:solidFill>
                <a:latin typeface="Lato"/>
                <a:ea typeface="Lato"/>
                <a:cs typeface="Lato"/>
                <a:sym typeface="Lato"/>
              </a:endParaRPr>
            </a:p>
          </p:txBody>
        </p:sp>
        <p:sp>
          <p:nvSpPr>
            <p:cNvPr id="111" name="Google Shape;111;p6"/>
            <p:cNvSpPr txBox="1"/>
            <p:nvPr/>
          </p:nvSpPr>
          <p:spPr>
            <a:xfrm>
              <a:off x="3767751" y="1429125"/>
              <a:ext cx="1104600" cy="6156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Lato"/>
                  <a:ea typeface="Lato"/>
                  <a:cs typeface="Lato"/>
                  <a:sym typeface="Lato"/>
                </a:rPr>
                <a:t>Auditor</a:t>
              </a:r>
              <a:endParaRPr b="1" i="0" sz="1400" u="none" cap="none" strike="noStrike">
                <a:solidFill>
                  <a:srgbClr val="000000"/>
                </a:solidFill>
                <a:latin typeface="Lato"/>
                <a:ea typeface="Lato"/>
                <a:cs typeface="Lato"/>
                <a:sym typeface="Lato"/>
              </a:endParaRPr>
            </a:p>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Lato"/>
                  <a:ea typeface="Lato"/>
                  <a:cs typeface="Lato"/>
                  <a:sym typeface="Lato"/>
                </a:rPr>
                <a:t>3</a:t>
              </a:r>
              <a:endParaRPr b="1" i="0" sz="1400" u="none" cap="none" strike="noStrike">
                <a:solidFill>
                  <a:srgbClr val="000000"/>
                </a:solidFill>
                <a:latin typeface="Lato"/>
                <a:ea typeface="Lato"/>
                <a:cs typeface="Lato"/>
                <a:sym typeface="Lato"/>
              </a:endParaRPr>
            </a:p>
          </p:txBody>
        </p:sp>
        <p:sp>
          <p:nvSpPr>
            <p:cNvPr id="112" name="Google Shape;112;p6"/>
            <p:cNvSpPr txBox="1"/>
            <p:nvPr/>
          </p:nvSpPr>
          <p:spPr>
            <a:xfrm>
              <a:off x="344950" y="4270300"/>
              <a:ext cx="1158600" cy="6156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Lato"/>
                  <a:ea typeface="Lato"/>
                  <a:cs typeface="Lato"/>
                  <a:sym typeface="Lato"/>
                </a:rPr>
                <a:t>Accountant</a:t>
              </a:r>
              <a:endParaRPr b="1" i="0" sz="1400" u="none" cap="none" strike="noStrike">
                <a:solidFill>
                  <a:srgbClr val="000000"/>
                </a:solidFill>
                <a:latin typeface="Lato"/>
                <a:ea typeface="Lato"/>
                <a:cs typeface="Lato"/>
                <a:sym typeface="Lato"/>
              </a:endParaRPr>
            </a:p>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Lato"/>
                  <a:ea typeface="Lato"/>
                  <a:cs typeface="Lato"/>
                  <a:sym typeface="Lato"/>
                </a:rPr>
                <a:t>7</a:t>
              </a:r>
              <a:endParaRPr b="1" i="0" sz="1400" u="none" cap="none" strike="noStrike">
                <a:solidFill>
                  <a:srgbClr val="000000"/>
                </a:solidFill>
                <a:latin typeface="Lato"/>
                <a:ea typeface="Lato"/>
                <a:cs typeface="Lato"/>
                <a:sym typeface="Lato"/>
              </a:endParaRPr>
            </a:p>
          </p:txBody>
        </p:sp>
        <p:sp>
          <p:nvSpPr>
            <p:cNvPr id="113" name="Google Shape;113;p6"/>
            <p:cNvSpPr txBox="1"/>
            <p:nvPr/>
          </p:nvSpPr>
          <p:spPr>
            <a:xfrm>
              <a:off x="1962063" y="4073550"/>
              <a:ext cx="1297200" cy="1046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Lato"/>
                  <a:ea typeface="Lato"/>
                  <a:cs typeface="Lato"/>
                  <a:sym typeface="Lato"/>
                </a:rPr>
                <a:t>Business development manager</a:t>
              </a:r>
              <a:endParaRPr b="1" i="0" sz="1400" u="none" cap="none" strike="noStrike">
                <a:solidFill>
                  <a:srgbClr val="000000"/>
                </a:solidFill>
                <a:latin typeface="Lato"/>
                <a:ea typeface="Lato"/>
                <a:cs typeface="Lato"/>
                <a:sym typeface="Lato"/>
              </a:endParaRPr>
            </a:p>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Lato"/>
                  <a:ea typeface="Lato"/>
                  <a:cs typeface="Lato"/>
                  <a:sym typeface="Lato"/>
                </a:rPr>
                <a:t>8</a:t>
              </a:r>
              <a:endParaRPr b="1" i="0" sz="1400" u="none" cap="none" strike="noStrike">
                <a:solidFill>
                  <a:srgbClr val="000000"/>
                </a:solidFill>
                <a:latin typeface="Lato"/>
                <a:ea typeface="Lato"/>
                <a:cs typeface="Lato"/>
                <a:sym typeface="Lato"/>
              </a:endParaRPr>
            </a:p>
          </p:txBody>
        </p:sp>
        <p:sp>
          <p:nvSpPr>
            <p:cNvPr id="114" name="Google Shape;114;p6"/>
            <p:cNvSpPr txBox="1"/>
            <p:nvPr/>
          </p:nvSpPr>
          <p:spPr>
            <a:xfrm>
              <a:off x="324702" y="1321275"/>
              <a:ext cx="1199100" cy="831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Lato"/>
                  <a:ea typeface="Lato"/>
                  <a:cs typeface="Lato"/>
                  <a:sym typeface="Lato"/>
                </a:rPr>
                <a:t>Personal assistant </a:t>
              </a:r>
              <a:endParaRPr b="1" i="0" sz="1400" u="none" cap="none" strike="noStrike">
                <a:solidFill>
                  <a:srgbClr val="000000"/>
                </a:solidFill>
                <a:latin typeface="Lato"/>
                <a:ea typeface="Lato"/>
                <a:cs typeface="Lato"/>
                <a:sym typeface="Lato"/>
              </a:endParaRPr>
            </a:p>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Lato"/>
                  <a:ea typeface="Lato"/>
                  <a:cs typeface="Lato"/>
                  <a:sym typeface="Lato"/>
                </a:rPr>
                <a:t>1</a:t>
              </a:r>
              <a:endParaRPr b="1" i="0" sz="1400" u="none" cap="none" strike="noStrike">
                <a:solidFill>
                  <a:srgbClr val="000000"/>
                </a:solidFill>
                <a:latin typeface="Lato"/>
                <a:ea typeface="Lato"/>
                <a:cs typeface="Lato"/>
                <a:sym typeface="Lato"/>
              </a:endParaRPr>
            </a:p>
          </p:txBody>
        </p:sp>
        <p:sp>
          <p:nvSpPr>
            <p:cNvPr id="115" name="Google Shape;115;p6"/>
            <p:cNvSpPr txBox="1"/>
            <p:nvPr/>
          </p:nvSpPr>
          <p:spPr>
            <a:xfrm>
              <a:off x="3748015" y="2903175"/>
              <a:ext cx="1199100" cy="6156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Lato"/>
                  <a:ea typeface="Lato"/>
                  <a:cs typeface="Lato"/>
                  <a:sym typeface="Lato"/>
                </a:rPr>
                <a:t>Underwriter</a:t>
              </a:r>
              <a:endParaRPr b="1" i="0" sz="1400" u="none" cap="none" strike="noStrike">
                <a:solidFill>
                  <a:srgbClr val="000000"/>
                </a:solidFill>
                <a:latin typeface="Lato"/>
                <a:ea typeface="Lato"/>
                <a:cs typeface="Lato"/>
                <a:sym typeface="Lato"/>
              </a:endParaRPr>
            </a:p>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Lato"/>
                  <a:ea typeface="Lato"/>
                  <a:cs typeface="Lato"/>
                  <a:sym typeface="Lato"/>
                </a:rPr>
                <a:t>6</a:t>
              </a:r>
              <a:endParaRPr b="1" i="0" sz="1400" u="none" cap="none" strike="noStrike">
                <a:solidFill>
                  <a:srgbClr val="000000"/>
                </a:solidFill>
                <a:latin typeface="Lato"/>
                <a:ea typeface="Lato"/>
                <a:cs typeface="Lato"/>
                <a:sym typeface="Lato"/>
              </a:endParaRPr>
            </a:p>
          </p:txBody>
        </p:sp>
        <p:sp>
          <p:nvSpPr>
            <p:cNvPr id="116" name="Google Shape;116;p6"/>
            <p:cNvSpPr txBox="1"/>
            <p:nvPr/>
          </p:nvSpPr>
          <p:spPr>
            <a:xfrm>
              <a:off x="1962077" y="1352125"/>
              <a:ext cx="1158600" cy="831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Lato"/>
                  <a:ea typeface="Lato"/>
                  <a:cs typeface="Lato"/>
                  <a:sym typeface="Lato"/>
                </a:rPr>
                <a:t>Investment analyst</a:t>
              </a:r>
              <a:endParaRPr b="1" i="0" sz="1400" u="none" cap="none" strike="noStrike">
                <a:solidFill>
                  <a:srgbClr val="000000"/>
                </a:solidFill>
                <a:latin typeface="Lato"/>
                <a:ea typeface="Lato"/>
                <a:cs typeface="Lato"/>
                <a:sym typeface="Lato"/>
              </a:endParaRPr>
            </a:p>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Lato"/>
                  <a:ea typeface="Lato"/>
                  <a:cs typeface="Lato"/>
                  <a:sym typeface="Lato"/>
                </a:rPr>
                <a:t>2</a:t>
              </a:r>
              <a:endParaRPr b="1" i="0" sz="1400" u="none" cap="none" strike="noStrike">
                <a:solidFill>
                  <a:srgbClr val="000000"/>
                </a:solidFill>
                <a:latin typeface="Lato"/>
                <a:ea typeface="Lato"/>
                <a:cs typeface="Lato"/>
                <a:sym typeface="Lato"/>
              </a:endParaRPr>
            </a:p>
          </p:txBody>
        </p:sp>
        <p:sp>
          <p:nvSpPr>
            <p:cNvPr id="117" name="Google Shape;117;p6"/>
            <p:cNvSpPr txBox="1"/>
            <p:nvPr/>
          </p:nvSpPr>
          <p:spPr>
            <a:xfrm>
              <a:off x="370113" y="2903163"/>
              <a:ext cx="1032900" cy="831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Lato"/>
                  <a:ea typeface="Lato"/>
                  <a:cs typeface="Lato"/>
                  <a:sym typeface="Lato"/>
                </a:rPr>
                <a:t>Marketing manager</a:t>
              </a:r>
              <a:endParaRPr b="1" i="0" sz="1400" u="none" cap="none" strike="noStrike">
                <a:solidFill>
                  <a:srgbClr val="000000"/>
                </a:solidFill>
                <a:latin typeface="Lato"/>
                <a:ea typeface="Lato"/>
                <a:cs typeface="Lato"/>
                <a:sym typeface="Lato"/>
              </a:endParaRPr>
            </a:p>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Lato"/>
                  <a:ea typeface="Lato"/>
                  <a:cs typeface="Lato"/>
                  <a:sym typeface="Lato"/>
                </a:rPr>
                <a:t>4</a:t>
              </a:r>
              <a:endParaRPr b="1" i="0" sz="1400" u="none" cap="none" strike="noStrike">
                <a:solidFill>
                  <a:srgbClr val="000000"/>
                </a:solidFill>
                <a:latin typeface="Lato"/>
                <a:ea typeface="Lato"/>
                <a:cs typeface="Lato"/>
                <a:sym typeface="Lato"/>
              </a:endParaRPr>
            </a:p>
          </p:txBody>
        </p:sp>
        <p:sp>
          <p:nvSpPr>
            <p:cNvPr id="118" name="Google Shape;118;p6"/>
            <p:cNvSpPr txBox="1"/>
            <p:nvPr/>
          </p:nvSpPr>
          <p:spPr>
            <a:xfrm>
              <a:off x="3635600" y="4194100"/>
              <a:ext cx="1297200" cy="831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Lato"/>
                  <a:ea typeface="Lato"/>
                  <a:cs typeface="Lato"/>
                  <a:sym typeface="Lato"/>
                </a:rPr>
                <a:t>Management consultant</a:t>
              </a:r>
              <a:endParaRPr b="1" i="0" sz="1400" u="none" cap="none" strike="noStrike">
                <a:solidFill>
                  <a:srgbClr val="000000"/>
                </a:solidFill>
                <a:latin typeface="Lato"/>
                <a:ea typeface="Lato"/>
                <a:cs typeface="Lato"/>
                <a:sym typeface="Lato"/>
              </a:endParaRPr>
            </a:p>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Lato"/>
                  <a:ea typeface="Lato"/>
                  <a:cs typeface="Lato"/>
                  <a:sym typeface="Lato"/>
                </a:rPr>
                <a:t>9</a:t>
              </a:r>
              <a:endParaRPr b="1" i="0" sz="1400" u="none" cap="none" strike="noStrike">
                <a:solidFill>
                  <a:srgbClr val="000000"/>
                </a:solidFill>
                <a:latin typeface="Lato"/>
                <a:ea typeface="Lato"/>
                <a:cs typeface="Lato"/>
                <a:sym typeface="Lato"/>
              </a:endParaRPr>
            </a:p>
          </p:txBody>
        </p:sp>
      </p:grpSp>
      <p:sp>
        <p:nvSpPr>
          <p:cNvPr id="119" name="Google Shape;119;p6"/>
          <p:cNvSpPr txBox="1"/>
          <p:nvPr/>
        </p:nvSpPr>
        <p:spPr>
          <a:xfrm>
            <a:off x="5539450" y="1852000"/>
            <a:ext cx="3498300" cy="785100"/>
          </a:xfrm>
          <a:prstGeom prst="rect">
            <a:avLst/>
          </a:prstGeom>
          <a:noFill/>
          <a:ln cap="flat" cmpd="sng" w="9525">
            <a:solidFill>
              <a:schemeClr val="accent1"/>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300"/>
              <a:buFont typeface="Arial"/>
              <a:buNone/>
            </a:pPr>
            <a:r>
              <a:rPr b="1" i="0" lang="en-GB" sz="2300" u="none" cap="none" strike="noStrike">
                <a:solidFill>
                  <a:srgbClr val="0543B3"/>
                </a:solidFill>
                <a:latin typeface="Lato"/>
                <a:ea typeface="Lato"/>
                <a:cs typeface="Lato"/>
                <a:sym typeface="Lato"/>
              </a:rPr>
              <a:t>Think - Pair - Share</a:t>
            </a:r>
            <a:endParaRPr b="1" i="0" sz="2300" u="none" cap="none" strike="noStrike">
              <a:solidFill>
                <a:srgbClr val="0543B3"/>
              </a:solidFill>
              <a:latin typeface="Lato"/>
              <a:ea typeface="Lato"/>
              <a:cs typeface="Lato"/>
              <a:sym typeface="Lato"/>
            </a:endParaRPr>
          </a:p>
          <a:p>
            <a:pPr indent="0" lvl="0" marL="0" marR="0" rtl="0" algn="ctr">
              <a:lnSpc>
                <a:spcPct val="100000"/>
              </a:lnSpc>
              <a:spcBef>
                <a:spcPts val="0"/>
              </a:spcBef>
              <a:spcAft>
                <a:spcPts val="0"/>
              </a:spcAft>
              <a:buClr>
                <a:srgbClr val="000000"/>
              </a:buClr>
              <a:buSzPts val="1600"/>
              <a:buFont typeface="Arial"/>
              <a:buNone/>
            </a:pPr>
            <a:r>
              <a:rPr b="0" i="0" lang="en-GB" sz="1600" u="none" cap="none" strike="noStrike">
                <a:solidFill>
                  <a:srgbClr val="0543B3"/>
                </a:solidFill>
                <a:latin typeface="Lato"/>
                <a:ea typeface="Lato"/>
                <a:cs typeface="Lato"/>
                <a:sym typeface="Lato"/>
              </a:rPr>
              <a:t>What could these careers involve?</a:t>
            </a:r>
            <a:endParaRPr b="0" i="0" sz="1600" u="none" cap="none" strike="noStrike">
              <a:solidFill>
                <a:srgbClr val="0543B3"/>
              </a:solidFill>
              <a:latin typeface="Lato"/>
              <a:ea typeface="Lato"/>
              <a:cs typeface="Lato"/>
              <a:sym typeface="Lato"/>
            </a:endParaRPr>
          </a:p>
        </p:txBody>
      </p:sp>
      <p:sp>
        <p:nvSpPr>
          <p:cNvPr id="120" name="Google Shape;120;p6"/>
          <p:cNvSpPr txBox="1"/>
          <p:nvPr/>
        </p:nvSpPr>
        <p:spPr>
          <a:xfrm>
            <a:off x="5539575" y="2847950"/>
            <a:ext cx="3498300" cy="1277400"/>
          </a:xfrm>
          <a:prstGeom prst="rect">
            <a:avLst/>
          </a:prstGeom>
          <a:solidFill>
            <a:schemeClr val="accent2"/>
          </a:solidFill>
          <a:ln cap="flat" cmpd="sng" w="9525">
            <a:solidFill>
              <a:schemeClr val="accent2"/>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300"/>
              <a:buFont typeface="Arial"/>
              <a:buNone/>
            </a:pPr>
            <a:r>
              <a:rPr b="1" i="0" lang="en-GB" sz="2300" u="none" cap="none" strike="noStrike">
                <a:solidFill>
                  <a:schemeClr val="dk1"/>
                </a:solidFill>
                <a:latin typeface="Lato"/>
                <a:ea typeface="Lato"/>
                <a:cs typeface="Lato"/>
                <a:sym typeface="Lato"/>
              </a:rPr>
              <a:t>Activity</a:t>
            </a:r>
            <a:endParaRPr b="1" i="0" sz="2300" u="none" cap="none" strike="noStrike">
              <a:solidFill>
                <a:schemeClr val="dk1"/>
              </a:solidFill>
              <a:latin typeface="Lato"/>
              <a:ea typeface="Lato"/>
              <a:cs typeface="Lato"/>
              <a:sym typeface="Lato"/>
            </a:endParaRPr>
          </a:p>
          <a:p>
            <a:pPr indent="0" lvl="0" marL="0" marR="0" rtl="0" algn="ctr">
              <a:lnSpc>
                <a:spcPct val="100000"/>
              </a:lnSpc>
              <a:spcBef>
                <a:spcPts val="0"/>
              </a:spcBef>
              <a:spcAft>
                <a:spcPts val="0"/>
              </a:spcAft>
              <a:buClr>
                <a:srgbClr val="000000"/>
              </a:buClr>
              <a:buSzPts val="1600"/>
              <a:buFont typeface="Arial"/>
              <a:buNone/>
            </a:pPr>
            <a:r>
              <a:rPr b="0" i="0" lang="en-GB" sz="1600" u="none" cap="none" strike="noStrike">
                <a:solidFill>
                  <a:schemeClr val="dk1"/>
                </a:solidFill>
                <a:latin typeface="Lato"/>
                <a:ea typeface="Lato"/>
                <a:cs typeface="Lato"/>
                <a:sym typeface="Lato"/>
              </a:rPr>
              <a:t>Using the worksheet </a:t>
            </a:r>
            <a:r>
              <a:rPr lang="en-GB" sz="1600">
                <a:solidFill>
                  <a:schemeClr val="dk1"/>
                </a:solidFill>
                <a:latin typeface="Lato"/>
                <a:ea typeface="Lato"/>
                <a:cs typeface="Lato"/>
                <a:sym typeface="Lato"/>
              </a:rPr>
              <a:t>Professional services careers</a:t>
            </a:r>
            <a:r>
              <a:rPr b="0" i="0" lang="en-GB" sz="1600" u="none" cap="none" strike="noStrike">
                <a:solidFill>
                  <a:schemeClr val="dk1"/>
                </a:solidFill>
                <a:latin typeface="Lato"/>
                <a:ea typeface="Lato"/>
                <a:cs typeface="Lato"/>
                <a:sym typeface="Lato"/>
              </a:rPr>
              <a:t>, match each career to their brief description</a:t>
            </a:r>
            <a:endParaRPr b="0" i="0" sz="1600" u="none" cap="none" strike="noStrike">
              <a:solidFill>
                <a:schemeClr val="dk1"/>
              </a:solidFill>
              <a:latin typeface="Lato"/>
              <a:ea typeface="Lato"/>
              <a:cs typeface="Lato"/>
              <a:sym typeface="Lato"/>
            </a:endParaRPr>
          </a:p>
        </p:txBody>
      </p:sp>
      <p:sp>
        <p:nvSpPr>
          <p:cNvPr id="121" name="Google Shape;121;p6"/>
          <p:cNvSpPr txBox="1"/>
          <p:nvPr/>
        </p:nvSpPr>
        <p:spPr>
          <a:xfrm>
            <a:off x="273450" y="4915800"/>
            <a:ext cx="2837100" cy="3078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800"/>
              <a:buFont typeface="Arial"/>
              <a:buNone/>
            </a:pPr>
            <a:r>
              <a:rPr b="1" i="1" lang="en-GB" sz="800" u="none" cap="none" strike="noStrike">
                <a:solidFill>
                  <a:schemeClr val="accent2"/>
                </a:solidFill>
                <a:latin typeface="Lato"/>
                <a:ea typeface="Lato"/>
                <a:cs typeface="Lato"/>
                <a:sym typeface="Lato"/>
              </a:rPr>
              <a:t>Activity 1: </a:t>
            </a:r>
            <a:r>
              <a:rPr b="1" i="1" lang="en-GB" sz="800">
                <a:solidFill>
                  <a:schemeClr val="accent2"/>
                </a:solidFill>
                <a:latin typeface="Lato"/>
                <a:ea typeface="Lato"/>
                <a:cs typeface="Lato"/>
                <a:sym typeface="Lato"/>
              </a:rPr>
              <a:t>Professional services careers</a:t>
            </a:r>
            <a:endParaRPr b="1" i="1" sz="800" u="none" cap="none" strike="noStrike">
              <a:solidFill>
                <a:schemeClr val="accent2"/>
              </a:solidFill>
              <a:latin typeface="Lato"/>
              <a:ea typeface="Lato"/>
              <a:cs typeface="Lato"/>
              <a:sym typeface="La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0"/>
                                        </p:tgtEl>
                                        <p:attrNameLst>
                                          <p:attrName>style.visibility</p:attrName>
                                        </p:attrNameLst>
                                      </p:cBhvr>
                                      <p:to>
                                        <p:strVal val="visible"/>
                                      </p:to>
                                    </p:set>
                                    <p:animEffect filter="fade" transition="in">
                                      <p:cBhvr>
                                        <p:cTn dur="1000"/>
                                        <p:tgtEl>
                                          <p:spTgt spid="12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graphicFrame>
        <p:nvGraphicFramePr>
          <p:cNvPr id="126" name="Google Shape;126;p7"/>
          <p:cNvGraphicFramePr/>
          <p:nvPr/>
        </p:nvGraphicFramePr>
        <p:xfrm>
          <a:off x="215700" y="226488"/>
          <a:ext cx="3000000" cy="3000000"/>
        </p:xfrm>
        <a:graphic>
          <a:graphicData uri="http://schemas.openxmlformats.org/drawingml/2006/table">
            <a:tbl>
              <a:tblPr>
                <a:noFill/>
                <a:tableStyleId>{EBF9D90A-938E-475A-87D3-4B4538D0CA14}</a:tableStyleId>
              </a:tblPr>
              <a:tblGrid>
                <a:gridCol w="1952000"/>
                <a:gridCol w="5327275"/>
              </a:tblGrid>
              <a:tr h="283350">
                <a:tc>
                  <a:txBody>
                    <a:bodyPr/>
                    <a:lstStyle/>
                    <a:p>
                      <a:pPr indent="0" lvl="0" marL="0" marR="0" rtl="0" algn="l">
                        <a:lnSpc>
                          <a:spcPct val="100000"/>
                        </a:lnSpc>
                        <a:spcBef>
                          <a:spcPts val="0"/>
                        </a:spcBef>
                        <a:spcAft>
                          <a:spcPts val="0"/>
                        </a:spcAft>
                        <a:buClr>
                          <a:srgbClr val="000000"/>
                        </a:buClr>
                        <a:buSzPts val="1200"/>
                        <a:buFont typeface="Arial"/>
                        <a:buNone/>
                      </a:pPr>
                      <a:r>
                        <a:rPr b="1" lang="en-GB" sz="1200" u="none" cap="none" strike="noStrike">
                          <a:solidFill>
                            <a:schemeClr val="dk1"/>
                          </a:solidFill>
                          <a:latin typeface="Lato"/>
                          <a:ea typeface="Lato"/>
                          <a:cs typeface="Lato"/>
                          <a:sym typeface="Lato"/>
                        </a:rPr>
                        <a:t>Job title</a:t>
                      </a:r>
                      <a:endParaRPr b="1" sz="1200" u="none" cap="none" strike="noStrike">
                        <a:solidFill>
                          <a:schemeClr val="dk1"/>
                        </a:solidFill>
                        <a:latin typeface="Lato"/>
                        <a:ea typeface="Lato"/>
                        <a:cs typeface="Lato"/>
                        <a:sym typeface="Lato"/>
                      </a:endParaRPr>
                    </a:p>
                  </a:txBody>
                  <a:tcPr marT="63500" marB="63500" marR="63500" marL="63500">
                    <a:lnL cap="flat" cmpd="sng" w="12700">
                      <a:solidFill>
                        <a:schemeClr val="accent2"/>
                      </a:solidFill>
                      <a:prstDash val="solid"/>
                      <a:round/>
                      <a:headEnd len="sm" w="sm" type="none"/>
                      <a:tailEnd len="sm" w="sm" type="none"/>
                    </a:lnL>
                    <a:lnR cap="flat" cmpd="sng" w="12700">
                      <a:solidFill>
                        <a:schemeClr val="accent2"/>
                      </a:solidFill>
                      <a:prstDash val="solid"/>
                      <a:round/>
                      <a:headEnd len="sm" w="sm" type="none"/>
                      <a:tailEnd len="sm" w="sm" type="none"/>
                    </a:lnR>
                    <a:lnT cap="flat" cmpd="sng" w="12700">
                      <a:solidFill>
                        <a:schemeClr val="accent2"/>
                      </a:solidFill>
                      <a:prstDash val="solid"/>
                      <a:round/>
                      <a:headEnd len="sm" w="sm" type="none"/>
                      <a:tailEnd len="sm" w="sm" type="none"/>
                    </a:lnT>
                    <a:lnB cap="flat" cmpd="sng" w="12700">
                      <a:solidFill>
                        <a:schemeClr val="accent2"/>
                      </a:solidFill>
                      <a:prstDash val="solid"/>
                      <a:round/>
                      <a:headEnd len="sm" w="sm" type="none"/>
                      <a:tailEnd len="sm" w="sm" type="none"/>
                    </a:lnB>
                    <a:solidFill>
                      <a:srgbClr val="FF9900"/>
                    </a:solidFill>
                  </a:tcPr>
                </a:tc>
                <a:tc>
                  <a:txBody>
                    <a:bodyPr/>
                    <a:lstStyle/>
                    <a:p>
                      <a:pPr indent="0" lvl="0" marL="0" marR="0" rtl="0" algn="l">
                        <a:lnSpc>
                          <a:spcPct val="100000"/>
                        </a:lnSpc>
                        <a:spcBef>
                          <a:spcPts val="0"/>
                        </a:spcBef>
                        <a:spcAft>
                          <a:spcPts val="0"/>
                        </a:spcAft>
                        <a:buClr>
                          <a:srgbClr val="000000"/>
                        </a:buClr>
                        <a:buSzPts val="1200"/>
                        <a:buFont typeface="Arial"/>
                        <a:buNone/>
                      </a:pPr>
                      <a:r>
                        <a:rPr b="1" lang="en-GB" sz="1200" u="none" cap="none" strike="noStrike">
                          <a:solidFill>
                            <a:schemeClr val="dk1"/>
                          </a:solidFill>
                          <a:latin typeface="Lato"/>
                          <a:ea typeface="Lato"/>
                          <a:cs typeface="Lato"/>
                          <a:sym typeface="Lato"/>
                        </a:rPr>
                        <a:t>Description</a:t>
                      </a:r>
                      <a:endParaRPr b="1" sz="1200" u="none" cap="none" strike="noStrike">
                        <a:solidFill>
                          <a:schemeClr val="dk1"/>
                        </a:solidFill>
                        <a:latin typeface="Lato"/>
                        <a:ea typeface="Lato"/>
                        <a:cs typeface="Lato"/>
                        <a:sym typeface="Lato"/>
                      </a:endParaRPr>
                    </a:p>
                  </a:txBody>
                  <a:tcPr marT="63500" marB="63500" marR="63500" marL="63500">
                    <a:lnL cap="flat" cmpd="sng" w="12700">
                      <a:solidFill>
                        <a:schemeClr val="accent2"/>
                      </a:solidFill>
                      <a:prstDash val="solid"/>
                      <a:round/>
                      <a:headEnd len="sm" w="sm" type="none"/>
                      <a:tailEnd len="sm" w="sm" type="none"/>
                    </a:lnL>
                    <a:lnR cap="flat" cmpd="sng" w="12700">
                      <a:solidFill>
                        <a:schemeClr val="accent2"/>
                      </a:solidFill>
                      <a:prstDash val="solid"/>
                      <a:round/>
                      <a:headEnd len="sm" w="sm" type="none"/>
                      <a:tailEnd len="sm" w="sm" type="none"/>
                    </a:lnR>
                    <a:lnT cap="flat" cmpd="sng" w="12700">
                      <a:solidFill>
                        <a:schemeClr val="accent2"/>
                      </a:solidFill>
                      <a:prstDash val="solid"/>
                      <a:round/>
                      <a:headEnd len="sm" w="sm" type="none"/>
                      <a:tailEnd len="sm" w="sm" type="none"/>
                    </a:lnT>
                    <a:lnB cap="flat" cmpd="sng" w="12700">
                      <a:solidFill>
                        <a:schemeClr val="accent2"/>
                      </a:solidFill>
                      <a:prstDash val="solid"/>
                      <a:round/>
                      <a:headEnd len="sm" w="sm" type="none"/>
                      <a:tailEnd len="sm" w="sm" type="none"/>
                    </a:lnB>
                    <a:solidFill>
                      <a:srgbClr val="FF9900"/>
                    </a:solidFill>
                  </a:tcPr>
                </a:tc>
              </a:tr>
              <a:tr h="459175">
                <a:tc>
                  <a:txBody>
                    <a:bodyPr/>
                    <a:lstStyle/>
                    <a:p>
                      <a:pPr indent="0" lvl="0" marL="0" marR="0" rtl="0" algn="l">
                        <a:lnSpc>
                          <a:spcPct val="100000"/>
                        </a:lnSpc>
                        <a:spcBef>
                          <a:spcPts val="0"/>
                        </a:spcBef>
                        <a:spcAft>
                          <a:spcPts val="0"/>
                        </a:spcAft>
                        <a:buClr>
                          <a:srgbClr val="000000"/>
                        </a:buClr>
                        <a:buSzPts val="1200"/>
                        <a:buFont typeface="Arial"/>
                        <a:buNone/>
                      </a:pPr>
                      <a:r>
                        <a:rPr b="1" lang="en-GB" sz="1200" u="none" cap="none" strike="noStrike">
                          <a:latin typeface="Lato"/>
                          <a:ea typeface="Lato"/>
                          <a:cs typeface="Lato"/>
                          <a:sym typeface="Lato"/>
                        </a:rPr>
                        <a:t>  </a:t>
                      </a:r>
                      <a:r>
                        <a:rPr lang="en-GB" sz="1200" u="none" cap="none" strike="noStrike">
                          <a:solidFill>
                            <a:srgbClr val="38761D"/>
                          </a:solidFill>
                          <a:latin typeface="Lato"/>
                          <a:ea typeface="Lato"/>
                          <a:cs typeface="Lato"/>
                          <a:sym typeface="Lato"/>
                        </a:rPr>
                        <a:t>Underwriter</a:t>
                      </a:r>
                      <a:endParaRPr sz="1200" u="none" cap="none" strike="noStrike">
                        <a:solidFill>
                          <a:srgbClr val="38761D"/>
                        </a:solidFill>
                        <a:latin typeface="Lato"/>
                        <a:ea typeface="Lato"/>
                        <a:cs typeface="Lato"/>
                        <a:sym typeface="Lato"/>
                      </a:endParaRPr>
                    </a:p>
                  </a:txBody>
                  <a:tcPr marT="63500" marB="63500" marR="63500" marL="63500" anchor="ctr">
                    <a:lnL cap="flat" cmpd="sng" w="12700">
                      <a:solidFill>
                        <a:schemeClr val="accent2"/>
                      </a:solidFill>
                      <a:prstDash val="solid"/>
                      <a:round/>
                      <a:headEnd len="sm" w="sm" type="none"/>
                      <a:tailEnd len="sm" w="sm" type="none"/>
                    </a:lnL>
                    <a:lnR cap="flat" cmpd="sng" w="12700">
                      <a:solidFill>
                        <a:schemeClr val="accent2"/>
                      </a:solidFill>
                      <a:prstDash val="solid"/>
                      <a:round/>
                      <a:headEnd len="sm" w="sm" type="none"/>
                      <a:tailEnd len="sm" w="sm" type="none"/>
                    </a:lnR>
                    <a:lnT cap="flat" cmpd="sng" w="12700">
                      <a:solidFill>
                        <a:schemeClr val="accent2"/>
                      </a:solidFill>
                      <a:prstDash val="solid"/>
                      <a:round/>
                      <a:headEnd len="sm" w="sm" type="none"/>
                      <a:tailEnd len="sm" w="sm" type="none"/>
                    </a:lnT>
                    <a:lnB cap="flat" cmpd="sng" w="12700">
                      <a:solidFill>
                        <a:schemeClr val="accent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200"/>
                        <a:buFont typeface="Arial"/>
                        <a:buNone/>
                      </a:pPr>
                      <a:r>
                        <a:rPr lang="en-GB" sz="1200" u="none" cap="none" strike="noStrike">
                          <a:solidFill>
                            <a:srgbClr val="202124"/>
                          </a:solidFill>
                          <a:latin typeface="Lato"/>
                          <a:ea typeface="Lato"/>
                          <a:cs typeface="Lato"/>
                          <a:sym typeface="Lato"/>
                        </a:rPr>
                        <a:t>Takes a look at an organisation's finances and assesses how much risk a lender will take on if they decide to give the organisation  a loan.</a:t>
                      </a:r>
                      <a:endParaRPr sz="1200" u="none" cap="none" strike="noStrike">
                        <a:latin typeface="Lato"/>
                        <a:ea typeface="Lato"/>
                        <a:cs typeface="Lato"/>
                        <a:sym typeface="Lato"/>
                      </a:endParaRPr>
                    </a:p>
                  </a:txBody>
                  <a:tcPr marT="63500" marB="63500" marR="63500" marL="63500" anchor="ctr">
                    <a:lnL cap="flat" cmpd="sng" w="12700">
                      <a:solidFill>
                        <a:schemeClr val="accent2"/>
                      </a:solidFill>
                      <a:prstDash val="solid"/>
                      <a:round/>
                      <a:headEnd len="sm" w="sm" type="none"/>
                      <a:tailEnd len="sm" w="sm" type="none"/>
                    </a:lnL>
                    <a:lnR cap="flat" cmpd="sng" w="12700">
                      <a:solidFill>
                        <a:schemeClr val="accent2"/>
                      </a:solidFill>
                      <a:prstDash val="solid"/>
                      <a:round/>
                      <a:headEnd len="sm" w="sm" type="none"/>
                      <a:tailEnd len="sm" w="sm" type="none"/>
                    </a:lnR>
                    <a:lnT cap="flat" cmpd="sng" w="12700">
                      <a:solidFill>
                        <a:schemeClr val="accent2"/>
                      </a:solidFill>
                      <a:prstDash val="solid"/>
                      <a:round/>
                      <a:headEnd len="sm" w="sm" type="none"/>
                      <a:tailEnd len="sm" w="sm" type="none"/>
                    </a:lnT>
                    <a:lnB cap="flat" cmpd="sng" w="12700">
                      <a:solidFill>
                        <a:schemeClr val="accent2"/>
                      </a:solidFill>
                      <a:prstDash val="solid"/>
                      <a:round/>
                      <a:headEnd len="sm" w="sm" type="none"/>
                      <a:tailEnd len="sm" w="sm" type="none"/>
                    </a:lnB>
                    <a:solidFill>
                      <a:schemeClr val="lt1"/>
                    </a:solidFill>
                  </a:tcPr>
                </a:tc>
              </a:tr>
              <a:tr h="459175">
                <a:tc>
                  <a:txBody>
                    <a:bodyPr/>
                    <a:lstStyle/>
                    <a:p>
                      <a:pPr indent="0" lvl="0" marL="0" marR="0" rtl="0" algn="l">
                        <a:lnSpc>
                          <a:spcPct val="100000"/>
                        </a:lnSpc>
                        <a:spcBef>
                          <a:spcPts val="0"/>
                        </a:spcBef>
                        <a:spcAft>
                          <a:spcPts val="0"/>
                        </a:spcAft>
                        <a:buClr>
                          <a:srgbClr val="000000"/>
                        </a:buClr>
                        <a:buSzPts val="1200"/>
                        <a:buFont typeface="Arial"/>
                        <a:buNone/>
                      </a:pPr>
                      <a:r>
                        <a:t/>
                      </a:r>
                      <a:endParaRPr b="1" sz="1200" u="none" cap="none" strike="noStrike">
                        <a:latin typeface="Lato"/>
                        <a:ea typeface="Lato"/>
                        <a:cs typeface="Lato"/>
                        <a:sym typeface="Lato"/>
                      </a:endParaRPr>
                    </a:p>
                  </a:txBody>
                  <a:tcPr marT="63500" marB="63500" marR="63500" marL="63500" anchor="ctr">
                    <a:lnL cap="flat" cmpd="sng" w="12700">
                      <a:solidFill>
                        <a:schemeClr val="accent2"/>
                      </a:solidFill>
                      <a:prstDash val="solid"/>
                      <a:round/>
                      <a:headEnd len="sm" w="sm" type="none"/>
                      <a:tailEnd len="sm" w="sm" type="none"/>
                    </a:lnL>
                    <a:lnR cap="flat" cmpd="sng" w="12700">
                      <a:solidFill>
                        <a:schemeClr val="accent2"/>
                      </a:solidFill>
                      <a:prstDash val="solid"/>
                      <a:round/>
                      <a:headEnd len="sm" w="sm" type="none"/>
                      <a:tailEnd len="sm" w="sm" type="none"/>
                    </a:lnR>
                    <a:lnT cap="flat" cmpd="sng" w="12700">
                      <a:solidFill>
                        <a:schemeClr val="accent2"/>
                      </a:solidFill>
                      <a:prstDash val="solid"/>
                      <a:round/>
                      <a:headEnd len="sm" w="sm" type="none"/>
                      <a:tailEnd len="sm" w="sm" type="none"/>
                    </a:lnT>
                    <a:lnB cap="flat" cmpd="sng" w="12700">
                      <a:solidFill>
                        <a:schemeClr val="accent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200"/>
                        <a:buFont typeface="Arial"/>
                        <a:buNone/>
                      </a:pPr>
                      <a:r>
                        <a:rPr lang="en-GB" sz="1200" u="none" cap="none" strike="noStrike">
                          <a:latin typeface="Lato"/>
                          <a:ea typeface="Lato"/>
                          <a:cs typeface="Lato"/>
                          <a:sym typeface="Lato"/>
                        </a:rPr>
                        <a:t>Checks organisations' financial records and procedures to make sure they are accurate and efficient.</a:t>
                      </a:r>
                      <a:endParaRPr sz="1200" u="none" cap="none" strike="noStrike">
                        <a:latin typeface="Lato"/>
                        <a:ea typeface="Lato"/>
                        <a:cs typeface="Lato"/>
                        <a:sym typeface="Lato"/>
                      </a:endParaRPr>
                    </a:p>
                  </a:txBody>
                  <a:tcPr marT="63500" marB="63500" marR="63500" marL="63500" anchor="ctr">
                    <a:lnL cap="flat" cmpd="sng" w="12700">
                      <a:solidFill>
                        <a:schemeClr val="accent2"/>
                      </a:solidFill>
                      <a:prstDash val="solid"/>
                      <a:round/>
                      <a:headEnd len="sm" w="sm" type="none"/>
                      <a:tailEnd len="sm" w="sm" type="none"/>
                    </a:lnL>
                    <a:lnR cap="flat" cmpd="sng" w="12700">
                      <a:solidFill>
                        <a:schemeClr val="accent2"/>
                      </a:solidFill>
                      <a:prstDash val="solid"/>
                      <a:round/>
                      <a:headEnd len="sm" w="sm" type="none"/>
                      <a:tailEnd len="sm" w="sm" type="none"/>
                    </a:lnR>
                    <a:lnT cap="flat" cmpd="sng" w="12700">
                      <a:solidFill>
                        <a:schemeClr val="accent2"/>
                      </a:solidFill>
                      <a:prstDash val="solid"/>
                      <a:round/>
                      <a:headEnd len="sm" w="sm" type="none"/>
                      <a:tailEnd len="sm" w="sm" type="none"/>
                    </a:lnT>
                    <a:lnB cap="flat" cmpd="sng" w="12700">
                      <a:solidFill>
                        <a:schemeClr val="accent2"/>
                      </a:solidFill>
                      <a:prstDash val="solid"/>
                      <a:round/>
                      <a:headEnd len="sm" w="sm" type="none"/>
                      <a:tailEnd len="sm" w="sm" type="none"/>
                    </a:lnB>
                    <a:solidFill>
                      <a:schemeClr val="lt1"/>
                    </a:solidFill>
                  </a:tcPr>
                </a:tc>
              </a:tr>
              <a:tr h="459175">
                <a:tc>
                  <a:txBody>
                    <a:bodyPr/>
                    <a:lstStyle/>
                    <a:p>
                      <a:pPr indent="0" lvl="0" marL="0" marR="0" rtl="0" algn="l">
                        <a:lnSpc>
                          <a:spcPct val="100000"/>
                        </a:lnSpc>
                        <a:spcBef>
                          <a:spcPts val="0"/>
                        </a:spcBef>
                        <a:spcAft>
                          <a:spcPts val="0"/>
                        </a:spcAft>
                        <a:buClr>
                          <a:srgbClr val="000000"/>
                        </a:buClr>
                        <a:buSzPts val="1200"/>
                        <a:buFont typeface="Arial"/>
                        <a:buNone/>
                      </a:pPr>
                      <a:r>
                        <a:t/>
                      </a:r>
                      <a:endParaRPr b="1" sz="1200" u="none" cap="none" strike="noStrike">
                        <a:latin typeface="Lato"/>
                        <a:ea typeface="Lato"/>
                        <a:cs typeface="Lato"/>
                        <a:sym typeface="Lato"/>
                      </a:endParaRPr>
                    </a:p>
                  </a:txBody>
                  <a:tcPr marT="63500" marB="63500" marR="63500" marL="63500" anchor="ctr">
                    <a:lnL cap="flat" cmpd="sng" w="12700">
                      <a:solidFill>
                        <a:schemeClr val="accent2"/>
                      </a:solidFill>
                      <a:prstDash val="solid"/>
                      <a:round/>
                      <a:headEnd len="sm" w="sm" type="none"/>
                      <a:tailEnd len="sm" w="sm" type="none"/>
                    </a:lnL>
                    <a:lnR cap="flat" cmpd="sng" w="12700">
                      <a:solidFill>
                        <a:schemeClr val="accent2"/>
                      </a:solidFill>
                      <a:prstDash val="solid"/>
                      <a:round/>
                      <a:headEnd len="sm" w="sm" type="none"/>
                      <a:tailEnd len="sm" w="sm" type="none"/>
                    </a:lnR>
                    <a:lnT cap="flat" cmpd="sng" w="12700">
                      <a:solidFill>
                        <a:schemeClr val="accent2"/>
                      </a:solidFill>
                      <a:prstDash val="solid"/>
                      <a:round/>
                      <a:headEnd len="sm" w="sm" type="none"/>
                      <a:tailEnd len="sm" w="sm" type="none"/>
                    </a:lnT>
                    <a:lnB cap="flat" cmpd="sng" w="12700">
                      <a:solidFill>
                        <a:schemeClr val="accent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200"/>
                        <a:buFont typeface="Arial"/>
                        <a:buNone/>
                      </a:pPr>
                      <a:r>
                        <a:rPr lang="en-GB" sz="1200" u="none" cap="none" strike="noStrike">
                          <a:solidFill>
                            <a:srgbClr val="202124"/>
                          </a:solidFill>
                          <a:latin typeface="Lato"/>
                          <a:ea typeface="Lato"/>
                          <a:cs typeface="Lato"/>
                          <a:sym typeface="Lato"/>
                        </a:rPr>
                        <a:t>Trained experts who solve complex business problems and develop strategies to improve performance. </a:t>
                      </a:r>
                      <a:endParaRPr sz="1200" u="none" cap="none" strike="noStrike">
                        <a:latin typeface="Lato"/>
                        <a:ea typeface="Lato"/>
                        <a:cs typeface="Lato"/>
                        <a:sym typeface="Lato"/>
                      </a:endParaRPr>
                    </a:p>
                  </a:txBody>
                  <a:tcPr marT="63500" marB="63500" marR="63500" marL="63500" anchor="ctr">
                    <a:lnL cap="flat" cmpd="sng" w="12700">
                      <a:solidFill>
                        <a:schemeClr val="accent2"/>
                      </a:solidFill>
                      <a:prstDash val="solid"/>
                      <a:round/>
                      <a:headEnd len="sm" w="sm" type="none"/>
                      <a:tailEnd len="sm" w="sm" type="none"/>
                    </a:lnL>
                    <a:lnR cap="flat" cmpd="sng" w="12700">
                      <a:solidFill>
                        <a:schemeClr val="accent2"/>
                      </a:solidFill>
                      <a:prstDash val="solid"/>
                      <a:round/>
                      <a:headEnd len="sm" w="sm" type="none"/>
                      <a:tailEnd len="sm" w="sm" type="none"/>
                    </a:lnR>
                    <a:lnT cap="flat" cmpd="sng" w="12700">
                      <a:solidFill>
                        <a:schemeClr val="accent2"/>
                      </a:solidFill>
                      <a:prstDash val="solid"/>
                      <a:round/>
                      <a:headEnd len="sm" w="sm" type="none"/>
                      <a:tailEnd len="sm" w="sm" type="none"/>
                    </a:lnT>
                    <a:lnB cap="flat" cmpd="sng" w="12700">
                      <a:solidFill>
                        <a:schemeClr val="accent2"/>
                      </a:solidFill>
                      <a:prstDash val="solid"/>
                      <a:round/>
                      <a:headEnd len="sm" w="sm" type="none"/>
                      <a:tailEnd len="sm" w="sm" type="none"/>
                    </a:lnB>
                    <a:solidFill>
                      <a:schemeClr val="lt1"/>
                    </a:solidFill>
                  </a:tcPr>
                </a:tc>
              </a:tr>
              <a:tr h="459175">
                <a:tc>
                  <a:txBody>
                    <a:bodyPr/>
                    <a:lstStyle/>
                    <a:p>
                      <a:pPr indent="0" lvl="0" marL="0" marR="0" rtl="0" algn="l">
                        <a:lnSpc>
                          <a:spcPct val="100000"/>
                        </a:lnSpc>
                        <a:spcBef>
                          <a:spcPts val="0"/>
                        </a:spcBef>
                        <a:spcAft>
                          <a:spcPts val="0"/>
                        </a:spcAft>
                        <a:buClr>
                          <a:srgbClr val="000000"/>
                        </a:buClr>
                        <a:buSzPts val="1200"/>
                        <a:buFont typeface="Arial"/>
                        <a:buNone/>
                      </a:pPr>
                      <a:r>
                        <a:t/>
                      </a:r>
                      <a:endParaRPr b="1" sz="1200" u="none" cap="none" strike="noStrike">
                        <a:latin typeface="Lato"/>
                        <a:ea typeface="Lato"/>
                        <a:cs typeface="Lato"/>
                        <a:sym typeface="Lato"/>
                      </a:endParaRPr>
                    </a:p>
                  </a:txBody>
                  <a:tcPr marT="63500" marB="63500" marR="63500" marL="63500" anchor="ctr">
                    <a:lnL cap="flat" cmpd="sng" w="12700">
                      <a:solidFill>
                        <a:schemeClr val="accent2"/>
                      </a:solidFill>
                      <a:prstDash val="solid"/>
                      <a:round/>
                      <a:headEnd len="sm" w="sm" type="none"/>
                      <a:tailEnd len="sm" w="sm" type="none"/>
                    </a:lnL>
                    <a:lnR cap="flat" cmpd="sng" w="12700">
                      <a:solidFill>
                        <a:schemeClr val="accent2"/>
                      </a:solidFill>
                      <a:prstDash val="solid"/>
                      <a:round/>
                      <a:headEnd len="sm" w="sm" type="none"/>
                      <a:tailEnd len="sm" w="sm" type="none"/>
                    </a:lnR>
                    <a:lnT cap="flat" cmpd="sng" w="12700">
                      <a:solidFill>
                        <a:schemeClr val="accent2"/>
                      </a:solidFill>
                      <a:prstDash val="solid"/>
                      <a:round/>
                      <a:headEnd len="sm" w="sm" type="none"/>
                      <a:tailEnd len="sm" w="sm" type="none"/>
                    </a:lnT>
                    <a:lnB cap="flat" cmpd="sng" w="12700">
                      <a:solidFill>
                        <a:schemeClr val="accent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200"/>
                        <a:buFont typeface="Arial"/>
                        <a:buNone/>
                      </a:pPr>
                      <a:r>
                        <a:rPr lang="en-GB" sz="1200" u="none" cap="none" strike="noStrike">
                          <a:solidFill>
                            <a:srgbClr val="202124"/>
                          </a:solidFill>
                          <a:latin typeface="Lato"/>
                          <a:ea typeface="Lato"/>
                          <a:cs typeface="Lato"/>
                          <a:sym typeface="Lato"/>
                        </a:rPr>
                        <a:t>Creates and maintains a favourable public image for their employer or client.</a:t>
                      </a:r>
                      <a:endParaRPr sz="1200" u="none" cap="none" strike="noStrike">
                        <a:latin typeface="Lato"/>
                        <a:ea typeface="Lato"/>
                        <a:cs typeface="Lato"/>
                        <a:sym typeface="Lato"/>
                      </a:endParaRPr>
                    </a:p>
                  </a:txBody>
                  <a:tcPr marT="63500" marB="63500" marR="63500" marL="63500" anchor="ctr">
                    <a:lnL cap="flat" cmpd="sng" w="12700">
                      <a:solidFill>
                        <a:schemeClr val="accent2"/>
                      </a:solidFill>
                      <a:prstDash val="solid"/>
                      <a:round/>
                      <a:headEnd len="sm" w="sm" type="none"/>
                      <a:tailEnd len="sm" w="sm" type="none"/>
                    </a:lnL>
                    <a:lnR cap="flat" cmpd="sng" w="12700">
                      <a:solidFill>
                        <a:schemeClr val="accent2"/>
                      </a:solidFill>
                      <a:prstDash val="solid"/>
                      <a:round/>
                      <a:headEnd len="sm" w="sm" type="none"/>
                      <a:tailEnd len="sm" w="sm" type="none"/>
                    </a:lnR>
                    <a:lnT cap="flat" cmpd="sng" w="12700">
                      <a:solidFill>
                        <a:schemeClr val="accent2"/>
                      </a:solidFill>
                      <a:prstDash val="solid"/>
                      <a:round/>
                      <a:headEnd len="sm" w="sm" type="none"/>
                      <a:tailEnd len="sm" w="sm" type="none"/>
                    </a:lnT>
                    <a:lnB cap="flat" cmpd="sng" w="12700">
                      <a:solidFill>
                        <a:schemeClr val="accent2"/>
                      </a:solidFill>
                      <a:prstDash val="solid"/>
                      <a:round/>
                      <a:headEnd len="sm" w="sm" type="none"/>
                      <a:tailEnd len="sm" w="sm" type="none"/>
                    </a:lnB>
                    <a:solidFill>
                      <a:schemeClr val="lt1"/>
                    </a:solidFill>
                  </a:tcPr>
                </a:tc>
              </a:tr>
              <a:tr h="459175">
                <a:tc>
                  <a:txBody>
                    <a:bodyPr/>
                    <a:lstStyle/>
                    <a:p>
                      <a:pPr indent="0" lvl="0" marL="0" marR="0" rtl="0" algn="l">
                        <a:lnSpc>
                          <a:spcPct val="100000"/>
                        </a:lnSpc>
                        <a:spcBef>
                          <a:spcPts val="0"/>
                        </a:spcBef>
                        <a:spcAft>
                          <a:spcPts val="0"/>
                        </a:spcAft>
                        <a:buClr>
                          <a:srgbClr val="000000"/>
                        </a:buClr>
                        <a:buSzPts val="1200"/>
                        <a:buFont typeface="Arial"/>
                        <a:buNone/>
                      </a:pPr>
                      <a:r>
                        <a:t/>
                      </a:r>
                      <a:endParaRPr b="1" sz="1200" u="none" cap="none" strike="noStrike">
                        <a:latin typeface="Lato"/>
                        <a:ea typeface="Lato"/>
                        <a:cs typeface="Lato"/>
                        <a:sym typeface="Lato"/>
                      </a:endParaRPr>
                    </a:p>
                  </a:txBody>
                  <a:tcPr marT="63500" marB="63500" marR="63500" marL="63500" anchor="ctr">
                    <a:lnL cap="flat" cmpd="sng" w="12700">
                      <a:solidFill>
                        <a:schemeClr val="accent2"/>
                      </a:solidFill>
                      <a:prstDash val="solid"/>
                      <a:round/>
                      <a:headEnd len="sm" w="sm" type="none"/>
                      <a:tailEnd len="sm" w="sm" type="none"/>
                    </a:lnL>
                    <a:lnR cap="flat" cmpd="sng" w="12700">
                      <a:solidFill>
                        <a:schemeClr val="accent2"/>
                      </a:solidFill>
                      <a:prstDash val="solid"/>
                      <a:round/>
                      <a:headEnd len="sm" w="sm" type="none"/>
                      <a:tailEnd len="sm" w="sm" type="none"/>
                    </a:lnR>
                    <a:lnT cap="flat" cmpd="sng" w="12700">
                      <a:solidFill>
                        <a:schemeClr val="accent2"/>
                      </a:solidFill>
                      <a:prstDash val="solid"/>
                      <a:round/>
                      <a:headEnd len="sm" w="sm" type="none"/>
                      <a:tailEnd len="sm" w="sm" type="none"/>
                    </a:lnT>
                    <a:lnB cap="flat" cmpd="sng" w="12700">
                      <a:solidFill>
                        <a:schemeClr val="accent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200"/>
                        <a:buFont typeface="Arial"/>
                        <a:buNone/>
                      </a:pPr>
                      <a:r>
                        <a:rPr lang="en-GB" sz="1200" u="none" cap="none" strike="noStrike">
                          <a:latin typeface="Lato"/>
                          <a:ea typeface="Lato"/>
                          <a:cs typeface="Lato"/>
                          <a:sym typeface="Lato"/>
                        </a:rPr>
                        <a:t>Plans how to promote products, services</a:t>
                      </a:r>
                      <a:r>
                        <a:rPr lang="en-GB" sz="1200">
                          <a:latin typeface="Lato"/>
                          <a:ea typeface="Lato"/>
                          <a:cs typeface="Lato"/>
                          <a:sym typeface="Lato"/>
                        </a:rPr>
                        <a:t> </a:t>
                      </a:r>
                      <a:r>
                        <a:rPr lang="en-GB" sz="1200" u="none" cap="none" strike="noStrike">
                          <a:latin typeface="Lato"/>
                          <a:ea typeface="Lato"/>
                          <a:cs typeface="Lato"/>
                          <a:sym typeface="Lato"/>
                        </a:rPr>
                        <a:t>or brands, using advertisements, email campaigns, social media and events.</a:t>
                      </a:r>
                      <a:endParaRPr sz="1200" u="none" cap="none" strike="noStrike">
                        <a:latin typeface="Lato"/>
                        <a:ea typeface="Lato"/>
                        <a:cs typeface="Lato"/>
                        <a:sym typeface="Lato"/>
                      </a:endParaRPr>
                    </a:p>
                  </a:txBody>
                  <a:tcPr marT="63500" marB="63500" marR="63500" marL="63500" anchor="ctr">
                    <a:lnL cap="flat" cmpd="sng" w="12700">
                      <a:solidFill>
                        <a:schemeClr val="accent2"/>
                      </a:solidFill>
                      <a:prstDash val="solid"/>
                      <a:round/>
                      <a:headEnd len="sm" w="sm" type="none"/>
                      <a:tailEnd len="sm" w="sm" type="none"/>
                    </a:lnL>
                    <a:lnR cap="flat" cmpd="sng" w="12700">
                      <a:solidFill>
                        <a:schemeClr val="accent2"/>
                      </a:solidFill>
                      <a:prstDash val="solid"/>
                      <a:round/>
                      <a:headEnd len="sm" w="sm" type="none"/>
                      <a:tailEnd len="sm" w="sm" type="none"/>
                    </a:lnR>
                    <a:lnT cap="flat" cmpd="sng" w="12700">
                      <a:solidFill>
                        <a:schemeClr val="accent2"/>
                      </a:solidFill>
                      <a:prstDash val="solid"/>
                      <a:round/>
                      <a:headEnd len="sm" w="sm" type="none"/>
                      <a:tailEnd len="sm" w="sm" type="none"/>
                    </a:lnT>
                    <a:lnB cap="flat" cmpd="sng" w="12700">
                      <a:solidFill>
                        <a:schemeClr val="accent2"/>
                      </a:solidFill>
                      <a:prstDash val="solid"/>
                      <a:round/>
                      <a:headEnd len="sm" w="sm" type="none"/>
                      <a:tailEnd len="sm" w="sm" type="none"/>
                    </a:lnB>
                    <a:solidFill>
                      <a:schemeClr val="lt1"/>
                    </a:solidFill>
                  </a:tcPr>
                </a:tc>
              </a:tr>
              <a:tr h="459175">
                <a:tc>
                  <a:txBody>
                    <a:bodyPr/>
                    <a:lstStyle/>
                    <a:p>
                      <a:pPr indent="0" lvl="0" marL="0" marR="0" rtl="0" algn="l">
                        <a:lnSpc>
                          <a:spcPct val="100000"/>
                        </a:lnSpc>
                        <a:spcBef>
                          <a:spcPts val="0"/>
                        </a:spcBef>
                        <a:spcAft>
                          <a:spcPts val="0"/>
                        </a:spcAft>
                        <a:buClr>
                          <a:srgbClr val="000000"/>
                        </a:buClr>
                        <a:buSzPts val="1200"/>
                        <a:buFont typeface="Arial"/>
                        <a:buNone/>
                      </a:pPr>
                      <a:r>
                        <a:t/>
                      </a:r>
                      <a:endParaRPr b="1" sz="1200" u="none" cap="none" strike="noStrike">
                        <a:latin typeface="Lato"/>
                        <a:ea typeface="Lato"/>
                        <a:cs typeface="Lato"/>
                        <a:sym typeface="Lato"/>
                      </a:endParaRPr>
                    </a:p>
                  </a:txBody>
                  <a:tcPr marT="63500" marB="63500" marR="63500" marL="63500" anchor="ctr">
                    <a:lnL cap="flat" cmpd="sng" w="12700">
                      <a:solidFill>
                        <a:schemeClr val="accent2"/>
                      </a:solidFill>
                      <a:prstDash val="solid"/>
                      <a:round/>
                      <a:headEnd len="sm" w="sm" type="none"/>
                      <a:tailEnd len="sm" w="sm" type="none"/>
                    </a:lnL>
                    <a:lnR cap="flat" cmpd="sng" w="12700">
                      <a:solidFill>
                        <a:schemeClr val="accent2"/>
                      </a:solidFill>
                      <a:prstDash val="solid"/>
                      <a:round/>
                      <a:headEnd len="sm" w="sm" type="none"/>
                      <a:tailEnd len="sm" w="sm" type="none"/>
                    </a:lnR>
                    <a:lnT cap="flat" cmpd="sng" w="12700">
                      <a:solidFill>
                        <a:schemeClr val="accent2"/>
                      </a:solidFill>
                      <a:prstDash val="solid"/>
                      <a:round/>
                      <a:headEnd len="sm" w="sm" type="none"/>
                      <a:tailEnd len="sm" w="sm" type="none"/>
                    </a:lnT>
                    <a:lnB cap="flat" cmpd="sng" w="12700">
                      <a:solidFill>
                        <a:schemeClr val="accent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200"/>
                        <a:buFont typeface="Arial"/>
                        <a:buNone/>
                      </a:pPr>
                      <a:r>
                        <a:rPr lang="en-GB" sz="1200" u="none" cap="none" strike="noStrike">
                          <a:solidFill>
                            <a:srgbClr val="202124"/>
                          </a:solidFill>
                          <a:latin typeface="Lato"/>
                          <a:ea typeface="Lato"/>
                          <a:cs typeface="Lato"/>
                          <a:sym typeface="Lato"/>
                        </a:rPr>
                        <a:t>Helps businesses make critical financial decisions by collecting, tracking and correcting the company's finances.</a:t>
                      </a:r>
                      <a:endParaRPr sz="1200" u="none" cap="none" strike="noStrike">
                        <a:latin typeface="Lato"/>
                        <a:ea typeface="Lato"/>
                        <a:cs typeface="Lato"/>
                        <a:sym typeface="Lato"/>
                      </a:endParaRPr>
                    </a:p>
                  </a:txBody>
                  <a:tcPr marT="63500" marB="63500" marR="63500" marL="63500" anchor="ctr">
                    <a:lnL cap="flat" cmpd="sng" w="12700">
                      <a:solidFill>
                        <a:schemeClr val="accent2"/>
                      </a:solidFill>
                      <a:prstDash val="solid"/>
                      <a:round/>
                      <a:headEnd len="sm" w="sm" type="none"/>
                      <a:tailEnd len="sm" w="sm" type="none"/>
                    </a:lnL>
                    <a:lnR cap="flat" cmpd="sng" w="12700">
                      <a:solidFill>
                        <a:schemeClr val="accent2"/>
                      </a:solidFill>
                      <a:prstDash val="solid"/>
                      <a:round/>
                      <a:headEnd len="sm" w="sm" type="none"/>
                      <a:tailEnd len="sm" w="sm" type="none"/>
                    </a:lnR>
                    <a:lnT cap="flat" cmpd="sng" w="12700">
                      <a:solidFill>
                        <a:schemeClr val="accent2"/>
                      </a:solidFill>
                      <a:prstDash val="solid"/>
                      <a:round/>
                      <a:headEnd len="sm" w="sm" type="none"/>
                      <a:tailEnd len="sm" w="sm" type="none"/>
                    </a:lnT>
                    <a:lnB cap="flat" cmpd="sng" w="12700">
                      <a:solidFill>
                        <a:schemeClr val="accent2"/>
                      </a:solidFill>
                      <a:prstDash val="solid"/>
                      <a:round/>
                      <a:headEnd len="sm" w="sm" type="none"/>
                      <a:tailEnd len="sm" w="sm" type="none"/>
                    </a:lnB>
                    <a:solidFill>
                      <a:schemeClr val="lt1"/>
                    </a:solidFill>
                  </a:tcPr>
                </a:tc>
              </a:tr>
              <a:tr h="459175">
                <a:tc>
                  <a:txBody>
                    <a:bodyPr/>
                    <a:lstStyle/>
                    <a:p>
                      <a:pPr indent="0" lvl="0" marL="0" marR="0" rtl="0" algn="l">
                        <a:lnSpc>
                          <a:spcPct val="100000"/>
                        </a:lnSpc>
                        <a:spcBef>
                          <a:spcPts val="0"/>
                        </a:spcBef>
                        <a:spcAft>
                          <a:spcPts val="0"/>
                        </a:spcAft>
                        <a:buClr>
                          <a:srgbClr val="000000"/>
                        </a:buClr>
                        <a:buSzPts val="1200"/>
                        <a:buFont typeface="Arial"/>
                        <a:buNone/>
                      </a:pPr>
                      <a:r>
                        <a:t/>
                      </a:r>
                      <a:endParaRPr b="1" sz="1200" u="none" cap="none" strike="noStrike">
                        <a:latin typeface="Lato"/>
                        <a:ea typeface="Lato"/>
                        <a:cs typeface="Lato"/>
                        <a:sym typeface="Lato"/>
                      </a:endParaRPr>
                    </a:p>
                  </a:txBody>
                  <a:tcPr marT="63500" marB="63500" marR="63500" marL="63500" anchor="ctr">
                    <a:lnL cap="flat" cmpd="sng" w="12700">
                      <a:solidFill>
                        <a:schemeClr val="accent2"/>
                      </a:solidFill>
                      <a:prstDash val="solid"/>
                      <a:round/>
                      <a:headEnd len="sm" w="sm" type="none"/>
                      <a:tailEnd len="sm" w="sm" type="none"/>
                    </a:lnL>
                    <a:lnR cap="flat" cmpd="sng" w="12700">
                      <a:solidFill>
                        <a:schemeClr val="accent2"/>
                      </a:solidFill>
                      <a:prstDash val="solid"/>
                      <a:round/>
                      <a:headEnd len="sm" w="sm" type="none"/>
                      <a:tailEnd len="sm" w="sm" type="none"/>
                    </a:lnR>
                    <a:lnT cap="flat" cmpd="sng" w="12700">
                      <a:solidFill>
                        <a:schemeClr val="accent2"/>
                      </a:solidFill>
                      <a:prstDash val="solid"/>
                      <a:round/>
                      <a:headEnd len="sm" w="sm" type="none"/>
                      <a:tailEnd len="sm" w="sm" type="none"/>
                    </a:lnT>
                    <a:lnB cap="flat" cmpd="sng" w="12700">
                      <a:solidFill>
                        <a:schemeClr val="accent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200"/>
                        <a:buFont typeface="Arial"/>
                        <a:buNone/>
                      </a:pPr>
                      <a:r>
                        <a:rPr lang="en-GB" sz="1200" u="none" cap="none" strike="noStrike">
                          <a:latin typeface="Lato"/>
                          <a:ea typeface="Lato"/>
                          <a:cs typeface="Lato"/>
                          <a:sym typeface="Lato"/>
                        </a:rPr>
                        <a:t>Builds relationships with customers, suppliers and partners to help businesses grow and improve.</a:t>
                      </a:r>
                      <a:endParaRPr sz="1200" u="none" cap="none" strike="noStrike">
                        <a:latin typeface="Lato"/>
                        <a:ea typeface="Lato"/>
                        <a:cs typeface="Lato"/>
                        <a:sym typeface="Lato"/>
                      </a:endParaRPr>
                    </a:p>
                  </a:txBody>
                  <a:tcPr marT="63500" marB="63500" marR="63500" marL="63500" anchor="ctr">
                    <a:lnL cap="flat" cmpd="sng" w="12700">
                      <a:solidFill>
                        <a:schemeClr val="accent2"/>
                      </a:solidFill>
                      <a:prstDash val="solid"/>
                      <a:round/>
                      <a:headEnd len="sm" w="sm" type="none"/>
                      <a:tailEnd len="sm" w="sm" type="none"/>
                    </a:lnL>
                    <a:lnR cap="flat" cmpd="sng" w="12700">
                      <a:solidFill>
                        <a:schemeClr val="accent2"/>
                      </a:solidFill>
                      <a:prstDash val="solid"/>
                      <a:round/>
                      <a:headEnd len="sm" w="sm" type="none"/>
                      <a:tailEnd len="sm" w="sm" type="none"/>
                    </a:lnR>
                    <a:lnT cap="flat" cmpd="sng" w="12700">
                      <a:solidFill>
                        <a:schemeClr val="accent2"/>
                      </a:solidFill>
                      <a:prstDash val="solid"/>
                      <a:round/>
                      <a:headEnd len="sm" w="sm" type="none"/>
                      <a:tailEnd len="sm" w="sm" type="none"/>
                    </a:lnT>
                    <a:lnB cap="flat" cmpd="sng" w="12700">
                      <a:solidFill>
                        <a:schemeClr val="accent2"/>
                      </a:solidFill>
                      <a:prstDash val="solid"/>
                      <a:round/>
                      <a:headEnd len="sm" w="sm" type="none"/>
                      <a:tailEnd len="sm" w="sm" type="none"/>
                    </a:lnB>
                    <a:solidFill>
                      <a:schemeClr val="lt1"/>
                    </a:solidFill>
                  </a:tcPr>
                </a:tc>
              </a:tr>
              <a:tr h="459175">
                <a:tc>
                  <a:txBody>
                    <a:bodyPr/>
                    <a:lstStyle/>
                    <a:p>
                      <a:pPr indent="0" lvl="0" marL="0" marR="0" rtl="0" algn="l">
                        <a:lnSpc>
                          <a:spcPct val="100000"/>
                        </a:lnSpc>
                        <a:spcBef>
                          <a:spcPts val="0"/>
                        </a:spcBef>
                        <a:spcAft>
                          <a:spcPts val="0"/>
                        </a:spcAft>
                        <a:buClr>
                          <a:srgbClr val="000000"/>
                        </a:buClr>
                        <a:buSzPts val="1200"/>
                        <a:buFont typeface="Arial"/>
                        <a:buNone/>
                      </a:pPr>
                      <a:r>
                        <a:t/>
                      </a:r>
                      <a:endParaRPr b="1" sz="1200" u="none" cap="none" strike="noStrike">
                        <a:latin typeface="Lato"/>
                        <a:ea typeface="Lato"/>
                        <a:cs typeface="Lato"/>
                        <a:sym typeface="Lato"/>
                      </a:endParaRPr>
                    </a:p>
                  </a:txBody>
                  <a:tcPr marT="63500" marB="63500" marR="63500" marL="63500" anchor="ctr">
                    <a:lnL cap="flat" cmpd="sng" w="12700">
                      <a:solidFill>
                        <a:schemeClr val="accent2"/>
                      </a:solidFill>
                      <a:prstDash val="solid"/>
                      <a:round/>
                      <a:headEnd len="sm" w="sm" type="none"/>
                      <a:tailEnd len="sm" w="sm" type="none"/>
                    </a:lnL>
                    <a:lnR cap="flat" cmpd="sng" w="12700">
                      <a:solidFill>
                        <a:schemeClr val="accent2"/>
                      </a:solidFill>
                      <a:prstDash val="solid"/>
                      <a:round/>
                      <a:headEnd len="sm" w="sm" type="none"/>
                      <a:tailEnd len="sm" w="sm" type="none"/>
                    </a:lnR>
                    <a:lnT cap="flat" cmpd="sng" w="12700">
                      <a:solidFill>
                        <a:schemeClr val="accent2"/>
                      </a:solidFill>
                      <a:prstDash val="solid"/>
                      <a:round/>
                      <a:headEnd len="sm" w="sm" type="none"/>
                      <a:tailEnd len="sm" w="sm" type="none"/>
                    </a:lnT>
                    <a:lnB cap="flat" cmpd="sng" w="12700">
                      <a:solidFill>
                        <a:schemeClr val="accent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200"/>
                        <a:buFont typeface="Arial"/>
                        <a:buNone/>
                      </a:pPr>
                      <a:r>
                        <a:rPr lang="en-GB" sz="1200" u="none" cap="none" strike="noStrike">
                          <a:latin typeface="Lato"/>
                          <a:ea typeface="Lato"/>
                          <a:cs typeface="Lato"/>
                          <a:sym typeface="Lato"/>
                        </a:rPr>
                        <a:t>Helps stock market traders, stockbrokers and fund managers make decisions about investments.</a:t>
                      </a:r>
                      <a:endParaRPr sz="1200" u="none" cap="none" strike="noStrike">
                        <a:latin typeface="Lato"/>
                        <a:ea typeface="Lato"/>
                        <a:cs typeface="Lato"/>
                        <a:sym typeface="Lato"/>
                      </a:endParaRPr>
                    </a:p>
                  </a:txBody>
                  <a:tcPr marT="63500" marB="63500" marR="63500" marL="63500" anchor="ctr">
                    <a:lnL cap="flat" cmpd="sng" w="12700">
                      <a:solidFill>
                        <a:schemeClr val="accent2"/>
                      </a:solidFill>
                      <a:prstDash val="solid"/>
                      <a:round/>
                      <a:headEnd len="sm" w="sm" type="none"/>
                      <a:tailEnd len="sm" w="sm" type="none"/>
                    </a:lnL>
                    <a:lnR cap="flat" cmpd="sng" w="12700">
                      <a:solidFill>
                        <a:schemeClr val="accent2"/>
                      </a:solidFill>
                      <a:prstDash val="solid"/>
                      <a:round/>
                      <a:headEnd len="sm" w="sm" type="none"/>
                      <a:tailEnd len="sm" w="sm" type="none"/>
                    </a:lnR>
                    <a:lnT cap="flat" cmpd="sng" w="12700">
                      <a:solidFill>
                        <a:schemeClr val="accent2"/>
                      </a:solidFill>
                      <a:prstDash val="solid"/>
                      <a:round/>
                      <a:headEnd len="sm" w="sm" type="none"/>
                      <a:tailEnd len="sm" w="sm" type="none"/>
                    </a:lnT>
                    <a:lnB cap="flat" cmpd="sng" w="12700">
                      <a:solidFill>
                        <a:schemeClr val="accent2"/>
                      </a:solidFill>
                      <a:prstDash val="solid"/>
                      <a:round/>
                      <a:headEnd len="sm" w="sm" type="none"/>
                      <a:tailEnd len="sm" w="sm" type="none"/>
                    </a:lnB>
                    <a:solidFill>
                      <a:schemeClr val="lt1"/>
                    </a:solidFill>
                  </a:tcPr>
                </a:tc>
              </a:tr>
              <a:tr h="502425">
                <a:tc>
                  <a:txBody>
                    <a:bodyPr/>
                    <a:lstStyle/>
                    <a:p>
                      <a:pPr indent="0" lvl="0" marL="0" marR="0" rtl="0" algn="l">
                        <a:lnSpc>
                          <a:spcPct val="115000"/>
                        </a:lnSpc>
                        <a:spcBef>
                          <a:spcPts val="0"/>
                        </a:spcBef>
                        <a:spcAft>
                          <a:spcPts val="0"/>
                        </a:spcAft>
                        <a:buClr>
                          <a:srgbClr val="000000"/>
                        </a:buClr>
                        <a:buSzPts val="1200"/>
                        <a:buFont typeface="Arial"/>
                        <a:buNone/>
                      </a:pPr>
                      <a:r>
                        <a:t/>
                      </a:r>
                      <a:endParaRPr b="1" sz="1200" u="none" cap="none" strike="noStrike">
                        <a:latin typeface="Lato"/>
                        <a:ea typeface="Lato"/>
                        <a:cs typeface="Lato"/>
                        <a:sym typeface="Lato"/>
                      </a:endParaRPr>
                    </a:p>
                  </a:txBody>
                  <a:tcPr marT="63500" marB="63500" marR="63500" marL="63500" anchor="ctr">
                    <a:lnL cap="flat" cmpd="sng" w="12700">
                      <a:solidFill>
                        <a:schemeClr val="accent2"/>
                      </a:solidFill>
                      <a:prstDash val="solid"/>
                      <a:round/>
                      <a:headEnd len="sm" w="sm" type="none"/>
                      <a:tailEnd len="sm" w="sm" type="none"/>
                    </a:lnL>
                    <a:lnR cap="flat" cmpd="sng" w="12700">
                      <a:solidFill>
                        <a:schemeClr val="accent2"/>
                      </a:solidFill>
                      <a:prstDash val="solid"/>
                      <a:round/>
                      <a:headEnd len="sm" w="sm" type="none"/>
                      <a:tailEnd len="sm" w="sm" type="none"/>
                    </a:lnR>
                    <a:lnT cap="flat" cmpd="sng" w="12700">
                      <a:solidFill>
                        <a:schemeClr val="accent2"/>
                      </a:solidFill>
                      <a:prstDash val="solid"/>
                      <a:round/>
                      <a:headEnd len="sm" w="sm" type="none"/>
                      <a:tailEnd len="sm" w="sm" type="none"/>
                    </a:lnT>
                    <a:lnB cap="flat" cmpd="sng" w="12700">
                      <a:solidFill>
                        <a:schemeClr val="accent2"/>
                      </a:solidFill>
                      <a:prstDash val="solid"/>
                      <a:round/>
                      <a:headEnd len="sm" w="sm" type="none"/>
                      <a:tailEnd len="sm" w="sm" type="none"/>
                    </a:lnB>
                    <a:solidFill>
                      <a:schemeClr val="lt1"/>
                    </a:solidFill>
                  </a:tcPr>
                </a:tc>
                <a:tc>
                  <a:txBody>
                    <a:bodyPr/>
                    <a:lstStyle/>
                    <a:p>
                      <a:pPr indent="0" lvl="0" marL="0" marR="0" rtl="0" algn="l">
                        <a:lnSpc>
                          <a:spcPct val="115000"/>
                        </a:lnSpc>
                        <a:spcBef>
                          <a:spcPts val="0"/>
                        </a:spcBef>
                        <a:spcAft>
                          <a:spcPts val="0"/>
                        </a:spcAft>
                        <a:buClr>
                          <a:srgbClr val="000000"/>
                        </a:buClr>
                        <a:buSzPts val="1200"/>
                        <a:buFont typeface="Arial"/>
                        <a:buNone/>
                      </a:pPr>
                      <a:r>
                        <a:rPr lang="en-GB" sz="1200" u="none" cap="none" strike="noStrike">
                          <a:solidFill>
                            <a:srgbClr val="202124"/>
                          </a:solidFill>
                          <a:latin typeface="Lato"/>
                          <a:ea typeface="Lato"/>
                          <a:cs typeface="Lato"/>
                          <a:sym typeface="Lato"/>
                        </a:rPr>
                        <a:t>Carries out support activities for individuals and managers including administration, diary management and event planning.</a:t>
                      </a:r>
                      <a:endParaRPr sz="1200" u="none" cap="none" strike="noStrike">
                        <a:latin typeface="Lato"/>
                        <a:ea typeface="Lato"/>
                        <a:cs typeface="Lato"/>
                        <a:sym typeface="Lato"/>
                      </a:endParaRPr>
                    </a:p>
                  </a:txBody>
                  <a:tcPr marT="63500" marB="63500" marR="63500" marL="63500" anchor="ctr">
                    <a:lnL cap="flat" cmpd="sng" w="12700">
                      <a:solidFill>
                        <a:schemeClr val="accent2"/>
                      </a:solidFill>
                      <a:prstDash val="solid"/>
                      <a:round/>
                      <a:headEnd len="sm" w="sm" type="none"/>
                      <a:tailEnd len="sm" w="sm" type="none"/>
                    </a:lnL>
                    <a:lnR cap="flat" cmpd="sng" w="12700">
                      <a:solidFill>
                        <a:schemeClr val="accent2"/>
                      </a:solidFill>
                      <a:prstDash val="solid"/>
                      <a:round/>
                      <a:headEnd len="sm" w="sm" type="none"/>
                      <a:tailEnd len="sm" w="sm" type="none"/>
                    </a:lnR>
                    <a:lnT cap="flat" cmpd="sng" w="12700">
                      <a:solidFill>
                        <a:schemeClr val="accent2"/>
                      </a:solidFill>
                      <a:prstDash val="solid"/>
                      <a:round/>
                      <a:headEnd len="sm" w="sm" type="none"/>
                      <a:tailEnd len="sm" w="sm" type="none"/>
                    </a:lnT>
                    <a:lnB cap="flat" cmpd="sng" w="12700">
                      <a:solidFill>
                        <a:schemeClr val="accent2"/>
                      </a:solidFill>
                      <a:prstDash val="solid"/>
                      <a:round/>
                      <a:headEnd len="sm" w="sm" type="none"/>
                      <a:tailEnd len="sm" w="sm" type="none"/>
                    </a:lnB>
                    <a:solidFill>
                      <a:schemeClr val="lt1"/>
                    </a:solidFill>
                  </a:tcPr>
                </a:tc>
              </a:tr>
            </a:tbl>
          </a:graphicData>
        </a:graphic>
      </p:graphicFrame>
      <p:sp>
        <p:nvSpPr>
          <p:cNvPr id="127" name="Google Shape;127;p7"/>
          <p:cNvSpPr txBox="1"/>
          <p:nvPr/>
        </p:nvSpPr>
        <p:spPr>
          <a:xfrm>
            <a:off x="228600" y="1099625"/>
            <a:ext cx="1016700" cy="369300"/>
          </a:xfrm>
          <a:prstGeom prst="rect">
            <a:avLst/>
          </a:prstGeom>
          <a:solidFill>
            <a:schemeClr val="lt1"/>
          </a:solid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0" i="0" lang="en-GB" sz="1200" u="none" cap="none" strike="noStrike">
                <a:solidFill>
                  <a:srgbClr val="38761D"/>
                </a:solidFill>
                <a:latin typeface="Lato"/>
                <a:ea typeface="Lato"/>
                <a:cs typeface="Lato"/>
                <a:sym typeface="Lato"/>
              </a:rPr>
              <a:t>Auditor</a:t>
            </a:r>
            <a:endParaRPr b="0" i="0" sz="1200" u="none" cap="none" strike="noStrike">
              <a:solidFill>
                <a:srgbClr val="38761D"/>
              </a:solidFill>
              <a:latin typeface="Lato"/>
              <a:ea typeface="Lato"/>
              <a:cs typeface="Lato"/>
              <a:sym typeface="Lato"/>
            </a:endParaRPr>
          </a:p>
        </p:txBody>
      </p:sp>
      <p:sp>
        <p:nvSpPr>
          <p:cNvPr id="128" name="Google Shape;128;p7"/>
          <p:cNvSpPr txBox="1"/>
          <p:nvPr/>
        </p:nvSpPr>
        <p:spPr>
          <a:xfrm>
            <a:off x="228600" y="1588575"/>
            <a:ext cx="19074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0" i="0" lang="en-GB" sz="1200" u="none" cap="none" strike="noStrike">
                <a:solidFill>
                  <a:srgbClr val="38761D"/>
                </a:solidFill>
                <a:latin typeface="Lato"/>
                <a:ea typeface="Lato"/>
                <a:cs typeface="Lato"/>
                <a:sym typeface="Lato"/>
              </a:rPr>
              <a:t>Management consultant</a:t>
            </a:r>
            <a:endParaRPr b="0" i="0" sz="1200" u="none" cap="none" strike="noStrike">
              <a:solidFill>
                <a:srgbClr val="38761D"/>
              </a:solidFill>
              <a:latin typeface="Lato"/>
              <a:ea typeface="Lato"/>
              <a:cs typeface="Lato"/>
              <a:sym typeface="Lato"/>
            </a:endParaRPr>
          </a:p>
        </p:txBody>
      </p:sp>
      <p:sp>
        <p:nvSpPr>
          <p:cNvPr id="129" name="Google Shape;129;p7"/>
          <p:cNvSpPr txBox="1"/>
          <p:nvPr/>
        </p:nvSpPr>
        <p:spPr>
          <a:xfrm>
            <a:off x="228600" y="2077525"/>
            <a:ext cx="1831200" cy="369300"/>
          </a:xfrm>
          <a:prstGeom prst="rect">
            <a:avLst/>
          </a:prstGeom>
          <a:solidFill>
            <a:schemeClr val="lt1"/>
          </a:solid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0" i="0" lang="en-GB" sz="1200" u="none" cap="none" strike="noStrike">
                <a:solidFill>
                  <a:srgbClr val="38761D"/>
                </a:solidFill>
                <a:latin typeface="Lato"/>
                <a:ea typeface="Lato"/>
                <a:cs typeface="Lato"/>
                <a:sym typeface="Lato"/>
              </a:rPr>
              <a:t>PR manager</a:t>
            </a:r>
            <a:endParaRPr b="0" i="0" sz="1200" u="none" cap="none" strike="noStrike">
              <a:solidFill>
                <a:srgbClr val="38761D"/>
              </a:solidFill>
              <a:latin typeface="Lato"/>
              <a:ea typeface="Lato"/>
              <a:cs typeface="Lato"/>
              <a:sym typeface="Lato"/>
            </a:endParaRPr>
          </a:p>
        </p:txBody>
      </p:sp>
      <p:sp>
        <p:nvSpPr>
          <p:cNvPr id="130" name="Google Shape;130;p7"/>
          <p:cNvSpPr txBox="1"/>
          <p:nvPr/>
        </p:nvSpPr>
        <p:spPr>
          <a:xfrm>
            <a:off x="228600" y="2490275"/>
            <a:ext cx="1831200" cy="369300"/>
          </a:xfrm>
          <a:prstGeom prst="rect">
            <a:avLst/>
          </a:prstGeom>
          <a:solidFill>
            <a:schemeClr val="lt1"/>
          </a:solid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0" i="0" lang="en-GB" sz="1200" u="none" cap="none" strike="noStrike">
                <a:solidFill>
                  <a:srgbClr val="38761D"/>
                </a:solidFill>
                <a:latin typeface="Lato"/>
                <a:ea typeface="Lato"/>
                <a:cs typeface="Lato"/>
                <a:sym typeface="Lato"/>
              </a:rPr>
              <a:t>Marketing manager</a:t>
            </a:r>
            <a:endParaRPr b="0" i="0" sz="1200" u="none" cap="none" strike="noStrike">
              <a:solidFill>
                <a:srgbClr val="38761D"/>
              </a:solidFill>
              <a:latin typeface="Lato"/>
              <a:ea typeface="Lato"/>
              <a:cs typeface="Lato"/>
              <a:sym typeface="Lato"/>
            </a:endParaRPr>
          </a:p>
        </p:txBody>
      </p:sp>
      <p:sp>
        <p:nvSpPr>
          <p:cNvPr id="131" name="Google Shape;131;p7"/>
          <p:cNvSpPr txBox="1"/>
          <p:nvPr/>
        </p:nvSpPr>
        <p:spPr>
          <a:xfrm>
            <a:off x="228600" y="3032700"/>
            <a:ext cx="1831200" cy="369300"/>
          </a:xfrm>
          <a:prstGeom prst="rect">
            <a:avLst/>
          </a:prstGeom>
          <a:solidFill>
            <a:schemeClr val="lt1"/>
          </a:solid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0" i="0" lang="en-GB" sz="1200" u="none" cap="none" strike="noStrike">
                <a:solidFill>
                  <a:srgbClr val="38761D"/>
                </a:solidFill>
                <a:latin typeface="Lato"/>
                <a:ea typeface="Lato"/>
                <a:cs typeface="Lato"/>
                <a:sym typeface="Lato"/>
              </a:rPr>
              <a:t>Accountant</a:t>
            </a:r>
            <a:endParaRPr b="0" i="0" sz="1200" u="none" cap="none" strike="noStrike">
              <a:solidFill>
                <a:srgbClr val="38761D"/>
              </a:solidFill>
              <a:latin typeface="Lato"/>
              <a:ea typeface="Lato"/>
              <a:cs typeface="Lato"/>
              <a:sym typeface="Lato"/>
            </a:endParaRPr>
          </a:p>
        </p:txBody>
      </p:sp>
      <p:sp>
        <p:nvSpPr>
          <p:cNvPr id="132" name="Google Shape;132;p7"/>
          <p:cNvSpPr txBox="1"/>
          <p:nvPr/>
        </p:nvSpPr>
        <p:spPr>
          <a:xfrm>
            <a:off x="228600" y="3404066"/>
            <a:ext cx="1831200" cy="554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0" i="0" lang="en-GB" sz="1200" u="none" cap="none" strike="noStrike">
                <a:solidFill>
                  <a:srgbClr val="38761D"/>
                </a:solidFill>
                <a:latin typeface="Lato"/>
                <a:ea typeface="Lato"/>
                <a:cs typeface="Lato"/>
                <a:sym typeface="Lato"/>
              </a:rPr>
              <a:t>Business development manager</a:t>
            </a:r>
            <a:endParaRPr b="0" i="0" sz="1200" u="none" cap="none" strike="noStrike">
              <a:solidFill>
                <a:srgbClr val="38761D"/>
              </a:solidFill>
              <a:latin typeface="Lato"/>
              <a:ea typeface="Lato"/>
              <a:cs typeface="Lato"/>
              <a:sym typeface="Lato"/>
            </a:endParaRPr>
          </a:p>
        </p:txBody>
      </p:sp>
      <p:sp>
        <p:nvSpPr>
          <p:cNvPr id="133" name="Google Shape;133;p7"/>
          <p:cNvSpPr/>
          <p:nvPr/>
        </p:nvSpPr>
        <p:spPr>
          <a:xfrm>
            <a:off x="7608525" y="536375"/>
            <a:ext cx="1359900" cy="632700"/>
          </a:xfrm>
          <a:prstGeom prst="roundRect">
            <a:avLst>
              <a:gd fmla="val 16667" name="adj"/>
            </a:avLst>
          </a:prstGeom>
          <a:solidFill>
            <a:schemeClr val="accent2"/>
          </a:solidFill>
          <a:ln cap="flat" cmpd="sng" w="9525">
            <a:solidFill>
              <a:schemeClr val="accent2"/>
            </a:solidFill>
            <a:prstDash val="solid"/>
            <a:round/>
            <a:headEnd len="sm" w="sm" type="none"/>
            <a:tailEnd len="sm" w="sm" type="none"/>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i="0" lang="en-GB" sz="1800" u="sng" cap="none" strike="noStrike">
                <a:solidFill>
                  <a:schemeClr val="dk1"/>
                </a:solidFill>
                <a:latin typeface="Lato"/>
                <a:ea typeface="Lato"/>
                <a:cs typeface="Lato"/>
                <a:sym typeface="Lato"/>
              </a:rPr>
              <a:t>Answers</a:t>
            </a:r>
            <a:endParaRPr b="0" i="0" sz="1600" u="none" cap="none" strike="noStrike">
              <a:solidFill>
                <a:schemeClr val="dk1"/>
              </a:solidFill>
              <a:latin typeface="Lato"/>
              <a:ea typeface="Lato"/>
              <a:cs typeface="Lato"/>
              <a:sym typeface="Lato"/>
            </a:endParaRPr>
          </a:p>
        </p:txBody>
      </p:sp>
      <p:sp>
        <p:nvSpPr>
          <p:cNvPr id="134" name="Google Shape;134;p7"/>
          <p:cNvSpPr txBox="1"/>
          <p:nvPr/>
        </p:nvSpPr>
        <p:spPr>
          <a:xfrm>
            <a:off x="228600" y="3987875"/>
            <a:ext cx="1831200" cy="369300"/>
          </a:xfrm>
          <a:prstGeom prst="rect">
            <a:avLst/>
          </a:prstGeom>
          <a:solidFill>
            <a:schemeClr val="lt1"/>
          </a:solid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0" i="0" lang="en-GB" sz="1200" u="none" cap="none" strike="noStrike">
                <a:solidFill>
                  <a:srgbClr val="38761D"/>
                </a:solidFill>
                <a:latin typeface="Lato"/>
                <a:ea typeface="Lato"/>
                <a:cs typeface="Lato"/>
                <a:sym typeface="Lato"/>
              </a:rPr>
              <a:t>Investment analyst</a:t>
            </a:r>
            <a:endParaRPr b="0" i="0" sz="1200" u="none" cap="none" strike="noStrike">
              <a:solidFill>
                <a:srgbClr val="38761D"/>
              </a:solidFill>
              <a:latin typeface="Lato"/>
              <a:ea typeface="Lato"/>
              <a:cs typeface="Lato"/>
              <a:sym typeface="Lato"/>
            </a:endParaRPr>
          </a:p>
        </p:txBody>
      </p:sp>
      <p:sp>
        <p:nvSpPr>
          <p:cNvPr id="135" name="Google Shape;135;p7"/>
          <p:cNvSpPr txBox="1"/>
          <p:nvPr/>
        </p:nvSpPr>
        <p:spPr>
          <a:xfrm>
            <a:off x="228600" y="4502650"/>
            <a:ext cx="1831200" cy="369300"/>
          </a:xfrm>
          <a:prstGeom prst="rect">
            <a:avLst/>
          </a:prstGeom>
          <a:solidFill>
            <a:schemeClr val="lt1"/>
          </a:solid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200"/>
              <a:buFont typeface="Arial"/>
              <a:buNone/>
            </a:pPr>
            <a:r>
              <a:rPr b="0" i="0" lang="en-GB" sz="1200" u="none" cap="none" strike="noStrike">
                <a:solidFill>
                  <a:srgbClr val="38761D"/>
                </a:solidFill>
                <a:latin typeface="Lato"/>
                <a:ea typeface="Lato"/>
                <a:cs typeface="Lato"/>
                <a:sym typeface="Lato"/>
              </a:rPr>
              <a:t>Personal assistant</a:t>
            </a:r>
            <a:endParaRPr b="0" i="0" sz="1200" u="none" cap="none" strike="noStrike">
              <a:solidFill>
                <a:srgbClr val="38761D"/>
              </a:solidFill>
              <a:latin typeface="Lato"/>
              <a:ea typeface="Lato"/>
              <a:cs typeface="Lato"/>
              <a:sym typeface="La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8"/>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i="0" lang="en-GB" sz="2900" u="none" cap="none" strike="noStrike">
                <a:latin typeface="Lato"/>
                <a:ea typeface="Lato"/>
                <a:cs typeface="Lato"/>
                <a:sym typeface="Lato"/>
              </a:rPr>
              <a:t>Case Studies </a:t>
            </a:r>
            <a:endParaRPr b="1" i="0" sz="2900" u="none" cap="none" strike="noStrike">
              <a:latin typeface="Lato"/>
              <a:ea typeface="Lato"/>
              <a:cs typeface="Lato"/>
              <a:sym typeface="Lato"/>
            </a:endParaRPr>
          </a:p>
        </p:txBody>
      </p:sp>
      <p:sp>
        <p:nvSpPr>
          <p:cNvPr id="141" name="Google Shape;141;p8"/>
          <p:cNvSpPr txBox="1"/>
          <p:nvPr/>
        </p:nvSpPr>
        <p:spPr>
          <a:xfrm>
            <a:off x="222325" y="1311300"/>
            <a:ext cx="5037600" cy="2979900"/>
          </a:xfrm>
          <a:prstGeom prst="rect">
            <a:avLst/>
          </a:prstGeom>
          <a:noFill/>
          <a:ln cap="flat" cmpd="sng" w="19050">
            <a:solidFill>
              <a:schemeClr val="accent2"/>
            </a:solidFill>
            <a:prstDash val="solid"/>
            <a:round/>
            <a:headEnd len="sm" w="sm" type="none"/>
            <a:tailEnd len="sm" w="sm" type="none"/>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600"/>
              <a:buFont typeface="Arial"/>
              <a:buNone/>
            </a:pPr>
            <a:r>
              <a:rPr b="1" i="0" lang="en-GB" sz="1600" u="none" cap="none" strike="noStrike">
                <a:solidFill>
                  <a:schemeClr val="dk1"/>
                </a:solidFill>
                <a:latin typeface="Lato"/>
                <a:ea typeface="Lato"/>
                <a:cs typeface="Lato"/>
                <a:sym typeface="Lato"/>
              </a:rPr>
              <a:t>Example:</a:t>
            </a:r>
            <a:endParaRPr b="1" i="0" sz="1600" u="none" cap="none" strike="noStrike">
              <a:solidFill>
                <a:schemeClr val="dk1"/>
              </a:solidFill>
              <a:latin typeface="Lato"/>
              <a:ea typeface="Lato"/>
              <a:cs typeface="Lato"/>
              <a:sym typeface="Lato"/>
            </a:endParaRPr>
          </a:p>
          <a:p>
            <a:pPr indent="-330200" lvl="0" marL="457200" marR="0" rtl="0" algn="l">
              <a:lnSpc>
                <a:spcPct val="115000"/>
              </a:lnSpc>
              <a:spcBef>
                <a:spcPts val="0"/>
              </a:spcBef>
              <a:spcAft>
                <a:spcPts val="0"/>
              </a:spcAft>
              <a:buClr>
                <a:schemeClr val="dk1"/>
              </a:buClr>
              <a:buSzPts val="1600"/>
              <a:buFont typeface="Lato"/>
              <a:buChar char="●"/>
            </a:pPr>
            <a:r>
              <a:rPr b="0" i="0" lang="en-GB" sz="1600" u="none" cap="none" strike="noStrike">
                <a:solidFill>
                  <a:schemeClr val="dk1"/>
                </a:solidFill>
                <a:latin typeface="Lato"/>
                <a:ea typeface="Lato"/>
                <a:cs typeface="Lato"/>
                <a:sym typeface="Lato"/>
              </a:rPr>
              <a:t>Every job has its advantages and disadvantages. </a:t>
            </a:r>
            <a:endParaRPr b="0" i="0" sz="1600" u="none" cap="none" strike="noStrike">
              <a:solidFill>
                <a:schemeClr val="dk1"/>
              </a:solidFill>
              <a:latin typeface="Lato"/>
              <a:ea typeface="Lato"/>
              <a:cs typeface="Lato"/>
              <a:sym typeface="Lato"/>
            </a:endParaRPr>
          </a:p>
          <a:p>
            <a:pPr indent="-330200" lvl="0" marL="457200" marR="0" rtl="0" algn="l">
              <a:lnSpc>
                <a:spcPct val="115000"/>
              </a:lnSpc>
              <a:spcBef>
                <a:spcPts val="0"/>
              </a:spcBef>
              <a:spcAft>
                <a:spcPts val="0"/>
              </a:spcAft>
              <a:buClr>
                <a:schemeClr val="dk1"/>
              </a:buClr>
              <a:buSzPts val="1600"/>
              <a:buFont typeface="Lato"/>
              <a:buChar char="●"/>
            </a:pPr>
            <a:r>
              <a:rPr b="0" i="0" lang="en-GB" sz="1600" u="none" cap="none" strike="noStrike">
                <a:solidFill>
                  <a:schemeClr val="dk1"/>
                </a:solidFill>
                <a:latin typeface="Lato"/>
                <a:ea typeface="Lato"/>
                <a:cs typeface="Lato"/>
                <a:sym typeface="Lato"/>
              </a:rPr>
              <a:t>Read through the example role (Accountant)</a:t>
            </a:r>
            <a:endParaRPr b="0" i="0" sz="1600" u="none" cap="none" strike="noStrike">
              <a:solidFill>
                <a:schemeClr val="dk1"/>
              </a:solidFill>
              <a:latin typeface="Lato"/>
              <a:ea typeface="Lato"/>
              <a:cs typeface="Lato"/>
              <a:sym typeface="Lato"/>
            </a:endParaRPr>
          </a:p>
          <a:p>
            <a:pPr indent="-330200" lvl="0" marL="457200" marR="0" rtl="0" algn="l">
              <a:lnSpc>
                <a:spcPct val="115000"/>
              </a:lnSpc>
              <a:spcBef>
                <a:spcPts val="0"/>
              </a:spcBef>
              <a:spcAft>
                <a:spcPts val="0"/>
              </a:spcAft>
              <a:buClr>
                <a:schemeClr val="dk1"/>
              </a:buClr>
              <a:buSzPts val="1600"/>
              <a:buFont typeface="Lato"/>
              <a:buChar char="●"/>
            </a:pPr>
            <a:r>
              <a:rPr b="0" i="0" lang="en-GB" sz="1600" u="none" cap="none" strike="noStrike">
                <a:solidFill>
                  <a:schemeClr val="dk1"/>
                </a:solidFill>
                <a:latin typeface="Lato"/>
                <a:ea typeface="Lato"/>
                <a:cs typeface="Lato"/>
                <a:sym typeface="Lato"/>
              </a:rPr>
              <a:t>The advantages and disadvantages are completed underneath</a:t>
            </a:r>
            <a:endParaRPr b="0" i="0" sz="1600" u="none" cap="none" strike="noStrike">
              <a:solidFill>
                <a:schemeClr val="dk1"/>
              </a:solidFill>
              <a:latin typeface="Lato"/>
              <a:ea typeface="Lato"/>
              <a:cs typeface="Lato"/>
              <a:sym typeface="Lato"/>
            </a:endParaRPr>
          </a:p>
          <a:p>
            <a:pPr indent="0" lvl="0" marL="0" marR="0" rtl="0" algn="l">
              <a:lnSpc>
                <a:spcPct val="115000"/>
              </a:lnSpc>
              <a:spcBef>
                <a:spcPts val="0"/>
              </a:spcBef>
              <a:spcAft>
                <a:spcPts val="0"/>
              </a:spcAft>
              <a:buClr>
                <a:srgbClr val="000000"/>
              </a:buClr>
              <a:buSzPts val="1600"/>
              <a:buFont typeface="Arial"/>
              <a:buNone/>
            </a:pPr>
            <a:r>
              <a:t/>
            </a:r>
            <a:endParaRPr b="0" i="0" sz="1600" u="none" cap="none" strike="noStrike">
              <a:solidFill>
                <a:schemeClr val="dk1"/>
              </a:solidFill>
              <a:latin typeface="Lato"/>
              <a:ea typeface="Lato"/>
              <a:cs typeface="Lato"/>
              <a:sym typeface="Lato"/>
            </a:endParaRPr>
          </a:p>
          <a:p>
            <a:pPr indent="0" lvl="0" marL="0" marR="0" rtl="0" algn="l">
              <a:lnSpc>
                <a:spcPct val="115000"/>
              </a:lnSpc>
              <a:spcBef>
                <a:spcPts val="0"/>
              </a:spcBef>
              <a:spcAft>
                <a:spcPts val="0"/>
              </a:spcAft>
              <a:buClr>
                <a:srgbClr val="000000"/>
              </a:buClr>
              <a:buSzPts val="1600"/>
              <a:buFont typeface="Arial"/>
              <a:buNone/>
            </a:pPr>
            <a:r>
              <a:rPr b="1" i="0" lang="en-GB" sz="1600" u="none" cap="none" strike="noStrike">
                <a:solidFill>
                  <a:schemeClr val="dk1"/>
                </a:solidFill>
                <a:latin typeface="Lato"/>
                <a:ea typeface="Lato"/>
                <a:cs typeface="Lato"/>
                <a:sym typeface="Lato"/>
              </a:rPr>
              <a:t>Your turn:</a:t>
            </a:r>
            <a:endParaRPr b="1" i="0" sz="1600" u="none" cap="none" strike="noStrike">
              <a:solidFill>
                <a:schemeClr val="dk1"/>
              </a:solidFill>
              <a:latin typeface="Lato"/>
              <a:ea typeface="Lato"/>
              <a:cs typeface="Lato"/>
              <a:sym typeface="Lato"/>
            </a:endParaRPr>
          </a:p>
          <a:p>
            <a:pPr indent="-330200" lvl="0" marL="457200" marR="0" rtl="0" algn="l">
              <a:lnSpc>
                <a:spcPct val="115000"/>
              </a:lnSpc>
              <a:spcBef>
                <a:spcPts val="0"/>
              </a:spcBef>
              <a:spcAft>
                <a:spcPts val="0"/>
              </a:spcAft>
              <a:buClr>
                <a:schemeClr val="dk1"/>
              </a:buClr>
              <a:buSzPts val="1600"/>
              <a:buFont typeface="Lato"/>
              <a:buChar char="●"/>
            </a:pPr>
            <a:r>
              <a:rPr b="0" i="0" lang="en-GB" sz="1600" u="none" cap="none" strike="noStrike">
                <a:solidFill>
                  <a:schemeClr val="dk1"/>
                </a:solidFill>
                <a:latin typeface="Lato"/>
                <a:ea typeface="Lato"/>
                <a:cs typeface="Lato"/>
                <a:sym typeface="Lato"/>
              </a:rPr>
              <a:t>Read the description of the Marketing Manager role</a:t>
            </a:r>
            <a:endParaRPr b="0" i="0" sz="1600" u="none" cap="none" strike="noStrike">
              <a:solidFill>
                <a:schemeClr val="dk1"/>
              </a:solidFill>
              <a:latin typeface="Lato"/>
              <a:ea typeface="Lato"/>
              <a:cs typeface="Lato"/>
              <a:sym typeface="Lato"/>
            </a:endParaRPr>
          </a:p>
          <a:p>
            <a:pPr indent="-330200" lvl="0" marL="457200" marR="0" rtl="0" algn="l">
              <a:lnSpc>
                <a:spcPct val="115000"/>
              </a:lnSpc>
              <a:spcBef>
                <a:spcPts val="0"/>
              </a:spcBef>
              <a:spcAft>
                <a:spcPts val="0"/>
              </a:spcAft>
              <a:buClr>
                <a:schemeClr val="dk1"/>
              </a:buClr>
              <a:buSzPts val="1600"/>
              <a:buFont typeface="Lato"/>
              <a:buChar char="●"/>
            </a:pPr>
            <a:r>
              <a:rPr b="0" i="0" lang="en-GB" sz="1600" u="none" cap="none" strike="noStrike">
                <a:solidFill>
                  <a:schemeClr val="dk1"/>
                </a:solidFill>
                <a:latin typeface="Lato"/>
                <a:ea typeface="Lato"/>
                <a:cs typeface="Lato"/>
                <a:sym typeface="Lato"/>
              </a:rPr>
              <a:t>Fill in the advantages and disadvantages</a:t>
            </a:r>
            <a:endParaRPr b="0" i="0" sz="1600" u="none" cap="none" strike="noStrike">
              <a:solidFill>
                <a:schemeClr val="dk1"/>
              </a:solidFill>
              <a:latin typeface="Lato"/>
              <a:ea typeface="Lato"/>
              <a:cs typeface="Lato"/>
              <a:sym typeface="Lato"/>
            </a:endParaRPr>
          </a:p>
        </p:txBody>
      </p:sp>
      <p:pic>
        <p:nvPicPr>
          <p:cNvPr id="142" name="Google Shape;142;p8"/>
          <p:cNvPicPr preferRelativeResize="0"/>
          <p:nvPr/>
        </p:nvPicPr>
        <p:blipFill rotWithShape="1">
          <a:blip r:embed="rId3">
            <a:alphaModFix/>
          </a:blip>
          <a:srcRect b="0" l="0" r="0" t="0"/>
          <a:stretch/>
        </p:blipFill>
        <p:spPr>
          <a:xfrm rot="1283088">
            <a:off x="5829140" y="893845"/>
            <a:ext cx="2550944" cy="3603813"/>
          </a:xfrm>
          <a:prstGeom prst="rect">
            <a:avLst/>
          </a:prstGeom>
          <a:noFill/>
          <a:ln cap="flat" cmpd="sng" w="28575">
            <a:solidFill>
              <a:srgbClr val="FF8022"/>
            </a:solidFill>
            <a:prstDash val="solid"/>
            <a:round/>
            <a:headEnd len="sm" w="sm" type="none"/>
            <a:tailEnd len="sm" w="sm" type="none"/>
          </a:ln>
          <a:effectLst>
            <a:outerShdw blurRad="57150" rotWithShape="0" algn="bl" dir="5400000" dist="114300">
              <a:srgbClr val="000000">
                <a:alpha val="80000"/>
              </a:srgbClr>
            </a:outerShdw>
          </a:effectLst>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FLIC_Presentation_No_pages">
  <a:themeElements>
    <a:clrScheme name="Simple Light">
      <a:dk1>
        <a:srgbClr val="262A33"/>
      </a:dk1>
      <a:lt1>
        <a:srgbClr val="FFFFFF"/>
      </a:lt1>
      <a:dk2>
        <a:srgbClr val="262A33"/>
      </a:dk2>
      <a:lt2>
        <a:srgbClr val="262A33"/>
      </a:lt2>
      <a:accent1>
        <a:srgbClr val="0543B3"/>
      </a:accent1>
      <a:accent2>
        <a:srgbClr val="FF8022"/>
      </a:accent2>
      <a:accent3>
        <a:srgbClr val="FFFFFF"/>
      </a:accent3>
      <a:accent4>
        <a:srgbClr val="FFFFFF"/>
      </a:accent4>
      <a:accent5>
        <a:srgbClr val="FFFFFF"/>
      </a:accent5>
      <a:accent6>
        <a:srgbClr val="FFFFFF"/>
      </a:accent6>
      <a:hlink>
        <a:srgbClr val="0543B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