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1" r:id="rId5"/>
    <p:sldId id="272" r:id="rId6"/>
    <p:sldId id="259" r:id="rId7"/>
    <p:sldId id="262" r:id="rId8"/>
    <p:sldId id="274" r:id="rId9"/>
    <p:sldId id="267" r:id="rId10"/>
    <p:sldId id="263" r:id="rId11"/>
    <p:sldId id="276" r:id="rId12"/>
    <p:sldId id="277" r:id="rId13"/>
    <p:sldId id="265" r:id="rId14"/>
    <p:sldId id="264" r:id="rId15"/>
    <p:sldId id="273" r:id="rId16"/>
    <p:sldId id="268" r:id="rId17"/>
    <p:sldId id="266" r:id="rId18"/>
    <p:sldId id="275" r:id="rId19"/>
    <p:sldId id="269" r:id="rId20"/>
    <p:sldId id="270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8" r:id="rId30"/>
    <p:sldId id="289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29C7-F013-48B7-9294-64599CCE6F55}" type="datetimeFigureOut">
              <a:rPr lang="en-US" smtClean="0"/>
              <a:pPr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D28F-7D0C-43A7-BC13-BAA229A66F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29C7-F013-48B7-9294-64599CCE6F55}" type="datetimeFigureOut">
              <a:rPr lang="en-US" smtClean="0"/>
              <a:pPr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D28F-7D0C-43A7-BC13-BAA229A66F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29C7-F013-48B7-9294-64599CCE6F55}" type="datetimeFigureOut">
              <a:rPr lang="en-US" smtClean="0"/>
              <a:pPr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D28F-7D0C-43A7-BC13-BAA229A66F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29C7-F013-48B7-9294-64599CCE6F55}" type="datetimeFigureOut">
              <a:rPr lang="en-US" smtClean="0"/>
              <a:pPr/>
              <a:t>6/25/2021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D28F-7D0C-43A7-BC13-BAA229A66F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29C7-F013-48B7-9294-64599CCE6F55}" type="datetimeFigureOut">
              <a:rPr lang="en-US" smtClean="0"/>
              <a:pPr/>
              <a:t>6/25/2021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D28F-7D0C-43A7-BC13-BAA229A66F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29C7-F013-48B7-9294-64599CCE6F55}" type="datetimeFigureOut">
              <a:rPr lang="en-US" smtClean="0"/>
              <a:pPr/>
              <a:t>6/25/2021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D28F-7D0C-43A7-BC13-BAA229A66F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29C7-F013-48B7-9294-64599CCE6F55}" type="datetimeFigureOut">
              <a:rPr lang="en-US" smtClean="0"/>
              <a:pPr/>
              <a:t>6/25/2021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D28F-7D0C-43A7-BC13-BAA229A66F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29C7-F013-48B7-9294-64599CCE6F55}" type="datetimeFigureOut">
              <a:rPr lang="en-US" smtClean="0"/>
              <a:pPr/>
              <a:t>6/25/2021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D28F-7D0C-43A7-BC13-BAA229A66F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29C7-F013-48B7-9294-64599CCE6F55}" type="datetimeFigureOut">
              <a:rPr lang="en-US" smtClean="0"/>
              <a:pPr/>
              <a:t>6/25/2021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D28F-7D0C-43A7-BC13-BAA229A66F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29C7-F013-48B7-9294-64599CCE6F55}" type="datetimeFigureOut">
              <a:rPr lang="en-US" smtClean="0"/>
              <a:pPr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D28F-7D0C-43A7-BC13-BAA229A66F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29C7-F013-48B7-9294-64599CCE6F55}" type="datetimeFigureOut">
              <a:rPr lang="en-US" smtClean="0"/>
              <a:pPr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CD28F-7D0C-43A7-BC13-BAA229A66F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D29C7-F013-48B7-9294-64599CCE6F55}" type="datetimeFigureOut">
              <a:rPr lang="en-US" smtClean="0"/>
              <a:pPr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CD28F-7D0C-43A7-BC13-BAA229A66F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3047999"/>
          </a:xfrm>
        </p:spPr>
        <p:txBody>
          <a:bodyPr/>
          <a:lstStyle/>
          <a:p>
            <a:r>
              <a:rPr lang="en-US" dirty="0" smtClean="0"/>
              <a:t>CARBOHYDRATES &amp; RELATED COMPOUNDS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724400"/>
            <a:ext cx="6400800" cy="914400"/>
          </a:xfrm>
        </p:spPr>
        <p:txBody>
          <a:bodyPr/>
          <a:lstStyle/>
          <a:p>
            <a:r>
              <a:rPr lang="en-US" dirty="0" smtClean="0"/>
              <a:t>OKPAKO, </a:t>
            </a:r>
            <a:r>
              <a:rPr lang="en-US" dirty="0" err="1" smtClean="0"/>
              <a:t>Eseoghene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CONCEPT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610600" cy="46783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Consists of carbon, hydrogen and oxygen</a:t>
            </a:r>
          </a:p>
          <a:p>
            <a:r>
              <a:rPr lang="en-US" dirty="0" smtClean="0"/>
              <a:t>First product of photosynthesis</a:t>
            </a:r>
          </a:p>
          <a:p>
            <a:pPr>
              <a:buNone/>
            </a:pPr>
            <a:r>
              <a:rPr lang="en-US" b="1" dirty="0" err="1" smtClean="0"/>
              <a:t>Pharmacognostic</a:t>
            </a:r>
            <a:r>
              <a:rPr lang="en-US" b="1" dirty="0" smtClean="0"/>
              <a:t> Importance of CHO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Unites with other compounds = glycosides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Mucillages</a:t>
            </a:r>
            <a:r>
              <a:rPr lang="en-US" dirty="0" smtClean="0"/>
              <a:t> </a:t>
            </a:r>
            <a:r>
              <a:rPr lang="en-US" dirty="0" err="1" smtClean="0"/>
              <a:t>e.g</a:t>
            </a:r>
            <a:r>
              <a:rPr lang="en-US" dirty="0" smtClean="0"/>
              <a:t> </a:t>
            </a:r>
            <a:r>
              <a:rPr lang="en-US" dirty="0" err="1" smtClean="0"/>
              <a:t>marhmallow</a:t>
            </a:r>
            <a:r>
              <a:rPr lang="en-US" dirty="0" smtClean="0"/>
              <a:t> root, </a:t>
            </a:r>
            <a:r>
              <a:rPr lang="en-US" dirty="0" err="1" smtClean="0"/>
              <a:t>psyllum</a:t>
            </a:r>
            <a:r>
              <a:rPr lang="en-US" dirty="0" smtClean="0"/>
              <a:t> seeds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Gums as a result of stress /injury                                            (2&amp;3 made up of </a:t>
            </a:r>
            <a:r>
              <a:rPr lang="en-US" dirty="0" err="1" smtClean="0"/>
              <a:t>uronic</a:t>
            </a:r>
            <a:r>
              <a:rPr lang="en-US" dirty="0" smtClean="0"/>
              <a:t> and sugar units)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Cell walls of brown seaweeds&amp; middle lamella of higher plant tissue; they consist of polysaccharides made up of </a:t>
            </a:r>
            <a:r>
              <a:rPr lang="en-US" dirty="0" err="1" smtClean="0"/>
              <a:t>uronic</a:t>
            </a:r>
            <a:r>
              <a:rPr lang="en-US" dirty="0" smtClean="0"/>
              <a:t> compounds</a:t>
            </a:r>
          </a:p>
          <a:p>
            <a:pPr marL="514350" indent="-514350"/>
            <a:r>
              <a:rPr lang="en-US" dirty="0" smtClean="0"/>
              <a:t>50% of the carbon in organic compounds is found in CHO</a:t>
            </a:r>
          </a:p>
          <a:p>
            <a:pPr marL="514350" indent="-514350"/>
            <a:r>
              <a:rPr lang="en-US" dirty="0" smtClean="0"/>
              <a:t>A large class of naturally occurring </a:t>
            </a:r>
            <a:r>
              <a:rPr lang="en-US" dirty="0" err="1" smtClean="0"/>
              <a:t>polyhydroxy</a:t>
            </a:r>
            <a:r>
              <a:rPr lang="en-US" dirty="0" smtClean="0"/>
              <a:t> </a:t>
            </a:r>
            <a:r>
              <a:rPr lang="en-US" dirty="0" err="1" smtClean="0"/>
              <a:t>aldehydes</a:t>
            </a:r>
            <a:r>
              <a:rPr lang="en-US" dirty="0" smtClean="0"/>
              <a:t> and </a:t>
            </a:r>
            <a:r>
              <a:rPr lang="en-US" dirty="0" err="1" smtClean="0"/>
              <a:t>ketones</a:t>
            </a: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54102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 smtClean="0"/>
              <a:t>MONOSACCHARIDES</a:t>
            </a:r>
          </a:p>
          <a:p>
            <a:r>
              <a:rPr lang="en-US" dirty="0" smtClean="0"/>
              <a:t>Contain 3-7 carbon atoms</a:t>
            </a:r>
          </a:p>
          <a:p>
            <a:r>
              <a:rPr lang="en-US" dirty="0" err="1" smtClean="0"/>
              <a:t>Colourless</a:t>
            </a:r>
            <a:r>
              <a:rPr lang="en-US" dirty="0" smtClean="0"/>
              <a:t>, water soluble, crystalline solids</a:t>
            </a:r>
          </a:p>
          <a:p>
            <a:r>
              <a:rPr lang="en-US" dirty="0" smtClean="0"/>
              <a:t>E.g. glucose, fructose, </a:t>
            </a:r>
            <a:r>
              <a:rPr lang="en-US" dirty="0" err="1" smtClean="0"/>
              <a:t>galactose</a:t>
            </a:r>
            <a:r>
              <a:rPr lang="en-US" dirty="0" smtClean="0"/>
              <a:t>, </a:t>
            </a:r>
            <a:r>
              <a:rPr lang="en-US" dirty="0" err="1" smtClean="0"/>
              <a:t>xylose</a:t>
            </a:r>
            <a:r>
              <a:rPr lang="en-US" dirty="0" smtClean="0"/>
              <a:t>, ribose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en-US" b="1" dirty="0" smtClean="0"/>
              <a:t>Structure and Types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Aldoses</a:t>
            </a:r>
            <a:r>
              <a:rPr lang="en-US" dirty="0" smtClean="0"/>
              <a:t>:- </a:t>
            </a:r>
            <a:r>
              <a:rPr lang="en-US" dirty="0" err="1" smtClean="0"/>
              <a:t>aldehyde</a:t>
            </a:r>
            <a:r>
              <a:rPr lang="en-US" dirty="0" smtClean="0"/>
              <a:t> sugars e.g. glucose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Ketoses:- </a:t>
            </a:r>
            <a:r>
              <a:rPr lang="en-US" dirty="0" err="1" smtClean="0"/>
              <a:t>ketone</a:t>
            </a:r>
            <a:r>
              <a:rPr lang="en-US" dirty="0" smtClean="0"/>
              <a:t> sugars e.g. fructose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en-US" b="1" dirty="0" smtClean="0"/>
              <a:t>Classification</a:t>
            </a:r>
          </a:p>
          <a:p>
            <a:pPr marL="514350" indent="-514350"/>
            <a:r>
              <a:rPr lang="en-US" dirty="0" err="1" smtClean="0"/>
              <a:t>Classifed</a:t>
            </a:r>
            <a:r>
              <a:rPr lang="en-US" dirty="0" smtClean="0"/>
              <a:t> according to the number of carbon atoms in the sugar and number of sugar units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Triose</a:t>
            </a:r>
            <a:r>
              <a:rPr lang="en-US" dirty="0" smtClean="0"/>
              <a:t> – 3 carbon atoms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Tetrose</a:t>
            </a:r>
            <a:r>
              <a:rPr lang="en-US" dirty="0" smtClean="0"/>
              <a:t> – 4 carbon atoms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Pentoses</a:t>
            </a:r>
            <a:r>
              <a:rPr lang="en-US" dirty="0" smtClean="0"/>
              <a:t> – 5 carbon atoms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Hexoses</a:t>
            </a:r>
            <a:r>
              <a:rPr lang="en-US" dirty="0" smtClean="0"/>
              <a:t> – 6 carbon atoms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Structure  of </a:t>
            </a:r>
            <a:r>
              <a:rPr lang="en-US" dirty="0" err="1" smtClean="0"/>
              <a:t>monosaccharides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(linear/ Fischer structure)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glucose</a:t>
            </a:r>
            <a:endParaRPr lang="en-US" dirty="0"/>
          </a:p>
        </p:txBody>
      </p:sp>
      <p:pic>
        <p:nvPicPr>
          <p:cNvPr id="7" name="Content Placeholder 6" descr="gluclin1.gif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371600" y="2438400"/>
            <a:ext cx="2362200" cy="3276599"/>
          </a:xfrm>
        </p:spPr>
      </p:pic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fructose</a:t>
            </a:r>
            <a:endParaRPr lang="en-US" dirty="0"/>
          </a:p>
        </p:txBody>
      </p:sp>
      <p:pic>
        <p:nvPicPr>
          <p:cNvPr id="14" name="Content Placeholder 13" descr="Rbfb75c38a7f3d657297ef13462fb4ab5.pn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791200" y="2590800"/>
            <a:ext cx="1981200" cy="2971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Structure of </a:t>
            </a:r>
            <a:r>
              <a:rPr lang="en-US" dirty="0" err="1" smtClean="0"/>
              <a:t>monosaccharides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(Haworth structure)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533400" y="1600200"/>
            <a:ext cx="4040188" cy="639762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b="0" dirty="0" err="1" smtClean="0"/>
              <a:t>Pyranose</a:t>
            </a:r>
            <a:r>
              <a:rPr lang="en-US" b="0" dirty="0" smtClean="0"/>
              <a:t> ring</a:t>
            </a:r>
            <a:endParaRPr lang="en-US" b="0" dirty="0"/>
          </a:p>
        </p:txBody>
      </p:sp>
      <p:pic>
        <p:nvPicPr>
          <p:cNvPr id="7" name="Content Placeholder 6" descr="glucose-structure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301" y="2770606"/>
            <a:ext cx="4039985" cy="2759825"/>
          </a:xfrm>
        </p:spPr>
      </p:pic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b="0" dirty="0" err="1" smtClean="0"/>
              <a:t>Furanose</a:t>
            </a:r>
            <a:r>
              <a:rPr lang="en-US" b="0" dirty="0" smtClean="0"/>
              <a:t> ring</a:t>
            </a:r>
            <a:endParaRPr lang="en-US" b="0" dirty="0"/>
          </a:p>
        </p:txBody>
      </p:sp>
      <p:pic>
        <p:nvPicPr>
          <p:cNvPr id="10" name="Content Placeholder 9" descr="R8a10ee2fc1cb5cddab4581683143fae0.jfif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257800" y="3124200"/>
            <a:ext cx="2819400" cy="22859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-655318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81000"/>
            <a:ext cx="8458200" cy="62484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/>
              <a:t>OLIGOSACCHARIDES</a:t>
            </a:r>
          </a:p>
          <a:p>
            <a:r>
              <a:rPr lang="en-US" dirty="0" smtClean="0"/>
              <a:t>Formed from 2 or 10 monosaccharide units covalently bonded by </a:t>
            </a:r>
            <a:r>
              <a:rPr lang="en-US" dirty="0" err="1" smtClean="0"/>
              <a:t>glycosidic</a:t>
            </a:r>
            <a:r>
              <a:rPr lang="en-US" dirty="0" smtClean="0"/>
              <a:t> bonds</a:t>
            </a:r>
          </a:p>
          <a:p>
            <a:pPr>
              <a:buNone/>
            </a:pPr>
            <a:r>
              <a:rPr lang="en-US" b="1" dirty="0" smtClean="0"/>
              <a:t>DISACCHARIDES</a:t>
            </a:r>
          </a:p>
          <a:p>
            <a:r>
              <a:rPr lang="en-US" dirty="0" smtClean="0"/>
              <a:t>Consist of 2 monosaccharide  units</a:t>
            </a:r>
          </a:p>
          <a:p>
            <a:r>
              <a:rPr lang="en-US" dirty="0" smtClean="0"/>
              <a:t>They are crystalline, water soluble and sweet to taste</a:t>
            </a:r>
          </a:p>
          <a:p>
            <a:pPr>
              <a:buNone/>
            </a:pPr>
            <a:r>
              <a:rPr lang="en-US" b="1" dirty="0" smtClean="0"/>
              <a:t>Types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Reducing disaccharides:- they are with a free </a:t>
            </a:r>
            <a:r>
              <a:rPr lang="en-US" dirty="0" err="1" smtClean="0"/>
              <a:t>aldehyde</a:t>
            </a:r>
            <a:r>
              <a:rPr lang="en-US" dirty="0" smtClean="0"/>
              <a:t> or </a:t>
            </a:r>
            <a:r>
              <a:rPr lang="en-US" dirty="0" err="1" smtClean="0"/>
              <a:t>keto</a:t>
            </a:r>
            <a:r>
              <a:rPr lang="en-US" dirty="0" smtClean="0"/>
              <a:t> group </a:t>
            </a:r>
            <a:r>
              <a:rPr lang="en-US" dirty="0" err="1" smtClean="0"/>
              <a:t>e.g</a:t>
            </a:r>
            <a:r>
              <a:rPr lang="en-US" dirty="0" smtClean="0"/>
              <a:t> maltose, lactose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Non-reducing disaccharides:- they are with no free </a:t>
            </a:r>
            <a:r>
              <a:rPr lang="en-US" dirty="0" err="1" smtClean="0"/>
              <a:t>aldehyde</a:t>
            </a:r>
            <a:r>
              <a:rPr lang="en-US" dirty="0" smtClean="0"/>
              <a:t> or </a:t>
            </a:r>
            <a:r>
              <a:rPr lang="en-US" dirty="0" err="1" smtClean="0"/>
              <a:t>keto</a:t>
            </a:r>
            <a:r>
              <a:rPr lang="en-US" dirty="0" smtClean="0"/>
              <a:t> group e. g sucrose, </a:t>
            </a:r>
            <a:r>
              <a:rPr lang="en-US" dirty="0" err="1" smtClean="0"/>
              <a:t>trehalose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-685800"/>
            <a:ext cx="8229600" cy="3810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533400"/>
            <a:ext cx="8534400" cy="57912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b="1" dirty="0" smtClean="0"/>
              <a:t>TRISACCHARIDES</a:t>
            </a:r>
          </a:p>
          <a:p>
            <a:r>
              <a:rPr lang="en-US" dirty="0" smtClean="0"/>
              <a:t>They are oligosaccharides formed from 3 monosaccharide units </a:t>
            </a:r>
            <a:r>
              <a:rPr lang="en-US" dirty="0" err="1" smtClean="0"/>
              <a:t>e.g</a:t>
            </a:r>
            <a:r>
              <a:rPr lang="en-US" dirty="0" smtClean="0"/>
              <a:t> </a:t>
            </a:r>
            <a:r>
              <a:rPr lang="en-US" dirty="0" err="1" smtClean="0"/>
              <a:t>maltotriose</a:t>
            </a:r>
            <a:r>
              <a:rPr lang="en-US" dirty="0" smtClean="0"/>
              <a:t>, glycosides of </a:t>
            </a:r>
            <a:r>
              <a:rPr lang="en-US" dirty="0" err="1" smtClean="0"/>
              <a:t>psyllum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TETRASACCHARIDES</a:t>
            </a:r>
          </a:p>
          <a:p>
            <a:r>
              <a:rPr lang="en-US" dirty="0" smtClean="0"/>
              <a:t>They are formed from 4 monosaccharide units </a:t>
            </a:r>
            <a:r>
              <a:rPr lang="en-US" dirty="0" err="1" smtClean="0"/>
              <a:t>e.g</a:t>
            </a:r>
            <a:r>
              <a:rPr lang="en-US" dirty="0" smtClean="0"/>
              <a:t> glycosides of </a:t>
            </a:r>
            <a:r>
              <a:rPr lang="en-US" i="1" dirty="0" smtClean="0"/>
              <a:t>Digitalis</a:t>
            </a:r>
          </a:p>
          <a:p>
            <a:pPr>
              <a:buNone/>
            </a:pPr>
            <a:r>
              <a:rPr lang="en-US" b="1" dirty="0" smtClean="0"/>
              <a:t>POLYSACCHARIDES</a:t>
            </a:r>
          </a:p>
          <a:p>
            <a:r>
              <a:rPr lang="en-US" dirty="0" smtClean="0"/>
              <a:t>Formed from more than 10 </a:t>
            </a:r>
            <a:r>
              <a:rPr lang="en-US" dirty="0" err="1" smtClean="0"/>
              <a:t>monosaccharides</a:t>
            </a:r>
            <a:endParaRPr lang="en-US" dirty="0" smtClean="0"/>
          </a:p>
          <a:p>
            <a:r>
              <a:rPr lang="en-US" dirty="0" smtClean="0"/>
              <a:t>They can be branched or linear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/>
              <a:t>Types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Homopolysaccharides</a:t>
            </a:r>
            <a:r>
              <a:rPr lang="en-US" dirty="0" smtClean="0"/>
              <a:t>:- contain only monosaccharide units e. g starches, </a:t>
            </a:r>
            <a:r>
              <a:rPr lang="en-US" dirty="0" err="1" smtClean="0"/>
              <a:t>glycogen,cellulose</a:t>
            </a:r>
            <a:r>
              <a:rPr lang="en-US" dirty="0" smtClean="0"/>
              <a:t>, </a:t>
            </a:r>
            <a:r>
              <a:rPr lang="en-US" dirty="0" err="1" smtClean="0"/>
              <a:t>inulin</a:t>
            </a:r>
            <a:r>
              <a:rPr lang="en-US" dirty="0" smtClean="0"/>
              <a:t>,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Heteropolysaccharides</a:t>
            </a:r>
            <a:r>
              <a:rPr lang="en-US" dirty="0" smtClean="0"/>
              <a:t>:- polysaccharide complexes containing </a:t>
            </a:r>
            <a:r>
              <a:rPr lang="en-US" dirty="0" err="1" smtClean="0"/>
              <a:t>uronic</a:t>
            </a:r>
            <a:r>
              <a:rPr lang="en-US" dirty="0" smtClean="0"/>
              <a:t> acid or other units </a:t>
            </a:r>
            <a:r>
              <a:rPr lang="en-US" dirty="0" err="1" smtClean="0"/>
              <a:t>e.g</a:t>
            </a:r>
            <a:r>
              <a:rPr lang="en-US" dirty="0" smtClean="0"/>
              <a:t> </a:t>
            </a:r>
            <a:r>
              <a:rPr lang="en-US" dirty="0" err="1" smtClean="0"/>
              <a:t>pectins</a:t>
            </a:r>
            <a:r>
              <a:rPr lang="en-US" dirty="0" smtClean="0"/>
              <a:t>, </a:t>
            </a:r>
            <a:r>
              <a:rPr lang="en-US" dirty="0" err="1" smtClean="0"/>
              <a:t>algin</a:t>
            </a:r>
            <a:r>
              <a:rPr lang="en-US" dirty="0" smtClean="0"/>
              <a:t>/</a:t>
            </a:r>
            <a:r>
              <a:rPr lang="en-US" dirty="0" err="1" smtClean="0"/>
              <a:t>alginic</a:t>
            </a:r>
            <a:r>
              <a:rPr lang="en-US" dirty="0" smtClean="0"/>
              <a:t> acid, chitin, gums and </a:t>
            </a:r>
            <a:r>
              <a:rPr lang="en-US" dirty="0" err="1" smtClean="0"/>
              <a:t>mucillages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Mucopolysaccharides</a:t>
            </a:r>
            <a:r>
              <a:rPr lang="en-US" dirty="0" smtClean="0"/>
              <a:t> (</a:t>
            </a:r>
            <a:r>
              <a:rPr lang="en-US" dirty="0" err="1" smtClean="0"/>
              <a:t>proteoglycans</a:t>
            </a:r>
            <a:r>
              <a:rPr lang="en-US" dirty="0" smtClean="0"/>
              <a:t>) </a:t>
            </a:r>
            <a:r>
              <a:rPr lang="en-US" dirty="0" err="1" smtClean="0"/>
              <a:t>e.g</a:t>
            </a:r>
            <a:r>
              <a:rPr lang="en-US" dirty="0" smtClean="0"/>
              <a:t> heparin, </a:t>
            </a:r>
            <a:r>
              <a:rPr lang="en-US" dirty="0" err="1" smtClean="0"/>
              <a:t>hyaluronic</a:t>
            </a:r>
            <a:r>
              <a:rPr lang="en-US" dirty="0" smtClean="0"/>
              <a:t> acid</a:t>
            </a:r>
          </a:p>
          <a:p>
            <a:pPr marL="514350" indent="-514350">
              <a:buNone/>
            </a:pPr>
            <a:r>
              <a:rPr lang="en-US" b="1" dirty="0" smtClean="0"/>
              <a:t>GLYCOPROTEINS</a:t>
            </a:r>
          </a:p>
          <a:p>
            <a:pPr marL="514350" indent="-514350"/>
            <a:r>
              <a:rPr lang="en-US" dirty="0" smtClean="0"/>
              <a:t>Proteins to which oligosaccharides are covalently attached e.g. antigens, enzymes and some hormones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Diagramatic</a:t>
            </a:r>
            <a:r>
              <a:rPr lang="en-US" dirty="0" smtClean="0"/>
              <a:t> representation of polysaccharides</a:t>
            </a:r>
            <a:endParaRPr lang="en-US" dirty="0"/>
          </a:p>
        </p:txBody>
      </p:sp>
      <p:pic>
        <p:nvPicPr>
          <p:cNvPr id="4" name="Content Placeholder 3" descr="biosynthesis-of-polysaccharides-4-63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00200"/>
            <a:ext cx="8153400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Differences between </a:t>
            </a:r>
            <a:r>
              <a:rPr lang="en-US" dirty="0" err="1" smtClean="0"/>
              <a:t>proteoglycan</a:t>
            </a:r>
            <a:r>
              <a:rPr lang="en-US" dirty="0" smtClean="0"/>
              <a:t> and glycoprotein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u="sng" dirty="0" err="1" smtClean="0"/>
              <a:t>Proteoglycan</a:t>
            </a:r>
            <a:endParaRPr lang="en-US" b="0" u="sn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Covalently attached to a protein (95% sugar)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Sugar chains are longer (100 or more sugar units)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Linear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Disaccharides repeat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b="0" u="sng" dirty="0" smtClean="0"/>
              <a:t>Glycoprotein</a:t>
            </a:r>
            <a:endParaRPr lang="en-US" b="0" u="sng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Primarily of protein with small amount of sugar</a:t>
            </a:r>
          </a:p>
          <a:p>
            <a:pPr>
              <a:buNone/>
            </a:pPr>
            <a:r>
              <a:rPr lang="en-US" dirty="0" smtClean="0"/>
              <a:t>	Short oligosaccharide chains (20  or more)</a:t>
            </a:r>
          </a:p>
          <a:p>
            <a:pPr>
              <a:buNone/>
            </a:pPr>
            <a:r>
              <a:rPr lang="en-US" dirty="0" smtClean="0"/>
              <a:t>	Highly branched</a:t>
            </a:r>
          </a:p>
          <a:p>
            <a:pPr>
              <a:buNone/>
            </a:pPr>
            <a:r>
              <a:rPr lang="en-US" dirty="0" smtClean="0"/>
              <a:t>	Do not have repeat sequence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BIOSYNTHETIC ORIGIN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49069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Produced initially in plants via photosynthesis</a:t>
            </a:r>
          </a:p>
          <a:p>
            <a:pPr>
              <a:buNone/>
            </a:pPr>
            <a:r>
              <a:rPr lang="en-US" b="1" dirty="0" smtClean="0"/>
              <a:t>PHOTOSYNTHESIS</a:t>
            </a:r>
          </a:p>
          <a:p>
            <a:r>
              <a:rPr lang="en-US" dirty="0" smtClean="0"/>
              <a:t> which is a process used by plants, algae and certain bacteria to harness energy from sunlight and turn it into chemical energy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/>
              <a:t>Types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Oxygenic :- oxygen is produced alongside CHO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Anoxygenic</a:t>
            </a:r>
            <a:r>
              <a:rPr lang="en-US" dirty="0" smtClean="0"/>
              <a:t>:- does not produce oxygen; it occurs in bacteria</a:t>
            </a:r>
          </a:p>
          <a:p>
            <a:pPr marL="514350" indent="-514350"/>
            <a:r>
              <a:rPr lang="en-US" dirty="0" smtClean="0"/>
              <a:t>Cellular components essential for photosynthesis include the following:-Pigments, </a:t>
            </a:r>
            <a:r>
              <a:rPr lang="en-US" dirty="0" err="1" smtClean="0"/>
              <a:t>carotenoids</a:t>
            </a:r>
            <a:r>
              <a:rPr lang="en-US" dirty="0" smtClean="0"/>
              <a:t>, </a:t>
            </a:r>
            <a:r>
              <a:rPr lang="en-US" dirty="0" err="1" smtClean="0"/>
              <a:t>phycoblins</a:t>
            </a:r>
            <a:r>
              <a:rPr lang="en-US" dirty="0" smtClean="0"/>
              <a:t>, plastids, antennae and reaction </a:t>
            </a:r>
            <a:r>
              <a:rPr lang="en-US" dirty="0" err="1" smtClean="0"/>
              <a:t>centres</a:t>
            </a:r>
            <a:endParaRPr lang="en-US" dirty="0" smtClean="0"/>
          </a:p>
          <a:p>
            <a:pPr marL="514350" indent="-514350"/>
            <a:r>
              <a:rPr lang="en-US" dirty="0" smtClean="0"/>
              <a:t>The  photosynthetic can be divided into two: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Light dependent reaction (light reaction)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Dark reactions (</a:t>
            </a:r>
            <a:r>
              <a:rPr lang="en-US" dirty="0" err="1" smtClean="0"/>
              <a:t>calvin</a:t>
            </a:r>
            <a:r>
              <a:rPr lang="en-US" dirty="0" smtClean="0"/>
              <a:t> reaction):- it is made up of carbon fixation, reduction and regeneration using water as catalysts	</a:t>
            </a:r>
          </a:p>
          <a:p>
            <a:pPr marL="514350" indent="-514350"/>
            <a:endParaRPr lang="en-US" dirty="0" smtClean="0"/>
          </a:p>
          <a:p>
            <a:pPr marL="514350" indent="-514350"/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R8838b1597110ebdeb21f7cba0133140f.jf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304800"/>
            <a:ext cx="8458200" cy="6096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Photosynthesis light reaction diagram</a:t>
            </a:r>
            <a:endParaRPr lang="en-US" dirty="0"/>
          </a:p>
        </p:txBody>
      </p:sp>
      <p:pic>
        <p:nvPicPr>
          <p:cNvPr id="4" name="Content Placeholder 3" descr="Flow-electrons-reactions-reaction-stage-photosynthesis-Arrow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5405" y="1600200"/>
            <a:ext cx="6793190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algn="l"/>
            <a:r>
              <a:rPr lang="en-US" b="1" u="sng" dirty="0" err="1" smtClean="0"/>
              <a:t>Bioynthesis</a:t>
            </a:r>
            <a:r>
              <a:rPr lang="en-US" b="1" u="sng" dirty="0" smtClean="0"/>
              <a:t> of </a:t>
            </a:r>
            <a:r>
              <a:rPr lang="en-US" b="1" u="sng" dirty="0" err="1" smtClean="0"/>
              <a:t>Monosaccharides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</p:spPr>
        <p:txBody>
          <a:bodyPr/>
          <a:lstStyle/>
          <a:p>
            <a:r>
              <a:rPr lang="en-US" dirty="0" smtClean="0"/>
              <a:t>They arise from the photosynthetic cycle</a:t>
            </a:r>
          </a:p>
          <a:p>
            <a:r>
              <a:rPr lang="en-US" dirty="0" smtClean="0"/>
              <a:t>Free sugars may accumulate as a result of hydrolysis of </a:t>
            </a:r>
            <a:r>
              <a:rPr lang="en-US" dirty="0" err="1" smtClean="0"/>
              <a:t>phosphorylated</a:t>
            </a:r>
            <a:r>
              <a:rPr lang="en-US" dirty="0" smtClean="0"/>
              <a:t> sugar like D-fructose-6-phosphate and D-glucose-6-phosphate which are universal in </a:t>
            </a:r>
            <a:r>
              <a:rPr lang="en-US" dirty="0" err="1" smtClean="0"/>
              <a:t>occurance</a:t>
            </a:r>
            <a:endParaRPr lang="en-US" dirty="0" smtClean="0"/>
          </a:p>
          <a:p>
            <a:r>
              <a:rPr lang="en-US" dirty="0" smtClean="0"/>
              <a:t>Or used in respiration converted to sugar nucleotides (</a:t>
            </a:r>
            <a:r>
              <a:rPr lang="en-US" dirty="0" err="1" smtClean="0"/>
              <a:t>e.g</a:t>
            </a:r>
            <a:r>
              <a:rPr lang="en-US" dirty="0" smtClean="0"/>
              <a:t> </a:t>
            </a:r>
            <a:r>
              <a:rPr lang="en-US" dirty="0" err="1" smtClean="0"/>
              <a:t>uridine</a:t>
            </a:r>
            <a:r>
              <a:rPr lang="en-US" dirty="0" smtClean="0"/>
              <a:t>-</a:t>
            </a:r>
            <a:r>
              <a:rPr lang="en-US" dirty="0" err="1" smtClean="0"/>
              <a:t>diphosphoglucose</a:t>
            </a:r>
            <a:r>
              <a:rPr lang="en-US" dirty="0" smtClean="0"/>
              <a:t>-UDPG) or by the action of various </a:t>
            </a:r>
            <a:r>
              <a:rPr lang="en-US" dirty="0" err="1" smtClean="0"/>
              <a:t>epimerases</a:t>
            </a:r>
            <a:r>
              <a:rPr lang="en-US" dirty="0" smtClean="0"/>
              <a:t> give rise to other </a:t>
            </a:r>
            <a:r>
              <a:rPr lang="en-US" dirty="0" err="1" smtClean="0"/>
              <a:t>monosaccharides</a:t>
            </a:r>
            <a:r>
              <a:rPr lang="en-US" dirty="0" smtClean="0"/>
              <a:t> (e.g. </a:t>
            </a:r>
            <a:r>
              <a:rPr lang="en-US" dirty="0" err="1" smtClean="0"/>
              <a:t>galactose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/>
          <a:lstStyle/>
          <a:p>
            <a:pPr algn="l"/>
            <a:r>
              <a:rPr lang="en-US" b="1" u="sng" dirty="0" smtClean="0"/>
              <a:t>Biosynthesis of Disaccharides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dirty="0" smtClean="0"/>
              <a:t>Formed in photosynthesis by the reaction of UDPG with fructose-6-phosphate</a:t>
            </a:r>
          </a:p>
          <a:p>
            <a:r>
              <a:rPr lang="en-US" dirty="0" smtClean="0"/>
              <a:t>Control mechanisms for the build up in leaves and its breakdown for its transport to storage organs are achieved by metabolic </a:t>
            </a:r>
            <a:r>
              <a:rPr lang="en-US" dirty="0" err="1" smtClean="0"/>
              <a:t>effector</a:t>
            </a:r>
            <a:r>
              <a:rPr lang="en-US" dirty="0" smtClean="0"/>
              <a:t> control of the appropriate enzymes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-457200"/>
            <a:ext cx="8229600" cy="3048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7" name="Content Placeholder 6" descr="sucrose-biosynthesis-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609600"/>
            <a:ext cx="8381999" cy="5943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u="sng" dirty="0" smtClean="0"/>
              <a:t>Biosynthesis of polysaccharides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10600" cy="5181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Nucleoside </a:t>
            </a:r>
            <a:r>
              <a:rPr lang="en-US" dirty="0" err="1" smtClean="0"/>
              <a:t>diphosphate</a:t>
            </a:r>
            <a:r>
              <a:rPr lang="en-US" dirty="0" smtClean="0"/>
              <a:t> sugars play a central role</a:t>
            </a:r>
          </a:p>
          <a:p>
            <a:r>
              <a:rPr lang="en-US" dirty="0" smtClean="0"/>
              <a:t>It is not a direct reversal of catabolism</a:t>
            </a:r>
          </a:p>
          <a:p>
            <a:r>
              <a:rPr lang="en-US" dirty="0" smtClean="0"/>
              <a:t>During the synthesis of glycogen and starch in bacteria and </a:t>
            </a:r>
            <a:r>
              <a:rPr lang="en-US" dirty="0" err="1" smtClean="0"/>
              <a:t>protist</a:t>
            </a:r>
            <a:r>
              <a:rPr lang="en-US" dirty="0" smtClean="0"/>
              <a:t> ADP-glucose is from glucose-1-phosphate and ATP</a:t>
            </a:r>
          </a:p>
          <a:p>
            <a:r>
              <a:rPr lang="en-US" dirty="0" smtClean="0"/>
              <a:t>It then donates glucose to the end of growing glycogen and starch</a:t>
            </a:r>
          </a:p>
          <a:p>
            <a:pPr>
              <a:buNone/>
            </a:pPr>
            <a:r>
              <a:rPr lang="en-US" dirty="0" smtClean="0"/>
              <a:t> ATP + glucose-1-phosphate → ADP-glucose +</a:t>
            </a:r>
            <a:r>
              <a:rPr lang="en-US" dirty="0" err="1" smtClean="0"/>
              <a:t>PPi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(glucose)n + ADP- glucose → (glucose)n+1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u="sng" dirty="0" err="1" smtClean="0"/>
              <a:t>Gluconeogenesis</a:t>
            </a:r>
            <a:r>
              <a:rPr lang="en-US" b="1" u="sng" dirty="0" smtClean="0"/>
              <a:t> </a:t>
            </a:r>
            <a:br>
              <a:rPr lang="en-US" b="1" u="sng" dirty="0" smtClean="0"/>
            </a:br>
            <a:r>
              <a:rPr lang="en-US" b="1" u="sng" dirty="0" smtClean="0"/>
              <a:t>(metabolism of glucose)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Synthesis of glucose from non-CHO precursor</a:t>
            </a:r>
          </a:p>
          <a:p>
            <a:r>
              <a:rPr lang="en-US" dirty="0" smtClean="0"/>
              <a:t>It shares 6 enzymes with the </a:t>
            </a:r>
            <a:r>
              <a:rPr lang="en-US" dirty="0" err="1" smtClean="0"/>
              <a:t>Embden</a:t>
            </a:r>
            <a:r>
              <a:rPr lang="en-US" dirty="0" smtClean="0"/>
              <a:t>-Meyerhof pathway (EMP)</a:t>
            </a:r>
          </a:p>
          <a:p>
            <a:r>
              <a:rPr lang="en-US" dirty="0" smtClean="0"/>
              <a:t>4 reactions are </a:t>
            </a:r>
            <a:r>
              <a:rPr lang="en-US" dirty="0" err="1" smtClean="0"/>
              <a:t>catalysed</a:t>
            </a:r>
            <a:r>
              <a:rPr lang="en-US" dirty="0" smtClean="0"/>
              <a:t> by enzymes specific for </a:t>
            </a:r>
            <a:r>
              <a:rPr lang="en-US" dirty="0" err="1" smtClean="0"/>
              <a:t>gluconeogenesis</a:t>
            </a:r>
            <a:endParaRPr lang="en-US" dirty="0" smtClean="0"/>
          </a:p>
          <a:p>
            <a:r>
              <a:rPr lang="en-US" dirty="0" smtClean="0"/>
              <a:t>The enzymes </a:t>
            </a:r>
            <a:r>
              <a:rPr lang="en-US" dirty="0" err="1" smtClean="0"/>
              <a:t>catalysing</a:t>
            </a:r>
            <a:r>
              <a:rPr lang="en-US" dirty="0" smtClean="0"/>
              <a:t> irreversible reactions are different from those found in EMP.</a:t>
            </a:r>
          </a:p>
          <a:p>
            <a:r>
              <a:rPr lang="en-US" dirty="0" smtClean="0"/>
              <a:t>This pathway is used by many micro-organisms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57200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/>
              <a:t>Schematic diagram for </a:t>
            </a:r>
            <a:r>
              <a:rPr lang="en-US" sz="2800" b="1" dirty="0" err="1" smtClean="0"/>
              <a:t>gluconeogenesis</a:t>
            </a:r>
            <a:r>
              <a:rPr lang="en-US" sz="2800" b="1" dirty="0" smtClean="0"/>
              <a:t> </a:t>
            </a:r>
            <a:endParaRPr lang="en-US" sz="2800" b="1" dirty="0"/>
          </a:p>
        </p:txBody>
      </p:sp>
      <p:pic>
        <p:nvPicPr>
          <p:cNvPr id="4" name="Content Placeholder 3" descr="R52b59afd22913d206d6aceb0d7e0387c.jf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0" y="685801"/>
            <a:ext cx="6781800" cy="608647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7244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u="sng" dirty="0" smtClean="0"/>
              <a:t>PHYSICAL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Stereoisomerism  </a:t>
            </a:r>
            <a:r>
              <a:rPr lang="en-US" dirty="0" err="1" smtClean="0"/>
              <a:t>e.g</a:t>
            </a:r>
            <a:r>
              <a:rPr lang="en-US" dirty="0" smtClean="0"/>
              <a:t> glucose has 2 isomers D and L- glucose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Optical activity : rotation in plan </a:t>
            </a:r>
            <a:r>
              <a:rPr lang="en-US" dirty="0" err="1" smtClean="0"/>
              <a:t>polarised</a:t>
            </a:r>
            <a:r>
              <a:rPr lang="en-US" dirty="0" smtClean="0"/>
              <a:t> light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Diasteroisomers</a:t>
            </a:r>
            <a:r>
              <a:rPr lang="en-US" dirty="0" smtClean="0"/>
              <a:t> </a:t>
            </a:r>
            <a:r>
              <a:rPr lang="en-US" dirty="0" err="1" smtClean="0"/>
              <a:t>e.g</a:t>
            </a:r>
            <a:r>
              <a:rPr lang="en-US" dirty="0" smtClean="0"/>
              <a:t> mannose and </a:t>
            </a:r>
            <a:r>
              <a:rPr lang="en-US" dirty="0" err="1" smtClean="0"/>
              <a:t>galactose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Annomerism</a:t>
            </a:r>
            <a:r>
              <a:rPr lang="en-US" dirty="0" smtClean="0"/>
              <a:t>; spatial configuration with respect to the first carbon atom</a:t>
            </a:r>
          </a:p>
          <a:p>
            <a:pPr marL="514350" indent="-514350"/>
            <a:r>
              <a:rPr lang="en-US" dirty="0" err="1" smtClean="0"/>
              <a:t>Monosaccharides</a:t>
            </a:r>
            <a:r>
              <a:rPr lang="en-US" dirty="0" smtClean="0"/>
              <a:t> and disaccharides are crystalline, soluble in water and sweet to taste</a:t>
            </a:r>
          </a:p>
          <a:p>
            <a:pPr marL="514350" indent="-514350"/>
            <a:r>
              <a:rPr lang="en-US" dirty="0" smtClean="0"/>
              <a:t>Polysaccharides are amorphous compounds, not soluble in water, not sweet to taste and they form colloidal suspensions instead of solution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-533400"/>
            <a:ext cx="8229600" cy="228600"/>
          </a:xfrm>
        </p:spPr>
        <p:txBody>
          <a:bodyPr>
            <a:normAutofit fontScale="90000"/>
          </a:bodyPr>
          <a:lstStyle/>
          <a:p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24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u="sng" dirty="0" smtClean="0"/>
              <a:t>CHEMICAL</a:t>
            </a:r>
          </a:p>
          <a:p>
            <a:pPr>
              <a:buFont typeface="Wingdings" pitchFamily="2" charset="2"/>
              <a:buChar char="Ø"/>
            </a:pPr>
            <a:r>
              <a:rPr lang="en-US" u="sng" dirty="0" smtClean="0"/>
              <a:t>Reactions for </a:t>
            </a:r>
            <a:r>
              <a:rPr lang="en-US" u="sng" dirty="0" err="1" smtClean="0"/>
              <a:t>monosaccharides</a:t>
            </a:r>
            <a:endParaRPr lang="en-US" u="sng" dirty="0" smtClean="0"/>
          </a:p>
          <a:p>
            <a:pPr marL="514350" indent="-514350">
              <a:buAutoNum type="arabicPeriod"/>
            </a:pPr>
            <a:r>
              <a:rPr lang="en-US" sz="2400" b="1" dirty="0" err="1" smtClean="0"/>
              <a:t>tautomerization</a:t>
            </a:r>
            <a:r>
              <a:rPr lang="en-US" sz="2400" dirty="0" smtClean="0"/>
              <a:t>: process of shifting one carbon atom to another to form </a:t>
            </a:r>
            <a:r>
              <a:rPr lang="en-US" sz="2400" dirty="0" err="1" smtClean="0"/>
              <a:t>enediols</a:t>
            </a:r>
            <a:r>
              <a:rPr lang="en-US" sz="2400" dirty="0" smtClean="0"/>
              <a:t> (strong reducing agents in alkaline medium); as seen with CHO that have a free sugar group, they will form </a:t>
            </a:r>
            <a:r>
              <a:rPr lang="en-US" sz="2400" dirty="0" err="1" smtClean="0"/>
              <a:t>enediols</a:t>
            </a:r>
            <a:r>
              <a:rPr lang="en-US" sz="2400" dirty="0" smtClean="0"/>
              <a:t> where two hydroxyl group are attached to the double bonded atoms. When </a:t>
            </a:r>
            <a:r>
              <a:rPr lang="en-US" sz="2400" dirty="0" err="1" smtClean="0"/>
              <a:t>oxidising</a:t>
            </a:r>
            <a:r>
              <a:rPr lang="en-US" sz="2400" dirty="0" smtClean="0"/>
              <a:t> agents like cupric ions are present sugars form a mixture of carboxylic acid by breaking at the double bonds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endParaRPr lang="en-US" dirty="0"/>
          </a:p>
        </p:txBody>
      </p:sp>
      <p:pic>
        <p:nvPicPr>
          <p:cNvPr id="5" name="Content Placeholder 4" descr="R21872b517e1dcca576fc8a1eb17e59c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648200"/>
            <a:ext cx="7620000" cy="137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50519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Chemical properties of 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>
              <a:buNone/>
            </a:pPr>
            <a:r>
              <a:rPr lang="en-US" sz="2400" b="1" dirty="0" smtClean="0"/>
              <a:t>2</a:t>
            </a:r>
            <a:r>
              <a:rPr lang="en-US" sz="2800" b="1" dirty="0" smtClean="0"/>
              <a:t>. </a:t>
            </a:r>
            <a:r>
              <a:rPr lang="en-US" b="1" dirty="0" err="1" smtClean="0"/>
              <a:t>osazone</a:t>
            </a:r>
            <a:r>
              <a:rPr lang="en-US" b="1" dirty="0" smtClean="0"/>
              <a:t> formation</a:t>
            </a:r>
            <a:r>
              <a:rPr lang="en-US" dirty="0" smtClean="0"/>
              <a:t>: all reducing sugars will form   </a:t>
            </a:r>
            <a:r>
              <a:rPr lang="en-US" dirty="0" err="1" smtClean="0"/>
              <a:t>osazones</a:t>
            </a:r>
            <a:r>
              <a:rPr lang="en-US" dirty="0" smtClean="0"/>
              <a:t> with excess of </a:t>
            </a:r>
            <a:r>
              <a:rPr lang="en-US" dirty="0" err="1" smtClean="0"/>
              <a:t>phenylhydrazine</a:t>
            </a:r>
            <a:r>
              <a:rPr lang="en-US" dirty="0" smtClean="0"/>
              <a:t> when kept at boiling temperature. </a:t>
            </a:r>
            <a:r>
              <a:rPr lang="en-US" dirty="0" err="1" smtClean="0"/>
              <a:t>osazones</a:t>
            </a:r>
            <a:r>
              <a:rPr lang="en-US" dirty="0" smtClean="0"/>
              <a:t> are soluble and of their respective sugars have a characteristic crystal form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6" name="Content Placeholder 5" descr="R30d49f50f1d36d7d62228f3d081ece9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3276600"/>
            <a:ext cx="8162925" cy="335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81000"/>
            <a:ext cx="8229600" cy="3810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458200" cy="58213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800" b="1" dirty="0" smtClean="0"/>
              <a:t>3. Oxidation of Sugars:- </a:t>
            </a:r>
            <a:r>
              <a:rPr lang="en-US" sz="2800" dirty="0" smtClean="0"/>
              <a:t>mild oxidation conditions e.g. </a:t>
            </a:r>
            <a:r>
              <a:rPr lang="en-US" sz="2800" dirty="0" err="1" smtClean="0"/>
              <a:t>hydrobromous</a:t>
            </a:r>
            <a:r>
              <a:rPr lang="en-US" sz="2800" dirty="0" smtClean="0"/>
              <a:t> acid , the </a:t>
            </a:r>
            <a:r>
              <a:rPr lang="en-US" sz="2800" dirty="0" err="1" smtClean="0"/>
              <a:t>aldehyde</a:t>
            </a:r>
            <a:r>
              <a:rPr lang="en-US" sz="2800" dirty="0" smtClean="0"/>
              <a:t> is </a:t>
            </a:r>
            <a:r>
              <a:rPr lang="en-US" sz="2800" dirty="0" err="1" smtClean="0"/>
              <a:t>oxidised</a:t>
            </a:r>
            <a:r>
              <a:rPr lang="en-US" sz="2800" dirty="0" smtClean="0"/>
              <a:t> to carboxyl groups to produce </a:t>
            </a:r>
            <a:r>
              <a:rPr lang="en-US" sz="2800" dirty="0" err="1" smtClean="0"/>
              <a:t>aldonic</a:t>
            </a:r>
            <a:r>
              <a:rPr lang="en-US" sz="2800" dirty="0" smtClean="0"/>
              <a:t> acid. When the </a:t>
            </a:r>
            <a:r>
              <a:rPr lang="en-US" sz="2800" dirty="0" err="1" smtClean="0"/>
              <a:t>aldehyde</a:t>
            </a:r>
            <a:r>
              <a:rPr lang="en-US" sz="2800" dirty="0" smtClean="0"/>
              <a:t> group is protected and the molecule is oxidized especially in the body, the last C is oxidized to COOH producing </a:t>
            </a:r>
            <a:r>
              <a:rPr lang="en-US" sz="2800" b="1" dirty="0" err="1" smtClean="0"/>
              <a:t>uronic</a:t>
            </a:r>
            <a:r>
              <a:rPr lang="en-US" sz="2800" b="1" dirty="0" smtClean="0"/>
              <a:t> acid. </a:t>
            </a:r>
            <a:r>
              <a:rPr lang="en-US" sz="2800" dirty="0" smtClean="0"/>
              <a:t>Under strong oxidation conditions (e.g. strong acid). Both groups are </a:t>
            </a:r>
            <a:r>
              <a:rPr lang="en-US" sz="2800" dirty="0" err="1" smtClean="0"/>
              <a:t>oxidised</a:t>
            </a:r>
            <a:r>
              <a:rPr lang="en-US" sz="2800" dirty="0" smtClean="0"/>
              <a:t> to produce </a:t>
            </a:r>
            <a:r>
              <a:rPr lang="en-US" sz="2800" dirty="0" err="1" smtClean="0"/>
              <a:t>dicarboxylic</a:t>
            </a:r>
            <a:r>
              <a:rPr lang="en-US" sz="2800" dirty="0" smtClean="0"/>
              <a:t> acid called </a:t>
            </a:r>
            <a:r>
              <a:rPr lang="en-US" sz="2800" b="1" dirty="0" err="1" smtClean="0"/>
              <a:t>saccharic</a:t>
            </a:r>
            <a:r>
              <a:rPr lang="en-US" sz="2800" b="1" dirty="0" smtClean="0"/>
              <a:t> acids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endParaRPr lang="en-US" sz="2800" dirty="0"/>
          </a:p>
        </p:txBody>
      </p:sp>
      <p:pic>
        <p:nvPicPr>
          <p:cNvPr id="5" name="Content Placeholder 10" descr="Oxidation-of-glucose-reprint-Reprinted-with-the-permission-from-ref-3-Copyr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3352800"/>
            <a:ext cx="6553200" cy="2895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143000"/>
            <a:ext cx="8229600" cy="152400"/>
          </a:xfrm>
        </p:spPr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172200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4</a:t>
            </a:r>
            <a:r>
              <a:rPr lang="en-US" sz="2400" b="1" dirty="0" smtClean="0"/>
              <a:t>. Furfural formation: </a:t>
            </a:r>
            <a:r>
              <a:rPr lang="en-US" sz="2400" dirty="0" smtClean="0"/>
              <a:t>when treated with concentrated </a:t>
            </a:r>
            <a:r>
              <a:rPr lang="en-US" sz="2400" dirty="0" err="1" smtClean="0"/>
              <a:t>sulphuric</a:t>
            </a:r>
            <a:r>
              <a:rPr lang="en-US" sz="2400" dirty="0" smtClean="0"/>
              <a:t> acid it undergoes dehydration with removal of 3 molecules of water. </a:t>
            </a:r>
            <a:r>
              <a:rPr lang="en-US" sz="2400" dirty="0" err="1" smtClean="0"/>
              <a:t>Hexoses</a:t>
            </a:r>
            <a:r>
              <a:rPr lang="en-US" sz="2400" dirty="0" smtClean="0"/>
              <a:t> give </a:t>
            </a:r>
            <a:r>
              <a:rPr lang="en-US" sz="2400" dirty="0" err="1" smtClean="0"/>
              <a:t>hydroxymethylfurfural</a:t>
            </a:r>
            <a:r>
              <a:rPr lang="en-US" sz="2400" dirty="0" smtClean="0"/>
              <a:t> while </a:t>
            </a:r>
            <a:r>
              <a:rPr lang="en-US" sz="2400" dirty="0" err="1" smtClean="0"/>
              <a:t>pentoses</a:t>
            </a:r>
            <a:r>
              <a:rPr lang="en-US" sz="2400" dirty="0" smtClean="0"/>
              <a:t> give furfural</a:t>
            </a:r>
            <a:r>
              <a:rPr lang="en-US" sz="2400" b="1" dirty="0" smtClean="0"/>
              <a:t>. </a:t>
            </a:r>
            <a:r>
              <a:rPr lang="en-US" sz="2400" dirty="0" smtClean="0"/>
              <a:t>They condense with </a:t>
            </a:r>
            <a:r>
              <a:rPr lang="en-US" sz="2400" dirty="0" err="1" smtClean="0"/>
              <a:t>phenolic</a:t>
            </a:r>
            <a:r>
              <a:rPr lang="en-US" sz="2400" dirty="0" smtClean="0"/>
              <a:t> compounds to give various </a:t>
            </a:r>
            <a:r>
              <a:rPr lang="en-US" sz="2400" dirty="0" err="1" smtClean="0"/>
              <a:t>colours</a:t>
            </a:r>
            <a:r>
              <a:rPr lang="en-US" sz="2400" dirty="0" smtClean="0"/>
              <a:t>. E.g. </a:t>
            </a:r>
            <a:r>
              <a:rPr lang="en-US" sz="2400" dirty="0" err="1" smtClean="0"/>
              <a:t>Molisch</a:t>
            </a:r>
            <a:r>
              <a:rPr lang="en-US" sz="2400" dirty="0" smtClean="0"/>
              <a:t>  test, rapid furfural &amp; </a:t>
            </a:r>
            <a:r>
              <a:rPr lang="en-US" sz="2400" dirty="0" err="1" smtClean="0"/>
              <a:t>Seliwanoff’s</a:t>
            </a:r>
            <a:r>
              <a:rPr lang="en-US" sz="2400" dirty="0" smtClean="0"/>
              <a:t> test, test for the presence of </a:t>
            </a:r>
            <a:r>
              <a:rPr lang="en-US" sz="2400" dirty="0" err="1" smtClean="0"/>
              <a:t>keto</a:t>
            </a:r>
            <a:r>
              <a:rPr lang="en-US" sz="2400" dirty="0" smtClean="0"/>
              <a:t> group.</a:t>
            </a:r>
          </a:p>
          <a:p>
            <a:pPr>
              <a:buNone/>
            </a:pPr>
            <a:r>
              <a:rPr lang="en-US" sz="2400" dirty="0" smtClean="0"/>
              <a:t>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</p:txBody>
      </p:sp>
      <p:pic>
        <p:nvPicPr>
          <p:cNvPr id="5" name="Content Placeholder 5" descr="13399_2017_243_Fig5_HTML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438400"/>
            <a:ext cx="8458200" cy="4038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-457200"/>
            <a:ext cx="8229600" cy="1524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8674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5. </a:t>
            </a:r>
            <a:r>
              <a:rPr lang="en-US" sz="2400" b="1" dirty="0" smtClean="0"/>
              <a:t>Reduction to form alcohols</a:t>
            </a:r>
            <a:r>
              <a:rPr lang="en-US" sz="2400" dirty="0" smtClean="0"/>
              <a:t>: when heated with reducing agents such as sodium amalgam hydrogen </a:t>
            </a:r>
            <a:r>
              <a:rPr lang="en-US" sz="2400" dirty="0" err="1" smtClean="0"/>
              <a:t>aldose</a:t>
            </a:r>
            <a:r>
              <a:rPr lang="en-US" sz="2400" dirty="0" smtClean="0"/>
              <a:t> yields a corresponding alcohol  while ketoses form 2 alcohols because of appearance of new </a:t>
            </a:r>
            <a:r>
              <a:rPr lang="en-US" sz="2400" dirty="0" err="1" smtClean="0"/>
              <a:t>assymetric</a:t>
            </a:r>
            <a:r>
              <a:rPr lang="en-US" sz="2400" dirty="0" smtClean="0"/>
              <a:t>  </a:t>
            </a:r>
            <a:r>
              <a:rPr lang="en-US" sz="2400" dirty="0" smtClean="0"/>
              <a:t>carbon in this </a:t>
            </a:r>
            <a:r>
              <a:rPr lang="en-US" sz="2400" dirty="0" smtClean="0"/>
              <a:t>process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/>
          </a:p>
        </p:txBody>
      </p:sp>
      <p:pic>
        <p:nvPicPr>
          <p:cNvPr id="4" name="Content Placeholder 8" descr="chemistry-of-carbohydrates-6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09800"/>
            <a:ext cx="8534400" cy="4191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57200"/>
            <a:ext cx="8229600" cy="2286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6</a:t>
            </a:r>
            <a:r>
              <a:rPr lang="en-US" b="1" dirty="0" smtClean="0"/>
              <a:t>. Formation of esters</a:t>
            </a:r>
            <a:r>
              <a:rPr lang="en-US" dirty="0" smtClean="0"/>
              <a:t>:- hydroxyl groups of sugars can be </a:t>
            </a:r>
            <a:r>
              <a:rPr lang="en-US" dirty="0" err="1" smtClean="0"/>
              <a:t>esterified</a:t>
            </a:r>
            <a:r>
              <a:rPr lang="en-US" dirty="0" smtClean="0"/>
              <a:t> to form acetates, propionates and benzoates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Content Placeholder 5" descr="esterification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514600"/>
            <a:ext cx="7619999" cy="312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pPr algn="l">
              <a:buFont typeface="Wingdings" pitchFamily="2" charset="2"/>
              <a:buChar char="Ø"/>
            </a:pPr>
            <a:r>
              <a:rPr lang="en-US" sz="3200" dirty="0" smtClean="0"/>
              <a:t> </a:t>
            </a:r>
            <a:r>
              <a:rPr lang="en-US" sz="3200" b="1" dirty="0" smtClean="0"/>
              <a:t>Chemical properties of </a:t>
            </a:r>
            <a:r>
              <a:rPr lang="en-US" sz="3200" b="1" dirty="0" err="1" smtClean="0"/>
              <a:t>Dissacharides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91200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It is non-reducing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Forms no </a:t>
            </a:r>
            <a:r>
              <a:rPr lang="en-US" dirty="0" err="1" smtClean="0"/>
              <a:t>osazones</a:t>
            </a:r>
            <a:endParaRPr lang="en-US" dirty="0" smtClean="0"/>
          </a:p>
          <a:p>
            <a:pPr marL="514350" indent="-514350">
              <a:buFont typeface="Wingdings" pitchFamily="2" charset="2"/>
              <a:buChar char="Ø"/>
            </a:pPr>
            <a:r>
              <a:rPr lang="en-US" b="1" dirty="0" smtClean="0"/>
              <a:t>Chemical properties of </a:t>
            </a:r>
            <a:r>
              <a:rPr lang="en-US" b="1" dirty="0" err="1" smtClean="0"/>
              <a:t>deoxy</a:t>
            </a:r>
            <a:r>
              <a:rPr lang="en-US" b="1" dirty="0" smtClean="0"/>
              <a:t> sugars</a:t>
            </a:r>
          </a:p>
          <a:p>
            <a:pPr marL="514350" indent="-514350"/>
            <a:r>
              <a:rPr lang="en-US" dirty="0" err="1" smtClean="0"/>
              <a:t>E.g</a:t>
            </a:r>
            <a:r>
              <a:rPr lang="en-US" b="1" dirty="0" smtClean="0"/>
              <a:t> </a:t>
            </a:r>
            <a:r>
              <a:rPr lang="en-US" dirty="0" smtClean="0"/>
              <a:t>2-deoxy-Dribofuranose</a:t>
            </a:r>
            <a:endParaRPr lang="en-US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They are non- reducing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They do not form </a:t>
            </a:r>
            <a:r>
              <a:rPr lang="en-US" dirty="0" err="1" smtClean="0"/>
              <a:t>osazones</a:t>
            </a:r>
            <a:endParaRPr lang="en-US" dirty="0" smtClean="0"/>
          </a:p>
          <a:p>
            <a:pPr marL="514350" indent="-514350">
              <a:buFont typeface="Wingdings" pitchFamily="2" charset="2"/>
              <a:buChar char="Ø"/>
            </a:pPr>
            <a:r>
              <a:rPr lang="en-US" b="1" dirty="0" smtClean="0"/>
              <a:t>Chemical properties of Starches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Solubility in water: when starch is treated with boiling water 10-20% is </a:t>
            </a:r>
            <a:r>
              <a:rPr lang="en-US" dirty="0" err="1" smtClean="0"/>
              <a:t>solubilized</a:t>
            </a:r>
            <a:r>
              <a:rPr lang="en-US" dirty="0" smtClean="0"/>
              <a:t> due to </a:t>
            </a:r>
            <a:r>
              <a:rPr lang="en-US" dirty="0" err="1" smtClean="0"/>
              <a:t>amylose</a:t>
            </a:r>
            <a:r>
              <a:rPr lang="en-US" dirty="0" smtClean="0"/>
              <a:t>. The insoluble part </a:t>
            </a:r>
            <a:r>
              <a:rPr lang="en-US" dirty="0" err="1" smtClean="0"/>
              <a:t>amylopectin</a:t>
            </a:r>
            <a:r>
              <a:rPr lang="en-US" dirty="0" smtClean="0"/>
              <a:t> causes it to absorb water and form a paste-like gel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Hydrolysis of starch: it will form a blue </a:t>
            </a:r>
            <a:r>
              <a:rPr lang="en-US" dirty="0" err="1" smtClean="0"/>
              <a:t>coloured</a:t>
            </a:r>
            <a:r>
              <a:rPr lang="en-US" dirty="0" smtClean="0"/>
              <a:t> </a:t>
            </a:r>
            <a:r>
              <a:rPr lang="en-US" dirty="0" err="1" smtClean="0"/>
              <a:t>cplx</a:t>
            </a:r>
            <a:r>
              <a:rPr lang="en-US" dirty="0" smtClean="0"/>
              <a:t> with iodine the </a:t>
            </a:r>
            <a:r>
              <a:rPr lang="en-US" dirty="0" err="1" smtClean="0"/>
              <a:t>colour</a:t>
            </a:r>
            <a:r>
              <a:rPr lang="en-US" dirty="0" smtClean="0"/>
              <a:t> disappears on heating and reappears when cooled. When starch is </a:t>
            </a:r>
            <a:r>
              <a:rPr lang="en-US" dirty="0" err="1" smtClean="0"/>
              <a:t>hydrolysed</a:t>
            </a:r>
            <a:r>
              <a:rPr lang="en-US" dirty="0" smtClean="0"/>
              <a:t> by mild acid smaller and smaller fragments are produced . </a:t>
            </a:r>
            <a:r>
              <a:rPr lang="en-US" dirty="0" err="1" smtClean="0"/>
              <a:t>Thse</a:t>
            </a:r>
            <a:r>
              <a:rPr lang="en-US" dirty="0" smtClean="0"/>
              <a:t> hydrolysis for a short time produces </a:t>
            </a:r>
            <a:r>
              <a:rPr lang="en-US" dirty="0" err="1" smtClean="0"/>
              <a:t>amylodextrin</a:t>
            </a:r>
            <a:r>
              <a:rPr lang="en-US" dirty="0" smtClean="0"/>
              <a:t> (violet </a:t>
            </a:r>
            <a:r>
              <a:rPr lang="en-US" dirty="0" err="1" smtClean="0"/>
              <a:t>colour</a:t>
            </a:r>
            <a:r>
              <a:rPr lang="en-US" dirty="0" smtClean="0"/>
              <a:t> with iodine and non-reducing).Further hydrolysis:</a:t>
            </a:r>
          </a:p>
          <a:p>
            <a:pPr marL="514350" indent="-514350">
              <a:buNone/>
            </a:pPr>
            <a:r>
              <a:rPr lang="en-US" dirty="0" err="1" smtClean="0"/>
              <a:t>Amylodex</a:t>
            </a:r>
            <a:r>
              <a:rPr lang="en-US" dirty="0" smtClean="0"/>
              <a:t>      →	 </a:t>
            </a:r>
            <a:r>
              <a:rPr lang="en-US" dirty="0" err="1" smtClean="0"/>
              <a:t>erythrodex</a:t>
            </a:r>
            <a:r>
              <a:rPr lang="en-US" dirty="0" smtClean="0"/>
              <a:t>     →     </a:t>
            </a:r>
            <a:r>
              <a:rPr lang="en-US" dirty="0" err="1" smtClean="0"/>
              <a:t>actrodextrin</a:t>
            </a:r>
            <a:r>
              <a:rPr lang="en-US" dirty="0" smtClean="0"/>
              <a:t>    →	 maltose</a:t>
            </a:r>
          </a:p>
          <a:p>
            <a:pPr marL="514350" indent="-514350">
              <a:buNone/>
            </a:pPr>
            <a:r>
              <a:rPr lang="en-US" dirty="0" smtClean="0"/>
              <a:t>   Violet		     red		       no </a:t>
            </a:r>
            <a:r>
              <a:rPr lang="en-US" dirty="0" err="1" smtClean="0"/>
              <a:t>colour</a:t>
            </a:r>
            <a:r>
              <a:rPr lang="en-US" dirty="0" smtClean="0"/>
              <a:t>	                no </a:t>
            </a:r>
            <a:r>
              <a:rPr lang="en-US" dirty="0" err="1" smtClean="0"/>
              <a:t>colour</a:t>
            </a:r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Non-reducing	</a:t>
            </a:r>
            <a:r>
              <a:rPr lang="en-US" dirty="0" err="1" smtClean="0"/>
              <a:t>Non-reducing</a:t>
            </a:r>
            <a:r>
              <a:rPr lang="en-US" dirty="0" smtClean="0"/>
              <a:t>	        reducing		</a:t>
            </a:r>
            <a:r>
              <a:rPr lang="en-US" dirty="0" err="1" smtClean="0"/>
              <a:t>reducing</a:t>
            </a: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Chemical properties of amino sugars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r>
              <a:rPr lang="en-US" dirty="0" smtClean="0"/>
              <a:t>Amino groups may be substituted for hydroxyl groups of sugars to give rise to amino-sugar; it is added to the second C of </a:t>
            </a:r>
            <a:r>
              <a:rPr lang="en-US" dirty="0" err="1" smtClean="0"/>
              <a:t>hexoses</a:t>
            </a:r>
            <a:endParaRPr lang="en-US" dirty="0" smtClean="0"/>
          </a:p>
          <a:p>
            <a:r>
              <a:rPr lang="en-US" dirty="0" smtClean="0"/>
              <a:t>They are non-reducing and do not form </a:t>
            </a:r>
            <a:r>
              <a:rPr lang="en-US" dirty="0" err="1" smtClean="0"/>
              <a:t>osazones</a:t>
            </a:r>
            <a:r>
              <a:rPr lang="en-US" dirty="0" smtClean="0"/>
              <a:t> they are found in GAGs, </a:t>
            </a:r>
            <a:r>
              <a:rPr lang="en-US" dirty="0" err="1" smtClean="0"/>
              <a:t>glycoproteins</a:t>
            </a:r>
            <a:r>
              <a:rPr lang="en-US" dirty="0" smtClean="0"/>
              <a:t> &amp; </a:t>
            </a:r>
            <a:r>
              <a:rPr lang="en-US" smtClean="0"/>
              <a:t>proteoglycans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PHARMACEUTICAL IMPORTANCE OF CHOs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Wingdings" pitchFamily="2" charset="2"/>
              <a:buChar char="ü"/>
            </a:pPr>
            <a:r>
              <a:rPr lang="en-US" dirty="0" smtClean="0"/>
              <a:t>They are used as binding agents in drugs </a:t>
            </a:r>
            <a:r>
              <a:rPr lang="en-US" dirty="0" err="1" smtClean="0"/>
              <a:t>e.g</a:t>
            </a:r>
            <a:r>
              <a:rPr lang="en-US" dirty="0" smtClean="0"/>
              <a:t> starches, sucrose, lactose, CMC, cellulose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en-US" dirty="0" err="1" smtClean="0"/>
              <a:t>Excipient</a:t>
            </a:r>
            <a:r>
              <a:rPr lang="en-US" dirty="0" smtClean="0"/>
              <a:t> </a:t>
            </a:r>
            <a:r>
              <a:rPr lang="en-US" dirty="0" err="1" smtClean="0"/>
              <a:t>e.g</a:t>
            </a:r>
            <a:r>
              <a:rPr lang="en-US" dirty="0" smtClean="0"/>
              <a:t> starches, </a:t>
            </a:r>
            <a:r>
              <a:rPr lang="en-US" dirty="0" err="1" smtClean="0"/>
              <a:t>mannitol</a:t>
            </a:r>
            <a:r>
              <a:rPr lang="en-US" dirty="0" smtClean="0"/>
              <a:t> in chewable tablets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en-US" dirty="0" smtClean="0"/>
              <a:t>Diluents  </a:t>
            </a:r>
            <a:r>
              <a:rPr lang="en-US" dirty="0" err="1" smtClean="0"/>
              <a:t>e.g</a:t>
            </a:r>
            <a:r>
              <a:rPr lang="en-US" dirty="0" smtClean="0"/>
              <a:t> starches, lactose, </a:t>
            </a:r>
            <a:r>
              <a:rPr lang="en-US" dirty="0" err="1" smtClean="0"/>
              <a:t>mannitol</a:t>
            </a:r>
            <a:r>
              <a:rPr lang="en-US" dirty="0" smtClean="0"/>
              <a:t>, </a:t>
            </a:r>
            <a:r>
              <a:rPr lang="en-US" dirty="0" err="1" smtClean="0"/>
              <a:t>sorbitol</a:t>
            </a:r>
            <a:r>
              <a:rPr lang="en-US" dirty="0" smtClean="0"/>
              <a:t> </a:t>
            </a:r>
            <a:r>
              <a:rPr lang="en-US" dirty="0" smtClean="0"/>
              <a:t>in chewable tablets, CMC, cellulose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en-US" dirty="0" err="1" smtClean="0"/>
              <a:t>Disintegrants</a:t>
            </a:r>
            <a:r>
              <a:rPr lang="en-US" dirty="0" smtClean="0"/>
              <a:t> e.g. starches, CMC, 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en-US" dirty="0" smtClean="0"/>
              <a:t>As sweeteners e.g. glucose, sweetener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en-US" dirty="0" smtClean="0"/>
              <a:t>bulking agent </a:t>
            </a:r>
            <a:r>
              <a:rPr lang="en-US" dirty="0" err="1" smtClean="0"/>
              <a:t>e.g</a:t>
            </a:r>
            <a:r>
              <a:rPr lang="en-US" dirty="0" smtClean="0"/>
              <a:t> sucrose,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en-US" dirty="0" smtClean="0"/>
              <a:t>Granulating and coating agent e.g. glucose, sucrose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en-US" dirty="0" smtClean="0"/>
              <a:t>Stabilizer for drugs e. g. </a:t>
            </a:r>
            <a:r>
              <a:rPr lang="en-US" dirty="0" err="1" smtClean="0"/>
              <a:t>sorbitol</a:t>
            </a:r>
            <a:endParaRPr lang="en-US" dirty="0" smtClean="0"/>
          </a:p>
          <a:p>
            <a:pPr marL="514350" indent="-514350">
              <a:buFont typeface="Wingdings" pitchFamily="2" charset="2"/>
              <a:buChar char="ü"/>
            </a:pPr>
            <a:r>
              <a:rPr lang="en-US" dirty="0" smtClean="0"/>
              <a:t>Fillers e.g. lactose, cellulose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en-US" dirty="0" smtClean="0"/>
              <a:t>Plasticizer e.g. </a:t>
            </a:r>
            <a:r>
              <a:rPr lang="en-US" dirty="0" err="1" smtClean="0"/>
              <a:t>mannitol</a:t>
            </a:r>
            <a:endParaRPr lang="en-US" dirty="0" smtClean="0"/>
          </a:p>
          <a:p>
            <a:pPr marL="514350" indent="-514350">
              <a:buFont typeface="Wingdings" pitchFamily="2" charset="2"/>
              <a:buChar char="ü"/>
            </a:pPr>
            <a:r>
              <a:rPr lang="en-US" dirty="0" smtClean="0"/>
              <a:t>Identify bacteria colonies e.g. </a:t>
            </a:r>
            <a:r>
              <a:rPr lang="en-US" dirty="0" err="1" smtClean="0"/>
              <a:t>mannitol</a:t>
            </a:r>
            <a:r>
              <a:rPr lang="en-US" dirty="0" smtClean="0"/>
              <a:t>, </a:t>
            </a:r>
            <a:r>
              <a:rPr lang="en-US" dirty="0" err="1" smtClean="0"/>
              <a:t>sorbitol</a:t>
            </a:r>
            <a:endParaRPr lang="en-US" dirty="0" smtClean="0"/>
          </a:p>
          <a:p>
            <a:pPr marL="514350" indent="-514350">
              <a:buFont typeface="Wingdings" pitchFamily="2" charset="2"/>
              <a:buChar char="ü"/>
            </a:pPr>
            <a:r>
              <a:rPr lang="en-US" dirty="0" smtClean="0"/>
              <a:t>As lubricants e.g. cellulose, </a:t>
            </a:r>
            <a:r>
              <a:rPr lang="en-US" dirty="0" err="1" smtClean="0"/>
              <a:t>hyaluronic</a:t>
            </a:r>
            <a:r>
              <a:rPr lang="en-US" dirty="0" smtClean="0"/>
              <a:t> acid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PHARMACEUTICAL IMPORTANCE OF CHOs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Font typeface="Wingdings" pitchFamily="2" charset="2"/>
              <a:buChar char="ü"/>
            </a:pPr>
            <a:r>
              <a:rPr lang="en-US" dirty="0" smtClean="0"/>
              <a:t>Suspending agent e.g. CMC, cellulose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en-US" dirty="0" smtClean="0"/>
              <a:t> powder base in powder dosage forms </a:t>
            </a:r>
            <a:r>
              <a:rPr lang="en-US" dirty="0" err="1" smtClean="0"/>
              <a:t>e.g</a:t>
            </a:r>
            <a:r>
              <a:rPr lang="en-US" dirty="0" smtClean="0"/>
              <a:t> cellulose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en-US" dirty="0" smtClean="0"/>
              <a:t> thickening agent </a:t>
            </a:r>
            <a:r>
              <a:rPr lang="en-US" dirty="0" err="1" smtClean="0"/>
              <a:t>e.g</a:t>
            </a:r>
            <a:r>
              <a:rPr lang="en-US" dirty="0" smtClean="0"/>
              <a:t>  hydroxyl </a:t>
            </a:r>
            <a:r>
              <a:rPr lang="en-US" dirty="0" err="1" smtClean="0"/>
              <a:t>propylcellulose</a:t>
            </a:r>
            <a:endParaRPr lang="en-US" dirty="0" smtClean="0"/>
          </a:p>
          <a:p>
            <a:pPr marL="514350" indent="-514350">
              <a:buFont typeface="Wingdings" pitchFamily="2" charset="2"/>
              <a:buChar char="ü"/>
            </a:pPr>
            <a:r>
              <a:rPr lang="en-US" dirty="0" err="1" smtClean="0"/>
              <a:t>Transdermal</a:t>
            </a:r>
            <a:r>
              <a:rPr lang="en-US" dirty="0" smtClean="0"/>
              <a:t> patches </a:t>
            </a:r>
            <a:r>
              <a:rPr lang="en-US" dirty="0" err="1" smtClean="0"/>
              <a:t>e.g</a:t>
            </a:r>
            <a:r>
              <a:rPr lang="en-US" dirty="0" smtClean="0"/>
              <a:t>  hydroxyl </a:t>
            </a:r>
            <a:r>
              <a:rPr lang="en-US" dirty="0" err="1" smtClean="0"/>
              <a:t>propylcellulose</a:t>
            </a:r>
            <a:endParaRPr lang="en-US" dirty="0" smtClean="0"/>
          </a:p>
          <a:p>
            <a:pPr marL="514350" indent="-514350">
              <a:buFont typeface="Wingdings" pitchFamily="2" charset="2"/>
              <a:buChar char="ü"/>
            </a:pPr>
            <a:r>
              <a:rPr lang="en-US" dirty="0" err="1" smtClean="0"/>
              <a:t>Opthalmic</a:t>
            </a:r>
            <a:r>
              <a:rPr lang="en-US" dirty="0" smtClean="0"/>
              <a:t> preparations </a:t>
            </a:r>
            <a:r>
              <a:rPr lang="en-US" dirty="0" err="1" smtClean="0"/>
              <a:t>e.g</a:t>
            </a:r>
            <a:r>
              <a:rPr lang="en-US" dirty="0" smtClean="0"/>
              <a:t>  hydroxyl </a:t>
            </a:r>
            <a:r>
              <a:rPr lang="en-US" dirty="0" err="1" smtClean="0"/>
              <a:t>propylcellulose</a:t>
            </a:r>
            <a:endParaRPr lang="en-US" dirty="0" smtClean="0"/>
          </a:p>
          <a:p>
            <a:pPr marL="514350" indent="-514350">
              <a:buFont typeface="Wingdings" pitchFamily="2" charset="2"/>
              <a:buChar char="ü"/>
            </a:pPr>
            <a:r>
              <a:rPr lang="en-US" dirty="0" smtClean="0"/>
              <a:t>Cosmetics </a:t>
            </a:r>
            <a:r>
              <a:rPr lang="en-US" dirty="0" err="1" smtClean="0"/>
              <a:t>e.g</a:t>
            </a:r>
            <a:r>
              <a:rPr lang="en-US" dirty="0" smtClean="0"/>
              <a:t>  hydroxyl </a:t>
            </a:r>
            <a:r>
              <a:rPr lang="en-US" dirty="0" err="1" smtClean="0"/>
              <a:t>propylcellulose</a:t>
            </a:r>
            <a:endParaRPr lang="en-US" dirty="0" smtClean="0"/>
          </a:p>
          <a:p>
            <a:pPr marL="514350" indent="-514350">
              <a:buFont typeface="Wingdings" pitchFamily="2" charset="2"/>
              <a:buChar char="ü"/>
            </a:pPr>
            <a:r>
              <a:rPr lang="en-US" dirty="0" smtClean="0"/>
              <a:t>Preparation of snake and insect venoms </a:t>
            </a:r>
            <a:r>
              <a:rPr lang="en-US" dirty="0" err="1" smtClean="0"/>
              <a:t>e.g</a:t>
            </a:r>
            <a:r>
              <a:rPr lang="en-US" dirty="0" smtClean="0"/>
              <a:t> </a:t>
            </a:r>
            <a:r>
              <a:rPr lang="en-US" dirty="0" err="1" smtClean="0"/>
              <a:t>hyaluronic</a:t>
            </a:r>
            <a:r>
              <a:rPr lang="en-US" dirty="0" smtClean="0"/>
              <a:t> acid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en-US" dirty="0" smtClean="0"/>
              <a:t>Manufacture of salts </a:t>
            </a:r>
            <a:r>
              <a:rPr lang="en-US" dirty="0" err="1" smtClean="0"/>
              <a:t>e.g</a:t>
            </a:r>
            <a:r>
              <a:rPr lang="en-US" dirty="0" smtClean="0"/>
              <a:t> </a:t>
            </a:r>
            <a:r>
              <a:rPr lang="en-US" dirty="0" err="1" smtClean="0"/>
              <a:t>algin</a:t>
            </a:r>
            <a:r>
              <a:rPr lang="en-US" dirty="0" smtClean="0"/>
              <a:t>/ </a:t>
            </a:r>
            <a:r>
              <a:rPr lang="en-US" dirty="0" err="1" smtClean="0"/>
              <a:t>alginic</a:t>
            </a:r>
            <a:r>
              <a:rPr lang="en-US" dirty="0" smtClean="0"/>
              <a:t> acid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en-US" dirty="0" smtClean="0"/>
              <a:t>Manufacture of </a:t>
            </a:r>
            <a:r>
              <a:rPr lang="en-US" dirty="0" err="1" smtClean="0"/>
              <a:t>fibres</a:t>
            </a:r>
            <a:r>
              <a:rPr lang="en-US" dirty="0" smtClean="0"/>
              <a:t> </a:t>
            </a:r>
            <a:r>
              <a:rPr lang="en-US" dirty="0" err="1" smtClean="0"/>
              <a:t>e.g</a:t>
            </a:r>
            <a:r>
              <a:rPr lang="en-US" dirty="0" smtClean="0"/>
              <a:t> </a:t>
            </a:r>
            <a:r>
              <a:rPr lang="en-US" dirty="0" err="1" smtClean="0"/>
              <a:t>algin</a:t>
            </a:r>
            <a:r>
              <a:rPr lang="en-US" dirty="0" smtClean="0"/>
              <a:t>/ </a:t>
            </a:r>
            <a:r>
              <a:rPr lang="en-US" dirty="0" err="1" smtClean="0"/>
              <a:t>alginic</a:t>
            </a:r>
            <a:r>
              <a:rPr lang="en-US" dirty="0" smtClean="0"/>
              <a:t> acid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en-US" dirty="0" smtClean="0"/>
              <a:t>Used in the preparation of food products </a:t>
            </a:r>
            <a:r>
              <a:rPr lang="en-US" dirty="0" err="1" smtClean="0"/>
              <a:t>e.g</a:t>
            </a:r>
            <a:r>
              <a:rPr lang="en-US" dirty="0" smtClean="0"/>
              <a:t> hydroxyl </a:t>
            </a:r>
            <a:r>
              <a:rPr lang="en-US" dirty="0" err="1" smtClean="0"/>
              <a:t>propylcellulose</a:t>
            </a:r>
            <a:endParaRPr lang="en-US" dirty="0" smtClean="0"/>
          </a:p>
          <a:p>
            <a:pPr marL="514350" indent="-514350">
              <a:buFont typeface="Wingdings" pitchFamily="2" charset="2"/>
              <a:buChar char="ü"/>
            </a:pPr>
            <a:r>
              <a:rPr lang="en-US" dirty="0" smtClean="0"/>
              <a:t>Used  to measure GFR </a:t>
            </a:r>
            <a:r>
              <a:rPr lang="en-US" dirty="0" err="1" smtClean="0"/>
              <a:t>e.g</a:t>
            </a:r>
            <a:r>
              <a:rPr lang="en-US" dirty="0" smtClean="0"/>
              <a:t> </a:t>
            </a:r>
            <a:r>
              <a:rPr lang="en-US" dirty="0" err="1" smtClean="0"/>
              <a:t>inulin</a:t>
            </a:r>
            <a:endParaRPr lang="en-US" dirty="0" smtClean="0"/>
          </a:p>
          <a:p>
            <a:pPr marL="514350" indent="-514350">
              <a:buFont typeface="Wingdings" pitchFamily="2" charset="2"/>
              <a:buChar char="ü"/>
            </a:pPr>
            <a:r>
              <a:rPr lang="en-US" dirty="0" smtClean="0"/>
              <a:t>Used to reduce sedimentation rate </a:t>
            </a:r>
            <a:r>
              <a:rPr lang="en-US" dirty="0" err="1" smtClean="0"/>
              <a:t>e.g</a:t>
            </a:r>
            <a:r>
              <a:rPr lang="en-US" dirty="0" smtClean="0"/>
              <a:t> </a:t>
            </a:r>
            <a:r>
              <a:rPr lang="en-US" dirty="0" smtClean="0"/>
              <a:t>cellulose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en-US" dirty="0" smtClean="0"/>
              <a:t>Used for  electrophoresis e.g. nitrocellulose and acetate cellulose membranes, electrophoresis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en-US" dirty="0" smtClean="0"/>
              <a:t>Diagnostic agent for kidney function e.g. </a:t>
            </a:r>
            <a:r>
              <a:rPr lang="en-US" dirty="0" err="1" smtClean="0"/>
              <a:t>mannitol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57200"/>
            <a:ext cx="8229600" cy="2286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9600" dirty="0" smtClean="0"/>
              <a:t>AND IT IS A WRAP</a:t>
            </a:r>
            <a:endParaRPr lang="en-US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1482</Words>
  <Application>Microsoft Office PowerPoint</Application>
  <PresentationFormat>On-screen Show (4:3)</PresentationFormat>
  <Paragraphs>171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CARBOHYDRATES &amp; RELATED COMPOUNDS</vt:lpstr>
      <vt:lpstr>CONCEPT</vt:lpstr>
      <vt:lpstr>CLASSIFICATION</vt:lpstr>
      <vt:lpstr>Structure  of monosaccharides (linear/ Fischer structure)</vt:lpstr>
      <vt:lpstr>Structure of monosaccharides (Haworth structure)</vt:lpstr>
      <vt:lpstr>Slide 6</vt:lpstr>
      <vt:lpstr>Slide 7</vt:lpstr>
      <vt:lpstr>Diagramatic representation of polysaccharides</vt:lpstr>
      <vt:lpstr>Differences between proteoglycan and glycoprotein</vt:lpstr>
      <vt:lpstr>BIOSYNTHETIC ORIGIN </vt:lpstr>
      <vt:lpstr>Slide 11</vt:lpstr>
      <vt:lpstr>Photosynthesis light reaction diagram</vt:lpstr>
      <vt:lpstr>Bioynthesis of Monosaccharides</vt:lpstr>
      <vt:lpstr>Biosynthesis of Disaccharides</vt:lpstr>
      <vt:lpstr>Slide 15</vt:lpstr>
      <vt:lpstr>Biosynthesis of polysaccharides</vt:lpstr>
      <vt:lpstr>Gluconeogenesis  (metabolism of glucose)</vt:lpstr>
      <vt:lpstr>Schematic diagram for gluconeogenesis </vt:lpstr>
      <vt:lpstr>PROPERTIES</vt:lpstr>
      <vt:lpstr>Slide 20</vt:lpstr>
      <vt:lpstr>Chemical properties of s</vt:lpstr>
      <vt:lpstr>Slide 22</vt:lpstr>
      <vt:lpstr>Slide 23</vt:lpstr>
      <vt:lpstr>Slide 24</vt:lpstr>
      <vt:lpstr>Slide 25</vt:lpstr>
      <vt:lpstr> Chemical properties of Dissacharides</vt:lpstr>
      <vt:lpstr>Chemical properties of amino sugars</vt:lpstr>
      <vt:lpstr>PHARMACEUTICAL IMPORTANCE OF CHOs</vt:lpstr>
      <vt:lpstr>PHARMACEUTICAL IMPORTANCE OF CHOs</vt:lpstr>
      <vt:lpstr>Slide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CARBOHYDRATES &amp; RELATED COMPOUNDS</dc:title>
  <dc:creator>USER</dc:creator>
  <cp:lastModifiedBy>USER</cp:lastModifiedBy>
  <cp:revision>98</cp:revision>
  <dcterms:created xsi:type="dcterms:W3CDTF">2021-06-25T01:46:42Z</dcterms:created>
  <dcterms:modified xsi:type="dcterms:W3CDTF">2021-06-25T12:08:59Z</dcterms:modified>
</cp:coreProperties>
</file>