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24dd9bf71_0_635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24dd9bf71_0_6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24dd9bf71_0_31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24dd9bf71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idx="1" type="subTitle"/>
          </p:nvPr>
        </p:nvSpPr>
        <p:spPr>
          <a:xfrm>
            <a:off x="425250" y="2439200"/>
            <a:ext cx="6749100" cy="66861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rgbClr val="000000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AutoNum type="arabicPeriod"/>
            </a:pPr>
            <a:r>
              <a:rPr lang="en" sz="1700">
                <a:solidFill>
                  <a:schemeClr val="dk1"/>
                </a:solidFill>
              </a:rPr>
              <a:t>Tu maestro/a te asignó un lugar soleado para que pongas tu vaso: en el marco de una ventana o sobre una pila de libros junto a la ventana. Pon el vaso en donde está la flecha en estos dibujos: </a:t>
            </a:r>
            <a:endParaRPr sz="17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rgbClr val="000000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AutoNum type="arabicPeriod"/>
            </a:pPr>
            <a:r>
              <a:rPr lang="en" sz="1700">
                <a:solidFill>
                  <a:schemeClr val="dk1"/>
                </a:solidFill>
              </a:rPr>
              <a:t>Fíjate en el piso. ¿Puedes ver la sombra del vaso? Si no la ves, mueve el vaso hasta que la veas.</a:t>
            </a:r>
            <a:endParaRPr sz="17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AutoNum type="arabicPeriod"/>
            </a:pPr>
            <a:r>
              <a:rPr lang="en" sz="1700">
                <a:solidFill>
                  <a:schemeClr val="dk1"/>
                </a:solidFill>
              </a:rPr>
              <a:t>Tu maestro le pondrá agua a tu vaso. Observa cómo se mueven las líneas de luz y coloca una hoja de papel donde las veas.</a:t>
            </a:r>
            <a:r>
              <a:rPr lang="en" sz="1700">
                <a:solidFill>
                  <a:srgbClr val="000000"/>
                </a:solidFill>
              </a:rPr>
              <a:t> </a:t>
            </a:r>
            <a:endParaRPr sz="14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AutoNum type="arabicPeriod"/>
            </a:pPr>
            <a:r>
              <a:rPr lang="en" sz="1700">
                <a:solidFill>
                  <a:srgbClr val="000000"/>
                </a:solidFill>
              </a:rPr>
              <a:t>S</a:t>
            </a:r>
            <a:r>
              <a:rPr lang="en" sz="1700">
                <a:solidFill>
                  <a:schemeClr val="dk1"/>
                </a:solidFill>
              </a:rPr>
              <a:t>i nadie puede las líneas, revuelve el agua con un dedo y sigue observando. Ya las verás.</a:t>
            </a:r>
            <a:endParaRPr sz="17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rgbClr val="000000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AutoNum type="arabicPeriod"/>
            </a:pPr>
            <a:r>
              <a:rPr lang="en" sz="1700">
                <a:solidFill>
                  <a:srgbClr val="000000"/>
                </a:solidFill>
              </a:rPr>
              <a:t>Ve a la página 2.</a:t>
            </a:r>
            <a:endParaRPr sz="1700">
              <a:solidFill>
                <a:srgbClr val="000000"/>
              </a:solidFill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11726775" y="5374100"/>
            <a:ext cx="6237300" cy="7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299500" y="259750"/>
            <a:ext cx="7182300" cy="123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5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En búsqueda de un arcoíris</a:t>
            </a:r>
            <a:endParaRPr sz="52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54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4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cxnSp>
        <p:nvCxnSpPr>
          <p:cNvPr id="57" name="Google Shape;57;p13"/>
          <p:cNvCxnSpPr/>
          <p:nvPr/>
        </p:nvCxnSpPr>
        <p:spPr>
          <a:xfrm>
            <a:off x="410075" y="1833900"/>
            <a:ext cx="7071600" cy="41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8" name="Google Shape;58;p13"/>
          <p:cNvSpPr/>
          <p:nvPr/>
        </p:nvSpPr>
        <p:spPr>
          <a:xfrm>
            <a:off x="1218700" y="2102500"/>
            <a:ext cx="5343900" cy="4608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Haz esta página primero</a:t>
            </a: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318025" y="-450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Preparáte</a:t>
            </a:r>
            <a:endParaRPr sz="30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3817809" y="4508388"/>
            <a:ext cx="365400" cy="25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</a:t>
            </a:r>
            <a:endParaRPr/>
          </a:p>
        </p:txBody>
      </p:sp>
      <p:grpSp>
        <p:nvGrpSpPr>
          <p:cNvPr id="61" name="Google Shape;61;p13"/>
          <p:cNvGrpSpPr/>
          <p:nvPr/>
        </p:nvGrpSpPr>
        <p:grpSpPr>
          <a:xfrm>
            <a:off x="2362337" y="3637035"/>
            <a:ext cx="1341079" cy="2057122"/>
            <a:chOff x="1777975" y="3759800"/>
            <a:chExt cx="1384125" cy="2340298"/>
          </a:xfrm>
        </p:grpSpPr>
        <p:pic>
          <p:nvPicPr>
            <p:cNvPr id="62" name="Google Shape;62;p13"/>
            <p:cNvPicPr preferRelativeResize="0"/>
            <p:nvPr/>
          </p:nvPicPr>
          <p:blipFill rotWithShape="1">
            <a:blip r:embed="rId3">
              <a:alphaModFix/>
            </a:blip>
            <a:srcRect b="0" l="0" r="0" t="418"/>
            <a:stretch/>
          </p:blipFill>
          <p:spPr>
            <a:xfrm>
              <a:off x="1777975" y="3759800"/>
              <a:ext cx="1384125" cy="234029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3" name="Google Shape;63;p13"/>
            <p:cNvSpPr/>
            <p:nvPr/>
          </p:nvSpPr>
          <p:spPr>
            <a:xfrm>
              <a:off x="2373456" y="4636266"/>
              <a:ext cx="156000" cy="243300"/>
            </a:xfrm>
            <a:prstGeom prst="downArrow">
              <a:avLst>
                <a:gd fmla="val 50000" name="adj1"/>
                <a:gd fmla="val 67831" name="adj2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4" name="Google Shape;64;p13"/>
          <p:cNvGrpSpPr/>
          <p:nvPr/>
        </p:nvGrpSpPr>
        <p:grpSpPr>
          <a:xfrm>
            <a:off x="4375135" y="3637211"/>
            <a:ext cx="1473434" cy="2108564"/>
            <a:chOff x="4203600" y="3713863"/>
            <a:chExt cx="1712898" cy="2412821"/>
          </a:xfrm>
        </p:grpSpPr>
        <p:pic>
          <p:nvPicPr>
            <p:cNvPr id="65" name="Google Shape;65;p13"/>
            <p:cNvPicPr preferRelativeResize="0"/>
            <p:nvPr/>
          </p:nvPicPr>
          <p:blipFill rotWithShape="1">
            <a:blip r:embed="rId4">
              <a:alphaModFix/>
            </a:blip>
            <a:srcRect b="0" l="48205" r="0" t="0"/>
            <a:stretch/>
          </p:blipFill>
          <p:spPr>
            <a:xfrm>
              <a:off x="4203600" y="3713863"/>
              <a:ext cx="1712898" cy="241282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6" name="Google Shape;66;p13"/>
            <p:cNvSpPr/>
            <p:nvPr/>
          </p:nvSpPr>
          <p:spPr>
            <a:xfrm>
              <a:off x="4926642" y="4396831"/>
              <a:ext cx="156000" cy="243300"/>
            </a:xfrm>
            <a:prstGeom prst="downArrow">
              <a:avLst>
                <a:gd fmla="val 50000" name="adj1"/>
                <a:gd fmla="val 67831" name="adj2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pic>
        <p:nvPicPr>
          <p:cNvPr id="67" name="Google Shape;67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049596" y="9491750"/>
            <a:ext cx="1682098" cy="2223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3"/>
          <p:cNvSpPr txBox="1"/>
          <p:nvPr/>
        </p:nvSpPr>
        <p:spPr>
          <a:xfrm>
            <a:off x="2898150" y="9659450"/>
            <a:ext cx="1976100" cy="2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900"/>
              <a:t>How is a rainbow made</a:t>
            </a:r>
            <a:r>
              <a:rPr lang="en" sz="900">
                <a:solidFill>
                  <a:srgbClr val="000000"/>
                </a:solidFill>
              </a:rPr>
              <a:t>?</a:t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/>
          <p:nvPr/>
        </p:nvSpPr>
        <p:spPr>
          <a:xfrm>
            <a:off x="364850" y="894500"/>
            <a:ext cx="7055700" cy="390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AutoNum type="arabicPeriod"/>
            </a:pPr>
            <a:r>
              <a:t/>
            </a:r>
            <a:endParaRPr sz="1700">
              <a:solidFill>
                <a:srgbClr val="FFFFFF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AutoNum type="arabicPeriod"/>
            </a:pPr>
            <a:r>
              <a:t/>
            </a:r>
            <a:endParaRPr sz="1700">
              <a:solidFill>
                <a:srgbClr val="FFFFFF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AutoNum type="arabicPeriod"/>
            </a:pPr>
            <a:r>
              <a:t/>
            </a:r>
            <a:endParaRPr sz="1700">
              <a:solidFill>
                <a:srgbClr val="FFFFFF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AutoNum type="arabicPeriod"/>
            </a:pPr>
            <a:r>
              <a:t/>
            </a:r>
            <a:endParaRPr sz="1700">
              <a:solidFill>
                <a:srgbClr val="FFFFFF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AutoNum type="arabicPeriod"/>
            </a:pPr>
            <a:r>
              <a:t/>
            </a:r>
            <a:endParaRPr sz="1700">
              <a:solidFill>
                <a:srgbClr val="FFFFFF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AutoNum type="arabicPeriod"/>
            </a:pPr>
            <a:r>
              <a:rPr lang="en" sz="1700"/>
              <a:t>Platica con tu grupo sobre lo que puedes ver</a:t>
            </a:r>
            <a:r>
              <a:rPr lang="en" sz="1700"/>
              <a:t> en la hoja cuando el agua deja de moverse.</a:t>
            </a:r>
            <a:endParaRPr sz="1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AutoNum type="arabicPeriod"/>
            </a:pPr>
            <a:r>
              <a:rPr lang="en" sz="1700"/>
              <a:t>Intenta estos experimentos</a:t>
            </a:r>
            <a:r>
              <a:rPr lang="en" sz="1700"/>
              <a:t>:</a:t>
            </a:r>
            <a:endParaRPr sz="1700"/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en" sz="1700"/>
              <a:t>¿Puedes ver los colores del arcoiris en tu hoja de papel? </a:t>
            </a:r>
            <a:endParaRPr sz="1700"/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en" sz="1700"/>
              <a:t>Sin mover el vaso, ¿puedes hacer </a:t>
            </a:r>
            <a:r>
              <a:rPr lang="en" sz="1700"/>
              <a:t>que</a:t>
            </a:r>
            <a:r>
              <a:rPr lang="en" sz="1700"/>
              <a:t> desaparezcan los colores?</a:t>
            </a:r>
            <a:endParaRPr sz="1700"/>
          </a:p>
          <a:p>
            <a:pPr indent="-3365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en" sz="1700">
                <a:solidFill>
                  <a:schemeClr val="dk1"/>
                </a:solidFill>
              </a:rPr>
              <a:t>¿Puedes hacer que se vean más </a:t>
            </a:r>
            <a:r>
              <a:rPr lang="en" sz="1700">
                <a:solidFill>
                  <a:schemeClr val="dk1"/>
                </a:solidFill>
              </a:rPr>
              <a:t>vivos los colores</a:t>
            </a:r>
            <a:r>
              <a:rPr lang="en" sz="1700">
                <a:solidFill>
                  <a:schemeClr val="dk1"/>
                </a:solidFill>
              </a:rPr>
              <a:t>? (Tip: los colores hechos de luz se ven más vivos en la sombra.)</a:t>
            </a:r>
            <a:endParaRPr sz="1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AutoNum type="arabicPeriod"/>
            </a:pPr>
            <a:r>
              <a:rPr lang="en" sz="1700">
                <a:solidFill>
                  <a:schemeClr val="dk1"/>
                </a:solidFill>
              </a:rPr>
              <a:t>Haz un dibujo en este espacio que muestre lo que puedes ver. Utiliza lápices de colores o crayones. Si necesitas más espacio, utiliza la parte de atrás de esta hoja. Escribe los nombres de los colores que puedes ver.</a:t>
            </a:r>
            <a:endParaRPr sz="1700"/>
          </a:p>
        </p:txBody>
      </p:sp>
      <p:sp>
        <p:nvSpPr>
          <p:cNvPr id="74" name="Google Shape;74;p14"/>
          <p:cNvSpPr txBox="1"/>
          <p:nvPr/>
        </p:nvSpPr>
        <p:spPr>
          <a:xfrm>
            <a:off x="4036175" y="335950"/>
            <a:ext cx="3401100" cy="28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Nombre</a:t>
            </a:r>
            <a:r>
              <a:rPr lang="en"/>
              <a:t>: _______________________</a:t>
            </a:r>
            <a:endParaRPr/>
          </a:p>
        </p:txBody>
      </p:sp>
      <p:sp>
        <p:nvSpPr>
          <p:cNvPr id="75" name="Google Shape;75;p14"/>
          <p:cNvSpPr txBox="1"/>
          <p:nvPr/>
        </p:nvSpPr>
        <p:spPr>
          <a:xfrm>
            <a:off x="299500" y="259750"/>
            <a:ext cx="4025100" cy="132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Oswald"/>
                <a:ea typeface="Oswald"/>
                <a:cs typeface="Oswald"/>
                <a:sym typeface="Oswald"/>
              </a:rPr>
              <a:t>En búsqueda de un arcoíris</a:t>
            </a:r>
            <a:endParaRPr sz="30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Oswald"/>
                <a:ea typeface="Oswald"/>
                <a:cs typeface="Oswald"/>
                <a:sym typeface="Oswald"/>
              </a:rPr>
              <a:t>¿Qué observas?</a:t>
            </a:r>
            <a:endParaRPr sz="3000">
              <a:latin typeface="Oswald"/>
              <a:ea typeface="Oswald"/>
              <a:cs typeface="Oswald"/>
              <a:sym typeface="Oswald"/>
            </a:endParaRPr>
          </a:p>
        </p:txBody>
      </p:sp>
      <p:cxnSp>
        <p:nvCxnSpPr>
          <p:cNvPr id="76" name="Google Shape;76;p14"/>
          <p:cNvCxnSpPr/>
          <p:nvPr/>
        </p:nvCxnSpPr>
        <p:spPr>
          <a:xfrm>
            <a:off x="410075" y="1452900"/>
            <a:ext cx="7071600" cy="41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7" name="Google Shape;77;p14"/>
          <p:cNvSpPr/>
          <p:nvPr/>
        </p:nvSpPr>
        <p:spPr>
          <a:xfrm rot="10641862">
            <a:off x="581246" y="5412581"/>
            <a:ext cx="6758439" cy="3663830"/>
          </a:xfrm>
          <a:custGeom>
            <a:rect b="b" l="l" r="r" t="t"/>
            <a:pathLst>
              <a:path extrusionOk="0" h="94225" w="116507">
                <a:moveTo>
                  <a:pt x="30873" y="1510"/>
                </a:moveTo>
                <a:cubicBezTo>
                  <a:pt x="23106" y="1510"/>
                  <a:pt x="14237" y="-2001"/>
                  <a:pt x="7577" y="1995"/>
                </a:cubicBezTo>
                <a:cubicBezTo>
                  <a:pt x="1384" y="5711"/>
                  <a:pt x="2002" y="15646"/>
                  <a:pt x="1753" y="22864"/>
                </a:cubicBezTo>
                <a:cubicBezTo>
                  <a:pt x="1496" y="30317"/>
                  <a:pt x="297" y="37732"/>
                  <a:pt x="297" y="45189"/>
                </a:cubicBezTo>
                <a:cubicBezTo>
                  <a:pt x="297" y="54249"/>
                  <a:pt x="297" y="63308"/>
                  <a:pt x="297" y="72368"/>
                </a:cubicBezTo>
                <a:cubicBezTo>
                  <a:pt x="297" y="76264"/>
                  <a:pt x="-797" y="80712"/>
                  <a:pt x="1268" y="84016"/>
                </a:cubicBezTo>
                <a:cubicBezTo>
                  <a:pt x="8895" y="96219"/>
                  <a:pt x="29614" y="89427"/>
                  <a:pt x="43977" y="90325"/>
                </a:cubicBezTo>
                <a:cubicBezTo>
                  <a:pt x="59821" y="91316"/>
                  <a:pt x="75664" y="92752"/>
                  <a:pt x="91539" y="92752"/>
                </a:cubicBezTo>
                <a:cubicBezTo>
                  <a:pt x="98010" y="92752"/>
                  <a:pt x="105296" y="95895"/>
                  <a:pt x="110952" y="92752"/>
                </a:cubicBezTo>
                <a:cubicBezTo>
                  <a:pt x="112977" y="91627"/>
                  <a:pt x="111923" y="88222"/>
                  <a:pt x="112408" y="85957"/>
                </a:cubicBezTo>
                <a:cubicBezTo>
                  <a:pt x="114897" y="74340"/>
                  <a:pt x="116291" y="62408"/>
                  <a:pt x="116291" y="50528"/>
                </a:cubicBezTo>
                <a:cubicBezTo>
                  <a:pt x="116291" y="41463"/>
                  <a:pt x="115320" y="32415"/>
                  <a:pt x="115320" y="23350"/>
                </a:cubicBezTo>
                <a:cubicBezTo>
                  <a:pt x="115320" y="17688"/>
                  <a:pt x="117852" y="11428"/>
                  <a:pt x="115320" y="6363"/>
                </a:cubicBezTo>
                <a:cubicBezTo>
                  <a:pt x="114213" y="4150"/>
                  <a:pt x="110433" y="5537"/>
                  <a:pt x="108040" y="4907"/>
                </a:cubicBezTo>
                <a:cubicBezTo>
                  <a:pt x="100516" y="2927"/>
                  <a:pt x="92524" y="3451"/>
                  <a:pt x="84744" y="3451"/>
                </a:cubicBezTo>
                <a:cubicBezTo>
                  <a:pt x="67099" y="3451"/>
                  <a:pt x="49489" y="1510"/>
                  <a:pt x="31844" y="1510"/>
                </a:cubicBezTo>
              </a:path>
            </a:pathLst>
          </a:custGeom>
          <a:noFill/>
          <a:ln cap="flat" cmpd="sng" w="19050">
            <a:solidFill>
              <a:srgbClr val="595959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8" name="Google Shape;78;p14"/>
          <p:cNvSpPr/>
          <p:nvPr/>
        </p:nvSpPr>
        <p:spPr>
          <a:xfrm>
            <a:off x="3089425" y="807725"/>
            <a:ext cx="4318800" cy="4608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Prepara tu experimento y continúa con esta página</a:t>
            </a:r>
            <a:endParaRPr/>
          </a:p>
        </p:txBody>
      </p:sp>
      <p:cxnSp>
        <p:nvCxnSpPr>
          <p:cNvPr id="79" name="Google Shape;79;p14"/>
          <p:cNvCxnSpPr/>
          <p:nvPr/>
        </p:nvCxnSpPr>
        <p:spPr>
          <a:xfrm flipH="1" rot="10800000">
            <a:off x="5565750" y="8942379"/>
            <a:ext cx="69600" cy="3600"/>
          </a:xfrm>
          <a:prstGeom prst="straightConnector1">
            <a:avLst/>
          </a:prstGeom>
          <a:noFill/>
          <a:ln cap="flat" cmpd="sng" w="19050">
            <a:solidFill>
              <a:srgbClr val="595959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80" name="Google Shape;8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49596" y="9491750"/>
            <a:ext cx="1682098" cy="22230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4"/>
          <p:cNvSpPr txBox="1"/>
          <p:nvPr/>
        </p:nvSpPr>
        <p:spPr>
          <a:xfrm>
            <a:off x="2898150" y="9659450"/>
            <a:ext cx="1976100" cy="2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900"/>
              <a:t>How is a rainbow made</a:t>
            </a:r>
            <a:r>
              <a:rPr lang="en" sz="900">
                <a:solidFill>
                  <a:srgbClr val="000000"/>
                </a:solidFill>
              </a:rPr>
              <a:t>?</a:t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