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1" r:id="rId1"/>
    <p:sldMasterId id="2147483682" r:id="rId2"/>
    <p:sldMasterId id="2147483683" r:id="rId3"/>
  </p:sldMasterIdLst>
  <p:notesMasterIdLst>
    <p:notesMasterId r:id="rId1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49" autoAdjust="0"/>
  </p:normalViewPr>
  <p:slideViewPr>
    <p:cSldViewPr snapToGrid="0">
      <p:cViewPr varScale="1">
        <p:scale>
          <a:sx n="110" d="100"/>
          <a:sy n="110" d="100"/>
        </p:scale>
        <p:origin x="15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51b7b0fc7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51b7b0fc7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4c50cb36d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4c50cb36d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4c50cb36d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4c50cb36d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4c50cb36d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4c50cb36d7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4c50cb36d7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4c50cb36d7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4c50cb36d7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4c50cb36d7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4c50cb36d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4c50cb36d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51b7b0fc75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51b7b0fc75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7" name="Google Shape;87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1" name="Google Shape;91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3" name="Google Shape;9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9" name="Google Shape;99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9" name="Google Shape;109;p2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0" name="Google Shape;11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3" name="Google Shape;11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7" name="Google Shape;11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1" name="Google Shape;121;p2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2" name="Google Shape;122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8" name="Google Shape;128;p3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9" name="Google Shape;129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2" name="Google Shape;132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3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6" name="Google Shape;136;p3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7" name="Google Shape;137;p3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8" name="Google Shape;138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41" name="Google Shape;141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4" name="Google Shape;144;p3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5" name="Google Shape;145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 rotWithShape="1">
          <a:blip r:embed="rId13">
            <a:alphaModFix/>
          </a:blip>
          <a:srcRect t="39" b="2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70800" y="4743825"/>
            <a:ext cx="1761387" cy="33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273610" y="4743825"/>
            <a:ext cx="801965" cy="33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2600" y="534575"/>
            <a:ext cx="352805" cy="39359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13">
            <a:alphaModFix/>
          </a:blip>
          <a:srcRect t="39" b="2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70800" y="4743825"/>
            <a:ext cx="1761387" cy="33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273610" y="4743825"/>
            <a:ext cx="801965" cy="33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8286" y="512500"/>
            <a:ext cx="421426" cy="35309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11" Type="http://schemas.openxmlformats.org/officeDocument/2006/relationships/image" Target="../media/image8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11" Type="http://schemas.openxmlformats.org/officeDocument/2006/relationships/image" Target="../media/image8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29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.png"/><Relationship Id="rId11" Type="http://schemas.openxmlformats.org/officeDocument/2006/relationships/image" Target="../media/image46.png"/><Relationship Id="rId5" Type="http://schemas.openxmlformats.org/officeDocument/2006/relationships/image" Target="../media/image41.png"/><Relationship Id="rId10" Type="http://schemas.openxmlformats.org/officeDocument/2006/relationships/image" Target="../media/image45.png"/><Relationship Id="rId4" Type="http://schemas.openxmlformats.org/officeDocument/2006/relationships/image" Target="../media/image3.png"/><Relationship Id="rId9" Type="http://schemas.openxmlformats.org/officeDocument/2006/relationships/image" Target="../media/image44.png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37"/>
          <p:cNvPicPr preferRelativeResize="0"/>
          <p:nvPr/>
        </p:nvPicPr>
        <p:blipFill rotWithShape="1">
          <a:blip r:embed="rId3">
            <a:alphaModFix/>
          </a:blip>
          <a:srcRect t="39" b="2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0800" y="4743825"/>
            <a:ext cx="1761387" cy="33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0811" y="53850"/>
            <a:ext cx="404229" cy="450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73610" y="4743825"/>
            <a:ext cx="801965" cy="331626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37"/>
          <p:cNvSpPr txBox="1">
            <a:spLocks noGrp="1"/>
          </p:cNvSpPr>
          <p:nvPr>
            <p:ph type="ctrTitle"/>
          </p:nvPr>
        </p:nvSpPr>
        <p:spPr>
          <a:xfrm>
            <a:off x="788250" y="1095600"/>
            <a:ext cx="4230600" cy="261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de-DE" sz="4800" b="1"/>
              <a:t>Tipps für </a:t>
            </a:r>
            <a:br>
              <a:rPr lang="en-GB" sz="4800" b="1"/>
            </a:br>
            <a:r>
              <a:rPr lang="de-DE" sz="4800" b="1"/>
              <a:t>effektive Umfragen</a:t>
            </a:r>
            <a:endParaRPr sz="4800" b="1"/>
          </a:p>
        </p:txBody>
      </p:sp>
      <p:sp>
        <p:nvSpPr>
          <p:cNvPr id="157" name="Google Shape;157;p37"/>
          <p:cNvSpPr txBox="1"/>
          <p:nvPr/>
        </p:nvSpPr>
        <p:spPr>
          <a:xfrm>
            <a:off x="988800" y="53850"/>
            <a:ext cx="8010900" cy="3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F7931D"/>
                </a:solidFill>
              </a:rPr>
              <a:t>Wie kann ich Menschen beeinflussen? &gt; </a:t>
            </a:r>
            <a:r>
              <a:rPr lang="de-DE">
                <a:solidFill>
                  <a:srgbClr val="F7931D"/>
                </a:solidFill>
              </a:rPr>
              <a:t>Bürgerschaftliches Engagement &gt; </a:t>
            </a:r>
            <a:r>
              <a:rPr lang="de-DE" b="1">
                <a:solidFill>
                  <a:srgbClr val="F7931D"/>
                </a:solidFill>
              </a:rPr>
              <a:t>Tipps für effektive Umfragen</a:t>
            </a:r>
            <a:endParaRPr b="1" dirty="0">
              <a:solidFill>
                <a:srgbClr val="F7931D"/>
              </a:solidFill>
            </a:endParaRPr>
          </a:p>
        </p:txBody>
      </p:sp>
      <p:pic>
        <p:nvPicPr>
          <p:cNvPr id="158" name="Google Shape;158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714450" y="1095600"/>
            <a:ext cx="2737176" cy="2737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BE9F64D7-B87B-42B8-B6CB-D8266E9BED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92" y="1953655"/>
            <a:ext cx="351016" cy="31217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8"/>
          <p:cNvSpPr txBox="1">
            <a:spLocks noGrp="1"/>
          </p:cNvSpPr>
          <p:nvPr>
            <p:ph type="title"/>
          </p:nvPr>
        </p:nvSpPr>
        <p:spPr>
          <a:xfrm>
            <a:off x="495850" y="156400"/>
            <a:ext cx="8648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ctr" rtl="0">
              <a:spcBef>
                <a:spcPts val="0"/>
              </a:spcBef>
              <a:spcAft>
                <a:spcPts val="0"/>
              </a:spcAft>
              <a:buClr>
                <a:srgbClr val="F7931D"/>
              </a:buClr>
              <a:buSzPts val="3000"/>
              <a:buAutoNum type="arabicPeriod"/>
            </a:pPr>
            <a:r>
              <a:rPr lang="de-DE" sz="3000" b="1" dirty="0">
                <a:solidFill>
                  <a:srgbClr val="F7931D"/>
                </a:solidFill>
              </a:rPr>
              <a:t> Plane deine Strategie</a:t>
            </a:r>
            <a:endParaRPr sz="3000" b="1" dirty="0">
              <a:solidFill>
                <a:srgbClr val="F7931D"/>
              </a:solidFill>
            </a:endParaRPr>
          </a:p>
        </p:txBody>
      </p:sp>
      <p:sp>
        <p:nvSpPr>
          <p:cNvPr id="164" name="Google Shape;164;p38"/>
          <p:cNvSpPr txBox="1">
            <a:spLocks noGrp="1"/>
          </p:cNvSpPr>
          <p:nvPr>
            <p:ph type="body" idx="1"/>
          </p:nvPr>
        </p:nvSpPr>
        <p:spPr>
          <a:xfrm>
            <a:off x="639475" y="1123650"/>
            <a:ext cx="8520600" cy="11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>
                <a:solidFill>
                  <a:srgbClr val="000000"/>
                </a:solidFill>
              </a:rPr>
              <a:t>Such dir ein paar Leute, die dich unterstützen. Dann überlege dir, wie du am besten herausfinden kannst, welche Themen die Menschen in deinem Umfeld beschäftigen.</a:t>
            </a:r>
            <a:endParaRPr sz="16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>
                <a:solidFill>
                  <a:srgbClr val="000000"/>
                </a:solidFill>
              </a:rPr>
              <a:t>Einige Möglichkeiten sind:</a:t>
            </a:r>
            <a:endParaRPr sz="16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000000"/>
              </a:solidFill>
            </a:endParaRPr>
          </a:p>
          <a:p>
            <a:pPr marL="457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000000"/>
              </a:solidFill>
            </a:endParaRPr>
          </a:p>
        </p:txBody>
      </p:sp>
      <p:grpSp>
        <p:nvGrpSpPr>
          <p:cNvPr id="165" name="Google Shape;165;p38"/>
          <p:cNvGrpSpPr/>
          <p:nvPr/>
        </p:nvGrpSpPr>
        <p:grpSpPr>
          <a:xfrm>
            <a:off x="1786968" y="122494"/>
            <a:ext cx="640512" cy="640512"/>
            <a:chOff x="281575" y="364000"/>
            <a:chExt cx="807300" cy="807300"/>
          </a:xfrm>
        </p:grpSpPr>
        <p:sp>
          <p:nvSpPr>
            <p:cNvPr id="166" name="Google Shape;166;p38"/>
            <p:cNvSpPr/>
            <p:nvPr/>
          </p:nvSpPr>
          <p:spPr>
            <a:xfrm>
              <a:off x="281575" y="364000"/>
              <a:ext cx="807300" cy="8073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67" name="Google Shape;167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98875" y="481300"/>
              <a:ext cx="572700" cy="5727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8" name="Google Shape;168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4275" y="2483975"/>
            <a:ext cx="681999" cy="68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4275" y="3559300"/>
            <a:ext cx="681999" cy="681999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38"/>
          <p:cNvSpPr txBox="1"/>
          <p:nvPr/>
        </p:nvSpPr>
        <p:spPr>
          <a:xfrm>
            <a:off x="1665850" y="2587575"/>
            <a:ext cx="3000000" cy="17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dirty="0">
                <a:solidFill>
                  <a:srgbClr val="F7931D"/>
                </a:solidFill>
              </a:rPr>
              <a:t>Persönliche Befragung </a:t>
            </a:r>
            <a:endParaRPr sz="1600" b="1" dirty="0">
              <a:solidFill>
                <a:srgbClr val="F793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dirty="0">
                <a:solidFill>
                  <a:srgbClr val="F7931D"/>
                </a:solidFill>
              </a:rPr>
              <a:t>Online-Angebote (Apps/Spiele/Soziale Medien)</a:t>
            </a:r>
            <a:endParaRPr sz="1600" b="1" dirty="0">
              <a:solidFill>
                <a:srgbClr val="F793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171" name="Google Shape;171;p38"/>
          <p:cNvSpPr txBox="1"/>
          <p:nvPr/>
        </p:nvSpPr>
        <p:spPr>
          <a:xfrm>
            <a:off x="5832350" y="2587575"/>
            <a:ext cx="3392700" cy="1856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dirty="0">
                <a:solidFill>
                  <a:srgbClr val="F7931D"/>
                </a:solidFill>
              </a:rPr>
              <a:t>Wie?</a:t>
            </a:r>
            <a:endParaRPr sz="1600" b="1" dirty="0">
              <a:solidFill>
                <a:srgbClr val="F793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dirty="0">
                <a:solidFill>
                  <a:srgbClr val="F7931D"/>
                </a:solidFill>
              </a:rPr>
              <a:t>Wer?</a:t>
            </a:r>
            <a:r>
              <a:rPr lang="de-DE" sz="1600" b="1" dirty="0">
                <a:solidFill>
                  <a:schemeClr val="dk1"/>
                </a:solidFill>
              </a:rPr>
              <a:t> </a:t>
            </a:r>
            <a:r>
              <a:rPr lang="de-DE" sz="1600" dirty="0">
                <a:solidFill>
                  <a:schemeClr val="dk1"/>
                </a:solidFill>
              </a:rPr>
              <a:t>Beginne mit jemandem, den du bereits kennst - Freunde, Familie, Bekannte.</a:t>
            </a:r>
            <a:endParaRPr sz="1600" dirty="0">
              <a:solidFill>
                <a:schemeClr val="dk1"/>
              </a:solidFill>
            </a:endParaRPr>
          </a:p>
        </p:txBody>
      </p:sp>
      <p:pic>
        <p:nvPicPr>
          <p:cNvPr id="172" name="Google Shape;172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15925" y="2483975"/>
            <a:ext cx="681999" cy="68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15925" y="3559300"/>
            <a:ext cx="681999" cy="68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63D35920-5598-4431-878D-F6834ABA72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92" y="1953655"/>
            <a:ext cx="351016" cy="31217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9"/>
          <p:cNvSpPr txBox="1">
            <a:spLocks noGrp="1"/>
          </p:cNvSpPr>
          <p:nvPr>
            <p:ph type="body" idx="1"/>
          </p:nvPr>
        </p:nvSpPr>
        <p:spPr>
          <a:xfrm>
            <a:off x="789650" y="941313"/>
            <a:ext cx="8239800" cy="9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>
                <a:solidFill>
                  <a:srgbClr val="000000"/>
                </a:solidFill>
              </a:rPr>
              <a:t>Egal ob im persönlichen Kontakt oder online, du musst deine Umfrage so strukturieren, dass du schnell an die benötigten Antworten kommst und dein Gegenüber nicht zu sehr mit Fragen bestürmst.</a:t>
            </a:r>
            <a:endParaRPr sz="16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600" dirty="0"/>
          </a:p>
        </p:txBody>
      </p:sp>
      <p:sp>
        <p:nvSpPr>
          <p:cNvPr id="179" name="Google Shape;179;p39"/>
          <p:cNvSpPr txBox="1"/>
          <p:nvPr/>
        </p:nvSpPr>
        <p:spPr>
          <a:xfrm>
            <a:off x="1131075" y="2280175"/>
            <a:ext cx="43539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de-DE" sz="1600" b="1" dirty="0">
                <a:solidFill>
                  <a:srgbClr val="F7931D"/>
                </a:solidFill>
              </a:rPr>
              <a:t>Ziel setzen</a:t>
            </a:r>
            <a:br>
              <a:rPr lang="en-GB" sz="1600" b="1" dirty="0"/>
            </a:br>
            <a:br>
              <a:rPr lang="en-GB" sz="1600" b="1" dirty="0"/>
            </a:br>
            <a:br>
              <a:rPr lang="en-GB" sz="1600" b="1" dirty="0"/>
            </a:br>
            <a:r>
              <a:rPr lang="de-DE" sz="1600" b="1" dirty="0">
                <a:solidFill>
                  <a:srgbClr val="F7931D"/>
                </a:solidFill>
              </a:rPr>
              <a:t>Umfrage = max. 5 Min.</a:t>
            </a:r>
            <a:br>
              <a:rPr lang="en-GB" sz="1600" b="1" dirty="0"/>
            </a:br>
            <a:br>
              <a:rPr lang="en-GB" sz="1600" b="1" dirty="0"/>
            </a:br>
            <a:br>
              <a:rPr lang="en-GB" sz="1600" b="1" dirty="0"/>
            </a:br>
            <a:r>
              <a:rPr lang="de-DE" sz="1600" b="1" dirty="0">
                <a:solidFill>
                  <a:srgbClr val="F7931D"/>
                </a:solidFill>
              </a:rPr>
              <a:t>Einfach zu beantwortende Fragen</a:t>
            </a:r>
            <a:br>
              <a:rPr lang="en-GB" sz="1600" b="1" dirty="0"/>
            </a:br>
            <a:br>
              <a:rPr lang="en-GB" sz="1600" b="1" dirty="0"/>
            </a:br>
            <a:br>
              <a:rPr lang="en-GB" sz="1600" b="1" dirty="0"/>
            </a:br>
            <a:endParaRPr sz="1600" b="1" dirty="0"/>
          </a:p>
        </p:txBody>
      </p:sp>
      <p:sp>
        <p:nvSpPr>
          <p:cNvPr id="180" name="Google Shape;180;p39"/>
          <p:cNvSpPr txBox="1"/>
          <p:nvPr/>
        </p:nvSpPr>
        <p:spPr>
          <a:xfrm>
            <a:off x="4850725" y="1922900"/>
            <a:ext cx="39327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dirty="0">
                <a:solidFill>
                  <a:srgbClr val="F7931D"/>
                </a:solidFill>
              </a:rPr>
              <a:t>Logische Anordnung</a:t>
            </a:r>
            <a:endParaRPr sz="1600" b="1" dirty="0">
              <a:solidFill>
                <a:srgbClr val="F7931D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de-DE" sz="1600" b="1" dirty="0">
                <a:solidFill>
                  <a:srgbClr val="F7931D"/>
                </a:solidFill>
              </a:rPr>
              <a:t>Umfrage testen</a:t>
            </a:r>
            <a:br>
              <a:rPr lang="en-GB" sz="1600" b="1" dirty="0"/>
            </a:br>
            <a:br>
              <a:rPr lang="en-GB" sz="1600" b="1" dirty="0"/>
            </a:br>
            <a:br>
              <a:rPr lang="en-GB" sz="1600" b="1" dirty="0"/>
            </a:br>
            <a:r>
              <a:rPr lang="de-DE" sz="1600" b="1" dirty="0">
                <a:solidFill>
                  <a:srgbClr val="F7931D"/>
                </a:solidFill>
              </a:rPr>
              <a:t>Timing - am besten Mo/Fr/So</a:t>
            </a:r>
            <a:br>
              <a:rPr lang="en-GB" sz="1600" b="1" dirty="0"/>
            </a:br>
            <a:br>
              <a:rPr lang="en-GB" sz="1600" b="1" dirty="0"/>
            </a:br>
            <a:br>
              <a:rPr lang="en-GB" sz="1600" b="1" dirty="0">
                <a:solidFill>
                  <a:srgbClr val="F7931D"/>
                </a:solidFill>
              </a:rPr>
            </a:br>
            <a:r>
              <a:rPr lang="de-DE" sz="1600" b="1" dirty="0">
                <a:solidFill>
                  <a:srgbClr val="F7931D"/>
                </a:solidFill>
              </a:rPr>
              <a:t>Feedback</a:t>
            </a:r>
            <a:endParaRPr sz="1600" b="1" dirty="0">
              <a:solidFill>
                <a:srgbClr val="F7931D"/>
              </a:solidFill>
            </a:endParaRPr>
          </a:p>
        </p:txBody>
      </p:sp>
      <p:pic>
        <p:nvPicPr>
          <p:cNvPr id="181" name="Google Shape;18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125" y="2280175"/>
            <a:ext cx="403524" cy="403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6913" y="3142675"/>
            <a:ext cx="363951" cy="363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4587" y="3965600"/>
            <a:ext cx="308625" cy="30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66988" y="1988550"/>
            <a:ext cx="363951" cy="363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47200" y="2899175"/>
            <a:ext cx="403524" cy="403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47200" y="3718163"/>
            <a:ext cx="403524" cy="403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3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447200" y="4537150"/>
            <a:ext cx="403524" cy="403524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9"/>
          <p:cNvSpPr txBox="1">
            <a:spLocks noGrp="1"/>
          </p:cNvSpPr>
          <p:nvPr>
            <p:ph type="title"/>
          </p:nvPr>
        </p:nvSpPr>
        <p:spPr>
          <a:xfrm>
            <a:off x="495850" y="156400"/>
            <a:ext cx="8648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8100" lvl="0" algn="ctr" rtl="0">
              <a:spcBef>
                <a:spcPts val="0"/>
              </a:spcBef>
              <a:spcAft>
                <a:spcPts val="0"/>
              </a:spcAft>
              <a:buClr>
                <a:srgbClr val="F7931D"/>
              </a:buClr>
              <a:buSzPts val="3000"/>
            </a:pPr>
            <a:r>
              <a:rPr lang="de-DE" sz="3000" b="1" dirty="0">
                <a:solidFill>
                  <a:srgbClr val="F7931D"/>
                </a:solidFill>
              </a:rPr>
              <a:t>2.  Tipps für effektive Umfragen</a:t>
            </a:r>
            <a:endParaRPr sz="3000" b="1" dirty="0">
              <a:solidFill>
                <a:srgbClr val="F7931D"/>
              </a:solidFill>
            </a:endParaRPr>
          </a:p>
        </p:txBody>
      </p:sp>
      <p:grpSp>
        <p:nvGrpSpPr>
          <p:cNvPr id="189" name="Google Shape;189;p39"/>
          <p:cNvGrpSpPr/>
          <p:nvPr/>
        </p:nvGrpSpPr>
        <p:grpSpPr>
          <a:xfrm>
            <a:off x="968887" y="156400"/>
            <a:ext cx="653752" cy="653752"/>
            <a:chOff x="281575" y="364000"/>
            <a:chExt cx="807300" cy="807300"/>
          </a:xfrm>
        </p:grpSpPr>
        <p:sp>
          <p:nvSpPr>
            <p:cNvPr id="190" name="Google Shape;190;p39"/>
            <p:cNvSpPr/>
            <p:nvPr/>
          </p:nvSpPr>
          <p:spPr>
            <a:xfrm>
              <a:off x="281575" y="364000"/>
              <a:ext cx="807300" cy="8073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91" name="Google Shape;191;p39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426575" y="472725"/>
              <a:ext cx="517299" cy="51729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" name="Grafik 15">
            <a:extLst>
              <a:ext uri="{FF2B5EF4-FFF2-40B4-BE49-F238E27FC236}">
                <a16:creationId xmlns:a16="http://schemas.microsoft.com/office/drawing/2014/main" id="{797ACA6F-A19D-43C2-A9D8-9B25BB3413B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92" y="1953655"/>
            <a:ext cx="351016" cy="31217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0"/>
          <p:cNvSpPr txBox="1">
            <a:spLocks noGrp="1"/>
          </p:cNvSpPr>
          <p:nvPr>
            <p:ph type="body" idx="1"/>
          </p:nvPr>
        </p:nvSpPr>
        <p:spPr>
          <a:xfrm>
            <a:off x="1385825" y="953500"/>
            <a:ext cx="4075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dirty="0">
                <a:solidFill>
                  <a:srgbClr val="F7931D"/>
                </a:solidFill>
              </a:rPr>
              <a:t>Offene Fragen</a:t>
            </a:r>
            <a:br>
              <a:rPr lang="en-GB" sz="1600" dirty="0">
                <a:solidFill>
                  <a:srgbClr val="000000"/>
                </a:solidFill>
              </a:rPr>
            </a:br>
            <a:r>
              <a:rPr lang="de-DE" sz="1600" i="1" dirty="0">
                <a:solidFill>
                  <a:srgbClr val="000000"/>
                </a:solidFill>
              </a:rPr>
              <a:t>Welche Angebote nutzt du im Internet?</a:t>
            </a:r>
            <a:br>
              <a:rPr lang="en-GB" sz="1600" dirty="0">
                <a:solidFill>
                  <a:srgbClr val="000000"/>
                </a:solidFill>
              </a:rPr>
            </a:br>
            <a:br>
              <a:rPr lang="en-GB" sz="1600" dirty="0">
                <a:solidFill>
                  <a:srgbClr val="000000"/>
                </a:solidFill>
              </a:rPr>
            </a:br>
            <a:endParaRPr sz="16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dirty="0">
                <a:solidFill>
                  <a:srgbClr val="F7931D"/>
                </a:solidFill>
              </a:rPr>
              <a:t>Einfachwahl</a:t>
            </a:r>
            <a:br>
              <a:rPr lang="en-GB" sz="1600" dirty="0">
                <a:solidFill>
                  <a:srgbClr val="000000"/>
                </a:solidFill>
              </a:rPr>
            </a:br>
            <a:r>
              <a:rPr lang="de-DE" sz="1600" i="1" dirty="0">
                <a:solidFill>
                  <a:srgbClr val="000000"/>
                </a:solidFill>
              </a:rPr>
              <a:t>Ist dir schon Hassrede im Internet begegnet?</a:t>
            </a:r>
            <a:br>
              <a:rPr lang="en-GB" sz="1600" dirty="0">
                <a:solidFill>
                  <a:srgbClr val="000000"/>
                </a:solidFill>
              </a:rPr>
            </a:br>
            <a:br>
              <a:rPr lang="en-GB" sz="1600" dirty="0">
                <a:solidFill>
                  <a:srgbClr val="000000"/>
                </a:solidFill>
              </a:rPr>
            </a:br>
            <a:endParaRPr sz="16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dirty="0">
                <a:solidFill>
                  <a:srgbClr val="F7931D"/>
                </a:solidFill>
              </a:rPr>
              <a:t>Bewertung </a:t>
            </a:r>
            <a:br>
              <a:rPr lang="en-GB" sz="1600" dirty="0">
                <a:solidFill>
                  <a:srgbClr val="000000"/>
                </a:solidFill>
              </a:rPr>
            </a:br>
            <a:br>
              <a:rPr lang="en-GB" sz="1600" dirty="0">
                <a:solidFill>
                  <a:srgbClr val="000000"/>
                </a:solidFill>
              </a:rPr>
            </a:br>
            <a:endParaRPr sz="16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dirty="0">
                <a:solidFill>
                  <a:srgbClr val="F7931D"/>
                </a:solidFill>
              </a:rPr>
              <a:t>Likert-Skala</a:t>
            </a:r>
            <a:r>
              <a:rPr lang="de-DE" sz="1600" dirty="0">
                <a:solidFill>
                  <a:srgbClr val="000000"/>
                </a:solidFill>
              </a:rPr>
              <a:t> - Messung der pers. Einstellung </a:t>
            </a:r>
            <a:endParaRPr sz="16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000000"/>
              </a:solidFill>
            </a:endParaRPr>
          </a:p>
        </p:txBody>
      </p:sp>
      <p:sp>
        <p:nvSpPr>
          <p:cNvPr id="197" name="Google Shape;197;p40"/>
          <p:cNvSpPr txBox="1"/>
          <p:nvPr/>
        </p:nvSpPr>
        <p:spPr>
          <a:xfrm>
            <a:off x="6069825" y="1594425"/>
            <a:ext cx="3000000" cy="21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dirty="0">
                <a:solidFill>
                  <a:srgbClr val="F7931D"/>
                </a:solidFill>
              </a:rPr>
              <a:t>Multiple Choice </a:t>
            </a:r>
            <a:endParaRPr sz="1600" b="1" dirty="0">
              <a:solidFill>
                <a:srgbClr val="F793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F793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F793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dirty="0">
                <a:solidFill>
                  <a:srgbClr val="F7931D"/>
                </a:solidFill>
              </a:rPr>
              <a:t>Bildauswahl</a:t>
            </a:r>
            <a:endParaRPr sz="1600" b="1" dirty="0">
              <a:solidFill>
                <a:srgbClr val="F793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F793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F7931D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dirty="0">
                <a:solidFill>
                  <a:srgbClr val="F7931D"/>
                </a:solidFill>
              </a:rPr>
              <a:t>Demographische Fragen</a:t>
            </a:r>
            <a:endParaRPr b="1" dirty="0">
              <a:solidFill>
                <a:srgbClr val="F7931D"/>
              </a:solidFill>
            </a:endParaRPr>
          </a:p>
        </p:txBody>
      </p:sp>
      <p:pic>
        <p:nvPicPr>
          <p:cNvPr id="198" name="Google Shape;19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4303" y="1047700"/>
            <a:ext cx="445725" cy="44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700000">
            <a:off x="824465" y="2032240"/>
            <a:ext cx="483521" cy="483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7575" y="3153200"/>
            <a:ext cx="517299" cy="517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4325" y="3810400"/>
            <a:ext cx="683799" cy="683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47100" y="1594425"/>
            <a:ext cx="445725" cy="44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4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47100" y="2313100"/>
            <a:ext cx="445725" cy="44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4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511313" y="3031775"/>
            <a:ext cx="517299" cy="517299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40"/>
          <p:cNvSpPr txBox="1">
            <a:spLocks noGrp="1"/>
          </p:cNvSpPr>
          <p:nvPr>
            <p:ph type="title"/>
          </p:nvPr>
        </p:nvSpPr>
        <p:spPr>
          <a:xfrm>
            <a:off x="495850" y="156400"/>
            <a:ext cx="8648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000" b="1">
                <a:solidFill>
                  <a:srgbClr val="F7931D"/>
                </a:solidFill>
              </a:rPr>
              <a:t>3.  Fragetypen für Umfragen</a:t>
            </a:r>
            <a:endParaRPr sz="3000" b="1">
              <a:solidFill>
                <a:srgbClr val="F7931D"/>
              </a:solidFill>
            </a:endParaRPr>
          </a:p>
        </p:txBody>
      </p:sp>
      <p:grpSp>
        <p:nvGrpSpPr>
          <p:cNvPr id="206" name="Google Shape;206;p40"/>
          <p:cNvGrpSpPr/>
          <p:nvPr/>
        </p:nvGrpSpPr>
        <p:grpSpPr>
          <a:xfrm>
            <a:off x="1741187" y="156400"/>
            <a:ext cx="647051" cy="646970"/>
            <a:chOff x="281575" y="364000"/>
            <a:chExt cx="807300" cy="807300"/>
          </a:xfrm>
        </p:grpSpPr>
        <p:sp>
          <p:nvSpPr>
            <p:cNvPr id="207" name="Google Shape;207;p40"/>
            <p:cNvSpPr/>
            <p:nvPr/>
          </p:nvSpPr>
          <p:spPr>
            <a:xfrm>
              <a:off x="281575" y="364000"/>
              <a:ext cx="807300" cy="8073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08" name="Google Shape;208;p40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426588" y="509013"/>
              <a:ext cx="517275" cy="5172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" name="Grafik 14">
            <a:extLst>
              <a:ext uri="{FF2B5EF4-FFF2-40B4-BE49-F238E27FC236}">
                <a16:creationId xmlns:a16="http://schemas.microsoft.com/office/drawing/2014/main" id="{B620810F-7860-4FBB-9A3E-D83EE6FF68B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92" y="1953655"/>
            <a:ext cx="351016" cy="312179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1"/>
          <p:cNvSpPr txBox="1">
            <a:spLocks noGrp="1"/>
          </p:cNvSpPr>
          <p:nvPr>
            <p:ph type="body" idx="1"/>
          </p:nvPr>
        </p:nvSpPr>
        <p:spPr>
          <a:xfrm>
            <a:off x="910300" y="1152475"/>
            <a:ext cx="7922100" cy="80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000000"/>
                </a:solidFill>
              </a:rPr>
              <a:t>Nun solltest du deine Fragen formulieren. Dazu kannst du auch Freunde oder Erwachsene um Feedback bitten.</a:t>
            </a:r>
            <a:endParaRPr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214" name="Google Shape;214;p41"/>
          <p:cNvSpPr txBox="1"/>
          <p:nvPr/>
        </p:nvSpPr>
        <p:spPr>
          <a:xfrm>
            <a:off x="992049" y="1959775"/>
            <a:ext cx="6876043" cy="5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de-DE" sz="1800" b="1" dirty="0">
                <a:solidFill>
                  <a:srgbClr val="F7931D"/>
                </a:solidFill>
              </a:rPr>
              <a:t>Wie möchtest du deine Antworten sammeln und auswerten?</a:t>
            </a:r>
            <a:endParaRPr b="1" dirty="0">
              <a:solidFill>
                <a:srgbClr val="F7931D"/>
              </a:solidFill>
            </a:endParaRPr>
          </a:p>
        </p:txBody>
      </p:sp>
      <p:sp>
        <p:nvSpPr>
          <p:cNvPr id="215" name="Google Shape;215;p41"/>
          <p:cNvSpPr txBox="1"/>
          <p:nvPr/>
        </p:nvSpPr>
        <p:spPr>
          <a:xfrm>
            <a:off x="992050" y="3490675"/>
            <a:ext cx="7597500" cy="11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de-DE" sz="1800" dirty="0"/>
              <a:t>Beides hat Vor- und Nachteile. Bei deiner Entscheidung gibt es kein richtig oder falsch. Berücksichtige dabei deine Zeit, Kompetenzen und technischen Möglichkeiten.</a:t>
            </a:r>
            <a:endParaRPr dirty="0"/>
          </a:p>
        </p:txBody>
      </p:sp>
      <p:sp>
        <p:nvSpPr>
          <p:cNvPr id="216" name="Google Shape;216;p41"/>
          <p:cNvSpPr txBox="1">
            <a:spLocks noGrp="1"/>
          </p:cNvSpPr>
          <p:nvPr>
            <p:ph type="title"/>
          </p:nvPr>
        </p:nvSpPr>
        <p:spPr>
          <a:xfrm>
            <a:off x="495850" y="156400"/>
            <a:ext cx="8648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000" b="1" dirty="0">
                <a:solidFill>
                  <a:srgbClr val="F7931D"/>
                </a:solidFill>
              </a:rPr>
              <a:t>4.  Formulierung der Fragen und Methode</a:t>
            </a:r>
            <a:endParaRPr sz="3000" b="1" dirty="0">
              <a:solidFill>
                <a:srgbClr val="F7931D"/>
              </a:solidFill>
            </a:endParaRPr>
          </a:p>
        </p:txBody>
      </p:sp>
      <p:grpSp>
        <p:nvGrpSpPr>
          <p:cNvPr id="217" name="Google Shape;217;p41"/>
          <p:cNvGrpSpPr/>
          <p:nvPr/>
        </p:nvGrpSpPr>
        <p:grpSpPr>
          <a:xfrm>
            <a:off x="1254750" y="2631088"/>
            <a:ext cx="7334875" cy="705462"/>
            <a:chOff x="862525" y="2801313"/>
            <a:chExt cx="7334875" cy="705462"/>
          </a:xfrm>
        </p:grpSpPr>
        <p:sp>
          <p:nvSpPr>
            <p:cNvPr id="218" name="Google Shape;218;p41"/>
            <p:cNvSpPr txBox="1"/>
            <p:nvPr/>
          </p:nvSpPr>
          <p:spPr>
            <a:xfrm>
              <a:off x="1690200" y="2982125"/>
              <a:ext cx="2096170" cy="42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de-DE" sz="1800" b="1" dirty="0">
                  <a:solidFill>
                    <a:srgbClr val="F7931D"/>
                  </a:solidFill>
                </a:rPr>
                <a:t>Online-Umfrage</a:t>
              </a:r>
              <a:endParaRPr b="1" dirty="0">
                <a:solidFill>
                  <a:srgbClr val="F7931D"/>
                </a:solidFill>
              </a:endParaRPr>
            </a:p>
          </p:txBody>
        </p:sp>
        <p:sp>
          <p:nvSpPr>
            <p:cNvPr id="219" name="Google Shape;219;p41"/>
            <p:cNvSpPr txBox="1"/>
            <p:nvPr/>
          </p:nvSpPr>
          <p:spPr>
            <a:xfrm>
              <a:off x="6329300" y="2982125"/>
              <a:ext cx="1868100" cy="42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de-DE" sz="1800" b="1" dirty="0">
                  <a:solidFill>
                    <a:srgbClr val="F7931D"/>
                  </a:solidFill>
                </a:rPr>
                <a:t>Umfragebogen</a:t>
              </a:r>
              <a:endParaRPr b="1" dirty="0">
                <a:solidFill>
                  <a:srgbClr val="F7931D"/>
                </a:solidFill>
              </a:endParaRPr>
            </a:p>
          </p:txBody>
        </p:sp>
        <p:sp>
          <p:nvSpPr>
            <p:cNvPr id="220" name="Google Shape;220;p41"/>
            <p:cNvSpPr txBox="1"/>
            <p:nvPr/>
          </p:nvSpPr>
          <p:spPr>
            <a:xfrm>
              <a:off x="4089913" y="2982125"/>
              <a:ext cx="705462" cy="42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de-DE" sz="1800"/>
                <a:t>oder</a:t>
              </a:r>
              <a:endParaRPr/>
            </a:p>
          </p:txBody>
        </p:sp>
        <p:pic>
          <p:nvPicPr>
            <p:cNvPr id="221" name="Google Shape;221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2525" y="2811913"/>
              <a:ext cx="684276" cy="6842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515250" y="2801313"/>
              <a:ext cx="705462" cy="70546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3" name="Google Shape;223;p41"/>
          <p:cNvGrpSpPr/>
          <p:nvPr/>
        </p:nvGrpSpPr>
        <p:grpSpPr>
          <a:xfrm>
            <a:off x="586774" y="119265"/>
            <a:ext cx="647051" cy="646970"/>
            <a:chOff x="281575" y="364000"/>
            <a:chExt cx="807300" cy="807300"/>
          </a:xfrm>
        </p:grpSpPr>
        <p:sp>
          <p:nvSpPr>
            <p:cNvPr id="224" name="Google Shape;224;p41"/>
            <p:cNvSpPr/>
            <p:nvPr/>
          </p:nvSpPr>
          <p:spPr>
            <a:xfrm>
              <a:off x="281575" y="364000"/>
              <a:ext cx="807300" cy="8073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25" name="Google Shape;225;p4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26588" y="509013"/>
              <a:ext cx="517275" cy="5172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" name="Grafik 14">
            <a:extLst>
              <a:ext uri="{FF2B5EF4-FFF2-40B4-BE49-F238E27FC236}">
                <a16:creationId xmlns:a16="http://schemas.microsoft.com/office/drawing/2014/main" id="{469AFC15-815C-4DB4-A65E-4F53C904A2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92" y="1953655"/>
            <a:ext cx="351016" cy="312179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2"/>
          <p:cNvSpPr txBox="1">
            <a:spLocks noGrp="1"/>
          </p:cNvSpPr>
          <p:nvPr>
            <p:ph type="body" idx="1"/>
          </p:nvPr>
        </p:nvSpPr>
        <p:spPr>
          <a:xfrm>
            <a:off x="947125" y="1002750"/>
            <a:ext cx="7911300" cy="11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000000"/>
                </a:solidFill>
              </a:rPr>
              <a:t>Sobald du einige Helfer gefunden und deine Fragen formuliert/getestet/überarbeitet hast, kannst du mit der Befragung loslegen. </a:t>
            </a:r>
            <a:br>
              <a:rPr lang="en-GB" dirty="0">
                <a:solidFill>
                  <a:srgbClr val="000000"/>
                </a:solidFill>
              </a:rPr>
            </a:br>
            <a:r>
              <a:rPr lang="de-DE" dirty="0">
                <a:solidFill>
                  <a:srgbClr val="000000"/>
                </a:solidFill>
              </a:rPr>
              <a:t>Hier sind einige hilfreiche Tipps:</a:t>
            </a:r>
            <a:endParaRPr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grpSp>
        <p:nvGrpSpPr>
          <p:cNvPr id="231" name="Google Shape;231;p42"/>
          <p:cNvGrpSpPr/>
          <p:nvPr/>
        </p:nvGrpSpPr>
        <p:grpSpPr>
          <a:xfrm>
            <a:off x="2925525" y="119224"/>
            <a:ext cx="647051" cy="647051"/>
            <a:chOff x="281575" y="364000"/>
            <a:chExt cx="807300" cy="807300"/>
          </a:xfrm>
        </p:grpSpPr>
        <p:sp>
          <p:nvSpPr>
            <p:cNvPr id="232" name="Google Shape;232;p42"/>
            <p:cNvSpPr/>
            <p:nvPr/>
          </p:nvSpPr>
          <p:spPr>
            <a:xfrm>
              <a:off x="281575" y="364000"/>
              <a:ext cx="807300" cy="8073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33" name="Google Shape;233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49425" y="495575"/>
              <a:ext cx="471600" cy="471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4" name="Google Shape;234;p42"/>
          <p:cNvSpPr txBox="1"/>
          <p:nvPr/>
        </p:nvSpPr>
        <p:spPr>
          <a:xfrm>
            <a:off x="5213800" y="2336350"/>
            <a:ext cx="3679500" cy="21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dirty="0">
                <a:solidFill>
                  <a:srgbClr val="F7931D"/>
                </a:solidFill>
              </a:rPr>
              <a:t>Starte die Umfrage und sammle Antworten</a:t>
            </a:r>
            <a:endParaRPr sz="1800" b="1" dirty="0">
              <a:solidFill>
                <a:srgbClr val="F7931D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800" b="1" dirty="0">
              <a:solidFill>
                <a:srgbClr val="F7931D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de-DE" sz="1800" b="1" dirty="0">
                <a:solidFill>
                  <a:srgbClr val="F7931D"/>
                </a:solidFill>
              </a:rPr>
              <a:t>Schicke Erinnerungsmails</a:t>
            </a:r>
            <a:endParaRPr sz="1800" b="1" dirty="0">
              <a:solidFill>
                <a:srgbClr val="F7931D"/>
              </a:solidFill>
            </a:endParaRPr>
          </a:p>
        </p:txBody>
      </p:sp>
      <p:sp>
        <p:nvSpPr>
          <p:cNvPr id="235" name="Google Shape;235;p42"/>
          <p:cNvSpPr txBox="1"/>
          <p:nvPr/>
        </p:nvSpPr>
        <p:spPr>
          <a:xfrm>
            <a:off x="1342875" y="2487275"/>
            <a:ext cx="3165300" cy="17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dirty="0">
                <a:solidFill>
                  <a:srgbClr val="F7931D"/>
                </a:solidFill>
              </a:rPr>
              <a:t>Informiere die anderen</a:t>
            </a:r>
            <a:endParaRPr sz="1800" b="1" dirty="0">
              <a:solidFill>
                <a:srgbClr val="F7931D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800" b="1" dirty="0">
              <a:solidFill>
                <a:srgbClr val="F7931D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de-DE" sz="1800" b="1" dirty="0">
                <a:solidFill>
                  <a:srgbClr val="F7931D"/>
                </a:solidFill>
              </a:rPr>
              <a:t>Lege Zeitpunkt und Tag fest</a:t>
            </a:r>
            <a:endParaRPr b="1" dirty="0">
              <a:solidFill>
                <a:srgbClr val="F7931D"/>
              </a:solidFill>
            </a:endParaRPr>
          </a:p>
        </p:txBody>
      </p:sp>
      <p:pic>
        <p:nvPicPr>
          <p:cNvPr id="236" name="Google Shape;23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175" y="2410700"/>
            <a:ext cx="572700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16425" y="2412550"/>
            <a:ext cx="572700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3825" y="3490925"/>
            <a:ext cx="525375" cy="52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91750" y="3665750"/>
            <a:ext cx="622050" cy="62205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42"/>
          <p:cNvSpPr txBox="1">
            <a:spLocks noGrp="1"/>
          </p:cNvSpPr>
          <p:nvPr>
            <p:ph type="title"/>
          </p:nvPr>
        </p:nvSpPr>
        <p:spPr>
          <a:xfrm>
            <a:off x="495850" y="156400"/>
            <a:ext cx="8648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000" b="1" dirty="0">
                <a:solidFill>
                  <a:srgbClr val="F7931D"/>
                </a:solidFill>
              </a:rPr>
              <a:t>5.  Los geht‘s!</a:t>
            </a:r>
            <a:endParaRPr sz="3000" b="1" dirty="0">
              <a:solidFill>
                <a:srgbClr val="F7931D"/>
              </a:solidFill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45757C25-78A4-45AD-92B7-0521A4AD97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92" y="1953655"/>
            <a:ext cx="351016" cy="31217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3"/>
          <p:cNvSpPr txBox="1">
            <a:spLocks noGrp="1"/>
          </p:cNvSpPr>
          <p:nvPr>
            <p:ph type="title"/>
          </p:nvPr>
        </p:nvSpPr>
        <p:spPr>
          <a:xfrm>
            <a:off x="495850" y="156400"/>
            <a:ext cx="8648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000" b="1">
                <a:solidFill>
                  <a:srgbClr val="F7931D"/>
                </a:solidFill>
              </a:rPr>
              <a:t>6.  Auswertung der Ergebnisse</a:t>
            </a:r>
            <a:endParaRPr sz="3000" b="1">
              <a:solidFill>
                <a:srgbClr val="F7931D"/>
              </a:solidFill>
            </a:endParaRPr>
          </a:p>
        </p:txBody>
      </p:sp>
      <p:sp>
        <p:nvSpPr>
          <p:cNvPr id="246" name="Google Shape;246;p43"/>
          <p:cNvSpPr txBox="1">
            <a:spLocks noGrp="1"/>
          </p:cNvSpPr>
          <p:nvPr>
            <p:ph type="body" idx="1"/>
          </p:nvPr>
        </p:nvSpPr>
        <p:spPr>
          <a:xfrm>
            <a:off x="755750" y="989650"/>
            <a:ext cx="7947600" cy="86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>
                <a:solidFill>
                  <a:srgbClr val="000000"/>
                </a:solidFill>
              </a:rPr>
              <a:t>Nun hast du alle Antworten erfasst. In einem letzten Schritt musst du deine Ergebnisse zusammentragen und auswerten.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grpSp>
        <p:nvGrpSpPr>
          <p:cNvPr id="247" name="Google Shape;247;p43"/>
          <p:cNvGrpSpPr/>
          <p:nvPr/>
        </p:nvGrpSpPr>
        <p:grpSpPr>
          <a:xfrm>
            <a:off x="1397945" y="113269"/>
            <a:ext cx="650280" cy="650280"/>
            <a:chOff x="281575" y="364000"/>
            <a:chExt cx="807300" cy="807300"/>
          </a:xfrm>
        </p:grpSpPr>
        <p:sp>
          <p:nvSpPr>
            <p:cNvPr id="248" name="Google Shape;248;p43"/>
            <p:cNvSpPr/>
            <p:nvPr/>
          </p:nvSpPr>
          <p:spPr>
            <a:xfrm>
              <a:off x="281575" y="364000"/>
              <a:ext cx="807300" cy="8073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49" name="Google Shape;249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49425" y="531850"/>
              <a:ext cx="471600" cy="471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0" name="Google Shape;250;p43"/>
          <p:cNvSpPr txBox="1"/>
          <p:nvPr/>
        </p:nvSpPr>
        <p:spPr>
          <a:xfrm>
            <a:off x="2048225" y="1996700"/>
            <a:ext cx="5419200" cy="23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de-DE" sz="1800" b="1">
                <a:solidFill>
                  <a:srgbClr val="F7931D"/>
                </a:solidFill>
              </a:rPr>
              <a:t>Lies die Antworten durch</a:t>
            </a:r>
            <a:br>
              <a:rPr lang="en-GB" sz="1800" b="1">
                <a:solidFill>
                  <a:srgbClr val="F7931D"/>
                </a:solidFill>
              </a:rPr>
            </a:br>
            <a:br>
              <a:rPr lang="en-GB" sz="1800" b="1">
                <a:solidFill>
                  <a:srgbClr val="F7931D"/>
                </a:solidFill>
              </a:rPr>
            </a:br>
            <a:br>
              <a:rPr lang="en-GB" sz="1800" b="1">
                <a:solidFill>
                  <a:srgbClr val="F7931D"/>
                </a:solidFill>
              </a:rPr>
            </a:br>
            <a:r>
              <a:rPr lang="de-DE" sz="1800" b="1">
                <a:solidFill>
                  <a:srgbClr val="F7931D"/>
                </a:solidFill>
              </a:rPr>
              <a:t>Achte auf Muster </a:t>
            </a:r>
            <a:br>
              <a:rPr lang="en-GB" sz="1800" b="1">
                <a:solidFill>
                  <a:srgbClr val="F7931D"/>
                </a:solidFill>
              </a:rPr>
            </a:br>
            <a:br>
              <a:rPr lang="en-GB" sz="1800" b="1">
                <a:solidFill>
                  <a:srgbClr val="F7931D"/>
                </a:solidFill>
              </a:rPr>
            </a:br>
            <a:br>
              <a:rPr lang="en-GB" sz="1800" b="1">
                <a:solidFill>
                  <a:srgbClr val="F7931D"/>
                </a:solidFill>
              </a:rPr>
            </a:br>
            <a:r>
              <a:rPr lang="de-DE" sz="1800" b="1">
                <a:solidFill>
                  <a:srgbClr val="F7931D"/>
                </a:solidFill>
              </a:rPr>
              <a:t>Nutze Grafiken und Diagramme</a:t>
            </a:r>
            <a:endParaRPr sz="1800" b="1">
              <a:solidFill>
                <a:srgbClr val="F7931D"/>
              </a:solidFill>
            </a:endParaRPr>
          </a:p>
        </p:txBody>
      </p:sp>
      <p:pic>
        <p:nvPicPr>
          <p:cNvPr id="251" name="Google Shape;251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325" y="1947750"/>
            <a:ext cx="647001" cy="647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19325" y="2840350"/>
            <a:ext cx="647001" cy="647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19325" y="3732950"/>
            <a:ext cx="647001" cy="647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24A27447-F2A0-4239-ABD2-9EBCAF02EE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92" y="1953655"/>
            <a:ext cx="351016" cy="312179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44"/>
          <p:cNvPicPr preferRelativeResize="0"/>
          <p:nvPr/>
        </p:nvPicPr>
        <p:blipFill rotWithShape="1">
          <a:blip r:embed="rId3">
            <a:alphaModFix/>
          </a:blip>
          <a:srcRect t="39" b="2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13182" y="703750"/>
            <a:ext cx="4517626" cy="18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44"/>
          <p:cNvSpPr txBox="1"/>
          <p:nvPr/>
        </p:nvSpPr>
        <p:spPr>
          <a:xfrm>
            <a:off x="1933950" y="2764750"/>
            <a:ext cx="5276100" cy="7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600" b="1">
                <a:solidFill>
                  <a:srgbClr val="F7931D"/>
                </a:solidFill>
              </a:rPr>
              <a:t>www.hackinghate.eu</a:t>
            </a:r>
            <a:endParaRPr sz="3600" b="1">
              <a:solidFill>
                <a:srgbClr val="F7931D"/>
              </a:solidFill>
            </a:endParaRPr>
          </a:p>
        </p:txBody>
      </p:sp>
      <p:sp>
        <p:nvSpPr>
          <p:cNvPr id="261" name="Google Shape;261;p44"/>
          <p:cNvSpPr txBox="1"/>
          <p:nvPr/>
        </p:nvSpPr>
        <p:spPr>
          <a:xfrm>
            <a:off x="3498613" y="3742400"/>
            <a:ext cx="2146800" cy="4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500" b="1">
                <a:solidFill>
                  <a:srgbClr val="F7931D"/>
                </a:solidFill>
              </a:rPr>
              <a:t>#SELMA_eu</a:t>
            </a:r>
            <a:endParaRPr sz="2500" b="1">
              <a:solidFill>
                <a:srgbClr val="F7931D"/>
              </a:solidFill>
            </a:endParaRPr>
          </a:p>
        </p:txBody>
      </p:sp>
      <p:pic>
        <p:nvPicPr>
          <p:cNvPr id="262" name="Google Shape;262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94226" y="3738238"/>
            <a:ext cx="421425" cy="42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200" y="4566900"/>
            <a:ext cx="2193600" cy="41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4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51950" y="4627776"/>
            <a:ext cx="953696" cy="29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44"/>
          <p:cNvPicPr preferRelativeResize="0"/>
          <p:nvPr/>
        </p:nvPicPr>
        <p:blipFill rotWithShape="1">
          <a:blip r:embed="rId8">
            <a:alphaModFix/>
          </a:blip>
          <a:srcRect t="6263" b="6254"/>
          <a:stretch/>
        </p:blipFill>
        <p:spPr>
          <a:xfrm>
            <a:off x="3022725" y="4566900"/>
            <a:ext cx="1169370" cy="41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4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323031" y="4524394"/>
            <a:ext cx="498000" cy="49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4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036575" y="4499890"/>
            <a:ext cx="498002" cy="547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4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665500" y="4617700"/>
            <a:ext cx="953698" cy="311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4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750125" y="4627775"/>
            <a:ext cx="1142175" cy="29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4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2600" y="534575"/>
            <a:ext cx="352805" cy="39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D3B036E0-33DB-40DA-87DF-5DE8616FB62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492" y="1953655"/>
            <a:ext cx="351016" cy="312179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</Words>
  <Application>Microsoft Office PowerPoint</Application>
  <PresentationFormat>Bildschirmpräsentation (16:9)</PresentationFormat>
  <Paragraphs>54</Paragraphs>
  <Slides>8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Arial</vt:lpstr>
      <vt:lpstr>Simple Light</vt:lpstr>
      <vt:lpstr>Simple Light</vt:lpstr>
      <vt:lpstr>Simple Light</vt:lpstr>
      <vt:lpstr>Tipps für  effektive Umfragen</vt:lpstr>
      <vt:lpstr> Plane deine Strategie</vt:lpstr>
      <vt:lpstr>2.  Tipps für effektive Umfragen</vt:lpstr>
      <vt:lpstr>3.  Fragetypen für Umfragen</vt:lpstr>
      <vt:lpstr>4.  Formulierung der Fragen und Methode</vt:lpstr>
      <vt:lpstr>5.  Los geht‘s!</vt:lpstr>
      <vt:lpstr>6.  Auswertung der Ergebnisse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Tipps für  effektive Umfragen</dc:title>
  <cp:lastModifiedBy>Groschup, Friederike</cp:lastModifiedBy>
  <cp:revision>4</cp:revision>
  <dcterms:modified xsi:type="dcterms:W3CDTF">2019-10-02T08:31:23Z</dcterms:modified>
</cp:coreProperties>
</file>