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 id="2147483683" r:id="rId3"/>
  </p:sldMasterIdLst>
  <p:notesMasterIdLst>
    <p:notesMasterId r:id="rId11"/>
  </p:notesMasterIdLst>
  <p:sldIdLst>
    <p:sldId id="256" r:id="rId4"/>
    <p:sldId id="257" r:id="rId5"/>
    <p:sldId id="258" r:id="rId6"/>
    <p:sldId id="259" r:id="rId7"/>
    <p:sldId id="260" r:id="rId8"/>
    <p:sldId id="261" r:id="rId9"/>
    <p:sldId id="262" r:id="rId1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0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5267b864a0_0_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5267b864a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4e8bea58b5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4e8bea58b5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4e8bea58b5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4e8bea58b5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e8bea58b5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4e8bea58b5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4e8bea58b5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4e8bea58b5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4e8bea58b5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4e8bea58b5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267b864a0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267b864a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5" name="Google Shape;15;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60" name="Google Shape;60;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61" name="Google Shape;6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 name="Google Shape;67;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68" name="Google Shape;68;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2" name="Google Shape;72;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73" name="Google Shape;73;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6" name="Google Shape;76;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7"/>
        <p:cNvGrpSpPr/>
        <p:nvPr/>
      </p:nvGrpSpPr>
      <p:grpSpPr>
        <a:xfrm>
          <a:off x="0" y="0"/>
          <a:ext cx="0" cy="0"/>
          <a:chOff x="0" y="0"/>
          <a:chExt cx="0" cy="0"/>
        </a:xfrm>
      </p:grpSpPr>
      <p:sp>
        <p:nvSpPr>
          <p:cNvPr id="78" name="Google Shape;78;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9" name="Google Shape;79;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80" name="Google Shape;80;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81"/>
        <p:cNvGrpSpPr/>
        <p:nvPr/>
      </p:nvGrpSpPr>
      <p:grpSpPr>
        <a:xfrm>
          <a:off x="0" y="0"/>
          <a:ext cx="0" cy="0"/>
          <a:chOff x="0" y="0"/>
          <a:chExt cx="0" cy="0"/>
        </a:xfrm>
      </p:grpSpPr>
      <p:sp>
        <p:nvSpPr>
          <p:cNvPr id="82" name="Google Shape;82;p2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83" name="Google Shape;83;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87" name="Google Shape;87;p2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88" name="Google Shape;88;p2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89" name="Google Shape;89;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0"/>
        <p:cNvGrpSpPr/>
        <p:nvPr/>
      </p:nvGrpSpPr>
      <p:grpSpPr>
        <a:xfrm>
          <a:off x="0" y="0"/>
          <a:ext cx="0" cy="0"/>
          <a:chOff x="0" y="0"/>
          <a:chExt cx="0" cy="0"/>
        </a:xfrm>
      </p:grpSpPr>
      <p:sp>
        <p:nvSpPr>
          <p:cNvPr id="91" name="Google Shape;91;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92" name="Google Shape;92;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3"/>
        <p:cNvGrpSpPr/>
        <p:nvPr/>
      </p:nvGrpSpPr>
      <p:grpSpPr>
        <a:xfrm>
          <a:off x="0" y="0"/>
          <a:ext cx="0" cy="0"/>
          <a:chOff x="0" y="0"/>
          <a:chExt cx="0" cy="0"/>
        </a:xfrm>
      </p:grpSpPr>
      <p:sp>
        <p:nvSpPr>
          <p:cNvPr id="94" name="Google Shape;94;p2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95" name="Google Shape;95;p2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96" name="Google Shape;96;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7"/>
        <p:cNvGrpSpPr/>
        <p:nvPr/>
      </p:nvGrpSpPr>
      <p:grpSpPr>
        <a:xfrm>
          <a:off x="0" y="0"/>
          <a:ext cx="0" cy="0"/>
          <a:chOff x="0" y="0"/>
          <a:chExt cx="0" cy="0"/>
        </a:xfrm>
      </p:grpSpPr>
      <p:sp>
        <p:nvSpPr>
          <p:cNvPr id="98" name="Google Shape;98;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07"/>
        <p:cNvGrpSpPr/>
        <p:nvPr/>
      </p:nvGrpSpPr>
      <p:grpSpPr>
        <a:xfrm>
          <a:off x="0" y="0"/>
          <a:ext cx="0" cy="0"/>
          <a:chOff x="0" y="0"/>
          <a:chExt cx="0" cy="0"/>
        </a:xfrm>
      </p:grpSpPr>
      <p:sp>
        <p:nvSpPr>
          <p:cNvPr id="108" name="Google Shape;108;p26"/>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9" name="Google Shape;109;p26"/>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0" name="Google Shape;110;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27"/>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13" name="Google Shape;113;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4"/>
        <p:cNvGrpSpPr/>
        <p:nvPr/>
      </p:nvGrpSpPr>
      <p:grpSpPr>
        <a:xfrm>
          <a:off x="0" y="0"/>
          <a:ext cx="0" cy="0"/>
          <a:chOff x="0" y="0"/>
          <a:chExt cx="0" cy="0"/>
        </a:xfrm>
      </p:grpSpPr>
      <p:sp>
        <p:nvSpPr>
          <p:cNvPr id="115" name="Google Shape;115;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6" name="Google Shape;116;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17" name="Google Shape;117;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0" name="Google Shape;120;p29"/>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1" name="Google Shape;121;p29"/>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2" name="Google Shape;122;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5" name="Google Shape;125;p3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26"/>
        <p:cNvGrpSpPr/>
        <p:nvPr/>
      </p:nvGrpSpPr>
      <p:grpSpPr>
        <a:xfrm>
          <a:off x="0" y="0"/>
          <a:ext cx="0" cy="0"/>
          <a:chOff x="0" y="0"/>
          <a:chExt cx="0" cy="0"/>
        </a:xfrm>
      </p:grpSpPr>
      <p:sp>
        <p:nvSpPr>
          <p:cNvPr id="127" name="Google Shape;127;p31"/>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31"/>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129" name="Google Shape;129;p3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0"/>
        <p:cNvGrpSpPr/>
        <p:nvPr/>
      </p:nvGrpSpPr>
      <p:grpSpPr>
        <a:xfrm>
          <a:off x="0" y="0"/>
          <a:ext cx="0" cy="0"/>
          <a:chOff x="0" y="0"/>
          <a:chExt cx="0" cy="0"/>
        </a:xfrm>
      </p:grpSpPr>
      <p:sp>
        <p:nvSpPr>
          <p:cNvPr id="131" name="Google Shape;131;p3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32" name="Google Shape;132;p3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3"/>
        <p:cNvGrpSpPr/>
        <p:nvPr/>
      </p:nvGrpSpPr>
      <p:grpSpPr>
        <a:xfrm>
          <a:off x="0" y="0"/>
          <a:ext cx="0" cy="0"/>
          <a:chOff x="0" y="0"/>
          <a:chExt cx="0" cy="0"/>
        </a:xfrm>
      </p:grpSpPr>
      <p:sp>
        <p:nvSpPr>
          <p:cNvPr id="134" name="Google Shape;134;p33"/>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3"/>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6" name="Google Shape;136;p33"/>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7" name="Google Shape;137;p33"/>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38" name="Google Shape;138;p3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9"/>
        <p:cNvGrpSpPr/>
        <p:nvPr/>
      </p:nvGrpSpPr>
      <p:grpSpPr>
        <a:xfrm>
          <a:off x="0" y="0"/>
          <a:ext cx="0" cy="0"/>
          <a:chOff x="0" y="0"/>
          <a:chExt cx="0" cy="0"/>
        </a:xfrm>
      </p:grpSpPr>
      <p:sp>
        <p:nvSpPr>
          <p:cNvPr id="140" name="Google Shape;140;p34"/>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800"/>
              <a:buNone/>
              <a:defRPr/>
            </a:lvl1pPr>
          </a:lstStyle>
          <a:p>
            <a:endParaRPr/>
          </a:p>
        </p:txBody>
      </p:sp>
      <p:sp>
        <p:nvSpPr>
          <p:cNvPr id="141" name="Google Shape;141;p3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42"/>
        <p:cNvGrpSpPr/>
        <p:nvPr/>
      </p:nvGrpSpPr>
      <p:grpSpPr>
        <a:xfrm>
          <a:off x="0" y="0"/>
          <a:ext cx="0" cy="0"/>
          <a:chOff x="0" y="0"/>
          <a:chExt cx="0" cy="0"/>
        </a:xfrm>
      </p:grpSpPr>
      <p:sp>
        <p:nvSpPr>
          <p:cNvPr id="143" name="Google Shape;143;p35"/>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44" name="Google Shape;144;p35"/>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145" name="Google Shape;145;p3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6"/>
        <p:cNvGrpSpPr/>
        <p:nvPr/>
      </p:nvGrpSpPr>
      <p:grpSpPr>
        <a:xfrm>
          <a:off x="0" y="0"/>
          <a:ext cx="0" cy="0"/>
          <a:chOff x="0" y="0"/>
          <a:chExt cx="0" cy="0"/>
        </a:xfrm>
      </p:grpSpPr>
      <p:sp>
        <p:nvSpPr>
          <p:cNvPr id="147" name="Google Shape;147;p3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image" Target="../media/image6.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9" name="Google Shape;9;p1"/>
          <p:cNvPicPr preferRelativeResize="0"/>
          <p:nvPr/>
        </p:nvPicPr>
        <p:blipFill rotWithShape="1">
          <a:blip r:embed="rId13">
            <a:alphaModFix/>
          </a:blip>
          <a:srcRect/>
          <a:stretch/>
        </p:blipFill>
        <p:spPr>
          <a:xfrm>
            <a:off x="1" y="-1927"/>
            <a:ext cx="497998" cy="5147353"/>
          </a:xfrm>
          <a:prstGeom prst="rect">
            <a:avLst/>
          </a:prstGeom>
          <a:noFill/>
          <a:ln>
            <a:noFill/>
          </a:ln>
        </p:spPr>
      </p:pic>
      <p:pic>
        <p:nvPicPr>
          <p:cNvPr id="10" name="Google Shape;10;p1"/>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1" name="Google Shape;11;p1"/>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2" name="Google Shape;12;p1"/>
          <p:cNvPicPr preferRelativeResize="0"/>
          <p:nvPr/>
        </p:nvPicPr>
        <p:blipFill>
          <a:blip r:embed="rId16">
            <a:alphaModFix/>
          </a:blip>
          <a:stretch>
            <a:fillRect/>
          </a:stretch>
        </p:blipFill>
        <p:spPr>
          <a:xfrm>
            <a:off x="69757" y="499600"/>
            <a:ext cx="358499" cy="3574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57" name="Google Shape;5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99"/>
        <p:cNvGrpSpPr/>
        <p:nvPr/>
      </p:nvGrpSpPr>
      <p:grpSpPr>
        <a:xfrm>
          <a:off x="0" y="0"/>
          <a:ext cx="0" cy="0"/>
          <a:chOff x="0" y="0"/>
          <a:chExt cx="0" cy="0"/>
        </a:xfrm>
      </p:grpSpPr>
      <p:sp>
        <p:nvSpPr>
          <p:cNvPr id="100" name="Google Shape;100;p2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101" name="Google Shape;101;p2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1600"/>
              </a:spcBef>
              <a:spcAft>
                <a:spcPts val="0"/>
              </a:spcAft>
              <a:buClr>
                <a:schemeClr val="dk2"/>
              </a:buClr>
              <a:buSzPts val="1400"/>
              <a:buChar char="○"/>
              <a:defRPr>
                <a:solidFill>
                  <a:schemeClr val="dk2"/>
                </a:solidFill>
              </a:defRPr>
            </a:lvl2pPr>
            <a:lvl3pPr marL="1371600" lvl="2" indent="-317500" rtl="0">
              <a:lnSpc>
                <a:spcPct val="115000"/>
              </a:lnSpc>
              <a:spcBef>
                <a:spcPts val="1600"/>
              </a:spcBef>
              <a:spcAft>
                <a:spcPts val="0"/>
              </a:spcAft>
              <a:buClr>
                <a:schemeClr val="dk2"/>
              </a:buClr>
              <a:buSzPts val="1400"/>
              <a:buChar char="■"/>
              <a:defRPr>
                <a:solidFill>
                  <a:schemeClr val="dk2"/>
                </a:solidFill>
              </a:defRPr>
            </a:lvl3pPr>
            <a:lvl4pPr marL="1828800" lvl="3" indent="-317500" rtl="0">
              <a:lnSpc>
                <a:spcPct val="115000"/>
              </a:lnSpc>
              <a:spcBef>
                <a:spcPts val="1600"/>
              </a:spcBef>
              <a:spcAft>
                <a:spcPts val="0"/>
              </a:spcAft>
              <a:buClr>
                <a:schemeClr val="dk2"/>
              </a:buClr>
              <a:buSzPts val="1400"/>
              <a:buChar char="●"/>
              <a:defRPr>
                <a:solidFill>
                  <a:schemeClr val="dk2"/>
                </a:solidFill>
              </a:defRPr>
            </a:lvl4pPr>
            <a:lvl5pPr marL="2286000" lvl="4" indent="-317500" rtl="0">
              <a:lnSpc>
                <a:spcPct val="115000"/>
              </a:lnSpc>
              <a:spcBef>
                <a:spcPts val="1600"/>
              </a:spcBef>
              <a:spcAft>
                <a:spcPts val="0"/>
              </a:spcAft>
              <a:buClr>
                <a:schemeClr val="dk2"/>
              </a:buClr>
              <a:buSzPts val="1400"/>
              <a:buChar char="○"/>
              <a:defRPr>
                <a:solidFill>
                  <a:schemeClr val="dk2"/>
                </a:solidFill>
              </a:defRPr>
            </a:lvl5pPr>
            <a:lvl6pPr marL="2743200" lvl="5" indent="-317500" rtl="0">
              <a:lnSpc>
                <a:spcPct val="115000"/>
              </a:lnSpc>
              <a:spcBef>
                <a:spcPts val="1600"/>
              </a:spcBef>
              <a:spcAft>
                <a:spcPts val="0"/>
              </a:spcAft>
              <a:buClr>
                <a:schemeClr val="dk2"/>
              </a:buClr>
              <a:buSzPts val="1400"/>
              <a:buChar char="■"/>
              <a:defRPr>
                <a:solidFill>
                  <a:schemeClr val="dk2"/>
                </a:solidFill>
              </a:defRPr>
            </a:lvl6pPr>
            <a:lvl7pPr marL="3200400" lvl="6" indent="-317500" rtl="0">
              <a:lnSpc>
                <a:spcPct val="115000"/>
              </a:lnSpc>
              <a:spcBef>
                <a:spcPts val="1600"/>
              </a:spcBef>
              <a:spcAft>
                <a:spcPts val="0"/>
              </a:spcAft>
              <a:buClr>
                <a:schemeClr val="dk2"/>
              </a:buClr>
              <a:buSzPts val="1400"/>
              <a:buChar char="●"/>
              <a:defRPr>
                <a:solidFill>
                  <a:schemeClr val="dk2"/>
                </a:solidFill>
              </a:defRPr>
            </a:lvl7pPr>
            <a:lvl8pPr marL="3657600" lvl="7" indent="-317500" rtl="0">
              <a:lnSpc>
                <a:spcPct val="115000"/>
              </a:lnSpc>
              <a:spcBef>
                <a:spcPts val="1600"/>
              </a:spcBef>
              <a:spcAft>
                <a:spcPts val="0"/>
              </a:spcAft>
              <a:buClr>
                <a:schemeClr val="dk2"/>
              </a:buClr>
              <a:buSzPts val="1400"/>
              <a:buChar char="○"/>
              <a:defRPr>
                <a:solidFill>
                  <a:schemeClr val="dk2"/>
                </a:solidFill>
              </a:defRPr>
            </a:lvl8pPr>
            <a:lvl9pPr marL="4114800" lvl="8" indent="-317500" rtl="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102" name="Google Shape;102;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103" name="Google Shape;103;p25"/>
          <p:cNvPicPr preferRelativeResize="0"/>
          <p:nvPr/>
        </p:nvPicPr>
        <p:blipFill rotWithShape="1">
          <a:blip r:embed="rId13">
            <a:alphaModFix/>
          </a:blip>
          <a:srcRect t="39" b="29"/>
          <a:stretch/>
        </p:blipFill>
        <p:spPr>
          <a:xfrm>
            <a:off x="1" y="0"/>
            <a:ext cx="497998" cy="5143498"/>
          </a:xfrm>
          <a:prstGeom prst="rect">
            <a:avLst/>
          </a:prstGeom>
          <a:noFill/>
          <a:ln>
            <a:noFill/>
          </a:ln>
        </p:spPr>
      </p:pic>
      <p:pic>
        <p:nvPicPr>
          <p:cNvPr id="104" name="Google Shape;104;p25"/>
          <p:cNvPicPr preferRelativeResize="0"/>
          <p:nvPr/>
        </p:nvPicPr>
        <p:blipFill>
          <a:blip r:embed="rId14">
            <a:alphaModFix/>
          </a:blip>
          <a:stretch>
            <a:fillRect/>
          </a:stretch>
        </p:blipFill>
        <p:spPr>
          <a:xfrm>
            <a:off x="570800" y="4743825"/>
            <a:ext cx="1761387" cy="331625"/>
          </a:xfrm>
          <a:prstGeom prst="rect">
            <a:avLst/>
          </a:prstGeom>
          <a:noFill/>
          <a:ln>
            <a:noFill/>
          </a:ln>
        </p:spPr>
      </p:pic>
      <p:pic>
        <p:nvPicPr>
          <p:cNvPr id="105" name="Google Shape;105;p25"/>
          <p:cNvPicPr preferRelativeResize="0"/>
          <p:nvPr/>
        </p:nvPicPr>
        <p:blipFill>
          <a:blip r:embed="rId15">
            <a:alphaModFix/>
          </a:blip>
          <a:stretch>
            <a:fillRect/>
          </a:stretch>
        </p:blipFill>
        <p:spPr>
          <a:xfrm>
            <a:off x="8273610" y="4743825"/>
            <a:ext cx="801965" cy="331626"/>
          </a:xfrm>
          <a:prstGeom prst="rect">
            <a:avLst/>
          </a:prstGeom>
          <a:noFill/>
          <a:ln>
            <a:noFill/>
          </a:ln>
        </p:spPr>
      </p:pic>
      <p:pic>
        <p:nvPicPr>
          <p:cNvPr id="106" name="Google Shape;106;p25"/>
          <p:cNvPicPr preferRelativeResize="0"/>
          <p:nvPr/>
        </p:nvPicPr>
        <p:blipFill>
          <a:blip r:embed="rId16">
            <a:alphaModFix/>
          </a:blip>
          <a:stretch>
            <a:fillRect/>
          </a:stretch>
        </p:blipFill>
        <p:spPr>
          <a:xfrm>
            <a:off x="38286" y="512500"/>
            <a:ext cx="421426" cy="3530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2.png"/><Relationship Id="rId12"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12.pn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15.png"/><Relationship Id="rId4" Type="http://schemas.openxmlformats.org/officeDocument/2006/relationships/image" Target="../media/image4.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37"/>
          <p:cNvPicPr preferRelativeResize="0"/>
          <p:nvPr/>
        </p:nvPicPr>
        <p:blipFill rotWithShape="1">
          <a:blip r:embed="rId3">
            <a:alphaModFix/>
          </a:blip>
          <a:srcRect/>
          <a:stretch/>
        </p:blipFill>
        <p:spPr>
          <a:xfrm>
            <a:off x="1" y="-1927"/>
            <a:ext cx="497998" cy="5147353"/>
          </a:xfrm>
          <a:prstGeom prst="rect">
            <a:avLst/>
          </a:prstGeom>
          <a:noFill/>
          <a:ln>
            <a:noFill/>
          </a:ln>
        </p:spPr>
      </p:pic>
      <p:pic>
        <p:nvPicPr>
          <p:cNvPr id="153" name="Google Shape;153;p37"/>
          <p:cNvPicPr preferRelativeResize="0"/>
          <p:nvPr/>
        </p:nvPicPr>
        <p:blipFill>
          <a:blip r:embed="rId4">
            <a:alphaModFix/>
          </a:blip>
          <a:stretch>
            <a:fillRect/>
          </a:stretch>
        </p:blipFill>
        <p:spPr>
          <a:xfrm>
            <a:off x="570800" y="4743825"/>
            <a:ext cx="1761387" cy="331625"/>
          </a:xfrm>
          <a:prstGeom prst="rect">
            <a:avLst/>
          </a:prstGeom>
          <a:noFill/>
          <a:ln>
            <a:noFill/>
          </a:ln>
        </p:spPr>
      </p:pic>
      <p:pic>
        <p:nvPicPr>
          <p:cNvPr id="154" name="Google Shape;154;p37"/>
          <p:cNvPicPr preferRelativeResize="0"/>
          <p:nvPr/>
        </p:nvPicPr>
        <p:blipFill>
          <a:blip r:embed="rId5">
            <a:alphaModFix/>
          </a:blip>
          <a:stretch>
            <a:fillRect/>
          </a:stretch>
        </p:blipFill>
        <p:spPr>
          <a:xfrm>
            <a:off x="8273610" y="4743825"/>
            <a:ext cx="801965" cy="331626"/>
          </a:xfrm>
          <a:prstGeom prst="rect">
            <a:avLst/>
          </a:prstGeom>
          <a:noFill/>
          <a:ln>
            <a:noFill/>
          </a:ln>
        </p:spPr>
      </p:pic>
      <p:sp>
        <p:nvSpPr>
          <p:cNvPr id="155" name="Google Shape;155;p37"/>
          <p:cNvSpPr txBox="1">
            <a:spLocks noGrp="1"/>
          </p:cNvSpPr>
          <p:nvPr>
            <p:ph type="ctrTitle"/>
          </p:nvPr>
        </p:nvSpPr>
        <p:spPr>
          <a:xfrm>
            <a:off x="902950" y="995000"/>
            <a:ext cx="4255200" cy="261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l-GR" sz="4800" b="1"/>
              <a:t>Χτίζοντας γέφυρες</a:t>
            </a:r>
            <a:endParaRPr sz="4800" b="1"/>
          </a:p>
        </p:txBody>
      </p:sp>
      <p:pic>
        <p:nvPicPr>
          <p:cNvPr id="156" name="Google Shape;156;p37"/>
          <p:cNvPicPr preferRelativeResize="0"/>
          <p:nvPr/>
        </p:nvPicPr>
        <p:blipFill rotWithShape="1">
          <a:blip r:embed="rId6">
            <a:alphaModFix/>
          </a:blip>
          <a:srcRect/>
          <a:stretch/>
        </p:blipFill>
        <p:spPr>
          <a:xfrm>
            <a:off x="611425" y="54900"/>
            <a:ext cx="409155" cy="407923"/>
          </a:xfrm>
          <a:prstGeom prst="rect">
            <a:avLst/>
          </a:prstGeom>
          <a:noFill/>
          <a:ln>
            <a:noFill/>
          </a:ln>
        </p:spPr>
      </p:pic>
      <p:sp>
        <p:nvSpPr>
          <p:cNvPr id="157" name="Google Shape;157;p37"/>
          <p:cNvSpPr txBox="1"/>
          <p:nvPr/>
        </p:nvSpPr>
        <p:spPr>
          <a:xfrm>
            <a:off x="1065000" y="53850"/>
            <a:ext cx="8010900" cy="35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a:solidFill>
                  <a:srgbClr val="2BB0D4"/>
                </a:solidFill>
              </a:rPr>
              <a:t>Πως μπορούμε να φέρουμε την αλλαγή στην κοινότητά μας; &gt; Παραγωγή μέσων &gt; </a:t>
            </a:r>
            <a:r>
              <a:rPr lang="el-GR" b="1">
                <a:solidFill>
                  <a:srgbClr val="2BB0D4"/>
                </a:solidFill>
              </a:rPr>
              <a:t>Χτίζοντας γέφυρες</a:t>
            </a:r>
            <a:endParaRPr b="1">
              <a:solidFill>
                <a:srgbClr val="2BB0D4"/>
              </a:solidFill>
            </a:endParaRPr>
          </a:p>
        </p:txBody>
      </p:sp>
      <p:pic>
        <p:nvPicPr>
          <p:cNvPr id="158" name="Google Shape;158;p37"/>
          <p:cNvPicPr preferRelativeResize="0"/>
          <p:nvPr/>
        </p:nvPicPr>
        <p:blipFill>
          <a:blip r:embed="rId7">
            <a:alphaModFix/>
          </a:blip>
          <a:stretch>
            <a:fillRect/>
          </a:stretch>
        </p:blipFill>
        <p:spPr>
          <a:xfrm>
            <a:off x="5486887" y="818213"/>
            <a:ext cx="3119874" cy="31198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8"/>
          <p:cNvSpPr/>
          <p:nvPr/>
        </p:nvSpPr>
        <p:spPr>
          <a:xfrm>
            <a:off x="636050" y="107200"/>
            <a:ext cx="6473700" cy="437974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8"/>
          <p:cNvSpPr txBox="1"/>
          <p:nvPr/>
        </p:nvSpPr>
        <p:spPr>
          <a:xfrm>
            <a:off x="767775" y="86775"/>
            <a:ext cx="6297600" cy="452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250" dirty="0">
                <a:solidFill>
                  <a:srgbClr val="FFFFFF"/>
                </a:solidFill>
              </a:rPr>
              <a:t>Τα παρακάτω μηνύματα είναι </a:t>
            </a:r>
            <a:r>
              <a:rPr lang="el-GR" sz="1250" b="1" dirty="0">
                <a:solidFill>
                  <a:srgbClr val="FFFFFF"/>
                </a:solidFill>
              </a:rPr>
              <a:t>πραγματικά</a:t>
            </a:r>
            <a:r>
              <a:rPr lang="el-GR" sz="1250" dirty="0">
                <a:solidFill>
                  <a:srgbClr val="FFFFFF"/>
                </a:solidFill>
              </a:rPr>
              <a:t> μηνύματα που δημοσιεύθηκαν από την κοινότητα ενός μικρού χωριού στο Ηνωμένο Βασίλειο, όταν μια παρέα Ιρλανδών ταξιδιωτών βρέθηκαν στην περιοχή για αρκετές ημέρες και κατασκήνωσαν σε ένα κοντινό δημόσιο πάρκο. </a:t>
            </a:r>
            <a:endParaRPr sz="1250" dirty="0">
              <a:solidFill>
                <a:srgbClr val="FFFFFF"/>
              </a:solidFill>
            </a:endParaRPr>
          </a:p>
          <a:p>
            <a:pPr marL="0" lvl="0" indent="0" algn="l" rtl="0">
              <a:spcBef>
                <a:spcPts val="0"/>
              </a:spcBef>
              <a:spcAft>
                <a:spcPts val="0"/>
              </a:spcAft>
              <a:buNone/>
            </a:pPr>
            <a:endParaRPr sz="1250" dirty="0">
              <a:solidFill>
                <a:srgbClr val="FFFFFF"/>
              </a:solidFill>
            </a:endParaRPr>
          </a:p>
          <a:p>
            <a:pPr marL="0" lvl="0" indent="0" algn="l" rtl="0">
              <a:spcBef>
                <a:spcPts val="0"/>
              </a:spcBef>
              <a:spcAft>
                <a:spcPts val="0"/>
              </a:spcAft>
              <a:buNone/>
            </a:pPr>
            <a:r>
              <a:rPr lang="el-GR" sz="1250" dirty="0">
                <a:solidFill>
                  <a:srgbClr val="FFFFFF"/>
                </a:solidFill>
              </a:rPr>
              <a:t>Όσο έμεινε εκεί αυτή η συγκεκριμένη παρέα έδειξε έντονα αντικοινωνική συμπεριφορά, εκφοβίζοντας τους κατοίκους της περιοχής, κλέβοντας τις τοπικές επιχειρήσεις και προκαλώντας ζημιές στη γη και στη δημόσια ιδιοκτησία λόγω της συσσώρευσης σκουπιδιών.</a:t>
            </a:r>
            <a:endParaRPr sz="1250" dirty="0">
              <a:solidFill>
                <a:srgbClr val="FFFFFF"/>
              </a:solidFill>
            </a:endParaRPr>
          </a:p>
          <a:p>
            <a:pPr marL="0" lvl="0" indent="0" algn="l" rtl="0">
              <a:spcBef>
                <a:spcPts val="0"/>
              </a:spcBef>
              <a:spcAft>
                <a:spcPts val="0"/>
              </a:spcAft>
              <a:buClr>
                <a:schemeClr val="dk1"/>
              </a:buClr>
              <a:buSzPts val="1100"/>
              <a:buFont typeface="Arial"/>
              <a:buNone/>
            </a:pPr>
            <a:endParaRPr sz="1250" dirty="0">
              <a:solidFill>
                <a:srgbClr val="FFFFFF"/>
              </a:solidFill>
            </a:endParaRPr>
          </a:p>
          <a:p>
            <a:pPr marL="0" lvl="0" indent="0" algn="l" rtl="0">
              <a:spcBef>
                <a:spcPts val="0"/>
              </a:spcBef>
              <a:spcAft>
                <a:spcPts val="0"/>
              </a:spcAft>
              <a:buNone/>
            </a:pPr>
            <a:r>
              <a:rPr lang="el-GR" sz="1250" dirty="0">
                <a:solidFill>
                  <a:srgbClr val="FFFFFF"/>
                </a:solidFill>
              </a:rPr>
              <a:t>Αυτή η συμπεριφορά </a:t>
            </a:r>
            <a:r>
              <a:rPr lang="el-GR" sz="1250" b="1" dirty="0">
                <a:solidFill>
                  <a:srgbClr val="FFFFFF"/>
                </a:solidFill>
              </a:rPr>
              <a:t>καταδικάστηκε</a:t>
            </a:r>
            <a:r>
              <a:rPr lang="el-GR" sz="1250" dirty="0">
                <a:solidFill>
                  <a:srgbClr val="FFFFFF"/>
                </a:solidFill>
              </a:rPr>
              <a:t> από όλους γενικά τους κατοίκους της περιοχής και πολλοί εξέφρασαν τις απόψεις και τις ανησυχίες τους καθόλη τη διάρκεια της παραμονής της παρέας σε μια ομάδα στο Facebook. </a:t>
            </a:r>
            <a:endParaRPr sz="1250" dirty="0">
              <a:solidFill>
                <a:srgbClr val="FFFFFF"/>
              </a:solidFill>
            </a:endParaRPr>
          </a:p>
          <a:p>
            <a:pPr marL="0" lvl="0" indent="0" algn="l" rtl="0">
              <a:spcBef>
                <a:spcPts val="0"/>
              </a:spcBef>
              <a:spcAft>
                <a:spcPts val="0"/>
              </a:spcAft>
              <a:buNone/>
            </a:pPr>
            <a:endParaRPr sz="1250" dirty="0">
              <a:solidFill>
                <a:srgbClr val="FFFFFF"/>
              </a:solidFill>
            </a:endParaRPr>
          </a:p>
          <a:p>
            <a:pPr marL="0" lvl="0" indent="0" algn="l" rtl="0">
              <a:spcBef>
                <a:spcPts val="0"/>
              </a:spcBef>
              <a:spcAft>
                <a:spcPts val="0"/>
              </a:spcAft>
              <a:buNone/>
            </a:pPr>
            <a:r>
              <a:rPr lang="el-GR" sz="1250" dirty="0">
                <a:solidFill>
                  <a:srgbClr val="FFFFFF"/>
                </a:solidFill>
              </a:rPr>
              <a:t>Αν και τα περισσότερα από τα σχόλια αφορούσαν αποκλειστικά τη </a:t>
            </a:r>
            <a:r>
              <a:rPr lang="el-GR" sz="1250" b="1" u="sng" dirty="0">
                <a:solidFill>
                  <a:srgbClr val="FFFFFF"/>
                </a:solidFill>
              </a:rPr>
              <a:t>συμπεριφορά</a:t>
            </a:r>
            <a:r>
              <a:rPr lang="el-GR" sz="1250" dirty="0">
                <a:solidFill>
                  <a:srgbClr val="FFFFFF"/>
                </a:solidFill>
              </a:rPr>
              <a:t> </a:t>
            </a:r>
            <a:r>
              <a:rPr lang="el-GR" sz="1250" b="1" dirty="0">
                <a:solidFill>
                  <a:srgbClr val="FFFFFF"/>
                </a:solidFill>
              </a:rPr>
              <a:t>της εν λόγω ομάδας ταξιδιωτών</a:t>
            </a:r>
            <a:r>
              <a:rPr lang="el-GR" sz="1250" dirty="0">
                <a:solidFill>
                  <a:srgbClr val="FFFFFF"/>
                </a:solidFill>
              </a:rPr>
              <a:t>, μια μικρή ομάδα χρηστών χρησιμοποίησε υποτιμητικά σχόλια που απευθύνονταν στην ομάδα και στην κοινότητα των ταξιδιωτών γενικότερα. </a:t>
            </a:r>
            <a:endParaRPr sz="1250" dirty="0">
              <a:solidFill>
                <a:srgbClr val="FFFFFF"/>
              </a:solidFill>
            </a:endParaRPr>
          </a:p>
          <a:p>
            <a:pPr marL="0" lvl="0" indent="0" algn="l" rtl="0">
              <a:spcBef>
                <a:spcPts val="0"/>
              </a:spcBef>
              <a:spcAft>
                <a:spcPts val="0"/>
              </a:spcAft>
              <a:buNone/>
            </a:pPr>
            <a:endParaRPr sz="1250" dirty="0">
              <a:solidFill>
                <a:srgbClr val="FFFFFF"/>
              </a:solidFill>
            </a:endParaRPr>
          </a:p>
          <a:p>
            <a:pPr marL="0" lvl="0" indent="0" algn="l" rtl="0">
              <a:spcBef>
                <a:spcPts val="0"/>
              </a:spcBef>
              <a:spcAft>
                <a:spcPts val="0"/>
              </a:spcAft>
              <a:buClr>
                <a:schemeClr val="dk1"/>
              </a:buClr>
              <a:buSzPts val="1100"/>
              <a:buFont typeface="Arial"/>
              <a:buNone/>
            </a:pPr>
            <a:r>
              <a:rPr lang="el-GR" sz="1250" dirty="0">
                <a:solidFill>
                  <a:srgbClr val="FFFFFF"/>
                </a:solidFill>
              </a:rPr>
              <a:t>Ορισμένα από αυτά ήταν αμφισβητήθηκαν με θετικό τρόπο, αλλά πολλά δεν αμφισβητήθηκαν καθόλου. Οι περισσότερες αναρτήσεις από εκείνη την περίοδο ήταν διαθέσιμες στο διαδίκτυο ακόμη και έξι μήνες αργότερα. Οι διαχειριστές της ομάδας δεν τις διέγραψαν.</a:t>
            </a:r>
            <a:endParaRPr sz="1250" dirty="0">
              <a:solidFill>
                <a:srgbClr val="FFFFFF"/>
              </a:solidFill>
            </a:endParaRPr>
          </a:p>
          <a:p>
            <a:pPr marL="0" lvl="0" indent="0" algn="ctr" rtl="0">
              <a:spcBef>
                <a:spcPts val="0"/>
              </a:spcBef>
              <a:spcAft>
                <a:spcPts val="0"/>
              </a:spcAft>
              <a:buNone/>
            </a:pPr>
            <a:endParaRPr sz="1250" dirty="0"/>
          </a:p>
        </p:txBody>
      </p:sp>
      <p:pic>
        <p:nvPicPr>
          <p:cNvPr id="165" name="Google Shape;165;p38"/>
          <p:cNvPicPr preferRelativeResize="0"/>
          <p:nvPr/>
        </p:nvPicPr>
        <p:blipFill>
          <a:blip r:embed="rId3">
            <a:alphaModFix/>
          </a:blip>
          <a:stretch>
            <a:fillRect/>
          </a:stretch>
        </p:blipFill>
        <p:spPr>
          <a:xfrm>
            <a:off x="7282300" y="1556600"/>
            <a:ext cx="1701900" cy="1701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9"/>
          <p:cNvSpPr/>
          <p:nvPr/>
        </p:nvSpPr>
        <p:spPr>
          <a:xfrm>
            <a:off x="872675" y="191700"/>
            <a:ext cx="1419000" cy="620700"/>
          </a:xfrm>
          <a:prstGeom prst="wedgeRectCallout">
            <a:avLst>
              <a:gd name="adj1" fmla="val -47396"/>
              <a:gd name="adj2" fmla="val 12382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FFFFF"/>
                </a:solidFill>
              </a:rPr>
              <a:t>#usualsuspects</a:t>
            </a:r>
            <a:endParaRPr dirty="0">
              <a:solidFill>
                <a:srgbClr val="FFFFFF"/>
              </a:solidFill>
            </a:endParaRPr>
          </a:p>
        </p:txBody>
      </p:sp>
      <p:sp>
        <p:nvSpPr>
          <p:cNvPr id="171" name="Google Shape;171;p39"/>
          <p:cNvSpPr/>
          <p:nvPr/>
        </p:nvSpPr>
        <p:spPr>
          <a:xfrm>
            <a:off x="655175" y="1445300"/>
            <a:ext cx="1702500" cy="1022700"/>
          </a:xfrm>
          <a:prstGeom prst="wedgeRectCallout">
            <a:avLst>
              <a:gd name="adj1" fmla="val 68007"/>
              <a:gd name="adj2" fmla="val -35739"/>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300" dirty="0">
                <a:solidFill>
                  <a:srgbClr val="2BB0D4"/>
                </a:solidFill>
              </a:rPr>
              <a:t>Είναι εφιάλτης. Προκαλούν δυσφορία και τίποτα άλλο. Αχρείοι.</a:t>
            </a:r>
            <a:endParaRPr sz="1300" dirty="0">
              <a:solidFill>
                <a:srgbClr val="2BB0D4"/>
              </a:solidFill>
            </a:endParaRPr>
          </a:p>
        </p:txBody>
      </p:sp>
      <p:sp>
        <p:nvSpPr>
          <p:cNvPr id="172" name="Google Shape;172;p39"/>
          <p:cNvSpPr/>
          <p:nvPr/>
        </p:nvSpPr>
        <p:spPr>
          <a:xfrm>
            <a:off x="762275" y="2605050"/>
            <a:ext cx="1898700" cy="1825500"/>
          </a:xfrm>
          <a:prstGeom prst="wedgeRectCallout">
            <a:avLst>
              <a:gd name="adj1" fmla="val 54068"/>
              <a:gd name="adj2" fmla="val 72478"/>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FFFFF"/>
                </a:solidFill>
              </a:rPr>
              <a:t>Απείλησαν και πήγαν να χτυπήσουν την ξένη έγκυο κυρία που δουλεύει στο φαρμακείο. Άθλια αποβράσματα, είναι ώρα να γίνει κάτι σοβαρά!!!!!</a:t>
            </a:r>
            <a:endParaRPr dirty="0">
              <a:solidFill>
                <a:srgbClr val="FFFFFF"/>
              </a:solidFill>
            </a:endParaRPr>
          </a:p>
        </p:txBody>
      </p:sp>
      <p:sp>
        <p:nvSpPr>
          <p:cNvPr id="173" name="Google Shape;173;p39"/>
          <p:cNvSpPr/>
          <p:nvPr/>
        </p:nvSpPr>
        <p:spPr>
          <a:xfrm>
            <a:off x="2623925" y="422600"/>
            <a:ext cx="1702500" cy="857700"/>
          </a:xfrm>
          <a:prstGeom prst="wedgeRectCallout">
            <a:avLst>
              <a:gd name="adj1" fmla="val 41918"/>
              <a:gd name="adj2" fmla="val -85425"/>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2BB0D4"/>
                </a:solidFill>
              </a:rPr>
              <a:t>Είναι απλώς παρεξηγημένοι...</a:t>
            </a:r>
            <a:r>
              <a:rPr lang="el-GR" sz="1100" dirty="0">
                <a:solidFill>
                  <a:srgbClr val="2BB0D4"/>
                </a:solidFill>
              </a:rPr>
              <a:t> </a:t>
            </a:r>
            <a:r>
              <a:rPr lang="el-GR" dirty="0">
                <a:solidFill>
                  <a:schemeClr val="dk1"/>
                </a:solidFill>
              </a:rPr>
              <a:t>😂</a:t>
            </a:r>
            <a:endParaRPr dirty="0">
              <a:solidFill>
                <a:srgbClr val="4A86E8"/>
              </a:solidFill>
            </a:endParaRPr>
          </a:p>
        </p:txBody>
      </p:sp>
      <p:sp>
        <p:nvSpPr>
          <p:cNvPr id="174" name="Google Shape;174;p39"/>
          <p:cNvSpPr/>
          <p:nvPr/>
        </p:nvSpPr>
        <p:spPr>
          <a:xfrm>
            <a:off x="4454463" y="568025"/>
            <a:ext cx="1419000" cy="1696710"/>
          </a:xfrm>
          <a:prstGeom prst="wedgeRectCallout">
            <a:avLst>
              <a:gd name="adj1" fmla="val 21549"/>
              <a:gd name="adj2" fmla="val -79585"/>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solidFill>
                  <a:srgbClr val="FFFFFF"/>
                </a:solidFill>
              </a:rPr>
              <a:t>Οι [τοπικές επιχειρήσεις] θα πρέπει να αποζημιωθούν για το ότι χρειάστηκε να αντιμετωπίσουν αυτά τα αποβράσματα!</a:t>
            </a:r>
            <a:endParaRPr sz="1200" dirty="0">
              <a:solidFill>
                <a:srgbClr val="FFFFFF"/>
              </a:solidFill>
            </a:endParaRPr>
          </a:p>
        </p:txBody>
      </p:sp>
      <p:sp>
        <p:nvSpPr>
          <p:cNvPr id="175" name="Google Shape;175;p39"/>
          <p:cNvSpPr txBox="1"/>
          <p:nvPr/>
        </p:nvSpPr>
        <p:spPr>
          <a:xfrm>
            <a:off x="6144000" y="81275"/>
            <a:ext cx="3000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100" i="1"/>
              <a:t>Απόσπασμα από ποίημα που έγραψε χρήστης και το δημοσίευσε στην ομάδα:</a:t>
            </a:r>
            <a:endParaRPr sz="1100" i="1"/>
          </a:p>
          <a:p>
            <a:pPr marL="0" lvl="0" indent="0" algn="l" rtl="0">
              <a:spcBef>
                <a:spcPts val="0"/>
              </a:spcBef>
              <a:spcAft>
                <a:spcPts val="0"/>
              </a:spcAft>
              <a:buNone/>
            </a:pPr>
            <a:endParaRPr sz="1100" i="1"/>
          </a:p>
          <a:p>
            <a:pPr marL="0" lvl="0" indent="0" algn="l" rtl="0">
              <a:spcBef>
                <a:spcPts val="0"/>
              </a:spcBef>
              <a:spcAft>
                <a:spcPts val="0"/>
              </a:spcAft>
              <a:buNone/>
            </a:pPr>
            <a:endParaRPr/>
          </a:p>
        </p:txBody>
      </p:sp>
      <p:sp>
        <p:nvSpPr>
          <p:cNvPr id="176" name="Google Shape;176;p39"/>
          <p:cNvSpPr/>
          <p:nvPr/>
        </p:nvSpPr>
        <p:spPr>
          <a:xfrm>
            <a:off x="6303749" y="568025"/>
            <a:ext cx="2638231" cy="1352700"/>
          </a:xfrm>
          <a:prstGeom prst="wedgeRectCallout">
            <a:avLst>
              <a:gd name="adj1" fmla="val 54930"/>
              <a:gd name="adj2" fmla="val -41089"/>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000" dirty="0">
                <a:solidFill>
                  <a:srgbClr val="2BB0D4"/>
                </a:solidFill>
              </a:rPr>
              <a:t>Ένα καραβάνι άγριων</a:t>
            </a:r>
            <a:br>
              <a:rPr lang="en" sz="1000" dirty="0">
                <a:solidFill>
                  <a:srgbClr val="2BB0D4"/>
                </a:solidFill>
              </a:rPr>
            </a:br>
            <a:r>
              <a:rPr lang="el-GR" sz="1000" dirty="0">
                <a:solidFill>
                  <a:srgbClr val="2BB0D4"/>
                </a:solidFill>
              </a:rPr>
              <a:t>Μια νέα θεωρία του χάους δεν χρειάζεται κανείς</a:t>
            </a:r>
            <a:br>
              <a:rPr lang="en" sz="1000" dirty="0">
                <a:solidFill>
                  <a:srgbClr val="2BB0D4"/>
                </a:solidFill>
              </a:rPr>
            </a:br>
            <a:r>
              <a:rPr lang="el-GR" sz="1000" dirty="0">
                <a:solidFill>
                  <a:srgbClr val="2BB0D4"/>
                </a:solidFill>
              </a:rPr>
              <a:t>Το κιμονό ενός συμβούλου δεν κάνει τίποτα</a:t>
            </a:r>
            <a:br>
              <a:rPr lang="en" sz="1000" dirty="0">
                <a:solidFill>
                  <a:srgbClr val="2BB0D4"/>
                </a:solidFill>
              </a:rPr>
            </a:br>
            <a:r>
              <a:rPr lang="el-GR" sz="1000" dirty="0">
                <a:solidFill>
                  <a:srgbClr val="2BB0D4"/>
                </a:solidFill>
              </a:rPr>
              <a:t>Η κόλαση ενός κατοίκου σε γραφικό ήλιο</a:t>
            </a:r>
            <a:br>
              <a:rPr lang="en" sz="1000" dirty="0">
                <a:solidFill>
                  <a:srgbClr val="2BB0D4"/>
                </a:solidFill>
              </a:rPr>
            </a:br>
            <a:r>
              <a:rPr lang="el-GR" sz="1000" dirty="0">
                <a:solidFill>
                  <a:srgbClr val="2BB0D4"/>
                </a:solidFill>
              </a:rPr>
              <a:t>Μια σύγκρουση πολιτισμών αρκετά κακή</a:t>
            </a:r>
            <a:br>
              <a:rPr lang="en" sz="1000" dirty="0">
                <a:solidFill>
                  <a:srgbClr val="2BB0D4"/>
                </a:solidFill>
              </a:rPr>
            </a:br>
            <a:r>
              <a:rPr lang="el-GR" sz="1000" dirty="0">
                <a:solidFill>
                  <a:srgbClr val="2BB0D4"/>
                </a:solidFill>
              </a:rPr>
              <a:t>Οι κανόνες δεν ισχύουν όταν υπάρχει δόλος</a:t>
            </a:r>
            <a:endParaRPr sz="1100" dirty="0">
              <a:solidFill>
                <a:srgbClr val="2BB0D4"/>
              </a:solidFill>
            </a:endParaRPr>
          </a:p>
        </p:txBody>
      </p:sp>
      <p:sp>
        <p:nvSpPr>
          <p:cNvPr id="177" name="Google Shape;177;p39"/>
          <p:cNvSpPr/>
          <p:nvPr/>
        </p:nvSpPr>
        <p:spPr>
          <a:xfrm>
            <a:off x="6303750" y="2018600"/>
            <a:ext cx="2234700" cy="963600"/>
          </a:xfrm>
          <a:prstGeom prst="wedgeRectCallout">
            <a:avLst>
              <a:gd name="adj1" fmla="val 76042"/>
              <a:gd name="adj2" fmla="val -30246"/>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a:solidFill>
                  <a:srgbClr val="FFFFFF"/>
                </a:solidFill>
              </a:rPr>
              <a:t>Τι ανακούφιση, πόσο λυπηρό που κακοποίησαν το υπέροχο χωριό μας...</a:t>
            </a:r>
            <a:endParaRPr>
              <a:solidFill>
                <a:srgbClr val="FFFFFF"/>
              </a:solidFill>
            </a:endParaRPr>
          </a:p>
        </p:txBody>
      </p:sp>
      <p:sp>
        <p:nvSpPr>
          <p:cNvPr id="178" name="Google Shape;178;p39"/>
          <p:cNvSpPr/>
          <p:nvPr/>
        </p:nvSpPr>
        <p:spPr>
          <a:xfrm>
            <a:off x="2753706" y="3216238"/>
            <a:ext cx="1530900" cy="1500600"/>
          </a:xfrm>
          <a:prstGeom prst="wedgeRectCallout">
            <a:avLst>
              <a:gd name="adj1" fmla="val 27291"/>
              <a:gd name="adj2" fmla="val 75369"/>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solidFill>
                  <a:srgbClr val="2BB0D4"/>
                </a:solidFill>
              </a:rPr>
              <a:t>Ακόμη και ο άρχοντάς μας δεν μπορούσε να σώσει ούτε τους μισούς από αυτούς τους ανθρώπους 🤣😂</a:t>
            </a:r>
            <a:endParaRPr sz="1200" dirty="0">
              <a:solidFill>
                <a:srgbClr val="2BB0D4"/>
              </a:solidFill>
            </a:endParaRPr>
          </a:p>
        </p:txBody>
      </p:sp>
      <p:sp>
        <p:nvSpPr>
          <p:cNvPr id="179" name="Google Shape;179;p39"/>
          <p:cNvSpPr/>
          <p:nvPr/>
        </p:nvSpPr>
        <p:spPr>
          <a:xfrm>
            <a:off x="5947100" y="4461425"/>
            <a:ext cx="1530900" cy="570000"/>
          </a:xfrm>
          <a:prstGeom prst="wedgeRectCallout">
            <a:avLst>
              <a:gd name="adj1" fmla="val -49843"/>
              <a:gd name="adj2" fmla="val -91636"/>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2BB0D4"/>
                </a:solidFill>
              </a:rPr>
              <a:t>Είναι χειρότεροι από τρωκτικά</a:t>
            </a:r>
            <a:endParaRPr dirty="0">
              <a:solidFill>
                <a:srgbClr val="2BB0D4"/>
              </a:solidFill>
            </a:endParaRPr>
          </a:p>
        </p:txBody>
      </p:sp>
      <p:sp>
        <p:nvSpPr>
          <p:cNvPr id="180" name="Google Shape;180;p39"/>
          <p:cNvSpPr/>
          <p:nvPr/>
        </p:nvSpPr>
        <p:spPr>
          <a:xfrm>
            <a:off x="2814600" y="1429791"/>
            <a:ext cx="1530900" cy="1135800"/>
          </a:xfrm>
          <a:prstGeom prst="wedgeRectCallout">
            <a:avLst>
              <a:gd name="adj1" fmla="val -39999"/>
              <a:gd name="adj2" fmla="val 82924"/>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FFFFF"/>
                </a:solidFill>
              </a:rPr>
              <a:t>Δεν γνώρισα ποτέ τέτοιους καταστροφικούς, κακοποιούς στη ζωή μου! 😢</a:t>
            </a:r>
            <a:endParaRPr dirty="0">
              <a:solidFill>
                <a:srgbClr val="FFFFFF"/>
              </a:solidFill>
            </a:endParaRPr>
          </a:p>
        </p:txBody>
      </p:sp>
      <p:sp>
        <p:nvSpPr>
          <p:cNvPr id="181" name="Google Shape;181;p39"/>
          <p:cNvSpPr/>
          <p:nvPr/>
        </p:nvSpPr>
        <p:spPr>
          <a:xfrm>
            <a:off x="4528088" y="2467988"/>
            <a:ext cx="1419000" cy="620700"/>
          </a:xfrm>
          <a:prstGeom prst="wedgeRectCallout">
            <a:avLst>
              <a:gd name="adj1" fmla="val 56999"/>
              <a:gd name="adj2" fmla="val -88144"/>
            </a:avLst>
          </a:prstGeom>
          <a:solidFill>
            <a:srgbClr val="FFFFFF"/>
          </a:solidFill>
          <a:ln w="9525" cap="flat" cmpd="sng">
            <a:solidFill>
              <a:srgbClr val="2BB0D4"/>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a:solidFill>
                  <a:srgbClr val="2BB0D4"/>
                </a:solidFill>
              </a:rPr>
              <a:t>Εξαπλώθηκαν σαν ασθένεια.</a:t>
            </a:r>
            <a:endParaRPr>
              <a:solidFill>
                <a:srgbClr val="2BB0D4"/>
              </a:solidFill>
            </a:endParaRPr>
          </a:p>
        </p:txBody>
      </p:sp>
      <p:sp>
        <p:nvSpPr>
          <p:cNvPr id="182" name="Google Shape;182;p39"/>
          <p:cNvSpPr/>
          <p:nvPr/>
        </p:nvSpPr>
        <p:spPr>
          <a:xfrm>
            <a:off x="4454463" y="3538250"/>
            <a:ext cx="1289700" cy="1500600"/>
          </a:xfrm>
          <a:prstGeom prst="wedgeRectCallout">
            <a:avLst>
              <a:gd name="adj1" fmla="val -77242"/>
              <a:gd name="adj2" fmla="val -91475"/>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dirty="0">
                <a:solidFill>
                  <a:srgbClr val="FFFFFF"/>
                </a:solidFill>
              </a:rPr>
              <a:t>...όσοι έχω συναντήσει έχουν διαφορετικούς βαθμούς κακίας...</a:t>
            </a:r>
            <a:endParaRPr dirty="0">
              <a:solidFill>
                <a:srgbClr val="FFFFFF"/>
              </a:solidFill>
            </a:endParaRPr>
          </a:p>
        </p:txBody>
      </p:sp>
      <p:sp>
        <p:nvSpPr>
          <p:cNvPr id="183" name="Google Shape;183;p39"/>
          <p:cNvSpPr txBox="1"/>
          <p:nvPr/>
        </p:nvSpPr>
        <p:spPr>
          <a:xfrm>
            <a:off x="5993850" y="2992284"/>
            <a:ext cx="3099000" cy="524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100" i="1" dirty="0"/>
              <a:t>Σε απάντηση σε κλήση δικαστηρίου που αναρτήθηκε σε δημόσιο χώρο όπου οι ταξιδιώτες είχαν εγκατασταθεί προσωρινά:</a:t>
            </a:r>
            <a:endParaRPr sz="1100" i="1" dirty="0"/>
          </a:p>
          <a:p>
            <a:pPr marL="0" lvl="0" indent="0" algn="l" rtl="0">
              <a:spcBef>
                <a:spcPts val="0"/>
              </a:spcBef>
              <a:spcAft>
                <a:spcPts val="0"/>
              </a:spcAft>
              <a:buNone/>
            </a:pPr>
            <a:endParaRPr sz="1100" i="1" dirty="0"/>
          </a:p>
          <a:p>
            <a:pPr marL="0" lvl="0" indent="0" algn="l" rtl="0">
              <a:spcBef>
                <a:spcPts val="0"/>
              </a:spcBef>
              <a:spcAft>
                <a:spcPts val="0"/>
              </a:spcAft>
              <a:buNone/>
            </a:pPr>
            <a:endParaRPr dirty="0"/>
          </a:p>
        </p:txBody>
      </p:sp>
      <p:sp>
        <p:nvSpPr>
          <p:cNvPr id="184" name="Google Shape;184;p39"/>
          <p:cNvSpPr/>
          <p:nvPr/>
        </p:nvSpPr>
        <p:spPr>
          <a:xfrm>
            <a:off x="6426000" y="3656188"/>
            <a:ext cx="2234700" cy="620700"/>
          </a:xfrm>
          <a:prstGeom prst="wedgeRectCallout">
            <a:avLst>
              <a:gd name="adj1" fmla="val 62919"/>
              <a:gd name="adj2" fmla="val -44933"/>
            </a:avLst>
          </a:prstGeom>
          <a:solidFill>
            <a:srgbClr val="2BB0D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solidFill>
                  <a:srgbClr val="FFFFFF"/>
                </a:solidFill>
              </a:rPr>
              <a:t>Δεν υπάρχει λόγος να το βάλουμε αυτό, αφού δεν μπορούν καν να διαβάσουν</a:t>
            </a:r>
            <a:endParaRPr sz="1200" dirty="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40"/>
          <p:cNvSpPr/>
          <p:nvPr/>
        </p:nvSpPr>
        <p:spPr>
          <a:xfrm>
            <a:off x="797441" y="229425"/>
            <a:ext cx="3095333" cy="2526900"/>
          </a:xfrm>
          <a:prstGeom prst="wedgeRectCallout">
            <a:avLst>
              <a:gd name="adj1" fmla="val -54939"/>
              <a:gd name="adj2" fmla="val -49353"/>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100" dirty="0">
                <a:solidFill>
                  <a:srgbClr val="76B042"/>
                </a:solidFill>
              </a:rPr>
              <a:t>Ένα πράγμα με το οποίο συμφωνώ ότι πρέπει να έχουμε κατά νου είναι ότι οι ταξιδιώτες προέρχονται από ποικίλα υπόβαθρα και έχουν διαφορετικό τρόπο ζωής...</a:t>
            </a:r>
            <a:endParaRPr sz="1100" dirty="0">
              <a:solidFill>
                <a:srgbClr val="76B042"/>
              </a:solidFill>
            </a:endParaRPr>
          </a:p>
          <a:p>
            <a:pPr marL="0" lvl="0" indent="0" algn="ctr" rtl="0">
              <a:spcBef>
                <a:spcPts val="0"/>
              </a:spcBef>
              <a:spcAft>
                <a:spcPts val="0"/>
              </a:spcAft>
              <a:buNone/>
            </a:pPr>
            <a:endParaRPr sz="1100" dirty="0">
              <a:solidFill>
                <a:srgbClr val="76B042"/>
              </a:solidFill>
            </a:endParaRPr>
          </a:p>
          <a:p>
            <a:pPr marL="0" lvl="0" indent="0" algn="ctr" rtl="0">
              <a:spcBef>
                <a:spcPts val="0"/>
              </a:spcBef>
              <a:spcAft>
                <a:spcPts val="0"/>
              </a:spcAft>
              <a:buNone/>
            </a:pPr>
            <a:r>
              <a:rPr lang="el-GR" sz="1100" dirty="0">
                <a:solidFill>
                  <a:srgbClr val="76B042"/>
                </a:solidFill>
              </a:rPr>
              <a:t>Θα εκμεταλλευτώ αυτή την ευκαιρία για να πω ότι με όλο τον σεβασμό στην απογοήτευση και την οργή που εκφράζεται σε αυτή την ομάδα του Facebook, μπορούμε να βάλουμε μια κόκκινη γραμμή στη χρήση όρων όπως "παράσιτα, σκουπίδια κ.λπ." που αποκτηνώνει τους ανθρώπους, όσο και αν είμαστε εξοργισμένοι και αηδιασμένοι από τη συμπεριφορά τους. </a:t>
            </a:r>
            <a:endParaRPr sz="1100" dirty="0">
              <a:solidFill>
                <a:srgbClr val="76B042"/>
              </a:solidFill>
            </a:endParaRPr>
          </a:p>
        </p:txBody>
      </p:sp>
      <p:sp>
        <p:nvSpPr>
          <p:cNvPr id="190" name="Google Shape;190;p40"/>
          <p:cNvSpPr txBox="1"/>
          <p:nvPr/>
        </p:nvSpPr>
        <p:spPr>
          <a:xfrm>
            <a:off x="2816775" y="4579750"/>
            <a:ext cx="2272500" cy="47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b="1">
                <a:solidFill>
                  <a:srgbClr val="76B042"/>
                </a:solidFill>
              </a:rPr>
              <a:t>Θετικές απαντήσεις</a:t>
            </a:r>
            <a:endParaRPr sz="1800" b="1">
              <a:solidFill>
                <a:srgbClr val="76B042"/>
              </a:solidFill>
            </a:endParaRPr>
          </a:p>
        </p:txBody>
      </p:sp>
      <p:sp>
        <p:nvSpPr>
          <p:cNvPr id="191" name="Google Shape;191;p40"/>
          <p:cNvSpPr/>
          <p:nvPr/>
        </p:nvSpPr>
        <p:spPr>
          <a:xfrm>
            <a:off x="4053300" y="122800"/>
            <a:ext cx="4134900" cy="1503000"/>
          </a:xfrm>
          <a:prstGeom prst="wedgeRectCallout">
            <a:avLst>
              <a:gd name="adj1" fmla="val 63941"/>
              <a:gd name="adj2" fmla="val -43420"/>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100" dirty="0">
                <a:solidFill>
                  <a:srgbClr val="FFFFFF"/>
                </a:solidFill>
              </a:rPr>
              <a:t>Αλλά υπάρχουν πολλοί Ιρλανδοί ταξιδιώτες που εγκαταστάθηκαν εδώ...</a:t>
            </a:r>
            <a:br>
              <a:rPr lang="en" sz="1100" dirty="0">
                <a:solidFill>
                  <a:srgbClr val="FFFFFF"/>
                </a:solidFill>
              </a:rPr>
            </a:br>
            <a:r>
              <a:rPr lang="el-GR" sz="1100" dirty="0">
                <a:solidFill>
                  <a:srgbClr val="FFFFFF"/>
                </a:solidFill>
              </a:rPr>
              <a:t>Έχουν σεβασμό και συμπεριφέρονται καλά.</a:t>
            </a:r>
            <a:br>
              <a:rPr lang="en" sz="1100" dirty="0">
                <a:solidFill>
                  <a:srgbClr val="FFFFFF"/>
                </a:solidFill>
              </a:rPr>
            </a:br>
            <a:r>
              <a:rPr lang="el-GR" sz="1100" dirty="0">
                <a:solidFill>
                  <a:srgbClr val="FFFFFF"/>
                </a:solidFill>
              </a:rPr>
              <a:t>Θα ήταν υπεραπλουστευμένο να πούμε ότι δεν λογίζονται ως ταξιδιώτες αν εγκατασταθούν, καθώς είναι σίγουρα Ταξιδιώτες και αυτοπροσδιορίζονται ως τέτοιοι ως εθνοτική ομάδα. Αλλά δυστυχώς μια μειοψηφία καταστρέφει τη φήμη της πλειοψηφίας...</a:t>
            </a:r>
            <a:endParaRPr sz="1200" dirty="0">
              <a:solidFill>
                <a:srgbClr val="FFFFFF"/>
              </a:solidFill>
            </a:endParaRPr>
          </a:p>
        </p:txBody>
      </p:sp>
      <p:sp>
        <p:nvSpPr>
          <p:cNvPr id="192" name="Google Shape;192;p40"/>
          <p:cNvSpPr/>
          <p:nvPr/>
        </p:nvSpPr>
        <p:spPr>
          <a:xfrm>
            <a:off x="4104900" y="1722325"/>
            <a:ext cx="4083300" cy="1574400"/>
          </a:xfrm>
          <a:prstGeom prst="wedgeRectCallout">
            <a:avLst>
              <a:gd name="adj1" fmla="val 62592"/>
              <a:gd name="adj2" fmla="val 11124"/>
            </a:avLst>
          </a:prstGeom>
          <a:solidFill>
            <a:srgbClr val="FFFFFF"/>
          </a:solidFill>
          <a:ln w="9525" cap="flat" cmpd="sng">
            <a:solidFill>
              <a:srgbClr val="76B04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l-GR" sz="1100" dirty="0">
                <a:solidFill>
                  <a:srgbClr val="76B042"/>
                </a:solidFill>
              </a:rPr>
              <a:t>...ωστόσο οι ταξιδιώτες της Αγγλίας και της Ιρλανδίας δεν είναι ίδιοι! Είμαι Άγγλος ταξιδιώτης και, επίσης, εργαζόμουν για μια τοπική εταιρεία καθαρισμού μέχρι πρόσφατα, 3 άνθρωποι εδώ σχολίασαν ότι όλοι οι ταξιδιώτες είναι αχρείοι, άθλιοι και άγριοι, εγώ, όμως, καθαρίζω τα σπίτια τους για περίπου 2 χρόνια χωρίς τίποτα άλλο παρά διάθεση για άψογη εξυπηρέτηση! Έτσι ναι, μπορείτε να δείτε γιατί οι ΑΞΙΟΙ ταξιδιώτες έχουν κουραστεί πια να τους βάζουν όλους στο ίδιο τσουβάλι!</a:t>
            </a:r>
            <a:endParaRPr sz="1100" dirty="0">
              <a:solidFill>
                <a:srgbClr val="76B042"/>
              </a:solidFill>
            </a:endParaRPr>
          </a:p>
        </p:txBody>
      </p:sp>
      <p:sp>
        <p:nvSpPr>
          <p:cNvPr id="193" name="Google Shape;193;p40"/>
          <p:cNvSpPr/>
          <p:nvPr/>
        </p:nvSpPr>
        <p:spPr>
          <a:xfrm>
            <a:off x="658475" y="2972700"/>
            <a:ext cx="3233041" cy="1574400"/>
          </a:xfrm>
          <a:prstGeom prst="wedgeRectCallout">
            <a:avLst>
              <a:gd name="adj1" fmla="val 48817"/>
              <a:gd name="adj2" fmla="val -58430"/>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solidFill>
                  <a:srgbClr val="FFFFFF"/>
                </a:solidFill>
              </a:rPr>
              <a:t>Αν και συμφωνώ ότι αυτό αποτελεί εντελώς απαράδεκτη και αντικοινωνική συμπεριφορά και ο νόμος δεν φαίνεται να προστατεύει τους κατοίκους της περιοχής, παρακαλώ οι άνθρωποι να μην χρησιμοποιούν λέξεις όπως τρωκτικά ή αρρώστια. Η αποκτήνωση οποιασδήποτε ομάδας, όπως έδειξε η ιστορία, είναι ένα επικίνδυνο μονοπάτι.</a:t>
            </a:r>
            <a:endParaRPr dirty="0">
              <a:solidFill>
                <a:srgbClr val="FFFFFF"/>
              </a:solidFill>
            </a:endParaRPr>
          </a:p>
        </p:txBody>
      </p:sp>
      <p:sp>
        <p:nvSpPr>
          <p:cNvPr id="194" name="Google Shape;194;p40"/>
          <p:cNvSpPr/>
          <p:nvPr/>
        </p:nvSpPr>
        <p:spPr>
          <a:xfrm>
            <a:off x="4104900" y="3393250"/>
            <a:ext cx="4083300" cy="1186500"/>
          </a:xfrm>
          <a:prstGeom prst="wedgeRectCallout">
            <a:avLst>
              <a:gd name="adj1" fmla="val 63779"/>
              <a:gd name="adj2" fmla="val -4211"/>
            </a:avLst>
          </a:prstGeom>
          <a:solidFill>
            <a:srgbClr val="76B04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1200" dirty="0">
                <a:solidFill>
                  <a:srgbClr val="FFFFFF"/>
                </a:solidFill>
              </a:rPr>
              <a:t>Το βλέπετε και από τις δύο πλευρές... Αυτό φαίνεται τρομερ</a:t>
            </a:r>
            <a:r>
              <a:rPr lang="en-US" sz="1200" dirty="0">
                <a:solidFill>
                  <a:srgbClr val="FFFFFF"/>
                </a:solidFill>
              </a:rPr>
              <a:t>ó</a:t>
            </a:r>
            <a:r>
              <a:rPr lang="el-GR" sz="1200" dirty="0">
                <a:solidFill>
                  <a:srgbClr val="FFFFFF"/>
                </a:solidFill>
              </a:rPr>
              <a:t>... αλλά μερικοί από τους ανθρώπους εδώ είπαν «όλοι είναι ίδιοι»... για μένα αυτό είναι στενόμυαλο... γιατί δεν μιλούν συγκεκριμένα για αυτούς, αντί να παίρνει μπάλα όλους τους ταξιδιώτες;</a:t>
            </a:r>
            <a:endParaRPr dirty="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41"/>
          <p:cNvSpPr txBox="1"/>
          <p:nvPr/>
        </p:nvSpPr>
        <p:spPr>
          <a:xfrm>
            <a:off x="2778200" y="394050"/>
            <a:ext cx="6046500" cy="2906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2000" b="1" dirty="0">
                <a:solidFill>
                  <a:srgbClr val="2BB0D4"/>
                </a:solidFill>
              </a:rPr>
              <a:t>Εργασία:</a:t>
            </a:r>
            <a:endParaRPr sz="2000" b="1" dirty="0">
              <a:solidFill>
                <a:srgbClr val="2BB0D4"/>
              </a:solidFill>
            </a:endParaRPr>
          </a:p>
          <a:p>
            <a:pPr marL="0" lvl="0" indent="0" algn="l" rtl="0">
              <a:spcBef>
                <a:spcPts val="0"/>
              </a:spcBef>
              <a:spcAft>
                <a:spcPts val="0"/>
              </a:spcAft>
              <a:buNone/>
            </a:pPr>
            <a:r>
              <a:rPr lang="el-GR" sz="2000" dirty="0"/>
              <a:t>Σχεδιάστε μια διαδικτυακή δραστηριότητα ή χώρο (π.χ. ένα παιχνίδι, δημόσιο φόρουμ μηνυμάτων κ.λπ.) που θα ενθάρρυνε τα μέλη των δύο ομάδων να συνεργαστούν και να επικοινωνήσουν. </a:t>
            </a:r>
            <a:endParaRPr sz="2000" dirty="0"/>
          </a:p>
          <a:p>
            <a:pPr marL="0" lvl="0" indent="0" algn="l" rtl="0">
              <a:spcBef>
                <a:spcPts val="0"/>
              </a:spcBef>
              <a:spcAft>
                <a:spcPts val="0"/>
              </a:spcAft>
              <a:buNone/>
            </a:pPr>
            <a:endParaRPr sz="2000" dirty="0"/>
          </a:p>
          <a:p>
            <a:pPr marL="0" lvl="0" indent="0" algn="l" rtl="0">
              <a:spcBef>
                <a:spcPts val="0"/>
              </a:spcBef>
              <a:spcAft>
                <a:spcPts val="0"/>
              </a:spcAft>
              <a:buNone/>
            </a:pPr>
            <a:r>
              <a:rPr lang="el-GR" sz="1600" i="1" dirty="0"/>
              <a:t>π.χ. ένα παιχνίδι που ενθαρρύνει όλα τα μέλη να συνεργαστούν για έναν κοινό στόχο και να αναγνωρίσουν τις ομοιότητές τους.</a:t>
            </a:r>
            <a:r>
              <a:rPr lang="el-GR" sz="1600" dirty="0"/>
              <a:t> </a:t>
            </a:r>
            <a:endParaRPr sz="2000" dirty="0"/>
          </a:p>
        </p:txBody>
      </p:sp>
      <p:sp>
        <p:nvSpPr>
          <p:cNvPr id="200" name="Google Shape;200;p41"/>
          <p:cNvSpPr/>
          <p:nvPr/>
        </p:nvSpPr>
        <p:spPr>
          <a:xfrm>
            <a:off x="1546350" y="3211951"/>
            <a:ext cx="6207600" cy="1455324"/>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1"/>
          <p:cNvSpPr txBox="1"/>
          <p:nvPr/>
        </p:nvSpPr>
        <p:spPr>
          <a:xfrm>
            <a:off x="1627050" y="3300150"/>
            <a:ext cx="6126900" cy="1082400"/>
          </a:xfrm>
          <a:prstGeom prst="rect">
            <a:avLst/>
          </a:prstGeom>
          <a:noFill/>
          <a:ln>
            <a:noFill/>
          </a:ln>
        </p:spPr>
        <p:txBody>
          <a:bodyPr spcFirstLastPara="1" wrap="square" lIns="91425" tIns="91425" rIns="91425" bIns="91425" anchor="t" anchorCtr="0">
            <a:noAutofit/>
          </a:bodyPr>
          <a:lstStyle/>
          <a:p>
            <a:pPr lvl="0"/>
            <a:r>
              <a:rPr lang="el-GR" sz="1800" dirty="0">
                <a:solidFill>
                  <a:srgbClr val="FFFFFF"/>
                </a:solidFill>
              </a:rPr>
              <a:t>Iδανικά, η δραστηριότητα θα πρέπει να υπογραμμίζει τα σημαντικότερα οφέλη της συνεργασίας μεταξύ των ομάδων σε σχέση με την εργασία αποκλειστικά εντός μίας ομάδας</a:t>
            </a:r>
            <a:br>
              <a:rPr lang="en" sz="2400" dirty="0">
                <a:solidFill>
                  <a:schemeClr val="dk1"/>
                </a:solidFill>
              </a:rPr>
            </a:br>
            <a:endParaRPr dirty="0"/>
          </a:p>
        </p:txBody>
      </p:sp>
      <p:pic>
        <p:nvPicPr>
          <p:cNvPr id="202" name="Google Shape;202;p41"/>
          <p:cNvPicPr preferRelativeResize="0"/>
          <p:nvPr/>
        </p:nvPicPr>
        <p:blipFill>
          <a:blip r:embed="rId3">
            <a:alphaModFix/>
          </a:blip>
          <a:stretch>
            <a:fillRect/>
          </a:stretch>
        </p:blipFill>
        <p:spPr>
          <a:xfrm>
            <a:off x="702800" y="475450"/>
            <a:ext cx="1818651" cy="181865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2"/>
          <p:cNvSpPr txBox="1"/>
          <p:nvPr/>
        </p:nvSpPr>
        <p:spPr>
          <a:xfrm>
            <a:off x="805553" y="159525"/>
            <a:ext cx="6046500" cy="2759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b="1" u="sng" dirty="0">
                <a:solidFill>
                  <a:srgbClr val="2BB0D4"/>
                </a:solidFill>
              </a:rPr>
              <a:t>Σκεφτείτε:</a:t>
            </a:r>
            <a:endParaRPr sz="1800" b="1" u="sng" dirty="0">
              <a:solidFill>
                <a:srgbClr val="2BB0D4"/>
              </a:solidFill>
            </a:endParaRPr>
          </a:p>
          <a:p>
            <a:pPr marL="0" lvl="0" indent="0" algn="l" rtl="0">
              <a:spcBef>
                <a:spcPts val="0"/>
              </a:spcBef>
              <a:spcAft>
                <a:spcPts val="0"/>
              </a:spcAft>
              <a:buNone/>
            </a:pPr>
            <a:endParaRPr sz="1800" b="1" u="sng" dirty="0">
              <a:solidFill>
                <a:srgbClr val="2BB0D4"/>
              </a:solidFill>
            </a:endParaRPr>
          </a:p>
          <a:p>
            <a:pPr marL="457200" lvl="0" indent="-342900" algn="l" rtl="0">
              <a:spcBef>
                <a:spcPts val="0"/>
              </a:spcBef>
              <a:spcAft>
                <a:spcPts val="0"/>
              </a:spcAft>
              <a:buClr>
                <a:schemeClr val="dk1"/>
              </a:buClr>
              <a:buSzPts val="1800"/>
              <a:buChar char="●"/>
            </a:pPr>
            <a:r>
              <a:rPr lang="el-GR" sz="1800" dirty="0">
                <a:solidFill>
                  <a:schemeClr val="dk1"/>
                </a:solidFill>
              </a:rPr>
              <a:t>Ποια </a:t>
            </a:r>
            <a:r>
              <a:rPr lang="el-GR" sz="1800" b="1" dirty="0">
                <a:solidFill>
                  <a:srgbClr val="2BB0D4"/>
                </a:solidFill>
              </a:rPr>
              <a:t>ομάδα</a:t>
            </a:r>
            <a:r>
              <a:rPr lang="el-GR" sz="1800" dirty="0">
                <a:solidFill>
                  <a:schemeClr val="dk1"/>
                </a:solidFill>
              </a:rPr>
              <a:t> θα προσκαλέσετε να συμμετάσχει; </a:t>
            </a:r>
            <a:endParaRPr sz="1800" dirty="0">
              <a:solidFill>
                <a:schemeClr val="dk1"/>
              </a:solidFill>
            </a:endParaRPr>
          </a:p>
          <a:p>
            <a:pPr marL="457200" lvl="0" indent="-342900" algn="l" rtl="0">
              <a:spcBef>
                <a:spcPts val="0"/>
              </a:spcBef>
              <a:spcAft>
                <a:spcPts val="0"/>
              </a:spcAft>
              <a:buClr>
                <a:schemeClr val="dk1"/>
              </a:buClr>
              <a:buSzPts val="1800"/>
              <a:buChar char="●"/>
            </a:pPr>
            <a:r>
              <a:rPr lang="el-GR" sz="1800" dirty="0">
                <a:solidFill>
                  <a:schemeClr val="dk1"/>
                </a:solidFill>
              </a:rPr>
              <a:t>Τι </a:t>
            </a:r>
            <a:r>
              <a:rPr lang="el-GR" sz="1800" b="1" dirty="0">
                <a:solidFill>
                  <a:srgbClr val="2BB0D4"/>
                </a:solidFill>
              </a:rPr>
              <a:t>δραστηριότητα</a:t>
            </a:r>
            <a:r>
              <a:rPr lang="el-GR" sz="1800" dirty="0">
                <a:solidFill>
                  <a:schemeClr val="dk1"/>
                </a:solidFill>
              </a:rPr>
              <a:t> θα μπορούσατε να τους ζητήσετε να κάνουν/ολοκληρώσουν; </a:t>
            </a:r>
            <a:endParaRPr sz="1800" dirty="0">
              <a:solidFill>
                <a:schemeClr val="dk1"/>
              </a:solidFill>
            </a:endParaRPr>
          </a:p>
          <a:p>
            <a:pPr marL="457200" lvl="0" indent="-342900" algn="l" rtl="0">
              <a:spcBef>
                <a:spcPts val="0"/>
              </a:spcBef>
              <a:spcAft>
                <a:spcPts val="0"/>
              </a:spcAft>
              <a:buClr>
                <a:schemeClr val="dk1"/>
              </a:buClr>
              <a:buSzPts val="1800"/>
              <a:buChar char="●"/>
            </a:pPr>
            <a:r>
              <a:rPr lang="el-GR" sz="1800" dirty="0">
                <a:solidFill>
                  <a:schemeClr val="dk1"/>
                </a:solidFill>
              </a:rPr>
              <a:t>Τι </a:t>
            </a:r>
            <a:r>
              <a:rPr lang="el-GR" sz="1800" b="1" dirty="0">
                <a:solidFill>
                  <a:srgbClr val="2BB0D4"/>
                </a:solidFill>
              </a:rPr>
              <a:t>κανόνες</a:t>
            </a:r>
            <a:r>
              <a:rPr lang="el-GR" sz="1800" dirty="0">
                <a:solidFill>
                  <a:schemeClr val="dk1"/>
                </a:solidFill>
              </a:rPr>
              <a:t> θα θέσετε σε εφαρμογή για να ενθαρρύνετε τη συνεργασία; </a:t>
            </a:r>
            <a:endParaRPr sz="1800" dirty="0">
              <a:solidFill>
                <a:schemeClr val="dk1"/>
              </a:solidFill>
            </a:endParaRPr>
          </a:p>
          <a:p>
            <a:pPr marL="457200" lvl="0" indent="-342900" algn="l" rtl="0">
              <a:spcBef>
                <a:spcPts val="0"/>
              </a:spcBef>
              <a:spcAft>
                <a:spcPts val="0"/>
              </a:spcAft>
              <a:buClr>
                <a:schemeClr val="dk1"/>
              </a:buClr>
              <a:buSzPts val="1800"/>
              <a:buChar char="●"/>
            </a:pPr>
            <a:r>
              <a:rPr lang="el-GR" sz="1800" dirty="0">
                <a:solidFill>
                  <a:schemeClr val="dk1"/>
                </a:solidFill>
              </a:rPr>
              <a:t>Πώς μπορείτε να διασφαλίσετε ότι η μια ομάδα θα </a:t>
            </a:r>
            <a:r>
              <a:rPr lang="el-GR" sz="1800" b="1" dirty="0">
                <a:solidFill>
                  <a:srgbClr val="2BB0D4"/>
                </a:solidFill>
              </a:rPr>
              <a:t>αλληλεπιδράσει</a:t>
            </a:r>
            <a:r>
              <a:rPr lang="el-GR" sz="1800" dirty="0">
                <a:solidFill>
                  <a:schemeClr val="dk1"/>
                </a:solidFill>
              </a:rPr>
              <a:t> με την άλλη ομάδα; </a:t>
            </a:r>
            <a:endParaRPr sz="1800" dirty="0">
              <a:solidFill>
                <a:schemeClr val="dk1"/>
              </a:solidFill>
            </a:endParaRPr>
          </a:p>
          <a:p>
            <a:pPr marL="457200" lvl="0" indent="-342900" algn="l" rtl="0">
              <a:spcBef>
                <a:spcPts val="0"/>
              </a:spcBef>
              <a:spcAft>
                <a:spcPts val="0"/>
              </a:spcAft>
              <a:buClr>
                <a:schemeClr val="dk1"/>
              </a:buClr>
              <a:buSzPts val="1800"/>
              <a:buChar char="●"/>
            </a:pPr>
            <a:r>
              <a:rPr lang="el-GR" sz="1800" dirty="0">
                <a:solidFill>
                  <a:schemeClr val="dk1"/>
                </a:solidFill>
              </a:rPr>
              <a:t>Πώς μπορείτε να ενθαρρύνετε τις ομάδες να διερευνήσουν τις </a:t>
            </a:r>
            <a:r>
              <a:rPr lang="el-GR" sz="1800" b="1" dirty="0">
                <a:solidFill>
                  <a:srgbClr val="2BB0D4"/>
                </a:solidFill>
              </a:rPr>
              <a:t>ομοιότητές</a:t>
            </a:r>
            <a:r>
              <a:rPr lang="el-GR" sz="1800" dirty="0">
                <a:solidFill>
                  <a:schemeClr val="dk1"/>
                </a:solidFill>
              </a:rPr>
              <a:t> τους? </a:t>
            </a:r>
            <a:endParaRPr sz="1800" dirty="0"/>
          </a:p>
        </p:txBody>
      </p:sp>
      <p:sp>
        <p:nvSpPr>
          <p:cNvPr id="208" name="Google Shape;208;p42"/>
          <p:cNvSpPr/>
          <p:nvPr/>
        </p:nvSpPr>
        <p:spPr>
          <a:xfrm>
            <a:off x="1468200" y="3488800"/>
            <a:ext cx="6207600" cy="1082400"/>
          </a:xfrm>
          <a:prstGeom prst="roundRect">
            <a:avLst>
              <a:gd name="adj" fmla="val 4080"/>
            </a:avLst>
          </a:prstGeom>
          <a:solidFill>
            <a:srgbClr val="2BB0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2"/>
          <p:cNvSpPr txBox="1"/>
          <p:nvPr/>
        </p:nvSpPr>
        <p:spPr>
          <a:xfrm>
            <a:off x="1548750" y="3521650"/>
            <a:ext cx="6046500" cy="1016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l-GR" sz="1800" b="1" dirty="0">
                <a:solidFill>
                  <a:srgbClr val="FFFFFF"/>
                </a:solidFill>
              </a:rPr>
              <a:t>Να θυμάστε:</a:t>
            </a:r>
            <a:r>
              <a:rPr lang="el-GR" sz="1800" dirty="0">
                <a:solidFill>
                  <a:srgbClr val="FFFFFF"/>
                </a:solidFill>
              </a:rPr>
              <a:t> Σύγκρουση υπήρξε μεταξύ των ανθρώπων για χιλιάδες χρόνια. Κανείς δεν περιμένει τη δραστηριότητά σας για να λυθεί αυτό το πρόβλημα!</a:t>
            </a:r>
            <a:br>
              <a:rPr lang="en" sz="2400" dirty="0">
                <a:solidFill>
                  <a:schemeClr val="dk1"/>
                </a:solidFill>
              </a:rPr>
            </a:br>
            <a:endParaRPr dirty="0"/>
          </a:p>
        </p:txBody>
      </p:sp>
      <p:pic>
        <p:nvPicPr>
          <p:cNvPr id="210" name="Google Shape;210;p42"/>
          <p:cNvPicPr preferRelativeResize="0"/>
          <p:nvPr/>
        </p:nvPicPr>
        <p:blipFill>
          <a:blip r:embed="rId3">
            <a:alphaModFix/>
          </a:blip>
          <a:stretch>
            <a:fillRect/>
          </a:stretch>
        </p:blipFill>
        <p:spPr>
          <a:xfrm>
            <a:off x="6488425" y="523250"/>
            <a:ext cx="2601825" cy="26018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Google Shape;215;p43"/>
          <p:cNvPicPr preferRelativeResize="0"/>
          <p:nvPr/>
        </p:nvPicPr>
        <p:blipFill rotWithShape="1">
          <a:blip r:embed="rId3">
            <a:alphaModFix/>
          </a:blip>
          <a:srcRect t="39" b="29"/>
          <a:stretch/>
        </p:blipFill>
        <p:spPr>
          <a:xfrm>
            <a:off x="1" y="0"/>
            <a:ext cx="497998" cy="5143498"/>
          </a:xfrm>
          <a:prstGeom prst="rect">
            <a:avLst/>
          </a:prstGeom>
          <a:noFill/>
          <a:ln>
            <a:noFill/>
          </a:ln>
        </p:spPr>
      </p:pic>
      <p:pic>
        <p:nvPicPr>
          <p:cNvPr id="216" name="Google Shape;216;p43"/>
          <p:cNvPicPr preferRelativeResize="0"/>
          <p:nvPr/>
        </p:nvPicPr>
        <p:blipFill>
          <a:blip r:embed="rId4">
            <a:alphaModFix/>
          </a:blip>
          <a:stretch>
            <a:fillRect/>
          </a:stretch>
        </p:blipFill>
        <p:spPr>
          <a:xfrm>
            <a:off x="69757" y="499600"/>
            <a:ext cx="358499" cy="357415"/>
          </a:xfrm>
          <a:prstGeom prst="rect">
            <a:avLst/>
          </a:prstGeom>
          <a:noFill/>
          <a:ln>
            <a:noFill/>
          </a:ln>
        </p:spPr>
      </p:pic>
      <p:pic>
        <p:nvPicPr>
          <p:cNvPr id="217" name="Google Shape;217;p43"/>
          <p:cNvPicPr preferRelativeResize="0"/>
          <p:nvPr/>
        </p:nvPicPr>
        <p:blipFill rotWithShape="1">
          <a:blip r:embed="rId5">
            <a:alphaModFix/>
          </a:blip>
          <a:srcRect/>
          <a:stretch/>
        </p:blipFill>
        <p:spPr>
          <a:xfrm>
            <a:off x="2313182" y="703750"/>
            <a:ext cx="4517626" cy="1868000"/>
          </a:xfrm>
          <a:prstGeom prst="rect">
            <a:avLst/>
          </a:prstGeom>
          <a:noFill/>
          <a:ln>
            <a:noFill/>
          </a:ln>
        </p:spPr>
      </p:pic>
      <p:sp>
        <p:nvSpPr>
          <p:cNvPr id="218" name="Google Shape;218;p43"/>
          <p:cNvSpPr txBox="1"/>
          <p:nvPr/>
        </p:nvSpPr>
        <p:spPr>
          <a:xfrm>
            <a:off x="1933950" y="2764750"/>
            <a:ext cx="5276100" cy="735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3600" b="1">
                <a:solidFill>
                  <a:srgbClr val="F7931D"/>
                </a:solidFill>
              </a:rPr>
              <a:t>www.hackinghate.eu</a:t>
            </a:r>
            <a:endParaRPr sz="3600" b="1">
              <a:solidFill>
                <a:srgbClr val="F7931D"/>
              </a:solidFill>
            </a:endParaRPr>
          </a:p>
        </p:txBody>
      </p:sp>
      <p:sp>
        <p:nvSpPr>
          <p:cNvPr id="219" name="Google Shape;219;p43"/>
          <p:cNvSpPr txBox="1"/>
          <p:nvPr/>
        </p:nvSpPr>
        <p:spPr>
          <a:xfrm>
            <a:off x="3498613" y="3742400"/>
            <a:ext cx="2146800" cy="41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l-GR" sz="2500" b="1">
                <a:solidFill>
                  <a:srgbClr val="F7931D"/>
                </a:solidFill>
              </a:rPr>
              <a:t>#SELMA_eu</a:t>
            </a:r>
            <a:endParaRPr sz="2500" b="1">
              <a:solidFill>
                <a:srgbClr val="F7931D"/>
              </a:solidFill>
            </a:endParaRPr>
          </a:p>
        </p:txBody>
      </p:sp>
      <p:pic>
        <p:nvPicPr>
          <p:cNvPr id="220" name="Google Shape;220;p43"/>
          <p:cNvPicPr preferRelativeResize="0"/>
          <p:nvPr/>
        </p:nvPicPr>
        <p:blipFill rotWithShape="1">
          <a:blip r:embed="rId6">
            <a:alphaModFix/>
          </a:blip>
          <a:srcRect/>
          <a:stretch/>
        </p:blipFill>
        <p:spPr>
          <a:xfrm>
            <a:off x="2994226" y="3738238"/>
            <a:ext cx="421425" cy="421425"/>
          </a:xfrm>
          <a:prstGeom prst="rect">
            <a:avLst/>
          </a:prstGeom>
          <a:noFill/>
          <a:ln>
            <a:noFill/>
          </a:ln>
        </p:spPr>
      </p:pic>
      <p:pic>
        <p:nvPicPr>
          <p:cNvPr id="221" name="Google Shape;221;p43"/>
          <p:cNvPicPr preferRelativeResize="0"/>
          <p:nvPr/>
        </p:nvPicPr>
        <p:blipFill>
          <a:blip r:embed="rId7">
            <a:alphaModFix/>
          </a:blip>
          <a:stretch>
            <a:fillRect/>
          </a:stretch>
        </p:blipFill>
        <p:spPr>
          <a:xfrm>
            <a:off x="698200" y="4566900"/>
            <a:ext cx="2193600" cy="413000"/>
          </a:xfrm>
          <a:prstGeom prst="rect">
            <a:avLst/>
          </a:prstGeom>
          <a:noFill/>
          <a:ln>
            <a:noFill/>
          </a:ln>
        </p:spPr>
      </p:pic>
      <p:pic>
        <p:nvPicPr>
          <p:cNvPr id="222" name="Google Shape;222;p43"/>
          <p:cNvPicPr preferRelativeResize="0"/>
          <p:nvPr/>
        </p:nvPicPr>
        <p:blipFill rotWithShape="1">
          <a:blip r:embed="rId8">
            <a:alphaModFix/>
          </a:blip>
          <a:srcRect/>
          <a:stretch/>
        </p:blipFill>
        <p:spPr>
          <a:xfrm>
            <a:off x="4951950" y="4627776"/>
            <a:ext cx="953696" cy="291250"/>
          </a:xfrm>
          <a:prstGeom prst="rect">
            <a:avLst/>
          </a:prstGeom>
          <a:noFill/>
          <a:ln>
            <a:noFill/>
          </a:ln>
        </p:spPr>
      </p:pic>
      <p:pic>
        <p:nvPicPr>
          <p:cNvPr id="223" name="Google Shape;223;p43"/>
          <p:cNvPicPr preferRelativeResize="0"/>
          <p:nvPr/>
        </p:nvPicPr>
        <p:blipFill rotWithShape="1">
          <a:blip r:embed="rId9">
            <a:alphaModFix/>
          </a:blip>
          <a:srcRect t="6263" b="6254"/>
          <a:stretch/>
        </p:blipFill>
        <p:spPr>
          <a:xfrm>
            <a:off x="3022725" y="4566900"/>
            <a:ext cx="1169370" cy="412999"/>
          </a:xfrm>
          <a:prstGeom prst="rect">
            <a:avLst/>
          </a:prstGeom>
          <a:noFill/>
          <a:ln>
            <a:noFill/>
          </a:ln>
        </p:spPr>
      </p:pic>
      <p:pic>
        <p:nvPicPr>
          <p:cNvPr id="224" name="Google Shape;224;p43"/>
          <p:cNvPicPr preferRelativeResize="0"/>
          <p:nvPr/>
        </p:nvPicPr>
        <p:blipFill rotWithShape="1">
          <a:blip r:embed="rId10">
            <a:alphaModFix/>
          </a:blip>
          <a:srcRect/>
          <a:stretch/>
        </p:blipFill>
        <p:spPr>
          <a:xfrm>
            <a:off x="4323031" y="4524394"/>
            <a:ext cx="498000" cy="498000"/>
          </a:xfrm>
          <a:prstGeom prst="rect">
            <a:avLst/>
          </a:prstGeom>
          <a:noFill/>
          <a:ln>
            <a:noFill/>
          </a:ln>
        </p:spPr>
      </p:pic>
      <p:pic>
        <p:nvPicPr>
          <p:cNvPr id="225" name="Google Shape;225;p43"/>
          <p:cNvPicPr preferRelativeResize="0"/>
          <p:nvPr/>
        </p:nvPicPr>
        <p:blipFill rotWithShape="1">
          <a:blip r:embed="rId11">
            <a:alphaModFix/>
          </a:blip>
          <a:srcRect/>
          <a:stretch/>
        </p:blipFill>
        <p:spPr>
          <a:xfrm>
            <a:off x="6036575" y="4499890"/>
            <a:ext cx="498002" cy="547023"/>
          </a:xfrm>
          <a:prstGeom prst="rect">
            <a:avLst/>
          </a:prstGeom>
          <a:noFill/>
          <a:ln>
            <a:noFill/>
          </a:ln>
        </p:spPr>
      </p:pic>
      <p:pic>
        <p:nvPicPr>
          <p:cNvPr id="226" name="Google Shape;226;p43"/>
          <p:cNvPicPr preferRelativeResize="0"/>
          <p:nvPr/>
        </p:nvPicPr>
        <p:blipFill rotWithShape="1">
          <a:blip r:embed="rId12">
            <a:alphaModFix/>
          </a:blip>
          <a:srcRect/>
          <a:stretch/>
        </p:blipFill>
        <p:spPr>
          <a:xfrm>
            <a:off x="6665500" y="4617700"/>
            <a:ext cx="953698" cy="311403"/>
          </a:xfrm>
          <a:prstGeom prst="rect">
            <a:avLst/>
          </a:prstGeom>
          <a:noFill/>
          <a:ln>
            <a:noFill/>
          </a:ln>
        </p:spPr>
      </p:pic>
      <p:pic>
        <p:nvPicPr>
          <p:cNvPr id="227" name="Google Shape;227;p43"/>
          <p:cNvPicPr preferRelativeResize="0"/>
          <p:nvPr/>
        </p:nvPicPr>
        <p:blipFill rotWithShape="1">
          <a:blip r:embed="rId13">
            <a:alphaModFix/>
          </a:blip>
          <a:srcRect/>
          <a:stretch/>
        </p:blipFill>
        <p:spPr>
          <a:xfrm>
            <a:off x="7750125" y="4627775"/>
            <a:ext cx="1142175" cy="2912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825</Words>
  <Application>Microsoft Office PowerPoint</Application>
  <PresentationFormat>On-screen Show (16:9)</PresentationFormat>
  <Paragraphs>49</Paragraphs>
  <Slides>7</Slides>
  <Notes>7</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7</vt:i4>
      </vt:variant>
    </vt:vector>
  </HeadingPairs>
  <TitlesOfParts>
    <vt:vector size="11" baseType="lpstr">
      <vt:lpstr>Arial</vt:lpstr>
      <vt:lpstr>Simple Light</vt:lpstr>
      <vt:lpstr>Simple Light</vt:lpstr>
      <vt:lpstr>Simple Light</vt:lpstr>
      <vt:lpstr>Χτίζοντας γέφυρες</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Χτίζοντας γέφυρες</dc:title>
  <cp:lastModifiedBy>Oscar Güell</cp:lastModifiedBy>
  <cp:revision>2</cp:revision>
  <dcterms:modified xsi:type="dcterms:W3CDTF">2019-10-04T16:32:26Z</dcterms:modified>
</cp:coreProperties>
</file>