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5"/>
  </p:notesMasterIdLst>
  <p:sldIdLst>
    <p:sldId id="256" r:id="rId2"/>
    <p:sldId id="257" r:id="rId3"/>
    <p:sldId id="258" r:id="rId4"/>
  </p:sldIdLst>
  <p:sldSz cx="7772400" cy="10058400"/>
  <p:notesSz cx="6858000" cy="9144000"/>
  <p:embeddedFontLst>
    <p:embeddedFont>
      <p:font typeface="Nunito" panose="020B0604020202020204" charset="0"/>
      <p:regular r:id="rId6"/>
      <p:bold r:id="rId7"/>
      <p:italic r:id="rId8"/>
      <p:boldItalic r:id="rId9"/>
    </p:embeddedFont>
    <p:embeddedFont>
      <p:font typeface="Helvetica Neue"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531EBC-AC21-490A-8076-F1786AC9B7F3}">
  <a:tblStyle styleId="{61531EBC-AC21-490A-8076-F1786AC9B7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51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ki/Wikip%C3%A9dia:Accueil_principal" TargetMode="External"/><Relationship Id="rId3" Type="http://schemas.openxmlformats.org/officeDocument/2006/relationships/hyperlink" Target="https://digitalmedia.fws.gov/digital/collection/natdiglib/id/5112"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Round_goby#/media/File:A_large_neogobius_melanostomus.jpg" TargetMode="External"/><Relationship Id="rId5" Type="http://schemas.openxmlformats.org/officeDocument/2006/relationships/hyperlink" Target="https://digitalmedia.fws.gov/" TargetMode="External"/><Relationship Id="rId4" Type="http://schemas.openxmlformats.org/officeDocument/2006/relationships/hyperlink" Target="https://creativecommons.org/public-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ohioseagrant/6026229251/in/photolist-aiRtki-2NwYa4-9LaTqz-9LdF4s-9LaTrZ-2jZAS2C-9LaTtF-jbsfSz-9LdF5E-9LaTsB-9LaTtc-8FH9Ez-2nqhTjJ-nLzbXE-nMA7iu-21UD7D5-59TYHz-5P2nNx-azNeVq-azKzkn-d7CUeQ-9wpMf8-abw11k-aEt5eU-cWLYKS-azKEyX-2oB7Lqm-2oB2S5z-ERDvuY-21UD7z7-ERDvno-abyRAC-21UD7zY/"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flickr.com/" TargetMode="External"/><Relationship Id="rId5" Type="http://schemas.openxmlformats.org/officeDocument/2006/relationships/hyperlink" Target="https://creativecommons.org/licenses/by-nc/2.0/" TargetMode="External"/><Relationship Id="rId4" Type="http://schemas.openxmlformats.org/officeDocument/2006/relationships/hyperlink" Target="https://www.flickr.com/photos/ohioseagran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aturalist.org/observations/5282193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inaturalist.org/" TargetMode="External"/><Relationship Id="rId5" Type="http://schemas.openxmlformats.org/officeDocument/2006/relationships/hyperlink" Target="https://creativecommons.org/licenses/by-nc/4.0/" TargetMode="External"/><Relationship Id="rId4" Type="http://schemas.openxmlformats.org/officeDocument/2006/relationships/hyperlink" Target="https://www.inaturalist.org/people/mcho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926d3a6c7_2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926d3a6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sz="1200">
                <a:solidFill>
                  <a:schemeClr val="dk1"/>
                </a:solidFill>
              </a:rPr>
              <a:t>Sources des images :</a:t>
            </a:r>
            <a:endParaRPr sz="1200">
              <a:solidFill>
                <a:schemeClr val="dk1"/>
              </a:solidFill>
            </a:endParaRPr>
          </a:p>
          <a:p>
            <a:pPr marL="457200" lvl="0" indent="-311150" algn="l" rtl="0">
              <a:spcBef>
                <a:spcPts val="0"/>
              </a:spcBef>
              <a:spcAft>
                <a:spcPts val="0"/>
              </a:spcAft>
              <a:buClr>
                <a:schemeClr val="dk1"/>
              </a:buClr>
              <a:buSzPts val="1300"/>
              <a:buChar char="●"/>
            </a:pPr>
            <a:r>
              <a:rPr lang="fr-CA" sz="1200" u="sng">
                <a:solidFill>
                  <a:schemeClr val="hlink"/>
                </a:solidFill>
                <a:hlinkClick r:id="rId3"/>
              </a:rPr>
              <a:t>Gobie à taches noires</a:t>
            </a:r>
            <a:r>
              <a:rPr lang="fr-CA" sz="1200">
                <a:solidFill>
                  <a:schemeClr val="dk1"/>
                </a:solidFill>
              </a:rPr>
              <a:t> (image partielle) de U.S. Fish and Wildlife Service (porte une licence </a:t>
            </a:r>
            <a:r>
              <a:rPr lang="fr-CA" sz="1200" u="sng">
                <a:solidFill>
                  <a:schemeClr val="hlink"/>
                </a:solidFill>
                <a:hlinkClick r:id="rId4"/>
              </a:rPr>
              <a:t>CC domaine public</a:t>
            </a:r>
            <a:r>
              <a:rPr lang="fr-CA" sz="1200">
                <a:solidFill>
                  <a:schemeClr val="dk1"/>
                </a:solidFill>
              </a:rPr>
              <a:t>) sur </a:t>
            </a:r>
            <a:r>
              <a:rPr lang="fr-CA" sz="1200" u="sng">
                <a:solidFill>
                  <a:schemeClr val="hlink"/>
                </a:solidFill>
                <a:hlinkClick r:id="rId5"/>
              </a:rPr>
              <a:t>USFWS National Digital Library</a:t>
            </a:r>
            <a:r>
              <a:rPr lang="fr-CA" sz="1200">
                <a:solidFill>
                  <a:schemeClr val="dk1"/>
                </a:solidFill>
              </a:rPr>
              <a:t>.</a:t>
            </a:r>
            <a:endParaRPr sz="1200"/>
          </a:p>
          <a:p>
            <a:pPr marL="457200" lvl="0" indent="-311150" algn="l" rtl="0">
              <a:spcBef>
                <a:spcPts val="0"/>
              </a:spcBef>
              <a:spcAft>
                <a:spcPts val="0"/>
              </a:spcAft>
              <a:buClr>
                <a:schemeClr val="dk1"/>
              </a:buClr>
              <a:buSzPts val="1300"/>
              <a:buChar char="●"/>
            </a:pPr>
            <a:r>
              <a:rPr lang="fr-CA" sz="1200" u="sng">
                <a:solidFill>
                  <a:schemeClr val="hlink"/>
                </a:solidFill>
                <a:hlinkClick r:id="rId6"/>
              </a:rPr>
              <a:t>A large round goby (Neogobius melanostomus) caught in Netherlands</a:t>
            </a:r>
            <a:r>
              <a:rPr lang="fr-CA" sz="1200">
                <a:solidFill>
                  <a:schemeClr val="dk1"/>
                </a:solidFill>
              </a:rPr>
              <a:t> (image partielle), de Peter van der Sluijs (porte une licence </a:t>
            </a:r>
            <a:r>
              <a:rPr lang="fr-CA" sz="1200" u="sng">
                <a:solidFill>
                  <a:schemeClr val="hlink"/>
                </a:solidFill>
                <a:hlinkClick r:id="rId7"/>
              </a:rPr>
              <a:t>CC BY-SA 3.0 Deed</a:t>
            </a:r>
            <a:r>
              <a:rPr lang="fr-CA" sz="1200">
                <a:solidFill>
                  <a:schemeClr val="dk1"/>
                </a:solidFill>
              </a:rPr>
              <a:t>) sur </a:t>
            </a:r>
            <a:r>
              <a:rPr lang="fr-CA" sz="1200" u="sng">
                <a:solidFill>
                  <a:schemeClr val="hlink"/>
                </a:solidFill>
                <a:hlinkClick r:id="rId8"/>
              </a:rPr>
              <a:t>Wikipedia</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f2a3308cb5_1_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f2a3308cb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fr-CA" sz="1200">
                <a:solidFill>
                  <a:schemeClr val="dk1"/>
                </a:solidFill>
              </a:rPr>
              <a:t>Source de l'image :</a:t>
            </a:r>
            <a:endParaRPr sz="12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fr-CA" sz="1200" u="sng">
                <a:solidFill>
                  <a:schemeClr val="hlink"/>
                </a:solidFill>
                <a:hlinkClick r:id="rId3"/>
              </a:rPr>
              <a:t>Round Goby</a:t>
            </a:r>
            <a:r>
              <a:rPr lang="fr-CA" sz="1200">
                <a:solidFill>
                  <a:schemeClr val="dk1"/>
                </a:solidFill>
              </a:rPr>
              <a:t> (image partielle) par </a:t>
            </a:r>
            <a:r>
              <a:rPr lang="fr-CA" sz="1200" u="sng">
                <a:solidFill>
                  <a:schemeClr val="hlink"/>
                </a:solidFill>
                <a:hlinkClick r:id="rId4"/>
              </a:rPr>
              <a:t>Ohio Sea Grant</a:t>
            </a:r>
            <a:r>
              <a:rPr lang="fr-CA" sz="1200">
                <a:solidFill>
                  <a:schemeClr val="dk1"/>
                </a:solidFill>
              </a:rPr>
              <a:t> (porte une licence </a:t>
            </a:r>
            <a:r>
              <a:rPr lang="fr-CA" sz="1200" u="sng">
                <a:solidFill>
                  <a:schemeClr val="hlink"/>
                </a:solidFill>
                <a:hlinkClick r:id="rId5"/>
              </a:rPr>
              <a:t>CC BY-NC 2.0 Deed</a:t>
            </a:r>
            <a:r>
              <a:rPr lang="fr-CA" sz="1200">
                <a:solidFill>
                  <a:schemeClr val="dk1"/>
                </a:solidFill>
              </a:rPr>
              <a:t>) sur </a:t>
            </a:r>
            <a:r>
              <a:rPr lang="fr-CA" sz="1200" u="sng">
                <a:solidFill>
                  <a:schemeClr val="hlink"/>
                </a:solidFill>
                <a:hlinkClick r:id="rId6"/>
              </a:rPr>
              <a:t>Flickr</a:t>
            </a:r>
            <a:endParaRPr sz="1200">
              <a:solidFill>
                <a:schemeClr val="dk1"/>
              </a:solidFill>
            </a:endParaRPr>
          </a:p>
          <a:p>
            <a:pPr marL="0" lvl="0" indent="0" algn="l" rtl="0">
              <a:lnSpc>
                <a:spcPct val="107916"/>
              </a:lnSpc>
              <a:spcBef>
                <a:spcPts val="800"/>
              </a:spcBef>
              <a:spcAft>
                <a:spcPts val="80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f1e09fbd98_1_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f1e09fbd98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fr-CA" sz="1200">
                <a:solidFill>
                  <a:schemeClr val="dk1"/>
                </a:solidFill>
              </a:rPr>
              <a:t>Source de l'image :</a:t>
            </a:r>
            <a:endParaRPr sz="12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fr-CA" sz="1200" u="sng">
                <a:solidFill>
                  <a:schemeClr val="hlink"/>
                </a:solidFill>
                <a:hlinkClick r:id="rId3"/>
              </a:rPr>
              <a:t>Zebra Mussel (Dreissena polymorpha)</a:t>
            </a:r>
            <a:r>
              <a:rPr lang="fr-CA" sz="1200">
                <a:solidFill>
                  <a:schemeClr val="dk1"/>
                </a:solidFill>
              </a:rPr>
              <a:t> (image partielle) par </a:t>
            </a:r>
            <a:r>
              <a:rPr lang="fr-CA" sz="1200" u="sng">
                <a:solidFill>
                  <a:schemeClr val="hlink"/>
                </a:solidFill>
                <a:hlinkClick r:id="rId4"/>
              </a:rPr>
              <a:t>Mark C. Hove</a:t>
            </a:r>
            <a:r>
              <a:rPr lang="fr-CA" sz="1200">
                <a:solidFill>
                  <a:schemeClr val="dk1"/>
                </a:solidFill>
              </a:rPr>
              <a:t> (porte une licence </a:t>
            </a:r>
            <a:r>
              <a:rPr lang="fr-CA" sz="1200" u="sng">
                <a:solidFill>
                  <a:schemeClr val="hlink"/>
                </a:solidFill>
                <a:hlinkClick r:id="rId5"/>
              </a:rPr>
              <a:t>CC BY-NC 4.0 Deed</a:t>
            </a:r>
            <a:r>
              <a:rPr lang="fr-CA" sz="1200">
                <a:solidFill>
                  <a:schemeClr val="dk1"/>
                </a:solidFill>
              </a:rPr>
              <a:t>) sur </a:t>
            </a:r>
            <a:r>
              <a:rPr lang="fr-CA" sz="1200" u="sng">
                <a:solidFill>
                  <a:schemeClr val="hlink"/>
                </a:solidFill>
                <a:hlinkClick r:id="rId6"/>
              </a:rPr>
              <a:t>iNaturalist</a:t>
            </a:r>
            <a:r>
              <a:rPr lang="fr-CA" sz="1200">
                <a:solidFill>
                  <a:schemeClr val="dk1"/>
                </a:solidFill>
              </a:rPr>
              <a:t/>
            </a:r>
            <a:br>
              <a:rPr lang="fr-CA" sz="1200">
                <a:solidFill>
                  <a:schemeClr val="dk1"/>
                </a:solidFill>
              </a:rPr>
            </a:br>
            <a:endParaRPr sz="1200">
              <a:solidFill>
                <a:schemeClr val="dk1"/>
              </a:solidFill>
            </a:endParaRPr>
          </a:p>
          <a:p>
            <a:pPr marL="0" lvl="0" indent="0" algn="l" rtl="0">
              <a:spcBef>
                <a:spcPts val="8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 Info slide ">
  <p:cSld name="CUSTOM_4_1_1_2_1_1">
    <p:spTree>
      <p:nvGrpSpPr>
        <p:cNvPr id="1" name="Shape 9"/>
        <p:cNvGrpSpPr/>
        <p:nvPr/>
      </p:nvGrpSpPr>
      <p:grpSpPr>
        <a:xfrm>
          <a:off x="0" y="0"/>
          <a:ext cx="0" cy="0"/>
          <a:chOff x="0" y="0"/>
          <a:chExt cx="0" cy="0"/>
        </a:xfrm>
      </p:grpSpPr>
      <p:sp>
        <p:nvSpPr>
          <p:cNvPr id="10" name="Google Shape;10;p2"/>
          <p:cNvSpPr/>
          <p:nvPr/>
        </p:nvSpPr>
        <p:spPr>
          <a:xfrm>
            <a:off x="185060" y="885523"/>
            <a:ext cx="4172100" cy="431100"/>
          </a:xfrm>
          <a:prstGeom prst="roundRect">
            <a:avLst>
              <a:gd name="adj" fmla="val 32632"/>
            </a:avLst>
          </a:prstGeom>
          <a:solidFill>
            <a:srgbClr val="0C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1" name="Google Shape;11;p2"/>
          <p:cNvSpPr txBox="1">
            <a:spLocks noGrp="1"/>
          </p:cNvSpPr>
          <p:nvPr>
            <p:ph type="title"/>
          </p:nvPr>
        </p:nvSpPr>
        <p:spPr>
          <a:xfrm>
            <a:off x="182875" y="879125"/>
            <a:ext cx="4172100" cy="437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Helvetica Neue"/>
              <a:buNone/>
              <a:defRPr sz="1600">
                <a:solidFill>
                  <a:schemeClr val="lt1"/>
                </a:solidFill>
                <a:latin typeface="Helvetica Neue"/>
                <a:ea typeface="Helvetica Neue"/>
                <a:cs typeface="Helvetica Neue"/>
                <a:sym typeface="Helvetica Neue"/>
              </a:defRPr>
            </a:lvl1pPr>
            <a:lvl2pPr lvl="1" rtl="0">
              <a:spcBef>
                <a:spcPts val="0"/>
              </a:spcBef>
              <a:spcAft>
                <a:spcPts val="0"/>
              </a:spcAft>
              <a:buSzPts val="1400"/>
              <a:buFont typeface="Helvetica Neue"/>
              <a:buNone/>
              <a:defRPr>
                <a:latin typeface="Helvetica Neue"/>
                <a:ea typeface="Helvetica Neue"/>
                <a:cs typeface="Helvetica Neue"/>
                <a:sym typeface="Helvetica Neue"/>
              </a:defRPr>
            </a:lvl2pPr>
            <a:lvl3pPr lvl="2" rtl="0">
              <a:spcBef>
                <a:spcPts val="0"/>
              </a:spcBef>
              <a:spcAft>
                <a:spcPts val="0"/>
              </a:spcAft>
              <a:buSzPts val="1400"/>
              <a:buFont typeface="Helvetica Neue"/>
              <a:buNone/>
              <a:defRPr>
                <a:latin typeface="Helvetica Neue"/>
                <a:ea typeface="Helvetica Neue"/>
                <a:cs typeface="Helvetica Neue"/>
                <a:sym typeface="Helvetica Neue"/>
              </a:defRPr>
            </a:lvl3pPr>
            <a:lvl4pPr lvl="3" rtl="0">
              <a:spcBef>
                <a:spcPts val="0"/>
              </a:spcBef>
              <a:spcAft>
                <a:spcPts val="0"/>
              </a:spcAft>
              <a:buSzPts val="1400"/>
              <a:buFont typeface="Helvetica Neue"/>
              <a:buNone/>
              <a:defRPr>
                <a:latin typeface="Helvetica Neue"/>
                <a:ea typeface="Helvetica Neue"/>
                <a:cs typeface="Helvetica Neue"/>
                <a:sym typeface="Helvetica Neue"/>
              </a:defRPr>
            </a:lvl4pPr>
            <a:lvl5pPr lvl="4" rtl="0">
              <a:spcBef>
                <a:spcPts val="0"/>
              </a:spcBef>
              <a:spcAft>
                <a:spcPts val="0"/>
              </a:spcAft>
              <a:buSzPts val="1400"/>
              <a:buFont typeface="Helvetica Neue"/>
              <a:buNone/>
              <a:defRPr>
                <a:latin typeface="Helvetica Neue"/>
                <a:ea typeface="Helvetica Neue"/>
                <a:cs typeface="Helvetica Neue"/>
                <a:sym typeface="Helvetica Neue"/>
              </a:defRPr>
            </a:lvl5pPr>
            <a:lvl6pPr lvl="5" rtl="0">
              <a:spcBef>
                <a:spcPts val="0"/>
              </a:spcBef>
              <a:spcAft>
                <a:spcPts val="0"/>
              </a:spcAft>
              <a:buSzPts val="1400"/>
              <a:buFont typeface="Helvetica Neue"/>
              <a:buNone/>
              <a:defRPr>
                <a:latin typeface="Helvetica Neue"/>
                <a:ea typeface="Helvetica Neue"/>
                <a:cs typeface="Helvetica Neue"/>
                <a:sym typeface="Helvetica Neue"/>
              </a:defRPr>
            </a:lvl6pPr>
            <a:lvl7pPr lvl="6" rtl="0">
              <a:spcBef>
                <a:spcPts val="0"/>
              </a:spcBef>
              <a:spcAft>
                <a:spcPts val="0"/>
              </a:spcAft>
              <a:buSzPts val="1400"/>
              <a:buFont typeface="Helvetica Neue"/>
              <a:buNone/>
              <a:defRPr>
                <a:latin typeface="Helvetica Neue"/>
                <a:ea typeface="Helvetica Neue"/>
                <a:cs typeface="Helvetica Neue"/>
                <a:sym typeface="Helvetica Neue"/>
              </a:defRPr>
            </a:lvl7pPr>
            <a:lvl8pPr lvl="7" rtl="0">
              <a:spcBef>
                <a:spcPts val="0"/>
              </a:spcBef>
              <a:spcAft>
                <a:spcPts val="0"/>
              </a:spcAft>
              <a:buSzPts val="1400"/>
              <a:buFont typeface="Helvetica Neue"/>
              <a:buNone/>
              <a:defRPr>
                <a:latin typeface="Helvetica Neue"/>
                <a:ea typeface="Helvetica Neue"/>
                <a:cs typeface="Helvetica Neue"/>
                <a:sym typeface="Helvetica Neue"/>
              </a:defRPr>
            </a:lvl8pPr>
            <a:lvl9pPr lvl="8" rtl="0">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12" name="Google Shape;12;p2"/>
          <p:cNvSpPr txBox="1">
            <a:spLocks noGrp="1"/>
          </p:cNvSpPr>
          <p:nvPr>
            <p:ph type="body" idx="1"/>
          </p:nvPr>
        </p:nvSpPr>
        <p:spPr>
          <a:xfrm>
            <a:off x="180300" y="1638675"/>
            <a:ext cx="3591600" cy="36867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13" name="Google Shape;13;p2"/>
          <p:cNvSpPr txBox="1">
            <a:spLocks noGrp="1"/>
          </p:cNvSpPr>
          <p:nvPr>
            <p:ph type="body" idx="2"/>
          </p:nvPr>
        </p:nvSpPr>
        <p:spPr>
          <a:xfrm>
            <a:off x="183525" y="6188825"/>
            <a:ext cx="4283100" cy="36867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14" name="Google Shape;14;p2"/>
          <p:cNvSpPr txBox="1">
            <a:spLocks noGrp="1"/>
          </p:cNvSpPr>
          <p:nvPr>
            <p:ph type="sldNum" idx="12"/>
          </p:nvPr>
        </p:nvSpPr>
        <p:spPr>
          <a:xfrm>
            <a:off x="7400225" y="9686375"/>
            <a:ext cx="378600" cy="378300"/>
          </a:xfrm>
          <a:prstGeom prst="rect">
            <a:avLst/>
          </a:prstGeom>
          <a:noFill/>
        </p:spPr>
        <p:txBody>
          <a:bodyPr spcFirstLastPara="1" wrap="square" lIns="91425" tIns="91425" rIns="91425" bIns="91425" anchor="ctr" anchorCtr="0">
            <a:normAutofit/>
          </a:bodyPr>
          <a:lstStyle>
            <a:lvl1pPr lvl="0" algn="ctr" rtl="0">
              <a:buNone/>
              <a:defRPr sz="1200">
                <a:solidFill>
                  <a:srgbClr val="0C1637"/>
                </a:solidFill>
                <a:highlight>
                  <a:schemeClr val="lt1"/>
                </a:highlight>
              </a:defRPr>
            </a:lvl1pPr>
            <a:lvl2pPr lvl="1" algn="ctr" rtl="0">
              <a:buNone/>
              <a:defRPr sz="1200">
                <a:solidFill>
                  <a:srgbClr val="0C1637"/>
                </a:solidFill>
                <a:highlight>
                  <a:schemeClr val="lt1"/>
                </a:highlight>
              </a:defRPr>
            </a:lvl2pPr>
            <a:lvl3pPr lvl="2" algn="ctr" rtl="0">
              <a:buNone/>
              <a:defRPr sz="1200">
                <a:solidFill>
                  <a:srgbClr val="0C1637"/>
                </a:solidFill>
                <a:highlight>
                  <a:schemeClr val="lt1"/>
                </a:highlight>
              </a:defRPr>
            </a:lvl3pPr>
            <a:lvl4pPr lvl="3" algn="ctr" rtl="0">
              <a:buNone/>
              <a:defRPr sz="1200">
                <a:solidFill>
                  <a:srgbClr val="0C1637"/>
                </a:solidFill>
                <a:highlight>
                  <a:schemeClr val="lt1"/>
                </a:highlight>
              </a:defRPr>
            </a:lvl4pPr>
            <a:lvl5pPr lvl="4" algn="ctr" rtl="0">
              <a:buNone/>
              <a:defRPr sz="1200">
                <a:solidFill>
                  <a:srgbClr val="0C1637"/>
                </a:solidFill>
                <a:highlight>
                  <a:schemeClr val="lt1"/>
                </a:highlight>
              </a:defRPr>
            </a:lvl5pPr>
            <a:lvl6pPr lvl="5" algn="ctr" rtl="0">
              <a:buNone/>
              <a:defRPr sz="1200">
                <a:solidFill>
                  <a:srgbClr val="0C1637"/>
                </a:solidFill>
                <a:highlight>
                  <a:schemeClr val="lt1"/>
                </a:highlight>
              </a:defRPr>
            </a:lvl6pPr>
            <a:lvl7pPr lvl="6" algn="ctr" rtl="0">
              <a:buNone/>
              <a:defRPr sz="1200">
                <a:solidFill>
                  <a:srgbClr val="0C1637"/>
                </a:solidFill>
                <a:highlight>
                  <a:schemeClr val="lt1"/>
                </a:highlight>
              </a:defRPr>
            </a:lvl7pPr>
            <a:lvl8pPr lvl="7" algn="ctr" rtl="0">
              <a:buNone/>
              <a:defRPr sz="1200">
                <a:solidFill>
                  <a:srgbClr val="0C1637"/>
                </a:solidFill>
                <a:highlight>
                  <a:schemeClr val="lt1"/>
                </a:highlight>
              </a:defRPr>
            </a:lvl8pPr>
            <a:lvl9pPr lvl="8" algn="ctr" rtl="0">
              <a:buNone/>
              <a:defRPr sz="1200">
                <a:solidFill>
                  <a:srgbClr val="0C1637"/>
                </a:solidFill>
                <a:highlight>
                  <a:schemeClr val="lt1"/>
                </a:highlight>
              </a:defRPr>
            </a:lvl9pPr>
          </a:lstStyle>
          <a:p>
            <a:pPr marL="0" lvl="0" indent="0" algn="ctr" rtl="0">
              <a:spcBef>
                <a:spcPts val="0"/>
              </a:spcBef>
              <a:spcAft>
                <a:spcPts val="0"/>
              </a:spcAft>
              <a:buNone/>
            </a:pPr>
            <a:fld id="{00000000-1234-1234-1234-123412341234}" type="slidenum">
              <a:rPr lang="fr-CA"/>
              <a:t>‹#›</a:t>
            </a:fld>
            <a:endParaRPr/>
          </a:p>
        </p:txBody>
      </p:sp>
      <p:sp>
        <p:nvSpPr>
          <p:cNvPr id="15" name="Google Shape;15;p2"/>
          <p:cNvSpPr/>
          <p:nvPr/>
        </p:nvSpPr>
        <p:spPr>
          <a:xfrm>
            <a:off x="183000" y="7843575"/>
            <a:ext cx="7420200" cy="2031900"/>
          </a:xfrm>
          <a:prstGeom prst="roundRect">
            <a:avLst>
              <a:gd name="adj" fmla="val 8462"/>
            </a:avLst>
          </a:prstGeom>
          <a:solidFill>
            <a:srgbClr val="E7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4118650" y="3776448"/>
            <a:ext cx="861729" cy="30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 Info slide  1">
  <p:cSld name="CUSTOM_4_1_1_2_1_1_1">
    <p:spTree>
      <p:nvGrpSpPr>
        <p:cNvPr id="1" name="Shape 17"/>
        <p:cNvGrpSpPr/>
        <p:nvPr/>
      </p:nvGrpSpPr>
      <p:grpSpPr>
        <a:xfrm>
          <a:off x="0" y="0"/>
          <a:ext cx="0" cy="0"/>
          <a:chOff x="0" y="0"/>
          <a:chExt cx="0" cy="0"/>
        </a:xfrm>
      </p:grpSpPr>
      <p:sp>
        <p:nvSpPr>
          <p:cNvPr id="18" name="Google Shape;18;p3"/>
          <p:cNvSpPr/>
          <p:nvPr/>
        </p:nvSpPr>
        <p:spPr>
          <a:xfrm>
            <a:off x="185227" y="885523"/>
            <a:ext cx="4490700" cy="431100"/>
          </a:xfrm>
          <a:prstGeom prst="roundRect">
            <a:avLst>
              <a:gd name="adj" fmla="val 32632"/>
            </a:avLst>
          </a:prstGeom>
          <a:solidFill>
            <a:srgbClr val="0C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9" name="Google Shape;19;p3"/>
          <p:cNvSpPr txBox="1">
            <a:spLocks noGrp="1"/>
          </p:cNvSpPr>
          <p:nvPr>
            <p:ph type="title"/>
          </p:nvPr>
        </p:nvSpPr>
        <p:spPr>
          <a:xfrm>
            <a:off x="182875" y="879125"/>
            <a:ext cx="4490700" cy="437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Helvetica Neue"/>
              <a:buNone/>
              <a:defRPr sz="1600">
                <a:solidFill>
                  <a:schemeClr val="lt1"/>
                </a:solidFill>
                <a:latin typeface="Helvetica Neue"/>
                <a:ea typeface="Helvetica Neue"/>
                <a:cs typeface="Helvetica Neue"/>
                <a:sym typeface="Helvetica Neue"/>
              </a:defRPr>
            </a:lvl1pPr>
            <a:lvl2pPr lvl="1" rtl="0">
              <a:spcBef>
                <a:spcPts val="0"/>
              </a:spcBef>
              <a:spcAft>
                <a:spcPts val="0"/>
              </a:spcAft>
              <a:buSzPts val="1400"/>
              <a:buFont typeface="Helvetica Neue"/>
              <a:buNone/>
              <a:defRPr>
                <a:latin typeface="Helvetica Neue"/>
                <a:ea typeface="Helvetica Neue"/>
                <a:cs typeface="Helvetica Neue"/>
                <a:sym typeface="Helvetica Neue"/>
              </a:defRPr>
            </a:lvl2pPr>
            <a:lvl3pPr lvl="2" rtl="0">
              <a:spcBef>
                <a:spcPts val="0"/>
              </a:spcBef>
              <a:spcAft>
                <a:spcPts val="0"/>
              </a:spcAft>
              <a:buSzPts val="1400"/>
              <a:buFont typeface="Helvetica Neue"/>
              <a:buNone/>
              <a:defRPr>
                <a:latin typeface="Helvetica Neue"/>
                <a:ea typeface="Helvetica Neue"/>
                <a:cs typeface="Helvetica Neue"/>
                <a:sym typeface="Helvetica Neue"/>
              </a:defRPr>
            </a:lvl3pPr>
            <a:lvl4pPr lvl="3" rtl="0">
              <a:spcBef>
                <a:spcPts val="0"/>
              </a:spcBef>
              <a:spcAft>
                <a:spcPts val="0"/>
              </a:spcAft>
              <a:buSzPts val="1400"/>
              <a:buFont typeface="Helvetica Neue"/>
              <a:buNone/>
              <a:defRPr>
                <a:latin typeface="Helvetica Neue"/>
                <a:ea typeface="Helvetica Neue"/>
                <a:cs typeface="Helvetica Neue"/>
                <a:sym typeface="Helvetica Neue"/>
              </a:defRPr>
            </a:lvl4pPr>
            <a:lvl5pPr lvl="4" rtl="0">
              <a:spcBef>
                <a:spcPts val="0"/>
              </a:spcBef>
              <a:spcAft>
                <a:spcPts val="0"/>
              </a:spcAft>
              <a:buSzPts val="1400"/>
              <a:buFont typeface="Helvetica Neue"/>
              <a:buNone/>
              <a:defRPr>
                <a:latin typeface="Helvetica Neue"/>
                <a:ea typeface="Helvetica Neue"/>
                <a:cs typeface="Helvetica Neue"/>
                <a:sym typeface="Helvetica Neue"/>
              </a:defRPr>
            </a:lvl5pPr>
            <a:lvl6pPr lvl="5" rtl="0">
              <a:spcBef>
                <a:spcPts val="0"/>
              </a:spcBef>
              <a:spcAft>
                <a:spcPts val="0"/>
              </a:spcAft>
              <a:buSzPts val="1400"/>
              <a:buFont typeface="Helvetica Neue"/>
              <a:buNone/>
              <a:defRPr>
                <a:latin typeface="Helvetica Neue"/>
                <a:ea typeface="Helvetica Neue"/>
                <a:cs typeface="Helvetica Neue"/>
                <a:sym typeface="Helvetica Neue"/>
              </a:defRPr>
            </a:lvl6pPr>
            <a:lvl7pPr lvl="6" rtl="0">
              <a:spcBef>
                <a:spcPts val="0"/>
              </a:spcBef>
              <a:spcAft>
                <a:spcPts val="0"/>
              </a:spcAft>
              <a:buSzPts val="1400"/>
              <a:buFont typeface="Helvetica Neue"/>
              <a:buNone/>
              <a:defRPr>
                <a:latin typeface="Helvetica Neue"/>
                <a:ea typeface="Helvetica Neue"/>
                <a:cs typeface="Helvetica Neue"/>
                <a:sym typeface="Helvetica Neue"/>
              </a:defRPr>
            </a:lvl7pPr>
            <a:lvl8pPr lvl="7" rtl="0">
              <a:spcBef>
                <a:spcPts val="0"/>
              </a:spcBef>
              <a:spcAft>
                <a:spcPts val="0"/>
              </a:spcAft>
              <a:buSzPts val="1400"/>
              <a:buFont typeface="Helvetica Neue"/>
              <a:buNone/>
              <a:defRPr>
                <a:latin typeface="Helvetica Neue"/>
                <a:ea typeface="Helvetica Neue"/>
                <a:cs typeface="Helvetica Neue"/>
                <a:sym typeface="Helvetica Neue"/>
              </a:defRPr>
            </a:lvl8pPr>
            <a:lvl9pPr lvl="8" rtl="0">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20" name="Google Shape;20;p3"/>
          <p:cNvSpPr txBox="1">
            <a:spLocks noGrp="1"/>
          </p:cNvSpPr>
          <p:nvPr>
            <p:ph type="body" idx="1"/>
          </p:nvPr>
        </p:nvSpPr>
        <p:spPr>
          <a:xfrm>
            <a:off x="180300" y="1638675"/>
            <a:ext cx="3583500" cy="1803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21" name="Google Shape;21;p3"/>
          <p:cNvSpPr txBox="1">
            <a:spLocks noGrp="1"/>
          </p:cNvSpPr>
          <p:nvPr>
            <p:ph type="body" idx="2"/>
          </p:nvPr>
        </p:nvSpPr>
        <p:spPr>
          <a:xfrm>
            <a:off x="183000" y="6991625"/>
            <a:ext cx="3583500" cy="28839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22" name="Google Shape;22;p3"/>
          <p:cNvSpPr txBox="1">
            <a:spLocks noGrp="1"/>
          </p:cNvSpPr>
          <p:nvPr>
            <p:ph type="sldNum" idx="12"/>
          </p:nvPr>
        </p:nvSpPr>
        <p:spPr>
          <a:xfrm>
            <a:off x="7400225" y="9686375"/>
            <a:ext cx="378600" cy="378300"/>
          </a:xfrm>
          <a:prstGeom prst="rect">
            <a:avLst/>
          </a:prstGeom>
          <a:noFill/>
        </p:spPr>
        <p:txBody>
          <a:bodyPr spcFirstLastPara="1" wrap="square" lIns="91425" tIns="91425" rIns="91425" bIns="91425" anchor="ctr" anchorCtr="0">
            <a:normAutofit/>
          </a:bodyPr>
          <a:lstStyle>
            <a:lvl1pPr lvl="0" algn="ctr" rtl="0">
              <a:buNone/>
              <a:defRPr sz="1200" b="0">
                <a:solidFill>
                  <a:srgbClr val="0C1637"/>
                </a:solidFill>
                <a:highlight>
                  <a:schemeClr val="lt1"/>
                </a:highlight>
              </a:defRPr>
            </a:lvl1pPr>
            <a:lvl2pPr lvl="1" algn="ctr" rtl="0">
              <a:buNone/>
              <a:defRPr sz="1200" b="0">
                <a:solidFill>
                  <a:srgbClr val="0C1637"/>
                </a:solidFill>
                <a:highlight>
                  <a:schemeClr val="lt1"/>
                </a:highlight>
              </a:defRPr>
            </a:lvl2pPr>
            <a:lvl3pPr lvl="2" algn="ctr" rtl="0">
              <a:buNone/>
              <a:defRPr sz="1200" b="0">
                <a:solidFill>
                  <a:srgbClr val="0C1637"/>
                </a:solidFill>
                <a:highlight>
                  <a:schemeClr val="lt1"/>
                </a:highlight>
              </a:defRPr>
            </a:lvl3pPr>
            <a:lvl4pPr lvl="3" algn="ctr" rtl="0">
              <a:buNone/>
              <a:defRPr sz="1200" b="0">
                <a:solidFill>
                  <a:srgbClr val="0C1637"/>
                </a:solidFill>
                <a:highlight>
                  <a:schemeClr val="lt1"/>
                </a:highlight>
              </a:defRPr>
            </a:lvl4pPr>
            <a:lvl5pPr lvl="4" algn="ctr" rtl="0">
              <a:buNone/>
              <a:defRPr sz="1200" b="0">
                <a:solidFill>
                  <a:srgbClr val="0C1637"/>
                </a:solidFill>
                <a:highlight>
                  <a:schemeClr val="lt1"/>
                </a:highlight>
              </a:defRPr>
            </a:lvl5pPr>
            <a:lvl6pPr lvl="5" algn="ctr" rtl="0">
              <a:buNone/>
              <a:defRPr sz="1200" b="0">
                <a:solidFill>
                  <a:srgbClr val="0C1637"/>
                </a:solidFill>
                <a:highlight>
                  <a:schemeClr val="lt1"/>
                </a:highlight>
              </a:defRPr>
            </a:lvl6pPr>
            <a:lvl7pPr lvl="6" algn="ctr" rtl="0">
              <a:buNone/>
              <a:defRPr sz="1200" b="0">
                <a:solidFill>
                  <a:srgbClr val="0C1637"/>
                </a:solidFill>
                <a:highlight>
                  <a:schemeClr val="lt1"/>
                </a:highlight>
              </a:defRPr>
            </a:lvl7pPr>
            <a:lvl8pPr lvl="7" algn="ctr" rtl="0">
              <a:buNone/>
              <a:defRPr sz="1200" b="0">
                <a:solidFill>
                  <a:srgbClr val="0C1637"/>
                </a:solidFill>
                <a:highlight>
                  <a:schemeClr val="lt1"/>
                </a:highlight>
              </a:defRPr>
            </a:lvl8pPr>
            <a:lvl9pPr lvl="8" algn="ctr" rtl="0">
              <a:buNone/>
              <a:defRPr sz="1200" b="0">
                <a:solidFill>
                  <a:srgbClr val="0C1637"/>
                </a:solidFill>
                <a:highlight>
                  <a:schemeClr val="lt1"/>
                </a:highlight>
              </a:defRPr>
            </a:lvl9pPr>
          </a:lstStyle>
          <a:p>
            <a:pPr marL="0" lvl="0" indent="0" algn="ctr" rtl="0">
              <a:spcBef>
                <a:spcPts val="0"/>
              </a:spcBef>
              <a:spcAft>
                <a:spcPts val="0"/>
              </a:spcAft>
              <a:buNone/>
            </a:pPr>
            <a:fld id="{00000000-1234-1234-1234-123412341234}" type="slidenum">
              <a:rPr lang="fr-CA"/>
              <a:t>‹#›</a:t>
            </a:fld>
            <a:endParaRPr/>
          </a:p>
        </p:txBody>
      </p:sp>
      <p:sp>
        <p:nvSpPr>
          <p:cNvPr id="23" name="Google Shape;23;p3"/>
          <p:cNvSpPr txBox="1">
            <a:spLocks noGrp="1"/>
          </p:cNvSpPr>
          <p:nvPr>
            <p:ph type="body" idx="3"/>
          </p:nvPr>
        </p:nvSpPr>
        <p:spPr>
          <a:xfrm>
            <a:off x="4000500" y="1638675"/>
            <a:ext cx="3583500" cy="1803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24" name="Google Shape;24;p3"/>
          <p:cNvSpPr>
            <a:spLocks noGrp="1"/>
          </p:cNvSpPr>
          <p:nvPr>
            <p:ph type="pic" idx="4"/>
          </p:nvPr>
        </p:nvSpPr>
        <p:spPr>
          <a:xfrm>
            <a:off x="184750" y="3441975"/>
            <a:ext cx="7399500" cy="2580000"/>
          </a:xfrm>
          <a:prstGeom prst="roundRect">
            <a:avLst>
              <a:gd name="adj" fmla="val 10752"/>
            </a:avLst>
          </a:prstGeom>
          <a:noFill/>
          <a:ln>
            <a:noFill/>
          </a:ln>
        </p:spPr>
      </p:sp>
      <p:sp>
        <p:nvSpPr>
          <p:cNvPr id="25" name="Google Shape;25;p3"/>
          <p:cNvSpPr/>
          <p:nvPr/>
        </p:nvSpPr>
        <p:spPr>
          <a:xfrm>
            <a:off x="4008600" y="3874625"/>
            <a:ext cx="3594600" cy="966000"/>
          </a:xfrm>
          <a:prstGeom prst="roundRect">
            <a:avLst>
              <a:gd name="adj" fmla="val 18382"/>
            </a:avLst>
          </a:prstGeom>
          <a:solidFill>
            <a:srgbClr val="E7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1 1">
  <p:cSld name="CUSTOM_4_1_1_2_1_1_1_1">
    <p:spTree>
      <p:nvGrpSpPr>
        <p:cNvPr id="1" name="Shape 26"/>
        <p:cNvGrpSpPr/>
        <p:nvPr/>
      </p:nvGrpSpPr>
      <p:grpSpPr>
        <a:xfrm>
          <a:off x="0" y="0"/>
          <a:ext cx="0" cy="0"/>
          <a:chOff x="0" y="0"/>
          <a:chExt cx="0" cy="0"/>
        </a:xfrm>
      </p:grpSpPr>
      <p:sp>
        <p:nvSpPr>
          <p:cNvPr id="27" name="Google Shape;27;p4"/>
          <p:cNvSpPr/>
          <p:nvPr/>
        </p:nvSpPr>
        <p:spPr>
          <a:xfrm>
            <a:off x="183929" y="885523"/>
            <a:ext cx="2013000" cy="431100"/>
          </a:xfrm>
          <a:prstGeom prst="roundRect">
            <a:avLst>
              <a:gd name="adj" fmla="val 32632"/>
            </a:avLst>
          </a:prstGeom>
          <a:solidFill>
            <a:srgbClr val="0C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8" name="Google Shape;28;p4"/>
          <p:cNvSpPr txBox="1">
            <a:spLocks noGrp="1"/>
          </p:cNvSpPr>
          <p:nvPr>
            <p:ph type="title"/>
          </p:nvPr>
        </p:nvSpPr>
        <p:spPr>
          <a:xfrm>
            <a:off x="182875" y="879125"/>
            <a:ext cx="2013000" cy="437100"/>
          </a:xfrm>
          <a:prstGeom prst="rect">
            <a:avLst/>
          </a:prstGeom>
          <a:noFill/>
          <a:ln>
            <a:noFill/>
          </a:ln>
        </p:spPr>
        <p:txBody>
          <a:bodyPr spcFirstLastPara="1" wrap="square" lIns="91425" tIns="72000" rIns="91425" bIns="91425" anchor="ctr" anchorCtr="0">
            <a:noAutofit/>
          </a:bodyPr>
          <a:lstStyle>
            <a:lvl1pPr lvl="0" rtl="0">
              <a:spcBef>
                <a:spcPts val="0"/>
              </a:spcBef>
              <a:spcAft>
                <a:spcPts val="0"/>
              </a:spcAft>
              <a:buClr>
                <a:schemeClr val="lt1"/>
              </a:buClr>
              <a:buSzPts val="1600"/>
              <a:buFont typeface="Helvetica Neue"/>
              <a:buNone/>
              <a:defRPr sz="1600">
                <a:solidFill>
                  <a:schemeClr val="lt1"/>
                </a:solidFill>
                <a:latin typeface="Helvetica Neue"/>
                <a:ea typeface="Helvetica Neue"/>
                <a:cs typeface="Helvetica Neue"/>
                <a:sym typeface="Helvetica Neue"/>
              </a:defRPr>
            </a:lvl1pPr>
            <a:lvl2pPr lvl="1" rtl="0">
              <a:spcBef>
                <a:spcPts val="0"/>
              </a:spcBef>
              <a:spcAft>
                <a:spcPts val="0"/>
              </a:spcAft>
              <a:buSzPts val="1400"/>
              <a:buFont typeface="Helvetica Neue"/>
              <a:buNone/>
              <a:defRPr>
                <a:latin typeface="Helvetica Neue"/>
                <a:ea typeface="Helvetica Neue"/>
                <a:cs typeface="Helvetica Neue"/>
                <a:sym typeface="Helvetica Neue"/>
              </a:defRPr>
            </a:lvl2pPr>
            <a:lvl3pPr lvl="2" rtl="0">
              <a:spcBef>
                <a:spcPts val="0"/>
              </a:spcBef>
              <a:spcAft>
                <a:spcPts val="0"/>
              </a:spcAft>
              <a:buSzPts val="1400"/>
              <a:buFont typeface="Helvetica Neue"/>
              <a:buNone/>
              <a:defRPr>
                <a:latin typeface="Helvetica Neue"/>
                <a:ea typeface="Helvetica Neue"/>
                <a:cs typeface="Helvetica Neue"/>
                <a:sym typeface="Helvetica Neue"/>
              </a:defRPr>
            </a:lvl3pPr>
            <a:lvl4pPr lvl="3" rtl="0">
              <a:spcBef>
                <a:spcPts val="0"/>
              </a:spcBef>
              <a:spcAft>
                <a:spcPts val="0"/>
              </a:spcAft>
              <a:buSzPts val="1400"/>
              <a:buFont typeface="Helvetica Neue"/>
              <a:buNone/>
              <a:defRPr>
                <a:latin typeface="Helvetica Neue"/>
                <a:ea typeface="Helvetica Neue"/>
                <a:cs typeface="Helvetica Neue"/>
                <a:sym typeface="Helvetica Neue"/>
              </a:defRPr>
            </a:lvl4pPr>
            <a:lvl5pPr lvl="4" rtl="0">
              <a:spcBef>
                <a:spcPts val="0"/>
              </a:spcBef>
              <a:spcAft>
                <a:spcPts val="0"/>
              </a:spcAft>
              <a:buSzPts val="1400"/>
              <a:buFont typeface="Helvetica Neue"/>
              <a:buNone/>
              <a:defRPr>
                <a:latin typeface="Helvetica Neue"/>
                <a:ea typeface="Helvetica Neue"/>
                <a:cs typeface="Helvetica Neue"/>
                <a:sym typeface="Helvetica Neue"/>
              </a:defRPr>
            </a:lvl5pPr>
            <a:lvl6pPr lvl="5" rtl="0">
              <a:spcBef>
                <a:spcPts val="0"/>
              </a:spcBef>
              <a:spcAft>
                <a:spcPts val="0"/>
              </a:spcAft>
              <a:buSzPts val="1400"/>
              <a:buFont typeface="Helvetica Neue"/>
              <a:buNone/>
              <a:defRPr>
                <a:latin typeface="Helvetica Neue"/>
                <a:ea typeface="Helvetica Neue"/>
                <a:cs typeface="Helvetica Neue"/>
                <a:sym typeface="Helvetica Neue"/>
              </a:defRPr>
            </a:lvl6pPr>
            <a:lvl7pPr lvl="6" rtl="0">
              <a:spcBef>
                <a:spcPts val="0"/>
              </a:spcBef>
              <a:spcAft>
                <a:spcPts val="0"/>
              </a:spcAft>
              <a:buSzPts val="1400"/>
              <a:buFont typeface="Helvetica Neue"/>
              <a:buNone/>
              <a:defRPr>
                <a:latin typeface="Helvetica Neue"/>
                <a:ea typeface="Helvetica Neue"/>
                <a:cs typeface="Helvetica Neue"/>
                <a:sym typeface="Helvetica Neue"/>
              </a:defRPr>
            </a:lvl7pPr>
            <a:lvl8pPr lvl="7" rtl="0">
              <a:spcBef>
                <a:spcPts val="0"/>
              </a:spcBef>
              <a:spcAft>
                <a:spcPts val="0"/>
              </a:spcAft>
              <a:buSzPts val="1400"/>
              <a:buFont typeface="Helvetica Neue"/>
              <a:buNone/>
              <a:defRPr>
                <a:latin typeface="Helvetica Neue"/>
                <a:ea typeface="Helvetica Neue"/>
                <a:cs typeface="Helvetica Neue"/>
                <a:sym typeface="Helvetica Neue"/>
              </a:defRPr>
            </a:lvl8pPr>
            <a:lvl9pPr lvl="8" rtl="0">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29" name="Google Shape;29;p4"/>
          <p:cNvSpPr txBox="1">
            <a:spLocks noGrp="1"/>
          </p:cNvSpPr>
          <p:nvPr>
            <p:ph type="body" idx="1"/>
          </p:nvPr>
        </p:nvSpPr>
        <p:spPr>
          <a:xfrm>
            <a:off x="180300" y="1638675"/>
            <a:ext cx="3583500" cy="1803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30" name="Google Shape;30;p4"/>
          <p:cNvSpPr txBox="1">
            <a:spLocks noGrp="1"/>
          </p:cNvSpPr>
          <p:nvPr>
            <p:ph type="sldNum" idx="12"/>
          </p:nvPr>
        </p:nvSpPr>
        <p:spPr>
          <a:xfrm>
            <a:off x="7400225" y="9686375"/>
            <a:ext cx="378600" cy="378300"/>
          </a:xfrm>
          <a:prstGeom prst="rect">
            <a:avLst/>
          </a:prstGeom>
          <a:noFill/>
        </p:spPr>
        <p:txBody>
          <a:bodyPr spcFirstLastPara="1" wrap="square" lIns="91425" tIns="91425" rIns="91425" bIns="91425" anchor="ctr" anchorCtr="0">
            <a:normAutofit/>
          </a:bodyPr>
          <a:lstStyle>
            <a:lvl1pPr lvl="0" algn="ctr" rtl="0">
              <a:buNone/>
              <a:defRPr sz="1200" b="0">
                <a:solidFill>
                  <a:srgbClr val="0C1637"/>
                </a:solidFill>
                <a:highlight>
                  <a:schemeClr val="lt1"/>
                </a:highlight>
              </a:defRPr>
            </a:lvl1pPr>
            <a:lvl2pPr lvl="1" algn="ctr" rtl="0">
              <a:buNone/>
              <a:defRPr sz="1200" b="0">
                <a:solidFill>
                  <a:srgbClr val="0C1637"/>
                </a:solidFill>
                <a:highlight>
                  <a:schemeClr val="lt1"/>
                </a:highlight>
              </a:defRPr>
            </a:lvl2pPr>
            <a:lvl3pPr lvl="2" algn="ctr" rtl="0">
              <a:buNone/>
              <a:defRPr sz="1200" b="0">
                <a:solidFill>
                  <a:srgbClr val="0C1637"/>
                </a:solidFill>
                <a:highlight>
                  <a:schemeClr val="lt1"/>
                </a:highlight>
              </a:defRPr>
            </a:lvl3pPr>
            <a:lvl4pPr lvl="3" algn="ctr" rtl="0">
              <a:buNone/>
              <a:defRPr sz="1200" b="0">
                <a:solidFill>
                  <a:srgbClr val="0C1637"/>
                </a:solidFill>
                <a:highlight>
                  <a:schemeClr val="lt1"/>
                </a:highlight>
              </a:defRPr>
            </a:lvl4pPr>
            <a:lvl5pPr lvl="4" algn="ctr" rtl="0">
              <a:buNone/>
              <a:defRPr sz="1200" b="0">
                <a:solidFill>
                  <a:srgbClr val="0C1637"/>
                </a:solidFill>
                <a:highlight>
                  <a:schemeClr val="lt1"/>
                </a:highlight>
              </a:defRPr>
            </a:lvl5pPr>
            <a:lvl6pPr lvl="5" algn="ctr" rtl="0">
              <a:buNone/>
              <a:defRPr sz="1200" b="0">
                <a:solidFill>
                  <a:srgbClr val="0C1637"/>
                </a:solidFill>
                <a:highlight>
                  <a:schemeClr val="lt1"/>
                </a:highlight>
              </a:defRPr>
            </a:lvl6pPr>
            <a:lvl7pPr lvl="6" algn="ctr" rtl="0">
              <a:buNone/>
              <a:defRPr sz="1200" b="0">
                <a:solidFill>
                  <a:srgbClr val="0C1637"/>
                </a:solidFill>
                <a:highlight>
                  <a:schemeClr val="lt1"/>
                </a:highlight>
              </a:defRPr>
            </a:lvl7pPr>
            <a:lvl8pPr lvl="7" algn="ctr" rtl="0">
              <a:buNone/>
              <a:defRPr sz="1200" b="0">
                <a:solidFill>
                  <a:srgbClr val="0C1637"/>
                </a:solidFill>
                <a:highlight>
                  <a:schemeClr val="lt1"/>
                </a:highlight>
              </a:defRPr>
            </a:lvl8pPr>
            <a:lvl9pPr lvl="8" algn="ctr" rtl="0">
              <a:buNone/>
              <a:defRPr sz="1200" b="0">
                <a:solidFill>
                  <a:srgbClr val="0C1637"/>
                </a:solidFill>
                <a:highlight>
                  <a:schemeClr val="lt1"/>
                </a:highlight>
              </a:defRPr>
            </a:lvl9pPr>
          </a:lstStyle>
          <a:p>
            <a:pPr marL="0" lvl="0" indent="0" algn="ctr" rtl="0">
              <a:spcBef>
                <a:spcPts val="0"/>
              </a:spcBef>
              <a:spcAft>
                <a:spcPts val="0"/>
              </a:spcAft>
              <a:buNone/>
            </a:pPr>
            <a:fld id="{00000000-1234-1234-1234-123412341234}" type="slidenum">
              <a:rPr lang="fr-CA"/>
              <a:t>‹#›</a:t>
            </a:fld>
            <a:endParaRPr/>
          </a:p>
        </p:txBody>
      </p:sp>
      <p:sp>
        <p:nvSpPr>
          <p:cNvPr id="31" name="Google Shape;31;p4"/>
          <p:cNvSpPr txBox="1">
            <a:spLocks noGrp="1"/>
          </p:cNvSpPr>
          <p:nvPr>
            <p:ph type="body" idx="2"/>
          </p:nvPr>
        </p:nvSpPr>
        <p:spPr>
          <a:xfrm>
            <a:off x="4000500" y="1638675"/>
            <a:ext cx="3583500" cy="18033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32" name="Google Shape;32;p4"/>
          <p:cNvSpPr/>
          <p:nvPr/>
        </p:nvSpPr>
        <p:spPr>
          <a:xfrm>
            <a:off x="800000" y="3748725"/>
            <a:ext cx="6345600" cy="2266200"/>
          </a:xfrm>
          <a:prstGeom prst="roundRect">
            <a:avLst>
              <a:gd name="adj" fmla="val 50000"/>
            </a:avLst>
          </a:prstGeom>
          <a:solidFill>
            <a:schemeClr val="lt2"/>
          </a:solidFill>
          <a:ln w="114300" cap="flat" cmpd="sng">
            <a:solidFill>
              <a:srgbClr val="0C16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4"/>
          <p:cNvSpPr/>
          <p:nvPr/>
        </p:nvSpPr>
        <p:spPr>
          <a:xfrm>
            <a:off x="2197075" y="3280375"/>
            <a:ext cx="1004700" cy="11175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34;p4"/>
          <p:cNvSpPr/>
          <p:nvPr/>
        </p:nvSpPr>
        <p:spPr>
          <a:xfrm rot="-8100000">
            <a:off x="1715123" y="3407982"/>
            <a:ext cx="616031" cy="616031"/>
          </a:xfrm>
          <a:prstGeom prst="rtTriangle">
            <a:avLst/>
          </a:prstGeom>
          <a:solidFill>
            <a:srgbClr val="0C16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35;p4"/>
          <p:cNvSpPr/>
          <p:nvPr/>
        </p:nvSpPr>
        <p:spPr>
          <a:xfrm>
            <a:off x="188749" y="6849000"/>
            <a:ext cx="5562900" cy="431100"/>
          </a:xfrm>
          <a:prstGeom prst="roundRect">
            <a:avLst>
              <a:gd name="adj" fmla="val 32632"/>
            </a:avLst>
          </a:prstGeom>
          <a:solidFill>
            <a:srgbClr val="0C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6" name="Google Shape;36;p4"/>
          <p:cNvSpPr/>
          <p:nvPr/>
        </p:nvSpPr>
        <p:spPr>
          <a:xfrm>
            <a:off x="6093200" y="4160900"/>
            <a:ext cx="1502700" cy="871200"/>
          </a:xfrm>
          <a:prstGeom prst="roundRect">
            <a:avLst>
              <a:gd name="adj" fmla="val 16667"/>
            </a:avLst>
          </a:prstGeom>
          <a:solidFill>
            <a:srgbClr val="E7EDE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 name="Google Shape;37;p4"/>
          <p:cNvSpPr/>
          <p:nvPr/>
        </p:nvSpPr>
        <p:spPr>
          <a:xfrm>
            <a:off x="4864766" y="5579150"/>
            <a:ext cx="1876200" cy="792900"/>
          </a:xfrm>
          <a:prstGeom prst="roundRect">
            <a:avLst>
              <a:gd name="adj" fmla="val 16667"/>
            </a:avLst>
          </a:prstGeom>
          <a:solidFill>
            <a:srgbClr val="E7EDE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4"/>
          <p:cNvSpPr/>
          <p:nvPr/>
        </p:nvSpPr>
        <p:spPr>
          <a:xfrm>
            <a:off x="184946" y="4242750"/>
            <a:ext cx="1818600" cy="948300"/>
          </a:xfrm>
          <a:prstGeom prst="roundRect">
            <a:avLst>
              <a:gd name="adj" fmla="val 16667"/>
            </a:avLst>
          </a:prstGeom>
          <a:solidFill>
            <a:srgbClr val="E7EDE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4"/>
          <p:cNvSpPr/>
          <p:nvPr/>
        </p:nvSpPr>
        <p:spPr>
          <a:xfrm>
            <a:off x="2774850" y="3368000"/>
            <a:ext cx="2222700" cy="792900"/>
          </a:xfrm>
          <a:prstGeom prst="roundRect">
            <a:avLst>
              <a:gd name="adj" fmla="val 16667"/>
            </a:avLst>
          </a:prstGeom>
          <a:solidFill>
            <a:srgbClr val="E7EDE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 name="Google Shape;40;p4"/>
          <p:cNvSpPr/>
          <p:nvPr/>
        </p:nvSpPr>
        <p:spPr>
          <a:xfrm>
            <a:off x="1420370" y="5540000"/>
            <a:ext cx="2646900" cy="871200"/>
          </a:xfrm>
          <a:prstGeom prst="roundRect">
            <a:avLst>
              <a:gd name="adj" fmla="val 16667"/>
            </a:avLst>
          </a:prstGeom>
          <a:solidFill>
            <a:srgbClr val="E7EDE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 Info slide  3 1">
  <p:cSld name="CUSTOM_4_1_1_2_1_1_4_1">
    <p:spTree>
      <p:nvGrpSpPr>
        <p:cNvPr id="1" name="Shape 41"/>
        <p:cNvGrpSpPr/>
        <p:nvPr/>
      </p:nvGrpSpPr>
      <p:grpSpPr>
        <a:xfrm>
          <a:off x="0" y="0"/>
          <a:ext cx="0" cy="0"/>
          <a:chOff x="0" y="0"/>
          <a:chExt cx="0" cy="0"/>
        </a:xfrm>
      </p:grpSpPr>
      <p:sp>
        <p:nvSpPr>
          <p:cNvPr id="42" name="Google Shape;42;p5"/>
          <p:cNvSpPr/>
          <p:nvPr/>
        </p:nvSpPr>
        <p:spPr>
          <a:xfrm>
            <a:off x="182845" y="186813"/>
            <a:ext cx="7406700" cy="510900"/>
          </a:xfrm>
          <a:prstGeom prst="roundRect">
            <a:avLst>
              <a:gd name="adj" fmla="val 31792"/>
            </a:avLst>
          </a:prstGeom>
          <a:solidFill>
            <a:srgbClr val="0C1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1637"/>
              </a:solidFill>
            </a:endParaRPr>
          </a:p>
        </p:txBody>
      </p:sp>
      <p:sp>
        <p:nvSpPr>
          <p:cNvPr id="43" name="Google Shape;43;p5"/>
          <p:cNvSpPr txBox="1"/>
          <p:nvPr/>
        </p:nvSpPr>
        <p:spPr>
          <a:xfrm>
            <a:off x="182845" y="186813"/>
            <a:ext cx="7406700" cy="51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500" b="1">
                <a:solidFill>
                  <a:srgbClr val="FFFFFF"/>
                </a:solidFill>
                <a:latin typeface="Helvetica Neue"/>
                <a:ea typeface="Helvetica Neue"/>
                <a:cs typeface="Helvetica Neue"/>
                <a:sym typeface="Helvetica Neue"/>
              </a:rPr>
              <a:t>CREDITS slide - for INTERNAL USE</a:t>
            </a:r>
            <a:endParaRPr sz="1500" b="1">
              <a:solidFill>
                <a:srgbClr val="FFFFFF"/>
              </a:solidFill>
              <a:latin typeface="Helvetica Neue"/>
              <a:ea typeface="Helvetica Neue"/>
              <a:cs typeface="Helvetica Neue"/>
              <a:sym typeface="Helvetica Neue"/>
            </a:endParaRPr>
          </a:p>
        </p:txBody>
      </p:sp>
      <p:sp>
        <p:nvSpPr>
          <p:cNvPr id="44" name="Google Shape;44;p5"/>
          <p:cNvSpPr txBox="1"/>
          <p:nvPr/>
        </p:nvSpPr>
        <p:spPr>
          <a:xfrm>
            <a:off x="205650" y="1048350"/>
            <a:ext cx="7589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This slide is to facilitate the production Credits process. Please keep this slide on the internal (or “Working”) version of this guide, but </a:t>
            </a:r>
            <a:r>
              <a:rPr lang="fr-CA" sz="1200" b="1">
                <a:solidFill>
                  <a:srgbClr val="0C1637"/>
                </a:solidFill>
                <a:latin typeface="Helvetica Neue"/>
                <a:ea typeface="Helvetica Neue"/>
                <a:cs typeface="Helvetica Neue"/>
                <a:sym typeface="Helvetica Neue"/>
              </a:rPr>
              <a:t>do not</a:t>
            </a:r>
            <a:r>
              <a:rPr lang="fr-CA" sz="1200">
                <a:solidFill>
                  <a:srgbClr val="0C1637"/>
                </a:solidFill>
                <a:latin typeface="Helvetica Neue"/>
                <a:ea typeface="Helvetica Neue"/>
                <a:cs typeface="Helvetica Neue"/>
                <a:sym typeface="Helvetica Neue"/>
              </a:rPr>
              <a:t> include it on the public facing version.</a:t>
            </a:r>
            <a:endParaRPr sz="1200">
              <a:solidFill>
                <a:srgbClr val="0C1637"/>
              </a:solidFill>
              <a:latin typeface="Helvetica Neue"/>
              <a:ea typeface="Helvetica Neue"/>
              <a:cs typeface="Helvetica Neue"/>
              <a:sym typeface="Helvetica Neue"/>
            </a:endParaRPr>
          </a:p>
        </p:txBody>
      </p:sp>
      <p:graphicFrame>
        <p:nvGraphicFramePr>
          <p:cNvPr id="45" name="Google Shape;45;p5"/>
          <p:cNvGraphicFramePr/>
          <p:nvPr/>
        </p:nvGraphicFramePr>
        <p:xfrm>
          <a:off x="182850" y="1806025"/>
          <a:ext cx="3000000" cy="3000000"/>
        </p:xfrm>
        <a:graphic>
          <a:graphicData uri="http://schemas.openxmlformats.org/drawingml/2006/table">
            <a:tbl>
              <a:tblPr>
                <a:noFill/>
                <a:tableStyleId>{61531EBC-AC21-490A-8076-F1786AC9B7F3}</a:tableStyleId>
              </a:tblPr>
              <a:tblGrid>
                <a:gridCol w="1580800">
                  <a:extLst>
                    <a:ext uri="{9D8B030D-6E8A-4147-A177-3AD203B41FA5}">
                      <a16:colId xmlns:a16="http://schemas.microsoft.com/office/drawing/2014/main" val="20000"/>
                    </a:ext>
                  </a:extLst>
                </a:gridCol>
                <a:gridCol w="5825900">
                  <a:extLst>
                    <a:ext uri="{9D8B030D-6E8A-4147-A177-3AD203B41FA5}">
                      <a16:colId xmlns:a16="http://schemas.microsoft.com/office/drawing/2014/main" val="20001"/>
                    </a:ext>
                  </a:extLst>
                </a:gridCol>
              </a:tblGrid>
              <a:tr h="73710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WRITERS</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1669075">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IMAGES</a:t>
                      </a:r>
                      <a:endParaRPr sz="1200">
                        <a:solidFill>
                          <a:srgbClr val="0C1637"/>
                        </a:solidFill>
                        <a:latin typeface="Helvetica Neue"/>
                        <a:ea typeface="Helvetica Neue"/>
                        <a:cs typeface="Helvetica Neue"/>
                        <a:sym typeface="Helvetica Neue"/>
                      </a:endParaRPr>
                    </a:p>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Images provided by partner organisation</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65625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SCIENCE VALIDATION</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1387325">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ACTIVITY VALIDATION</a:t>
                      </a:r>
                      <a:endParaRPr sz="1200">
                        <a:solidFill>
                          <a:srgbClr val="0C1637"/>
                        </a:solidFill>
                        <a:latin typeface="Helvetica Neue"/>
                        <a:ea typeface="Helvetica Neue"/>
                        <a:cs typeface="Helvetica Neue"/>
                        <a:sym typeface="Helvetica Neue"/>
                      </a:endParaRPr>
                    </a:p>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Specialised validation </a:t>
                      </a:r>
                      <a:br>
                        <a:rPr lang="fr-CA" sz="1200">
                          <a:solidFill>
                            <a:srgbClr val="0C1637"/>
                          </a:solidFill>
                          <a:latin typeface="Helvetica Neue"/>
                          <a:ea typeface="Helvetica Neue"/>
                          <a:cs typeface="Helvetica Neue"/>
                          <a:sym typeface="Helvetica Neue"/>
                        </a:rPr>
                      </a:br>
                      <a:r>
                        <a:rPr lang="fr-CA" sz="1200">
                          <a:solidFill>
                            <a:srgbClr val="0C1637"/>
                          </a:solidFill>
                          <a:latin typeface="Helvetica Neue"/>
                          <a:ea typeface="Helvetica Neue"/>
                          <a:cs typeface="Helvetica Neue"/>
                          <a:sym typeface="Helvetica Neue"/>
                        </a:rPr>
                        <a:t>(ie. with Indigenous partners)</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79275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NARRATION</a:t>
                      </a:r>
                      <a:endParaRPr sz="1200">
                        <a:solidFill>
                          <a:srgbClr val="0C1637"/>
                        </a:solidFill>
                        <a:latin typeface="Helvetica Neue"/>
                        <a:ea typeface="Helvetica Neue"/>
                        <a:cs typeface="Helvetica Neue"/>
                        <a:sym typeface="Helvetica Neue"/>
                      </a:endParaRPr>
                    </a:p>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Ie. audio clips of words</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720525">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FRENCH SCIENCE VALIDATION</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r h="71490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GRAPHIC DESIGN</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6"/>
                  </a:ext>
                </a:extLst>
              </a:tr>
              <a:tr h="683775">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OTHER</a:t>
                      </a:r>
                      <a:endParaRPr sz="1200">
                        <a:solidFill>
                          <a:srgbClr val="0C1637"/>
                        </a:solidFill>
                        <a:latin typeface="Helvetica Neue"/>
                        <a:ea typeface="Helvetica Neue"/>
                        <a:cs typeface="Helvetica Neue"/>
                        <a:sym typeface="Helvetica Neue"/>
                      </a:endParaRPr>
                    </a:p>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Please specify</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7"/>
                  </a:ext>
                </a:extLst>
              </a:tr>
              <a:tr h="70780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OTHER</a:t>
                      </a:r>
                      <a:endParaRPr sz="1200">
                        <a:solidFill>
                          <a:srgbClr val="0C1637"/>
                        </a:solidFill>
                        <a:latin typeface="Helvetica Neue"/>
                        <a:ea typeface="Helvetica Neue"/>
                        <a:cs typeface="Helvetica Neue"/>
                        <a:sym typeface="Helvetica Neue"/>
                      </a:endParaRPr>
                    </a:p>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Please specify</a:t>
                      </a: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0C1637"/>
                        </a:solidFill>
                        <a:latin typeface="Helvetica Neue"/>
                        <a:ea typeface="Helvetica Neue"/>
                        <a:cs typeface="Helvetica Neue"/>
                        <a:sym typeface="Helvetica Neue"/>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6" name="Google Shape;46;p5"/>
          <p:cNvSpPr txBox="1">
            <a:spLocks noGrp="1"/>
          </p:cNvSpPr>
          <p:nvPr>
            <p:ph type="body" idx="1"/>
          </p:nvPr>
        </p:nvSpPr>
        <p:spPr>
          <a:xfrm>
            <a:off x="1763650" y="1806025"/>
            <a:ext cx="5826000" cy="737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47" name="Google Shape;47;p5"/>
          <p:cNvSpPr txBox="1">
            <a:spLocks noGrp="1"/>
          </p:cNvSpPr>
          <p:nvPr>
            <p:ph type="body" idx="2"/>
          </p:nvPr>
        </p:nvSpPr>
        <p:spPr>
          <a:xfrm>
            <a:off x="1763650" y="2543125"/>
            <a:ext cx="5826000" cy="1669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48" name="Google Shape;48;p5"/>
          <p:cNvSpPr txBox="1">
            <a:spLocks noGrp="1"/>
          </p:cNvSpPr>
          <p:nvPr>
            <p:ph type="body" idx="3"/>
          </p:nvPr>
        </p:nvSpPr>
        <p:spPr>
          <a:xfrm>
            <a:off x="1763650" y="4212200"/>
            <a:ext cx="5826000" cy="656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49" name="Google Shape;49;p5"/>
          <p:cNvSpPr txBox="1">
            <a:spLocks noGrp="1"/>
          </p:cNvSpPr>
          <p:nvPr>
            <p:ph type="body" idx="4"/>
          </p:nvPr>
        </p:nvSpPr>
        <p:spPr>
          <a:xfrm>
            <a:off x="1763650" y="4868600"/>
            <a:ext cx="5826000" cy="13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0" name="Google Shape;50;p5"/>
          <p:cNvSpPr txBox="1">
            <a:spLocks noGrp="1"/>
          </p:cNvSpPr>
          <p:nvPr>
            <p:ph type="body" idx="5"/>
          </p:nvPr>
        </p:nvSpPr>
        <p:spPr>
          <a:xfrm>
            <a:off x="1763650" y="6255775"/>
            <a:ext cx="5826000" cy="7929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1" name="Google Shape;51;p5"/>
          <p:cNvSpPr txBox="1">
            <a:spLocks noGrp="1"/>
          </p:cNvSpPr>
          <p:nvPr>
            <p:ph type="body" idx="6"/>
          </p:nvPr>
        </p:nvSpPr>
        <p:spPr>
          <a:xfrm>
            <a:off x="1763650" y="7048675"/>
            <a:ext cx="5826000" cy="737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2" name="Google Shape;52;p5"/>
          <p:cNvSpPr txBox="1">
            <a:spLocks noGrp="1"/>
          </p:cNvSpPr>
          <p:nvPr>
            <p:ph type="body" idx="7"/>
          </p:nvPr>
        </p:nvSpPr>
        <p:spPr>
          <a:xfrm>
            <a:off x="1763650" y="8483950"/>
            <a:ext cx="5826000" cy="656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3" name="Google Shape;53;p5"/>
          <p:cNvSpPr txBox="1">
            <a:spLocks noGrp="1"/>
          </p:cNvSpPr>
          <p:nvPr>
            <p:ph type="body" idx="8"/>
          </p:nvPr>
        </p:nvSpPr>
        <p:spPr>
          <a:xfrm>
            <a:off x="1763650" y="9167725"/>
            <a:ext cx="5826000" cy="656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4" name="Google Shape;54;p5"/>
          <p:cNvSpPr txBox="1">
            <a:spLocks noGrp="1"/>
          </p:cNvSpPr>
          <p:nvPr>
            <p:ph type="body" idx="9"/>
          </p:nvPr>
        </p:nvSpPr>
        <p:spPr>
          <a:xfrm>
            <a:off x="1763650" y="7785775"/>
            <a:ext cx="5826000" cy="656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1pPr>
            <a:lvl2pPr marL="914400" lvl="1"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2pPr>
            <a:lvl3pPr marL="1371600" lvl="2"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3pPr>
            <a:lvl4pPr marL="1828800" lvl="3"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4pPr>
            <a:lvl5pPr marL="2286000" lvl="4"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5pPr>
            <a:lvl6pPr marL="2743200" lvl="5"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6pPr>
            <a:lvl7pPr marL="3200400" lvl="6"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7pPr>
            <a:lvl8pPr marL="3657600" lvl="7"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8pPr>
            <a:lvl9pPr marL="4114800" lvl="8" indent="-304800" rtl="0">
              <a:spcBef>
                <a:spcPts val="0"/>
              </a:spcBef>
              <a:spcAft>
                <a:spcPts val="0"/>
              </a:spcAft>
              <a:buClr>
                <a:srgbClr val="0C1637"/>
              </a:buClr>
              <a:buSzPts val="1200"/>
              <a:buFont typeface="Helvetica Neue"/>
              <a:buChar char="■"/>
              <a:defRPr sz="1200">
                <a:solidFill>
                  <a:srgbClr val="0C1637"/>
                </a:solidFill>
                <a:latin typeface="Helvetica Neue"/>
                <a:ea typeface="Helvetica Neue"/>
                <a:cs typeface="Helvetica Neue"/>
                <a:sym typeface="Helvetica Neue"/>
              </a:defRPr>
            </a:lvl9pPr>
          </a:lstStyle>
          <a:p>
            <a:endParaRPr/>
          </a:p>
        </p:txBody>
      </p:sp>
      <p:sp>
        <p:nvSpPr>
          <p:cNvPr id="55" name="Google Shape;55;p5"/>
          <p:cNvSpPr txBox="1">
            <a:spLocks noGrp="1"/>
          </p:cNvSpPr>
          <p:nvPr>
            <p:ph type="sldNum" idx="12"/>
          </p:nvPr>
        </p:nvSpPr>
        <p:spPr>
          <a:xfrm>
            <a:off x="7400225" y="9686375"/>
            <a:ext cx="378600" cy="378300"/>
          </a:xfrm>
          <a:prstGeom prst="rect">
            <a:avLst/>
          </a:prstGeom>
          <a:noFill/>
        </p:spPr>
        <p:txBody>
          <a:bodyPr spcFirstLastPara="1" wrap="square" lIns="91425" tIns="91425" rIns="91425" bIns="91425" anchor="ctr" anchorCtr="0">
            <a:normAutofit/>
          </a:bodyPr>
          <a:lstStyle>
            <a:lvl1pPr lvl="0" algn="ctr" rtl="0">
              <a:buNone/>
              <a:defRPr sz="1200">
                <a:solidFill>
                  <a:srgbClr val="0C1637"/>
                </a:solidFill>
                <a:highlight>
                  <a:schemeClr val="lt1"/>
                </a:highlight>
              </a:defRPr>
            </a:lvl1pPr>
            <a:lvl2pPr lvl="1" algn="ctr" rtl="0">
              <a:buNone/>
              <a:defRPr sz="1200">
                <a:solidFill>
                  <a:srgbClr val="0C1637"/>
                </a:solidFill>
                <a:highlight>
                  <a:schemeClr val="lt1"/>
                </a:highlight>
              </a:defRPr>
            </a:lvl2pPr>
            <a:lvl3pPr lvl="2" algn="ctr" rtl="0">
              <a:buNone/>
              <a:defRPr sz="1200">
                <a:solidFill>
                  <a:srgbClr val="0C1637"/>
                </a:solidFill>
                <a:highlight>
                  <a:schemeClr val="lt1"/>
                </a:highlight>
              </a:defRPr>
            </a:lvl3pPr>
            <a:lvl4pPr lvl="3" algn="ctr" rtl="0">
              <a:buNone/>
              <a:defRPr sz="1200">
                <a:solidFill>
                  <a:srgbClr val="0C1637"/>
                </a:solidFill>
                <a:highlight>
                  <a:schemeClr val="lt1"/>
                </a:highlight>
              </a:defRPr>
            </a:lvl4pPr>
            <a:lvl5pPr lvl="4" algn="ctr" rtl="0">
              <a:buNone/>
              <a:defRPr sz="1200">
                <a:solidFill>
                  <a:srgbClr val="0C1637"/>
                </a:solidFill>
                <a:highlight>
                  <a:schemeClr val="lt1"/>
                </a:highlight>
              </a:defRPr>
            </a:lvl5pPr>
            <a:lvl6pPr lvl="5" algn="ctr" rtl="0">
              <a:buNone/>
              <a:defRPr sz="1200">
                <a:solidFill>
                  <a:srgbClr val="0C1637"/>
                </a:solidFill>
                <a:highlight>
                  <a:schemeClr val="lt1"/>
                </a:highlight>
              </a:defRPr>
            </a:lvl6pPr>
            <a:lvl7pPr lvl="6" algn="ctr" rtl="0">
              <a:buNone/>
              <a:defRPr sz="1200">
                <a:solidFill>
                  <a:srgbClr val="0C1637"/>
                </a:solidFill>
                <a:highlight>
                  <a:schemeClr val="lt1"/>
                </a:highlight>
              </a:defRPr>
            </a:lvl7pPr>
            <a:lvl8pPr lvl="7" algn="ctr" rtl="0">
              <a:buNone/>
              <a:defRPr sz="1200">
                <a:solidFill>
                  <a:srgbClr val="0C1637"/>
                </a:solidFill>
                <a:highlight>
                  <a:schemeClr val="lt1"/>
                </a:highlight>
              </a:defRPr>
            </a:lvl8pPr>
            <a:lvl9pPr lvl="8" algn="ctr" rtl="0">
              <a:buNone/>
              <a:defRPr sz="1200">
                <a:solidFill>
                  <a:srgbClr val="0C1637"/>
                </a:solidFill>
                <a:highlight>
                  <a:schemeClr val="lt1"/>
                </a:highlight>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1">
  <p:cSld name="CUSTOM_12_1">
    <p:spTree>
      <p:nvGrpSpPr>
        <p:cNvPr id="1" name="Shape 56"/>
        <p:cNvGrpSpPr/>
        <p:nvPr/>
      </p:nvGrpSpPr>
      <p:grpSpPr>
        <a:xfrm>
          <a:off x="0" y="0"/>
          <a:ext cx="0" cy="0"/>
          <a:chOff x="0" y="0"/>
          <a:chExt cx="0" cy="0"/>
        </a:xfrm>
      </p:grpSpPr>
      <p:sp>
        <p:nvSpPr>
          <p:cNvPr id="57" name="Google Shape;57;p6"/>
          <p:cNvSpPr/>
          <p:nvPr/>
        </p:nvSpPr>
        <p:spPr>
          <a:xfrm>
            <a:off x="246160" y="1791277"/>
            <a:ext cx="7286400" cy="7877400"/>
          </a:xfrm>
          <a:prstGeom prst="rect">
            <a:avLst/>
          </a:prstGeom>
          <a:solidFill>
            <a:srgbClr val="FFFFFF"/>
          </a:solidFill>
          <a:ln w="19050" cap="flat" cmpd="sng">
            <a:solidFill>
              <a:srgbClr val="0C16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8" name="Google Shape;58;p6"/>
          <p:cNvPicPr preferRelativeResize="0"/>
          <p:nvPr/>
        </p:nvPicPr>
        <p:blipFill>
          <a:blip r:embed="rId2">
            <a:alphaModFix/>
          </a:blip>
          <a:stretch>
            <a:fillRect/>
          </a:stretch>
        </p:blipFill>
        <p:spPr>
          <a:xfrm>
            <a:off x="708969" y="4156854"/>
            <a:ext cx="2806339" cy="2806339"/>
          </a:xfrm>
          <a:prstGeom prst="rect">
            <a:avLst/>
          </a:prstGeom>
          <a:noFill/>
          <a:ln>
            <a:noFill/>
          </a:ln>
        </p:spPr>
      </p:pic>
      <p:sp>
        <p:nvSpPr>
          <p:cNvPr id="59" name="Google Shape;59;p6"/>
          <p:cNvSpPr/>
          <p:nvPr/>
        </p:nvSpPr>
        <p:spPr>
          <a:xfrm>
            <a:off x="4027343" y="1798353"/>
            <a:ext cx="3505200" cy="7877400"/>
          </a:xfrm>
          <a:prstGeom prst="rect">
            <a:avLst/>
          </a:prstGeom>
          <a:solidFill>
            <a:srgbClr val="181245"/>
          </a:solidFill>
          <a:ln w="9525" cap="flat" cmpd="sng">
            <a:solidFill>
              <a:srgbClr val="181245"/>
            </a:solidFill>
            <a:prstDash val="solid"/>
            <a:round/>
            <a:headEnd type="none" w="sm" len="sm"/>
            <a:tailEnd type="none" w="sm" len="sm"/>
          </a:ln>
        </p:spPr>
        <p:txBody>
          <a:bodyPr spcFirstLastPara="1" wrap="square" lIns="270000" tIns="91425" rIns="234000" bIns="91425" anchor="ctr" anchorCtr="0">
            <a:noAutofit/>
          </a:bodyPr>
          <a:lstStyle/>
          <a:p>
            <a:pPr marL="0" lvl="0" indent="0" algn="l" rtl="0">
              <a:spcBef>
                <a:spcPts val="0"/>
              </a:spcBef>
              <a:spcAft>
                <a:spcPts val="0"/>
              </a:spcAft>
              <a:buNone/>
            </a:pPr>
            <a:r>
              <a:rPr lang="fr-CA" b="1">
                <a:solidFill>
                  <a:srgbClr val="FFFFFF"/>
                </a:solidFill>
              </a:rPr>
              <a:t>If you are seeing this slide, this guide has been LOCKED. </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fr-CA" b="1">
                <a:solidFill>
                  <a:srgbClr val="FFFFFF"/>
                </a:solidFill>
              </a:rPr>
              <a:t>Any further changes to ANY part of this guide </a:t>
            </a:r>
            <a:r>
              <a:rPr lang="fr-CA">
                <a:solidFill>
                  <a:srgbClr val="FFFFFF"/>
                </a:solidFill>
              </a:rPr>
              <a:t>(including slide text, images, speaker’s notes, alt text, etc.) </a:t>
            </a:r>
            <a:r>
              <a:rPr lang="fr-CA" b="1">
                <a:solidFill>
                  <a:srgbClr val="FFFFFF"/>
                </a:solidFill>
              </a:rPr>
              <a:t>MUST BE DOCUMENTED / FLAGGED and changes coordinated with the Education team.</a:t>
            </a:r>
            <a:endParaRPr b="1">
              <a:solidFill>
                <a:srgbClr val="FFFFFF"/>
              </a:solidFill>
            </a:endParaRPr>
          </a:p>
          <a:p>
            <a:pPr marL="0" lvl="0" indent="0" algn="l" rtl="0">
              <a:spcBef>
                <a:spcPts val="0"/>
              </a:spcBef>
              <a:spcAft>
                <a:spcPts val="0"/>
              </a:spcAft>
              <a:buNone/>
            </a:pPr>
            <a:endParaRPr b="1">
              <a:solidFill>
                <a:srgbClr val="FFFFFF"/>
              </a:solidFill>
            </a:endParaRPr>
          </a:p>
          <a:p>
            <a:pPr marL="0" lvl="0" indent="0" algn="l" rtl="0">
              <a:spcBef>
                <a:spcPts val="0"/>
              </a:spcBef>
              <a:spcAft>
                <a:spcPts val="0"/>
              </a:spcAft>
              <a:buNone/>
            </a:pPr>
            <a:r>
              <a:rPr lang="fr-CA" b="1">
                <a:solidFill>
                  <a:srgbClr val="FFFFFF"/>
                </a:solidFill>
              </a:rPr>
              <a:t>Thanks!</a:t>
            </a:r>
            <a:endParaRPr b="1">
              <a:solidFill>
                <a:srgbClr val="FFFFFF"/>
              </a:solidFill>
            </a:endParaRPr>
          </a:p>
        </p:txBody>
      </p:sp>
      <p:sp>
        <p:nvSpPr>
          <p:cNvPr id="60" name="Google Shape;60;p6"/>
          <p:cNvSpPr/>
          <p:nvPr/>
        </p:nvSpPr>
        <p:spPr>
          <a:xfrm>
            <a:off x="71188" y="107507"/>
            <a:ext cx="7644900" cy="1195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6"/>
          <p:cNvSpPr/>
          <p:nvPr/>
        </p:nvSpPr>
        <p:spPr>
          <a:xfrm>
            <a:off x="95115" y="171195"/>
            <a:ext cx="7582200" cy="528000"/>
          </a:xfrm>
          <a:prstGeom prst="roundRect">
            <a:avLst>
              <a:gd name="adj" fmla="val 16667"/>
            </a:avLst>
          </a:prstGeom>
          <a:solidFill>
            <a:srgbClr val="181245"/>
          </a:solidFill>
          <a:ln w="9525" cap="flat" cmpd="sng">
            <a:solidFill>
              <a:srgbClr val="181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b="1">
                <a:solidFill>
                  <a:srgbClr val="FFFFFF"/>
                </a:solidFill>
              </a:rPr>
              <a:t>Guide LOCKED - for INTERNAL USE</a:t>
            </a:r>
            <a:endParaRPr>
              <a:solidFill>
                <a:srgbClr val="FFFFFF"/>
              </a:solidFill>
            </a:endParaRPr>
          </a:p>
        </p:txBody>
      </p:sp>
      <p:sp>
        <p:nvSpPr>
          <p:cNvPr id="62" name="Google Shape;62;p6"/>
          <p:cNvSpPr txBox="1"/>
          <p:nvPr/>
        </p:nvSpPr>
        <p:spPr>
          <a:xfrm>
            <a:off x="148346" y="888397"/>
            <a:ext cx="752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a:t>This slide is to facilitate the development process. Please keep this slide on the internal (or “Working”) version of this guide, but do not include it on the public facing version.</a:t>
            </a:r>
            <a:endParaRPr/>
          </a:p>
        </p:txBody>
      </p:sp>
      <p:sp>
        <p:nvSpPr>
          <p:cNvPr id="63" name="Google Shape;63;p6"/>
          <p:cNvSpPr/>
          <p:nvPr/>
        </p:nvSpPr>
        <p:spPr>
          <a:xfrm>
            <a:off x="4679022" y="300011"/>
            <a:ext cx="2925600" cy="270900"/>
          </a:xfrm>
          <a:prstGeom prst="rect">
            <a:avLst/>
          </a:prstGeom>
          <a:solidFill>
            <a:srgbClr val="FFFF00"/>
          </a:solidFill>
          <a:ln w="9525" cap="flat" cmpd="sng">
            <a:solidFill>
              <a:srgbClr val="0C16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CA" sz="1100"/>
              <a:t>This slide does </a:t>
            </a:r>
            <a:r>
              <a:rPr lang="fr-CA" sz="1100" b="1"/>
              <a:t>NOT</a:t>
            </a:r>
            <a:r>
              <a:rPr lang="fr-CA" sz="1100"/>
              <a:t> need to be translated.</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7" cstate="print">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400225" y="9686375"/>
            <a:ext cx="378600" cy="378300"/>
          </a:xfrm>
          <a:prstGeom prst="rect">
            <a:avLst/>
          </a:prstGeom>
          <a:noFill/>
          <a:ln>
            <a:noFill/>
          </a:ln>
        </p:spPr>
        <p:txBody>
          <a:bodyPr spcFirstLastPara="1" wrap="square" lIns="91425" tIns="91425" rIns="91425" bIns="91425" anchor="ctr" anchorCtr="0">
            <a:normAutofit/>
          </a:bodyPr>
          <a:lstStyle>
            <a:lvl1pPr lvl="0" algn="ctr" rtl="0">
              <a:buNone/>
              <a:defRPr sz="1200">
                <a:solidFill>
                  <a:srgbClr val="0C1637"/>
                </a:solidFill>
                <a:highlight>
                  <a:schemeClr val="lt1"/>
                </a:highlight>
                <a:latin typeface="Helvetica Neue"/>
                <a:ea typeface="Helvetica Neue"/>
                <a:cs typeface="Helvetica Neue"/>
                <a:sym typeface="Helvetica Neue"/>
              </a:defRPr>
            </a:lvl1pPr>
            <a:lvl2pPr lvl="1" algn="ctr" rtl="0">
              <a:buNone/>
              <a:defRPr sz="1200">
                <a:solidFill>
                  <a:srgbClr val="0C1637"/>
                </a:solidFill>
                <a:highlight>
                  <a:schemeClr val="lt1"/>
                </a:highlight>
                <a:latin typeface="Helvetica Neue"/>
                <a:ea typeface="Helvetica Neue"/>
                <a:cs typeface="Helvetica Neue"/>
                <a:sym typeface="Helvetica Neue"/>
              </a:defRPr>
            </a:lvl2pPr>
            <a:lvl3pPr lvl="2" algn="ctr" rtl="0">
              <a:buNone/>
              <a:defRPr sz="1200">
                <a:solidFill>
                  <a:srgbClr val="0C1637"/>
                </a:solidFill>
                <a:highlight>
                  <a:schemeClr val="lt1"/>
                </a:highlight>
                <a:latin typeface="Helvetica Neue"/>
                <a:ea typeface="Helvetica Neue"/>
                <a:cs typeface="Helvetica Neue"/>
                <a:sym typeface="Helvetica Neue"/>
              </a:defRPr>
            </a:lvl3pPr>
            <a:lvl4pPr lvl="3" algn="ctr" rtl="0">
              <a:buNone/>
              <a:defRPr sz="1200">
                <a:solidFill>
                  <a:srgbClr val="0C1637"/>
                </a:solidFill>
                <a:highlight>
                  <a:schemeClr val="lt1"/>
                </a:highlight>
                <a:latin typeface="Helvetica Neue"/>
                <a:ea typeface="Helvetica Neue"/>
                <a:cs typeface="Helvetica Neue"/>
                <a:sym typeface="Helvetica Neue"/>
              </a:defRPr>
            </a:lvl4pPr>
            <a:lvl5pPr lvl="4" algn="ctr" rtl="0">
              <a:buNone/>
              <a:defRPr sz="1200">
                <a:solidFill>
                  <a:srgbClr val="0C1637"/>
                </a:solidFill>
                <a:highlight>
                  <a:schemeClr val="lt1"/>
                </a:highlight>
                <a:latin typeface="Helvetica Neue"/>
                <a:ea typeface="Helvetica Neue"/>
                <a:cs typeface="Helvetica Neue"/>
                <a:sym typeface="Helvetica Neue"/>
              </a:defRPr>
            </a:lvl5pPr>
            <a:lvl6pPr lvl="5" algn="ctr" rtl="0">
              <a:buNone/>
              <a:defRPr sz="1200">
                <a:solidFill>
                  <a:srgbClr val="0C1637"/>
                </a:solidFill>
                <a:highlight>
                  <a:schemeClr val="lt1"/>
                </a:highlight>
                <a:latin typeface="Helvetica Neue"/>
                <a:ea typeface="Helvetica Neue"/>
                <a:cs typeface="Helvetica Neue"/>
                <a:sym typeface="Helvetica Neue"/>
              </a:defRPr>
            </a:lvl6pPr>
            <a:lvl7pPr lvl="6" algn="ctr" rtl="0">
              <a:buNone/>
              <a:defRPr sz="1200">
                <a:solidFill>
                  <a:srgbClr val="0C1637"/>
                </a:solidFill>
                <a:highlight>
                  <a:schemeClr val="lt1"/>
                </a:highlight>
                <a:latin typeface="Helvetica Neue"/>
                <a:ea typeface="Helvetica Neue"/>
                <a:cs typeface="Helvetica Neue"/>
                <a:sym typeface="Helvetica Neue"/>
              </a:defRPr>
            </a:lvl7pPr>
            <a:lvl8pPr lvl="7" algn="ctr" rtl="0">
              <a:buNone/>
              <a:defRPr sz="1200">
                <a:solidFill>
                  <a:srgbClr val="0C1637"/>
                </a:solidFill>
                <a:highlight>
                  <a:schemeClr val="lt1"/>
                </a:highlight>
                <a:latin typeface="Helvetica Neue"/>
                <a:ea typeface="Helvetica Neue"/>
                <a:cs typeface="Helvetica Neue"/>
                <a:sym typeface="Helvetica Neue"/>
              </a:defRPr>
            </a:lvl8pPr>
            <a:lvl9pPr lvl="8" algn="ctr" rtl="0">
              <a:buNone/>
              <a:defRPr sz="1200">
                <a:solidFill>
                  <a:srgbClr val="0C1637"/>
                </a:solidFill>
                <a:highlight>
                  <a:schemeClr val="lt1"/>
                </a:highlight>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fr-CA"/>
              <a:t>‹#›</a:t>
            </a:fld>
            <a:endParaRPr/>
          </a:p>
        </p:txBody>
      </p:sp>
      <p:pic>
        <p:nvPicPr>
          <p:cNvPr id="7" name="Google Shape;7;p1" title="Ocean School"/>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382637" y="267413"/>
            <a:ext cx="499975" cy="350275"/>
          </a:xfrm>
          <a:prstGeom prst="rect">
            <a:avLst/>
          </a:prstGeom>
          <a:noFill/>
          <a:ln>
            <a:noFill/>
          </a:ln>
        </p:spPr>
      </p:pic>
      <p:pic>
        <p:nvPicPr>
          <p:cNvPr id="8" name="Google Shape;8;p1"/>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5704975" y="301713"/>
            <a:ext cx="1582200" cy="281700"/>
          </a:xfrm>
          <a:prstGeom prst="roundRect">
            <a:avLst>
              <a:gd name="adj" fmla="val 16667"/>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115">
          <p15:clr>
            <a:srgbClr val="EA4335"/>
          </p15:clr>
        </p15:guide>
        <p15:guide id="2" orient="horz" pos="6221">
          <p15:clr>
            <a:srgbClr val="EA4335"/>
          </p15:clr>
        </p15:guide>
        <p15:guide id="3" pos="4789">
          <p15:clr>
            <a:srgbClr val="EA4335"/>
          </p15:clr>
        </p15:guide>
        <p15:guide id="4" orient="horz" pos="115">
          <p15:clr>
            <a:srgbClr val="EA4335"/>
          </p15:clr>
        </p15:guide>
        <p15:guide id="5" orient="horz" pos="554">
          <p15:clr>
            <a:srgbClr val="EA4335"/>
          </p15:clr>
        </p15:guide>
        <p15:guide id="6" pos="2448">
          <p15:clr>
            <a:srgbClr val="EA4335"/>
          </p15:clr>
        </p15:guide>
        <p15:guide id="7" pos="2376">
          <p15:clr>
            <a:srgbClr val="EA4335"/>
          </p15:clr>
        </p15:guide>
        <p15:guide id="8" pos="25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4.0/deed.fr"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genaction.ca/sites/default/files/webform/submit_a_science_spotlight/133/invaders-in-our-waters-fr.pdf"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nausicaa.fr/fr/le-mag-ocean/la-colonne-deau-quest-ce-que-cest"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182875" y="879125"/>
            <a:ext cx="4193100" cy="437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sz="1400"/>
              <a:t>Gobie à taches noires</a:t>
            </a:r>
            <a:r>
              <a:rPr lang="fr-CA" sz="1400">
                <a:latin typeface="Helvetica Neue"/>
                <a:ea typeface="Helvetica Neue"/>
                <a:cs typeface="Helvetica Neue"/>
                <a:sym typeface="Helvetica Neue"/>
              </a:rPr>
              <a:t> (</a:t>
            </a:r>
            <a:r>
              <a:rPr lang="fr-CA" sz="1400" i="1">
                <a:latin typeface="Helvetica Neue"/>
                <a:ea typeface="Helvetica Neue"/>
                <a:cs typeface="Helvetica Neue"/>
                <a:sym typeface="Helvetica Neue"/>
              </a:rPr>
              <a:t>Neogobius melanostomus</a:t>
            </a:r>
            <a:r>
              <a:rPr lang="fr-CA" sz="1400">
                <a:latin typeface="Helvetica Neue"/>
                <a:ea typeface="Helvetica Neue"/>
                <a:cs typeface="Helvetica Neue"/>
                <a:sym typeface="Helvetica Neue"/>
              </a:rPr>
              <a:t>)</a:t>
            </a:r>
            <a:endParaRPr sz="1400">
              <a:latin typeface="Helvetica Neue"/>
              <a:ea typeface="Helvetica Neue"/>
              <a:cs typeface="Helvetica Neue"/>
              <a:sym typeface="Helvetica Neue"/>
            </a:endParaRPr>
          </a:p>
        </p:txBody>
      </p:sp>
      <p:sp>
        <p:nvSpPr>
          <p:cNvPr id="69" name="Google Shape;69;p7"/>
          <p:cNvSpPr txBox="1">
            <a:spLocks noGrp="1"/>
          </p:cNvSpPr>
          <p:nvPr>
            <p:ph type="body" idx="1"/>
          </p:nvPr>
        </p:nvSpPr>
        <p:spPr>
          <a:xfrm>
            <a:off x="180300" y="1482075"/>
            <a:ext cx="35916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a:t>Le gobie à taches noires est un petit poisson de fond originaire de l’Eurasie centrale qui vit dans les lacs. Il a envahi le Saint-Laurent par les eaux de ballast des navires. Les espèces exotiques deviennent envahissantes lorsqu’elles représentent une menace pour les espèces indigènes et pour l’écosystème.</a:t>
            </a:r>
            <a:endParaRPr sz="1200" b="0">
              <a:solidFill>
                <a:srgbClr val="0C1637"/>
              </a:solidFill>
              <a:latin typeface="Helvetica Neue"/>
              <a:ea typeface="Helvetica Neue"/>
              <a:cs typeface="Helvetica Neue"/>
              <a:sym typeface="Helvetica Neue"/>
            </a:endParaRPr>
          </a:p>
        </p:txBody>
      </p:sp>
      <p:sp>
        <p:nvSpPr>
          <p:cNvPr id="70" name="Google Shape;70;p7"/>
          <p:cNvSpPr txBox="1"/>
          <p:nvPr/>
        </p:nvSpPr>
        <p:spPr>
          <a:xfrm>
            <a:off x="180300" y="2901175"/>
            <a:ext cx="3591600" cy="488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b="1">
                <a:solidFill>
                  <a:srgbClr val="0C1637"/>
                </a:solidFill>
                <a:latin typeface="Helvetica Neue"/>
                <a:ea typeface="Helvetica Neue"/>
                <a:cs typeface="Helvetica Neue"/>
                <a:sym typeface="Helvetica Neue"/>
              </a:rPr>
              <a:t>Caractéristiques :</a:t>
            </a:r>
            <a:endParaRPr sz="1200" b="1">
              <a:solidFill>
                <a:srgbClr val="0C1637"/>
              </a:solidFill>
              <a:latin typeface="Helvetica Neue"/>
              <a:ea typeface="Helvetica Neue"/>
              <a:cs typeface="Helvetica Neue"/>
              <a:sym typeface="Helvetica Neue"/>
            </a:endParaRPr>
          </a:p>
          <a:p>
            <a:pPr marL="400050" lvl="0" indent="-304800" algn="l" rtl="0">
              <a:spcBef>
                <a:spcPts val="1000"/>
              </a:spcBef>
              <a:spcAft>
                <a:spcPts val="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Tache noire sur la nageoire dorsale ; nageoire pelvienne soudée.</a:t>
            </a:r>
            <a:endParaRPr sz="1200">
              <a:solidFill>
                <a:srgbClr val="0C1637"/>
              </a:solidFill>
              <a:latin typeface="Helvetica Neue"/>
              <a:ea typeface="Helvetica Neue"/>
              <a:cs typeface="Helvetica Neue"/>
              <a:sym typeface="Helvetica Neue"/>
            </a:endParaRPr>
          </a:p>
          <a:p>
            <a:pPr marL="400050" lvl="0" indent="0" algn="l" rtl="0">
              <a:spcBef>
                <a:spcPts val="1000"/>
              </a:spcBef>
              <a:spcAft>
                <a:spcPts val="0"/>
              </a:spcAft>
              <a:buNone/>
            </a:pPr>
            <a:r>
              <a:rPr lang="fr-CA" sz="1200">
                <a:solidFill>
                  <a:srgbClr val="0C1637"/>
                </a:solidFill>
                <a:latin typeface="Helvetica Neue"/>
                <a:ea typeface="Helvetica Neue"/>
                <a:cs typeface="Helvetica Neue"/>
                <a:sym typeface="Helvetica Neue"/>
              </a:rPr>
              <a:t>Le gobie à taches noires est parfois confondu avec le chabot — une espèce indigène —, car il lui ressemble. Il suffit d’en vérifier les nageoires pour les distinguer : le chabot n’a pas de tache noire sur la nageoire dorsale et ses nageoires pelviennes sont séparées!</a:t>
            </a:r>
            <a:endParaRPr sz="1200">
              <a:solidFill>
                <a:srgbClr val="0C1637"/>
              </a:solidFill>
              <a:latin typeface="Helvetica Neue"/>
              <a:ea typeface="Helvetica Neue"/>
              <a:cs typeface="Helvetica Neue"/>
              <a:sym typeface="Helvetica Neue"/>
            </a:endParaRPr>
          </a:p>
          <a:p>
            <a:pPr marL="400050" lvl="0" indent="-304800" algn="l" rtl="0">
              <a:spcBef>
                <a:spcPts val="1000"/>
              </a:spcBef>
              <a:spcAft>
                <a:spcPts val="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Corps en forme de torpille de 6 à 16 cm de longueur.</a:t>
            </a:r>
            <a:endParaRPr sz="1200">
              <a:solidFill>
                <a:srgbClr val="0C1637"/>
              </a:solidFill>
              <a:latin typeface="Helvetica Neue"/>
              <a:ea typeface="Helvetica Neue"/>
              <a:cs typeface="Helvetica Neue"/>
              <a:sym typeface="Helvetica Neue"/>
            </a:endParaRPr>
          </a:p>
          <a:p>
            <a:pPr marL="400050" lvl="0" indent="-304800" algn="l" rtl="0">
              <a:spcBef>
                <a:spcPts val="500"/>
              </a:spcBef>
              <a:spcAft>
                <a:spcPts val="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Grosse tête aux lèvres épaisses et aux yeux globuleux comme ceux d’une grenouille.</a:t>
            </a:r>
            <a:endParaRPr sz="1200">
              <a:solidFill>
                <a:srgbClr val="0C1637"/>
              </a:solidFill>
              <a:latin typeface="Helvetica Neue"/>
              <a:ea typeface="Helvetica Neue"/>
              <a:cs typeface="Helvetica Neue"/>
              <a:sym typeface="Helvetica Neue"/>
            </a:endParaRPr>
          </a:p>
          <a:p>
            <a:pPr marL="400050" lvl="0" indent="-304800" algn="l" rtl="0">
              <a:spcBef>
                <a:spcPts val="500"/>
              </a:spcBef>
              <a:spcAft>
                <a:spcPts val="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Corps couvert d’écailles brunes, vert olive ou grises, parsemé de taches brunes.</a:t>
            </a:r>
            <a:endParaRPr sz="1200">
              <a:solidFill>
                <a:srgbClr val="0C1637"/>
              </a:solidFill>
              <a:latin typeface="Helvetica Neue"/>
              <a:ea typeface="Helvetica Neue"/>
              <a:cs typeface="Helvetica Neue"/>
              <a:sym typeface="Helvetica Neue"/>
            </a:endParaRPr>
          </a:p>
          <a:p>
            <a:pPr marL="400050" lvl="0" indent="-304800" algn="l" rtl="0">
              <a:spcBef>
                <a:spcPts val="500"/>
              </a:spcBef>
              <a:spcAft>
                <a:spcPts val="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Alimentation variée allant des insectes aquatiques jusqu’aux petits poissons et aux moules.</a:t>
            </a:r>
            <a:endParaRPr sz="1200">
              <a:solidFill>
                <a:srgbClr val="0C1637"/>
              </a:solidFill>
              <a:latin typeface="Helvetica Neue"/>
              <a:ea typeface="Helvetica Neue"/>
              <a:cs typeface="Helvetica Neue"/>
              <a:sym typeface="Helvetica Neue"/>
            </a:endParaRPr>
          </a:p>
          <a:p>
            <a:pPr marL="400050" lvl="0" indent="-304800" algn="l" rtl="0">
              <a:spcBef>
                <a:spcPts val="500"/>
              </a:spcBef>
              <a:spcAft>
                <a:spcPts val="500"/>
              </a:spcAft>
              <a:buClr>
                <a:srgbClr val="0C1637"/>
              </a:buClr>
              <a:buSzPts val="1200"/>
              <a:buFont typeface="Helvetica Neue"/>
              <a:buChar char="●"/>
            </a:pPr>
            <a:r>
              <a:rPr lang="fr-CA" sz="1200">
                <a:solidFill>
                  <a:srgbClr val="0C1637"/>
                </a:solidFill>
                <a:latin typeface="Helvetica Neue"/>
                <a:ea typeface="Helvetica Neue"/>
                <a:cs typeface="Helvetica Neue"/>
                <a:sym typeface="Helvetica Neue"/>
              </a:rPr>
              <a:t>Proie des oiseaux marins et des poissons plus gros comme la perchaude et l’achigan à petite bouche.</a:t>
            </a:r>
            <a:endParaRPr sz="1200">
              <a:solidFill>
                <a:srgbClr val="0C1637"/>
              </a:solidFill>
              <a:latin typeface="Helvetica Neue"/>
              <a:ea typeface="Helvetica Neue"/>
              <a:cs typeface="Helvetica Neue"/>
              <a:sym typeface="Helvetica Neue"/>
            </a:endParaRPr>
          </a:p>
        </p:txBody>
      </p:sp>
      <p:sp>
        <p:nvSpPr>
          <p:cNvPr id="71" name="Google Shape;71;p7"/>
          <p:cNvSpPr txBox="1">
            <a:spLocks noGrp="1"/>
          </p:cNvSpPr>
          <p:nvPr>
            <p:ph type="body" idx="1"/>
          </p:nvPr>
        </p:nvSpPr>
        <p:spPr>
          <a:xfrm>
            <a:off x="286950" y="7915050"/>
            <a:ext cx="4089000" cy="318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b="1"/>
              <a:t>Le problème que présente le gobie à taches noires</a:t>
            </a:r>
            <a:endParaRPr sz="1200" b="0">
              <a:solidFill>
                <a:srgbClr val="0C1637"/>
              </a:solidFill>
              <a:latin typeface="Helvetica Neue"/>
              <a:ea typeface="Helvetica Neue"/>
              <a:cs typeface="Helvetica Neue"/>
              <a:sym typeface="Helvetica Neue"/>
            </a:endParaRPr>
          </a:p>
        </p:txBody>
      </p:sp>
      <p:sp>
        <p:nvSpPr>
          <p:cNvPr id="72" name="Google Shape;72;p7"/>
          <p:cNvSpPr txBox="1">
            <a:spLocks noGrp="1"/>
          </p:cNvSpPr>
          <p:nvPr>
            <p:ph type="body" idx="1"/>
          </p:nvPr>
        </p:nvSpPr>
        <p:spPr>
          <a:xfrm>
            <a:off x="286950" y="8234050"/>
            <a:ext cx="3487800" cy="1641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a:t>Ce poisson agressif atteint la maturité très rapidement et se reproduit souvent. Il fait une vive concurrence à des espèces indigènes du fleuve, comme le raseux-de-terre gris (ou dard tesselé) et le chabot tacheté. Les populations de ces espèces de fond indigènes ont diminué depuis l’arrivée du gobie à taches noires.</a:t>
            </a:r>
            <a:endParaRPr sz="1200" b="0">
              <a:solidFill>
                <a:srgbClr val="0C1637"/>
              </a:solidFill>
              <a:latin typeface="Helvetica Neue"/>
              <a:ea typeface="Helvetica Neue"/>
              <a:cs typeface="Helvetica Neue"/>
              <a:sym typeface="Helvetica Neue"/>
            </a:endParaRPr>
          </a:p>
        </p:txBody>
      </p:sp>
      <p:sp>
        <p:nvSpPr>
          <p:cNvPr id="73" name="Google Shape;73;p7"/>
          <p:cNvSpPr txBox="1">
            <a:spLocks noGrp="1"/>
          </p:cNvSpPr>
          <p:nvPr>
            <p:ph type="body" idx="1"/>
          </p:nvPr>
        </p:nvSpPr>
        <p:spPr>
          <a:xfrm>
            <a:off x="3997675" y="8234050"/>
            <a:ext cx="3487800" cy="1641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a:t>Le gobie à taches noires mange les œufs d’autres poissons et la nourriture des espèces indigènes, qu’il chasse de leur territoire et de leur frayère. Il se nourrit aussi de moules zébrées, ce qui pose un problème puisque celles-ci accumulent de nombreuses toxines présentes dans l’eau et que, de ce fait, les toxines remontent la chaîne alimentaire.</a:t>
            </a:r>
            <a:endParaRPr sz="1200" b="0">
              <a:solidFill>
                <a:srgbClr val="0C1637"/>
              </a:solidFill>
              <a:latin typeface="Helvetica Neue"/>
              <a:ea typeface="Helvetica Neue"/>
              <a:cs typeface="Helvetica Neue"/>
              <a:sym typeface="Helvetica Neue"/>
            </a:endParaRPr>
          </a:p>
        </p:txBody>
      </p:sp>
      <p:pic>
        <p:nvPicPr>
          <p:cNvPr id="74" name="Google Shape;74;p7" descr="Un gobie à taches noires sur un banc de moules." title="Gobie à taches noires"/>
          <p:cNvPicPr preferRelativeResize="0"/>
          <p:nvPr/>
        </p:nvPicPr>
        <p:blipFill rotWithShape="1">
          <a:blip r:embed="rId3" cstate="print">
            <a:alphaModFix/>
            <a:extLst>
              <a:ext uri="{28A0092B-C50C-407E-A947-70E740481C1C}">
                <a14:useLocalDpi xmlns:a14="http://schemas.microsoft.com/office/drawing/2010/main"/>
              </a:ext>
            </a:extLst>
          </a:blip>
          <a:srcRect r="-160"/>
          <a:stretch/>
        </p:blipFill>
        <p:spPr>
          <a:xfrm>
            <a:off x="4000500" y="1482075"/>
            <a:ext cx="3602700" cy="2100300"/>
          </a:xfrm>
          <a:prstGeom prst="roundRect">
            <a:avLst>
              <a:gd name="adj" fmla="val 8194"/>
            </a:avLst>
          </a:prstGeom>
          <a:noFill/>
          <a:ln>
            <a:noFill/>
          </a:ln>
        </p:spPr>
      </p:pic>
      <p:pic>
        <p:nvPicPr>
          <p:cNvPr id="75" name="Google Shape;75;p7" descr="Image d’un gobie à taches noires, sur laquelle on peut voir ses lèvres épaisses, ses yeux globuleux, la tache noire caractéristique de sa nageoire dorsale, son corps couvert d’écailles et sa nageoire pelvienne soudée." title="Anatomie du gobie à taches noires"/>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000500" y="4895943"/>
            <a:ext cx="3602700" cy="2217900"/>
          </a:xfrm>
          <a:prstGeom prst="roundRect">
            <a:avLst>
              <a:gd name="adj" fmla="val 9075"/>
            </a:avLst>
          </a:prstGeom>
          <a:noFill/>
          <a:ln>
            <a:noFill/>
          </a:ln>
        </p:spPr>
      </p:pic>
      <p:sp>
        <p:nvSpPr>
          <p:cNvPr id="76" name="Google Shape;76;p7"/>
          <p:cNvSpPr/>
          <p:nvPr/>
        </p:nvSpPr>
        <p:spPr>
          <a:xfrm>
            <a:off x="4011600" y="3664862"/>
            <a:ext cx="3593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fr-CA" sz="1050"/>
              <a:t>Cette activité de L'École de l'Océan est placée sous licence </a:t>
            </a:r>
            <a:r>
              <a:rPr lang="fr-CA" sz="1050" b="1" u="sng">
                <a:solidFill>
                  <a:schemeClr val="dk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BY-SA 4.0</a:t>
            </a:r>
            <a:endParaRPr/>
          </a:p>
        </p:txBody>
      </p:sp>
      <p:sp>
        <p:nvSpPr>
          <p:cNvPr id="77" name="Google Shape;77;p7"/>
          <p:cNvSpPr txBox="1">
            <a:spLocks noGrp="1"/>
          </p:cNvSpPr>
          <p:nvPr>
            <p:ph type="sldNum" idx="12"/>
          </p:nvPr>
        </p:nvSpPr>
        <p:spPr>
          <a:xfrm>
            <a:off x="7400225" y="9686375"/>
            <a:ext cx="378600" cy="3783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fld id="{00000000-1234-1234-1234-123412341234}" type="slidenum">
              <a:rPr lang="fr-CA" sz="1200" b="0">
                <a:latin typeface="Helvetica Neue"/>
                <a:ea typeface="Helvetica Neue"/>
                <a:cs typeface="Helvetica Neue"/>
                <a:sym typeface="Helvetica Neue"/>
              </a:rPr>
              <a:t>1</a:t>
            </a:fld>
            <a:endParaRPr sz="1200" b="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8"/>
          <p:cNvSpPr txBox="1">
            <a:spLocks noGrp="1"/>
          </p:cNvSpPr>
          <p:nvPr>
            <p:ph type="title"/>
          </p:nvPr>
        </p:nvSpPr>
        <p:spPr>
          <a:xfrm>
            <a:off x="182875" y="879125"/>
            <a:ext cx="4495800" cy="437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sz="1400"/>
              <a:t>Le changement climatique et le gobie à taches noires</a:t>
            </a:r>
            <a:endParaRPr sz="1400">
              <a:latin typeface="Helvetica Neue"/>
              <a:ea typeface="Helvetica Neue"/>
              <a:cs typeface="Helvetica Neue"/>
              <a:sym typeface="Helvetica Neue"/>
            </a:endParaRPr>
          </a:p>
        </p:txBody>
      </p:sp>
      <p:sp>
        <p:nvSpPr>
          <p:cNvPr id="83" name="Google Shape;83;p8"/>
          <p:cNvSpPr txBox="1">
            <a:spLocks noGrp="1"/>
          </p:cNvSpPr>
          <p:nvPr>
            <p:ph type="body" idx="1"/>
          </p:nvPr>
        </p:nvSpPr>
        <p:spPr>
          <a:xfrm>
            <a:off x="180300" y="1482075"/>
            <a:ext cx="3583500" cy="37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Cristina Charette étudie l’incidence du gobie à taches noires sur le Saint-Laurent et en quoi les différents habitats influent sur le rôle des espèces envahissantes dans le réseau trophique. Sa recherche montre que des facteurs abiotiques comme la température et la lumière, qui ne sont pas des éléments vivants de l’écosystème, jouent un rôle majeur dans le comportement du gobie.</a:t>
            </a:r>
            <a:endParaRPr/>
          </a:p>
          <a:p>
            <a:pPr marL="0" lvl="0" indent="0" algn="l" rtl="0">
              <a:spcBef>
                <a:spcPts val="1000"/>
              </a:spcBef>
              <a:spcAft>
                <a:spcPts val="1000"/>
              </a:spcAft>
              <a:buNone/>
            </a:pPr>
            <a:r>
              <a:rPr lang="fr-CA"/>
              <a:t>On a ainsi découvert que le gobie survit mieux dans des eaux à forte conductivité et qu’il change son mode d’alimentation en fonction de ce facteur abiotique. La conductivité traduit le niveau de minéraux et de sels dissous dans l’eau. Le travail de Cristina nous aide à comprendre comment les facteurs abiotiques — qui sont modifiés par le changement climatique — ont aussi une incidence sur le gobie, et en quoi les réactions de ce poisson à de tels changements affectent d’autres organismes.</a:t>
            </a:r>
            <a:endParaRPr sz="1200" b="0">
              <a:latin typeface="Helvetica Neue"/>
              <a:ea typeface="Helvetica Neue"/>
              <a:cs typeface="Helvetica Neue"/>
              <a:sym typeface="Helvetica Neue"/>
            </a:endParaRPr>
          </a:p>
        </p:txBody>
      </p:sp>
      <p:sp>
        <p:nvSpPr>
          <p:cNvPr id="84" name="Google Shape;84;p8"/>
          <p:cNvSpPr txBox="1"/>
          <p:nvPr/>
        </p:nvSpPr>
        <p:spPr>
          <a:xfrm>
            <a:off x="4093725" y="3874625"/>
            <a:ext cx="3439500" cy="97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sz="1200" u="sng">
                <a:solidFill>
                  <a:schemeClr val="hlink"/>
                </a:solidFill>
                <a:latin typeface="Helvetica Neue"/>
                <a:ea typeface="Helvetica Neue"/>
                <a:cs typeface="Helvetica Neue"/>
                <a:sym typeface="Helvetica Neue"/>
                <a:hlinkClick r:id="rId3"/>
              </a:rPr>
              <a:t>Lisez les travaux de Cristina Charette</a:t>
            </a:r>
            <a:r>
              <a:rPr lang="fr-CA" sz="1200">
                <a:solidFill>
                  <a:srgbClr val="0C1637"/>
                </a:solidFill>
                <a:latin typeface="Helvetica Neue"/>
                <a:ea typeface="Helvetica Neue"/>
                <a:cs typeface="Helvetica Neue"/>
                <a:sym typeface="Helvetica Neue"/>
              </a:rPr>
              <a:t> pour en apprendre davantage sur l’effet du changement de conductivité de l’eau sur le comportement du gobie à taches noires!</a:t>
            </a:r>
            <a:endParaRPr>
              <a:solidFill>
                <a:srgbClr val="0C1637"/>
              </a:solidFill>
            </a:endParaRPr>
          </a:p>
        </p:txBody>
      </p:sp>
      <p:pic>
        <p:nvPicPr>
          <p:cNvPr id="85" name="Google Shape;85;p8" descr="Un gobie à taches noires dans la paume d’une main." title="Personne tenant un gobie à taches noires."/>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000500" y="1482075"/>
            <a:ext cx="3602700" cy="2100300"/>
          </a:xfrm>
          <a:prstGeom prst="roundRect">
            <a:avLst>
              <a:gd name="adj" fmla="val 6661"/>
            </a:avLst>
          </a:prstGeom>
          <a:noFill/>
          <a:ln>
            <a:noFill/>
          </a:ln>
        </p:spPr>
      </p:pic>
      <p:graphicFrame>
        <p:nvGraphicFramePr>
          <p:cNvPr id="86" name="Google Shape;86;p8"/>
          <p:cNvGraphicFramePr/>
          <p:nvPr/>
        </p:nvGraphicFramePr>
        <p:xfrm>
          <a:off x="180300" y="5649513"/>
          <a:ext cx="7423000" cy="3824540"/>
        </p:xfrm>
        <a:graphic>
          <a:graphicData uri="http://schemas.openxmlformats.org/drawingml/2006/table">
            <a:tbl>
              <a:tblPr>
                <a:noFill/>
                <a:tableStyleId>{61531EBC-AC21-490A-8076-F1786AC9B7F3}</a:tableStyleId>
              </a:tblPr>
              <a:tblGrid>
                <a:gridCol w="1052125">
                  <a:extLst>
                    <a:ext uri="{9D8B030D-6E8A-4147-A177-3AD203B41FA5}">
                      <a16:colId xmlns:a16="http://schemas.microsoft.com/office/drawing/2014/main" val="20000"/>
                    </a:ext>
                  </a:extLst>
                </a:gridCol>
                <a:gridCol w="1373625">
                  <a:extLst>
                    <a:ext uri="{9D8B030D-6E8A-4147-A177-3AD203B41FA5}">
                      <a16:colId xmlns:a16="http://schemas.microsoft.com/office/drawing/2014/main" val="20001"/>
                    </a:ext>
                  </a:extLst>
                </a:gridCol>
                <a:gridCol w="2553325">
                  <a:extLst>
                    <a:ext uri="{9D8B030D-6E8A-4147-A177-3AD203B41FA5}">
                      <a16:colId xmlns:a16="http://schemas.microsoft.com/office/drawing/2014/main" val="20002"/>
                    </a:ext>
                  </a:extLst>
                </a:gridCol>
                <a:gridCol w="2443925">
                  <a:extLst>
                    <a:ext uri="{9D8B030D-6E8A-4147-A177-3AD203B41FA5}">
                      <a16:colId xmlns:a16="http://schemas.microsoft.com/office/drawing/2014/main" val="20003"/>
                    </a:ext>
                  </a:extLst>
                </a:gridCol>
              </a:tblGrid>
              <a:tr h="509350">
                <a:tc>
                  <a:txBody>
                    <a:bodyPr/>
                    <a:lstStyle/>
                    <a:p>
                      <a:pPr marL="0" lvl="0" indent="0" algn="ctr" rtl="0">
                        <a:spcBef>
                          <a:spcPts val="0"/>
                        </a:spcBef>
                        <a:spcAft>
                          <a:spcPts val="0"/>
                        </a:spcAft>
                        <a:buNone/>
                      </a:pPr>
                      <a:r>
                        <a:rPr lang="fr-CA" sz="1200" b="1">
                          <a:solidFill>
                            <a:schemeClr val="lt1"/>
                          </a:solidFill>
                          <a:latin typeface="Helvetica Neue"/>
                          <a:ea typeface="Helvetica Neue"/>
                          <a:cs typeface="Helvetica Neue"/>
                          <a:sym typeface="Helvetica Neue"/>
                        </a:rPr>
                        <a:t>Facteur abiotique</a:t>
                      </a:r>
                      <a:endParaRPr sz="1200" b="1">
                        <a:solidFill>
                          <a:schemeClr val="lt1"/>
                        </a:solidFill>
                        <a:latin typeface="Helvetica Neue"/>
                        <a:ea typeface="Helvetica Neue"/>
                        <a:cs typeface="Helvetica Neue"/>
                        <a:sym typeface="Helvetica Neue"/>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C1637"/>
                    </a:solidFill>
                  </a:tcPr>
                </a:tc>
                <a:tc>
                  <a:txBody>
                    <a:bodyPr/>
                    <a:lstStyle/>
                    <a:p>
                      <a:pPr marL="0" lvl="0" indent="0" algn="ctr" rtl="0">
                        <a:spcBef>
                          <a:spcPts val="0"/>
                        </a:spcBef>
                        <a:spcAft>
                          <a:spcPts val="0"/>
                        </a:spcAft>
                        <a:buNone/>
                      </a:pPr>
                      <a:r>
                        <a:rPr lang="fr-CA" sz="1200" b="1">
                          <a:solidFill>
                            <a:schemeClr val="lt1"/>
                          </a:solidFill>
                          <a:latin typeface="Helvetica Neue"/>
                          <a:ea typeface="Helvetica Neue"/>
                          <a:cs typeface="Helvetica Neue"/>
                          <a:sym typeface="Helvetica Neue"/>
                        </a:rPr>
                        <a:t>Signification</a:t>
                      </a:r>
                      <a:endParaRPr sz="1200" b="1">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C1637"/>
                    </a:solidFill>
                  </a:tcPr>
                </a:tc>
                <a:tc>
                  <a:txBody>
                    <a:bodyPr/>
                    <a:lstStyle/>
                    <a:p>
                      <a:pPr marL="0" lvl="0" indent="0" algn="ctr" rtl="0">
                        <a:spcBef>
                          <a:spcPts val="0"/>
                        </a:spcBef>
                        <a:spcAft>
                          <a:spcPts val="0"/>
                        </a:spcAft>
                        <a:buNone/>
                      </a:pPr>
                      <a:r>
                        <a:rPr lang="fr-CA" sz="1200" b="1">
                          <a:solidFill>
                            <a:schemeClr val="lt1"/>
                          </a:solidFill>
                          <a:latin typeface="Helvetica Neue"/>
                          <a:ea typeface="Helvetica Neue"/>
                          <a:cs typeface="Helvetica Neue"/>
                          <a:sym typeface="Helvetica Neue"/>
                        </a:rPr>
                        <a:t>Qualité de l’habitat</a:t>
                      </a:r>
                      <a:endParaRPr sz="1200" b="1">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C1637"/>
                    </a:solidFill>
                  </a:tcPr>
                </a:tc>
                <a:tc>
                  <a:txBody>
                    <a:bodyPr/>
                    <a:lstStyle/>
                    <a:p>
                      <a:pPr marL="0" lvl="0" indent="0" algn="ctr" rtl="0">
                        <a:spcBef>
                          <a:spcPts val="0"/>
                        </a:spcBef>
                        <a:spcAft>
                          <a:spcPts val="0"/>
                        </a:spcAft>
                        <a:buNone/>
                      </a:pPr>
                      <a:r>
                        <a:rPr lang="fr-CA" sz="1200" b="1">
                          <a:solidFill>
                            <a:schemeClr val="lt1"/>
                          </a:solidFill>
                          <a:latin typeface="Helvetica Neue"/>
                          <a:ea typeface="Helvetica Neue"/>
                          <a:cs typeface="Helvetica Neue"/>
                          <a:sym typeface="Helvetica Neue"/>
                        </a:rPr>
                        <a:t>Comportement alimentaire du gobie à taches noires</a:t>
                      </a:r>
                      <a:endParaRPr sz="1200" b="1">
                        <a:solidFill>
                          <a:schemeClr val="lt1"/>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C1637"/>
                    </a:solidFill>
                  </a:tcPr>
                </a:tc>
                <a:extLst>
                  <a:ext uri="{0D108BD9-81ED-4DB2-BD59-A6C34878D82A}">
                    <a16:rowId xmlns:a16="http://schemas.microsoft.com/office/drawing/2014/main" val="10000"/>
                  </a:ext>
                </a:extLst>
              </a:tr>
              <a:tr h="100425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Très faible conductivité</a:t>
                      </a:r>
                      <a:endParaRPr sz="1200">
                        <a:solidFill>
                          <a:srgbClr val="0C1637"/>
                        </a:solidFill>
                        <a:latin typeface="Helvetica Neue"/>
                        <a:ea typeface="Helvetica Neue"/>
                        <a:cs typeface="Helvetica Neue"/>
                        <a:sym typeface="Helvetica Neue"/>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 Très faible concentration d’ions dans l’eau</a:t>
                      </a:r>
                      <a:endParaRPr sz="12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b="1">
                          <a:solidFill>
                            <a:srgbClr val="0C1637"/>
                          </a:solidFill>
                          <a:latin typeface="Helvetica Neue"/>
                          <a:ea typeface="Helvetica Neue"/>
                          <a:cs typeface="Helvetica Neue"/>
                          <a:sym typeface="Helvetica Neue"/>
                        </a:rPr>
                        <a:t>Nulle</a:t>
                      </a:r>
                      <a:r>
                        <a:rPr lang="fr-CA" sz="1200">
                          <a:solidFill>
                            <a:srgbClr val="0C1637"/>
                          </a:solidFill>
                          <a:latin typeface="Helvetica Neue"/>
                          <a:ea typeface="Helvetica Neue"/>
                          <a:cs typeface="Helvetica Neue"/>
                          <a:sym typeface="Helvetica Neue"/>
                        </a:rPr>
                        <a:t> </a:t>
                      </a:r>
                      <a:endParaRPr sz="1200">
                        <a:solidFill>
                          <a:srgbClr val="0C1637"/>
                        </a:solidFill>
                        <a:latin typeface="Helvetica Neue"/>
                        <a:ea typeface="Helvetica Neue"/>
                        <a:cs typeface="Helvetica Neue"/>
                        <a:sym typeface="Helvetica Neue"/>
                      </a:endParaRPr>
                    </a:p>
                    <a:p>
                      <a:pPr marL="0" lvl="0" indent="0" algn="l" rtl="0">
                        <a:spcBef>
                          <a:spcPts val="500"/>
                        </a:spcBef>
                        <a:spcAft>
                          <a:spcPts val="0"/>
                        </a:spcAft>
                        <a:buNone/>
                      </a:pPr>
                      <a:r>
                        <a:rPr lang="fr-CA" sz="1100">
                          <a:solidFill>
                            <a:srgbClr val="0C1637"/>
                          </a:solidFill>
                          <a:latin typeface="Helvetica Neue"/>
                          <a:ea typeface="Helvetica Neue"/>
                          <a:cs typeface="Helvetica Neue"/>
                          <a:sym typeface="Helvetica Neue"/>
                        </a:rPr>
                        <a:t>Le gobie ne peut </a:t>
                      </a:r>
                      <a:br>
                        <a:rPr lang="fr-CA" sz="1100">
                          <a:solidFill>
                            <a:srgbClr val="0C1637"/>
                          </a:solidFill>
                          <a:latin typeface="Helvetica Neue"/>
                          <a:ea typeface="Helvetica Neue"/>
                          <a:cs typeface="Helvetica Neue"/>
                          <a:sym typeface="Helvetica Neue"/>
                        </a:rPr>
                      </a:br>
                      <a:r>
                        <a:rPr lang="fr-CA" sz="1100">
                          <a:solidFill>
                            <a:srgbClr val="0C1637"/>
                          </a:solidFill>
                          <a:latin typeface="Helvetica Neue"/>
                          <a:ea typeface="Helvetica Neue"/>
                          <a:cs typeface="Helvetica Neue"/>
                          <a:sym typeface="Helvetica Neue"/>
                        </a:rPr>
                        <a:t>s’y implanter.</a:t>
                      </a:r>
                      <a:endParaRPr sz="11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ctr" rtl="0">
                        <a:spcBef>
                          <a:spcPts val="0"/>
                        </a:spcBef>
                        <a:spcAft>
                          <a:spcPts val="0"/>
                        </a:spcAft>
                        <a:buNone/>
                      </a:pPr>
                      <a:r>
                        <a:rPr lang="fr-CA" sz="2100">
                          <a:solidFill>
                            <a:srgbClr val="0C1637"/>
                          </a:solidFill>
                          <a:latin typeface="Helvetica Neue"/>
                          <a:ea typeface="Helvetica Neue"/>
                          <a:cs typeface="Helvetica Neue"/>
                          <a:sym typeface="Helvetica Neue"/>
                        </a:rPr>
                        <a:t>✖</a:t>
                      </a:r>
                      <a:endParaRPr sz="21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extLst>
                  <a:ext uri="{0D108BD9-81ED-4DB2-BD59-A6C34878D82A}">
                    <a16:rowId xmlns:a16="http://schemas.microsoft.com/office/drawing/2014/main" val="10001"/>
                  </a:ext>
                </a:extLst>
              </a:tr>
              <a:tr h="100425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Faible conductivité</a:t>
                      </a:r>
                      <a:endParaRPr sz="1200">
                        <a:solidFill>
                          <a:srgbClr val="0C1637"/>
                        </a:solidFill>
                        <a:latin typeface="Helvetica Neue"/>
                        <a:ea typeface="Helvetica Neue"/>
                        <a:cs typeface="Helvetica Neue"/>
                        <a:sym typeface="Helvetica Neue"/>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 Concentration modérée d’ions dans l’eau</a:t>
                      </a:r>
                      <a:endParaRPr sz="12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b="1">
                          <a:solidFill>
                            <a:srgbClr val="0C1637"/>
                          </a:solidFill>
                          <a:latin typeface="Helvetica Neue"/>
                          <a:ea typeface="Helvetica Neue"/>
                          <a:cs typeface="Helvetica Neue"/>
                          <a:sym typeface="Helvetica Neue"/>
                        </a:rPr>
                        <a:t>Moyenne</a:t>
                      </a:r>
                      <a:endParaRPr sz="1200">
                        <a:solidFill>
                          <a:srgbClr val="0C1637"/>
                        </a:solidFill>
                        <a:latin typeface="Helvetica Neue"/>
                        <a:ea typeface="Helvetica Neue"/>
                        <a:cs typeface="Helvetica Neue"/>
                        <a:sym typeface="Helvetica Neue"/>
                      </a:endParaRPr>
                    </a:p>
                    <a:p>
                      <a:pPr marL="0" lvl="0" indent="0" algn="l" rtl="0">
                        <a:spcBef>
                          <a:spcPts val="500"/>
                        </a:spcBef>
                        <a:spcAft>
                          <a:spcPts val="0"/>
                        </a:spcAft>
                        <a:buNone/>
                      </a:pPr>
                      <a:r>
                        <a:rPr lang="fr-CA" sz="1100">
                          <a:solidFill>
                            <a:srgbClr val="0C1637"/>
                          </a:solidFill>
                          <a:latin typeface="Helvetica Neue"/>
                          <a:ea typeface="Helvetica Neue"/>
                          <a:cs typeface="Helvetica Neue"/>
                          <a:sym typeface="Helvetica Neue"/>
                        </a:rPr>
                        <a:t>Le gobie sera </a:t>
                      </a:r>
                      <a:br>
                        <a:rPr lang="fr-CA" sz="1100">
                          <a:solidFill>
                            <a:srgbClr val="0C1637"/>
                          </a:solidFill>
                          <a:latin typeface="Helvetica Neue"/>
                          <a:ea typeface="Helvetica Neue"/>
                          <a:cs typeface="Helvetica Neue"/>
                          <a:sym typeface="Helvetica Neue"/>
                        </a:rPr>
                      </a:br>
                      <a:r>
                        <a:rPr lang="fr-CA" sz="1100">
                          <a:solidFill>
                            <a:srgbClr val="0C1637"/>
                          </a:solidFill>
                          <a:latin typeface="Helvetica Neue"/>
                          <a:ea typeface="Helvetica Neue"/>
                          <a:cs typeface="Helvetica Neue"/>
                          <a:sym typeface="Helvetica Neue"/>
                        </a:rPr>
                        <a:t>stressé.</a:t>
                      </a:r>
                      <a:endParaRPr sz="11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b="1">
                          <a:solidFill>
                            <a:srgbClr val="0C1637"/>
                          </a:solidFill>
                          <a:latin typeface="Helvetica Neue"/>
                          <a:ea typeface="Helvetica Neue"/>
                          <a:cs typeface="Helvetica Neue"/>
                          <a:sym typeface="Helvetica Neue"/>
                        </a:rPr>
                        <a:t>Alimentation sélective</a:t>
                      </a:r>
                      <a:endParaRPr sz="1200" b="1">
                        <a:solidFill>
                          <a:srgbClr val="0C1637"/>
                        </a:solidFill>
                        <a:latin typeface="Helvetica Neue"/>
                        <a:ea typeface="Helvetica Neue"/>
                        <a:cs typeface="Helvetica Neue"/>
                        <a:sym typeface="Helvetica Neue"/>
                      </a:endParaRPr>
                    </a:p>
                    <a:p>
                      <a:pPr marL="0" lvl="0" indent="0" algn="l" rtl="0">
                        <a:spcBef>
                          <a:spcPts val="500"/>
                        </a:spcBef>
                        <a:spcAft>
                          <a:spcPts val="500"/>
                        </a:spcAft>
                        <a:buNone/>
                      </a:pPr>
                      <a:r>
                        <a:rPr lang="fr-CA" sz="1100">
                          <a:solidFill>
                            <a:srgbClr val="0C1637"/>
                          </a:solidFill>
                          <a:latin typeface="Helvetica Neue"/>
                          <a:ea typeface="Helvetica Neue"/>
                          <a:cs typeface="Helvetica Neue"/>
                          <a:sym typeface="Helvetica Neue"/>
                        </a:rPr>
                        <a:t>Le gobie se nourrira d’invertébrés qui vivent au fond du fleuve.</a:t>
                      </a:r>
                      <a:endParaRPr sz="11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0C1637"/>
                      </a:solidFill>
                      <a:prstDash val="solid"/>
                      <a:round/>
                      <a:headEnd type="none" w="sm" len="sm"/>
                      <a:tailEnd type="none" w="sm" len="sm"/>
                    </a:lnB>
                    <a:solidFill>
                      <a:srgbClr val="E7EDED"/>
                    </a:solidFill>
                  </a:tcPr>
                </a:tc>
                <a:extLst>
                  <a:ext uri="{0D108BD9-81ED-4DB2-BD59-A6C34878D82A}">
                    <a16:rowId xmlns:a16="http://schemas.microsoft.com/office/drawing/2014/main" val="10002"/>
                  </a:ext>
                </a:extLst>
              </a:tr>
              <a:tr h="1004250">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Conductivité élevée</a:t>
                      </a:r>
                      <a:endParaRPr sz="1200">
                        <a:solidFill>
                          <a:srgbClr val="0C1637"/>
                        </a:solidFill>
                        <a:latin typeface="Helvetica Neue"/>
                        <a:ea typeface="Helvetica Neue"/>
                        <a:cs typeface="Helvetica Neue"/>
                        <a:sym typeface="Helvetica Neue"/>
                      </a:endParaRPr>
                    </a:p>
                  </a:txBody>
                  <a:tcPr marL="91425" marR="91425" marT="91425" marB="91425" anchor="ctr">
                    <a:lnL w="9525" cap="flat" cmpd="sng">
                      <a:solidFill>
                        <a:srgbClr val="9E9E9E">
                          <a:alpha val="0"/>
                        </a:srgbClr>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a:solidFill>
                            <a:srgbClr val="0C1637"/>
                          </a:solidFill>
                          <a:latin typeface="Helvetica Neue"/>
                          <a:ea typeface="Helvetica Neue"/>
                          <a:cs typeface="Helvetica Neue"/>
                          <a:sym typeface="Helvetica Neue"/>
                        </a:rPr>
                        <a:t>🠉 Concentration élevée d’ions dans l’eau</a:t>
                      </a:r>
                      <a:endParaRPr sz="12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b="1">
                          <a:solidFill>
                            <a:srgbClr val="0C1637"/>
                          </a:solidFill>
                          <a:latin typeface="Helvetica Neue"/>
                          <a:ea typeface="Helvetica Neue"/>
                          <a:cs typeface="Helvetica Neue"/>
                          <a:sym typeface="Helvetica Neue"/>
                        </a:rPr>
                        <a:t>Excellente</a:t>
                      </a:r>
                      <a:endParaRPr sz="1200">
                        <a:solidFill>
                          <a:srgbClr val="0C1637"/>
                        </a:solidFill>
                        <a:latin typeface="Helvetica Neue"/>
                        <a:ea typeface="Helvetica Neue"/>
                        <a:cs typeface="Helvetica Neue"/>
                        <a:sym typeface="Helvetica Neue"/>
                      </a:endParaRPr>
                    </a:p>
                    <a:p>
                      <a:pPr marL="0" lvl="0" indent="0" algn="l" rtl="0">
                        <a:spcBef>
                          <a:spcPts val="500"/>
                        </a:spcBef>
                        <a:spcAft>
                          <a:spcPts val="0"/>
                        </a:spcAft>
                        <a:buNone/>
                      </a:pPr>
                      <a:r>
                        <a:rPr lang="fr-CA" sz="1100">
                          <a:solidFill>
                            <a:srgbClr val="0C1637"/>
                          </a:solidFill>
                          <a:latin typeface="Helvetica Neue"/>
                          <a:ea typeface="Helvetica Neue"/>
                          <a:cs typeface="Helvetica Neue"/>
                          <a:sym typeface="Helvetica Neue"/>
                        </a:rPr>
                        <a:t>Le gobie sera </a:t>
                      </a:r>
                      <a:br>
                        <a:rPr lang="fr-CA" sz="1100">
                          <a:solidFill>
                            <a:srgbClr val="0C1637"/>
                          </a:solidFill>
                          <a:latin typeface="Helvetica Neue"/>
                          <a:ea typeface="Helvetica Neue"/>
                          <a:cs typeface="Helvetica Neue"/>
                          <a:sym typeface="Helvetica Neue"/>
                        </a:rPr>
                      </a:br>
                      <a:r>
                        <a:rPr lang="fr-CA" sz="1100">
                          <a:solidFill>
                            <a:srgbClr val="0C1637"/>
                          </a:solidFill>
                          <a:latin typeface="Helvetica Neue"/>
                          <a:ea typeface="Helvetica Neue"/>
                          <a:cs typeface="Helvetica Neue"/>
                          <a:sym typeface="Helvetica Neue"/>
                        </a:rPr>
                        <a:t>détendu.</a:t>
                      </a:r>
                      <a:endParaRPr sz="110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DED"/>
                    </a:solidFill>
                  </a:tcPr>
                </a:tc>
                <a:tc>
                  <a:txBody>
                    <a:bodyPr/>
                    <a:lstStyle/>
                    <a:p>
                      <a:pPr marL="0" lvl="0" indent="0" algn="l" rtl="0">
                        <a:spcBef>
                          <a:spcPts val="0"/>
                        </a:spcBef>
                        <a:spcAft>
                          <a:spcPts val="0"/>
                        </a:spcAft>
                        <a:buNone/>
                      </a:pPr>
                      <a:r>
                        <a:rPr lang="fr-CA" sz="1200" b="1" dirty="0">
                          <a:solidFill>
                            <a:srgbClr val="0C1637"/>
                          </a:solidFill>
                          <a:latin typeface="Helvetica Neue"/>
                          <a:ea typeface="Helvetica Neue"/>
                          <a:cs typeface="Helvetica Neue"/>
                          <a:sym typeface="Helvetica Neue"/>
                        </a:rPr>
                        <a:t>Alimentation généraliste</a:t>
                      </a:r>
                      <a:endParaRPr sz="1200" b="1" dirty="0">
                        <a:solidFill>
                          <a:srgbClr val="0C1637"/>
                        </a:solidFill>
                        <a:latin typeface="Helvetica Neue"/>
                        <a:ea typeface="Helvetica Neue"/>
                        <a:cs typeface="Helvetica Neue"/>
                        <a:sym typeface="Helvetica Neue"/>
                      </a:endParaRPr>
                    </a:p>
                    <a:p>
                      <a:pPr marL="0" lvl="0" indent="0" algn="l" rtl="0">
                        <a:spcBef>
                          <a:spcPts val="500"/>
                        </a:spcBef>
                        <a:spcAft>
                          <a:spcPts val="500"/>
                        </a:spcAft>
                        <a:buNone/>
                      </a:pPr>
                      <a:r>
                        <a:rPr lang="fr-CA" sz="1100" dirty="0">
                          <a:solidFill>
                            <a:srgbClr val="0C1637"/>
                          </a:solidFill>
                          <a:latin typeface="Helvetica Neue"/>
                          <a:ea typeface="Helvetica Neue"/>
                          <a:cs typeface="Helvetica Neue"/>
                          <a:sym typeface="Helvetica Neue"/>
                        </a:rPr>
                        <a:t>Le gobie se nourrit à la fois d'invertébrés qui vivent sur le sol de la rivière, y compris les moules zébrées, et d'invertébrés qui vivent dans la </a:t>
                      </a:r>
                      <a:r>
                        <a:rPr lang="fr-CA" sz="1100" u="sng" dirty="0">
                          <a:solidFill>
                            <a:schemeClr val="hlink"/>
                          </a:solidFill>
                          <a:latin typeface="Helvetica Neue"/>
                          <a:ea typeface="Helvetica Neue"/>
                          <a:cs typeface="Helvetica Neue"/>
                          <a:sym typeface="Helvetica Neue"/>
                          <a:hlinkClick r:id="rId5"/>
                        </a:rPr>
                        <a:t>colonne d’eau</a:t>
                      </a:r>
                      <a:r>
                        <a:rPr lang="fr-CA" sz="1100" dirty="0">
                          <a:solidFill>
                            <a:srgbClr val="0C1637"/>
                          </a:solidFill>
                          <a:latin typeface="Helvetica Neue"/>
                          <a:ea typeface="Helvetica Neue"/>
                          <a:cs typeface="Helvetica Neue"/>
                          <a:sym typeface="Helvetica Neue"/>
                        </a:rPr>
                        <a:t>.</a:t>
                      </a:r>
                      <a:endParaRPr sz="1100" dirty="0">
                        <a:solidFill>
                          <a:srgbClr val="0C1637"/>
                        </a:solidFill>
                        <a:latin typeface="Helvetica Neue"/>
                        <a:ea typeface="Helvetica Neue"/>
                        <a:cs typeface="Helvetica Neue"/>
                        <a:sym typeface="Helvetica Neue"/>
                      </a:endParaRPr>
                    </a:p>
                  </a:txBody>
                  <a:tcPr marL="91425" marR="91425" marT="91425" marB="91425" anchor="ctr">
                    <a:lnL w="2857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C1637"/>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DED"/>
                    </a:solidFill>
                  </a:tcPr>
                </a:tc>
                <a:extLst>
                  <a:ext uri="{0D108BD9-81ED-4DB2-BD59-A6C34878D82A}">
                    <a16:rowId xmlns:a16="http://schemas.microsoft.com/office/drawing/2014/main" val="10003"/>
                  </a:ext>
                </a:extLst>
              </a:tr>
            </a:tbl>
          </a:graphicData>
        </a:graphic>
      </p:graphicFrame>
      <p:pic>
        <p:nvPicPr>
          <p:cNvPr id="87" name="Google Shape;87;p8" descr="Dessin d’un gobie à taches noires et à écailles brunes tourné sur le dos parce qu’il est mort." title=" Dessin à l’envers d’un gobie à taches noires."/>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3899558" y="6417750"/>
            <a:ext cx="1150356" cy="537293"/>
          </a:xfrm>
          <a:prstGeom prst="rect">
            <a:avLst/>
          </a:prstGeom>
          <a:noFill/>
          <a:ln>
            <a:noFill/>
          </a:ln>
        </p:spPr>
      </p:pic>
      <p:pic>
        <p:nvPicPr>
          <p:cNvPr id="88" name="Google Shape;88;p8" descr="Dessin d’un gobie à taches noires et à écailles brunes nageant dans les eaux bleues. À sa tête, on voit que le poisson est stressé." title="Dessin d’un gobie à taches noires stressé. "/>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3899558" y="7511452"/>
            <a:ext cx="1150355" cy="510692"/>
          </a:xfrm>
          <a:prstGeom prst="rect">
            <a:avLst/>
          </a:prstGeom>
          <a:noFill/>
          <a:ln>
            <a:noFill/>
          </a:ln>
        </p:spPr>
      </p:pic>
      <p:pic>
        <p:nvPicPr>
          <p:cNvPr id="89" name="Google Shape;89;p8" descr="Dessin d’un gobie à taches noires et à écailles brunes nageant avec bonheur dans les eaux bleues." title="Dessin d’un gobie à taches noires détendu. "/>
          <p:cNvPicPr preferRelativeResize="0"/>
          <p:nvPr/>
        </p:nvPicPr>
        <p:blipFill rotWithShape="1">
          <a:blip r:embed="rId8" cstate="print">
            <a:alphaModFix/>
            <a:extLst>
              <a:ext uri="{28A0092B-C50C-407E-A947-70E740481C1C}">
                <a14:useLocalDpi xmlns:a14="http://schemas.microsoft.com/office/drawing/2010/main"/>
              </a:ext>
            </a:extLst>
          </a:blip>
          <a:srcRect r="-381"/>
          <a:stretch/>
        </p:blipFill>
        <p:spPr>
          <a:xfrm>
            <a:off x="3899558" y="8558381"/>
            <a:ext cx="1150356" cy="510669"/>
          </a:xfrm>
          <a:prstGeom prst="rect">
            <a:avLst/>
          </a:prstGeom>
          <a:noFill/>
          <a:ln>
            <a:noFill/>
          </a:ln>
        </p:spPr>
      </p:pic>
      <p:sp>
        <p:nvSpPr>
          <p:cNvPr id="90" name="Google Shape;90;p8"/>
          <p:cNvSpPr txBox="1">
            <a:spLocks noGrp="1"/>
          </p:cNvSpPr>
          <p:nvPr>
            <p:ph type="sldNum" idx="12"/>
          </p:nvPr>
        </p:nvSpPr>
        <p:spPr>
          <a:xfrm>
            <a:off x="7400225" y="9686375"/>
            <a:ext cx="378600" cy="378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fr-CA"/>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182875" y="879125"/>
            <a:ext cx="2013000" cy="437100"/>
          </a:xfrm>
          <a:prstGeom prst="rect">
            <a:avLst/>
          </a:prstGeom>
        </p:spPr>
        <p:txBody>
          <a:bodyPr spcFirstLastPara="1" wrap="square" lIns="91425" tIns="72000" rIns="91425" bIns="91425" anchor="ctr" anchorCtr="0">
            <a:noAutofit/>
          </a:bodyPr>
          <a:lstStyle/>
          <a:p>
            <a:pPr marL="0" lvl="0" indent="0" algn="l" rtl="0">
              <a:spcBef>
                <a:spcPts val="0"/>
              </a:spcBef>
              <a:spcAft>
                <a:spcPts val="0"/>
              </a:spcAft>
              <a:buNone/>
            </a:pPr>
            <a:r>
              <a:rPr lang="fr-CA" sz="1400"/>
              <a:t>La réaction en chaîne</a:t>
            </a:r>
            <a:endParaRPr sz="1400">
              <a:latin typeface="Helvetica Neue"/>
              <a:ea typeface="Helvetica Neue"/>
              <a:cs typeface="Helvetica Neue"/>
              <a:sym typeface="Helvetica Neue"/>
            </a:endParaRPr>
          </a:p>
        </p:txBody>
      </p:sp>
      <p:sp>
        <p:nvSpPr>
          <p:cNvPr id="96" name="Google Shape;96;p9"/>
          <p:cNvSpPr txBox="1">
            <a:spLocks noGrp="1"/>
          </p:cNvSpPr>
          <p:nvPr>
            <p:ph type="body" idx="1"/>
          </p:nvPr>
        </p:nvSpPr>
        <p:spPr>
          <a:xfrm>
            <a:off x="180300" y="1482075"/>
            <a:ext cx="3591600" cy="1577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a:t>Le changement climatique facilite l’adaptation des espèces envahissantes et leur propagation dans de nouvelles zones. Les espèces envahissantes et le changement climatique contribuent tous deux à la réduction de la biodiversité indigène. La perte d’espèces indigènes et la multiplication des espèces envahissantes rendent l’environnement</a:t>
            </a:r>
            <a:endParaRPr sz="1200" b="0">
              <a:solidFill>
                <a:srgbClr val="0C1637"/>
              </a:solidFill>
              <a:latin typeface="Helvetica Neue"/>
              <a:ea typeface="Helvetica Neue"/>
              <a:cs typeface="Helvetica Neue"/>
              <a:sym typeface="Helvetica Neue"/>
            </a:endParaRPr>
          </a:p>
        </p:txBody>
      </p:sp>
      <p:sp>
        <p:nvSpPr>
          <p:cNvPr id="97" name="Google Shape;97;p9"/>
          <p:cNvSpPr txBox="1">
            <a:spLocks noGrp="1"/>
          </p:cNvSpPr>
          <p:nvPr>
            <p:ph type="body" idx="1"/>
          </p:nvPr>
        </p:nvSpPr>
        <p:spPr>
          <a:xfrm>
            <a:off x="4004325" y="1482075"/>
            <a:ext cx="3591600" cy="15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plus vulnérable aux changements et, de ce fait, plus vulnérable aux espèces envahissantes.</a:t>
            </a:r>
            <a:endParaRPr/>
          </a:p>
          <a:p>
            <a:pPr marL="0" lvl="0" indent="0" algn="l" rtl="0">
              <a:spcBef>
                <a:spcPts val="1000"/>
              </a:spcBef>
              <a:spcAft>
                <a:spcPts val="1000"/>
              </a:spcAft>
              <a:buNone/>
            </a:pPr>
            <a:r>
              <a:rPr lang="fr-CA"/>
              <a:t>Dans l’ensemble, ce cycle combinant changement climatique et espèces envahissantes complique la protection de l’environnement de même que celle de la faune et de la flore qui y vivent.</a:t>
            </a:r>
            <a:endParaRPr/>
          </a:p>
        </p:txBody>
      </p:sp>
      <p:sp>
        <p:nvSpPr>
          <p:cNvPr id="98" name="Google Shape;98;p9"/>
          <p:cNvSpPr txBox="1"/>
          <p:nvPr/>
        </p:nvSpPr>
        <p:spPr>
          <a:xfrm>
            <a:off x="2033425" y="4651463"/>
            <a:ext cx="4029900" cy="4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CA" b="1">
                <a:solidFill>
                  <a:srgbClr val="0C1637"/>
                </a:solidFill>
                <a:latin typeface="Helvetica Neue"/>
                <a:ea typeface="Helvetica Neue"/>
                <a:cs typeface="Helvetica Neue"/>
                <a:sym typeface="Helvetica Neue"/>
              </a:rPr>
              <a:t>L’EFFET DU CHANGEMENT CLIMATIQUE</a:t>
            </a:r>
            <a:endParaRPr sz="1400" b="1" i="0" u="none" strike="noStrike" cap="none">
              <a:solidFill>
                <a:srgbClr val="0C1637"/>
              </a:solidFill>
              <a:latin typeface="Helvetica Neue"/>
              <a:ea typeface="Helvetica Neue"/>
              <a:cs typeface="Helvetica Neue"/>
              <a:sym typeface="Helvetica Neue"/>
            </a:endParaRPr>
          </a:p>
        </p:txBody>
      </p:sp>
      <p:sp>
        <p:nvSpPr>
          <p:cNvPr id="99" name="Google Shape;99;p9"/>
          <p:cNvSpPr txBox="1"/>
          <p:nvPr/>
        </p:nvSpPr>
        <p:spPr>
          <a:xfrm>
            <a:off x="2775055" y="3368000"/>
            <a:ext cx="22224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rgbClr val="0C1637"/>
                </a:solidFill>
                <a:latin typeface="Helvetica Neue"/>
                <a:ea typeface="Helvetica Neue"/>
                <a:cs typeface="Helvetica Neue"/>
                <a:sym typeface="Helvetica Neue"/>
              </a:rPr>
              <a:t>Les espèces envahissantes modifient les écosystèmes et les rendent vulnérables.</a:t>
            </a:r>
            <a:endParaRPr sz="1200">
              <a:solidFill>
                <a:srgbClr val="0C1637"/>
              </a:solidFill>
              <a:latin typeface="Helvetica Neue"/>
              <a:ea typeface="Helvetica Neue"/>
              <a:cs typeface="Helvetica Neue"/>
              <a:sym typeface="Helvetica Neue"/>
            </a:endParaRPr>
          </a:p>
        </p:txBody>
      </p:sp>
      <p:sp>
        <p:nvSpPr>
          <p:cNvPr id="100" name="Google Shape;100;p9"/>
          <p:cNvSpPr txBox="1"/>
          <p:nvPr/>
        </p:nvSpPr>
        <p:spPr>
          <a:xfrm>
            <a:off x="6093200" y="4160900"/>
            <a:ext cx="1502700" cy="8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rgbClr val="0C1637"/>
                </a:solidFill>
                <a:latin typeface="Helvetica Neue"/>
                <a:ea typeface="Helvetica Neue"/>
                <a:cs typeface="Helvetica Neue"/>
                <a:sym typeface="Helvetica Neue"/>
              </a:rPr>
              <a:t>Le changement climatique modifie les facteurs abiotiques.</a:t>
            </a:r>
            <a:endParaRPr sz="1200">
              <a:solidFill>
                <a:srgbClr val="0C1637"/>
              </a:solidFill>
              <a:latin typeface="Helvetica Neue"/>
              <a:ea typeface="Helvetica Neue"/>
              <a:cs typeface="Helvetica Neue"/>
              <a:sym typeface="Helvetica Neue"/>
            </a:endParaRPr>
          </a:p>
        </p:txBody>
      </p:sp>
      <p:sp>
        <p:nvSpPr>
          <p:cNvPr id="101" name="Google Shape;101;p9"/>
          <p:cNvSpPr txBox="1"/>
          <p:nvPr/>
        </p:nvSpPr>
        <p:spPr>
          <a:xfrm>
            <a:off x="4859275" y="5579150"/>
            <a:ext cx="1876200" cy="79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rgbClr val="0C1637"/>
                </a:solidFill>
                <a:latin typeface="Helvetica Neue"/>
                <a:ea typeface="Helvetica Neue"/>
                <a:cs typeface="Helvetica Neue"/>
                <a:sym typeface="Helvetica Neue"/>
              </a:rPr>
              <a:t>Les écosystèmes deviennent encore plus vulnérables à ces effets.</a:t>
            </a:r>
            <a:endParaRPr sz="1200">
              <a:solidFill>
                <a:srgbClr val="0C1637"/>
              </a:solidFill>
              <a:latin typeface="Helvetica Neue"/>
              <a:ea typeface="Helvetica Neue"/>
              <a:cs typeface="Helvetica Neue"/>
              <a:sym typeface="Helvetica Neue"/>
            </a:endParaRPr>
          </a:p>
        </p:txBody>
      </p:sp>
      <p:sp>
        <p:nvSpPr>
          <p:cNvPr id="102" name="Google Shape;102;p9"/>
          <p:cNvSpPr txBox="1"/>
          <p:nvPr/>
        </p:nvSpPr>
        <p:spPr>
          <a:xfrm>
            <a:off x="1412625" y="5540000"/>
            <a:ext cx="2646900" cy="8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rgbClr val="0C1637"/>
                </a:solidFill>
                <a:latin typeface="Helvetica Neue"/>
                <a:ea typeface="Helvetica Neue"/>
                <a:cs typeface="Helvetica Neue"/>
                <a:sym typeface="Helvetica Neue"/>
              </a:rPr>
              <a:t>Les changements abiotiques créent des conditions d’habitat qui attirent des espèces envahissantes plus nombreuses. </a:t>
            </a:r>
            <a:endParaRPr sz="1200">
              <a:solidFill>
                <a:srgbClr val="0C1637"/>
              </a:solidFill>
              <a:latin typeface="Helvetica Neue"/>
              <a:ea typeface="Helvetica Neue"/>
              <a:cs typeface="Helvetica Neue"/>
              <a:sym typeface="Helvetica Neue"/>
            </a:endParaRPr>
          </a:p>
        </p:txBody>
      </p:sp>
      <p:sp>
        <p:nvSpPr>
          <p:cNvPr id="103" name="Google Shape;103;p9"/>
          <p:cNvSpPr txBox="1"/>
          <p:nvPr/>
        </p:nvSpPr>
        <p:spPr>
          <a:xfrm>
            <a:off x="179625" y="4242750"/>
            <a:ext cx="1818600" cy="94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200">
                <a:solidFill>
                  <a:srgbClr val="0C1637"/>
                </a:solidFill>
                <a:latin typeface="Helvetica Neue"/>
                <a:ea typeface="Helvetica Neue"/>
                <a:cs typeface="Helvetica Neue"/>
                <a:sym typeface="Helvetica Neue"/>
              </a:rPr>
              <a:t>Ces changements influent sur le comportement des espèces envahissantes.</a:t>
            </a:r>
            <a:endParaRPr sz="1200">
              <a:solidFill>
                <a:srgbClr val="0C1637"/>
              </a:solidFill>
              <a:latin typeface="Helvetica Neue"/>
              <a:ea typeface="Helvetica Neue"/>
              <a:cs typeface="Helvetica Neue"/>
              <a:sym typeface="Helvetica Neue"/>
            </a:endParaRPr>
          </a:p>
        </p:txBody>
      </p:sp>
      <p:sp>
        <p:nvSpPr>
          <p:cNvPr id="104" name="Google Shape;104;p9"/>
          <p:cNvSpPr txBox="1"/>
          <p:nvPr/>
        </p:nvSpPr>
        <p:spPr>
          <a:xfrm>
            <a:off x="179625" y="6843000"/>
            <a:ext cx="5572200" cy="43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rgbClr val="FFFFFF"/>
                </a:solidFill>
                <a:latin typeface="Helvetica Neue"/>
                <a:ea typeface="Helvetica Neue"/>
                <a:cs typeface="Helvetica Neue"/>
                <a:sym typeface="Helvetica Neue"/>
              </a:rPr>
              <a:t>Les répercussions des changements de comportement alimentaire</a:t>
            </a:r>
            <a:endParaRPr>
              <a:solidFill>
                <a:srgbClr val="FFFFFF"/>
              </a:solidFill>
              <a:latin typeface="Helvetica Neue"/>
              <a:ea typeface="Helvetica Neue"/>
              <a:cs typeface="Helvetica Neue"/>
              <a:sym typeface="Helvetica Neue"/>
            </a:endParaRPr>
          </a:p>
        </p:txBody>
      </p:sp>
      <p:sp>
        <p:nvSpPr>
          <p:cNvPr id="105" name="Google Shape;105;p9"/>
          <p:cNvSpPr txBox="1">
            <a:spLocks noGrp="1"/>
          </p:cNvSpPr>
          <p:nvPr>
            <p:ph type="body" idx="1"/>
          </p:nvPr>
        </p:nvSpPr>
        <p:spPr>
          <a:xfrm>
            <a:off x="179625" y="7375750"/>
            <a:ext cx="3583500" cy="2499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fr-CA"/>
              <a:t>Quand le gobie à taches noires s’installe et envahit des habitats à conductivité élevée, il mange plus de moules zébrées. C’est en soi un problème, car la moule zébrée est également une espèce envahissante dont les tissus accumulent de nombreuses toxines. Lorsque le gobie se nourrit de moules zébrées, il consomme aussi ces toxines. Il en va de même des animaux qui mangent le gobie et les toxines. La concentration de toxines augmente donc dans les niveaux élevés de la chaîne alimentaire, entraînant des problèmes de santé et la mortalité. C’est ce qu’on appelle la bioamplification.</a:t>
            </a:r>
            <a:endParaRPr/>
          </a:p>
        </p:txBody>
      </p:sp>
      <p:pic>
        <p:nvPicPr>
          <p:cNvPr id="106" name="Google Shape;106;p9" descr="Une moule zébrée d’un brun pâle, dans le sable, est couverte de zébrures en zigzags foncés." title="Une moule zébrée dans le sable."/>
          <p:cNvPicPr preferRelativeResize="0"/>
          <p:nvPr/>
        </p:nvPicPr>
        <p:blipFill rotWithShape="1">
          <a:blip r:embed="rId3" cstate="print">
            <a:alphaModFix/>
            <a:extLst>
              <a:ext uri="{28A0092B-C50C-407E-A947-70E740481C1C}">
                <a14:useLocalDpi xmlns:a14="http://schemas.microsoft.com/office/drawing/2010/main"/>
              </a:ext>
            </a:extLst>
          </a:blip>
          <a:srcRect l="-79"/>
          <a:stretch/>
        </p:blipFill>
        <p:spPr>
          <a:xfrm>
            <a:off x="3996975" y="7544750"/>
            <a:ext cx="3606300" cy="2100300"/>
          </a:xfrm>
          <a:prstGeom prst="roundRect">
            <a:avLst>
              <a:gd name="adj" fmla="val 7287"/>
            </a:avLst>
          </a:prstGeom>
          <a:noFill/>
          <a:ln>
            <a:noFill/>
          </a:ln>
        </p:spPr>
      </p:pic>
      <p:sp>
        <p:nvSpPr>
          <p:cNvPr id="107" name="Google Shape;107;p9"/>
          <p:cNvSpPr txBox="1">
            <a:spLocks noGrp="1"/>
          </p:cNvSpPr>
          <p:nvPr>
            <p:ph type="sldNum" idx="12"/>
          </p:nvPr>
        </p:nvSpPr>
        <p:spPr>
          <a:xfrm>
            <a:off x="7400225" y="9686375"/>
            <a:ext cx="378600" cy="378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fr-CA"/>
              <a:t>3</a:t>
            </a:fld>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Custom</PresentationFormat>
  <Paragraphs>61</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Nunito</vt:lpstr>
      <vt:lpstr>Arial</vt:lpstr>
      <vt:lpstr>Helvetica Neue</vt:lpstr>
      <vt:lpstr>Ocean School 2.0</vt:lpstr>
      <vt:lpstr>Gobie à taches noires (Neogobius melanostomus)</vt:lpstr>
      <vt:lpstr>Le changement climatique et le gobie à taches noires</vt:lpstr>
      <vt:lpstr>La réaction en chaîne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 à taches noires (Neogobius melanostomus)</dc:title>
  <dc:creator>Lenovo</dc:creator>
  <cp:lastModifiedBy>Lenovo</cp:lastModifiedBy>
  <cp:revision>1</cp:revision>
  <dcterms:modified xsi:type="dcterms:W3CDTF">2024-05-15T15:58:33Z</dcterms:modified>
</cp:coreProperties>
</file>