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  <p:sldMasterId id="2147483658" r:id="rId6"/>
    <p:sldMasterId id="2147483660" r:id="rId7"/>
    <p:sldMasterId id="2147483662" r:id="rId8"/>
    <p:sldMasterId id="2147483664" r:id="rId9"/>
    <p:sldMasterId id="2147483666" r:id="rId10"/>
    <p:sldMasterId id="2147483668" r:id="rId11"/>
  </p:sldMasterIdLst>
  <p:notesMasterIdLst>
    <p:notesMasterId r:id="rId52"/>
  </p:notes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2" r:id="rId48"/>
    <p:sldId id="293" r:id="rId49"/>
    <p:sldId id="294" r:id="rId50"/>
    <p:sldId id="295" r:id="rId51"/>
  </p:sldIdLst>
  <p:sldSz cx="10439400" cy="7920038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60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Click to move the slide</a:t>
            </a: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Click to edit the notes format</a:t>
            </a:r>
          </a:p>
        </p:txBody>
      </p:sp>
      <p:sp>
        <p:nvSpPr>
          <p:cNvPr id="6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&lt;header&gt;</a:t>
            </a:r>
          </a:p>
        </p:txBody>
      </p:sp>
      <p:sp>
        <p:nvSpPr>
          <p:cNvPr id="70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71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72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41F5B2F8-BE58-45D9-AC92-C99731B53A1F}" type="slidenum"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‹N°›</a:t>
            </a:fld>
            <a:endParaRPr lang="en-US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95413" y="1143000"/>
            <a:ext cx="4067175" cy="3086100"/>
          </a:xfrm>
          <a:prstGeom prst="rect">
            <a:avLst/>
          </a:prstGeom>
          <a:ln w="0">
            <a:noFill/>
          </a:ln>
        </p:spPr>
      </p:sp>
      <p:sp>
        <p:nvSpPr>
          <p:cNvPr id="45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en-US" sz="77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457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C5365A11-4B10-4CC3-B73A-AFBFCB8F6A29}" type="slidenum"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1</a:t>
            </a:fld>
            <a:endParaRPr lang="en-US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6F4D9511-F067-42B8-972F-4F9E1F520A4A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lstStyle/>
          <a:p>
            <a:fld id="{1C97875C-55A9-4814-A9FE-D417EBEED50C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3"/>
          </p:nvPr>
        </p:nvSpPr>
        <p:spPr/>
        <p:txBody>
          <a:bodyPr/>
          <a:lstStyle/>
          <a:p>
            <a:fld id="{F01017F9-1C65-4028-A6AF-10599611F5D8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E70A831-EC15-4CE7-89C9-FAE21D27239D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A5AAEDF2-683B-4490-8CF9-468FD04204F9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ubTitle"/>
          </p:nvPr>
        </p:nvSpPr>
        <p:spPr>
          <a:xfrm>
            <a:off x="521640" y="1853280"/>
            <a:ext cx="939492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45F17F2-2E44-4516-809A-14E4F8325AED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21640" y="1853280"/>
            <a:ext cx="939492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806970BA-4566-4B96-BD73-CF940CAA49FF}" type="slidenum">
              <a:t>‹N°›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2551D322-6E20-470B-A33E-8205CF9CEC96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/>
          </p:nvPr>
        </p:nvSpPr>
        <p:spPr>
          <a:xfrm>
            <a:off x="521640" y="1853280"/>
            <a:ext cx="458460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/>
          </p:nvPr>
        </p:nvSpPr>
        <p:spPr>
          <a:xfrm>
            <a:off x="5335920" y="1853280"/>
            <a:ext cx="458460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D90F6830-9EFD-4E12-8392-068B99E5E715}" type="slidenum">
              <a:t>‹N°›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D1A50E93-019C-4C6D-A4E9-868405BE4D97}" type="slidenum">
              <a:t>‹N°›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754F672A-1134-48EA-97EB-6998F6E7387D}" type="slidenum">
              <a:t>‹N°›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dt" idx="1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ftr" idx="2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3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F625388-4DE4-4C58-B546-5C2858695F4A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521640" y="315720"/>
            <a:ext cx="9394920" cy="1322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21640" y="1853280"/>
            <a:ext cx="9394920" cy="4593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261000" y="210240"/>
            <a:ext cx="1716840" cy="89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2040840" y="210240"/>
            <a:ext cx="2917440" cy="4506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40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261000" y="1104840"/>
            <a:ext cx="1716840" cy="3611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40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58" name="PlaceHolder 4"/>
          <p:cNvSpPr>
            <a:spLocks noGrp="1"/>
          </p:cNvSpPr>
          <p:nvPr>
            <p:ph type="dt" idx="28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59" name="PlaceHolder 5"/>
          <p:cNvSpPr>
            <a:spLocks noGrp="1"/>
          </p:cNvSpPr>
          <p:nvPr>
            <p:ph type="ftr" idx="29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60" name="PlaceHolder 6"/>
          <p:cNvSpPr>
            <a:spLocks noGrp="1"/>
          </p:cNvSpPr>
          <p:nvPr>
            <p:ph type="sldNum" idx="30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61D77FA-606F-41CF-BB8F-4DFBB429EAFD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023120" y="3696120"/>
            <a:ext cx="3131640" cy="435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1023120" y="471960"/>
            <a:ext cx="3131640" cy="31676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40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1023120" y="4132440"/>
            <a:ext cx="3131640" cy="6192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64" name="PlaceHolder 4"/>
          <p:cNvSpPr>
            <a:spLocks noGrp="1"/>
          </p:cNvSpPr>
          <p:nvPr>
            <p:ph type="dt" idx="31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65" name="PlaceHolder 5"/>
          <p:cNvSpPr>
            <a:spLocks noGrp="1"/>
          </p:cNvSpPr>
          <p:nvPr>
            <p:ph type="ftr" idx="32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66" name="PlaceHolder 6"/>
          <p:cNvSpPr>
            <a:spLocks noGrp="1"/>
          </p:cNvSpPr>
          <p:nvPr>
            <p:ph type="sldNum" idx="33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DB05E4F-E7F3-4089-9CAC-88CF2BAA92C6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 rot="5400000">
            <a:off x="867960" y="624960"/>
            <a:ext cx="3484080" cy="4697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7" name="PlaceHolder 3"/>
          <p:cNvSpPr>
            <a:spLocks noGrp="1"/>
          </p:cNvSpPr>
          <p:nvPr>
            <p:ph type="dt" idx="4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8" name="PlaceHolder 4"/>
          <p:cNvSpPr>
            <a:spLocks noGrp="1"/>
          </p:cNvSpPr>
          <p:nvPr>
            <p:ph type="ftr" idx="5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9" name="PlaceHolder 5"/>
          <p:cNvSpPr>
            <a:spLocks noGrp="1"/>
          </p:cNvSpPr>
          <p:nvPr>
            <p:ph type="sldNum" idx="6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FD2DA7D-DCE2-4E3D-A4B4-BBFF998E20ED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 rot="5400000">
            <a:off x="2118960" y="1876680"/>
            <a:ext cx="4504680" cy="1173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 rot="5400000">
            <a:off x="-272880" y="745560"/>
            <a:ext cx="4504680" cy="3435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8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12" name="PlaceHolder 3"/>
          <p:cNvSpPr>
            <a:spLocks noGrp="1"/>
          </p:cNvSpPr>
          <p:nvPr>
            <p:ph type="dt" idx="7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13" name="PlaceHolder 4"/>
          <p:cNvSpPr>
            <a:spLocks noGrp="1"/>
          </p:cNvSpPr>
          <p:nvPr>
            <p:ph type="ftr" idx="8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14" name="PlaceHolder 5"/>
          <p:cNvSpPr>
            <a:spLocks noGrp="1"/>
          </p:cNvSpPr>
          <p:nvPr>
            <p:ph type="sldNum" idx="9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5CB8757-A933-4188-A37C-686E8303D8AF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91320" y="1640160"/>
            <a:ext cx="4436280" cy="113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6" name="PlaceHolder 2"/>
          <p:cNvSpPr>
            <a:spLocks noGrp="1"/>
          </p:cNvSpPr>
          <p:nvPr>
            <p:ph type="dt" idx="10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17" name="PlaceHolder 3"/>
          <p:cNvSpPr>
            <a:spLocks noGrp="1"/>
          </p:cNvSpPr>
          <p:nvPr>
            <p:ph type="ftr" idx="11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18" name="PlaceHolder 4"/>
          <p:cNvSpPr>
            <a:spLocks noGrp="1"/>
          </p:cNvSpPr>
          <p:nvPr>
            <p:ph type="sldNum" idx="12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70A8DF7-CB19-4F8D-B31E-C611839BA301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261000" y="1231920"/>
            <a:ext cx="4697280" cy="3484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29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dt" idx="13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ftr" idx="14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25" name="PlaceHolder 5"/>
          <p:cNvSpPr>
            <a:spLocks noGrp="1"/>
          </p:cNvSpPr>
          <p:nvPr>
            <p:ph type="sldNum" idx="15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E9B0CAC-593C-4576-B820-9F6954271B7D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12200" y="3393000"/>
            <a:ext cx="4436280" cy="1048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>
              <a:buNone/>
            </a:pPr>
            <a:r>
              <a:rPr lang="en-US" sz="228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12200" y="2237760"/>
            <a:ext cx="4436280" cy="1154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70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14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dt" idx="16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ftr" idx="17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32" name="PlaceHolder 5"/>
          <p:cNvSpPr>
            <a:spLocks noGrp="1"/>
          </p:cNvSpPr>
          <p:nvPr>
            <p:ph type="sldNum" idx="18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1C15FDC-5B16-4ECE-B4ED-7436C877FDDC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261000" y="1231920"/>
            <a:ext cx="2305080" cy="3484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2653200" y="1231920"/>
            <a:ext cx="2305080" cy="3484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36" name="PlaceHolder 4"/>
          <p:cNvSpPr>
            <a:spLocks noGrp="1"/>
          </p:cNvSpPr>
          <p:nvPr>
            <p:ph type="dt" idx="19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37" name="PlaceHolder 5"/>
          <p:cNvSpPr>
            <a:spLocks noGrp="1"/>
          </p:cNvSpPr>
          <p:nvPr>
            <p:ph type="ftr" idx="20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38" name="PlaceHolder 6"/>
          <p:cNvSpPr>
            <a:spLocks noGrp="1"/>
          </p:cNvSpPr>
          <p:nvPr>
            <p:ph type="sldNum" idx="21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468A5F38-A9D2-4B6B-87B1-95227C78B1DC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261000" y="1181880"/>
            <a:ext cx="2305800" cy="49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261000" y="1674360"/>
            <a:ext cx="2305800" cy="3041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2651400" y="1181880"/>
            <a:ext cx="2306880" cy="49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2651400" y="1674360"/>
            <a:ext cx="2306880" cy="3041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370" b="0" u="none" strike="noStrik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</a:p>
        </p:txBody>
      </p:sp>
      <p:sp>
        <p:nvSpPr>
          <p:cNvPr id="47" name="PlaceHolder 6"/>
          <p:cNvSpPr>
            <a:spLocks noGrp="1"/>
          </p:cNvSpPr>
          <p:nvPr>
            <p:ph type="dt" idx="22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48" name="PlaceHolder 7"/>
          <p:cNvSpPr>
            <a:spLocks noGrp="1"/>
          </p:cNvSpPr>
          <p:nvPr>
            <p:ph type="ftr" idx="23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49" name="PlaceHolder 8"/>
          <p:cNvSpPr>
            <a:spLocks noGrp="1"/>
          </p:cNvSpPr>
          <p:nvPr>
            <p:ph type="sldNum" idx="24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E69B752-C2AA-4E8D-9197-39BF2A014DC8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261000" y="211320"/>
            <a:ext cx="4697280" cy="879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2510" b="0" u="none" strike="noStrik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51" name="PlaceHolder 2"/>
          <p:cNvSpPr>
            <a:spLocks noGrp="1"/>
          </p:cNvSpPr>
          <p:nvPr>
            <p:ph type="dt" idx="25"/>
          </p:nvPr>
        </p:nvSpPr>
        <p:spPr>
          <a:xfrm>
            <a:off x="26100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&lt;date/time&gt;</a:t>
            </a:r>
          </a:p>
        </p:txBody>
      </p:sp>
      <p:sp>
        <p:nvSpPr>
          <p:cNvPr id="52" name="PlaceHolder 3"/>
          <p:cNvSpPr>
            <a:spLocks noGrp="1"/>
          </p:cNvSpPr>
          <p:nvPr>
            <p:ph type="ftr" idx="26"/>
          </p:nvPr>
        </p:nvSpPr>
        <p:spPr>
          <a:xfrm>
            <a:off x="1783440" y="4893840"/>
            <a:ext cx="165240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&lt;footer&gt;</a:t>
            </a:r>
          </a:p>
        </p:txBody>
      </p:sp>
      <p:sp>
        <p:nvSpPr>
          <p:cNvPr id="53" name="PlaceHolder 4"/>
          <p:cNvSpPr>
            <a:spLocks noGrp="1"/>
          </p:cNvSpPr>
          <p:nvPr>
            <p:ph type="sldNum" idx="27"/>
          </p:nvPr>
        </p:nvSpPr>
        <p:spPr>
          <a:xfrm>
            <a:off x="3740760" y="4893840"/>
            <a:ext cx="1217520" cy="280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98EB959-D92B-43DE-83BA-330C7E79910B}" type="slidenum">
              <a:rPr lang="en-US" sz="690" b="0" u="none" strike="noStrike">
                <a:solidFill>
                  <a:srgbClr val="888888"/>
                </a:solidFill>
                <a:uFillTx/>
                <a:latin typeface="Dosis"/>
                <a:ea typeface="Dosis"/>
              </a:rPr>
              <a:t>‹N°›</a:t>
            </a:fld>
            <a:endParaRPr lang="en-US" sz="69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8.sv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E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89;p13"/>
          <p:cNvSpPr/>
          <p:nvPr/>
        </p:nvSpPr>
        <p:spPr>
          <a:xfrm>
            <a:off x="58680" y="596448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74" name="Google Shape;90;p13"/>
          <p:cNvSpPr/>
          <p:nvPr/>
        </p:nvSpPr>
        <p:spPr>
          <a:xfrm>
            <a:off x="2104200" y="2969280"/>
            <a:ext cx="6230880" cy="905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99000"/>
              </a:lnSpc>
              <a:tabLst>
                <a:tab pos="0" algn="l"/>
              </a:tabLst>
            </a:pPr>
            <a:r>
              <a:rPr lang="en-US" sz="6000" b="0" u="none" strike="noStrike">
                <a:solidFill>
                  <a:srgbClr val="01070A"/>
                </a:solidFill>
                <a:uFillTx/>
                <a:latin typeface="Arial"/>
                <a:ea typeface="Arial"/>
              </a:rPr>
              <a:t>TaRL </a:t>
            </a:r>
            <a:r>
              <a:rPr lang="en-US" sz="6000" b="0" u="none" strike="noStrike">
                <a:solidFill>
                  <a:schemeClr val="dk2"/>
                </a:solidFill>
                <a:uFillTx/>
                <a:latin typeface="Arial"/>
                <a:ea typeface="Arial"/>
              </a:rPr>
              <a:t>Français</a:t>
            </a:r>
            <a:endParaRPr lang="en-US" sz="6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5" name="Google Shape;91;p13"/>
          <p:cNvSpPr/>
          <p:nvPr/>
        </p:nvSpPr>
        <p:spPr>
          <a:xfrm>
            <a:off x="8335440" y="572004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76" name="Google Shape;92;p13"/>
          <p:cNvGrpSpPr/>
          <p:nvPr/>
        </p:nvGrpSpPr>
        <p:grpSpPr>
          <a:xfrm>
            <a:off x="2923200" y="4747320"/>
            <a:ext cx="4813920" cy="635760"/>
            <a:chOff x="2923200" y="4747320"/>
            <a:chExt cx="4813920" cy="635760"/>
          </a:xfrm>
        </p:grpSpPr>
        <p:sp>
          <p:nvSpPr>
            <p:cNvPr id="77" name="Google Shape;93;p13"/>
            <p:cNvSpPr/>
            <p:nvPr/>
          </p:nvSpPr>
          <p:spPr>
            <a:xfrm>
              <a:off x="4054680" y="4747320"/>
              <a:ext cx="2435400" cy="618840"/>
            </a:xfrm>
            <a:prstGeom prst="roundRect">
              <a:avLst>
                <a:gd name="adj" fmla="val 32324"/>
              </a:avLst>
            </a:prstGeom>
            <a:solidFill>
              <a:schemeClr val="dk2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66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sp>
          <p:nvSpPr>
            <p:cNvPr id="78" name="Google Shape;94;p13"/>
            <p:cNvSpPr/>
            <p:nvPr/>
          </p:nvSpPr>
          <p:spPr>
            <a:xfrm>
              <a:off x="2923200" y="4790880"/>
              <a:ext cx="4813920" cy="592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ctr">
                <a:lnSpc>
                  <a:spcPct val="139000"/>
                </a:lnSpc>
                <a:tabLst>
                  <a:tab pos="0" algn="l"/>
                </a:tabLst>
              </a:pPr>
              <a:r>
                <a:rPr lang="en-US" sz="2790" b="1" u="none" strike="noStrike">
                  <a:solidFill>
                    <a:schemeClr val="lt1"/>
                  </a:solidFill>
                  <a:uFillTx/>
                  <a:latin typeface="Dosis"/>
                  <a:ea typeface="Dosis"/>
                </a:rPr>
                <a:t>Séance  </a:t>
              </a:r>
              <a:r>
                <a:rPr lang="fr-FR" sz="2790" b="1" u="none" strike="noStrike">
                  <a:solidFill>
                    <a:schemeClr val="lt1"/>
                  </a:solidFill>
                  <a:uFillTx/>
                  <a:latin typeface="Dosis"/>
                  <a:ea typeface="Dosis"/>
                </a:rPr>
                <a:t>21</a:t>
              </a:r>
              <a:endParaRPr lang="en-US" sz="279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grpSp>
        <p:nvGrpSpPr>
          <p:cNvPr id="79" name="Google Shape;96;p13"/>
          <p:cNvGrpSpPr/>
          <p:nvPr/>
        </p:nvGrpSpPr>
        <p:grpSpPr>
          <a:xfrm>
            <a:off x="8080560" y="2343600"/>
            <a:ext cx="2098800" cy="1504800"/>
            <a:chOff x="8080560" y="2343600"/>
            <a:chExt cx="2098800" cy="1504800"/>
          </a:xfrm>
        </p:grpSpPr>
        <p:sp>
          <p:nvSpPr>
            <p:cNvPr id="80" name="Google Shape;97;p13"/>
            <p:cNvSpPr/>
            <p:nvPr/>
          </p:nvSpPr>
          <p:spPr>
            <a:xfrm>
              <a:off x="8409600" y="2343600"/>
              <a:ext cx="1440720" cy="1504800"/>
            </a:xfrm>
            <a:custGeom>
              <a:avLst/>
              <a:gdLst>
                <a:gd name="textAreaLeft" fmla="*/ 0 w 1440720"/>
                <a:gd name="textAreaRight" fmla="*/ 1441080 w 1440720"/>
                <a:gd name="textAreaTop" fmla="*/ 0 h 1504800"/>
                <a:gd name="textAreaBottom" fmla="*/ 1505160 h 1504800"/>
              </a:gdLst>
              <a:ahLst/>
              <a:cxnLst/>
              <a:rect l="textAreaLeft" t="textAreaTop" r="textAreaRight" b="textAreaBottom"/>
              <a:pathLst>
                <a:path w="1446572" h="1650653">
                  <a:moveTo>
                    <a:pt x="0" y="0"/>
                  </a:moveTo>
                  <a:lnTo>
                    <a:pt x="1446572" y="0"/>
                  </a:lnTo>
                  <a:lnTo>
                    <a:pt x="1446572" y="1650653"/>
                  </a:lnTo>
                  <a:lnTo>
                    <a:pt x="0" y="1650653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0">
              <a:noFill/>
            </a:ln>
            <a:effectLst>
              <a:outerShdw blurRad="50760" dist="37674" dir="2700000" algn="tl" rotWithShape="0">
                <a:srgbClr val="000000">
                  <a:alpha val="40000"/>
                </a:srgbClr>
              </a:outerShdw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en-US" sz="660" b="0" u="none" strike="noStrike">
                <a:solidFill>
                  <a:schemeClr val="dk1"/>
                </a:solidFill>
                <a:uFillTx/>
                <a:latin typeface="Dosis"/>
                <a:ea typeface="Dosis"/>
              </a:endParaRPr>
            </a:p>
          </p:txBody>
        </p:sp>
        <p:sp>
          <p:nvSpPr>
            <p:cNvPr id="81" name="Google Shape;98;p13"/>
            <p:cNvSpPr/>
            <p:nvPr/>
          </p:nvSpPr>
          <p:spPr>
            <a:xfrm>
              <a:off x="8080560" y="2663280"/>
              <a:ext cx="2098800" cy="11314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spAutoFit/>
            </a:bodyPr>
            <a:lstStyle/>
            <a:p>
              <a:pPr algn="ctr">
                <a:lnSpc>
                  <a:spcPct val="155000"/>
                </a:lnSpc>
                <a:tabLst>
                  <a:tab pos="0" algn="l"/>
                </a:tabLst>
              </a:pPr>
              <a:r>
                <a:rPr lang="en-US" sz="2280" b="1" u="none" strike="noStrike">
                  <a:solidFill>
                    <a:srgbClr val="31859B"/>
                  </a:solidFill>
                  <a:uFillTx/>
                  <a:latin typeface="Dosis"/>
                  <a:ea typeface="Dosis"/>
                </a:rPr>
                <a:t>Niveau                </a:t>
              </a:r>
              <a:r>
                <a:rPr lang="en-US" sz="2510" b="1" u="none" strike="noStrike">
                  <a:solidFill>
                    <a:srgbClr val="31859B"/>
                  </a:solidFill>
                  <a:uFillTx/>
                  <a:latin typeface="Dosis"/>
                  <a:ea typeface="Dosis"/>
                </a:rPr>
                <a:t>             </a:t>
              </a:r>
              <a:endParaRPr lang="en-US" sz="251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2" name="Google Shape;99;p13"/>
            <p:cNvSpPr/>
            <p:nvPr/>
          </p:nvSpPr>
          <p:spPr>
            <a:xfrm>
              <a:off x="8806680" y="3178800"/>
              <a:ext cx="1043640" cy="404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060" b="1" u="none" strike="noStrike">
                  <a:solidFill>
                    <a:srgbClr val="FCBF18"/>
                  </a:solidFill>
                  <a:uFillTx/>
                  <a:latin typeface="Dosis"/>
                  <a:ea typeface="Dosis"/>
                </a:rPr>
                <a:t>1</a:t>
              </a:r>
              <a:r>
                <a:rPr lang="en-US" sz="2058" b="1" u="none" strike="noStrike" baseline="30000">
                  <a:solidFill>
                    <a:srgbClr val="FCBF18"/>
                  </a:solidFill>
                  <a:uFillTx/>
                  <a:latin typeface="Dosis"/>
                  <a:ea typeface="Dosis"/>
                </a:rPr>
                <a:t>ère</a:t>
              </a:r>
              <a:r>
                <a:rPr lang="en-US" sz="2060" b="1" u="none" strike="noStrike">
                  <a:solidFill>
                    <a:srgbClr val="FCBF18"/>
                  </a:solidFill>
                  <a:uFillTx/>
                  <a:latin typeface="Dosis"/>
                  <a:ea typeface="Dosis"/>
                </a:rPr>
                <a:t> AP</a:t>
              </a:r>
              <a:endParaRPr lang="en-US" sz="206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pic>
        <p:nvPicPr>
          <p:cNvPr id="84" name="Google Shape;101;p13" descr="الصفحة الرئيسية"/>
          <p:cNvPicPr/>
          <p:nvPr/>
        </p:nvPicPr>
        <p:blipFill>
          <a:blip r:embed="rId6"/>
          <a:stretch/>
        </p:blipFill>
        <p:spPr>
          <a:xfrm>
            <a:off x="1532880" y="644400"/>
            <a:ext cx="7373520" cy="10321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10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11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12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13" name="ZoneTexte 9"/>
          <p:cNvSpPr/>
          <p:nvPr/>
        </p:nvSpPr>
        <p:spPr>
          <a:xfrm>
            <a:off x="870120" y="422280"/>
            <a:ext cx="8989200" cy="37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endParaRPr lang="fr-FR" sz="1829" b="0" u="none" strike="noStrike">
              <a:solidFill>
                <a:srgbClr val="A6A6A6"/>
              </a:solidFill>
              <a:uFillTx/>
              <a:latin typeface="Calibri"/>
              <a:ea typeface="Arial"/>
            </a:endParaRPr>
          </a:p>
        </p:txBody>
      </p:sp>
      <p:sp>
        <p:nvSpPr>
          <p:cNvPr id="214" name="ZoneTexte 13"/>
          <p:cNvSpPr/>
          <p:nvPr/>
        </p:nvSpPr>
        <p:spPr>
          <a:xfrm>
            <a:off x="381600" y="483480"/>
            <a:ext cx="8989200" cy="64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Première écoute : Les élèves écoutent. Pendant la diffusion, l’enseignant réalise des gestes expressifs en lien avec le contenu de la chanson.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15" name="Image 214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8600" y="1511280"/>
            <a:ext cx="8601840" cy="5036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816" fill="hold"/>
                                        <p:tgtEl>
                                          <p:spTgt spid="2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>
                  <p:stCondLst>
                    <p:cond delay="indefinite"/>
                  </p:stCondLst>
                </p:cTn>
                <p:tgtEl>
                  <p:spTgt spid="215"/>
                </p:tgtEl>
              </p:cMediaNode>
            </p:video>
            <p:seq>
              <p:cTn id="8" restart="whenNotActive" fill="hold" nodeType="interactiveSeq">
                <p:stCondLst>
                  <p:cond evt="onClick" delay="0">
                    <p:tgtEl>
                      <p:spTgt spid="215"/>
                    </p:tgtEl>
                  </p:cond>
                </p:stCondLst>
                <p:childTnLst>
                  <p:par>
                    <p:cTn id="9" fill="hold">
                      <p:stCondLst>
                        <p:cond evt="onClick" delay="0">
                          <p:tgtEl>
                            <p:spTgt spid="215"/>
                          </p:tgtEl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6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17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18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19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20" name="ZoneTexte 9"/>
          <p:cNvSpPr/>
          <p:nvPr/>
        </p:nvSpPr>
        <p:spPr>
          <a:xfrm>
            <a:off x="870120" y="422280"/>
            <a:ext cx="8989200" cy="37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endParaRPr lang="fr-FR" sz="1829" b="0" u="none" strike="noStrike">
              <a:solidFill>
                <a:srgbClr val="A6A6A6"/>
              </a:solidFill>
              <a:uFillTx/>
              <a:latin typeface="Calibri"/>
              <a:ea typeface="Arial"/>
            </a:endParaRPr>
          </a:p>
        </p:txBody>
      </p:sp>
      <p:sp>
        <p:nvSpPr>
          <p:cNvPr id="221" name="ZoneTexte 13"/>
          <p:cNvSpPr/>
          <p:nvPr/>
        </p:nvSpPr>
        <p:spPr>
          <a:xfrm>
            <a:off x="348120" y="480240"/>
            <a:ext cx="98589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r>
              <a:rPr lang="fr-FR" sz="1829" b="0" i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Deuxième écoute : les élèves chantent et font des gestes expressifs. Cliquez pour diffuser l’audio.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22" name="Image 221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8600" y="1511280"/>
            <a:ext cx="8601840" cy="5036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816" fill="hold"/>
                                        <p:tgtEl>
                                          <p:spTgt spid="2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>
              <p:cTn id="7" restart="whenNotActive" fill="hold" nodeType="interactiveSeq">
                <p:stCondLst>
                  <p:cond evt="onClick" delay="0">
                    <p:tgtEl>
                      <p:spTgt spid="222"/>
                    </p:tgtEl>
                  </p:cond>
                </p:stCondLst>
                <p:childTnLst>
                  <p:par>
                    <p:cTn id="8" fill="hold">
                      <p:stCondLst>
                        <p:cond evt="onClick" delay="0">
                          <p:tgtEl>
                            <p:spTgt spid="222"/>
                          </p:tgtEl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2">
                  <p:stCondLst>
                    <p:cond delay="indefinite"/>
                  </p:stCondLst>
                </p:cTn>
                <p:tgtEl>
                  <p:spTgt spid="222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63;p24"/>
          <p:cNvSpPr/>
          <p:nvPr/>
        </p:nvSpPr>
        <p:spPr>
          <a:xfrm>
            <a:off x="0" y="5688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24" name="Google Shape;264;p24"/>
          <p:cNvSpPr/>
          <p:nvPr/>
        </p:nvSpPr>
        <p:spPr>
          <a:xfrm>
            <a:off x="766800" y="1591560"/>
            <a:ext cx="8905320" cy="1850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  <a:tabLst>
                <a:tab pos="0" algn="l"/>
              </a:tabLst>
            </a:pPr>
            <a:r>
              <a:rPr lang="en-US" sz="6600" b="0" u="none" strike="noStrike">
                <a:solidFill>
                  <a:srgbClr val="01070A"/>
                </a:solidFill>
                <a:uFillTx/>
                <a:latin typeface="Arial"/>
                <a:ea typeface="Arial"/>
              </a:rPr>
              <a:t>Vocabulaire</a:t>
            </a:r>
            <a:endParaRPr lang="en-US" sz="6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5" name="Google Shape;266;p24"/>
          <p:cNvSpPr/>
          <p:nvPr/>
        </p:nvSpPr>
        <p:spPr>
          <a:xfrm>
            <a:off x="2450160" y="3828600"/>
            <a:ext cx="5992560" cy="636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34640" algn="ctr">
              <a:lnSpc>
                <a:spcPct val="87000"/>
              </a:lnSpc>
            </a:pPr>
            <a:r>
              <a:rPr lang="fr-FR" sz="48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soeur          frère</a:t>
            </a:r>
            <a:endParaRPr lang="en-US" sz="4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6" name="Google Shape;267;p24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27" name="Google Shape;268;p24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228" name="Google Shape;124;p14"/>
          <p:cNvGrpSpPr/>
          <p:nvPr/>
        </p:nvGrpSpPr>
        <p:grpSpPr>
          <a:xfrm>
            <a:off x="6841080" y="6478200"/>
            <a:ext cx="1828800" cy="696240"/>
            <a:chOff x="6841080" y="6478200"/>
            <a:chExt cx="1828800" cy="696240"/>
          </a:xfrm>
        </p:grpSpPr>
        <p:sp>
          <p:nvSpPr>
            <p:cNvPr id="229" name="Google Shape;125;p14"/>
            <p:cNvSpPr/>
            <p:nvPr/>
          </p:nvSpPr>
          <p:spPr>
            <a:xfrm>
              <a:off x="7159320" y="6642720"/>
              <a:ext cx="1283040" cy="4874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230" name="Google Shape;126;p14"/>
            <p:cNvPicPr/>
            <p:nvPr/>
          </p:nvPicPr>
          <p:blipFill>
            <a:blip r:embed="rId5"/>
            <a:stretch/>
          </p:blipFill>
          <p:spPr>
            <a:xfrm>
              <a:off x="6841080" y="6478200"/>
              <a:ext cx="584280" cy="696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31" name="Google Shape;127;p14"/>
            <p:cNvSpPr/>
            <p:nvPr/>
          </p:nvSpPr>
          <p:spPr>
            <a:xfrm>
              <a:off x="7386840" y="6620400"/>
              <a:ext cx="1283040" cy="45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33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34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35" name="Rectangle : coins arrondis 8"/>
            <p:cNvSpPr/>
            <p:nvPr/>
          </p:nvSpPr>
          <p:spPr>
            <a:xfrm>
              <a:off x="231840" y="273600"/>
              <a:ext cx="9975240" cy="128916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36" name="ZoneTexte 9"/>
          <p:cNvSpPr/>
          <p:nvPr/>
        </p:nvSpPr>
        <p:spPr>
          <a:xfrm>
            <a:off x="928080" y="534960"/>
            <a:ext cx="89892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Etape 1 : « Présentation du vocabulaire ». 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L’enseignant montre le garçon. et dit « c’est le frère de Lina, frère ». 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7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38" name="Image 2"/>
          <p:cNvPicPr/>
          <p:nvPr/>
        </p:nvPicPr>
        <p:blipFill>
          <a:blip r:embed="rId2"/>
          <a:stretch/>
        </p:blipFill>
        <p:spPr>
          <a:xfrm>
            <a:off x="3481200" y="2604240"/>
            <a:ext cx="2253240" cy="3168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40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41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42" name="Rectangle : coins arrondis 8"/>
            <p:cNvSpPr/>
            <p:nvPr/>
          </p:nvSpPr>
          <p:spPr>
            <a:xfrm>
              <a:off x="231840" y="273600"/>
              <a:ext cx="9975240" cy="9565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43" name="ZoneTexte 9"/>
          <p:cNvSpPr/>
          <p:nvPr/>
        </p:nvSpPr>
        <p:spPr>
          <a:xfrm>
            <a:off x="928080" y="534960"/>
            <a:ext cx="8989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Les élèves répètent en choeur « frère ».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4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45" name="Image 3"/>
          <p:cNvPicPr/>
          <p:nvPr/>
        </p:nvPicPr>
        <p:blipFill>
          <a:blip r:embed="rId2"/>
          <a:stretch/>
        </p:blipFill>
        <p:spPr>
          <a:xfrm>
            <a:off x="3481200" y="2604240"/>
            <a:ext cx="2253240" cy="3168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6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47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48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49" name="Rectangle : coins arrondis 8"/>
            <p:cNvSpPr/>
            <p:nvPr/>
          </p:nvSpPr>
          <p:spPr>
            <a:xfrm>
              <a:off x="231840" y="273600"/>
              <a:ext cx="9975240" cy="128916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50" name="ZoneTexte 9"/>
          <p:cNvSpPr/>
          <p:nvPr/>
        </p:nvSpPr>
        <p:spPr>
          <a:xfrm>
            <a:off x="928080" y="534960"/>
            <a:ext cx="89892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Etape 1 : « Présentation du vocabulaire ». 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L’enseignant montre la fille . et dit « c’est la sœur  de Majd, sœur ». 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1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52" name="Image 3"/>
          <p:cNvPicPr/>
          <p:nvPr/>
        </p:nvPicPr>
        <p:blipFill>
          <a:blip r:embed="rId2"/>
          <a:stretch/>
        </p:blipFill>
        <p:spPr>
          <a:xfrm>
            <a:off x="3953160" y="2801160"/>
            <a:ext cx="2300760" cy="25495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3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54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55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56" name="Rectangle : coins arrondis 8"/>
            <p:cNvSpPr/>
            <p:nvPr/>
          </p:nvSpPr>
          <p:spPr>
            <a:xfrm>
              <a:off x="231840" y="273600"/>
              <a:ext cx="9975240" cy="9565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57" name="ZoneTexte 9"/>
          <p:cNvSpPr/>
          <p:nvPr/>
        </p:nvSpPr>
        <p:spPr>
          <a:xfrm>
            <a:off x="928080" y="534960"/>
            <a:ext cx="8989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Les élèves répètent en choeur « sœur ».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58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59" name="Image 2"/>
          <p:cNvPicPr/>
          <p:nvPr/>
        </p:nvPicPr>
        <p:blipFill>
          <a:blip r:embed="rId2"/>
          <a:stretch/>
        </p:blipFill>
        <p:spPr>
          <a:xfrm>
            <a:off x="3953160" y="2801160"/>
            <a:ext cx="2300760" cy="2549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0" name="Image 4"/>
          <p:cNvPicPr/>
          <p:nvPr/>
        </p:nvPicPr>
        <p:blipFill>
          <a:blip r:embed="rId3"/>
          <a:stretch/>
        </p:blipFill>
        <p:spPr>
          <a:xfrm>
            <a:off x="3189960" y="2104200"/>
            <a:ext cx="4407480" cy="42429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1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62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63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64" name="Rectangle : coins arrondis 8"/>
            <p:cNvSpPr/>
            <p:nvPr/>
          </p:nvSpPr>
          <p:spPr>
            <a:xfrm>
              <a:off x="231840" y="273600"/>
              <a:ext cx="9975240" cy="17946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65" name="ZoneTexte 9"/>
          <p:cNvSpPr/>
          <p:nvPr/>
        </p:nvSpPr>
        <p:spPr>
          <a:xfrm>
            <a:off x="379080" y="314280"/>
            <a:ext cx="10665360" cy="228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Etape 2 : « Échange entre élèves ». 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L’enseignant dit </a:t>
            </a:r>
            <a:r>
              <a:rPr lang="fr-FR" sz="1800" b="0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« j’ai un frère, il s’appelle …. 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» et pose la question 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aux élèves )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Expliquer aux élèves qu’ils doivent répondre par leurs propres informations. 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Dire la consigne en français puis en arabe pour s’assurer de la compréhension)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Les élèves s’approprient la phrase. L’enseignant doit les aider pour formuler la négation s’ils n’ont pas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 de frère ou de sœur.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6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67" name="Image 4"/>
          <p:cNvPicPr/>
          <p:nvPr/>
        </p:nvPicPr>
        <p:blipFill>
          <a:blip r:embed="rId2"/>
          <a:stretch/>
        </p:blipFill>
        <p:spPr>
          <a:xfrm>
            <a:off x="768240" y="2649600"/>
            <a:ext cx="4407480" cy="4242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8" name="Image 3"/>
          <p:cNvPicPr/>
          <p:nvPr/>
        </p:nvPicPr>
        <p:blipFill>
          <a:blip r:embed="rId3"/>
          <a:stretch/>
        </p:blipFill>
        <p:spPr>
          <a:xfrm>
            <a:off x="5624280" y="3078720"/>
            <a:ext cx="4430160" cy="36378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70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71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72" name="Rectangle : coins arrondis 8"/>
            <p:cNvSpPr/>
            <p:nvPr/>
          </p:nvSpPr>
          <p:spPr>
            <a:xfrm>
              <a:off x="231840" y="273600"/>
              <a:ext cx="9975240" cy="128916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73" name="ZoneTexte 9"/>
          <p:cNvSpPr/>
          <p:nvPr/>
        </p:nvSpPr>
        <p:spPr>
          <a:xfrm>
            <a:off x="928080" y="534960"/>
            <a:ext cx="89892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L’enseignant montre le garçon et désigne des élèves pour dire « </a:t>
            </a:r>
            <a:r>
              <a:rPr lang="fr-FR" sz="1800" b="1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c’est le frère de Lina 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». 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74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75" name="Image 2"/>
          <p:cNvPicPr/>
          <p:nvPr/>
        </p:nvPicPr>
        <p:blipFill>
          <a:blip r:embed="rId2"/>
          <a:stretch/>
        </p:blipFill>
        <p:spPr>
          <a:xfrm>
            <a:off x="1327680" y="3059280"/>
            <a:ext cx="2253240" cy="3168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6" name="Image 4"/>
          <p:cNvPicPr/>
          <p:nvPr/>
        </p:nvPicPr>
        <p:blipFill>
          <a:blip r:embed="rId3"/>
          <a:stretch/>
        </p:blipFill>
        <p:spPr>
          <a:xfrm>
            <a:off x="5635080" y="3374640"/>
            <a:ext cx="3752640" cy="3081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7" name="Bulle narrative : ronde 10"/>
          <p:cNvSpPr/>
          <p:nvPr/>
        </p:nvSpPr>
        <p:spPr>
          <a:xfrm>
            <a:off x="7010280" y="1423080"/>
            <a:ext cx="2836440" cy="216720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FFFFF"/>
          </a:solidFill>
          <a:ln>
            <a:solidFill>
              <a:srgbClr val="F79646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1" u="none" strike="noStrike">
                <a:solidFill>
                  <a:srgbClr val="FF0000"/>
                </a:solidFill>
                <a:uFillTx/>
                <a:latin typeface="Arial"/>
                <a:ea typeface="Arial"/>
              </a:rPr>
              <a:t>C’est qui, 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2000" b="1" u="none" strike="noStrike">
                <a:solidFill>
                  <a:srgbClr val="FF0000"/>
                </a:solidFill>
                <a:uFillTx/>
                <a:latin typeface="Arial"/>
                <a:ea typeface="Arial"/>
              </a:rPr>
              <a:t>ce garçon ?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8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79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80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81" name="Rectangle : coins arrondis 8"/>
            <p:cNvSpPr/>
            <p:nvPr/>
          </p:nvSpPr>
          <p:spPr>
            <a:xfrm>
              <a:off x="231840" y="273600"/>
              <a:ext cx="9975240" cy="128916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82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>
              <a:lnSpc>
                <a:spcPct val="100000"/>
              </a:lnSpc>
            </a:pPr>
            <a:endParaRPr lang="fr-FR" sz="1070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pic>
        <p:nvPicPr>
          <p:cNvPr id="283" name="Image 4"/>
          <p:cNvPicPr/>
          <p:nvPr/>
        </p:nvPicPr>
        <p:blipFill>
          <a:blip r:embed="rId2"/>
          <a:stretch/>
        </p:blipFill>
        <p:spPr>
          <a:xfrm>
            <a:off x="5635080" y="3374640"/>
            <a:ext cx="3752640" cy="3081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4" name="Bulle narrative : ronde 10"/>
          <p:cNvSpPr/>
          <p:nvPr/>
        </p:nvSpPr>
        <p:spPr>
          <a:xfrm>
            <a:off x="7010280" y="1423080"/>
            <a:ext cx="2836440" cy="216720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FFFFFF"/>
          </a:solidFill>
          <a:ln>
            <a:solidFill>
              <a:srgbClr val="F79646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fr-FR" sz="2000" b="1" u="none" strike="noStrike">
                <a:solidFill>
                  <a:srgbClr val="FF0000"/>
                </a:solidFill>
                <a:uFillTx/>
                <a:latin typeface="Arial"/>
                <a:ea typeface="Arial"/>
              </a:rPr>
              <a:t>C’est qui, 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fr-FR" sz="2000" b="1" u="none" strike="noStrike">
                <a:solidFill>
                  <a:srgbClr val="FF0000"/>
                </a:solidFill>
                <a:uFillTx/>
                <a:latin typeface="Arial"/>
                <a:ea typeface="Arial"/>
              </a:rPr>
              <a:t>cette fille ?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85" name="Image 3"/>
          <p:cNvPicPr/>
          <p:nvPr/>
        </p:nvPicPr>
        <p:blipFill>
          <a:blip r:embed="rId3"/>
          <a:stretch/>
        </p:blipFill>
        <p:spPr>
          <a:xfrm>
            <a:off x="1778040" y="3309480"/>
            <a:ext cx="2300760" cy="2549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6" name="ZoneTexte 11"/>
          <p:cNvSpPr/>
          <p:nvPr/>
        </p:nvSpPr>
        <p:spPr>
          <a:xfrm>
            <a:off x="928080" y="534960"/>
            <a:ext cx="89892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L’enseignant montre la fille et les élèves doivent répondre : « </a:t>
            </a:r>
            <a:r>
              <a:rPr lang="fr-FR" sz="1800" b="1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 c’est la soeur de Majd 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»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Freeform 2"/>
          <p:cNvSpPr/>
          <p:nvPr/>
        </p:nvSpPr>
        <p:spPr>
          <a:xfrm>
            <a:off x="0" y="45360"/>
            <a:ext cx="10438920" cy="782928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829280"/>
              <a:gd name="textAreaBottom" fmla="*/ 7829640 h 782928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grpSp>
        <p:nvGrpSpPr>
          <p:cNvPr id="87" name="Group 3"/>
          <p:cNvGrpSpPr/>
          <p:nvPr/>
        </p:nvGrpSpPr>
        <p:grpSpPr>
          <a:xfrm>
            <a:off x="422280" y="595440"/>
            <a:ext cx="9594360" cy="6740280"/>
            <a:chOff x="422280" y="595440"/>
            <a:chExt cx="9594360" cy="6740280"/>
          </a:xfrm>
        </p:grpSpPr>
        <p:sp>
          <p:nvSpPr>
            <p:cNvPr id="88" name="Freeform 4"/>
            <p:cNvSpPr/>
            <p:nvPr/>
          </p:nvSpPr>
          <p:spPr>
            <a:xfrm>
              <a:off x="422280" y="718920"/>
              <a:ext cx="9594360" cy="6616800"/>
            </a:xfrm>
            <a:custGeom>
              <a:avLst/>
              <a:gdLst>
                <a:gd name="textAreaLeft" fmla="*/ 0 w 9594360"/>
                <a:gd name="textAreaRight" fmla="*/ 9594720 w 9594360"/>
                <a:gd name="textAreaTop" fmla="*/ 0 h 6616800"/>
                <a:gd name="textAreaBottom" fmla="*/ 6617160 h 6616800"/>
              </a:gdLst>
              <a:ahLst/>
              <a:cxnLst/>
              <a:rect l="textAreaLeft" t="textAreaTop" r="textAreaRight" b="textAreaBottom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algn="just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89" name="TextBox 5"/>
            <p:cNvSpPr/>
            <p:nvPr/>
          </p:nvSpPr>
          <p:spPr>
            <a:xfrm>
              <a:off x="422280" y="595440"/>
              <a:ext cx="2001600" cy="2228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9160" tIns="29160" rIns="29160" bIns="29160" anchor="ctr">
              <a:noAutofit/>
            </a:bodyPr>
            <a:lstStyle/>
            <a:p>
              <a:pPr algn="just">
                <a:lnSpc>
                  <a:spcPts val="1831"/>
                </a:lnSpc>
              </a:pPr>
              <a:endParaRPr lang="en-US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90" name="Freeform 7"/>
          <p:cNvSpPr/>
          <p:nvPr/>
        </p:nvSpPr>
        <p:spPr>
          <a:xfrm>
            <a:off x="695880" y="305280"/>
            <a:ext cx="707040" cy="678600"/>
          </a:xfrm>
          <a:custGeom>
            <a:avLst/>
            <a:gdLst>
              <a:gd name="textAreaLeft" fmla="*/ 0 w 707040"/>
              <a:gd name="textAreaRight" fmla="*/ 707400 w 707040"/>
              <a:gd name="textAreaTop" fmla="*/ 0 h 678600"/>
              <a:gd name="textAreaBottom" fmla="*/ 678960 h 678600"/>
            </a:gdLst>
            <a:ahLst/>
            <a:cxnLst/>
            <a:rect l="textAreaLeft" t="textAreaTop" r="textAreaRight" b="textAreaBottom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91" name="TextBox 9"/>
          <p:cNvSpPr/>
          <p:nvPr/>
        </p:nvSpPr>
        <p:spPr>
          <a:xfrm>
            <a:off x="1627200" y="1239840"/>
            <a:ext cx="8090280" cy="811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>
              <a:lnSpc>
                <a:spcPts val="3197"/>
              </a:lnSpc>
            </a:pPr>
            <a:r>
              <a:rPr lang="fr-FR" sz="2740" b="1" u="none" strike="noStrike">
                <a:solidFill>
                  <a:srgbClr val="1F497D"/>
                </a:solidFill>
                <a:uFillTx/>
                <a:latin typeface="Dosis"/>
                <a:ea typeface="Arial"/>
              </a:rPr>
              <a:t> Recommandations générales pour les enseignants</a:t>
            </a:r>
            <a:endParaRPr lang="en-US" sz="274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2" name="TextBox 10"/>
          <p:cNvSpPr/>
          <p:nvPr/>
        </p:nvSpPr>
        <p:spPr>
          <a:xfrm>
            <a:off x="422280" y="2242080"/>
            <a:ext cx="959436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>
              <a:lnSpc>
                <a:spcPts val="2302"/>
              </a:lnSpc>
            </a:pP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 </a:t>
            </a:r>
            <a:r>
              <a:rPr lang="en-US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1.  Se préparer </a:t>
            </a:r>
            <a:r>
              <a:rPr lang="en-US" sz="1829" b="0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:  </a:t>
            </a:r>
            <a:r>
              <a:rPr lang="en-US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lire le </a:t>
            </a:r>
            <a:r>
              <a:rPr lang="fr-FR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support avant la séance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pour s’en imprégner et visualiser les enchaînements</a:t>
            </a:r>
            <a:r>
              <a:rPr lang="fr-FR" sz="1600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. 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3" name="TextBox 10"/>
          <p:cNvSpPr/>
          <p:nvPr/>
        </p:nvSpPr>
        <p:spPr>
          <a:xfrm>
            <a:off x="422280" y="2747520"/>
            <a:ext cx="9320760" cy="204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605520" indent="-605520" algn="just">
              <a:lnSpc>
                <a:spcPts val="2302"/>
              </a:lnSpc>
              <a:tabLst>
                <a:tab pos="0" algn="l"/>
              </a:tabLst>
            </a:pPr>
            <a:r>
              <a:rPr lang="en-US" sz="1829" b="0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</a:t>
            </a: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</a:t>
            </a:r>
            <a:r>
              <a:rPr lang="fr-FR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2.  Maintenir un rythme soutenu : 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l’enseignant doit imposer une cadence élevée à la classe, sans temps morts. Il doit veiller à couvrir le contenu de la leçon, </a:t>
            </a:r>
            <a:r>
              <a:rPr lang="fr-FR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en vérifiant la compréhension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avant de passer à l’étape suivante</a:t>
            </a:r>
            <a:r>
              <a:rPr lang="en-US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indent="-605520" algn="just">
              <a:lnSpc>
                <a:spcPts val="2302"/>
              </a:lnSpc>
              <a:tabLst>
                <a:tab pos="0" algn="l"/>
              </a:tabLst>
            </a:pP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4" name="TextBox 10"/>
          <p:cNvSpPr/>
          <p:nvPr/>
        </p:nvSpPr>
        <p:spPr>
          <a:xfrm>
            <a:off x="396720" y="3804120"/>
            <a:ext cx="9320760" cy="146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605520" indent="-605520" algn="just">
              <a:lnSpc>
                <a:spcPts val="2302"/>
              </a:lnSpc>
              <a:tabLst>
                <a:tab pos="0" algn="l"/>
              </a:tabLst>
            </a:pP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 </a:t>
            </a:r>
            <a:r>
              <a:rPr lang="en-US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3.  </a:t>
            </a:r>
            <a:r>
              <a:rPr lang="fr-FR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Questionner et corriger : 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l’enseignant doit </a:t>
            </a:r>
            <a:r>
              <a:rPr lang="fr-FR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faire participer le maximum d’élèves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pendant la séance, surtout les plus faibles. Chaque réponse erronée doit être corrigée pour éviter l’installation durable de lacunes.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5" name="TextBox 10"/>
          <p:cNvSpPr/>
          <p:nvPr/>
        </p:nvSpPr>
        <p:spPr>
          <a:xfrm>
            <a:off x="422280" y="4893480"/>
            <a:ext cx="9320760" cy="1669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723240" indent="-723240" algn="just">
              <a:lnSpc>
                <a:spcPct val="100000"/>
              </a:lnSpc>
              <a:tabLst>
                <a:tab pos="0" algn="l"/>
              </a:tabLst>
            </a:pP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 </a:t>
            </a:r>
            <a:r>
              <a:rPr lang="en-US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4.  </a:t>
            </a:r>
            <a:r>
              <a:rPr lang="fr-FR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Suivre les étapes du support sans le lire passivement : 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chaque haut de page contient un encadré avec des suggestions pour les enseignants. Il est essentiel de respecter ces orientations et de ne sauter aucune page. Toutefois, </a:t>
            </a:r>
            <a:r>
              <a:rPr lang="fr-FR" sz="1829" b="0" u="sng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l’enseignant ne doit pas faire de lecture passive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.  Il se tient debout, circule et occupe la salle. Il explique de manière vivante et expressive, donne des exemples, fait participer les élèves et corrige les réponses.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6" name="TextBox 10"/>
          <p:cNvSpPr/>
          <p:nvPr/>
        </p:nvSpPr>
        <p:spPr>
          <a:xfrm>
            <a:off x="422280" y="6461280"/>
            <a:ext cx="9320760" cy="1168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605520" indent="-605520" algn="just">
              <a:lnSpc>
                <a:spcPts val="2302"/>
              </a:lnSpc>
              <a:tabLst>
                <a:tab pos="0" algn="l"/>
              </a:tabLst>
            </a:pPr>
            <a:r>
              <a:rPr lang="en-US" sz="1829" b="1" u="none" strike="noStrike">
                <a:solidFill>
                  <a:srgbClr val="8DC63F"/>
                </a:solidFill>
                <a:uFillTx/>
                <a:latin typeface="Carelia"/>
                <a:ea typeface="Arial"/>
              </a:rPr>
              <a:t>    </a:t>
            </a:r>
            <a:r>
              <a:rPr lang="en-US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5.  </a:t>
            </a:r>
            <a:r>
              <a:rPr lang="fr-FR" sz="1829" b="1" u="none" strike="noStrike">
                <a:solidFill>
                  <a:srgbClr val="106585"/>
                </a:solidFill>
                <a:uFillTx/>
                <a:latin typeface="Carelia"/>
                <a:ea typeface="Arial"/>
              </a:rPr>
              <a:t>Expliquer les consignes :  </a:t>
            </a:r>
            <a:r>
              <a:rPr lang="fr-FR" sz="1829" b="0" u="none" strike="noStrike">
                <a:solidFill>
                  <a:srgbClr val="262626"/>
                </a:solidFill>
                <a:uFillTx/>
                <a:latin typeface="Dosis"/>
                <a:ea typeface="Arial"/>
              </a:rPr>
              <a:t>l’enseignant  veille à ce que tous les élèves comprennent les consignes des activités en leur demandant de les reformuler ou en les réexpliquant dans leur langue maternelle.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605520" algn="just">
              <a:lnSpc>
                <a:spcPts val="2302"/>
              </a:lnSpc>
              <a:tabLst>
                <a:tab pos="0" algn="l"/>
              </a:tabLst>
            </a:pP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7" name="ZoneTexte 13"/>
          <p:cNvSpPr/>
          <p:nvPr/>
        </p:nvSpPr>
        <p:spPr>
          <a:xfrm>
            <a:off x="5903640" y="290880"/>
            <a:ext cx="47523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À ne pas lire aux élèves.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94;p27"/>
          <p:cNvSpPr/>
          <p:nvPr/>
        </p:nvSpPr>
        <p:spPr>
          <a:xfrm>
            <a:off x="124200" y="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88" name="Google Shape;295;p27"/>
          <p:cNvSpPr/>
          <p:nvPr/>
        </p:nvSpPr>
        <p:spPr>
          <a:xfrm>
            <a:off x="766800" y="2350440"/>
            <a:ext cx="8905320" cy="1279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  <a:tabLst>
                <a:tab pos="0" algn="l"/>
              </a:tabLst>
            </a:pPr>
            <a:r>
              <a:rPr lang="en-US" sz="4560" b="0" u="none" strike="noStrike">
                <a:solidFill>
                  <a:srgbClr val="01070A"/>
                </a:solidFill>
                <a:uFillTx/>
                <a:latin typeface="Arial"/>
                <a:ea typeface="Arial"/>
              </a:rPr>
              <a:t>Chanson de l’alphabet </a:t>
            </a:r>
            <a:endParaRPr lang="en-US" sz="456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9" name="Google Shape;296;p27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290" name="Google Shape;297;p27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291" name="Google Shape;124;p14"/>
          <p:cNvGrpSpPr/>
          <p:nvPr/>
        </p:nvGrpSpPr>
        <p:grpSpPr>
          <a:xfrm>
            <a:off x="6942600" y="6117120"/>
            <a:ext cx="1828800" cy="696240"/>
            <a:chOff x="6942600" y="6117120"/>
            <a:chExt cx="1828800" cy="696240"/>
          </a:xfrm>
        </p:grpSpPr>
        <p:sp>
          <p:nvSpPr>
            <p:cNvPr id="292" name="Google Shape;125;p14"/>
            <p:cNvSpPr/>
            <p:nvPr/>
          </p:nvSpPr>
          <p:spPr>
            <a:xfrm>
              <a:off x="7261200" y="6281280"/>
              <a:ext cx="1283040" cy="4874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293" name="Google Shape;126;p14"/>
            <p:cNvPicPr/>
            <p:nvPr/>
          </p:nvPicPr>
          <p:blipFill>
            <a:blip r:embed="rId5"/>
            <a:stretch/>
          </p:blipFill>
          <p:spPr>
            <a:xfrm>
              <a:off x="6942600" y="6117120"/>
              <a:ext cx="584280" cy="696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94" name="Google Shape;127;p14"/>
            <p:cNvSpPr/>
            <p:nvPr/>
          </p:nvSpPr>
          <p:spPr>
            <a:xfrm>
              <a:off x="7488360" y="6259320"/>
              <a:ext cx="1283040" cy="45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96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97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98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99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1030" b="1" u="none" strike="noStrike">
              <a:solidFill>
                <a:schemeClr val="lt1">
                  <a:lumMod val="50000"/>
                </a:schemeClr>
              </a:solidFill>
              <a:uFillTx/>
              <a:latin typeface="Dosis"/>
              <a:ea typeface="Arial"/>
            </a:endParaRPr>
          </a:p>
        </p:txBody>
      </p:sp>
      <p:sp>
        <p:nvSpPr>
          <p:cNvPr id="300" name="ZoneTexte 9"/>
          <p:cNvSpPr/>
          <p:nvPr/>
        </p:nvSpPr>
        <p:spPr>
          <a:xfrm>
            <a:off x="928080" y="534960"/>
            <a:ext cx="8989200" cy="64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spcAft>
                <a:spcPts val="456"/>
              </a:spcAft>
            </a:pPr>
            <a:r>
              <a:rPr lang="fr-FR" sz="1829" b="1" u="none" strike="noStrike">
                <a:solidFill>
                  <a:schemeClr val="lt1">
                    <a:lumMod val="65000"/>
                  </a:schemeClr>
                </a:solidFill>
                <a:uFillTx/>
                <a:latin typeface="Arial"/>
                <a:ea typeface="Arial"/>
              </a:rPr>
              <a:t>On va écouter la chanson de l’alphabet. Après, on va chanter ensemble. Ecoutez bien.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01" name="Image 1"/>
          <p:cNvPicPr/>
          <p:nvPr/>
        </p:nvPicPr>
        <p:blipFill>
          <a:blip r:embed="rId4"/>
          <a:stretch/>
        </p:blipFill>
        <p:spPr>
          <a:xfrm>
            <a:off x="2377800" y="1690200"/>
            <a:ext cx="5625360" cy="5175000"/>
          </a:xfrm>
          <a:prstGeom prst="rect">
            <a:avLst/>
          </a:prstGeom>
          <a:noFill/>
          <a:ln w="0">
            <a:noFill/>
          </a:ln>
          <a:effectLst>
            <a:outerShdw blurRad="50760" dist="37674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03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04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05" name="Google Shape;305;p28"/>
          <p:cNvSpPr/>
          <p:nvPr/>
        </p:nvSpPr>
        <p:spPr>
          <a:xfrm>
            <a:off x="209880" y="370800"/>
            <a:ext cx="10019160" cy="76176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-Bold"/>
                <a:ea typeface="Arial"/>
              </a:rPr>
              <a:t>Etape 1 : </a:t>
            </a: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Les élèves écoutent et suivent avec le doigt sur la charte des lettres. L’enseignant met le doigt sur les lettres pendant la chanson )livret de l’élève page 79 [.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06" name="Image 305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2120" y="1127880"/>
            <a:ext cx="9815040" cy="566892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33" fill="hold"/>
                                        <p:tgtEl>
                                          <p:spTgt spid="3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>
                  <p:stCondLst>
                    <p:cond delay="indefinite"/>
                  </p:stCondLst>
                </p:cTn>
                <p:tgtEl>
                  <p:spTgt spid="306"/>
                </p:tgtEl>
              </p:cMediaNode>
            </p:video>
            <p:seq>
              <p:cTn id="8" restart="whenNotActive" fill="hold" nodeType="interactiveSeq">
                <p:stCondLst>
                  <p:cond evt="onClick" delay="0">
                    <p:tgtEl>
                      <p:spTgt spid="306"/>
                    </p:tgtEl>
                  </p:cond>
                </p:stCondLst>
                <p:childTnLst>
                  <p:par>
                    <p:cTn id="9" fill="hold">
                      <p:stCondLst>
                        <p:cond evt="onClick" delay="0">
                          <p:tgtEl>
                            <p:spTgt spid="306"/>
                          </p:tgtEl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08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09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10" name="Google Shape;305;p28"/>
          <p:cNvSpPr/>
          <p:nvPr/>
        </p:nvSpPr>
        <p:spPr>
          <a:xfrm>
            <a:off x="209880" y="302400"/>
            <a:ext cx="10019160" cy="76176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Etape 2 : 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Les élèves chantent l’alphabet en mettant le doigt sur chaque lettre.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11" name="Image 2"/>
          <p:cNvPicPr/>
          <p:nvPr/>
        </p:nvPicPr>
        <p:blipFill>
          <a:blip r:embed="rId2"/>
          <a:stretch/>
        </p:blipFill>
        <p:spPr>
          <a:xfrm>
            <a:off x="3151080" y="1413360"/>
            <a:ext cx="4136760" cy="3722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2" name="Image 6"/>
          <p:cNvPicPr/>
          <p:nvPr/>
        </p:nvPicPr>
        <p:blipFill>
          <a:blip r:embed="rId3"/>
          <a:stretch/>
        </p:blipFill>
        <p:spPr>
          <a:xfrm>
            <a:off x="3151080" y="5057280"/>
            <a:ext cx="4136760" cy="20768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294;p27"/>
          <p:cNvSpPr/>
          <p:nvPr/>
        </p:nvSpPr>
        <p:spPr>
          <a:xfrm>
            <a:off x="0" y="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314" name="Google Shape;296;p27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315" name="Google Shape;297;p27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316" name="Google Shape;124;p14"/>
          <p:cNvGrpSpPr/>
          <p:nvPr/>
        </p:nvGrpSpPr>
        <p:grpSpPr>
          <a:xfrm>
            <a:off x="6942600" y="6117120"/>
            <a:ext cx="1828800" cy="696240"/>
            <a:chOff x="6942600" y="6117120"/>
            <a:chExt cx="1828800" cy="696240"/>
          </a:xfrm>
        </p:grpSpPr>
        <p:sp>
          <p:nvSpPr>
            <p:cNvPr id="317" name="Google Shape;125;p14"/>
            <p:cNvSpPr/>
            <p:nvPr/>
          </p:nvSpPr>
          <p:spPr>
            <a:xfrm>
              <a:off x="7261200" y="6281280"/>
              <a:ext cx="1283040" cy="4874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318" name="Google Shape;126;p14"/>
            <p:cNvPicPr/>
            <p:nvPr/>
          </p:nvPicPr>
          <p:blipFill>
            <a:blip r:embed="rId5"/>
            <a:stretch/>
          </p:blipFill>
          <p:spPr>
            <a:xfrm>
              <a:off x="6942600" y="6117120"/>
              <a:ext cx="584280" cy="696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19" name="Google Shape;127;p14"/>
            <p:cNvSpPr/>
            <p:nvPr/>
          </p:nvSpPr>
          <p:spPr>
            <a:xfrm>
              <a:off x="7488360" y="6259320"/>
              <a:ext cx="1283040" cy="45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320" name="Google Shape;295;p27"/>
          <p:cNvSpPr/>
          <p:nvPr/>
        </p:nvSpPr>
        <p:spPr>
          <a:xfrm>
            <a:off x="766800" y="3414600"/>
            <a:ext cx="8905320" cy="1346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  <a:tabLst>
                <a:tab pos="0" algn="l"/>
              </a:tabLst>
            </a:pPr>
            <a:r>
              <a:rPr lang="fr-FR" sz="48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W       X</a:t>
            </a:r>
            <a:endParaRPr lang="en-US" sz="4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1" name="Google Shape;295;p27"/>
          <p:cNvSpPr/>
          <p:nvPr/>
        </p:nvSpPr>
        <p:spPr>
          <a:xfrm>
            <a:off x="670680" y="1711440"/>
            <a:ext cx="8905320" cy="100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  <a:tabLst>
                <a:tab pos="0" algn="l"/>
              </a:tabLst>
            </a:pPr>
            <a:r>
              <a:rPr lang="fr-FR" sz="3600" b="1" u="none" strike="noStrike">
                <a:solidFill>
                  <a:schemeClr val="accent1">
                    <a:lumMod val="75000"/>
                  </a:schemeClr>
                </a:solidFill>
                <a:uFillTx/>
                <a:latin typeface="MicrosoftUighur-Bold"/>
                <a:ea typeface="Arial"/>
              </a:rPr>
              <a:t>Présentation des lettres</a:t>
            </a:r>
            <a:endParaRPr lang="en-US" sz="3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23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24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23900" b="0" u="none" strike="noStrike">
                <a:solidFill>
                  <a:schemeClr val="dk1"/>
                </a:solidFill>
                <a:uFillTx/>
                <a:latin typeface="Dosis"/>
                <a:ea typeface="Dosis"/>
              </a:rPr>
              <a:t>W</a:t>
            </a:r>
            <a:endParaRPr lang="en-US" sz="239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5" name="Google Shape;305;p28"/>
          <p:cNvSpPr/>
          <p:nvPr/>
        </p:nvSpPr>
        <p:spPr>
          <a:xfrm>
            <a:off x="261000" y="280080"/>
            <a:ext cx="10019160" cy="76176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Etape 1 : c’est la lettre W. Répétons tous ensemble « W ».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27" name="Rectangle : coins arrondis 15"/>
          <p:cNvSpPr/>
          <p:nvPr/>
        </p:nvSpPr>
        <p:spPr>
          <a:xfrm>
            <a:off x="144720" y="1186200"/>
            <a:ext cx="1014948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28" name="ZoneTexte 17"/>
          <p:cNvSpPr/>
          <p:nvPr/>
        </p:nvSpPr>
        <p:spPr>
          <a:xfrm>
            <a:off x="913320" y="1373040"/>
            <a:ext cx="6959160" cy="38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ts val="2296"/>
              </a:lnSpc>
            </a:pPr>
            <a:r>
              <a:rPr lang="en-US" sz="1600" b="1" u="none" strike="noStrike">
                <a:solidFill>
                  <a:srgbClr val="BFBFBF"/>
                </a:solidFill>
                <a:uFillTx/>
                <a:latin typeface="Dosis"/>
              </a:rPr>
              <a:t>Aujourd’hui, nous </a:t>
            </a:r>
            <a:r>
              <a:rPr lang="fr-FR" sz="1600" b="1" u="none" strike="noStrike">
                <a:solidFill>
                  <a:srgbClr val="BFBFBF"/>
                </a:solidFill>
                <a:uFillTx/>
                <a:latin typeface="Dosis"/>
              </a:rPr>
              <a:t>allons apprendre de nouveaux mots en français.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9" name="Freeform 8"/>
          <p:cNvSpPr/>
          <p:nvPr/>
        </p:nvSpPr>
        <p:spPr>
          <a:xfrm>
            <a:off x="304560" y="132012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30" name="Rectangle 6"/>
          <p:cNvSpPr/>
          <p:nvPr/>
        </p:nvSpPr>
        <p:spPr>
          <a:xfrm>
            <a:off x="144720" y="1654560"/>
            <a:ext cx="1013544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31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32" name="Rectangle : coins arrondis 7"/>
          <p:cNvSpPr/>
          <p:nvPr/>
        </p:nvSpPr>
        <p:spPr>
          <a:xfrm>
            <a:off x="279000" y="357480"/>
            <a:ext cx="10029600" cy="73072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33" name="Rectangle : coins arrondis 22"/>
          <p:cNvSpPr/>
          <p:nvPr/>
        </p:nvSpPr>
        <p:spPr>
          <a:xfrm>
            <a:off x="279000" y="360000"/>
            <a:ext cx="10011600" cy="10126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34" name="Rectangle 25"/>
          <p:cNvSpPr/>
          <p:nvPr/>
        </p:nvSpPr>
        <p:spPr>
          <a:xfrm>
            <a:off x="271440" y="1014120"/>
            <a:ext cx="1001916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35" name="Freeform 8"/>
          <p:cNvSpPr/>
          <p:nvPr/>
        </p:nvSpPr>
        <p:spPr>
          <a:xfrm>
            <a:off x="515880" y="68544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36" name="ZoneTexte 19"/>
          <p:cNvSpPr/>
          <p:nvPr/>
        </p:nvSpPr>
        <p:spPr>
          <a:xfrm>
            <a:off x="1068840" y="471240"/>
            <a:ext cx="877464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783000">
              <a:lnSpc>
                <a:spcPct val="100000"/>
              </a:lnSpc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 "/>
                <a:ea typeface="Arial"/>
              </a:rPr>
              <a:t>Répétez avec moi : «W» </a:t>
            </a:r>
            <a:r>
              <a:rPr lang="fr-FR" sz="1710" b="1" u="none" strike="noStrike">
                <a:solidFill>
                  <a:srgbClr val="A6A6A6"/>
                </a:solidFill>
                <a:uFillTx/>
                <a:latin typeface="Dosis"/>
                <a:ea typeface="Arial"/>
              </a:rPr>
              <a:t>.</a:t>
            </a:r>
            <a:endParaRPr lang="en-US" sz="171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7" name="Rectangle 1"/>
          <p:cNvSpPr/>
          <p:nvPr/>
        </p:nvSpPr>
        <p:spPr>
          <a:xfrm>
            <a:off x="1344960" y="1969560"/>
            <a:ext cx="8814960" cy="3685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</a:pPr>
            <a:r>
              <a:rPr lang="pt-BR" sz="23600" b="1" u="none" strike="noStrike">
                <a:solidFill>
                  <a:srgbClr val="106585"/>
                </a:solidFill>
                <a:uFillTx/>
                <a:latin typeface="Dosis"/>
              </a:rPr>
              <a:t> </a:t>
            </a:r>
            <a:r>
              <a:rPr lang="pt-BR" sz="23600" b="1" u="none" strike="noStrike">
                <a:solidFill>
                  <a:srgbClr val="106585"/>
                </a:solidFill>
                <a:uFillTx/>
                <a:latin typeface="KG Primary Penmanship 2"/>
              </a:rPr>
              <a:t>   W</a:t>
            </a:r>
            <a:endParaRPr lang="en-US" sz="23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8" name="ZoneTexte 3"/>
          <p:cNvSpPr/>
          <p:nvPr/>
        </p:nvSpPr>
        <p:spPr>
          <a:xfrm>
            <a:off x="1092960" y="864360"/>
            <a:ext cx="7349040" cy="34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</a:pPr>
            <a:r>
              <a:rPr lang="fr-FR" sz="1679" b="0" i="1" u="none" strike="noStrike">
                <a:solidFill>
                  <a:srgbClr val="A6A6A6"/>
                </a:solidFill>
                <a:uFillTx/>
                <a:latin typeface="Calibri "/>
                <a:ea typeface="Arial"/>
              </a:rPr>
              <a:t>Faire répéter tous les élèves individuellement</a:t>
            </a:r>
            <a:r>
              <a:rPr lang="fr-FR" sz="1490" b="0" u="none" strike="noStrike">
                <a:solidFill>
                  <a:srgbClr val="A6A6A6"/>
                </a:solidFill>
                <a:uFillTx/>
                <a:latin typeface="Dosis"/>
                <a:ea typeface="Arial"/>
              </a:rPr>
              <a:t>.</a:t>
            </a:r>
            <a:endParaRPr lang="en-US" sz="149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40" name="Rectangle : coins arrondis 15"/>
          <p:cNvSpPr/>
          <p:nvPr/>
        </p:nvSpPr>
        <p:spPr>
          <a:xfrm>
            <a:off x="144720" y="1186200"/>
            <a:ext cx="1014948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41" name="ZoneTexte 17"/>
          <p:cNvSpPr/>
          <p:nvPr/>
        </p:nvSpPr>
        <p:spPr>
          <a:xfrm>
            <a:off x="913320" y="1373040"/>
            <a:ext cx="6959160" cy="38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ts val="2296"/>
              </a:lnSpc>
            </a:pPr>
            <a:r>
              <a:rPr lang="en-US" sz="1600" b="1" u="none" strike="noStrike">
                <a:solidFill>
                  <a:srgbClr val="BFBFBF"/>
                </a:solidFill>
                <a:uFillTx/>
                <a:latin typeface="Dosis"/>
              </a:rPr>
              <a:t>Aujourd’hui, nous </a:t>
            </a:r>
            <a:r>
              <a:rPr lang="fr-FR" sz="1600" b="1" u="none" strike="noStrike">
                <a:solidFill>
                  <a:srgbClr val="BFBFBF"/>
                </a:solidFill>
                <a:uFillTx/>
                <a:latin typeface="Dosis"/>
              </a:rPr>
              <a:t>allons apprendre de nouveaux mots en français.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2" name="Freeform 8"/>
          <p:cNvSpPr/>
          <p:nvPr/>
        </p:nvSpPr>
        <p:spPr>
          <a:xfrm>
            <a:off x="304560" y="132012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43" name="Rectangle 6"/>
          <p:cNvSpPr/>
          <p:nvPr/>
        </p:nvSpPr>
        <p:spPr>
          <a:xfrm>
            <a:off x="144720" y="1654560"/>
            <a:ext cx="1013544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44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45" name="Rectangle : coins arrondis 7"/>
          <p:cNvSpPr/>
          <p:nvPr/>
        </p:nvSpPr>
        <p:spPr>
          <a:xfrm>
            <a:off x="279000" y="357480"/>
            <a:ext cx="10029600" cy="73072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46" name="Rectangle : coins arrondis 22"/>
          <p:cNvSpPr/>
          <p:nvPr/>
        </p:nvSpPr>
        <p:spPr>
          <a:xfrm>
            <a:off x="279000" y="360000"/>
            <a:ext cx="10011600" cy="113616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47" name="Rectangle 25"/>
          <p:cNvSpPr/>
          <p:nvPr/>
        </p:nvSpPr>
        <p:spPr>
          <a:xfrm>
            <a:off x="271440" y="1014120"/>
            <a:ext cx="1001916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48" name="ZoneTexte 19"/>
          <p:cNvSpPr/>
          <p:nvPr/>
        </p:nvSpPr>
        <p:spPr>
          <a:xfrm>
            <a:off x="1068840" y="471240"/>
            <a:ext cx="877464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Etape 2 : Présentation du mot référent : 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«W comme dans Wapiti». L’enseignant montre l’image sur le livret.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Les élèves répètent «Wapiti » en mettant le doigt sur l’image.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49" name="Image 4"/>
          <p:cNvPicPr/>
          <p:nvPr/>
        </p:nvPicPr>
        <p:blipFill>
          <a:blip r:embed="rId4"/>
          <a:stretch/>
        </p:blipFill>
        <p:spPr>
          <a:xfrm>
            <a:off x="3597840" y="2998800"/>
            <a:ext cx="4275000" cy="3023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51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52" name="Rectangle : coins arrondis 7"/>
          <p:cNvSpPr/>
          <p:nvPr/>
        </p:nvSpPr>
        <p:spPr>
          <a:xfrm>
            <a:off x="209880" y="248400"/>
            <a:ext cx="10019160" cy="7420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53" name="Rectangle : coins arrondis 22"/>
          <p:cNvSpPr/>
          <p:nvPr/>
        </p:nvSpPr>
        <p:spPr>
          <a:xfrm>
            <a:off x="206640" y="250920"/>
            <a:ext cx="1001160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54" name="Rectangle 25"/>
          <p:cNvSpPr/>
          <p:nvPr/>
        </p:nvSpPr>
        <p:spPr>
          <a:xfrm>
            <a:off x="224640" y="887400"/>
            <a:ext cx="9953640" cy="25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55" name="Freeform 8"/>
          <p:cNvSpPr/>
          <p:nvPr/>
        </p:nvSpPr>
        <p:spPr>
          <a:xfrm>
            <a:off x="714960" y="43200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56" name="ZoneTexte 6"/>
          <p:cNvSpPr/>
          <p:nvPr/>
        </p:nvSpPr>
        <p:spPr>
          <a:xfrm>
            <a:off x="1105560" y="347760"/>
            <a:ext cx="877464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783000">
              <a:lnSpc>
                <a:spcPct val="100000"/>
              </a:lnSpc>
            </a:pPr>
            <a:r>
              <a:rPr lang="fr-FR" sz="20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Regardez comment j’écris la lettre W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7" name="ZoneTexte 1"/>
          <p:cNvSpPr/>
          <p:nvPr/>
        </p:nvSpPr>
        <p:spPr>
          <a:xfrm>
            <a:off x="957240" y="711720"/>
            <a:ext cx="841248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1600" b="0" i="1" u="none" strike="noStrike">
                <a:solidFill>
                  <a:srgbClr val="A6A6A6"/>
                </a:solidFill>
                <a:uFillTx/>
                <a:latin typeface="Dosis"/>
              </a:rPr>
              <a:t>Sur le tableau, l’enseignant montre le geste à réaliser pour écrire la lettre en l’expliquant.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8" name="Rectangle 3"/>
          <p:cNvSpPr/>
          <p:nvPr/>
        </p:nvSpPr>
        <p:spPr>
          <a:xfrm>
            <a:off x="1344960" y="2357640"/>
            <a:ext cx="8814960" cy="3685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</a:pPr>
            <a:r>
              <a:rPr lang="pt-BR" sz="23600" b="1" u="none" strike="noStrike">
                <a:solidFill>
                  <a:srgbClr val="106585"/>
                </a:solidFill>
                <a:uFillTx/>
                <a:latin typeface="Dosis"/>
              </a:rPr>
              <a:t> </a:t>
            </a:r>
            <a:r>
              <a:rPr lang="pt-BR" sz="23600" b="1" u="none" strike="noStrike">
                <a:solidFill>
                  <a:srgbClr val="106585"/>
                </a:solidFill>
                <a:uFillTx/>
                <a:latin typeface="KG Primary Penmanship 2"/>
              </a:rPr>
              <a:t>   W</a:t>
            </a:r>
            <a:endParaRPr lang="en-US" sz="23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60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361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23900" b="0" u="none" strike="noStrike">
                <a:solidFill>
                  <a:schemeClr val="dk1"/>
                </a:solidFill>
                <a:uFillTx/>
                <a:latin typeface="Dosis"/>
                <a:ea typeface="Dosis"/>
              </a:rPr>
              <a:t>X</a:t>
            </a:r>
            <a:endParaRPr lang="en-US" sz="239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2" name="Google Shape;305;p28"/>
          <p:cNvSpPr/>
          <p:nvPr/>
        </p:nvSpPr>
        <p:spPr>
          <a:xfrm>
            <a:off x="261000" y="280080"/>
            <a:ext cx="10019160" cy="76176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Etape 1 : c’est la lettre X. Répétons tous ensemble « X ».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e 11"/>
          <p:cNvGrpSpPr/>
          <p:nvPr/>
        </p:nvGrpSpPr>
        <p:grpSpPr>
          <a:xfrm>
            <a:off x="0" y="45360"/>
            <a:ext cx="10438920" cy="7829280"/>
            <a:chOff x="0" y="45360"/>
            <a:chExt cx="10438920" cy="7829280"/>
          </a:xfrm>
        </p:grpSpPr>
        <p:sp>
          <p:nvSpPr>
            <p:cNvPr id="99" name="Freeform 2"/>
            <p:cNvSpPr/>
            <p:nvPr/>
          </p:nvSpPr>
          <p:spPr>
            <a:xfrm>
              <a:off x="0" y="45360"/>
              <a:ext cx="10438920" cy="7829280"/>
            </a:xfrm>
            <a:custGeom>
              <a:avLst/>
              <a:gdLst>
                <a:gd name="textAreaLeft" fmla="*/ 0 w 10438920"/>
                <a:gd name="textAreaRight" fmla="*/ 10439280 w 10438920"/>
                <a:gd name="textAreaTop" fmla="*/ 0 h 7829280"/>
                <a:gd name="textAreaBottom" fmla="*/ 7829640 h 7829280"/>
              </a:gdLst>
              <a:ahLst/>
              <a:cxnLst/>
              <a:rect l="textAreaLeft" t="textAreaTop" r="textAreaRight" b="textAreaBottom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695880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grpSp>
          <p:nvGrpSpPr>
            <p:cNvPr id="100" name="Groupe 9"/>
            <p:cNvGrpSpPr/>
            <p:nvPr/>
          </p:nvGrpSpPr>
          <p:grpSpPr>
            <a:xfrm>
              <a:off x="609120" y="314640"/>
              <a:ext cx="9134280" cy="6950880"/>
              <a:chOff x="609120" y="314640"/>
              <a:chExt cx="9134280" cy="6950880"/>
            </a:xfrm>
          </p:grpSpPr>
          <p:grpSp>
            <p:nvGrpSpPr>
              <p:cNvPr id="101" name="Group 3"/>
              <p:cNvGrpSpPr/>
              <p:nvPr/>
            </p:nvGrpSpPr>
            <p:grpSpPr>
              <a:xfrm>
                <a:off x="609120" y="712080"/>
                <a:ext cx="9134280" cy="6553440"/>
                <a:chOff x="609120" y="712080"/>
                <a:chExt cx="9134280" cy="6553440"/>
              </a:xfrm>
            </p:grpSpPr>
            <p:sp>
              <p:nvSpPr>
                <p:cNvPr id="102" name="Freeform 4"/>
                <p:cNvSpPr/>
                <p:nvPr/>
              </p:nvSpPr>
              <p:spPr>
                <a:xfrm>
                  <a:off x="609120" y="712080"/>
                  <a:ext cx="9134280" cy="6553440"/>
                </a:xfrm>
                <a:custGeom>
                  <a:avLst/>
                  <a:gdLst>
                    <a:gd name="textAreaLeft" fmla="*/ 0 w 9134280"/>
                    <a:gd name="textAreaRight" fmla="*/ 9134640 w 9134280"/>
                    <a:gd name="textAreaTop" fmla="*/ 0 h 6553440"/>
                    <a:gd name="textAreaBottom" fmla="*/ 6553800 h 6553440"/>
                  </a:gdLst>
                  <a:ahLst/>
                  <a:cxnLst/>
                  <a:rect l="textAreaLeft" t="textAreaTop" r="textAreaRight" b="textAreaBottom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t">
                  <a:noAutofit/>
                </a:bodyPr>
                <a:lstStyle/>
                <a:p>
                  <a:pPr defTabSz="695880">
                    <a:lnSpc>
                      <a:spcPct val="100000"/>
                    </a:lnSpc>
                  </a:pPr>
                  <a:endParaRPr lang="fr-MA" sz="1030" b="0" u="none" strike="noStrike">
                    <a:solidFill>
                      <a:srgbClr val="000000"/>
                    </a:solidFill>
                    <a:uFillTx/>
                    <a:latin typeface="Dosis"/>
                    <a:ea typeface="Arial"/>
                  </a:endParaRPr>
                </a:p>
              </p:txBody>
            </p:sp>
            <p:sp>
              <p:nvSpPr>
                <p:cNvPr id="103" name="TextBox 5"/>
                <p:cNvSpPr/>
                <p:nvPr/>
              </p:nvSpPr>
              <p:spPr>
                <a:xfrm>
                  <a:off x="609120" y="1526760"/>
                  <a:ext cx="1905480" cy="160164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29160" tIns="29160" rIns="29160" bIns="29160" anchor="ctr">
                  <a:noAutofit/>
                </a:bodyPr>
                <a:lstStyle/>
                <a:p>
                  <a:pPr algn="ctr" defTabSz="695880">
                    <a:lnSpc>
                      <a:spcPts val="1831"/>
                    </a:lnSpc>
                  </a:pPr>
                  <a:endParaRPr lang="en-US" sz="1030" b="0" u="none" strike="noStrike">
                    <a:solidFill>
                      <a:srgbClr val="000000"/>
                    </a:solidFill>
                    <a:uFillTx/>
                    <a:latin typeface="Dosis"/>
                    <a:ea typeface="Arial"/>
                  </a:endParaRPr>
                </a:p>
              </p:txBody>
            </p:sp>
          </p:grpSp>
          <p:sp>
            <p:nvSpPr>
              <p:cNvPr id="104" name="Freeform 7"/>
              <p:cNvSpPr/>
              <p:nvPr/>
            </p:nvSpPr>
            <p:spPr>
              <a:xfrm>
                <a:off x="695880" y="314640"/>
                <a:ext cx="707040" cy="678600"/>
              </a:xfrm>
              <a:custGeom>
                <a:avLst/>
                <a:gdLst>
                  <a:gd name="textAreaLeft" fmla="*/ 0 w 707040"/>
                  <a:gd name="textAreaRight" fmla="*/ 707400 w 707040"/>
                  <a:gd name="textAreaTop" fmla="*/ 0 h 678600"/>
                  <a:gd name="textAreaBottom" fmla="*/ 678960 h 678600"/>
                </a:gdLst>
                <a:ahLst/>
                <a:cxnLst/>
                <a:rect l="textAreaLeft" t="textAreaTop" r="textAreaRight" b="textAreaBottom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rcRect/>
                <a:stretch/>
              </a:blip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695880">
                  <a:lnSpc>
                    <a:spcPct val="100000"/>
                  </a:lnSpc>
                </a:pPr>
                <a:endParaRPr lang="fr-MA" sz="1030" b="0" u="none" strike="noStrike">
                  <a:solidFill>
                    <a:srgbClr val="000000"/>
                  </a:solidFill>
                  <a:uFillTx/>
                  <a:latin typeface="Dosis"/>
                  <a:ea typeface="Arial"/>
                </a:endParaRPr>
              </a:p>
            </p:txBody>
          </p:sp>
        </p:grpSp>
      </p:grpSp>
      <p:sp>
        <p:nvSpPr>
          <p:cNvPr id="105" name="TextBox 9"/>
          <p:cNvSpPr/>
          <p:nvPr/>
        </p:nvSpPr>
        <p:spPr>
          <a:xfrm>
            <a:off x="2201760" y="1657800"/>
            <a:ext cx="5723640" cy="406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695880">
              <a:lnSpc>
                <a:spcPts val="3195"/>
              </a:lnSpc>
            </a:pPr>
            <a:r>
              <a:rPr lang="fr-FR" sz="3190" b="1" u="none" strike="noStrike">
                <a:solidFill>
                  <a:srgbClr val="1F497D"/>
                </a:solidFill>
                <a:uFillTx/>
                <a:latin typeface="Dosis"/>
                <a:ea typeface="Arial"/>
              </a:rPr>
              <a:t>Objectifs de la séance</a:t>
            </a:r>
            <a:endParaRPr lang="en-US" sz="319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6" name="ZoneTexte 10"/>
          <p:cNvSpPr/>
          <p:nvPr/>
        </p:nvSpPr>
        <p:spPr>
          <a:xfrm>
            <a:off x="926640" y="2536920"/>
            <a:ext cx="8466120" cy="785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695880">
              <a:lnSpc>
                <a:spcPct val="100000"/>
              </a:lnSpc>
              <a:spcAft>
                <a:spcPts val="686"/>
              </a:spcAft>
            </a:pPr>
            <a:r>
              <a:rPr lang="fr-FR" sz="2280" b="0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À la fin de la séance, </a:t>
            </a:r>
            <a:r>
              <a:rPr lang="fr-FR" sz="2280" b="1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au moins 80% des élèves </a:t>
            </a:r>
            <a:r>
              <a:rPr lang="fr-FR" sz="2280" b="0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doivent être capables de : </a:t>
            </a:r>
            <a:endParaRPr lang="en-US" sz="228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07" name="Groupe 7"/>
          <p:cNvGrpSpPr/>
          <p:nvPr/>
        </p:nvGrpSpPr>
        <p:grpSpPr>
          <a:xfrm>
            <a:off x="1403280" y="3333240"/>
            <a:ext cx="7832880" cy="2135880"/>
            <a:chOff x="1403280" y="3333240"/>
            <a:chExt cx="7832880" cy="2135880"/>
          </a:xfrm>
        </p:grpSpPr>
        <p:sp>
          <p:nvSpPr>
            <p:cNvPr id="108" name="Freeform 17"/>
            <p:cNvSpPr/>
            <p:nvPr/>
          </p:nvSpPr>
          <p:spPr>
            <a:xfrm>
              <a:off x="1403280" y="3333240"/>
              <a:ext cx="7832880" cy="2135880"/>
            </a:xfrm>
            <a:custGeom>
              <a:avLst/>
              <a:gdLst>
                <a:gd name="textAreaLeft" fmla="*/ 0 w 7832880"/>
                <a:gd name="textAreaRight" fmla="*/ 7833240 w 7832880"/>
                <a:gd name="textAreaTop" fmla="*/ 0 h 2135880"/>
                <a:gd name="textAreaBottom" fmla="*/ 2136240 h 2135880"/>
              </a:gdLst>
              <a:ahLst/>
              <a:cxnLst/>
              <a:rect l="textAreaLeft" t="textAreaTop" r="textAreaRight" b="textAreaBottom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695880">
                <a:lnSpc>
                  <a:spcPct val="100000"/>
                </a:lnSpc>
              </a:pPr>
              <a:endParaRPr lang="fr-MA" sz="69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109" name="ZoneTexte 32"/>
            <p:cNvSpPr/>
            <p:nvPr/>
          </p:nvSpPr>
          <p:spPr>
            <a:xfrm>
              <a:off x="2158200" y="4607640"/>
              <a:ext cx="6352920" cy="63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0" u="none" strike="noStrike">
                  <a:solidFill>
                    <a:srgbClr val="000000"/>
                  </a:solidFill>
                  <a:uFillTx/>
                  <a:latin typeface="MicrosoftUighur"/>
                  <a:ea typeface="Arial"/>
                </a:rPr>
                <a:t>Reconnaître, nommer et écrire les lettres W et X en capitale.</a:t>
              </a:r>
              <a:endParaRPr lang="en-US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10" name="Freeform 17"/>
            <p:cNvSpPr/>
            <p:nvPr/>
          </p:nvSpPr>
          <p:spPr>
            <a:xfrm>
              <a:off x="1506240" y="3402000"/>
              <a:ext cx="708120" cy="2066760"/>
            </a:xfrm>
            <a:custGeom>
              <a:avLst/>
              <a:gdLst>
                <a:gd name="textAreaLeft" fmla="*/ 0 w 708120"/>
                <a:gd name="textAreaRight" fmla="*/ 708480 w 708120"/>
                <a:gd name="textAreaTop" fmla="*/ 0 h 2066760"/>
                <a:gd name="textAreaBottom" fmla="*/ 2067120 h 2066760"/>
              </a:gdLst>
              <a:ahLst/>
              <a:cxnLst/>
              <a:rect l="textAreaLeft" t="textAreaTop" r="textAreaRight" b="textAreaBottom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695880">
                <a:lnSpc>
                  <a:spcPct val="100000"/>
                </a:lnSpc>
              </a:pPr>
              <a:endParaRPr lang="fr-MA" sz="69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pic>
          <p:nvPicPr>
            <p:cNvPr id="111" name="Image 38"/>
            <p:cNvPicPr/>
            <p:nvPr/>
          </p:nvPicPr>
          <p:blipFill>
            <a:blip r:embed="rId8"/>
            <a:stretch/>
          </p:blipFill>
          <p:spPr>
            <a:xfrm>
              <a:off x="1658520" y="4554360"/>
              <a:ext cx="437760" cy="37872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12" name="ZoneTexte 12"/>
          <p:cNvSpPr/>
          <p:nvPr/>
        </p:nvSpPr>
        <p:spPr>
          <a:xfrm>
            <a:off x="2151360" y="3663720"/>
            <a:ext cx="719604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Comprendre et produire un vocabulaire de base lié à la famille.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3" name="ZoneTexte 14"/>
          <p:cNvSpPr/>
          <p:nvPr/>
        </p:nvSpPr>
        <p:spPr>
          <a:xfrm>
            <a:off x="5903640" y="290880"/>
            <a:ext cx="47523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À ne pas lire aux élèves.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14" name="Image 15"/>
          <p:cNvPicPr/>
          <p:nvPr/>
        </p:nvPicPr>
        <p:blipFill>
          <a:blip r:embed="rId8"/>
          <a:stretch/>
        </p:blipFill>
        <p:spPr>
          <a:xfrm>
            <a:off x="1660320" y="3607560"/>
            <a:ext cx="437760" cy="3787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64" name="Rectangle : coins arrondis 15"/>
          <p:cNvSpPr/>
          <p:nvPr/>
        </p:nvSpPr>
        <p:spPr>
          <a:xfrm>
            <a:off x="144720" y="1186200"/>
            <a:ext cx="1014948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65" name="ZoneTexte 17"/>
          <p:cNvSpPr/>
          <p:nvPr/>
        </p:nvSpPr>
        <p:spPr>
          <a:xfrm>
            <a:off x="913320" y="1373040"/>
            <a:ext cx="6959160" cy="38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ts val="2296"/>
              </a:lnSpc>
            </a:pPr>
            <a:r>
              <a:rPr lang="en-US" sz="1600" b="1" u="none" strike="noStrike">
                <a:solidFill>
                  <a:srgbClr val="BFBFBF"/>
                </a:solidFill>
                <a:uFillTx/>
                <a:latin typeface="Dosis"/>
              </a:rPr>
              <a:t>Aujourd’hui, nous </a:t>
            </a:r>
            <a:r>
              <a:rPr lang="fr-FR" sz="1600" b="1" u="none" strike="noStrike">
                <a:solidFill>
                  <a:srgbClr val="BFBFBF"/>
                </a:solidFill>
                <a:uFillTx/>
                <a:latin typeface="Dosis"/>
              </a:rPr>
              <a:t>allons apprendre de nouveaux mots en français.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6" name="Freeform 8"/>
          <p:cNvSpPr/>
          <p:nvPr/>
        </p:nvSpPr>
        <p:spPr>
          <a:xfrm>
            <a:off x="304560" y="132012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67" name="Rectangle 6"/>
          <p:cNvSpPr/>
          <p:nvPr/>
        </p:nvSpPr>
        <p:spPr>
          <a:xfrm>
            <a:off x="144720" y="1654560"/>
            <a:ext cx="1013544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68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69" name="Rectangle : coins arrondis 7"/>
          <p:cNvSpPr/>
          <p:nvPr/>
        </p:nvSpPr>
        <p:spPr>
          <a:xfrm>
            <a:off x="279000" y="357480"/>
            <a:ext cx="10029600" cy="73072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70" name="Rectangle : coins arrondis 22"/>
          <p:cNvSpPr/>
          <p:nvPr/>
        </p:nvSpPr>
        <p:spPr>
          <a:xfrm>
            <a:off x="279000" y="360000"/>
            <a:ext cx="10011600" cy="10126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71" name="Rectangle 25"/>
          <p:cNvSpPr/>
          <p:nvPr/>
        </p:nvSpPr>
        <p:spPr>
          <a:xfrm>
            <a:off x="271440" y="1014120"/>
            <a:ext cx="1001916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72" name="Freeform 8"/>
          <p:cNvSpPr/>
          <p:nvPr/>
        </p:nvSpPr>
        <p:spPr>
          <a:xfrm>
            <a:off x="515880" y="68544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73" name="ZoneTexte 19"/>
          <p:cNvSpPr/>
          <p:nvPr/>
        </p:nvSpPr>
        <p:spPr>
          <a:xfrm>
            <a:off x="1068840" y="471240"/>
            <a:ext cx="877464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783000">
              <a:lnSpc>
                <a:spcPct val="100000"/>
              </a:lnSpc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 "/>
                <a:ea typeface="Arial"/>
              </a:rPr>
              <a:t>Répétez avec moi : «X» </a:t>
            </a:r>
            <a:r>
              <a:rPr lang="fr-FR" sz="1710" b="1" u="none" strike="noStrike">
                <a:solidFill>
                  <a:srgbClr val="A6A6A6"/>
                </a:solidFill>
                <a:uFillTx/>
                <a:latin typeface="Dosis"/>
                <a:ea typeface="Arial"/>
              </a:rPr>
              <a:t>.</a:t>
            </a:r>
            <a:endParaRPr lang="en-US" sz="171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4" name="Rectangle 1"/>
          <p:cNvSpPr/>
          <p:nvPr/>
        </p:nvSpPr>
        <p:spPr>
          <a:xfrm>
            <a:off x="1344960" y="1969560"/>
            <a:ext cx="8814960" cy="3685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</a:pPr>
            <a:r>
              <a:rPr lang="pt-BR" sz="23600" b="1" u="none" strike="noStrike">
                <a:solidFill>
                  <a:srgbClr val="106585"/>
                </a:solidFill>
                <a:uFillTx/>
                <a:latin typeface="Dosis"/>
              </a:rPr>
              <a:t> </a:t>
            </a:r>
            <a:r>
              <a:rPr lang="pt-BR" sz="23600" b="1" u="none" strike="noStrike">
                <a:solidFill>
                  <a:srgbClr val="106585"/>
                </a:solidFill>
                <a:uFillTx/>
                <a:latin typeface="KG Primary Penmanship 2"/>
              </a:rPr>
              <a:t>   X</a:t>
            </a:r>
            <a:endParaRPr lang="en-US" sz="23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5" name="ZoneTexte 3"/>
          <p:cNvSpPr/>
          <p:nvPr/>
        </p:nvSpPr>
        <p:spPr>
          <a:xfrm>
            <a:off x="1092960" y="864360"/>
            <a:ext cx="7349040" cy="344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</a:pPr>
            <a:r>
              <a:rPr lang="fr-FR" sz="1679" b="0" i="1" u="none" strike="noStrike">
                <a:solidFill>
                  <a:srgbClr val="A6A6A6"/>
                </a:solidFill>
                <a:uFillTx/>
                <a:latin typeface="Calibri "/>
                <a:ea typeface="Arial"/>
              </a:rPr>
              <a:t>Faire répéter tous les élèves individuellement</a:t>
            </a:r>
            <a:r>
              <a:rPr lang="fr-FR" sz="1490" b="0" u="none" strike="noStrike">
                <a:solidFill>
                  <a:srgbClr val="A6A6A6"/>
                </a:solidFill>
                <a:uFillTx/>
                <a:latin typeface="Dosis"/>
                <a:ea typeface="Arial"/>
              </a:rPr>
              <a:t>.</a:t>
            </a:r>
            <a:endParaRPr lang="en-US" sz="149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77" name="Rectangle : coins arrondis 15"/>
          <p:cNvSpPr/>
          <p:nvPr/>
        </p:nvSpPr>
        <p:spPr>
          <a:xfrm>
            <a:off x="144720" y="1186200"/>
            <a:ext cx="1014948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78" name="ZoneTexte 17"/>
          <p:cNvSpPr/>
          <p:nvPr/>
        </p:nvSpPr>
        <p:spPr>
          <a:xfrm>
            <a:off x="913320" y="1373040"/>
            <a:ext cx="6959160" cy="381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ts val="2296"/>
              </a:lnSpc>
            </a:pPr>
            <a:r>
              <a:rPr lang="en-US" sz="1600" b="1" u="none" strike="noStrike">
                <a:solidFill>
                  <a:srgbClr val="BFBFBF"/>
                </a:solidFill>
                <a:uFillTx/>
                <a:latin typeface="Dosis"/>
              </a:rPr>
              <a:t>Aujourd’hui, nous </a:t>
            </a:r>
            <a:r>
              <a:rPr lang="fr-FR" sz="1600" b="1" u="none" strike="noStrike">
                <a:solidFill>
                  <a:srgbClr val="BFBFBF"/>
                </a:solidFill>
                <a:uFillTx/>
                <a:latin typeface="Dosis"/>
              </a:rPr>
              <a:t>allons apprendre de nouveaux mots en français.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79" name="Freeform 8"/>
          <p:cNvSpPr/>
          <p:nvPr/>
        </p:nvSpPr>
        <p:spPr>
          <a:xfrm>
            <a:off x="304560" y="132012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80" name="Rectangle 6"/>
          <p:cNvSpPr/>
          <p:nvPr/>
        </p:nvSpPr>
        <p:spPr>
          <a:xfrm>
            <a:off x="144720" y="1654560"/>
            <a:ext cx="1013544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81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82" name="Rectangle : coins arrondis 7"/>
          <p:cNvSpPr/>
          <p:nvPr/>
        </p:nvSpPr>
        <p:spPr>
          <a:xfrm>
            <a:off x="279000" y="357480"/>
            <a:ext cx="10029600" cy="730728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83" name="Rectangle : coins arrondis 22"/>
          <p:cNvSpPr/>
          <p:nvPr/>
        </p:nvSpPr>
        <p:spPr>
          <a:xfrm>
            <a:off x="279000" y="360000"/>
            <a:ext cx="10011600" cy="113616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84" name="Rectangle 25"/>
          <p:cNvSpPr/>
          <p:nvPr/>
        </p:nvSpPr>
        <p:spPr>
          <a:xfrm>
            <a:off x="271440" y="1014120"/>
            <a:ext cx="1001916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69588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85" name="ZoneTexte 19"/>
          <p:cNvSpPr/>
          <p:nvPr/>
        </p:nvSpPr>
        <p:spPr>
          <a:xfrm>
            <a:off x="1068840" y="471240"/>
            <a:ext cx="877464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Etape 2 : Présentation du mot référent : 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« X comme dans </a:t>
            </a: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Xylophone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 ». L’enseignant montre l’image sur le livret.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Les élèves répètent «</a:t>
            </a: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Xylophone</a:t>
            </a:r>
            <a:r>
              <a:rPr lang="fr-FR" sz="1800" b="0" u="none" strike="noStrike">
                <a:solidFill>
                  <a:srgbClr val="000000"/>
                </a:solidFill>
                <a:uFillTx/>
                <a:latin typeface="MicrosoftUighur"/>
                <a:ea typeface="Arial"/>
              </a:rPr>
              <a:t> » en mettant le doigt sur l’image.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386" name="Image 3"/>
          <p:cNvPicPr/>
          <p:nvPr/>
        </p:nvPicPr>
        <p:blipFill>
          <a:blip r:embed="rId4"/>
          <a:stretch/>
        </p:blipFill>
        <p:spPr>
          <a:xfrm>
            <a:off x="3068280" y="3106080"/>
            <a:ext cx="4674960" cy="2555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88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89" name="Rectangle : coins arrondis 7"/>
          <p:cNvSpPr/>
          <p:nvPr/>
        </p:nvSpPr>
        <p:spPr>
          <a:xfrm>
            <a:off x="209880" y="248400"/>
            <a:ext cx="10019160" cy="7420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90" name="Rectangle : coins arrondis 22"/>
          <p:cNvSpPr/>
          <p:nvPr/>
        </p:nvSpPr>
        <p:spPr>
          <a:xfrm>
            <a:off x="206640" y="250920"/>
            <a:ext cx="1001160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91" name="Rectangle 25"/>
          <p:cNvSpPr/>
          <p:nvPr/>
        </p:nvSpPr>
        <p:spPr>
          <a:xfrm>
            <a:off x="224640" y="887400"/>
            <a:ext cx="9953640" cy="25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92" name="Freeform 8"/>
          <p:cNvSpPr/>
          <p:nvPr/>
        </p:nvSpPr>
        <p:spPr>
          <a:xfrm>
            <a:off x="714960" y="43200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393" name="ZoneTexte 6"/>
          <p:cNvSpPr/>
          <p:nvPr/>
        </p:nvSpPr>
        <p:spPr>
          <a:xfrm>
            <a:off x="1105560" y="347760"/>
            <a:ext cx="877464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783000">
              <a:lnSpc>
                <a:spcPct val="100000"/>
              </a:lnSpc>
            </a:pPr>
            <a:r>
              <a:rPr lang="fr-FR" sz="20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Regardez comment j’écris la lettre X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4" name="ZoneTexte 1"/>
          <p:cNvSpPr/>
          <p:nvPr/>
        </p:nvSpPr>
        <p:spPr>
          <a:xfrm>
            <a:off x="957240" y="711720"/>
            <a:ext cx="841248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1600" b="0" i="1" u="none" strike="noStrike">
                <a:solidFill>
                  <a:srgbClr val="A6A6A6"/>
                </a:solidFill>
                <a:uFillTx/>
                <a:latin typeface="Dosis"/>
              </a:rPr>
              <a:t>Sur le tableau, l’enseignant montre le geste à réaliser pour écrire la lettre en l’expliquant. </a:t>
            </a:r>
            <a:endParaRPr lang="en-US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95" name="Rectangle 3"/>
          <p:cNvSpPr/>
          <p:nvPr/>
        </p:nvSpPr>
        <p:spPr>
          <a:xfrm>
            <a:off x="1344960" y="2357640"/>
            <a:ext cx="8814960" cy="3685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</a:pPr>
            <a:r>
              <a:rPr lang="pt-BR" sz="23600" b="1" u="none" strike="noStrike">
                <a:solidFill>
                  <a:srgbClr val="106585"/>
                </a:solidFill>
                <a:uFillTx/>
                <a:latin typeface="Dosis"/>
              </a:rPr>
              <a:t> </a:t>
            </a:r>
            <a:r>
              <a:rPr lang="pt-BR" sz="23600" b="1" u="none" strike="noStrike">
                <a:solidFill>
                  <a:srgbClr val="106585"/>
                </a:solidFill>
                <a:uFillTx/>
                <a:latin typeface="KG Primary Penmanship 2"/>
              </a:rPr>
              <a:t>   X</a:t>
            </a:r>
            <a:endParaRPr lang="en-US" sz="23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97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98" name="Rectangle : coins arrondis 7"/>
          <p:cNvSpPr/>
          <p:nvPr/>
        </p:nvSpPr>
        <p:spPr>
          <a:xfrm>
            <a:off x="209880" y="248400"/>
            <a:ext cx="10019160" cy="7420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399" name="Rectangle : coins arrondis 22"/>
          <p:cNvSpPr/>
          <p:nvPr/>
        </p:nvSpPr>
        <p:spPr>
          <a:xfrm>
            <a:off x="206640" y="250920"/>
            <a:ext cx="10011600" cy="6814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400" name="Rectangle 25"/>
          <p:cNvSpPr/>
          <p:nvPr/>
        </p:nvSpPr>
        <p:spPr>
          <a:xfrm>
            <a:off x="224640" y="887400"/>
            <a:ext cx="10019160" cy="2800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401" name="Freeform 8"/>
          <p:cNvSpPr/>
          <p:nvPr/>
        </p:nvSpPr>
        <p:spPr>
          <a:xfrm>
            <a:off x="579600" y="55620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402" name="ZoneTexte 11"/>
          <p:cNvSpPr/>
          <p:nvPr/>
        </p:nvSpPr>
        <p:spPr>
          <a:xfrm>
            <a:off x="1084680" y="444600"/>
            <a:ext cx="877464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783000">
              <a:lnSpc>
                <a:spcPct val="100000"/>
              </a:lnSpc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</a:rPr>
              <a:t>Prenez vos livrets « page 60 »</a:t>
            </a:r>
            <a:r>
              <a:rPr lang="fr-FR" sz="1829" b="1" u="none" strike="noStrike">
                <a:solidFill>
                  <a:srgbClr val="A6A6A6"/>
                </a:solidFill>
                <a:uFillTx/>
                <a:latin typeface="Dosis"/>
              </a:rPr>
              <a:t>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3" name="Rectangle 4"/>
          <p:cNvSpPr/>
          <p:nvPr/>
        </p:nvSpPr>
        <p:spPr>
          <a:xfrm>
            <a:off x="5385960" y="5390640"/>
            <a:ext cx="4646880" cy="1962000"/>
          </a:xfrm>
          <a:prstGeom prst="rect">
            <a:avLst/>
          </a:prstGeom>
          <a:noFill/>
          <a:ln>
            <a:solidFill>
              <a:srgbClr val="FF0000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206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pic>
        <p:nvPicPr>
          <p:cNvPr id="404" name="Image 5"/>
          <p:cNvPicPr/>
          <p:nvPr/>
        </p:nvPicPr>
        <p:blipFill>
          <a:blip r:embed="rId4"/>
          <a:stretch/>
        </p:blipFill>
        <p:spPr>
          <a:xfrm>
            <a:off x="767520" y="1279080"/>
            <a:ext cx="9410400" cy="61959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406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407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9600" b="0" u="none" strike="noStrike">
                <a:solidFill>
                  <a:schemeClr val="dk1"/>
                </a:solidFill>
                <a:uFillTx/>
                <a:latin typeface="Dosis"/>
                <a:ea typeface="Dosis"/>
              </a:rPr>
              <a:t>  </a:t>
            </a:r>
            <a:endParaRPr lang="en-US" sz="9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08" name="Google Shape;305;p28"/>
          <p:cNvSpPr/>
          <p:nvPr/>
        </p:nvSpPr>
        <p:spPr>
          <a:xfrm>
            <a:off x="261000" y="358560"/>
            <a:ext cx="10019160" cy="76176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-Bold"/>
                <a:ea typeface="Arial"/>
              </a:rPr>
              <a:t>Etape 4 : </a:t>
            </a: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L’enseignant demande aux élèves de colorier et d’écrire la lettre W sur le livret .L’enseignant circule entre les rangs et apporte de l’aide aux élèves.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09" name="Image 3"/>
          <p:cNvPicPr/>
          <p:nvPr/>
        </p:nvPicPr>
        <p:blipFill>
          <a:blip r:embed="rId2"/>
          <a:stretch/>
        </p:blipFill>
        <p:spPr>
          <a:xfrm>
            <a:off x="2024640" y="1860120"/>
            <a:ext cx="7084080" cy="51634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302;p28"/>
          <p:cNvSpPr/>
          <p:nvPr/>
        </p:nvSpPr>
        <p:spPr>
          <a:xfrm>
            <a:off x="0" y="0"/>
            <a:ext cx="10438920" cy="7919640"/>
          </a:xfrm>
          <a:prstGeom prst="rect">
            <a:avLst/>
          </a:prstGeom>
          <a:solidFill>
            <a:srgbClr val="0097B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411" name="Google Shape;303;p28"/>
          <p:cNvSpPr/>
          <p:nvPr/>
        </p:nvSpPr>
        <p:spPr>
          <a:xfrm>
            <a:off x="209880" y="302400"/>
            <a:ext cx="10019160" cy="7314840"/>
          </a:xfrm>
          <a:prstGeom prst="roundRect">
            <a:avLst>
              <a:gd name="adj" fmla="val 2225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lt1"/>
              </a:solidFill>
              <a:uFillTx/>
              <a:latin typeface="Dosis"/>
              <a:ea typeface="Dosis"/>
            </a:endParaRPr>
          </a:p>
        </p:txBody>
      </p:sp>
      <p:sp>
        <p:nvSpPr>
          <p:cNvPr id="412" name="Google Shape;304;p28"/>
          <p:cNvSpPr/>
          <p:nvPr/>
        </p:nvSpPr>
        <p:spPr>
          <a:xfrm>
            <a:off x="209880" y="104184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l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9600" b="0" u="none" strike="noStrike">
                <a:solidFill>
                  <a:schemeClr val="dk1"/>
                </a:solidFill>
                <a:uFillTx/>
                <a:latin typeface="Dosis"/>
                <a:ea typeface="Dosis"/>
              </a:rPr>
              <a:t>  </a:t>
            </a:r>
            <a:endParaRPr lang="en-US" sz="9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3" name="Google Shape;305;p28"/>
          <p:cNvSpPr/>
          <p:nvPr/>
        </p:nvSpPr>
        <p:spPr>
          <a:xfrm>
            <a:off x="261000" y="358560"/>
            <a:ext cx="10019160" cy="76176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fr-FR" sz="1800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-Bold"/>
                <a:ea typeface="Arial"/>
              </a:rPr>
              <a:t>Etape 4 : </a:t>
            </a:r>
            <a:r>
              <a:rPr lang="fr-FR" sz="1800" b="0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"/>
                <a:ea typeface="Arial"/>
              </a:rPr>
              <a:t>L’enseignant demande aux élèves de colorier et d’écrire la lettre X sur le livret .L’enseignant circule entre les rangs et apporte de l’aide aux élèves.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14" name="Image 2"/>
          <p:cNvPicPr/>
          <p:nvPr/>
        </p:nvPicPr>
        <p:blipFill>
          <a:blip r:embed="rId2"/>
          <a:stretch/>
        </p:blipFill>
        <p:spPr>
          <a:xfrm>
            <a:off x="1414440" y="1860120"/>
            <a:ext cx="7712280" cy="52102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294;p27"/>
          <p:cNvSpPr/>
          <p:nvPr/>
        </p:nvSpPr>
        <p:spPr>
          <a:xfrm>
            <a:off x="124200" y="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416" name="Google Shape;295;p27"/>
          <p:cNvSpPr/>
          <p:nvPr/>
        </p:nvSpPr>
        <p:spPr>
          <a:xfrm>
            <a:off x="766800" y="2350440"/>
            <a:ext cx="8905320" cy="201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4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Jeu </a:t>
            </a:r>
            <a:endParaRPr lang="en-US" sz="4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endParaRPr lang="en-US" sz="4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fr-FR" sz="32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Sauter sur les lettres</a:t>
            </a:r>
            <a:r>
              <a:rPr lang="fr-FR" sz="36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 </a:t>
            </a:r>
            <a:endParaRPr lang="en-US" sz="3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17" name="Google Shape;296;p27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418" name="Google Shape;297;p27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419" name="Google Shape;124;p14"/>
          <p:cNvGrpSpPr/>
          <p:nvPr/>
        </p:nvGrpSpPr>
        <p:grpSpPr>
          <a:xfrm>
            <a:off x="6942600" y="6117120"/>
            <a:ext cx="1828800" cy="696240"/>
            <a:chOff x="6942600" y="6117120"/>
            <a:chExt cx="1828800" cy="696240"/>
          </a:xfrm>
        </p:grpSpPr>
        <p:sp>
          <p:nvSpPr>
            <p:cNvPr id="420" name="Google Shape;125;p14"/>
            <p:cNvSpPr/>
            <p:nvPr/>
          </p:nvSpPr>
          <p:spPr>
            <a:xfrm>
              <a:off x="7261200" y="6281280"/>
              <a:ext cx="1283040" cy="48744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421" name="Google Shape;126;p14"/>
            <p:cNvPicPr/>
            <p:nvPr/>
          </p:nvPicPr>
          <p:blipFill>
            <a:blip r:embed="rId5"/>
            <a:stretch/>
          </p:blipFill>
          <p:spPr>
            <a:xfrm>
              <a:off x="6942600" y="6117120"/>
              <a:ext cx="584280" cy="6962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22" name="Google Shape;127;p14"/>
            <p:cNvSpPr/>
            <p:nvPr/>
          </p:nvSpPr>
          <p:spPr>
            <a:xfrm>
              <a:off x="7488360" y="6259320"/>
              <a:ext cx="1283040" cy="4568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24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10 min</a:t>
              </a:r>
              <a:endParaRPr lang="en-US" sz="24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Rectangle : coins arrondis 2"/>
          <p:cNvSpPr/>
          <p:nvPr/>
        </p:nvSpPr>
        <p:spPr>
          <a:xfrm>
            <a:off x="261000" y="1176120"/>
            <a:ext cx="9916920" cy="5464440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424" name="Rectangle 14"/>
          <p:cNvSpPr/>
          <p:nvPr/>
        </p:nvSpPr>
        <p:spPr>
          <a:xfrm>
            <a:off x="0" y="45360"/>
            <a:ext cx="10438920" cy="782928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425" name="Rectangle : coins arrondis 7"/>
          <p:cNvSpPr/>
          <p:nvPr/>
        </p:nvSpPr>
        <p:spPr>
          <a:xfrm>
            <a:off x="158760" y="250920"/>
            <a:ext cx="10019160" cy="7420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426" name="Rectangle : coins arrondis 22"/>
          <p:cNvSpPr/>
          <p:nvPr/>
        </p:nvSpPr>
        <p:spPr>
          <a:xfrm>
            <a:off x="206640" y="250920"/>
            <a:ext cx="10011600" cy="11977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427" name="Rectangle 25"/>
          <p:cNvSpPr/>
          <p:nvPr/>
        </p:nvSpPr>
        <p:spPr>
          <a:xfrm>
            <a:off x="224640" y="887400"/>
            <a:ext cx="9953640" cy="25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MA" sz="1030" b="0" u="none" strike="noStrike">
              <a:solidFill>
                <a:srgbClr val="FFFFFF"/>
              </a:solidFill>
              <a:uFillTx/>
              <a:latin typeface="Dosis"/>
              <a:ea typeface="Arial"/>
            </a:endParaRPr>
          </a:p>
        </p:txBody>
      </p:sp>
      <p:sp>
        <p:nvSpPr>
          <p:cNvPr id="428" name="Freeform 8"/>
          <p:cNvSpPr/>
          <p:nvPr/>
        </p:nvSpPr>
        <p:spPr>
          <a:xfrm>
            <a:off x="568440" y="591840"/>
            <a:ext cx="315720" cy="217800"/>
          </a:xfrm>
          <a:custGeom>
            <a:avLst/>
            <a:gdLst>
              <a:gd name="textAreaLeft" fmla="*/ 0 w 315720"/>
              <a:gd name="textAreaRight" fmla="*/ 316080 w 315720"/>
              <a:gd name="textAreaTop" fmla="*/ 0 h 217800"/>
              <a:gd name="textAreaBottom" fmla="*/ 218160 h 2178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</a:endParaRPr>
          </a:p>
        </p:txBody>
      </p:sp>
      <p:sp>
        <p:nvSpPr>
          <p:cNvPr id="429" name="ZoneTexte 6"/>
          <p:cNvSpPr/>
          <p:nvPr/>
        </p:nvSpPr>
        <p:spPr>
          <a:xfrm>
            <a:off x="949320" y="495000"/>
            <a:ext cx="8774640" cy="943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783000">
              <a:lnSpc>
                <a:spcPct val="100000"/>
              </a:lnSpc>
            </a:pPr>
            <a:r>
              <a:rPr lang="fr-FR" sz="1829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On va jouer le </a:t>
            </a:r>
            <a:r>
              <a:rPr lang="fr-FR" sz="2000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-Bold"/>
                <a:ea typeface="Arial"/>
              </a:rPr>
              <a:t>Jeu « </a:t>
            </a: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Sauter sur les lettres</a:t>
            </a:r>
            <a:r>
              <a:rPr lang="fr-FR" sz="2000" b="1" u="none" strike="noStrike">
                <a:solidFill>
                  <a:schemeClr val="lt1">
                    <a:lumMod val="50000"/>
                  </a:schemeClr>
                </a:solidFill>
                <a:uFillTx/>
                <a:latin typeface="MicrosoftUighur-Bold"/>
                <a:ea typeface="Arial"/>
              </a:rPr>
              <a:t> »</a:t>
            </a:r>
            <a:r>
              <a:rPr lang="fr-FR" sz="1829" b="1" u="none" strike="noStrike">
                <a:solidFill>
                  <a:srgbClr val="A6A6A6"/>
                </a:solidFill>
                <a:uFillTx/>
                <a:latin typeface="Arial"/>
                <a:ea typeface="Arial"/>
              </a:rPr>
              <a:t>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783000">
              <a:lnSpc>
                <a:spcPct val="100000"/>
              </a:lnSpc>
            </a:pPr>
            <a:r>
              <a:rPr lang="fr-FR" sz="1800" b="1" u="none" strike="noStrike">
                <a:solidFill>
                  <a:srgbClr val="FF0000"/>
                </a:solidFill>
                <a:uFillTx/>
                <a:latin typeface="MicrosoftUighur"/>
                <a:ea typeface="Arial"/>
              </a:rPr>
              <a:t>Les élèves jouent à tour de rôle : « Saute sur la lettre que tu entends ». )l’élève saute sur la lettre et la nomme(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30" name="Image 1"/>
          <p:cNvPicPr/>
          <p:nvPr/>
        </p:nvPicPr>
        <p:blipFill>
          <a:blip r:embed="rId4"/>
          <a:stretch/>
        </p:blipFill>
        <p:spPr>
          <a:xfrm>
            <a:off x="2091600" y="2553120"/>
            <a:ext cx="5826600" cy="36777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1" name="Groupe 3"/>
          <p:cNvGrpSpPr/>
          <p:nvPr/>
        </p:nvGrpSpPr>
        <p:grpSpPr>
          <a:xfrm>
            <a:off x="-57960" y="37440"/>
            <a:ext cx="10555200" cy="7866000"/>
            <a:chOff x="-57960" y="37440"/>
            <a:chExt cx="10555200" cy="7866000"/>
          </a:xfrm>
        </p:grpSpPr>
        <p:sp>
          <p:nvSpPr>
            <p:cNvPr id="432" name="Rectangle 9"/>
            <p:cNvSpPr/>
            <p:nvPr/>
          </p:nvSpPr>
          <p:spPr>
            <a:xfrm>
              <a:off x="-57960" y="37440"/>
              <a:ext cx="10555200" cy="7866000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433" name="Rectangle : coins arrondis 11"/>
            <p:cNvSpPr/>
            <p:nvPr/>
          </p:nvSpPr>
          <p:spPr>
            <a:xfrm>
              <a:off x="176400" y="636840"/>
              <a:ext cx="10085760" cy="700452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434" name="Rectangle : coins arrondis 12"/>
            <p:cNvSpPr/>
            <p:nvPr/>
          </p:nvSpPr>
          <p:spPr>
            <a:xfrm>
              <a:off x="176400" y="274680"/>
              <a:ext cx="10085760" cy="9403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435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1" u="none" strike="noStrike">
              <a:solidFill>
                <a:srgbClr val="808080"/>
              </a:solidFill>
              <a:uFillTx/>
              <a:latin typeface="Dosis"/>
              <a:ea typeface="Arial"/>
            </a:endParaRPr>
          </a:p>
        </p:txBody>
      </p:sp>
      <p:sp>
        <p:nvSpPr>
          <p:cNvPr id="436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FR" sz="1370" b="0" u="none" strike="noStrike">
              <a:solidFill>
                <a:srgbClr val="000000"/>
              </a:solidFill>
              <a:uFillTx/>
              <a:latin typeface="Calibri"/>
              <a:ea typeface="Arial"/>
            </a:endParaRPr>
          </a:p>
        </p:txBody>
      </p:sp>
      <p:pic>
        <p:nvPicPr>
          <p:cNvPr id="437" name="Image 10"/>
          <p:cNvPicPr/>
          <p:nvPr/>
        </p:nvPicPr>
        <p:blipFill>
          <a:blip r:embed="rId4"/>
          <a:stretch/>
        </p:blipFill>
        <p:spPr>
          <a:xfrm>
            <a:off x="2328840" y="2096640"/>
            <a:ext cx="5781240" cy="4747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8" name="ZoneTexte 2"/>
          <p:cNvSpPr/>
          <p:nvPr/>
        </p:nvSpPr>
        <p:spPr>
          <a:xfrm>
            <a:off x="956880" y="541800"/>
            <a:ext cx="927900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La séance d’aujourd’hui est terminée. À demain !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Freeform 2"/>
          <p:cNvSpPr/>
          <p:nvPr/>
        </p:nvSpPr>
        <p:spPr>
          <a:xfrm>
            <a:off x="59760" y="45360"/>
            <a:ext cx="10319760" cy="7829280"/>
          </a:xfrm>
          <a:custGeom>
            <a:avLst/>
            <a:gdLst>
              <a:gd name="textAreaLeft" fmla="*/ 0 w 10319760"/>
              <a:gd name="textAreaRight" fmla="*/ 10320120 w 10319760"/>
              <a:gd name="textAreaTop" fmla="*/ 0 h 7829280"/>
              <a:gd name="textAreaBottom" fmla="*/ 7829640 h 782928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65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440" name="TextBox 6"/>
          <p:cNvSpPr/>
          <p:nvPr/>
        </p:nvSpPr>
        <p:spPr>
          <a:xfrm>
            <a:off x="936000" y="2528640"/>
            <a:ext cx="8803800" cy="1059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8348"/>
              </a:lnSpc>
            </a:pPr>
            <a:r>
              <a:rPr lang="en-US" sz="4520" b="0" u="none" strike="noStrike">
                <a:solidFill>
                  <a:srgbClr val="01070A"/>
                </a:solidFill>
                <a:uFillTx/>
                <a:latin typeface="Carelia"/>
                <a:ea typeface="Arial"/>
              </a:rPr>
              <a:t>Réflexions de l’enseignant</a:t>
            </a:r>
            <a:endParaRPr lang="en-US" sz="452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1" name="TextBox 7"/>
          <p:cNvSpPr/>
          <p:nvPr/>
        </p:nvSpPr>
        <p:spPr>
          <a:xfrm>
            <a:off x="918000" y="3917160"/>
            <a:ext cx="8803800" cy="132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5199"/>
              </a:lnSpc>
            </a:pPr>
            <a:r>
              <a:rPr lang="fr-FR" sz="3170" b="0" u="none" strike="noStrike">
                <a:solidFill>
                  <a:srgbClr val="106585"/>
                </a:solidFill>
                <a:uFillTx/>
                <a:latin typeface="Dosis Bold"/>
                <a:ea typeface="Arial"/>
              </a:rPr>
              <a:t>Je note mes observations dans le cahier-journal</a:t>
            </a:r>
            <a:endParaRPr lang="en-US" sz="317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2" name="TextBox 8"/>
          <p:cNvSpPr/>
          <p:nvPr/>
        </p:nvSpPr>
        <p:spPr>
          <a:xfrm>
            <a:off x="3658320" y="6590520"/>
            <a:ext cx="2847960" cy="337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1329"/>
              </a:lnSpc>
            </a:pPr>
            <a:r>
              <a:rPr lang="en-US" sz="950" b="0" u="none" strike="noStrike">
                <a:solidFill>
                  <a:srgbClr val="FCFEFD"/>
                </a:solidFill>
                <a:uFillTx/>
                <a:latin typeface="Arimo Italics"/>
                <a:ea typeface="Arial"/>
              </a:rPr>
              <a:t>Version provisoire pour la formation des enseignants </a:t>
            </a:r>
            <a:endParaRPr lang="en-US" sz="95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3" name="Freeform 9"/>
          <p:cNvSpPr/>
          <p:nvPr/>
        </p:nvSpPr>
        <p:spPr>
          <a:xfrm>
            <a:off x="60120" y="6009480"/>
            <a:ext cx="1514520" cy="1877400"/>
          </a:xfrm>
          <a:custGeom>
            <a:avLst/>
            <a:gdLst>
              <a:gd name="textAreaLeft" fmla="*/ 0 w 1514520"/>
              <a:gd name="textAreaRight" fmla="*/ 1514880 w 1514520"/>
              <a:gd name="textAreaTop" fmla="*/ 0 h 1877400"/>
              <a:gd name="textAreaBottom" fmla="*/ 1877760 h 18774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65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444" name="Freeform 10"/>
          <p:cNvSpPr/>
          <p:nvPr/>
        </p:nvSpPr>
        <p:spPr>
          <a:xfrm>
            <a:off x="8372880" y="5767920"/>
            <a:ext cx="2006640" cy="2118960"/>
          </a:xfrm>
          <a:custGeom>
            <a:avLst/>
            <a:gdLst>
              <a:gd name="textAreaLeft" fmla="*/ 0 w 2006640"/>
              <a:gd name="textAreaRight" fmla="*/ 2007000 w 2006640"/>
              <a:gd name="textAreaTop" fmla="*/ 0 h 2118960"/>
              <a:gd name="textAreaBottom" fmla="*/ 2119320 h 211896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65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445" name="TextBox 7"/>
          <p:cNvSpPr/>
          <p:nvPr/>
        </p:nvSpPr>
        <p:spPr>
          <a:xfrm>
            <a:off x="911880" y="3916080"/>
            <a:ext cx="8803800" cy="132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5199"/>
              </a:lnSpc>
            </a:pPr>
            <a:r>
              <a:rPr lang="fr-FR" sz="3170" b="0" u="none" strike="noStrike">
                <a:solidFill>
                  <a:srgbClr val="106585"/>
                </a:solidFill>
                <a:uFillTx/>
                <a:latin typeface="Dosis Bold"/>
                <a:ea typeface="Arial"/>
              </a:rPr>
              <a:t>Je note mes observations dans le cahier-journal</a:t>
            </a:r>
            <a:endParaRPr lang="en-US" sz="317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06;p14"/>
          <p:cNvGrpSpPr/>
          <p:nvPr/>
        </p:nvGrpSpPr>
        <p:grpSpPr>
          <a:xfrm>
            <a:off x="15840" y="-447120"/>
            <a:ext cx="10438920" cy="8254800"/>
            <a:chOff x="15840" y="-447120"/>
            <a:chExt cx="10438920" cy="8254800"/>
          </a:xfrm>
        </p:grpSpPr>
        <p:sp>
          <p:nvSpPr>
            <p:cNvPr id="116" name="Google Shape;107;p14"/>
            <p:cNvSpPr/>
            <p:nvPr/>
          </p:nvSpPr>
          <p:spPr>
            <a:xfrm>
              <a:off x="15840" y="-447120"/>
              <a:ext cx="10438920" cy="8254800"/>
            </a:xfrm>
            <a:custGeom>
              <a:avLst/>
              <a:gdLst>
                <a:gd name="textAreaLeft" fmla="*/ 0 w 10438920"/>
                <a:gd name="textAreaRight" fmla="*/ 10439280 w 10438920"/>
                <a:gd name="textAreaTop" fmla="*/ 0 h 8254800"/>
                <a:gd name="textAreaBottom" fmla="*/ 8255160 h 8254800"/>
              </a:gdLst>
              <a:ahLst/>
              <a:cxnLst/>
              <a:rect l="textAreaLeft" t="textAreaTop" r="textAreaRight" b="textAreaBottom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en-US" sz="660" b="0" u="none" strike="noStrike">
                <a:solidFill>
                  <a:schemeClr val="dk1"/>
                </a:solidFill>
                <a:uFillTx/>
                <a:latin typeface="Dosis"/>
                <a:ea typeface="Dosis"/>
              </a:endParaRPr>
            </a:p>
          </p:txBody>
        </p:sp>
        <p:grpSp>
          <p:nvGrpSpPr>
            <p:cNvPr id="117" name="Google Shape;108;p14"/>
            <p:cNvGrpSpPr/>
            <p:nvPr/>
          </p:nvGrpSpPr>
          <p:grpSpPr>
            <a:xfrm>
              <a:off x="668520" y="529920"/>
              <a:ext cx="9134280" cy="6442200"/>
              <a:chOff x="668520" y="529920"/>
              <a:chExt cx="9134280" cy="6442200"/>
            </a:xfrm>
          </p:grpSpPr>
          <p:sp>
            <p:nvSpPr>
              <p:cNvPr id="118" name="Google Shape;109;p14"/>
              <p:cNvSpPr/>
              <p:nvPr/>
            </p:nvSpPr>
            <p:spPr>
              <a:xfrm>
                <a:off x="668520" y="648000"/>
                <a:ext cx="9134280" cy="6324120"/>
              </a:xfrm>
              <a:custGeom>
                <a:avLst/>
                <a:gdLst>
                  <a:gd name="textAreaLeft" fmla="*/ 0 w 9134280"/>
                  <a:gd name="textAreaRight" fmla="*/ 9134640 w 9134280"/>
                  <a:gd name="textAreaTop" fmla="*/ 0 h 6324120"/>
                  <a:gd name="textAreaBottom" fmla="*/ 6324480 h 6324120"/>
                </a:gdLst>
                <a:ahLst/>
                <a:cxnLst/>
                <a:rect l="textAreaLeft" t="textAreaTop" r="textAreaRight" b="textAreaBottom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  <a:round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anchor="t">
                <a:noAutofit/>
              </a:bodyPr>
              <a:lstStyle/>
              <a:p>
                <a:pPr>
                  <a:lnSpc>
                    <a:spcPct val="100000"/>
                  </a:lnSpc>
                  <a:tabLst>
                    <a:tab pos="0" algn="l"/>
                  </a:tabLst>
                </a:pPr>
                <a:endParaRPr lang="en-US" sz="660" b="0" u="none" strike="noStrike">
                  <a:solidFill>
                    <a:schemeClr val="dk1"/>
                  </a:solidFill>
                  <a:uFillTx/>
                  <a:latin typeface="Dosis"/>
                  <a:ea typeface="Dosis"/>
                </a:endParaRPr>
              </a:p>
            </p:txBody>
          </p:sp>
          <p:sp>
            <p:nvSpPr>
              <p:cNvPr id="119" name="Google Shape;110;p14"/>
              <p:cNvSpPr/>
              <p:nvPr/>
            </p:nvSpPr>
            <p:spPr>
              <a:xfrm>
                <a:off x="668520" y="529920"/>
                <a:ext cx="1905480" cy="2129400"/>
              </a:xfrm>
              <a:prstGeom prst="rect">
                <a:avLst/>
              </a:prstGeom>
              <a:noFill/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28800" tIns="28800" rIns="28800" bIns="28800" anchor="ctr">
                <a:noAutofit/>
              </a:bodyPr>
              <a:lstStyle/>
              <a:p>
                <a:pPr algn="ctr">
                  <a:lnSpc>
                    <a:spcPct val="277000"/>
                  </a:lnSpc>
                  <a:tabLst>
                    <a:tab pos="0" algn="l"/>
                  </a:tabLst>
                </a:pPr>
                <a:endParaRPr lang="en-US" sz="660" b="0" u="none" strike="noStrike">
                  <a:solidFill>
                    <a:schemeClr val="dk1"/>
                  </a:solidFill>
                  <a:uFillTx/>
                  <a:latin typeface="Dosis"/>
                  <a:ea typeface="Dosis"/>
                </a:endParaRPr>
              </a:p>
            </p:txBody>
          </p:sp>
        </p:grpSp>
        <p:sp>
          <p:nvSpPr>
            <p:cNvPr id="120" name="Google Shape;111;p14"/>
            <p:cNvSpPr/>
            <p:nvPr/>
          </p:nvSpPr>
          <p:spPr>
            <a:xfrm>
              <a:off x="711720" y="185400"/>
              <a:ext cx="707040" cy="678600"/>
            </a:xfrm>
            <a:custGeom>
              <a:avLst/>
              <a:gdLst>
                <a:gd name="textAreaLeft" fmla="*/ 0 w 707040"/>
                <a:gd name="textAreaRight" fmla="*/ 707400 w 707040"/>
                <a:gd name="textAreaTop" fmla="*/ 0 h 678600"/>
                <a:gd name="textAreaBottom" fmla="*/ 678960 h 678600"/>
              </a:gdLst>
              <a:ahLst/>
              <a:cxnLst/>
              <a:rect l="textAreaLeft" t="textAreaTop" r="textAreaRight" b="textAreaBottom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no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endParaRPr lang="en-US" sz="660" b="0" u="none" strike="noStrike">
                <a:solidFill>
                  <a:schemeClr val="dk1"/>
                </a:solidFill>
                <a:uFillTx/>
                <a:latin typeface="Dosis"/>
                <a:ea typeface="Dosis"/>
              </a:endParaRPr>
            </a:p>
          </p:txBody>
        </p:sp>
      </p:grpSp>
      <p:sp>
        <p:nvSpPr>
          <p:cNvPr id="121" name="Google Shape;112;p14"/>
          <p:cNvSpPr/>
          <p:nvPr/>
        </p:nvSpPr>
        <p:spPr>
          <a:xfrm>
            <a:off x="2357640" y="1413360"/>
            <a:ext cx="5723640" cy="48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14000"/>
              </a:lnSpc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2"/>
                </a:solidFill>
                <a:uFillTx/>
                <a:latin typeface="Arial"/>
                <a:ea typeface="Arial"/>
              </a:rPr>
              <a:t>Plan de la séance </a:t>
            </a:r>
            <a:endParaRPr lang="en-US" sz="2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2" name="Google Shape;113;p14"/>
          <p:cNvSpPr/>
          <p:nvPr/>
        </p:nvSpPr>
        <p:spPr>
          <a:xfrm>
            <a:off x="972360" y="3680640"/>
            <a:ext cx="8699040" cy="23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34640">
              <a:lnSpc>
                <a:spcPct val="87000"/>
              </a:lnSpc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soeur           frère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3" name="Google Shape;115;p14"/>
          <p:cNvSpPr/>
          <p:nvPr/>
        </p:nvSpPr>
        <p:spPr>
          <a:xfrm>
            <a:off x="972360" y="5883120"/>
            <a:ext cx="7730640" cy="23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34640">
              <a:lnSpc>
                <a:spcPct val="87000"/>
              </a:lnSpc>
              <a:tabLst>
                <a:tab pos="0" algn="l"/>
              </a:tabLst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Sauter sur les lettres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4" name="Google Shape;116;p14"/>
          <p:cNvSpPr/>
          <p:nvPr/>
        </p:nvSpPr>
        <p:spPr>
          <a:xfrm>
            <a:off x="776880" y="2350080"/>
            <a:ext cx="310464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8DC63F"/>
                </a:solidFill>
                <a:uFillTx/>
                <a:latin typeface="Arial"/>
                <a:ea typeface="Arial"/>
              </a:rPr>
              <a:t>    </a:t>
            </a: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1. </a:t>
            </a:r>
            <a:r>
              <a:rPr lang="fr-FR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Chanson action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25" name="Google Shape;117;p14"/>
          <p:cNvGrpSpPr/>
          <p:nvPr/>
        </p:nvGrpSpPr>
        <p:grpSpPr>
          <a:xfrm>
            <a:off x="3608280" y="2340000"/>
            <a:ext cx="851400" cy="293040"/>
            <a:chOff x="3608280" y="2340000"/>
            <a:chExt cx="851400" cy="293040"/>
          </a:xfrm>
        </p:grpSpPr>
        <p:sp>
          <p:nvSpPr>
            <p:cNvPr id="126" name="Google Shape;118;p14"/>
            <p:cNvSpPr/>
            <p:nvPr/>
          </p:nvSpPr>
          <p:spPr>
            <a:xfrm>
              <a:off x="3749400" y="2409480"/>
              <a:ext cx="569160" cy="20520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27" name="Google Shape;119;p14"/>
            <p:cNvPicPr/>
            <p:nvPr/>
          </p:nvPicPr>
          <p:blipFill>
            <a:blip r:embed="rId4"/>
            <a:stretch/>
          </p:blipFill>
          <p:spPr>
            <a:xfrm>
              <a:off x="3608280" y="234000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28" name="Google Shape;120;p14"/>
            <p:cNvSpPr/>
            <p:nvPr/>
          </p:nvSpPr>
          <p:spPr>
            <a:xfrm>
              <a:off x="3850200" y="2400120"/>
              <a:ext cx="60948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5 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29" name="Google Shape;121;p14"/>
          <p:cNvSpPr/>
          <p:nvPr/>
        </p:nvSpPr>
        <p:spPr>
          <a:xfrm>
            <a:off x="972360" y="2759400"/>
            <a:ext cx="8481600" cy="239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34640">
              <a:lnSpc>
                <a:spcPct val="87000"/>
              </a:lnSpc>
              <a:tabLst>
                <a:tab pos="0" algn="l"/>
              </a:tabLst>
            </a:pPr>
            <a:r>
              <a:rPr lang="fr-FR" sz="1800" b="1" u="none" strike="noStrike">
                <a:solidFill>
                  <a:srgbClr val="000000"/>
                </a:solidFill>
                <a:uFillTx/>
                <a:latin typeface="MicrosoftUighur-Bold"/>
                <a:ea typeface="Arial"/>
              </a:rPr>
              <a:t>Ouvrez les volets</a:t>
            </a:r>
            <a:endParaRPr lang="en-US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0" name="Google Shape;122;p14"/>
          <p:cNvSpPr/>
          <p:nvPr/>
        </p:nvSpPr>
        <p:spPr>
          <a:xfrm>
            <a:off x="806040" y="3472200"/>
            <a:ext cx="310464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8DC63F"/>
                </a:solidFill>
                <a:uFillTx/>
                <a:latin typeface="Arial"/>
                <a:ea typeface="Arial"/>
              </a:rPr>
              <a:t>   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1" name="Google Shape;123;p14"/>
          <p:cNvSpPr/>
          <p:nvPr/>
        </p:nvSpPr>
        <p:spPr>
          <a:xfrm>
            <a:off x="776880" y="3202560"/>
            <a:ext cx="310464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8DC63F"/>
                </a:solidFill>
                <a:uFillTx/>
                <a:latin typeface="Arial"/>
                <a:ea typeface="Arial"/>
              </a:rPr>
              <a:t>    </a:t>
            </a: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2. Vocabulaire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32" name="Google Shape;124;p14"/>
          <p:cNvGrpSpPr/>
          <p:nvPr/>
        </p:nvGrpSpPr>
        <p:grpSpPr>
          <a:xfrm>
            <a:off x="3659400" y="3145320"/>
            <a:ext cx="811080" cy="293040"/>
            <a:chOff x="3659400" y="3145320"/>
            <a:chExt cx="811080" cy="293040"/>
          </a:xfrm>
        </p:grpSpPr>
        <p:sp>
          <p:nvSpPr>
            <p:cNvPr id="133" name="Google Shape;125;p14"/>
            <p:cNvSpPr/>
            <p:nvPr/>
          </p:nvSpPr>
          <p:spPr>
            <a:xfrm>
              <a:off x="3800520" y="3214440"/>
              <a:ext cx="569160" cy="20520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34" name="Google Shape;126;p14"/>
            <p:cNvPicPr/>
            <p:nvPr/>
          </p:nvPicPr>
          <p:blipFill>
            <a:blip r:embed="rId4"/>
            <a:stretch/>
          </p:blipFill>
          <p:spPr>
            <a:xfrm>
              <a:off x="3659400" y="314532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5" name="Google Shape;127;p14"/>
            <p:cNvSpPr/>
            <p:nvPr/>
          </p:nvSpPr>
          <p:spPr>
            <a:xfrm>
              <a:off x="3901320" y="3205080"/>
              <a:ext cx="56916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36" name="Google Shape;129;p14"/>
          <p:cNvSpPr/>
          <p:nvPr/>
        </p:nvSpPr>
        <p:spPr>
          <a:xfrm>
            <a:off x="745920" y="4120920"/>
            <a:ext cx="404352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    3.  Chanson de l’alphabet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37" name="Google Shape;130;p14"/>
          <p:cNvGrpSpPr/>
          <p:nvPr/>
        </p:nvGrpSpPr>
        <p:grpSpPr>
          <a:xfrm>
            <a:off x="4677120" y="4130640"/>
            <a:ext cx="1225080" cy="293040"/>
            <a:chOff x="4677120" y="4130640"/>
            <a:chExt cx="1225080" cy="293040"/>
          </a:xfrm>
        </p:grpSpPr>
        <p:sp>
          <p:nvSpPr>
            <p:cNvPr id="138" name="Google Shape;131;p14"/>
            <p:cNvSpPr/>
            <p:nvPr/>
          </p:nvSpPr>
          <p:spPr>
            <a:xfrm>
              <a:off x="4818240" y="4216680"/>
              <a:ext cx="726840" cy="18828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39" name="Google Shape;132;p14"/>
            <p:cNvPicPr/>
            <p:nvPr/>
          </p:nvPicPr>
          <p:blipFill>
            <a:blip r:embed="rId4"/>
            <a:stretch/>
          </p:blipFill>
          <p:spPr>
            <a:xfrm>
              <a:off x="4677120" y="413064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0" name="Google Shape;133;p14"/>
            <p:cNvSpPr/>
            <p:nvPr/>
          </p:nvSpPr>
          <p:spPr>
            <a:xfrm>
              <a:off x="4902120" y="4190400"/>
              <a:ext cx="100008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grpSp>
        <p:nvGrpSpPr>
          <p:cNvPr id="141" name="Google Shape;134;p14"/>
          <p:cNvGrpSpPr/>
          <p:nvPr/>
        </p:nvGrpSpPr>
        <p:grpSpPr>
          <a:xfrm>
            <a:off x="5304240" y="4751280"/>
            <a:ext cx="1225440" cy="293040"/>
            <a:chOff x="5304240" y="4751280"/>
            <a:chExt cx="1225440" cy="293040"/>
          </a:xfrm>
        </p:grpSpPr>
        <p:sp>
          <p:nvSpPr>
            <p:cNvPr id="142" name="Google Shape;135;p14"/>
            <p:cNvSpPr/>
            <p:nvPr/>
          </p:nvSpPr>
          <p:spPr>
            <a:xfrm>
              <a:off x="5445720" y="4837320"/>
              <a:ext cx="726840" cy="18828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43" name="Google Shape;136;p14"/>
            <p:cNvPicPr/>
            <p:nvPr/>
          </p:nvPicPr>
          <p:blipFill>
            <a:blip r:embed="rId4"/>
            <a:stretch/>
          </p:blipFill>
          <p:spPr>
            <a:xfrm>
              <a:off x="5304240" y="475128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4" name="Google Shape;137;p14"/>
            <p:cNvSpPr/>
            <p:nvPr/>
          </p:nvSpPr>
          <p:spPr>
            <a:xfrm>
              <a:off x="5529600" y="4811400"/>
              <a:ext cx="100008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20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5" name="Google Shape;128;p14"/>
          <p:cNvSpPr/>
          <p:nvPr/>
        </p:nvSpPr>
        <p:spPr>
          <a:xfrm>
            <a:off x="745920" y="5434200"/>
            <a:ext cx="657612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>
              <a:lnSpc>
                <a:spcPct val="115000"/>
              </a:lnSpc>
              <a:tabLst>
                <a:tab pos="0" algn="l"/>
              </a:tabLst>
            </a:pPr>
            <a:r>
              <a:rPr lang="en-US" sz="2000" b="0" u="none" strike="noStrike">
                <a:solidFill>
                  <a:srgbClr val="106585"/>
                </a:solidFill>
                <a:uFillTx/>
                <a:latin typeface="Arial"/>
                <a:ea typeface="Arial"/>
              </a:rPr>
              <a:t>    5. Jeu 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6" name="ZoneTexte 2"/>
          <p:cNvSpPr/>
          <p:nvPr/>
        </p:nvSpPr>
        <p:spPr>
          <a:xfrm>
            <a:off x="5425920" y="247680"/>
            <a:ext cx="47523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À ne pas lire aux élèves.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147" name="Google Shape;117;p14"/>
          <p:cNvGrpSpPr/>
          <p:nvPr/>
        </p:nvGrpSpPr>
        <p:grpSpPr>
          <a:xfrm>
            <a:off x="4127760" y="5495040"/>
            <a:ext cx="851760" cy="293040"/>
            <a:chOff x="4127760" y="5495040"/>
            <a:chExt cx="851760" cy="293040"/>
          </a:xfrm>
        </p:grpSpPr>
        <p:sp>
          <p:nvSpPr>
            <p:cNvPr id="148" name="Google Shape;118;p14"/>
            <p:cNvSpPr/>
            <p:nvPr/>
          </p:nvSpPr>
          <p:spPr>
            <a:xfrm>
              <a:off x="4269240" y="5564160"/>
              <a:ext cx="569160" cy="20520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49" name="Google Shape;119;p14"/>
            <p:cNvPicPr/>
            <p:nvPr/>
          </p:nvPicPr>
          <p:blipFill>
            <a:blip r:embed="rId4"/>
            <a:stretch/>
          </p:blipFill>
          <p:spPr>
            <a:xfrm>
              <a:off x="4127760" y="5495040"/>
              <a:ext cx="258840" cy="293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0" name="Google Shape;120;p14"/>
            <p:cNvSpPr/>
            <p:nvPr/>
          </p:nvSpPr>
          <p:spPr>
            <a:xfrm>
              <a:off x="4370040" y="5554800"/>
              <a:ext cx="609480" cy="2127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8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10  min</a:t>
              </a:r>
              <a:endParaRPr lang="en-US" sz="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51" name="Google Shape;121;p14"/>
          <p:cNvSpPr/>
          <p:nvPr/>
        </p:nvSpPr>
        <p:spPr>
          <a:xfrm>
            <a:off x="900720" y="4757760"/>
            <a:ext cx="8481600" cy="37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34640">
              <a:lnSpc>
                <a:spcPct val="87000"/>
              </a:lnSpc>
              <a:tabLst>
                <a:tab pos="0" algn="l"/>
              </a:tabLst>
            </a:pPr>
            <a:r>
              <a:rPr lang="fr-FR" sz="2400" b="0" u="none" strike="noStrike">
                <a:solidFill>
                  <a:schemeClr val="accent1">
                    <a:lumMod val="75000"/>
                  </a:schemeClr>
                </a:solidFill>
                <a:uFillTx/>
                <a:latin typeface="MicrosoftUighur-Bold"/>
                <a:ea typeface="Arial"/>
              </a:rPr>
              <a:t>4.</a:t>
            </a:r>
            <a:r>
              <a:rPr lang="fr-FR" sz="2800" b="1" u="none" strike="noStrike">
                <a:solidFill>
                  <a:schemeClr val="accent1">
                    <a:lumMod val="75000"/>
                  </a:schemeClr>
                </a:solidFill>
                <a:uFillTx/>
                <a:latin typeface="MicrosoftUighur-Bold"/>
                <a:ea typeface="Arial"/>
              </a:rPr>
              <a:t> </a:t>
            </a:r>
            <a:r>
              <a:rPr lang="fr-FR" sz="2000" b="1" u="none" strike="noStrike">
                <a:solidFill>
                  <a:schemeClr val="accent1">
                    <a:lumMod val="75000"/>
                  </a:schemeClr>
                </a:solidFill>
                <a:uFillTx/>
                <a:latin typeface="MicrosoftUighur-Bold"/>
                <a:ea typeface="Arial"/>
              </a:rPr>
              <a:t>Présentation des lettres W et X</a:t>
            </a:r>
            <a:endParaRPr lang="en-US" sz="20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Freeform 2"/>
          <p:cNvSpPr/>
          <p:nvPr/>
        </p:nvSpPr>
        <p:spPr>
          <a:xfrm>
            <a:off x="59760" y="268920"/>
            <a:ext cx="10315440" cy="7605720"/>
          </a:xfrm>
          <a:custGeom>
            <a:avLst/>
            <a:gdLst>
              <a:gd name="textAreaLeft" fmla="*/ 0 w 10315440"/>
              <a:gd name="textAreaRight" fmla="*/ 10315800 w 10315440"/>
              <a:gd name="textAreaTop" fmla="*/ 0 h 7605720"/>
              <a:gd name="textAreaBottom" fmla="*/ 7606080 h 760572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889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grpSp>
        <p:nvGrpSpPr>
          <p:cNvPr id="447" name="Group 3"/>
          <p:cNvGrpSpPr/>
          <p:nvPr/>
        </p:nvGrpSpPr>
        <p:grpSpPr>
          <a:xfrm>
            <a:off x="661320" y="736560"/>
            <a:ext cx="9025920" cy="6387120"/>
            <a:chOff x="661320" y="736560"/>
            <a:chExt cx="9025920" cy="6387120"/>
          </a:xfrm>
        </p:grpSpPr>
        <p:sp>
          <p:nvSpPr>
            <p:cNvPr id="448" name="Freeform 4"/>
            <p:cNvSpPr/>
            <p:nvPr/>
          </p:nvSpPr>
          <p:spPr>
            <a:xfrm>
              <a:off x="661320" y="853560"/>
              <a:ext cx="9025920" cy="6270120"/>
            </a:xfrm>
            <a:custGeom>
              <a:avLst/>
              <a:gdLst>
                <a:gd name="textAreaLeft" fmla="*/ 0 w 9025920"/>
                <a:gd name="textAreaRight" fmla="*/ 9026280 w 9025920"/>
                <a:gd name="textAreaTop" fmla="*/ 0 h 6270120"/>
                <a:gd name="textAreaBottom" fmla="*/ 6270480 h 6270120"/>
              </a:gdLst>
              <a:ahLst/>
              <a:cxnLst/>
              <a:rect l="textAreaLeft" t="textAreaTop" r="textAreaRight" b="textAreaBottom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fr-MA" sz="889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449" name="TextBox 5"/>
            <p:cNvSpPr/>
            <p:nvPr/>
          </p:nvSpPr>
          <p:spPr>
            <a:xfrm>
              <a:off x="661320" y="736560"/>
              <a:ext cx="1883160" cy="2111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50400" tIns="50400" rIns="50400" bIns="50400" anchor="ctr">
              <a:noAutofit/>
            </a:bodyPr>
            <a:lstStyle/>
            <a:p>
              <a:pPr algn="ctr">
                <a:lnSpc>
                  <a:spcPts val="3175"/>
                </a:lnSpc>
              </a:pPr>
              <a:endParaRPr lang="en-US" sz="889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450" name="Freeform 7"/>
          <p:cNvSpPr/>
          <p:nvPr/>
        </p:nvSpPr>
        <p:spPr>
          <a:xfrm>
            <a:off x="747360" y="361080"/>
            <a:ext cx="698760" cy="670680"/>
          </a:xfrm>
          <a:custGeom>
            <a:avLst/>
            <a:gdLst>
              <a:gd name="textAreaLeft" fmla="*/ 0 w 698760"/>
              <a:gd name="textAreaRight" fmla="*/ 699120 w 698760"/>
              <a:gd name="textAreaTop" fmla="*/ 0 h 670680"/>
              <a:gd name="textAreaBottom" fmla="*/ 671040 h 670680"/>
            </a:gdLst>
            <a:ahLst/>
            <a:cxnLst/>
            <a:rect l="textAreaLeft" t="textAreaTop" r="textAreaRight" b="textAreaBottom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889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451" name="TextBox 9"/>
          <p:cNvSpPr/>
          <p:nvPr/>
        </p:nvSpPr>
        <p:spPr>
          <a:xfrm>
            <a:off x="1809720" y="5399280"/>
            <a:ext cx="7436880" cy="120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979" b="0" u="none" strike="noStrike">
                <a:solidFill>
                  <a:schemeClr val="accent1">
                    <a:lumMod val="50000"/>
                  </a:schemeClr>
                </a:solidFill>
                <a:uFillTx/>
                <a:latin typeface="Carelia"/>
                <a:ea typeface="Arial"/>
              </a:rPr>
              <a:t>Les objectifs de ma séance ont-ils été atteints ? </a:t>
            </a:r>
            <a:endParaRPr lang="en-US" sz="197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200000"/>
              </a:lnSpc>
            </a:pPr>
            <a:r>
              <a:rPr lang="en-US" sz="1979" b="0" u="none" strike="noStrike">
                <a:solidFill>
                  <a:schemeClr val="accent1">
                    <a:lumMod val="50000"/>
                  </a:schemeClr>
                </a:solidFill>
                <a:uFillTx/>
                <a:latin typeface="Carelia"/>
                <a:ea typeface="Arial"/>
              </a:rPr>
              <a:t>Pourquoi ? Que faire les prochaines séances ? </a:t>
            </a:r>
            <a:endParaRPr lang="en-US" sz="197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52" name="Freeform 4"/>
          <p:cNvSpPr/>
          <p:nvPr/>
        </p:nvSpPr>
        <p:spPr>
          <a:xfrm rot="21483000">
            <a:off x="1462320" y="5496120"/>
            <a:ext cx="888840" cy="947160"/>
          </a:xfrm>
          <a:custGeom>
            <a:avLst/>
            <a:gdLst>
              <a:gd name="textAreaLeft" fmla="*/ 0 w 888840"/>
              <a:gd name="textAreaRight" fmla="*/ 889200 w 888840"/>
              <a:gd name="textAreaTop" fmla="*/ 0 h 947160"/>
              <a:gd name="textAreaBottom" fmla="*/ 947520 h 947160"/>
            </a:gdLst>
            <a:ahLst/>
            <a:cxnLst/>
            <a:rect l="textAreaLeft" t="textAreaTop" r="textAreaRight" b="textAreaBottom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fr-MA" sz="889" b="0" u="none" strike="noStrike">
              <a:solidFill>
                <a:srgbClr val="000000"/>
              </a:solidFill>
              <a:uFillTx/>
              <a:latin typeface="Arial"/>
              <a:ea typeface="Arial"/>
            </a:endParaRPr>
          </a:p>
        </p:txBody>
      </p:sp>
      <p:sp>
        <p:nvSpPr>
          <p:cNvPr id="453" name="TextBox 6"/>
          <p:cNvSpPr/>
          <p:nvPr/>
        </p:nvSpPr>
        <p:spPr>
          <a:xfrm>
            <a:off x="849960" y="1164600"/>
            <a:ext cx="8803800" cy="1059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8348"/>
              </a:lnSpc>
            </a:pPr>
            <a:r>
              <a:rPr lang="en-US" sz="4520" b="0" u="none" strike="noStrike">
                <a:solidFill>
                  <a:srgbClr val="01070A"/>
                </a:solidFill>
                <a:uFillTx/>
                <a:latin typeface="Carelia"/>
                <a:ea typeface="Arial"/>
              </a:rPr>
              <a:t>Réflexions de l’enseignant</a:t>
            </a:r>
            <a:endParaRPr lang="en-US" sz="452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54" name="TextBox 7"/>
          <p:cNvSpPr/>
          <p:nvPr/>
        </p:nvSpPr>
        <p:spPr>
          <a:xfrm>
            <a:off x="855360" y="3867120"/>
            <a:ext cx="8803800" cy="1320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ts val="5199"/>
              </a:lnSpc>
            </a:pPr>
            <a:r>
              <a:rPr lang="fr-FR" sz="3170" b="0" u="none" strike="noStrike">
                <a:solidFill>
                  <a:srgbClr val="106585"/>
                </a:solidFill>
                <a:uFillTx/>
                <a:latin typeface="Dosis Bold"/>
                <a:ea typeface="Arial"/>
              </a:rPr>
              <a:t>Je note mes observations dans le cahier-journal</a:t>
            </a:r>
            <a:endParaRPr lang="en-US" sz="317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e 5"/>
          <p:cNvGrpSpPr/>
          <p:nvPr/>
        </p:nvGrpSpPr>
        <p:grpSpPr>
          <a:xfrm>
            <a:off x="0" y="45360"/>
            <a:ext cx="10438920" cy="7829280"/>
            <a:chOff x="0" y="45360"/>
            <a:chExt cx="10438920" cy="7829280"/>
          </a:xfrm>
        </p:grpSpPr>
        <p:sp>
          <p:nvSpPr>
            <p:cNvPr id="153" name="Freeform 2"/>
            <p:cNvSpPr/>
            <p:nvPr/>
          </p:nvSpPr>
          <p:spPr>
            <a:xfrm>
              <a:off x="0" y="45360"/>
              <a:ext cx="10438920" cy="7829280"/>
            </a:xfrm>
            <a:custGeom>
              <a:avLst/>
              <a:gdLst>
                <a:gd name="textAreaLeft" fmla="*/ 0 w 10438920"/>
                <a:gd name="textAreaRight" fmla="*/ 10439280 w 10438920"/>
                <a:gd name="textAreaTop" fmla="*/ 0 h 7829280"/>
                <a:gd name="textAreaBottom" fmla="*/ 7829640 h 7829280"/>
              </a:gdLst>
              <a:ahLst/>
              <a:cxnLst/>
              <a:rect l="textAreaLeft" t="textAreaTop" r="textAreaRight" b="textAreaBottom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defTabSz="695880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</a:endParaRPr>
            </a:p>
          </p:txBody>
        </p:sp>
        <p:grpSp>
          <p:nvGrpSpPr>
            <p:cNvPr id="154" name="Groupe 10"/>
            <p:cNvGrpSpPr/>
            <p:nvPr/>
          </p:nvGrpSpPr>
          <p:grpSpPr>
            <a:xfrm>
              <a:off x="609120" y="314640"/>
              <a:ext cx="9134280" cy="6950880"/>
              <a:chOff x="609120" y="314640"/>
              <a:chExt cx="9134280" cy="6950880"/>
            </a:xfrm>
          </p:grpSpPr>
          <p:grpSp>
            <p:nvGrpSpPr>
              <p:cNvPr id="155" name="Group 3"/>
              <p:cNvGrpSpPr/>
              <p:nvPr/>
            </p:nvGrpSpPr>
            <p:grpSpPr>
              <a:xfrm>
                <a:off x="609120" y="712080"/>
                <a:ext cx="9134280" cy="6553440"/>
                <a:chOff x="609120" y="712080"/>
                <a:chExt cx="9134280" cy="6553440"/>
              </a:xfrm>
            </p:grpSpPr>
            <p:sp>
              <p:nvSpPr>
                <p:cNvPr id="156" name="Freeform 4"/>
                <p:cNvSpPr/>
                <p:nvPr/>
              </p:nvSpPr>
              <p:spPr>
                <a:xfrm>
                  <a:off x="609120" y="712080"/>
                  <a:ext cx="9134280" cy="6553440"/>
                </a:xfrm>
                <a:custGeom>
                  <a:avLst/>
                  <a:gdLst>
                    <a:gd name="textAreaLeft" fmla="*/ 0 w 9134280"/>
                    <a:gd name="textAreaRight" fmla="*/ 9134640 w 9134280"/>
                    <a:gd name="textAreaTop" fmla="*/ 0 h 6553440"/>
                    <a:gd name="textAreaBottom" fmla="*/ 6553800 h 6553440"/>
                  </a:gdLst>
                  <a:ahLst/>
                  <a:cxnLst/>
                  <a:rect l="textAreaLeft" t="textAreaTop" r="textAreaRight" b="textAreaBottom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  <a:round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90000" tIns="45000" rIns="90000" bIns="45000" anchor="t">
                  <a:noAutofit/>
                </a:bodyPr>
                <a:lstStyle/>
                <a:p>
                  <a:pPr defTabSz="695880">
                    <a:lnSpc>
                      <a:spcPct val="100000"/>
                    </a:lnSpc>
                  </a:pPr>
                  <a:endParaRPr lang="fr-MA" sz="1030" b="0" u="none" strike="noStrike">
                    <a:solidFill>
                      <a:srgbClr val="000000"/>
                    </a:solidFill>
                    <a:uFillTx/>
                    <a:latin typeface="Dosis"/>
                  </a:endParaRPr>
                </a:p>
              </p:txBody>
            </p:sp>
            <p:sp>
              <p:nvSpPr>
                <p:cNvPr id="157" name="TextBox 5"/>
                <p:cNvSpPr/>
                <p:nvPr/>
              </p:nvSpPr>
              <p:spPr>
                <a:xfrm>
                  <a:off x="609120" y="1526760"/>
                  <a:ext cx="1905480" cy="1601640"/>
                </a:xfrm>
                <a:prstGeom prst="rect">
                  <a:avLst/>
                </a:prstGeom>
                <a:noFill/>
                <a:ln w="0"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/>
              </p:style>
              <p:txBody>
                <a:bodyPr lIns="29160" tIns="29160" rIns="29160" bIns="29160" anchor="ctr">
                  <a:noAutofit/>
                </a:bodyPr>
                <a:lstStyle/>
                <a:p>
                  <a:pPr algn="ctr" defTabSz="695880">
                    <a:lnSpc>
                      <a:spcPts val="1831"/>
                    </a:lnSpc>
                  </a:pPr>
                  <a:endParaRPr lang="en-US" sz="1030" b="0" u="none" strike="noStrike">
                    <a:solidFill>
                      <a:srgbClr val="000000"/>
                    </a:solidFill>
                    <a:uFillTx/>
                    <a:latin typeface="Dosis"/>
                  </a:endParaRPr>
                </a:p>
              </p:txBody>
            </p:sp>
          </p:grpSp>
          <p:sp>
            <p:nvSpPr>
              <p:cNvPr id="158" name="Freeform 7"/>
              <p:cNvSpPr/>
              <p:nvPr/>
            </p:nvSpPr>
            <p:spPr>
              <a:xfrm>
                <a:off x="695880" y="314640"/>
                <a:ext cx="707040" cy="678600"/>
              </a:xfrm>
              <a:custGeom>
                <a:avLst/>
                <a:gdLst>
                  <a:gd name="textAreaLeft" fmla="*/ 0 w 707040"/>
                  <a:gd name="textAreaRight" fmla="*/ 707400 w 707040"/>
                  <a:gd name="textAreaTop" fmla="*/ 0 h 678600"/>
                  <a:gd name="textAreaBottom" fmla="*/ 678960 h 678600"/>
                </a:gdLst>
                <a:ahLst/>
                <a:cxnLst/>
                <a:rect l="textAreaLeft" t="textAreaTop" r="textAreaRight" b="textAreaBottom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 rotWithShape="0"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rcRect/>
                <a:stretch/>
              </a:blip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t">
                <a:noAutofit/>
              </a:bodyPr>
              <a:lstStyle/>
              <a:p>
                <a:pPr defTabSz="695880">
                  <a:lnSpc>
                    <a:spcPct val="100000"/>
                  </a:lnSpc>
                </a:pPr>
                <a:endParaRPr lang="fr-MA" sz="1030" b="0" u="none" strike="noStrike">
                  <a:solidFill>
                    <a:srgbClr val="000000"/>
                  </a:solidFill>
                  <a:uFillTx/>
                  <a:latin typeface="Dosis"/>
                </a:endParaRPr>
              </a:p>
            </p:txBody>
          </p:sp>
        </p:grpSp>
      </p:grpSp>
      <p:sp>
        <p:nvSpPr>
          <p:cNvPr id="159" name="TextBox 9"/>
          <p:cNvSpPr/>
          <p:nvPr/>
        </p:nvSpPr>
        <p:spPr>
          <a:xfrm>
            <a:off x="2454480" y="4271040"/>
            <a:ext cx="5723640" cy="40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522000">
              <a:lnSpc>
                <a:spcPts val="3197"/>
              </a:lnSpc>
            </a:pPr>
            <a:r>
              <a:rPr lang="en-US" sz="2740" b="1" u="none" strike="noStrike">
                <a:solidFill>
                  <a:srgbClr val="1F497D"/>
                </a:solidFill>
                <a:uFillTx/>
                <a:latin typeface="Dosis"/>
              </a:rPr>
              <a:t>Matériel didactique</a:t>
            </a:r>
            <a:endParaRPr lang="en-US" sz="274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0" name="Image 7"/>
          <p:cNvPicPr/>
          <p:nvPr/>
        </p:nvPicPr>
        <p:blipFill>
          <a:blip r:embed="rId5"/>
          <a:srcRect t="976" r="53526"/>
          <a:stretch/>
        </p:blipFill>
        <p:spPr>
          <a:xfrm>
            <a:off x="3525120" y="4858560"/>
            <a:ext cx="3702600" cy="2318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1" name="TextBox 9"/>
          <p:cNvSpPr/>
          <p:nvPr/>
        </p:nvSpPr>
        <p:spPr>
          <a:xfrm>
            <a:off x="2514960" y="1040040"/>
            <a:ext cx="5723640" cy="40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 defTabSz="522000">
              <a:lnSpc>
                <a:spcPts val="3197"/>
              </a:lnSpc>
            </a:pPr>
            <a:r>
              <a:rPr lang="en-US" sz="2740" b="1" u="none" strike="noStrike">
                <a:solidFill>
                  <a:srgbClr val="1F497D"/>
                </a:solidFill>
                <a:uFillTx/>
                <a:latin typeface="Dosis"/>
              </a:rPr>
              <a:t>Matériel technique</a:t>
            </a:r>
            <a:endParaRPr lang="en-US" sz="274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2" name="Image 2"/>
          <p:cNvPicPr/>
          <p:nvPr/>
        </p:nvPicPr>
        <p:blipFill>
          <a:blip r:embed="rId6"/>
          <a:stretch/>
        </p:blipFill>
        <p:spPr>
          <a:xfrm>
            <a:off x="2069640" y="1927440"/>
            <a:ext cx="1455120" cy="1269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3" name="Rectangle : coins arrondis 4"/>
          <p:cNvSpPr/>
          <p:nvPr/>
        </p:nvSpPr>
        <p:spPr>
          <a:xfrm>
            <a:off x="1002960" y="3259080"/>
            <a:ext cx="3401640" cy="40968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FFFFFF">
                <a:lumMod val="65000"/>
              </a:srgb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206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sp>
        <p:nvSpPr>
          <p:cNvPr id="164" name="ZoneTexte 3"/>
          <p:cNvSpPr/>
          <p:nvPr/>
        </p:nvSpPr>
        <p:spPr>
          <a:xfrm>
            <a:off x="1056240" y="3258000"/>
            <a:ext cx="333144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1710" b="1" u="none" strike="noStrike">
                <a:solidFill>
                  <a:srgbClr val="215968"/>
                </a:solidFill>
                <a:uFillTx/>
                <a:latin typeface="Cambria"/>
                <a:ea typeface="Cambria"/>
              </a:rPr>
              <a:t>Ordinateur avec Microsoft Office</a:t>
            </a:r>
            <a:endParaRPr lang="en-US" sz="171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5" name="Rectangle : coins arrondis 6"/>
          <p:cNvSpPr/>
          <p:nvPr/>
        </p:nvSpPr>
        <p:spPr>
          <a:xfrm>
            <a:off x="4813200" y="3259440"/>
            <a:ext cx="1726920" cy="40968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FFFFFF">
                <a:lumMod val="65000"/>
              </a:srgb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206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sp>
        <p:nvSpPr>
          <p:cNvPr id="166" name="ZoneTexte 15"/>
          <p:cNvSpPr/>
          <p:nvPr/>
        </p:nvSpPr>
        <p:spPr>
          <a:xfrm>
            <a:off x="5146920" y="3268800"/>
            <a:ext cx="103896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1710" b="1" u="none" strike="noStrike">
                <a:solidFill>
                  <a:srgbClr val="215968"/>
                </a:solidFill>
                <a:uFillTx/>
                <a:latin typeface="Cambria"/>
                <a:ea typeface="Cambria"/>
              </a:rPr>
              <a:t>Pointeur</a:t>
            </a:r>
            <a:endParaRPr lang="en-US" sz="171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67" name="Image 16"/>
          <p:cNvPicPr/>
          <p:nvPr/>
        </p:nvPicPr>
        <p:blipFill>
          <a:blip r:embed="rId7"/>
          <a:stretch/>
        </p:blipFill>
        <p:spPr>
          <a:xfrm>
            <a:off x="4641120" y="1531800"/>
            <a:ext cx="1698480" cy="1696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8" name="Rectangle : coins arrondis 17"/>
          <p:cNvSpPr/>
          <p:nvPr/>
        </p:nvSpPr>
        <p:spPr>
          <a:xfrm>
            <a:off x="7000560" y="3244320"/>
            <a:ext cx="2476800" cy="41760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rgbClr val="FFFFFF">
                <a:lumMod val="65000"/>
              </a:srgb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522000">
              <a:lnSpc>
                <a:spcPct val="100000"/>
              </a:lnSpc>
            </a:pPr>
            <a:endParaRPr lang="fr-FR" sz="2060" b="0" u="none" strike="noStrike">
              <a:solidFill>
                <a:srgbClr val="FFFFFF"/>
              </a:solidFill>
              <a:uFillTx/>
              <a:latin typeface="Calibri"/>
              <a:ea typeface="Arial"/>
            </a:endParaRPr>
          </a:p>
        </p:txBody>
      </p:sp>
      <p:sp>
        <p:nvSpPr>
          <p:cNvPr id="169" name="ZoneTexte 18"/>
          <p:cNvSpPr/>
          <p:nvPr/>
        </p:nvSpPr>
        <p:spPr>
          <a:xfrm>
            <a:off x="7254720" y="3264120"/>
            <a:ext cx="1946520" cy="351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 defTabSz="522000">
              <a:lnSpc>
                <a:spcPct val="100000"/>
              </a:lnSpc>
            </a:pPr>
            <a:r>
              <a:rPr lang="fr-FR" sz="1710" b="1" u="none" strike="noStrike">
                <a:solidFill>
                  <a:srgbClr val="215968"/>
                </a:solidFill>
                <a:uFillTx/>
                <a:latin typeface="Cambria"/>
                <a:ea typeface="Cambria"/>
              </a:rPr>
              <a:t>Projection ajustée</a:t>
            </a:r>
            <a:endParaRPr lang="en-US" sz="171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70" name="Image 23"/>
          <p:cNvPicPr/>
          <p:nvPr/>
        </p:nvPicPr>
        <p:blipFill>
          <a:blip r:embed="rId8"/>
          <a:stretch/>
        </p:blipFill>
        <p:spPr>
          <a:xfrm>
            <a:off x="7036200" y="2118240"/>
            <a:ext cx="2405160" cy="755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1" name="Image 22"/>
          <p:cNvPicPr/>
          <p:nvPr/>
        </p:nvPicPr>
        <p:blipFill>
          <a:blip r:embed="rId9"/>
          <a:stretch/>
        </p:blipFill>
        <p:spPr>
          <a:xfrm>
            <a:off x="5743440" y="4933440"/>
            <a:ext cx="1048320" cy="1475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2" name="Rectangle 19"/>
          <p:cNvSpPr/>
          <p:nvPr/>
        </p:nvSpPr>
        <p:spPr>
          <a:xfrm>
            <a:off x="3172320" y="4681440"/>
            <a:ext cx="1960200" cy="252576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fr-FR" sz="1400" b="0" u="none" strike="noStrike">
              <a:solidFill>
                <a:schemeClr val="lt1"/>
              </a:solidFill>
              <a:uFillTx/>
              <a:latin typeface="Arial"/>
              <a:ea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263;p24"/>
          <p:cNvSpPr/>
          <p:nvPr/>
        </p:nvSpPr>
        <p:spPr>
          <a:xfrm>
            <a:off x="-14400" y="-22680"/>
            <a:ext cx="10438920" cy="791964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919640"/>
              <a:gd name="textAreaBottom" fmla="*/ 7920000 h 7919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174" name="Google Shape;264;p24"/>
          <p:cNvSpPr/>
          <p:nvPr/>
        </p:nvSpPr>
        <p:spPr>
          <a:xfrm>
            <a:off x="766800" y="1591560"/>
            <a:ext cx="8905320" cy="370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ctr">
              <a:lnSpc>
                <a:spcPct val="184000"/>
              </a:lnSpc>
            </a:pPr>
            <a:r>
              <a:rPr lang="fr-FR" sz="6600" b="1" u="none" strike="noStrike">
                <a:solidFill>
                  <a:schemeClr val="accent5">
                    <a:lumMod val="50000"/>
                  </a:schemeClr>
                </a:solidFill>
                <a:uFillTx/>
                <a:latin typeface="Dosis"/>
                <a:ea typeface="Calibri"/>
              </a:rPr>
              <a:t>Chanson-action</a:t>
            </a:r>
            <a:endParaRPr lang="en-US" sz="6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84000"/>
              </a:lnSpc>
              <a:tabLst>
                <a:tab pos="0" algn="l"/>
              </a:tabLst>
            </a:pPr>
            <a:endParaRPr lang="en-US" sz="6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5" name="Google Shape;266;p24"/>
          <p:cNvSpPr/>
          <p:nvPr/>
        </p:nvSpPr>
        <p:spPr>
          <a:xfrm>
            <a:off x="3235320" y="3616920"/>
            <a:ext cx="3968280" cy="424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marL="134640">
              <a:lnSpc>
                <a:spcPct val="87000"/>
              </a:lnSpc>
              <a:tabLst>
                <a:tab pos="0" algn="l"/>
              </a:tabLst>
            </a:pPr>
            <a:r>
              <a:rPr lang="fr-FR" sz="32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Ouvrez les volets</a:t>
            </a:r>
            <a:endParaRPr lang="en-US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6" name="Google Shape;267;p24"/>
          <p:cNvSpPr/>
          <p:nvPr/>
        </p:nvSpPr>
        <p:spPr>
          <a:xfrm>
            <a:off x="720" y="6022800"/>
            <a:ext cx="1531800" cy="1899000"/>
          </a:xfrm>
          <a:custGeom>
            <a:avLst/>
            <a:gdLst>
              <a:gd name="textAreaLeft" fmla="*/ 0 w 1531800"/>
              <a:gd name="textAreaRight" fmla="*/ 1532160 w 1531800"/>
              <a:gd name="textAreaTop" fmla="*/ 0 h 1899000"/>
              <a:gd name="textAreaBottom" fmla="*/ 1899360 h 1899000"/>
            </a:gdLst>
            <a:ahLst/>
            <a:cxnLst/>
            <a:rect l="textAreaLeft" t="textAreaTop" r="textAreaRight" b="textAreaBottom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sp>
        <p:nvSpPr>
          <p:cNvPr id="177" name="Google Shape;268;p24"/>
          <p:cNvSpPr/>
          <p:nvPr/>
        </p:nvSpPr>
        <p:spPr>
          <a:xfrm>
            <a:off x="8409240" y="5778360"/>
            <a:ext cx="2029680" cy="2143440"/>
          </a:xfrm>
          <a:custGeom>
            <a:avLst/>
            <a:gdLst>
              <a:gd name="textAreaLeft" fmla="*/ 0 w 2029680"/>
              <a:gd name="textAreaRight" fmla="*/ 2030040 w 2029680"/>
              <a:gd name="textAreaTop" fmla="*/ 0 h 2143440"/>
              <a:gd name="textAreaBottom" fmla="*/ 2143800 h 2143440"/>
            </a:gdLst>
            <a:ahLst/>
            <a:cxnLst/>
            <a:rect l="textAreaLeft" t="textAreaTop" r="textAreaRight" b="textAreaBottom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t">
            <a:noAutofit/>
          </a:bodyPr>
          <a:lstStyle/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660" b="0" u="none" strike="noStrike">
              <a:solidFill>
                <a:schemeClr val="dk1"/>
              </a:solidFill>
              <a:uFillTx/>
              <a:latin typeface="Dosis"/>
              <a:ea typeface="Dosis"/>
            </a:endParaRPr>
          </a:p>
        </p:txBody>
      </p:sp>
      <p:grpSp>
        <p:nvGrpSpPr>
          <p:cNvPr id="178" name="Google Shape;117;p14"/>
          <p:cNvGrpSpPr/>
          <p:nvPr/>
        </p:nvGrpSpPr>
        <p:grpSpPr>
          <a:xfrm>
            <a:off x="8176320" y="5273640"/>
            <a:ext cx="2495520" cy="836640"/>
            <a:chOff x="8176320" y="5273640"/>
            <a:chExt cx="2495520" cy="836640"/>
          </a:xfrm>
        </p:grpSpPr>
        <p:sp>
          <p:nvSpPr>
            <p:cNvPr id="179" name="Google Shape;118;p14"/>
            <p:cNvSpPr/>
            <p:nvPr/>
          </p:nvSpPr>
          <p:spPr>
            <a:xfrm>
              <a:off x="8590320" y="5470920"/>
              <a:ext cx="1667880" cy="585720"/>
            </a:xfrm>
            <a:prstGeom prst="roundRect">
              <a:avLst>
                <a:gd name="adj" fmla="val 16667"/>
              </a:avLst>
            </a:prstGeom>
            <a:solidFill>
              <a:srgbClr val="F2F2F2"/>
            </a:solidFill>
            <a:ln w="25400">
              <a:solidFill>
                <a:srgbClr val="106585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ctr">
              <a:noAutofit/>
            </a:bodyPr>
            <a:lstStyle/>
            <a:p>
              <a:pPr algn="ctr">
                <a:lnSpc>
                  <a:spcPct val="100000"/>
                </a:lnSpc>
                <a:tabLst>
                  <a:tab pos="0" algn="l"/>
                </a:tabLst>
              </a:pPr>
              <a:endParaRPr lang="en-US" sz="800" b="0" u="none" strike="noStrike">
                <a:solidFill>
                  <a:schemeClr val="lt1"/>
                </a:solidFill>
                <a:uFillTx/>
                <a:latin typeface="Dosis"/>
                <a:ea typeface="Dosis"/>
              </a:endParaRPr>
            </a:p>
          </p:txBody>
        </p:sp>
        <p:pic>
          <p:nvPicPr>
            <p:cNvPr id="180" name="Google Shape;119;p14"/>
            <p:cNvPicPr/>
            <p:nvPr/>
          </p:nvPicPr>
          <p:blipFill>
            <a:blip r:embed="rId5"/>
            <a:stretch/>
          </p:blipFill>
          <p:spPr>
            <a:xfrm>
              <a:off x="8176320" y="5273640"/>
              <a:ext cx="759240" cy="8366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81" name="Google Shape;120;p14"/>
            <p:cNvSpPr/>
            <p:nvPr/>
          </p:nvSpPr>
          <p:spPr>
            <a:xfrm>
              <a:off x="8885520" y="5444640"/>
              <a:ext cx="1786320" cy="57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anchor="t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n-US" sz="3200" b="1" u="none" strike="noStrike">
                  <a:solidFill>
                    <a:srgbClr val="106585"/>
                  </a:solidFill>
                  <a:uFillTx/>
                  <a:latin typeface="Dosis"/>
                  <a:ea typeface="Dosis"/>
                </a:rPr>
                <a:t>5  min</a:t>
              </a:r>
              <a:endParaRPr lang="en-US" sz="32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Freeform 2"/>
          <p:cNvSpPr/>
          <p:nvPr/>
        </p:nvSpPr>
        <p:spPr>
          <a:xfrm>
            <a:off x="0" y="-147240"/>
            <a:ext cx="10438920" cy="7829280"/>
          </a:xfrm>
          <a:custGeom>
            <a:avLst/>
            <a:gdLst>
              <a:gd name="textAreaLeft" fmla="*/ 0 w 10438920"/>
              <a:gd name="textAreaRight" fmla="*/ 10439280 w 10438920"/>
              <a:gd name="textAreaTop" fmla="*/ 0 h 7829280"/>
              <a:gd name="textAreaBottom" fmla="*/ 7829640 h 782928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grpSp>
        <p:nvGrpSpPr>
          <p:cNvPr id="183" name="Group 3"/>
          <p:cNvGrpSpPr/>
          <p:nvPr/>
        </p:nvGrpSpPr>
        <p:grpSpPr>
          <a:xfrm>
            <a:off x="290160" y="767160"/>
            <a:ext cx="9858960" cy="6507720"/>
            <a:chOff x="290160" y="767160"/>
            <a:chExt cx="9858960" cy="6507720"/>
          </a:xfrm>
        </p:grpSpPr>
        <p:sp>
          <p:nvSpPr>
            <p:cNvPr id="184" name="Freeform 4"/>
            <p:cNvSpPr/>
            <p:nvPr/>
          </p:nvSpPr>
          <p:spPr>
            <a:xfrm>
              <a:off x="290160" y="886320"/>
              <a:ext cx="9858960" cy="6388560"/>
            </a:xfrm>
            <a:custGeom>
              <a:avLst/>
              <a:gdLst>
                <a:gd name="textAreaLeft" fmla="*/ 0 w 9858960"/>
                <a:gd name="textAreaRight" fmla="*/ 9859320 w 9858960"/>
                <a:gd name="textAreaTop" fmla="*/ 0 h 6388560"/>
                <a:gd name="textAreaBottom" fmla="*/ 6388920 h 6388560"/>
              </a:gdLst>
              <a:ahLst/>
              <a:cxnLst/>
              <a:rect l="textAreaLeft" t="textAreaTop" r="textAreaRight" b="textAreaBottom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noAutofit/>
            </a:bodyPr>
            <a:lstStyle/>
            <a:p>
              <a:pPr algn="just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185" name="TextBox 5"/>
            <p:cNvSpPr/>
            <p:nvPr/>
          </p:nvSpPr>
          <p:spPr>
            <a:xfrm>
              <a:off x="290160" y="767160"/>
              <a:ext cx="2057040" cy="215100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29160" tIns="29160" rIns="29160" bIns="29160" anchor="ctr">
              <a:noAutofit/>
            </a:bodyPr>
            <a:lstStyle/>
            <a:p>
              <a:pPr algn="just" defTabSz="522000">
                <a:lnSpc>
                  <a:spcPts val="1831"/>
                </a:lnSpc>
              </a:pPr>
              <a:endParaRPr lang="en-US" sz="1030" b="0" u="none" strike="noStrike">
                <a:solidFill>
                  <a:srgbClr val="000000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186" name="Freeform 7"/>
          <p:cNvSpPr/>
          <p:nvPr/>
        </p:nvSpPr>
        <p:spPr>
          <a:xfrm>
            <a:off x="452520" y="381240"/>
            <a:ext cx="707040" cy="678600"/>
          </a:xfrm>
          <a:custGeom>
            <a:avLst/>
            <a:gdLst>
              <a:gd name="textAreaLeft" fmla="*/ 0 w 707040"/>
              <a:gd name="textAreaRight" fmla="*/ 707400 w 707040"/>
              <a:gd name="textAreaTop" fmla="*/ 0 h 678600"/>
              <a:gd name="textAreaBottom" fmla="*/ 678960 h 678600"/>
            </a:gdLst>
            <a:ahLst/>
            <a:cxnLst/>
            <a:rect l="textAreaLeft" t="textAreaTop" r="textAreaRight" b="textAreaBottom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just" defTabSz="522000">
              <a:lnSpc>
                <a:spcPct val="100000"/>
              </a:lnSpc>
            </a:pPr>
            <a:endParaRPr lang="fr-MA" sz="103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187" name="TextBox 9"/>
          <p:cNvSpPr/>
          <p:nvPr/>
        </p:nvSpPr>
        <p:spPr>
          <a:xfrm>
            <a:off x="3617640" y="2003040"/>
            <a:ext cx="4123080" cy="811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algn="just" defTabSz="522000">
              <a:lnSpc>
                <a:spcPts val="3195"/>
              </a:lnSpc>
            </a:pPr>
            <a:r>
              <a:rPr lang="fr-FR" sz="3190" b="1" u="none" strike="noStrike">
                <a:solidFill>
                  <a:srgbClr val="106585"/>
                </a:solidFill>
                <a:uFillTx/>
                <a:latin typeface="Dosis"/>
                <a:ea typeface="Arial"/>
              </a:rPr>
              <a:t>Objectifs de l’activité </a:t>
            </a:r>
            <a:endParaRPr lang="en-US" sz="319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8" name="Freeform 17"/>
          <p:cNvSpPr/>
          <p:nvPr/>
        </p:nvSpPr>
        <p:spPr>
          <a:xfrm rot="10800000" flipH="1">
            <a:off x="1050840" y="2889000"/>
            <a:ext cx="8949960" cy="2514600"/>
          </a:xfrm>
          <a:custGeom>
            <a:avLst/>
            <a:gdLst>
              <a:gd name="textAreaLeft" fmla="*/ -360 w 8949960"/>
              <a:gd name="textAreaRight" fmla="*/ 8949960 w 8949960"/>
              <a:gd name="textAreaTop" fmla="*/ 0 h 2514600"/>
              <a:gd name="textAreaBottom" fmla="*/ 2514960 h 2514600"/>
            </a:gdLst>
            <a:ahLst/>
            <a:cxnLst/>
            <a:rect l="textAreaLeft" t="textAreaTop" r="textAreaRight" b="textAreaBottom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69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189" name="Freeform 17"/>
          <p:cNvSpPr/>
          <p:nvPr/>
        </p:nvSpPr>
        <p:spPr>
          <a:xfrm>
            <a:off x="1229400" y="2956680"/>
            <a:ext cx="537480" cy="2409480"/>
          </a:xfrm>
          <a:custGeom>
            <a:avLst/>
            <a:gdLst>
              <a:gd name="textAreaLeft" fmla="*/ 0 w 537480"/>
              <a:gd name="textAreaRight" fmla="*/ 537840 w 537480"/>
              <a:gd name="textAreaTop" fmla="*/ 0 h 2409480"/>
              <a:gd name="textAreaBottom" fmla="*/ 2409840 h 2409480"/>
            </a:gdLst>
            <a:ahLst/>
            <a:cxnLst/>
            <a:rect l="textAreaLeft" t="textAreaTop" r="textAreaRight" b="textAreaBottom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690" b="0" u="none" strike="noStrike">
              <a:solidFill>
                <a:srgbClr val="000000"/>
              </a:solidFill>
              <a:uFillTx/>
              <a:latin typeface="Dosis"/>
              <a:ea typeface="Arial"/>
            </a:endParaRPr>
          </a:p>
        </p:txBody>
      </p:sp>
      <p:sp>
        <p:nvSpPr>
          <p:cNvPr id="190" name="TextBox 10"/>
          <p:cNvSpPr/>
          <p:nvPr/>
        </p:nvSpPr>
        <p:spPr>
          <a:xfrm>
            <a:off x="2098800" y="3602160"/>
            <a:ext cx="6779520" cy="324360"/>
          </a:xfrm>
          <a:prstGeom prst="roundRect">
            <a:avLst>
              <a:gd name="adj" fmla="val 16667"/>
            </a:avLst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522000">
              <a:lnSpc>
                <a:spcPts val="2302"/>
              </a:lnSpc>
              <a:spcAft>
                <a:spcPts val="456"/>
              </a:spcAft>
            </a:pPr>
            <a:r>
              <a:rPr lang="fr-FR" sz="2280" b="0" u="none" strike="noStrike">
                <a:solidFill>
                  <a:srgbClr val="000000"/>
                </a:solidFill>
                <a:uFillTx/>
                <a:latin typeface="Dosis"/>
                <a:ea typeface="Arial"/>
              </a:rPr>
              <a:t>Chanter la chanson : « </a:t>
            </a:r>
            <a:r>
              <a:rPr lang="fr-FR" sz="18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Ouvrez les volets</a:t>
            </a:r>
            <a:r>
              <a:rPr lang="fr-FR" sz="2280" b="1" u="none" strike="noStrike">
                <a:solidFill>
                  <a:schemeClr val="accent5">
                    <a:lumMod val="50000"/>
                  </a:schemeClr>
                </a:solidFill>
                <a:uFillTx/>
                <a:latin typeface="Dosis"/>
                <a:ea typeface="Arial"/>
              </a:rPr>
              <a:t>» </a:t>
            </a:r>
            <a:endParaRPr lang="en-US" sz="228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191" name="Image 12"/>
          <p:cNvPicPr/>
          <p:nvPr/>
        </p:nvPicPr>
        <p:blipFill>
          <a:blip r:embed="rId8"/>
          <a:stretch/>
        </p:blipFill>
        <p:spPr>
          <a:xfrm>
            <a:off x="1560960" y="3534120"/>
            <a:ext cx="383400" cy="417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92" name="ZoneTexte 9"/>
          <p:cNvSpPr/>
          <p:nvPr/>
        </p:nvSpPr>
        <p:spPr>
          <a:xfrm>
            <a:off x="5903640" y="290880"/>
            <a:ext cx="475236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fr-FR" sz="1829" b="0" i="1" u="none" strike="noStrike">
                <a:solidFill>
                  <a:schemeClr val="lt1">
                    <a:lumMod val="50000"/>
                  </a:schemeClr>
                </a:solidFill>
                <a:uFillTx/>
                <a:latin typeface="Arial"/>
                <a:ea typeface="Arial"/>
              </a:rPr>
              <a:t>Pour l’enseignant – À ne pas lire aux élèves.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roupe 5"/>
          <p:cNvGrpSpPr/>
          <p:nvPr/>
        </p:nvGrpSpPr>
        <p:grpSpPr>
          <a:xfrm>
            <a:off x="-57960" y="8280"/>
            <a:ext cx="10555200" cy="7866000"/>
            <a:chOff x="-57960" y="8280"/>
            <a:chExt cx="10555200" cy="7866000"/>
          </a:xfrm>
        </p:grpSpPr>
        <p:sp>
          <p:nvSpPr>
            <p:cNvPr id="194" name="Rectangle 6"/>
            <p:cNvSpPr/>
            <p:nvPr/>
          </p:nvSpPr>
          <p:spPr>
            <a:xfrm>
              <a:off x="-57960" y="8280"/>
              <a:ext cx="10555200" cy="7866000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70B1B6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195" name="Rectangle : coins arrondis 7"/>
            <p:cNvSpPr/>
            <p:nvPr/>
          </p:nvSpPr>
          <p:spPr>
            <a:xfrm>
              <a:off x="176400" y="607680"/>
              <a:ext cx="10085760" cy="700452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70B1B6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196" name="Rectangle : coins arrondis 8"/>
            <p:cNvSpPr/>
            <p:nvPr/>
          </p:nvSpPr>
          <p:spPr>
            <a:xfrm>
              <a:off x="176400" y="245520"/>
              <a:ext cx="10085760" cy="9403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70B1B6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197" name="Freeform 8"/>
          <p:cNvSpPr/>
          <p:nvPr/>
        </p:nvSpPr>
        <p:spPr>
          <a:xfrm rot="10800000" flipH="1">
            <a:off x="522360" y="59652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1" u="none" strike="noStrike">
              <a:solidFill>
                <a:srgbClr val="808080"/>
              </a:solidFill>
              <a:uFillTx/>
              <a:latin typeface="Dosis"/>
            </a:endParaRPr>
          </a:p>
        </p:txBody>
      </p:sp>
      <p:sp>
        <p:nvSpPr>
          <p:cNvPr id="198" name="ZoneTexte 9"/>
          <p:cNvSpPr/>
          <p:nvPr/>
        </p:nvSpPr>
        <p:spPr>
          <a:xfrm>
            <a:off x="920520" y="511560"/>
            <a:ext cx="9291600" cy="367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</a:rPr>
              <a:t>Bonjour les enfants. Nous allons commencer une nouvelle séance de français. Soyez attentifs !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9" name="AutoShape 2"/>
          <p:cNvSpPr/>
          <p:nvPr/>
        </p:nvSpPr>
        <p:spPr>
          <a:xfrm>
            <a:off x="5103720" y="3844080"/>
            <a:ext cx="231480" cy="231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9480" tIns="34920" rIns="69480" bIns="34920" numCol="1" spcCol="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FR" sz="1370" b="0" u="none" strike="noStrike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200" name="Image 2"/>
          <p:cNvPicPr/>
          <p:nvPr/>
        </p:nvPicPr>
        <p:blipFill>
          <a:blip r:embed="rId4"/>
          <a:stretch/>
        </p:blipFill>
        <p:spPr>
          <a:xfrm>
            <a:off x="2328840" y="2096640"/>
            <a:ext cx="5781240" cy="474732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roupe 5"/>
          <p:cNvGrpSpPr/>
          <p:nvPr/>
        </p:nvGrpSpPr>
        <p:grpSpPr>
          <a:xfrm>
            <a:off x="0" y="37440"/>
            <a:ext cx="10438920" cy="7829280"/>
            <a:chOff x="0" y="37440"/>
            <a:chExt cx="10438920" cy="7829280"/>
          </a:xfrm>
        </p:grpSpPr>
        <p:sp>
          <p:nvSpPr>
            <p:cNvPr id="202" name="Rectangle 6"/>
            <p:cNvSpPr/>
            <p:nvPr/>
          </p:nvSpPr>
          <p:spPr>
            <a:xfrm>
              <a:off x="0" y="37440"/>
              <a:ext cx="10438920" cy="782928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03" name="Rectangle : coins arrondis 7"/>
            <p:cNvSpPr/>
            <p:nvPr/>
          </p:nvSpPr>
          <p:spPr>
            <a:xfrm>
              <a:off x="231840" y="633960"/>
              <a:ext cx="9975240" cy="697140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MA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  <p:sp>
          <p:nvSpPr>
            <p:cNvPr id="204" name="Rectangle : coins arrondis 8"/>
            <p:cNvSpPr/>
            <p:nvPr/>
          </p:nvSpPr>
          <p:spPr>
            <a:xfrm>
              <a:off x="231840" y="273600"/>
              <a:ext cx="9975240" cy="93600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lstStyle/>
            <a:p>
              <a:pPr algn="ctr" defTabSz="522000">
                <a:lnSpc>
                  <a:spcPct val="100000"/>
                </a:lnSpc>
              </a:pPr>
              <a:endParaRPr lang="fr-FR" sz="1030" b="0" u="none" strike="noStrike">
                <a:solidFill>
                  <a:srgbClr val="FFFFFF"/>
                </a:solidFill>
                <a:uFillTx/>
                <a:latin typeface="Dosis"/>
                <a:ea typeface="Arial"/>
              </a:endParaRPr>
            </a:p>
          </p:txBody>
        </p:sp>
      </p:grpSp>
      <p:sp>
        <p:nvSpPr>
          <p:cNvPr id="205" name="Freeform 8"/>
          <p:cNvSpPr/>
          <p:nvPr/>
        </p:nvSpPr>
        <p:spPr>
          <a:xfrm rot="10800000" flipH="1">
            <a:off x="522360" y="585000"/>
            <a:ext cx="347760" cy="242280"/>
          </a:xfrm>
          <a:custGeom>
            <a:avLst/>
            <a:gdLst>
              <a:gd name="textAreaLeft" fmla="*/ 360 w 347760"/>
              <a:gd name="textAreaRight" fmla="*/ 348480 w 347760"/>
              <a:gd name="textAreaTop" fmla="*/ 0 h 242280"/>
              <a:gd name="textAreaBottom" fmla="*/ 242640 h 24228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695880">
              <a:lnSpc>
                <a:spcPct val="100000"/>
              </a:lnSpc>
            </a:pPr>
            <a:endParaRPr lang="fr-MA" sz="1030" b="1" u="none" strike="noStrike">
              <a:solidFill>
                <a:srgbClr val="808080"/>
              </a:solidFill>
              <a:uFillTx/>
              <a:latin typeface="Dosis"/>
              <a:ea typeface="Arial"/>
            </a:endParaRPr>
          </a:p>
        </p:txBody>
      </p:sp>
      <p:sp>
        <p:nvSpPr>
          <p:cNvPr id="206" name="ZoneTexte 9"/>
          <p:cNvSpPr/>
          <p:nvPr/>
        </p:nvSpPr>
        <p:spPr>
          <a:xfrm>
            <a:off x="870120" y="422280"/>
            <a:ext cx="8989200" cy="37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endParaRPr lang="fr-FR" sz="1829" b="0" u="none" strike="noStrike">
              <a:solidFill>
                <a:srgbClr val="A6A6A6"/>
              </a:solidFill>
              <a:uFillTx/>
              <a:latin typeface="Calibri"/>
              <a:ea typeface="Arial"/>
            </a:endParaRPr>
          </a:p>
        </p:txBody>
      </p:sp>
      <p:sp>
        <p:nvSpPr>
          <p:cNvPr id="207" name="ZoneTexte 13"/>
          <p:cNvSpPr/>
          <p:nvPr/>
        </p:nvSpPr>
        <p:spPr>
          <a:xfrm>
            <a:off x="986040" y="426600"/>
            <a:ext cx="9221040" cy="70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695880">
              <a:lnSpc>
                <a:spcPct val="100000"/>
              </a:lnSpc>
              <a:spcAft>
                <a:spcPts val="456"/>
              </a:spcAft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Pour commencer, nous allons écouter la chanson  : « </a:t>
            </a:r>
            <a:r>
              <a:rPr lang="fr-FR" sz="1800" b="1" u="none" strike="noStrike">
                <a:solidFill>
                  <a:srgbClr val="FF0000"/>
                </a:solidFill>
                <a:uFillTx/>
                <a:latin typeface="MicrosoftUighur-Bold"/>
                <a:ea typeface="Arial"/>
              </a:rPr>
              <a:t>Ouvrez les volets</a:t>
            </a: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».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defTabSz="695880">
              <a:lnSpc>
                <a:spcPct val="100000"/>
              </a:lnSpc>
              <a:spcAft>
                <a:spcPts val="456"/>
              </a:spcAft>
            </a:pPr>
            <a:r>
              <a:rPr lang="fr-FR" sz="1829" b="1" u="none" strike="noStrike">
                <a:solidFill>
                  <a:srgbClr val="A6A6A6"/>
                </a:solidFill>
                <a:uFillTx/>
                <a:latin typeface="Calibri"/>
                <a:ea typeface="Arial"/>
              </a:rPr>
              <a:t>Après, on va chanter ensemble.  </a:t>
            </a:r>
            <a:endParaRPr lang="en-US" sz="1829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208" name="Image 10"/>
          <p:cNvPicPr/>
          <p:nvPr/>
        </p:nvPicPr>
        <p:blipFill>
          <a:blip r:embed="rId4"/>
          <a:stretch/>
        </p:blipFill>
        <p:spPr>
          <a:xfrm>
            <a:off x="2716200" y="2066760"/>
            <a:ext cx="5006520" cy="410616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979</TotalTime>
  <Words>1148</Words>
  <PresentationFormat>Personnalisé</PresentationFormat>
  <Paragraphs>122</Paragraphs>
  <Slides>40</Slides>
  <Notes>1</Notes>
  <HiddenSlides>0</HiddenSlides>
  <MMClips>3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11</vt:i4>
      </vt:variant>
      <vt:variant>
        <vt:lpstr>Titres des diapositives</vt:lpstr>
      </vt:variant>
      <vt:variant>
        <vt:i4>40</vt:i4>
      </vt:variant>
    </vt:vector>
  </HeadingPairs>
  <TitlesOfParts>
    <vt:vector size="65" baseType="lpstr">
      <vt:lpstr>Arial</vt:lpstr>
      <vt:lpstr>Arimo Italics</vt:lpstr>
      <vt:lpstr>Calibri</vt:lpstr>
      <vt:lpstr>Calibri </vt:lpstr>
      <vt:lpstr>Cambria</vt:lpstr>
      <vt:lpstr>Carelia</vt:lpstr>
      <vt:lpstr>Dosis</vt:lpstr>
      <vt:lpstr>Dosis Bold</vt:lpstr>
      <vt:lpstr>KG Primary Penmanship 2</vt:lpstr>
      <vt:lpstr>MicrosoftUighur</vt:lpstr>
      <vt:lpstr>MicrosoftUighur-Bold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description/>
  <dcterms:modified xsi:type="dcterms:W3CDTF">2025-07-05T10:34:02Z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r8>3</vt:r8>
  </property>
  <property fmtid="{D5CDD505-2E9C-101B-9397-08002B2CF9AE}" pid="3" name="Notes">
    <vt:r8>13</vt:r8>
  </property>
  <property fmtid="{D5CDD505-2E9C-101B-9397-08002B2CF9AE}" pid="4" name="PresentationFormat">
    <vt:lpwstr>Personnalisé</vt:lpwstr>
  </property>
  <property fmtid="{D5CDD505-2E9C-101B-9397-08002B2CF9AE}" pid="5" name="Slides">
    <vt:r8>40</vt:r8>
  </property>
</Properties>
</file>