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 id="2147483651"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208">
          <p15:clr>
            <a:srgbClr val="A4A3A4"/>
          </p15:clr>
        </p15:guide>
        <p15:guide id="2" pos="3840">
          <p15:clr>
            <a:srgbClr val="A4A3A4"/>
          </p15:clr>
        </p15:guide>
      </p15:sldGuideLst>
    </p:ext>
    <p:ext uri="http://customooxmlschemas.google.com/">
      <go:slidesCustomData xmlns:go="http://customooxmlschemas.google.com/" r:id="rId41" roundtripDataSignature="AMtx7mgodqAuVEfPUVmiUNsQcidhQsay+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208" orient="horz"/>
        <p:guide pos="384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4.xml"/><Relationship Id="rId20" Type="http://schemas.openxmlformats.org/officeDocument/2006/relationships/slide" Target="slides/slide14.xml"/><Relationship Id="rId41" Type="http://customschemas.google.com/relationships/presentationmetadata" Target="metadata"/><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2.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slide" Target="slides/slide27.xml"/><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35" Type="http://schemas.openxmlformats.org/officeDocument/2006/relationships/slide" Target="slides/slide29.xml"/><Relationship Id="rId12" Type="http://schemas.openxmlformats.org/officeDocument/2006/relationships/slide" Target="slides/slide6.xml"/><Relationship Id="rId34" Type="http://schemas.openxmlformats.org/officeDocument/2006/relationships/slide" Target="slides/slide28.xml"/><Relationship Id="rId15" Type="http://schemas.openxmlformats.org/officeDocument/2006/relationships/slide" Target="slides/slide9.xml"/><Relationship Id="rId37" Type="http://schemas.openxmlformats.org/officeDocument/2006/relationships/slide" Target="slides/slide31.xml"/><Relationship Id="rId14" Type="http://schemas.openxmlformats.org/officeDocument/2006/relationships/slide" Target="slides/slide8.xml"/><Relationship Id="rId36" Type="http://schemas.openxmlformats.org/officeDocument/2006/relationships/slide" Target="slides/slide30.xml"/><Relationship Id="rId17" Type="http://schemas.openxmlformats.org/officeDocument/2006/relationships/slide" Target="slides/slide11.xml"/><Relationship Id="rId39" Type="http://schemas.openxmlformats.org/officeDocument/2006/relationships/slide" Target="slides/slide33.xml"/><Relationship Id="rId16" Type="http://schemas.openxmlformats.org/officeDocument/2006/relationships/slide" Target="slides/slide10.xml"/><Relationship Id="rId38" Type="http://schemas.openxmlformats.org/officeDocument/2006/relationships/slide" Target="slides/slide32.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chemeClr val="dk1"/>
              </a:buClr>
              <a:buSzPts val="1400"/>
              <a:buFont typeface="Calibri"/>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chemeClr val="dk1"/>
              </a:buClr>
              <a:buSzPts val="1400"/>
              <a:buFont typeface="Calibri"/>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chemeClr val="dk1"/>
              </a:buClr>
              <a:buSzPts val="1400"/>
              <a:buFont typeface="Calibri"/>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chemeClr val="dk1"/>
              </a:buClr>
              <a:buSzPts val="1200"/>
              <a:buFont typeface="Calibri"/>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hcvguidelines.org/references/boerekamps-2018" TargetMode="External"/><Relationship Id="rId3" Type="http://schemas.openxmlformats.org/officeDocument/2006/relationships/hyperlink" Target="https://www.hcvguidelines.org/references/martin-2013" TargetMode="External"/><Relationship Id="rId4" Type="http://schemas.openxmlformats.org/officeDocument/2006/relationships/hyperlink" Target="https://www.hcvguidelines.org/references/martin-2016" TargetMode="External"/><Relationship Id="rId11" Type="http://schemas.openxmlformats.org/officeDocument/2006/relationships/hyperlink" Target="https://www.hcvguidelines.org/references/zahnd-2016" TargetMode="External"/><Relationship Id="rId10" Type="http://schemas.openxmlformats.org/officeDocument/2006/relationships/hyperlink" Target="https://www.hcvguidelines.org/references/ovrehus-2015" TargetMode="External"/><Relationship Id="rId12" Type="http://schemas.openxmlformats.org/officeDocument/2006/relationships/hyperlink" Target="https://www.hcvguidelines.org/references/matsuda-2016" TargetMode="External"/><Relationship Id="rId9" Type="http://schemas.openxmlformats.org/officeDocument/2006/relationships/hyperlink" Target="https://www.hcvguidelines.org/references/jezequel-2015" TargetMode="External"/><Relationship Id="rId5" Type="http://schemas.openxmlformats.org/officeDocument/2006/relationships/hyperlink" Target="https://www.hcvguidelines.org/references/jezequel-2015" TargetMode="External"/><Relationship Id="rId6" Type="http://schemas.openxmlformats.org/officeDocument/2006/relationships/hyperlink" Target="https://www.hcvguidelines.org/references/ovrehus-2015" TargetMode="External"/><Relationship Id="rId7" Type="http://schemas.openxmlformats.org/officeDocument/2006/relationships/hyperlink" Target="https://www.hcvguidelines.org/references/zahnd-2016" TargetMode="External"/><Relationship Id="rId8" Type="http://schemas.openxmlformats.org/officeDocument/2006/relationships/hyperlink" Target="https://www.hcvguidelines.org/references/matsuda-2016" TargetMode="Externa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0" Type="http://schemas.openxmlformats.org/officeDocument/2006/relationships/hyperlink" Target="https://www.hcvguidelines.org/references/reig-2016" TargetMode="External"/><Relationship Id="rId11" Type="http://schemas.openxmlformats.org/officeDocument/2006/relationships/hyperlink" Target="https://www.hcvguidelines.org/references/george-2009" TargetMode="External"/><Relationship Id="rId10" Type="http://schemas.openxmlformats.org/officeDocument/2006/relationships/hyperlink" Target="https://www.hcvguidelines.org/references/singal-2010" TargetMode="External"/><Relationship Id="rId21" Type="http://schemas.openxmlformats.org/officeDocument/2006/relationships/hyperlink" Target="https://www.hcvguidelines.org/references/carrat-2019" TargetMode="External"/><Relationship Id="rId13" Type="http://schemas.openxmlformats.org/officeDocument/2006/relationships/hyperlink" Target="https://www.hcvguidelines.org/references/marrero-2018" TargetMode="External"/><Relationship Id="rId12" Type="http://schemas.openxmlformats.org/officeDocument/2006/relationships/hyperlink" Target="https://www.hcvguidelines.org/references/garcia-tsao-2017" TargetMode="External"/><Relationship Id="rId1" Type="http://schemas.openxmlformats.org/officeDocument/2006/relationships/notesMaster" Target="../notesMasters/notesMaster1.xml"/><Relationship Id="rId2" Type="http://schemas.openxmlformats.org/officeDocument/2006/relationships/hyperlink" Target="https://www.hcvguidelines.org/references/morgan-2013" TargetMode="External"/><Relationship Id="rId3" Type="http://schemas.openxmlformats.org/officeDocument/2006/relationships/hyperlink" Target="https://www.hcvguidelines.org/references/morisco-2013" TargetMode="External"/><Relationship Id="rId4" Type="http://schemas.openxmlformats.org/officeDocument/2006/relationships/hyperlink" Target="https://www.hcvguidelines.org/references/morgan-2010" TargetMode="External"/><Relationship Id="rId9" Type="http://schemas.openxmlformats.org/officeDocument/2006/relationships/hyperlink" Target="https://www.hcvguidelines.org/references/morgan-2010" TargetMode="External"/><Relationship Id="rId15" Type="http://schemas.openxmlformats.org/officeDocument/2006/relationships/hyperlink" Target="https://www.hcvguidelines.org/references/morisco-2013" TargetMode="External"/><Relationship Id="rId14" Type="http://schemas.openxmlformats.org/officeDocument/2006/relationships/hyperlink" Target="https://www.hcvguidelines.org/references/morgan-2013" TargetMode="External"/><Relationship Id="rId17" Type="http://schemas.openxmlformats.org/officeDocument/2006/relationships/hyperlink" Target="https://www.hcvguidelines.org/references/singal-2010" TargetMode="External"/><Relationship Id="rId16" Type="http://schemas.openxmlformats.org/officeDocument/2006/relationships/hyperlink" Target="https://www.hcvguidelines.org/references/morgan-2010" TargetMode="External"/><Relationship Id="rId5" Type="http://schemas.openxmlformats.org/officeDocument/2006/relationships/hyperlink" Target="https://www.hcvguidelines.org/references/singal-2010" TargetMode="External"/><Relationship Id="rId19" Type="http://schemas.openxmlformats.org/officeDocument/2006/relationships/hyperlink" Target="https://www.hcvguidelines.org/references/waziry-2017b" TargetMode="External"/><Relationship Id="rId6" Type="http://schemas.openxmlformats.org/officeDocument/2006/relationships/hyperlink" Target="https://www.hcvguidelines.org/references/george-2009" TargetMode="External"/><Relationship Id="rId18" Type="http://schemas.openxmlformats.org/officeDocument/2006/relationships/hyperlink" Target="https://www.hcvguidelines.org/references/george-2009" TargetMode="External"/><Relationship Id="rId7" Type="http://schemas.openxmlformats.org/officeDocument/2006/relationships/hyperlink" Target="https://www.hcvguidelines.org/references/morgan-2013" TargetMode="External"/><Relationship Id="rId8" Type="http://schemas.openxmlformats.org/officeDocument/2006/relationships/hyperlink" Target="https://www.hcvguidelines.org/references/morisco-2013" TargetMode="Externa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hcvguidelines.org/references/jezequel-2015" TargetMode="External"/><Relationship Id="rId3" Type="http://schemas.openxmlformats.org/officeDocument/2006/relationships/hyperlink" Target="https://www.hcvguidelines.org/references/ovrehus-2015" TargetMode="External"/><Relationship Id="rId4" Type="http://schemas.openxmlformats.org/officeDocument/2006/relationships/hyperlink" Target="https://www.hcvguidelines.org/references/zahnd-2016" TargetMode="External"/><Relationship Id="rId9" Type="http://schemas.openxmlformats.org/officeDocument/2006/relationships/hyperlink" Target="https://www.hcvguidelines.org/references/matsuda-2016" TargetMode="External"/><Relationship Id="rId5" Type="http://schemas.openxmlformats.org/officeDocument/2006/relationships/hyperlink" Target="https://www.hcvguidelines.org/references/matsuda-2016" TargetMode="External"/><Relationship Id="rId6" Type="http://schemas.openxmlformats.org/officeDocument/2006/relationships/hyperlink" Target="https://www.hcvguidelines.org/references/jezequel-2015" TargetMode="External"/><Relationship Id="rId7" Type="http://schemas.openxmlformats.org/officeDocument/2006/relationships/hyperlink" Target="https://www.hcvguidelines.org/references/ovrehus-2015" TargetMode="External"/><Relationship Id="rId8" Type="http://schemas.openxmlformats.org/officeDocument/2006/relationships/hyperlink" Target="https://www.hcvguidelines.org/references/zahnd-2016"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4" name="Google Shape;64;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65" name="Google Shape;65;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800"/>
              <a:buFont typeface="Arial"/>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1" name="Google Shape;201;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a:p>
            <a:pPr indent="-228600" lvl="0" marL="457200" marR="0" rtl="0" algn="l">
              <a:lnSpc>
                <a:spcPct val="100000"/>
              </a:lnSpc>
              <a:spcBef>
                <a:spcPts val="0"/>
              </a:spcBef>
              <a:spcAft>
                <a:spcPts val="0"/>
              </a:spcAft>
              <a:buSzPts val="1400"/>
              <a:buNone/>
            </a:pPr>
            <a:r>
              <a:rPr lang="en-US"/>
              <a:t>Patients with acute HCV infection should be treated upon initial diagnosis without awaiting spontaneous resolution, using a “test and treat” strategy. Real-world data have demonstrated a reduction in HCV viremia prevalence and incidence with unrestricted access to HCV therapy (</a:t>
            </a:r>
            <a:r>
              <a:rPr lang="en-US" u="sng">
                <a:solidFill>
                  <a:schemeClr val="hlink"/>
                </a:solidFill>
                <a:hlinkClick r:id="rId2"/>
              </a:rPr>
              <a:t>Boerekamps, 2018</a:t>
            </a:r>
            <a:r>
              <a:rPr lang="en-US"/>
              <a:t>). In addition, mathematical modeling suggests that DAA treatment scale-up, especially among those at highest risk of transmission, can reduce HCV incidence and prevalence (</a:t>
            </a:r>
            <a:r>
              <a:rPr lang="en-US" u="sng">
                <a:solidFill>
                  <a:schemeClr val="hlink"/>
                </a:solidFill>
                <a:hlinkClick r:id="rId3"/>
              </a:rPr>
              <a:t>Martin, 2013</a:t>
            </a:r>
            <a:r>
              <a:rPr lang="en-US"/>
              <a:t>); (</a:t>
            </a:r>
            <a:r>
              <a:rPr lang="en-US" u="sng">
                <a:solidFill>
                  <a:schemeClr val="hlink"/>
                </a:solidFill>
                <a:hlinkClick r:id="rId4"/>
              </a:rPr>
              <a:t>Martin, 2016</a:t>
            </a:r>
            <a:r>
              <a:rPr lang="en-US"/>
              <a:t>). Moreover, delay introduced by waiting for spontaneous clearance may be associated with loss to follow up. </a:t>
            </a:r>
            <a:endParaRPr/>
          </a:p>
          <a:p>
            <a:pPr indent="-228600" lvl="0" marL="457200" marR="0" rtl="0" algn="l">
              <a:lnSpc>
                <a:spcPct val="100000"/>
              </a:lnSpc>
              <a:spcBef>
                <a:spcPts val="0"/>
              </a:spcBef>
              <a:spcAft>
                <a:spcPts val="0"/>
              </a:spcAft>
              <a:buSzPts val="1400"/>
              <a:buNone/>
            </a:pPr>
            <a:r>
              <a:t/>
            </a:r>
            <a:endParaRPr/>
          </a:p>
          <a:p>
            <a:pPr indent="-228600" lvl="0" marL="457200" marR="0" rtl="0" algn="l">
              <a:lnSpc>
                <a:spcPct val="100000"/>
              </a:lnSpc>
              <a:spcBef>
                <a:spcPts val="0"/>
              </a:spcBef>
              <a:spcAft>
                <a:spcPts val="0"/>
              </a:spcAft>
              <a:buSzPts val="1400"/>
              <a:buNone/>
            </a:pPr>
            <a:r>
              <a:rPr lang="en-US"/>
              <a:t>Initiating therapy in patients with lower-stage fibrosis augments the benefits of SVR. In a long-term follow-up study, 820 patients with biopsy-confirmed Metavir stage F0 or F1 fibrosis were followed for up to 20 years (</a:t>
            </a:r>
            <a:r>
              <a:rPr lang="en-US" u="sng">
                <a:solidFill>
                  <a:schemeClr val="hlink"/>
                </a:solidFill>
                <a:hlinkClick r:id="rId5"/>
              </a:rPr>
              <a:t>Jezequel, 2015</a:t>
            </a:r>
            <a:r>
              <a:rPr lang="en-US"/>
              <a:t>). The 15-year survival rate was significantly better for those who experienced SVR than for those whose treatment failed or those who remained untreated (93%, 82%, and 88%, respectively; </a:t>
            </a:r>
            <a:r>
              <a:rPr i="1" lang="en-US"/>
              <a:t>P</a:t>
            </a:r>
            <a:r>
              <a:rPr lang="en-US"/>
              <a:t> =.003). The study results argue for consideration of earlier initiation of treatment. Several modeling studies also suggest a greater mortality benefit if treatment is initiated at fibrosis stages prior to F3 (</a:t>
            </a:r>
            <a:r>
              <a:rPr lang="en-US" u="sng">
                <a:solidFill>
                  <a:schemeClr val="hlink"/>
                </a:solidFill>
                <a:hlinkClick r:id="rId6"/>
              </a:rPr>
              <a:t>Øvrehus, 2015</a:t>
            </a:r>
            <a:r>
              <a:rPr lang="en-US"/>
              <a:t>); (</a:t>
            </a:r>
            <a:r>
              <a:rPr lang="en-US" u="sng">
                <a:solidFill>
                  <a:schemeClr val="hlink"/>
                </a:solidFill>
                <a:hlinkClick r:id="rId7"/>
              </a:rPr>
              <a:t>Zahnd, 2016</a:t>
            </a:r>
            <a:r>
              <a:rPr lang="en-US"/>
              <a:t>); (</a:t>
            </a:r>
            <a:r>
              <a:rPr lang="en-US" u="sng">
                <a:solidFill>
                  <a:schemeClr val="hlink"/>
                </a:solidFill>
                <a:hlinkClick r:id="rId8"/>
              </a:rPr>
              <a:t>Matsuda, 2016</a:t>
            </a:r>
            <a:r>
              <a:rPr lang="en-US"/>
              <a:t>). </a:t>
            </a:r>
            <a:endParaRPr/>
          </a:p>
          <a:p>
            <a:pPr indent="-228600" lvl="0" marL="457200" marR="0" rtl="0" algn="l">
              <a:lnSpc>
                <a:spcPct val="100000"/>
              </a:lnSpc>
              <a:spcBef>
                <a:spcPts val="0"/>
              </a:spcBef>
              <a:spcAft>
                <a:spcPts val="0"/>
              </a:spcAft>
              <a:buSzPts val="1400"/>
              <a:buNone/>
            </a:pPr>
            <a:r>
              <a:rPr lang="en-US"/>
              <a:t>Treatment delay may decrease the benefit of SVR. In a report from France, 820 patients with biopsy-confirmed Metavir stage F0 or F1 fibrosis were followed for as long as 20 years (</a:t>
            </a:r>
            <a:r>
              <a:rPr lang="en-US" u="sng">
                <a:solidFill>
                  <a:schemeClr val="hlink"/>
                </a:solidFill>
                <a:hlinkClick r:id="rId9"/>
              </a:rPr>
              <a:t>Jezequel, 2015</a:t>
            </a:r>
            <a:r>
              <a:rPr lang="en-US"/>
              <a:t>). The authors noted rapid progression of fibrosis in 15% of patients during follow-up, and in patients treated successfully, long-term survival was better. Specifically, at 15 years, survival rate was 92% for those with SVR versus 82% for treatment failures and 88% for those not treated. In a Danish regional registry study, investigators modeled treatment approaches with the aim of evaluating the benefit to the region in terms of reductions in morbidity and mortality and HCV prevalence (</a:t>
            </a:r>
            <a:r>
              <a:rPr lang="en-US" u="sng">
                <a:solidFill>
                  <a:schemeClr val="hlink"/>
                </a:solidFill>
                <a:hlinkClick r:id="rId10"/>
              </a:rPr>
              <a:t>Øvrehus, 2015</a:t>
            </a:r>
            <a:r>
              <a:rPr lang="en-US"/>
              <a:t>). Although they note that in their situation of low HCV prevalence (0.4%) with approximately 50% undiagnosed, a policy that restricts treatment to those with Metavir fibrosis stage F3 or higher would decrease mortality from HCC and cirrhosis, the number needed to treat to halve the prevalence of the disease is lower if all eligible patients receive treatment at diagnosis. </a:t>
            </a:r>
            <a:endParaRPr/>
          </a:p>
          <a:p>
            <a:pPr indent="-228600" lvl="0" marL="457200" marR="0" rtl="0" algn="l">
              <a:lnSpc>
                <a:spcPct val="100000"/>
              </a:lnSpc>
              <a:spcBef>
                <a:spcPts val="0"/>
              </a:spcBef>
              <a:spcAft>
                <a:spcPts val="0"/>
              </a:spcAft>
              <a:buSzPts val="1400"/>
              <a:buNone/>
            </a:pPr>
            <a:r>
              <a:rPr lang="en-US"/>
              <a:t>A modeling study based on the Swiss HIV cohort study also demonstrated that waiting to treat HCV infection until Metavir fibrosis stages F3 and F4 resulted in 2- and 5-times higher rates of liver-related mortality, respectively, compared with treating at Metavir stage F2 (</a:t>
            </a:r>
            <a:r>
              <a:rPr lang="en-US" u="sng">
                <a:solidFill>
                  <a:schemeClr val="hlink"/>
                </a:solidFill>
                <a:hlinkClick r:id="rId11"/>
              </a:rPr>
              <a:t>Zahnd, 2016</a:t>
            </a:r>
            <a:r>
              <a:rPr lang="en-US"/>
              <a:t>). A US Veterans Administration dataset analysis that used very limited endpoints of virologic response dating from the interferon-treatment era suggested that early initiation of therapy (at a fibrosis-4 [FIB-4] score of &lt;3.25) increased the benefit attained with respect to likelihood of treatment success and mortality reduction, and ultimately decreased the number of patients needed to treat to preserve 1 life by almost 50% (</a:t>
            </a:r>
            <a:r>
              <a:rPr lang="en-US" u="sng">
                <a:solidFill>
                  <a:schemeClr val="hlink"/>
                </a:solidFill>
                <a:hlinkClick r:id="rId12"/>
              </a:rPr>
              <a:t>Matsuda, 2016</a:t>
            </a:r>
            <a:r>
              <a:rPr lang="en-US"/>
              <a:t>). </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t/>
            </a:r>
            <a:endParaRPr/>
          </a:p>
        </p:txBody>
      </p:sp>
      <p:sp>
        <p:nvSpPr>
          <p:cNvPr id="202" name="Google Shape;202;p1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9" name="Google Shape;209;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Some insurers will only approve Prior Authorizations (PAs) for Metavir fibrosis stage 3 or higher, or if patients have been sober for 6 or more months.  Others will only approve a PA if the requesting provider is a hepatologist or Infectious Disease specialist (ID).  These requirements are beginning to loosen across the country as health care systems realize that the current lack of availability of prescribers is limiting the feared flood of new prescriptions that would overwhelm insurance budgets.</a:t>
            </a:r>
            <a:endParaRPr/>
          </a:p>
        </p:txBody>
      </p:sp>
      <p:sp>
        <p:nvSpPr>
          <p:cNvPr id="210" name="Google Shape;210;p1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6" name="Google Shape;216;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As HCV treatment is usually not urgent, one should first stabilize cardiac, pulmonary, renal/metabolic, or psychiatric diseases. This will help patients adhere to treatment and avoid confounding comorbid disease symptoms with HCV treatment side effects, although the new HCV direct-acting antivirals (DAAs) are generally very well tolerated.</a:t>
            </a:r>
            <a:endParaRPr/>
          </a:p>
          <a:p>
            <a:pPr indent="0" lvl="0" marL="0" rtl="0" algn="l">
              <a:lnSpc>
                <a:spcPct val="100000"/>
              </a:lnSpc>
              <a:spcBef>
                <a:spcPts val="0"/>
              </a:spcBef>
              <a:spcAft>
                <a:spcPts val="0"/>
              </a:spcAft>
              <a:buSzPts val="1400"/>
              <a:buNone/>
            </a:pPr>
            <a:r>
              <a:rPr lang="en-US"/>
              <a:t>Insurers may vary in their ability to cover treatment more than once for a given patient, so use health system resources wisely and work aggressively to resolve barriers to success before treating patients.</a:t>
            </a:r>
            <a:endParaRPr/>
          </a:p>
        </p:txBody>
      </p:sp>
      <p:sp>
        <p:nvSpPr>
          <p:cNvPr id="217" name="Google Shape;217;p1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3" name="Google Shape;223;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A comprehensive history is needed to detect symptoms of decompensated liver disease or other medical comorbidities that may affect HCV treatment, including ongoing alcohol and drug use or housing or food insecurity (although these are not a contraindication to treatment per se, they should be managed to the extent necessary to allow the patient to succeed with HCV treatment).  Medications should be reconciled in preparation to check for interactions with HCV agents.  Stigmata of liver disease should be noted as part of liver disease staging along with labs and tests.</a:t>
            </a:r>
            <a:endParaRPr/>
          </a:p>
        </p:txBody>
      </p:sp>
      <p:sp>
        <p:nvSpPr>
          <p:cNvPr id="224" name="Google Shape;224;p1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0" name="Google Shape;230;p1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AASLD-IDSA recommend an assessment of the degree of fibrosis with a combination of serum biomarkers and vibration-controlled transient liver elastography, reserving liver biopsy for when discordant test results will impact treatment decisions.  AASLD also recommends a liver ultrasound, which can demonstrate ascites and/or echotextures consistent with advanced fibrosis or cirrhosis, portal fibrosis, and hepatic masses.</a:t>
            </a:r>
            <a:endParaRPr/>
          </a:p>
        </p:txBody>
      </p:sp>
      <p:sp>
        <p:nvSpPr>
          <p:cNvPr id="231" name="Google Shape;231;p1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6" name="Shape 236"/>
        <p:cNvGrpSpPr/>
        <p:nvPr/>
      </p:nvGrpSpPr>
      <p:grpSpPr>
        <a:xfrm>
          <a:off x="0" y="0"/>
          <a:ext cx="0" cy="0"/>
          <a:chOff x="0" y="0"/>
          <a:chExt cx="0" cy="0"/>
        </a:xfrm>
      </p:grpSpPr>
      <p:sp>
        <p:nvSpPr>
          <p:cNvPr id="237" name="Google Shape;237;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8" name="Google Shape;238;p1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Pre-treatment evaluation recommended by AASLD also includes a CBC, BMP, LFTs and TSH if the patient is to be on interferon.   The platelet count can indicate cirrhosis if &lt;130, LFTs and INR are needed to calculate the Child-Turcotte-Pugh score, and an eGFR is needed when choosing HCV medications.  Chronic HCV patients, whether treated or not, should also be screened for HIV, HAV and HBV, and vaccinated against HAV and HBV if not immune.</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t/>
            </a:r>
            <a:endParaRPr/>
          </a:p>
        </p:txBody>
      </p:sp>
      <p:sp>
        <p:nvSpPr>
          <p:cNvPr id="239" name="Google Shape;239;p1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46" name="Google Shape;246;p1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AASLD-IDSA organizes its treatment recommendations based around a cascade of characteristics:  prior treatment history, HCV genotype, presence or absence of cirrhosis, if cirrhotic – compensated vs. decompensated, renal impairment, and other comorbid conditions and medication interactions.</a:t>
            </a:r>
            <a:endParaRPr/>
          </a:p>
        </p:txBody>
      </p:sp>
      <p:sp>
        <p:nvSpPr>
          <p:cNvPr id="247" name="Google Shape;247;p1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3" name="Google Shape;253;p1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Most regimens comprise an NS5B inhibitor with either a protease inhibitor or an NS5A inhibitor.</a:t>
            </a:r>
            <a:endParaRPr/>
          </a:p>
          <a:p>
            <a:pPr indent="0" lvl="0" marL="0" rtl="0" algn="l">
              <a:lnSpc>
                <a:spcPct val="100000"/>
              </a:lnSpc>
              <a:spcBef>
                <a:spcPts val="0"/>
              </a:spcBef>
              <a:spcAft>
                <a:spcPts val="0"/>
              </a:spcAft>
              <a:buSzPts val="1400"/>
              <a:buNone/>
            </a:pPr>
            <a:r>
              <a:rPr lang="en-US"/>
              <a:t>Patients with cirrhosis and/or prior treatment failure will sometimes also need to take ribavirin, whose mechanism of action is not clearly understood, and is know to cause hemolytic anemia, insomnia and anxiety.  </a:t>
            </a:r>
            <a:endParaRPr/>
          </a:p>
          <a:p>
            <a:pPr indent="0" lvl="0" marL="0" rtl="0" algn="l">
              <a:lnSpc>
                <a:spcPct val="100000"/>
              </a:lnSpc>
              <a:spcBef>
                <a:spcPts val="0"/>
              </a:spcBef>
              <a:spcAft>
                <a:spcPts val="0"/>
              </a:spcAft>
              <a:buSzPts val="1400"/>
              <a:buNone/>
            </a:pPr>
            <a:r>
              <a:rPr lang="en-US"/>
              <a:t>Resistance testing varies widely between DAA medications, so the guidelines must be consulted when ordering pre-treatment labs.</a:t>
            </a:r>
            <a:endParaRPr/>
          </a:p>
        </p:txBody>
      </p:sp>
      <p:sp>
        <p:nvSpPr>
          <p:cNvPr id="254" name="Google Shape;254;p1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60" name="Google Shape;260;p1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Most regimens comprise an NS5B inhibitor with either a protease inhibitor or an NS5A inhibitor.</a:t>
            </a:r>
            <a:endParaRPr/>
          </a:p>
          <a:p>
            <a:pPr indent="0" lvl="0" marL="0" rtl="0" algn="l">
              <a:lnSpc>
                <a:spcPct val="100000"/>
              </a:lnSpc>
              <a:spcBef>
                <a:spcPts val="0"/>
              </a:spcBef>
              <a:spcAft>
                <a:spcPts val="0"/>
              </a:spcAft>
              <a:buSzPts val="1400"/>
              <a:buNone/>
            </a:pPr>
            <a:r>
              <a:rPr lang="en-US"/>
              <a:t>Patients with cirrhosis and/or prior treatment failure will sometimes also need to take ribavirin, whose mechanism of action is not clearly understood, and is know to cause hemolytic anemia, insomnia and anxiety.  </a:t>
            </a:r>
            <a:endParaRPr/>
          </a:p>
          <a:p>
            <a:pPr indent="0" lvl="0" marL="0" rtl="0" algn="l">
              <a:lnSpc>
                <a:spcPct val="100000"/>
              </a:lnSpc>
              <a:spcBef>
                <a:spcPts val="0"/>
              </a:spcBef>
              <a:spcAft>
                <a:spcPts val="0"/>
              </a:spcAft>
              <a:buSzPts val="1400"/>
              <a:buNone/>
            </a:pPr>
            <a:r>
              <a:rPr lang="en-US"/>
              <a:t>Resistance testing varies widely between DAA medications, so the guidelines must be consulted when ordering pre-treatment labs.</a:t>
            </a:r>
            <a:endParaRPr/>
          </a:p>
        </p:txBody>
      </p:sp>
      <p:sp>
        <p:nvSpPr>
          <p:cNvPr id="261" name="Google Shape;261;p1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6" name="Shape 266"/>
        <p:cNvGrpSpPr/>
        <p:nvPr/>
      </p:nvGrpSpPr>
      <p:grpSpPr>
        <a:xfrm>
          <a:off x="0" y="0"/>
          <a:ext cx="0" cy="0"/>
          <a:chOff x="0" y="0"/>
          <a:chExt cx="0" cy="0"/>
        </a:xfrm>
      </p:grpSpPr>
      <p:sp>
        <p:nvSpPr>
          <p:cNvPr id="267" name="Google Shape;267;p1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8" name="Google Shape;268;p1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2" name="Google Shape;72;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73" name="Google Shape;73;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2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5" name="Google Shape;275;p2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1" name="Shape 281"/>
        <p:cNvGrpSpPr/>
        <p:nvPr/>
      </p:nvGrpSpPr>
      <p:grpSpPr>
        <a:xfrm>
          <a:off x="0" y="0"/>
          <a:ext cx="0" cy="0"/>
          <a:chOff x="0" y="0"/>
          <a:chExt cx="0" cy="0"/>
        </a:xfrm>
      </p:grpSpPr>
      <p:sp>
        <p:nvSpPr>
          <p:cNvPr id="282" name="Google Shape;282;p2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3" name="Google Shape;283;p2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8" name="Shape 288"/>
        <p:cNvGrpSpPr/>
        <p:nvPr/>
      </p:nvGrpSpPr>
      <p:grpSpPr>
        <a:xfrm>
          <a:off x="0" y="0"/>
          <a:ext cx="0" cy="0"/>
          <a:chOff x="0" y="0"/>
          <a:chExt cx="0" cy="0"/>
        </a:xfrm>
      </p:grpSpPr>
      <p:sp>
        <p:nvSpPr>
          <p:cNvPr id="289" name="Google Shape;289;p2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0" name="Google Shape;290;p2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5" name="Shape 295"/>
        <p:cNvGrpSpPr/>
        <p:nvPr/>
      </p:nvGrpSpPr>
      <p:grpSpPr>
        <a:xfrm>
          <a:off x="0" y="0"/>
          <a:ext cx="0" cy="0"/>
          <a:chOff x="0" y="0"/>
          <a:chExt cx="0" cy="0"/>
        </a:xfrm>
      </p:grpSpPr>
      <p:sp>
        <p:nvSpPr>
          <p:cNvPr id="296" name="Google Shape;296;p2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97" name="Google Shape;297;p2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Most regimens comprise an NS5B inhibitor with either a protease inhibitor or an NS5A inhibitor.</a:t>
            </a:r>
            <a:endParaRPr/>
          </a:p>
          <a:p>
            <a:pPr indent="0" lvl="0" marL="0" rtl="0" algn="l">
              <a:lnSpc>
                <a:spcPct val="100000"/>
              </a:lnSpc>
              <a:spcBef>
                <a:spcPts val="0"/>
              </a:spcBef>
              <a:spcAft>
                <a:spcPts val="0"/>
              </a:spcAft>
              <a:buSzPts val="1400"/>
              <a:buNone/>
            </a:pPr>
            <a:r>
              <a:rPr lang="en-US"/>
              <a:t>Patients with cirrhosis and/or prior treatment failure will sometimes also need to take ribavirin, whose mechanism of action is not clearly understood, and is know to cause hemolytic anemia, insomnia and anxiety.  </a:t>
            </a:r>
            <a:endParaRPr/>
          </a:p>
          <a:p>
            <a:pPr indent="0" lvl="0" marL="0" rtl="0" algn="l">
              <a:lnSpc>
                <a:spcPct val="100000"/>
              </a:lnSpc>
              <a:spcBef>
                <a:spcPts val="0"/>
              </a:spcBef>
              <a:spcAft>
                <a:spcPts val="0"/>
              </a:spcAft>
              <a:buSzPts val="1400"/>
              <a:buNone/>
            </a:pPr>
            <a:r>
              <a:rPr lang="en-US"/>
              <a:t>Resistance testing varies widely between DAA medications, so the guidelines must be consulted when ordering pre-treatment labs.</a:t>
            </a:r>
            <a:endParaRPr/>
          </a:p>
        </p:txBody>
      </p:sp>
      <p:sp>
        <p:nvSpPr>
          <p:cNvPr id="298" name="Google Shape;298;p2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3" name="Shape 303"/>
        <p:cNvGrpSpPr/>
        <p:nvPr/>
      </p:nvGrpSpPr>
      <p:grpSpPr>
        <a:xfrm>
          <a:off x="0" y="0"/>
          <a:ext cx="0" cy="0"/>
          <a:chOff x="0" y="0"/>
          <a:chExt cx="0" cy="0"/>
        </a:xfrm>
      </p:grpSpPr>
      <p:sp>
        <p:nvSpPr>
          <p:cNvPr id="304" name="Google Shape;304;p2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05" name="Google Shape;305;p2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Ribavirin requires more frequent CBCs, interferon (rarely used) requires TSH and other labs more frequently.</a:t>
            </a:r>
            <a:endParaRPr/>
          </a:p>
          <a:p>
            <a:pPr indent="0" lvl="0" marL="0" rtl="0" algn="l">
              <a:lnSpc>
                <a:spcPct val="100000"/>
              </a:lnSpc>
              <a:spcBef>
                <a:spcPts val="0"/>
              </a:spcBef>
              <a:spcAft>
                <a:spcPts val="0"/>
              </a:spcAft>
              <a:buSzPts val="1400"/>
              <a:buNone/>
            </a:pPr>
            <a:r>
              <a:rPr lang="en-US"/>
              <a:t>Futility rules in DAA era are only clear on stopping treatment if there is a 1-log (tenfold) increase in a second VL at 6 or more weeks.</a:t>
            </a:r>
            <a:endParaRPr/>
          </a:p>
        </p:txBody>
      </p:sp>
      <p:sp>
        <p:nvSpPr>
          <p:cNvPr id="306" name="Google Shape;306;p2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0" name="Shape 310"/>
        <p:cNvGrpSpPr/>
        <p:nvPr/>
      </p:nvGrpSpPr>
      <p:grpSpPr>
        <a:xfrm>
          <a:off x="0" y="0"/>
          <a:ext cx="0" cy="0"/>
          <a:chOff x="0" y="0"/>
          <a:chExt cx="0" cy="0"/>
        </a:xfrm>
      </p:grpSpPr>
      <p:sp>
        <p:nvSpPr>
          <p:cNvPr id="311" name="Google Shape;311;p2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12" name="Google Shape;312;p2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Further checking of the HCV VL at 24wks post-treatment is optional and usually reserved for patients in whom the stakes are high (transplant patients) or in those with a higher risk of viral rebound (poor adherence, detectable VL during treatment); beyond that no VL checking is needed unless the patient re-exposes themselves to HCV.</a:t>
            </a:r>
            <a:endParaRPr/>
          </a:p>
          <a:p>
            <a:pPr indent="0" lvl="0" marL="0" rtl="0" algn="l">
              <a:lnSpc>
                <a:spcPct val="100000"/>
              </a:lnSpc>
              <a:spcBef>
                <a:spcPts val="0"/>
              </a:spcBef>
              <a:spcAft>
                <a:spcPts val="0"/>
              </a:spcAft>
              <a:buSzPts val="1400"/>
              <a:buNone/>
            </a:pPr>
            <a:r>
              <a:rPr lang="en-US"/>
              <a:t>HCC screening is not cost-effective in the setting of current or prior HCV infection if there is no advanced fibrosis (i.e. F3 or higher).</a:t>
            </a:r>
            <a:endParaRPr/>
          </a:p>
          <a:p>
            <a:pPr indent="0" lvl="0" marL="0" rtl="0" algn="l">
              <a:lnSpc>
                <a:spcPct val="100000"/>
              </a:lnSpc>
              <a:spcBef>
                <a:spcPts val="0"/>
              </a:spcBef>
              <a:spcAft>
                <a:spcPts val="0"/>
              </a:spcAft>
              <a:buSzPts val="1400"/>
              <a:buNone/>
            </a:pPr>
            <a:r>
              <a:rPr lang="en-US"/>
              <a:t>AFP testing is no longer recommended for hepatocellular carcinoma screening in chronic HCV.</a:t>
            </a:r>
            <a:endParaRPr/>
          </a:p>
        </p:txBody>
      </p:sp>
      <p:sp>
        <p:nvSpPr>
          <p:cNvPr id="313" name="Google Shape;313;p2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7" name="Shape 317"/>
        <p:cNvGrpSpPr/>
        <p:nvPr/>
      </p:nvGrpSpPr>
      <p:grpSpPr>
        <a:xfrm>
          <a:off x="0" y="0"/>
          <a:ext cx="0" cy="0"/>
          <a:chOff x="0" y="0"/>
          <a:chExt cx="0" cy="0"/>
        </a:xfrm>
      </p:grpSpPr>
      <p:sp>
        <p:nvSpPr>
          <p:cNvPr id="318" name="Google Shape;318;p2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228600" lvl="0" marL="457200" marR="0" rtl="0" algn="l">
              <a:lnSpc>
                <a:spcPct val="100000"/>
              </a:lnSpc>
              <a:spcBef>
                <a:spcPts val="0"/>
              </a:spcBef>
              <a:spcAft>
                <a:spcPts val="0"/>
              </a:spcAft>
              <a:buSzPts val="1400"/>
              <a:buNone/>
            </a:pPr>
            <a:r>
              <a:rPr lang="en-US"/>
              <a:t>mong cirrhotic patients who achieve SVR, decompensated liver disease (with the exception of hepatocellular carcinoma [HCC]) rarely develops during follow-up and overall survival is prolonged (</a:t>
            </a:r>
            <a:r>
              <a:rPr lang="en-US" u="sng">
                <a:solidFill>
                  <a:schemeClr val="hlink"/>
                </a:solidFill>
                <a:hlinkClick r:id="rId2"/>
              </a:rPr>
              <a:t>Morgan, 2013</a:t>
            </a:r>
            <a:r>
              <a:rPr lang="en-US"/>
              <a:t>); (</a:t>
            </a:r>
            <a:r>
              <a:rPr lang="en-US" u="sng">
                <a:solidFill>
                  <a:schemeClr val="hlink"/>
                </a:solidFill>
                <a:hlinkClick r:id="rId3"/>
              </a:rPr>
              <a:t>Morisco, 2013</a:t>
            </a:r>
            <a:r>
              <a:rPr lang="en-US"/>
              <a:t>); (</a:t>
            </a:r>
            <a:r>
              <a:rPr lang="en-US" u="sng">
                <a:solidFill>
                  <a:schemeClr val="hlink"/>
                </a:solidFill>
                <a:hlinkClick r:id="rId4"/>
              </a:rPr>
              <a:t>Morgan, 2010</a:t>
            </a:r>
            <a:r>
              <a:rPr lang="en-US"/>
              <a:t>); (</a:t>
            </a:r>
            <a:r>
              <a:rPr lang="en-US" u="sng">
                <a:solidFill>
                  <a:schemeClr val="hlink"/>
                </a:solidFill>
                <a:hlinkClick r:id="rId5"/>
              </a:rPr>
              <a:t>Singal, 2010</a:t>
            </a:r>
            <a:r>
              <a:rPr lang="en-US"/>
              <a:t>); (</a:t>
            </a:r>
            <a:r>
              <a:rPr lang="en-US" u="sng">
                <a:solidFill>
                  <a:schemeClr val="hlink"/>
                </a:solidFill>
                <a:hlinkClick r:id="rId6"/>
              </a:rPr>
              <a:t>George, 2009</a:t>
            </a:r>
            <a:r>
              <a:rPr lang="en-US"/>
              <a:t>). Bleeding from esophageal varices is rare after SVR (</a:t>
            </a:r>
            <a:r>
              <a:rPr lang="en-US" u="sng">
                <a:solidFill>
                  <a:schemeClr val="hlink"/>
                </a:solidFill>
                <a:hlinkClick r:id="rId7"/>
              </a:rPr>
              <a:t>Morgan, 2013</a:t>
            </a:r>
            <a:r>
              <a:rPr lang="en-US"/>
              <a:t>); (</a:t>
            </a:r>
            <a:r>
              <a:rPr lang="en-US" u="sng">
                <a:solidFill>
                  <a:schemeClr val="hlink"/>
                </a:solidFill>
                <a:hlinkClick r:id="rId8"/>
              </a:rPr>
              <a:t>Morisco, 2013</a:t>
            </a:r>
            <a:r>
              <a:rPr lang="en-US"/>
              <a:t>); (</a:t>
            </a:r>
            <a:r>
              <a:rPr lang="en-US" u="sng">
                <a:solidFill>
                  <a:schemeClr val="hlink"/>
                </a:solidFill>
                <a:hlinkClick r:id="rId9"/>
              </a:rPr>
              <a:t>Morgan, 2010</a:t>
            </a:r>
            <a:r>
              <a:rPr lang="en-US"/>
              <a:t>); (</a:t>
            </a:r>
            <a:r>
              <a:rPr lang="en-US" u="sng">
                <a:solidFill>
                  <a:schemeClr val="hlink"/>
                </a:solidFill>
                <a:hlinkClick r:id="rId10"/>
              </a:rPr>
              <a:t>Singal, 2010</a:t>
            </a:r>
            <a:r>
              <a:rPr lang="en-US"/>
              <a:t>); (</a:t>
            </a:r>
            <a:r>
              <a:rPr lang="en-US" u="sng">
                <a:solidFill>
                  <a:schemeClr val="hlink"/>
                </a:solidFill>
                <a:hlinkClick r:id="rId11"/>
              </a:rPr>
              <a:t>George, 2009</a:t>
            </a:r>
            <a:r>
              <a:rPr lang="en-US"/>
              <a:t>). Cirrhotic patients should undergo surveillance endoscopy every 2 years if known to have small varices and every 3 years in the absence of known varices in accordance with AASLD guidance on portal hypertension bleeding (</a:t>
            </a:r>
            <a:r>
              <a:rPr lang="en-US" u="sng">
                <a:solidFill>
                  <a:schemeClr val="hlink"/>
                </a:solidFill>
                <a:hlinkClick r:id="rId12"/>
              </a:rPr>
              <a:t>Garcia-Tsao, 2017</a:t>
            </a:r>
            <a:r>
              <a:rPr lang="en-US"/>
              <a:t>). </a:t>
            </a:r>
            <a:endParaRPr/>
          </a:p>
          <a:p>
            <a:pPr indent="-228600" lvl="0" marL="457200" marR="0" rtl="0" algn="l">
              <a:lnSpc>
                <a:spcPct val="100000"/>
              </a:lnSpc>
              <a:spcBef>
                <a:spcPts val="0"/>
              </a:spcBef>
              <a:spcAft>
                <a:spcPts val="0"/>
              </a:spcAft>
              <a:buSzPts val="1400"/>
              <a:buNone/>
            </a:pPr>
            <a:r>
              <a:rPr lang="en-US"/>
              <a:t>Importantly, cirrhotic patients remain at risk for developing HCC and should, therefore, undergo surveillance for HCC every 6 months utilizing ultrasound (with or without AFP testing) despite the lowered risk that results after viral eradication (</a:t>
            </a:r>
            <a:r>
              <a:rPr lang="en-US" u="sng">
                <a:solidFill>
                  <a:schemeClr val="hlink"/>
                </a:solidFill>
                <a:hlinkClick r:id="rId13"/>
              </a:rPr>
              <a:t>Marrero, 2018</a:t>
            </a:r>
            <a:r>
              <a:rPr lang="en-US"/>
              <a:t>). Although multiple studies of cirrhotic patients who achieved SVR with peginterferon/ribavirin reported a reduction in the risk of developing HCC (</a:t>
            </a:r>
            <a:r>
              <a:rPr lang="en-US" u="sng">
                <a:solidFill>
                  <a:schemeClr val="hlink"/>
                </a:solidFill>
                <a:hlinkClick r:id="rId14"/>
              </a:rPr>
              <a:t>Morgan, 2013</a:t>
            </a:r>
            <a:r>
              <a:rPr lang="en-US"/>
              <a:t>); (</a:t>
            </a:r>
            <a:r>
              <a:rPr lang="en-US" u="sng">
                <a:solidFill>
                  <a:schemeClr val="hlink"/>
                </a:solidFill>
                <a:hlinkClick r:id="rId15"/>
              </a:rPr>
              <a:t>Morisco, 2013</a:t>
            </a:r>
            <a:r>
              <a:rPr lang="en-US"/>
              <a:t>); (</a:t>
            </a:r>
            <a:r>
              <a:rPr lang="en-US" u="sng">
                <a:solidFill>
                  <a:schemeClr val="hlink"/>
                </a:solidFill>
                <a:hlinkClick r:id="rId16"/>
              </a:rPr>
              <a:t>Morgan, 2010</a:t>
            </a:r>
            <a:r>
              <a:rPr lang="en-US"/>
              <a:t>); (</a:t>
            </a:r>
            <a:r>
              <a:rPr lang="en-US" u="sng">
                <a:solidFill>
                  <a:schemeClr val="hlink"/>
                </a:solidFill>
                <a:hlinkClick r:id="rId17"/>
              </a:rPr>
              <a:t>Singal, 2010</a:t>
            </a:r>
            <a:r>
              <a:rPr lang="en-US"/>
              <a:t>); (</a:t>
            </a:r>
            <a:r>
              <a:rPr lang="en-US" u="sng">
                <a:solidFill>
                  <a:schemeClr val="hlink"/>
                </a:solidFill>
                <a:hlinkClick r:id="rId18"/>
              </a:rPr>
              <a:t>George, 2009</a:t>
            </a:r>
            <a:r>
              <a:rPr lang="en-US"/>
              <a:t>) and a meta-analysis of persons achieving SVR with DAAs found that the HCC risk did not exceed that seen in patients who experienced SVR with interferon-based treatment after adjustment for baseline risk factors for HCC (</a:t>
            </a:r>
            <a:r>
              <a:rPr lang="en-US" u="sng">
                <a:solidFill>
                  <a:schemeClr val="hlink"/>
                </a:solidFill>
                <a:hlinkClick r:id="rId19"/>
              </a:rPr>
              <a:t>Waziry, 2017b</a:t>
            </a:r>
            <a:r>
              <a:rPr lang="en-US"/>
              <a:t>), one report found a higher than expected frequency of HCC in patients with HCV-related cirrhosis despite successful DAA treatment (</a:t>
            </a:r>
            <a:r>
              <a:rPr lang="en-US" u="sng">
                <a:solidFill>
                  <a:schemeClr val="hlink"/>
                </a:solidFill>
                <a:hlinkClick r:id="rId20"/>
              </a:rPr>
              <a:t>Reig, 2016</a:t>
            </a:r>
            <a:r>
              <a:rPr lang="en-US"/>
              <a:t>). However, a prospective observational study of 3045 cirrhotic patients found an adjusted hazard ratio for HCC of 0.57 (95% CI 0.40 to 0.81) following DAA-based therapy, implying a 43% reduction in HCC incidence (</a:t>
            </a:r>
            <a:r>
              <a:rPr lang="en-US" u="sng">
                <a:solidFill>
                  <a:schemeClr val="hlink"/>
                </a:solidFill>
                <a:hlinkClick r:id="rId21"/>
              </a:rPr>
              <a:t>Carrat, 2019</a:t>
            </a:r>
            <a:r>
              <a:rPr lang="en-US"/>
              <a:t>). </a:t>
            </a:r>
            <a:endParaRPr/>
          </a:p>
          <a:p>
            <a:pPr indent="0" lvl="0" marL="0" rtl="0" algn="l">
              <a:lnSpc>
                <a:spcPct val="100000"/>
              </a:lnSpc>
              <a:spcBef>
                <a:spcPts val="0"/>
              </a:spcBef>
              <a:spcAft>
                <a:spcPts val="0"/>
              </a:spcAft>
              <a:buSzPts val="1400"/>
              <a:buNone/>
            </a:pPr>
            <a:r>
              <a:t/>
            </a:r>
            <a:endParaRPr/>
          </a:p>
        </p:txBody>
      </p:sp>
      <p:sp>
        <p:nvSpPr>
          <p:cNvPr id="319" name="Google Shape;319;p2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4" name="Shape 324"/>
        <p:cNvGrpSpPr/>
        <p:nvPr/>
      </p:nvGrpSpPr>
      <p:grpSpPr>
        <a:xfrm>
          <a:off x="0" y="0"/>
          <a:ext cx="0" cy="0"/>
          <a:chOff x="0" y="0"/>
          <a:chExt cx="0" cy="0"/>
        </a:xfrm>
      </p:grpSpPr>
      <p:sp>
        <p:nvSpPr>
          <p:cNvPr id="325" name="Google Shape;325;p2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26" name="Google Shape;326;p2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Through unknown mechanisms HCV is thought to suppress HBV replication, as cases of HBV flares have been reported following DAA treatment of HCV.  Therefore, chronic HBV patients must be monitored with ALT and HBV DNA levels during  and immediately after HCV treatment.</a:t>
            </a:r>
            <a:endParaRPr/>
          </a:p>
        </p:txBody>
      </p:sp>
      <p:sp>
        <p:nvSpPr>
          <p:cNvPr id="327" name="Google Shape;327;p2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3" name="Shape 333"/>
        <p:cNvGrpSpPr/>
        <p:nvPr/>
      </p:nvGrpSpPr>
      <p:grpSpPr>
        <a:xfrm>
          <a:off x="0" y="0"/>
          <a:ext cx="0" cy="0"/>
          <a:chOff x="0" y="0"/>
          <a:chExt cx="0" cy="0"/>
        </a:xfrm>
      </p:grpSpPr>
      <p:sp>
        <p:nvSpPr>
          <p:cNvPr id="334" name="Google Shape;334;p2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35" name="Google Shape;335;p2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No DAAs are approved for use in pregnant women.  Ribavirin, still used in selected patients, is highly teratogenic; patients taking it should not be pregnant or in close contact with pregnant women during treatment and for 6mo thereafter.</a:t>
            </a:r>
            <a:endParaRPr/>
          </a:p>
        </p:txBody>
      </p:sp>
      <p:sp>
        <p:nvSpPr>
          <p:cNvPr id="336" name="Google Shape;336;p2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1" name="Shape 341"/>
        <p:cNvGrpSpPr/>
        <p:nvPr/>
      </p:nvGrpSpPr>
      <p:grpSpPr>
        <a:xfrm>
          <a:off x="0" y="0"/>
          <a:ext cx="0" cy="0"/>
          <a:chOff x="0" y="0"/>
          <a:chExt cx="0" cy="0"/>
        </a:xfrm>
      </p:grpSpPr>
      <p:sp>
        <p:nvSpPr>
          <p:cNvPr id="342" name="Google Shape;342;p2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43" name="Google Shape;343;p2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From AASLD-IDSA:  “Although an ideal interval for assessment has not been established, annual evaluation is appropriate to discuss modifiable risk factors and to update testing for hepatic function and markers for disease progression. For all individuals with advanced fibrosis, liver cancer screening dictates a minimum of evaluation every 6 months.”</a:t>
            </a:r>
            <a:endParaRPr/>
          </a:p>
        </p:txBody>
      </p:sp>
      <p:sp>
        <p:nvSpPr>
          <p:cNvPr id="344" name="Google Shape;344;p2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79" name="Google Shape;79;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8" name="Shape 348"/>
        <p:cNvGrpSpPr/>
        <p:nvPr/>
      </p:nvGrpSpPr>
      <p:grpSpPr>
        <a:xfrm>
          <a:off x="0" y="0"/>
          <a:ext cx="0" cy="0"/>
          <a:chOff x="0" y="0"/>
          <a:chExt cx="0" cy="0"/>
        </a:xfrm>
      </p:grpSpPr>
      <p:sp>
        <p:nvSpPr>
          <p:cNvPr id="349" name="Google Shape;349;p3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50" name="Google Shape;350;p3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Prior IFN failures are readily treated by new DAA combination regimens.  </a:t>
            </a:r>
            <a:endParaRPr/>
          </a:p>
          <a:p>
            <a:pPr indent="0" lvl="0" marL="0" rtl="0" algn="l">
              <a:lnSpc>
                <a:spcPct val="100000"/>
              </a:lnSpc>
              <a:spcBef>
                <a:spcPts val="0"/>
              </a:spcBef>
              <a:spcAft>
                <a:spcPts val="0"/>
              </a:spcAft>
              <a:buSzPts val="1400"/>
              <a:buNone/>
            </a:pPr>
            <a:r>
              <a:rPr lang="en-US"/>
              <a:t>Combination DAA failures are (thankfully) quite uncommon and there are no firm data on best practices.  Nevertheless the guidelines do include recommendations.   </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a:t>When “treatment fails” consider also the possibility of reinfection, mixed infection, or superinfection (see lesson 2.4). </a:t>
            </a:r>
            <a:endParaRPr/>
          </a:p>
        </p:txBody>
      </p:sp>
      <p:sp>
        <p:nvSpPr>
          <p:cNvPr id="351" name="Google Shape;351;p3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7" name="Shape 357"/>
        <p:cNvGrpSpPr/>
        <p:nvPr/>
      </p:nvGrpSpPr>
      <p:grpSpPr>
        <a:xfrm>
          <a:off x="0" y="0"/>
          <a:ext cx="0" cy="0"/>
          <a:chOff x="0" y="0"/>
          <a:chExt cx="0" cy="0"/>
        </a:xfrm>
      </p:grpSpPr>
      <p:sp>
        <p:nvSpPr>
          <p:cNvPr id="358" name="Google Shape;358;p3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59" name="Google Shape;359;p3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Regardless of the care setting:  optimize patients’ ability to adhere to the care plan before starting treatment.  We advise creating a case management system to help book patient intakes, submit PAs, resolve pharmacy and medication delivery issues, call patients to remind them of visits and labs, and field questions from patients.</a:t>
            </a:r>
            <a:endParaRPr/>
          </a:p>
        </p:txBody>
      </p:sp>
      <p:sp>
        <p:nvSpPr>
          <p:cNvPr id="360" name="Google Shape;360;p3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4" name="Shape 364"/>
        <p:cNvGrpSpPr/>
        <p:nvPr/>
      </p:nvGrpSpPr>
      <p:grpSpPr>
        <a:xfrm>
          <a:off x="0" y="0"/>
          <a:ext cx="0" cy="0"/>
          <a:chOff x="0" y="0"/>
          <a:chExt cx="0" cy="0"/>
        </a:xfrm>
      </p:grpSpPr>
      <p:sp>
        <p:nvSpPr>
          <p:cNvPr id="365" name="Google Shape;365;p3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66" name="Google Shape;366;p3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AASLD/IDSA supports primary care providers developing skills and treating HCV.</a:t>
            </a:r>
            <a:endParaRPr/>
          </a:p>
          <a:p>
            <a:pPr indent="0" lvl="0" marL="0" rtl="0" algn="l">
              <a:lnSpc>
                <a:spcPct val="100000"/>
              </a:lnSpc>
              <a:spcBef>
                <a:spcPts val="0"/>
              </a:spcBef>
              <a:spcAft>
                <a:spcPts val="0"/>
              </a:spcAft>
              <a:buSzPts val="1400"/>
              <a:buNone/>
            </a:pPr>
            <a:r>
              <a:rPr lang="en-US"/>
              <a:t>Their website is a user-friendly and practical as a point-of care reference.</a:t>
            </a:r>
            <a:endParaRPr/>
          </a:p>
          <a:p>
            <a:pPr indent="0" lvl="0" marL="0" rtl="0" algn="l">
              <a:lnSpc>
                <a:spcPct val="100000"/>
              </a:lnSpc>
              <a:spcBef>
                <a:spcPts val="0"/>
              </a:spcBef>
              <a:spcAft>
                <a:spcPts val="0"/>
              </a:spcAft>
              <a:buSzPts val="1400"/>
              <a:buNone/>
            </a:pPr>
            <a:r>
              <a:rPr lang="en-US"/>
              <a:t>The crux of treating HCV in HIV infected patients is looking up drug interactions and choosing compatible regimens.</a:t>
            </a:r>
            <a:endParaRPr/>
          </a:p>
        </p:txBody>
      </p:sp>
      <p:sp>
        <p:nvSpPr>
          <p:cNvPr id="367" name="Google Shape;367;p3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1" name="Shape 371"/>
        <p:cNvGrpSpPr/>
        <p:nvPr/>
      </p:nvGrpSpPr>
      <p:grpSpPr>
        <a:xfrm>
          <a:off x="0" y="0"/>
          <a:ext cx="0" cy="0"/>
          <a:chOff x="0" y="0"/>
          <a:chExt cx="0" cy="0"/>
        </a:xfrm>
      </p:grpSpPr>
      <p:sp>
        <p:nvSpPr>
          <p:cNvPr id="372" name="Google Shape;372;p3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3" name="Google Shape;373;p3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8" name="Shape 378"/>
        <p:cNvGrpSpPr/>
        <p:nvPr/>
      </p:nvGrpSpPr>
      <p:grpSpPr>
        <a:xfrm>
          <a:off x="0" y="0"/>
          <a:ext cx="0" cy="0"/>
          <a:chOff x="0" y="0"/>
          <a:chExt cx="0" cy="0"/>
        </a:xfrm>
      </p:grpSpPr>
      <p:sp>
        <p:nvSpPr>
          <p:cNvPr id="379" name="Google Shape;379;p3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80" name="Google Shape;380;p3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81" name="Google Shape;381;p3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800"/>
              <a:buFont typeface="Arial"/>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5" name="Google Shape;85;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Unlike HIV and HBV, HCV can be cured.  Multiple studies, referenced in the AASLD-IDSA website, demonstrate the significant morbidity and mortality benefits of successfully treating chronic HCV infection.</a:t>
            </a:r>
            <a:endParaRPr/>
          </a:p>
          <a:p>
            <a:pPr indent="0" lvl="0" marL="0" rtl="0" algn="l">
              <a:lnSpc>
                <a:spcPct val="100000"/>
              </a:lnSpc>
              <a:spcBef>
                <a:spcPts val="0"/>
              </a:spcBef>
              <a:spcAft>
                <a:spcPts val="0"/>
              </a:spcAft>
              <a:buSzPts val="1400"/>
              <a:buNone/>
            </a:pPr>
            <a:r>
              <a:t/>
            </a:r>
            <a:endParaRPr/>
          </a:p>
          <a:p>
            <a:pPr indent="0" lvl="0" marL="0" marR="0" rtl="0" algn="l">
              <a:lnSpc>
                <a:spcPct val="100000"/>
              </a:lnSpc>
              <a:spcBef>
                <a:spcPts val="0"/>
              </a:spcBef>
              <a:spcAft>
                <a:spcPts val="0"/>
              </a:spcAft>
              <a:buClr>
                <a:schemeClr val="dk1"/>
              </a:buClr>
              <a:buSzPts val="1200"/>
              <a:buFont typeface="Calibri"/>
              <a:buNone/>
            </a:pPr>
            <a:r>
              <a:rPr lang="en-US" sz="1200"/>
              <a:t>Sustained Virologic Response (SVR) is defined as an undetectable HCV viral load 12 weeks after treatment is completed. People who achieve an SVR are considered cured.</a:t>
            </a:r>
            <a:endParaRPr/>
          </a:p>
          <a:p>
            <a:pPr indent="0" lvl="0" marL="0" rtl="0" algn="l">
              <a:lnSpc>
                <a:spcPct val="100000"/>
              </a:lnSpc>
              <a:spcBef>
                <a:spcPts val="0"/>
              </a:spcBef>
              <a:spcAft>
                <a:spcPts val="0"/>
              </a:spcAft>
              <a:buSzPts val="1400"/>
              <a:buNone/>
            </a:pPr>
            <a:r>
              <a:t/>
            </a:r>
            <a:endParaRPr sz="1200"/>
          </a:p>
        </p:txBody>
      </p:sp>
      <p:sp>
        <p:nvSpPr>
          <p:cNvPr id="86" name="Google Shape;86;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5:notes"/>
          <p:cNvSpPr/>
          <p:nvPr>
            <p:ph idx="2" type="sldImg"/>
          </p:nvPr>
        </p:nvSpPr>
        <p:spPr>
          <a:xfrm>
            <a:off x="717550" y="1162050"/>
            <a:ext cx="5575300" cy="31369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92" name="Google Shape;92;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i="0" lang="en-US">
                <a:latin typeface="Arial"/>
                <a:ea typeface="Arial"/>
                <a:cs typeface="Arial"/>
                <a:sym typeface="Arial"/>
              </a:rPr>
              <a:t>DAA = direct-acting antiviral</a:t>
            </a:r>
            <a:endParaRPr/>
          </a:p>
          <a:p>
            <a:pPr indent="0" lvl="0" marL="0" rtl="0" algn="l">
              <a:lnSpc>
                <a:spcPct val="100000"/>
              </a:lnSpc>
              <a:spcBef>
                <a:spcPts val="0"/>
              </a:spcBef>
              <a:spcAft>
                <a:spcPts val="0"/>
              </a:spcAft>
              <a:buSzPts val="1400"/>
              <a:buNone/>
            </a:pPr>
            <a:r>
              <a:rPr i="0" lang="en-US">
                <a:latin typeface="Arial"/>
                <a:ea typeface="Arial"/>
                <a:cs typeface="Arial"/>
                <a:sym typeface="Arial"/>
              </a:rPr>
              <a:t>HCV = hepatitis C virus </a:t>
            </a:r>
            <a:endParaRPr/>
          </a:p>
          <a:p>
            <a:pPr indent="0" lvl="0" marL="0" rtl="0" algn="l">
              <a:lnSpc>
                <a:spcPct val="100000"/>
              </a:lnSpc>
              <a:spcBef>
                <a:spcPts val="0"/>
              </a:spcBef>
              <a:spcAft>
                <a:spcPts val="0"/>
              </a:spcAft>
              <a:buSzPts val="1400"/>
              <a:buNone/>
            </a:pPr>
            <a:r>
              <a:rPr i="0" lang="en-US">
                <a:latin typeface="Arial"/>
                <a:ea typeface="Arial"/>
                <a:cs typeface="Arial"/>
                <a:sym typeface="Arial"/>
              </a:rPr>
              <a:t>IFN = interferon </a:t>
            </a:r>
            <a:endParaRPr/>
          </a:p>
          <a:p>
            <a:pPr indent="0" lvl="0" marL="0" rtl="0" algn="l">
              <a:lnSpc>
                <a:spcPct val="100000"/>
              </a:lnSpc>
              <a:spcBef>
                <a:spcPts val="0"/>
              </a:spcBef>
              <a:spcAft>
                <a:spcPts val="0"/>
              </a:spcAft>
              <a:buSzPts val="1400"/>
              <a:buNone/>
            </a:pPr>
            <a:r>
              <a:rPr i="0" lang="en-US">
                <a:latin typeface="Arial"/>
                <a:ea typeface="Arial"/>
                <a:cs typeface="Arial"/>
                <a:sym typeface="Arial"/>
              </a:rPr>
              <a:t>pegIFN = peginterferon </a:t>
            </a:r>
            <a:endParaRPr/>
          </a:p>
          <a:p>
            <a:pPr indent="0" lvl="0" marL="0" rtl="0" algn="l">
              <a:lnSpc>
                <a:spcPct val="100000"/>
              </a:lnSpc>
              <a:spcBef>
                <a:spcPts val="0"/>
              </a:spcBef>
              <a:spcAft>
                <a:spcPts val="0"/>
              </a:spcAft>
              <a:buSzPts val="1400"/>
              <a:buNone/>
            </a:pPr>
            <a:r>
              <a:rPr i="0" lang="en-US">
                <a:latin typeface="Arial"/>
                <a:ea typeface="Arial"/>
                <a:cs typeface="Arial"/>
                <a:sym typeface="Arial"/>
              </a:rPr>
              <a:t>RBV = ribavirin</a:t>
            </a:r>
            <a:endParaRPr/>
          </a:p>
          <a:p>
            <a:pPr indent="0" lvl="0" marL="0" rtl="0" algn="l">
              <a:lnSpc>
                <a:spcPct val="100000"/>
              </a:lnSpc>
              <a:spcBef>
                <a:spcPts val="0"/>
              </a:spcBef>
              <a:spcAft>
                <a:spcPts val="0"/>
              </a:spcAft>
              <a:buSzPts val="1400"/>
              <a:buNone/>
            </a:pPr>
            <a:r>
              <a:t/>
            </a:r>
            <a:endParaRPr i="0">
              <a:latin typeface="Arial"/>
              <a:ea typeface="Arial"/>
              <a:cs typeface="Arial"/>
              <a:sym typeface="Arial"/>
            </a:endParaRPr>
          </a:p>
          <a:p>
            <a:pPr indent="0" lvl="0" marL="0" rtl="0" algn="l">
              <a:lnSpc>
                <a:spcPct val="100000"/>
              </a:lnSpc>
              <a:spcBef>
                <a:spcPts val="0"/>
              </a:spcBef>
              <a:spcAft>
                <a:spcPts val="0"/>
              </a:spcAft>
              <a:buSzPts val="1400"/>
              <a:buNone/>
            </a:pPr>
            <a:r>
              <a:rPr i="0" lang="en-US">
                <a:latin typeface="Arial"/>
                <a:ea typeface="Arial"/>
                <a:cs typeface="Arial"/>
                <a:sym typeface="Arial"/>
              </a:rPr>
              <a:t>Treatments have become increasingly efficacious as can be seen in the SVR rates of various regimens over the last 25 years.</a:t>
            </a:r>
            <a:endParaRPr i="0">
              <a:latin typeface="Arial"/>
              <a:ea typeface="Arial"/>
              <a:cs typeface="Arial"/>
              <a:sym typeface="Arial"/>
            </a:endParaRPr>
          </a:p>
          <a:p>
            <a:pPr indent="0" lvl="0" marL="0" rtl="0" algn="l">
              <a:lnSpc>
                <a:spcPct val="100000"/>
              </a:lnSpc>
              <a:spcBef>
                <a:spcPts val="0"/>
              </a:spcBef>
              <a:spcAft>
                <a:spcPts val="0"/>
              </a:spcAft>
              <a:buSzPts val="1400"/>
              <a:buNone/>
            </a:pPr>
            <a:r>
              <a:t/>
            </a:r>
            <a:endParaRPr i="1">
              <a:latin typeface="Arial"/>
              <a:ea typeface="Arial"/>
              <a:cs typeface="Arial"/>
              <a:sym typeface="Arial"/>
            </a:endParaRPr>
          </a:p>
          <a:p>
            <a:pPr indent="0" lvl="0" marL="0" rtl="0" algn="l">
              <a:lnSpc>
                <a:spcPct val="100000"/>
              </a:lnSpc>
              <a:spcBef>
                <a:spcPts val="0"/>
              </a:spcBef>
              <a:spcAft>
                <a:spcPts val="0"/>
              </a:spcAft>
              <a:buSzPts val="1400"/>
              <a:buNone/>
            </a:pPr>
            <a:r>
              <a:rPr lang="en-US"/>
              <a:t>This slide shows you the progress we have made in the last quarter of a century with regards treating chronic hepatitis C. First of all, it wasn’t until the 1980s that we knew that hepatitis C was an infectious disease associated with contaminated blood products. Once that was identified, it took some time to really study the virus and develop a treatment approach. And that first treatment approach was interferon, which first became available in 1991, and as you can see, by itself, given every other day was woefully inadequate with a 6% cure rate or a sustained virologic response rate. </a:t>
            </a:r>
            <a:endParaRPr/>
          </a:p>
          <a:p>
            <a:pPr indent="0" lvl="0" marL="0" rtl="0" algn="l">
              <a:lnSpc>
                <a:spcPct val="100000"/>
              </a:lnSpc>
              <a:spcBef>
                <a:spcPts val="0"/>
              </a:spcBef>
              <a:spcAft>
                <a:spcPts val="0"/>
              </a:spcAft>
              <a:buSzPts val="1400"/>
              <a:buNone/>
            </a:pPr>
            <a:r>
              <a:rPr lang="en-US"/>
              <a:t> </a:t>
            </a:r>
            <a:endParaRPr/>
          </a:p>
          <a:p>
            <a:pPr indent="0" lvl="0" marL="0" rtl="0" algn="l">
              <a:lnSpc>
                <a:spcPct val="100000"/>
              </a:lnSpc>
              <a:spcBef>
                <a:spcPts val="0"/>
              </a:spcBef>
              <a:spcAft>
                <a:spcPts val="0"/>
              </a:spcAft>
              <a:buSzPts val="1400"/>
              <a:buNone/>
            </a:pPr>
            <a:r>
              <a:rPr lang="en-US"/>
              <a:t>As we learned that the more interferon for longer periods of time the better, our cure rate got better, but it still was stuck at an unacceptably low level until we added an adjunct called ribavirin, which also upregulates the immune system, as does interferon. In 2011, our first direct-acting antiviral, which was not just a way to stimulate the immune system but a way to directly attack the virus, became available. These were difficult to use toxic drugs, but at least it pushed the cure rate to 70+%. </a:t>
            </a:r>
            <a:endParaRPr/>
          </a:p>
          <a:p>
            <a:pPr indent="0" lvl="0" marL="0" rtl="0" algn="l">
              <a:lnSpc>
                <a:spcPct val="100000"/>
              </a:lnSpc>
              <a:spcBef>
                <a:spcPts val="0"/>
              </a:spcBef>
              <a:spcAft>
                <a:spcPts val="0"/>
              </a:spcAft>
              <a:buSzPts val="1400"/>
              <a:buNone/>
            </a:pPr>
            <a:r>
              <a:rPr lang="en-US"/>
              <a:t> </a:t>
            </a:r>
            <a:endParaRPr/>
          </a:p>
          <a:p>
            <a:pPr indent="0" lvl="0" marL="0" rtl="0" algn="l">
              <a:lnSpc>
                <a:spcPct val="100000"/>
              </a:lnSpc>
              <a:spcBef>
                <a:spcPts val="0"/>
              </a:spcBef>
              <a:spcAft>
                <a:spcPts val="0"/>
              </a:spcAft>
              <a:buSzPts val="1400"/>
              <a:buNone/>
            </a:pPr>
            <a:r>
              <a:rPr lang="en-US"/>
              <a:t>Two years later, we added better direct-acting antivirals plus or minus interferon with a 90% SVR rate. And finally today, we are now above 95% cure with all-oral no interferon-based direct-acting antivirals. </a:t>
            </a:r>
            <a:endParaRPr/>
          </a:p>
          <a:p>
            <a:pPr indent="0" lvl="0" marL="0" rtl="0" algn="l">
              <a:lnSpc>
                <a:spcPct val="100000"/>
              </a:lnSpc>
              <a:spcBef>
                <a:spcPts val="0"/>
              </a:spcBef>
              <a:spcAft>
                <a:spcPts val="0"/>
              </a:spcAft>
              <a:buSzPts val="1400"/>
              <a:buNone/>
            </a:pPr>
            <a:r>
              <a:t/>
            </a:r>
            <a:endParaRPr i="1">
              <a:latin typeface="Arial"/>
              <a:ea typeface="Arial"/>
              <a:cs typeface="Arial"/>
              <a:sym typeface="Arial"/>
            </a:endParaRPr>
          </a:p>
          <a:p>
            <a:pPr indent="0" lvl="0" marL="0" rtl="0" algn="l">
              <a:lnSpc>
                <a:spcPct val="100000"/>
              </a:lnSpc>
              <a:spcBef>
                <a:spcPts val="0"/>
              </a:spcBef>
              <a:spcAft>
                <a:spcPts val="0"/>
              </a:spcAft>
              <a:buSzPts val="1400"/>
              <a:buNone/>
            </a:pPr>
            <a:r>
              <a:rPr i="1" lang="en-US">
                <a:latin typeface="Arial"/>
                <a:ea typeface="Arial"/>
                <a:cs typeface="Arial"/>
                <a:sym typeface="Arial"/>
              </a:rPr>
              <a:t>Slide References:</a:t>
            </a:r>
            <a:endParaRPr/>
          </a:p>
          <a:p>
            <a:pPr indent="0" lvl="0" marL="0" rtl="0" algn="l">
              <a:lnSpc>
                <a:spcPct val="100000"/>
              </a:lnSpc>
              <a:spcBef>
                <a:spcPts val="0"/>
              </a:spcBef>
              <a:spcAft>
                <a:spcPts val="0"/>
              </a:spcAft>
              <a:buSzPts val="1400"/>
              <a:buNone/>
            </a:pPr>
            <a:r>
              <a:t/>
            </a:r>
            <a:endParaRPr i="1">
              <a:latin typeface="Arial"/>
              <a:ea typeface="Arial"/>
              <a:cs typeface="Arial"/>
              <a:sym typeface="Arial"/>
            </a:endParaRPr>
          </a:p>
          <a:p>
            <a:pPr indent="0" lvl="0" marL="0" rtl="0" algn="l">
              <a:lnSpc>
                <a:spcPct val="100000"/>
              </a:lnSpc>
              <a:spcBef>
                <a:spcPts val="0"/>
              </a:spcBef>
              <a:spcAft>
                <a:spcPts val="0"/>
              </a:spcAft>
              <a:buClr>
                <a:schemeClr val="accent5"/>
              </a:buClr>
              <a:buSzPts val="1200"/>
              <a:buFont typeface="Noto Sans Symbols"/>
              <a:buNone/>
            </a:pPr>
            <a:r>
              <a:rPr lang="en-US">
                <a:latin typeface="Arial"/>
                <a:ea typeface="Arial"/>
                <a:cs typeface="Arial"/>
                <a:sym typeface="Arial"/>
              </a:rPr>
              <a:t>Manns MP, et al. Lancet. 2001;358:958-965.</a:t>
            </a:r>
            <a:endParaRPr/>
          </a:p>
          <a:p>
            <a:pPr indent="0" lvl="0" marL="0" rtl="0" algn="l">
              <a:lnSpc>
                <a:spcPct val="100000"/>
              </a:lnSpc>
              <a:spcBef>
                <a:spcPts val="0"/>
              </a:spcBef>
              <a:spcAft>
                <a:spcPts val="0"/>
              </a:spcAft>
              <a:buClr>
                <a:schemeClr val="accent5"/>
              </a:buClr>
              <a:buSzPts val="1200"/>
              <a:buFont typeface="Noto Sans Symbols"/>
              <a:buNone/>
            </a:pPr>
            <a:r>
              <a:rPr lang="en-US">
                <a:latin typeface="Arial"/>
                <a:ea typeface="Arial"/>
                <a:cs typeface="Arial"/>
                <a:sym typeface="Arial"/>
              </a:rPr>
              <a:t>Fried MW, et al. N Engl J Med. 2002;347:975-982.</a:t>
            </a:r>
            <a:endParaRPr/>
          </a:p>
          <a:p>
            <a:pPr indent="0" lvl="0" marL="0" rtl="0" algn="l">
              <a:lnSpc>
                <a:spcPct val="100000"/>
              </a:lnSpc>
              <a:spcBef>
                <a:spcPts val="0"/>
              </a:spcBef>
              <a:spcAft>
                <a:spcPts val="0"/>
              </a:spcAft>
              <a:buClr>
                <a:schemeClr val="accent5"/>
              </a:buClr>
              <a:buSzPts val="1200"/>
              <a:buFont typeface="Noto Sans Symbols"/>
              <a:buNone/>
            </a:pPr>
            <a:r>
              <a:rPr lang="en-US">
                <a:latin typeface="Arial"/>
                <a:ea typeface="Arial"/>
                <a:cs typeface="Arial"/>
                <a:sym typeface="Arial"/>
              </a:rPr>
              <a:t>Poordad F, et al. N Engl J Med. 2011;364:1195-1206.</a:t>
            </a:r>
            <a:endParaRPr/>
          </a:p>
          <a:p>
            <a:pPr indent="0" lvl="0" marL="0" rtl="0" algn="l">
              <a:lnSpc>
                <a:spcPct val="100000"/>
              </a:lnSpc>
              <a:spcBef>
                <a:spcPts val="0"/>
              </a:spcBef>
              <a:spcAft>
                <a:spcPts val="0"/>
              </a:spcAft>
              <a:buClr>
                <a:schemeClr val="accent5"/>
              </a:buClr>
              <a:buSzPts val="1200"/>
              <a:buFont typeface="Noto Sans Symbols"/>
              <a:buNone/>
            </a:pPr>
            <a:r>
              <a:rPr lang="en-US">
                <a:latin typeface="Arial"/>
                <a:ea typeface="Arial"/>
                <a:cs typeface="Arial"/>
                <a:sym typeface="Arial"/>
              </a:rPr>
              <a:t>Jacobson IM, et al. N Engl J Med. 2011;364:2405-2416.</a:t>
            </a:r>
            <a:endParaRPr/>
          </a:p>
          <a:p>
            <a:pPr indent="0" lvl="0" marL="0" rtl="0" algn="l">
              <a:lnSpc>
                <a:spcPct val="100000"/>
              </a:lnSpc>
              <a:spcBef>
                <a:spcPts val="0"/>
              </a:spcBef>
              <a:spcAft>
                <a:spcPts val="0"/>
              </a:spcAft>
              <a:buClr>
                <a:schemeClr val="accent5"/>
              </a:buClr>
              <a:buSzPts val="1200"/>
              <a:buFont typeface="Noto Sans Symbols"/>
              <a:buNone/>
            </a:pPr>
            <a:r>
              <a:rPr lang="en-US">
                <a:latin typeface="Arial"/>
                <a:ea typeface="Arial"/>
                <a:cs typeface="Arial"/>
                <a:sym typeface="Arial"/>
              </a:rPr>
              <a:t>Lawitz E, et al. N Engl J Med. 2013;368:1878-1887.</a:t>
            </a:r>
            <a:endParaRPr/>
          </a:p>
          <a:p>
            <a:pPr indent="0" lvl="0" marL="0" rtl="0" algn="l">
              <a:lnSpc>
                <a:spcPct val="100000"/>
              </a:lnSpc>
              <a:spcBef>
                <a:spcPts val="0"/>
              </a:spcBef>
              <a:spcAft>
                <a:spcPts val="0"/>
              </a:spcAft>
              <a:buClr>
                <a:schemeClr val="accent5"/>
              </a:buClr>
              <a:buSzPts val="1200"/>
              <a:buFont typeface="Noto Sans Symbols"/>
              <a:buNone/>
            </a:pPr>
            <a:r>
              <a:rPr lang="en-US">
                <a:solidFill>
                  <a:schemeClr val="lt2"/>
                </a:solidFill>
                <a:latin typeface="Arial"/>
                <a:ea typeface="Arial"/>
                <a:cs typeface="Arial"/>
                <a:sym typeface="Arial"/>
              </a:rPr>
              <a:t>Afdhal N, et al. N Engl J Med. 2014;370:1889-1898. </a:t>
            </a:r>
            <a:endParaRPr/>
          </a:p>
          <a:p>
            <a:pPr indent="0" lvl="0" marL="0" rtl="0" algn="l">
              <a:lnSpc>
                <a:spcPct val="100000"/>
              </a:lnSpc>
              <a:spcBef>
                <a:spcPts val="0"/>
              </a:spcBef>
              <a:spcAft>
                <a:spcPts val="0"/>
              </a:spcAft>
              <a:buClr>
                <a:schemeClr val="accent5"/>
              </a:buClr>
              <a:buSzPts val="1200"/>
              <a:buFont typeface="Noto Sans Symbols"/>
              <a:buNone/>
            </a:pPr>
            <a:r>
              <a:rPr lang="en-US">
                <a:latin typeface="Arial"/>
                <a:ea typeface="Arial"/>
                <a:cs typeface="Arial"/>
                <a:sym typeface="Arial"/>
              </a:rPr>
              <a:t>Ferenci P, et al. N Engl J Med. 2014;370:1983-1992.</a:t>
            </a:r>
            <a:endParaRPr/>
          </a:p>
          <a:p>
            <a:pPr indent="0" lvl="0" marL="0" rtl="0" algn="l">
              <a:lnSpc>
                <a:spcPct val="100000"/>
              </a:lnSpc>
              <a:spcBef>
                <a:spcPts val="0"/>
              </a:spcBef>
              <a:spcAft>
                <a:spcPts val="0"/>
              </a:spcAft>
              <a:buClr>
                <a:schemeClr val="accent5"/>
              </a:buClr>
              <a:buSzPts val="1200"/>
              <a:buFont typeface="Noto Sans Symbols"/>
              <a:buNone/>
            </a:pPr>
            <a:r>
              <a:rPr lang="en-US">
                <a:solidFill>
                  <a:schemeClr val="lt2"/>
                </a:solidFill>
                <a:latin typeface="Arial"/>
                <a:ea typeface="Arial"/>
                <a:cs typeface="Arial"/>
                <a:sym typeface="Arial"/>
              </a:rPr>
              <a:t>Feld JJ, et al. N Engl J Med. 2014;370:1594-1603.</a:t>
            </a:r>
            <a:endParaRPr/>
          </a:p>
          <a:p>
            <a:pPr indent="0" lvl="0" marL="0" rtl="0" algn="l">
              <a:lnSpc>
                <a:spcPct val="100000"/>
              </a:lnSpc>
              <a:spcBef>
                <a:spcPts val="0"/>
              </a:spcBef>
              <a:spcAft>
                <a:spcPts val="0"/>
              </a:spcAft>
              <a:buClr>
                <a:schemeClr val="accent5"/>
              </a:buClr>
              <a:buSzPts val="1200"/>
              <a:buFont typeface="Noto Sans Symbols"/>
              <a:buNone/>
            </a:pPr>
            <a:r>
              <a:rPr lang="en-US">
                <a:solidFill>
                  <a:schemeClr val="lt2"/>
                </a:solidFill>
                <a:latin typeface="Arial"/>
                <a:ea typeface="Arial"/>
                <a:cs typeface="Arial"/>
                <a:sym typeface="Arial"/>
              </a:rPr>
              <a:t>Kwo P, et al. EASL 2015. Abstract LB14. </a:t>
            </a:r>
            <a:endParaRPr/>
          </a:p>
          <a:p>
            <a:pPr indent="0" lvl="0" marL="0" rtl="0" algn="l">
              <a:lnSpc>
                <a:spcPct val="100000"/>
              </a:lnSpc>
              <a:spcBef>
                <a:spcPts val="0"/>
              </a:spcBef>
              <a:spcAft>
                <a:spcPts val="0"/>
              </a:spcAft>
              <a:buClr>
                <a:schemeClr val="accent5"/>
              </a:buClr>
              <a:buSzPts val="1200"/>
              <a:buFont typeface="Noto Sans Symbols"/>
              <a:buNone/>
            </a:pPr>
            <a:r>
              <a:rPr lang="en-US">
                <a:solidFill>
                  <a:schemeClr val="lt2"/>
                </a:solidFill>
                <a:latin typeface="Arial"/>
                <a:ea typeface="Arial"/>
                <a:cs typeface="Arial"/>
                <a:sym typeface="Arial"/>
              </a:rPr>
              <a:t>Zeuzem S, et al. Ann Intern Med. 2015;163:1-13.</a:t>
            </a:r>
            <a:endParaRPr/>
          </a:p>
          <a:p>
            <a:pPr indent="0" lvl="0" marL="0" rtl="0" algn="l">
              <a:lnSpc>
                <a:spcPct val="100000"/>
              </a:lnSpc>
              <a:spcBef>
                <a:spcPts val="0"/>
              </a:spcBef>
              <a:spcAft>
                <a:spcPts val="0"/>
              </a:spcAft>
              <a:buClr>
                <a:schemeClr val="accent5"/>
              </a:buClr>
              <a:buSzPts val="1200"/>
              <a:buFont typeface="Noto Sans Symbols"/>
              <a:buNone/>
            </a:pPr>
            <a:r>
              <a:rPr lang="en-US">
                <a:latin typeface="Arial"/>
                <a:ea typeface="Arial"/>
                <a:cs typeface="Arial"/>
                <a:sym typeface="Arial"/>
              </a:rPr>
              <a:t>Feld JJ, et al. N Engl J Med. 2015;373:2599-2607.</a:t>
            </a:r>
            <a:endParaRPr/>
          </a:p>
          <a:p>
            <a:pPr indent="0" lvl="0" marL="0" rtl="0" algn="l">
              <a:lnSpc>
                <a:spcPct val="100000"/>
              </a:lnSpc>
              <a:spcBef>
                <a:spcPts val="0"/>
              </a:spcBef>
              <a:spcAft>
                <a:spcPts val="0"/>
              </a:spcAft>
              <a:buClr>
                <a:schemeClr val="accent5"/>
              </a:buClr>
              <a:buSzPts val="1200"/>
              <a:buFont typeface="Noto Sans Symbols"/>
              <a:buNone/>
            </a:pPr>
            <a:r>
              <a:rPr lang="en-US">
                <a:latin typeface="Arial"/>
                <a:ea typeface="Arial"/>
                <a:cs typeface="Arial"/>
                <a:sym typeface="Arial"/>
              </a:rPr>
              <a:t>Foster GR, et al. N Engl J Med. 2015;373:2608-2617.</a:t>
            </a:r>
            <a:endParaRPr i="1">
              <a:latin typeface="Arial"/>
              <a:ea typeface="Arial"/>
              <a:cs typeface="Arial"/>
              <a:sym typeface="Arial"/>
            </a:endParaRPr>
          </a:p>
          <a:p>
            <a:pPr indent="0" lvl="0" marL="0" rtl="0" algn="l">
              <a:lnSpc>
                <a:spcPct val="100000"/>
              </a:lnSpc>
              <a:spcBef>
                <a:spcPts val="0"/>
              </a:spcBef>
              <a:spcAft>
                <a:spcPts val="0"/>
              </a:spcAft>
              <a:buSzPts val="1400"/>
              <a:buNone/>
            </a:pPr>
            <a:r>
              <a:t/>
            </a:r>
            <a:endParaRPr i="1">
              <a:latin typeface="Arial"/>
              <a:ea typeface="Arial"/>
              <a:cs typeface="Arial"/>
              <a:sym typeface="Arial"/>
            </a:endParaRPr>
          </a:p>
        </p:txBody>
      </p:sp>
      <p:sp>
        <p:nvSpPr>
          <p:cNvPr id="93" name="Google Shape;93;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b="0" i="0" sz="1200" u="none" cap="none" strike="noStrike">
              <a:solidFill>
                <a:srgbClr val="000000"/>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9" name="Google Shape;169;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The new direct-acting HCV antiviral agents (DAAs) have revolutionized HCV treatment with vast improvements in potency, tolerability, shorter courses, and higher price, although negotiated pricing with pharmacies has reduced the cost significantly.</a:t>
            </a:r>
            <a:endParaRPr/>
          </a:p>
        </p:txBody>
      </p:sp>
      <p:sp>
        <p:nvSpPr>
          <p:cNvPr id="170" name="Google Shape;170;p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7" name="Google Shape;177;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HCV-educated primary care providers and ID specialists are well-suited to treating HCV, a position supported by AASLD-IDSA.  In order to decrease HCV-related morbidity and mortality and decrease new transmissions, the HCV-treating workforce must be expanded.  </a:t>
            </a:r>
            <a:endParaRPr/>
          </a:p>
        </p:txBody>
      </p:sp>
      <p:sp>
        <p:nvSpPr>
          <p:cNvPr id="178" name="Google Shape;178;p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5" name="Google Shape;185;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ID = Infectious Disease</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a:t>For an online calculator, see Hepatitis C Online: http://www.hepatitisc.uw.edu/page/clinical-calculators/ctp </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a:t>Child-Turcotte-Pugh Class A and B patients are generally stable enough for treatment in these settings, although with Class B patients, it is best to work in close communication with a supporting hepatologist.</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a:t>Owing to a higher risk of hepatic decompensation, Class C patients should be treated by a hepatologist and are often evaluated and listed for transplant simultaneously while undergoing treatment.  Some centers will leave patients untreated so they may received a transplant from an HCV-infected donor, and then are treated for HCV post-transplant.</a:t>
            </a:r>
            <a:endParaRPr/>
          </a:p>
        </p:txBody>
      </p:sp>
      <p:sp>
        <p:nvSpPr>
          <p:cNvPr id="186" name="Google Shape;186;p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3" name="Google Shape;193;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a:p>
            <a:pPr indent="-228600" lvl="0" marL="457200" marR="0" rtl="0" algn="l">
              <a:lnSpc>
                <a:spcPct val="100000"/>
              </a:lnSpc>
              <a:spcBef>
                <a:spcPts val="0"/>
              </a:spcBef>
              <a:spcAft>
                <a:spcPts val="0"/>
              </a:spcAft>
              <a:buSzPts val="1400"/>
              <a:buNone/>
            </a:pPr>
            <a:r>
              <a:rPr lang="en-US"/>
              <a:t>nitiating therapy in patients with lower-stage fibrosis augments the benefits of SVR. In a long-term follow-up study, 820 patients with biopsy-confirmed Metavir stage F0 or F1 fibrosis were followed for up to 20 years (</a:t>
            </a:r>
            <a:r>
              <a:rPr lang="en-US" u="sng">
                <a:solidFill>
                  <a:schemeClr val="hlink"/>
                </a:solidFill>
                <a:hlinkClick r:id="rId2"/>
              </a:rPr>
              <a:t>Jezequel, 2015</a:t>
            </a:r>
            <a:r>
              <a:rPr lang="en-US"/>
              <a:t>). The 15-year survival rate was significantly better for those who experienced SVR than for those whose treatment failed or those who remained untreated (93%, 82%, and 88%, respectively; </a:t>
            </a:r>
            <a:r>
              <a:rPr i="1" lang="en-US"/>
              <a:t>P</a:t>
            </a:r>
            <a:r>
              <a:rPr lang="en-US"/>
              <a:t> =.003). The study results argue for consideration of earlier initiation of treatment. Several modeling studies also suggest a greater mortality benefit if treatment is initiated at fibrosis stages prior to F3 (</a:t>
            </a:r>
            <a:r>
              <a:rPr lang="en-US" u="sng">
                <a:solidFill>
                  <a:schemeClr val="hlink"/>
                </a:solidFill>
                <a:hlinkClick r:id="rId3"/>
              </a:rPr>
              <a:t>Øvrehus, 2015</a:t>
            </a:r>
            <a:r>
              <a:rPr lang="en-US"/>
              <a:t>); (</a:t>
            </a:r>
            <a:r>
              <a:rPr lang="en-US" u="sng">
                <a:solidFill>
                  <a:schemeClr val="hlink"/>
                </a:solidFill>
                <a:hlinkClick r:id="rId4"/>
              </a:rPr>
              <a:t>Zahnd, 2016</a:t>
            </a:r>
            <a:r>
              <a:rPr lang="en-US"/>
              <a:t>); (</a:t>
            </a:r>
            <a:r>
              <a:rPr lang="en-US" u="sng">
                <a:solidFill>
                  <a:schemeClr val="hlink"/>
                </a:solidFill>
                <a:hlinkClick r:id="rId5"/>
              </a:rPr>
              <a:t>Matsuda, 2016</a:t>
            </a:r>
            <a:r>
              <a:rPr lang="en-US"/>
              <a:t>). </a:t>
            </a:r>
            <a:endParaRPr/>
          </a:p>
          <a:p>
            <a:pPr indent="-228600" lvl="0" marL="457200" marR="0" rtl="0" algn="l">
              <a:lnSpc>
                <a:spcPct val="100000"/>
              </a:lnSpc>
              <a:spcBef>
                <a:spcPts val="0"/>
              </a:spcBef>
              <a:spcAft>
                <a:spcPts val="0"/>
              </a:spcAft>
              <a:buSzPts val="1400"/>
              <a:buNone/>
            </a:pPr>
            <a:r>
              <a:rPr lang="en-US"/>
              <a:t>Treatment delay may decrease the benefit of SVR. In a report from France, 820 patients with biopsy-confirmed Metavir stage F0 or F1 fibrosis were followed for as long as 20 years (</a:t>
            </a:r>
            <a:r>
              <a:rPr lang="en-US" u="sng">
                <a:solidFill>
                  <a:schemeClr val="hlink"/>
                </a:solidFill>
                <a:hlinkClick r:id="rId6"/>
              </a:rPr>
              <a:t>Jezequel, 2015</a:t>
            </a:r>
            <a:r>
              <a:rPr lang="en-US"/>
              <a:t>). The authors noted rapid progression of fibrosis in 15% of patients during follow-up, and in patients treated successfully, long-term survival was better. Specifically, at 15 years, survival rate was 92% for those with SVR versus 82% for treatment failures and 88% for those not treated. In a Danish regional registry study, investigators modeled treatment approaches with the aim of evaluating the benefit to the region in terms of reductions in morbidity and mortality and HCV prevalence (</a:t>
            </a:r>
            <a:r>
              <a:rPr lang="en-US" u="sng">
                <a:solidFill>
                  <a:schemeClr val="hlink"/>
                </a:solidFill>
                <a:hlinkClick r:id="rId7"/>
              </a:rPr>
              <a:t>Øvrehus, 2015</a:t>
            </a:r>
            <a:r>
              <a:rPr lang="en-US"/>
              <a:t>). Although they note that in their situation of low HCV prevalence (0.4%) with approximately 50% undiagnosed, a policy that restricts treatment to those with Metavir fibrosis stage F3 or higher would decrease mortality from HCC and cirrhosis, the number needed to treat to halve the prevalence of the disease is lower if all eligible patients receive treatment at diagnosis. </a:t>
            </a:r>
            <a:endParaRPr/>
          </a:p>
          <a:p>
            <a:pPr indent="-228600" lvl="0" marL="457200" marR="0" rtl="0" algn="l">
              <a:lnSpc>
                <a:spcPct val="100000"/>
              </a:lnSpc>
              <a:spcBef>
                <a:spcPts val="0"/>
              </a:spcBef>
              <a:spcAft>
                <a:spcPts val="0"/>
              </a:spcAft>
              <a:buSzPts val="1400"/>
              <a:buNone/>
            </a:pPr>
            <a:r>
              <a:rPr lang="en-US"/>
              <a:t>A modeling study based on the Swiss HIV cohort study also demonstrated that waiting to treat HCV infection until Metavir fibrosis stages F3 and F4 resulted in 2- and 5-times higher rates of liver-related mortality, respectively, compared with treating at Metavir stage F2 (</a:t>
            </a:r>
            <a:r>
              <a:rPr lang="en-US" u="sng">
                <a:solidFill>
                  <a:schemeClr val="hlink"/>
                </a:solidFill>
                <a:hlinkClick r:id="rId8"/>
              </a:rPr>
              <a:t>Zahnd, 2016</a:t>
            </a:r>
            <a:r>
              <a:rPr lang="en-US"/>
              <a:t>). A US Veterans Administration dataset analysis that used very limited endpoints of virologic response dating from the interferon-treatment era suggested that early initiation of therapy (at a fibrosis-4 [FIB-4] score of &lt;3.25) increased the benefit attained with respect to likelihood of treatment success and mortality reduction, and ultimately decreased the number of patients needed to treat to preserve 1 life by almost 50% (</a:t>
            </a:r>
            <a:r>
              <a:rPr lang="en-US" u="sng">
                <a:solidFill>
                  <a:schemeClr val="hlink"/>
                </a:solidFill>
                <a:hlinkClick r:id="rId9"/>
              </a:rPr>
              <a:t>Matsuda, 2016</a:t>
            </a:r>
            <a:r>
              <a:rPr lang="en-US"/>
              <a:t>). </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t/>
            </a:r>
            <a:endParaRPr/>
          </a:p>
        </p:txBody>
      </p:sp>
      <p:sp>
        <p:nvSpPr>
          <p:cNvPr id="194" name="Google Shape;194;p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spTree>
      <p:nvGrpSpPr>
        <p:cNvPr id="13" name="Shape 13"/>
        <p:cNvGrpSpPr/>
        <p:nvPr/>
      </p:nvGrpSpPr>
      <p:grpSpPr>
        <a:xfrm>
          <a:off x="0" y="0"/>
          <a:ext cx="0" cy="0"/>
          <a:chOff x="0" y="0"/>
          <a:chExt cx="0" cy="0"/>
        </a:xfrm>
      </p:grpSpPr>
      <p:sp>
        <p:nvSpPr>
          <p:cNvPr id="14" name="Google Shape;14;p37"/>
          <p:cNvSpPr txBox="1"/>
          <p:nvPr>
            <p:ph type="title"/>
          </p:nvPr>
        </p:nvSpPr>
        <p:spPr>
          <a:xfrm>
            <a:off x="2948888" y="2691240"/>
            <a:ext cx="8534401" cy="11430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 name="Google Shape;15;p37"/>
          <p:cNvSpPr txBox="1"/>
          <p:nvPr>
            <p:ph idx="1" type="body"/>
          </p:nvPr>
        </p:nvSpPr>
        <p:spPr>
          <a:xfrm>
            <a:off x="2948888" y="4401202"/>
            <a:ext cx="6957016" cy="495641"/>
          </a:xfrm>
          <a:prstGeom prst="rect">
            <a:avLst/>
          </a:prstGeom>
          <a:noFill/>
          <a:ln>
            <a:noFill/>
          </a:ln>
        </p:spPr>
        <p:txBody>
          <a:bodyPr anchorCtr="0" anchor="ctr" bIns="45700" lIns="91425" spcFirstLastPara="1" rIns="91425" wrap="square" tIns="45700">
            <a:noAutofit/>
          </a:bodyPr>
          <a:lstStyle>
            <a:lvl1pPr indent="-228600" lvl="0" marL="457200" marR="0" rtl="0" algn="l">
              <a:spcBef>
                <a:spcPts val="480"/>
              </a:spcBef>
              <a:spcAft>
                <a:spcPts val="0"/>
              </a:spcAft>
              <a:buClr>
                <a:srgbClr val="7F7F7F"/>
              </a:buClr>
              <a:buSzPts val="2399"/>
              <a:buFont typeface="Arial"/>
              <a:buNone/>
              <a:defRPr b="0" i="0" sz="2399" u="none" cap="none" strike="noStrike">
                <a:solidFill>
                  <a:srgbClr val="7F7F7F"/>
                </a:solidFill>
                <a:latin typeface="Arial"/>
                <a:ea typeface="Arial"/>
                <a:cs typeface="Arial"/>
                <a:sym typeface="Arial"/>
              </a:defRPr>
            </a:lvl1pPr>
            <a:lvl2pPr indent="-465582" lvl="1" marL="914400" marR="0" rtl="0" algn="l">
              <a:spcBef>
                <a:spcPts val="746"/>
              </a:spcBef>
              <a:spcAft>
                <a:spcPts val="0"/>
              </a:spcAft>
              <a:buClr>
                <a:schemeClr val="dk1"/>
              </a:buClr>
              <a:buSzPts val="3732"/>
              <a:buFont typeface="Arial"/>
              <a:buChar char="–"/>
              <a:defRPr b="0" i="0" sz="3732" u="none" cap="none" strike="noStrike">
                <a:solidFill>
                  <a:schemeClr val="dk1"/>
                </a:solidFill>
                <a:latin typeface="Calibri"/>
                <a:ea typeface="Calibri"/>
                <a:cs typeface="Calibri"/>
                <a:sym typeface="Calibri"/>
              </a:defRPr>
            </a:lvl2pPr>
            <a:lvl3pPr indent="-431736" lvl="2" marL="1371600" marR="0" rtl="0" algn="l">
              <a:spcBef>
                <a:spcPts val="640"/>
              </a:spcBef>
              <a:spcAft>
                <a:spcPts val="0"/>
              </a:spcAft>
              <a:buClr>
                <a:schemeClr val="dk1"/>
              </a:buClr>
              <a:buSzPts val="3199"/>
              <a:buFont typeface="Arial"/>
              <a:buChar char="•"/>
              <a:defRPr b="0" i="0" sz="3199" u="none" cap="none" strike="noStrike">
                <a:solidFill>
                  <a:schemeClr val="dk1"/>
                </a:solidFill>
                <a:latin typeface="Calibri"/>
                <a:ea typeface="Calibri"/>
                <a:cs typeface="Calibri"/>
                <a:sym typeface="Calibri"/>
              </a:defRPr>
            </a:lvl3pPr>
            <a:lvl4pPr indent="-397891" lvl="3" marL="1828800" marR="0" rtl="0" algn="l">
              <a:spcBef>
                <a:spcPts val="533"/>
              </a:spcBef>
              <a:spcAft>
                <a:spcPts val="0"/>
              </a:spcAft>
              <a:buClr>
                <a:schemeClr val="dk1"/>
              </a:buClr>
              <a:buSzPts val="2666"/>
              <a:buFont typeface="Arial"/>
              <a:buChar char="–"/>
              <a:defRPr b="0" i="0" sz="2666" u="none" cap="none" strike="noStrike">
                <a:solidFill>
                  <a:schemeClr val="dk1"/>
                </a:solidFill>
                <a:latin typeface="Calibri"/>
                <a:ea typeface="Calibri"/>
                <a:cs typeface="Calibri"/>
                <a:sym typeface="Calibri"/>
              </a:defRPr>
            </a:lvl4pPr>
            <a:lvl5pPr indent="-397891" lvl="4" marL="2286000" marR="0" rtl="0" algn="l">
              <a:spcBef>
                <a:spcPts val="533"/>
              </a:spcBef>
              <a:spcAft>
                <a:spcPts val="0"/>
              </a:spcAft>
              <a:buClr>
                <a:schemeClr val="dk1"/>
              </a:buClr>
              <a:buSzPts val="2666"/>
              <a:buFont typeface="Arial"/>
              <a:buChar char="»"/>
              <a:defRPr b="0" i="0" sz="2666" u="none" cap="none" strike="noStrike">
                <a:solidFill>
                  <a:schemeClr val="dk1"/>
                </a:solidFill>
                <a:latin typeface="Calibri"/>
                <a:ea typeface="Calibri"/>
                <a:cs typeface="Calibri"/>
                <a:sym typeface="Calibri"/>
              </a:defRPr>
            </a:lvl5pPr>
            <a:lvl6pPr indent="-397891" lvl="5" marL="2743200" marR="0" rtl="0" algn="l">
              <a:spcBef>
                <a:spcPts val="533"/>
              </a:spcBef>
              <a:spcAft>
                <a:spcPts val="0"/>
              </a:spcAft>
              <a:buClr>
                <a:schemeClr val="dk1"/>
              </a:buClr>
              <a:buSzPts val="2666"/>
              <a:buFont typeface="Arial"/>
              <a:buChar char="•"/>
              <a:defRPr b="0" i="0" sz="2666" u="none" cap="none" strike="noStrike">
                <a:solidFill>
                  <a:schemeClr val="dk1"/>
                </a:solidFill>
                <a:latin typeface="Calibri"/>
                <a:ea typeface="Calibri"/>
                <a:cs typeface="Calibri"/>
                <a:sym typeface="Calibri"/>
              </a:defRPr>
            </a:lvl6pPr>
            <a:lvl7pPr indent="-397891" lvl="6" marL="3200400" marR="0" rtl="0" algn="l">
              <a:spcBef>
                <a:spcPts val="533"/>
              </a:spcBef>
              <a:spcAft>
                <a:spcPts val="0"/>
              </a:spcAft>
              <a:buClr>
                <a:schemeClr val="dk1"/>
              </a:buClr>
              <a:buSzPts val="2666"/>
              <a:buFont typeface="Arial"/>
              <a:buChar char="•"/>
              <a:defRPr b="0" i="0" sz="2666" u="none" cap="none" strike="noStrike">
                <a:solidFill>
                  <a:schemeClr val="dk1"/>
                </a:solidFill>
                <a:latin typeface="Calibri"/>
                <a:ea typeface="Calibri"/>
                <a:cs typeface="Calibri"/>
                <a:sym typeface="Calibri"/>
              </a:defRPr>
            </a:lvl7pPr>
            <a:lvl8pPr indent="-397890" lvl="7" marL="3657600" marR="0" rtl="0" algn="l">
              <a:spcBef>
                <a:spcPts val="533"/>
              </a:spcBef>
              <a:spcAft>
                <a:spcPts val="0"/>
              </a:spcAft>
              <a:buClr>
                <a:schemeClr val="dk1"/>
              </a:buClr>
              <a:buSzPts val="2666"/>
              <a:buFont typeface="Arial"/>
              <a:buChar char="•"/>
              <a:defRPr b="0" i="0" sz="2666" u="none" cap="none" strike="noStrike">
                <a:solidFill>
                  <a:schemeClr val="dk1"/>
                </a:solidFill>
                <a:latin typeface="Calibri"/>
                <a:ea typeface="Calibri"/>
                <a:cs typeface="Calibri"/>
                <a:sym typeface="Calibri"/>
              </a:defRPr>
            </a:lvl8pPr>
            <a:lvl9pPr indent="-397890" lvl="8" marL="4114800" marR="0" rtl="0" algn="l">
              <a:spcBef>
                <a:spcPts val="533"/>
              </a:spcBef>
              <a:spcAft>
                <a:spcPts val="0"/>
              </a:spcAft>
              <a:buClr>
                <a:schemeClr val="dk1"/>
              </a:buClr>
              <a:buSzPts val="2666"/>
              <a:buFont typeface="Arial"/>
              <a:buChar char="•"/>
              <a:defRPr b="0" i="0" sz="2666" u="none" cap="none" strike="noStrike">
                <a:solidFill>
                  <a:schemeClr val="dk1"/>
                </a:solidFill>
                <a:latin typeface="Calibri"/>
                <a:ea typeface="Calibri"/>
                <a:cs typeface="Calibri"/>
                <a:sym typeface="Calibri"/>
              </a:defRPr>
            </a:lvl9pPr>
          </a:lstStyle>
          <a:p/>
        </p:txBody>
      </p:sp>
      <p:sp>
        <p:nvSpPr>
          <p:cNvPr id="16" name="Google Shape;16;p37"/>
          <p:cNvSpPr txBox="1"/>
          <p:nvPr>
            <p:ph idx="2" type="body"/>
          </p:nvPr>
        </p:nvSpPr>
        <p:spPr>
          <a:xfrm>
            <a:off x="2948888" y="5140034"/>
            <a:ext cx="6957016" cy="495641"/>
          </a:xfrm>
          <a:prstGeom prst="rect">
            <a:avLst/>
          </a:prstGeom>
          <a:noFill/>
          <a:ln>
            <a:noFill/>
          </a:ln>
        </p:spPr>
        <p:txBody>
          <a:bodyPr anchorCtr="0" anchor="ctr" bIns="45700" lIns="91425" spcFirstLastPara="1" rIns="91425" wrap="square" tIns="45700">
            <a:noAutofit/>
          </a:bodyPr>
          <a:lstStyle>
            <a:lvl1pPr indent="-228600" lvl="0" marL="457200" marR="0" rtl="0" algn="l">
              <a:spcBef>
                <a:spcPts val="480"/>
              </a:spcBef>
              <a:spcAft>
                <a:spcPts val="0"/>
              </a:spcAft>
              <a:buClr>
                <a:srgbClr val="8096B6"/>
              </a:buClr>
              <a:buSzPts val="2399"/>
              <a:buFont typeface="Arial"/>
              <a:buNone/>
              <a:defRPr b="0" i="0" sz="2399" u="none" cap="none" strike="noStrike">
                <a:solidFill>
                  <a:srgbClr val="8096B6"/>
                </a:solidFill>
                <a:latin typeface="Arial"/>
                <a:ea typeface="Arial"/>
                <a:cs typeface="Arial"/>
                <a:sym typeface="Arial"/>
              </a:defRPr>
            </a:lvl1pPr>
            <a:lvl2pPr indent="-465582" lvl="1" marL="914400" marR="0" rtl="0" algn="l">
              <a:spcBef>
                <a:spcPts val="746"/>
              </a:spcBef>
              <a:spcAft>
                <a:spcPts val="0"/>
              </a:spcAft>
              <a:buClr>
                <a:schemeClr val="dk1"/>
              </a:buClr>
              <a:buSzPts val="3732"/>
              <a:buFont typeface="Arial"/>
              <a:buChar char="–"/>
              <a:defRPr b="0" i="0" sz="3732" u="none" cap="none" strike="noStrike">
                <a:solidFill>
                  <a:schemeClr val="dk1"/>
                </a:solidFill>
                <a:latin typeface="Calibri"/>
                <a:ea typeface="Calibri"/>
                <a:cs typeface="Calibri"/>
                <a:sym typeface="Calibri"/>
              </a:defRPr>
            </a:lvl2pPr>
            <a:lvl3pPr indent="-431736" lvl="2" marL="1371600" marR="0" rtl="0" algn="l">
              <a:spcBef>
                <a:spcPts val="640"/>
              </a:spcBef>
              <a:spcAft>
                <a:spcPts val="0"/>
              </a:spcAft>
              <a:buClr>
                <a:schemeClr val="dk1"/>
              </a:buClr>
              <a:buSzPts val="3199"/>
              <a:buFont typeface="Arial"/>
              <a:buChar char="•"/>
              <a:defRPr b="0" i="0" sz="3199" u="none" cap="none" strike="noStrike">
                <a:solidFill>
                  <a:schemeClr val="dk1"/>
                </a:solidFill>
                <a:latin typeface="Calibri"/>
                <a:ea typeface="Calibri"/>
                <a:cs typeface="Calibri"/>
                <a:sym typeface="Calibri"/>
              </a:defRPr>
            </a:lvl3pPr>
            <a:lvl4pPr indent="-397891" lvl="3" marL="1828800" marR="0" rtl="0" algn="l">
              <a:spcBef>
                <a:spcPts val="533"/>
              </a:spcBef>
              <a:spcAft>
                <a:spcPts val="0"/>
              </a:spcAft>
              <a:buClr>
                <a:schemeClr val="dk1"/>
              </a:buClr>
              <a:buSzPts val="2666"/>
              <a:buFont typeface="Arial"/>
              <a:buChar char="–"/>
              <a:defRPr b="0" i="0" sz="2666" u="none" cap="none" strike="noStrike">
                <a:solidFill>
                  <a:schemeClr val="dk1"/>
                </a:solidFill>
                <a:latin typeface="Calibri"/>
                <a:ea typeface="Calibri"/>
                <a:cs typeface="Calibri"/>
                <a:sym typeface="Calibri"/>
              </a:defRPr>
            </a:lvl4pPr>
            <a:lvl5pPr indent="-397891" lvl="4" marL="2286000" marR="0" rtl="0" algn="l">
              <a:spcBef>
                <a:spcPts val="533"/>
              </a:spcBef>
              <a:spcAft>
                <a:spcPts val="0"/>
              </a:spcAft>
              <a:buClr>
                <a:schemeClr val="dk1"/>
              </a:buClr>
              <a:buSzPts val="2666"/>
              <a:buFont typeface="Arial"/>
              <a:buChar char="»"/>
              <a:defRPr b="0" i="0" sz="2666" u="none" cap="none" strike="noStrike">
                <a:solidFill>
                  <a:schemeClr val="dk1"/>
                </a:solidFill>
                <a:latin typeface="Calibri"/>
                <a:ea typeface="Calibri"/>
                <a:cs typeface="Calibri"/>
                <a:sym typeface="Calibri"/>
              </a:defRPr>
            </a:lvl5pPr>
            <a:lvl6pPr indent="-397891" lvl="5" marL="2743200" marR="0" rtl="0" algn="l">
              <a:spcBef>
                <a:spcPts val="533"/>
              </a:spcBef>
              <a:spcAft>
                <a:spcPts val="0"/>
              </a:spcAft>
              <a:buClr>
                <a:schemeClr val="dk1"/>
              </a:buClr>
              <a:buSzPts val="2666"/>
              <a:buFont typeface="Arial"/>
              <a:buChar char="•"/>
              <a:defRPr b="0" i="0" sz="2666" u="none" cap="none" strike="noStrike">
                <a:solidFill>
                  <a:schemeClr val="dk1"/>
                </a:solidFill>
                <a:latin typeface="Calibri"/>
                <a:ea typeface="Calibri"/>
                <a:cs typeface="Calibri"/>
                <a:sym typeface="Calibri"/>
              </a:defRPr>
            </a:lvl6pPr>
            <a:lvl7pPr indent="-397891" lvl="6" marL="3200400" marR="0" rtl="0" algn="l">
              <a:spcBef>
                <a:spcPts val="533"/>
              </a:spcBef>
              <a:spcAft>
                <a:spcPts val="0"/>
              </a:spcAft>
              <a:buClr>
                <a:schemeClr val="dk1"/>
              </a:buClr>
              <a:buSzPts val="2666"/>
              <a:buFont typeface="Arial"/>
              <a:buChar char="•"/>
              <a:defRPr b="0" i="0" sz="2666" u="none" cap="none" strike="noStrike">
                <a:solidFill>
                  <a:schemeClr val="dk1"/>
                </a:solidFill>
                <a:latin typeface="Calibri"/>
                <a:ea typeface="Calibri"/>
                <a:cs typeface="Calibri"/>
                <a:sym typeface="Calibri"/>
              </a:defRPr>
            </a:lvl7pPr>
            <a:lvl8pPr indent="-397890" lvl="7" marL="3657600" marR="0" rtl="0" algn="l">
              <a:spcBef>
                <a:spcPts val="533"/>
              </a:spcBef>
              <a:spcAft>
                <a:spcPts val="0"/>
              </a:spcAft>
              <a:buClr>
                <a:schemeClr val="dk1"/>
              </a:buClr>
              <a:buSzPts val="2666"/>
              <a:buFont typeface="Arial"/>
              <a:buChar char="•"/>
              <a:defRPr b="0" i="0" sz="2666" u="none" cap="none" strike="noStrike">
                <a:solidFill>
                  <a:schemeClr val="dk1"/>
                </a:solidFill>
                <a:latin typeface="Calibri"/>
                <a:ea typeface="Calibri"/>
                <a:cs typeface="Calibri"/>
                <a:sym typeface="Calibri"/>
              </a:defRPr>
            </a:lvl8pPr>
            <a:lvl9pPr indent="-397890" lvl="8" marL="4114800" marR="0" rtl="0" algn="l">
              <a:spcBef>
                <a:spcPts val="533"/>
              </a:spcBef>
              <a:spcAft>
                <a:spcPts val="0"/>
              </a:spcAft>
              <a:buClr>
                <a:schemeClr val="dk1"/>
              </a:buClr>
              <a:buSzPts val="2666"/>
              <a:buFont typeface="Arial"/>
              <a:buChar char="•"/>
              <a:defRPr b="0" i="0" sz="2666" u="none" cap="none" strike="noStrike">
                <a:solidFill>
                  <a:schemeClr val="dk1"/>
                </a:solidFill>
                <a:latin typeface="Calibri"/>
                <a:ea typeface="Calibri"/>
                <a:cs typeface="Calibri"/>
                <a:sym typeface="Calibri"/>
              </a:defRPr>
            </a:lvl9pPr>
          </a:lstStyle>
          <a:p/>
        </p:txBody>
      </p:sp>
      <p:sp>
        <p:nvSpPr>
          <p:cNvPr id="17" name="Google Shape;17;p37"/>
          <p:cNvSpPr/>
          <p:nvPr/>
        </p:nvSpPr>
        <p:spPr>
          <a:xfrm>
            <a:off x="2948888" y="4097068"/>
            <a:ext cx="8534401" cy="60943"/>
          </a:xfrm>
          <a:prstGeom prst="rect">
            <a:avLst/>
          </a:prstGeom>
          <a:solidFill>
            <a:schemeClr val="accent6"/>
          </a:solidFill>
          <a:ln>
            <a:noFill/>
          </a:ln>
        </p:spPr>
        <p:txBody>
          <a:bodyPr anchorCtr="0" anchor="ctr" bIns="60925" lIns="121875" spcFirstLastPara="1" rIns="121875" wrap="square" tIns="60925">
            <a:noAutofit/>
          </a:bodyPr>
          <a:lstStyle/>
          <a:p>
            <a:pPr indent="0" lvl="0" marL="0" marR="0" rtl="0" algn="l">
              <a:lnSpc>
                <a:spcPct val="100000"/>
              </a:lnSpc>
              <a:spcBef>
                <a:spcPts val="0"/>
              </a:spcBef>
              <a:spcAft>
                <a:spcPts val="0"/>
              </a:spcAft>
              <a:buClr>
                <a:srgbClr val="000000"/>
              </a:buClr>
              <a:buSzPts val="2487"/>
              <a:buFont typeface="Arial"/>
              <a:buNone/>
            </a:pPr>
            <a:r>
              <a:t/>
            </a:r>
            <a:endParaRPr b="0" i="0" sz="2487" u="none" cap="none" strike="noStrike">
              <a:solidFill>
                <a:schemeClr val="lt1"/>
              </a:solidFill>
              <a:latin typeface="Arial"/>
              <a:ea typeface="Arial"/>
              <a:cs typeface="Arial"/>
              <a:sym typeface="Arial"/>
            </a:endParaRPr>
          </a:p>
        </p:txBody>
      </p:sp>
    </p:spTree>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Only">
  <p:cSld name="1_Title Only">
    <p:spTree>
      <p:nvGrpSpPr>
        <p:cNvPr id="18" name="Shape 18"/>
        <p:cNvGrpSpPr/>
        <p:nvPr/>
      </p:nvGrpSpPr>
      <p:grpSpPr>
        <a:xfrm>
          <a:off x="0" y="0"/>
          <a:ext cx="0" cy="0"/>
          <a:chOff x="0" y="0"/>
          <a:chExt cx="0" cy="0"/>
        </a:xfrm>
      </p:grpSpPr>
      <p:sp>
        <p:nvSpPr>
          <p:cNvPr id="19" name="Google Shape;19;p41"/>
          <p:cNvSpPr txBox="1"/>
          <p:nvPr>
            <p:ph type="title"/>
          </p:nvPr>
        </p:nvSpPr>
        <p:spPr>
          <a:xfrm>
            <a:off x="2948888" y="2691240"/>
            <a:ext cx="8534401" cy="11430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aragraph and Bullets">
  <p:cSld name="Paragraph and Bullets">
    <p:spTree>
      <p:nvGrpSpPr>
        <p:cNvPr id="27" name="Shape 27"/>
        <p:cNvGrpSpPr/>
        <p:nvPr/>
      </p:nvGrpSpPr>
      <p:grpSpPr>
        <a:xfrm>
          <a:off x="0" y="0"/>
          <a:ext cx="0" cy="0"/>
          <a:chOff x="0" y="0"/>
          <a:chExt cx="0" cy="0"/>
        </a:xfrm>
      </p:grpSpPr>
      <p:sp>
        <p:nvSpPr>
          <p:cNvPr id="28" name="Google Shape;28;p39"/>
          <p:cNvSpPr txBox="1"/>
          <p:nvPr>
            <p:ph type="title"/>
          </p:nvPr>
        </p:nvSpPr>
        <p:spPr>
          <a:xfrm>
            <a:off x="623460" y="1202374"/>
            <a:ext cx="10515163" cy="64891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6"/>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39"/>
          <p:cNvSpPr txBox="1"/>
          <p:nvPr>
            <p:ph idx="1" type="body"/>
          </p:nvPr>
        </p:nvSpPr>
        <p:spPr>
          <a:xfrm>
            <a:off x="624051" y="2141308"/>
            <a:ext cx="9617437" cy="2986087"/>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0"/>
              </a:spcBef>
              <a:spcAft>
                <a:spcPts val="0"/>
              </a:spcAft>
              <a:buClr>
                <a:schemeClr val="accent6"/>
              </a:buClr>
              <a:buSzPts val="2400"/>
              <a:buFont typeface="Noto Sans Symbols"/>
              <a:buChar char="▪"/>
              <a:defRPr b="0" i="0" sz="2400" u="none" cap="none" strike="noStrike">
                <a:solidFill>
                  <a:schemeClr val="dk1"/>
                </a:solidFill>
                <a:latin typeface="Arial"/>
                <a:ea typeface="Arial"/>
                <a:cs typeface="Arial"/>
                <a:sym typeface="Arial"/>
              </a:defRPr>
            </a:lvl1pPr>
            <a:lvl2pPr indent="-381000" lvl="1" marL="914400" marR="0" rtl="0" algn="l">
              <a:spcBef>
                <a:spcPts val="1200"/>
              </a:spcBef>
              <a:spcAft>
                <a:spcPts val="0"/>
              </a:spcAft>
              <a:buClr>
                <a:schemeClr val="accent6"/>
              </a:buClr>
              <a:buSzPts val="2400"/>
              <a:buFont typeface="Noto Sans Symbols"/>
              <a:buChar char="▪"/>
              <a:defRPr b="0" i="0" sz="2400" u="none" cap="none" strike="noStrike">
                <a:solidFill>
                  <a:schemeClr val="dk1"/>
                </a:solidFill>
                <a:latin typeface="Arial"/>
                <a:ea typeface="Arial"/>
                <a:cs typeface="Arial"/>
                <a:sym typeface="Arial"/>
              </a:defRPr>
            </a:lvl2pPr>
            <a:lvl3pPr indent="-381000" lvl="2" marL="1371600" marR="0" rtl="0" algn="l">
              <a:spcBef>
                <a:spcPts val="600"/>
              </a:spcBef>
              <a:spcAft>
                <a:spcPts val="0"/>
              </a:spcAft>
              <a:buClr>
                <a:schemeClr val="accent6"/>
              </a:buClr>
              <a:buSzPts val="2400"/>
              <a:buFont typeface="Arial"/>
              <a:buChar char="•"/>
              <a:defRPr b="0" i="0" sz="2400" u="none" cap="none" strike="noStrike">
                <a:solidFill>
                  <a:schemeClr val="dk1"/>
                </a:solidFill>
                <a:latin typeface="Arial"/>
                <a:ea typeface="Arial"/>
                <a:cs typeface="Arial"/>
                <a:sym typeface="Arial"/>
              </a:defRPr>
            </a:lvl3pPr>
            <a:lvl4pPr indent="-381000" lvl="3" marL="1828800" marR="0" rtl="0" algn="l">
              <a:spcBef>
                <a:spcPts val="600"/>
              </a:spcBef>
              <a:spcAft>
                <a:spcPts val="0"/>
              </a:spcAft>
              <a:buClr>
                <a:schemeClr val="accent6"/>
              </a:buClr>
              <a:buSzPts val="2400"/>
              <a:buFont typeface="NTR"/>
              <a:buChar char="–"/>
              <a:defRPr b="0" i="0" sz="2400" u="none" cap="none" strike="noStrike">
                <a:solidFill>
                  <a:schemeClr val="dk1"/>
                </a:solidFill>
                <a:latin typeface="Arial"/>
                <a:ea typeface="Arial"/>
                <a:cs typeface="Arial"/>
                <a:sym typeface="Arial"/>
              </a:defRPr>
            </a:lvl4pPr>
            <a:lvl5pPr indent="-381000" lvl="4" marL="2286000" marR="0" rtl="0" algn="l">
              <a:spcBef>
                <a:spcPts val="600"/>
              </a:spcBef>
              <a:spcAft>
                <a:spcPts val="0"/>
              </a:spcAft>
              <a:buClr>
                <a:schemeClr val="accent6"/>
              </a:buClr>
              <a:buSzPts val="2400"/>
              <a:buFont typeface="NTR"/>
              <a:buChar char="–"/>
              <a:defRPr b="0" i="0" sz="2400" u="none" cap="none" strike="noStrike">
                <a:solidFill>
                  <a:schemeClr val="dk1"/>
                </a:solidFill>
                <a:latin typeface="Arial"/>
                <a:ea typeface="Arial"/>
                <a:cs typeface="Arial"/>
                <a:sym typeface="Arial"/>
              </a:defRPr>
            </a:lvl5pPr>
            <a:lvl6pPr indent="-397891" lvl="5" marL="2743200" marR="0" rtl="0" algn="l">
              <a:spcBef>
                <a:spcPts val="600"/>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6pPr>
            <a:lvl7pPr indent="-397891" lvl="6" marL="32004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7pPr>
            <a:lvl8pPr indent="-397890" lvl="7" marL="36576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8pPr>
            <a:lvl9pPr indent="-397890" lvl="8" marL="41148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9pPr>
          </a:lstStyle>
          <a:p/>
        </p:txBody>
      </p:sp>
      <p:sp>
        <p:nvSpPr>
          <p:cNvPr id="30" name="Google Shape;30;p39"/>
          <p:cNvSpPr txBox="1"/>
          <p:nvPr>
            <p:ph idx="10" type="dt"/>
          </p:nvPr>
        </p:nvSpPr>
        <p:spPr>
          <a:xfrm>
            <a:off x="623459" y="6356351"/>
            <a:ext cx="2743915"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A8A8A"/>
              </a:buClr>
              <a:buSzPts val="1200"/>
              <a:buFont typeface="Arial"/>
              <a:buNone/>
              <a:defRPr sz="1200">
                <a:solidFill>
                  <a:srgbClr val="8A8A8A"/>
                </a:solidFill>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Tree>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column">
  <p:cSld name="2 column">
    <p:spTree>
      <p:nvGrpSpPr>
        <p:cNvPr id="31" name="Shape 31"/>
        <p:cNvGrpSpPr/>
        <p:nvPr/>
      </p:nvGrpSpPr>
      <p:grpSpPr>
        <a:xfrm>
          <a:off x="0" y="0"/>
          <a:ext cx="0" cy="0"/>
          <a:chOff x="0" y="0"/>
          <a:chExt cx="0" cy="0"/>
        </a:xfrm>
      </p:grpSpPr>
      <p:sp>
        <p:nvSpPr>
          <p:cNvPr id="32" name="Google Shape;32;p40"/>
          <p:cNvSpPr txBox="1"/>
          <p:nvPr>
            <p:ph type="title"/>
          </p:nvPr>
        </p:nvSpPr>
        <p:spPr>
          <a:xfrm>
            <a:off x="623460" y="1162570"/>
            <a:ext cx="10515163" cy="64891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6"/>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40"/>
          <p:cNvSpPr txBox="1"/>
          <p:nvPr>
            <p:ph idx="1" type="body"/>
          </p:nvPr>
        </p:nvSpPr>
        <p:spPr>
          <a:xfrm>
            <a:off x="624051" y="2049030"/>
            <a:ext cx="5172786" cy="2986087"/>
          </a:xfrm>
          <a:prstGeom prst="rect">
            <a:avLst/>
          </a:prstGeom>
          <a:noFill/>
          <a:ln>
            <a:noFill/>
          </a:ln>
        </p:spPr>
        <p:txBody>
          <a:bodyPr anchorCtr="0" anchor="t" bIns="45700" lIns="91425" spcFirstLastPara="1" rIns="91425" wrap="square" tIns="45700">
            <a:noAutofit/>
          </a:bodyPr>
          <a:lstStyle>
            <a:lvl1pPr indent="-368300" lvl="0" marL="457200" marR="0" rtl="0" algn="l">
              <a:spcBef>
                <a:spcPts val="0"/>
              </a:spcBef>
              <a:spcAft>
                <a:spcPts val="0"/>
              </a:spcAft>
              <a:buClr>
                <a:schemeClr val="accent6"/>
              </a:buClr>
              <a:buSzPts val="2200"/>
              <a:buFont typeface="Noto Sans Symbols"/>
              <a:buChar char="▪"/>
              <a:defRPr b="0" i="0" sz="2200" u="none" cap="none" strike="noStrike">
                <a:solidFill>
                  <a:schemeClr val="dk1"/>
                </a:solidFill>
                <a:latin typeface="Arial"/>
                <a:ea typeface="Arial"/>
                <a:cs typeface="Arial"/>
                <a:sym typeface="Arial"/>
              </a:defRPr>
            </a:lvl1pPr>
            <a:lvl2pPr indent="-368300" lvl="1" marL="914400" marR="0" rtl="0" algn="l">
              <a:spcBef>
                <a:spcPts val="800"/>
              </a:spcBef>
              <a:spcAft>
                <a:spcPts val="0"/>
              </a:spcAft>
              <a:buClr>
                <a:schemeClr val="accent6"/>
              </a:buClr>
              <a:buSzPts val="2200"/>
              <a:buFont typeface="Arial"/>
              <a:buChar char="•"/>
              <a:defRPr b="0" i="0" sz="2200" u="none" cap="none" strike="noStrike">
                <a:solidFill>
                  <a:schemeClr val="dk1"/>
                </a:solidFill>
                <a:latin typeface="Arial"/>
                <a:ea typeface="Arial"/>
                <a:cs typeface="Arial"/>
                <a:sym typeface="Arial"/>
              </a:defRPr>
            </a:lvl2pPr>
            <a:lvl3pPr indent="-368300" lvl="2" marL="1371600" marR="0" rtl="0" algn="l">
              <a:spcBef>
                <a:spcPts val="800"/>
              </a:spcBef>
              <a:spcAft>
                <a:spcPts val="0"/>
              </a:spcAft>
              <a:buClr>
                <a:schemeClr val="accent6"/>
              </a:buClr>
              <a:buSzPts val="2200"/>
              <a:buFont typeface="Arial"/>
              <a:buChar char="̶"/>
              <a:defRPr b="0" i="0" sz="2200" u="none" cap="none" strike="noStrike">
                <a:solidFill>
                  <a:schemeClr val="dk1"/>
                </a:solidFill>
                <a:latin typeface="Arial"/>
                <a:ea typeface="Arial"/>
                <a:cs typeface="Arial"/>
                <a:sym typeface="Arial"/>
              </a:defRPr>
            </a:lvl3pPr>
            <a:lvl4pPr indent="-368300" lvl="3" marL="1828800" marR="0" rtl="0" algn="l">
              <a:spcBef>
                <a:spcPts val="800"/>
              </a:spcBef>
              <a:spcAft>
                <a:spcPts val="0"/>
              </a:spcAft>
              <a:buClr>
                <a:schemeClr val="accent6"/>
              </a:buClr>
              <a:buSzPts val="2200"/>
              <a:buFont typeface="Arial"/>
              <a:buChar char="­"/>
              <a:defRPr b="0" i="0" sz="2200" u="none" cap="none" strike="noStrike">
                <a:solidFill>
                  <a:schemeClr val="dk1"/>
                </a:solidFill>
                <a:latin typeface="Arial"/>
                <a:ea typeface="Arial"/>
                <a:cs typeface="Arial"/>
                <a:sym typeface="Arial"/>
              </a:defRPr>
            </a:lvl4pPr>
            <a:lvl5pPr indent="-368300" lvl="4" marL="2286000" marR="0" rtl="0" algn="l">
              <a:spcBef>
                <a:spcPts val="800"/>
              </a:spcBef>
              <a:spcAft>
                <a:spcPts val="0"/>
              </a:spcAft>
              <a:buClr>
                <a:schemeClr val="accent6"/>
              </a:buClr>
              <a:buSzPts val="2200"/>
              <a:buFont typeface="NTR"/>
              <a:buChar char="–"/>
              <a:defRPr b="0" i="0" sz="2200" u="none" cap="none" strike="noStrike">
                <a:solidFill>
                  <a:schemeClr val="dk1"/>
                </a:solidFill>
                <a:latin typeface="Arial"/>
                <a:ea typeface="Arial"/>
                <a:cs typeface="Arial"/>
                <a:sym typeface="Arial"/>
              </a:defRPr>
            </a:lvl5pPr>
            <a:lvl6pPr indent="-397891" lvl="5" marL="2743200" marR="0" rtl="0" algn="l">
              <a:spcBef>
                <a:spcPts val="800"/>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6pPr>
            <a:lvl7pPr indent="-397891" lvl="6" marL="32004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7pPr>
            <a:lvl8pPr indent="-397890" lvl="7" marL="36576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8pPr>
            <a:lvl9pPr indent="-397890" lvl="8" marL="41148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9pPr>
          </a:lstStyle>
          <a:p/>
        </p:txBody>
      </p:sp>
      <p:sp>
        <p:nvSpPr>
          <p:cNvPr id="34" name="Google Shape;34;p40"/>
          <p:cNvSpPr txBox="1"/>
          <p:nvPr>
            <p:ph idx="2" type="body"/>
          </p:nvPr>
        </p:nvSpPr>
        <p:spPr>
          <a:xfrm>
            <a:off x="6016605" y="2049029"/>
            <a:ext cx="5172786" cy="2986087"/>
          </a:xfrm>
          <a:prstGeom prst="rect">
            <a:avLst/>
          </a:prstGeom>
          <a:noFill/>
          <a:ln>
            <a:noFill/>
          </a:ln>
        </p:spPr>
        <p:txBody>
          <a:bodyPr anchorCtr="0" anchor="t" bIns="45700" lIns="91425" spcFirstLastPara="1" rIns="91425" wrap="square" tIns="45700">
            <a:noAutofit/>
          </a:bodyPr>
          <a:lstStyle>
            <a:lvl1pPr indent="-368300" lvl="0" marL="457200" marR="0" rtl="0" algn="l">
              <a:spcBef>
                <a:spcPts val="0"/>
              </a:spcBef>
              <a:spcAft>
                <a:spcPts val="0"/>
              </a:spcAft>
              <a:buClr>
                <a:schemeClr val="accent6"/>
              </a:buClr>
              <a:buSzPts val="2200"/>
              <a:buFont typeface="Noto Sans Symbols"/>
              <a:buChar char="▪"/>
              <a:defRPr b="0" i="0" sz="2200" u="none" cap="none" strike="noStrike">
                <a:solidFill>
                  <a:schemeClr val="dk1"/>
                </a:solidFill>
                <a:latin typeface="Arial"/>
                <a:ea typeface="Arial"/>
                <a:cs typeface="Arial"/>
                <a:sym typeface="Arial"/>
              </a:defRPr>
            </a:lvl1pPr>
            <a:lvl2pPr indent="-368300" lvl="1" marL="914400" marR="0" rtl="0" algn="l">
              <a:spcBef>
                <a:spcPts val="800"/>
              </a:spcBef>
              <a:spcAft>
                <a:spcPts val="0"/>
              </a:spcAft>
              <a:buClr>
                <a:schemeClr val="accent6"/>
              </a:buClr>
              <a:buSzPts val="2200"/>
              <a:buFont typeface="Arial"/>
              <a:buChar char="•"/>
              <a:defRPr b="0" i="0" sz="2200" u="none" cap="none" strike="noStrike">
                <a:solidFill>
                  <a:schemeClr val="dk1"/>
                </a:solidFill>
                <a:latin typeface="Arial"/>
                <a:ea typeface="Arial"/>
                <a:cs typeface="Arial"/>
                <a:sym typeface="Arial"/>
              </a:defRPr>
            </a:lvl2pPr>
            <a:lvl3pPr indent="-368300" lvl="2" marL="1371600" marR="0" rtl="0" algn="l">
              <a:spcBef>
                <a:spcPts val="800"/>
              </a:spcBef>
              <a:spcAft>
                <a:spcPts val="0"/>
              </a:spcAft>
              <a:buClr>
                <a:schemeClr val="accent6"/>
              </a:buClr>
              <a:buSzPts val="2200"/>
              <a:buFont typeface="Arial"/>
              <a:buChar char="̶"/>
              <a:defRPr b="0" i="0" sz="2200" u="none" cap="none" strike="noStrike">
                <a:solidFill>
                  <a:schemeClr val="dk1"/>
                </a:solidFill>
                <a:latin typeface="Arial"/>
                <a:ea typeface="Arial"/>
                <a:cs typeface="Arial"/>
                <a:sym typeface="Arial"/>
              </a:defRPr>
            </a:lvl3pPr>
            <a:lvl4pPr indent="-368300" lvl="3" marL="1828800" marR="0" rtl="0" algn="l">
              <a:spcBef>
                <a:spcPts val="800"/>
              </a:spcBef>
              <a:spcAft>
                <a:spcPts val="0"/>
              </a:spcAft>
              <a:buClr>
                <a:schemeClr val="accent6"/>
              </a:buClr>
              <a:buSzPts val="2200"/>
              <a:buFont typeface="Arial"/>
              <a:buChar char="­"/>
              <a:defRPr b="0" i="0" sz="2200" u="none" cap="none" strike="noStrike">
                <a:solidFill>
                  <a:schemeClr val="dk1"/>
                </a:solidFill>
                <a:latin typeface="Arial"/>
                <a:ea typeface="Arial"/>
                <a:cs typeface="Arial"/>
                <a:sym typeface="Arial"/>
              </a:defRPr>
            </a:lvl4pPr>
            <a:lvl5pPr indent="-368300" lvl="4" marL="2286000" marR="0" rtl="0" algn="l">
              <a:spcBef>
                <a:spcPts val="800"/>
              </a:spcBef>
              <a:spcAft>
                <a:spcPts val="0"/>
              </a:spcAft>
              <a:buClr>
                <a:schemeClr val="accent6"/>
              </a:buClr>
              <a:buSzPts val="2200"/>
              <a:buFont typeface="NTR"/>
              <a:buChar char="–"/>
              <a:defRPr b="0" i="0" sz="2200" u="none" cap="none" strike="noStrike">
                <a:solidFill>
                  <a:schemeClr val="dk1"/>
                </a:solidFill>
                <a:latin typeface="Arial"/>
                <a:ea typeface="Arial"/>
                <a:cs typeface="Arial"/>
                <a:sym typeface="Arial"/>
              </a:defRPr>
            </a:lvl5pPr>
            <a:lvl6pPr indent="-397891" lvl="5" marL="2743200" marR="0" rtl="0" algn="l">
              <a:spcBef>
                <a:spcPts val="800"/>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6pPr>
            <a:lvl7pPr indent="-397891" lvl="6" marL="32004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7pPr>
            <a:lvl8pPr indent="-397890" lvl="7" marL="36576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8pPr>
            <a:lvl9pPr indent="-397890" lvl="8" marL="41148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9pPr>
          </a:lstStyle>
          <a:p/>
        </p:txBody>
      </p:sp>
      <p:sp>
        <p:nvSpPr>
          <p:cNvPr id="35" name="Google Shape;35;p40"/>
          <p:cNvSpPr txBox="1"/>
          <p:nvPr>
            <p:ph idx="10" type="dt"/>
          </p:nvPr>
        </p:nvSpPr>
        <p:spPr>
          <a:xfrm>
            <a:off x="623459" y="6356351"/>
            <a:ext cx="2743915"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A8A8A"/>
              </a:buClr>
              <a:buSzPts val="1200"/>
              <a:buFont typeface="Arial"/>
              <a:buNone/>
              <a:defRPr sz="1200">
                <a:solidFill>
                  <a:srgbClr val="8A8A8A"/>
                </a:solidFill>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column">
  <p:cSld name="3-column">
    <p:spTree>
      <p:nvGrpSpPr>
        <p:cNvPr id="36" name="Shape 36"/>
        <p:cNvGrpSpPr/>
        <p:nvPr/>
      </p:nvGrpSpPr>
      <p:grpSpPr>
        <a:xfrm>
          <a:off x="0" y="0"/>
          <a:ext cx="0" cy="0"/>
          <a:chOff x="0" y="0"/>
          <a:chExt cx="0" cy="0"/>
        </a:xfrm>
      </p:grpSpPr>
      <p:sp>
        <p:nvSpPr>
          <p:cNvPr id="37" name="Google Shape;37;p42"/>
          <p:cNvSpPr txBox="1"/>
          <p:nvPr>
            <p:ph type="title"/>
          </p:nvPr>
        </p:nvSpPr>
        <p:spPr>
          <a:xfrm>
            <a:off x="623460" y="1137403"/>
            <a:ext cx="10515163" cy="64891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6"/>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42"/>
          <p:cNvSpPr txBox="1"/>
          <p:nvPr>
            <p:ph idx="1" type="body"/>
          </p:nvPr>
        </p:nvSpPr>
        <p:spPr>
          <a:xfrm>
            <a:off x="623459" y="2085597"/>
            <a:ext cx="3444653" cy="2986087"/>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Clr>
                <a:schemeClr val="accent6"/>
              </a:buClr>
              <a:buSzPts val="2200"/>
              <a:buFont typeface="Arial"/>
              <a:buNone/>
              <a:defRPr b="0" i="0" sz="2200" u="none" cap="none" strike="noStrike">
                <a:solidFill>
                  <a:schemeClr val="dk1"/>
                </a:solidFill>
                <a:latin typeface="Arial"/>
                <a:ea typeface="Arial"/>
                <a:cs typeface="Arial"/>
                <a:sym typeface="Arial"/>
              </a:defRPr>
            </a:lvl1pPr>
            <a:lvl2pPr indent="-368300" lvl="1" marL="914400" marR="0" rtl="0" algn="l">
              <a:spcBef>
                <a:spcPts val="1200"/>
              </a:spcBef>
              <a:spcAft>
                <a:spcPts val="0"/>
              </a:spcAft>
              <a:buClr>
                <a:schemeClr val="accent6"/>
              </a:buClr>
              <a:buSzPts val="2200"/>
              <a:buFont typeface="Noto Sans Symbols"/>
              <a:buChar char="▪"/>
              <a:defRPr b="0" i="0" sz="2200" u="none" cap="none" strike="noStrike">
                <a:solidFill>
                  <a:schemeClr val="dk1"/>
                </a:solidFill>
                <a:latin typeface="Arial"/>
                <a:ea typeface="Arial"/>
                <a:cs typeface="Arial"/>
                <a:sym typeface="Arial"/>
              </a:defRPr>
            </a:lvl2pPr>
            <a:lvl3pPr indent="-368300" lvl="2" marL="1371600" marR="0" rtl="0" algn="l">
              <a:spcBef>
                <a:spcPts val="600"/>
              </a:spcBef>
              <a:spcAft>
                <a:spcPts val="0"/>
              </a:spcAft>
              <a:buClr>
                <a:schemeClr val="accent6"/>
              </a:buClr>
              <a:buSzPts val="2200"/>
              <a:buFont typeface="Arial"/>
              <a:buChar char="•"/>
              <a:defRPr b="0" i="0" sz="2200" u="none" cap="none" strike="noStrike">
                <a:solidFill>
                  <a:schemeClr val="dk1"/>
                </a:solidFill>
                <a:latin typeface="Arial"/>
                <a:ea typeface="Arial"/>
                <a:cs typeface="Arial"/>
                <a:sym typeface="Arial"/>
              </a:defRPr>
            </a:lvl3pPr>
            <a:lvl4pPr indent="-368300" lvl="3" marL="1828800" marR="0" rtl="0" algn="l">
              <a:spcBef>
                <a:spcPts val="600"/>
              </a:spcBef>
              <a:spcAft>
                <a:spcPts val="0"/>
              </a:spcAft>
              <a:buClr>
                <a:schemeClr val="accent6"/>
              </a:buClr>
              <a:buSzPts val="2200"/>
              <a:buFont typeface="NTR"/>
              <a:buChar char="–"/>
              <a:defRPr b="0" i="0" sz="2200" u="none" cap="none" strike="noStrike">
                <a:solidFill>
                  <a:schemeClr val="dk1"/>
                </a:solidFill>
                <a:latin typeface="Arial"/>
                <a:ea typeface="Arial"/>
                <a:cs typeface="Arial"/>
                <a:sym typeface="Arial"/>
              </a:defRPr>
            </a:lvl4pPr>
            <a:lvl5pPr indent="-368300" lvl="4" marL="2286000" marR="0" rtl="0" algn="l">
              <a:spcBef>
                <a:spcPts val="600"/>
              </a:spcBef>
              <a:spcAft>
                <a:spcPts val="0"/>
              </a:spcAft>
              <a:buClr>
                <a:schemeClr val="accent6"/>
              </a:buClr>
              <a:buSzPts val="2200"/>
              <a:buFont typeface="NTR"/>
              <a:buChar char="–"/>
              <a:defRPr b="0" i="0" sz="2200" u="none" cap="none" strike="noStrike">
                <a:solidFill>
                  <a:schemeClr val="dk1"/>
                </a:solidFill>
                <a:latin typeface="Arial"/>
                <a:ea typeface="Arial"/>
                <a:cs typeface="Arial"/>
                <a:sym typeface="Arial"/>
              </a:defRPr>
            </a:lvl5pPr>
            <a:lvl6pPr indent="-397891" lvl="5" marL="2743200" marR="0" rtl="0" algn="l">
              <a:spcBef>
                <a:spcPts val="600"/>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6pPr>
            <a:lvl7pPr indent="-397891" lvl="6" marL="32004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7pPr>
            <a:lvl8pPr indent="-397890" lvl="7" marL="36576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8pPr>
            <a:lvl9pPr indent="-397890" lvl="8" marL="41148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9pPr>
          </a:lstStyle>
          <a:p/>
        </p:txBody>
      </p:sp>
      <p:sp>
        <p:nvSpPr>
          <p:cNvPr id="39" name="Google Shape;39;p42"/>
          <p:cNvSpPr txBox="1"/>
          <p:nvPr>
            <p:ph idx="2" type="body"/>
          </p:nvPr>
        </p:nvSpPr>
        <p:spPr>
          <a:xfrm>
            <a:off x="4238855" y="2085597"/>
            <a:ext cx="3444653" cy="2986087"/>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Clr>
                <a:schemeClr val="accent6"/>
              </a:buClr>
              <a:buSzPts val="2200"/>
              <a:buFont typeface="Arial"/>
              <a:buNone/>
              <a:defRPr b="0" i="0" sz="2200" u="none" cap="none" strike="noStrike">
                <a:solidFill>
                  <a:schemeClr val="dk1"/>
                </a:solidFill>
                <a:latin typeface="Arial"/>
                <a:ea typeface="Arial"/>
                <a:cs typeface="Arial"/>
                <a:sym typeface="Arial"/>
              </a:defRPr>
            </a:lvl1pPr>
            <a:lvl2pPr indent="-368300" lvl="1" marL="914400" marR="0" rtl="0" algn="l">
              <a:spcBef>
                <a:spcPts val="1200"/>
              </a:spcBef>
              <a:spcAft>
                <a:spcPts val="0"/>
              </a:spcAft>
              <a:buClr>
                <a:schemeClr val="accent6"/>
              </a:buClr>
              <a:buSzPts val="2200"/>
              <a:buFont typeface="Noto Sans Symbols"/>
              <a:buChar char="▪"/>
              <a:defRPr b="0" i="0" sz="2200" u="none" cap="none" strike="noStrike">
                <a:solidFill>
                  <a:schemeClr val="dk1"/>
                </a:solidFill>
                <a:latin typeface="Arial"/>
                <a:ea typeface="Arial"/>
                <a:cs typeface="Arial"/>
                <a:sym typeface="Arial"/>
              </a:defRPr>
            </a:lvl2pPr>
            <a:lvl3pPr indent="-368300" lvl="2" marL="1371600" marR="0" rtl="0" algn="l">
              <a:spcBef>
                <a:spcPts val="600"/>
              </a:spcBef>
              <a:spcAft>
                <a:spcPts val="0"/>
              </a:spcAft>
              <a:buClr>
                <a:schemeClr val="accent6"/>
              </a:buClr>
              <a:buSzPts val="2200"/>
              <a:buFont typeface="Arial"/>
              <a:buChar char="•"/>
              <a:defRPr b="0" i="0" sz="2200" u="none" cap="none" strike="noStrike">
                <a:solidFill>
                  <a:schemeClr val="dk1"/>
                </a:solidFill>
                <a:latin typeface="Arial"/>
                <a:ea typeface="Arial"/>
                <a:cs typeface="Arial"/>
                <a:sym typeface="Arial"/>
              </a:defRPr>
            </a:lvl3pPr>
            <a:lvl4pPr indent="-368300" lvl="3" marL="1828800" marR="0" rtl="0" algn="l">
              <a:spcBef>
                <a:spcPts val="600"/>
              </a:spcBef>
              <a:spcAft>
                <a:spcPts val="0"/>
              </a:spcAft>
              <a:buClr>
                <a:schemeClr val="accent6"/>
              </a:buClr>
              <a:buSzPts val="2200"/>
              <a:buFont typeface="NTR"/>
              <a:buChar char="–"/>
              <a:defRPr b="0" i="0" sz="2200" u="none" cap="none" strike="noStrike">
                <a:solidFill>
                  <a:schemeClr val="dk1"/>
                </a:solidFill>
                <a:latin typeface="Arial"/>
                <a:ea typeface="Arial"/>
                <a:cs typeface="Arial"/>
                <a:sym typeface="Arial"/>
              </a:defRPr>
            </a:lvl4pPr>
            <a:lvl5pPr indent="-368300" lvl="4" marL="2286000" marR="0" rtl="0" algn="l">
              <a:spcBef>
                <a:spcPts val="600"/>
              </a:spcBef>
              <a:spcAft>
                <a:spcPts val="0"/>
              </a:spcAft>
              <a:buClr>
                <a:schemeClr val="accent6"/>
              </a:buClr>
              <a:buSzPts val="2200"/>
              <a:buFont typeface="NTR"/>
              <a:buChar char="–"/>
              <a:defRPr b="0" i="0" sz="2200" u="none" cap="none" strike="noStrike">
                <a:solidFill>
                  <a:schemeClr val="dk1"/>
                </a:solidFill>
                <a:latin typeface="Arial"/>
                <a:ea typeface="Arial"/>
                <a:cs typeface="Arial"/>
                <a:sym typeface="Arial"/>
              </a:defRPr>
            </a:lvl5pPr>
            <a:lvl6pPr indent="-397891" lvl="5" marL="2743200" marR="0" rtl="0" algn="l">
              <a:spcBef>
                <a:spcPts val="600"/>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6pPr>
            <a:lvl7pPr indent="-397891" lvl="6" marL="32004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7pPr>
            <a:lvl8pPr indent="-397890" lvl="7" marL="36576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8pPr>
            <a:lvl9pPr indent="-397890" lvl="8" marL="41148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9pPr>
          </a:lstStyle>
          <a:p/>
        </p:txBody>
      </p:sp>
      <p:sp>
        <p:nvSpPr>
          <p:cNvPr id="40" name="Google Shape;40;p42"/>
          <p:cNvSpPr txBox="1"/>
          <p:nvPr>
            <p:ph idx="3" type="body"/>
          </p:nvPr>
        </p:nvSpPr>
        <p:spPr>
          <a:xfrm>
            <a:off x="7854250" y="2078952"/>
            <a:ext cx="3444653" cy="2986087"/>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Clr>
                <a:schemeClr val="accent6"/>
              </a:buClr>
              <a:buSzPts val="2200"/>
              <a:buFont typeface="Arial"/>
              <a:buNone/>
              <a:defRPr b="0" i="0" sz="2200" u="none" cap="none" strike="noStrike">
                <a:solidFill>
                  <a:schemeClr val="dk1"/>
                </a:solidFill>
                <a:latin typeface="Arial"/>
                <a:ea typeface="Arial"/>
                <a:cs typeface="Arial"/>
                <a:sym typeface="Arial"/>
              </a:defRPr>
            </a:lvl1pPr>
            <a:lvl2pPr indent="-368300" lvl="1" marL="914400" marR="0" rtl="0" algn="l">
              <a:spcBef>
                <a:spcPts val="1200"/>
              </a:spcBef>
              <a:spcAft>
                <a:spcPts val="0"/>
              </a:spcAft>
              <a:buClr>
                <a:schemeClr val="accent6"/>
              </a:buClr>
              <a:buSzPts val="2200"/>
              <a:buFont typeface="Noto Sans Symbols"/>
              <a:buChar char="▪"/>
              <a:defRPr b="0" i="0" sz="2200" u="none" cap="none" strike="noStrike">
                <a:solidFill>
                  <a:schemeClr val="dk1"/>
                </a:solidFill>
                <a:latin typeface="Arial"/>
                <a:ea typeface="Arial"/>
                <a:cs typeface="Arial"/>
                <a:sym typeface="Arial"/>
              </a:defRPr>
            </a:lvl2pPr>
            <a:lvl3pPr indent="-368300" lvl="2" marL="1371600" marR="0" rtl="0" algn="l">
              <a:spcBef>
                <a:spcPts val="600"/>
              </a:spcBef>
              <a:spcAft>
                <a:spcPts val="0"/>
              </a:spcAft>
              <a:buClr>
                <a:schemeClr val="accent6"/>
              </a:buClr>
              <a:buSzPts val="2200"/>
              <a:buFont typeface="Arial"/>
              <a:buChar char="•"/>
              <a:defRPr b="0" i="0" sz="2200" u="none" cap="none" strike="noStrike">
                <a:solidFill>
                  <a:schemeClr val="dk1"/>
                </a:solidFill>
                <a:latin typeface="Arial"/>
                <a:ea typeface="Arial"/>
                <a:cs typeface="Arial"/>
                <a:sym typeface="Arial"/>
              </a:defRPr>
            </a:lvl3pPr>
            <a:lvl4pPr indent="-368300" lvl="3" marL="1828800" marR="0" rtl="0" algn="l">
              <a:spcBef>
                <a:spcPts val="600"/>
              </a:spcBef>
              <a:spcAft>
                <a:spcPts val="0"/>
              </a:spcAft>
              <a:buClr>
                <a:schemeClr val="accent6"/>
              </a:buClr>
              <a:buSzPts val="2200"/>
              <a:buFont typeface="NTR"/>
              <a:buChar char="–"/>
              <a:defRPr b="0" i="0" sz="2200" u="none" cap="none" strike="noStrike">
                <a:solidFill>
                  <a:schemeClr val="dk1"/>
                </a:solidFill>
                <a:latin typeface="Arial"/>
                <a:ea typeface="Arial"/>
                <a:cs typeface="Arial"/>
                <a:sym typeface="Arial"/>
              </a:defRPr>
            </a:lvl4pPr>
            <a:lvl5pPr indent="-368300" lvl="4" marL="2286000" marR="0" rtl="0" algn="l">
              <a:spcBef>
                <a:spcPts val="600"/>
              </a:spcBef>
              <a:spcAft>
                <a:spcPts val="0"/>
              </a:spcAft>
              <a:buClr>
                <a:schemeClr val="accent6"/>
              </a:buClr>
              <a:buSzPts val="2200"/>
              <a:buFont typeface="NTR"/>
              <a:buChar char="–"/>
              <a:defRPr b="0" i="0" sz="2200" u="none" cap="none" strike="noStrike">
                <a:solidFill>
                  <a:schemeClr val="dk1"/>
                </a:solidFill>
                <a:latin typeface="Arial"/>
                <a:ea typeface="Arial"/>
                <a:cs typeface="Arial"/>
                <a:sym typeface="Arial"/>
              </a:defRPr>
            </a:lvl5pPr>
            <a:lvl6pPr indent="-397891" lvl="5" marL="2743200" marR="0" rtl="0" algn="l">
              <a:spcBef>
                <a:spcPts val="600"/>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6pPr>
            <a:lvl7pPr indent="-397891" lvl="6" marL="32004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7pPr>
            <a:lvl8pPr indent="-397890" lvl="7" marL="36576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8pPr>
            <a:lvl9pPr indent="-397890" lvl="8" marL="41148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9pPr>
          </a:lstStyle>
          <a:p/>
        </p:txBody>
      </p:sp>
      <p:sp>
        <p:nvSpPr>
          <p:cNvPr id="41" name="Google Shape;41;p42"/>
          <p:cNvSpPr txBox="1"/>
          <p:nvPr>
            <p:ph idx="10" type="dt"/>
          </p:nvPr>
        </p:nvSpPr>
        <p:spPr>
          <a:xfrm>
            <a:off x="623459" y="6356351"/>
            <a:ext cx="2743915"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A8A8A"/>
              </a:buClr>
              <a:buSzPts val="1200"/>
              <a:buFont typeface="Arial"/>
              <a:buNone/>
              <a:defRPr sz="1200">
                <a:solidFill>
                  <a:srgbClr val="8A8A8A"/>
                </a:solidFill>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 column">
  <p:cSld name="4 column">
    <p:spTree>
      <p:nvGrpSpPr>
        <p:cNvPr id="42" name="Shape 42"/>
        <p:cNvGrpSpPr/>
        <p:nvPr/>
      </p:nvGrpSpPr>
      <p:grpSpPr>
        <a:xfrm>
          <a:off x="0" y="0"/>
          <a:ext cx="0" cy="0"/>
          <a:chOff x="0" y="0"/>
          <a:chExt cx="0" cy="0"/>
        </a:xfrm>
      </p:grpSpPr>
      <p:sp>
        <p:nvSpPr>
          <p:cNvPr id="43" name="Google Shape;43;p43"/>
          <p:cNvSpPr txBox="1"/>
          <p:nvPr>
            <p:ph type="title"/>
          </p:nvPr>
        </p:nvSpPr>
        <p:spPr>
          <a:xfrm>
            <a:off x="623460" y="1170959"/>
            <a:ext cx="10515163" cy="64891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6"/>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4" name="Google Shape;44;p43"/>
          <p:cNvSpPr txBox="1"/>
          <p:nvPr>
            <p:ph idx="1" type="body"/>
          </p:nvPr>
        </p:nvSpPr>
        <p:spPr>
          <a:xfrm>
            <a:off x="623459" y="2052044"/>
            <a:ext cx="2743915" cy="2986087"/>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Clr>
                <a:schemeClr val="accent6"/>
              </a:buClr>
              <a:buSzPts val="2000"/>
              <a:buFont typeface="Arial"/>
              <a:buNone/>
              <a:defRPr b="0" i="0" sz="2000" u="none" cap="none" strike="noStrike">
                <a:solidFill>
                  <a:schemeClr val="dk1"/>
                </a:solidFill>
                <a:latin typeface="Arial"/>
                <a:ea typeface="Arial"/>
                <a:cs typeface="Arial"/>
                <a:sym typeface="Arial"/>
              </a:defRPr>
            </a:lvl1pPr>
            <a:lvl2pPr indent="-355600" lvl="1" marL="914400" marR="0" rtl="0" algn="l">
              <a:spcBef>
                <a:spcPts val="1200"/>
              </a:spcBef>
              <a:spcAft>
                <a:spcPts val="0"/>
              </a:spcAft>
              <a:buClr>
                <a:schemeClr val="accent6"/>
              </a:buClr>
              <a:buSzPts val="2000"/>
              <a:buFont typeface="Noto Sans Symbols"/>
              <a:buChar char="▪"/>
              <a:defRPr b="0" i="0" sz="2000" u="none" cap="none" strike="noStrike">
                <a:solidFill>
                  <a:schemeClr val="dk1"/>
                </a:solidFill>
                <a:latin typeface="Arial"/>
                <a:ea typeface="Arial"/>
                <a:cs typeface="Arial"/>
                <a:sym typeface="Arial"/>
              </a:defRPr>
            </a:lvl2pPr>
            <a:lvl3pPr indent="-355600" lvl="2" marL="1371600" marR="0" rtl="0" algn="l">
              <a:spcBef>
                <a:spcPts val="600"/>
              </a:spcBef>
              <a:spcAft>
                <a:spcPts val="0"/>
              </a:spcAft>
              <a:buClr>
                <a:schemeClr val="accent6"/>
              </a:buClr>
              <a:buSzPts val="2000"/>
              <a:buFont typeface="Arial"/>
              <a:buChar char="•"/>
              <a:defRPr b="0" i="0" sz="2000" u="none" cap="none" strike="noStrike">
                <a:solidFill>
                  <a:schemeClr val="dk1"/>
                </a:solidFill>
                <a:latin typeface="Arial"/>
                <a:ea typeface="Arial"/>
                <a:cs typeface="Arial"/>
                <a:sym typeface="Arial"/>
              </a:defRPr>
            </a:lvl3pPr>
            <a:lvl4pPr indent="-355600" lvl="3" marL="1828800" marR="0" rtl="0" algn="l">
              <a:spcBef>
                <a:spcPts val="600"/>
              </a:spcBef>
              <a:spcAft>
                <a:spcPts val="0"/>
              </a:spcAft>
              <a:buClr>
                <a:schemeClr val="accent6"/>
              </a:buClr>
              <a:buSzPts val="2000"/>
              <a:buFont typeface="NTR"/>
              <a:buChar char="–"/>
              <a:defRPr b="0" i="0" sz="2000" u="none" cap="none" strike="noStrike">
                <a:solidFill>
                  <a:schemeClr val="dk1"/>
                </a:solidFill>
                <a:latin typeface="Arial"/>
                <a:ea typeface="Arial"/>
                <a:cs typeface="Arial"/>
                <a:sym typeface="Arial"/>
              </a:defRPr>
            </a:lvl4pPr>
            <a:lvl5pPr indent="-355600" lvl="4" marL="2286000" marR="0" rtl="0" algn="l">
              <a:spcBef>
                <a:spcPts val="600"/>
              </a:spcBef>
              <a:spcAft>
                <a:spcPts val="0"/>
              </a:spcAft>
              <a:buClr>
                <a:schemeClr val="accent6"/>
              </a:buClr>
              <a:buSzPts val="2000"/>
              <a:buFont typeface="NTR"/>
              <a:buChar char="–"/>
              <a:defRPr b="0" i="0" sz="2000" u="none" cap="none" strike="noStrike">
                <a:solidFill>
                  <a:schemeClr val="dk1"/>
                </a:solidFill>
                <a:latin typeface="Arial"/>
                <a:ea typeface="Arial"/>
                <a:cs typeface="Arial"/>
                <a:sym typeface="Arial"/>
              </a:defRPr>
            </a:lvl5pPr>
            <a:lvl6pPr indent="-397891" lvl="5" marL="2743200" marR="0" rtl="0" algn="l">
              <a:spcBef>
                <a:spcPts val="600"/>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6pPr>
            <a:lvl7pPr indent="-397891" lvl="6" marL="32004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7pPr>
            <a:lvl8pPr indent="-397890" lvl="7" marL="36576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8pPr>
            <a:lvl9pPr indent="-397890" lvl="8" marL="41148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9pPr>
          </a:lstStyle>
          <a:p/>
        </p:txBody>
      </p:sp>
      <p:sp>
        <p:nvSpPr>
          <p:cNvPr id="45" name="Google Shape;45;p43"/>
          <p:cNvSpPr txBox="1"/>
          <p:nvPr>
            <p:ph idx="2" type="body"/>
          </p:nvPr>
        </p:nvSpPr>
        <p:spPr>
          <a:xfrm>
            <a:off x="3427871" y="2052042"/>
            <a:ext cx="2743915" cy="2986087"/>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Clr>
                <a:schemeClr val="accent6"/>
              </a:buClr>
              <a:buSzPts val="2000"/>
              <a:buFont typeface="Arial"/>
              <a:buNone/>
              <a:defRPr b="0" i="0" sz="2000" u="none" cap="none" strike="noStrike">
                <a:solidFill>
                  <a:schemeClr val="dk1"/>
                </a:solidFill>
                <a:latin typeface="Arial"/>
                <a:ea typeface="Arial"/>
                <a:cs typeface="Arial"/>
                <a:sym typeface="Arial"/>
              </a:defRPr>
            </a:lvl1pPr>
            <a:lvl2pPr indent="-355600" lvl="1" marL="914400" marR="0" rtl="0" algn="l">
              <a:spcBef>
                <a:spcPts val="1200"/>
              </a:spcBef>
              <a:spcAft>
                <a:spcPts val="0"/>
              </a:spcAft>
              <a:buClr>
                <a:schemeClr val="accent6"/>
              </a:buClr>
              <a:buSzPts val="2000"/>
              <a:buFont typeface="Noto Sans Symbols"/>
              <a:buChar char="▪"/>
              <a:defRPr b="0" i="0" sz="2000" u="none" cap="none" strike="noStrike">
                <a:solidFill>
                  <a:schemeClr val="dk1"/>
                </a:solidFill>
                <a:latin typeface="Arial"/>
                <a:ea typeface="Arial"/>
                <a:cs typeface="Arial"/>
                <a:sym typeface="Arial"/>
              </a:defRPr>
            </a:lvl2pPr>
            <a:lvl3pPr indent="-355600" lvl="2" marL="1371600" marR="0" rtl="0" algn="l">
              <a:spcBef>
                <a:spcPts val="600"/>
              </a:spcBef>
              <a:spcAft>
                <a:spcPts val="0"/>
              </a:spcAft>
              <a:buClr>
                <a:schemeClr val="accent6"/>
              </a:buClr>
              <a:buSzPts val="2000"/>
              <a:buFont typeface="Arial"/>
              <a:buChar char="•"/>
              <a:defRPr b="0" i="0" sz="2000" u="none" cap="none" strike="noStrike">
                <a:solidFill>
                  <a:schemeClr val="dk1"/>
                </a:solidFill>
                <a:latin typeface="Arial"/>
                <a:ea typeface="Arial"/>
                <a:cs typeface="Arial"/>
                <a:sym typeface="Arial"/>
              </a:defRPr>
            </a:lvl3pPr>
            <a:lvl4pPr indent="-355600" lvl="3" marL="1828800" marR="0" rtl="0" algn="l">
              <a:spcBef>
                <a:spcPts val="600"/>
              </a:spcBef>
              <a:spcAft>
                <a:spcPts val="0"/>
              </a:spcAft>
              <a:buClr>
                <a:schemeClr val="accent6"/>
              </a:buClr>
              <a:buSzPts val="2000"/>
              <a:buFont typeface="NTR"/>
              <a:buChar char="–"/>
              <a:defRPr b="0" i="0" sz="2000" u="none" cap="none" strike="noStrike">
                <a:solidFill>
                  <a:schemeClr val="dk1"/>
                </a:solidFill>
                <a:latin typeface="Arial"/>
                <a:ea typeface="Arial"/>
                <a:cs typeface="Arial"/>
                <a:sym typeface="Arial"/>
              </a:defRPr>
            </a:lvl4pPr>
            <a:lvl5pPr indent="-355600" lvl="4" marL="2286000" marR="0" rtl="0" algn="l">
              <a:spcBef>
                <a:spcPts val="600"/>
              </a:spcBef>
              <a:spcAft>
                <a:spcPts val="0"/>
              </a:spcAft>
              <a:buClr>
                <a:schemeClr val="accent6"/>
              </a:buClr>
              <a:buSzPts val="2000"/>
              <a:buFont typeface="NTR"/>
              <a:buChar char="–"/>
              <a:defRPr b="0" i="0" sz="2000" u="none" cap="none" strike="noStrike">
                <a:solidFill>
                  <a:schemeClr val="dk1"/>
                </a:solidFill>
                <a:latin typeface="Arial"/>
                <a:ea typeface="Arial"/>
                <a:cs typeface="Arial"/>
                <a:sym typeface="Arial"/>
              </a:defRPr>
            </a:lvl5pPr>
            <a:lvl6pPr indent="-397891" lvl="5" marL="2743200" marR="0" rtl="0" algn="l">
              <a:spcBef>
                <a:spcPts val="600"/>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6pPr>
            <a:lvl7pPr indent="-397891" lvl="6" marL="32004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7pPr>
            <a:lvl8pPr indent="-397890" lvl="7" marL="36576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8pPr>
            <a:lvl9pPr indent="-397890" lvl="8" marL="41148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9pPr>
          </a:lstStyle>
          <a:p/>
        </p:txBody>
      </p:sp>
      <p:sp>
        <p:nvSpPr>
          <p:cNvPr id="46" name="Google Shape;46;p43"/>
          <p:cNvSpPr txBox="1"/>
          <p:nvPr>
            <p:ph idx="3" type="body"/>
          </p:nvPr>
        </p:nvSpPr>
        <p:spPr>
          <a:xfrm>
            <a:off x="6232284" y="2048314"/>
            <a:ext cx="2743915" cy="2986087"/>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Clr>
                <a:schemeClr val="accent6"/>
              </a:buClr>
              <a:buSzPts val="2000"/>
              <a:buFont typeface="Arial"/>
              <a:buNone/>
              <a:defRPr b="0" i="0" sz="2000" u="none" cap="none" strike="noStrike">
                <a:solidFill>
                  <a:schemeClr val="dk1"/>
                </a:solidFill>
                <a:latin typeface="Arial"/>
                <a:ea typeface="Arial"/>
                <a:cs typeface="Arial"/>
                <a:sym typeface="Arial"/>
              </a:defRPr>
            </a:lvl1pPr>
            <a:lvl2pPr indent="-355600" lvl="1" marL="914400" marR="0" rtl="0" algn="l">
              <a:spcBef>
                <a:spcPts val="1200"/>
              </a:spcBef>
              <a:spcAft>
                <a:spcPts val="0"/>
              </a:spcAft>
              <a:buClr>
                <a:schemeClr val="accent6"/>
              </a:buClr>
              <a:buSzPts val="2000"/>
              <a:buFont typeface="Noto Sans Symbols"/>
              <a:buChar char="▪"/>
              <a:defRPr b="0" i="0" sz="2000" u="none" cap="none" strike="noStrike">
                <a:solidFill>
                  <a:schemeClr val="dk1"/>
                </a:solidFill>
                <a:latin typeface="Arial"/>
                <a:ea typeface="Arial"/>
                <a:cs typeface="Arial"/>
                <a:sym typeface="Arial"/>
              </a:defRPr>
            </a:lvl2pPr>
            <a:lvl3pPr indent="-355600" lvl="2" marL="1371600" marR="0" rtl="0" algn="l">
              <a:spcBef>
                <a:spcPts val="600"/>
              </a:spcBef>
              <a:spcAft>
                <a:spcPts val="0"/>
              </a:spcAft>
              <a:buClr>
                <a:schemeClr val="accent6"/>
              </a:buClr>
              <a:buSzPts val="2000"/>
              <a:buFont typeface="Arial"/>
              <a:buChar char="•"/>
              <a:defRPr b="0" i="0" sz="2000" u="none" cap="none" strike="noStrike">
                <a:solidFill>
                  <a:schemeClr val="dk1"/>
                </a:solidFill>
                <a:latin typeface="Arial"/>
                <a:ea typeface="Arial"/>
                <a:cs typeface="Arial"/>
                <a:sym typeface="Arial"/>
              </a:defRPr>
            </a:lvl3pPr>
            <a:lvl4pPr indent="-355600" lvl="3" marL="1828800" marR="0" rtl="0" algn="l">
              <a:spcBef>
                <a:spcPts val="600"/>
              </a:spcBef>
              <a:spcAft>
                <a:spcPts val="0"/>
              </a:spcAft>
              <a:buClr>
                <a:schemeClr val="accent6"/>
              </a:buClr>
              <a:buSzPts val="2000"/>
              <a:buFont typeface="NTR"/>
              <a:buChar char="–"/>
              <a:defRPr b="0" i="0" sz="2000" u="none" cap="none" strike="noStrike">
                <a:solidFill>
                  <a:schemeClr val="dk1"/>
                </a:solidFill>
                <a:latin typeface="Arial"/>
                <a:ea typeface="Arial"/>
                <a:cs typeface="Arial"/>
                <a:sym typeface="Arial"/>
              </a:defRPr>
            </a:lvl4pPr>
            <a:lvl5pPr indent="-355600" lvl="4" marL="2286000" marR="0" rtl="0" algn="l">
              <a:spcBef>
                <a:spcPts val="600"/>
              </a:spcBef>
              <a:spcAft>
                <a:spcPts val="0"/>
              </a:spcAft>
              <a:buClr>
                <a:schemeClr val="accent6"/>
              </a:buClr>
              <a:buSzPts val="2000"/>
              <a:buFont typeface="NTR"/>
              <a:buChar char="–"/>
              <a:defRPr b="0" i="0" sz="2000" u="none" cap="none" strike="noStrike">
                <a:solidFill>
                  <a:schemeClr val="dk1"/>
                </a:solidFill>
                <a:latin typeface="Arial"/>
                <a:ea typeface="Arial"/>
                <a:cs typeface="Arial"/>
                <a:sym typeface="Arial"/>
              </a:defRPr>
            </a:lvl5pPr>
            <a:lvl6pPr indent="-397891" lvl="5" marL="2743200" marR="0" rtl="0" algn="l">
              <a:spcBef>
                <a:spcPts val="600"/>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6pPr>
            <a:lvl7pPr indent="-397891" lvl="6" marL="32004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7pPr>
            <a:lvl8pPr indent="-397890" lvl="7" marL="36576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8pPr>
            <a:lvl9pPr indent="-397890" lvl="8" marL="41148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9pPr>
          </a:lstStyle>
          <a:p/>
        </p:txBody>
      </p:sp>
      <p:sp>
        <p:nvSpPr>
          <p:cNvPr id="47" name="Google Shape;47;p43"/>
          <p:cNvSpPr txBox="1"/>
          <p:nvPr>
            <p:ph idx="4" type="body"/>
          </p:nvPr>
        </p:nvSpPr>
        <p:spPr>
          <a:xfrm>
            <a:off x="9036696" y="2056886"/>
            <a:ext cx="2743915" cy="2986087"/>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Clr>
                <a:schemeClr val="accent6"/>
              </a:buClr>
              <a:buSzPts val="2000"/>
              <a:buFont typeface="Arial"/>
              <a:buNone/>
              <a:defRPr b="0" i="0" sz="2000" u="none" cap="none" strike="noStrike">
                <a:solidFill>
                  <a:schemeClr val="dk1"/>
                </a:solidFill>
                <a:latin typeface="Arial"/>
                <a:ea typeface="Arial"/>
                <a:cs typeface="Arial"/>
                <a:sym typeface="Arial"/>
              </a:defRPr>
            </a:lvl1pPr>
            <a:lvl2pPr indent="-355600" lvl="1" marL="914400" marR="0" rtl="0" algn="l">
              <a:spcBef>
                <a:spcPts val="1200"/>
              </a:spcBef>
              <a:spcAft>
                <a:spcPts val="0"/>
              </a:spcAft>
              <a:buClr>
                <a:schemeClr val="accent6"/>
              </a:buClr>
              <a:buSzPts val="2000"/>
              <a:buFont typeface="Noto Sans Symbols"/>
              <a:buChar char="▪"/>
              <a:defRPr b="0" i="0" sz="2000" u="none" cap="none" strike="noStrike">
                <a:solidFill>
                  <a:schemeClr val="dk1"/>
                </a:solidFill>
                <a:latin typeface="Arial"/>
                <a:ea typeface="Arial"/>
                <a:cs typeface="Arial"/>
                <a:sym typeface="Arial"/>
              </a:defRPr>
            </a:lvl2pPr>
            <a:lvl3pPr indent="-355600" lvl="2" marL="1371600" marR="0" rtl="0" algn="l">
              <a:spcBef>
                <a:spcPts val="600"/>
              </a:spcBef>
              <a:spcAft>
                <a:spcPts val="0"/>
              </a:spcAft>
              <a:buClr>
                <a:schemeClr val="accent6"/>
              </a:buClr>
              <a:buSzPts val="2000"/>
              <a:buFont typeface="Arial"/>
              <a:buChar char="•"/>
              <a:defRPr b="0" i="0" sz="2000" u="none" cap="none" strike="noStrike">
                <a:solidFill>
                  <a:schemeClr val="dk1"/>
                </a:solidFill>
                <a:latin typeface="Arial"/>
                <a:ea typeface="Arial"/>
                <a:cs typeface="Arial"/>
                <a:sym typeface="Arial"/>
              </a:defRPr>
            </a:lvl3pPr>
            <a:lvl4pPr indent="-355600" lvl="3" marL="1828800" marR="0" rtl="0" algn="l">
              <a:spcBef>
                <a:spcPts val="600"/>
              </a:spcBef>
              <a:spcAft>
                <a:spcPts val="0"/>
              </a:spcAft>
              <a:buClr>
                <a:schemeClr val="accent6"/>
              </a:buClr>
              <a:buSzPts val="2000"/>
              <a:buFont typeface="NTR"/>
              <a:buChar char="–"/>
              <a:defRPr b="0" i="0" sz="2000" u="none" cap="none" strike="noStrike">
                <a:solidFill>
                  <a:schemeClr val="dk1"/>
                </a:solidFill>
                <a:latin typeface="Arial"/>
                <a:ea typeface="Arial"/>
                <a:cs typeface="Arial"/>
                <a:sym typeface="Arial"/>
              </a:defRPr>
            </a:lvl4pPr>
            <a:lvl5pPr indent="-355600" lvl="4" marL="2286000" marR="0" rtl="0" algn="l">
              <a:spcBef>
                <a:spcPts val="600"/>
              </a:spcBef>
              <a:spcAft>
                <a:spcPts val="0"/>
              </a:spcAft>
              <a:buClr>
                <a:schemeClr val="accent6"/>
              </a:buClr>
              <a:buSzPts val="2000"/>
              <a:buFont typeface="NTR"/>
              <a:buChar char="–"/>
              <a:defRPr b="0" i="0" sz="2000" u="none" cap="none" strike="noStrike">
                <a:solidFill>
                  <a:schemeClr val="dk1"/>
                </a:solidFill>
                <a:latin typeface="Arial"/>
                <a:ea typeface="Arial"/>
                <a:cs typeface="Arial"/>
                <a:sym typeface="Arial"/>
              </a:defRPr>
            </a:lvl5pPr>
            <a:lvl6pPr indent="-397891" lvl="5" marL="2743200" marR="0" rtl="0" algn="l">
              <a:spcBef>
                <a:spcPts val="600"/>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6pPr>
            <a:lvl7pPr indent="-397891" lvl="6" marL="32004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7pPr>
            <a:lvl8pPr indent="-397890" lvl="7" marL="36576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8pPr>
            <a:lvl9pPr indent="-397890" lvl="8" marL="41148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9pPr>
          </a:lstStyle>
          <a:p/>
        </p:txBody>
      </p:sp>
      <p:sp>
        <p:nvSpPr>
          <p:cNvPr id="48" name="Google Shape;48;p43"/>
          <p:cNvSpPr txBox="1"/>
          <p:nvPr>
            <p:ph idx="10" type="dt"/>
          </p:nvPr>
        </p:nvSpPr>
        <p:spPr>
          <a:xfrm>
            <a:off x="623459" y="6356351"/>
            <a:ext cx="2743915"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A8A8A"/>
              </a:buClr>
              <a:buSzPts val="1200"/>
              <a:buFont typeface="Arial"/>
              <a:buNone/>
              <a:defRPr sz="1200">
                <a:solidFill>
                  <a:srgbClr val="8A8A8A"/>
                </a:solidFill>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 Col Text and Picture">
  <p:cSld name="1 Col Text and Picture">
    <p:spTree>
      <p:nvGrpSpPr>
        <p:cNvPr id="49" name="Shape 49"/>
        <p:cNvGrpSpPr/>
        <p:nvPr/>
      </p:nvGrpSpPr>
      <p:grpSpPr>
        <a:xfrm>
          <a:off x="0" y="0"/>
          <a:ext cx="0" cy="0"/>
          <a:chOff x="0" y="0"/>
          <a:chExt cx="0" cy="0"/>
        </a:xfrm>
      </p:grpSpPr>
      <p:sp>
        <p:nvSpPr>
          <p:cNvPr id="50" name="Google Shape;50;p44"/>
          <p:cNvSpPr txBox="1"/>
          <p:nvPr>
            <p:ph type="title"/>
          </p:nvPr>
        </p:nvSpPr>
        <p:spPr>
          <a:xfrm>
            <a:off x="623460" y="1154181"/>
            <a:ext cx="10515163" cy="64891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6"/>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44"/>
          <p:cNvSpPr txBox="1"/>
          <p:nvPr>
            <p:ph idx="1" type="body"/>
          </p:nvPr>
        </p:nvSpPr>
        <p:spPr>
          <a:xfrm>
            <a:off x="624052" y="2040641"/>
            <a:ext cx="5249959" cy="2986087"/>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0"/>
              </a:spcBef>
              <a:spcAft>
                <a:spcPts val="0"/>
              </a:spcAft>
              <a:buClr>
                <a:schemeClr val="accent6"/>
              </a:buClr>
              <a:buSzPts val="2400"/>
              <a:buFont typeface="Noto Sans Symbols"/>
              <a:buChar char="▪"/>
              <a:defRPr b="0" i="0" sz="2400" u="none" cap="none" strike="noStrike">
                <a:solidFill>
                  <a:schemeClr val="dk1"/>
                </a:solidFill>
                <a:latin typeface="Arial"/>
                <a:ea typeface="Arial"/>
                <a:cs typeface="Arial"/>
                <a:sym typeface="Arial"/>
              </a:defRPr>
            </a:lvl1pPr>
            <a:lvl2pPr indent="-381000" lvl="1" marL="914400" marR="0" rtl="0" algn="l">
              <a:spcBef>
                <a:spcPts val="800"/>
              </a:spcBef>
              <a:spcAft>
                <a:spcPts val="0"/>
              </a:spcAft>
              <a:buClr>
                <a:schemeClr val="accent6"/>
              </a:buClr>
              <a:buSzPts val="2400"/>
              <a:buFont typeface="Noto Sans Symbols"/>
              <a:buChar char="▪"/>
              <a:defRPr b="0" i="0" sz="2400" u="none" cap="none" strike="noStrike">
                <a:solidFill>
                  <a:schemeClr val="dk1"/>
                </a:solidFill>
                <a:latin typeface="Arial"/>
                <a:ea typeface="Arial"/>
                <a:cs typeface="Arial"/>
                <a:sym typeface="Arial"/>
              </a:defRPr>
            </a:lvl2pPr>
            <a:lvl3pPr indent="-381000" lvl="2" marL="1371600" marR="0" rtl="0" algn="l">
              <a:spcBef>
                <a:spcPts val="800"/>
              </a:spcBef>
              <a:spcAft>
                <a:spcPts val="0"/>
              </a:spcAft>
              <a:buClr>
                <a:schemeClr val="accent6"/>
              </a:buClr>
              <a:buSzPts val="2400"/>
              <a:buFont typeface="Arial"/>
              <a:buChar char="•"/>
              <a:defRPr b="0" i="0" sz="2400" u="none" cap="none" strike="noStrike">
                <a:solidFill>
                  <a:schemeClr val="dk1"/>
                </a:solidFill>
                <a:latin typeface="Arial"/>
                <a:ea typeface="Arial"/>
                <a:cs typeface="Arial"/>
                <a:sym typeface="Arial"/>
              </a:defRPr>
            </a:lvl3pPr>
            <a:lvl4pPr indent="-381000" lvl="3" marL="1828800" marR="0" rtl="0" algn="l">
              <a:spcBef>
                <a:spcPts val="800"/>
              </a:spcBef>
              <a:spcAft>
                <a:spcPts val="0"/>
              </a:spcAft>
              <a:buClr>
                <a:schemeClr val="accent6"/>
              </a:buClr>
              <a:buSzPts val="2400"/>
              <a:buFont typeface="NTR"/>
              <a:buChar char="–"/>
              <a:defRPr b="0" i="0" sz="2400" u="none" cap="none" strike="noStrike">
                <a:solidFill>
                  <a:schemeClr val="dk1"/>
                </a:solidFill>
                <a:latin typeface="Arial"/>
                <a:ea typeface="Arial"/>
                <a:cs typeface="Arial"/>
                <a:sym typeface="Arial"/>
              </a:defRPr>
            </a:lvl4pPr>
            <a:lvl5pPr indent="-381000" lvl="4" marL="2286000" marR="0" rtl="0" algn="l">
              <a:spcBef>
                <a:spcPts val="800"/>
              </a:spcBef>
              <a:spcAft>
                <a:spcPts val="0"/>
              </a:spcAft>
              <a:buClr>
                <a:schemeClr val="accent6"/>
              </a:buClr>
              <a:buSzPts val="2400"/>
              <a:buFont typeface="NTR"/>
              <a:buChar char="–"/>
              <a:defRPr b="0" i="0" sz="2400" u="none" cap="none" strike="noStrike">
                <a:solidFill>
                  <a:schemeClr val="dk1"/>
                </a:solidFill>
                <a:latin typeface="Arial"/>
                <a:ea typeface="Arial"/>
                <a:cs typeface="Arial"/>
                <a:sym typeface="Arial"/>
              </a:defRPr>
            </a:lvl5pPr>
            <a:lvl6pPr indent="-397891" lvl="5" marL="2743200" marR="0" rtl="0" algn="l">
              <a:spcBef>
                <a:spcPts val="800"/>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6pPr>
            <a:lvl7pPr indent="-397891" lvl="6" marL="32004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7pPr>
            <a:lvl8pPr indent="-397890" lvl="7" marL="36576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8pPr>
            <a:lvl9pPr indent="-397890" lvl="8" marL="41148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9pPr>
          </a:lstStyle>
          <a:p/>
        </p:txBody>
      </p:sp>
      <p:sp>
        <p:nvSpPr>
          <p:cNvPr id="52" name="Google Shape;52;p44"/>
          <p:cNvSpPr/>
          <p:nvPr>
            <p:ph idx="2" type="pic"/>
          </p:nvPr>
        </p:nvSpPr>
        <p:spPr>
          <a:xfrm>
            <a:off x="6096001" y="2042458"/>
            <a:ext cx="5043213" cy="2987675"/>
          </a:xfrm>
          <a:prstGeom prst="rect">
            <a:avLst/>
          </a:prstGeom>
          <a:noFill/>
          <a:ln>
            <a:noFill/>
          </a:ln>
        </p:spPr>
        <p:txBody>
          <a:bodyPr anchorCtr="0" anchor="ctr" bIns="45700" lIns="91425" spcFirstLastPara="1" rIns="91425" wrap="square" tIns="45700">
            <a:noAutofit/>
          </a:bodyPr>
          <a:lstStyle>
            <a:lvl1pPr lvl="0" marR="0" rtl="0" algn="ctr">
              <a:spcBef>
                <a:spcPts val="280"/>
              </a:spcBef>
              <a:spcAft>
                <a:spcPts val="0"/>
              </a:spcAft>
              <a:buClr>
                <a:schemeClr val="accent6"/>
              </a:buClr>
              <a:buSzPts val="1400"/>
              <a:buFont typeface="Arial"/>
              <a:buNone/>
              <a:defRPr b="0" i="0" sz="1400" u="none" cap="none" strike="noStrike">
                <a:solidFill>
                  <a:schemeClr val="accent6"/>
                </a:solidFill>
                <a:latin typeface="Arial"/>
                <a:ea typeface="Arial"/>
                <a:cs typeface="Arial"/>
                <a:sym typeface="Arial"/>
              </a:defRPr>
            </a:lvl1pPr>
            <a:lvl2pPr lvl="1" marR="0" rtl="0" algn="l">
              <a:spcBef>
                <a:spcPts val="520"/>
              </a:spcBef>
              <a:spcAft>
                <a:spcPts val="0"/>
              </a:spcAft>
              <a:buClr>
                <a:schemeClr val="accent6"/>
              </a:buClr>
              <a:buSzPts val="2600"/>
              <a:buFont typeface="Noto Sans Symbols"/>
              <a:buChar char="▪"/>
              <a:defRPr b="0" i="0" sz="2600" u="none" cap="none" strike="noStrike">
                <a:solidFill>
                  <a:schemeClr val="dk1"/>
                </a:solidFill>
                <a:latin typeface="Arial"/>
                <a:ea typeface="Arial"/>
                <a:cs typeface="Arial"/>
                <a:sym typeface="Arial"/>
              </a:defRPr>
            </a:lvl2pPr>
            <a:lvl3pPr lvl="2" marR="0" rtl="0" algn="l">
              <a:spcBef>
                <a:spcPts val="520"/>
              </a:spcBef>
              <a:spcAft>
                <a:spcPts val="0"/>
              </a:spcAft>
              <a:buClr>
                <a:schemeClr val="accent6"/>
              </a:buClr>
              <a:buSzPts val="2600"/>
              <a:buFont typeface="Arial"/>
              <a:buChar char="⎯"/>
              <a:defRPr b="0" i="0" sz="2600" u="none" cap="none" strike="noStrike">
                <a:solidFill>
                  <a:schemeClr val="dk1"/>
                </a:solidFill>
                <a:latin typeface="Arial"/>
                <a:ea typeface="Arial"/>
                <a:cs typeface="Arial"/>
                <a:sym typeface="Arial"/>
              </a:defRPr>
            </a:lvl3pPr>
            <a:lvl4pPr lvl="3"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4pPr>
            <a:lvl5pPr lvl="4"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5pPr>
            <a:lvl6pPr lvl="5"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6pPr>
            <a:lvl7pPr lvl="6"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7pPr>
            <a:lvl8pPr lvl="7"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8pPr>
            <a:lvl9pPr lvl="8"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9pPr>
          </a:lstStyle>
          <a:p/>
        </p:txBody>
      </p:sp>
      <p:sp>
        <p:nvSpPr>
          <p:cNvPr id="53" name="Google Shape;53;p44"/>
          <p:cNvSpPr txBox="1"/>
          <p:nvPr>
            <p:ph idx="10" type="dt"/>
          </p:nvPr>
        </p:nvSpPr>
        <p:spPr>
          <a:xfrm>
            <a:off x="623459" y="6356351"/>
            <a:ext cx="2743915"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A8A8A"/>
              </a:buClr>
              <a:buSzPts val="1200"/>
              <a:buFont typeface="Arial"/>
              <a:buNone/>
              <a:defRPr sz="1200">
                <a:solidFill>
                  <a:srgbClr val="8A8A8A"/>
                </a:solidFill>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ullets">
  <p:cSld name="Bullets">
    <p:spTree>
      <p:nvGrpSpPr>
        <p:cNvPr id="54" name="Shape 54"/>
        <p:cNvGrpSpPr/>
        <p:nvPr/>
      </p:nvGrpSpPr>
      <p:grpSpPr>
        <a:xfrm>
          <a:off x="0" y="0"/>
          <a:ext cx="0" cy="0"/>
          <a:chOff x="0" y="0"/>
          <a:chExt cx="0" cy="0"/>
        </a:xfrm>
      </p:grpSpPr>
      <p:sp>
        <p:nvSpPr>
          <p:cNvPr id="55" name="Google Shape;55;p45"/>
          <p:cNvSpPr txBox="1"/>
          <p:nvPr>
            <p:ph type="title"/>
          </p:nvPr>
        </p:nvSpPr>
        <p:spPr>
          <a:xfrm>
            <a:off x="623459" y="1136035"/>
            <a:ext cx="10797792" cy="64891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45"/>
          <p:cNvSpPr/>
          <p:nvPr>
            <p:ph idx="2" type="pic"/>
          </p:nvPr>
        </p:nvSpPr>
        <p:spPr>
          <a:xfrm>
            <a:off x="623460" y="1371601"/>
            <a:ext cx="10941633" cy="4246879"/>
          </a:xfrm>
          <a:prstGeom prst="rect">
            <a:avLst/>
          </a:prstGeom>
          <a:noFill/>
          <a:ln>
            <a:noFill/>
          </a:ln>
        </p:spPr>
        <p:txBody>
          <a:bodyPr anchorCtr="0" anchor="ctr" bIns="45700" lIns="91425" spcFirstLastPara="1" rIns="91425" wrap="square" tIns="45700">
            <a:noAutofit/>
          </a:bodyPr>
          <a:lstStyle>
            <a:lvl1pPr lvl="0" marR="0" rtl="0" algn="ctr">
              <a:spcBef>
                <a:spcPts val="280"/>
              </a:spcBef>
              <a:spcAft>
                <a:spcPts val="0"/>
              </a:spcAft>
              <a:buClr>
                <a:schemeClr val="accent6"/>
              </a:buClr>
              <a:buSzPts val="1400"/>
              <a:buFont typeface="Arial"/>
              <a:buNone/>
              <a:defRPr b="0" i="0" sz="1400" u="none" cap="none" strike="noStrike">
                <a:solidFill>
                  <a:schemeClr val="accent6"/>
                </a:solidFill>
                <a:latin typeface="Arial"/>
                <a:ea typeface="Arial"/>
                <a:cs typeface="Arial"/>
                <a:sym typeface="Arial"/>
              </a:defRPr>
            </a:lvl1pPr>
            <a:lvl2pPr lvl="1" marR="0" rtl="0" algn="l">
              <a:spcBef>
                <a:spcPts val="520"/>
              </a:spcBef>
              <a:spcAft>
                <a:spcPts val="0"/>
              </a:spcAft>
              <a:buClr>
                <a:schemeClr val="accent6"/>
              </a:buClr>
              <a:buSzPts val="2600"/>
              <a:buFont typeface="Noto Sans Symbols"/>
              <a:buChar char="▪"/>
              <a:defRPr b="0" i="0" sz="2600" u="none" cap="none" strike="noStrike">
                <a:solidFill>
                  <a:schemeClr val="dk1"/>
                </a:solidFill>
                <a:latin typeface="Arial"/>
                <a:ea typeface="Arial"/>
                <a:cs typeface="Arial"/>
                <a:sym typeface="Arial"/>
              </a:defRPr>
            </a:lvl2pPr>
            <a:lvl3pPr lvl="2" marR="0" rtl="0" algn="l">
              <a:spcBef>
                <a:spcPts val="520"/>
              </a:spcBef>
              <a:spcAft>
                <a:spcPts val="0"/>
              </a:spcAft>
              <a:buClr>
                <a:schemeClr val="accent6"/>
              </a:buClr>
              <a:buSzPts val="2600"/>
              <a:buFont typeface="Arial"/>
              <a:buChar char="⎯"/>
              <a:defRPr b="0" i="0" sz="2600" u="none" cap="none" strike="noStrike">
                <a:solidFill>
                  <a:schemeClr val="dk1"/>
                </a:solidFill>
                <a:latin typeface="Arial"/>
                <a:ea typeface="Arial"/>
                <a:cs typeface="Arial"/>
                <a:sym typeface="Arial"/>
              </a:defRPr>
            </a:lvl3pPr>
            <a:lvl4pPr lvl="3"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4pPr>
            <a:lvl5pPr lvl="4"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5pPr>
            <a:lvl6pPr lvl="5"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6pPr>
            <a:lvl7pPr lvl="6"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7pPr>
            <a:lvl8pPr lvl="7"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8pPr>
            <a:lvl9pPr lvl="8"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9pPr>
          </a:lstStyle>
          <a:p/>
        </p:txBody>
      </p:sp>
      <p:sp>
        <p:nvSpPr>
          <p:cNvPr id="57" name="Google Shape;57;p45"/>
          <p:cNvSpPr txBox="1"/>
          <p:nvPr>
            <p:ph idx="10" type="dt"/>
          </p:nvPr>
        </p:nvSpPr>
        <p:spPr>
          <a:xfrm>
            <a:off x="623459" y="6356351"/>
            <a:ext cx="2743915"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A8A8A"/>
              </a:buClr>
              <a:buSzPts val="1200"/>
              <a:buFont typeface="Arial"/>
              <a:buNone/>
              <a:defRPr sz="1200">
                <a:solidFill>
                  <a:srgbClr val="8A8A8A"/>
                </a:solidFill>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 column paragraphs and bullets">
  <p:cSld name="1 column paragraphs and bullets">
    <p:spTree>
      <p:nvGrpSpPr>
        <p:cNvPr id="58" name="Shape 58"/>
        <p:cNvGrpSpPr/>
        <p:nvPr/>
      </p:nvGrpSpPr>
      <p:grpSpPr>
        <a:xfrm>
          <a:off x="0" y="0"/>
          <a:ext cx="0" cy="0"/>
          <a:chOff x="0" y="0"/>
          <a:chExt cx="0" cy="0"/>
        </a:xfrm>
      </p:grpSpPr>
      <p:sp>
        <p:nvSpPr>
          <p:cNvPr id="59" name="Google Shape;59;p46"/>
          <p:cNvSpPr txBox="1"/>
          <p:nvPr>
            <p:ph type="title"/>
          </p:nvPr>
        </p:nvSpPr>
        <p:spPr>
          <a:xfrm>
            <a:off x="623460" y="1145792"/>
            <a:ext cx="10515163" cy="64891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6"/>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46"/>
          <p:cNvSpPr txBox="1"/>
          <p:nvPr>
            <p:ph idx="1" type="body"/>
          </p:nvPr>
        </p:nvSpPr>
        <p:spPr>
          <a:xfrm>
            <a:off x="624052" y="2032252"/>
            <a:ext cx="9605131" cy="2986087"/>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Clr>
                <a:schemeClr val="accent6"/>
              </a:buClr>
              <a:buSzPts val="2400"/>
              <a:buFont typeface="Noto Sans Symbols"/>
              <a:buNone/>
              <a:defRPr b="0" i="0" sz="2400" u="none" cap="none" strike="noStrike">
                <a:solidFill>
                  <a:schemeClr val="dk1"/>
                </a:solidFill>
                <a:latin typeface="Arial"/>
                <a:ea typeface="Arial"/>
                <a:cs typeface="Arial"/>
                <a:sym typeface="Arial"/>
              </a:defRPr>
            </a:lvl1pPr>
            <a:lvl2pPr indent="-228600" lvl="1" marL="914400" marR="0" rtl="0" algn="l">
              <a:spcBef>
                <a:spcPts val="1200"/>
              </a:spcBef>
              <a:spcAft>
                <a:spcPts val="0"/>
              </a:spcAft>
              <a:buClr>
                <a:schemeClr val="accent6"/>
              </a:buClr>
              <a:buSzPts val="2200"/>
              <a:buFont typeface="Noto Sans Symbols"/>
              <a:buNone/>
              <a:defRPr b="0" i="0" sz="2200" u="none" cap="none" strike="noStrike">
                <a:solidFill>
                  <a:schemeClr val="dk1"/>
                </a:solidFill>
                <a:latin typeface="Arial"/>
                <a:ea typeface="Arial"/>
                <a:cs typeface="Arial"/>
                <a:sym typeface="Arial"/>
              </a:defRPr>
            </a:lvl2pPr>
            <a:lvl3pPr indent="-228600" lvl="2" marL="1371600" marR="0" rtl="0" algn="l">
              <a:spcBef>
                <a:spcPts val="600"/>
              </a:spcBef>
              <a:spcAft>
                <a:spcPts val="0"/>
              </a:spcAft>
              <a:buClr>
                <a:schemeClr val="accent6"/>
              </a:buClr>
              <a:buSzPts val="2200"/>
              <a:buFont typeface="Arial"/>
              <a:buNone/>
              <a:defRPr b="0" i="0" sz="2200" u="none" cap="none" strike="noStrike">
                <a:solidFill>
                  <a:schemeClr val="dk1"/>
                </a:solidFill>
                <a:latin typeface="Arial"/>
                <a:ea typeface="Arial"/>
                <a:cs typeface="Arial"/>
                <a:sym typeface="Arial"/>
              </a:defRPr>
            </a:lvl3pPr>
            <a:lvl4pPr indent="-228600" lvl="3" marL="1828800" marR="0" rtl="0" algn="l">
              <a:spcBef>
                <a:spcPts val="600"/>
              </a:spcBef>
              <a:spcAft>
                <a:spcPts val="0"/>
              </a:spcAft>
              <a:buClr>
                <a:schemeClr val="accent6"/>
              </a:buClr>
              <a:buSzPts val="2200"/>
              <a:buFont typeface="Arial"/>
              <a:buNone/>
              <a:defRPr b="0" i="0" sz="2200" u="none" cap="none" strike="noStrike">
                <a:solidFill>
                  <a:schemeClr val="dk1"/>
                </a:solidFill>
                <a:latin typeface="Arial"/>
                <a:ea typeface="Arial"/>
                <a:cs typeface="Arial"/>
                <a:sym typeface="Arial"/>
              </a:defRPr>
            </a:lvl4pPr>
            <a:lvl5pPr indent="-228600" lvl="4" marL="2286000" marR="0" rtl="0" algn="l">
              <a:spcBef>
                <a:spcPts val="600"/>
              </a:spcBef>
              <a:spcAft>
                <a:spcPts val="0"/>
              </a:spcAft>
              <a:buClr>
                <a:schemeClr val="accent6"/>
              </a:buClr>
              <a:buSzPts val="2200"/>
              <a:buFont typeface="Arial"/>
              <a:buNone/>
              <a:defRPr b="0" i="0" sz="2200" u="none" cap="none" strike="noStrike">
                <a:solidFill>
                  <a:schemeClr val="dk1"/>
                </a:solidFill>
                <a:latin typeface="Arial"/>
                <a:ea typeface="Arial"/>
                <a:cs typeface="Arial"/>
                <a:sym typeface="Arial"/>
              </a:defRPr>
            </a:lvl5pPr>
            <a:lvl6pPr indent="-397891" lvl="5" marL="2743200" marR="0" rtl="0" algn="l">
              <a:spcBef>
                <a:spcPts val="600"/>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6pPr>
            <a:lvl7pPr indent="-397891" lvl="6" marL="32004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7pPr>
            <a:lvl8pPr indent="-397890" lvl="7" marL="36576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8pPr>
            <a:lvl9pPr indent="-397890" lvl="8" marL="41148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9pPr>
          </a:lstStyle>
          <a:p/>
        </p:txBody>
      </p:sp>
      <p:sp>
        <p:nvSpPr>
          <p:cNvPr id="61" name="Google Shape;61;p46"/>
          <p:cNvSpPr txBox="1"/>
          <p:nvPr>
            <p:ph idx="10" type="dt"/>
          </p:nvPr>
        </p:nvSpPr>
        <p:spPr>
          <a:xfrm>
            <a:off x="623459" y="6356351"/>
            <a:ext cx="2743915"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A8A8A"/>
              </a:buClr>
              <a:buSzPts val="1200"/>
              <a:buFont typeface="Arial"/>
              <a:buNone/>
              <a:defRPr sz="1200">
                <a:solidFill>
                  <a:srgbClr val="8A8A8A"/>
                </a:solidFill>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2.png"/><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9" Type="http://schemas.openxmlformats.org/officeDocument/2006/relationships/theme" Target="../theme/theme3.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DDDCD3"/>
            </a:gs>
            <a:gs pos="99000">
              <a:srgbClr val="F8F6F0"/>
            </a:gs>
            <a:gs pos="100000">
              <a:srgbClr val="F8F6F0"/>
            </a:gs>
          </a:gsLst>
          <a:lin ang="0" scaled="0"/>
        </a:gradFill>
      </p:bgPr>
    </p:bg>
    <p:spTree>
      <p:nvGrpSpPr>
        <p:cNvPr id="9" name="Shape 9"/>
        <p:cNvGrpSpPr/>
        <p:nvPr/>
      </p:nvGrpSpPr>
      <p:grpSpPr>
        <a:xfrm>
          <a:off x="0" y="0"/>
          <a:ext cx="0" cy="0"/>
          <a:chOff x="0" y="0"/>
          <a:chExt cx="0" cy="0"/>
        </a:xfrm>
      </p:grpSpPr>
      <p:sp>
        <p:nvSpPr>
          <p:cNvPr id="10" name="Google Shape;10;p36"/>
          <p:cNvSpPr txBox="1"/>
          <p:nvPr>
            <p:ph type="title"/>
          </p:nvPr>
        </p:nvSpPr>
        <p:spPr>
          <a:xfrm>
            <a:off x="2948888" y="2691240"/>
            <a:ext cx="8534401" cy="1143000"/>
          </a:xfrm>
          <a:prstGeom prst="rect">
            <a:avLst/>
          </a:prstGeom>
          <a:noFill/>
          <a:ln>
            <a:noFill/>
          </a:ln>
        </p:spPr>
        <p:txBody>
          <a:bodyPr anchorCtr="0" anchor="ctr" bIns="45700" lIns="91425" spcFirstLastPara="1" rIns="91425" wrap="square" tIns="45700">
            <a:normAutofit/>
          </a:bodyPr>
          <a:lstStyle>
            <a:lvl1pPr lvl="0" marR="0" rtl="0" algn="l">
              <a:spcBef>
                <a:spcPts val="0"/>
              </a:spcBef>
              <a:spcAft>
                <a:spcPts val="0"/>
              </a:spcAft>
              <a:buClr>
                <a:schemeClr val="accent1"/>
              </a:buClr>
              <a:buSzPts val="4200"/>
              <a:buFont typeface="Arial"/>
              <a:buNone/>
              <a:defRPr b="0" i="0" sz="4200" u="none" cap="none" strike="noStrike">
                <a:solidFill>
                  <a:schemeClr val="accen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pic>
        <p:nvPicPr>
          <p:cNvPr id="11" name="Google Shape;11;p36"/>
          <p:cNvPicPr preferRelativeResize="0"/>
          <p:nvPr/>
        </p:nvPicPr>
        <p:blipFill rotWithShape="1">
          <a:blip r:embed="rId1">
            <a:alphaModFix amt="26000"/>
          </a:blip>
          <a:srcRect b="0" l="0" r="0" t="0"/>
          <a:stretch/>
        </p:blipFill>
        <p:spPr>
          <a:xfrm>
            <a:off x="264849" y="0"/>
            <a:ext cx="1262984" cy="6858000"/>
          </a:xfrm>
          <a:prstGeom prst="rect">
            <a:avLst/>
          </a:prstGeom>
          <a:noFill/>
          <a:ln>
            <a:noFill/>
          </a:ln>
        </p:spPr>
      </p:pic>
      <p:pic>
        <p:nvPicPr>
          <p:cNvPr descr="A picture containing icon&#10;&#10;Description automatically generated" id="12" name="Google Shape;12;p36"/>
          <p:cNvPicPr preferRelativeResize="0"/>
          <p:nvPr/>
        </p:nvPicPr>
        <p:blipFill rotWithShape="1">
          <a:blip r:embed="rId2">
            <a:alphaModFix/>
          </a:blip>
          <a:srcRect b="0" l="0" r="0" t="0"/>
          <a:stretch/>
        </p:blipFill>
        <p:spPr>
          <a:xfrm>
            <a:off x="7967791" y="5995243"/>
            <a:ext cx="3515497" cy="615442"/>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3"/>
    <p:sldLayoutId id="2147483650" r:id="rId4"/>
  </p:sldLayoutIdLst>
  <p:transition spd="slow">
    <p:fade/>
  </p:transition>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0" name="Shape 20"/>
        <p:cNvGrpSpPr/>
        <p:nvPr/>
      </p:nvGrpSpPr>
      <p:grpSpPr>
        <a:xfrm>
          <a:off x="0" y="0"/>
          <a:ext cx="0" cy="0"/>
          <a:chOff x="0" y="0"/>
          <a:chExt cx="0" cy="0"/>
        </a:xfrm>
      </p:grpSpPr>
      <p:sp>
        <p:nvSpPr>
          <p:cNvPr id="21" name="Google Shape;21;p38"/>
          <p:cNvSpPr txBox="1"/>
          <p:nvPr>
            <p:ph type="title"/>
          </p:nvPr>
        </p:nvSpPr>
        <p:spPr>
          <a:xfrm>
            <a:off x="623459" y="1136035"/>
            <a:ext cx="10797792" cy="648915"/>
          </a:xfrm>
          <a:prstGeom prst="rect">
            <a:avLst/>
          </a:prstGeom>
          <a:noFill/>
          <a:ln>
            <a:noFill/>
          </a:ln>
        </p:spPr>
        <p:txBody>
          <a:bodyPr anchorCtr="0" anchor="t" bIns="45700" lIns="91425" spcFirstLastPara="1" rIns="91425" wrap="square" tIns="45700">
            <a:normAutofit/>
          </a:bodyPr>
          <a:lstStyle>
            <a:lvl1pPr lvl="0" marR="0" rtl="0" algn="l">
              <a:spcBef>
                <a:spcPts val="0"/>
              </a:spcBef>
              <a:spcAft>
                <a:spcPts val="0"/>
              </a:spcAft>
              <a:buClr>
                <a:schemeClr val="accent6"/>
              </a:buClr>
              <a:buSzPts val="3466"/>
              <a:buFont typeface="Arial"/>
              <a:buNone/>
              <a:defRPr b="0" i="0" sz="3466" u="none" cap="none" strike="noStrike">
                <a:solidFill>
                  <a:schemeClr val="accent6"/>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2" name="Google Shape;22;p38"/>
          <p:cNvSpPr/>
          <p:nvPr/>
        </p:nvSpPr>
        <p:spPr>
          <a:xfrm>
            <a:off x="1" y="1"/>
            <a:ext cx="12192000" cy="728547"/>
          </a:xfrm>
          <a:prstGeom prst="rect">
            <a:avLst/>
          </a:prstGeom>
          <a:gradFill>
            <a:gsLst>
              <a:gs pos="0">
                <a:srgbClr val="15294E"/>
              </a:gs>
              <a:gs pos="23000">
                <a:srgbClr val="15294E"/>
              </a:gs>
              <a:gs pos="100000">
                <a:schemeClr val="accent4"/>
              </a:gs>
            </a:gsLst>
            <a:lin ang="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2399"/>
              <a:buFont typeface="Arial"/>
              <a:buNone/>
            </a:pPr>
            <a:r>
              <a:t/>
            </a:r>
            <a:endParaRPr b="0" i="0" sz="2399" u="none" cap="none" strike="noStrike">
              <a:solidFill>
                <a:schemeClr val="lt1"/>
              </a:solidFill>
              <a:latin typeface="Arial"/>
              <a:ea typeface="Arial"/>
              <a:cs typeface="Arial"/>
              <a:sym typeface="Arial"/>
            </a:endParaRPr>
          </a:p>
        </p:txBody>
      </p:sp>
      <p:sp>
        <p:nvSpPr>
          <p:cNvPr id="23" name="Google Shape;23;p38"/>
          <p:cNvSpPr/>
          <p:nvPr/>
        </p:nvSpPr>
        <p:spPr>
          <a:xfrm>
            <a:off x="11616593" y="220765"/>
            <a:ext cx="307776" cy="307696"/>
          </a:xfrm>
          <a:prstGeom prst="ellipse">
            <a:avLst/>
          </a:prstGeom>
          <a:solidFill>
            <a:schemeClr val="accent6"/>
          </a:solidFill>
          <a:ln>
            <a:noFill/>
          </a:ln>
        </p:spPr>
        <p:txBody>
          <a:bodyPr anchorCtr="0" anchor="ctr" bIns="60925" lIns="121875" spcFirstLastPara="1" rIns="121875" wrap="square" tIns="60925">
            <a:noAutofit/>
          </a:bodyPr>
          <a:lstStyle/>
          <a:p>
            <a:pPr indent="0" lvl="0" marL="0" marR="0" rtl="0" algn="ctr">
              <a:lnSpc>
                <a:spcPct val="100000"/>
              </a:lnSpc>
              <a:spcBef>
                <a:spcPts val="0"/>
              </a:spcBef>
              <a:spcAft>
                <a:spcPts val="0"/>
              </a:spcAft>
              <a:buClr>
                <a:srgbClr val="000000"/>
              </a:buClr>
              <a:buSzPts val="2487"/>
              <a:buFont typeface="Arial"/>
              <a:buNone/>
            </a:pPr>
            <a:r>
              <a:t/>
            </a:r>
            <a:endParaRPr b="0" i="0" sz="2487" u="none" cap="none" strike="noStrike">
              <a:solidFill>
                <a:schemeClr val="lt1"/>
              </a:solidFill>
              <a:latin typeface="Arial"/>
              <a:ea typeface="Arial"/>
              <a:cs typeface="Arial"/>
              <a:sym typeface="Arial"/>
            </a:endParaRPr>
          </a:p>
        </p:txBody>
      </p:sp>
      <p:sp>
        <p:nvSpPr>
          <p:cNvPr id="24" name="Google Shape;24;p38"/>
          <p:cNvSpPr txBox="1"/>
          <p:nvPr/>
        </p:nvSpPr>
        <p:spPr>
          <a:xfrm>
            <a:off x="11568525" y="247655"/>
            <a:ext cx="403913" cy="253916"/>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050"/>
              <a:buFont typeface="Arial"/>
              <a:buNone/>
            </a:pPr>
            <a:fld id="{00000000-1234-1234-1234-123412341234}" type="slidenum">
              <a:rPr b="1" i="0" lang="en-US" sz="1050" u="none" cap="none" strike="noStrike">
                <a:solidFill>
                  <a:schemeClr val="lt1"/>
                </a:solidFill>
                <a:latin typeface="Arial"/>
                <a:ea typeface="Arial"/>
                <a:cs typeface="Arial"/>
                <a:sym typeface="Arial"/>
              </a:rPr>
              <a:t>‹#›</a:t>
            </a:fld>
            <a:endParaRPr b="1" i="0" sz="1050" u="none" cap="none" strike="noStrike">
              <a:solidFill>
                <a:schemeClr val="lt1"/>
              </a:solidFill>
              <a:latin typeface="Arial"/>
              <a:ea typeface="Arial"/>
              <a:cs typeface="Arial"/>
              <a:sym typeface="Arial"/>
            </a:endParaRPr>
          </a:p>
        </p:txBody>
      </p:sp>
      <p:sp>
        <p:nvSpPr>
          <p:cNvPr id="25" name="Google Shape;25;p38"/>
          <p:cNvSpPr txBox="1"/>
          <p:nvPr>
            <p:ph idx="10" type="dt"/>
          </p:nvPr>
        </p:nvSpPr>
        <p:spPr>
          <a:xfrm>
            <a:off x="623459" y="6356351"/>
            <a:ext cx="2743915"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8A8A8A"/>
              </a:buClr>
              <a:buSzPts val="1200"/>
              <a:buFont typeface="Arial"/>
              <a:buNone/>
              <a:defRPr b="0" i="0" sz="1200" u="none" cap="none" strike="noStrike">
                <a:solidFill>
                  <a:srgbClr val="8A8A8A"/>
                </a:solidFill>
                <a:latin typeface="Arial"/>
                <a:ea typeface="Arial"/>
                <a:cs typeface="Arial"/>
                <a:sym typeface="Arial"/>
              </a:defRPr>
            </a:lvl1pPr>
            <a:lvl2pPr lvl="1" marR="0" rtl="0" algn="l">
              <a:lnSpc>
                <a:spcPct val="100000"/>
              </a:lnSpc>
              <a:spcBef>
                <a:spcPts val="0"/>
              </a:spcBef>
              <a:spcAft>
                <a:spcPts val="0"/>
              </a:spcAft>
              <a:buClr>
                <a:srgbClr val="000000"/>
              </a:buClr>
              <a:buSzPts val="1866"/>
              <a:buFont typeface="Arial"/>
              <a:buNone/>
              <a:defRPr b="0" i="0" sz="1866"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866"/>
              <a:buFont typeface="Arial"/>
              <a:buNone/>
              <a:defRPr b="0" i="0" sz="1866"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866"/>
              <a:buFont typeface="Arial"/>
              <a:buNone/>
              <a:defRPr b="0" i="0" sz="1866"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866"/>
              <a:buFont typeface="Arial"/>
              <a:buNone/>
              <a:defRPr b="0" i="0" sz="1866"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866"/>
              <a:buFont typeface="Arial"/>
              <a:buNone/>
              <a:defRPr b="0" i="0" sz="1866"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866"/>
              <a:buFont typeface="Arial"/>
              <a:buNone/>
              <a:defRPr b="0" i="0" sz="1866"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866"/>
              <a:buFont typeface="Arial"/>
              <a:buNone/>
              <a:defRPr b="0" i="0" sz="1866"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866"/>
              <a:buFont typeface="Arial"/>
              <a:buNone/>
              <a:defRPr b="0" i="0" sz="1866" u="none" cap="none" strike="noStrike">
                <a:solidFill>
                  <a:srgbClr val="000000"/>
                </a:solidFill>
                <a:latin typeface="Arial"/>
                <a:ea typeface="Arial"/>
                <a:cs typeface="Arial"/>
                <a:sym typeface="Arial"/>
              </a:defRPr>
            </a:lvl9pPr>
          </a:lstStyle>
          <a:p/>
        </p:txBody>
      </p:sp>
      <p:pic>
        <p:nvPicPr>
          <p:cNvPr descr="A picture containing icon&#10;&#10;Description automatically generated" id="26" name="Google Shape;26;p38"/>
          <p:cNvPicPr preferRelativeResize="0"/>
          <p:nvPr/>
        </p:nvPicPr>
        <p:blipFill rotWithShape="1">
          <a:blip r:embed="rId1">
            <a:alphaModFix/>
          </a:blip>
          <a:srcRect b="0" l="0" r="0" t="0"/>
          <a:stretch/>
        </p:blipFill>
        <p:spPr>
          <a:xfrm>
            <a:off x="9429088" y="6173508"/>
            <a:ext cx="2495281" cy="436837"/>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52" r:id="rId2"/>
    <p:sldLayoutId id="2147483653" r:id="rId3"/>
    <p:sldLayoutId id="2147483654" r:id="rId4"/>
    <p:sldLayoutId id="2147483655" r:id="rId5"/>
    <p:sldLayoutId id="2147483656" r:id="rId6"/>
    <p:sldLayoutId id="2147483657" r:id="rId7"/>
    <p:sldLayoutId id="2147483658" r:id="rId8"/>
  </p:sldLayoutIdLst>
  <p:transition spd="slow">
    <p:fade/>
  </p:transition>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s://www.hcvguidelines.org/"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hyperlink" Target="https://www.hepatitisc.uw.edu/page/clinical-calculators/fib-4"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hyperlink" Target="https://www.hcvguidelines.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0.xml"/><Relationship Id="rId3" Type="http://schemas.openxmlformats.org/officeDocument/2006/relationships/hyperlink" Target="https://www.hcvguidelines.org/"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hyperlink" Target="https://www.hcvguidelines.org/"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hyperlink" Target="http://nccc.ucsf.edu/" TargetMode="External"/><Relationship Id="rId4" Type="http://schemas.openxmlformats.org/officeDocument/2006/relationships/hyperlink" Target="https://www.hcvguidelines.org/"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7.xml"/><Relationship Id="rId3" Type="http://schemas.openxmlformats.org/officeDocument/2006/relationships/hyperlink" Target="https://www.hcvguidelines.org/"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 Id="rId3" Type="http://schemas.openxmlformats.org/officeDocument/2006/relationships/hyperlink" Target="https://www.hcvguidelines.org/"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0.xml"/><Relationship Id="rId3" Type="http://schemas.openxmlformats.org/officeDocument/2006/relationships/hyperlink" Target="https://www.hcvguidelines.org/"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 Id="rId3" Type="http://schemas.openxmlformats.org/officeDocument/2006/relationships/hyperlink" Target="http://www.hcvguidelines.org/full-report/when-and-whom-initiate-hcv-therapy" TargetMode="External"/><Relationship Id="rId4" Type="http://schemas.openxmlformats.org/officeDocument/2006/relationships/hyperlink" Target="https://www.clinicaloptions.com/hepatitis/programs/primary-care/hepatitis-c-update-for-primary-care/slideset?origin=2" TargetMode="External"/><Relationship Id="rId9" Type="http://schemas.openxmlformats.org/officeDocument/2006/relationships/hyperlink" Target="https://www.clinicaloptions.com/hepatitis/programs/hcv-resistance-alert/clinical-thoughts/ct2/page-1?origin=2" TargetMode="External"/><Relationship Id="rId5" Type="http://schemas.openxmlformats.org/officeDocument/2006/relationships/hyperlink" Target="http://www.hcvguidelines.org/full-report/hcv-testing-and-linkage-care" TargetMode="External"/><Relationship Id="rId6" Type="http://schemas.openxmlformats.org/officeDocument/2006/relationships/hyperlink" Target="http://www.hcvguidelines.org/full-report/monitoring-patients-who-are-starting-hepatitis-c-treatment-are-treatment-or-have" TargetMode="External"/><Relationship Id="rId7" Type="http://schemas.openxmlformats.org/officeDocument/2006/relationships/hyperlink" Target="http://www.hcvguidelines.org/" TargetMode="External"/><Relationship Id="rId8" Type="http://schemas.openxmlformats.org/officeDocument/2006/relationships/hyperlink" Target="http://www.hcvguidelines.org/full-report/retreatment-persons-whom-prior-therapy-has-failed"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 Id="rId3" Type="http://schemas.openxmlformats.org/officeDocument/2006/relationships/hyperlink" Target="https://www.hcvguidelines.org/" TargetMode="External"/><Relationship Id="rId4" Type="http://schemas.openxmlformats.org/officeDocument/2006/relationships/hyperlink" Target="https://www.hepatitisc.uw.edu/go/treatment-infection" TargetMode="External"/><Relationship Id="rId5" Type="http://schemas.openxmlformats.org/officeDocument/2006/relationships/hyperlink" Target="https://www.hepatitisb.uw.edu/" TargetMode="External"/><Relationship Id="rId6" Type="http://schemas.openxmlformats.org/officeDocument/2006/relationships/hyperlink" Target="https://www.hiv.uw.edu/go/co-occurring-conditions/hepc-coinfection" TargetMode="External"/><Relationship Id="rId7" Type="http://schemas.openxmlformats.org/officeDocument/2006/relationships/hyperlink" Target="http://nccc.ucsf.edu/"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www.hcvguidelines.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www.hcvguidelines.or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s://www.hcvguidelines.org/"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
          <p:cNvSpPr txBox="1"/>
          <p:nvPr>
            <p:ph type="title"/>
          </p:nvPr>
        </p:nvSpPr>
        <p:spPr>
          <a:xfrm>
            <a:off x="2948888" y="2691240"/>
            <a:ext cx="8534401" cy="11430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accent1"/>
              </a:buClr>
              <a:buSzPts val="3780"/>
              <a:buFont typeface="Arial"/>
              <a:buNone/>
            </a:pPr>
            <a:r>
              <a:rPr lang="en-US" sz="3780"/>
              <a:t>Lesson 1: Pretreatment Evaluation and Fundamentals of Treatment</a:t>
            </a:r>
            <a:endParaRPr/>
          </a:p>
        </p:txBody>
      </p:sp>
      <p:sp>
        <p:nvSpPr>
          <p:cNvPr id="68" name="Google Shape;68;p1"/>
          <p:cNvSpPr txBox="1"/>
          <p:nvPr>
            <p:ph idx="1" type="body"/>
          </p:nvPr>
        </p:nvSpPr>
        <p:spPr>
          <a:xfrm>
            <a:off x="2948888" y="4401202"/>
            <a:ext cx="6957016" cy="495641"/>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rgbClr val="7F7F7F"/>
              </a:buClr>
              <a:buSzPts val="2300"/>
              <a:buNone/>
            </a:pPr>
            <a:r>
              <a:rPr lang="en-US"/>
              <a:t>Section 4: HCV Treatment</a:t>
            </a:r>
            <a:endParaRPr/>
          </a:p>
        </p:txBody>
      </p:sp>
      <p:sp>
        <p:nvSpPr>
          <p:cNvPr id="69" name="Google Shape;69;p1"/>
          <p:cNvSpPr txBox="1"/>
          <p:nvPr>
            <p:ph idx="2" type="body"/>
          </p:nvPr>
        </p:nvSpPr>
        <p:spPr>
          <a:xfrm>
            <a:off x="2948888" y="4896843"/>
            <a:ext cx="6957016" cy="495641"/>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rgbClr val="8096B6"/>
              </a:buClr>
              <a:buSzPts val="2300"/>
              <a:buNone/>
            </a:pPr>
            <a:r>
              <a:rPr lang="en-US"/>
              <a:t>July 2017, updated November 2020</a:t>
            </a:r>
            <a:endParaRP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10"/>
          <p:cNvSpPr txBox="1"/>
          <p:nvPr>
            <p:ph type="title"/>
          </p:nvPr>
        </p:nvSpPr>
        <p:spPr>
          <a:xfrm>
            <a:off x="623460" y="1202374"/>
            <a:ext cx="10515163" cy="64891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6"/>
              </a:buClr>
              <a:buSzPts val="3200"/>
              <a:buFont typeface="Arial"/>
              <a:buNone/>
            </a:pPr>
            <a:r>
              <a:rPr lang="en-US"/>
              <a:t>Timing of Treatment</a:t>
            </a:r>
            <a:endParaRPr/>
          </a:p>
        </p:txBody>
      </p:sp>
      <p:sp>
        <p:nvSpPr>
          <p:cNvPr id="205" name="Google Shape;205;p10"/>
          <p:cNvSpPr txBox="1"/>
          <p:nvPr>
            <p:ph idx="1" type="body"/>
          </p:nvPr>
        </p:nvSpPr>
        <p:spPr>
          <a:xfrm>
            <a:off x="624051" y="2141308"/>
            <a:ext cx="9617437" cy="2986087"/>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accent6"/>
              </a:buClr>
              <a:buSzPts val="2400"/>
              <a:buFont typeface="Noto Sans Symbols"/>
              <a:buChar char="▪"/>
            </a:pPr>
            <a:r>
              <a:rPr lang="en-US"/>
              <a:t>Earlier treatment is preferred, but treatment at later stages also reduces morbidity/mortality</a:t>
            </a:r>
            <a:endParaRPr/>
          </a:p>
          <a:p>
            <a:pPr indent="-342900" lvl="0" marL="342900" rtl="0" algn="l">
              <a:spcBef>
                <a:spcPts val="1200"/>
              </a:spcBef>
              <a:spcAft>
                <a:spcPts val="0"/>
              </a:spcAft>
              <a:buClr>
                <a:schemeClr val="accent6"/>
              </a:buClr>
              <a:buSzPts val="2400"/>
              <a:buFont typeface="Noto Sans Symbols"/>
              <a:buChar char="▪"/>
            </a:pPr>
            <a:r>
              <a:rPr lang="en-US"/>
              <a:t>Acute HCV: treat upon initial diagnosis – improves likelihood of cure, reduces transmission</a:t>
            </a:r>
            <a:endParaRPr/>
          </a:p>
          <a:p>
            <a:pPr indent="-342900" lvl="0" marL="342900" rtl="0" algn="l">
              <a:spcBef>
                <a:spcPts val="1200"/>
              </a:spcBef>
              <a:spcAft>
                <a:spcPts val="0"/>
              </a:spcAft>
              <a:buClr>
                <a:schemeClr val="accent6"/>
              </a:buClr>
              <a:buSzPts val="2400"/>
              <a:buFont typeface="Noto Sans Symbols"/>
              <a:buChar char="▪"/>
            </a:pPr>
            <a:r>
              <a:rPr lang="en-US"/>
              <a:t>Earlier disease/lower-stage fibrosis: increases benefits of SVR</a:t>
            </a:r>
            <a:endParaRPr/>
          </a:p>
          <a:p>
            <a:pPr indent="-342900" lvl="0" marL="342900" rtl="0" algn="l">
              <a:spcBef>
                <a:spcPts val="1200"/>
              </a:spcBef>
              <a:spcAft>
                <a:spcPts val="0"/>
              </a:spcAft>
              <a:buClr>
                <a:schemeClr val="accent6"/>
              </a:buClr>
              <a:buSzPts val="2400"/>
              <a:buFont typeface="Noto Sans Symbols"/>
              <a:buChar char="▪"/>
            </a:pPr>
            <a:r>
              <a:rPr lang="en-US"/>
              <a:t>Later stages, even advanced liver disease: decreases risk of complications, including hepatic decompensation, HCC, and mortality</a:t>
            </a:r>
            <a:endParaRPr/>
          </a:p>
        </p:txBody>
      </p:sp>
      <p:sp>
        <p:nvSpPr>
          <p:cNvPr id="206" name="Google Shape;206;p10"/>
          <p:cNvSpPr txBox="1"/>
          <p:nvPr/>
        </p:nvSpPr>
        <p:spPr>
          <a:xfrm>
            <a:off x="623460" y="6261316"/>
            <a:ext cx="5598436"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AASLD-IDSA, </a:t>
            </a:r>
            <a:r>
              <a:rPr b="0" i="0" lang="en-US" sz="1400" u="sng" cap="none" strike="noStrike">
                <a:solidFill>
                  <a:srgbClr val="000000"/>
                </a:solidFill>
                <a:latin typeface="Arial"/>
                <a:ea typeface="Arial"/>
                <a:cs typeface="Arial"/>
                <a:sym typeface="Arial"/>
                <a:hlinkClick r:id="rId3">
                  <a:extLst>
                    <a:ext uri="{A12FA001-AC4F-418D-AE19-62706E023703}">
                      <ahyp:hlinkClr val="tx"/>
                    </a:ext>
                  </a:extLst>
                </a:hlinkClick>
              </a:rPr>
              <a:t>https://www.hcvguidelines.org/</a:t>
            </a:r>
            <a:endParaRPr b="0" i="0" sz="1400" u="none" cap="none" strike="noStrike">
              <a:solidFill>
                <a:srgbClr val="000000"/>
              </a:solidFill>
              <a:latin typeface="Arial"/>
              <a:ea typeface="Arial"/>
              <a:cs typeface="Arial"/>
              <a:sym typeface="Arial"/>
            </a:endParaRPr>
          </a:p>
        </p:txBody>
      </p:sp>
    </p:spTree>
  </p:cSld>
  <p:clrMapOvr>
    <a:masterClrMapping/>
  </p:clrMapOvr>
  <p:transition spd="slow">
    <p:fade/>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11"/>
          <p:cNvSpPr txBox="1"/>
          <p:nvPr>
            <p:ph type="title"/>
          </p:nvPr>
        </p:nvSpPr>
        <p:spPr>
          <a:xfrm>
            <a:off x="623460" y="1202374"/>
            <a:ext cx="10515163" cy="64891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6"/>
              </a:buClr>
              <a:buSzPts val="2880"/>
              <a:buFont typeface="Arial"/>
              <a:buNone/>
            </a:pPr>
            <a:r>
              <a:rPr lang="en-US" sz="2880"/>
              <a:t>Obtaining Coverage for HCV Treatment</a:t>
            </a:r>
            <a:br>
              <a:rPr lang="en-US" sz="2880"/>
            </a:br>
            <a:endParaRPr sz="2880"/>
          </a:p>
        </p:txBody>
      </p:sp>
      <p:sp>
        <p:nvSpPr>
          <p:cNvPr id="213" name="Google Shape;213;p11"/>
          <p:cNvSpPr txBox="1"/>
          <p:nvPr>
            <p:ph idx="1" type="body"/>
          </p:nvPr>
        </p:nvSpPr>
        <p:spPr>
          <a:xfrm>
            <a:off x="624051" y="2141308"/>
            <a:ext cx="9617437" cy="2986087"/>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accent6"/>
              </a:buClr>
              <a:buSzPts val="2400"/>
              <a:buFont typeface="Noto Sans Symbols"/>
              <a:buChar char="▪"/>
            </a:pPr>
            <a:r>
              <a:rPr lang="en-US"/>
              <a:t>Insurance approval for treatment may vary by insurer. Factors may include:</a:t>
            </a:r>
            <a:endParaRPr/>
          </a:p>
          <a:p>
            <a:pPr indent="-347472" lvl="1" marL="685800" rtl="0" algn="l">
              <a:spcBef>
                <a:spcPts val="1200"/>
              </a:spcBef>
              <a:spcAft>
                <a:spcPts val="0"/>
              </a:spcAft>
              <a:buSzPts val="2400"/>
              <a:buChar char="▪"/>
            </a:pPr>
            <a:r>
              <a:rPr lang="en-US"/>
              <a:t>Fibrosis stage</a:t>
            </a:r>
            <a:endParaRPr/>
          </a:p>
          <a:p>
            <a:pPr indent="-347472" lvl="1" marL="685800" rtl="0" algn="l">
              <a:spcBef>
                <a:spcPts val="600"/>
              </a:spcBef>
              <a:spcAft>
                <a:spcPts val="0"/>
              </a:spcAft>
              <a:buSzPts val="2400"/>
              <a:buChar char="▪"/>
            </a:pPr>
            <a:r>
              <a:rPr lang="en-US"/>
              <a:t>Sobriety requirements</a:t>
            </a:r>
            <a:endParaRPr/>
          </a:p>
          <a:p>
            <a:pPr indent="-347472" lvl="1" marL="685800" rtl="0" algn="l">
              <a:spcBef>
                <a:spcPts val="600"/>
              </a:spcBef>
              <a:spcAft>
                <a:spcPts val="0"/>
              </a:spcAft>
              <a:buSzPts val="2400"/>
              <a:buChar char="▪"/>
            </a:pPr>
            <a:r>
              <a:rPr lang="en-US"/>
              <a:t>Prescriber type: hepatology, GI, ID, primary care</a:t>
            </a:r>
            <a:endParaRPr/>
          </a:p>
          <a:p>
            <a:pPr indent="-342900" lvl="0" marL="342900" rtl="0" algn="l">
              <a:spcBef>
                <a:spcPts val="600"/>
              </a:spcBef>
              <a:spcAft>
                <a:spcPts val="0"/>
              </a:spcAft>
              <a:buClr>
                <a:schemeClr val="accent6"/>
              </a:buClr>
              <a:buSzPts val="2400"/>
              <a:buFont typeface="Noto Sans Symbols"/>
              <a:buChar char="▪"/>
            </a:pPr>
            <a:r>
              <a:rPr lang="en-US"/>
              <a:t>Some states provide and require a certification process to prescribe HCV medications</a:t>
            </a:r>
            <a:endParaRPr/>
          </a:p>
          <a:p>
            <a:pPr indent="-342900" lvl="0" marL="342900" rtl="0" algn="l">
              <a:spcBef>
                <a:spcPts val="1200"/>
              </a:spcBef>
              <a:spcAft>
                <a:spcPts val="0"/>
              </a:spcAft>
              <a:buSzPts val="2400"/>
              <a:buChar char="▪"/>
            </a:pPr>
            <a:r>
              <a:rPr lang="en-US"/>
              <a:t>A good place to start is to investigate your state’s Medicaid HCV prior authorization process - many have a standardized form used across various insurers</a:t>
            </a:r>
            <a:endParaRPr/>
          </a:p>
        </p:txBody>
      </p:sp>
    </p:spTree>
  </p:cSld>
  <p:clrMapOvr>
    <a:masterClrMapping/>
  </p:clrMapOvr>
  <p:transition spd="slow">
    <p:fade/>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12"/>
          <p:cNvSpPr txBox="1"/>
          <p:nvPr>
            <p:ph type="title"/>
          </p:nvPr>
        </p:nvSpPr>
        <p:spPr>
          <a:xfrm>
            <a:off x="623460" y="1202374"/>
            <a:ext cx="10515163" cy="64891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6"/>
              </a:buClr>
              <a:buSzPts val="3200"/>
              <a:buFont typeface="Arial"/>
              <a:buNone/>
            </a:pPr>
            <a:r>
              <a:rPr lang="en-US"/>
              <a:t>Preparing Patients for Treatment</a:t>
            </a:r>
            <a:endParaRPr/>
          </a:p>
        </p:txBody>
      </p:sp>
      <p:sp>
        <p:nvSpPr>
          <p:cNvPr id="220" name="Google Shape;220;p12"/>
          <p:cNvSpPr txBox="1"/>
          <p:nvPr>
            <p:ph idx="1" type="body"/>
          </p:nvPr>
        </p:nvSpPr>
        <p:spPr>
          <a:xfrm>
            <a:off x="624051" y="2141308"/>
            <a:ext cx="9617437" cy="2986087"/>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accent6"/>
              </a:buClr>
              <a:buSzPts val="2400"/>
              <a:buFont typeface="Noto Sans Symbols"/>
              <a:buChar char="▪"/>
            </a:pPr>
            <a:r>
              <a:rPr lang="en-US"/>
              <a:t>Achieve medical stability before HCV treatment, if possible</a:t>
            </a:r>
            <a:endParaRPr/>
          </a:p>
          <a:p>
            <a:pPr indent="-347472" lvl="1" marL="685800" rtl="0" algn="l">
              <a:spcBef>
                <a:spcPts val="1200"/>
              </a:spcBef>
              <a:spcAft>
                <a:spcPts val="0"/>
              </a:spcAft>
              <a:buSzPts val="2400"/>
              <a:buChar char="▪"/>
            </a:pPr>
            <a:r>
              <a:rPr lang="en-US"/>
              <a:t>Most experts prefer to control HIV infection, cardiac disease, asthma, etc, before HCV treatment</a:t>
            </a:r>
            <a:endParaRPr/>
          </a:p>
          <a:p>
            <a:pPr indent="-347472" lvl="1" marL="685800" rtl="0" algn="l">
              <a:spcBef>
                <a:spcPts val="600"/>
              </a:spcBef>
              <a:spcAft>
                <a:spcPts val="0"/>
              </a:spcAft>
              <a:buSzPts val="2400"/>
              <a:buChar char="▪"/>
            </a:pPr>
            <a:r>
              <a:rPr lang="en-US"/>
              <a:t>A short delay to manage unstable conditions avoids confounding comorbid symptoms with treatment side effects</a:t>
            </a:r>
            <a:endParaRPr/>
          </a:p>
          <a:p>
            <a:pPr indent="-342900" lvl="0" marL="342900" rtl="0" algn="l">
              <a:spcBef>
                <a:spcPts val="600"/>
              </a:spcBef>
              <a:spcAft>
                <a:spcPts val="0"/>
              </a:spcAft>
              <a:buSzPts val="2400"/>
              <a:buChar char="▪"/>
            </a:pPr>
            <a:r>
              <a:rPr lang="en-US"/>
              <a:t>Patient must be able to understand and adhere to care plan</a:t>
            </a:r>
            <a:endParaRPr/>
          </a:p>
          <a:p>
            <a:pPr indent="-347472" lvl="1" marL="685800" rtl="0" algn="l">
              <a:spcBef>
                <a:spcPts val="1200"/>
              </a:spcBef>
              <a:spcAft>
                <a:spcPts val="0"/>
              </a:spcAft>
              <a:buSzPts val="2400"/>
              <a:buChar char="▪"/>
            </a:pPr>
            <a:r>
              <a:rPr lang="en-US"/>
              <a:t> Work aggressively to resolve barriers to success before treating</a:t>
            </a:r>
            <a:endParaRPr/>
          </a:p>
          <a:p>
            <a:pPr indent="-342900" lvl="0" marL="342900" rtl="0" algn="l">
              <a:spcBef>
                <a:spcPts val="600"/>
              </a:spcBef>
              <a:spcAft>
                <a:spcPts val="0"/>
              </a:spcAft>
              <a:buClr>
                <a:schemeClr val="accent6"/>
              </a:buClr>
              <a:buSzPts val="2400"/>
              <a:buFont typeface="Noto Sans Symbols"/>
              <a:buChar char="▪"/>
            </a:pPr>
            <a:r>
              <a:rPr lang="en-US"/>
              <a:t>Educate about HCV medications, possible adverse effects, adherence, prevention of reinfection</a:t>
            </a:r>
            <a:endParaRPr/>
          </a:p>
        </p:txBody>
      </p:sp>
    </p:spTree>
  </p:cSld>
  <p:clrMapOvr>
    <a:masterClrMapping/>
  </p:clrMapOvr>
  <p:transition spd="slow">
    <p:fade/>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p13"/>
          <p:cNvSpPr txBox="1"/>
          <p:nvPr>
            <p:ph type="title"/>
          </p:nvPr>
        </p:nvSpPr>
        <p:spPr>
          <a:xfrm>
            <a:off x="623460" y="1202374"/>
            <a:ext cx="10515163" cy="64891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6"/>
              </a:buClr>
              <a:buSzPts val="3200"/>
              <a:buFont typeface="Arial"/>
              <a:buNone/>
            </a:pPr>
            <a:r>
              <a:rPr lang="en-US"/>
              <a:t>Pretreatment Evaluation – History and Exam </a:t>
            </a:r>
            <a:endParaRPr/>
          </a:p>
        </p:txBody>
      </p:sp>
      <p:sp>
        <p:nvSpPr>
          <p:cNvPr id="227" name="Google Shape;227;p13"/>
          <p:cNvSpPr txBox="1"/>
          <p:nvPr>
            <p:ph idx="1" type="body"/>
          </p:nvPr>
        </p:nvSpPr>
        <p:spPr>
          <a:xfrm>
            <a:off x="624051" y="2141308"/>
            <a:ext cx="9617437" cy="2986087"/>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accent6"/>
              </a:buClr>
              <a:buSzPts val="2400"/>
              <a:buFont typeface="Noto Sans Symbols"/>
              <a:buChar char="▪"/>
            </a:pPr>
            <a:r>
              <a:rPr lang="en-US"/>
              <a:t>Evaluate and address:</a:t>
            </a:r>
            <a:endParaRPr/>
          </a:p>
          <a:p>
            <a:pPr indent="-347472" lvl="1" marL="685800" rtl="0" algn="l">
              <a:spcBef>
                <a:spcPts val="1200"/>
              </a:spcBef>
              <a:spcAft>
                <a:spcPts val="0"/>
              </a:spcAft>
              <a:buSzPts val="2400"/>
              <a:buChar char="▪"/>
            </a:pPr>
            <a:r>
              <a:rPr lang="en-US"/>
              <a:t>Symptoms and medical comorbidities</a:t>
            </a:r>
            <a:endParaRPr/>
          </a:p>
          <a:p>
            <a:pPr indent="-347472" lvl="1" marL="685800" rtl="0" algn="l">
              <a:spcBef>
                <a:spcPts val="600"/>
              </a:spcBef>
              <a:spcAft>
                <a:spcPts val="0"/>
              </a:spcAft>
              <a:buSzPts val="2400"/>
              <a:buChar char="▪"/>
            </a:pPr>
            <a:r>
              <a:rPr lang="en-US"/>
              <a:t>Alcohol and drug use that may impact treatment</a:t>
            </a:r>
            <a:endParaRPr/>
          </a:p>
          <a:p>
            <a:pPr indent="-347472" lvl="1" marL="685800" rtl="0" algn="l">
              <a:spcBef>
                <a:spcPts val="600"/>
              </a:spcBef>
              <a:spcAft>
                <a:spcPts val="0"/>
              </a:spcAft>
              <a:buSzPts val="2400"/>
              <a:buChar char="▪"/>
            </a:pPr>
            <a:r>
              <a:rPr lang="en-US"/>
              <a:t>Housing or food insecurity that may impact treatment</a:t>
            </a:r>
            <a:endParaRPr/>
          </a:p>
          <a:p>
            <a:pPr indent="-342900" lvl="0" marL="342900" rtl="0" algn="l">
              <a:spcBef>
                <a:spcPts val="600"/>
              </a:spcBef>
              <a:spcAft>
                <a:spcPts val="0"/>
              </a:spcAft>
              <a:buSzPts val="2400"/>
              <a:buChar char="▪"/>
            </a:pPr>
            <a:r>
              <a:rPr lang="en-US"/>
              <a:t>Reconcile medication list</a:t>
            </a:r>
            <a:endParaRPr/>
          </a:p>
          <a:p>
            <a:pPr indent="-342900" lvl="0" marL="342900" rtl="0" algn="l">
              <a:spcBef>
                <a:spcPts val="1200"/>
              </a:spcBef>
              <a:spcAft>
                <a:spcPts val="0"/>
              </a:spcAft>
              <a:buClr>
                <a:schemeClr val="accent6"/>
              </a:buClr>
              <a:buSzPts val="2400"/>
              <a:buFont typeface="Noto Sans Symbols"/>
              <a:buChar char="▪"/>
            </a:pPr>
            <a:r>
              <a:rPr lang="en-US"/>
              <a:t>Look for stigmata of liver disease (see Lessons 3:1, 3:2, 3:3)</a:t>
            </a:r>
            <a:endParaRPr/>
          </a:p>
        </p:txBody>
      </p:sp>
    </p:spTree>
  </p:cSld>
  <p:clrMapOvr>
    <a:masterClrMapping/>
  </p:clrMapOvr>
  <p:transition spd="slow">
    <p:fade/>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p14"/>
          <p:cNvSpPr txBox="1"/>
          <p:nvPr>
            <p:ph type="title"/>
          </p:nvPr>
        </p:nvSpPr>
        <p:spPr>
          <a:xfrm>
            <a:off x="623460" y="1202374"/>
            <a:ext cx="10515163" cy="64891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6"/>
              </a:buClr>
              <a:buSzPts val="3200"/>
              <a:buFont typeface="Arial"/>
              <a:buNone/>
            </a:pPr>
            <a:r>
              <a:rPr lang="en-US"/>
              <a:t>Pre-treatment Evaluation: Test for Cirrhosis </a:t>
            </a:r>
            <a:endParaRPr/>
          </a:p>
        </p:txBody>
      </p:sp>
      <p:sp>
        <p:nvSpPr>
          <p:cNvPr id="234" name="Google Shape;234;p14"/>
          <p:cNvSpPr txBox="1"/>
          <p:nvPr>
            <p:ph idx="1" type="body"/>
          </p:nvPr>
        </p:nvSpPr>
        <p:spPr>
          <a:xfrm>
            <a:off x="624051" y="2141308"/>
            <a:ext cx="9617437" cy="2986087"/>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accent6"/>
              </a:buClr>
              <a:buSzPts val="2400"/>
              <a:buFont typeface="Noto Sans Symbols"/>
              <a:buChar char="▪"/>
            </a:pPr>
            <a:r>
              <a:rPr lang="en-US"/>
              <a:t>Evaluate for presence of advanced fibrosis or cirrhosis</a:t>
            </a:r>
            <a:endParaRPr/>
          </a:p>
          <a:p>
            <a:pPr indent="-347472" lvl="1" marL="685800" rtl="0" algn="l">
              <a:spcBef>
                <a:spcPts val="1200"/>
              </a:spcBef>
              <a:spcAft>
                <a:spcPts val="0"/>
              </a:spcAft>
              <a:buSzPts val="2400"/>
              <a:buChar char="▪"/>
            </a:pPr>
            <a:r>
              <a:rPr lang="en-US"/>
              <a:t>Fibrosis staging: (see Lesson 3:2 for more details)</a:t>
            </a:r>
            <a:endParaRPr/>
          </a:p>
          <a:p>
            <a:pPr indent="-347472" lvl="1" marL="685800" rtl="0" algn="l">
              <a:spcBef>
                <a:spcPts val="600"/>
              </a:spcBef>
              <a:spcAft>
                <a:spcPts val="0"/>
              </a:spcAft>
              <a:buSzPts val="2400"/>
              <a:buChar char="▪"/>
            </a:pPr>
            <a:r>
              <a:rPr lang="en-US"/>
              <a:t>If clinically evident cirrhosis: no additional staging needed (biopsy or noninvasive assessment)</a:t>
            </a:r>
            <a:endParaRPr/>
          </a:p>
          <a:p>
            <a:pPr indent="-190500" lvl="0" marL="342900" rtl="0" algn="l">
              <a:spcBef>
                <a:spcPts val="600"/>
              </a:spcBef>
              <a:spcAft>
                <a:spcPts val="0"/>
              </a:spcAft>
              <a:buClr>
                <a:schemeClr val="accent6"/>
              </a:buClr>
              <a:buSzPts val="2400"/>
              <a:buFont typeface="Noto Sans Symbols"/>
              <a:buNone/>
            </a:pPr>
            <a:r>
              <a:t/>
            </a:r>
            <a:endParaRPr/>
          </a:p>
        </p:txBody>
      </p:sp>
      <p:sp>
        <p:nvSpPr>
          <p:cNvPr id="235" name="Google Shape;235;p14"/>
          <p:cNvSpPr txBox="1"/>
          <p:nvPr/>
        </p:nvSpPr>
        <p:spPr>
          <a:xfrm>
            <a:off x="623460" y="6231834"/>
            <a:ext cx="7506749" cy="33180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rPr b="0" i="0" lang="en-US" sz="1400" u="none" cap="none" strike="noStrike">
                <a:solidFill>
                  <a:schemeClr val="dk1"/>
                </a:solidFill>
                <a:latin typeface="Arial"/>
                <a:ea typeface="Arial"/>
                <a:cs typeface="Arial"/>
                <a:sym typeface="Arial"/>
              </a:rPr>
              <a:t>FIB-4 Calculator: </a:t>
            </a:r>
            <a:r>
              <a:rPr b="0" i="0" lang="en-US" sz="1400" u="sng" cap="none" strike="noStrike">
                <a:solidFill>
                  <a:schemeClr val="hlink"/>
                </a:solidFill>
                <a:latin typeface="Arial"/>
                <a:ea typeface="Arial"/>
                <a:cs typeface="Arial"/>
                <a:sym typeface="Arial"/>
                <a:hlinkClick r:id="rId3"/>
              </a:rPr>
              <a:t>https://www.hepatitisc.uw.edu/page/clinical-calculators/fib-4</a:t>
            </a:r>
            <a:r>
              <a:rPr b="0" i="0" lang="en-US" sz="1400" u="none" cap="none" strike="noStrike">
                <a:solidFill>
                  <a:schemeClr val="dk1"/>
                </a:solidFill>
                <a:latin typeface="Arial"/>
                <a:ea typeface="Arial"/>
                <a:cs typeface="Arial"/>
                <a:sym typeface="Arial"/>
              </a:rPr>
              <a:t> </a:t>
            </a:r>
            <a:endParaRPr b="0" i="0" sz="1100" u="none" cap="none" strike="noStrike">
              <a:solidFill>
                <a:srgbClr val="000000"/>
              </a:solidFill>
              <a:latin typeface="Arial"/>
              <a:ea typeface="Arial"/>
              <a:cs typeface="Arial"/>
              <a:sym typeface="Arial"/>
            </a:endParaRPr>
          </a:p>
        </p:txBody>
      </p:sp>
    </p:spTree>
  </p:cSld>
  <p:clrMapOvr>
    <a:masterClrMapping/>
  </p:clrMapOvr>
  <p:transition spd="slow">
    <p:fade/>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p15"/>
          <p:cNvSpPr txBox="1"/>
          <p:nvPr>
            <p:ph type="title"/>
          </p:nvPr>
        </p:nvSpPr>
        <p:spPr>
          <a:xfrm>
            <a:off x="623460" y="1162570"/>
            <a:ext cx="10515163" cy="64891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6"/>
              </a:buClr>
              <a:buSzPts val="3200"/>
              <a:buFont typeface="Arial"/>
              <a:buNone/>
            </a:pPr>
            <a:r>
              <a:rPr lang="en-US"/>
              <a:t>Pre-treatment Labs</a:t>
            </a:r>
            <a:endParaRPr/>
          </a:p>
        </p:txBody>
      </p:sp>
      <p:sp>
        <p:nvSpPr>
          <p:cNvPr id="242" name="Google Shape;242;p15"/>
          <p:cNvSpPr txBox="1"/>
          <p:nvPr>
            <p:ph idx="1" type="body"/>
          </p:nvPr>
        </p:nvSpPr>
        <p:spPr>
          <a:xfrm>
            <a:off x="624050" y="2049030"/>
            <a:ext cx="5471949" cy="2986087"/>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2200"/>
              <a:buChar char="▪"/>
            </a:pPr>
            <a:r>
              <a:rPr lang="en-US"/>
              <a:t>Any time prior to treatment: </a:t>
            </a:r>
            <a:endParaRPr/>
          </a:p>
          <a:p>
            <a:pPr indent="-346075" lvl="1" marL="514350" rtl="0" algn="l">
              <a:spcBef>
                <a:spcPts val="800"/>
              </a:spcBef>
              <a:spcAft>
                <a:spcPts val="0"/>
              </a:spcAft>
              <a:buSzPts val="2200"/>
              <a:buChar char="•"/>
            </a:pPr>
            <a:r>
              <a:rPr lang="en-US"/>
              <a:t>HCV RNA (viral load, VL) (insurers often require a VL within 6 months of treatment)</a:t>
            </a:r>
            <a:endParaRPr/>
          </a:p>
          <a:p>
            <a:pPr indent="-346075" lvl="1" marL="514350" rtl="0" algn="l">
              <a:spcBef>
                <a:spcPts val="800"/>
              </a:spcBef>
              <a:spcAft>
                <a:spcPts val="0"/>
              </a:spcAft>
              <a:buSzPts val="2200"/>
              <a:buChar char="•"/>
            </a:pPr>
            <a:r>
              <a:rPr lang="en-US"/>
              <a:t>HCV genotype (not needed if pan-genotypic regimen is to be used, and no cirrhosis)</a:t>
            </a:r>
            <a:endParaRPr/>
          </a:p>
          <a:p>
            <a:pPr indent="-346075" lvl="1" marL="514350" rtl="0" algn="l">
              <a:spcBef>
                <a:spcPts val="800"/>
              </a:spcBef>
              <a:spcAft>
                <a:spcPts val="0"/>
              </a:spcAft>
              <a:buSzPts val="2200"/>
              <a:buChar char="•"/>
            </a:pPr>
            <a:r>
              <a:rPr lang="en-US"/>
              <a:t>HAV Ab (vaccinate if not immune)</a:t>
            </a:r>
            <a:endParaRPr/>
          </a:p>
          <a:p>
            <a:pPr indent="-346075" lvl="1" marL="514350" rtl="0" algn="l">
              <a:spcBef>
                <a:spcPts val="800"/>
              </a:spcBef>
              <a:spcAft>
                <a:spcPts val="0"/>
              </a:spcAft>
              <a:buSzPts val="2200"/>
              <a:buChar char="•"/>
            </a:pPr>
            <a:r>
              <a:rPr lang="en-US"/>
              <a:t>HBV sAg, cAb, sAb (vaccinate if not immune)</a:t>
            </a:r>
            <a:endParaRPr/>
          </a:p>
          <a:p>
            <a:pPr indent="-285750" lvl="2" marL="685800" rtl="0" algn="l">
              <a:spcBef>
                <a:spcPts val="800"/>
              </a:spcBef>
              <a:spcAft>
                <a:spcPts val="0"/>
              </a:spcAft>
              <a:buSzPts val="2200"/>
              <a:buChar char="̶"/>
            </a:pPr>
            <a:r>
              <a:rPr lang="en-US"/>
              <a:t>If HBV sAg+ or cAb+/sAg-, check HBV DNA; treat for HBV if indicated</a:t>
            </a:r>
            <a:endParaRPr/>
          </a:p>
          <a:p>
            <a:pPr indent="-206375" lvl="1" marL="514350" rtl="0" algn="l">
              <a:spcBef>
                <a:spcPts val="800"/>
              </a:spcBef>
              <a:spcAft>
                <a:spcPts val="0"/>
              </a:spcAft>
              <a:buSzPts val="2200"/>
              <a:buNone/>
            </a:pPr>
            <a:r>
              <a:t/>
            </a:r>
            <a:endParaRPr/>
          </a:p>
          <a:p>
            <a:pPr indent="-206375" lvl="1" marL="514350" rtl="0" algn="l">
              <a:spcBef>
                <a:spcPts val="800"/>
              </a:spcBef>
              <a:spcAft>
                <a:spcPts val="0"/>
              </a:spcAft>
              <a:buSzPts val="2200"/>
              <a:buNone/>
            </a:pPr>
            <a:r>
              <a:t/>
            </a:r>
            <a:endParaRPr/>
          </a:p>
          <a:p>
            <a:pPr indent="-203200" lvl="0" marL="342900" rtl="0" algn="l">
              <a:spcBef>
                <a:spcPts val="800"/>
              </a:spcBef>
              <a:spcAft>
                <a:spcPts val="0"/>
              </a:spcAft>
              <a:buClr>
                <a:schemeClr val="accent6"/>
              </a:buClr>
              <a:buSzPts val="2200"/>
              <a:buFont typeface="Noto Sans Symbols"/>
              <a:buNone/>
            </a:pPr>
            <a:r>
              <a:t/>
            </a:r>
            <a:endParaRPr/>
          </a:p>
          <a:p>
            <a:pPr indent="-206375" lvl="1" marL="514350" rtl="0" algn="l">
              <a:spcBef>
                <a:spcPts val="800"/>
              </a:spcBef>
              <a:spcAft>
                <a:spcPts val="0"/>
              </a:spcAft>
              <a:buSzPts val="2200"/>
              <a:buNone/>
            </a:pPr>
            <a:r>
              <a:t/>
            </a:r>
            <a:endParaRPr/>
          </a:p>
          <a:p>
            <a:pPr indent="-206375" lvl="1" marL="514350" rtl="0" algn="l">
              <a:spcBef>
                <a:spcPts val="800"/>
              </a:spcBef>
              <a:spcAft>
                <a:spcPts val="0"/>
              </a:spcAft>
              <a:buSzPts val="2200"/>
              <a:buNone/>
            </a:pPr>
            <a:r>
              <a:t/>
            </a:r>
            <a:endParaRPr/>
          </a:p>
        </p:txBody>
      </p:sp>
      <p:sp>
        <p:nvSpPr>
          <p:cNvPr id="243" name="Google Shape;243;p15"/>
          <p:cNvSpPr txBox="1"/>
          <p:nvPr>
            <p:ph idx="2" type="body"/>
          </p:nvPr>
        </p:nvSpPr>
        <p:spPr>
          <a:xfrm>
            <a:off x="6395164" y="2052169"/>
            <a:ext cx="5172786" cy="2986087"/>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accent6"/>
              </a:buClr>
              <a:buSzPts val="2200"/>
              <a:buFont typeface="Noto Sans Symbols"/>
              <a:buChar char="▪"/>
            </a:pPr>
            <a:r>
              <a:rPr lang="en-US"/>
              <a:t>Labs ≤6 months before treatment (for simplified algorithm):</a:t>
            </a:r>
            <a:endParaRPr/>
          </a:p>
          <a:p>
            <a:pPr indent="-346075" lvl="1" marL="514350" rtl="0" algn="l">
              <a:spcBef>
                <a:spcPts val="800"/>
              </a:spcBef>
              <a:spcAft>
                <a:spcPts val="0"/>
              </a:spcAft>
              <a:buSzPts val="2200"/>
              <a:buChar char="•"/>
            </a:pPr>
            <a:r>
              <a:rPr lang="en-US"/>
              <a:t>LFTs, INR – calculate Child-Turcotte-Pugh score</a:t>
            </a:r>
            <a:endParaRPr/>
          </a:p>
          <a:p>
            <a:pPr indent="-346075" lvl="1" marL="514350" rtl="0" algn="l">
              <a:spcBef>
                <a:spcPts val="800"/>
              </a:spcBef>
              <a:spcAft>
                <a:spcPts val="0"/>
              </a:spcAft>
              <a:buSzPts val="2200"/>
              <a:buChar char="•"/>
            </a:pPr>
            <a:r>
              <a:rPr lang="en-US"/>
              <a:t>CBC (platelets &lt;150,000 concerning for cirrhosis) </a:t>
            </a:r>
            <a:endParaRPr/>
          </a:p>
          <a:p>
            <a:pPr indent="-346075" lvl="1" marL="514350" rtl="0" algn="l">
              <a:spcBef>
                <a:spcPts val="800"/>
              </a:spcBef>
              <a:spcAft>
                <a:spcPts val="0"/>
              </a:spcAft>
              <a:buSzPts val="2200"/>
              <a:buChar char="•"/>
            </a:pPr>
            <a:r>
              <a:rPr lang="en-US"/>
              <a:t>Creatinine/eGFR</a:t>
            </a:r>
            <a:endParaRPr/>
          </a:p>
          <a:p>
            <a:pPr indent="-346075" lvl="1" marL="514350" rtl="0" algn="l">
              <a:spcBef>
                <a:spcPts val="800"/>
              </a:spcBef>
              <a:spcAft>
                <a:spcPts val="0"/>
              </a:spcAft>
              <a:buSzPts val="2200"/>
              <a:buChar char="•"/>
            </a:pPr>
            <a:r>
              <a:rPr lang="en-US"/>
              <a:t>HIV (if not known to be positive)</a:t>
            </a:r>
            <a:endParaRPr/>
          </a:p>
          <a:p>
            <a:pPr indent="-342900" lvl="0" marL="342900" rtl="0" algn="l">
              <a:spcBef>
                <a:spcPts val="800"/>
              </a:spcBef>
              <a:spcAft>
                <a:spcPts val="0"/>
              </a:spcAft>
              <a:buClr>
                <a:schemeClr val="accent6"/>
              </a:buClr>
              <a:buSzPts val="2200"/>
              <a:buFont typeface="Noto Sans Symbols"/>
              <a:buChar char="▪"/>
            </a:pPr>
            <a:r>
              <a:rPr lang="en-US"/>
              <a:t>Before starting treatment: pregnancy test as indicated</a:t>
            </a:r>
            <a:endParaRPr/>
          </a:p>
        </p:txBody>
      </p:sp>
    </p:spTree>
  </p:cSld>
  <p:clrMapOvr>
    <a:masterClrMapping/>
  </p:clrMapOvr>
  <p:transition spd="slow">
    <p:fade/>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sp>
        <p:nvSpPr>
          <p:cNvPr id="249" name="Google Shape;249;p16"/>
          <p:cNvSpPr txBox="1"/>
          <p:nvPr>
            <p:ph type="title"/>
          </p:nvPr>
        </p:nvSpPr>
        <p:spPr>
          <a:xfrm>
            <a:off x="623460" y="1202374"/>
            <a:ext cx="10515163" cy="64891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6"/>
              </a:buClr>
              <a:buSzPts val="3200"/>
              <a:buFont typeface="Arial"/>
              <a:buNone/>
            </a:pPr>
            <a:r>
              <a:rPr lang="en-US"/>
              <a:t>Factors that Affect HCV Regimen Selection</a:t>
            </a:r>
            <a:endParaRPr/>
          </a:p>
        </p:txBody>
      </p:sp>
      <p:sp>
        <p:nvSpPr>
          <p:cNvPr id="250" name="Google Shape;250;p16"/>
          <p:cNvSpPr txBox="1"/>
          <p:nvPr>
            <p:ph idx="1" type="body"/>
          </p:nvPr>
        </p:nvSpPr>
        <p:spPr>
          <a:xfrm>
            <a:off x="624051" y="2141308"/>
            <a:ext cx="9617437" cy="2986087"/>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accent6"/>
              </a:buClr>
              <a:buSzPts val="2400"/>
              <a:buFont typeface="Noto Sans Symbols"/>
              <a:buChar char="▪"/>
            </a:pPr>
            <a:r>
              <a:rPr lang="en-US"/>
              <a:t>Prior treatment history (with DAAs or IFN)</a:t>
            </a:r>
            <a:endParaRPr/>
          </a:p>
          <a:p>
            <a:pPr indent="-342900" lvl="0" marL="342900" rtl="0" algn="l">
              <a:spcBef>
                <a:spcPts val="1200"/>
              </a:spcBef>
              <a:spcAft>
                <a:spcPts val="0"/>
              </a:spcAft>
              <a:buClr>
                <a:schemeClr val="accent6"/>
              </a:buClr>
              <a:buSzPts val="2400"/>
              <a:buFont typeface="Noto Sans Symbols"/>
              <a:buChar char="▪"/>
            </a:pPr>
            <a:r>
              <a:rPr lang="en-US"/>
              <a:t>HCV genotype (if non pan-genotypic regimen is planned)</a:t>
            </a:r>
            <a:endParaRPr/>
          </a:p>
          <a:p>
            <a:pPr indent="-342900" lvl="0" marL="342900" rtl="0" algn="l">
              <a:spcBef>
                <a:spcPts val="1200"/>
              </a:spcBef>
              <a:spcAft>
                <a:spcPts val="0"/>
              </a:spcAft>
              <a:buSzPts val="2400"/>
              <a:buChar char="▪"/>
            </a:pPr>
            <a:r>
              <a:rPr lang="en-US"/>
              <a:t>Presence or absence of cirrhosis</a:t>
            </a:r>
            <a:endParaRPr/>
          </a:p>
          <a:p>
            <a:pPr indent="-347472" lvl="1" marL="685800" rtl="0" algn="l">
              <a:spcBef>
                <a:spcPts val="1200"/>
              </a:spcBef>
              <a:spcAft>
                <a:spcPts val="0"/>
              </a:spcAft>
              <a:buSzPts val="2400"/>
              <a:buChar char="▪"/>
            </a:pPr>
            <a:r>
              <a:rPr lang="en-US"/>
              <a:t>If cirrhotic: compensated vs. decompensated</a:t>
            </a:r>
            <a:endParaRPr/>
          </a:p>
          <a:p>
            <a:pPr indent="-342900" lvl="0" marL="342900" rtl="0" algn="l">
              <a:spcBef>
                <a:spcPts val="600"/>
              </a:spcBef>
              <a:spcAft>
                <a:spcPts val="0"/>
              </a:spcAft>
              <a:buSzPts val="2400"/>
              <a:buChar char="▪"/>
            </a:pPr>
            <a:r>
              <a:rPr lang="en-US"/>
              <a:t>Renal impairment</a:t>
            </a:r>
            <a:endParaRPr/>
          </a:p>
          <a:p>
            <a:pPr indent="-342900" lvl="0" marL="342900" rtl="0" algn="l">
              <a:spcBef>
                <a:spcPts val="1200"/>
              </a:spcBef>
              <a:spcAft>
                <a:spcPts val="0"/>
              </a:spcAft>
              <a:buClr>
                <a:schemeClr val="accent6"/>
              </a:buClr>
              <a:buSzPts val="2400"/>
              <a:buFont typeface="Noto Sans Symbols"/>
              <a:buChar char="▪"/>
            </a:pPr>
            <a:r>
              <a:rPr lang="en-US"/>
              <a:t>Other comorbid conditions </a:t>
            </a:r>
            <a:endParaRPr/>
          </a:p>
          <a:p>
            <a:pPr indent="-342900" lvl="0" marL="342900" rtl="0" algn="l">
              <a:spcBef>
                <a:spcPts val="1200"/>
              </a:spcBef>
              <a:spcAft>
                <a:spcPts val="0"/>
              </a:spcAft>
              <a:buClr>
                <a:schemeClr val="accent6"/>
              </a:buClr>
              <a:buSzPts val="2400"/>
              <a:buFont typeface="Noto Sans Symbols"/>
              <a:buChar char="▪"/>
            </a:pPr>
            <a:r>
              <a:rPr lang="en-US"/>
              <a:t>Drug-drug interactions, eg, between DAAs and:</a:t>
            </a:r>
            <a:endParaRPr/>
          </a:p>
          <a:p>
            <a:pPr indent="-347472" lvl="1" marL="685800" rtl="0" algn="l">
              <a:spcBef>
                <a:spcPts val="1200"/>
              </a:spcBef>
              <a:spcAft>
                <a:spcPts val="0"/>
              </a:spcAft>
              <a:buSzPts val="2400"/>
              <a:buChar char="▪"/>
            </a:pPr>
            <a:r>
              <a:rPr lang="en-US"/>
              <a:t>ARVs, H2RAs/PPIs, anticonvulsants, rifamycins, many others </a:t>
            </a:r>
            <a:endParaRPr/>
          </a:p>
          <a:p>
            <a:pPr indent="-190500" lvl="0" marL="342900" rtl="0" algn="l">
              <a:spcBef>
                <a:spcPts val="600"/>
              </a:spcBef>
              <a:spcAft>
                <a:spcPts val="0"/>
              </a:spcAft>
              <a:buClr>
                <a:schemeClr val="accent6"/>
              </a:buClr>
              <a:buSzPts val="2400"/>
              <a:buFont typeface="Noto Sans Symbols"/>
              <a:buNone/>
            </a:pPr>
            <a:r>
              <a:t/>
            </a:r>
            <a:endParaRPr/>
          </a:p>
        </p:txBody>
      </p:sp>
    </p:spTree>
  </p:cSld>
  <p:clrMapOvr>
    <a:masterClrMapping/>
  </p:clrMapOvr>
  <p:transition spd="slow">
    <p:fade/>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 name="Shape 255"/>
        <p:cNvGrpSpPr/>
        <p:nvPr/>
      </p:nvGrpSpPr>
      <p:grpSpPr>
        <a:xfrm>
          <a:off x="0" y="0"/>
          <a:ext cx="0" cy="0"/>
          <a:chOff x="0" y="0"/>
          <a:chExt cx="0" cy="0"/>
        </a:xfrm>
      </p:grpSpPr>
      <p:sp>
        <p:nvSpPr>
          <p:cNvPr id="256" name="Google Shape;256;p17"/>
          <p:cNvSpPr txBox="1"/>
          <p:nvPr>
            <p:ph type="title"/>
          </p:nvPr>
        </p:nvSpPr>
        <p:spPr>
          <a:xfrm>
            <a:off x="623460" y="1202374"/>
            <a:ext cx="10515163" cy="64891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6"/>
              </a:buClr>
              <a:buSzPts val="3200"/>
              <a:buFont typeface="Arial"/>
              <a:buNone/>
            </a:pPr>
            <a:r>
              <a:rPr lang="en-US"/>
              <a:t>DAA Classes</a:t>
            </a:r>
            <a:endParaRPr/>
          </a:p>
        </p:txBody>
      </p:sp>
      <p:sp>
        <p:nvSpPr>
          <p:cNvPr id="257" name="Google Shape;257;p17"/>
          <p:cNvSpPr txBox="1"/>
          <p:nvPr>
            <p:ph idx="1" type="body"/>
          </p:nvPr>
        </p:nvSpPr>
        <p:spPr>
          <a:xfrm>
            <a:off x="624051" y="2141308"/>
            <a:ext cx="9617437" cy="2986087"/>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accent6"/>
              </a:buClr>
              <a:buSzPts val="2400"/>
              <a:buFont typeface="Noto Sans Symbols"/>
              <a:buChar char="▪"/>
            </a:pPr>
            <a:r>
              <a:rPr lang="en-US"/>
              <a:t>NS3/4A protease inhibitors: “previr”</a:t>
            </a:r>
            <a:endParaRPr/>
          </a:p>
          <a:p>
            <a:pPr indent="-347472" lvl="1" marL="685800" rtl="0" algn="l">
              <a:spcBef>
                <a:spcPts val="1200"/>
              </a:spcBef>
              <a:spcAft>
                <a:spcPts val="0"/>
              </a:spcAft>
              <a:buSzPts val="2400"/>
              <a:buChar char="▪"/>
            </a:pPr>
            <a:r>
              <a:rPr lang="en-US"/>
              <a:t>e.g., glecaprevir, grazoprevir, voxilaprevir</a:t>
            </a:r>
            <a:endParaRPr/>
          </a:p>
          <a:p>
            <a:pPr indent="-342900" lvl="0" marL="342900" rtl="0" algn="l">
              <a:spcBef>
                <a:spcPts val="600"/>
              </a:spcBef>
              <a:spcAft>
                <a:spcPts val="0"/>
              </a:spcAft>
              <a:buClr>
                <a:schemeClr val="accent6"/>
              </a:buClr>
              <a:buSzPts val="2400"/>
              <a:buFont typeface="Noto Sans Symbols"/>
              <a:buChar char="▪"/>
            </a:pPr>
            <a:r>
              <a:rPr lang="en-US"/>
              <a:t>NS5A polymerase inhibitors: “asvir”</a:t>
            </a:r>
            <a:endParaRPr/>
          </a:p>
          <a:p>
            <a:pPr indent="-347472" lvl="1" marL="685800" rtl="0" algn="l">
              <a:spcBef>
                <a:spcPts val="1200"/>
              </a:spcBef>
              <a:spcAft>
                <a:spcPts val="0"/>
              </a:spcAft>
              <a:buSzPts val="2400"/>
              <a:buChar char="▪"/>
            </a:pPr>
            <a:r>
              <a:rPr lang="en-US"/>
              <a:t>e.g., elbasvir, ledipasvir, pibrentasvir, velpatasvir</a:t>
            </a:r>
            <a:endParaRPr/>
          </a:p>
          <a:p>
            <a:pPr indent="-342900" lvl="0" marL="342900" rtl="0" algn="l">
              <a:spcBef>
                <a:spcPts val="600"/>
              </a:spcBef>
              <a:spcAft>
                <a:spcPts val="0"/>
              </a:spcAft>
              <a:buSzPts val="2400"/>
              <a:buChar char="▪"/>
            </a:pPr>
            <a:r>
              <a:rPr lang="en-US"/>
              <a:t>NS5B nucleotide polymerase inhibitors: “buvir”</a:t>
            </a:r>
            <a:endParaRPr/>
          </a:p>
          <a:p>
            <a:pPr indent="-347472" lvl="1" marL="685800" rtl="0" algn="l">
              <a:spcBef>
                <a:spcPts val="1200"/>
              </a:spcBef>
              <a:spcAft>
                <a:spcPts val="0"/>
              </a:spcAft>
              <a:buSzPts val="2400"/>
              <a:buChar char="▪"/>
            </a:pPr>
            <a:r>
              <a:rPr lang="en-US"/>
              <a:t>e.g., sofosbuvir</a:t>
            </a:r>
            <a:endParaRPr/>
          </a:p>
          <a:p>
            <a:pPr indent="-190500" lvl="0" marL="342900" rtl="0" algn="l">
              <a:spcBef>
                <a:spcPts val="600"/>
              </a:spcBef>
              <a:spcAft>
                <a:spcPts val="0"/>
              </a:spcAft>
              <a:buSzPts val="2400"/>
              <a:buNone/>
            </a:pPr>
            <a:r>
              <a:t/>
            </a:r>
            <a:endParaRPr/>
          </a:p>
        </p:txBody>
      </p:sp>
    </p:spTree>
  </p:cSld>
  <p:clrMapOvr>
    <a:masterClrMapping/>
  </p:clrMapOvr>
  <p:transition spd="slow">
    <p:fade/>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2" name="Shape 262"/>
        <p:cNvGrpSpPr/>
        <p:nvPr/>
      </p:nvGrpSpPr>
      <p:grpSpPr>
        <a:xfrm>
          <a:off x="0" y="0"/>
          <a:ext cx="0" cy="0"/>
          <a:chOff x="0" y="0"/>
          <a:chExt cx="0" cy="0"/>
        </a:xfrm>
      </p:grpSpPr>
      <p:sp>
        <p:nvSpPr>
          <p:cNvPr id="263" name="Google Shape;263;p18"/>
          <p:cNvSpPr txBox="1"/>
          <p:nvPr>
            <p:ph type="title"/>
          </p:nvPr>
        </p:nvSpPr>
        <p:spPr>
          <a:xfrm>
            <a:off x="623460" y="1202374"/>
            <a:ext cx="10515163" cy="64891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6"/>
              </a:buClr>
              <a:buSzPts val="3200"/>
              <a:buFont typeface="Arial"/>
              <a:buNone/>
            </a:pPr>
            <a:r>
              <a:rPr lang="en-US"/>
              <a:t>DAA Combinations </a:t>
            </a:r>
            <a:endParaRPr/>
          </a:p>
        </p:txBody>
      </p:sp>
      <p:sp>
        <p:nvSpPr>
          <p:cNvPr id="264" name="Google Shape;264;p18"/>
          <p:cNvSpPr txBox="1"/>
          <p:nvPr>
            <p:ph idx="1" type="body"/>
          </p:nvPr>
        </p:nvSpPr>
        <p:spPr>
          <a:xfrm>
            <a:off x="624051" y="2141308"/>
            <a:ext cx="10607166" cy="2986087"/>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accent6"/>
              </a:buClr>
              <a:buSzPts val="2400"/>
              <a:buFont typeface="Noto Sans Symbols"/>
              <a:buChar char="▪"/>
            </a:pPr>
            <a:r>
              <a:rPr lang="en-US"/>
              <a:t>Treatment consists of 2 (sometimes 3) medications, from different classes</a:t>
            </a:r>
            <a:endParaRPr/>
          </a:p>
          <a:p>
            <a:pPr indent="-342900" lvl="0" marL="342900" rtl="0" algn="l">
              <a:spcBef>
                <a:spcPts val="1200"/>
              </a:spcBef>
              <a:spcAft>
                <a:spcPts val="0"/>
              </a:spcAft>
              <a:buClr>
                <a:schemeClr val="accent6"/>
              </a:buClr>
              <a:buSzPts val="2400"/>
              <a:buFont typeface="Noto Sans Symbols"/>
              <a:buChar char="▪"/>
            </a:pPr>
            <a:r>
              <a:rPr lang="en-US"/>
              <a:t>Fixed-dose combinations:</a:t>
            </a:r>
            <a:endParaRPr/>
          </a:p>
          <a:p>
            <a:pPr indent="-347472" lvl="1" marL="685800" rtl="0" algn="l">
              <a:spcBef>
                <a:spcPts val="1200"/>
              </a:spcBef>
              <a:spcAft>
                <a:spcPts val="0"/>
              </a:spcAft>
              <a:buSzPts val="2400"/>
              <a:buChar char="▪"/>
            </a:pPr>
            <a:r>
              <a:rPr lang="en-US"/>
              <a:t>Elbasvir/grazoprevir (Zepatier)</a:t>
            </a:r>
            <a:endParaRPr/>
          </a:p>
          <a:p>
            <a:pPr indent="-347472" lvl="1" marL="685800" rtl="0" algn="l">
              <a:spcBef>
                <a:spcPts val="600"/>
              </a:spcBef>
              <a:spcAft>
                <a:spcPts val="0"/>
              </a:spcAft>
              <a:buSzPts val="2400"/>
              <a:buChar char="▪"/>
            </a:pPr>
            <a:r>
              <a:rPr lang="en-US"/>
              <a:t>Glecaprevir/pibrentasvir (Mavyret)*^</a:t>
            </a:r>
            <a:endParaRPr/>
          </a:p>
          <a:p>
            <a:pPr indent="-347472" lvl="1" marL="685800" rtl="0" algn="l">
              <a:spcBef>
                <a:spcPts val="600"/>
              </a:spcBef>
              <a:spcAft>
                <a:spcPts val="0"/>
              </a:spcAft>
              <a:buSzPts val="2400"/>
              <a:buChar char="▪"/>
            </a:pPr>
            <a:r>
              <a:rPr lang="en-US"/>
              <a:t>Ledipasvir/sofosbuvir (Harvoni)</a:t>
            </a:r>
            <a:endParaRPr/>
          </a:p>
          <a:p>
            <a:pPr indent="-347472" lvl="1" marL="685800" rtl="0" algn="l">
              <a:spcBef>
                <a:spcPts val="600"/>
              </a:spcBef>
              <a:spcAft>
                <a:spcPts val="0"/>
              </a:spcAft>
              <a:buSzPts val="2400"/>
              <a:buChar char="▪"/>
            </a:pPr>
            <a:r>
              <a:rPr lang="en-US"/>
              <a:t>Sofosbuvir/velpatasvir (Epclusa)*^</a:t>
            </a:r>
            <a:endParaRPr/>
          </a:p>
          <a:p>
            <a:pPr indent="-347472" lvl="1" marL="685800" rtl="0" algn="l">
              <a:spcBef>
                <a:spcPts val="600"/>
              </a:spcBef>
              <a:spcAft>
                <a:spcPts val="0"/>
              </a:spcAft>
              <a:buSzPts val="2400"/>
              <a:buChar char="▪"/>
            </a:pPr>
            <a:r>
              <a:rPr lang="en-US"/>
              <a:t>Sofosbuvir/velpatasvir/voxilaprevir (Vosevi)*</a:t>
            </a:r>
            <a:endParaRPr/>
          </a:p>
        </p:txBody>
      </p:sp>
      <p:sp>
        <p:nvSpPr>
          <p:cNvPr id="265" name="Google Shape;265;p18"/>
          <p:cNvSpPr txBox="1"/>
          <p:nvPr/>
        </p:nvSpPr>
        <p:spPr>
          <a:xfrm>
            <a:off x="695739" y="6142382"/>
            <a:ext cx="7504044"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*Pangenotypic</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^Recommended for most patients who qualify for simplified treatment</a:t>
            </a:r>
            <a:endParaRPr/>
          </a:p>
        </p:txBody>
      </p:sp>
    </p:spTree>
  </p:cSld>
  <p:clrMapOvr>
    <a:masterClrMapping/>
  </p:clrMapOvr>
  <p:transition spd="slow">
    <p:fade/>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9" name="Shape 269"/>
        <p:cNvGrpSpPr/>
        <p:nvPr/>
      </p:nvGrpSpPr>
      <p:grpSpPr>
        <a:xfrm>
          <a:off x="0" y="0"/>
          <a:ext cx="0" cy="0"/>
          <a:chOff x="0" y="0"/>
          <a:chExt cx="0" cy="0"/>
        </a:xfrm>
      </p:grpSpPr>
      <p:sp>
        <p:nvSpPr>
          <p:cNvPr id="270" name="Google Shape;270;p19"/>
          <p:cNvSpPr txBox="1"/>
          <p:nvPr>
            <p:ph type="title"/>
          </p:nvPr>
        </p:nvSpPr>
        <p:spPr>
          <a:xfrm>
            <a:off x="623460" y="1202374"/>
            <a:ext cx="10515163" cy="64891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6"/>
              </a:buClr>
              <a:buSzPts val="3200"/>
              <a:buFont typeface="Arial"/>
              <a:buNone/>
            </a:pPr>
            <a:r>
              <a:rPr lang="en-US"/>
              <a:t>Simplified HCV Treatment</a:t>
            </a:r>
            <a:endParaRPr/>
          </a:p>
        </p:txBody>
      </p:sp>
      <p:sp>
        <p:nvSpPr>
          <p:cNvPr id="271" name="Google Shape;271;p19"/>
          <p:cNvSpPr txBox="1"/>
          <p:nvPr>
            <p:ph idx="1" type="body"/>
          </p:nvPr>
        </p:nvSpPr>
        <p:spPr>
          <a:xfrm>
            <a:off x="624051" y="2141308"/>
            <a:ext cx="9617437" cy="2986087"/>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accent6"/>
              </a:buClr>
              <a:buSzPts val="2400"/>
              <a:buFont typeface="Noto Sans Symbols"/>
              <a:buChar char="▪"/>
            </a:pPr>
            <a:r>
              <a:rPr lang="en-US"/>
              <a:t>AASLD/IDSA GLs recommend simplified HCV treatment for treatment-naïve adults without cirrhosis</a:t>
            </a:r>
            <a:endParaRPr/>
          </a:p>
          <a:p>
            <a:pPr indent="-347472" lvl="1" marL="685800" rtl="0" algn="l">
              <a:spcBef>
                <a:spcPts val="1200"/>
              </a:spcBef>
              <a:spcAft>
                <a:spcPts val="0"/>
              </a:spcAft>
              <a:buSzPts val="2400"/>
              <a:buChar char="▪"/>
            </a:pPr>
            <a:r>
              <a:rPr lang="en-US"/>
              <a:t>Applies to most HCV patients</a:t>
            </a:r>
            <a:endParaRPr/>
          </a:p>
          <a:p>
            <a:pPr indent="-342900" lvl="0" marL="342900" rtl="0" algn="l">
              <a:spcBef>
                <a:spcPts val="600"/>
              </a:spcBef>
              <a:spcAft>
                <a:spcPts val="0"/>
              </a:spcAft>
              <a:buClr>
                <a:schemeClr val="accent6"/>
              </a:buClr>
              <a:buSzPts val="2400"/>
              <a:buFont typeface="Noto Sans Symbols"/>
              <a:buChar char="▪"/>
            </a:pPr>
            <a:r>
              <a:rPr lang="en-US"/>
              <a:t>Simplified HCV treatment algorithm for treatment-naïve adults with compensated cirrhosis also available</a:t>
            </a:r>
            <a:endParaRPr/>
          </a:p>
          <a:p>
            <a:pPr indent="-342900" lvl="0" marL="342900" rtl="0" algn="l">
              <a:spcBef>
                <a:spcPts val="1200"/>
              </a:spcBef>
              <a:spcAft>
                <a:spcPts val="0"/>
              </a:spcAft>
              <a:buClr>
                <a:schemeClr val="accent6"/>
              </a:buClr>
              <a:buSzPts val="2400"/>
              <a:buFont typeface="Noto Sans Symbols"/>
              <a:buChar char="▪"/>
            </a:pPr>
            <a:r>
              <a:rPr lang="en-US"/>
              <a:t>Simplified treatment algorithms potentially expand the number of treating clinicians and number of persons treated</a:t>
            </a:r>
            <a:endParaRPr/>
          </a:p>
        </p:txBody>
      </p:sp>
      <p:sp>
        <p:nvSpPr>
          <p:cNvPr id="272" name="Google Shape;272;p19"/>
          <p:cNvSpPr txBox="1"/>
          <p:nvPr/>
        </p:nvSpPr>
        <p:spPr>
          <a:xfrm>
            <a:off x="715617" y="6204821"/>
            <a:ext cx="6910753"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222222"/>
              </a:buClr>
              <a:buSzPts val="1400"/>
              <a:buFont typeface="Arial"/>
              <a:buNone/>
            </a:pPr>
            <a:r>
              <a:rPr b="0" i="0" lang="en-US" sz="1400" u="none" cap="none" strike="noStrike">
                <a:solidFill>
                  <a:srgbClr val="222222"/>
                </a:solidFill>
                <a:latin typeface="Arial"/>
                <a:ea typeface="Arial"/>
                <a:cs typeface="Arial"/>
                <a:sym typeface="Arial"/>
              </a:rPr>
              <a:t>AASLD-IDSA, </a:t>
            </a:r>
            <a:r>
              <a:rPr b="0" i="0" lang="en-US" sz="1400" u="sng" cap="none" strike="noStrike">
                <a:solidFill>
                  <a:srgbClr val="478FCC"/>
                </a:solidFill>
                <a:latin typeface="Arial"/>
                <a:ea typeface="Arial"/>
                <a:cs typeface="Arial"/>
                <a:sym typeface="Arial"/>
                <a:hlinkClick r:id="rId3">
                  <a:extLst>
                    <a:ext uri="{A12FA001-AC4F-418D-AE19-62706E023703}">
                      <ahyp:hlinkClr val="tx"/>
                    </a:ext>
                  </a:extLst>
                </a:hlinkClick>
              </a:rPr>
              <a:t>https://www.hcvguidelines.org/</a:t>
            </a:r>
            <a:endParaRPr b="0" i="0" sz="1400" u="none" cap="none" strike="noStrike">
              <a:solidFill>
                <a:srgbClr val="000000"/>
              </a:solidFill>
              <a:latin typeface="Arial"/>
              <a:ea typeface="Arial"/>
              <a:cs typeface="Arial"/>
              <a:sym typeface="Arial"/>
            </a:endParaRP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2"/>
          <p:cNvSpPr txBox="1"/>
          <p:nvPr>
            <p:ph type="title"/>
          </p:nvPr>
        </p:nvSpPr>
        <p:spPr>
          <a:xfrm>
            <a:off x="623460" y="1202374"/>
            <a:ext cx="10515163" cy="64891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6"/>
              </a:buClr>
              <a:buSzPts val="3200"/>
              <a:buFont typeface="Arial"/>
              <a:buNone/>
            </a:pPr>
            <a:r>
              <a:rPr lang="en-US"/>
              <a:t>Authors and Funders</a:t>
            </a:r>
            <a:endParaRPr/>
          </a:p>
        </p:txBody>
      </p:sp>
      <p:sp>
        <p:nvSpPr>
          <p:cNvPr id="76" name="Google Shape;76;p2"/>
          <p:cNvSpPr txBox="1"/>
          <p:nvPr>
            <p:ph idx="1" type="body"/>
          </p:nvPr>
        </p:nvSpPr>
        <p:spPr>
          <a:xfrm>
            <a:off x="624051" y="2141308"/>
            <a:ext cx="9617437" cy="2986087"/>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accent6"/>
              </a:buClr>
              <a:buSzPts val="2400"/>
              <a:buFont typeface="Noto Sans Symbols"/>
              <a:buChar char="▪"/>
            </a:pPr>
            <a:r>
              <a:rPr lang="en-US"/>
              <a:t>This presentation was originally prepared by Philip J. Bolduc, MD (New England AETC) for the AETC National Coordinating Resource Center in July 2017 and updated by the NCRC in October 2020.</a:t>
            </a:r>
            <a:endParaRPr/>
          </a:p>
          <a:p>
            <a:pPr indent="-342900" lvl="0" marL="342900" rtl="0" algn="l">
              <a:spcBef>
                <a:spcPts val="1200"/>
              </a:spcBef>
              <a:spcAft>
                <a:spcPts val="0"/>
              </a:spcAft>
              <a:buSzPts val="2400"/>
              <a:buChar char="▪"/>
            </a:pPr>
            <a:r>
              <a:rPr lang="en-US"/>
              <a:t>This presentation is part of a curriculum developed by the AETC Program for the project: Jurisdictional Approach to Curing Hepatitis C among HIV/HCV Co-infected People of Color (HRSA 16-189), funded by the Secretary's Minority AIDS Initiative through the Health Resources and Services Administration HIV/AIDS Bureau.</a:t>
            </a:r>
            <a:endParaRPr/>
          </a:p>
        </p:txBody>
      </p:sp>
    </p:spTree>
  </p:cSld>
  <p:clrMapOvr>
    <a:masterClrMapping/>
  </p:clrMapOvr>
  <p:transition spd="slow">
    <p:fade/>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76" name="Shape 276"/>
        <p:cNvGrpSpPr/>
        <p:nvPr/>
      </p:nvGrpSpPr>
      <p:grpSpPr>
        <a:xfrm>
          <a:off x="0" y="0"/>
          <a:ext cx="0" cy="0"/>
          <a:chOff x="0" y="0"/>
          <a:chExt cx="0" cy="0"/>
        </a:xfrm>
      </p:grpSpPr>
      <p:sp>
        <p:nvSpPr>
          <p:cNvPr id="277" name="Google Shape;277;p20"/>
          <p:cNvSpPr txBox="1"/>
          <p:nvPr>
            <p:ph type="title"/>
          </p:nvPr>
        </p:nvSpPr>
        <p:spPr>
          <a:xfrm>
            <a:off x="624051" y="977141"/>
            <a:ext cx="10515163" cy="64891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6"/>
              </a:buClr>
              <a:buSzPts val="2880"/>
              <a:buFont typeface="Arial"/>
              <a:buNone/>
            </a:pPr>
            <a:r>
              <a:rPr lang="en-US" sz="2880"/>
              <a:t>Simplified Treatment Algorithm for Treatment-Naïve Adults with HCV Monoinfection, without Cirrhosis</a:t>
            </a:r>
            <a:endParaRPr/>
          </a:p>
        </p:txBody>
      </p:sp>
      <p:sp>
        <p:nvSpPr>
          <p:cNvPr id="278" name="Google Shape;278;p20"/>
          <p:cNvSpPr txBox="1"/>
          <p:nvPr>
            <p:ph idx="1" type="body"/>
          </p:nvPr>
        </p:nvSpPr>
        <p:spPr>
          <a:xfrm>
            <a:off x="624051" y="2325758"/>
            <a:ext cx="5172786" cy="2709359"/>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2200"/>
              <a:buNone/>
            </a:pPr>
            <a:r>
              <a:rPr b="1" lang="en-US"/>
              <a:t>Eligible: </a:t>
            </a:r>
            <a:endParaRPr/>
          </a:p>
          <a:p>
            <a:pPr indent="-342900" lvl="0" marL="342900" rtl="0" algn="l">
              <a:spcBef>
                <a:spcPts val="800"/>
              </a:spcBef>
              <a:spcAft>
                <a:spcPts val="0"/>
              </a:spcAft>
              <a:buClr>
                <a:schemeClr val="accent6"/>
              </a:buClr>
              <a:buSzPts val="2200"/>
              <a:buFont typeface="Noto Sans Symbols"/>
              <a:buChar char="▪"/>
            </a:pPr>
            <a:r>
              <a:rPr lang="en-US"/>
              <a:t>Chronic HCV (any genotype), no cirrhosis, no previous HCV treatment</a:t>
            </a:r>
            <a:endParaRPr/>
          </a:p>
          <a:p>
            <a:pPr indent="0" lvl="0" marL="0" rtl="0" algn="l">
              <a:spcBef>
                <a:spcPts val="800"/>
              </a:spcBef>
              <a:spcAft>
                <a:spcPts val="0"/>
              </a:spcAft>
              <a:buSzPts val="2200"/>
              <a:buNone/>
            </a:pPr>
            <a:r>
              <a:rPr b="1" lang="en-US"/>
              <a:t>NOT eligible:</a:t>
            </a:r>
            <a:endParaRPr/>
          </a:p>
          <a:p>
            <a:pPr indent="-342900" lvl="0" marL="342900" rtl="0" algn="l">
              <a:spcBef>
                <a:spcPts val="800"/>
              </a:spcBef>
              <a:spcAft>
                <a:spcPts val="0"/>
              </a:spcAft>
              <a:buClr>
                <a:schemeClr val="accent6"/>
              </a:buClr>
              <a:buSzPts val="2200"/>
              <a:buFont typeface="Noto Sans Symbols"/>
              <a:buChar char="▪"/>
            </a:pPr>
            <a:r>
              <a:rPr lang="en-US"/>
              <a:t>Previous HCV treatment</a:t>
            </a:r>
            <a:endParaRPr/>
          </a:p>
          <a:p>
            <a:pPr indent="-342900" lvl="0" marL="342900" rtl="0" algn="l">
              <a:spcBef>
                <a:spcPts val="800"/>
              </a:spcBef>
              <a:spcAft>
                <a:spcPts val="0"/>
              </a:spcAft>
              <a:buClr>
                <a:schemeClr val="accent6"/>
              </a:buClr>
              <a:buSzPts val="2200"/>
              <a:buFont typeface="Noto Sans Symbols"/>
              <a:buChar char="▪"/>
            </a:pPr>
            <a:r>
              <a:rPr lang="en-US"/>
              <a:t>HIV infection</a:t>
            </a:r>
            <a:endParaRPr/>
          </a:p>
          <a:p>
            <a:pPr indent="-342900" lvl="0" marL="342900" rtl="0" algn="l">
              <a:spcBef>
                <a:spcPts val="800"/>
              </a:spcBef>
              <a:spcAft>
                <a:spcPts val="0"/>
              </a:spcAft>
              <a:buClr>
                <a:schemeClr val="accent6"/>
              </a:buClr>
              <a:buSzPts val="2200"/>
              <a:buFont typeface="Noto Sans Symbols"/>
              <a:buChar char="▪"/>
            </a:pPr>
            <a:r>
              <a:rPr lang="en-US"/>
              <a:t>HBV infection (HBsAg+)</a:t>
            </a:r>
            <a:endParaRPr/>
          </a:p>
          <a:p>
            <a:pPr indent="-342900" lvl="0" marL="342900" rtl="0" algn="l">
              <a:spcBef>
                <a:spcPts val="800"/>
              </a:spcBef>
              <a:spcAft>
                <a:spcPts val="0"/>
              </a:spcAft>
              <a:buClr>
                <a:schemeClr val="accent6"/>
              </a:buClr>
              <a:buSzPts val="2200"/>
              <a:buFont typeface="Noto Sans Symbols"/>
              <a:buChar char="▪"/>
            </a:pPr>
            <a:r>
              <a:rPr lang="en-US"/>
              <a:t>Pregnant persons</a:t>
            </a:r>
            <a:endParaRPr/>
          </a:p>
          <a:p>
            <a:pPr indent="-342900" lvl="0" marL="342900" rtl="0" algn="l">
              <a:spcBef>
                <a:spcPts val="800"/>
              </a:spcBef>
              <a:spcAft>
                <a:spcPts val="0"/>
              </a:spcAft>
              <a:buClr>
                <a:schemeClr val="accent6"/>
              </a:buClr>
              <a:buSzPts val="2200"/>
              <a:buFont typeface="Noto Sans Symbols"/>
              <a:buChar char="▪"/>
            </a:pPr>
            <a:r>
              <a:rPr lang="en-US"/>
              <a:t>Hepatocellular carcinoma</a:t>
            </a:r>
            <a:endParaRPr/>
          </a:p>
          <a:p>
            <a:pPr indent="-342900" lvl="0" marL="342900" rtl="0" algn="l">
              <a:spcBef>
                <a:spcPts val="800"/>
              </a:spcBef>
              <a:spcAft>
                <a:spcPts val="0"/>
              </a:spcAft>
              <a:buClr>
                <a:schemeClr val="accent6"/>
              </a:buClr>
              <a:buSzPts val="2200"/>
              <a:buFont typeface="Noto Sans Symbols"/>
              <a:buChar char="▪"/>
            </a:pPr>
            <a:r>
              <a:rPr lang="en-US"/>
              <a:t>History of liver transplantation</a:t>
            </a:r>
            <a:endParaRPr/>
          </a:p>
          <a:p>
            <a:pPr indent="-203200" lvl="0" marL="342900" rtl="0" algn="l">
              <a:spcBef>
                <a:spcPts val="0"/>
              </a:spcBef>
              <a:spcAft>
                <a:spcPts val="0"/>
              </a:spcAft>
              <a:buClr>
                <a:schemeClr val="accent6"/>
              </a:buClr>
              <a:buSzPts val="2200"/>
              <a:buFont typeface="Noto Sans Symbols"/>
              <a:buNone/>
            </a:pPr>
            <a:r>
              <a:t/>
            </a:r>
            <a:endParaRPr/>
          </a:p>
        </p:txBody>
      </p:sp>
      <p:sp>
        <p:nvSpPr>
          <p:cNvPr id="279" name="Google Shape;279;p20"/>
          <p:cNvSpPr txBox="1"/>
          <p:nvPr>
            <p:ph idx="2" type="body"/>
          </p:nvPr>
        </p:nvSpPr>
        <p:spPr>
          <a:xfrm>
            <a:off x="6016605" y="2325757"/>
            <a:ext cx="5172786" cy="2709359"/>
          </a:xfrm>
          <a:prstGeom prst="rect">
            <a:avLst/>
          </a:prstGeom>
          <a:noFill/>
          <a:ln>
            <a:noFill/>
          </a:ln>
        </p:spPr>
        <p:txBody>
          <a:bodyPr anchorCtr="0" anchor="t" bIns="45700" lIns="91425" spcFirstLastPara="1" rIns="91425" wrap="square" tIns="45700">
            <a:noAutofit/>
          </a:bodyPr>
          <a:lstStyle/>
          <a:p>
            <a:pPr indent="0" lvl="1" marL="0" rtl="0" algn="l">
              <a:lnSpc>
                <a:spcPct val="104000"/>
              </a:lnSpc>
              <a:spcBef>
                <a:spcPts val="0"/>
              </a:spcBef>
              <a:spcAft>
                <a:spcPts val="0"/>
              </a:spcAft>
              <a:buClr>
                <a:srgbClr val="000000"/>
              </a:buClr>
              <a:buSzPts val="2200"/>
              <a:buNone/>
            </a:pPr>
            <a:r>
              <a:rPr b="1" lang="en-US"/>
              <a:t>Recommended regimens:</a:t>
            </a:r>
            <a:endParaRPr/>
          </a:p>
          <a:p>
            <a:pPr indent="-342900" lvl="1" marL="342900" rtl="0" algn="l">
              <a:lnSpc>
                <a:spcPct val="104000"/>
              </a:lnSpc>
              <a:spcBef>
                <a:spcPts val="100"/>
              </a:spcBef>
              <a:spcAft>
                <a:spcPts val="0"/>
              </a:spcAft>
              <a:buSzPts val="2200"/>
              <a:buFont typeface="Noto Sans Symbols"/>
              <a:buChar char="▪"/>
            </a:pPr>
            <a:r>
              <a:rPr lang="en-US"/>
              <a:t>Glecaprevir/pibrentasvir (Mavyret) x  8 weeks</a:t>
            </a:r>
            <a:endParaRPr/>
          </a:p>
          <a:p>
            <a:pPr indent="-342900" lvl="1" marL="342900" rtl="0" algn="l">
              <a:lnSpc>
                <a:spcPct val="104000"/>
              </a:lnSpc>
              <a:spcBef>
                <a:spcPts val="100"/>
              </a:spcBef>
              <a:spcAft>
                <a:spcPts val="0"/>
              </a:spcAft>
              <a:buSzPts val="2200"/>
              <a:buFont typeface="Noto Sans Symbols"/>
              <a:buChar char="▪"/>
            </a:pPr>
            <a:r>
              <a:rPr lang="en-US"/>
              <a:t>Sofosbuvir/velpatasvir (Epclusa) x 12 weeks</a:t>
            </a:r>
            <a:endParaRPr/>
          </a:p>
        </p:txBody>
      </p:sp>
      <p:sp>
        <p:nvSpPr>
          <p:cNvPr id="280" name="Google Shape;280;p20"/>
          <p:cNvSpPr txBox="1"/>
          <p:nvPr/>
        </p:nvSpPr>
        <p:spPr>
          <a:xfrm>
            <a:off x="5110077" y="6438475"/>
            <a:ext cx="4110300" cy="307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222222"/>
              </a:buClr>
              <a:buSzPts val="1400"/>
              <a:buFont typeface="Arial"/>
              <a:buNone/>
            </a:pPr>
            <a:r>
              <a:rPr b="0" i="0" lang="en-US" sz="1400" u="none" cap="none" strike="noStrike">
                <a:solidFill>
                  <a:srgbClr val="222222"/>
                </a:solidFill>
                <a:latin typeface="Arial"/>
                <a:ea typeface="Arial"/>
                <a:cs typeface="Arial"/>
                <a:sym typeface="Arial"/>
              </a:rPr>
              <a:t>AASLD-IDSA, </a:t>
            </a:r>
            <a:r>
              <a:rPr b="0" i="0" lang="en-US" sz="1400" u="sng" cap="none" strike="noStrike">
                <a:solidFill>
                  <a:srgbClr val="478FCC"/>
                </a:solidFill>
                <a:latin typeface="Arial"/>
                <a:ea typeface="Arial"/>
                <a:cs typeface="Arial"/>
                <a:sym typeface="Arial"/>
                <a:hlinkClick r:id="rId3">
                  <a:extLst>
                    <a:ext uri="{A12FA001-AC4F-418D-AE19-62706E023703}">
                      <ahyp:hlinkClr val="tx"/>
                    </a:ext>
                  </a:extLst>
                </a:hlinkClick>
              </a:rPr>
              <a:t>https://www.hcvguidelines.org/</a:t>
            </a:r>
            <a:endParaRPr b="0" i="0" sz="1400" u="none" cap="none" strike="noStrike">
              <a:solidFill>
                <a:srgbClr val="000000"/>
              </a:solidFill>
              <a:latin typeface="Arial"/>
              <a:ea typeface="Arial"/>
              <a:cs typeface="Arial"/>
              <a:sym typeface="Arial"/>
            </a:endParaRPr>
          </a:p>
        </p:txBody>
      </p:sp>
    </p:spTree>
  </p:cSld>
  <p:clrMapOvr>
    <a:masterClrMapping/>
  </p:clrMapOvr>
  <p:transition spd="slow">
    <p:fade/>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4" name="Shape 284"/>
        <p:cNvGrpSpPr/>
        <p:nvPr/>
      </p:nvGrpSpPr>
      <p:grpSpPr>
        <a:xfrm>
          <a:off x="0" y="0"/>
          <a:ext cx="0" cy="0"/>
          <a:chOff x="0" y="0"/>
          <a:chExt cx="0" cy="0"/>
        </a:xfrm>
      </p:grpSpPr>
      <p:sp>
        <p:nvSpPr>
          <p:cNvPr id="285" name="Google Shape;285;p21"/>
          <p:cNvSpPr txBox="1"/>
          <p:nvPr>
            <p:ph type="title"/>
          </p:nvPr>
        </p:nvSpPr>
        <p:spPr>
          <a:xfrm>
            <a:off x="623460" y="1202374"/>
            <a:ext cx="10515163" cy="64891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6"/>
              </a:buClr>
              <a:buSzPts val="3200"/>
              <a:buFont typeface="Arial"/>
              <a:buNone/>
            </a:pPr>
            <a:r>
              <a:rPr lang="en-US"/>
              <a:t>Treatment of Acute HCV</a:t>
            </a:r>
            <a:endParaRPr/>
          </a:p>
        </p:txBody>
      </p:sp>
      <p:sp>
        <p:nvSpPr>
          <p:cNvPr id="286" name="Google Shape;286;p21"/>
          <p:cNvSpPr txBox="1"/>
          <p:nvPr>
            <p:ph idx="1" type="body"/>
          </p:nvPr>
        </p:nvSpPr>
        <p:spPr>
          <a:xfrm>
            <a:off x="624051" y="2141308"/>
            <a:ext cx="10514572" cy="2986087"/>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accent6"/>
              </a:buClr>
              <a:buSzPts val="2400"/>
              <a:buFont typeface="Noto Sans Symbols"/>
              <a:buChar char="▪"/>
            </a:pPr>
            <a:r>
              <a:rPr lang="en-US"/>
              <a:t>Treat upon diagnosis (detection of HCV RNA); do not monitor to see if spontaneous resolution occurs</a:t>
            </a:r>
            <a:endParaRPr/>
          </a:p>
          <a:p>
            <a:pPr indent="-347472" lvl="1" marL="685800" rtl="0" algn="l">
              <a:spcBef>
                <a:spcPts val="1200"/>
              </a:spcBef>
              <a:spcAft>
                <a:spcPts val="0"/>
              </a:spcAft>
              <a:buSzPts val="2400"/>
              <a:buChar char="▪"/>
            </a:pPr>
            <a:r>
              <a:rPr lang="en-US"/>
              <a:t>Can reduce HCV prevalence and incidence</a:t>
            </a:r>
            <a:endParaRPr/>
          </a:p>
          <a:p>
            <a:pPr indent="-347472" lvl="1" marL="685800" rtl="0" algn="l">
              <a:spcBef>
                <a:spcPts val="600"/>
              </a:spcBef>
              <a:spcAft>
                <a:spcPts val="0"/>
              </a:spcAft>
              <a:buSzPts val="2400"/>
              <a:buChar char="▪"/>
            </a:pPr>
            <a:r>
              <a:rPr lang="en-US"/>
              <a:t>Can reduce loss to follow up after HCV diagnosis</a:t>
            </a:r>
            <a:endParaRPr/>
          </a:p>
          <a:p>
            <a:pPr indent="-342900" lvl="0" marL="342900" rtl="0" algn="l">
              <a:spcBef>
                <a:spcPts val="600"/>
              </a:spcBef>
              <a:spcAft>
                <a:spcPts val="0"/>
              </a:spcAft>
              <a:buClr>
                <a:schemeClr val="accent6"/>
              </a:buClr>
              <a:buSzPts val="2400"/>
              <a:buFont typeface="Noto Sans Symbols"/>
              <a:buChar char="▪"/>
            </a:pPr>
            <a:r>
              <a:rPr lang="en-US"/>
              <a:t>Treat with same DAA regimens (and duration) as in chronic HCV </a:t>
            </a:r>
            <a:endParaRPr/>
          </a:p>
          <a:p>
            <a:pPr indent="-347472" lvl="1" marL="685800" rtl="0" algn="l">
              <a:spcBef>
                <a:spcPts val="1200"/>
              </a:spcBef>
              <a:spcAft>
                <a:spcPts val="0"/>
              </a:spcAft>
              <a:buSzPts val="2400"/>
              <a:buChar char="▪"/>
            </a:pPr>
            <a:r>
              <a:rPr lang="en-US"/>
              <a:t>Pangenotypic regimens recommended if HCV genotype not available or concern for &gt;1 genotype</a:t>
            </a:r>
            <a:endParaRPr/>
          </a:p>
          <a:p>
            <a:pPr indent="-342900" lvl="0" marL="342900" rtl="0" algn="l">
              <a:spcBef>
                <a:spcPts val="600"/>
              </a:spcBef>
              <a:spcAft>
                <a:spcPts val="0"/>
              </a:spcAft>
              <a:buClr>
                <a:schemeClr val="accent6"/>
              </a:buClr>
              <a:buSzPts val="2400"/>
              <a:buFont typeface="Noto Sans Symbols"/>
              <a:buChar char="▪"/>
            </a:pPr>
            <a:r>
              <a:rPr lang="en-US"/>
              <a:t>Some studies show efficacy of shortened courses in acute HIV (both HCV monoinfection and HIV/HCV coinfection), but insufficient data to support</a:t>
            </a:r>
            <a:endParaRPr/>
          </a:p>
          <a:p>
            <a:pPr indent="-195072" lvl="1" marL="685800" rtl="0" algn="l">
              <a:spcBef>
                <a:spcPts val="1200"/>
              </a:spcBef>
              <a:spcAft>
                <a:spcPts val="0"/>
              </a:spcAft>
              <a:buSzPts val="2400"/>
              <a:buNone/>
            </a:pPr>
            <a:r>
              <a:t/>
            </a:r>
            <a:endParaRPr/>
          </a:p>
          <a:p>
            <a:pPr indent="-195072" lvl="1" marL="685800" rtl="0" algn="l">
              <a:spcBef>
                <a:spcPts val="600"/>
              </a:spcBef>
              <a:spcAft>
                <a:spcPts val="0"/>
              </a:spcAft>
              <a:buSzPts val="2400"/>
              <a:buNone/>
            </a:pPr>
            <a:r>
              <a:t/>
            </a:r>
            <a:endParaRPr/>
          </a:p>
        </p:txBody>
      </p:sp>
      <p:sp>
        <p:nvSpPr>
          <p:cNvPr id="287" name="Google Shape;287;p21"/>
          <p:cNvSpPr txBox="1"/>
          <p:nvPr/>
        </p:nvSpPr>
        <p:spPr>
          <a:xfrm>
            <a:off x="623460" y="6299632"/>
            <a:ext cx="6990423"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222222"/>
              </a:buClr>
              <a:buSzPts val="1400"/>
              <a:buFont typeface="Arial"/>
              <a:buNone/>
            </a:pPr>
            <a:r>
              <a:rPr b="0" i="0" lang="en-US" sz="1400" u="none" cap="none" strike="noStrike">
                <a:solidFill>
                  <a:srgbClr val="222222"/>
                </a:solidFill>
                <a:latin typeface="Arial"/>
                <a:ea typeface="Arial"/>
                <a:cs typeface="Arial"/>
                <a:sym typeface="Arial"/>
              </a:rPr>
              <a:t>AASLD-IDSA, </a:t>
            </a:r>
            <a:r>
              <a:rPr b="0" i="0" lang="en-US" sz="1400" u="sng" cap="none" strike="noStrike">
                <a:solidFill>
                  <a:srgbClr val="478FCC"/>
                </a:solidFill>
                <a:latin typeface="Arial"/>
                <a:ea typeface="Arial"/>
                <a:cs typeface="Arial"/>
                <a:sym typeface="Arial"/>
                <a:hlinkClick r:id="rId3">
                  <a:extLst>
                    <a:ext uri="{A12FA001-AC4F-418D-AE19-62706E023703}">
                      <ahyp:hlinkClr val="tx"/>
                    </a:ext>
                  </a:extLst>
                </a:hlinkClick>
              </a:rPr>
              <a:t>https://www.hcvguidelines.org/</a:t>
            </a:r>
            <a:endParaRPr b="0" i="0" sz="1400" u="none" cap="none" strike="noStrike">
              <a:solidFill>
                <a:srgbClr val="000000"/>
              </a:solidFill>
              <a:latin typeface="Arial"/>
              <a:ea typeface="Arial"/>
              <a:cs typeface="Arial"/>
              <a:sym typeface="Arial"/>
            </a:endParaRPr>
          </a:p>
        </p:txBody>
      </p:sp>
    </p:spTree>
  </p:cSld>
  <p:clrMapOvr>
    <a:masterClrMapping/>
  </p:clrMapOvr>
  <p:transition spd="slow">
    <p:fade/>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1" name="Shape 291"/>
        <p:cNvGrpSpPr/>
        <p:nvPr/>
      </p:nvGrpSpPr>
      <p:grpSpPr>
        <a:xfrm>
          <a:off x="0" y="0"/>
          <a:ext cx="0" cy="0"/>
          <a:chOff x="0" y="0"/>
          <a:chExt cx="0" cy="0"/>
        </a:xfrm>
      </p:grpSpPr>
      <p:sp>
        <p:nvSpPr>
          <p:cNvPr id="292" name="Google Shape;292;p22"/>
          <p:cNvSpPr txBox="1"/>
          <p:nvPr>
            <p:ph type="title"/>
          </p:nvPr>
        </p:nvSpPr>
        <p:spPr>
          <a:xfrm>
            <a:off x="623460" y="1202374"/>
            <a:ext cx="10515163" cy="64891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6"/>
              </a:buClr>
              <a:buSzPts val="3200"/>
              <a:buFont typeface="Arial"/>
              <a:buNone/>
            </a:pPr>
            <a:r>
              <a:rPr lang="en-US"/>
              <a:t>Other HCV Treatment Regimens</a:t>
            </a:r>
            <a:endParaRPr/>
          </a:p>
        </p:txBody>
      </p:sp>
      <p:sp>
        <p:nvSpPr>
          <p:cNvPr id="293" name="Google Shape;293;p22"/>
          <p:cNvSpPr txBox="1"/>
          <p:nvPr>
            <p:ph idx="1" type="body"/>
          </p:nvPr>
        </p:nvSpPr>
        <p:spPr>
          <a:xfrm>
            <a:off x="624051" y="2141308"/>
            <a:ext cx="9617437" cy="2986087"/>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accent6"/>
              </a:buClr>
              <a:buSzPts val="2400"/>
              <a:buFont typeface="Noto Sans Symbols"/>
              <a:buChar char="▪"/>
            </a:pPr>
            <a:r>
              <a:rPr lang="en-US"/>
              <a:t>See AALSD-IDSA GL for recommendations for: </a:t>
            </a:r>
            <a:endParaRPr/>
          </a:p>
          <a:p>
            <a:pPr indent="-347472" lvl="1" marL="685800" rtl="0" algn="l">
              <a:spcBef>
                <a:spcPts val="1200"/>
              </a:spcBef>
              <a:spcAft>
                <a:spcPts val="0"/>
              </a:spcAft>
              <a:buSzPts val="2400"/>
              <a:buChar char="▪"/>
            </a:pPr>
            <a:r>
              <a:rPr lang="en-US"/>
              <a:t>Genotype-specific regimens </a:t>
            </a:r>
            <a:endParaRPr/>
          </a:p>
          <a:p>
            <a:pPr indent="-347472" lvl="1" marL="685800" rtl="0" algn="l">
              <a:spcBef>
                <a:spcPts val="600"/>
              </a:spcBef>
              <a:spcAft>
                <a:spcPts val="0"/>
              </a:spcAft>
              <a:buSzPts val="2400"/>
              <a:buChar char="▪"/>
            </a:pPr>
            <a:r>
              <a:rPr lang="en-US"/>
              <a:t>Cirrhosis, compensated</a:t>
            </a:r>
            <a:endParaRPr/>
          </a:p>
          <a:p>
            <a:pPr indent="-347472" lvl="1" marL="685800" rtl="0" algn="l">
              <a:spcBef>
                <a:spcPts val="600"/>
              </a:spcBef>
              <a:spcAft>
                <a:spcPts val="0"/>
              </a:spcAft>
              <a:buSzPts val="2400"/>
              <a:buChar char="▪"/>
            </a:pPr>
            <a:r>
              <a:rPr lang="en-US"/>
              <a:t>Cirrhosis, uncompensated</a:t>
            </a:r>
            <a:endParaRPr/>
          </a:p>
          <a:p>
            <a:pPr indent="-347472" lvl="1" marL="685800" rtl="0" algn="l">
              <a:spcBef>
                <a:spcPts val="600"/>
              </a:spcBef>
              <a:spcAft>
                <a:spcPts val="0"/>
              </a:spcAft>
              <a:buSzPts val="2400"/>
              <a:buChar char="▪"/>
            </a:pPr>
            <a:r>
              <a:rPr lang="en-US"/>
              <a:t>Treatment-experienced patients</a:t>
            </a:r>
            <a:endParaRPr/>
          </a:p>
          <a:p>
            <a:pPr indent="-342900" lvl="0" marL="342900" rtl="0" algn="l">
              <a:spcBef>
                <a:spcPts val="600"/>
              </a:spcBef>
              <a:spcAft>
                <a:spcPts val="0"/>
              </a:spcAft>
              <a:buClr>
                <a:schemeClr val="accent6"/>
              </a:buClr>
              <a:buSzPts val="2400"/>
              <a:buFont typeface="Noto Sans Symbols"/>
              <a:buChar char="▪"/>
            </a:pPr>
            <a:r>
              <a:rPr lang="en-US"/>
              <a:t>Consulting with HCV treatment experts - e.g., National </a:t>
            </a:r>
            <a:r>
              <a:rPr lang="en-US"/>
              <a:t>Clinicians</a:t>
            </a:r>
            <a:r>
              <a:rPr lang="en-US"/>
              <a:t> Consultation Center is recommended </a:t>
            </a:r>
            <a:r>
              <a:rPr lang="en-US"/>
              <a:t>(see </a:t>
            </a:r>
            <a:r>
              <a:rPr lang="en-US" u="sng">
                <a:solidFill>
                  <a:schemeClr val="hlink"/>
                </a:solidFill>
                <a:hlinkClick r:id="rId3"/>
              </a:rPr>
              <a:t>http://nccc.ucsf.edu/</a:t>
            </a:r>
            <a:r>
              <a:rPr lang="en-US"/>
              <a:t> )</a:t>
            </a:r>
            <a:endParaRPr/>
          </a:p>
          <a:p>
            <a:pPr indent="-342900" lvl="0" marL="342900" rtl="0" algn="l">
              <a:spcBef>
                <a:spcPts val="1200"/>
              </a:spcBef>
              <a:spcAft>
                <a:spcPts val="0"/>
              </a:spcAft>
              <a:buClr>
                <a:schemeClr val="accent6"/>
              </a:buClr>
              <a:buSzPts val="2400"/>
              <a:buFont typeface="Noto Sans Symbols"/>
              <a:buChar char="▪"/>
            </a:pPr>
            <a:r>
              <a:rPr lang="en-US"/>
              <a:t>For HIV/HCV coinfection, see Lession 4.2</a:t>
            </a:r>
            <a:endParaRPr/>
          </a:p>
        </p:txBody>
      </p:sp>
      <p:sp>
        <p:nvSpPr>
          <p:cNvPr id="294" name="Google Shape;294;p22"/>
          <p:cNvSpPr txBox="1"/>
          <p:nvPr/>
        </p:nvSpPr>
        <p:spPr>
          <a:xfrm>
            <a:off x="623460" y="6299632"/>
            <a:ext cx="6990423"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222222"/>
              </a:buClr>
              <a:buSzPts val="1400"/>
              <a:buFont typeface="Arial"/>
              <a:buNone/>
            </a:pPr>
            <a:r>
              <a:rPr b="0" i="0" lang="en-US" sz="1400" u="none" cap="none" strike="noStrike">
                <a:solidFill>
                  <a:srgbClr val="222222"/>
                </a:solidFill>
                <a:latin typeface="Arial"/>
                <a:ea typeface="Arial"/>
                <a:cs typeface="Arial"/>
                <a:sym typeface="Arial"/>
              </a:rPr>
              <a:t>AASLD-IDSA, </a:t>
            </a:r>
            <a:r>
              <a:rPr b="0" i="0" lang="en-US" sz="1400" u="sng" cap="none" strike="noStrike">
                <a:solidFill>
                  <a:srgbClr val="478FCC"/>
                </a:solidFill>
                <a:latin typeface="Arial"/>
                <a:ea typeface="Arial"/>
                <a:cs typeface="Arial"/>
                <a:sym typeface="Arial"/>
                <a:hlinkClick r:id="rId4">
                  <a:extLst>
                    <a:ext uri="{A12FA001-AC4F-418D-AE19-62706E023703}">
                      <ahyp:hlinkClr val="tx"/>
                    </a:ext>
                  </a:extLst>
                </a:hlinkClick>
              </a:rPr>
              <a:t>https://www.hcvguidelines.org/</a:t>
            </a:r>
            <a:endParaRPr b="0" i="0" sz="1400" u="none" cap="none" strike="noStrike">
              <a:solidFill>
                <a:srgbClr val="000000"/>
              </a:solidFill>
              <a:latin typeface="Arial"/>
              <a:ea typeface="Arial"/>
              <a:cs typeface="Arial"/>
              <a:sym typeface="Arial"/>
            </a:endParaRPr>
          </a:p>
        </p:txBody>
      </p:sp>
    </p:spTree>
  </p:cSld>
  <p:clrMapOvr>
    <a:masterClrMapping/>
  </p:clrMapOvr>
  <p:transition spd="slow">
    <p:fade/>
  </p:transition>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9" name="Shape 299"/>
        <p:cNvGrpSpPr/>
        <p:nvPr/>
      </p:nvGrpSpPr>
      <p:grpSpPr>
        <a:xfrm>
          <a:off x="0" y="0"/>
          <a:ext cx="0" cy="0"/>
          <a:chOff x="0" y="0"/>
          <a:chExt cx="0" cy="0"/>
        </a:xfrm>
      </p:grpSpPr>
      <p:sp>
        <p:nvSpPr>
          <p:cNvPr id="300" name="Google Shape;300;p23"/>
          <p:cNvSpPr txBox="1"/>
          <p:nvPr>
            <p:ph type="title"/>
          </p:nvPr>
        </p:nvSpPr>
        <p:spPr>
          <a:xfrm>
            <a:off x="623460" y="1202374"/>
            <a:ext cx="10515163" cy="64891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6"/>
              </a:buClr>
              <a:buSzPts val="3200"/>
              <a:buFont typeface="Arial"/>
              <a:buNone/>
            </a:pPr>
            <a:r>
              <a:rPr lang="en-US"/>
              <a:t>Resistance</a:t>
            </a:r>
            <a:endParaRPr/>
          </a:p>
        </p:txBody>
      </p:sp>
      <p:sp>
        <p:nvSpPr>
          <p:cNvPr id="301" name="Google Shape;301;p23"/>
          <p:cNvSpPr txBox="1"/>
          <p:nvPr>
            <p:ph idx="1" type="body"/>
          </p:nvPr>
        </p:nvSpPr>
        <p:spPr>
          <a:xfrm>
            <a:off x="624051" y="2141308"/>
            <a:ext cx="9617437" cy="2986087"/>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accent6"/>
              </a:buClr>
              <a:buSzPts val="2400"/>
              <a:buFont typeface="Noto Sans Symbols"/>
              <a:buChar char="▪"/>
            </a:pPr>
            <a:r>
              <a:rPr lang="en-US"/>
              <a:t>Resistance-associated substitutions (RASs) may emerge with failure of DAA therapy or (uncommonly) be present at baseline</a:t>
            </a:r>
            <a:endParaRPr/>
          </a:p>
          <a:p>
            <a:pPr indent="-347472" lvl="1" marL="685800" rtl="0" algn="l">
              <a:spcBef>
                <a:spcPts val="1200"/>
              </a:spcBef>
              <a:spcAft>
                <a:spcPts val="0"/>
              </a:spcAft>
              <a:buSzPts val="2400"/>
              <a:buChar char="▪"/>
            </a:pPr>
            <a:r>
              <a:rPr lang="en-US"/>
              <a:t>NS5A and NS3 RASs are common with regimen failure, NS5B nucleotide RASs are rare</a:t>
            </a:r>
            <a:endParaRPr/>
          </a:p>
          <a:p>
            <a:pPr indent="-342900" lvl="0" marL="342900" rtl="0" algn="l">
              <a:spcBef>
                <a:spcPts val="600"/>
              </a:spcBef>
              <a:spcAft>
                <a:spcPts val="0"/>
              </a:spcAft>
              <a:buClr>
                <a:schemeClr val="accent6"/>
              </a:buClr>
              <a:buSzPts val="2400"/>
              <a:buFont typeface="Noto Sans Symbols"/>
              <a:buChar char="▪"/>
            </a:pPr>
            <a:r>
              <a:rPr lang="en-US"/>
              <a:t>Presence of RASs may affect selection of DAAs, duration of treatment, and/or indication for ribavirin </a:t>
            </a:r>
            <a:endParaRPr/>
          </a:p>
          <a:p>
            <a:pPr indent="-342900" lvl="0" marL="342900" rtl="0" algn="l">
              <a:spcBef>
                <a:spcPts val="1200"/>
              </a:spcBef>
              <a:spcAft>
                <a:spcPts val="0"/>
              </a:spcAft>
              <a:buClr>
                <a:schemeClr val="accent6"/>
              </a:buClr>
              <a:buSzPts val="2400"/>
              <a:buFont typeface="Noto Sans Symbols"/>
              <a:buChar char="▪"/>
            </a:pPr>
            <a:r>
              <a:rPr lang="en-US"/>
              <a:t>Resistance testing not needed before use of pan-genotypic simplified regimen for treatment-naïve noncirrhotic patient</a:t>
            </a:r>
            <a:endParaRPr/>
          </a:p>
          <a:p>
            <a:pPr indent="-342900" lvl="0" marL="342900" rtl="0" algn="l">
              <a:spcBef>
                <a:spcPts val="1200"/>
              </a:spcBef>
              <a:spcAft>
                <a:spcPts val="0"/>
              </a:spcAft>
              <a:buClr>
                <a:schemeClr val="accent6"/>
              </a:buClr>
              <a:buSzPts val="2400"/>
              <a:buFont typeface="Noto Sans Symbols"/>
              <a:buChar char="▪"/>
            </a:pPr>
            <a:r>
              <a:rPr lang="en-US"/>
              <a:t>AASLD/IDSA HCV GLs advise when to screen for resistance prior to treatment</a:t>
            </a:r>
            <a:endParaRPr/>
          </a:p>
        </p:txBody>
      </p:sp>
      <p:sp>
        <p:nvSpPr>
          <p:cNvPr id="302" name="Google Shape;302;p23"/>
          <p:cNvSpPr txBox="1"/>
          <p:nvPr/>
        </p:nvSpPr>
        <p:spPr>
          <a:xfrm>
            <a:off x="623460" y="6470374"/>
            <a:ext cx="7317905"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See https://www.hcvguidelines.org/evaluate/resistance</a:t>
            </a:r>
            <a:endParaRPr/>
          </a:p>
        </p:txBody>
      </p:sp>
    </p:spTree>
  </p:cSld>
  <p:clrMapOvr>
    <a:masterClrMapping/>
  </p:clrMapOvr>
  <p:transition spd="slow">
    <p:fade/>
  </p:transition>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7" name="Shape 307"/>
        <p:cNvGrpSpPr/>
        <p:nvPr/>
      </p:nvGrpSpPr>
      <p:grpSpPr>
        <a:xfrm>
          <a:off x="0" y="0"/>
          <a:ext cx="0" cy="0"/>
          <a:chOff x="0" y="0"/>
          <a:chExt cx="0" cy="0"/>
        </a:xfrm>
      </p:grpSpPr>
      <p:sp>
        <p:nvSpPr>
          <p:cNvPr id="308" name="Google Shape;308;p24"/>
          <p:cNvSpPr txBox="1"/>
          <p:nvPr>
            <p:ph type="title"/>
          </p:nvPr>
        </p:nvSpPr>
        <p:spPr>
          <a:xfrm>
            <a:off x="623460" y="1202374"/>
            <a:ext cx="10515163" cy="64891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6"/>
              </a:buClr>
              <a:buSzPts val="3200"/>
              <a:buFont typeface="Arial"/>
              <a:buNone/>
            </a:pPr>
            <a:r>
              <a:rPr lang="en-US"/>
              <a:t>Laboratory Monitoring during Treatment</a:t>
            </a:r>
            <a:endParaRPr/>
          </a:p>
        </p:txBody>
      </p:sp>
      <p:sp>
        <p:nvSpPr>
          <p:cNvPr id="309" name="Google Shape;309;p24"/>
          <p:cNvSpPr txBox="1"/>
          <p:nvPr>
            <p:ph idx="1" type="body"/>
          </p:nvPr>
        </p:nvSpPr>
        <p:spPr>
          <a:xfrm>
            <a:off x="624051" y="2141308"/>
            <a:ext cx="9617437" cy="2986087"/>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accent6"/>
              </a:buClr>
              <a:buSzPts val="2400"/>
              <a:buFont typeface="Noto Sans Symbols"/>
              <a:buChar char="▪"/>
            </a:pPr>
            <a:r>
              <a:rPr lang="en-US"/>
              <a:t>For simplified regimens for patients without cirrhosis:</a:t>
            </a:r>
            <a:endParaRPr/>
          </a:p>
          <a:p>
            <a:pPr indent="-347472" lvl="1" marL="685800" rtl="0" algn="l">
              <a:spcBef>
                <a:spcPts val="1200"/>
              </a:spcBef>
              <a:spcAft>
                <a:spcPts val="0"/>
              </a:spcAft>
              <a:buSzPts val="2400"/>
              <a:buChar char="▪"/>
            </a:pPr>
            <a:r>
              <a:rPr lang="en-US"/>
              <a:t>No lab monitoring unless:</a:t>
            </a:r>
            <a:endParaRPr/>
          </a:p>
          <a:p>
            <a:pPr indent="-347472" lvl="2" marL="1024128" rtl="0" algn="l">
              <a:spcBef>
                <a:spcPts val="600"/>
              </a:spcBef>
              <a:spcAft>
                <a:spcPts val="0"/>
              </a:spcAft>
              <a:buSzPts val="2400"/>
              <a:buChar char="•"/>
            </a:pPr>
            <a:r>
              <a:rPr lang="en-US"/>
              <a:t>On diabetes medicines: monitor for </a:t>
            </a:r>
            <a:r>
              <a:rPr lang="en-US"/>
              <a:t>hypoglycemia</a:t>
            </a:r>
            <a:r>
              <a:rPr lang="en-US"/>
              <a:t> (and warn patients of this </a:t>
            </a:r>
            <a:r>
              <a:rPr lang="en-US"/>
              <a:t>possibility</a:t>
            </a:r>
            <a:r>
              <a:rPr lang="en-US"/>
              <a:t>)</a:t>
            </a:r>
            <a:endParaRPr/>
          </a:p>
          <a:p>
            <a:pPr indent="-347472" lvl="2" marL="1024128" rtl="0" algn="l">
              <a:spcBef>
                <a:spcPts val="600"/>
              </a:spcBef>
              <a:spcAft>
                <a:spcPts val="0"/>
              </a:spcAft>
              <a:buSzPts val="2400"/>
              <a:buChar char="•"/>
            </a:pPr>
            <a:r>
              <a:rPr lang="en-US"/>
              <a:t>On warfarin: monitor INR (may become subtherapeutic)</a:t>
            </a:r>
            <a:endParaRPr/>
          </a:p>
          <a:p>
            <a:pPr indent="-347472" lvl="2" marL="1024128" rtl="0" algn="l">
              <a:spcBef>
                <a:spcPts val="600"/>
              </a:spcBef>
              <a:spcAft>
                <a:spcPts val="0"/>
              </a:spcAft>
              <a:buSzPts val="2400"/>
              <a:buChar char="•"/>
            </a:pPr>
            <a:r>
              <a:rPr lang="en-US"/>
              <a:t>HBV but not on suppressive HBV therapy: HBV DNA every 4 weeks (treat HBV if DNA incr 10x baseline)</a:t>
            </a:r>
            <a:endParaRPr/>
          </a:p>
          <a:p>
            <a:pPr indent="-342900" lvl="0" marL="342900" rtl="0" algn="l">
              <a:spcBef>
                <a:spcPts val="600"/>
              </a:spcBef>
              <a:spcAft>
                <a:spcPts val="0"/>
              </a:spcAft>
              <a:buClr>
                <a:schemeClr val="accent6"/>
              </a:buClr>
              <a:buSzPts val="2400"/>
              <a:buFont typeface="Noto Sans Symbols"/>
              <a:buChar char="▪"/>
            </a:pPr>
            <a:r>
              <a:rPr lang="en-US"/>
              <a:t>For elbasvir/grazoprevir (Zepatier)</a:t>
            </a:r>
            <a:endParaRPr/>
          </a:p>
          <a:p>
            <a:pPr indent="-347472" lvl="1" marL="685800" rtl="0" algn="l">
              <a:spcBef>
                <a:spcPts val="1200"/>
              </a:spcBef>
              <a:spcAft>
                <a:spcPts val="0"/>
              </a:spcAft>
              <a:buSzPts val="2400"/>
              <a:buChar char="▪"/>
            </a:pPr>
            <a:r>
              <a:rPr lang="en-US"/>
              <a:t>LFTs at 8 weeks (repeat at 12 weeks if on 16-week regimen), plus as above</a:t>
            </a:r>
            <a:endParaRPr/>
          </a:p>
          <a:p>
            <a:pPr indent="-195072" lvl="1" marL="685800" rtl="0" algn="l">
              <a:spcBef>
                <a:spcPts val="600"/>
              </a:spcBef>
              <a:spcAft>
                <a:spcPts val="0"/>
              </a:spcAft>
              <a:buSzPts val="2400"/>
              <a:buNone/>
            </a:pPr>
            <a:r>
              <a:t/>
            </a:r>
            <a:endParaRPr/>
          </a:p>
        </p:txBody>
      </p:sp>
    </p:spTree>
  </p:cSld>
  <p:clrMapOvr>
    <a:masterClrMapping/>
  </p:clrMapOvr>
  <p:transition spd="slow">
    <p:fade/>
  </p:transition>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4" name="Shape 314"/>
        <p:cNvGrpSpPr/>
        <p:nvPr/>
      </p:nvGrpSpPr>
      <p:grpSpPr>
        <a:xfrm>
          <a:off x="0" y="0"/>
          <a:ext cx="0" cy="0"/>
          <a:chOff x="0" y="0"/>
          <a:chExt cx="0" cy="0"/>
        </a:xfrm>
      </p:grpSpPr>
      <p:sp>
        <p:nvSpPr>
          <p:cNvPr id="315" name="Google Shape;315;p25"/>
          <p:cNvSpPr txBox="1"/>
          <p:nvPr>
            <p:ph type="title"/>
          </p:nvPr>
        </p:nvSpPr>
        <p:spPr>
          <a:xfrm>
            <a:off x="623460" y="1202374"/>
            <a:ext cx="10515163" cy="64891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6"/>
              </a:buClr>
              <a:buSzPts val="3200"/>
              <a:buFont typeface="Arial"/>
              <a:buNone/>
            </a:pPr>
            <a:r>
              <a:rPr lang="en-US"/>
              <a:t>Monitoring after Treatment</a:t>
            </a:r>
            <a:endParaRPr/>
          </a:p>
        </p:txBody>
      </p:sp>
      <p:sp>
        <p:nvSpPr>
          <p:cNvPr id="316" name="Google Shape;316;p25"/>
          <p:cNvSpPr txBox="1"/>
          <p:nvPr>
            <p:ph idx="1" type="body"/>
          </p:nvPr>
        </p:nvSpPr>
        <p:spPr>
          <a:xfrm>
            <a:off x="624051" y="2141308"/>
            <a:ext cx="9617437" cy="2986087"/>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accent6"/>
              </a:buClr>
              <a:buSzPts val="2400"/>
              <a:buFont typeface="Noto Sans Symbols"/>
              <a:buChar char="▪"/>
            </a:pPr>
            <a:r>
              <a:rPr lang="en-US"/>
              <a:t>≥12 weeks post-treatment: HCV RNA</a:t>
            </a:r>
            <a:endParaRPr/>
          </a:p>
          <a:p>
            <a:pPr indent="-347472" lvl="1" marL="685800" rtl="0" algn="l">
              <a:spcBef>
                <a:spcPts val="1200"/>
              </a:spcBef>
              <a:spcAft>
                <a:spcPts val="0"/>
              </a:spcAft>
              <a:buSzPts val="2400"/>
              <a:buChar char="▪"/>
            </a:pPr>
            <a:r>
              <a:rPr lang="en-US"/>
              <a:t>Undetectable = SVR = virologic cure</a:t>
            </a:r>
            <a:endParaRPr/>
          </a:p>
        </p:txBody>
      </p:sp>
    </p:spTree>
  </p:cSld>
  <p:clrMapOvr>
    <a:masterClrMapping/>
  </p:clrMapOvr>
  <p:transition spd="slow">
    <p:fade/>
  </p:transition>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0" name="Shape 320"/>
        <p:cNvGrpSpPr/>
        <p:nvPr/>
      </p:nvGrpSpPr>
      <p:grpSpPr>
        <a:xfrm>
          <a:off x="0" y="0"/>
          <a:ext cx="0" cy="0"/>
          <a:chOff x="0" y="0"/>
          <a:chExt cx="0" cy="0"/>
        </a:xfrm>
      </p:grpSpPr>
      <p:sp>
        <p:nvSpPr>
          <p:cNvPr id="321" name="Google Shape;321;p26"/>
          <p:cNvSpPr txBox="1"/>
          <p:nvPr>
            <p:ph type="title"/>
          </p:nvPr>
        </p:nvSpPr>
        <p:spPr>
          <a:xfrm>
            <a:off x="623460" y="1162570"/>
            <a:ext cx="10515163" cy="64891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6"/>
              </a:buClr>
              <a:buSzPts val="3200"/>
              <a:buFont typeface="Arial"/>
              <a:buNone/>
            </a:pPr>
            <a:r>
              <a:rPr lang="en-US"/>
              <a:t>Additional Monitoring after SVR</a:t>
            </a:r>
            <a:endParaRPr/>
          </a:p>
        </p:txBody>
      </p:sp>
      <p:sp>
        <p:nvSpPr>
          <p:cNvPr id="322" name="Google Shape;322;p26"/>
          <p:cNvSpPr txBox="1"/>
          <p:nvPr>
            <p:ph idx="1" type="body"/>
          </p:nvPr>
        </p:nvSpPr>
        <p:spPr>
          <a:xfrm>
            <a:off x="624051" y="2049030"/>
            <a:ext cx="5172786" cy="2986087"/>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accent6"/>
              </a:buClr>
              <a:buSzPts val="2200"/>
              <a:buFont typeface="Noto Sans Symbols"/>
              <a:buChar char="▪"/>
            </a:pPr>
            <a:r>
              <a:rPr b="1" lang="en-US"/>
              <a:t>Noncirrhotic</a:t>
            </a:r>
            <a:r>
              <a:rPr lang="en-US"/>
              <a:t>: standard care as if never had HCV (unless additional cause of liver disease)</a:t>
            </a:r>
            <a:endParaRPr/>
          </a:p>
          <a:p>
            <a:pPr indent="-342900" lvl="0" marL="342900" rtl="0" algn="l">
              <a:spcBef>
                <a:spcPts val="800"/>
              </a:spcBef>
              <a:spcAft>
                <a:spcPts val="0"/>
              </a:spcAft>
              <a:buClr>
                <a:schemeClr val="accent6"/>
              </a:buClr>
              <a:buSzPts val="2200"/>
              <a:buFont typeface="Noto Sans Symbols"/>
              <a:buChar char="▪"/>
            </a:pPr>
            <a:r>
              <a:rPr b="1" lang="en-US"/>
              <a:t>Cirrhotic</a:t>
            </a:r>
            <a:r>
              <a:rPr lang="en-US"/>
              <a:t>: fibrosis usually regresses; decompensation is rare</a:t>
            </a:r>
            <a:endParaRPr/>
          </a:p>
          <a:p>
            <a:pPr indent="-346075" lvl="1" marL="514350" rtl="0" algn="l">
              <a:spcBef>
                <a:spcPts val="800"/>
              </a:spcBef>
              <a:spcAft>
                <a:spcPts val="0"/>
              </a:spcAft>
              <a:buSzPts val="2200"/>
              <a:buChar char="•"/>
            </a:pPr>
            <a:r>
              <a:rPr lang="en-US"/>
              <a:t>EGD every 2 years if small esophageal varices, every 3 years if none</a:t>
            </a:r>
            <a:endParaRPr/>
          </a:p>
          <a:p>
            <a:pPr indent="-346075" lvl="1" marL="514350" rtl="0" algn="l">
              <a:spcBef>
                <a:spcPts val="800"/>
              </a:spcBef>
              <a:spcAft>
                <a:spcPts val="0"/>
              </a:spcAft>
              <a:buSzPts val="2200"/>
              <a:buChar char="•"/>
            </a:pPr>
            <a:r>
              <a:rPr lang="en-US"/>
              <a:t>HCC screening every 6 months – ultrasound +/- AFP</a:t>
            </a:r>
            <a:endParaRPr/>
          </a:p>
          <a:p>
            <a:pPr indent="-203200" lvl="0" marL="342900" rtl="0" algn="l">
              <a:spcBef>
                <a:spcPts val="800"/>
              </a:spcBef>
              <a:spcAft>
                <a:spcPts val="0"/>
              </a:spcAft>
              <a:buSzPts val="2200"/>
              <a:buNone/>
            </a:pPr>
            <a:r>
              <a:t/>
            </a:r>
            <a:endParaRPr/>
          </a:p>
        </p:txBody>
      </p:sp>
      <p:sp>
        <p:nvSpPr>
          <p:cNvPr id="323" name="Google Shape;323;p26"/>
          <p:cNvSpPr txBox="1"/>
          <p:nvPr>
            <p:ph idx="2" type="body"/>
          </p:nvPr>
        </p:nvSpPr>
        <p:spPr>
          <a:xfrm>
            <a:off x="6016605" y="2049029"/>
            <a:ext cx="5172786" cy="2986087"/>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accent6"/>
              </a:buClr>
              <a:buSzPts val="2200"/>
              <a:buFont typeface="Noto Sans Symbols"/>
              <a:buChar char="▪"/>
            </a:pPr>
            <a:r>
              <a:rPr lang="en-US"/>
              <a:t>If ongoing risk factors for reinfection: HCV RNA at least annually</a:t>
            </a:r>
            <a:endParaRPr/>
          </a:p>
          <a:p>
            <a:pPr indent="-342900" lvl="0" marL="342900" rtl="0" algn="l">
              <a:spcBef>
                <a:spcPts val="800"/>
              </a:spcBef>
              <a:spcAft>
                <a:spcPts val="0"/>
              </a:spcAft>
              <a:buClr>
                <a:schemeClr val="accent6"/>
              </a:buClr>
              <a:buSzPts val="2200"/>
              <a:buFont typeface="Noto Sans Symbols"/>
              <a:buChar char="▪"/>
            </a:pPr>
            <a:r>
              <a:rPr lang="en-US"/>
              <a:t>Evaluate for recurrence/reinfection if flare in liver enzymes</a:t>
            </a:r>
            <a:endParaRPr/>
          </a:p>
          <a:p>
            <a:pPr indent="-342900" lvl="0" marL="342900" rtl="0" algn="l">
              <a:spcBef>
                <a:spcPts val="800"/>
              </a:spcBef>
              <a:spcAft>
                <a:spcPts val="0"/>
              </a:spcAft>
              <a:buClr>
                <a:schemeClr val="accent6"/>
              </a:buClr>
              <a:buSzPts val="2200"/>
              <a:buFont typeface="Noto Sans Symbols"/>
              <a:buChar char="▪"/>
            </a:pPr>
            <a:r>
              <a:rPr lang="en-US"/>
              <a:t>Counsel on preventing reinfection</a:t>
            </a:r>
            <a:endParaRPr/>
          </a:p>
          <a:p>
            <a:pPr indent="-346075" lvl="1" marL="514350" rtl="0" algn="l">
              <a:spcBef>
                <a:spcPts val="800"/>
              </a:spcBef>
              <a:spcAft>
                <a:spcPts val="0"/>
              </a:spcAft>
              <a:buSzPts val="2200"/>
              <a:buChar char="•"/>
            </a:pPr>
            <a:r>
              <a:rPr lang="en-US"/>
              <a:t>See Lesson 2.4 (Preventing HCV Reinfection) for additional information </a:t>
            </a:r>
            <a:endParaRPr/>
          </a:p>
        </p:txBody>
      </p:sp>
    </p:spTree>
  </p:cSld>
  <p:clrMapOvr>
    <a:masterClrMapping/>
  </p:clrMapOvr>
  <p:transition spd="slow">
    <p:fade/>
  </p:transition>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8" name="Shape 328"/>
        <p:cNvGrpSpPr/>
        <p:nvPr/>
      </p:nvGrpSpPr>
      <p:grpSpPr>
        <a:xfrm>
          <a:off x="0" y="0"/>
          <a:ext cx="0" cy="0"/>
          <a:chOff x="0" y="0"/>
          <a:chExt cx="0" cy="0"/>
        </a:xfrm>
      </p:grpSpPr>
      <p:sp>
        <p:nvSpPr>
          <p:cNvPr id="329" name="Google Shape;329;p27"/>
          <p:cNvSpPr txBox="1"/>
          <p:nvPr>
            <p:ph type="title"/>
          </p:nvPr>
        </p:nvSpPr>
        <p:spPr>
          <a:xfrm>
            <a:off x="623460" y="1162570"/>
            <a:ext cx="10515163" cy="64891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6"/>
              </a:buClr>
              <a:buSzPts val="3200"/>
              <a:buFont typeface="Arial"/>
              <a:buNone/>
            </a:pPr>
            <a:r>
              <a:rPr lang="en-US"/>
              <a:t>Management of HBV/HCV/HIV Co-infected Patients</a:t>
            </a:r>
            <a:endParaRPr/>
          </a:p>
        </p:txBody>
      </p:sp>
      <p:sp>
        <p:nvSpPr>
          <p:cNvPr id="330" name="Google Shape;330;p27"/>
          <p:cNvSpPr txBox="1"/>
          <p:nvPr>
            <p:ph idx="1" type="body"/>
          </p:nvPr>
        </p:nvSpPr>
        <p:spPr>
          <a:xfrm>
            <a:off x="624051" y="2049030"/>
            <a:ext cx="5172786" cy="2986087"/>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accent6"/>
              </a:buClr>
              <a:buSzPts val="2200"/>
              <a:buFont typeface="Noto Sans Symbols"/>
              <a:buChar char="▪"/>
            </a:pPr>
            <a:r>
              <a:rPr lang="en-US"/>
              <a:t>HCV can suppress HBV in vivo, and DAA treatment of HCV may cause HBV flare, if not on suppressive HBV treatment</a:t>
            </a:r>
            <a:endParaRPr/>
          </a:p>
          <a:p>
            <a:pPr indent="-346075" lvl="1" marL="514350" rtl="0" algn="l">
              <a:spcBef>
                <a:spcPts val="800"/>
              </a:spcBef>
              <a:spcAft>
                <a:spcPts val="0"/>
              </a:spcAft>
              <a:buSzPts val="2200"/>
              <a:buChar char="•"/>
            </a:pPr>
            <a:r>
              <a:rPr lang="en-US"/>
              <a:t>People with HIV/HBV coinfection should be on concurrent HIV and HBV treatments (eg, using tenofovir + lamivudine or emtricitabine for co-treatment of HBV) - this minimizes risk for HBV flare</a:t>
            </a:r>
            <a:endParaRPr/>
          </a:p>
          <a:p>
            <a:pPr indent="-203200" lvl="0" marL="342900" rtl="0" algn="l">
              <a:spcBef>
                <a:spcPts val="800"/>
              </a:spcBef>
              <a:spcAft>
                <a:spcPts val="0"/>
              </a:spcAft>
              <a:buClr>
                <a:schemeClr val="accent6"/>
              </a:buClr>
              <a:buSzPts val="2200"/>
              <a:buFont typeface="Noto Sans Symbols"/>
              <a:buNone/>
            </a:pPr>
            <a:r>
              <a:t/>
            </a:r>
            <a:endParaRPr/>
          </a:p>
          <a:p>
            <a:pPr indent="-135433" lvl="8" marL="5180305" rtl="0" algn="l">
              <a:spcBef>
                <a:spcPts val="1333"/>
              </a:spcBef>
              <a:spcAft>
                <a:spcPts val="0"/>
              </a:spcAft>
              <a:buClr>
                <a:schemeClr val="dk1"/>
              </a:buClr>
              <a:buSzPts val="2666"/>
              <a:buNone/>
            </a:pPr>
            <a:r>
              <a:t/>
            </a:r>
            <a:endParaRPr/>
          </a:p>
        </p:txBody>
      </p:sp>
      <p:sp>
        <p:nvSpPr>
          <p:cNvPr id="331" name="Google Shape;331;p27"/>
          <p:cNvSpPr txBox="1"/>
          <p:nvPr>
            <p:ph idx="2" type="body"/>
          </p:nvPr>
        </p:nvSpPr>
        <p:spPr>
          <a:xfrm>
            <a:off x="6016605" y="2049029"/>
            <a:ext cx="5172786" cy="2986087"/>
          </a:xfrm>
          <a:prstGeom prst="rect">
            <a:avLst/>
          </a:prstGeom>
          <a:noFill/>
          <a:ln>
            <a:noFill/>
          </a:ln>
        </p:spPr>
        <p:txBody>
          <a:bodyPr anchorCtr="0" anchor="t" bIns="45700" lIns="91425" spcFirstLastPara="1" rIns="91425" wrap="square" tIns="45700">
            <a:noAutofit/>
          </a:bodyPr>
          <a:lstStyle/>
          <a:p>
            <a:pPr indent="-346075" lvl="1" marL="514350" rtl="0" algn="l">
              <a:spcBef>
                <a:spcPts val="0"/>
              </a:spcBef>
              <a:spcAft>
                <a:spcPts val="0"/>
              </a:spcAft>
              <a:buSzPts val="2200"/>
              <a:buChar char="•"/>
            </a:pPr>
            <a:r>
              <a:rPr lang="en-US"/>
              <a:t>Check HBV Ag, sAb, cAb before HCV treatment</a:t>
            </a:r>
            <a:endParaRPr/>
          </a:p>
          <a:p>
            <a:pPr indent="-285750" lvl="2" marL="685800" rtl="0" algn="l">
              <a:spcBef>
                <a:spcPts val="800"/>
              </a:spcBef>
              <a:spcAft>
                <a:spcPts val="0"/>
              </a:spcAft>
              <a:buSzPts val="2200"/>
              <a:buChar char="̶"/>
            </a:pPr>
            <a:r>
              <a:rPr lang="en-US"/>
              <a:t>If Ag+: check HBV DNA, start HBV treatment if evidence of HBV infection</a:t>
            </a:r>
            <a:endParaRPr/>
          </a:p>
          <a:p>
            <a:pPr indent="-285750" lvl="2" marL="685800" rtl="0" algn="l">
              <a:spcBef>
                <a:spcPts val="800"/>
              </a:spcBef>
              <a:spcAft>
                <a:spcPts val="0"/>
              </a:spcAft>
              <a:buSzPts val="2200"/>
              <a:buChar char="̶"/>
            </a:pPr>
            <a:r>
              <a:rPr lang="en-US"/>
              <a:t>If isolated cAb+ or cAb+/sAb+: insufficient data for recs re HBV DNA monitoring; consider HBV reactivation if unexplained increase in ALT, AST during or after DAA therapy</a:t>
            </a:r>
            <a:endParaRPr/>
          </a:p>
        </p:txBody>
      </p:sp>
      <p:sp>
        <p:nvSpPr>
          <p:cNvPr id="332" name="Google Shape;332;p27"/>
          <p:cNvSpPr txBox="1"/>
          <p:nvPr/>
        </p:nvSpPr>
        <p:spPr>
          <a:xfrm>
            <a:off x="623460" y="6285643"/>
            <a:ext cx="6990423"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222222"/>
              </a:buClr>
              <a:buSzPts val="1400"/>
              <a:buFont typeface="Arial"/>
              <a:buNone/>
            </a:pPr>
            <a:r>
              <a:rPr b="0" i="0" lang="en-US" sz="1400" u="none" cap="none" strike="noStrike">
                <a:solidFill>
                  <a:srgbClr val="222222"/>
                </a:solidFill>
                <a:latin typeface="Arial"/>
                <a:ea typeface="Arial"/>
                <a:cs typeface="Arial"/>
                <a:sym typeface="Arial"/>
              </a:rPr>
              <a:t>AASLD-IDSA, </a:t>
            </a:r>
            <a:r>
              <a:rPr b="0" i="0" lang="en-US" sz="1400" u="sng" cap="none" strike="noStrike">
                <a:solidFill>
                  <a:srgbClr val="478FCC"/>
                </a:solidFill>
                <a:latin typeface="Arial"/>
                <a:ea typeface="Arial"/>
                <a:cs typeface="Arial"/>
                <a:sym typeface="Arial"/>
                <a:hlinkClick r:id="rId3">
                  <a:extLst>
                    <a:ext uri="{A12FA001-AC4F-418D-AE19-62706E023703}">
                      <ahyp:hlinkClr val="tx"/>
                    </a:ext>
                  </a:extLst>
                </a:hlinkClick>
              </a:rPr>
              <a:t>https://www.hcvguidelines.org/</a:t>
            </a:r>
            <a:endParaRPr b="0" i="0" sz="1400" u="none" cap="none" strike="noStrike">
              <a:solidFill>
                <a:srgbClr val="000000"/>
              </a:solidFill>
              <a:latin typeface="Arial"/>
              <a:ea typeface="Arial"/>
              <a:cs typeface="Arial"/>
              <a:sym typeface="Arial"/>
            </a:endParaRPr>
          </a:p>
        </p:txBody>
      </p:sp>
    </p:spTree>
  </p:cSld>
  <p:clrMapOvr>
    <a:masterClrMapping/>
  </p:clrMapOvr>
  <p:transition spd="slow">
    <p:fade/>
  </p:transition>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7" name="Shape 337"/>
        <p:cNvGrpSpPr/>
        <p:nvPr/>
      </p:nvGrpSpPr>
      <p:grpSpPr>
        <a:xfrm>
          <a:off x="0" y="0"/>
          <a:ext cx="0" cy="0"/>
          <a:chOff x="0" y="0"/>
          <a:chExt cx="0" cy="0"/>
        </a:xfrm>
      </p:grpSpPr>
      <p:sp>
        <p:nvSpPr>
          <p:cNvPr id="338" name="Google Shape;338;p28"/>
          <p:cNvSpPr txBox="1"/>
          <p:nvPr>
            <p:ph type="title"/>
          </p:nvPr>
        </p:nvSpPr>
        <p:spPr>
          <a:xfrm>
            <a:off x="623460" y="1202374"/>
            <a:ext cx="10515163" cy="64891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6"/>
              </a:buClr>
              <a:buSzPts val="3200"/>
              <a:buFont typeface="Arial"/>
              <a:buNone/>
            </a:pPr>
            <a:r>
              <a:rPr lang="en-US"/>
              <a:t>HCV Treatment in Pregnancy and Breastfeeding </a:t>
            </a:r>
            <a:endParaRPr/>
          </a:p>
        </p:txBody>
      </p:sp>
      <p:sp>
        <p:nvSpPr>
          <p:cNvPr id="339" name="Google Shape;339;p28"/>
          <p:cNvSpPr txBox="1"/>
          <p:nvPr>
            <p:ph idx="1" type="body"/>
          </p:nvPr>
        </p:nvSpPr>
        <p:spPr>
          <a:xfrm>
            <a:off x="624051" y="2141308"/>
            <a:ext cx="9617437" cy="2986087"/>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accent6"/>
              </a:buClr>
              <a:buSzPts val="2400"/>
              <a:buFont typeface="Noto Sans Symbols"/>
              <a:buChar char="▪"/>
            </a:pPr>
            <a:r>
              <a:rPr lang="en-US"/>
              <a:t>DAAs: few data on HCV treatment during pregnancy or breastfeeding</a:t>
            </a:r>
            <a:endParaRPr/>
          </a:p>
          <a:p>
            <a:pPr indent="-347472" lvl="1" marL="685800" rtl="0" algn="l">
              <a:spcBef>
                <a:spcPts val="1200"/>
              </a:spcBef>
              <a:spcAft>
                <a:spcPts val="0"/>
              </a:spcAft>
              <a:buSzPts val="2400"/>
              <a:buChar char="▪"/>
            </a:pPr>
            <a:r>
              <a:rPr lang="en-US"/>
              <a:t>Treat only if potential benefit outweighs possible risks to fetus</a:t>
            </a:r>
            <a:endParaRPr/>
          </a:p>
          <a:p>
            <a:pPr indent="-347472" lvl="1" marL="685800" rtl="0" algn="l">
              <a:spcBef>
                <a:spcPts val="600"/>
              </a:spcBef>
              <a:spcAft>
                <a:spcPts val="0"/>
              </a:spcAft>
              <a:buSzPts val="2400"/>
              <a:buChar char="▪"/>
            </a:pPr>
            <a:r>
              <a:rPr lang="en-US"/>
              <a:t>Consider delaying pregnancy until after HCV DAA therapy</a:t>
            </a:r>
            <a:endParaRPr/>
          </a:p>
          <a:p>
            <a:pPr indent="-342900" lvl="0" marL="342900" rtl="0" algn="l">
              <a:spcBef>
                <a:spcPts val="600"/>
              </a:spcBef>
              <a:spcAft>
                <a:spcPts val="0"/>
              </a:spcAft>
              <a:buClr>
                <a:schemeClr val="accent6"/>
              </a:buClr>
              <a:buSzPts val="2400"/>
              <a:buFont typeface="Noto Sans Symbols"/>
              <a:buChar char="▪"/>
            </a:pPr>
            <a:r>
              <a:rPr lang="en-US"/>
              <a:t>Ribavirin: teratogenic</a:t>
            </a:r>
            <a:endParaRPr/>
          </a:p>
          <a:p>
            <a:pPr indent="-342900" lvl="0" marL="342900" rtl="0" algn="l">
              <a:spcBef>
                <a:spcPts val="1200"/>
              </a:spcBef>
              <a:spcAft>
                <a:spcPts val="0"/>
              </a:spcAft>
              <a:buClr>
                <a:schemeClr val="accent6"/>
              </a:buClr>
              <a:buSzPts val="2400"/>
              <a:buFont typeface="Noto Sans Symbols"/>
              <a:buChar char="▪"/>
            </a:pPr>
            <a:r>
              <a:rPr lang="en-US"/>
              <a:t>See Lesson 5.1 for review of HCV management in pregnancy and postpartum</a:t>
            </a:r>
            <a:endParaRPr/>
          </a:p>
        </p:txBody>
      </p:sp>
      <p:sp>
        <p:nvSpPr>
          <p:cNvPr id="340" name="Google Shape;340;p28"/>
          <p:cNvSpPr txBox="1"/>
          <p:nvPr/>
        </p:nvSpPr>
        <p:spPr>
          <a:xfrm>
            <a:off x="623460" y="6299632"/>
            <a:ext cx="6990423"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222222"/>
              </a:buClr>
              <a:buSzPts val="1400"/>
              <a:buFont typeface="Arial"/>
              <a:buNone/>
            </a:pPr>
            <a:r>
              <a:rPr b="0" i="0" lang="en-US" sz="1400" u="none" cap="none" strike="noStrike">
                <a:solidFill>
                  <a:srgbClr val="222222"/>
                </a:solidFill>
                <a:latin typeface="Arial"/>
                <a:ea typeface="Arial"/>
                <a:cs typeface="Arial"/>
                <a:sym typeface="Arial"/>
              </a:rPr>
              <a:t>AASLD-IDSA, </a:t>
            </a:r>
            <a:r>
              <a:rPr b="0" i="0" lang="en-US" sz="1400" u="sng" cap="none" strike="noStrike">
                <a:solidFill>
                  <a:srgbClr val="478FCC"/>
                </a:solidFill>
                <a:latin typeface="Arial"/>
                <a:ea typeface="Arial"/>
                <a:cs typeface="Arial"/>
                <a:sym typeface="Arial"/>
                <a:hlinkClick r:id="rId3">
                  <a:extLst>
                    <a:ext uri="{A12FA001-AC4F-418D-AE19-62706E023703}">
                      <ahyp:hlinkClr val="tx"/>
                    </a:ext>
                  </a:extLst>
                </a:hlinkClick>
              </a:rPr>
              <a:t>https://www.hcvguidelines.org/</a:t>
            </a:r>
            <a:endParaRPr b="0" i="0" sz="1400" u="none" cap="none" strike="noStrike">
              <a:solidFill>
                <a:srgbClr val="000000"/>
              </a:solidFill>
              <a:latin typeface="Arial"/>
              <a:ea typeface="Arial"/>
              <a:cs typeface="Arial"/>
              <a:sym typeface="Arial"/>
            </a:endParaRPr>
          </a:p>
        </p:txBody>
      </p:sp>
    </p:spTree>
  </p:cSld>
  <p:clrMapOvr>
    <a:masterClrMapping/>
  </p:clrMapOvr>
  <p:transition spd="slow">
    <p:fade/>
  </p:transition>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5" name="Shape 345"/>
        <p:cNvGrpSpPr/>
        <p:nvPr/>
      </p:nvGrpSpPr>
      <p:grpSpPr>
        <a:xfrm>
          <a:off x="0" y="0"/>
          <a:ext cx="0" cy="0"/>
          <a:chOff x="0" y="0"/>
          <a:chExt cx="0" cy="0"/>
        </a:xfrm>
      </p:grpSpPr>
      <p:sp>
        <p:nvSpPr>
          <p:cNvPr id="346" name="Google Shape;346;p29"/>
          <p:cNvSpPr txBox="1"/>
          <p:nvPr>
            <p:ph type="title"/>
          </p:nvPr>
        </p:nvSpPr>
        <p:spPr>
          <a:xfrm>
            <a:off x="623460" y="1202374"/>
            <a:ext cx="10515163" cy="64891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6"/>
              </a:buClr>
              <a:buSzPts val="3200"/>
              <a:buFont typeface="Arial"/>
              <a:buNone/>
            </a:pPr>
            <a:r>
              <a:rPr lang="en-US"/>
              <a:t>If Treatment Is Deferred </a:t>
            </a:r>
            <a:endParaRPr/>
          </a:p>
        </p:txBody>
      </p:sp>
      <p:sp>
        <p:nvSpPr>
          <p:cNvPr id="347" name="Google Shape;347;p29"/>
          <p:cNvSpPr txBox="1"/>
          <p:nvPr>
            <p:ph idx="1" type="body"/>
          </p:nvPr>
        </p:nvSpPr>
        <p:spPr>
          <a:xfrm>
            <a:off x="624051" y="2141308"/>
            <a:ext cx="9617437" cy="2986087"/>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accent6"/>
              </a:buClr>
              <a:buSzPts val="2400"/>
              <a:buFont typeface="Noto Sans Symbols"/>
              <a:buChar char="▪"/>
            </a:pPr>
            <a:r>
              <a:rPr lang="en-US"/>
              <a:t>Work to resolve barriers to treatment, start treatment when possible</a:t>
            </a:r>
            <a:endParaRPr/>
          </a:p>
          <a:p>
            <a:pPr indent="-342900" lvl="0" marL="342900" rtl="0" algn="l">
              <a:spcBef>
                <a:spcPts val="1200"/>
              </a:spcBef>
              <a:spcAft>
                <a:spcPts val="0"/>
              </a:spcAft>
              <a:buClr>
                <a:schemeClr val="accent6"/>
              </a:buClr>
              <a:buSzPts val="2400"/>
              <a:buFont typeface="Noto Sans Symbols"/>
              <a:buChar char="▪"/>
            </a:pPr>
            <a:r>
              <a:rPr lang="en-US"/>
              <a:t>Assess disease progression every 6-12 months</a:t>
            </a:r>
            <a:endParaRPr/>
          </a:p>
          <a:p>
            <a:pPr indent="-342900" lvl="0" marL="342900" rtl="0" algn="l">
              <a:spcBef>
                <a:spcPts val="1200"/>
              </a:spcBef>
              <a:spcAft>
                <a:spcPts val="0"/>
              </a:spcAft>
              <a:buClr>
                <a:schemeClr val="accent6"/>
              </a:buClr>
              <a:buSzPts val="2400"/>
              <a:buFont typeface="Noto Sans Symbols"/>
              <a:buChar char="▪"/>
            </a:pPr>
            <a:r>
              <a:rPr lang="en-US"/>
              <a:t>If cirrhosis: HCC screening with liver ultrasound every 6 months, +/- AFP </a:t>
            </a:r>
            <a:endParaRPr/>
          </a:p>
          <a:p>
            <a:pPr indent="-190500" lvl="0" marL="342900" rtl="0" algn="l">
              <a:spcBef>
                <a:spcPts val="1200"/>
              </a:spcBef>
              <a:spcAft>
                <a:spcPts val="0"/>
              </a:spcAft>
              <a:buClr>
                <a:schemeClr val="accent6"/>
              </a:buClr>
              <a:buSzPts val="2400"/>
              <a:buFont typeface="Noto Sans Symbols"/>
              <a:buNone/>
            </a:pPr>
            <a:r>
              <a:t/>
            </a:r>
            <a:endParaRP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3"/>
          <p:cNvSpPr txBox="1"/>
          <p:nvPr>
            <p:ph type="title"/>
          </p:nvPr>
        </p:nvSpPr>
        <p:spPr>
          <a:xfrm>
            <a:off x="623460" y="1202374"/>
            <a:ext cx="10515163" cy="64891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6"/>
              </a:buClr>
              <a:buSzPts val="3200"/>
              <a:buFont typeface="Arial"/>
              <a:buNone/>
            </a:pPr>
            <a:r>
              <a:rPr lang="en-US"/>
              <a:t>Lesson Objectives</a:t>
            </a:r>
            <a:endParaRPr/>
          </a:p>
        </p:txBody>
      </p:sp>
      <p:sp>
        <p:nvSpPr>
          <p:cNvPr id="82" name="Google Shape;82;p3"/>
          <p:cNvSpPr txBox="1"/>
          <p:nvPr>
            <p:ph idx="1" type="body"/>
          </p:nvPr>
        </p:nvSpPr>
        <p:spPr>
          <a:xfrm>
            <a:off x="624051" y="2141308"/>
            <a:ext cx="9617437" cy="2986087"/>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2400"/>
              <a:buChar char="▪"/>
            </a:pPr>
            <a:r>
              <a:rPr lang="en-US"/>
              <a:t>At the end of this lesson, participants will be able to:</a:t>
            </a:r>
            <a:endParaRPr/>
          </a:p>
          <a:p>
            <a:pPr indent="-347472" lvl="1" marL="685800" rtl="0" algn="l">
              <a:spcBef>
                <a:spcPts val="1200"/>
              </a:spcBef>
              <a:spcAft>
                <a:spcPts val="0"/>
              </a:spcAft>
              <a:buSzPts val="2400"/>
              <a:buChar char="▪"/>
            </a:pPr>
            <a:r>
              <a:rPr lang="en-US"/>
              <a:t>Understand the goal of treatment</a:t>
            </a:r>
            <a:endParaRPr/>
          </a:p>
          <a:p>
            <a:pPr indent="-347472" lvl="1" marL="685800" rtl="0" algn="l">
              <a:spcBef>
                <a:spcPts val="600"/>
              </a:spcBef>
              <a:spcAft>
                <a:spcPts val="0"/>
              </a:spcAft>
              <a:buSzPts val="2400"/>
              <a:buChar char="▪"/>
            </a:pPr>
            <a:r>
              <a:rPr lang="en-US"/>
              <a:t>Identify patients to treat </a:t>
            </a:r>
            <a:endParaRPr/>
          </a:p>
          <a:p>
            <a:pPr indent="-347472" lvl="1" marL="685800" rtl="0" algn="l">
              <a:spcBef>
                <a:spcPts val="600"/>
              </a:spcBef>
              <a:spcAft>
                <a:spcPts val="0"/>
              </a:spcAft>
              <a:buSzPts val="2400"/>
              <a:buChar char="▪"/>
            </a:pPr>
            <a:r>
              <a:rPr lang="en-US"/>
              <a:t>Evaluate patients before treatment</a:t>
            </a:r>
            <a:endParaRPr/>
          </a:p>
          <a:p>
            <a:pPr indent="-347472" lvl="1" marL="685800" rtl="0" algn="l">
              <a:spcBef>
                <a:spcPts val="600"/>
              </a:spcBef>
              <a:spcAft>
                <a:spcPts val="0"/>
              </a:spcAft>
              <a:buSzPts val="2400"/>
              <a:buChar char="▪"/>
            </a:pPr>
            <a:r>
              <a:rPr lang="en-US"/>
              <a:t>Know basic DAA regimens and resources to help with selecting appropriate regimen</a:t>
            </a:r>
            <a:endParaRPr/>
          </a:p>
          <a:p>
            <a:pPr indent="-347472" lvl="1" marL="685800" rtl="0" algn="l">
              <a:spcBef>
                <a:spcPts val="600"/>
              </a:spcBef>
              <a:spcAft>
                <a:spcPts val="0"/>
              </a:spcAft>
              <a:buSzPts val="2400"/>
              <a:buChar char="▪"/>
            </a:pPr>
            <a:r>
              <a:rPr lang="en-US"/>
              <a:t>Monitor during and after treatment</a:t>
            </a:r>
            <a:endParaRPr/>
          </a:p>
          <a:p>
            <a:pPr indent="-347472" lvl="1" marL="685800" rtl="0" algn="l">
              <a:spcBef>
                <a:spcPts val="600"/>
              </a:spcBef>
              <a:spcAft>
                <a:spcPts val="0"/>
              </a:spcAft>
              <a:buSzPts val="2400"/>
              <a:buChar char="▪"/>
            </a:pPr>
            <a:r>
              <a:rPr lang="en-US"/>
              <a:t>Reassess if treatment fails</a:t>
            </a:r>
            <a:endParaRPr/>
          </a:p>
          <a:p>
            <a:pPr indent="-347472" lvl="1" marL="685800" rtl="0" algn="l">
              <a:spcBef>
                <a:spcPts val="600"/>
              </a:spcBef>
              <a:spcAft>
                <a:spcPts val="0"/>
              </a:spcAft>
              <a:buSzPts val="2400"/>
              <a:buChar char="▪"/>
            </a:pPr>
            <a:r>
              <a:rPr lang="en-US"/>
              <a:t>Build further knowledge</a:t>
            </a:r>
            <a:endParaRPr/>
          </a:p>
        </p:txBody>
      </p:sp>
    </p:spTree>
  </p:cSld>
  <p:clrMapOvr>
    <a:masterClrMapping/>
  </p:clrMapOvr>
  <p:transition spd="slow">
    <p:fade/>
  </p:transition>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2" name="Shape 352"/>
        <p:cNvGrpSpPr/>
        <p:nvPr/>
      </p:nvGrpSpPr>
      <p:grpSpPr>
        <a:xfrm>
          <a:off x="0" y="0"/>
          <a:ext cx="0" cy="0"/>
          <a:chOff x="0" y="0"/>
          <a:chExt cx="0" cy="0"/>
        </a:xfrm>
      </p:grpSpPr>
      <p:sp>
        <p:nvSpPr>
          <p:cNvPr id="353" name="Google Shape;353;p30"/>
          <p:cNvSpPr txBox="1"/>
          <p:nvPr>
            <p:ph type="title"/>
          </p:nvPr>
        </p:nvSpPr>
        <p:spPr>
          <a:xfrm>
            <a:off x="623460" y="1162570"/>
            <a:ext cx="10515163" cy="64891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6"/>
              </a:buClr>
              <a:buSzPts val="3200"/>
              <a:buFont typeface="Arial"/>
              <a:buNone/>
            </a:pPr>
            <a:r>
              <a:rPr lang="en-US"/>
              <a:t>When Treatment Fails</a:t>
            </a:r>
            <a:endParaRPr/>
          </a:p>
        </p:txBody>
      </p:sp>
      <p:sp>
        <p:nvSpPr>
          <p:cNvPr id="354" name="Google Shape;354;p30"/>
          <p:cNvSpPr txBox="1"/>
          <p:nvPr>
            <p:ph idx="1" type="body"/>
          </p:nvPr>
        </p:nvSpPr>
        <p:spPr>
          <a:xfrm>
            <a:off x="624051" y="2049030"/>
            <a:ext cx="5172786" cy="2986087"/>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accent6"/>
              </a:buClr>
              <a:buSzPts val="2200"/>
              <a:buFont typeface="Noto Sans Symbols"/>
              <a:buChar char="▪"/>
            </a:pPr>
            <a:r>
              <a:rPr lang="en-US"/>
              <a:t>Retreatment is recommended (see Guidelines for recommended regimens; consult with experts)</a:t>
            </a:r>
            <a:endParaRPr/>
          </a:p>
          <a:p>
            <a:pPr indent="-342900" lvl="0" marL="342900" rtl="0" algn="l">
              <a:spcBef>
                <a:spcPts val="800"/>
              </a:spcBef>
              <a:spcAft>
                <a:spcPts val="0"/>
              </a:spcAft>
              <a:buClr>
                <a:schemeClr val="accent6"/>
              </a:buClr>
              <a:buSzPts val="2200"/>
              <a:buFont typeface="Noto Sans Symbols"/>
              <a:buChar char="▪"/>
            </a:pPr>
            <a:r>
              <a:rPr lang="en-US"/>
              <a:t>Assess disease progression every 6-12 months (LFTs, CBC, INR)</a:t>
            </a:r>
            <a:endParaRPr/>
          </a:p>
          <a:p>
            <a:pPr indent="-342900" lvl="0" marL="342900" rtl="0" algn="l">
              <a:spcBef>
                <a:spcPts val="800"/>
              </a:spcBef>
              <a:spcAft>
                <a:spcPts val="0"/>
              </a:spcAft>
              <a:buClr>
                <a:schemeClr val="accent6"/>
              </a:buClr>
              <a:buSzPts val="2200"/>
              <a:buFont typeface="Noto Sans Symbols"/>
              <a:buChar char="▪"/>
            </a:pPr>
            <a:r>
              <a:rPr lang="en-US"/>
              <a:t>If cirrhosis: HCC screening with liver ultrasound every 6 months, +/- AFP</a:t>
            </a:r>
            <a:endParaRPr/>
          </a:p>
          <a:p>
            <a:pPr indent="-346075" lvl="1" marL="514350" rtl="0" algn="l">
              <a:spcBef>
                <a:spcPts val="800"/>
              </a:spcBef>
              <a:spcAft>
                <a:spcPts val="0"/>
              </a:spcAft>
              <a:buSzPts val="2200"/>
              <a:buChar char="•"/>
            </a:pPr>
            <a:r>
              <a:rPr lang="en-US"/>
              <a:t>Endoscopy: survey varices </a:t>
            </a:r>
            <a:endParaRPr/>
          </a:p>
          <a:p>
            <a:pPr indent="-203200" lvl="0" marL="342900" rtl="0" algn="l">
              <a:spcBef>
                <a:spcPts val="800"/>
              </a:spcBef>
              <a:spcAft>
                <a:spcPts val="0"/>
              </a:spcAft>
              <a:buSzPts val="2200"/>
              <a:buNone/>
            </a:pPr>
            <a:r>
              <a:t/>
            </a:r>
            <a:endParaRPr/>
          </a:p>
        </p:txBody>
      </p:sp>
      <p:sp>
        <p:nvSpPr>
          <p:cNvPr id="355" name="Google Shape;355;p30"/>
          <p:cNvSpPr txBox="1"/>
          <p:nvPr>
            <p:ph idx="2" type="body"/>
          </p:nvPr>
        </p:nvSpPr>
        <p:spPr>
          <a:xfrm>
            <a:off x="6016605" y="2049029"/>
            <a:ext cx="5172786" cy="2986087"/>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accent6"/>
              </a:buClr>
              <a:buSzPts val="2200"/>
              <a:buFont typeface="Noto Sans Symbols"/>
              <a:buChar char="▪"/>
            </a:pPr>
            <a:r>
              <a:rPr lang="en-US"/>
              <a:t>Routine DAA RAS testing is not recommended – do resistance testing only if RAS testing is recommended before treatment with specific DAA regimens</a:t>
            </a:r>
            <a:endParaRPr/>
          </a:p>
          <a:p>
            <a:pPr indent="-342900" lvl="0" marL="342900" rtl="0" algn="l">
              <a:spcBef>
                <a:spcPts val="800"/>
              </a:spcBef>
              <a:spcAft>
                <a:spcPts val="0"/>
              </a:spcAft>
              <a:buClr>
                <a:schemeClr val="accent6"/>
              </a:buClr>
              <a:buSzPts val="2200"/>
              <a:buFont typeface="Noto Sans Symbols"/>
              <a:buChar char="▪"/>
            </a:pPr>
            <a:r>
              <a:rPr lang="en-US"/>
              <a:t>With all patients, assess adherence and work to resolve any adherence barriers</a:t>
            </a:r>
            <a:endParaRPr/>
          </a:p>
        </p:txBody>
      </p:sp>
      <p:sp>
        <p:nvSpPr>
          <p:cNvPr id="356" name="Google Shape;356;p30"/>
          <p:cNvSpPr txBox="1"/>
          <p:nvPr/>
        </p:nvSpPr>
        <p:spPr>
          <a:xfrm>
            <a:off x="623460" y="6299632"/>
            <a:ext cx="6990423"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222222"/>
              </a:buClr>
              <a:buSzPts val="1400"/>
              <a:buFont typeface="Arial"/>
              <a:buNone/>
            </a:pPr>
            <a:r>
              <a:rPr b="0" i="0" lang="en-US" sz="1400" u="none" cap="none" strike="noStrike">
                <a:solidFill>
                  <a:srgbClr val="222222"/>
                </a:solidFill>
                <a:latin typeface="Arial"/>
                <a:ea typeface="Arial"/>
                <a:cs typeface="Arial"/>
                <a:sym typeface="Arial"/>
              </a:rPr>
              <a:t>AASLD-IDSA, </a:t>
            </a:r>
            <a:r>
              <a:rPr b="0" i="0" lang="en-US" sz="1400" u="sng" cap="none" strike="noStrike">
                <a:solidFill>
                  <a:srgbClr val="478FCC"/>
                </a:solidFill>
                <a:latin typeface="Arial"/>
                <a:ea typeface="Arial"/>
                <a:cs typeface="Arial"/>
                <a:sym typeface="Arial"/>
                <a:hlinkClick r:id="rId3">
                  <a:extLst>
                    <a:ext uri="{A12FA001-AC4F-418D-AE19-62706E023703}">
                      <ahyp:hlinkClr val="tx"/>
                    </a:ext>
                  </a:extLst>
                </a:hlinkClick>
              </a:rPr>
              <a:t>https://www.hcvguidelines.org/</a:t>
            </a:r>
            <a:endParaRPr b="0" i="0" sz="1400" u="none" cap="none" strike="noStrike">
              <a:solidFill>
                <a:srgbClr val="000000"/>
              </a:solidFill>
              <a:latin typeface="Arial"/>
              <a:ea typeface="Arial"/>
              <a:cs typeface="Arial"/>
              <a:sym typeface="Arial"/>
            </a:endParaRPr>
          </a:p>
        </p:txBody>
      </p:sp>
    </p:spTree>
  </p:cSld>
  <p:clrMapOvr>
    <a:masterClrMapping/>
  </p:clrMapOvr>
  <p:transition spd="slow">
    <p:fade/>
  </p:transition>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1" name="Shape 361"/>
        <p:cNvGrpSpPr/>
        <p:nvPr/>
      </p:nvGrpSpPr>
      <p:grpSpPr>
        <a:xfrm>
          <a:off x="0" y="0"/>
          <a:ext cx="0" cy="0"/>
          <a:chOff x="0" y="0"/>
          <a:chExt cx="0" cy="0"/>
        </a:xfrm>
      </p:grpSpPr>
      <p:sp>
        <p:nvSpPr>
          <p:cNvPr id="362" name="Google Shape;362;p31"/>
          <p:cNvSpPr txBox="1"/>
          <p:nvPr>
            <p:ph type="title"/>
          </p:nvPr>
        </p:nvSpPr>
        <p:spPr>
          <a:xfrm>
            <a:off x="623460" y="1202374"/>
            <a:ext cx="10515163" cy="64891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6"/>
              </a:buClr>
              <a:buSzPts val="2880"/>
              <a:buFont typeface="Arial"/>
              <a:buNone/>
            </a:pPr>
            <a:r>
              <a:rPr lang="en-US" sz="2880"/>
              <a:t>Help Patients Succeed</a:t>
            </a:r>
            <a:br>
              <a:rPr lang="en-US" sz="2880"/>
            </a:br>
            <a:endParaRPr sz="2880"/>
          </a:p>
        </p:txBody>
      </p:sp>
      <p:sp>
        <p:nvSpPr>
          <p:cNvPr id="363" name="Google Shape;363;p31"/>
          <p:cNvSpPr txBox="1"/>
          <p:nvPr>
            <p:ph idx="1" type="body"/>
          </p:nvPr>
        </p:nvSpPr>
        <p:spPr>
          <a:xfrm>
            <a:off x="624051" y="2141308"/>
            <a:ext cx="9617437" cy="2986087"/>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2400"/>
              <a:buChar char="▪"/>
            </a:pPr>
            <a:r>
              <a:rPr lang="en-US"/>
              <a:t>Use pharmacist, nurse, or medical assistant-based medical case management to:</a:t>
            </a:r>
            <a:endParaRPr/>
          </a:p>
          <a:p>
            <a:pPr indent="-347472" lvl="1" marL="685800" rtl="0" algn="l">
              <a:spcBef>
                <a:spcPts val="1200"/>
              </a:spcBef>
              <a:spcAft>
                <a:spcPts val="0"/>
              </a:spcAft>
              <a:buSzPts val="2400"/>
              <a:buChar char="▪"/>
            </a:pPr>
            <a:r>
              <a:rPr lang="en-US"/>
              <a:t>Schedule patient appointments</a:t>
            </a:r>
            <a:endParaRPr/>
          </a:p>
          <a:p>
            <a:pPr indent="-347472" lvl="1" marL="685800" rtl="0" algn="l">
              <a:spcBef>
                <a:spcPts val="1200"/>
              </a:spcBef>
              <a:spcAft>
                <a:spcPts val="0"/>
              </a:spcAft>
              <a:buSzPts val="2400"/>
              <a:buChar char="▪"/>
            </a:pPr>
            <a:r>
              <a:rPr lang="en-US"/>
              <a:t>Submit and track prior authorizations</a:t>
            </a:r>
            <a:endParaRPr/>
          </a:p>
          <a:p>
            <a:pPr indent="-347472" lvl="1" marL="685800" rtl="0" algn="l">
              <a:spcBef>
                <a:spcPts val="1200"/>
              </a:spcBef>
              <a:spcAft>
                <a:spcPts val="0"/>
              </a:spcAft>
              <a:buSzPts val="2400"/>
              <a:buChar char="▪"/>
            </a:pPr>
            <a:r>
              <a:rPr lang="en-US"/>
              <a:t>Resolve pharmacy and medication delivery issues</a:t>
            </a:r>
            <a:endParaRPr/>
          </a:p>
          <a:p>
            <a:pPr indent="-347472" lvl="1" marL="685800" rtl="0" algn="l">
              <a:spcBef>
                <a:spcPts val="1200"/>
              </a:spcBef>
              <a:spcAft>
                <a:spcPts val="0"/>
              </a:spcAft>
              <a:buSzPts val="2400"/>
              <a:buChar char="▪"/>
            </a:pPr>
            <a:r>
              <a:rPr lang="en-US"/>
              <a:t>Make reminder calls for patient visits and labs</a:t>
            </a:r>
            <a:endParaRPr/>
          </a:p>
          <a:p>
            <a:pPr indent="-347472" lvl="1" marL="685800" rtl="0" algn="l">
              <a:spcBef>
                <a:spcPts val="1200"/>
              </a:spcBef>
              <a:spcAft>
                <a:spcPts val="0"/>
              </a:spcAft>
              <a:buSzPts val="2400"/>
              <a:buChar char="▪"/>
            </a:pPr>
            <a:r>
              <a:rPr lang="en-US"/>
              <a:t>Field patient questions</a:t>
            </a:r>
            <a:endParaRPr/>
          </a:p>
          <a:p>
            <a:pPr indent="-195072" lvl="1" marL="685800" rtl="0" algn="l">
              <a:spcBef>
                <a:spcPts val="1200"/>
              </a:spcBef>
              <a:spcAft>
                <a:spcPts val="0"/>
              </a:spcAft>
              <a:buSzPts val="2400"/>
              <a:buNone/>
            </a:pPr>
            <a:r>
              <a:t/>
            </a:r>
            <a:endParaRPr/>
          </a:p>
          <a:p>
            <a:pPr indent="-195072" lvl="2" marL="1024128" rtl="0" algn="l">
              <a:spcBef>
                <a:spcPts val="600"/>
              </a:spcBef>
              <a:spcAft>
                <a:spcPts val="0"/>
              </a:spcAft>
              <a:buSzPts val="2400"/>
              <a:buNone/>
            </a:pPr>
            <a:r>
              <a:t/>
            </a:r>
            <a:endParaRPr/>
          </a:p>
        </p:txBody>
      </p:sp>
    </p:spTree>
  </p:cSld>
  <p:clrMapOvr>
    <a:masterClrMapping/>
  </p:clrMapOvr>
  <p:transition spd="slow">
    <p:fade/>
  </p:transition>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8" name="Shape 368"/>
        <p:cNvGrpSpPr/>
        <p:nvPr/>
      </p:nvGrpSpPr>
      <p:grpSpPr>
        <a:xfrm>
          <a:off x="0" y="0"/>
          <a:ext cx="0" cy="0"/>
          <a:chOff x="0" y="0"/>
          <a:chExt cx="0" cy="0"/>
        </a:xfrm>
      </p:grpSpPr>
      <p:sp>
        <p:nvSpPr>
          <p:cNvPr id="369" name="Google Shape;369;p32"/>
          <p:cNvSpPr txBox="1"/>
          <p:nvPr>
            <p:ph type="title"/>
          </p:nvPr>
        </p:nvSpPr>
        <p:spPr>
          <a:xfrm>
            <a:off x="623460" y="1202374"/>
            <a:ext cx="10515163" cy="64891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6"/>
              </a:buClr>
              <a:buSzPts val="3200"/>
              <a:buFont typeface="Arial"/>
              <a:buNone/>
            </a:pPr>
            <a:r>
              <a:rPr lang="en-US"/>
              <a:t>Key Points</a:t>
            </a:r>
            <a:endParaRPr/>
          </a:p>
        </p:txBody>
      </p:sp>
      <p:sp>
        <p:nvSpPr>
          <p:cNvPr id="370" name="Google Shape;370;p32"/>
          <p:cNvSpPr txBox="1"/>
          <p:nvPr>
            <p:ph idx="1" type="body"/>
          </p:nvPr>
        </p:nvSpPr>
        <p:spPr>
          <a:xfrm>
            <a:off x="624051" y="2141308"/>
            <a:ext cx="9617437" cy="2986087"/>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accent6"/>
              </a:buClr>
              <a:buSzPts val="2400"/>
              <a:buFont typeface="Noto Sans Symbols"/>
              <a:buChar char="▪"/>
            </a:pPr>
            <a:r>
              <a:rPr lang="en-US"/>
              <a:t>Non-hepatologists can and should provide HCV treatment to treat individual patients and to lessen the HCV epidemic</a:t>
            </a:r>
            <a:endParaRPr/>
          </a:p>
          <a:p>
            <a:pPr indent="-342900" lvl="0" marL="342900" rtl="0" algn="l">
              <a:spcBef>
                <a:spcPts val="1200"/>
              </a:spcBef>
              <a:spcAft>
                <a:spcPts val="0"/>
              </a:spcAft>
              <a:buSzPts val="2400"/>
              <a:buChar char="▪"/>
            </a:pPr>
            <a:r>
              <a:rPr lang="en-US"/>
              <a:t>The AASLD-IDSA HCV Guideline website is the definitive source for treatment recommendations</a:t>
            </a:r>
            <a:endParaRPr/>
          </a:p>
          <a:p>
            <a:pPr indent="-342900" lvl="0" marL="342900" rtl="0" algn="l">
              <a:spcBef>
                <a:spcPts val="1200"/>
              </a:spcBef>
              <a:spcAft>
                <a:spcPts val="0"/>
              </a:spcAft>
              <a:buSzPts val="2400"/>
              <a:buChar char="▪"/>
            </a:pPr>
            <a:r>
              <a:rPr lang="en-US"/>
              <a:t>Other websites provide helpful clinical tools and opportunity to practice and reinforce knowledge</a:t>
            </a:r>
            <a:endParaRPr/>
          </a:p>
          <a:p>
            <a:pPr indent="-342900" lvl="0" marL="342900" rtl="0" algn="l">
              <a:spcBef>
                <a:spcPts val="1200"/>
              </a:spcBef>
              <a:spcAft>
                <a:spcPts val="0"/>
              </a:spcAft>
              <a:buSzPts val="2400"/>
              <a:buChar char="▪"/>
            </a:pPr>
            <a:r>
              <a:rPr lang="en-US"/>
              <a:t>The main challenge in HIV/HCV co-infection treatment is managing drug interactions</a:t>
            </a:r>
            <a:endParaRPr/>
          </a:p>
          <a:p>
            <a:pPr indent="-190500" lvl="0" marL="342900" rtl="0" algn="l">
              <a:spcBef>
                <a:spcPts val="1200"/>
              </a:spcBef>
              <a:spcAft>
                <a:spcPts val="0"/>
              </a:spcAft>
              <a:buSzPts val="2400"/>
              <a:buNone/>
            </a:pPr>
            <a:r>
              <a:t/>
            </a:r>
            <a:endParaRPr/>
          </a:p>
        </p:txBody>
      </p:sp>
    </p:spTree>
  </p:cSld>
  <p:clrMapOvr>
    <a:masterClrMapping/>
  </p:clrMapOvr>
  <p:transition spd="slow">
    <p:fade/>
  </p:transition>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4" name="Shape 374"/>
        <p:cNvGrpSpPr/>
        <p:nvPr/>
      </p:nvGrpSpPr>
      <p:grpSpPr>
        <a:xfrm>
          <a:off x="0" y="0"/>
          <a:ext cx="0" cy="0"/>
          <a:chOff x="0" y="0"/>
          <a:chExt cx="0" cy="0"/>
        </a:xfrm>
      </p:grpSpPr>
      <p:sp>
        <p:nvSpPr>
          <p:cNvPr id="375" name="Google Shape;375;p33"/>
          <p:cNvSpPr txBox="1"/>
          <p:nvPr>
            <p:ph type="title"/>
          </p:nvPr>
        </p:nvSpPr>
        <p:spPr>
          <a:xfrm>
            <a:off x="623460" y="1202374"/>
            <a:ext cx="10515163" cy="64891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6"/>
              </a:buClr>
              <a:buSzPts val="3200"/>
              <a:buFont typeface="Arial"/>
              <a:buNone/>
            </a:pPr>
            <a:r>
              <a:rPr lang="en-US"/>
              <a:t>References</a:t>
            </a:r>
            <a:endParaRPr/>
          </a:p>
        </p:txBody>
      </p:sp>
      <p:sp>
        <p:nvSpPr>
          <p:cNvPr id="376" name="Google Shape;376;p33"/>
          <p:cNvSpPr txBox="1"/>
          <p:nvPr>
            <p:ph idx="1" type="body"/>
          </p:nvPr>
        </p:nvSpPr>
        <p:spPr>
          <a:xfrm>
            <a:off x="624051" y="2141308"/>
            <a:ext cx="10514572" cy="2986087"/>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1600"/>
              <a:buFont typeface="Arial"/>
              <a:buAutoNum type="arabicPeriod"/>
            </a:pPr>
            <a:r>
              <a:rPr lang="en-US" sz="1600"/>
              <a:t>AASLD-IDSA. </a:t>
            </a:r>
            <a:r>
              <a:rPr lang="en-US" sz="1600" u="sng">
                <a:solidFill>
                  <a:schemeClr val="hlink"/>
                </a:solidFill>
                <a:hlinkClick r:id="rId3"/>
              </a:rPr>
              <a:t>When and in whom to initiate HCV therapy</a:t>
            </a:r>
            <a:r>
              <a:rPr lang="en-US" sz="1600"/>
              <a:t>. Recommendations for testing, managing, and treating hepatitis C. Accessed December 31, 2019. </a:t>
            </a:r>
            <a:endParaRPr/>
          </a:p>
          <a:p>
            <a:pPr indent="-342900" lvl="0" marL="342900" rtl="0" algn="l">
              <a:spcBef>
                <a:spcPts val="600"/>
              </a:spcBef>
              <a:spcAft>
                <a:spcPts val="0"/>
              </a:spcAft>
              <a:buSzPts val="1600"/>
              <a:buFont typeface="Arial"/>
              <a:buAutoNum type="arabicPeriod"/>
            </a:pPr>
            <a:r>
              <a:rPr lang="en-US" sz="1600"/>
              <a:t>Box TD. </a:t>
            </a:r>
            <a:r>
              <a:rPr lang="en-US" sz="1600" u="sng">
                <a:solidFill>
                  <a:schemeClr val="hlink"/>
                </a:solidFill>
                <a:hlinkClick r:id="rId4"/>
              </a:rPr>
              <a:t>Hepatitis C Update for Primary Care</a:t>
            </a:r>
            <a:r>
              <a:rPr lang="en-US" sz="1600"/>
              <a:t>. Clinical Care Options. February 21, 2017. Accessed July 7, 2017.</a:t>
            </a:r>
            <a:endParaRPr/>
          </a:p>
          <a:p>
            <a:pPr indent="-342900" lvl="0" marL="342900" rtl="0" algn="l">
              <a:spcBef>
                <a:spcPts val="600"/>
              </a:spcBef>
              <a:spcAft>
                <a:spcPts val="0"/>
              </a:spcAft>
              <a:buSzPts val="1600"/>
              <a:buFont typeface="Arial"/>
              <a:buAutoNum type="arabicPeriod"/>
            </a:pPr>
            <a:r>
              <a:rPr lang="en-US" sz="1600"/>
              <a:t>AASLD-IDSA. </a:t>
            </a:r>
            <a:r>
              <a:rPr lang="en-US" sz="1600" u="sng">
                <a:solidFill>
                  <a:schemeClr val="hlink"/>
                </a:solidFill>
                <a:hlinkClick r:id="rId5"/>
              </a:rPr>
              <a:t>HCV testing and linkage to care</a:t>
            </a:r>
            <a:r>
              <a:rPr lang="en-US" sz="1600"/>
              <a:t>. Recommendations for testing, managing, and treating hepatitis C. Accessed December 31, 2019. </a:t>
            </a:r>
            <a:endParaRPr/>
          </a:p>
          <a:p>
            <a:pPr indent="-342900" lvl="0" marL="342900" rtl="0" algn="l">
              <a:spcBef>
                <a:spcPts val="600"/>
              </a:spcBef>
              <a:spcAft>
                <a:spcPts val="0"/>
              </a:spcAft>
              <a:buSzPts val="1600"/>
              <a:buFont typeface="Arial"/>
              <a:buAutoNum type="arabicPeriod"/>
            </a:pPr>
            <a:r>
              <a:rPr lang="en-US" sz="1600"/>
              <a:t>AASLD-IDSA. </a:t>
            </a:r>
            <a:r>
              <a:rPr lang="en-US" sz="1600" u="sng">
                <a:solidFill>
                  <a:schemeClr val="hlink"/>
                </a:solidFill>
                <a:hlinkClick r:id="rId6"/>
              </a:rPr>
              <a:t>Monitoring patients who are starting hepatitis C treatment, are on treatment, or have completed therapy</a:t>
            </a:r>
            <a:r>
              <a:rPr lang="en-US" sz="1600"/>
              <a:t>. Recommendations for testing, managing, and treating hepatitis C. Accessed December 31, 2019. </a:t>
            </a:r>
            <a:endParaRPr/>
          </a:p>
          <a:p>
            <a:pPr indent="-342900" lvl="0" marL="342900" rtl="0" algn="l">
              <a:spcBef>
                <a:spcPts val="600"/>
              </a:spcBef>
              <a:spcAft>
                <a:spcPts val="0"/>
              </a:spcAft>
              <a:buSzPts val="1600"/>
              <a:buFont typeface="Arial"/>
              <a:buAutoNum type="arabicPeriod"/>
            </a:pPr>
            <a:r>
              <a:rPr lang="en-US" sz="1600"/>
              <a:t>AASLD-IDSA. </a:t>
            </a:r>
            <a:r>
              <a:rPr lang="en-US" sz="1600" u="sng">
                <a:solidFill>
                  <a:schemeClr val="hlink"/>
                </a:solidFill>
                <a:hlinkClick r:id="rId7"/>
              </a:rPr>
              <a:t>Recommendations for testing, managing, and treating hepatitis C</a:t>
            </a:r>
            <a:r>
              <a:rPr lang="en-US" sz="1600"/>
              <a:t>. Accessed December 31, 2019. </a:t>
            </a:r>
            <a:endParaRPr/>
          </a:p>
          <a:p>
            <a:pPr indent="-342900" lvl="0" marL="342900" rtl="0" algn="l">
              <a:spcBef>
                <a:spcPts val="600"/>
              </a:spcBef>
              <a:spcAft>
                <a:spcPts val="0"/>
              </a:spcAft>
              <a:buSzPts val="1600"/>
              <a:buFont typeface="Arial"/>
              <a:buAutoNum type="arabicPeriod"/>
            </a:pPr>
            <a:r>
              <a:rPr lang="en-US" sz="1600"/>
              <a:t>AASLD-IDSA. </a:t>
            </a:r>
            <a:r>
              <a:rPr lang="en-US" sz="1600" u="sng">
                <a:solidFill>
                  <a:schemeClr val="hlink"/>
                </a:solidFill>
                <a:hlinkClick r:id="rId8"/>
              </a:rPr>
              <a:t>Retreatment of persons in whom prior therapy has failed</a:t>
            </a:r>
            <a:r>
              <a:rPr lang="en-US" sz="1600"/>
              <a:t>. Recommendations for testing, managing, and treating hepatitis C. Accessed December 31, 2019. </a:t>
            </a:r>
            <a:endParaRPr/>
          </a:p>
          <a:p>
            <a:pPr indent="-342900" lvl="0" marL="342900" rtl="0" algn="l">
              <a:spcBef>
                <a:spcPts val="600"/>
              </a:spcBef>
              <a:spcAft>
                <a:spcPts val="0"/>
              </a:spcAft>
              <a:buSzPts val="1600"/>
              <a:buFont typeface="Arial"/>
              <a:buAutoNum type="arabicPeriod"/>
            </a:pPr>
            <a:r>
              <a:rPr lang="en-US" sz="1600"/>
              <a:t>Feld JJ. </a:t>
            </a:r>
            <a:r>
              <a:rPr lang="en-US" sz="1600" u="sng">
                <a:solidFill>
                  <a:schemeClr val="hlink"/>
                </a:solidFill>
                <a:hlinkClick r:id="rId9"/>
              </a:rPr>
              <a:t>How I manage patients with HCV after DAA treatment failure</a:t>
            </a:r>
            <a:r>
              <a:rPr lang="en-US" sz="1600"/>
              <a:t>. Clinical Care Options Hepatitis. Posted 11/19/2016. Accessed April 17, 2017</a:t>
            </a:r>
            <a:r>
              <a:rPr lang="en-US" sz="1400"/>
              <a:t>.</a:t>
            </a:r>
            <a:endParaRPr/>
          </a:p>
        </p:txBody>
      </p:sp>
      <p:sp>
        <p:nvSpPr>
          <p:cNvPr id="377" name="Google Shape;377;p33"/>
          <p:cNvSpPr txBox="1"/>
          <p:nvPr>
            <p:ph idx="10" type="dt"/>
          </p:nvPr>
        </p:nvSpPr>
        <p:spPr>
          <a:xfrm>
            <a:off x="623459" y="6356351"/>
            <a:ext cx="2743915" cy="365125"/>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8A8A8A"/>
              </a:buClr>
              <a:buSzPts val="1200"/>
              <a:buFont typeface="Arial"/>
              <a:buNone/>
            </a:pPr>
            <a:r>
              <a:rPr lang="en-US"/>
              <a:t>January 20, 2021</a:t>
            </a:r>
            <a:endParaRPr/>
          </a:p>
        </p:txBody>
      </p:sp>
    </p:spTree>
  </p:cSld>
  <p:clrMapOvr>
    <a:masterClrMapping/>
  </p:clrMapOvr>
  <p:transition spd="slow">
    <p:fade/>
  </p:transition>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2" name="Shape 382"/>
        <p:cNvGrpSpPr/>
        <p:nvPr/>
      </p:nvGrpSpPr>
      <p:grpSpPr>
        <a:xfrm>
          <a:off x="0" y="0"/>
          <a:ext cx="0" cy="0"/>
          <a:chOff x="0" y="0"/>
          <a:chExt cx="0" cy="0"/>
        </a:xfrm>
      </p:grpSpPr>
      <p:sp>
        <p:nvSpPr>
          <p:cNvPr id="383" name="Google Shape;383;p34"/>
          <p:cNvSpPr txBox="1"/>
          <p:nvPr>
            <p:ph type="title"/>
          </p:nvPr>
        </p:nvSpPr>
        <p:spPr>
          <a:xfrm>
            <a:off x="623460" y="1202374"/>
            <a:ext cx="10515163" cy="64891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6"/>
              </a:buClr>
              <a:buSzPts val="3200"/>
              <a:buFont typeface="Arial"/>
              <a:buNone/>
            </a:pPr>
            <a:r>
              <a:rPr lang="en-US"/>
              <a:t>Resources  </a:t>
            </a:r>
            <a:endParaRPr/>
          </a:p>
        </p:txBody>
      </p:sp>
      <p:sp>
        <p:nvSpPr>
          <p:cNvPr id="384" name="Google Shape;384;p34"/>
          <p:cNvSpPr txBox="1"/>
          <p:nvPr>
            <p:ph idx="1" type="body"/>
          </p:nvPr>
        </p:nvSpPr>
        <p:spPr>
          <a:xfrm>
            <a:off x="624051" y="2141308"/>
            <a:ext cx="11392358" cy="2986087"/>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accent6"/>
              </a:buClr>
              <a:buSzPts val="2400"/>
              <a:buFont typeface="Noto Sans Symbols"/>
              <a:buChar char="▪"/>
            </a:pPr>
            <a:r>
              <a:rPr lang="en-US"/>
              <a:t>AASLD/IDSA, </a:t>
            </a:r>
            <a:r>
              <a:rPr lang="en-US" u="sng">
                <a:solidFill>
                  <a:schemeClr val="hlink"/>
                </a:solidFill>
                <a:hlinkClick r:id="rId3"/>
              </a:rPr>
              <a:t>HCV Guidance: Recommendations for Testing, Managing, and Treating Hepatitis C</a:t>
            </a:r>
            <a:endParaRPr/>
          </a:p>
          <a:p>
            <a:pPr indent="-342900" lvl="0" marL="342900" rtl="0" algn="l">
              <a:spcBef>
                <a:spcPts val="1200"/>
              </a:spcBef>
              <a:spcAft>
                <a:spcPts val="0"/>
              </a:spcAft>
              <a:buClr>
                <a:schemeClr val="accent6"/>
              </a:buClr>
              <a:buSzPts val="2400"/>
              <a:buFont typeface="Noto Sans Symbols"/>
              <a:buChar char="▪"/>
            </a:pPr>
            <a:r>
              <a:rPr lang="en-US"/>
              <a:t>Hepatitis C Online: </a:t>
            </a:r>
            <a:r>
              <a:rPr lang="en-US" u="sng">
                <a:solidFill>
                  <a:schemeClr val="hlink"/>
                </a:solidFill>
                <a:hlinkClick r:id="rId4"/>
              </a:rPr>
              <a:t>Module 5, Treatment of Chronic Hepatitis C Infection</a:t>
            </a:r>
            <a:endParaRPr/>
          </a:p>
          <a:p>
            <a:pPr indent="-342900" lvl="0" marL="342900" rtl="0" algn="l">
              <a:spcBef>
                <a:spcPts val="1200"/>
              </a:spcBef>
              <a:spcAft>
                <a:spcPts val="0"/>
              </a:spcAft>
              <a:buClr>
                <a:schemeClr val="accent6"/>
              </a:buClr>
              <a:buSzPts val="2400"/>
              <a:buFont typeface="Noto Sans Symbols"/>
              <a:buChar char="▪"/>
            </a:pPr>
            <a:r>
              <a:rPr lang="en-US" u="sng">
                <a:solidFill>
                  <a:schemeClr val="hlink"/>
                </a:solidFill>
                <a:hlinkClick r:id="rId5"/>
              </a:rPr>
              <a:t>Hepatitis B Online</a:t>
            </a:r>
            <a:r>
              <a:rPr lang="en-US"/>
              <a:t> </a:t>
            </a:r>
            <a:endParaRPr/>
          </a:p>
          <a:p>
            <a:pPr indent="-342900" lvl="0" marL="342900" rtl="0" algn="l">
              <a:spcBef>
                <a:spcPts val="1200"/>
              </a:spcBef>
              <a:spcAft>
                <a:spcPts val="0"/>
              </a:spcAft>
              <a:buClr>
                <a:schemeClr val="accent6"/>
              </a:buClr>
              <a:buSzPts val="2400"/>
              <a:buFont typeface="Noto Sans Symbols"/>
              <a:buChar char="▪"/>
            </a:pPr>
            <a:r>
              <a:rPr lang="en-US"/>
              <a:t>HIV/HCV coinfection: National HIV Curriculum, </a:t>
            </a:r>
            <a:r>
              <a:rPr lang="en-US" u="sng">
                <a:solidFill>
                  <a:schemeClr val="hlink"/>
                </a:solidFill>
                <a:hlinkClick r:id="rId6"/>
              </a:rPr>
              <a:t>Lesson 6, HCV Coinfection</a:t>
            </a:r>
            <a:r>
              <a:rPr lang="en-US"/>
              <a:t> </a:t>
            </a:r>
            <a:endParaRPr/>
          </a:p>
          <a:p>
            <a:pPr indent="-342900" lvl="0" marL="342900" rtl="0" algn="l">
              <a:spcBef>
                <a:spcPts val="1200"/>
              </a:spcBef>
              <a:spcAft>
                <a:spcPts val="0"/>
              </a:spcAft>
              <a:buClr>
                <a:schemeClr val="accent6"/>
              </a:buClr>
              <a:buSzPts val="2400"/>
              <a:buFont typeface="Noto Sans Symbols"/>
              <a:buChar char="▪"/>
            </a:pPr>
            <a:r>
              <a:rPr lang="en-US"/>
              <a:t>Expert support: </a:t>
            </a:r>
            <a:r>
              <a:rPr lang="en-US" u="sng">
                <a:solidFill>
                  <a:schemeClr val="hlink"/>
                </a:solidFill>
                <a:hlinkClick r:id="rId7"/>
              </a:rPr>
              <a:t>National Clinicians Consultation Center</a:t>
            </a:r>
            <a:endParaRPr/>
          </a:p>
          <a:p>
            <a:pPr indent="-347472" lvl="1" marL="685800" rtl="0" algn="l">
              <a:spcBef>
                <a:spcPts val="1200"/>
              </a:spcBef>
              <a:spcAft>
                <a:spcPts val="0"/>
              </a:spcAft>
              <a:buSzPts val="2400"/>
              <a:buChar char="▪"/>
            </a:pPr>
            <a:r>
              <a:rPr lang="en-US"/>
              <a:t>Call (844) HEP‐INFO or (844) 437-4636, M-F, 9AM-8PM ET</a:t>
            </a:r>
            <a:endParaRPr/>
          </a:p>
        </p:txBody>
      </p:sp>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4"/>
          <p:cNvSpPr txBox="1"/>
          <p:nvPr>
            <p:ph type="title"/>
          </p:nvPr>
        </p:nvSpPr>
        <p:spPr>
          <a:xfrm>
            <a:off x="623460" y="1202374"/>
            <a:ext cx="10515163" cy="64891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6"/>
              </a:buClr>
              <a:buSzPts val="3200"/>
              <a:buFont typeface="Arial"/>
              <a:buNone/>
            </a:pPr>
            <a:r>
              <a:rPr lang="en-US"/>
              <a:t>Goal of Treatment </a:t>
            </a:r>
            <a:endParaRPr/>
          </a:p>
        </p:txBody>
      </p:sp>
      <p:sp>
        <p:nvSpPr>
          <p:cNvPr id="89" name="Google Shape;89;p4"/>
          <p:cNvSpPr txBox="1"/>
          <p:nvPr>
            <p:ph idx="1" type="body"/>
          </p:nvPr>
        </p:nvSpPr>
        <p:spPr>
          <a:xfrm>
            <a:off x="624051" y="2141308"/>
            <a:ext cx="9617437" cy="2986087"/>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accent6"/>
              </a:buClr>
              <a:buSzPts val="2400"/>
              <a:buFont typeface="Noto Sans Symbols"/>
              <a:buChar char="▪"/>
            </a:pPr>
            <a:r>
              <a:rPr lang="en-US"/>
              <a:t>“The goal of treatment of HCV-infected persons is to reduce all-cause mortality and liver-related health adverse consequences, including end-stage liver disease and hepatocellular carcinoma, by the achievement of virologic cure as evidenced by a sustained virologic response.</a:t>
            </a:r>
            <a:endParaRPr/>
          </a:p>
          <a:p>
            <a:pPr indent="0" lvl="0" marL="0" rtl="0" algn="r">
              <a:spcBef>
                <a:spcPts val="1200"/>
              </a:spcBef>
              <a:spcAft>
                <a:spcPts val="0"/>
              </a:spcAft>
              <a:buSzPts val="2400"/>
              <a:buNone/>
            </a:pPr>
            <a:r>
              <a:rPr lang="en-US"/>
              <a:t>AASLD-IDSA</a:t>
            </a:r>
            <a:endParaRPr/>
          </a:p>
          <a:p>
            <a:pPr indent="0" lvl="0" marL="0" rtl="0" algn="r">
              <a:spcBef>
                <a:spcPts val="1200"/>
              </a:spcBef>
              <a:spcAft>
                <a:spcPts val="0"/>
              </a:spcAft>
              <a:buSzPts val="2400"/>
              <a:buNone/>
            </a:pPr>
            <a:r>
              <a:rPr lang="en-US" u="sng">
                <a:solidFill>
                  <a:schemeClr val="hlink"/>
                </a:solidFill>
                <a:hlinkClick r:id="rId3"/>
              </a:rPr>
              <a:t>https://www.hcvguidelines.org/</a:t>
            </a:r>
            <a:r>
              <a:rPr lang="en-US"/>
              <a:t> </a:t>
            </a:r>
            <a:endParaRPr/>
          </a:p>
          <a:p>
            <a:pPr indent="-190500" lvl="0" marL="342900" rtl="0" algn="l">
              <a:spcBef>
                <a:spcPts val="1200"/>
              </a:spcBef>
              <a:spcAft>
                <a:spcPts val="0"/>
              </a:spcAft>
              <a:buSzPts val="2400"/>
              <a:buNone/>
            </a:pPr>
            <a:r>
              <a:t/>
            </a:r>
            <a:endParaRPr/>
          </a:p>
          <a:p>
            <a:pPr indent="-195072" lvl="2" marL="1024128" rtl="0" algn="l">
              <a:spcBef>
                <a:spcPts val="1200"/>
              </a:spcBef>
              <a:spcAft>
                <a:spcPts val="0"/>
              </a:spcAft>
              <a:buSzPts val="2400"/>
              <a:buNone/>
            </a:pPr>
            <a:r>
              <a:t/>
            </a:r>
            <a:endParaRPr/>
          </a:p>
        </p:txBody>
      </p:sp>
    </p:spTree>
  </p:cSld>
  <p:clrMapOvr>
    <a:masterClrMapping/>
  </p:clrMapOvr>
  <p:transition spd="slow">
    <p:fade/>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5"/>
          <p:cNvSpPr txBox="1"/>
          <p:nvPr>
            <p:ph type="title"/>
          </p:nvPr>
        </p:nvSpPr>
        <p:spPr>
          <a:xfrm>
            <a:off x="623460" y="1202374"/>
            <a:ext cx="10515163" cy="64891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6"/>
              </a:buClr>
              <a:buSzPts val="3200"/>
              <a:buFont typeface="Arial"/>
              <a:buNone/>
            </a:pPr>
            <a:r>
              <a:rPr lang="en-US"/>
              <a:t>Effectiveness of Therapies</a:t>
            </a:r>
            <a:endParaRPr/>
          </a:p>
        </p:txBody>
      </p:sp>
      <p:sp>
        <p:nvSpPr>
          <p:cNvPr id="96" name="Google Shape;96;p5"/>
          <p:cNvSpPr txBox="1"/>
          <p:nvPr>
            <p:ph idx="1" type="body"/>
          </p:nvPr>
        </p:nvSpPr>
        <p:spPr>
          <a:xfrm>
            <a:off x="9576037" y="3132382"/>
            <a:ext cx="2521817" cy="2321396"/>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accent6"/>
              </a:buClr>
              <a:buSzPts val="2000"/>
              <a:buFont typeface="Noto Sans Symbols"/>
              <a:buChar char="▪"/>
            </a:pPr>
            <a:r>
              <a:rPr lang="en-US" sz="2000"/>
              <a:t>All-oral treatments: highly effective, simple, well-tolerated </a:t>
            </a:r>
            <a:endParaRPr/>
          </a:p>
          <a:p>
            <a:pPr indent="-342900" lvl="0" marL="342900" rtl="0" algn="l">
              <a:spcBef>
                <a:spcPts val="1200"/>
              </a:spcBef>
              <a:spcAft>
                <a:spcPts val="0"/>
              </a:spcAft>
              <a:buSzPts val="2000"/>
              <a:buChar char="▪"/>
            </a:pPr>
            <a:r>
              <a:rPr lang="en-US" sz="2000"/>
              <a:t>Cure rates 95%+</a:t>
            </a:r>
            <a:endParaRPr/>
          </a:p>
        </p:txBody>
      </p:sp>
      <p:grpSp>
        <p:nvGrpSpPr>
          <p:cNvPr id="97" name="Google Shape;97;p5"/>
          <p:cNvGrpSpPr/>
          <p:nvPr/>
        </p:nvGrpSpPr>
        <p:grpSpPr>
          <a:xfrm>
            <a:off x="719527" y="2335559"/>
            <a:ext cx="8530236" cy="3696845"/>
            <a:chOff x="1951979" y="1978090"/>
            <a:chExt cx="8530236" cy="3696845"/>
          </a:xfrm>
        </p:grpSpPr>
        <p:sp>
          <p:nvSpPr>
            <p:cNvPr id="98" name="Google Shape;98;p5"/>
            <p:cNvSpPr/>
            <p:nvPr/>
          </p:nvSpPr>
          <p:spPr>
            <a:xfrm>
              <a:off x="9848639" y="2764460"/>
              <a:ext cx="365617" cy="2331851"/>
            </a:xfrm>
            <a:prstGeom prst="rect">
              <a:avLst/>
            </a:prstGeom>
            <a:solidFill>
              <a:srgbClr val="7030A0"/>
            </a:solidFill>
            <a:ln cap="flat" cmpd="sng" w="9525">
              <a:solidFill>
                <a:schemeClr val="lt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B26B02"/>
                </a:buClr>
                <a:buSzPts val="1350"/>
                <a:buFont typeface="Arial"/>
                <a:buNone/>
              </a:pPr>
              <a:r>
                <a:t/>
              </a:r>
              <a:endParaRPr b="1" i="0" sz="1350" u="none" cap="none" strike="noStrike">
                <a:solidFill>
                  <a:srgbClr val="000000"/>
                </a:solidFill>
                <a:latin typeface="Arial"/>
                <a:ea typeface="Arial"/>
                <a:cs typeface="Arial"/>
                <a:sym typeface="Arial"/>
              </a:endParaRPr>
            </a:p>
          </p:txBody>
        </p:sp>
        <p:sp>
          <p:nvSpPr>
            <p:cNvPr id="99" name="Google Shape;99;p5"/>
            <p:cNvSpPr txBox="1"/>
            <p:nvPr/>
          </p:nvSpPr>
          <p:spPr>
            <a:xfrm rot="-5421350">
              <a:off x="537908" y="3733234"/>
              <a:ext cx="3105959" cy="258532"/>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B26B02"/>
                </a:buClr>
                <a:buSzPts val="1200"/>
                <a:buFont typeface="Noto Sans Symbols"/>
                <a:buNone/>
              </a:pPr>
              <a:r>
                <a:rPr b="0" i="0" lang="en-US" sz="1200" u="none" cap="none" strike="noStrike">
                  <a:solidFill>
                    <a:srgbClr val="222222"/>
                  </a:solidFill>
                  <a:latin typeface="Arial"/>
                  <a:ea typeface="Arial"/>
                  <a:cs typeface="Arial"/>
                  <a:sym typeface="Arial"/>
                </a:rPr>
                <a:t>Sustained HCV Virologic Response (%)</a:t>
              </a:r>
              <a:endParaRPr b="0" i="0" sz="1400" u="none" cap="none" strike="noStrike">
                <a:solidFill>
                  <a:srgbClr val="000000"/>
                </a:solidFill>
                <a:latin typeface="Arial"/>
                <a:ea typeface="Arial"/>
                <a:cs typeface="Arial"/>
                <a:sym typeface="Arial"/>
              </a:endParaRPr>
            </a:p>
          </p:txBody>
        </p:sp>
        <p:sp>
          <p:nvSpPr>
            <p:cNvPr id="100" name="Google Shape;100;p5"/>
            <p:cNvSpPr txBox="1"/>
            <p:nvPr/>
          </p:nvSpPr>
          <p:spPr>
            <a:xfrm>
              <a:off x="2587506" y="5146329"/>
              <a:ext cx="827700" cy="383182"/>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B26B02"/>
                </a:buClr>
                <a:buSzPts val="1050"/>
                <a:buFont typeface="Noto Sans Symbols"/>
                <a:buNone/>
              </a:pPr>
              <a:r>
                <a:rPr b="0" i="0" lang="en-US" sz="1050" u="none" cap="none" strike="noStrike">
                  <a:solidFill>
                    <a:srgbClr val="222222"/>
                  </a:solidFill>
                  <a:latin typeface="Arial"/>
                  <a:ea typeface="Arial"/>
                  <a:cs typeface="Arial"/>
                  <a:sym typeface="Arial"/>
                </a:rPr>
                <a:t>IFN</a:t>
              </a:r>
              <a:endParaRPr b="0" i="0" sz="1400" u="none" cap="none" strike="noStrike">
                <a:solidFill>
                  <a:srgbClr val="000000"/>
                </a:solidFill>
                <a:latin typeface="Arial"/>
                <a:ea typeface="Arial"/>
                <a:cs typeface="Arial"/>
                <a:sym typeface="Arial"/>
              </a:endParaRPr>
            </a:p>
            <a:p>
              <a:pPr indent="0" lvl="0" marL="0" marR="0" rtl="0" algn="ctr">
                <a:lnSpc>
                  <a:spcPct val="90000"/>
                </a:lnSpc>
                <a:spcBef>
                  <a:spcPts val="0"/>
                </a:spcBef>
                <a:spcAft>
                  <a:spcPts val="0"/>
                </a:spcAft>
                <a:buClr>
                  <a:srgbClr val="B26B02"/>
                </a:buClr>
                <a:buSzPts val="1050"/>
                <a:buFont typeface="Noto Sans Symbols"/>
                <a:buNone/>
              </a:pPr>
              <a:r>
                <a:rPr b="0" i="0" lang="en-US" sz="1050" u="none" cap="none" strike="noStrike">
                  <a:solidFill>
                    <a:srgbClr val="222222"/>
                  </a:solidFill>
                  <a:latin typeface="Arial"/>
                  <a:ea typeface="Arial"/>
                  <a:cs typeface="Arial"/>
                  <a:sym typeface="Arial"/>
                </a:rPr>
                <a:t>6 Mos</a:t>
              </a:r>
              <a:endParaRPr b="0" i="0" sz="1050" u="none" cap="none" strike="noStrike">
                <a:solidFill>
                  <a:srgbClr val="222222"/>
                </a:solidFill>
                <a:latin typeface="Arial"/>
                <a:ea typeface="Arial"/>
                <a:cs typeface="Arial"/>
                <a:sym typeface="Arial"/>
              </a:endParaRPr>
            </a:p>
          </p:txBody>
        </p:sp>
        <p:sp>
          <p:nvSpPr>
            <p:cNvPr id="101" name="Google Shape;101;p5"/>
            <p:cNvSpPr txBox="1"/>
            <p:nvPr/>
          </p:nvSpPr>
          <p:spPr>
            <a:xfrm>
              <a:off x="6884400" y="5146329"/>
              <a:ext cx="1064696" cy="383182"/>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B26B02"/>
                </a:buClr>
                <a:buSzPts val="1050"/>
                <a:buFont typeface="Noto Sans Symbols"/>
                <a:buNone/>
              </a:pPr>
              <a:r>
                <a:rPr b="0" i="0" lang="en-US" sz="1050" u="none" cap="none" strike="noStrike">
                  <a:solidFill>
                    <a:srgbClr val="222222"/>
                  </a:solidFill>
                  <a:latin typeface="Arial"/>
                  <a:ea typeface="Arial"/>
                  <a:cs typeface="Arial"/>
                  <a:sym typeface="Arial"/>
                </a:rPr>
                <a:t>PegIFN/RBV </a:t>
              </a:r>
              <a:br>
                <a:rPr b="0" i="0" lang="en-US" sz="1050" u="none" cap="none" strike="noStrike">
                  <a:solidFill>
                    <a:srgbClr val="222222"/>
                  </a:solidFill>
                  <a:latin typeface="Arial"/>
                  <a:ea typeface="Arial"/>
                  <a:cs typeface="Arial"/>
                  <a:sym typeface="Arial"/>
                </a:rPr>
              </a:br>
              <a:r>
                <a:rPr b="0" i="0" lang="en-US" sz="1050" u="none" cap="none" strike="noStrike">
                  <a:solidFill>
                    <a:srgbClr val="222222"/>
                  </a:solidFill>
                  <a:latin typeface="Arial"/>
                  <a:ea typeface="Arial"/>
                  <a:cs typeface="Arial"/>
                  <a:sym typeface="Arial"/>
                </a:rPr>
                <a:t>12 Mos</a:t>
              </a:r>
              <a:endParaRPr b="0" i="0" sz="1400" u="none" cap="none" strike="noStrike">
                <a:solidFill>
                  <a:srgbClr val="000000"/>
                </a:solidFill>
                <a:latin typeface="Arial"/>
                <a:ea typeface="Arial"/>
                <a:cs typeface="Arial"/>
                <a:sym typeface="Arial"/>
              </a:endParaRPr>
            </a:p>
          </p:txBody>
        </p:sp>
        <p:sp>
          <p:nvSpPr>
            <p:cNvPr id="102" name="Google Shape;102;p5"/>
            <p:cNvSpPr txBox="1"/>
            <p:nvPr/>
          </p:nvSpPr>
          <p:spPr>
            <a:xfrm>
              <a:off x="3566123" y="5146329"/>
              <a:ext cx="627096" cy="383182"/>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B26B02"/>
                </a:buClr>
                <a:buSzPts val="1050"/>
                <a:buFont typeface="Noto Sans Symbols"/>
                <a:buNone/>
              </a:pPr>
              <a:r>
                <a:rPr b="0" i="0" lang="en-US" sz="1050" u="none" cap="none" strike="noStrike">
                  <a:solidFill>
                    <a:srgbClr val="222222"/>
                  </a:solidFill>
                  <a:latin typeface="Arial"/>
                  <a:ea typeface="Arial"/>
                  <a:cs typeface="Arial"/>
                  <a:sym typeface="Arial"/>
                </a:rPr>
                <a:t>IFN</a:t>
              </a:r>
              <a:endParaRPr b="0" i="0" sz="1400" u="none" cap="none" strike="noStrike">
                <a:solidFill>
                  <a:srgbClr val="000000"/>
                </a:solidFill>
                <a:latin typeface="Arial"/>
                <a:ea typeface="Arial"/>
                <a:cs typeface="Arial"/>
                <a:sym typeface="Arial"/>
              </a:endParaRPr>
            </a:p>
            <a:p>
              <a:pPr indent="0" lvl="0" marL="0" marR="0" rtl="0" algn="ctr">
                <a:lnSpc>
                  <a:spcPct val="90000"/>
                </a:lnSpc>
                <a:spcBef>
                  <a:spcPts val="0"/>
                </a:spcBef>
                <a:spcAft>
                  <a:spcPts val="0"/>
                </a:spcAft>
                <a:buClr>
                  <a:srgbClr val="B26B02"/>
                </a:buClr>
                <a:buSzPts val="1050"/>
                <a:buFont typeface="Noto Sans Symbols"/>
                <a:buNone/>
              </a:pPr>
              <a:r>
                <a:rPr b="0" i="0" lang="en-US" sz="1050" u="none" cap="none" strike="noStrike">
                  <a:solidFill>
                    <a:srgbClr val="222222"/>
                  </a:solidFill>
                  <a:latin typeface="Arial"/>
                  <a:ea typeface="Arial"/>
                  <a:cs typeface="Arial"/>
                  <a:sym typeface="Arial"/>
                </a:rPr>
                <a:t>12 Mos</a:t>
              </a:r>
              <a:endParaRPr b="0" i="0" sz="1400" u="none" cap="none" strike="noStrike">
                <a:solidFill>
                  <a:srgbClr val="000000"/>
                </a:solidFill>
                <a:latin typeface="Arial"/>
                <a:ea typeface="Arial"/>
                <a:cs typeface="Arial"/>
                <a:sym typeface="Arial"/>
              </a:endParaRPr>
            </a:p>
          </p:txBody>
        </p:sp>
        <p:sp>
          <p:nvSpPr>
            <p:cNvPr id="103" name="Google Shape;103;p5"/>
            <p:cNvSpPr txBox="1"/>
            <p:nvPr/>
          </p:nvSpPr>
          <p:spPr>
            <a:xfrm>
              <a:off x="5202800" y="5146329"/>
              <a:ext cx="876528" cy="383182"/>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B26B02"/>
                </a:buClr>
                <a:buSzPts val="1050"/>
                <a:buFont typeface="Noto Sans Symbols"/>
                <a:buNone/>
              </a:pPr>
              <a:r>
                <a:rPr b="0" i="0" lang="en-US" sz="1050" u="none" cap="none" strike="noStrike">
                  <a:solidFill>
                    <a:srgbClr val="222222"/>
                  </a:solidFill>
                  <a:latin typeface="Arial"/>
                  <a:ea typeface="Arial"/>
                  <a:cs typeface="Arial"/>
                  <a:sym typeface="Arial"/>
                </a:rPr>
                <a:t>IFN/RBV</a:t>
              </a:r>
              <a:endParaRPr b="0" i="0" sz="1400" u="none" cap="none" strike="noStrike">
                <a:solidFill>
                  <a:srgbClr val="000000"/>
                </a:solidFill>
                <a:latin typeface="Arial"/>
                <a:ea typeface="Arial"/>
                <a:cs typeface="Arial"/>
                <a:sym typeface="Arial"/>
              </a:endParaRPr>
            </a:p>
            <a:p>
              <a:pPr indent="0" lvl="0" marL="0" marR="0" rtl="0" algn="ctr">
                <a:lnSpc>
                  <a:spcPct val="90000"/>
                </a:lnSpc>
                <a:spcBef>
                  <a:spcPts val="0"/>
                </a:spcBef>
                <a:spcAft>
                  <a:spcPts val="0"/>
                </a:spcAft>
                <a:buClr>
                  <a:srgbClr val="B26B02"/>
                </a:buClr>
                <a:buSzPts val="1050"/>
                <a:buFont typeface="Noto Sans Symbols"/>
                <a:buNone/>
              </a:pPr>
              <a:r>
                <a:rPr b="0" i="0" lang="en-US" sz="1050" u="none" cap="none" strike="noStrike">
                  <a:solidFill>
                    <a:srgbClr val="222222"/>
                  </a:solidFill>
                  <a:latin typeface="Arial"/>
                  <a:ea typeface="Arial"/>
                  <a:cs typeface="Arial"/>
                  <a:sym typeface="Arial"/>
                </a:rPr>
                <a:t>12 Mos</a:t>
              </a:r>
              <a:endParaRPr b="0" i="0" sz="1400" u="none" cap="none" strike="noStrike">
                <a:solidFill>
                  <a:srgbClr val="000000"/>
                </a:solidFill>
                <a:latin typeface="Arial"/>
                <a:ea typeface="Arial"/>
                <a:cs typeface="Arial"/>
                <a:sym typeface="Arial"/>
              </a:endParaRPr>
            </a:p>
          </p:txBody>
        </p:sp>
        <p:sp>
          <p:nvSpPr>
            <p:cNvPr id="104" name="Google Shape;104;p5"/>
            <p:cNvSpPr txBox="1"/>
            <p:nvPr/>
          </p:nvSpPr>
          <p:spPr>
            <a:xfrm>
              <a:off x="6079328" y="5146329"/>
              <a:ext cx="878910" cy="383182"/>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B26B02"/>
                </a:buClr>
                <a:buSzPts val="1050"/>
                <a:buFont typeface="Noto Sans Symbols"/>
                <a:buNone/>
              </a:pPr>
              <a:r>
                <a:rPr b="0" i="0" lang="en-US" sz="1050" u="none" cap="none" strike="noStrike">
                  <a:solidFill>
                    <a:srgbClr val="222222"/>
                  </a:solidFill>
                  <a:latin typeface="Arial"/>
                  <a:ea typeface="Arial"/>
                  <a:cs typeface="Arial"/>
                  <a:sym typeface="Arial"/>
                </a:rPr>
                <a:t>PegIFN</a:t>
              </a:r>
              <a:endParaRPr b="0" i="0" sz="1400" u="none" cap="none" strike="noStrike">
                <a:solidFill>
                  <a:srgbClr val="000000"/>
                </a:solidFill>
                <a:latin typeface="Arial"/>
                <a:ea typeface="Arial"/>
                <a:cs typeface="Arial"/>
                <a:sym typeface="Arial"/>
              </a:endParaRPr>
            </a:p>
            <a:p>
              <a:pPr indent="0" lvl="0" marL="0" marR="0" rtl="0" algn="ctr">
                <a:lnSpc>
                  <a:spcPct val="90000"/>
                </a:lnSpc>
                <a:spcBef>
                  <a:spcPts val="0"/>
                </a:spcBef>
                <a:spcAft>
                  <a:spcPts val="0"/>
                </a:spcAft>
                <a:buClr>
                  <a:srgbClr val="B26B02"/>
                </a:buClr>
                <a:buSzPts val="1050"/>
                <a:buFont typeface="Noto Sans Symbols"/>
                <a:buNone/>
              </a:pPr>
              <a:r>
                <a:rPr b="0" i="0" lang="en-US" sz="1050" u="none" cap="none" strike="noStrike">
                  <a:solidFill>
                    <a:srgbClr val="222222"/>
                  </a:solidFill>
                  <a:latin typeface="Arial"/>
                  <a:ea typeface="Arial"/>
                  <a:cs typeface="Arial"/>
                  <a:sym typeface="Arial"/>
                </a:rPr>
                <a:t>12 Mos</a:t>
              </a:r>
              <a:endParaRPr b="0" i="0" sz="1400" u="none" cap="none" strike="noStrike">
                <a:solidFill>
                  <a:srgbClr val="000000"/>
                </a:solidFill>
                <a:latin typeface="Arial"/>
                <a:ea typeface="Arial"/>
                <a:cs typeface="Arial"/>
                <a:sym typeface="Arial"/>
              </a:endParaRPr>
            </a:p>
          </p:txBody>
        </p:sp>
        <p:sp>
          <p:nvSpPr>
            <p:cNvPr id="105" name="Google Shape;105;p5"/>
            <p:cNvSpPr/>
            <p:nvPr/>
          </p:nvSpPr>
          <p:spPr>
            <a:xfrm>
              <a:off x="6205568" y="3050282"/>
              <a:ext cx="524503" cy="258532"/>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B26B02"/>
                </a:buClr>
                <a:buSzPts val="1200"/>
                <a:buFont typeface="Noto Sans Symbols"/>
                <a:buNone/>
              </a:pPr>
              <a:r>
                <a:rPr b="0" i="0" lang="en-US" sz="1200" u="none" cap="none" strike="noStrike">
                  <a:solidFill>
                    <a:srgbClr val="222222"/>
                  </a:solidFill>
                  <a:latin typeface="Arial"/>
                  <a:ea typeface="Arial"/>
                  <a:cs typeface="Arial"/>
                  <a:sym typeface="Arial"/>
                </a:rPr>
                <a:t>2001</a:t>
              </a:r>
              <a:endParaRPr b="0" i="0" sz="1400" u="none" cap="none" strike="noStrike">
                <a:solidFill>
                  <a:srgbClr val="000000"/>
                </a:solidFill>
                <a:latin typeface="Arial"/>
                <a:ea typeface="Arial"/>
                <a:cs typeface="Arial"/>
                <a:sym typeface="Arial"/>
              </a:endParaRPr>
            </a:p>
          </p:txBody>
        </p:sp>
        <p:cxnSp>
          <p:nvCxnSpPr>
            <p:cNvPr id="106" name="Google Shape;106;p5"/>
            <p:cNvCxnSpPr/>
            <p:nvPr/>
          </p:nvCxnSpPr>
          <p:spPr>
            <a:xfrm flipH="1" rot="10800000">
              <a:off x="3327077" y="3536184"/>
              <a:ext cx="1173071" cy="228660"/>
            </a:xfrm>
            <a:prstGeom prst="straightConnector1">
              <a:avLst/>
            </a:prstGeom>
            <a:noFill/>
            <a:ln cap="flat" cmpd="sng" w="38100">
              <a:solidFill>
                <a:schemeClr val="dk1"/>
              </a:solidFill>
              <a:prstDash val="solid"/>
              <a:round/>
              <a:headEnd len="sm" w="sm" type="none"/>
              <a:tailEnd len="med" w="med" type="triangle"/>
            </a:ln>
          </p:spPr>
        </p:cxnSp>
        <p:sp>
          <p:nvSpPr>
            <p:cNvPr id="107" name="Google Shape;107;p5"/>
            <p:cNvSpPr/>
            <p:nvPr/>
          </p:nvSpPr>
          <p:spPr>
            <a:xfrm>
              <a:off x="4497767" y="3364689"/>
              <a:ext cx="524503" cy="258532"/>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B26B02"/>
                </a:buClr>
                <a:buSzPts val="1200"/>
                <a:buFont typeface="Noto Sans Symbols"/>
                <a:buNone/>
              </a:pPr>
              <a:r>
                <a:rPr b="0" i="0" lang="en-US" sz="1200" u="none" cap="none" strike="noStrike">
                  <a:solidFill>
                    <a:srgbClr val="222222"/>
                  </a:solidFill>
                  <a:latin typeface="Arial"/>
                  <a:ea typeface="Arial"/>
                  <a:cs typeface="Arial"/>
                  <a:sym typeface="Arial"/>
                </a:rPr>
                <a:t>1998</a:t>
              </a:r>
              <a:endParaRPr b="0" i="0" sz="1400" u="none" cap="none" strike="noStrike">
                <a:solidFill>
                  <a:srgbClr val="000000"/>
                </a:solidFill>
                <a:latin typeface="Arial"/>
                <a:ea typeface="Arial"/>
                <a:cs typeface="Arial"/>
                <a:sym typeface="Arial"/>
              </a:endParaRPr>
            </a:p>
          </p:txBody>
        </p:sp>
        <p:sp>
          <p:nvSpPr>
            <p:cNvPr id="108" name="Google Shape;108;p5"/>
            <p:cNvSpPr/>
            <p:nvPr/>
          </p:nvSpPr>
          <p:spPr>
            <a:xfrm>
              <a:off x="8061045" y="2621546"/>
              <a:ext cx="513089" cy="258532"/>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B26B02"/>
                </a:buClr>
                <a:buSzPts val="1200"/>
                <a:buFont typeface="Noto Sans Symbols"/>
                <a:buNone/>
              </a:pPr>
              <a:r>
                <a:rPr b="0" i="0" lang="en-US" sz="1200" u="none" cap="none" strike="noStrike">
                  <a:solidFill>
                    <a:srgbClr val="222222"/>
                  </a:solidFill>
                  <a:latin typeface="Arial"/>
                  <a:ea typeface="Arial"/>
                  <a:cs typeface="Arial"/>
                  <a:sym typeface="Arial"/>
                </a:rPr>
                <a:t>2011</a:t>
              </a:r>
              <a:endParaRPr b="0" i="0" sz="1400" u="none" cap="none" strike="noStrike">
                <a:solidFill>
                  <a:srgbClr val="000000"/>
                </a:solidFill>
                <a:latin typeface="Arial"/>
                <a:ea typeface="Arial"/>
                <a:cs typeface="Arial"/>
                <a:sym typeface="Arial"/>
              </a:endParaRPr>
            </a:p>
          </p:txBody>
        </p:sp>
        <p:cxnSp>
          <p:nvCxnSpPr>
            <p:cNvPr id="109" name="Google Shape;109;p5"/>
            <p:cNvCxnSpPr/>
            <p:nvPr/>
          </p:nvCxnSpPr>
          <p:spPr>
            <a:xfrm flipH="1" rot="10800000">
              <a:off x="5013440" y="3193195"/>
              <a:ext cx="1171880" cy="228660"/>
            </a:xfrm>
            <a:prstGeom prst="straightConnector1">
              <a:avLst/>
            </a:prstGeom>
            <a:noFill/>
            <a:ln cap="flat" cmpd="sng" w="38100">
              <a:solidFill>
                <a:schemeClr val="dk1"/>
              </a:solidFill>
              <a:prstDash val="solid"/>
              <a:round/>
              <a:headEnd len="sm" w="sm" type="none"/>
              <a:tailEnd len="med" w="med" type="triangle"/>
            </a:ln>
          </p:spPr>
        </p:cxnSp>
        <p:cxnSp>
          <p:nvCxnSpPr>
            <p:cNvPr id="110" name="Google Shape;110;p5"/>
            <p:cNvCxnSpPr/>
            <p:nvPr/>
          </p:nvCxnSpPr>
          <p:spPr>
            <a:xfrm flipH="1" rot="10800000">
              <a:off x="6698614" y="2803759"/>
              <a:ext cx="1406494" cy="275106"/>
            </a:xfrm>
            <a:prstGeom prst="straightConnector1">
              <a:avLst/>
            </a:prstGeom>
            <a:noFill/>
            <a:ln cap="flat" cmpd="sng" w="38100">
              <a:solidFill>
                <a:schemeClr val="dk1"/>
              </a:solidFill>
              <a:prstDash val="solid"/>
              <a:round/>
              <a:headEnd len="sm" w="sm" type="none"/>
              <a:tailEnd len="med" w="med" type="triangle"/>
            </a:ln>
          </p:spPr>
        </p:cxnSp>
        <p:sp>
          <p:nvSpPr>
            <p:cNvPr id="111" name="Google Shape;111;p5"/>
            <p:cNvSpPr/>
            <p:nvPr/>
          </p:nvSpPr>
          <p:spPr>
            <a:xfrm>
              <a:off x="2574406" y="3188431"/>
              <a:ext cx="917020" cy="757130"/>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B26B02"/>
                </a:buClr>
                <a:buSzPts val="1200"/>
                <a:buFont typeface="Noto Sans Symbols"/>
                <a:buNone/>
              </a:pPr>
              <a:r>
                <a:rPr b="0" i="0" lang="en-US" sz="1200" u="none" cap="none" strike="noStrike">
                  <a:solidFill>
                    <a:srgbClr val="222222"/>
                  </a:solidFill>
                  <a:latin typeface="Arial"/>
                  <a:ea typeface="Arial"/>
                  <a:cs typeface="Arial"/>
                  <a:sym typeface="Arial"/>
                </a:rPr>
                <a:t>Standard</a:t>
              </a:r>
              <a:endParaRPr b="0" i="0" sz="1400" u="none" cap="none" strike="noStrike">
                <a:solidFill>
                  <a:srgbClr val="000000"/>
                </a:solidFill>
                <a:latin typeface="Arial"/>
                <a:ea typeface="Arial"/>
                <a:cs typeface="Arial"/>
                <a:sym typeface="Arial"/>
              </a:endParaRPr>
            </a:p>
            <a:p>
              <a:pPr indent="0" lvl="0" marL="0" marR="0" rtl="0" algn="ctr">
                <a:lnSpc>
                  <a:spcPct val="90000"/>
                </a:lnSpc>
                <a:spcBef>
                  <a:spcPts val="0"/>
                </a:spcBef>
                <a:spcAft>
                  <a:spcPts val="0"/>
                </a:spcAft>
                <a:buClr>
                  <a:srgbClr val="B26B02"/>
                </a:buClr>
                <a:buSzPts val="1200"/>
                <a:buFont typeface="Noto Sans Symbols"/>
                <a:buNone/>
              </a:pPr>
              <a:r>
                <a:rPr b="0" i="0" lang="en-US" sz="1200" u="none" cap="none" strike="noStrike">
                  <a:solidFill>
                    <a:srgbClr val="222222"/>
                  </a:solidFill>
                  <a:latin typeface="Arial"/>
                  <a:ea typeface="Arial"/>
                  <a:cs typeface="Arial"/>
                  <a:sym typeface="Arial"/>
                </a:rPr>
                <a:t>Interferon (IFN)</a:t>
              </a:r>
              <a:endParaRPr b="0" i="0" sz="1400" u="none" cap="none" strike="noStrike">
                <a:solidFill>
                  <a:srgbClr val="000000"/>
                </a:solidFill>
                <a:latin typeface="Arial"/>
                <a:ea typeface="Arial"/>
                <a:cs typeface="Arial"/>
                <a:sym typeface="Arial"/>
              </a:endParaRPr>
            </a:p>
            <a:p>
              <a:pPr indent="0" lvl="0" marL="0" marR="0" rtl="0" algn="ctr">
                <a:lnSpc>
                  <a:spcPct val="90000"/>
                </a:lnSpc>
                <a:spcBef>
                  <a:spcPts val="0"/>
                </a:spcBef>
                <a:spcAft>
                  <a:spcPts val="0"/>
                </a:spcAft>
                <a:buClr>
                  <a:srgbClr val="B26B02"/>
                </a:buClr>
                <a:buSzPts val="1200"/>
                <a:buFont typeface="Noto Sans Symbols"/>
                <a:buNone/>
              </a:pPr>
              <a:r>
                <a:t/>
              </a:r>
              <a:endParaRPr b="0" i="0" sz="1200" u="none" cap="none" strike="noStrike">
                <a:solidFill>
                  <a:srgbClr val="5AAACE"/>
                </a:solidFill>
                <a:latin typeface="Arial"/>
                <a:ea typeface="Arial"/>
                <a:cs typeface="Arial"/>
                <a:sym typeface="Arial"/>
              </a:endParaRPr>
            </a:p>
          </p:txBody>
        </p:sp>
        <p:sp>
          <p:nvSpPr>
            <p:cNvPr id="112" name="Google Shape;112;p5"/>
            <p:cNvSpPr/>
            <p:nvPr/>
          </p:nvSpPr>
          <p:spPr>
            <a:xfrm>
              <a:off x="4395687" y="3000263"/>
              <a:ext cx="779381" cy="424732"/>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B26B02"/>
                </a:buClr>
                <a:buSzPts val="1200"/>
                <a:buFont typeface="Noto Sans Symbols"/>
                <a:buNone/>
              </a:pPr>
              <a:r>
                <a:rPr b="0" i="0" lang="en-US" sz="1200" u="none" cap="none" strike="noStrike">
                  <a:solidFill>
                    <a:srgbClr val="222222"/>
                  </a:solidFill>
                  <a:latin typeface="Arial"/>
                  <a:ea typeface="Arial"/>
                  <a:cs typeface="Arial"/>
                  <a:sym typeface="Arial"/>
                </a:rPr>
                <a:t>Ribavirin</a:t>
              </a:r>
              <a:br>
                <a:rPr b="0" i="0" lang="en-US" sz="1200" u="none" cap="none" strike="noStrike">
                  <a:solidFill>
                    <a:srgbClr val="222222"/>
                  </a:solidFill>
                  <a:latin typeface="Arial"/>
                  <a:ea typeface="Arial"/>
                  <a:cs typeface="Arial"/>
                  <a:sym typeface="Arial"/>
                </a:rPr>
              </a:br>
              <a:r>
                <a:rPr b="0" i="0" lang="en-US" sz="1200" u="none" cap="none" strike="noStrike">
                  <a:solidFill>
                    <a:srgbClr val="222222"/>
                  </a:solidFill>
                  <a:latin typeface="Arial"/>
                  <a:ea typeface="Arial"/>
                  <a:cs typeface="Arial"/>
                  <a:sym typeface="Arial"/>
                </a:rPr>
                <a:t>(RBV)</a:t>
              </a:r>
              <a:endParaRPr b="0" i="0" sz="1400" u="none" cap="none" strike="noStrike">
                <a:solidFill>
                  <a:srgbClr val="000000"/>
                </a:solidFill>
                <a:latin typeface="Arial"/>
                <a:ea typeface="Arial"/>
                <a:cs typeface="Arial"/>
                <a:sym typeface="Arial"/>
              </a:endParaRPr>
            </a:p>
          </p:txBody>
        </p:sp>
        <p:sp>
          <p:nvSpPr>
            <p:cNvPr id="113" name="Google Shape;113;p5"/>
            <p:cNvSpPr/>
            <p:nvPr/>
          </p:nvSpPr>
          <p:spPr>
            <a:xfrm>
              <a:off x="5868532" y="2654892"/>
              <a:ext cx="1104790" cy="424732"/>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B26B02"/>
                </a:buClr>
                <a:buSzPts val="1200"/>
                <a:buFont typeface="Noto Sans Symbols"/>
                <a:buNone/>
              </a:pPr>
              <a:r>
                <a:rPr b="0" i="0" lang="en-US" sz="1200" u="none" cap="none" strike="noStrike">
                  <a:solidFill>
                    <a:srgbClr val="222222"/>
                  </a:solidFill>
                  <a:latin typeface="Arial"/>
                  <a:ea typeface="Arial"/>
                  <a:cs typeface="Arial"/>
                  <a:sym typeface="Arial"/>
                </a:rPr>
                <a:t>Peginterferon</a:t>
              </a:r>
              <a:br>
                <a:rPr b="0" i="0" lang="en-US" sz="1200" u="none" cap="none" strike="noStrike">
                  <a:solidFill>
                    <a:srgbClr val="222222"/>
                  </a:solidFill>
                  <a:latin typeface="Arial"/>
                  <a:ea typeface="Arial"/>
                  <a:cs typeface="Arial"/>
                  <a:sym typeface="Arial"/>
                </a:rPr>
              </a:br>
              <a:r>
                <a:rPr b="0" i="0" lang="en-US" sz="1200" u="none" cap="none" strike="noStrike">
                  <a:solidFill>
                    <a:srgbClr val="222222"/>
                  </a:solidFill>
                  <a:latin typeface="Arial"/>
                  <a:ea typeface="Arial"/>
                  <a:cs typeface="Arial"/>
                  <a:sym typeface="Arial"/>
                </a:rPr>
                <a:t>(pegIFN)</a:t>
              </a:r>
              <a:endParaRPr b="0" i="0" sz="1400" u="none" cap="none" strike="noStrike">
                <a:solidFill>
                  <a:srgbClr val="000000"/>
                </a:solidFill>
                <a:latin typeface="Arial"/>
                <a:ea typeface="Arial"/>
                <a:cs typeface="Arial"/>
                <a:sym typeface="Arial"/>
              </a:endParaRPr>
            </a:p>
          </p:txBody>
        </p:sp>
        <p:sp>
          <p:nvSpPr>
            <p:cNvPr id="114" name="Google Shape;114;p5"/>
            <p:cNvSpPr/>
            <p:nvPr/>
          </p:nvSpPr>
          <p:spPr>
            <a:xfrm>
              <a:off x="2767338" y="3696961"/>
              <a:ext cx="524503" cy="258532"/>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B26B02"/>
                </a:buClr>
                <a:buSzPts val="1200"/>
                <a:buFont typeface="Noto Sans Symbols"/>
                <a:buNone/>
              </a:pPr>
              <a:r>
                <a:rPr b="0" i="0" lang="en-US" sz="1200" u="none" cap="none" strike="noStrike">
                  <a:solidFill>
                    <a:srgbClr val="222222"/>
                  </a:solidFill>
                  <a:latin typeface="Arial"/>
                  <a:ea typeface="Arial"/>
                  <a:cs typeface="Arial"/>
                  <a:sym typeface="Arial"/>
                </a:rPr>
                <a:t>1991</a:t>
              </a:r>
              <a:endParaRPr b="0" i="0" sz="1400" u="none" cap="none" strike="noStrike">
                <a:solidFill>
                  <a:srgbClr val="000000"/>
                </a:solidFill>
                <a:latin typeface="Arial"/>
                <a:ea typeface="Arial"/>
                <a:cs typeface="Arial"/>
                <a:sym typeface="Arial"/>
              </a:endParaRPr>
            </a:p>
          </p:txBody>
        </p:sp>
        <p:sp>
          <p:nvSpPr>
            <p:cNvPr id="115" name="Google Shape;115;p5"/>
            <p:cNvSpPr/>
            <p:nvPr/>
          </p:nvSpPr>
          <p:spPr>
            <a:xfrm>
              <a:off x="7835957" y="5146328"/>
              <a:ext cx="878910" cy="528606"/>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B26B02"/>
                </a:buClr>
                <a:buSzPts val="1050"/>
                <a:buFont typeface="Noto Sans Symbols"/>
                <a:buNone/>
              </a:pPr>
              <a:r>
                <a:rPr b="0" i="0" lang="en-US" sz="1050" u="none" cap="none" strike="noStrike">
                  <a:solidFill>
                    <a:srgbClr val="222222"/>
                  </a:solidFill>
                  <a:latin typeface="Arial"/>
                  <a:ea typeface="Arial"/>
                  <a:cs typeface="Arial"/>
                  <a:sym typeface="Arial"/>
                </a:rPr>
                <a:t>PegIFN/</a:t>
              </a:r>
              <a:endParaRPr b="0" i="0" sz="1400" u="none" cap="none" strike="noStrike">
                <a:solidFill>
                  <a:srgbClr val="000000"/>
                </a:solidFill>
                <a:latin typeface="Arial"/>
                <a:ea typeface="Arial"/>
                <a:cs typeface="Arial"/>
                <a:sym typeface="Arial"/>
              </a:endParaRPr>
            </a:p>
            <a:p>
              <a:pPr indent="0" lvl="0" marL="0" marR="0" rtl="0" algn="ctr">
                <a:lnSpc>
                  <a:spcPct val="90000"/>
                </a:lnSpc>
                <a:spcBef>
                  <a:spcPts val="0"/>
                </a:spcBef>
                <a:spcAft>
                  <a:spcPts val="0"/>
                </a:spcAft>
                <a:buClr>
                  <a:srgbClr val="B26B02"/>
                </a:buClr>
                <a:buSzPts val="1050"/>
                <a:buFont typeface="Noto Sans Symbols"/>
                <a:buNone/>
              </a:pPr>
              <a:r>
                <a:rPr b="0" i="0" lang="en-US" sz="1050" u="none" cap="none" strike="noStrike">
                  <a:solidFill>
                    <a:srgbClr val="222222"/>
                  </a:solidFill>
                  <a:latin typeface="Arial"/>
                  <a:ea typeface="Arial"/>
                  <a:cs typeface="Arial"/>
                  <a:sym typeface="Arial"/>
                </a:rPr>
                <a:t>RBV +</a:t>
              </a:r>
              <a:endParaRPr b="0" i="0" sz="1400" u="none" cap="none" strike="noStrike">
                <a:solidFill>
                  <a:srgbClr val="000000"/>
                </a:solidFill>
                <a:latin typeface="Arial"/>
                <a:ea typeface="Arial"/>
                <a:cs typeface="Arial"/>
                <a:sym typeface="Arial"/>
              </a:endParaRPr>
            </a:p>
            <a:p>
              <a:pPr indent="0" lvl="0" marL="0" marR="0" rtl="0" algn="ctr">
                <a:lnSpc>
                  <a:spcPct val="90000"/>
                </a:lnSpc>
                <a:spcBef>
                  <a:spcPts val="0"/>
                </a:spcBef>
                <a:spcAft>
                  <a:spcPts val="0"/>
                </a:spcAft>
                <a:buClr>
                  <a:srgbClr val="B26B02"/>
                </a:buClr>
                <a:buSzPts val="1050"/>
                <a:buFont typeface="Noto Sans Symbols"/>
                <a:buNone/>
              </a:pPr>
              <a:r>
                <a:rPr b="0" i="0" lang="en-US" sz="1050" u="none" cap="none" strike="noStrike">
                  <a:solidFill>
                    <a:srgbClr val="222222"/>
                  </a:solidFill>
                  <a:latin typeface="Arial"/>
                  <a:ea typeface="Arial"/>
                  <a:cs typeface="Arial"/>
                  <a:sym typeface="Arial"/>
                </a:rPr>
                <a:t>DAA</a:t>
              </a:r>
              <a:endParaRPr b="0" i="0" sz="1400" u="none" cap="none" strike="noStrike">
                <a:solidFill>
                  <a:srgbClr val="000000"/>
                </a:solidFill>
                <a:latin typeface="Arial"/>
                <a:ea typeface="Arial"/>
                <a:cs typeface="Arial"/>
                <a:sym typeface="Arial"/>
              </a:endParaRPr>
            </a:p>
          </p:txBody>
        </p:sp>
        <p:sp>
          <p:nvSpPr>
            <p:cNvPr id="116" name="Google Shape;116;p5"/>
            <p:cNvSpPr txBox="1"/>
            <p:nvPr/>
          </p:nvSpPr>
          <p:spPr>
            <a:xfrm>
              <a:off x="4256006" y="5146329"/>
              <a:ext cx="1026586" cy="383182"/>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B26B02"/>
                </a:buClr>
                <a:buSzPts val="1050"/>
                <a:buFont typeface="Noto Sans Symbols"/>
                <a:buNone/>
              </a:pPr>
              <a:r>
                <a:rPr b="0" i="0" lang="en-US" sz="1050" u="none" cap="none" strike="noStrike">
                  <a:solidFill>
                    <a:srgbClr val="222222"/>
                  </a:solidFill>
                  <a:latin typeface="Arial"/>
                  <a:ea typeface="Arial"/>
                  <a:cs typeface="Arial"/>
                  <a:sym typeface="Arial"/>
                </a:rPr>
                <a:t>IFN/RBV</a:t>
              </a:r>
              <a:endParaRPr b="0" i="0" sz="1400" u="none" cap="none" strike="noStrike">
                <a:solidFill>
                  <a:srgbClr val="000000"/>
                </a:solidFill>
                <a:latin typeface="Arial"/>
                <a:ea typeface="Arial"/>
                <a:cs typeface="Arial"/>
                <a:sym typeface="Arial"/>
              </a:endParaRPr>
            </a:p>
            <a:p>
              <a:pPr indent="0" lvl="0" marL="0" marR="0" rtl="0" algn="ctr">
                <a:lnSpc>
                  <a:spcPct val="90000"/>
                </a:lnSpc>
                <a:spcBef>
                  <a:spcPts val="0"/>
                </a:spcBef>
                <a:spcAft>
                  <a:spcPts val="0"/>
                </a:spcAft>
                <a:buClr>
                  <a:srgbClr val="B26B02"/>
                </a:buClr>
                <a:buSzPts val="1050"/>
                <a:buFont typeface="Noto Sans Symbols"/>
                <a:buNone/>
              </a:pPr>
              <a:r>
                <a:rPr b="0" i="0" lang="en-US" sz="1050" u="none" cap="none" strike="noStrike">
                  <a:solidFill>
                    <a:srgbClr val="222222"/>
                  </a:solidFill>
                  <a:latin typeface="Arial"/>
                  <a:ea typeface="Arial"/>
                  <a:cs typeface="Arial"/>
                  <a:sym typeface="Arial"/>
                </a:rPr>
                <a:t>6 Mos</a:t>
              </a:r>
              <a:endParaRPr b="0" i="0" sz="1400" u="none" cap="none" strike="noStrike">
                <a:solidFill>
                  <a:srgbClr val="000000"/>
                </a:solidFill>
                <a:latin typeface="Arial"/>
                <a:ea typeface="Arial"/>
                <a:cs typeface="Arial"/>
                <a:sym typeface="Arial"/>
              </a:endParaRPr>
            </a:p>
          </p:txBody>
        </p:sp>
        <p:sp>
          <p:nvSpPr>
            <p:cNvPr id="117" name="Google Shape;117;p5"/>
            <p:cNvSpPr/>
            <p:nvPr/>
          </p:nvSpPr>
          <p:spPr>
            <a:xfrm>
              <a:off x="2837603" y="4956971"/>
              <a:ext cx="365617" cy="157203"/>
            </a:xfrm>
            <a:prstGeom prst="rect">
              <a:avLst/>
            </a:prstGeom>
            <a:solidFill>
              <a:srgbClr val="5AAACE"/>
            </a:solidFill>
            <a:ln cap="flat" cmpd="sng" w="9525">
              <a:solidFill>
                <a:schemeClr val="lt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B26B02"/>
                </a:buClr>
                <a:buSzPts val="1350"/>
                <a:buFont typeface="Arial"/>
                <a:buNone/>
              </a:pPr>
              <a:r>
                <a:t/>
              </a:r>
              <a:endParaRPr b="1" i="0" sz="1350" u="none" cap="none" strike="noStrike">
                <a:solidFill>
                  <a:srgbClr val="222222"/>
                </a:solidFill>
                <a:latin typeface="Arial"/>
                <a:ea typeface="Arial"/>
                <a:cs typeface="Arial"/>
                <a:sym typeface="Arial"/>
              </a:endParaRPr>
            </a:p>
          </p:txBody>
        </p:sp>
        <p:sp>
          <p:nvSpPr>
            <p:cNvPr id="118" name="Google Shape;118;p5"/>
            <p:cNvSpPr/>
            <p:nvPr/>
          </p:nvSpPr>
          <p:spPr>
            <a:xfrm>
              <a:off x="3706986" y="4714019"/>
              <a:ext cx="365617" cy="400154"/>
            </a:xfrm>
            <a:prstGeom prst="rect">
              <a:avLst/>
            </a:prstGeom>
            <a:solidFill>
              <a:srgbClr val="5AAACE"/>
            </a:solidFill>
            <a:ln cap="flat" cmpd="sng" w="9525">
              <a:solidFill>
                <a:schemeClr val="lt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B26B02"/>
                </a:buClr>
                <a:buSzPts val="1350"/>
                <a:buFont typeface="Arial"/>
                <a:buNone/>
              </a:pPr>
              <a:r>
                <a:t/>
              </a:r>
              <a:endParaRPr b="1" i="0" sz="1350" u="none" cap="none" strike="noStrike">
                <a:solidFill>
                  <a:srgbClr val="222222"/>
                </a:solidFill>
                <a:latin typeface="Arial"/>
                <a:ea typeface="Arial"/>
                <a:cs typeface="Arial"/>
                <a:sym typeface="Arial"/>
              </a:endParaRPr>
            </a:p>
          </p:txBody>
        </p:sp>
        <p:sp>
          <p:nvSpPr>
            <p:cNvPr id="119" name="Google Shape;119;p5"/>
            <p:cNvSpPr/>
            <p:nvPr/>
          </p:nvSpPr>
          <p:spPr>
            <a:xfrm>
              <a:off x="4569223" y="4263846"/>
              <a:ext cx="365617" cy="850328"/>
            </a:xfrm>
            <a:prstGeom prst="rect">
              <a:avLst/>
            </a:prstGeom>
            <a:solidFill>
              <a:srgbClr val="F6A108"/>
            </a:solidFill>
            <a:ln cap="flat" cmpd="sng" w="9525">
              <a:solidFill>
                <a:schemeClr val="lt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B26B02"/>
                </a:buClr>
                <a:buSzPts val="1350"/>
                <a:buFont typeface="Arial"/>
                <a:buNone/>
              </a:pPr>
              <a:r>
                <a:t/>
              </a:r>
              <a:endParaRPr b="1" i="0" sz="1350" u="none" cap="none" strike="noStrike">
                <a:solidFill>
                  <a:srgbClr val="222222"/>
                </a:solidFill>
                <a:latin typeface="Arial"/>
                <a:ea typeface="Arial"/>
                <a:cs typeface="Arial"/>
                <a:sym typeface="Arial"/>
              </a:endParaRPr>
            </a:p>
          </p:txBody>
        </p:sp>
        <p:sp>
          <p:nvSpPr>
            <p:cNvPr id="120" name="Google Shape;120;p5"/>
            <p:cNvSpPr/>
            <p:nvPr/>
          </p:nvSpPr>
          <p:spPr>
            <a:xfrm>
              <a:off x="5458850" y="4063770"/>
              <a:ext cx="366808" cy="1050405"/>
            </a:xfrm>
            <a:prstGeom prst="rect">
              <a:avLst/>
            </a:prstGeom>
            <a:solidFill>
              <a:srgbClr val="F6A108"/>
            </a:solidFill>
            <a:ln cap="flat" cmpd="sng" w="9525">
              <a:solidFill>
                <a:schemeClr val="lt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B26B02"/>
                </a:buClr>
                <a:buSzPts val="1350"/>
                <a:buFont typeface="Arial"/>
                <a:buNone/>
              </a:pPr>
              <a:r>
                <a:t/>
              </a:r>
              <a:endParaRPr b="1" i="0" sz="1350" u="none" cap="none" strike="noStrike">
                <a:solidFill>
                  <a:srgbClr val="222222"/>
                </a:solidFill>
                <a:latin typeface="Arial"/>
                <a:ea typeface="Arial"/>
                <a:cs typeface="Arial"/>
                <a:sym typeface="Arial"/>
              </a:endParaRPr>
            </a:p>
          </p:txBody>
        </p:sp>
        <p:sp>
          <p:nvSpPr>
            <p:cNvPr id="121" name="Google Shape;121;p5"/>
            <p:cNvSpPr/>
            <p:nvPr/>
          </p:nvSpPr>
          <p:spPr>
            <a:xfrm>
              <a:off x="6328232" y="4142372"/>
              <a:ext cx="376336" cy="971803"/>
            </a:xfrm>
            <a:prstGeom prst="rect">
              <a:avLst/>
            </a:prstGeom>
            <a:solidFill>
              <a:srgbClr val="12AD2B"/>
            </a:solidFill>
            <a:ln cap="flat" cmpd="sng" w="9525">
              <a:solidFill>
                <a:schemeClr val="lt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B26B02"/>
                </a:buClr>
                <a:buSzPts val="1350"/>
                <a:buFont typeface="Arial"/>
                <a:buNone/>
              </a:pPr>
              <a:r>
                <a:t/>
              </a:r>
              <a:endParaRPr b="1" i="0" sz="1350" u="none" cap="none" strike="noStrike">
                <a:solidFill>
                  <a:srgbClr val="222222"/>
                </a:solidFill>
                <a:latin typeface="Arial"/>
                <a:ea typeface="Arial"/>
                <a:cs typeface="Arial"/>
                <a:sym typeface="Arial"/>
              </a:endParaRPr>
            </a:p>
          </p:txBody>
        </p:sp>
        <p:sp>
          <p:nvSpPr>
            <p:cNvPr id="122" name="Google Shape;122;p5"/>
            <p:cNvSpPr/>
            <p:nvPr/>
          </p:nvSpPr>
          <p:spPr>
            <a:xfrm>
              <a:off x="7176178" y="3743408"/>
              <a:ext cx="376336" cy="1370767"/>
            </a:xfrm>
            <a:prstGeom prst="rect">
              <a:avLst/>
            </a:prstGeom>
            <a:solidFill>
              <a:srgbClr val="12AD2B"/>
            </a:solidFill>
            <a:ln cap="flat" cmpd="sng" w="9525">
              <a:solidFill>
                <a:schemeClr val="lt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B26B02"/>
                </a:buClr>
                <a:buSzPts val="1350"/>
                <a:buFont typeface="Arial"/>
                <a:buNone/>
              </a:pPr>
              <a:r>
                <a:t/>
              </a:r>
              <a:endParaRPr b="1" i="0" sz="1350" u="none" cap="none" strike="noStrike">
                <a:solidFill>
                  <a:srgbClr val="000000"/>
                </a:solidFill>
                <a:latin typeface="Arial"/>
                <a:ea typeface="Arial"/>
                <a:cs typeface="Arial"/>
                <a:sym typeface="Arial"/>
              </a:endParaRPr>
            </a:p>
          </p:txBody>
        </p:sp>
        <p:sp>
          <p:nvSpPr>
            <p:cNvPr id="123" name="Google Shape;123;p5"/>
            <p:cNvSpPr/>
            <p:nvPr/>
          </p:nvSpPr>
          <p:spPr>
            <a:xfrm>
              <a:off x="8105110" y="3371836"/>
              <a:ext cx="365617" cy="1742338"/>
            </a:xfrm>
            <a:prstGeom prst="rect">
              <a:avLst/>
            </a:prstGeom>
            <a:solidFill>
              <a:srgbClr val="F2F23A"/>
            </a:solidFill>
            <a:ln cap="flat" cmpd="sng" w="9525">
              <a:solidFill>
                <a:schemeClr val="lt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B26B02"/>
                </a:buClr>
                <a:buSzPts val="1350"/>
                <a:buFont typeface="Arial"/>
                <a:buNone/>
              </a:pPr>
              <a:r>
                <a:t/>
              </a:r>
              <a:endParaRPr b="1" i="0" sz="1350" u="none" cap="none" strike="noStrike">
                <a:solidFill>
                  <a:srgbClr val="000000"/>
                </a:solidFill>
                <a:latin typeface="Arial"/>
                <a:ea typeface="Arial"/>
                <a:cs typeface="Arial"/>
                <a:sym typeface="Arial"/>
              </a:endParaRPr>
            </a:p>
          </p:txBody>
        </p:sp>
        <p:sp>
          <p:nvSpPr>
            <p:cNvPr id="124" name="Google Shape;124;p5"/>
            <p:cNvSpPr/>
            <p:nvPr/>
          </p:nvSpPr>
          <p:spPr>
            <a:xfrm>
              <a:off x="2950740" y="4766422"/>
              <a:ext cx="84960" cy="166199"/>
            </a:xfrm>
            <a:prstGeom prst="rect">
              <a:avLst/>
            </a:prstGeom>
            <a:noFill/>
            <a:ln>
              <a:noFill/>
            </a:ln>
          </p:spPr>
          <p:txBody>
            <a:bodyPr anchorCtr="0" anchor="t" bIns="0" lIns="0" spcFirstLastPara="1" rIns="0" wrap="square" tIns="0">
              <a:noAutofit/>
            </a:bodyPr>
            <a:lstStyle/>
            <a:p>
              <a:pPr indent="0" lvl="0" marL="0" marR="0" rtl="0" algn="l">
                <a:lnSpc>
                  <a:spcPct val="90000"/>
                </a:lnSpc>
                <a:spcBef>
                  <a:spcPts val="0"/>
                </a:spcBef>
                <a:spcAft>
                  <a:spcPts val="0"/>
                </a:spcAft>
                <a:buClr>
                  <a:srgbClr val="B26B02"/>
                </a:buClr>
                <a:buSzPts val="1200"/>
                <a:buFont typeface="Arial"/>
                <a:buNone/>
              </a:pPr>
              <a:r>
                <a:rPr b="1" i="0" lang="en-US" sz="1200" u="none" cap="none" strike="noStrike">
                  <a:solidFill>
                    <a:srgbClr val="222222"/>
                  </a:solidFill>
                  <a:latin typeface="Arial"/>
                  <a:ea typeface="Arial"/>
                  <a:cs typeface="Arial"/>
                  <a:sym typeface="Arial"/>
                </a:rPr>
                <a:t>6</a:t>
              </a:r>
              <a:endParaRPr b="1" i="0" sz="1350" u="none" cap="none" strike="noStrike">
                <a:solidFill>
                  <a:srgbClr val="222222"/>
                </a:solidFill>
                <a:latin typeface="Arial"/>
                <a:ea typeface="Arial"/>
                <a:cs typeface="Arial"/>
                <a:sym typeface="Arial"/>
              </a:endParaRPr>
            </a:p>
          </p:txBody>
        </p:sp>
        <p:sp>
          <p:nvSpPr>
            <p:cNvPr id="125" name="Google Shape;125;p5"/>
            <p:cNvSpPr/>
            <p:nvPr/>
          </p:nvSpPr>
          <p:spPr>
            <a:xfrm>
              <a:off x="3766531" y="4504416"/>
              <a:ext cx="169918" cy="166199"/>
            </a:xfrm>
            <a:prstGeom prst="rect">
              <a:avLst/>
            </a:prstGeom>
            <a:noFill/>
            <a:ln>
              <a:noFill/>
            </a:ln>
          </p:spPr>
          <p:txBody>
            <a:bodyPr anchorCtr="0" anchor="t" bIns="0" lIns="0" spcFirstLastPara="1" rIns="0" wrap="square" tIns="0">
              <a:noAutofit/>
            </a:bodyPr>
            <a:lstStyle/>
            <a:p>
              <a:pPr indent="0" lvl="0" marL="0" marR="0" rtl="0" algn="l">
                <a:lnSpc>
                  <a:spcPct val="90000"/>
                </a:lnSpc>
                <a:spcBef>
                  <a:spcPts val="0"/>
                </a:spcBef>
                <a:spcAft>
                  <a:spcPts val="0"/>
                </a:spcAft>
                <a:buClr>
                  <a:srgbClr val="B26B02"/>
                </a:buClr>
                <a:buSzPts val="1200"/>
                <a:buFont typeface="Arial"/>
                <a:buNone/>
              </a:pPr>
              <a:r>
                <a:rPr b="1" i="0" lang="en-US" sz="1200" u="none" cap="none" strike="noStrike">
                  <a:solidFill>
                    <a:srgbClr val="222222"/>
                  </a:solidFill>
                  <a:latin typeface="Arial"/>
                  <a:ea typeface="Arial"/>
                  <a:cs typeface="Arial"/>
                  <a:sym typeface="Arial"/>
                </a:rPr>
                <a:t>16</a:t>
              </a:r>
              <a:endParaRPr b="1" i="0" sz="1350" u="none" cap="none" strike="noStrike">
                <a:solidFill>
                  <a:srgbClr val="222222"/>
                </a:solidFill>
                <a:latin typeface="Arial"/>
                <a:ea typeface="Arial"/>
                <a:cs typeface="Arial"/>
                <a:sym typeface="Arial"/>
              </a:endParaRPr>
            </a:p>
          </p:txBody>
        </p:sp>
        <p:sp>
          <p:nvSpPr>
            <p:cNvPr id="126" name="Google Shape;126;p5"/>
            <p:cNvSpPr/>
            <p:nvPr/>
          </p:nvSpPr>
          <p:spPr>
            <a:xfrm>
              <a:off x="4629959" y="4056624"/>
              <a:ext cx="169918" cy="166199"/>
            </a:xfrm>
            <a:prstGeom prst="rect">
              <a:avLst/>
            </a:prstGeom>
            <a:noFill/>
            <a:ln>
              <a:noFill/>
            </a:ln>
          </p:spPr>
          <p:txBody>
            <a:bodyPr anchorCtr="0" anchor="t" bIns="0" lIns="0" spcFirstLastPara="1" rIns="0" wrap="square" tIns="0">
              <a:noAutofit/>
            </a:bodyPr>
            <a:lstStyle/>
            <a:p>
              <a:pPr indent="0" lvl="0" marL="0" marR="0" rtl="0" algn="l">
                <a:lnSpc>
                  <a:spcPct val="90000"/>
                </a:lnSpc>
                <a:spcBef>
                  <a:spcPts val="0"/>
                </a:spcBef>
                <a:spcAft>
                  <a:spcPts val="0"/>
                </a:spcAft>
                <a:buClr>
                  <a:srgbClr val="B26B02"/>
                </a:buClr>
                <a:buSzPts val="1200"/>
                <a:buFont typeface="Arial"/>
                <a:buNone/>
              </a:pPr>
              <a:r>
                <a:rPr b="1" i="0" lang="en-US" sz="1200" u="none" cap="none" strike="noStrike">
                  <a:solidFill>
                    <a:srgbClr val="222222"/>
                  </a:solidFill>
                  <a:latin typeface="Arial"/>
                  <a:ea typeface="Arial"/>
                  <a:cs typeface="Arial"/>
                  <a:sym typeface="Arial"/>
                </a:rPr>
                <a:t>34</a:t>
              </a:r>
              <a:endParaRPr b="1" i="0" sz="1350" u="none" cap="none" strike="noStrike">
                <a:solidFill>
                  <a:srgbClr val="222222"/>
                </a:solidFill>
                <a:latin typeface="Arial"/>
                <a:ea typeface="Arial"/>
                <a:cs typeface="Arial"/>
                <a:sym typeface="Arial"/>
              </a:endParaRPr>
            </a:p>
          </p:txBody>
        </p:sp>
        <p:sp>
          <p:nvSpPr>
            <p:cNvPr id="127" name="Google Shape;127;p5"/>
            <p:cNvSpPr/>
            <p:nvPr/>
          </p:nvSpPr>
          <p:spPr>
            <a:xfrm>
              <a:off x="5521970" y="3857738"/>
              <a:ext cx="169918" cy="166199"/>
            </a:xfrm>
            <a:prstGeom prst="rect">
              <a:avLst/>
            </a:prstGeom>
            <a:noFill/>
            <a:ln>
              <a:noFill/>
            </a:ln>
          </p:spPr>
          <p:txBody>
            <a:bodyPr anchorCtr="0" anchor="t" bIns="0" lIns="0" spcFirstLastPara="1" rIns="0" wrap="square" tIns="0">
              <a:noAutofit/>
            </a:bodyPr>
            <a:lstStyle/>
            <a:p>
              <a:pPr indent="0" lvl="0" marL="0" marR="0" rtl="0" algn="l">
                <a:lnSpc>
                  <a:spcPct val="90000"/>
                </a:lnSpc>
                <a:spcBef>
                  <a:spcPts val="0"/>
                </a:spcBef>
                <a:spcAft>
                  <a:spcPts val="0"/>
                </a:spcAft>
                <a:buClr>
                  <a:srgbClr val="B26B02"/>
                </a:buClr>
                <a:buSzPts val="1200"/>
                <a:buFont typeface="Arial"/>
                <a:buNone/>
              </a:pPr>
              <a:r>
                <a:rPr b="1" i="0" lang="en-US" sz="1200" u="none" cap="none" strike="noStrike">
                  <a:solidFill>
                    <a:srgbClr val="222222"/>
                  </a:solidFill>
                  <a:latin typeface="Arial"/>
                  <a:ea typeface="Arial"/>
                  <a:cs typeface="Arial"/>
                  <a:sym typeface="Arial"/>
                </a:rPr>
                <a:t>42</a:t>
              </a:r>
              <a:endParaRPr b="1" i="0" sz="1350" u="none" cap="none" strike="noStrike">
                <a:solidFill>
                  <a:srgbClr val="222222"/>
                </a:solidFill>
                <a:latin typeface="Arial"/>
                <a:ea typeface="Arial"/>
                <a:cs typeface="Arial"/>
                <a:sym typeface="Arial"/>
              </a:endParaRPr>
            </a:p>
          </p:txBody>
        </p:sp>
        <p:sp>
          <p:nvSpPr>
            <p:cNvPr id="128" name="Google Shape;128;p5"/>
            <p:cNvSpPr/>
            <p:nvPr/>
          </p:nvSpPr>
          <p:spPr>
            <a:xfrm>
              <a:off x="6392543" y="3932767"/>
              <a:ext cx="169918" cy="166199"/>
            </a:xfrm>
            <a:prstGeom prst="rect">
              <a:avLst/>
            </a:prstGeom>
            <a:noFill/>
            <a:ln>
              <a:noFill/>
            </a:ln>
          </p:spPr>
          <p:txBody>
            <a:bodyPr anchorCtr="0" anchor="t" bIns="0" lIns="0" spcFirstLastPara="1" rIns="0" wrap="square" tIns="0">
              <a:noAutofit/>
            </a:bodyPr>
            <a:lstStyle/>
            <a:p>
              <a:pPr indent="0" lvl="0" marL="0" marR="0" rtl="0" algn="l">
                <a:lnSpc>
                  <a:spcPct val="90000"/>
                </a:lnSpc>
                <a:spcBef>
                  <a:spcPts val="0"/>
                </a:spcBef>
                <a:spcAft>
                  <a:spcPts val="0"/>
                </a:spcAft>
                <a:buClr>
                  <a:srgbClr val="B26B02"/>
                </a:buClr>
                <a:buSzPts val="1200"/>
                <a:buFont typeface="Arial"/>
                <a:buNone/>
              </a:pPr>
              <a:r>
                <a:rPr b="1" i="0" lang="en-US" sz="1200" u="none" cap="none" strike="noStrike">
                  <a:solidFill>
                    <a:srgbClr val="222222"/>
                  </a:solidFill>
                  <a:latin typeface="Arial"/>
                  <a:ea typeface="Arial"/>
                  <a:cs typeface="Arial"/>
                  <a:sym typeface="Arial"/>
                </a:rPr>
                <a:t>39</a:t>
              </a:r>
              <a:endParaRPr b="1" i="0" sz="1350" u="none" cap="none" strike="noStrike">
                <a:solidFill>
                  <a:srgbClr val="222222"/>
                </a:solidFill>
                <a:latin typeface="Arial"/>
                <a:ea typeface="Arial"/>
                <a:cs typeface="Arial"/>
                <a:sym typeface="Arial"/>
              </a:endParaRPr>
            </a:p>
          </p:txBody>
        </p:sp>
        <p:sp>
          <p:nvSpPr>
            <p:cNvPr id="129" name="Google Shape;129;p5"/>
            <p:cNvSpPr/>
            <p:nvPr/>
          </p:nvSpPr>
          <p:spPr>
            <a:xfrm>
              <a:off x="7241680" y="3536185"/>
              <a:ext cx="169918" cy="166199"/>
            </a:xfrm>
            <a:prstGeom prst="rect">
              <a:avLst/>
            </a:prstGeom>
            <a:noFill/>
            <a:ln>
              <a:noFill/>
            </a:ln>
          </p:spPr>
          <p:txBody>
            <a:bodyPr anchorCtr="0" anchor="t" bIns="0" lIns="0" spcFirstLastPara="1" rIns="0" wrap="square" tIns="0">
              <a:noAutofit/>
            </a:bodyPr>
            <a:lstStyle/>
            <a:p>
              <a:pPr indent="0" lvl="0" marL="0" marR="0" rtl="0" algn="l">
                <a:lnSpc>
                  <a:spcPct val="90000"/>
                </a:lnSpc>
                <a:spcBef>
                  <a:spcPts val="0"/>
                </a:spcBef>
                <a:spcAft>
                  <a:spcPts val="0"/>
                </a:spcAft>
                <a:buClr>
                  <a:srgbClr val="B26B02"/>
                </a:buClr>
                <a:buSzPts val="1200"/>
                <a:buFont typeface="Arial"/>
                <a:buNone/>
              </a:pPr>
              <a:r>
                <a:rPr b="1" i="0" lang="en-US" sz="1200" u="none" cap="none" strike="noStrike">
                  <a:solidFill>
                    <a:srgbClr val="222222"/>
                  </a:solidFill>
                  <a:latin typeface="Arial"/>
                  <a:ea typeface="Arial"/>
                  <a:cs typeface="Arial"/>
                  <a:sym typeface="Arial"/>
                </a:rPr>
                <a:t>55</a:t>
              </a:r>
              <a:endParaRPr b="1" i="0" sz="1350" u="none" cap="none" strike="noStrike">
                <a:solidFill>
                  <a:srgbClr val="222222"/>
                </a:solidFill>
                <a:latin typeface="Arial"/>
                <a:ea typeface="Arial"/>
                <a:cs typeface="Arial"/>
                <a:sym typeface="Arial"/>
              </a:endParaRPr>
            </a:p>
          </p:txBody>
        </p:sp>
        <p:sp>
          <p:nvSpPr>
            <p:cNvPr id="130" name="Google Shape;130;p5"/>
            <p:cNvSpPr/>
            <p:nvPr/>
          </p:nvSpPr>
          <p:spPr>
            <a:xfrm>
              <a:off x="8165219" y="3196769"/>
              <a:ext cx="259686" cy="166199"/>
            </a:xfrm>
            <a:prstGeom prst="rect">
              <a:avLst/>
            </a:prstGeom>
            <a:noFill/>
            <a:ln>
              <a:noFill/>
            </a:ln>
          </p:spPr>
          <p:txBody>
            <a:bodyPr anchorCtr="0" anchor="t" bIns="0" lIns="0" spcFirstLastPara="1" rIns="0" wrap="square" tIns="0">
              <a:noAutofit/>
            </a:bodyPr>
            <a:lstStyle/>
            <a:p>
              <a:pPr indent="0" lvl="0" marL="0" marR="0" rtl="0" algn="ctr">
                <a:lnSpc>
                  <a:spcPct val="90000"/>
                </a:lnSpc>
                <a:spcBef>
                  <a:spcPts val="0"/>
                </a:spcBef>
                <a:spcAft>
                  <a:spcPts val="0"/>
                </a:spcAft>
                <a:buClr>
                  <a:srgbClr val="B26B02"/>
                </a:buClr>
                <a:buSzPts val="1200"/>
                <a:buFont typeface="Arial"/>
                <a:buNone/>
              </a:pPr>
              <a:r>
                <a:rPr b="1" i="0" lang="en-US" sz="1200" u="none" cap="none" strike="noStrike">
                  <a:solidFill>
                    <a:srgbClr val="222222"/>
                  </a:solidFill>
                  <a:latin typeface="Arial"/>
                  <a:ea typeface="Arial"/>
                  <a:cs typeface="Arial"/>
                  <a:sym typeface="Arial"/>
                </a:rPr>
                <a:t>70+</a:t>
              </a:r>
              <a:endParaRPr b="1" i="0" sz="1350" u="none" cap="none" strike="noStrike">
                <a:solidFill>
                  <a:srgbClr val="222222"/>
                </a:solidFill>
                <a:latin typeface="Arial"/>
                <a:ea typeface="Arial"/>
                <a:cs typeface="Arial"/>
                <a:sym typeface="Arial"/>
              </a:endParaRPr>
            </a:p>
          </p:txBody>
        </p:sp>
        <p:sp>
          <p:nvSpPr>
            <p:cNvPr id="131" name="Google Shape;131;p5"/>
            <p:cNvSpPr/>
            <p:nvPr/>
          </p:nvSpPr>
          <p:spPr>
            <a:xfrm>
              <a:off x="2393383" y="5028428"/>
              <a:ext cx="84960" cy="166199"/>
            </a:xfrm>
            <a:prstGeom prst="rect">
              <a:avLst/>
            </a:prstGeom>
            <a:noFill/>
            <a:ln>
              <a:noFill/>
            </a:ln>
          </p:spPr>
          <p:txBody>
            <a:bodyPr anchorCtr="0" anchor="t" bIns="0" lIns="0" spcFirstLastPara="1" rIns="0" wrap="square" tIns="0">
              <a:noAutofit/>
            </a:bodyPr>
            <a:lstStyle/>
            <a:p>
              <a:pPr indent="0" lvl="0" marL="0" marR="0" rtl="0" algn="l">
                <a:lnSpc>
                  <a:spcPct val="90000"/>
                </a:lnSpc>
                <a:spcBef>
                  <a:spcPts val="0"/>
                </a:spcBef>
                <a:spcAft>
                  <a:spcPts val="0"/>
                </a:spcAft>
                <a:buClr>
                  <a:srgbClr val="B26B02"/>
                </a:buClr>
                <a:buSzPts val="1200"/>
                <a:buFont typeface="Noto Sans Symbols"/>
                <a:buNone/>
              </a:pPr>
              <a:r>
                <a:rPr b="0" i="0" lang="en-US" sz="1200" u="none" cap="none" strike="noStrike">
                  <a:solidFill>
                    <a:srgbClr val="222222"/>
                  </a:solidFill>
                  <a:latin typeface="Arial"/>
                  <a:ea typeface="Arial"/>
                  <a:cs typeface="Arial"/>
                  <a:sym typeface="Arial"/>
                </a:rPr>
                <a:t>0</a:t>
              </a:r>
              <a:endParaRPr b="0" i="0" sz="1400" u="none" cap="none" strike="noStrike">
                <a:solidFill>
                  <a:srgbClr val="000000"/>
                </a:solidFill>
                <a:latin typeface="Arial"/>
                <a:ea typeface="Arial"/>
                <a:cs typeface="Arial"/>
                <a:sym typeface="Arial"/>
              </a:endParaRPr>
            </a:p>
          </p:txBody>
        </p:sp>
        <p:sp>
          <p:nvSpPr>
            <p:cNvPr id="132" name="Google Shape;132;p5"/>
            <p:cNvSpPr/>
            <p:nvPr/>
          </p:nvSpPr>
          <p:spPr>
            <a:xfrm>
              <a:off x="2311209" y="4530617"/>
              <a:ext cx="169918" cy="166199"/>
            </a:xfrm>
            <a:prstGeom prst="rect">
              <a:avLst/>
            </a:prstGeom>
            <a:noFill/>
            <a:ln>
              <a:noFill/>
            </a:ln>
          </p:spPr>
          <p:txBody>
            <a:bodyPr anchorCtr="0" anchor="t" bIns="0" lIns="0" spcFirstLastPara="1" rIns="0" wrap="square" tIns="0">
              <a:noAutofit/>
            </a:bodyPr>
            <a:lstStyle/>
            <a:p>
              <a:pPr indent="0" lvl="0" marL="0" marR="0" rtl="0" algn="l">
                <a:lnSpc>
                  <a:spcPct val="90000"/>
                </a:lnSpc>
                <a:spcBef>
                  <a:spcPts val="0"/>
                </a:spcBef>
                <a:spcAft>
                  <a:spcPts val="0"/>
                </a:spcAft>
                <a:buClr>
                  <a:srgbClr val="B26B02"/>
                </a:buClr>
                <a:buSzPts val="1200"/>
                <a:buFont typeface="Noto Sans Symbols"/>
                <a:buNone/>
              </a:pPr>
              <a:r>
                <a:rPr b="0" i="0" lang="en-US" sz="1200" u="none" cap="none" strike="noStrike">
                  <a:solidFill>
                    <a:srgbClr val="222222"/>
                  </a:solidFill>
                  <a:latin typeface="Arial"/>
                  <a:ea typeface="Arial"/>
                  <a:cs typeface="Arial"/>
                  <a:sym typeface="Arial"/>
                </a:rPr>
                <a:t>20</a:t>
              </a:r>
              <a:endParaRPr b="0" i="0" sz="1400" u="none" cap="none" strike="noStrike">
                <a:solidFill>
                  <a:srgbClr val="000000"/>
                </a:solidFill>
                <a:latin typeface="Arial"/>
                <a:ea typeface="Arial"/>
                <a:cs typeface="Arial"/>
                <a:sym typeface="Arial"/>
              </a:endParaRPr>
            </a:p>
          </p:txBody>
        </p:sp>
        <p:sp>
          <p:nvSpPr>
            <p:cNvPr id="133" name="Google Shape;133;p5"/>
            <p:cNvSpPr/>
            <p:nvPr/>
          </p:nvSpPr>
          <p:spPr>
            <a:xfrm>
              <a:off x="2311209" y="4033996"/>
              <a:ext cx="169918" cy="166199"/>
            </a:xfrm>
            <a:prstGeom prst="rect">
              <a:avLst/>
            </a:prstGeom>
            <a:noFill/>
            <a:ln>
              <a:noFill/>
            </a:ln>
          </p:spPr>
          <p:txBody>
            <a:bodyPr anchorCtr="0" anchor="t" bIns="0" lIns="0" spcFirstLastPara="1" rIns="0" wrap="square" tIns="0">
              <a:noAutofit/>
            </a:bodyPr>
            <a:lstStyle/>
            <a:p>
              <a:pPr indent="0" lvl="0" marL="0" marR="0" rtl="0" algn="l">
                <a:lnSpc>
                  <a:spcPct val="90000"/>
                </a:lnSpc>
                <a:spcBef>
                  <a:spcPts val="0"/>
                </a:spcBef>
                <a:spcAft>
                  <a:spcPts val="0"/>
                </a:spcAft>
                <a:buClr>
                  <a:srgbClr val="B26B02"/>
                </a:buClr>
                <a:buSzPts val="1200"/>
                <a:buFont typeface="Noto Sans Symbols"/>
                <a:buNone/>
              </a:pPr>
              <a:r>
                <a:rPr b="0" i="0" lang="en-US" sz="1200" u="none" cap="none" strike="noStrike">
                  <a:solidFill>
                    <a:srgbClr val="222222"/>
                  </a:solidFill>
                  <a:latin typeface="Arial"/>
                  <a:ea typeface="Arial"/>
                  <a:cs typeface="Arial"/>
                  <a:sym typeface="Arial"/>
                </a:rPr>
                <a:t>40</a:t>
              </a:r>
              <a:endParaRPr b="0" i="0" sz="1400" u="none" cap="none" strike="noStrike">
                <a:solidFill>
                  <a:srgbClr val="000000"/>
                </a:solidFill>
                <a:latin typeface="Arial"/>
                <a:ea typeface="Arial"/>
                <a:cs typeface="Arial"/>
                <a:sym typeface="Arial"/>
              </a:endParaRPr>
            </a:p>
          </p:txBody>
        </p:sp>
        <p:sp>
          <p:nvSpPr>
            <p:cNvPr id="134" name="Google Shape;134;p5"/>
            <p:cNvSpPr/>
            <p:nvPr/>
          </p:nvSpPr>
          <p:spPr>
            <a:xfrm>
              <a:off x="2311209" y="3537377"/>
              <a:ext cx="169918" cy="166199"/>
            </a:xfrm>
            <a:prstGeom prst="rect">
              <a:avLst/>
            </a:prstGeom>
            <a:noFill/>
            <a:ln>
              <a:noFill/>
            </a:ln>
          </p:spPr>
          <p:txBody>
            <a:bodyPr anchorCtr="0" anchor="t" bIns="0" lIns="0" spcFirstLastPara="1" rIns="0" wrap="square" tIns="0">
              <a:noAutofit/>
            </a:bodyPr>
            <a:lstStyle/>
            <a:p>
              <a:pPr indent="0" lvl="0" marL="0" marR="0" rtl="0" algn="l">
                <a:lnSpc>
                  <a:spcPct val="90000"/>
                </a:lnSpc>
                <a:spcBef>
                  <a:spcPts val="0"/>
                </a:spcBef>
                <a:spcAft>
                  <a:spcPts val="0"/>
                </a:spcAft>
                <a:buClr>
                  <a:srgbClr val="B26B02"/>
                </a:buClr>
                <a:buSzPts val="1200"/>
                <a:buFont typeface="Noto Sans Symbols"/>
                <a:buNone/>
              </a:pPr>
              <a:r>
                <a:rPr b="0" i="0" lang="en-US" sz="1200" u="none" cap="none" strike="noStrike">
                  <a:solidFill>
                    <a:srgbClr val="222222"/>
                  </a:solidFill>
                  <a:latin typeface="Arial"/>
                  <a:ea typeface="Arial"/>
                  <a:cs typeface="Arial"/>
                  <a:sym typeface="Arial"/>
                </a:rPr>
                <a:t>60</a:t>
              </a:r>
              <a:endParaRPr b="0" i="0" sz="1400" u="none" cap="none" strike="noStrike">
                <a:solidFill>
                  <a:srgbClr val="000000"/>
                </a:solidFill>
                <a:latin typeface="Arial"/>
                <a:ea typeface="Arial"/>
                <a:cs typeface="Arial"/>
                <a:sym typeface="Arial"/>
              </a:endParaRPr>
            </a:p>
          </p:txBody>
        </p:sp>
        <p:sp>
          <p:nvSpPr>
            <p:cNvPr id="135" name="Google Shape;135;p5"/>
            <p:cNvSpPr/>
            <p:nvPr/>
          </p:nvSpPr>
          <p:spPr>
            <a:xfrm>
              <a:off x="2311209" y="3040756"/>
              <a:ext cx="169918" cy="166199"/>
            </a:xfrm>
            <a:prstGeom prst="rect">
              <a:avLst/>
            </a:prstGeom>
            <a:noFill/>
            <a:ln>
              <a:noFill/>
            </a:ln>
          </p:spPr>
          <p:txBody>
            <a:bodyPr anchorCtr="0" anchor="t" bIns="0" lIns="0" spcFirstLastPara="1" rIns="0" wrap="square" tIns="0">
              <a:noAutofit/>
            </a:bodyPr>
            <a:lstStyle/>
            <a:p>
              <a:pPr indent="0" lvl="0" marL="0" marR="0" rtl="0" algn="l">
                <a:lnSpc>
                  <a:spcPct val="90000"/>
                </a:lnSpc>
                <a:spcBef>
                  <a:spcPts val="0"/>
                </a:spcBef>
                <a:spcAft>
                  <a:spcPts val="0"/>
                </a:spcAft>
                <a:buClr>
                  <a:srgbClr val="B26B02"/>
                </a:buClr>
                <a:buSzPts val="1200"/>
                <a:buFont typeface="Noto Sans Symbols"/>
                <a:buNone/>
              </a:pPr>
              <a:r>
                <a:rPr b="0" i="0" lang="en-US" sz="1200" u="none" cap="none" strike="noStrike">
                  <a:solidFill>
                    <a:srgbClr val="222222"/>
                  </a:solidFill>
                  <a:latin typeface="Arial"/>
                  <a:ea typeface="Arial"/>
                  <a:cs typeface="Arial"/>
                  <a:sym typeface="Arial"/>
                </a:rPr>
                <a:t>80</a:t>
              </a:r>
              <a:endParaRPr b="0" i="0" sz="1400" u="none" cap="none" strike="noStrike">
                <a:solidFill>
                  <a:srgbClr val="000000"/>
                </a:solidFill>
                <a:latin typeface="Arial"/>
                <a:ea typeface="Arial"/>
                <a:cs typeface="Arial"/>
                <a:sym typeface="Arial"/>
              </a:endParaRPr>
            </a:p>
          </p:txBody>
        </p:sp>
        <p:sp>
          <p:nvSpPr>
            <p:cNvPr id="136" name="Google Shape;136;p5"/>
            <p:cNvSpPr/>
            <p:nvPr/>
          </p:nvSpPr>
          <p:spPr>
            <a:xfrm>
              <a:off x="2229034" y="2542945"/>
              <a:ext cx="254878" cy="166199"/>
            </a:xfrm>
            <a:prstGeom prst="rect">
              <a:avLst/>
            </a:prstGeom>
            <a:noFill/>
            <a:ln>
              <a:noFill/>
            </a:ln>
          </p:spPr>
          <p:txBody>
            <a:bodyPr anchorCtr="0" anchor="t" bIns="0" lIns="0" spcFirstLastPara="1" rIns="0" wrap="square" tIns="0">
              <a:noAutofit/>
            </a:bodyPr>
            <a:lstStyle/>
            <a:p>
              <a:pPr indent="0" lvl="0" marL="0" marR="0" rtl="0" algn="l">
                <a:lnSpc>
                  <a:spcPct val="90000"/>
                </a:lnSpc>
                <a:spcBef>
                  <a:spcPts val="0"/>
                </a:spcBef>
                <a:spcAft>
                  <a:spcPts val="0"/>
                </a:spcAft>
                <a:buClr>
                  <a:srgbClr val="B26B02"/>
                </a:buClr>
                <a:buSzPts val="1200"/>
                <a:buFont typeface="Noto Sans Symbols"/>
                <a:buNone/>
              </a:pPr>
              <a:r>
                <a:rPr b="0" i="0" lang="en-US" sz="1200" u="none" cap="none" strike="noStrike">
                  <a:solidFill>
                    <a:srgbClr val="222222"/>
                  </a:solidFill>
                  <a:latin typeface="Arial"/>
                  <a:ea typeface="Arial"/>
                  <a:cs typeface="Arial"/>
                  <a:sym typeface="Arial"/>
                </a:rPr>
                <a:t>100</a:t>
              </a:r>
              <a:endParaRPr b="0" i="0" sz="1400" u="none" cap="none" strike="noStrike">
                <a:solidFill>
                  <a:srgbClr val="000000"/>
                </a:solidFill>
                <a:latin typeface="Arial"/>
                <a:ea typeface="Arial"/>
                <a:cs typeface="Arial"/>
                <a:sym typeface="Arial"/>
              </a:endParaRPr>
            </a:p>
          </p:txBody>
        </p:sp>
        <p:cxnSp>
          <p:nvCxnSpPr>
            <p:cNvPr id="137" name="Google Shape;137;p5"/>
            <p:cNvCxnSpPr/>
            <p:nvPr/>
          </p:nvCxnSpPr>
          <p:spPr>
            <a:xfrm rot="10800000">
              <a:off x="2566069" y="2617974"/>
              <a:ext cx="0" cy="2489054"/>
            </a:xfrm>
            <a:prstGeom prst="straightConnector1">
              <a:avLst/>
            </a:prstGeom>
            <a:noFill/>
            <a:ln cap="flat" cmpd="sng" w="28575">
              <a:solidFill>
                <a:schemeClr val="dk1"/>
              </a:solidFill>
              <a:prstDash val="solid"/>
              <a:round/>
              <a:headEnd len="sm" w="sm" type="none"/>
              <a:tailEnd len="sm" w="sm" type="none"/>
            </a:ln>
          </p:spPr>
        </p:cxnSp>
        <p:cxnSp>
          <p:nvCxnSpPr>
            <p:cNvPr id="138" name="Google Shape;138;p5"/>
            <p:cNvCxnSpPr/>
            <p:nvPr/>
          </p:nvCxnSpPr>
          <p:spPr>
            <a:xfrm>
              <a:off x="2502949" y="2631073"/>
              <a:ext cx="60738" cy="0"/>
            </a:xfrm>
            <a:prstGeom prst="straightConnector1">
              <a:avLst/>
            </a:prstGeom>
            <a:noFill/>
            <a:ln cap="flat" cmpd="sng" w="28575">
              <a:solidFill>
                <a:schemeClr val="dk1"/>
              </a:solidFill>
              <a:prstDash val="solid"/>
              <a:round/>
              <a:headEnd len="sm" w="sm" type="none"/>
              <a:tailEnd len="sm" w="sm" type="none"/>
            </a:ln>
          </p:spPr>
        </p:cxnSp>
        <p:cxnSp>
          <p:nvCxnSpPr>
            <p:cNvPr id="139" name="Google Shape;139;p5"/>
            <p:cNvCxnSpPr/>
            <p:nvPr/>
          </p:nvCxnSpPr>
          <p:spPr>
            <a:xfrm>
              <a:off x="2502949" y="3115784"/>
              <a:ext cx="60738" cy="0"/>
            </a:xfrm>
            <a:prstGeom prst="straightConnector1">
              <a:avLst/>
            </a:prstGeom>
            <a:noFill/>
            <a:ln cap="flat" cmpd="sng" w="28575">
              <a:solidFill>
                <a:schemeClr val="dk1"/>
              </a:solidFill>
              <a:prstDash val="solid"/>
              <a:round/>
              <a:headEnd len="sm" w="sm" type="none"/>
              <a:tailEnd len="sm" w="sm" type="none"/>
            </a:ln>
          </p:spPr>
        </p:cxnSp>
        <p:cxnSp>
          <p:nvCxnSpPr>
            <p:cNvPr id="140" name="Google Shape;140;p5"/>
            <p:cNvCxnSpPr/>
            <p:nvPr/>
          </p:nvCxnSpPr>
          <p:spPr>
            <a:xfrm>
              <a:off x="2502949" y="3612404"/>
              <a:ext cx="60738" cy="0"/>
            </a:xfrm>
            <a:prstGeom prst="straightConnector1">
              <a:avLst/>
            </a:prstGeom>
            <a:noFill/>
            <a:ln cap="flat" cmpd="sng" w="28575">
              <a:solidFill>
                <a:schemeClr val="dk1"/>
              </a:solidFill>
              <a:prstDash val="solid"/>
              <a:round/>
              <a:headEnd len="sm" w="sm" type="none"/>
              <a:tailEnd len="sm" w="sm" type="none"/>
            </a:ln>
          </p:spPr>
        </p:cxnSp>
        <p:cxnSp>
          <p:nvCxnSpPr>
            <p:cNvPr id="141" name="Google Shape;141;p5"/>
            <p:cNvCxnSpPr/>
            <p:nvPr/>
          </p:nvCxnSpPr>
          <p:spPr>
            <a:xfrm>
              <a:off x="2502949" y="4109024"/>
              <a:ext cx="60738" cy="0"/>
            </a:xfrm>
            <a:prstGeom prst="straightConnector1">
              <a:avLst/>
            </a:prstGeom>
            <a:noFill/>
            <a:ln cap="flat" cmpd="sng" w="28575">
              <a:solidFill>
                <a:schemeClr val="dk1"/>
              </a:solidFill>
              <a:prstDash val="solid"/>
              <a:round/>
              <a:headEnd len="sm" w="sm" type="none"/>
              <a:tailEnd len="sm" w="sm" type="none"/>
            </a:ln>
          </p:spPr>
        </p:cxnSp>
        <p:cxnSp>
          <p:nvCxnSpPr>
            <p:cNvPr id="142" name="Google Shape;142;p5"/>
            <p:cNvCxnSpPr/>
            <p:nvPr/>
          </p:nvCxnSpPr>
          <p:spPr>
            <a:xfrm>
              <a:off x="2502949" y="4616363"/>
              <a:ext cx="60738" cy="0"/>
            </a:xfrm>
            <a:prstGeom prst="straightConnector1">
              <a:avLst/>
            </a:prstGeom>
            <a:noFill/>
            <a:ln cap="flat" cmpd="sng" w="28575">
              <a:solidFill>
                <a:schemeClr val="dk1"/>
              </a:solidFill>
              <a:prstDash val="solid"/>
              <a:round/>
              <a:headEnd len="sm" w="sm" type="none"/>
              <a:tailEnd len="sm" w="sm" type="none"/>
            </a:ln>
          </p:spPr>
        </p:cxnSp>
        <p:cxnSp>
          <p:nvCxnSpPr>
            <p:cNvPr id="143" name="Google Shape;143;p5"/>
            <p:cNvCxnSpPr/>
            <p:nvPr/>
          </p:nvCxnSpPr>
          <p:spPr>
            <a:xfrm>
              <a:off x="2502949" y="5101073"/>
              <a:ext cx="60738" cy="0"/>
            </a:xfrm>
            <a:prstGeom prst="straightConnector1">
              <a:avLst/>
            </a:prstGeom>
            <a:noFill/>
            <a:ln cap="flat" cmpd="sng" w="28575">
              <a:solidFill>
                <a:schemeClr val="dk1"/>
              </a:solidFill>
              <a:prstDash val="solid"/>
              <a:round/>
              <a:headEnd len="sm" w="sm" type="none"/>
              <a:tailEnd len="sm" w="sm" type="none"/>
            </a:ln>
          </p:spPr>
        </p:cxnSp>
        <p:cxnSp>
          <p:nvCxnSpPr>
            <p:cNvPr id="144" name="Google Shape;144;p5"/>
            <p:cNvCxnSpPr/>
            <p:nvPr/>
          </p:nvCxnSpPr>
          <p:spPr>
            <a:xfrm rot="5400000">
              <a:off x="2541655" y="5130251"/>
              <a:ext cx="48829" cy="0"/>
            </a:xfrm>
            <a:prstGeom prst="straightConnector1">
              <a:avLst/>
            </a:prstGeom>
            <a:noFill/>
            <a:ln cap="flat" cmpd="sng" w="28575">
              <a:solidFill>
                <a:schemeClr val="dk1"/>
              </a:solidFill>
              <a:prstDash val="solid"/>
              <a:round/>
              <a:headEnd len="sm" w="sm" type="none"/>
              <a:tailEnd len="sm" w="sm" type="none"/>
            </a:ln>
          </p:spPr>
        </p:cxnSp>
        <p:cxnSp>
          <p:nvCxnSpPr>
            <p:cNvPr id="145" name="Google Shape;145;p5"/>
            <p:cNvCxnSpPr/>
            <p:nvPr/>
          </p:nvCxnSpPr>
          <p:spPr>
            <a:xfrm rot="5400000">
              <a:off x="3419374" y="5130251"/>
              <a:ext cx="48829" cy="0"/>
            </a:xfrm>
            <a:prstGeom prst="straightConnector1">
              <a:avLst/>
            </a:prstGeom>
            <a:noFill/>
            <a:ln cap="flat" cmpd="sng" w="28575">
              <a:solidFill>
                <a:schemeClr val="dk1"/>
              </a:solidFill>
              <a:prstDash val="solid"/>
              <a:round/>
              <a:headEnd len="sm" w="sm" type="none"/>
              <a:tailEnd len="sm" w="sm" type="none"/>
            </a:ln>
          </p:spPr>
        </p:cxnSp>
        <p:cxnSp>
          <p:nvCxnSpPr>
            <p:cNvPr id="146" name="Google Shape;146;p5"/>
            <p:cNvCxnSpPr/>
            <p:nvPr/>
          </p:nvCxnSpPr>
          <p:spPr>
            <a:xfrm rot="5400000">
              <a:off x="4298284" y="5130251"/>
              <a:ext cx="48829" cy="0"/>
            </a:xfrm>
            <a:prstGeom prst="straightConnector1">
              <a:avLst/>
            </a:prstGeom>
            <a:noFill/>
            <a:ln cap="flat" cmpd="sng" w="28575">
              <a:solidFill>
                <a:schemeClr val="dk1"/>
              </a:solidFill>
              <a:prstDash val="solid"/>
              <a:round/>
              <a:headEnd len="sm" w="sm" type="none"/>
              <a:tailEnd len="sm" w="sm" type="none"/>
            </a:ln>
          </p:spPr>
        </p:cxnSp>
        <p:cxnSp>
          <p:nvCxnSpPr>
            <p:cNvPr id="147" name="Google Shape;147;p5"/>
            <p:cNvCxnSpPr/>
            <p:nvPr/>
          </p:nvCxnSpPr>
          <p:spPr>
            <a:xfrm rot="5400000">
              <a:off x="5176004" y="5130251"/>
              <a:ext cx="48829" cy="0"/>
            </a:xfrm>
            <a:prstGeom prst="straightConnector1">
              <a:avLst/>
            </a:prstGeom>
            <a:noFill/>
            <a:ln cap="flat" cmpd="sng" w="28575">
              <a:solidFill>
                <a:schemeClr val="dk1"/>
              </a:solidFill>
              <a:prstDash val="solid"/>
              <a:round/>
              <a:headEnd len="sm" w="sm" type="none"/>
              <a:tailEnd len="sm" w="sm" type="none"/>
            </a:ln>
          </p:spPr>
        </p:cxnSp>
        <p:cxnSp>
          <p:nvCxnSpPr>
            <p:cNvPr id="148" name="Google Shape;148;p5"/>
            <p:cNvCxnSpPr/>
            <p:nvPr/>
          </p:nvCxnSpPr>
          <p:spPr>
            <a:xfrm rot="5400000">
              <a:off x="6054914" y="5130251"/>
              <a:ext cx="48829" cy="0"/>
            </a:xfrm>
            <a:prstGeom prst="straightConnector1">
              <a:avLst/>
            </a:prstGeom>
            <a:noFill/>
            <a:ln cap="flat" cmpd="sng" w="28575">
              <a:solidFill>
                <a:schemeClr val="dk1"/>
              </a:solidFill>
              <a:prstDash val="solid"/>
              <a:round/>
              <a:headEnd len="sm" w="sm" type="none"/>
              <a:tailEnd len="sm" w="sm" type="none"/>
            </a:ln>
          </p:spPr>
        </p:cxnSp>
        <p:cxnSp>
          <p:nvCxnSpPr>
            <p:cNvPr id="149" name="Google Shape;149;p5"/>
            <p:cNvCxnSpPr/>
            <p:nvPr/>
          </p:nvCxnSpPr>
          <p:spPr>
            <a:xfrm rot="5400000">
              <a:off x="6933824" y="5130251"/>
              <a:ext cx="48829" cy="0"/>
            </a:xfrm>
            <a:prstGeom prst="straightConnector1">
              <a:avLst/>
            </a:prstGeom>
            <a:noFill/>
            <a:ln cap="flat" cmpd="sng" w="28575">
              <a:solidFill>
                <a:schemeClr val="dk1"/>
              </a:solidFill>
              <a:prstDash val="solid"/>
              <a:round/>
              <a:headEnd len="sm" w="sm" type="none"/>
              <a:tailEnd len="sm" w="sm" type="none"/>
            </a:ln>
          </p:spPr>
        </p:cxnSp>
        <p:cxnSp>
          <p:nvCxnSpPr>
            <p:cNvPr id="150" name="Google Shape;150;p5"/>
            <p:cNvCxnSpPr/>
            <p:nvPr/>
          </p:nvCxnSpPr>
          <p:spPr>
            <a:xfrm rot="5400000">
              <a:off x="7811543" y="5130251"/>
              <a:ext cx="48829" cy="0"/>
            </a:xfrm>
            <a:prstGeom prst="straightConnector1">
              <a:avLst/>
            </a:prstGeom>
            <a:noFill/>
            <a:ln cap="flat" cmpd="sng" w="28575">
              <a:solidFill>
                <a:schemeClr val="dk1"/>
              </a:solidFill>
              <a:prstDash val="solid"/>
              <a:round/>
              <a:headEnd len="sm" w="sm" type="none"/>
              <a:tailEnd len="sm" w="sm" type="none"/>
            </a:ln>
          </p:spPr>
        </p:cxnSp>
        <p:cxnSp>
          <p:nvCxnSpPr>
            <p:cNvPr id="151" name="Google Shape;151;p5"/>
            <p:cNvCxnSpPr/>
            <p:nvPr/>
          </p:nvCxnSpPr>
          <p:spPr>
            <a:xfrm rot="5400000">
              <a:off x="8690453" y="5130251"/>
              <a:ext cx="48829" cy="0"/>
            </a:xfrm>
            <a:prstGeom prst="straightConnector1">
              <a:avLst/>
            </a:prstGeom>
            <a:noFill/>
            <a:ln cap="flat" cmpd="sng" w="28575">
              <a:solidFill>
                <a:schemeClr val="dk1"/>
              </a:solidFill>
              <a:prstDash val="solid"/>
              <a:round/>
              <a:headEnd len="sm" w="sm" type="none"/>
              <a:tailEnd len="sm" w="sm" type="none"/>
            </a:ln>
          </p:spPr>
        </p:cxnSp>
        <p:cxnSp>
          <p:nvCxnSpPr>
            <p:cNvPr id="152" name="Google Shape;152;p5"/>
            <p:cNvCxnSpPr/>
            <p:nvPr/>
          </p:nvCxnSpPr>
          <p:spPr>
            <a:xfrm rot="5400000">
              <a:off x="9568172" y="5133824"/>
              <a:ext cx="48828" cy="0"/>
            </a:xfrm>
            <a:prstGeom prst="straightConnector1">
              <a:avLst/>
            </a:prstGeom>
            <a:noFill/>
            <a:ln cap="flat" cmpd="sng" w="28575">
              <a:solidFill>
                <a:schemeClr val="dk1"/>
              </a:solidFill>
              <a:prstDash val="solid"/>
              <a:round/>
              <a:headEnd len="sm" w="sm" type="none"/>
              <a:tailEnd len="sm" w="sm" type="none"/>
            </a:ln>
          </p:spPr>
        </p:cxnSp>
        <p:sp>
          <p:nvSpPr>
            <p:cNvPr id="153" name="Google Shape;153;p5"/>
            <p:cNvSpPr/>
            <p:nvPr/>
          </p:nvSpPr>
          <p:spPr>
            <a:xfrm>
              <a:off x="8714867" y="5146329"/>
              <a:ext cx="877720" cy="528606"/>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B26B02"/>
                </a:buClr>
                <a:buSzPts val="1050"/>
                <a:buFont typeface="Noto Sans Symbols"/>
                <a:buNone/>
              </a:pPr>
              <a:r>
                <a:rPr b="0" i="0" lang="en-US" sz="1050" u="none" cap="none" strike="noStrike">
                  <a:solidFill>
                    <a:srgbClr val="222222"/>
                  </a:solidFill>
                  <a:latin typeface="Arial"/>
                  <a:ea typeface="Arial"/>
                  <a:cs typeface="Arial"/>
                  <a:sym typeface="Arial"/>
                </a:rPr>
                <a:t>DAA + </a:t>
              </a:r>
              <a:br>
                <a:rPr b="0" i="0" lang="en-US" sz="1050" u="none" cap="none" strike="noStrike">
                  <a:solidFill>
                    <a:srgbClr val="222222"/>
                  </a:solidFill>
                  <a:latin typeface="Arial"/>
                  <a:ea typeface="Arial"/>
                  <a:cs typeface="Arial"/>
                  <a:sym typeface="Arial"/>
                </a:rPr>
              </a:br>
              <a:r>
                <a:rPr b="0" i="0" lang="en-US" sz="1050" u="none" cap="none" strike="noStrike">
                  <a:solidFill>
                    <a:srgbClr val="222222"/>
                  </a:solidFill>
                  <a:latin typeface="Arial"/>
                  <a:ea typeface="Arial"/>
                  <a:cs typeface="Arial"/>
                  <a:sym typeface="Arial"/>
                </a:rPr>
                <a:t>RBV ± PegIFN</a:t>
              </a:r>
              <a:endParaRPr b="0" i="0" sz="1400" u="none" cap="none" strike="noStrike">
                <a:solidFill>
                  <a:srgbClr val="000000"/>
                </a:solidFill>
                <a:latin typeface="Arial"/>
                <a:ea typeface="Arial"/>
                <a:cs typeface="Arial"/>
                <a:sym typeface="Arial"/>
              </a:endParaRPr>
            </a:p>
          </p:txBody>
        </p:sp>
        <p:sp>
          <p:nvSpPr>
            <p:cNvPr id="154" name="Google Shape;154;p5"/>
            <p:cNvSpPr/>
            <p:nvPr/>
          </p:nvSpPr>
          <p:spPr>
            <a:xfrm>
              <a:off x="8945908" y="2864497"/>
              <a:ext cx="366808" cy="2231812"/>
            </a:xfrm>
            <a:prstGeom prst="rect">
              <a:avLst/>
            </a:prstGeom>
            <a:solidFill>
              <a:srgbClr val="F2F23A"/>
            </a:solidFill>
            <a:ln cap="flat" cmpd="sng" w="9525">
              <a:solidFill>
                <a:schemeClr val="lt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B26B02"/>
                </a:buClr>
                <a:buSzPts val="1350"/>
                <a:buFont typeface="Arial"/>
                <a:buNone/>
              </a:pPr>
              <a:r>
                <a:t/>
              </a:r>
              <a:endParaRPr b="1" i="0" sz="1350" u="none" cap="none" strike="noStrike">
                <a:solidFill>
                  <a:srgbClr val="000000"/>
                </a:solidFill>
                <a:latin typeface="Arial"/>
                <a:ea typeface="Arial"/>
                <a:cs typeface="Arial"/>
                <a:sym typeface="Arial"/>
              </a:endParaRPr>
            </a:p>
          </p:txBody>
        </p:sp>
        <p:sp>
          <p:nvSpPr>
            <p:cNvPr id="155" name="Google Shape;155;p5"/>
            <p:cNvSpPr/>
            <p:nvPr/>
          </p:nvSpPr>
          <p:spPr>
            <a:xfrm>
              <a:off x="9009028" y="2691813"/>
              <a:ext cx="259686" cy="166199"/>
            </a:xfrm>
            <a:prstGeom prst="rect">
              <a:avLst/>
            </a:prstGeom>
            <a:noFill/>
            <a:ln>
              <a:noFill/>
            </a:ln>
          </p:spPr>
          <p:txBody>
            <a:bodyPr anchorCtr="0" anchor="t" bIns="0" lIns="0" spcFirstLastPara="1" rIns="0" wrap="square" tIns="0">
              <a:noAutofit/>
            </a:bodyPr>
            <a:lstStyle/>
            <a:p>
              <a:pPr indent="0" lvl="0" marL="0" marR="0" rtl="0" algn="l">
                <a:lnSpc>
                  <a:spcPct val="90000"/>
                </a:lnSpc>
                <a:spcBef>
                  <a:spcPts val="0"/>
                </a:spcBef>
                <a:spcAft>
                  <a:spcPts val="0"/>
                </a:spcAft>
                <a:buClr>
                  <a:srgbClr val="B26B02"/>
                </a:buClr>
                <a:buSzPts val="1200"/>
                <a:buFont typeface="Arial"/>
                <a:buNone/>
              </a:pPr>
              <a:r>
                <a:rPr b="1" i="0" lang="en-US" sz="1200" u="none" cap="none" strike="noStrike">
                  <a:solidFill>
                    <a:srgbClr val="222222"/>
                  </a:solidFill>
                  <a:latin typeface="Arial"/>
                  <a:ea typeface="Arial"/>
                  <a:cs typeface="Arial"/>
                  <a:sym typeface="Arial"/>
                </a:rPr>
                <a:t>90+</a:t>
              </a:r>
              <a:endParaRPr b="1" i="0" sz="1350" u="none" cap="none" strike="noStrike">
                <a:solidFill>
                  <a:srgbClr val="222222"/>
                </a:solidFill>
                <a:latin typeface="Arial"/>
                <a:ea typeface="Arial"/>
                <a:cs typeface="Arial"/>
                <a:sym typeface="Arial"/>
              </a:endParaRPr>
            </a:p>
          </p:txBody>
        </p:sp>
        <p:cxnSp>
          <p:nvCxnSpPr>
            <p:cNvPr id="156" name="Google Shape;156;p5"/>
            <p:cNvCxnSpPr/>
            <p:nvPr/>
          </p:nvCxnSpPr>
          <p:spPr>
            <a:xfrm>
              <a:off x="2557733" y="5099882"/>
              <a:ext cx="7924482" cy="0"/>
            </a:xfrm>
            <a:prstGeom prst="straightConnector1">
              <a:avLst/>
            </a:prstGeom>
            <a:noFill/>
            <a:ln cap="flat" cmpd="sng" w="28575">
              <a:solidFill>
                <a:schemeClr val="dk1"/>
              </a:solidFill>
              <a:prstDash val="solid"/>
              <a:round/>
              <a:headEnd len="sm" w="sm" type="none"/>
              <a:tailEnd len="sm" w="sm" type="none"/>
            </a:ln>
          </p:spPr>
        </p:cxnSp>
        <p:sp>
          <p:nvSpPr>
            <p:cNvPr id="157" name="Google Shape;157;p5"/>
            <p:cNvSpPr/>
            <p:nvPr/>
          </p:nvSpPr>
          <p:spPr>
            <a:xfrm>
              <a:off x="8895890" y="2426232"/>
              <a:ext cx="524503" cy="258532"/>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B26B02"/>
                </a:buClr>
                <a:buSzPts val="1200"/>
                <a:buFont typeface="Noto Sans Symbols"/>
                <a:buNone/>
              </a:pPr>
              <a:r>
                <a:rPr b="0" i="0" lang="en-US" sz="1200" u="none" cap="none" strike="noStrike">
                  <a:solidFill>
                    <a:srgbClr val="222222"/>
                  </a:solidFill>
                  <a:latin typeface="Arial"/>
                  <a:ea typeface="Arial"/>
                  <a:cs typeface="Arial"/>
                  <a:sym typeface="Arial"/>
                </a:rPr>
                <a:t>2013</a:t>
              </a:r>
              <a:endParaRPr b="0" i="0" sz="1400" u="none" cap="none" strike="noStrike">
                <a:solidFill>
                  <a:srgbClr val="000000"/>
                </a:solidFill>
                <a:latin typeface="Arial"/>
                <a:ea typeface="Arial"/>
                <a:cs typeface="Arial"/>
                <a:sym typeface="Arial"/>
              </a:endParaRPr>
            </a:p>
          </p:txBody>
        </p:sp>
        <p:cxnSp>
          <p:nvCxnSpPr>
            <p:cNvPr id="158" name="Google Shape;158;p5"/>
            <p:cNvCxnSpPr/>
            <p:nvPr/>
          </p:nvCxnSpPr>
          <p:spPr>
            <a:xfrm flipH="1" rot="10800000">
              <a:off x="8508836" y="2622738"/>
              <a:ext cx="410872" cy="103611"/>
            </a:xfrm>
            <a:prstGeom prst="straightConnector1">
              <a:avLst/>
            </a:prstGeom>
            <a:noFill/>
            <a:ln cap="flat" cmpd="sng" w="38100">
              <a:solidFill>
                <a:schemeClr val="dk1"/>
              </a:solidFill>
              <a:prstDash val="solid"/>
              <a:round/>
              <a:headEnd len="sm" w="sm" type="none"/>
              <a:tailEnd len="med" w="med" type="triangle"/>
            </a:ln>
          </p:spPr>
        </p:cxnSp>
        <p:sp>
          <p:nvSpPr>
            <p:cNvPr id="159" name="Google Shape;159;p5"/>
            <p:cNvSpPr/>
            <p:nvPr/>
          </p:nvSpPr>
          <p:spPr>
            <a:xfrm>
              <a:off x="9721291" y="5146328"/>
              <a:ext cx="665567" cy="528606"/>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B26B02"/>
                </a:buClr>
                <a:buSzPts val="1050"/>
                <a:buFont typeface="Noto Sans Symbols"/>
                <a:buNone/>
              </a:pPr>
              <a:r>
                <a:rPr b="0" i="0" lang="en-US" sz="1050" u="none" cap="none" strike="noStrike">
                  <a:solidFill>
                    <a:srgbClr val="222222"/>
                  </a:solidFill>
                  <a:latin typeface="Arial"/>
                  <a:ea typeface="Arial"/>
                  <a:cs typeface="Arial"/>
                  <a:sym typeface="Arial"/>
                </a:rPr>
                <a:t>All–Oral</a:t>
              </a:r>
              <a:br>
                <a:rPr b="0" i="0" lang="en-US" sz="1050" u="none" cap="none" strike="noStrike">
                  <a:solidFill>
                    <a:srgbClr val="222222"/>
                  </a:solidFill>
                  <a:latin typeface="Arial"/>
                  <a:ea typeface="Arial"/>
                  <a:cs typeface="Arial"/>
                  <a:sym typeface="Arial"/>
                </a:rPr>
              </a:br>
              <a:r>
                <a:rPr b="0" i="0" lang="en-US" sz="1050" u="none" cap="none" strike="noStrike">
                  <a:solidFill>
                    <a:srgbClr val="222222"/>
                  </a:solidFill>
                  <a:latin typeface="Arial"/>
                  <a:ea typeface="Arial"/>
                  <a:cs typeface="Arial"/>
                  <a:sym typeface="Arial"/>
                </a:rPr>
                <a:t>DAA± </a:t>
              </a:r>
              <a:endParaRPr b="0" i="0" sz="1400" u="none" cap="none" strike="noStrike">
                <a:solidFill>
                  <a:srgbClr val="000000"/>
                </a:solidFill>
                <a:latin typeface="Arial"/>
                <a:ea typeface="Arial"/>
                <a:cs typeface="Arial"/>
                <a:sym typeface="Arial"/>
              </a:endParaRPr>
            </a:p>
            <a:p>
              <a:pPr indent="0" lvl="0" marL="0" marR="0" rtl="0" algn="ctr">
                <a:lnSpc>
                  <a:spcPct val="90000"/>
                </a:lnSpc>
                <a:spcBef>
                  <a:spcPts val="0"/>
                </a:spcBef>
                <a:spcAft>
                  <a:spcPts val="0"/>
                </a:spcAft>
                <a:buClr>
                  <a:srgbClr val="B26B02"/>
                </a:buClr>
                <a:buSzPts val="1050"/>
                <a:buFont typeface="Noto Sans Symbols"/>
                <a:buNone/>
              </a:pPr>
              <a:r>
                <a:rPr b="0" i="0" lang="en-US" sz="1050" u="none" cap="none" strike="noStrike">
                  <a:solidFill>
                    <a:srgbClr val="222222"/>
                  </a:solidFill>
                  <a:latin typeface="Arial"/>
                  <a:ea typeface="Arial"/>
                  <a:cs typeface="Arial"/>
                  <a:sym typeface="Arial"/>
                </a:rPr>
                <a:t>RBV</a:t>
              </a:r>
              <a:endParaRPr b="0" i="0" sz="1400" u="none" cap="none" strike="noStrike">
                <a:solidFill>
                  <a:srgbClr val="000000"/>
                </a:solidFill>
                <a:latin typeface="Arial"/>
                <a:ea typeface="Arial"/>
                <a:cs typeface="Arial"/>
                <a:sym typeface="Arial"/>
              </a:endParaRPr>
            </a:p>
          </p:txBody>
        </p:sp>
        <p:sp>
          <p:nvSpPr>
            <p:cNvPr id="160" name="Google Shape;160;p5"/>
            <p:cNvSpPr/>
            <p:nvPr/>
          </p:nvSpPr>
          <p:spPr>
            <a:xfrm>
              <a:off x="9716444" y="2401223"/>
              <a:ext cx="696024" cy="258532"/>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B26B02"/>
                </a:buClr>
                <a:buSzPts val="1200"/>
                <a:buFont typeface="Noto Sans Symbols"/>
                <a:buNone/>
              </a:pPr>
              <a:r>
                <a:rPr b="0" i="0" lang="en-US" sz="1200" u="none" cap="none" strike="noStrike">
                  <a:solidFill>
                    <a:srgbClr val="222222"/>
                  </a:solidFill>
                  <a:latin typeface="Arial"/>
                  <a:ea typeface="Arial"/>
                  <a:cs typeface="Arial"/>
                  <a:sym typeface="Arial"/>
                </a:rPr>
                <a:t>Current</a:t>
              </a:r>
              <a:endParaRPr b="0" i="0" sz="1400" u="none" cap="none" strike="noStrike">
                <a:solidFill>
                  <a:srgbClr val="000000"/>
                </a:solidFill>
                <a:latin typeface="Arial"/>
                <a:ea typeface="Arial"/>
                <a:cs typeface="Arial"/>
                <a:sym typeface="Arial"/>
              </a:endParaRPr>
            </a:p>
          </p:txBody>
        </p:sp>
        <p:sp>
          <p:nvSpPr>
            <p:cNvPr id="161" name="Google Shape;161;p5"/>
            <p:cNvSpPr/>
            <p:nvPr/>
          </p:nvSpPr>
          <p:spPr>
            <a:xfrm>
              <a:off x="9918903" y="2587010"/>
              <a:ext cx="259686" cy="166199"/>
            </a:xfrm>
            <a:prstGeom prst="rect">
              <a:avLst/>
            </a:prstGeom>
            <a:noFill/>
            <a:ln>
              <a:noFill/>
            </a:ln>
          </p:spPr>
          <p:txBody>
            <a:bodyPr anchorCtr="0" anchor="t" bIns="0" lIns="0" spcFirstLastPara="1" rIns="0" wrap="square" tIns="0">
              <a:noAutofit/>
            </a:bodyPr>
            <a:lstStyle/>
            <a:p>
              <a:pPr indent="0" lvl="0" marL="0" marR="0" rtl="0" algn="l">
                <a:lnSpc>
                  <a:spcPct val="90000"/>
                </a:lnSpc>
                <a:spcBef>
                  <a:spcPts val="0"/>
                </a:spcBef>
                <a:spcAft>
                  <a:spcPts val="0"/>
                </a:spcAft>
                <a:buClr>
                  <a:srgbClr val="B26B02"/>
                </a:buClr>
                <a:buSzPts val="1200"/>
                <a:buFont typeface="Arial"/>
                <a:buNone/>
              </a:pPr>
              <a:r>
                <a:rPr b="1" i="0" lang="en-US" sz="1200" u="none" cap="none" strike="noStrike">
                  <a:solidFill>
                    <a:srgbClr val="222222"/>
                  </a:solidFill>
                  <a:latin typeface="Arial"/>
                  <a:ea typeface="Arial"/>
                  <a:cs typeface="Arial"/>
                  <a:sym typeface="Arial"/>
                </a:rPr>
                <a:t>95+</a:t>
              </a:r>
              <a:endParaRPr b="1" i="0" sz="1350" u="none" cap="none" strike="noStrike">
                <a:solidFill>
                  <a:srgbClr val="222222"/>
                </a:solidFill>
                <a:latin typeface="Arial"/>
                <a:ea typeface="Arial"/>
                <a:cs typeface="Arial"/>
                <a:sym typeface="Arial"/>
              </a:endParaRPr>
            </a:p>
          </p:txBody>
        </p:sp>
        <p:cxnSp>
          <p:nvCxnSpPr>
            <p:cNvPr id="162" name="Google Shape;162;p5"/>
            <p:cNvCxnSpPr/>
            <p:nvPr/>
          </p:nvCxnSpPr>
          <p:spPr>
            <a:xfrm>
              <a:off x="9357972" y="2528653"/>
              <a:ext cx="290588" cy="0"/>
            </a:xfrm>
            <a:prstGeom prst="straightConnector1">
              <a:avLst/>
            </a:prstGeom>
            <a:noFill/>
            <a:ln cap="flat" cmpd="sng" w="38100">
              <a:solidFill>
                <a:schemeClr val="dk1"/>
              </a:solidFill>
              <a:prstDash val="solid"/>
              <a:round/>
              <a:headEnd len="sm" w="sm" type="none"/>
              <a:tailEnd len="med" w="med" type="triangle"/>
            </a:ln>
          </p:spPr>
        </p:cxnSp>
        <p:sp>
          <p:nvSpPr>
            <p:cNvPr id="163" name="Google Shape;163;p5"/>
            <p:cNvSpPr/>
            <p:nvPr/>
          </p:nvSpPr>
          <p:spPr>
            <a:xfrm>
              <a:off x="9566386" y="2026078"/>
              <a:ext cx="894392" cy="424732"/>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B26B02"/>
                </a:buClr>
                <a:buSzPts val="1200"/>
                <a:buFont typeface="Noto Sans Symbols"/>
                <a:buNone/>
              </a:pPr>
              <a:r>
                <a:rPr b="0" i="0" lang="en-US" sz="1200" u="none" cap="none" strike="noStrike">
                  <a:solidFill>
                    <a:srgbClr val="222222"/>
                  </a:solidFill>
                  <a:latin typeface="Arial"/>
                  <a:ea typeface="Arial"/>
                  <a:cs typeface="Arial"/>
                  <a:sym typeface="Arial"/>
                </a:rPr>
                <a:t>All-Oral Therapy</a:t>
              </a:r>
              <a:endParaRPr b="0" i="0" sz="1400" u="none" cap="none" strike="noStrike">
                <a:solidFill>
                  <a:srgbClr val="000000"/>
                </a:solidFill>
                <a:latin typeface="Arial"/>
                <a:ea typeface="Arial"/>
                <a:cs typeface="Arial"/>
                <a:sym typeface="Arial"/>
              </a:endParaRPr>
            </a:p>
          </p:txBody>
        </p:sp>
        <p:sp>
          <p:nvSpPr>
            <p:cNvPr id="164" name="Google Shape;164;p5"/>
            <p:cNvSpPr/>
            <p:nvPr/>
          </p:nvSpPr>
          <p:spPr>
            <a:xfrm>
              <a:off x="7725201" y="2079672"/>
              <a:ext cx="1119479" cy="590931"/>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B26B02"/>
                </a:buClr>
                <a:buSzPts val="1200"/>
                <a:buFont typeface="Noto Sans Symbols"/>
                <a:buNone/>
              </a:pPr>
              <a:r>
                <a:rPr b="0" i="0" lang="en-US" sz="1200" u="none" cap="none" strike="noStrike">
                  <a:solidFill>
                    <a:srgbClr val="222222"/>
                  </a:solidFill>
                  <a:latin typeface="Arial"/>
                  <a:ea typeface="Arial"/>
                  <a:cs typeface="Arial"/>
                  <a:sym typeface="Arial"/>
                </a:rPr>
                <a:t>Direct-Acting</a:t>
              </a:r>
              <a:endParaRPr b="0" i="0" sz="1400" u="none" cap="none" strike="noStrike">
                <a:solidFill>
                  <a:srgbClr val="000000"/>
                </a:solidFill>
                <a:latin typeface="Arial"/>
                <a:ea typeface="Arial"/>
                <a:cs typeface="Arial"/>
                <a:sym typeface="Arial"/>
              </a:endParaRPr>
            </a:p>
            <a:p>
              <a:pPr indent="0" lvl="0" marL="0" marR="0" rtl="0" algn="ctr">
                <a:lnSpc>
                  <a:spcPct val="90000"/>
                </a:lnSpc>
                <a:spcBef>
                  <a:spcPts val="0"/>
                </a:spcBef>
                <a:spcAft>
                  <a:spcPts val="0"/>
                </a:spcAft>
                <a:buClr>
                  <a:srgbClr val="B26B02"/>
                </a:buClr>
                <a:buSzPts val="1200"/>
                <a:buFont typeface="Noto Sans Symbols"/>
                <a:buNone/>
              </a:pPr>
              <a:r>
                <a:rPr b="0" i="0" lang="en-US" sz="1200" u="none" cap="none" strike="noStrike">
                  <a:solidFill>
                    <a:srgbClr val="222222"/>
                  </a:solidFill>
                  <a:latin typeface="Arial"/>
                  <a:ea typeface="Arial"/>
                  <a:cs typeface="Arial"/>
                  <a:sym typeface="Arial"/>
                </a:rPr>
                <a:t>Antivirals</a:t>
              </a:r>
              <a:endParaRPr b="0" i="0" sz="1400" u="none" cap="none" strike="noStrike">
                <a:solidFill>
                  <a:srgbClr val="000000"/>
                </a:solidFill>
                <a:latin typeface="Arial"/>
                <a:ea typeface="Arial"/>
                <a:cs typeface="Arial"/>
                <a:sym typeface="Arial"/>
              </a:endParaRPr>
            </a:p>
            <a:p>
              <a:pPr indent="0" lvl="0" marL="0" marR="0" rtl="0" algn="ctr">
                <a:lnSpc>
                  <a:spcPct val="90000"/>
                </a:lnSpc>
                <a:spcBef>
                  <a:spcPts val="0"/>
                </a:spcBef>
                <a:spcAft>
                  <a:spcPts val="0"/>
                </a:spcAft>
                <a:buClr>
                  <a:srgbClr val="B26B02"/>
                </a:buClr>
                <a:buSzPts val="1200"/>
                <a:buFont typeface="Noto Sans Symbols"/>
                <a:buNone/>
              </a:pPr>
              <a:r>
                <a:rPr b="0" i="0" lang="en-US" sz="1200" u="none" cap="none" strike="noStrike">
                  <a:solidFill>
                    <a:srgbClr val="222222"/>
                  </a:solidFill>
                  <a:latin typeface="Arial"/>
                  <a:ea typeface="Arial"/>
                  <a:cs typeface="Arial"/>
                  <a:sym typeface="Arial"/>
                </a:rPr>
                <a:t>(DAAs)</a:t>
              </a:r>
              <a:endParaRPr b="0" i="0" sz="1400" u="none" cap="none" strike="noStrike">
                <a:solidFill>
                  <a:srgbClr val="000000"/>
                </a:solidFill>
                <a:latin typeface="Arial"/>
                <a:ea typeface="Arial"/>
                <a:cs typeface="Arial"/>
                <a:sym typeface="Arial"/>
              </a:endParaRPr>
            </a:p>
          </p:txBody>
        </p:sp>
        <p:sp>
          <p:nvSpPr>
            <p:cNvPr id="165" name="Google Shape;165;p5"/>
            <p:cNvSpPr/>
            <p:nvPr/>
          </p:nvSpPr>
          <p:spPr>
            <a:xfrm>
              <a:off x="9617466" y="1978090"/>
              <a:ext cx="794271" cy="472720"/>
            </a:xfrm>
            <a:prstGeom prst="ellipse">
              <a:avLst/>
            </a:prstGeom>
            <a:noFill/>
            <a:ln cap="flat" cmpd="sng" w="2540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Arial"/>
                <a:ea typeface="Arial"/>
                <a:cs typeface="Arial"/>
                <a:sym typeface="Arial"/>
              </a:endParaRPr>
            </a:p>
          </p:txBody>
        </p:sp>
      </p:grpSp>
      <p:sp>
        <p:nvSpPr>
          <p:cNvPr id="166" name="Google Shape;166;p5"/>
          <p:cNvSpPr txBox="1"/>
          <p:nvPr/>
        </p:nvSpPr>
        <p:spPr>
          <a:xfrm>
            <a:off x="623460" y="6275417"/>
            <a:ext cx="3739361" cy="2769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222222"/>
              </a:buClr>
              <a:buSzPts val="1200"/>
              <a:buFont typeface="Arial"/>
              <a:buNone/>
            </a:pPr>
            <a:r>
              <a:rPr b="0" i="0" lang="en-US" sz="1400" u="none" cap="none" strike="noStrike">
                <a:solidFill>
                  <a:srgbClr val="222222"/>
                </a:solidFill>
                <a:latin typeface="Arial"/>
                <a:ea typeface="Arial"/>
                <a:cs typeface="Arial"/>
                <a:sym typeface="Arial"/>
              </a:rPr>
              <a:t>Box T, Clinical Care Options. 2017</a:t>
            </a:r>
            <a:endParaRPr b="0" i="0" sz="1600" u="none" cap="none" strike="noStrike">
              <a:solidFill>
                <a:srgbClr val="000000"/>
              </a:solidFill>
              <a:latin typeface="Arial"/>
              <a:ea typeface="Arial"/>
              <a:cs typeface="Arial"/>
              <a:sym typeface="Arial"/>
            </a:endParaRPr>
          </a:p>
        </p:txBody>
      </p:sp>
    </p:spTree>
  </p:cSld>
  <p:clrMapOvr>
    <a:masterClrMapping/>
  </p:clrMapOvr>
  <p:transition spd="slow">
    <p:fade/>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6"/>
          <p:cNvSpPr txBox="1"/>
          <p:nvPr>
            <p:ph type="title"/>
          </p:nvPr>
        </p:nvSpPr>
        <p:spPr>
          <a:xfrm>
            <a:off x="623460" y="1162570"/>
            <a:ext cx="10515163" cy="64891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6"/>
              </a:buClr>
              <a:buSzPts val="3200"/>
              <a:buFont typeface="Arial"/>
              <a:buNone/>
            </a:pPr>
            <a:r>
              <a:rPr lang="en-US"/>
              <a:t>Current DAA Therapy vs Pre-2013 Treatments</a:t>
            </a:r>
            <a:endParaRPr/>
          </a:p>
        </p:txBody>
      </p:sp>
      <p:sp>
        <p:nvSpPr>
          <p:cNvPr id="173" name="Google Shape;173;p6"/>
          <p:cNvSpPr txBox="1"/>
          <p:nvPr>
            <p:ph idx="1" type="body"/>
          </p:nvPr>
        </p:nvSpPr>
        <p:spPr>
          <a:xfrm>
            <a:off x="624051" y="2049030"/>
            <a:ext cx="5172786" cy="2986087"/>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accent6"/>
              </a:buClr>
              <a:buSzPts val="2200"/>
              <a:buFont typeface="Noto Sans Symbols"/>
              <a:buChar char="▪"/>
            </a:pPr>
            <a:r>
              <a:rPr lang="en-US"/>
              <a:t>DAA treatment: Direct-Acting Antiviral treatment</a:t>
            </a:r>
            <a:endParaRPr/>
          </a:p>
          <a:p>
            <a:pPr indent="-342900" lvl="0" marL="342900" rtl="0" algn="l">
              <a:spcBef>
                <a:spcPts val="800"/>
              </a:spcBef>
              <a:spcAft>
                <a:spcPts val="0"/>
              </a:spcAft>
              <a:buClr>
                <a:schemeClr val="accent6"/>
              </a:buClr>
              <a:buSzPts val="2200"/>
              <a:buFont typeface="Noto Sans Symbols"/>
              <a:buChar char="▪"/>
            </a:pPr>
            <a:r>
              <a:rPr lang="en-US"/>
              <a:t>Cure rates are much higher, in some populations close to 100%</a:t>
            </a:r>
            <a:endParaRPr/>
          </a:p>
          <a:p>
            <a:pPr indent="-346075" lvl="1" marL="514350" rtl="0" algn="l">
              <a:spcBef>
                <a:spcPts val="800"/>
              </a:spcBef>
              <a:spcAft>
                <a:spcPts val="0"/>
              </a:spcAft>
              <a:buSzPts val="2200"/>
              <a:buChar char="•"/>
            </a:pPr>
            <a:r>
              <a:rPr lang="en-US"/>
              <a:t>In general, no difference in those with HIV/HCV coinfection</a:t>
            </a:r>
            <a:endParaRPr/>
          </a:p>
          <a:p>
            <a:pPr indent="-342900" lvl="0" marL="342900" rtl="0" algn="l">
              <a:spcBef>
                <a:spcPts val="800"/>
              </a:spcBef>
              <a:spcAft>
                <a:spcPts val="0"/>
              </a:spcAft>
              <a:buClr>
                <a:schemeClr val="accent6"/>
              </a:buClr>
              <a:buSzPts val="2200"/>
              <a:buFont typeface="Noto Sans Symbols"/>
              <a:buChar char="▪"/>
            </a:pPr>
            <a:r>
              <a:rPr lang="en-US"/>
              <a:t>Well tolerated - far less medication toxicity </a:t>
            </a:r>
            <a:endParaRPr/>
          </a:p>
          <a:p>
            <a:pPr indent="-342900" lvl="0" marL="342900" rtl="0" algn="l">
              <a:spcBef>
                <a:spcPts val="800"/>
              </a:spcBef>
              <a:spcAft>
                <a:spcPts val="0"/>
              </a:spcAft>
              <a:buClr>
                <a:schemeClr val="accent6"/>
              </a:buClr>
              <a:buSzPts val="2200"/>
              <a:buFont typeface="Noto Sans Symbols"/>
              <a:buChar char="▪"/>
            </a:pPr>
            <a:r>
              <a:rPr lang="en-US"/>
              <a:t>Treatment is much shorter (8-12 weeks)</a:t>
            </a:r>
            <a:endParaRPr/>
          </a:p>
        </p:txBody>
      </p:sp>
      <p:sp>
        <p:nvSpPr>
          <p:cNvPr id="174" name="Google Shape;174;p6"/>
          <p:cNvSpPr txBox="1"/>
          <p:nvPr>
            <p:ph idx="2" type="body"/>
          </p:nvPr>
        </p:nvSpPr>
        <p:spPr>
          <a:xfrm>
            <a:off x="6016605" y="2049029"/>
            <a:ext cx="5172786" cy="2986087"/>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accent6"/>
              </a:buClr>
              <a:buSzPts val="2200"/>
              <a:buFont typeface="Noto Sans Symbols"/>
              <a:buChar char="▪"/>
            </a:pPr>
            <a:r>
              <a:rPr lang="en-US"/>
              <a:t>All oral, few pills</a:t>
            </a:r>
            <a:endParaRPr/>
          </a:p>
          <a:p>
            <a:pPr indent="-342900" lvl="0" marL="342900" rtl="0" algn="l">
              <a:spcBef>
                <a:spcPts val="800"/>
              </a:spcBef>
              <a:spcAft>
                <a:spcPts val="0"/>
              </a:spcAft>
              <a:buClr>
                <a:schemeClr val="accent6"/>
              </a:buClr>
              <a:buSzPts val="2200"/>
              <a:buFont typeface="Noto Sans Symbols"/>
              <a:buChar char="▪"/>
            </a:pPr>
            <a:r>
              <a:rPr lang="en-US"/>
              <a:t>Pan-genotypic DAA medications simplify pre-treatment eval</a:t>
            </a:r>
            <a:endParaRPr/>
          </a:p>
          <a:p>
            <a:pPr indent="-346075" lvl="1" marL="514350" rtl="0" algn="l">
              <a:spcBef>
                <a:spcPts val="800"/>
              </a:spcBef>
              <a:spcAft>
                <a:spcPts val="0"/>
              </a:spcAft>
              <a:buSzPts val="2200"/>
              <a:buChar char="•"/>
            </a:pPr>
            <a:r>
              <a:rPr lang="en-US"/>
              <a:t>For some, treatment depends on genotype, degree of liver damage, and prior treatment history</a:t>
            </a:r>
            <a:endParaRPr/>
          </a:p>
          <a:p>
            <a:pPr indent="-342900" lvl="0" marL="342900" rtl="0" algn="l">
              <a:spcBef>
                <a:spcPts val="800"/>
              </a:spcBef>
              <a:spcAft>
                <a:spcPts val="0"/>
              </a:spcAft>
              <a:buClr>
                <a:schemeClr val="accent6"/>
              </a:buClr>
              <a:buSzPts val="2200"/>
              <a:buFont typeface="Noto Sans Symbols"/>
              <a:buChar char="▪"/>
            </a:pPr>
            <a:r>
              <a:rPr lang="en-US"/>
              <a:t>HCV medications are expensive but highly cost-effective </a:t>
            </a:r>
            <a:endParaRPr/>
          </a:p>
        </p:txBody>
      </p:sp>
    </p:spTree>
  </p:cSld>
  <p:clrMapOvr>
    <a:masterClrMapping/>
  </p:clrMapOvr>
  <p:transition spd="slow">
    <p:fade/>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7"/>
          <p:cNvSpPr txBox="1"/>
          <p:nvPr>
            <p:ph type="title"/>
          </p:nvPr>
        </p:nvSpPr>
        <p:spPr>
          <a:xfrm>
            <a:off x="623460" y="1202374"/>
            <a:ext cx="10515163" cy="64891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6"/>
              </a:buClr>
              <a:buSzPts val="3200"/>
              <a:buFont typeface="Arial"/>
              <a:buNone/>
            </a:pPr>
            <a:r>
              <a:rPr lang="en-US"/>
              <a:t>HCV Treatment Workforce</a:t>
            </a:r>
            <a:endParaRPr/>
          </a:p>
        </p:txBody>
      </p:sp>
      <p:sp>
        <p:nvSpPr>
          <p:cNvPr id="181" name="Google Shape;181;p7"/>
          <p:cNvSpPr txBox="1"/>
          <p:nvPr>
            <p:ph idx="1" type="body"/>
          </p:nvPr>
        </p:nvSpPr>
        <p:spPr>
          <a:xfrm>
            <a:off x="624051" y="2141308"/>
            <a:ext cx="9617437" cy="2986087"/>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accent6"/>
              </a:buClr>
              <a:buSzPts val="2400"/>
              <a:buFont typeface="Noto Sans Symbols"/>
              <a:buChar char="▪"/>
            </a:pPr>
            <a:r>
              <a:rPr lang="en-US"/>
              <a:t>“All persons with current active HCV infection should be linked to a practitioner who is knowledgeable and prepared to provide comprehensive management.”</a:t>
            </a:r>
            <a:endParaRPr/>
          </a:p>
          <a:p>
            <a:pPr indent="-342900" lvl="0" marL="342900" rtl="0" algn="l">
              <a:spcBef>
                <a:spcPts val="1200"/>
              </a:spcBef>
              <a:spcAft>
                <a:spcPts val="0"/>
              </a:spcAft>
              <a:buClr>
                <a:schemeClr val="accent6"/>
              </a:buClr>
              <a:buSzPts val="2400"/>
              <a:buFont typeface="Noto Sans Symbols"/>
              <a:buChar char="▪"/>
            </a:pPr>
            <a:r>
              <a:rPr lang="en-US"/>
              <a:t>Advanced practice practitioners and primary care physicians can be trained to manage and treat most patients with HCV </a:t>
            </a:r>
            <a:endParaRPr/>
          </a:p>
        </p:txBody>
      </p:sp>
      <p:sp>
        <p:nvSpPr>
          <p:cNvPr id="182" name="Google Shape;182;p7"/>
          <p:cNvSpPr txBox="1"/>
          <p:nvPr/>
        </p:nvSpPr>
        <p:spPr>
          <a:xfrm>
            <a:off x="623460" y="6231835"/>
            <a:ext cx="5834270" cy="307777"/>
          </a:xfrm>
          <a:prstGeom prst="rect">
            <a:avLst/>
          </a:prstGeom>
          <a:noFill/>
          <a:ln>
            <a:noFill/>
          </a:ln>
        </p:spPr>
        <p:txBody>
          <a:bodyPr anchorCtr="0" anchor="t" bIns="45700" lIns="91425" spcFirstLastPara="1" rIns="91425" wrap="square" tIns="45700">
            <a:spAutoFit/>
          </a:bodyPr>
          <a:lstStyle/>
          <a:p>
            <a:pPr indent="0" lvl="8"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AASLD-IDSA, </a:t>
            </a:r>
            <a:r>
              <a:rPr b="0" i="0" lang="en-US" sz="1400" u="sng" cap="none" strike="noStrike">
                <a:solidFill>
                  <a:srgbClr val="000000"/>
                </a:solidFill>
                <a:latin typeface="Arial"/>
                <a:ea typeface="Arial"/>
                <a:cs typeface="Arial"/>
                <a:sym typeface="Arial"/>
                <a:hlinkClick r:id="rId3">
                  <a:extLst>
                    <a:ext uri="{A12FA001-AC4F-418D-AE19-62706E023703}">
                      <ahyp:hlinkClr val="tx"/>
                    </a:ext>
                  </a:extLst>
                </a:hlinkClick>
              </a:rPr>
              <a:t>https://www.hcvguidelines.org/</a:t>
            </a:r>
            <a:endParaRPr b="0" i="0" sz="1400" u="none" cap="none" strike="noStrike">
              <a:solidFill>
                <a:srgbClr val="000000"/>
              </a:solidFill>
              <a:latin typeface="Arial"/>
              <a:ea typeface="Arial"/>
              <a:cs typeface="Arial"/>
              <a:sym typeface="Arial"/>
            </a:endParaRPr>
          </a:p>
        </p:txBody>
      </p:sp>
    </p:spTree>
  </p:cSld>
  <p:clrMapOvr>
    <a:masterClrMapping/>
  </p:clrMapOvr>
  <p:transition spd="slow">
    <p:fade/>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8"/>
          <p:cNvSpPr txBox="1"/>
          <p:nvPr>
            <p:ph type="title"/>
          </p:nvPr>
        </p:nvSpPr>
        <p:spPr>
          <a:xfrm>
            <a:off x="623460" y="1202374"/>
            <a:ext cx="10515163" cy="64891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6"/>
              </a:buClr>
              <a:buSzPts val="3200"/>
              <a:buFont typeface="Arial"/>
              <a:buNone/>
            </a:pPr>
            <a:r>
              <a:rPr lang="en-US"/>
              <a:t>Appropriate HCV Provider by Stage of Liver Disease</a:t>
            </a:r>
            <a:endParaRPr/>
          </a:p>
        </p:txBody>
      </p:sp>
      <p:sp>
        <p:nvSpPr>
          <p:cNvPr id="189" name="Google Shape;189;p8"/>
          <p:cNvSpPr txBox="1"/>
          <p:nvPr>
            <p:ph idx="1" type="body"/>
          </p:nvPr>
        </p:nvSpPr>
        <p:spPr>
          <a:xfrm>
            <a:off x="624051" y="2141308"/>
            <a:ext cx="9617437" cy="2986087"/>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accent6"/>
              </a:buClr>
              <a:buSzPts val="2400"/>
              <a:buFont typeface="Noto Sans Symbols"/>
              <a:buChar char="▪"/>
            </a:pPr>
            <a:r>
              <a:rPr lang="en-US"/>
              <a:t>Child-Turcotte-Pugh (CTP) Class A (score 5-6)</a:t>
            </a:r>
            <a:endParaRPr/>
          </a:p>
          <a:p>
            <a:pPr indent="-342900" lvl="0" marL="342900" rtl="0" algn="l">
              <a:spcBef>
                <a:spcPts val="1200"/>
              </a:spcBef>
              <a:spcAft>
                <a:spcPts val="0"/>
              </a:spcAft>
              <a:buClr>
                <a:schemeClr val="accent6"/>
              </a:buClr>
              <a:buSzPts val="2400"/>
              <a:buFont typeface="Noto Sans Symbols"/>
              <a:buChar char="▪"/>
            </a:pPr>
            <a:r>
              <a:rPr lang="en-US"/>
              <a:t>GI and HCV-informed ID and primary care providers </a:t>
            </a:r>
            <a:endParaRPr/>
          </a:p>
          <a:p>
            <a:pPr indent="-342900" lvl="0" marL="342900" rtl="0" algn="l">
              <a:spcBef>
                <a:spcPts val="1200"/>
              </a:spcBef>
              <a:spcAft>
                <a:spcPts val="0"/>
              </a:spcAft>
              <a:buClr>
                <a:schemeClr val="accent6"/>
              </a:buClr>
              <a:buSzPts val="2400"/>
              <a:buFont typeface="Noto Sans Symbols"/>
              <a:buChar char="▪"/>
            </a:pPr>
            <a:r>
              <a:rPr lang="en-US"/>
              <a:t>CTP Class B (score 7-9)</a:t>
            </a:r>
            <a:endParaRPr/>
          </a:p>
          <a:p>
            <a:pPr indent="-342900" lvl="0" marL="342900" rtl="0" algn="l">
              <a:spcBef>
                <a:spcPts val="1200"/>
              </a:spcBef>
              <a:spcAft>
                <a:spcPts val="0"/>
              </a:spcAft>
              <a:buSzPts val="2400"/>
              <a:buChar char="▪"/>
            </a:pPr>
            <a:r>
              <a:rPr lang="en-US"/>
              <a:t>Hepatologists</a:t>
            </a:r>
            <a:endParaRPr/>
          </a:p>
          <a:p>
            <a:pPr indent="-342900" lvl="0" marL="342900" rtl="0" algn="l">
              <a:spcBef>
                <a:spcPts val="1200"/>
              </a:spcBef>
              <a:spcAft>
                <a:spcPts val="0"/>
              </a:spcAft>
              <a:buSzPts val="2400"/>
              <a:buChar char="▪"/>
            </a:pPr>
            <a:r>
              <a:rPr lang="en-US"/>
              <a:t>GI and HCV-informed ID and primary care providers in close communication with a supporting hepatologist</a:t>
            </a:r>
            <a:endParaRPr/>
          </a:p>
          <a:p>
            <a:pPr indent="-342900" lvl="0" marL="342900" rtl="0" algn="l">
              <a:spcBef>
                <a:spcPts val="1200"/>
              </a:spcBef>
              <a:spcAft>
                <a:spcPts val="0"/>
              </a:spcAft>
              <a:buSzPts val="2400"/>
              <a:buChar char="▪"/>
            </a:pPr>
            <a:r>
              <a:rPr lang="en-US"/>
              <a:t>CTP Class C (score ≥10)</a:t>
            </a:r>
            <a:endParaRPr/>
          </a:p>
          <a:p>
            <a:pPr indent="-342900" lvl="0" marL="342900" rtl="0" algn="l">
              <a:spcBef>
                <a:spcPts val="1200"/>
              </a:spcBef>
              <a:spcAft>
                <a:spcPts val="0"/>
              </a:spcAft>
              <a:buSzPts val="2400"/>
              <a:buChar char="▪"/>
            </a:pPr>
            <a:r>
              <a:rPr lang="en-US"/>
              <a:t>Hepatologists</a:t>
            </a:r>
            <a:endParaRPr/>
          </a:p>
        </p:txBody>
      </p:sp>
      <p:sp>
        <p:nvSpPr>
          <p:cNvPr id="190" name="Google Shape;190;p8"/>
          <p:cNvSpPr txBox="1"/>
          <p:nvPr/>
        </p:nvSpPr>
        <p:spPr>
          <a:xfrm>
            <a:off x="623460" y="6211956"/>
            <a:ext cx="6291469"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Online calculator of the Child-Pugh-Turcotte score: http://www.hepatitisc.uw.edu/page/clinical-calculators/ctp</a:t>
            </a:r>
            <a:endParaRPr/>
          </a:p>
        </p:txBody>
      </p:sp>
    </p:spTree>
  </p:cSld>
  <p:clrMapOvr>
    <a:masterClrMapping/>
  </p:clrMapOvr>
  <p:transition spd="slow">
    <p:fade/>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9"/>
          <p:cNvSpPr txBox="1"/>
          <p:nvPr>
            <p:ph type="title"/>
          </p:nvPr>
        </p:nvSpPr>
        <p:spPr>
          <a:xfrm>
            <a:off x="623460" y="1202374"/>
            <a:ext cx="10515163" cy="64891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6"/>
              </a:buClr>
              <a:buSzPts val="3200"/>
              <a:buFont typeface="Arial"/>
              <a:buNone/>
            </a:pPr>
            <a:r>
              <a:rPr lang="en-US"/>
              <a:t>Appropriate Patients for Treatment</a:t>
            </a:r>
            <a:endParaRPr/>
          </a:p>
        </p:txBody>
      </p:sp>
      <p:sp>
        <p:nvSpPr>
          <p:cNvPr id="197" name="Google Shape;197;p9"/>
          <p:cNvSpPr txBox="1"/>
          <p:nvPr>
            <p:ph idx="1" type="body"/>
          </p:nvPr>
        </p:nvSpPr>
        <p:spPr>
          <a:xfrm>
            <a:off x="624051" y="2141308"/>
            <a:ext cx="9617437" cy="2986087"/>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accent6"/>
              </a:buClr>
              <a:buSzPts val="2400"/>
              <a:buFont typeface="Noto Sans Symbols"/>
              <a:buChar char="▪"/>
            </a:pPr>
            <a:r>
              <a:rPr lang="en-US"/>
              <a:t>Goal: treatment is recommended for all, regardless of chronicity</a:t>
            </a:r>
            <a:endParaRPr/>
          </a:p>
          <a:p>
            <a:pPr indent="-347472" lvl="1" marL="685800" rtl="0" algn="l">
              <a:spcBef>
                <a:spcPts val="1200"/>
              </a:spcBef>
              <a:spcAft>
                <a:spcPts val="0"/>
              </a:spcAft>
              <a:buSzPts val="2400"/>
              <a:buChar char="▪"/>
            </a:pPr>
            <a:r>
              <a:rPr lang="en-US"/>
              <a:t>Exception: short life expectancy that cannot be helped by HCV treatment, liver transplantation, or other directed therapy</a:t>
            </a:r>
            <a:endParaRPr/>
          </a:p>
        </p:txBody>
      </p:sp>
      <p:sp>
        <p:nvSpPr>
          <p:cNvPr id="198" name="Google Shape;198;p9"/>
          <p:cNvSpPr txBox="1"/>
          <p:nvPr/>
        </p:nvSpPr>
        <p:spPr>
          <a:xfrm>
            <a:off x="623460" y="6261316"/>
            <a:ext cx="5598436"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AASLD-IDSA, </a:t>
            </a:r>
            <a:r>
              <a:rPr b="0" i="0" lang="en-US" sz="1400" u="sng" cap="none" strike="noStrike">
                <a:solidFill>
                  <a:srgbClr val="000000"/>
                </a:solidFill>
                <a:latin typeface="Arial"/>
                <a:ea typeface="Arial"/>
                <a:cs typeface="Arial"/>
                <a:sym typeface="Arial"/>
                <a:hlinkClick r:id="rId3">
                  <a:extLst>
                    <a:ext uri="{A12FA001-AC4F-418D-AE19-62706E023703}">
                      <ahyp:hlinkClr val="tx"/>
                    </a:ext>
                  </a:extLst>
                </a:hlinkClick>
              </a:rPr>
              <a:t>https://www.hcvguidelines.org/</a:t>
            </a:r>
            <a:endParaRPr b="0" i="0" sz="1400" u="none" cap="none" strike="noStrike">
              <a:solidFill>
                <a:srgbClr val="000000"/>
              </a:solidFill>
              <a:latin typeface="Arial"/>
              <a:ea typeface="Arial"/>
              <a:cs typeface="Arial"/>
              <a:sym typeface="Arial"/>
            </a:endParaRPr>
          </a:p>
        </p:txBody>
      </p:sp>
    </p:spTree>
  </p:cSld>
  <p:clrMapOvr>
    <a:masterClrMapping/>
  </p:clrMapOvr>
  <p:transition spd="slow">
    <p:fade/>
  </p:transition>
</p:sld>
</file>

<file path=ppt/theme/theme1.xml><?xml version="1.0" encoding="utf-8"?>
<a:theme xmlns:a="http://schemas.openxmlformats.org/drawingml/2006/main" xmlns:r="http://schemas.openxmlformats.org/officeDocument/2006/relationships" name="6_Custom Design">
  <a:themeElements>
    <a:clrScheme name="AETC Template">
      <a:dk1>
        <a:srgbClr val="222222"/>
      </a:dk1>
      <a:lt1>
        <a:srgbClr val="FFFFFF"/>
      </a:lt1>
      <a:dk2>
        <a:srgbClr val="1C3768"/>
      </a:dk2>
      <a:lt2>
        <a:srgbClr val="F8F6F0"/>
      </a:lt2>
      <a:accent1>
        <a:srgbClr val="0053A6"/>
      </a:accent1>
      <a:accent2>
        <a:srgbClr val="8096B6"/>
      </a:accent2>
      <a:accent3>
        <a:srgbClr val="A01813"/>
      </a:accent3>
      <a:accent4>
        <a:srgbClr val="D62027"/>
      </a:accent4>
      <a:accent5>
        <a:srgbClr val="DDDCD3"/>
      </a:accent5>
      <a:accent6>
        <a:srgbClr val="FFFFFF"/>
      </a:accent6>
      <a:hlink>
        <a:srgbClr val="0053A6"/>
      </a:hlink>
      <a:folHlink>
        <a:srgbClr val="7F95B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Content slide master">
  <a:themeElements>
    <a:clrScheme name="AETC">
      <a:dk1>
        <a:srgbClr val="222222"/>
      </a:dk1>
      <a:lt1>
        <a:srgbClr val="FFFFFF"/>
      </a:lt1>
      <a:dk2>
        <a:srgbClr val="1C3768"/>
      </a:dk2>
      <a:lt2>
        <a:srgbClr val="D6D6D6"/>
      </a:lt2>
      <a:accent1>
        <a:srgbClr val="F1A21F"/>
      </a:accent1>
      <a:accent2>
        <a:srgbClr val="8F3E97"/>
      </a:accent2>
      <a:accent3>
        <a:srgbClr val="1EB24B"/>
      </a:accent3>
      <a:accent4>
        <a:srgbClr val="0054A6"/>
      </a:accent4>
      <a:accent5>
        <a:srgbClr val="F37520"/>
      </a:accent5>
      <a:accent6>
        <a:srgbClr val="D6201A"/>
      </a:accent6>
      <a:hlink>
        <a:srgbClr val="478FCC"/>
      </a:hlink>
      <a:folHlink>
        <a:srgbClr val="677983"/>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Nelson, John</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0x0101001BE52367AE689248AFFD0091572BDB88</vt:lpwstr>
  </property>
</Properties>
</file>