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64D7091-EC41-4DC5-860B-B51D228856A3}">
  <a:tblStyle styleId="{B64D7091-EC41-4DC5-860B-B51D228856A3}"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09" name="Google Shape;109;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0" name="Google Shape;11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2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75" name="Google Shape;175;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6" name="Google Shape;176;p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06" name="Google Shape;206;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7" name="Google Shape;207;p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13" name="Google Shape;213;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4" name="Google Shape;214;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3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20" name="Google Shape;220;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1" name="Google Shape;221;p3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3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27" name="Google Shape;227;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8" name="Google Shape;228;p3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3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48" name="Google Shape;248;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9" name="Google Shape;249;p3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67" name="Google Shape;267;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68" name="Google Shape;268;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3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74" name="Google Shape;274;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5" name="Google Shape;275;p3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4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81" name="Google Shape;281;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82" name="Google Shape;282;p4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4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88" name="Google Shape;288;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89" name="Google Shape;289;p4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16" name="Google Shape;116;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7" name="Google Shape;117;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p4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95" name="Google Shape;295;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96" name="Google Shape;296;p4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4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18" name="Google Shape;318;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19" name="Google Shape;319;p4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4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25" name="Google Shape;325;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26" name="Google Shape;326;p4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5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32" name="Google Shape;332;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33" name="Google Shape;333;p5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5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38" name="Google Shape;338;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39" name="Google Shape;339;p5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5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45" name="Google Shape;34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46" name="Google Shape;346;p5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5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52" name="Google Shape;352;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53" name="Google Shape;353;p5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5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59" name="Google Shape;359;p5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0" name="Google Shape;360;p5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6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66" name="Google Shape;366;p6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7" name="Google Shape;367;p6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p6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73" name="Google Shape;373;p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74" name="Google Shape;374;p6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23" name="Google Shape;12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4" name="Google Shape;124;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p6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80" name="Google Shape;380;p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1" name="Google Shape;381;p6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p6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87" name="Google Shape;387;p6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8" name="Google Shape;388;p6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p7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94" name="Google Shape;394;p7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95" name="Google Shape;395;p7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7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01" name="Google Shape;401;p7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2" name="Google Shape;402;p7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30" name="Google Shape;130;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1" name="Google Shape;131;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39" name="Google Shape;139;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0" name="Google Shape;140;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47" name="Google Shape;147;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8" name="Google Shape;148;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54" name="Google Shape;15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5" name="Google Shape;155;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61" name="Google Shape;161;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2" name="Google Shape;162;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68" name="Google Shape;168;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9" name="Google Shape;169;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4" name="Shape 24"/>
        <p:cNvGrpSpPr/>
        <p:nvPr/>
      </p:nvGrpSpPr>
      <p:grpSpPr>
        <a:xfrm>
          <a:off x="0" y="0"/>
          <a:ext cx="0" cy="0"/>
          <a:chOff x="0" y="0"/>
          <a:chExt cx="0" cy="0"/>
        </a:xfrm>
      </p:grpSpPr>
      <p:grpSp>
        <p:nvGrpSpPr>
          <p:cNvPr id="25" name="Google Shape;25;p2"/>
          <p:cNvGrpSpPr/>
          <p:nvPr/>
        </p:nvGrpSpPr>
        <p:grpSpPr>
          <a:xfrm>
            <a:off x="319088" y="1752600"/>
            <a:ext cx="8824912" cy="5129213"/>
            <a:chOff x="201" y="1104"/>
            <a:chExt cx="5559" cy="3231"/>
          </a:xfrm>
        </p:grpSpPr>
        <p:sp>
          <p:nvSpPr>
            <p:cNvPr id="26" name="Google Shape;26;p2"/>
            <p:cNvSpPr/>
            <p:nvPr/>
          </p:nvSpPr>
          <p:spPr>
            <a:xfrm>
              <a:off x="210" y="1104"/>
              <a:ext cx="5550" cy="3216"/>
            </a:xfrm>
            <a:custGeom>
              <a:rect b="b" l="l" r="r" t="t"/>
              <a:pathLst>
                <a:path extrusionOk="0" h="120000" w="120000">
                  <a:moveTo>
                    <a:pt x="7243" y="0"/>
                  </a:moveTo>
                  <a:lnTo>
                    <a:pt x="7200" y="48134"/>
                  </a:lnTo>
                  <a:lnTo>
                    <a:pt x="0" y="48134"/>
                  </a:lnTo>
                  <a:lnTo>
                    <a:pt x="129" y="119776"/>
                  </a:lnTo>
                  <a:lnTo>
                    <a:pt x="120000" y="120000"/>
                  </a:lnTo>
                  <a:lnTo>
                    <a:pt x="120000" y="0"/>
                  </a:lnTo>
                  <a:lnTo>
                    <a:pt x="7243" y="0"/>
                  </a:lnTo>
                  <a:lnTo>
                    <a:pt x="7243" y="0"/>
                  </a:lnTo>
                  <a:close/>
                </a:path>
              </a:pathLst>
            </a:custGeom>
            <a:solidFill>
              <a:schemeClr val="dk1">
                <a:alpha val="39607"/>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27" name="Google Shape;27;p2"/>
            <p:cNvSpPr/>
            <p:nvPr/>
          </p:nvSpPr>
          <p:spPr>
            <a:xfrm>
              <a:off x="528" y="2400"/>
              <a:ext cx="5232" cy="1920"/>
            </a:xfrm>
            <a:custGeom>
              <a:rect b="b" l="l" r="r" t="t"/>
              <a:pathLst>
                <a:path extrusionOk="0" h="120000" w="120000">
                  <a:moveTo>
                    <a:pt x="0" y="0"/>
                  </a:moveTo>
                  <a:lnTo>
                    <a:pt x="0" y="120000"/>
                  </a:lnTo>
                  <a:lnTo>
                    <a:pt x="120000" y="120000"/>
                  </a:lnTo>
                  <a:lnTo>
                    <a:pt x="120000" y="0"/>
                  </a:lnTo>
                  <a:lnTo>
                    <a:pt x="0" y="0"/>
                  </a:lnTo>
                  <a:lnTo>
                    <a:pt x="0" y="0"/>
                  </a:lnTo>
                  <a:close/>
                </a:path>
              </a:pathLst>
            </a:custGeom>
            <a:solidFill>
              <a:schemeClr val="dk1">
                <a:alpha val="2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28" name="Google Shape;28;p2"/>
            <p:cNvSpPr/>
            <p:nvPr/>
          </p:nvSpPr>
          <p:spPr>
            <a:xfrm>
              <a:off x="201" y="2377"/>
              <a:ext cx="3455" cy="29"/>
            </a:xfrm>
            <a:custGeom>
              <a:rect b="b" l="l" r="r" t="t"/>
              <a:pathLst>
                <a:path extrusionOk="0" h="120000" w="120000">
                  <a:moveTo>
                    <a:pt x="0" y="0"/>
                  </a:moveTo>
                  <a:lnTo>
                    <a:pt x="0" y="120000"/>
                  </a:lnTo>
                  <a:lnTo>
                    <a:pt x="120000" y="120000"/>
                  </a:lnTo>
                  <a:lnTo>
                    <a:pt x="120000" y="0"/>
                  </a:lnTo>
                  <a:lnTo>
                    <a:pt x="0" y="0"/>
                  </a:lnTo>
                  <a:lnTo>
                    <a:pt x="0" y="0"/>
                  </a:lnTo>
                  <a:close/>
                </a:path>
              </a:pathLst>
            </a:custGeom>
            <a:gradFill>
              <a:gsLst>
                <a:gs pos="0">
                  <a:srgbClr val="006600">
                    <a:alpha val="0"/>
                  </a:srgbClr>
                </a:gs>
                <a:gs pos="100000">
                  <a:srgbClr val="005D00"/>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29" name="Google Shape;29;p2"/>
            <p:cNvSpPr/>
            <p:nvPr/>
          </p:nvSpPr>
          <p:spPr>
            <a:xfrm>
              <a:off x="528" y="1104"/>
              <a:ext cx="4894" cy="29"/>
            </a:xfrm>
            <a:custGeom>
              <a:rect b="b" l="l" r="r" t="t"/>
              <a:pathLst>
                <a:path extrusionOk="0" h="120000" w="120000">
                  <a:moveTo>
                    <a:pt x="0" y="0"/>
                  </a:moveTo>
                  <a:lnTo>
                    <a:pt x="0" y="120000"/>
                  </a:lnTo>
                  <a:lnTo>
                    <a:pt x="120000" y="120000"/>
                  </a:lnTo>
                  <a:lnTo>
                    <a:pt x="120000" y="0"/>
                  </a:lnTo>
                  <a:lnTo>
                    <a:pt x="0" y="0"/>
                  </a:lnTo>
                  <a:lnTo>
                    <a:pt x="0" y="0"/>
                  </a:lnTo>
                  <a:close/>
                </a:path>
              </a:pathLst>
            </a:custGeom>
            <a:gradFill>
              <a:gsLst>
                <a:gs pos="0">
                  <a:srgbClr val="006600">
                    <a:alpha val="0"/>
                  </a:srgbClr>
                </a:gs>
                <a:gs pos="100000">
                  <a:srgbClr val="005D00"/>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30" name="Google Shape;30;p2"/>
            <p:cNvSpPr/>
            <p:nvPr/>
          </p:nvSpPr>
          <p:spPr>
            <a:xfrm>
              <a:off x="201" y="2377"/>
              <a:ext cx="30" cy="1958"/>
            </a:xfrm>
            <a:custGeom>
              <a:rect b="b" l="l" r="r" t="t"/>
              <a:pathLst>
                <a:path extrusionOk="0" h="120000" w="120000">
                  <a:moveTo>
                    <a:pt x="0" y="0"/>
                  </a:moveTo>
                  <a:lnTo>
                    <a:pt x="0" y="119999"/>
                  </a:lnTo>
                  <a:lnTo>
                    <a:pt x="116000" y="119999"/>
                  </a:lnTo>
                  <a:lnTo>
                    <a:pt x="120000" y="2288"/>
                  </a:lnTo>
                  <a:lnTo>
                    <a:pt x="0" y="0"/>
                  </a:lnTo>
                  <a:lnTo>
                    <a:pt x="0" y="0"/>
                  </a:lnTo>
                  <a:close/>
                </a:path>
              </a:pathLst>
            </a:custGeom>
            <a:gradFill>
              <a:gsLst>
                <a:gs pos="0">
                  <a:srgbClr val="628562"/>
                </a:gs>
                <a:gs pos="100000">
                  <a:srgbClr val="006600">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31" name="Google Shape;31;p2"/>
            <p:cNvSpPr/>
            <p:nvPr/>
          </p:nvSpPr>
          <p:spPr>
            <a:xfrm>
              <a:off x="528" y="1104"/>
              <a:ext cx="29" cy="3225"/>
            </a:xfrm>
            <a:custGeom>
              <a:rect b="b" l="l" r="r" t="t"/>
              <a:pathLst>
                <a:path extrusionOk="0" h="120000" w="120000">
                  <a:moveTo>
                    <a:pt x="0" y="0"/>
                  </a:moveTo>
                  <a:lnTo>
                    <a:pt x="0" y="120000"/>
                  </a:lnTo>
                  <a:lnTo>
                    <a:pt x="120000" y="120000"/>
                  </a:lnTo>
                  <a:lnTo>
                    <a:pt x="111724" y="1499"/>
                  </a:lnTo>
                  <a:lnTo>
                    <a:pt x="0" y="0"/>
                  </a:lnTo>
                  <a:lnTo>
                    <a:pt x="0" y="0"/>
                  </a:lnTo>
                  <a:close/>
                </a:path>
              </a:pathLst>
            </a:custGeom>
            <a:gradFill>
              <a:gsLst>
                <a:gs pos="0">
                  <a:srgbClr val="628562"/>
                </a:gs>
                <a:gs pos="100000">
                  <a:srgbClr val="006600">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grpSp>
      <p:sp>
        <p:nvSpPr>
          <p:cNvPr id="32" name="Google Shape;32;p2"/>
          <p:cNvSpPr txBox="1"/>
          <p:nvPr>
            <p:ph type="ctrTitle"/>
          </p:nvPr>
        </p:nvSpPr>
        <p:spPr>
          <a:xfrm>
            <a:off x="990600" y="1905000"/>
            <a:ext cx="7772400" cy="173672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54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33" name="Google Shape;33;p2"/>
          <p:cNvSpPr txBox="1"/>
          <p:nvPr>
            <p:ph idx="1" type="subTitle"/>
          </p:nvPr>
        </p:nvSpPr>
        <p:spPr>
          <a:xfrm>
            <a:off x="990600" y="3962400"/>
            <a:ext cx="6781800" cy="17526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hlink"/>
              </a:buClr>
              <a:buSzPts val="3200"/>
              <a:buFont typeface="Noto Sans Symbols"/>
              <a:buNone/>
              <a:defRPr b="0" i="0" sz="3200" u="none" cap="none" strike="noStrike">
                <a:solidFill>
                  <a:schemeClr val="lt1"/>
                </a:solidFill>
                <a:latin typeface="Arial"/>
                <a:ea typeface="Arial"/>
                <a:cs typeface="Arial"/>
                <a:sym typeface="Arial"/>
              </a:defRPr>
            </a:lvl1pPr>
            <a:lvl2pPr indent="-285750" lvl="1" marL="742950" marR="0" rtl="0" algn="l">
              <a:spcBef>
                <a:spcPts val="560"/>
              </a:spcBef>
              <a:spcAft>
                <a:spcPts val="0"/>
              </a:spcAft>
              <a:buClr>
                <a:schemeClr val="accent2"/>
              </a:buClr>
              <a:buSzPts val="2800"/>
              <a:buFont typeface="Noto Sans Symbols"/>
              <a:buChar char="▪"/>
              <a:defRPr b="0" i="0" sz="2800" u="none" cap="none" strike="noStrike">
                <a:solidFill>
                  <a:schemeClr val="lt1"/>
                </a:solidFill>
                <a:latin typeface="Arial"/>
                <a:ea typeface="Arial"/>
                <a:cs typeface="Arial"/>
                <a:sym typeface="Arial"/>
              </a:defRPr>
            </a:lvl2pPr>
            <a:lvl3pPr indent="-228600" lvl="2" marL="11430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3pPr>
            <a:lvl4pPr indent="-228600" lvl="3" marL="16002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4pPr>
            <a:lvl5pPr indent="-228600" lvl="4" marL="20574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5pPr>
            <a:lvl6pPr indent="-228600" lvl="5" marL="2514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6pPr>
            <a:lvl7pPr indent="-228600" lvl="6" marL="29718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7pPr>
            <a:lvl8pPr indent="-228600" lvl="7" marL="34290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8pPr>
            <a:lvl9pPr indent="-228600" lvl="8" marL="38862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9pPr>
          </a:lstStyle>
          <a:p/>
        </p:txBody>
      </p:sp>
      <p:sp>
        <p:nvSpPr>
          <p:cNvPr id="34" name="Google Shape;34;p2"/>
          <p:cNvSpPr txBox="1"/>
          <p:nvPr>
            <p:ph idx="10" type="dt"/>
          </p:nvPr>
        </p:nvSpPr>
        <p:spPr>
          <a:xfrm>
            <a:off x="9906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35" name="Google Shape;35;p2"/>
          <p:cNvSpPr txBox="1"/>
          <p:nvPr>
            <p:ph idx="11" type="ftr"/>
          </p:nvPr>
        </p:nvSpPr>
        <p:spPr>
          <a:xfrm>
            <a:off x="3468688"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36" name="Google Shape;36;p2"/>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8" name="Shape 88"/>
        <p:cNvGrpSpPr/>
        <p:nvPr/>
      </p:nvGrpSpPr>
      <p:grpSpPr>
        <a:xfrm>
          <a:off x="0" y="0"/>
          <a:ext cx="0" cy="0"/>
          <a:chOff x="0" y="0"/>
          <a:chExt cx="0" cy="0"/>
        </a:xfrm>
      </p:grpSpPr>
      <p:sp>
        <p:nvSpPr>
          <p:cNvPr id="89" name="Google Shape;89;p11"/>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90" name="Google Shape;90;p11"/>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hlink"/>
              </a:buClr>
              <a:buSzPts val="1400"/>
              <a:buFont typeface="Noto Sans Symbols"/>
              <a:buNone/>
              <a:defRPr b="0" i="0" sz="3200" u="none" cap="none" strike="noStrike">
                <a:solidFill>
                  <a:schemeClr val="lt1"/>
                </a:solidFill>
                <a:latin typeface="Arial"/>
                <a:ea typeface="Arial"/>
                <a:cs typeface="Arial"/>
                <a:sym typeface="Arial"/>
              </a:defRPr>
            </a:lvl1pPr>
            <a:lvl2pPr indent="0" lvl="1" marL="457200" marR="0" rtl="0" algn="l">
              <a:spcBef>
                <a:spcPts val="560"/>
              </a:spcBef>
              <a:spcAft>
                <a:spcPts val="0"/>
              </a:spcAft>
              <a:buClr>
                <a:schemeClr val="accent2"/>
              </a:buClr>
              <a:buSzPts val="1400"/>
              <a:buFont typeface="Noto Sans Symbols"/>
              <a:buNone/>
              <a:defRPr b="0" i="0" sz="2800" u="none" cap="none" strike="noStrike">
                <a:solidFill>
                  <a:schemeClr val="lt1"/>
                </a:solidFill>
                <a:latin typeface="Arial"/>
                <a:ea typeface="Arial"/>
                <a:cs typeface="Arial"/>
                <a:sym typeface="Arial"/>
              </a:defRPr>
            </a:lvl2pPr>
            <a:lvl3pPr indent="0" lvl="2" marL="914400" marR="0" rtl="0" algn="l">
              <a:spcBef>
                <a:spcPts val="480"/>
              </a:spcBef>
              <a:spcAft>
                <a:spcPts val="0"/>
              </a:spcAft>
              <a:buClr>
                <a:schemeClr val="hlink"/>
              </a:buClr>
              <a:buSzPts val="1400"/>
              <a:buFont typeface="Noto Sans Symbols"/>
              <a:buNone/>
              <a:defRPr b="0" i="0" sz="2400" u="none" cap="none" strike="noStrike">
                <a:solidFill>
                  <a:schemeClr val="lt1"/>
                </a:solidFill>
                <a:latin typeface="Arial"/>
                <a:ea typeface="Arial"/>
                <a:cs typeface="Arial"/>
                <a:sym typeface="Arial"/>
              </a:defRPr>
            </a:lvl3pPr>
            <a:lvl4pPr indent="0" lvl="3" marL="1371600" marR="0" rtl="0" algn="l">
              <a:spcBef>
                <a:spcPts val="400"/>
              </a:spcBef>
              <a:spcAft>
                <a:spcPts val="0"/>
              </a:spcAft>
              <a:buClr>
                <a:schemeClr val="accent2"/>
              </a:buClr>
              <a:buSzPts val="1400"/>
              <a:buFont typeface="Noto Sans Symbols"/>
              <a:buNone/>
              <a:defRPr b="0" i="0" sz="2000" u="none" cap="none" strike="noStrike">
                <a:solidFill>
                  <a:schemeClr val="lt1"/>
                </a:solidFill>
                <a:latin typeface="Arial"/>
                <a:ea typeface="Arial"/>
                <a:cs typeface="Arial"/>
                <a:sym typeface="Arial"/>
              </a:defRPr>
            </a:lvl4pPr>
            <a:lvl5pPr indent="0" lvl="4" marL="1828800" marR="0" rtl="0" algn="l">
              <a:spcBef>
                <a:spcPts val="400"/>
              </a:spcBef>
              <a:spcAft>
                <a:spcPts val="0"/>
              </a:spcAft>
              <a:buClr>
                <a:schemeClr val="hlink"/>
              </a:buClr>
              <a:buSzPts val="1400"/>
              <a:buFont typeface="Noto Sans Symbols"/>
              <a:buNone/>
              <a:defRPr b="0" i="0" sz="2000" u="none" cap="none" strike="noStrike">
                <a:solidFill>
                  <a:schemeClr val="lt1"/>
                </a:solidFill>
                <a:latin typeface="Arial"/>
                <a:ea typeface="Arial"/>
                <a:cs typeface="Arial"/>
                <a:sym typeface="Arial"/>
              </a:defRPr>
            </a:lvl5pPr>
            <a:lvl6pPr indent="0" lvl="5" marL="2286000" marR="0" rtl="0" algn="l">
              <a:spcBef>
                <a:spcPts val="400"/>
              </a:spcBef>
              <a:spcAft>
                <a:spcPts val="0"/>
              </a:spcAft>
              <a:buClr>
                <a:schemeClr val="hlink"/>
              </a:buClr>
              <a:buSzPts val="1400"/>
              <a:buFont typeface="Noto Sans Symbols"/>
              <a:buNone/>
              <a:defRPr b="0" i="0" sz="2000" u="none" cap="none" strike="noStrike">
                <a:solidFill>
                  <a:schemeClr val="lt1"/>
                </a:solidFill>
                <a:latin typeface="Arial"/>
                <a:ea typeface="Arial"/>
                <a:cs typeface="Arial"/>
                <a:sym typeface="Arial"/>
              </a:defRPr>
            </a:lvl6pPr>
            <a:lvl7pPr indent="0" lvl="6" marL="2743200" marR="0" rtl="0" algn="l">
              <a:spcBef>
                <a:spcPts val="400"/>
              </a:spcBef>
              <a:spcAft>
                <a:spcPts val="0"/>
              </a:spcAft>
              <a:buClr>
                <a:schemeClr val="hlink"/>
              </a:buClr>
              <a:buSzPts val="1400"/>
              <a:buFont typeface="Noto Sans Symbols"/>
              <a:buNone/>
              <a:defRPr b="0" i="0" sz="2000" u="none" cap="none" strike="noStrike">
                <a:solidFill>
                  <a:schemeClr val="lt1"/>
                </a:solidFill>
                <a:latin typeface="Arial"/>
                <a:ea typeface="Arial"/>
                <a:cs typeface="Arial"/>
                <a:sym typeface="Arial"/>
              </a:defRPr>
            </a:lvl7pPr>
            <a:lvl8pPr indent="0" lvl="7" marL="3200400" marR="0" rtl="0" algn="l">
              <a:spcBef>
                <a:spcPts val="400"/>
              </a:spcBef>
              <a:spcAft>
                <a:spcPts val="0"/>
              </a:spcAft>
              <a:buClr>
                <a:schemeClr val="hlink"/>
              </a:buClr>
              <a:buSzPts val="1400"/>
              <a:buFont typeface="Noto Sans Symbols"/>
              <a:buNone/>
              <a:defRPr b="0" i="0" sz="2000" u="none" cap="none" strike="noStrike">
                <a:solidFill>
                  <a:schemeClr val="lt1"/>
                </a:solidFill>
                <a:latin typeface="Arial"/>
                <a:ea typeface="Arial"/>
                <a:cs typeface="Arial"/>
                <a:sym typeface="Arial"/>
              </a:defRPr>
            </a:lvl8pPr>
            <a:lvl9pPr indent="0" lvl="8" marL="3657600" marR="0" rtl="0" algn="l">
              <a:spcBef>
                <a:spcPts val="400"/>
              </a:spcBef>
              <a:spcAft>
                <a:spcPts val="0"/>
              </a:spcAft>
              <a:buClr>
                <a:schemeClr val="hlink"/>
              </a:buClr>
              <a:buSzPts val="1400"/>
              <a:buFont typeface="Noto Sans Symbols"/>
              <a:buNone/>
              <a:defRPr b="0" i="0" sz="2000" u="none" cap="none" strike="noStrike">
                <a:solidFill>
                  <a:schemeClr val="lt1"/>
                </a:solidFill>
                <a:latin typeface="Arial"/>
                <a:ea typeface="Arial"/>
                <a:cs typeface="Arial"/>
                <a:sym typeface="Arial"/>
              </a:defRPr>
            </a:lvl9pPr>
          </a:lstStyle>
          <a:p/>
        </p:txBody>
      </p:sp>
      <p:sp>
        <p:nvSpPr>
          <p:cNvPr id="91" name="Google Shape;91;p11"/>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hlink"/>
              </a:buClr>
              <a:buSzPts val="3200"/>
              <a:buFont typeface="Noto Sans Symbols"/>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accent2"/>
              </a:buClr>
              <a:buSzPts val="2800"/>
              <a:buFont typeface="Noto Sans Symbols"/>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hlink"/>
              </a:buClr>
              <a:buSzPts val="2400"/>
              <a:buFont typeface="Noto Sans Symbols"/>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accent2"/>
              </a:buClr>
              <a:buSzPts val="2000"/>
              <a:buFont typeface="Noto Sans Symbols"/>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9pPr>
          </a:lstStyle>
          <a:p/>
        </p:txBody>
      </p:sp>
      <p:sp>
        <p:nvSpPr>
          <p:cNvPr id="92" name="Google Shape;92;p11"/>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93" name="Google Shape;93;p11"/>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94" name="Google Shape;94;p11"/>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5" name="Shape 95"/>
        <p:cNvGrpSpPr/>
        <p:nvPr/>
      </p:nvGrpSpPr>
      <p:grpSpPr>
        <a:xfrm>
          <a:off x="0" y="0"/>
          <a:ext cx="0" cy="0"/>
          <a:chOff x="0" y="0"/>
          <a:chExt cx="0" cy="0"/>
        </a:xfrm>
      </p:grpSpPr>
      <p:sp>
        <p:nvSpPr>
          <p:cNvPr id="96" name="Google Shape;96;p12"/>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97" name="Google Shape;97;p12"/>
          <p:cNvSpPr txBox="1"/>
          <p:nvPr>
            <p:ph idx="1" type="body"/>
          </p:nvPr>
        </p:nvSpPr>
        <p:spPr>
          <a:xfrm rot="5400000">
            <a:off x="2746375" y="-3175"/>
            <a:ext cx="4191000" cy="8007350"/>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hlink"/>
              </a:buClr>
              <a:buSzPts val="320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accent2"/>
              </a:buClr>
              <a:buSzPts val="28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9pPr>
          </a:lstStyle>
          <a:p/>
        </p:txBody>
      </p:sp>
      <p:sp>
        <p:nvSpPr>
          <p:cNvPr id="98" name="Google Shape;98;p12"/>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99" name="Google Shape;99;p12"/>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00" name="Google Shape;100;p12"/>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1" name="Shape 101"/>
        <p:cNvGrpSpPr/>
        <p:nvPr/>
      </p:nvGrpSpPr>
      <p:grpSpPr>
        <a:xfrm>
          <a:off x="0" y="0"/>
          <a:ext cx="0" cy="0"/>
          <a:chOff x="0" y="0"/>
          <a:chExt cx="0" cy="0"/>
        </a:xfrm>
      </p:grpSpPr>
      <p:sp>
        <p:nvSpPr>
          <p:cNvPr id="102" name="Google Shape;102;p13"/>
          <p:cNvSpPr txBox="1"/>
          <p:nvPr>
            <p:ph type="title"/>
          </p:nvPr>
        </p:nvSpPr>
        <p:spPr>
          <a:xfrm rot="5400000">
            <a:off x="4871244" y="2121694"/>
            <a:ext cx="5851525" cy="2097087"/>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103" name="Google Shape;103;p13"/>
          <p:cNvSpPr txBox="1"/>
          <p:nvPr>
            <p:ph idx="1" type="body"/>
          </p:nvPr>
        </p:nvSpPr>
        <p:spPr>
          <a:xfrm rot="5400000">
            <a:off x="600869" y="100806"/>
            <a:ext cx="5851525" cy="613886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hlink"/>
              </a:buClr>
              <a:buSzPts val="320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accent2"/>
              </a:buClr>
              <a:buSzPts val="28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9pPr>
          </a:lstStyle>
          <a:p/>
        </p:txBody>
      </p:sp>
      <p:sp>
        <p:nvSpPr>
          <p:cNvPr id="104" name="Google Shape;104;p13"/>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05" name="Google Shape;105;p13"/>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06" name="Google Shape;106;p13"/>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7" name="Shape 37"/>
        <p:cNvGrpSpPr/>
        <p:nvPr/>
      </p:nvGrpSpPr>
      <p:grpSpPr>
        <a:xfrm>
          <a:off x="0" y="0"/>
          <a:ext cx="0" cy="0"/>
          <a:chOff x="0" y="0"/>
          <a:chExt cx="0" cy="0"/>
        </a:xfrm>
      </p:grpSpPr>
      <p:sp>
        <p:nvSpPr>
          <p:cNvPr id="38" name="Google Shape;38;p3"/>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39" name="Google Shape;39;p3"/>
          <p:cNvSpPr txBox="1"/>
          <p:nvPr>
            <p:ph idx="1" type="body"/>
          </p:nvPr>
        </p:nvSpPr>
        <p:spPr>
          <a:xfrm>
            <a:off x="838200" y="1905000"/>
            <a:ext cx="8007350" cy="4191000"/>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hlink"/>
              </a:buClr>
              <a:buSzPts val="320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accent2"/>
              </a:buClr>
              <a:buSzPts val="28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9pPr>
          </a:lstStyle>
          <a:p/>
        </p:txBody>
      </p:sp>
      <p:sp>
        <p:nvSpPr>
          <p:cNvPr id="40" name="Google Shape;40;p3"/>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41" name="Google Shape;41;p3"/>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42" name="Google Shape;42;p3"/>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4"/>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45" name="Google Shape;45;p4"/>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46" name="Google Shape;46;p4"/>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47" name="Google Shape;47;p4"/>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Text" type="objAndTx">
  <p:cSld name="OBJECT_AND_TEXT">
    <p:spTree>
      <p:nvGrpSpPr>
        <p:cNvPr id="48" name="Shape 48"/>
        <p:cNvGrpSpPr/>
        <p:nvPr/>
      </p:nvGrpSpPr>
      <p:grpSpPr>
        <a:xfrm>
          <a:off x="0" y="0"/>
          <a:ext cx="0" cy="0"/>
          <a:chOff x="0" y="0"/>
          <a:chExt cx="0" cy="0"/>
        </a:xfrm>
      </p:grpSpPr>
      <p:sp>
        <p:nvSpPr>
          <p:cNvPr id="49" name="Google Shape;49;p5"/>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50" name="Google Shape;50;p5"/>
          <p:cNvSpPr txBox="1"/>
          <p:nvPr>
            <p:ph idx="1" type="body"/>
          </p:nvPr>
        </p:nvSpPr>
        <p:spPr>
          <a:xfrm>
            <a:off x="838200" y="1905000"/>
            <a:ext cx="3927475" cy="4191000"/>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hlink"/>
              </a:buClr>
              <a:buSzPts val="320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accent2"/>
              </a:buClr>
              <a:buSzPts val="28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9pPr>
          </a:lstStyle>
          <a:p/>
        </p:txBody>
      </p:sp>
      <p:sp>
        <p:nvSpPr>
          <p:cNvPr id="51" name="Google Shape;51;p5"/>
          <p:cNvSpPr txBox="1"/>
          <p:nvPr>
            <p:ph idx="2" type="body"/>
          </p:nvPr>
        </p:nvSpPr>
        <p:spPr>
          <a:xfrm>
            <a:off x="4918075" y="1905000"/>
            <a:ext cx="3927475" cy="4191000"/>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hlink"/>
              </a:buClr>
              <a:buSzPts val="320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accent2"/>
              </a:buClr>
              <a:buSzPts val="28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9pPr>
          </a:lstStyle>
          <a:p/>
        </p:txBody>
      </p:sp>
      <p:sp>
        <p:nvSpPr>
          <p:cNvPr id="52" name="Google Shape;52;p5"/>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53" name="Google Shape;53;p5"/>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54" name="Google Shape;54;p5"/>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
        <p:nvSpPr>
          <p:cNvPr id="56" name="Google Shape;56;p6"/>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57" name="Google Shape;57;p6"/>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58" name="Google Shape;58;p6"/>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9" name="Shape 59"/>
        <p:cNvGrpSpPr/>
        <p:nvPr/>
      </p:nvGrpSpPr>
      <p:grpSpPr>
        <a:xfrm>
          <a:off x="0" y="0"/>
          <a:ext cx="0" cy="0"/>
          <a:chOff x="0" y="0"/>
          <a:chExt cx="0" cy="0"/>
        </a:xfrm>
      </p:grpSpPr>
      <p:sp>
        <p:nvSpPr>
          <p:cNvPr id="60" name="Google Shape;60;p7"/>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61" name="Google Shape;61;p7"/>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hlink"/>
              </a:buClr>
              <a:buSzPts val="3200"/>
              <a:buFont typeface="Noto Sans Symbols"/>
              <a:buNone/>
              <a:defRPr b="0" i="0" sz="2000" u="none" cap="none" strike="noStrike">
                <a:solidFill>
                  <a:schemeClr val="lt1"/>
                </a:solidFill>
                <a:latin typeface="Arial"/>
                <a:ea typeface="Arial"/>
                <a:cs typeface="Arial"/>
                <a:sym typeface="Arial"/>
              </a:defRPr>
            </a:lvl1pPr>
            <a:lvl2pPr indent="-228600" lvl="1" marL="914400" marR="0" rtl="0" algn="l">
              <a:spcBef>
                <a:spcPts val="360"/>
              </a:spcBef>
              <a:spcAft>
                <a:spcPts val="0"/>
              </a:spcAft>
              <a:buClr>
                <a:schemeClr val="accent2"/>
              </a:buClr>
              <a:buSzPts val="2800"/>
              <a:buFont typeface="Noto Sans Symbols"/>
              <a:buNone/>
              <a:defRPr b="0" i="0" sz="1800" u="none" cap="none" strike="noStrike">
                <a:solidFill>
                  <a:schemeClr val="lt1"/>
                </a:solidFill>
                <a:latin typeface="Arial"/>
                <a:ea typeface="Arial"/>
                <a:cs typeface="Arial"/>
                <a:sym typeface="Arial"/>
              </a:defRPr>
            </a:lvl2pPr>
            <a:lvl3pPr indent="-228600" lvl="2" marL="1371600" marR="0" rtl="0" algn="l">
              <a:spcBef>
                <a:spcPts val="320"/>
              </a:spcBef>
              <a:spcAft>
                <a:spcPts val="0"/>
              </a:spcAft>
              <a:buClr>
                <a:schemeClr val="hlink"/>
              </a:buClr>
              <a:buSzPts val="2400"/>
              <a:buFont typeface="Noto Sans Symbols"/>
              <a:buNone/>
              <a:defRPr b="0" i="0" sz="1600" u="none" cap="none" strike="noStrike">
                <a:solidFill>
                  <a:schemeClr val="lt1"/>
                </a:solidFill>
                <a:latin typeface="Arial"/>
                <a:ea typeface="Arial"/>
                <a:cs typeface="Arial"/>
                <a:sym typeface="Arial"/>
              </a:defRPr>
            </a:lvl3pPr>
            <a:lvl4pPr indent="-228600" lvl="3" marL="1828800" marR="0" rtl="0" algn="l">
              <a:spcBef>
                <a:spcPts val="280"/>
              </a:spcBef>
              <a:spcAft>
                <a:spcPts val="0"/>
              </a:spcAft>
              <a:buClr>
                <a:schemeClr val="accent2"/>
              </a:buClr>
              <a:buSzPts val="2000"/>
              <a:buFont typeface="Noto Sans Symbols"/>
              <a:buNone/>
              <a:defRPr b="0" i="0" sz="1400" u="none" cap="none" strike="noStrike">
                <a:solidFill>
                  <a:schemeClr val="lt1"/>
                </a:solidFill>
                <a:latin typeface="Arial"/>
                <a:ea typeface="Arial"/>
                <a:cs typeface="Arial"/>
                <a:sym typeface="Arial"/>
              </a:defRPr>
            </a:lvl4pPr>
            <a:lvl5pPr indent="-228600" lvl="4" marL="2286000" marR="0" rtl="0" algn="l">
              <a:spcBef>
                <a:spcPts val="280"/>
              </a:spcBef>
              <a:spcAft>
                <a:spcPts val="0"/>
              </a:spcAft>
              <a:buClr>
                <a:schemeClr val="hlink"/>
              </a:buClr>
              <a:buSzPts val="2000"/>
              <a:buFont typeface="Noto Sans Symbols"/>
              <a:buNone/>
              <a:defRPr b="0" i="0" sz="1400" u="none" cap="none" strike="noStrike">
                <a:solidFill>
                  <a:schemeClr val="lt1"/>
                </a:solidFill>
                <a:latin typeface="Arial"/>
                <a:ea typeface="Arial"/>
                <a:cs typeface="Arial"/>
                <a:sym typeface="Arial"/>
              </a:defRPr>
            </a:lvl5pPr>
            <a:lvl6pPr indent="-228600" lvl="5" marL="2743200" marR="0" rtl="0" algn="l">
              <a:spcBef>
                <a:spcPts val="280"/>
              </a:spcBef>
              <a:spcAft>
                <a:spcPts val="0"/>
              </a:spcAft>
              <a:buClr>
                <a:schemeClr val="hlink"/>
              </a:buClr>
              <a:buSzPts val="2000"/>
              <a:buFont typeface="Noto Sans Symbols"/>
              <a:buNone/>
              <a:defRPr b="0" i="0" sz="1400" u="none" cap="none" strike="noStrike">
                <a:solidFill>
                  <a:schemeClr val="lt1"/>
                </a:solidFill>
                <a:latin typeface="Arial"/>
                <a:ea typeface="Arial"/>
                <a:cs typeface="Arial"/>
                <a:sym typeface="Arial"/>
              </a:defRPr>
            </a:lvl6pPr>
            <a:lvl7pPr indent="-228600" lvl="6" marL="3200400" marR="0" rtl="0" algn="l">
              <a:spcBef>
                <a:spcPts val="280"/>
              </a:spcBef>
              <a:spcAft>
                <a:spcPts val="0"/>
              </a:spcAft>
              <a:buClr>
                <a:schemeClr val="hlink"/>
              </a:buClr>
              <a:buSzPts val="2000"/>
              <a:buFont typeface="Noto Sans Symbols"/>
              <a:buNone/>
              <a:defRPr b="0" i="0" sz="1400" u="none" cap="none" strike="noStrike">
                <a:solidFill>
                  <a:schemeClr val="lt1"/>
                </a:solidFill>
                <a:latin typeface="Arial"/>
                <a:ea typeface="Arial"/>
                <a:cs typeface="Arial"/>
                <a:sym typeface="Arial"/>
              </a:defRPr>
            </a:lvl7pPr>
            <a:lvl8pPr indent="-228600" lvl="7" marL="3657600" marR="0" rtl="0" algn="l">
              <a:spcBef>
                <a:spcPts val="280"/>
              </a:spcBef>
              <a:spcAft>
                <a:spcPts val="0"/>
              </a:spcAft>
              <a:buClr>
                <a:schemeClr val="hlink"/>
              </a:buClr>
              <a:buSzPts val="2000"/>
              <a:buFont typeface="Noto Sans Symbols"/>
              <a:buNone/>
              <a:defRPr b="0" i="0" sz="1400" u="none" cap="none" strike="noStrike">
                <a:solidFill>
                  <a:schemeClr val="lt1"/>
                </a:solidFill>
                <a:latin typeface="Arial"/>
                <a:ea typeface="Arial"/>
                <a:cs typeface="Arial"/>
                <a:sym typeface="Arial"/>
              </a:defRPr>
            </a:lvl8pPr>
            <a:lvl9pPr indent="-228600" lvl="8" marL="4114800" marR="0" rtl="0" algn="l">
              <a:spcBef>
                <a:spcPts val="280"/>
              </a:spcBef>
              <a:spcAft>
                <a:spcPts val="0"/>
              </a:spcAft>
              <a:buClr>
                <a:schemeClr val="hlink"/>
              </a:buClr>
              <a:buSzPts val="2000"/>
              <a:buFont typeface="Noto Sans Symbols"/>
              <a:buNone/>
              <a:defRPr b="0" i="0" sz="1400" u="none" cap="none" strike="noStrike">
                <a:solidFill>
                  <a:schemeClr val="lt1"/>
                </a:solidFill>
                <a:latin typeface="Arial"/>
                <a:ea typeface="Arial"/>
                <a:cs typeface="Arial"/>
                <a:sym typeface="Arial"/>
              </a:defRPr>
            </a:lvl9pPr>
          </a:lstStyle>
          <a:p/>
        </p:txBody>
      </p:sp>
      <p:sp>
        <p:nvSpPr>
          <p:cNvPr id="62" name="Google Shape;62;p7"/>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63" name="Google Shape;63;p7"/>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64" name="Google Shape;64;p7"/>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5" name="Shape 65"/>
        <p:cNvGrpSpPr/>
        <p:nvPr/>
      </p:nvGrpSpPr>
      <p:grpSpPr>
        <a:xfrm>
          <a:off x="0" y="0"/>
          <a:ext cx="0" cy="0"/>
          <a:chOff x="0" y="0"/>
          <a:chExt cx="0" cy="0"/>
        </a:xfrm>
      </p:grpSpPr>
      <p:sp>
        <p:nvSpPr>
          <p:cNvPr id="66" name="Google Shape;66;p8"/>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67" name="Google Shape;67;p8"/>
          <p:cNvSpPr txBox="1"/>
          <p:nvPr>
            <p:ph idx="1" type="body"/>
          </p:nvPr>
        </p:nvSpPr>
        <p:spPr>
          <a:xfrm>
            <a:off x="838200" y="1905000"/>
            <a:ext cx="3927475" cy="41910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hlink"/>
              </a:buClr>
              <a:buSzPts val="2800"/>
              <a:buFont typeface="Noto Sans Symbols"/>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accent2"/>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accent2"/>
              </a:buClr>
              <a:buSzPts val="1800"/>
              <a:buFont typeface="Noto Sans Symbols"/>
              <a:buChar char="▪"/>
              <a:defRPr b="0" i="0" sz="1800" u="none" cap="none" strike="noStrike">
                <a:solidFill>
                  <a:schemeClr val="lt1"/>
                </a:solidFill>
                <a:latin typeface="Arial"/>
                <a:ea typeface="Arial"/>
                <a:cs typeface="Arial"/>
                <a:sym typeface="Arial"/>
              </a:defRPr>
            </a:lvl4pPr>
            <a:lvl5pPr indent="-342900" lvl="4" marL="22860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5pPr>
            <a:lvl6pPr indent="-342900" lvl="5" marL="27432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7pPr>
            <a:lvl8pPr indent="-342900" lvl="7" marL="36576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8pPr>
            <a:lvl9pPr indent="-342900" lvl="8" marL="41148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9pPr>
          </a:lstStyle>
          <a:p/>
        </p:txBody>
      </p:sp>
      <p:sp>
        <p:nvSpPr>
          <p:cNvPr id="68" name="Google Shape;68;p8"/>
          <p:cNvSpPr txBox="1"/>
          <p:nvPr>
            <p:ph idx="2" type="body"/>
          </p:nvPr>
        </p:nvSpPr>
        <p:spPr>
          <a:xfrm>
            <a:off x="4918075" y="1905000"/>
            <a:ext cx="3927475" cy="41910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hlink"/>
              </a:buClr>
              <a:buSzPts val="2800"/>
              <a:buFont typeface="Noto Sans Symbols"/>
              <a:buChar char="▪"/>
              <a:defRPr b="0" i="0" sz="2800" u="none" cap="none" strike="noStrike">
                <a:solidFill>
                  <a:schemeClr val="lt1"/>
                </a:solidFill>
                <a:latin typeface="Arial"/>
                <a:ea typeface="Arial"/>
                <a:cs typeface="Arial"/>
                <a:sym typeface="Arial"/>
              </a:defRPr>
            </a:lvl1pPr>
            <a:lvl2pPr indent="-381000" lvl="1" marL="914400" marR="0" rtl="0" algn="l">
              <a:spcBef>
                <a:spcPts val="480"/>
              </a:spcBef>
              <a:spcAft>
                <a:spcPts val="0"/>
              </a:spcAft>
              <a:buClr>
                <a:schemeClr val="accent2"/>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3pPr>
            <a:lvl4pPr indent="-342900" lvl="3" marL="1828800" marR="0" rtl="0" algn="l">
              <a:spcBef>
                <a:spcPts val="360"/>
              </a:spcBef>
              <a:spcAft>
                <a:spcPts val="0"/>
              </a:spcAft>
              <a:buClr>
                <a:schemeClr val="accent2"/>
              </a:buClr>
              <a:buSzPts val="1800"/>
              <a:buFont typeface="Noto Sans Symbols"/>
              <a:buChar char="▪"/>
              <a:defRPr b="0" i="0" sz="1800" u="none" cap="none" strike="noStrike">
                <a:solidFill>
                  <a:schemeClr val="lt1"/>
                </a:solidFill>
                <a:latin typeface="Arial"/>
                <a:ea typeface="Arial"/>
                <a:cs typeface="Arial"/>
                <a:sym typeface="Arial"/>
              </a:defRPr>
            </a:lvl4pPr>
            <a:lvl5pPr indent="-342900" lvl="4" marL="22860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5pPr>
            <a:lvl6pPr indent="-342900" lvl="5" marL="27432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7pPr>
            <a:lvl8pPr indent="-342900" lvl="7" marL="36576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8pPr>
            <a:lvl9pPr indent="-342900" lvl="8" marL="41148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9pPr>
          </a:lstStyle>
          <a:p/>
        </p:txBody>
      </p:sp>
      <p:sp>
        <p:nvSpPr>
          <p:cNvPr id="69" name="Google Shape;69;p8"/>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70" name="Google Shape;70;p8"/>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71" name="Google Shape;71;p8"/>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2" name="Shape 72"/>
        <p:cNvGrpSpPr/>
        <p:nvPr/>
      </p:nvGrpSpPr>
      <p:grpSpPr>
        <a:xfrm>
          <a:off x="0" y="0"/>
          <a:ext cx="0" cy="0"/>
          <a:chOff x="0" y="0"/>
          <a:chExt cx="0" cy="0"/>
        </a:xfrm>
      </p:grpSpPr>
      <p:sp>
        <p:nvSpPr>
          <p:cNvPr id="73" name="Google Shape;73;p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74" name="Google Shape;74;p9"/>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hlink"/>
              </a:buClr>
              <a:buSzPts val="3200"/>
              <a:buFont typeface="Noto Sans Symbols"/>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accent2"/>
              </a:buClr>
              <a:buSzPts val="2800"/>
              <a:buFont typeface="Noto Sans Symbols"/>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hlink"/>
              </a:buClr>
              <a:buSzPts val="2400"/>
              <a:buFont typeface="Noto Sans Symbols"/>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accent2"/>
              </a:buClr>
              <a:buSzPts val="2000"/>
              <a:buFont typeface="Noto Sans Symbols"/>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9pPr>
          </a:lstStyle>
          <a:p/>
        </p:txBody>
      </p:sp>
      <p:sp>
        <p:nvSpPr>
          <p:cNvPr id="75" name="Google Shape;75;p9"/>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accent2"/>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76" name="Google Shape;76;p9"/>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hlink"/>
              </a:buClr>
              <a:buSzPts val="3200"/>
              <a:buFont typeface="Noto Sans Symbols"/>
              <a:buNone/>
              <a:defRPr b="1" i="0" sz="2400" u="none" cap="none" strike="noStrike">
                <a:solidFill>
                  <a:schemeClr val="lt1"/>
                </a:solidFill>
                <a:latin typeface="Arial"/>
                <a:ea typeface="Arial"/>
                <a:cs typeface="Arial"/>
                <a:sym typeface="Arial"/>
              </a:defRPr>
            </a:lvl1pPr>
            <a:lvl2pPr indent="-228600" lvl="1" marL="914400" marR="0" rtl="0" algn="l">
              <a:spcBef>
                <a:spcPts val="400"/>
              </a:spcBef>
              <a:spcAft>
                <a:spcPts val="0"/>
              </a:spcAft>
              <a:buClr>
                <a:schemeClr val="accent2"/>
              </a:buClr>
              <a:buSzPts val="2800"/>
              <a:buFont typeface="Noto Sans Symbols"/>
              <a:buNone/>
              <a:defRPr b="1" i="0" sz="2000" u="none" cap="none" strike="noStrike">
                <a:solidFill>
                  <a:schemeClr val="lt1"/>
                </a:solidFill>
                <a:latin typeface="Arial"/>
                <a:ea typeface="Arial"/>
                <a:cs typeface="Arial"/>
                <a:sym typeface="Arial"/>
              </a:defRPr>
            </a:lvl2pPr>
            <a:lvl3pPr indent="-228600" lvl="2" marL="1371600" marR="0" rtl="0" algn="l">
              <a:spcBef>
                <a:spcPts val="360"/>
              </a:spcBef>
              <a:spcAft>
                <a:spcPts val="0"/>
              </a:spcAft>
              <a:buClr>
                <a:schemeClr val="hlink"/>
              </a:buClr>
              <a:buSzPts val="2400"/>
              <a:buFont typeface="Noto Sans Symbols"/>
              <a:buNone/>
              <a:defRPr b="1" i="0" sz="1800" u="none" cap="none" strike="noStrike">
                <a:solidFill>
                  <a:schemeClr val="lt1"/>
                </a:solidFill>
                <a:latin typeface="Arial"/>
                <a:ea typeface="Arial"/>
                <a:cs typeface="Arial"/>
                <a:sym typeface="Arial"/>
              </a:defRPr>
            </a:lvl3pPr>
            <a:lvl4pPr indent="-228600" lvl="3" marL="1828800" marR="0" rtl="0" algn="l">
              <a:spcBef>
                <a:spcPts val="320"/>
              </a:spcBef>
              <a:spcAft>
                <a:spcPts val="0"/>
              </a:spcAft>
              <a:buClr>
                <a:schemeClr val="accent2"/>
              </a:buClr>
              <a:buSzPts val="2000"/>
              <a:buFont typeface="Noto Sans Symbols"/>
              <a:buNone/>
              <a:defRPr b="1" i="0" sz="1600" u="none" cap="none" strike="noStrike">
                <a:solidFill>
                  <a:schemeClr val="lt1"/>
                </a:solidFill>
                <a:latin typeface="Arial"/>
                <a:ea typeface="Arial"/>
                <a:cs typeface="Arial"/>
                <a:sym typeface="Arial"/>
              </a:defRPr>
            </a:lvl4pPr>
            <a:lvl5pPr indent="-228600" lvl="4" marL="22860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5pPr>
            <a:lvl6pPr indent="-228600" lvl="5" marL="27432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6pPr>
            <a:lvl7pPr indent="-228600" lvl="6" marL="32004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7pPr>
            <a:lvl8pPr indent="-228600" lvl="7" marL="36576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8pPr>
            <a:lvl9pPr indent="-228600" lvl="8" marL="4114800" marR="0" rtl="0" algn="l">
              <a:spcBef>
                <a:spcPts val="320"/>
              </a:spcBef>
              <a:spcAft>
                <a:spcPts val="0"/>
              </a:spcAft>
              <a:buClr>
                <a:schemeClr val="hlink"/>
              </a:buClr>
              <a:buSzPts val="2000"/>
              <a:buFont typeface="Noto Sans Symbols"/>
              <a:buNone/>
              <a:defRPr b="1" i="0" sz="1600" u="none" cap="none" strike="noStrike">
                <a:solidFill>
                  <a:schemeClr val="lt1"/>
                </a:solidFill>
                <a:latin typeface="Arial"/>
                <a:ea typeface="Arial"/>
                <a:cs typeface="Arial"/>
                <a:sym typeface="Arial"/>
              </a:defRPr>
            </a:lvl9pPr>
          </a:lstStyle>
          <a:p/>
        </p:txBody>
      </p:sp>
      <p:sp>
        <p:nvSpPr>
          <p:cNvPr id="77" name="Google Shape;77;p9"/>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1pPr>
            <a:lvl2pPr indent="-355600" lvl="1" marL="9144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spcBef>
                <a:spcPts val="360"/>
              </a:spcBef>
              <a:spcAft>
                <a:spcPts val="0"/>
              </a:spcAft>
              <a:buClr>
                <a:schemeClr val="hlink"/>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spcBef>
                <a:spcPts val="320"/>
              </a:spcBef>
              <a:spcAft>
                <a:spcPts val="0"/>
              </a:spcAft>
              <a:buClr>
                <a:schemeClr val="accent2"/>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hlink"/>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78" name="Google Shape;78;p9"/>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79" name="Google Shape;79;p9"/>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80" name="Google Shape;80;p9"/>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81" name="Shape 81"/>
        <p:cNvGrpSpPr/>
        <p:nvPr/>
      </p:nvGrpSpPr>
      <p:grpSpPr>
        <a:xfrm>
          <a:off x="0" y="0"/>
          <a:ext cx="0" cy="0"/>
          <a:chOff x="0" y="0"/>
          <a:chExt cx="0" cy="0"/>
        </a:xfrm>
      </p:grpSpPr>
      <p:sp>
        <p:nvSpPr>
          <p:cNvPr id="82" name="Google Shape;82;p10"/>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83" name="Google Shape;83;p10"/>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hlink"/>
              </a:buClr>
              <a:buSzPts val="320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accent2"/>
              </a:buClr>
              <a:buSzPts val="28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9pPr>
          </a:lstStyle>
          <a:p/>
        </p:txBody>
      </p:sp>
      <p:sp>
        <p:nvSpPr>
          <p:cNvPr id="84" name="Google Shape;84;p10"/>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hlink"/>
              </a:buClr>
              <a:buSzPts val="3200"/>
              <a:buFont typeface="Noto Sans Symbols"/>
              <a:buNone/>
              <a:defRPr b="0" i="0" sz="1400" u="none" cap="none" strike="noStrike">
                <a:solidFill>
                  <a:schemeClr val="lt1"/>
                </a:solidFill>
                <a:latin typeface="Arial"/>
                <a:ea typeface="Arial"/>
                <a:cs typeface="Arial"/>
                <a:sym typeface="Arial"/>
              </a:defRPr>
            </a:lvl1pPr>
            <a:lvl2pPr indent="-228600" lvl="1" marL="914400" marR="0" rtl="0" algn="l">
              <a:spcBef>
                <a:spcPts val="240"/>
              </a:spcBef>
              <a:spcAft>
                <a:spcPts val="0"/>
              </a:spcAft>
              <a:buClr>
                <a:schemeClr val="accent2"/>
              </a:buClr>
              <a:buSzPts val="2800"/>
              <a:buFont typeface="Noto Sans Symbols"/>
              <a:buNone/>
              <a:defRPr b="0" i="0" sz="1200" u="none" cap="none" strike="noStrike">
                <a:solidFill>
                  <a:schemeClr val="lt1"/>
                </a:solidFill>
                <a:latin typeface="Arial"/>
                <a:ea typeface="Arial"/>
                <a:cs typeface="Arial"/>
                <a:sym typeface="Arial"/>
              </a:defRPr>
            </a:lvl2pPr>
            <a:lvl3pPr indent="-228600" lvl="2" marL="1371600" marR="0" rtl="0" algn="l">
              <a:spcBef>
                <a:spcPts val="200"/>
              </a:spcBef>
              <a:spcAft>
                <a:spcPts val="0"/>
              </a:spcAft>
              <a:buClr>
                <a:schemeClr val="hlink"/>
              </a:buClr>
              <a:buSzPts val="2400"/>
              <a:buFont typeface="Noto Sans Symbols"/>
              <a:buNone/>
              <a:defRPr b="0" i="0" sz="1000" u="none" cap="none" strike="noStrike">
                <a:solidFill>
                  <a:schemeClr val="lt1"/>
                </a:solidFill>
                <a:latin typeface="Arial"/>
                <a:ea typeface="Arial"/>
                <a:cs typeface="Arial"/>
                <a:sym typeface="Arial"/>
              </a:defRPr>
            </a:lvl3pPr>
            <a:lvl4pPr indent="-228600" lvl="3" marL="1828800" marR="0" rtl="0" algn="l">
              <a:spcBef>
                <a:spcPts val="180"/>
              </a:spcBef>
              <a:spcAft>
                <a:spcPts val="0"/>
              </a:spcAft>
              <a:buClr>
                <a:schemeClr val="accent2"/>
              </a:buClr>
              <a:buSzPts val="2000"/>
              <a:buFont typeface="Noto Sans Symbols"/>
              <a:buNone/>
              <a:defRPr b="0" i="0" sz="900" u="none" cap="none" strike="noStrike">
                <a:solidFill>
                  <a:schemeClr val="lt1"/>
                </a:solidFill>
                <a:latin typeface="Arial"/>
                <a:ea typeface="Arial"/>
                <a:cs typeface="Arial"/>
                <a:sym typeface="Arial"/>
              </a:defRPr>
            </a:lvl4pPr>
            <a:lvl5pPr indent="-228600" lvl="4" marL="22860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5pPr>
            <a:lvl6pPr indent="-228600" lvl="5" marL="27432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6pPr>
            <a:lvl7pPr indent="-228600" lvl="6" marL="32004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7pPr>
            <a:lvl8pPr indent="-228600" lvl="7" marL="36576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8pPr>
            <a:lvl9pPr indent="-228600" lvl="8" marL="4114800" marR="0" rtl="0" algn="l">
              <a:spcBef>
                <a:spcPts val="180"/>
              </a:spcBef>
              <a:spcAft>
                <a:spcPts val="0"/>
              </a:spcAft>
              <a:buClr>
                <a:schemeClr val="hlink"/>
              </a:buClr>
              <a:buSzPts val="2000"/>
              <a:buFont typeface="Noto Sans Symbols"/>
              <a:buNone/>
              <a:defRPr b="0" i="0" sz="900" u="none" cap="none" strike="noStrike">
                <a:solidFill>
                  <a:schemeClr val="lt1"/>
                </a:solidFill>
                <a:latin typeface="Arial"/>
                <a:ea typeface="Arial"/>
                <a:cs typeface="Arial"/>
                <a:sym typeface="Arial"/>
              </a:defRPr>
            </a:lvl9pPr>
          </a:lstStyle>
          <a:p/>
        </p:txBody>
      </p:sp>
      <p:sp>
        <p:nvSpPr>
          <p:cNvPr id="85" name="Google Shape;85;p10"/>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86" name="Google Shape;86;p10"/>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87" name="Google Shape;87;p10"/>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lt1"/>
                </a:solidFill>
                <a:latin typeface="Arial"/>
                <a:ea typeface="Arial"/>
                <a:cs typeface="Arial"/>
                <a:sym typeface="Arial"/>
              </a:defRPr>
            </a:lvl1pPr>
            <a:lvl2pPr indent="0" lvl="1" marL="0" marR="0" rtl="0" algn="r">
              <a:spcBef>
                <a:spcPts val="0"/>
              </a:spcBef>
              <a:spcAft>
                <a:spcPts val="0"/>
              </a:spcAft>
              <a:buNone/>
              <a:defRPr sz="1400">
                <a:solidFill>
                  <a:schemeClr val="lt1"/>
                </a:solidFill>
                <a:latin typeface="Arial"/>
                <a:ea typeface="Arial"/>
                <a:cs typeface="Arial"/>
                <a:sym typeface="Arial"/>
              </a:defRPr>
            </a:lvl2pPr>
            <a:lvl3pPr indent="0" lvl="2" marL="0" marR="0" rtl="0" algn="r">
              <a:spcBef>
                <a:spcPts val="0"/>
              </a:spcBef>
              <a:spcAft>
                <a:spcPts val="0"/>
              </a:spcAft>
              <a:buNone/>
              <a:defRPr sz="1400">
                <a:solidFill>
                  <a:schemeClr val="lt1"/>
                </a:solidFill>
                <a:latin typeface="Arial"/>
                <a:ea typeface="Arial"/>
                <a:cs typeface="Arial"/>
                <a:sym typeface="Arial"/>
              </a:defRPr>
            </a:lvl3pPr>
            <a:lvl4pPr indent="0" lvl="3" marL="0" marR="0" rtl="0" algn="r">
              <a:spcBef>
                <a:spcPts val="0"/>
              </a:spcBef>
              <a:spcAft>
                <a:spcPts val="0"/>
              </a:spcAft>
              <a:buNone/>
              <a:defRPr sz="1400">
                <a:solidFill>
                  <a:schemeClr val="lt1"/>
                </a:solidFill>
                <a:latin typeface="Arial"/>
                <a:ea typeface="Arial"/>
                <a:cs typeface="Arial"/>
                <a:sym typeface="Arial"/>
              </a:defRPr>
            </a:lvl4pPr>
            <a:lvl5pPr indent="0" lvl="4" marL="0" marR="0" rtl="0" algn="r">
              <a:spcBef>
                <a:spcPts val="0"/>
              </a:spcBef>
              <a:spcAft>
                <a:spcPts val="0"/>
              </a:spcAft>
              <a:buNone/>
              <a:defRPr sz="1400">
                <a:solidFill>
                  <a:schemeClr val="lt1"/>
                </a:solidFill>
                <a:latin typeface="Arial"/>
                <a:ea typeface="Arial"/>
                <a:cs typeface="Arial"/>
                <a:sym typeface="Arial"/>
              </a:defRPr>
            </a:lvl5pPr>
            <a:lvl6pPr indent="0" lvl="5" marL="0" marR="0" rtl="0" algn="r">
              <a:spcBef>
                <a:spcPts val="0"/>
              </a:spcBef>
              <a:spcAft>
                <a:spcPts val="0"/>
              </a:spcAft>
              <a:buNone/>
              <a:defRPr sz="1400">
                <a:solidFill>
                  <a:schemeClr val="lt1"/>
                </a:solidFill>
                <a:latin typeface="Arial"/>
                <a:ea typeface="Arial"/>
                <a:cs typeface="Arial"/>
                <a:sym typeface="Arial"/>
              </a:defRPr>
            </a:lvl6pPr>
            <a:lvl7pPr indent="0" lvl="6" marL="0" marR="0" rtl="0" algn="r">
              <a:spcBef>
                <a:spcPts val="0"/>
              </a:spcBef>
              <a:spcAft>
                <a:spcPts val="0"/>
              </a:spcAft>
              <a:buNone/>
              <a:defRPr sz="1400">
                <a:solidFill>
                  <a:schemeClr val="lt1"/>
                </a:solidFill>
                <a:latin typeface="Arial"/>
                <a:ea typeface="Arial"/>
                <a:cs typeface="Arial"/>
                <a:sym typeface="Arial"/>
              </a:defRPr>
            </a:lvl7pPr>
            <a:lvl8pPr indent="0" lvl="7" marL="0" marR="0" rtl="0" algn="r">
              <a:spcBef>
                <a:spcPts val="0"/>
              </a:spcBef>
              <a:spcAft>
                <a:spcPts val="0"/>
              </a:spcAft>
              <a:buNone/>
              <a:defRPr sz="1400">
                <a:solidFill>
                  <a:schemeClr val="lt1"/>
                </a:solidFill>
                <a:latin typeface="Arial"/>
                <a:ea typeface="Arial"/>
                <a:cs typeface="Arial"/>
                <a:sym typeface="Arial"/>
              </a:defRPr>
            </a:lvl8pPr>
            <a:lvl9pPr indent="0" lvl="8" marL="0" marR="0" rtl="0" algn="r">
              <a:spcBef>
                <a:spcPts val="0"/>
              </a:spcBef>
              <a:spcAft>
                <a:spcPts val="0"/>
              </a:spcAft>
              <a:buNone/>
              <a:defRPr sz="14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dk2"/>
            </a:gs>
            <a:gs pos="100000">
              <a:schemeClr val="accent2"/>
            </a:gs>
          </a:gsLst>
          <a:lin ang="5400000" scaled="0"/>
        </a:gradFill>
      </p:bgPr>
    </p:bg>
    <p:spTree>
      <p:nvGrpSpPr>
        <p:cNvPr id="9" name="Shape 9"/>
        <p:cNvGrpSpPr/>
        <p:nvPr/>
      </p:nvGrpSpPr>
      <p:grpSpPr>
        <a:xfrm>
          <a:off x="0" y="0"/>
          <a:ext cx="0" cy="0"/>
          <a:chOff x="0" y="0"/>
          <a:chExt cx="0" cy="0"/>
        </a:xfrm>
      </p:grpSpPr>
      <p:grpSp>
        <p:nvGrpSpPr>
          <p:cNvPr id="10" name="Google Shape;10;p1"/>
          <p:cNvGrpSpPr/>
          <p:nvPr/>
        </p:nvGrpSpPr>
        <p:grpSpPr>
          <a:xfrm>
            <a:off x="319088" y="1828800"/>
            <a:ext cx="8824912" cy="5029200"/>
            <a:chOff x="201" y="1152"/>
            <a:chExt cx="5559" cy="3168"/>
          </a:xfrm>
        </p:grpSpPr>
        <p:sp>
          <p:nvSpPr>
            <p:cNvPr id="11" name="Google Shape;11;p1"/>
            <p:cNvSpPr/>
            <p:nvPr/>
          </p:nvSpPr>
          <p:spPr>
            <a:xfrm>
              <a:off x="528" y="2909"/>
              <a:ext cx="5232" cy="1411"/>
            </a:xfrm>
            <a:custGeom>
              <a:rect b="b" l="l" r="r" t="t"/>
              <a:pathLst>
                <a:path extrusionOk="0" h="120000" w="120000">
                  <a:moveTo>
                    <a:pt x="0" y="0"/>
                  </a:moveTo>
                  <a:lnTo>
                    <a:pt x="0" y="120000"/>
                  </a:lnTo>
                  <a:lnTo>
                    <a:pt x="120000" y="120000"/>
                  </a:lnTo>
                  <a:lnTo>
                    <a:pt x="120000" y="0"/>
                  </a:lnTo>
                  <a:lnTo>
                    <a:pt x="0" y="0"/>
                  </a:lnTo>
                  <a:lnTo>
                    <a:pt x="0" y="0"/>
                  </a:lnTo>
                  <a:close/>
                </a:path>
              </a:pathLst>
            </a:custGeom>
            <a:solidFill>
              <a:schemeClr val="dk1">
                <a:alpha val="2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2" name="Google Shape;12;p1"/>
            <p:cNvSpPr/>
            <p:nvPr/>
          </p:nvSpPr>
          <p:spPr>
            <a:xfrm>
              <a:off x="210" y="1152"/>
              <a:ext cx="5550" cy="3168"/>
            </a:xfrm>
            <a:custGeom>
              <a:rect b="b" l="l" r="r" t="t"/>
              <a:pathLst>
                <a:path extrusionOk="0" h="120000" w="120000">
                  <a:moveTo>
                    <a:pt x="7135" y="66818"/>
                  </a:moveTo>
                  <a:lnTo>
                    <a:pt x="0" y="66818"/>
                  </a:lnTo>
                  <a:lnTo>
                    <a:pt x="0" y="119999"/>
                  </a:lnTo>
                  <a:lnTo>
                    <a:pt x="120000" y="119999"/>
                  </a:lnTo>
                  <a:lnTo>
                    <a:pt x="120000" y="0"/>
                  </a:lnTo>
                  <a:lnTo>
                    <a:pt x="7135" y="0"/>
                  </a:lnTo>
                  <a:lnTo>
                    <a:pt x="7135" y="66818"/>
                  </a:lnTo>
                  <a:close/>
                </a:path>
              </a:pathLst>
            </a:custGeom>
            <a:solidFill>
              <a:schemeClr val="dk1">
                <a:alpha val="2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3" name="Google Shape;13;p1"/>
            <p:cNvSpPr/>
            <p:nvPr/>
          </p:nvSpPr>
          <p:spPr>
            <a:xfrm>
              <a:off x="528" y="2932"/>
              <a:ext cx="5232" cy="1388"/>
            </a:xfrm>
            <a:custGeom>
              <a:rect b="b" l="l" r="r" t="t"/>
              <a:pathLst>
                <a:path extrusionOk="0" h="120000" w="120000">
                  <a:moveTo>
                    <a:pt x="0" y="0"/>
                  </a:moveTo>
                  <a:lnTo>
                    <a:pt x="0" y="120000"/>
                  </a:lnTo>
                  <a:lnTo>
                    <a:pt x="120000" y="120000"/>
                  </a:lnTo>
                  <a:lnTo>
                    <a:pt x="120000" y="0"/>
                  </a:lnTo>
                  <a:lnTo>
                    <a:pt x="0" y="0"/>
                  </a:lnTo>
                  <a:lnTo>
                    <a:pt x="0" y="0"/>
                  </a:lnTo>
                  <a:close/>
                </a:path>
              </a:pathLst>
            </a:custGeom>
            <a:solidFill>
              <a:schemeClr val="accent2">
                <a:alpha val="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4" name="Google Shape;14;p1"/>
            <p:cNvSpPr/>
            <p:nvPr/>
          </p:nvSpPr>
          <p:spPr>
            <a:xfrm>
              <a:off x="528" y="1152"/>
              <a:ext cx="4607" cy="29"/>
            </a:xfrm>
            <a:custGeom>
              <a:rect b="b" l="l" r="r" t="t"/>
              <a:pathLst>
                <a:path extrusionOk="0" h="120000" w="120000">
                  <a:moveTo>
                    <a:pt x="0" y="0"/>
                  </a:moveTo>
                  <a:lnTo>
                    <a:pt x="0" y="120000"/>
                  </a:lnTo>
                  <a:lnTo>
                    <a:pt x="120000" y="120000"/>
                  </a:lnTo>
                  <a:lnTo>
                    <a:pt x="120000" y="0"/>
                  </a:lnTo>
                  <a:lnTo>
                    <a:pt x="0" y="0"/>
                  </a:lnTo>
                  <a:lnTo>
                    <a:pt x="0" y="0"/>
                  </a:lnTo>
                  <a:close/>
                </a:path>
              </a:pathLst>
            </a:custGeom>
            <a:gradFill>
              <a:gsLst>
                <a:gs pos="0">
                  <a:srgbClr val="006600">
                    <a:alpha val="0"/>
                  </a:srgbClr>
                </a:gs>
                <a:gs pos="100000">
                  <a:srgbClr val="005D00"/>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5" name="Google Shape;15;p1"/>
            <p:cNvSpPr/>
            <p:nvPr/>
          </p:nvSpPr>
          <p:spPr>
            <a:xfrm>
              <a:off x="528" y="1152"/>
              <a:ext cx="29" cy="1785"/>
            </a:xfrm>
            <a:custGeom>
              <a:rect b="b" l="l" r="r" t="t"/>
              <a:pathLst>
                <a:path extrusionOk="0" h="120000" w="120000">
                  <a:moveTo>
                    <a:pt x="0" y="0"/>
                  </a:moveTo>
                  <a:lnTo>
                    <a:pt x="0" y="120000"/>
                  </a:lnTo>
                  <a:lnTo>
                    <a:pt x="120000" y="120000"/>
                  </a:lnTo>
                  <a:lnTo>
                    <a:pt x="111724" y="1499"/>
                  </a:lnTo>
                  <a:lnTo>
                    <a:pt x="0" y="0"/>
                  </a:lnTo>
                  <a:lnTo>
                    <a:pt x="0" y="0"/>
                  </a:lnTo>
                  <a:close/>
                </a:path>
              </a:pathLst>
            </a:custGeom>
            <a:gradFill>
              <a:gsLst>
                <a:gs pos="0">
                  <a:srgbClr val="628562"/>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6" name="Google Shape;16;p1"/>
            <p:cNvSpPr/>
            <p:nvPr/>
          </p:nvSpPr>
          <p:spPr>
            <a:xfrm>
              <a:off x="527" y="2904"/>
              <a:ext cx="29" cy="1416"/>
            </a:xfrm>
            <a:custGeom>
              <a:rect b="b" l="l" r="r" t="t"/>
              <a:pathLst>
                <a:path extrusionOk="0" h="120000" w="120000">
                  <a:moveTo>
                    <a:pt x="0" y="119999"/>
                  </a:moveTo>
                  <a:lnTo>
                    <a:pt x="120000" y="119999"/>
                  </a:lnTo>
                  <a:lnTo>
                    <a:pt x="115862" y="2033"/>
                  </a:lnTo>
                  <a:lnTo>
                    <a:pt x="0" y="0"/>
                  </a:lnTo>
                  <a:lnTo>
                    <a:pt x="0" y="119999"/>
                  </a:lnTo>
                  <a:close/>
                </a:path>
              </a:pathLst>
            </a:custGeom>
            <a:gradFill>
              <a:gsLst>
                <a:gs pos="0">
                  <a:srgbClr val="628562"/>
                </a:gs>
                <a:gs pos="100000">
                  <a:srgbClr val="006600">
                    <a:alpha val="0"/>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7" name="Google Shape;17;p1"/>
            <p:cNvSpPr/>
            <p:nvPr/>
          </p:nvSpPr>
          <p:spPr>
            <a:xfrm>
              <a:off x="201" y="2904"/>
              <a:ext cx="2879" cy="29"/>
            </a:xfrm>
            <a:custGeom>
              <a:rect b="b" l="l" r="r" t="t"/>
              <a:pathLst>
                <a:path extrusionOk="0" h="120000" w="120000">
                  <a:moveTo>
                    <a:pt x="0" y="0"/>
                  </a:moveTo>
                  <a:lnTo>
                    <a:pt x="0" y="120000"/>
                  </a:lnTo>
                  <a:lnTo>
                    <a:pt x="120000" y="120000"/>
                  </a:lnTo>
                  <a:lnTo>
                    <a:pt x="120000" y="0"/>
                  </a:lnTo>
                  <a:lnTo>
                    <a:pt x="0" y="0"/>
                  </a:lnTo>
                  <a:lnTo>
                    <a:pt x="0" y="0"/>
                  </a:lnTo>
                  <a:close/>
                </a:path>
              </a:pathLst>
            </a:custGeom>
            <a:gradFill>
              <a:gsLst>
                <a:gs pos="0">
                  <a:srgbClr val="006600">
                    <a:alpha val="0"/>
                  </a:srgbClr>
                </a:gs>
                <a:gs pos="100000">
                  <a:srgbClr val="005D00"/>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8" name="Google Shape;18;p1"/>
            <p:cNvSpPr/>
            <p:nvPr/>
          </p:nvSpPr>
          <p:spPr>
            <a:xfrm>
              <a:off x="201" y="2904"/>
              <a:ext cx="30" cy="1416"/>
            </a:xfrm>
            <a:custGeom>
              <a:rect b="b" l="l" r="r" t="t"/>
              <a:pathLst>
                <a:path extrusionOk="0" h="120000" w="120000">
                  <a:moveTo>
                    <a:pt x="0" y="0"/>
                  </a:moveTo>
                  <a:lnTo>
                    <a:pt x="0" y="119999"/>
                  </a:lnTo>
                  <a:lnTo>
                    <a:pt x="116000" y="119999"/>
                  </a:lnTo>
                  <a:lnTo>
                    <a:pt x="120000" y="2288"/>
                  </a:lnTo>
                  <a:lnTo>
                    <a:pt x="0" y="0"/>
                  </a:lnTo>
                  <a:lnTo>
                    <a:pt x="0" y="0"/>
                  </a:lnTo>
                  <a:close/>
                </a:path>
              </a:pathLst>
            </a:custGeom>
            <a:gradFill>
              <a:gsLst>
                <a:gs pos="0">
                  <a:srgbClr val="628562"/>
                </a:gs>
                <a:gs pos="100000">
                  <a:srgbClr val="006600">
                    <a:alpha val="9803"/>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grpSp>
      <p:sp>
        <p:nvSpPr>
          <p:cNvPr id="19" name="Google Shape;19;p1"/>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20" name="Google Shape;20;p1"/>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lt1"/>
                </a:solidFill>
                <a:latin typeface="Arial"/>
                <a:ea typeface="Arial"/>
                <a:cs typeface="Arial"/>
                <a:sym typeface="Arial"/>
              </a:defRPr>
            </a:lvl1pPr>
            <a:lvl2pPr indent="0" lvl="1" marL="457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indent="0" lvl="2" marL="914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indent="0" lvl="3" marL="1371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indent="0" lvl="4" marL="18288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indent="0" lvl="5" marL="22860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indent="0" lvl="6" marL="27432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indent="0" lvl="7" marL="32004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indent="0" lvl="8" marL="3657600"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21" name="Google Shape;21;p1"/>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sz="1400" u="none">
                <a:solidFill>
                  <a:schemeClr val="lt1"/>
                </a:solidFill>
                <a:latin typeface="Arial"/>
                <a:ea typeface="Arial"/>
                <a:cs typeface="Arial"/>
                <a:sym typeface="Arial"/>
              </a:defRPr>
            </a:lvl1pPr>
            <a:lvl2pPr indent="0" lvl="1" marL="0" marR="0" rtl="0" algn="r">
              <a:spcBef>
                <a:spcPts val="0"/>
              </a:spcBef>
              <a:spcAft>
                <a:spcPts val="0"/>
              </a:spcAft>
              <a:buNone/>
              <a:defRPr b="0" sz="1400" u="none">
                <a:solidFill>
                  <a:schemeClr val="lt1"/>
                </a:solidFill>
                <a:latin typeface="Arial"/>
                <a:ea typeface="Arial"/>
                <a:cs typeface="Arial"/>
                <a:sym typeface="Arial"/>
              </a:defRPr>
            </a:lvl2pPr>
            <a:lvl3pPr indent="0" lvl="2" marL="0" marR="0" rtl="0" algn="r">
              <a:spcBef>
                <a:spcPts val="0"/>
              </a:spcBef>
              <a:spcAft>
                <a:spcPts val="0"/>
              </a:spcAft>
              <a:buNone/>
              <a:defRPr b="0" sz="1400" u="none">
                <a:solidFill>
                  <a:schemeClr val="lt1"/>
                </a:solidFill>
                <a:latin typeface="Arial"/>
                <a:ea typeface="Arial"/>
                <a:cs typeface="Arial"/>
                <a:sym typeface="Arial"/>
              </a:defRPr>
            </a:lvl3pPr>
            <a:lvl4pPr indent="0" lvl="3" marL="0" marR="0" rtl="0" algn="r">
              <a:spcBef>
                <a:spcPts val="0"/>
              </a:spcBef>
              <a:spcAft>
                <a:spcPts val="0"/>
              </a:spcAft>
              <a:buNone/>
              <a:defRPr b="0" sz="1400" u="none">
                <a:solidFill>
                  <a:schemeClr val="lt1"/>
                </a:solidFill>
                <a:latin typeface="Arial"/>
                <a:ea typeface="Arial"/>
                <a:cs typeface="Arial"/>
                <a:sym typeface="Arial"/>
              </a:defRPr>
            </a:lvl4pPr>
            <a:lvl5pPr indent="0" lvl="4" marL="0" marR="0" rtl="0" algn="r">
              <a:spcBef>
                <a:spcPts val="0"/>
              </a:spcBef>
              <a:spcAft>
                <a:spcPts val="0"/>
              </a:spcAft>
              <a:buNone/>
              <a:defRPr b="0" sz="1400" u="none">
                <a:solidFill>
                  <a:schemeClr val="lt1"/>
                </a:solidFill>
                <a:latin typeface="Arial"/>
                <a:ea typeface="Arial"/>
                <a:cs typeface="Arial"/>
                <a:sym typeface="Arial"/>
              </a:defRPr>
            </a:lvl5pPr>
            <a:lvl6pPr indent="0" lvl="5" marL="0" marR="0" rtl="0" algn="r">
              <a:spcBef>
                <a:spcPts val="0"/>
              </a:spcBef>
              <a:spcAft>
                <a:spcPts val="0"/>
              </a:spcAft>
              <a:buNone/>
              <a:defRPr b="0" sz="1400" u="none">
                <a:solidFill>
                  <a:schemeClr val="lt1"/>
                </a:solidFill>
                <a:latin typeface="Arial"/>
                <a:ea typeface="Arial"/>
                <a:cs typeface="Arial"/>
                <a:sym typeface="Arial"/>
              </a:defRPr>
            </a:lvl6pPr>
            <a:lvl7pPr indent="0" lvl="6" marL="0" marR="0" rtl="0" algn="r">
              <a:spcBef>
                <a:spcPts val="0"/>
              </a:spcBef>
              <a:spcAft>
                <a:spcPts val="0"/>
              </a:spcAft>
              <a:buNone/>
              <a:defRPr b="0" sz="1400" u="none">
                <a:solidFill>
                  <a:schemeClr val="lt1"/>
                </a:solidFill>
                <a:latin typeface="Arial"/>
                <a:ea typeface="Arial"/>
                <a:cs typeface="Arial"/>
                <a:sym typeface="Arial"/>
              </a:defRPr>
            </a:lvl7pPr>
            <a:lvl8pPr indent="0" lvl="7" marL="0" marR="0" rtl="0" algn="r">
              <a:spcBef>
                <a:spcPts val="0"/>
              </a:spcBef>
              <a:spcAft>
                <a:spcPts val="0"/>
              </a:spcAft>
              <a:buNone/>
              <a:defRPr b="0" sz="1400" u="none">
                <a:solidFill>
                  <a:schemeClr val="lt1"/>
                </a:solidFill>
                <a:latin typeface="Arial"/>
                <a:ea typeface="Arial"/>
                <a:cs typeface="Arial"/>
                <a:sym typeface="Arial"/>
              </a:defRPr>
            </a:lvl8pPr>
            <a:lvl9pPr indent="0" lvl="8" marL="0" marR="0" rtl="0" algn="r">
              <a:spcBef>
                <a:spcPts val="0"/>
              </a:spcBef>
              <a:spcAft>
                <a:spcPts val="0"/>
              </a:spcAft>
              <a:buNone/>
              <a:defRPr b="0" sz="1400" u="non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22" name="Google Shape;22;p1"/>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1pPr>
            <a:lvl2pPr indent="0" lvl="1"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2pPr>
            <a:lvl3pPr indent="0" lvl="2"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3pPr>
            <a:lvl4pPr indent="0" lvl="3"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4pPr>
            <a:lvl5pPr indent="0" lvl="4" marL="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5pPr>
            <a:lvl6pPr indent="0" lvl="5" marL="4572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6pPr>
            <a:lvl7pPr indent="0" lvl="6" marL="9144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7pPr>
            <a:lvl8pPr indent="0" lvl="7" marL="13716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8pPr>
            <a:lvl9pPr indent="0" lvl="8" marL="1828800" marR="0" rtl="0" algn="l">
              <a:spcBef>
                <a:spcPts val="0"/>
              </a:spcBef>
              <a:spcAft>
                <a:spcPts val="0"/>
              </a:spcAft>
              <a:buSzPts val="1400"/>
              <a:buNone/>
              <a:defRPr b="1" i="0" sz="4400" u="none" cap="none" strike="noStrike">
                <a:solidFill>
                  <a:schemeClr val="lt2"/>
                </a:solidFill>
                <a:latin typeface="Arial Black"/>
                <a:ea typeface="Arial Black"/>
                <a:cs typeface="Arial Black"/>
                <a:sym typeface="Arial Black"/>
              </a:defRPr>
            </a:lvl9pPr>
          </a:lstStyle>
          <a:p/>
        </p:txBody>
      </p:sp>
      <p:sp>
        <p:nvSpPr>
          <p:cNvPr id="23" name="Google Shape;23;p1"/>
          <p:cNvSpPr txBox="1"/>
          <p:nvPr>
            <p:ph idx="1" type="body"/>
          </p:nvPr>
        </p:nvSpPr>
        <p:spPr>
          <a:xfrm>
            <a:off x="838200" y="1905000"/>
            <a:ext cx="8007350" cy="4191000"/>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hlink"/>
              </a:buClr>
              <a:buSzPts val="3200"/>
              <a:buFont typeface="Noto Sans Symbols"/>
              <a:buChar char="▪"/>
              <a:defRPr b="0" i="0" sz="3200" u="none" cap="none" strike="noStrike">
                <a:solidFill>
                  <a:schemeClr val="lt1"/>
                </a:solidFill>
                <a:latin typeface="Arial"/>
                <a:ea typeface="Arial"/>
                <a:cs typeface="Arial"/>
                <a:sym typeface="Arial"/>
              </a:defRPr>
            </a:lvl1pPr>
            <a:lvl2pPr indent="-406400" lvl="1" marL="914400" marR="0" rtl="0" algn="l">
              <a:spcBef>
                <a:spcPts val="560"/>
              </a:spcBef>
              <a:spcAft>
                <a:spcPts val="0"/>
              </a:spcAft>
              <a:buClr>
                <a:schemeClr val="accent2"/>
              </a:buClr>
              <a:buSzPts val="28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spcBef>
                <a:spcPts val="480"/>
              </a:spcBef>
              <a:spcAft>
                <a:spcPts val="0"/>
              </a:spcAft>
              <a:buClr>
                <a:schemeClr val="hlink"/>
              </a:buClr>
              <a:buSzPts val="240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400"/>
              </a:spcBef>
              <a:spcAft>
                <a:spcPts val="0"/>
              </a:spcAft>
              <a:buClr>
                <a:schemeClr val="accent2"/>
              </a:buClr>
              <a:buSzPts val="20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6pPr>
            <a:lvl7pPr indent="-355600" lvl="6" marL="32004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7pPr>
            <a:lvl8pPr indent="-355600" lvl="7" marL="36576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8pPr>
            <a:lvl9pPr indent="-355600" lvl="8" marL="4114800" marR="0" rtl="0" algn="l">
              <a:spcBef>
                <a:spcPts val="400"/>
              </a:spcBef>
              <a:spcAft>
                <a:spcPts val="0"/>
              </a:spcAft>
              <a:buClr>
                <a:schemeClr val="hlink"/>
              </a:buClr>
              <a:buSzPts val="2000"/>
              <a:buFont typeface="Noto Sans Symbols"/>
              <a:buChar char="▪"/>
              <a:defRPr b="0" i="0" sz="2000" u="none" cap="none" strike="noStrike">
                <a:solidFill>
                  <a:schemeClr val="lt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http://www.youtube.com/watch?v=e7RlXnAe2Cc" TargetMode="Externa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hyperlink" Target="http://www.ed.gov/inits/commissionsboards/whspecialeducatio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4"/>
          <p:cNvSpPr txBox="1"/>
          <p:nvPr>
            <p:ph type="ctrTitle"/>
          </p:nvPr>
        </p:nvSpPr>
        <p:spPr>
          <a:xfrm>
            <a:off x="990600" y="1905000"/>
            <a:ext cx="7772400" cy="17367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5400" u="none" cap="none" strike="noStrike">
                <a:solidFill>
                  <a:schemeClr val="lt2"/>
                </a:solidFill>
                <a:latin typeface="Arial Black"/>
                <a:ea typeface="Arial Black"/>
                <a:cs typeface="Arial Black"/>
                <a:sym typeface="Arial Black"/>
              </a:rPr>
              <a:t>Developing and Implementing a Quality RtI Process</a:t>
            </a:r>
            <a:endParaRPr/>
          </a:p>
        </p:txBody>
      </p:sp>
      <p:sp>
        <p:nvSpPr>
          <p:cNvPr id="113" name="Google Shape;113;p14"/>
          <p:cNvSpPr txBox="1"/>
          <p:nvPr>
            <p:ph idx="1" type="subTitle"/>
          </p:nvPr>
        </p:nvSpPr>
        <p:spPr>
          <a:xfrm>
            <a:off x="914400" y="4953000"/>
            <a:ext cx="6781800" cy="1752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Edward Daly, Ph.D.</a:t>
            </a:r>
            <a:endParaRPr/>
          </a:p>
          <a:p>
            <a:pPr indent="0" lvl="0" marL="0" marR="0" rtl="0" algn="l">
              <a:spcBef>
                <a:spcPts val="640"/>
              </a:spcBef>
              <a:spcAft>
                <a:spcPts val="0"/>
              </a:spcAft>
              <a:buClr>
                <a:schemeClr val="hlink"/>
              </a:buClr>
              <a:buFont typeface="Noto Sans Symbols"/>
              <a:buNone/>
            </a:pPr>
            <a:r>
              <a:rPr b="0" i="0" lang="en-US" sz="3200" u="none" cap="none" strike="noStrike">
                <a:solidFill>
                  <a:schemeClr val="lt1"/>
                </a:solidFill>
                <a:latin typeface="Arial"/>
                <a:ea typeface="Arial"/>
                <a:cs typeface="Arial"/>
                <a:sym typeface="Arial"/>
              </a:rPr>
              <a:t>University of Nebraska-Lincoln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3"/>
          <p:cNvSpPr txBox="1"/>
          <p:nvPr>
            <p:ph type="title"/>
          </p:nvPr>
        </p:nvSpPr>
        <p:spPr>
          <a:xfrm>
            <a:off x="0" y="381000"/>
            <a:ext cx="9144000" cy="762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Problem Solving as a Continuous Evaluation Cycle</a:t>
            </a:r>
            <a:endParaRPr/>
          </a:p>
        </p:txBody>
      </p:sp>
      <p:grpSp>
        <p:nvGrpSpPr>
          <p:cNvPr id="179" name="Google Shape;179;p23"/>
          <p:cNvGrpSpPr/>
          <p:nvPr/>
        </p:nvGrpSpPr>
        <p:grpSpPr>
          <a:xfrm>
            <a:off x="685800" y="1378806"/>
            <a:ext cx="7391400" cy="4755294"/>
            <a:chOff x="432" y="869"/>
            <a:chExt cx="4656" cy="2995"/>
          </a:xfrm>
        </p:grpSpPr>
        <p:grpSp>
          <p:nvGrpSpPr>
            <p:cNvPr id="180" name="Google Shape;180;p23"/>
            <p:cNvGrpSpPr/>
            <p:nvPr/>
          </p:nvGrpSpPr>
          <p:grpSpPr>
            <a:xfrm>
              <a:off x="1359" y="869"/>
              <a:ext cx="2943" cy="2943"/>
              <a:chOff x="1287" y="2252"/>
              <a:chExt cx="10258" cy="10258"/>
            </a:xfrm>
          </p:grpSpPr>
          <p:sp>
            <p:nvSpPr>
              <p:cNvPr id="181" name="Google Shape;181;p23"/>
              <p:cNvSpPr/>
              <p:nvPr/>
            </p:nvSpPr>
            <p:spPr>
              <a:xfrm>
                <a:off x="2407" y="3240"/>
                <a:ext cx="8017" cy="828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82" name="Google Shape;182;p23"/>
              <p:cNvSpPr/>
              <p:nvPr/>
            </p:nvSpPr>
            <p:spPr>
              <a:xfrm>
                <a:off x="2744" y="3709"/>
                <a:ext cx="7344" cy="7344"/>
              </a:xfrm>
              <a:custGeom>
                <a:rect b="b" l="l" r="r" t="t"/>
                <a:pathLst>
                  <a:path extrusionOk="0" h="120000" w="120000">
                    <a:moveTo>
                      <a:pt x="45166" y="14344"/>
                    </a:moveTo>
                    <a:cubicBezTo>
                      <a:pt x="49955" y="12788"/>
                      <a:pt x="54961" y="12000"/>
                      <a:pt x="59994" y="12000"/>
                    </a:cubicBezTo>
                    <a:cubicBezTo>
                      <a:pt x="65033" y="12000"/>
                      <a:pt x="70038" y="12788"/>
                      <a:pt x="74827" y="14344"/>
                    </a:cubicBezTo>
                    <a:lnTo>
                      <a:pt x="78538" y="2933"/>
                    </a:lnTo>
                    <a:cubicBezTo>
                      <a:pt x="72550" y="988"/>
                      <a:pt x="66294" y="-5"/>
                      <a:pt x="60000" y="-5"/>
                    </a:cubicBezTo>
                    <a:cubicBezTo>
                      <a:pt x="53700" y="-5"/>
                      <a:pt x="47444" y="988"/>
                      <a:pt x="41455" y="2933"/>
                    </a:cubicBezTo>
                    <a:close/>
                  </a:path>
                </a:pathLst>
              </a:custGeom>
              <a:solidFill>
                <a:srgbClr val="BBE0E3"/>
              </a:solidFill>
              <a:ln cap="flat" cmpd="sng" w="9525">
                <a:solidFill>
                  <a:srgbClr val="00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83" name="Google Shape;183;p23"/>
              <p:cNvSpPr/>
              <p:nvPr/>
            </p:nvSpPr>
            <p:spPr>
              <a:xfrm rot="4320000">
                <a:off x="2744" y="3709"/>
                <a:ext cx="7344" cy="7344"/>
              </a:xfrm>
              <a:custGeom>
                <a:rect b="b" l="l" r="r" t="t"/>
                <a:pathLst>
                  <a:path extrusionOk="0" h="120000" w="120000">
                    <a:moveTo>
                      <a:pt x="45166" y="14344"/>
                    </a:moveTo>
                    <a:cubicBezTo>
                      <a:pt x="49955" y="12788"/>
                      <a:pt x="54961" y="12000"/>
                      <a:pt x="59994" y="12000"/>
                    </a:cubicBezTo>
                    <a:cubicBezTo>
                      <a:pt x="65033" y="12000"/>
                      <a:pt x="70038" y="12788"/>
                      <a:pt x="74827" y="14344"/>
                    </a:cubicBezTo>
                    <a:lnTo>
                      <a:pt x="78538" y="2933"/>
                    </a:lnTo>
                    <a:cubicBezTo>
                      <a:pt x="72550" y="988"/>
                      <a:pt x="66294" y="-5"/>
                      <a:pt x="60000" y="-5"/>
                    </a:cubicBezTo>
                    <a:cubicBezTo>
                      <a:pt x="53700" y="-5"/>
                      <a:pt x="47444" y="988"/>
                      <a:pt x="41455" y="2933"/>
                    </a:cubicBezTo>
                    <a:close/>
                  </a:path>
                </a:pathLst>
              </a:custGeom>
              <a:solidFill>
                <a:srgbClr val="BBE0E3"/>
              </a:solidFill>
              <a:ln cap="flat" cmpd="sng" w="9525">
                <a:solidFill>
                  <a:srgbClr val="00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84" name="Google Shape;184;p23"/>
              <p:cNvSpPr/>
              <p:nvPr/>
            </p:nvSpPr>
            <p:spPr>
              <a:xfrm rot="8640000">
                <a:off x="2744" y="3709"/>
                <a:ext cx="7344" cy="7344"/>
              </a:xfrm>
              <a:custGeom>
                <a:rect b="b" l="l" r="r" t="t"/>
                <a:pathLst>
                  <a:path extrusionOk="0" h="120000" w="120000">
                    <a:moveTo>
                      <a:pt x="45166" y="14344"/>
                    </a:moveTo>
                    <a:cubicBezTo>
                      <a:pt x="49955" y="12788"/>
                      <a:pt x="54961" y="12000"/>
                      <a:pt x="59994" y="12000"/>
                    </a:cubicBezTo>
                    <a:cubicBezTo>
                      <a:pt x="65033" y="12000"/>
                      <a:pt x="70038" y="12788"/>
                      <a:pt x="74827" y="14344"/>
                    </a:cubicBezTo>
                    <a:lnTo>
                      <a:pt x="78538" y="2933"/>
                    </a:lnTo>
                    <a:cubicBezTo>
                      <a:pt x="72550" y="988"/>
                      <a:pt x="66294" y="-5"/>
                      <a:pt x="60000" y="-5"/>
                    </a:cubicBezTo>
                    <a:cubicBezTo>
                      <a:pt x="53700" y="-5"/>
                      <a:pt x="47444" y="988"/>
                      <a:pt x="41455" y="2933"/>
                    </a:cubicBezTo>
                    <a:close/>
                  </a:path>
                </a:pathLst>
              </a:custGeom>
              <a:solidFill>
                <a:srgbClr val="BBE0E3"/>
              </a:solidFill>
              <a:ln cap="flat" cmpd="sng" w="9525">
                <a:solidFill>
                  <a:srgbClr val="00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85" name="Google Shape;185;p23"/>
              <p:cNvSpPr/>
              <p:nvPr/>
            </p:nvSpPr>
            <p:spPr>
              <a:xfrm rot="-8640000">
                <a:off x="2744" y="3709"/>
                <a:ext cx="7344" cy="7344"/>
              </a:xfrm>
              <a:custGeom>
                <a:rect b="b" l="l" r="r" t="t"/>
                <a:pathLst>
                  <a:path extrusionOk="0" h="120000" w="120000">
                    <a:moveTo>
                      <a:pt x="45166" y="14344"/>
                    </a:moveTo>
                    <a:cubicBezTo>
                      <a:pt x="49955" y="12788"/>
                      <a:pt x="54961" y="12000"/>
                      <a:pt x="59994" y="12000"/>
                    </a:cubicBezTo>
                    <a:cubicBezTo>
                      <a:pt x="65033" y="12000"/>
                      <a:pt x="70038" y="12788"/>
                      <a:pt x="74827" y="14344"/>
                    </a:cubicBezTo>
                    <a:lnTo>
                      <a:pt x="78538" y="2933"/>
                    </a:lnTo>
                    <a:cubicBezTo>
                      <a:pt x="72550" y="988"/>
                      <a:pt x="66294" y="-5"/>
                      <a:pt x="60000" y="-5"/>
                    </a:cubicBezTo>
                    <a:cubicBezTo>
                      <a:pt x="53700" y="-5"/>
                      <a:pt x="47444" y="988"/>
                      <a:pt x="41455" y="2933"/>
                    </a:cubicBezTo>
                    <a:close/>
                  </a:path>
                </a:pathLst>
              </a:custGeom>
              <a:solidFill>
                <a:srgbClr val="BBE0E3"/>
              </a:solidFill>
              <a:ln cap="flat" cmpd="sng" w="9525">
                <a:solidFill>
                  <a:srgbClr val="00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86" name="Google Shape;186;p23"/>
              <p:cNvSpPr/>
              <p:nvPr/>
            </p:nvSpPr>
            <p:spPr>
              <a:xfrm rot="-4320000">
                <a:off x="2744" y="3709"/>
                <a:ext cx="7344" cy="7344"/>
              </a:xfrm>
              <a:custGeom>
                <a:rect b="b" l="l" r="r" t="t"/>
                <a:pathLst>
                  <a:path extrusionOk="0" h="120000" w="120000">
                    <a:moveTo>
                      <a:pt x="45166" y="14344"/>
                    </a:moveTo>
                    <a:cubicBezTo>
                      <a:pt x="49955" y="12788"/>
                      <a:pt x="54961" y="12000"/>
                      <a:pt x="59994" y="12000"/>
                    </a:cubicBezTo>
                    <a:cubicBezTo>
                      <a:pt x="65033" y="12000"/>
                      <a:pt x="70038" y="12788"/>
                      <a:pt x="74827" y="14344"/>
                    </a:cubicBezTo>
                    <a:lnTo>
                      <a:pt x="78538" y="2933"/>
                    </a:lnTo>
                    <a:cubicBezTo>
                      <a:pt x="72550" y="988"/>
                      <a:pt x="66294" y="-5"/>
                      <a:pt x="60000" y="-5"/>
                    </a:cubicBezTo>
                    <a:cubicBezTo>
                      <a:pt x="53700" y="-5"/>
                      <a:pt x="47444" y="988"/>
                      <a:pt x="41455" y="2933"/>
                    </a:cubicBezTo>
                    <a:close/>
                  </a:path>
                </a:pathLst>
              </a:custGeom>
              <a:solidFill>
                <a:srgbClr val="BBE0E3"/>
              </a:solidFill>
              <a:ln cap="flat" cmpd="sng" w="9525">
                <a:solidFill>
                  <a:srgbClr val="000000"/>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87" name="Google Shape;187;p23"/>
              <p:cNvSpPr/>
              <p:nvPr/>
            </p:nvSpPr>
            <p:spPr>
              <a:xfrm>
                <a:off x="7548" y="3897"/>
                <a:ext cx="1621" cy="1621"/>
              </a:xfrm>
              <a:prstGeom prst="rect">
                <a:avLst/>
              </a:prstGeom>
              <a:noFill/>
              <a:ln>
                <a:noFill/>
              </a:ln>
            </p:spPr>
            <p:txBody>
              <a:bodyPr anchorCtr="0" anchor="ctr" bIns="32900" lIns="65825" spcFirstLastPara="1" rIns="65825" wrap="square" tIns="32900">
                <a:noAutofit/>
              </a:bodyPr>
              <a:lstStyle/>
              <a:p>
                <a:pPr indent="0" lvl="0" marL="0" marR="0" rtl="0" algn="ctr">
                  <a:spcBef>
                    <a:spcPts val="0"/>
                  </a:spcBef>
                  <a:spcAft>
                    <a:spcPts val="0"/>
                  </a:spcAft>
                  <a:buNone/>
                </a:pPr>
                <a:r>
                  <a:rPr lang="en-US" sz="700">
                    <a:solidFill>
                      <a:schemeClr val="lt1"/>
                    </a:solidFill>
                    <a:latin typeface="Arial"/>
                    <a:ea typeface="Arial"/>
                    <a:cs typeface="Arial"/>
                    <a:sym typeface="Arial"/>
                  </a:rPr>
                  <a:t>“Is there a discrepancy between current and expected performance?”</a:t>
                </a:r>
                <a:endParaRPr sz="1800">
                  <a:solidFill>
                    <a:schemeClr val="lt1"/>
                  </a:solidFill>
                  <a:latin typeface="Arial"/>
                  <a:ea typeface="Arial"/>
                  <a:cs typeface="Arial"/>
                  <a:sym typeface="Arial"/>
                </a:endParaRPr>
              </a:p>
            </p:txBody>
          </p:sp>
          <p:sp>
            <p:nvSpPr>
              <p:cNvPr id="188" name="Google Shape;188;p23"/>
              <p:cNvSpPr/>
              <p:nvPr/>
            </p:nvSpPr>
            <p:spPr>
              <a:xfrm>
                <a:off x="8749" y="7591"/>
                <a:ext cx="1621" cy="1621"/>
              </a:xfrm>
              <a:prstGeom prst="rect">
                <a:avLst/>
              </a:prstGeom>
              <a:noFill/>
              <a:ln>
                <a:noFill/>
              </a:ln>
            </p:spPr>
            <p:txBody>
              <a:bodyPr anchorCtr="0" anchor="ctr" bIns="32900" lIns="65825" spcFirstLastPara="1" rIns="65825" wrap="square" tIns="32900">
                <a:noAutofit/>
              </a:bodyPr>
              <a:lstStyle/>
              <a:p>
                <a:pPr indent="0" lvl="0" marL="0" marR="0" rtl="0" algn="ctr">
                  <a:spcBef>
                    <a:spcPts val="0"/>
                  </a:spcBef>
                  <a:spcAft>
                    <a:spcPts val="0"/>
                  </a:spcAft>
                  <a:buNone/>
                </a:pPr>
                <a:r>
                  <a:rPr lang="en-US" sz="700">
                    <a:solidFill>
                      <a:schemeClr val="lt1"/>
                    </a:solidFill>
                    <a:latin typeface="Arial"/>
                    <a:ea typeface="Arial"/>
                    <a:cs typeface="Arial"/>
                    <a:sym typeface="Arial"/>
                  </a:rPr>
                  <a:t>Why is there a problem?</a:t>
                </a:r>
                <a:endParaRPr sz="1800">
                  <a:solidFill>
                    <a:schemeClr val="lt1"/>
                  </a:solidFill>
                  <a:latin typeface="Arial"/>
                  <a:ea typeface="Arial"/>
                  <a:cs typeface="Arial"/>
                  <a:sym typeface="Arial"/>
                </a:endParaRPr>
              </a:p>
            </p:txBody>
          </p:sp>
          <p:sp>
            <p:nvSpPr>
              <p:cNvPr id="189" name="Google Shape;189;p23"/>
              <p:cNvSpPr/>
              <p:nvPr/>
            </p:nvSpPr>
            <p:spPr>
              <a:xfrm>
                <a:off x="5607" y="9875"/>
                <a:ext cx="1621" cy="1621"/>
              </a:xfrm>
              <a:prstGeom prst="rect">
                <a:avLst/>
              </a:prstGeom>
              <a:noFill/>
              <a:ln>
                <a:noFill/>
              </a:ln>
            </p:spPr>
            <p:txBody>
              <a:bodyPr anchorCtr="0" anchor="ctr" bIns="32900" lIns="65825" spcFirstLastPara="1" rIns="65825" wrap="square" tIns="32900">
                <a:noAutofit/>
              </a:bodyPr>
              <a:lstStyle/>
              <a:p>
                <a:pPr indent="0" lvl="0" marL="0" marR="0" rtl="0" algn="l">
                  <a:spcBef>
                    <a:spcPts val="0"/>
                  </a:spcBef>
                  <a:spcAft>
                    <a:spcPts val="0"/>
                  </a:spcAft>
                  <a:buNone/>
                </a:pPr>
                <a:r>
                  <a:rPr lang="en-US" sz="700">
                    <a:solidFill>
                      <a:schemeClr val="lt1"/>
                    </a:solidFill>
                    <a:latin typeface="Arial"/>
                    <a:ea typeface="Arial"/>
                    <a:cs typeface="Arial"/>
                    <a:sym typeface="Arial"/>
                  </a:rPr>
                  <a:t>“By how much should the student grow?”</a:t>
                </a:r>
                <a:endParaRPr sz="1400">
                  <a:solidFill>
                    <a:schemeClr val="lt1"/>
                  </a:solidFill>
                  <a:latin typeface="Arial"/>
                  <a:ea typeface="Arial"/>
                  <a:cs typeface="Arial"/>
                  <a:sym typeface="Arial"/>
                </a:endParaRPr>
              </a:p>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90" name="Google Shape;190;p23"/>
              <p:cNvSpPr/>
              <p:nvPr/>
            </p:nvSpPr>
            <p:spPr>
              <a:xfrm>
                <a:off x="2464" y="7592"/>
                <a:ext cx="1621" cy="1621"/>
              </a:xfrm>
              <a:prstGeom prst="rect">
                <a:avLst/>
              </a:prstGeom>
              <a:noFill/>
              <a:ln>
                <a:noFill/>
              </a:ln>
            </p:spPr>
            <p:txBody>
              <a:bodyPr anchorCtr="0" anchor="ctr" bIns="32900" lIns="65825" spcFirstLastPara="1" rIns="65825" wrap="square" tIns="32900">
                <a:noAutofit/>
              </a:bodyPr>
              <a:lstStyle/>
              <a:p>
                <a:pPr indent="0" lvl="0" marL="0" marR="0" rtl="0" algn="ctr">
                  <a:spcBef>
                    <a:spcPts val="0"/>
                  </a:spcBef>
                  <a:spcAft>
                    <a:spcPts val="0"/>
                  </a:spcAft>
                  <a:buNone/>
                </a:pPr>
                <a:r>
                  <a:rPr lang="en-US" sz="700">
                    <a:solidFill>
                      <a:schemeClr val="lt1"/>
                    </a:solidFill>
                    <a:latin typeface="Arial"/>
                    <a:ea typeface="Arial"/>
                    <a:cs typeface="Arial"/>
                    <a:sym typeface="Arial"/>
                  </a:rPr>
                  <a:t>“What will be done to resolve the problem?”</a:t>
                </a:r>
                <a:endParaRPr sz="1800">
                  <a:solidFill>
                    <a:schemeClr val="lt1"/>
                  </a:solidFill>
                  <a:latin typeface="Arial"/>
                  <a:ea typeface="Arial"/>
                  <a:cs typeface="Arial"/>
                  <a:sym typeface="Arial"/>
                </a:endParaRPr>
              </a:p>
            </p:txBody>
          </p:sp>
          <p:sp>
            <p:nvSpPr>
              <p:cNvPr id="191" name="Google Shape;191;p23"/>
              <p:cNvSpPr/>
              <p:nvPr/>
            </p:nvSpPr>
            <p:spPr>
              <a:xfrm>
                <a:off x="3664" y="3898"/>
                <a:ext cx="1621" cy="1621"/>
              </a:xfrm>
              <a:prstGeom prst="rect">
                <a:avLst/>
              </a:prstGeom>
              <a:noFill/>
              <a:ln>
                <a:noFill/>
              </a:ln>
            </p:spPr>
            <p:txBody>
              <a:bodyPr anchorCtr="0" anchor="ctr" bIns="32900" lIns="65825" spcFirstLastPara="1" rIns="65825" wrap="square" tIns="32900">
                <a:noAutofit/>
              </a:bodyPr>
              <a:lstStyle/>
              <a:p>
                <a:pPr indent="0" lvl="0" marL="0" marR="0" rtl="0" algn="ctr">
                  <a:spcBef>
                    <a:spcPts val="0"/>
                  </a:spcBef>
                  <a:spcAft>
                    <a:spcPts val="0"/>
                  </a:spcAft>
                  <a:buNone/>
                </a:pPr>
                <a:r>
                  <a:rPr lang="en-US" sz="700">
                    <a:solidFill>
                      <a:schemeClr val="lt1"/>
                    </a:solidFill>
                    <a:latin typeface="Arial"/>
                    <a:ea typeface="Arial"/>
                    <a:cs typeface="Arial"/>
                    <a:sym typeface="Arial"/>
                  </a:rPr>
                  <a:t>“Did it work? What do we do next?”</a:t>
                </a:r>
                <a:endParaRPr sz="1800">
                  <a:solidFill>
                    <a:schemeClr val="lt1"/>
                  </a:solidFill>
                  <a:latin typeface="Arial"/>
                  <a:ea typeface="Arial"/>
                  <a:cs typeface="Arial"/>
                  <a:sym typeface="Arial"/>
                </a:endParaRPr>
              </a:p>
            </p:txBody>
          </p:sp>
          <p:sp>
            <p:nvSpPr>
              <p:cNvPr descr="Granite" id="192" name="Google Shape;192;p23"/>
              <p:cNvSpPr/>
              <p:nvPr/>
            </p:nvSpPr>
            <p:spPr>
              <a:xfrm>
                <a:off x="3913" y="6252"/>
                <a:ext cx="5287" cy="1756"/>
              </a:xfrm>
              <a:prstGeom prst="rect">
                <a:avLst/>
              </a:prstGeom>
            </p:spPr>
            <p:txBody>
              <a:bodyPr>
                <a:prstTxWarp prst="textPlain"/>
              </a:bodyPr>
              <a:lstStyle/>
              <a:p>
                <a:pPr lvl="0" algn="ctr"/>
                <a:r>
                  <a:rPr b="0" i="0">
                    <a:ln>
                      <a:noFill/>
                    </a:ln>
                    <a:noFill/>
                    <a:latin typeface="Arial Black"/>
                  </a:rPr>
                  <a:t>The Problem Solving Model</a:t>
                </a:r>
              </a:p>
            </p:txBody>
          </p:sp>
          <p:cxnSp>
            <p:nvCxnSpPr>
              <p:cNvPr id="193" name="Google Shape;193;p23"/>
              <p:cNvCxnSpPr/>
              <p:nvPr/>
            </p:nvCxnSpPr>
            <p:spPr>
              <a:xfrm flipH="1">
                <a:off x="9166" y="3898"/>
                <a:ext cx="502" cy="502"/>
              </a:xfrm>
              <a:prstGeom prst="straightConnector1">
                <a:avLst/>
              </a:prstGeom>
              <a:noFill/>
              <a:ln cap="flat" cmpd="sng" w="57150">
                <a:solidFill>
                  <a:srgbClr val="000000"/>
                </a:solidFill>
                <a:prstDash val="solid"/>
                <a:round/>
                <a:headEnd len="sm" w="sm" type="none"/>
                <a:tailEnd len="med" w="med" type="triangle"/>
              </a:ln>
            </p:spPr>
          </p:cxnSp>
          <p:cxnSp>
            <p:nvCxnSpPr>
              <p:cNvPr id="194" name="Google Shape;194;p23"/>
              <p:cNvCxnSpPr/>
              <p:nvPr/>
            </p:nvCxnSpPr>
            <p:spPr>
              <a:xfrm rot="10800000">
                <a:off x="9936" y="8929"/>
                <a:ext cx="488" cy="502"/>
              </a:xfrm>
              <a:prstGeom prst="straightConnector1">
                <a:avLst/>
              </a:prstGeom>
              <a:noFill/>
              <a:ln cap="flat" cmpd="sng" w="57150">
                <a:solidFill>
                  <a:srgbClr val="000000"/>
                </a:solidFill>
                <a:prstDash val="solid"/>
                <a:round/>
                <a:headEnd len="sm" w="sm" type="none"/>
                <a:tailEnd len="med" w="med" type="triangle"/>
              </a:ln>
            </p:spPr>
          </p:cxnSp>
          <p:cxnSp>
            <p:nvCxnSpPr>
              <p:cNvPr id="195" name="Google Shape;195;p23"/>
              <p:cNvCxnSpPr/>
              <p:nvPr/>
            </p:nvCxnSpPr>
            <p:spPr>
              <a:xfrm rot="10800000">
                <a:off x="6187" y="10769"/>
                <a:ext cx="0" cy="753"/>
              </a:xfrm>
              <a:prstGeom prst="straightConnector1">
                <a:avLst/>
              </a:prstGeom>
              <a:noFill/>
              <a:ln cap="flat" cmpd="sng" w="57150">
                <a:solidFill>
                  <a:srgbClr val="000000"/>
                </a:solidFill>
                <a:prstDash val="solid"/>
                <a:round/>
                <a:headEnd len="sm" w="sm" type="none"/>
                <a:tailEnd len="med" w="med" type="triangle"/>
              </a:ln>
            </p:spPr>
          </p:cxnSp>
          <p:cxnSp>
            <p:nvCxnSpPr>
              <p:cNvPr id="196" name="Google Shape;196;p23"/>
              <p:cNvCxnSpPr/>
              <p:nvPr/>
            </p:nvCxnSpPr>
            <p:spPr>
              <a:xfrm>
                <a:off x="2909" y="4244"/>
                <a:ext cx="753" cy="251"/>
              </a:xfrm>
              <a:prstGeom prst="straightConnector1">
                <a:avLst/>
              </a:prstGeom>
              <a:noFill/>
              <a:ln cap="flat" cmpd="sng" w="57150">
                <a:solidFill>
                  <a:srgbClr val="000000"/>
                </a:solidFill>
                <a:prstDash val="solid"/>
                <a:round/>
                <a:headEnd len="sm" w="sm" type="none"/>
                <a:tailEnd len="med" w="med" type="triangle"/>
              </a:ln>
            </p:spPr>
          </p:cxnSp>
        </p:grpSp>
        <p:sp>
          <p:nvSpPr>
            <p:cNvPr id="197" name="Google Shape;197;p23"/>
            <p:cNvSpPr/>
            <p:nvPr/>
          </p:nvSpPr>
          <p:spPr>
            <a:xfrm>
              <a:off x="3936" y="1056"/>
              <a:ext cx="1008" cy="216"/>
            </a:xfrm>
            <a:prstGeom prst="rect">
              <a:avLst/>
            </a:prstGeom>
          </p:spPr>
          <p:txBody>
            <a:bodyPr>
              <a:prstTxWarp prst="textPlain"/>
            </a:bodyPr>
            <a:lstStyle/>
            <a:p>
              <a:pPr lvl="0" algn="ctr"/>
              <a:r>
                <a:rPr b="0" i="0">
                  <a:ln>
                    <a:noFill/>
                  </a:ln>
                  <a:gradFill>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0"/>
                  </a:gradFill>
                  <a:latin typeface="Times New Roman"/>
                </a:rPr>
                <a:t>Problem Identification</a:t>
              </a:r>
            </a:p>
          </p:txBody>
        </p:sp>
        <p:sp>
          <p:nvSpPr>
            <p:cNvPr id="198" name="Google Shape;198;p23"/>
            <p:cNvSpPr/>
            <p:nvPr/>
          </p:nvSpPr>
          <p:spPr>
            <a:xfrm>
              <a:off x="4080" y="3024"/>
              <a:ext cx="1008" cy="216"/>
            </a:xfrm>
            <a:prstGeom prst="rect">
              <a:avLst/>
            </a:prstGeom>
          </p:spPr>
          <p:txBody>
            <a:bodyPr>
              <a:prstTxWarp prst="textPlain"/>
            </a:bodyPr>
            <a:lstStyle/>
            <a:p>
              <a:pPr lvl="0" algn="ctr"/>
              <a:r>
                <a:rPr b="0" i="0">
                  <a:ln>
                    <a:noFill/>
                  </a:ln>
                  <a:gradFill>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0"/>
                  </a:gradFill>
                  <a:latin typeface="Times New Roman"/>
                </a:rPr>
                <a:t>Problem Analysis</a:t>
              </a:r>
            </a:p>
          </p:txBody>
        </p:sp>
        <p:sp>
          <p:nvSpPr>
            <p:cNvPr id="199" name="Google Shape;199;p23"/>
            <p:cNvSpPr/>
            <p:nvPr/>
          </p:nvSpPr>
          <p:spPr>
            <a:xfrm>
              <a:off x="2304" y="3648"/>
              <a:ext cx="1008" cy="216"/>
            </a:xfrm>
            <a:prstGeom prst="rect">
              <a:avLst/>
            </a:prstGeom>
          </p:spPr>
          <p:txBody>
            <a:bodyPr>
              <a:prstTxWarp prst="textPlain"/>
            </a:bodyPr>
            <a:lstStyle/>
            <a:p>
              <a:pPr lvl="0" algn="ctr"/>
              <a:r>
                <a:rPr b="0" i="0">
                  <a:ln>
                    <a:noFill/>
                  </a:ln>
                  <a:gradFill>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0"/>
                  </a:gradFill>
                  <a:latin typeface="Times New Roman"/>
                </a:rPr>
                <a:t>Goal Setting</a:t>
              </a:r>
            </a:p>
          </p:txBody>
        </p:sp>
        <p:sp>
          <p:nvSpPr>
            <p:cNvPr id="200" name="Google Shape;200;p23"/>
            <p:cNvSpPr/>
            <p:nvPr/>
          </p:nvSpPr>
          <p:spPr>
            <a:xfrm>
              <a:off x="432" y="3072"/>
              <a:ext cx="1008" cy="216"/>
            </a:xfrm>
            <a:prstGeom prst="rect">
              <a:avLst/>
            </a:prstGeom>
          </p:spPr>
          <p:txBody>
            <a:bodyPr>
              <a:prstTxWarp prst="textPlain"/>
            </a:bodyPr>
            <a:lstStyle/>
            <a:p>
              <a:pPr lvl="0" algn="ctr"/>
              <a:r>
                <a:rPr b="0" i="0">
                  <a:ln>
                    <a:noFill/>
                  </a:ln>
                  <a:gradFill>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0"/>
                  </a:gradFill>
                  <a:latin typeface="Times New Roman"/>
                </a:rPr>
                <a:t>Plan Implementation</a:t>
              </a:r>
            </a:p>
          </p:txBody>
        </p:sp>
        <p:sp>
          <p:nvSpPr>
            <p:cNvPr id="201" name="Google Shape;201;p23"/>
            <p:cNvSpPr/>
            <p:nvPr/>
          </p:nvSpPr>
          <p:spPr>
            <a:xfrm>
              <a:off x="576" y="1200"/>
              <a:ext cx="1008" cy="216"/>
            </a:xfrm>
            <a:prstGeom prst="rect">
              <a:avLst/>
            </a:prstGeom>
          </p:spPr>
          <p:txBody>
            <a:bodyPr>
              <a:prstTxWarp prst="textPlain"/>
            </a:bodyPr>
            <a:lstStyle/>
            <a:p>
              <a:pPr lvl="0" algn="ctr"/>
              <a:r>
                <a:rPr b="0" i="0">
                  <a:ln>
                    <a:noFill/>
                  </a:ln>
                  <a:gradFill>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0"/>
                  </a:gradFill>
                  <a:latin typeface="Times New Roman"/>
                </a:rPr>
                <a:t>Plan Evaluation</a:t>
              </a:r>
            </a:p>
          </p:txBody>
        </p:sp>
        <p:cxnSp>
          <p:nvCxnSpPr>
            <p:cNvPr id="202" name="Google Shape;202;p23"/>
            <p:cNvCxnSpPr/>
            <p:nvPr/>
          </p:nvCxnSpPr>
          <p:spPr>
            <a:xfrm flipH="1" rot="10800000">
              <a:off x="1488" y="2736"/>
              <a:ext cx="144" cy="144"/>
            </a:xfrm>
            <a:prstGeom prst="straightConnector1">
              <a:avLst/>
            </a:prstGeom>
            <a:noFill/>
            <a:ln cap="flat" cmpd="sng" w="57150">
              <a:solidFill>
                <a:srgbClr val="000000"/>
              </a:solidFill>
              <a:prstDash val="solid"/>
              <a:round/>
              <a:headEnd len="sm" w="sm" type="none"/>
              <a:tailEnd len="med" w="med" type="triangle"/>
            </a:ln>
          </p:spPr>
        </p:cxnSp>
      </p:grpSp>
      <p:sp>
        <p:nvSpPr>
          <p:cNvPr id="203" name="Google Shape;203;p23"/>
          <p:cNvSpPr/>
          <p:nvPr/>
        </p:nvSpPr>
        <p:spPr>
          <a:xfrm>
            <a:off x="342900" y="1314450"/>
            <a:ext cx="9144000" cy="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4"/>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Implementing RtI: </a:t>
            </a:r>
            <a:br>
              <a:rPr b="1" i="0" lang="en-US" sz="4400" u="none" cap="none" strike="noStrike">
                <a:solidFill>
                  <a:schemeClr val="lt2"/>
                </a:solidFill>
                <a:latin typeface="Arial Black"/>
                <a:ea typeface="Arial Black"/>
                <a:cs typeface="Arial Black"/>
                <a:sym typeface="Arial Black"/>
              </a:rPr>
            </a:br>
            <a:r>
              <a:rPr b="1" i="0" lang="en-US" sz="4400" u="none" cap="none" strike="noStrike">
                <a:solidFill>
                  <a:schemeClr val="lt2"/>
                </a:solidFill>
                <a:latin typeface="Arial Black"/>
                <a:ea typeface="Arial Black"/>
                <a:cs typeface="Arial Black"/>
                <a:sym typeface="Arial Black"/>
              </a:rPr>
              <a:t>Technical Adequacy</a:t>
            </a:r>
            <a:endParaRPr/>
          </a:p>
        </p:txBody>
      </p:sp>
      <p:sp>
        <p:nvSpPr>
          <p:cNvPr id="210" name="Google Shape;210;p24"/>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Reliability and Validity of Decisions</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Problem Solving as a Continuous Evaluation Cycle</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Local Validation!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5"/>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Implementing RtI: </a:t>
            </a:r>
            <a:br>
              <a:rPr b="1" i="0" lang="en-US" sz="4400" u="none" cap="none" strike="noStrike">
                <a:solidFill>
                  <a:schemeClr val="lt2"/>
                </a:solidFill>
                <a:latin typeface="Arial Black"/>
                <a:ea typeface="Arial Black"/>
                <a:cs typeface="Arial Black"/>
                <a:sym typeface="Arial Black"/>
              </a:rPr>
            </a:br>
            <a:r>
              <a:rPr b="1" i="0" lang="en-US" sz="4400" u="none" cap="none" strike="noStrike">
                <a:solidFill>
                  <a:schemeClr val="lt2"/>
                </a:solidFill>
                <a:latin typeface="Arial Black"/>
                <a:ea typeface="Arial Black"/>
                <a:cs typeface="Arial Black"/>
                <a:sym typeface="Arial Black"/>
              </a:rPr>
              <a:t>Technical Adequacy</a:t>
            </a:r>
            <a:endParaRPr/>
          </a:p>
        </p:txBody>
      </p:sp>
      <p:sp>
        <p:nvSpPr>
          <p:cNvPr id="217" name="Google Shape;217;p25"/>
          <p:cNvSpPr txBox="1"/>
          <p:nvPr>
            <p:ph idx="1" type="body"/>
          </p:nvPr>
        </p:nvSpPr>
        <p:spPr>
          <a:xfrm>
            <a:off x="1135063" y="1974850"/>
            <a:ext cx="7207250" cy="368935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2800"/>
              <a:buFont typeface="Noto Sans Symbols"/>
              <a:buChar char="▪"/>
            </a:pPr>
            <a:r>
              <a:rPr b="0" i="0" lang="en-US" sz="2800" u="none" cap="none" strike="noStrike">
                <a:solidFill>
                  <a:schemeClr val="lt1"/>
                </a:solidFill>
                <a:latin typeface="Arial"/>
                <a:ea typeface="Arial"/>
                <a:cs typeface="Arial"/>
                <a:sym typeface="Arial"/>
              </a:rPr>
              <a:t>Validating Practice…Easier said than done…</a:t>
            </a:r>
            <a:endParaRPr/>
          </a:p>
          <a:p>
            <a:pPr indent="-285750" lvl="1" marL="742950" marR="0" rtl="0" algn="l">
              <a:spcBef>
                <a:spcPts val="480"/>
              </a:spcBef>
              <a:spcAft>
                <a:spcPts val="0"/>
              </a:spcAft>
              <a:buClr>
                <a:schemeClr val="accent2"/>
              </a:buClr>
              <a:buSzPts val="2400"/>
              <a:buFont typeface="Noto Sans Symbols"/>
              <a:buChar char="▪"/>
            </a:pPr>
            <a:r>
              <a:rPr b="0" i="0" lang="en-US" sz="2400" u="none" cap="none" strike="noStrike">
                <a:solidFill>
                  <a:schemeClr val="lt1"/>
                </a:solidFill>
                <a:latin typeface="Arial"/>
                <a:ea typeface="Arial"/>
                <a:cs typeface="Arial"/>
                <a:sym typeface="Arial"/>
              </a:rPr>
              <a:t>Reading research has not been readily translated into practice.</a:t>
            </a:r>
            <a:endParaRPr b="0" i="0" sz="2000" u="none" cap="none" strike="noStrike">
              <a:solidFill>
                <a:schemeClr val="lt1"/>
              </a:solidFill>
              <a:latin typeface="Arial"/>
              <a:ea typeface="Arial"/>
              <a:cs typeface="Arial"/>
              <a:sym typeface="Arial"/>
            </a:endParaRPr>
          </a:p>
          <a:p>
            <a:pPr indent="-228600" lvl="2" marL="1143000" marR="0" rtl="0" algn="l">
              <a:spcBef>
                <a:spcPts val="360"/>
              </a:spcBef>
              <a:spcAft>
                <a:spcPts val="0"/>
              </a:spcAft>
              <a:buClr>
                <a:schemeClr val="hlink"/>
              </a:buClr>
              <a:buSzPts val="1800"/>
              <a:buFont typeface="Noto Sans Symbols"/>
              <a:buChar char="▪"/>
            </a:pPr>
            <a:r>
              <a:rPr b="0" i="0" lang="en-US" sz="1800" u="none" cap="none" strike="noStrike">
                <a:solidFill>
                  <a:schemeClr val="lt1"/>
                </a:solidFill>
                <a:latin typeface="Arial"/>
                <a:ea typeface="Arial"/>
                <a:cs typeface="Arial"/>
                <a:sym typeface="Arial"/>
              </a:rPr>
              <a:t>Generalizability to actual classroom conditions</a:t>
            </a:r>
            <a:endParaRPr/>
          </a:p>
          <a:p>
            <a:pPr indent="-228600" lvl="2" marL="1143000" marR="0" rtl="0" algn="l">
              <a:spcBef>
                <a:spcPts val="360"/>
              </a:spcBef>
              <a:spcAft>
                <a:spcPts val="0"/>
              </a:spcAft>
              <a:buClr>
                <a:schemeClr val="hlink"/>
              </a:buClr>
              <a:buSzPts val="1800"/>
              <a:buFont typeface="Noto Sans Symbols"/>
              <a:buChar char="▪"/>
            </a:pPr>
            <a:r>
              <a:rPr b="0" i="0" lang="en-US" sz="1800" u="none" cap="none" strike="noStrike">
                <a:solidFill>
                  <a:schemeClr val="lt1"/>
                </a:solidFill>
                <a:latin typeface="Arial"/>
                <a:ea typeface="Arial"/>
                <a:cs typeface="Arial"/>
                <a:sym typeface="Arial"/>
              </a:rPr>
              <a:t>Weak generalization of treatment effects</a:t>
            </a:r>
            <a:r>
              <a:rPr b="0" i="0" lang="en-US" sz="1600" u="none" cap="none" strike="noStrike">
                <a:solidFill>
                  <a:schemeClr val="lt1"/>
                </a:solidFill>
                <a:latin typeface="Arial"/>
                <a:ea typeface="Arial"/>
                <a:cs typeface="Arial"/>
                <a:sym typeface="Arial"/>
              </a:rPr>
              <a:t> </a:t>
            </a:r>
            <a:endParaRPr/>
          </a:p>
          <a:p>
            <a:pPr indent="-228600" lvl="3" marL="1600200" marR="0" rtl="0" algn="r">
              <a:spcBef>
                <a:spcPts val="320"/>
              </a:spcBef>
              <a:spcAft>
                <a:spcPts val="0"/>
              </a:spcAft>
              <a:buClr>
                <a:schemeClr val="accent2"/>
              </a:buClr>
              <a:buFont typeface="Noto Sans Symbols"/>
              <a:buNone/>
            </a:pPr>
            <a:r>
              <a:rPr b="0" i="0" lang="en-US" sz="1600" u="none" cap="none" strike="noStrike">
                <a:solidFill>
                  <a:schemeClr val="lt1"/>
                </a:solidFill>
                <a:latin typeface="Arial"/>
                <a:ea typeface="Arial"/>
                <a:cs typeface="Arial"/>
                <a:sym typeface="Arial"/>
              </a:rPr>
              <a:t>(Lyon &amp; Moats, 1997)</a:t>
            </a:r>
            <a:endParaRPr/>
          </a:p>
          <a:p>
            <a:pPr indent="-285750" lvl="1" marL="742950" marR="0" rtl="0" algn="l">
              <a:spcBef>
                <a:spcPts val="480"/>
              </a:spcBef>
              <a:spcAft>
                <a:spcPts val="0"/>
              </a:spcAft>
              <a:buClr>
                <a:schemeClr val="accent2"/>
              </a:buClr>
              <a:buSzPts val="2400"/>
              <a:buFont typeface="Noto Sans Symbols"/>
              <a:buChar char="▪"/>
            </a:pPr>
            <a:r>
              <a:rPr b="0" i="0" lang="en-US" sz="2400" u="none" cap="none" strike="noStrike">
                <a:solidFill>
                  <a:schemeClr val="lt1"/>
                </a:solidFill>
                <a:latin typeface="Arial"/>
                <a:ea typeface="Arial"/>
                <a:cs typeface="Arial"/>
                <a:sym typeface="Arial"/>
              </a:rPr>
              <a:t>Practitioners need methods that guide them in </a:t>
            </a:r>
            <a:r>
              <a:rPr b="0" i="1" lang="en-US" sz="2400" u="none" cap="none" strike="noStrike">
                <a:solidFill>
                  <a:schemeClr val="lt1"/>
                </a:solidFill>
                <a:latin typeface="Arial"/>
                <a:ea typeface="Arial"/>
                <a:cs typeface="Arial"/>
                <a:sym typeface="Arial"/>
              </a:rPr>
              <a:t>investigating</a:t>
            </a:r>
            <a:r>
              <a:rPr b="0" i="0" lang="en-US" sz="2400" u="none" cap="none" strike="noStrike">
                <a:solidFill>
                  <a:schemeClr val="lt1"/>
                </a:solidFill>
                <a:latin typeface="Arial"/>
                <a:ea typeface="Arial"/>
                <a:cs typeface="Arial"/>
                <a:sym typeface="Arial"/>
              </a:rPr>
              <a:t> interventions directly for their students.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26"/>
          <p:cNvSpPr txBox="1"/>
          <p:nvPr>
            <p:ph idx="1" type="body"/>
          </p:nvPr>
        </p:nvSpPr>
        <p:spPr>
          <a:xfrm>
            <a:off x="473075" y="1449388"/>
            <a:ext cx="8275638" cy="4751387"/>
          </a:xfrm>
          <a:prstGeom prst="rect">
            <a:avLst/>
          </a:prstGeom>
          <a:noFill/>
          <a:ln>
            <a:noFill/>
          </a:ln>
        </p:spPr>
        <p:txBody>
          <a:bodyPr anchorCtr="0" anchor="t" bIns="45700" lIns="91425" spcFirstLastPara="1" rIns="91425" wrap="square" tIns="45700">
            <a:noAutofit/>
          </a:bodyPr>
          <a:lstStyle/>
          <a:p>
            <a:pPr indent="-381000" lvl="0" marL="381000" marR="0" rtl="0" algn="l">
              <a:lnSpc>
                <a:spcPct val="90000"/>
              </a:lnSpc>
              <a:spcBef>
                <a:spcPts val="0"/>
              </a:spcBef>
              <a:spcAft>
                <a:spcPts val="0"/>
              </a:spcAft>
              <a:buClr>
                <a:schemeClr val="hlink"/>
              </a:buClr>
              <a:buSzPts val="2800"/>
              <a:buFont typeface="Noto Sans Symbols"/>
              <a:buChar char="▪"/>
            </a:pPr>
            <a:r>
              <a:rPr b="0" i="0" lang="en-US" sz="2800" u="none" cap="none" strike="noStrike">
                <a:solidFill>
                  <a:schemeClr val="lt1"/>
                </a:solidFill>
                <a:latin typeface="Arial"/>
                <a:ea typeface="Arial"/>
                <a:cs typeface="Arial"/>
                <a:sym typeface="Arial"/>
              </a:rPr>
              <a:t>Scientifically supported interventions are not enough!</a:t>
            </a:r>
            <a:endParaRPr/>
          </a:p>
          <a:p>
            <a:pPr indent="-381000" lvl="0" marL="381000" marR="0" rtl="0" algn="l">
              <a:lnSpc>
                <a:spcPct val="90000"/>
              </a:lnSpc>
              <a:spcBef>
                <a:spcPts val="560"/>
              </a:spcBef>
              <a:spcAft>
                <a:spcPts val="0"/>
              </a:spcAft>
              <a:buClr>
                <a:schemeClr val="hlink"/>
              </a:buClr>
              <a:buSzPts val="2800"/>
              <a:buFont typeface="Noto Sans Symbols"/>
              <a:buChar char="▪"/>
            </a:pPr>
            <a:r>
              <a:rPr b="0" i="0" lang="en-US" sz="2800" u="none" cap="none" strike="noStrike">
                <a:solidFill>
                  <a:schemeClr val="lt1"/>
                </a:solidFill>
                <a:latin typeface="Arial"/>
                <a:ea typeface="Arial"/>
                <a:cs typeface="Arial"/>
                <a:sym typeface="Arial"/>
              </a:rPr>
              <a:t>NASDSE: “Selection and implementation of scientifically based instruction/intervention markedly increases the probability of, but does not guarantee, positive individual response. Therefore, individual response is assessed in RtI and the modifications to instruction/intervention or goals are made depending on results with individual students.”</a:t>
            </a:r>
            <a:endParaRPr b="0" i="0" sz="2800" u="none" cap="none" strike="noStrike">
              <a:solidFill>
                <a:schemeClr val="lt1"/>
              </a:solidFill>
              <a:latin typeface="Arial"/>
              <a:ea typeface="Arial"/>
              <a:cs typeface="Arial"/>
              <a:sym typeface="Arial"/>
            </a:endParaRPr>
          </a:p>
          <a:p>
            <a:pPr indent="-304800" lvl="2" marL="1219200" marR="0" rtl="0" algn="l">
              <a:lnSpc>
                <a:spcPct val="90000"/>
              </a:lnSpc>
              <a:spcBef>
                <a:spcPts val="1000"/>
              </a:spcBef>
              <a:spcAft>
                <a:spcPts val="0"/>
              </a:spcAft>
              <a:buClr>
                <a:schemeClr val="dk2"/>
              </a:buClr>
              <a:buFont typeface="Noto Sans Symbols"/>
              <a:buNone/>
            </a:pPr>
            <a:r>
              <a:rPr b="0" i="0" lang="en-US" sz="2000" u="none" cap="none" strike="noStrike">
                <a:solidFill>
                  <a:schemeClr val="lt1"/>
                </a:solidFill>
                <a:latin typeface="Arial"/>
                <a:ea typeface="Arial"/>
                <a:cs typeface="Arial"/>
                <a:sym typeface="Arial"/>
              </a:rPr>
              <a:t>Batsche, Elliot, Graden, Grimes, Kovaleski, Prasse, Reschly, Schrag, &amp; Tilly (2005)</a:t>
            </a:r>
            <a:endParaRPr/>
          </a:p>
        </p:txBody>
      </p:sp>
      <p:sp>
        <p:nvSpPr>
          <p:cNvPr id="224" name="Google Shape;224;p26"/>
          <p:cNvSpPr txBox="1"/>
          <p:nvPr>
            <p:ph type="title"/>
          </p:nvPr>
        </p:nvSpPr>
        <p:spPr>
          <a:xfrm>
            <a:off x="422275" y="377825"/>
            <a:ext cx="8326438" cy="1008063"/>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Empirical Validation Versus </a:t>
            </a:r>
            <a:br>
              <a:rPr b="1" i="0" lang="en-US" sz="4000" u="none" cap="none" strike="noStrike">
                <a:solidFill>
                  <a:schemeClr val="lt2"/>
                </a:solidFill>
                <a:latin typeface="Arial Black"/>
                <a:ea typeface="Arial Black"/>
                <a:cs typeface="Arial Black"/>
                <a:sym typeface="Arial Black"/>
              </a:rPr>
            </a:br>
            <a:r>
              <a:rPr b="1" i="1" lang="en-US" sz="4000" u="none" cap="none" strike="noStrike">
                <a:solidFill>
                  <a:schemeClr val="lt2"/>
                </a:solidFill>
                <a:latin typeface="Arial Black"/>
                <a:ea typeface="Arial Black"/>
                <a:cs typeface="Arial Black"/>
                <a:sym typeface="Arial Black"/>
              </a:rPr>
              <a:t>Local</a:t>
            </a:r>
            <a:r>
              <a:rPr b="1" i="0" lang="en-US" sz="4000" u="none" cap="none" strike="noStrike">
                <a:solidFill>
                  <a:schemeClr val="lt2"/>
                </a:solidFill>
                <a:latin typeface="Arial Black"/>
                <a:ea typeface="Arial Black"/>
                <a:cs typeface="Arial Black"/>
                <a:sym typeface="Arial Black"/>
              </a:rPr>
              <a:t> Validation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27"/>
          <p:cNvSpPr txBox="1"/>
          <p:nvPr>
            <p:ph type="title"/>
          </p:nvPr>
        </p:nvSpPr>
        <p:spPr>
          <a:xfrm>
            <a:off x="0" y="277813"/>
            <a:ext cx="8686800" cy="1093787"/>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chemeClr val="lt2"/>
                </a:solidFill>
                <a:latin typeface="Arial Black"/>
                <a:ea typeface="Arial Black"/>
                <a:cs typeface="Arial Black"/>
                <a:sym typeface="Arial Black"/>
              </a:rPr>
              <a:t>May Have Great Scientific Support, But Not A Valid Intervention for This Student!</a:t>
            </a:r>
            <a:endParaRPr/>
          </a:p>
        </p:txBody>
      </p:sp>
      <p:pic>
        <p:nvPicPr>
          <p:cNvPr id="231" name="Google Shape;231;p27"/>
          <p:cNvPicPr preferRelativeResize="0"/>
          <p:nvPr/>
        </p:nvPicPr>
        <p:blipFill rotWithShape="1">
          <a:blip r:embed="rId3">
            <a:alphaModFix/>
          </a:blip>
          <a:srcRect b="0" l="0" r="0" t="0"/>
          <a:stretch/>
        </p:blipFill>
        <p:spPr>
          <a:xfrm>
            <a:off x="1371600" y="2057400"/>
            <a:ext cx="7467600" cy="3530600"/>
          </a:xfrm>
          <a:prstGeom prst="rect">
            <a:avLst/>
          </a:prstGeom>
          <a:noFill/>
          <a:ln>
            <a:noFill/>
          </a:ln>
        </p:spPr>
      </p:pic>
      <p:cxnSp>
        <p:nvCxnSpPr>
          <p:cNvPr id="232" name="Google Shape;232;p27"/>
          <p:cNvCxnSpPr/>
          <p:nvPr/>
        </p:nvCxnSpPr>
        <p:spPr>
          <a:xfrm rot="10800000">
            <a:off x="3429000" y="2590800"/>
            <a:ext cx="0" cy="2133600"/>
          </a:xfrm>
          <a:prstGeom prst="straightConnector1">
            <a:avLst/>
          </a:prstGeom>
          <a:noFill/>
          <a:ln cap="flat" cmpd="sng" w="9525">
            <a:solidFill>
              <a:schemeClr val="lt1"/>
            </a:solidFill>
            <a:prstDash val="solid"/>
            <a:round/>
            <a:headEnd len="sm" w="sm" type="none"/>
            <a:tailEnd len="sm" w="sm" type="none"/>
          </a:ln>
        </p:spPr>
      </p:cxnSp>
      <p:cxnSp>
        <p:nvCxnSpPr>
          <p:cNvPr id="233" name="Google Shape;233;p27"/>
          <p:cNvCxnSpPr/>
          <p:nvPr/>
        </p:nvCxnSpPr>
        <p:spPr>
          <a:xfrm>
            <a:off x="3429000" y="2895600"/>
            <a:ext cx="5181600" cy="0"/>
          </a:xfrm>
          <a:prstGeom prst="straightConnector1">
            <a:avLst/>
          </a:prstGeom>
          <a:noFill/>
          <a:ln cap="flat" cmpd="sng" w="9525">
            <a:solidFill>
              <a:schemeClr val="lt1"/>
            </a:solidFill>
            <a:prstDash val="solid"/>
            <a:round/>
            <a:headEnd len="sm" w="sm" type="none"/>
            <a:tailEnd len="sm" w="sm" type="none"/>
          </a:ln>
        </p:spPr>
      </p:cxnSp>
      <p:cxnSp>
        <p:nvCxnSpPr>
          <p:cNvPr id="234" name="Google Shape;234;p27"/>
          <p:cNvCxnSpPr/>
          <p:nvPr/>
        </p:nvCxnSpPr>
        <p:spPr>
          <a:xfrm flipH="1" rot="10800000">
            <a:off x="2667000" y="2895600"/>
            <a:ext cx="5943600" cy="1143000"/>
          </a:xfrm>
          <a:prstGeom prst="straightConnector1">
            <a:avLst/>
          </a:prstGeom>
          <a:noFill/>
          <a:ln cap="flat" cmpd="sng" w="25400">
            <a:solidFill>
              <a:schemeClr val="lt1"/>
            </a:solidFill>
            <a:prstDash val="dash"/>
            <a:round/>
            <a:headEnd len="sm" w="sm" type="none"/>
            <a:tailEnd len="sm" w="sm" type="none"/>
          </a:ln>
        </p:spPr>
      </p:cxnSp>
      <p:sp>
        <p:nvSpPr>
          <p:cNvPr id="235" name="Google Shape;235;p27"/>
          <p:cNvSpPr txBox="1"/>
          <p:nvPr/>
        </p:nvSpPr>
        <p:spPr>
          <a:xfrm rot="-5400000">
            <a:off x="-361950" y="3105150"/>
            <a:ext cx="2838450" cy="135255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Correct Read Words and Errors Per Minute</a:t>
            </a:r>
            <a:endParaRPr/>
          </a:p>
        </p:txBody>
      </p:sp>
      <p:sp>
        <p:nvSpPr>
          <p:cNvPr id="236" name="Google Shape;236;p27"/>
          <p:cNvSpPr txBox="1"/>
          <p:nvPr/>
        </p:nvSpPr>
        <p:spPr>
          <a:xfrm>
            <a:off x="7010400" y="3276600"/>
            <a:ext cx="1828800" cy="9159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Ongoing Progress Monitoring</a:t>
            </a:r>
            <a:endParaRPr/>
          </a:p>
        </p:txBody>
      </p:sp>
      <p:cxnSp>
        <p:nvCxnSpPr>
          <p:cNvPr id="237" name="Google Shape;237;p27"/>
          <p:cNvCxnSpPr/>
          <p:nvPr/>
        </p:nvCxnSpPr>
        <p:spPr>
          <a:xfrm flipH="1">
            <a:off x="6629400" y="3581400"/>
            <a:ext cx="685800" cy="152400"/>
          </a:xfrm>
          <a:prstGeom prst="straightConnector1">
            <a:avLst/>
          </a:prstGeom>
          <a:noFill/>
          <a:ln cap="flat" cmpd="sng" w="9525">
            <a:solidFill>
              <a:schemeClr val="lt1"/>
            </a:solidFill>
            <a:prstDash val="solid"/>
            <a:round/>
            <a:headEnd len="sm" w="sm" type="none"/>
            <a:tailEnd len="med" w="med" type="triangle"/>
          </a:ln>
        </p:spPr>
      </p:cxnSp>
      <p:grpSp>
        <p:nvGrpSpPr>
          <p:cNvPr id="238" name="Google Shape;238;p27"/>
          <p:cNvGrpSpPr/>
          <p:nvPr/>
        </p:nvGrpSpPr>
        <p:grpSpPr>
          <a:xfrm>
            <a:off x="2743200" y="5715000"/>
            <a:ext cx="4495800" cy="579438"/>
            <a:chOff x="1728" y="3216"/>
            <a:chExt cx="2832" cy="365"/>
          </a:xfrm>
        </p:grpSpPr>
        <p:sp>
          <p:nvSpPr>
            <p:cNvPr id="239" name="Google Shape;239;p27"/>
            <p:cNvSpPr txBox="1"/>
            <p:nvPr/>
          </p:nvSpPr>
          <p:spPr>
            <a:xfrm>
              <a:off x="1728" y="3216"/>
              <a:ext cx="2640" cy="3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3200">
                  <a:solidFill>
                    <a:schemeClr val="lt1"/>
                  </a:solidFill>
                  <a:latin typeface="Arial"/>
                  <a:ea typeface="Arial"/>
                  <a:cs typeface="Arial"/>
                  <a:sym typeface="Arial"/>
                </a:rPr>
                <a:t>Time</a:t>
              </a:r>
              <a:endParaRPr/>
            </a:p>
          </p:txBody>
        </p:sp>
        <p:cxnSp>
          <p:nvCxnSpPr>
            <p:cNvPr id="240" name="Google Shape;240;p27"/>
            <p:cNvCxnSpPr/>
            <p:nvPr/>
          </p:nvCxnSpPr>
          <p:spPr>
            <a:xfrm>
              <a:off x="3456" y="3408"/>
              <a:ext cx="1104" cy="0"/>
            </a:xfrm>
            <a:prstGeom prst="straightConnector1">
              <a:avLst/>
            </a:prstGeom>
            <a:noFill/>
            <a:ln cap="flat" cmpd="sng" w="50800">
              <a:solidFill>
                <a:schemeClr val="lt1"/>
              </a:solidFill>
              <a:prstDash val="solid"/>
              <a:round/>
              <a:headEnd len="sm" w="sm" type="none"/>
              <a:tailEnd len="med" w="med" type="triangle"/>
            </a:ln>
          </p:spPr>
        </p:cxnSp>
      </p:grpSp>
      <p:sp>
        <p:nvSpPr>
          <p:cNvPr id="241" name="Google Shape;241;p27"/>
          <p:cNvSpPr txBox="1"/>
          <p:nvPr/>
        </p:nvSpPr>
        <p:spPr>
          <a:xfrm>
            <a:off x="2286000" y="2286000"/>
            <a:ext cx="4953000" cy="3667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000000"/>
                </a:solidFill>
                <a:latin typeface="Arial"/>
                <a:ea typeface="Arial"/>
                <a:cs typeface="Arial"/>
                <a:sym typeface="Arial"/>
              </a:rPr>
              <a:t>Baseline       Planned Intervention</a:t>
            </a:r>
            <a:endParaRPr/>
          </a:p>
        </p:txBody>
      </p:sp>
      <p:cxnSp>
        <p:nvCxnSpPr>
          <p:cNvPr id="242" name="Google Shape;242;p27"/>
          <p:cNvCxnSpPr/>
          <p:nvPr/>
        </p:nvCxnSpPr>
        <p:spPr>
          <a:xfrm rot="10800000">
            <a:off x="3429000" y="2590800"/>
            <a:ext cx="0" cy="2133600"/>
          </a:xfrm>
          <a:prstGeom prst="straightConnector1">
            <a:avLst/>
          </a:prstGeom>
          <a:noFill/>
          <a:ln cap="flat" cmpd="sng" w="9525">
            <a:solidFill>
              <a:srgbClr val="000000"/>
            </a:solidFill>
            <a:prstDash val="solid"/>
            <a:round/>
            <a:headEnd len="sm" w="sm" type="none"/>
            <a:tailEnd len="sm" w="sm" type="none"/>
          </a:ln>
        </p:spPr>
      </p:cxnSp>
      <p:cxnSp>
        <p:nvCxnSpPr>
          <p:cNvPr id="243" name="Google Shape;243;p27"/>
          <p:cNvCxnSpPr/>
          <p:nvPr/>
        </p:nvCxnSpPr>
        <p:spPr>
          <a:xfrm flipH="1" rot="10800000">
            <a:off x="2667000" y="2895600"/>
            <a:ext cx="5791200" cy="1219200"/>
          </a:xfrm>
          <a:prstGeom prst="straightConnector1">
            <a:avLst/>
          </a:prstGeom>
          <a:noFill/>
          <a:ln cap="flat" cmpd="sng" w="25400">
            <a:solidFill>
              <a:schemeClr val="dk2"/>
            </a:solidFill>
            <a:prstDash val="dash"/>
            <a:round/>
            <a:headEnd len="sm" w="sm" type="none"/>
            <a:tailEnd len="sm" w="sm" type="none"/>
          </a:ln>
        </p:spPr>
      </p:cxnSp>
      <p:cxnSp>
        <p:nvCxnSpPr>
          <p:cNvPr id="244" name="Google Shape;244;p27"/>
          <p:cNvCxnSpPr/>
          <p:nvPr/>
        </p:nvCxnSpPr>
        <p:spPr>
          <a:xfrm>
            <a:off x="3429000" y="2743200"/>
            <a:ext cx="5181600" cy="0"/>
          </a:xfrm>
          <a:prstGeom prst="straightConnector1">
            <a:avLst/>
          </a:prstGeom>
          <a:noFill/>
          <a:ln cap="flat" cmpd="sng" w="9525">
            <a:solidFill>
              <a:schemeClr val="dk2"/>
            </a:solidFill>
            <a:prstDash val="solid"/>
            <a:round/>
            <a:headEnd len="sm" w="sm" type="none"/>
            <a:tailEnd len="sm" w="sm" type="none"/>
          </a:ln>
        </p:spPr>
      </p:cxnSp>
      <p:cxnSp>
        <p:nvCxnSpPr>
          <p:cNvPr id="245" name="Google Shape;245;p27"/>
          <p:cNvCxnSpPr/>
          <p:nvPr/>
        </p:nvCxnSpPr>
        <p:spPr>
          <a:xfrm>
            <a:off x="2819400" y="1676400"/>
            <a:ext cx="1600200" cy="2362200"/>
          </a:xfrm>
          <a:prstGeom prst="straightConnector1">
            <a:avLst/>
          </a:prstGeom>
          <a:noFill/>
          <a:ln cap="flat" cmpd="sng" w="50800">
            <a:solidFill>
              <a:srgbClr val="FF0000"/>
            </a:solidFill>
            <a:prstDash val="solid"/>
            <a:round/>
            <a:headEnd len="sm" w="sm" type="none"/>
            <a:tailEnd len="med" w="med" type="triangle"/>
          </a:ln>
        </p:spPr>
      </p:cxn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8"/>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This One is Valid for This Student!</a:t>
            </a:r>
            <a:endParaRPr/>
          </a:p>
        </p:txBody>
      </p:sp>
      <p:grpSp>
        <p:nvGrpSpPr>
          <p:cNvPr id="252" name="Google Shape;252;p28"/>
          <p:cNvGrpSpPr/>
          <p:nvPr/>
        </p:nvGrpSpPr>
        <p:grpSpPr>
          <a:xfrm>
            <a:off x="1498600" y="2171700"/>
            <a:ext cx="7340600" cy="3409950"/>
            <a:chOff x="0" y="1189"/>
            <a:chExt cx="5468" cy="2674"/>
          </a:xfrm>
        </p:grpSpPr>
        <p:pic>
          <p:nvPicPr>
            <p:cNvPr id="253" name="Google Shape;253;p28"/>
            <p:cNvPicPr preferRelativeResize="0"/>
            <p:nvPr/>
          </p:nvPicPr>
          <p:blipFill rotWithShape="1">
            <a:blip r:embed="rId3">
              <a:alphaModFix/>
            </a:blip>
            <a:srcRect b="0" l="0" r="0" t="0"/>
            <a:stretch/>
          </p:blipFill>
          <p:spPr>
            <a:xfrm>
              <a:off x="716" y="1189"/>
              <a:ext cx="4752" cy="2242"/>
            </a:xfrm>
            <a:prstGeom prst="rect">
              <a:avLst/>
            </a:prstGeom>
            <a:noFill/>
            <a:ln>
              <a:noFill/>
            </a:ln>
          </p:spPr>
        </p:pic>
        <p:sp>
          <p:nvSpPr>
            <p:cNvPr id="254" name="Google Shape;254;p28"/>
            <p:cNvSpPr txBox="1"/>
            <p:nvPr/>
          </p:nvSpPr>
          <p:spPr>
            <a:xfrm rot="-5400000">
              <a:off x="-468" y="1716"/>
              <a:ext cx="1788" cy="85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800">
                  <a:solidFill>
                    <a:schemeClr val="lt1"/>
                  </a:solidFill>
                  <a:latin typeface="Arial"/>
                  <a:ea typeface="Arial"/>
                  <a:cs typeface="Arial"/>
                  <a:sym typeface="Arial"/>
                </a:rPr>
                <a:t>Correct Read Words and Errors Per Minute</a:t>
              </a:r>
              <a:endParaRPr/>
            </a:p>
          </p:txBody>
        </p:sp>
        <p:cxnSp>
          <p:nvCxnSpPr>
            <p:cNvPr id="255" name="Google Shape;255;p28"/>
            <p:cNvCxnSpPr/>
            <p:nvPr/>
          </p:nvCxnSpPr>
          <p:spPr>
            <a:xfrm rot="10800000">
              <a:off x="2016" y="1536"/>
              <a:ext cx="0" cy="1344"/>
            </a:xfrm>
            <a:prstGeom prst="straightConnector1">
              <a:avLst/>
            </a:prstGeom>
            <a:noFill/>
            <a:ln cap="flat" cmpd="sng" w="9525">
              <a:solidFill>
                <a:schemeClr val="lt1"/>
              </a:solidFill>
              <a:prstDash val="solid"/>
              <a:round/>
              <a:headEnd len="sm" w="sm" type="none"/>
              <a:tailEnd len="sm" w="sm" type="none"/>
            </a:ln>
          </p:spPr>
        </p:cxnSp>
        <p:cxnSp>
          <p:nvCxnSpPr>
            <p:cNvPr id="256" name="Google Shape;256;p28"/>
            <p:cNvCxnSpPr/>
            <p:nvPr/>
          </p:nvCxnSpPr>
          <p:spPr>
            <a:xfrm rot="10800000">
              <a:off x="4032" y="1488"/>
              <a:ext cx="0" cy="1344"/>
            </a:xfrm>
            <a:prstGeom prst="straightConnector1">
              <a:avLst/>
            </a:prstGeom>
            <a:noFill/>
            <a:ln cap="flat" cmpd="sng" w="9525">
              <a:solidFill>
                <a:schemeClr val="lt1"/>
              </a:solidFill>
              <a:prstDash val="solid"/>
              <a:round/>
              <a:headEnd len="sm" w="sm" type="none"/>
              <a:tailEnd len="sm" w="sm" type="none"/>
            </a:ln>
          </p:spPr>
        </p:cxnSp>
        <p:cxnSp>
          <p:nvCxnSpPr>
            <p:cNvPr id="257" name="Google Shape;257;p28"/>
            <p:cNvCxnSpPr/>
            <p:nvPr/>
          </p:nvCxnSpPr>
          <p:spPr>
            <a:xfrm>
              <a:off x="2016" y="1728"/>
              <a:ext cx="3360" cy="0"/>
            </a:xfrm>
            <a:prstGeom prst="straightConnector1">
              <a:avLst/>
            </a:prstGeom>
            <a:noFill/>
            <a:ln cap="flat" cmpd="sng" w="9525">
              <a:solidFill>
                <a:schemeClr val="lt1"/>
              </a:solidFill>
              <a:prstDash val="solid"/>
              <a:round/>
              <a:headEnd len="sm" w="sm" type="none"/>
              <a:tailEnd len="sm" w="sm" type="none"/>
            </a:ln>
          </p:spPr>
        </p:cxnSp>
        <p:grpSp>
          <p:nvGrpSpPr>
            <p:cNvPr id="258" name="Google Shape;258;p28"/>
            <p:cNvGrpSpPr/>
            <p:nvPr/>
          </p:nvGrpSpPr>
          <p:grpSpPr>
            <a:xfrm>
              <a:off x="1728" y="3408"/>
              <a:ext cx="2832" cy="455"/>
              <a:chOff x="1728" y="3216"/>
              <a:chExt cx="2832" cy="455"/>
            </a:xfrm>
          </p:grpSpPr>
          <p:sp>
            <p:nvSpPr>
              <p:cNvPr id="259" name="Google Shape;259;p28"/>
              <p:cNvSpPr txBox="1"/>
              <p:nvPr/>
            </p:nvSpPr>
            <p:spPr>
              <a:xfrm>
                <a:off x="1728" y="3216"/>
                <a:ext cx="2640" cy="45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3200">
                    <a:solidFill>
                      <a:schemeClr val="lt1"/>
                    </a:solidFill>
                    <a:latin typeface="Arial"/>
                    <a:ea typeface="Arial"/>
                    <a:cs typeface="Arial"/>
                    <a:sym typeface="Arial"/>
                  </a:rPr>
                  <a:t>Time</a:t>
                </a:r>
                <a:endParaRPr/>
              </a:p>
            </p:txBody>
          </p:sp>
          <p:cxnSp>
            <p:nvCxnSpPr>
              <p:cNvPr id="260" name="Google Shape;260;p28"/>
              <p:cNvCxnSpPr/>
              <p:nvPr/>
            </p:nvCxnSpPr>
            <p:spPr>
              <a:xfrm>
                <a:off x="3456" y="3408"/>
                <a:ext cx="1104" cy="0"/>
              </a:xfrm>
              <a:prstGeom prst="straightConnector1">
                <a:avLst/>
              </a:prstGeom>
              <a:noFill/>
              <a:ln cap="flat" cmpd="sng" w="50800">
                <a:solidFill>
                  <a:schemeClr val="lt1"/>
                </a:solidFill>
                <a:prstDash val="solid"/>
                <a:round/>
                <a:headEnd len="sm" w="sm" type="none"/>
                <a:tailEnd len="med" w="med" type="triangle"/>
              </a:ln>
            </p:spPr>
          </p:cxnSp>
        </p:grpSp>
        <p:sp>
          <p:nvSpPr>
            <p:cNvPr id="261" name="Google Shape;261;p28"/>
            <p:cNvSpPr txBox="1"/>
            <p:nvPr/>
          </p:nvSpPr>
          <p:spPr>
            <a:xfrm>
              <a:off x="1345" y="1440"/>
              <a:ext cx="4031" cy="2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600">
                  <a:solidFill>
                    <a:srgbClr val="000000"/>
                  </a:solidFill>
                  <a:latin typeface="Arial"/>
                  <a:ea typeface="Arial"/>
                  <a:cs typeface="Arial"/>
                  <a:sym typeface="Arial"/>
                </a:rPr>
                <a:t>Baseline    Planned Intervention 1             Intervention 2</a:t>
              </a:r>
              <a:r>
                <a:rPr lang="en-US" sz="1800">
                  <a:solidFill>
                    <a:srgbClr val="000000"/>
                  </a:solidFill>
                  <a:latin typeface="Arial"/>
                  <a:ea typeface="Arial"/>
                  <a:cs typeface="Arial"/>
                  <a:sym typeface="Arial"/>
                </a:rPr>
                <a:t>   </a:t>
              </a:r>
              <a:endParaRPr/>
            </a:p>
          </p:txBody>
        </p:sp>
        <p:cxnSp>
          <p:nvCxnSpPr>
            <p:cNvPr id="262" name="Google Shape;262;p28"/>
            <p:cNvCxnSpPr/>
            <p:nvPr/>
          </p:nvCxnSpPr>
          <p:spPr>
            <a:xfrm rot="10800000">
              <a:off x="2016" y="1536"/>
              <a:ext cx="0" cy="1344"/>
            </a:xfrm>
            <a:prstGeom prst="straightConnector1">
              <a:avLst/>
            </a:prstGeom>
            <a:noFill/>
            <a:ln cap="flat" cmpd="sng" w="9525">
              <a:solidFill>
                <a:srgbClr val="000000"/>
              </a:solidFill>
              <a:prstDash val="solid"/>
              <a:round/>
              <a:headEnd len="sm" w="sm" type="none"/>
              <a:tailEnd len="sm" w="sm" type="none"/>
            </a:ln>
          </p:spPr>
        </p:cxnSp>
        <p:cxnSp>
          <p:nvCxnSpPr>
            <p:cNvPr id="263" name="Google Shape;263;p28"/>
            <p:cNvCxnSpPr/>
            <p:nvPr/>
          </p:nvCxnSpPr>
          <p:spPr>
            <a:xfrm rot="10800000">
              <a:off x="4032" y="1536"/>
              <a:ext cx="0" cy="1344"/>
            </a:xfrm>
            <a:prstGeom prst="straightConnector1">
              <a:avLst/>
            </a:prstGeom>
            <a:noFill/>
            <a:ln cap="flat" cmpd="sng" w="9525">
              <a:solidFill>
                <a:srgbClr val="000000"/>
              </a:solidFill>
              <a:prstDash val="solid"/>
              <a:round/>
              <a:headEnd len="sm" w="sm" type="none"/>
              <a:tailEnd len="sm" w="sm" type="none"/>
            </a:ln>
          </p:spPr>
        </p:cxnSp>
      </p:grpSp>
      <p:cxnSp>
        <p:nvCxnSpPr>
          <p:cNvPr id="264" name="Google Shape;264;p28"/>
          <p:cNvCxnSpPr/>
          <p:nvPr/>
        </p:nvCxnSpPr>
        <p:spPr>
          <a:xfrm>
            <a:off x="3352800" y="1371600"/>
            <a:ext cx="4114800" cy="1524000"/>
          </a:xfrm>
          <a:prstGeom prst="straightConnector1">
            <a:avLst/>
          </a:prstGeom>
          <a:noFill/>
          <a:ln cap="flat" cmpd="sng" w="50800">
            <a:solidFill>
              <a:srgbClr val="FF0000"/>
            </a:solidFill>
            <a:prstDash val="solid"/>
            <a:round/>
            <a:headEnd len="sm" w="sm" type="none"/>
            <a:tailEnd len="med" w="med" type="triangle"/>
          </a:ln>
        </p:spPr>
      </p:cxn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29"/>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Technical Adequacy of RtI:</a:t>
            </a:r>
            <a:br>
              <a:rPr b="1" i="0" lang="en-US" sz="4000" u="none" cap="none" strike="noStrike">
                <a:solidFill>
                  <a:schemeClr val="lt2"/>
                </a:solidFill>
                <a:latin typeface="Arial Black"/>
                <a:ea typeface="Arial Black"/>
                <a:cs typeface="Arial Black"/>
                <a:sym typeface="Arial Black"/>
              </a:rPr>
            </a:br>
            <a:r>
              <a:rPr b="1" i="0" lang="en-US" sz="4000" u="none" cap="none" strike="noStrike">
                <a:solidFill>
                  <a:schemeClr val="lt2"/>
                </a:solidFill>
                <a:latin typeface="Arial Black"/>
                <a:ea typeface="Arial Black"/>
                <a:cs typeface="Arial Black"/>
                <a:sym typeface="Arial Black"/>
              </a:rPr>
              <a:t>Local Validation</a:t>
            </a:r>
            <a:endParaRPr/>
          </a:p>
        </p:txBody>
      </p:sp>
      <p:sp>
        <p:nvSpPr>
          <p:cNvPr id="271" name="Google Shape;271;p29"/>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We have to </a:t>
            </a:r>
            <a:r>
              <a:rPr b="0" i="1" lang="en-US" sz="3200" u="none" cap="none" strike="noStrike">
                <a:solidFill>
                  <a:schemeClr val="lt1"/>
                </a:solidFill>
                <a:latin typeface="Arial"/>
                <a:ea typeface="Arial"/>
                <a:cs typeface="Arial"/>
                <a:sym typeface="Arial"/>
              </a:rPr>
              <a:t>prove</a:t>
            </a:r>
            <a:r>
              <a:rPr b="0" i="0" lang="en-US" sz="3200" u="none" cap="none" strike="noStrike">
                <a:solidFill>
                  <a:schemeClr val="lt1"/>
                </a:solidFill>
                <a:latin typeface="Arial"/>
                <a:ea typeface="Arial"/>
                <a:cs typeface="Arial"/>
                <a:sym typeface="Arial"/>
              </a:rPr>
              <a:t> it works for students.</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If it does not work, we have not finished our job.</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We are actually testing the treatments and not the student!</a:t>
            </a:r>
            <a:endParaRPr/>
          </a:p>
          <a:p>
            <a:pPr indent="-139700" lvl="0" marL="342900" marR="0" rtl="0" algn="l">
              <a:spcBef>
                <a:spcPts val="640"/>
              </a:spcBef>
              <a:spcAft>
                <a:spcPts val="0"/>
              </a:spcAft>
              <a:buClr>
                <a:schemeClr val="hlink"/>
              </a:buClr>
              <a:buSzPts val="3200"/>
              <a:buFont typeface="Noto Sans Symbols"/>
              <a:buNone/>
            </a:pPr>
            <a:r>
              <a:t/>
            </a:r>
            <a:endParaRPr b="0" i="0" sz="3200" u="none" cap="none" strike="noStrike">
              <a:solidFill>
                <a:schemeClr val="lt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30"/>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Developing a Valid RtI </a:t>
            </a:r>
            <a:br>
              <a:rPr b="1" i="0" lang="en-US" sz="4400" u="none" cap="none" strike="noStrike">
                <a:solidFill>
                  <a:schemeClr val="lt2"/>
                </a:solidFill>
                <a:latin typeface="Arial Black"/>
                <a:ea typeface="Arial Black"/>
                <a:cs typeface="Arial Black"/>
                <a:sym typeface="Arial Black"/>
              </a:rPr>
            </a:br>
            <a:r>
              <a:rPr b="1" i="0" lang="en-US" sz="4400" u="none" cap="none" strike="noStrike">
                <a:solidFill>
                  <a:schemeClr val="lt2"/>
                </a:solidFill>
                <a:latin typeface="Arial Black"/>
                <a:ea typeface="Arial Black"/>
                <a:cs typeface="Arial Black"/>
                <a:sym typeface="Arial Black"/>
              </a:rPr>
              <a:t>Process for Students</a:t>
            </a:r>
            <a:endParaRPr/>
          </a:p>
        </p:txBody>
      </p:sp>
      <p:sp>
        <p:nvSpPr>
          <p:cNvPr id="278" name="Google Shape;278;p30"/>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Quality Indicators</a:t>
            </a:r>
            <a:endParaRPr/>
          </a:p>
          <a:p>
            <a:pPr indent="-342900" lvl="0" marL="342900" marR="0" rtl="0" algn="l">
              <a:lnSpc>
                <a:spcPct val="90000"/>
              </a:lnSpc>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Developmental Progression of Implementation</a:t>
            </a:r>
            <a:endParaRPr/>
          </a:p>
          <a:p>
            <a:pPr indent="-342900" lvl="0" marL="342900" marR="0" rtl="0" algn="l">
              <a:lnSpc>
                <a:spcPct val="90000"/>
              </a:lnSpc>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Strong Operational Model for Continuum of RtI Service Delivery</a:t>
            </a:r>
            <a:endParaRPr/>
          </a:p>
          <a:p>
            <a:pPr indent="-342900" lvl="0" marL="342900" marR="0" rtl="0" algn="l">
              <a:lnSpc>
                <a:spcPct val="90000"/>
              </a:lnSpc>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Evaluation Plan: Validating the Model</a:t>
            </a:r>
            <a:endParaRPr/>
          </a:p>
          <a:p>
            <a:pPr indent="-285750" lvl="1" marL="742950" marR="0" rtl="0" algn="l">
              <a:lnSpc>
                <a:spcPct val="90000"/>
              </a:lnSpc>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Procedural Integrity</a:t>
            </a:r>
            <a:endParaRPr/>
          </a:p>
          <a:p>
            <a:pPr indent="-285750" lvl="1" marL="742950" marR="0" rtl="0" algn="l">
              <a:lnSpc>
                <a:spcPct val="90000"/>
              </a:lnSpc>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Child Outcomes</a:t>
            </a:r>
            <a:endParaRPr/>
          </a:p>
          <a:p>
            <a:pPr indent="-285750" lvl="1" marL="742950" marR="0" rtl="0" algn="l">
              <a:lnSpc>
                <a:spcPct val="90000"/>
              </a:lnSpc>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Refinements and Ongoing Evaluation</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 name="Shape 283"/>
        <p:cNvGrpSpPr/>
        <p:nvPr/>
      </p:nvGrpSpPr>
      <p:grpSpPr>
        <a:xfrm>
          <a:off x="0" y="0"/>
          <a:ext cx="0" cy="0"/>
          <a:chOff x="0" y="0"/>
          <a:chExt cx="0" cy="0"/>
        </a:xfrm>
      </p:grpSpPr>
      <p:sp>
        <p:nvSpPr>
          <p:cNvPr id="284" name="Google Shape;284;p31"/>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Quality Indicators in Nebraska: Implementing RtI in Schools</a:t>
            </a:r>
            <a:endParaRPr/>
          </a:p>
        </p:txBody>
      </p:sp>
      <p:sp>
        <p:nvSpPr>
          <p:cNvPr id="285" name="Google Shape;285;p31"/>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Parent Involvement</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Universal Screening and Assessment</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Individual Progress Monitoring</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Planned Service Delivery Rules</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Scientifically Supported Instruction</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Intervention Delivery</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SLD Verification</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32"/>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Quality Indicators in Nebraska: Organizational Capacity</a:t>
            </a:r>
            <a:endParaRPr/>
          </a:p>
        </p:txBody>
      </p:sp>
      <p:sp>
        <p:nvSpPr>
          <p:cNvPr id="292" name="Google Shape;292;p32"/>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School-wide buy-in and implementation plan</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Team leadership</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Integration of Services</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Implementation Infrastructure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5"/>
          <p:cNvSpPr txBox="1"/>
          <p:nvPr>
            <p:ph type="ctrTitle"/>
          </p:nvPr>
        </p:nvSpPr>
        <p:spPr>
          <a:xfrm>
            <a:off x="685800" y="0"/>
            <a:ext cx="7772400" cy="17367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5400" u="none" cap="none" strike="noStrike">
                <a:solidFill>
                  <a:schemeClr val="lt2"/>
                </a:solidFill>
                <a:latin typeface="Arial Black"/>
                <a:ea typeface="Arial Black"/>
                <a:cs typeface="Arial Black"/>
                <a:sym typeface="Arial Black"/>
              </a:rPr>
              <a:t>Taking RtI </a:t>
            </a:r>
            <a:r>
              <a:rPr b="1" i="0" lang="en-US" sz="5400" u="none" cap="none" strike="noStrike">
                <a:solidFill>
                  <a:schemeClr val="lt2"/>
                </a:solidFill>
                <a:latin typeface="Arial"/>
                <a:ea typeface="Arial"/>
                <a:cs typeface="Arial"/>
                <a:sym typeface="Arial"/>
              </a:rPr>
              <a:t>“</a:t>
            </a:r>
            <a:r>
              <a:rPr b="1" i="0" lang="en-US" sz="5400" u="none" cap="none" strike="noStrike">
                <a:solidFill>
                  <a:schemeClr val="lt2"/>
                </a:solidFill>
                <a:latin typeface="Arial Black"/>
                <a:ea typeface="Arial Black"/>
                <a:cs typeface="Arial Black"/>
                <a:sym typeface="Arial Black"/>
              </a:rPr>
              <a:t>to Scale</a:t>
            </a:r>
            <a:r>
              <a:rPr b="1" i="0" lang="en-US" sz="5400" u="none" cap="none" strike="noStrike">
                <a:solidFill>
                  <a:schemeClr val="lt2"/>
                </a:solidFill>
                <a:latin typeface="Arial"/>
                <a:ea typeface="Arial"/>
                <a:cs typeface="Arial"/>
                <a:sym typeface="Arial"/>
              </a:rPr>
              <a:t>”</a:t>
            </a:r>
            <a:r>
              <a:rPr b="1" i="0" lang="en-US" sz="5400" u="none" cap="none" strike="noStrike">
                <a:solidFill>
                  <a:schemeClr val="lt2"/>
                </a:solidFill>
                <a:latin typeface="Arial Black"/>
                <a:ea typeface="Arial Black"/>
                <a:cs typeface="Arial Black"/>
                <a:sym typeface="Arial Black"/>
              </a:rPr>
              <a:t>…</a:t>
            </a:r>
            <a:endParaRPr/>
          </a:p>
        </p:txBody>
      </p:sp>
      <p:pic>
        <p:nvPicPr>
          <p:cNvPr id="120" name="Google Shape;120;p15" title="Dalymovie">
            <a:hlinkClick r:id="rId3"/>
          </p:cNvPr>
          <p:cNvPicPr preferRelativeResize="0"/>
          <p:nvPr/>
        </p:nvPicPr>
        <p:blipFill>
          <a:blip r:embed="rId4">
            <a:alphaModFix/>
          </a:blip>
          <a:stretch>
            <a:fillRect/>
          </a:stretch>
        </p:blipFill>
        <p:spPr>
          <a:xfrm>
            <a:off x="1493775" y="1914175"/>
            <a:ext cx="6078600" cy="455895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33"/>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US" sz="2400" u="none" cap="none" strike="noStrike">
                <a:solidFill>
                  <a:schemeClr val="lt1"/>
                </a:solidFill>
                <a:latin typeface="Arial Black"/>
                <a:ea typeface="Arial Black"/>
                <a:cs typeface="Arial Black"/>
                <a:sym typeface="Arial Black"/>
              </a:rPr>
              <a:t>Developmental Progression Toward Full </a:t>
            </a:r>
            <a:br>
              <a:rPr b="0" i="0" lang="en-US" sz="2400" u="none" cap="none" strike="noStrike">
                <a:solidFill>
                  <a:schemeClr val="lt1"/>
                </a:solidFill>
                <a:latin typeface="Arial Black"/>
                <a:ea typeface="Arial Black"/>
                <a:cs typeface="Arial Black"/>
                <a:sym typeface="Arial Black"/>
              </a:rPr>
            </a:br>
            <a:r>
              <a:rPr b="0" i="0" lang="en-US" sz="2400" u="none" cap="none" strike="noStrike">
                <a:solidFill>
                  <a:schemeClr val="lt1"/>
                </a:solidFill>
                <a:latin typeface="Arial Black"/>
                <a:ea typeface="Arial Black"/>
                <a:cs typeface="Arial Black"/>
                <a:sym typeface="Arial Black"/>
              </a:rPr>
              <a:t>Scale Implementation of RTI</a:t>
            </a:r>
            <a:br>
              <a:rPr b="0" i="0" lang="en-US" sz="2400" u="none" cap="none" strike="noStrike">
                <a:solidFill>
                  <a:schemeClr val="lt1"/>
                </a:solidFill>
                <a:latin typeface="Arial Black"/>
                <a:ea typeface="Arial Black"/>
                <a:cs typeface="Arial Black"/>
                <a:sym typeface="Arial Black"/>
              </a:rPr>
            </a:br>
            <a:endParaRPr b="0" i="0" sz="2400" u="none" cap="none" strike="noStrike">
              <a:solidFill>
                <a:schemeClr val="lt1"/>
              </a:solidFill>
              <a:latin typeface="Arial Black"/>
              <a:ea typeface="Arial Black"/>
              <a:cs typeface="Arial Black"/>
              <a:sym typeface="Arial Black"/>
            </a:endParaRPr>
          </a:p>
        </p:txBody>
      </p:sp>
      <p:grpSp>
        <p:nvGrpSpPr>
          <p:cNvPr id="299" name="Google Shape;299;p33"/>
          <p:cNvGrpSpPr/>
          <p:nvPr/>
        </p:nvGrpSpPr>
        <p:grpSpPr>
          <a:xfrm>
            <a:off x="1752600" y="914400"/>
            <a:ext cx="5867400" cy="5643563"/>
            <a:chOff x="3987" y="-1470"/>
            <a:chExt cx="8676" cy="8344"/>
          </a:xfrm>
        </p:grpSpPr>
        <p:sp>
          <p:nvSpPr>
            <p:cNvPr id="300" name="Google Shape;300;p33"/>
            <p:cNvSpPr/>
            <p:nvPr/>
          </p:nvSpPr>
          <p:spPr>
            <a:xfrm>
              <a:off x="3987" y="-1470"/>
              <a:ext cx="8676" cy="834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301" name="Google Shape;301;p33"/>
            <p:cNvSpPr/>
            <p:nvPr/>
          </p:nvSpPr>
          <p:spPr>
            <a:xfrm flipH="1" rot="10800000">
              <a:off x="4221" y="4479"/>
              <a:ext cx="8208" cy="1777"/>
            </a:xfrm>
            <a:custGeom>
              <a:rect b="b" l="l" r="r" t="t"/>
              <a:pathLst>
                <a:path extrusionOk="0" h="120000" w="120000">
                  <a:moveTo>
                    <a:pt x="0" y="0"/>
                  </a:moveTo>
                  <a:lnTo>
                    <a:pt x="15000" y="120000"/>
                  </a:lnTo>
                  <a:lnTo>
                    <a:pt x="105000" y="120000"/>
                  </a:lnTo>
                  <a:lnTo>
                    <a:pt x="120000" y="0"/>
                  </a:lnTo>
                  <a:close/>
                </a:path>
              </a:pathLst>
            </a:custGeom>
            <a:gradFill>
              <a:gsLst>
                <a:gs pos="0">
                  <a:srgbClr val="D6E0E0"/>
                </a:gs>
                <a:gs pos="100000">
                  <a:srgbClr val="FFFFFF"/>
                </a:gs>
              </a:gsLst>
              <a:path path="circle">
                <a:fillToRect b="100%" l="100%" r="0%" t="0%"/>
              </a:path>
              <a:tileRect b="0%" l="0%" r="-100%" t="-10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33"/>
            <p:cNvSpPr txBox="1"/>
            <p:nvPr/>
          </p:nvSpPr>
          <p:spPr>
            <a:xfrm flipH="1">
              <a:off x="4200" y="4475"/>
              <a:ext cx="8208" cy="1777"/>
            </a:xfrm>
            <a:prstGeom prst="rect">
              <a:avLst/>
            </a:prstGeom>
            <a:noFill/>
            <a:ln>
              <a:noFill/>
            </a:ln>
          </p:spPr>
          <p:txBody>
            <a:bodyPr anchorCtr="0" anchor="ctr" bIns="60850" lIns="121700" spcFirstLastPara="1" rIns="121700" wrap="square" tIns="60850">
              <a:noAutofit/>
            </a:bodyPr>
            <a:lstStyle/>
            <a:p>
              <a:pPr indent="0" lvl="0" marL="0" marR="0" rtl="0" algn="ctr">
                <a:spcBef>
                  <a:spcPts val="0"/>
                </a:spcBef>
                <a:spcAft>
                  <a:spcPts val="0"/>
                </a:spcAft>
                <a:buNone/>
              </a:pPr>
              <a:r>
                <a:rPr lang="en-US" sz="16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303" name="Google Shape;303;p33"/>
            <p:cNvSpPr/>
            <p:nvPr/>
          </p:nvSpPr>
          <p:spPr>
            <a:xfrm flipH="1" rot="10800000">
              <a:off x="5247" y="2702"/>
              <a:ext cx="6156" cy="1777"/>
            </a:xfrm>
            <a:custGeom>
              <a:rect b="b" l="l" r="r" t="t"/>
              <a:pathLst>
                <a:path extrusionOk="0" h="120000" w="120000">
                  <a:moveTo>
                    <a:pt x="0" y="0"/>
                  </a:moveTo>
                  <a:lnTo>
                    <a:pt x="20000" y="120000"/>
                  </a:lnTo>
                  <a:lnTo>
                    <a:pt x="100000" y="120000"/>
                  </a:lnTo>
                  <a:lnTo>
                    <a:pt x="120000" y="0"/>
                  </a:lnTo>
                  <a:close/>
                </a:path>
              </a:pathLst>
            </a:custGeom>
            <a:gradFill>
              <a:gsLst>
                <a:gs pos="0">
                  <a:srgbClr val="97CDCC"/>
                </a:gs>
                <a:gs pos="100000">
                  <a:srgbClr val="FFFFFF"/>
                </a:gs>
              </a:gsLst>
              <a:path path="circle">
                <a:fillToRect b="100%" l="100%" r="0%" t="0%"/>
              </a:path>
              <a:tileRect b="0%" l="0%" r="-100%" t="-10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33"/>
            <p:cNvSpPr txBox="1"/>
            <p:nvPr/>
          </p:nvSpPr>
          <p:spPr>
            <a:xfrm flipH="1">
              <a:off x="5225" y="2700"/>
              <a:ext cx="6156" cy="1777"/>
            </a:xfrm>
            <a:prstGeom prst="rect">
              <a:avLst/>
            </a:prstGeom>
            <a:noFill/>
            <a:ln>
              <a:noFill/>
            </a:ln>
          </p:spPr>
          <p:txBody>
            <a:bodyPr anchorCtr="0" anchor="ctr" bIns="60850" lIns="121700" spcFirstLastPara="1" rIns="121700" wrap="square" tIns="60850">
              <a:noAutofit/>
            </a:bodyPr>
            <a:lstStyle/>
            <a:p>
              <a:pPr indent="0" lvl="0" marL="0" marR="0" rtl="0" algn="ctr">
                <a:spcBef>
                  <a:spcPts val="0"/>
                </a:spcBef>
                <a:spcAft>
                  <a:spcPts val="0"/>
                </a:spcAft>
                <a:buNone/>
              </a:pPr>
              <a:r>
                <a:rPr lang="en-US" sz="16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305" name="Google Shape;305;p33"/>
            <p:cNvSpPr/>
            <p:nvPr/>
          </p:nvSpPr>
          <p:spPr>
            <a:xfrm flipH="1" rot="10800000">
              <a:off x="6273" y="925"/>
              <a:ext cx="4104" cy="1777"/>
            </a:xfrm>
            <a:custGeom>
              <a:rect b="b" l="l" r="r" t="t"/>
              <a:pathLst>
                <a:path extrusionOk="0" h="120000" w="120000">
                  <a:moveTo>
                    <a:pt x="0" y="0"/>
                  </a:moveTo>
                  <a:lnTo>
                    <a:pt x="30000" y="120000"/>
                  </a:lnTo>
                  <a:lnTo>
                    <a:pt x="90000" y="120000"/>
                  </a:lnTo>
                  <a:lnTo>
                    <a:pt x="120000" y="0"/>
                  </a:lnTo>
                  <a:close/>
                </a:path>
              </a:pathLst>
            </a:custGeom>
            <a:gradFill>
              <a:gsLst>
                <a:gs pos="0">
                  <a:srgbClr val="336666"/>
                </a:gs>
                <a:gs pos="100000">
                  <a:srgbClr val="FFFFFF"/>
                </a:gs>
              </a:gsLst>
              <a:path path="circle">
                <a:fillToRect b="100%" l="100%" r="0%" t="0%"/>
              </a:path>
              <a:tileRect b="0%" l="0%" r="-100%" t="-10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33"/>
            <p:cNvSpPr txBox="1"/>
            <p:nvPr/>
          </p:nvSpPr>
          <p:spPr>
            <a:xfrm flipH="1">
              <a:off x="6250" y="925"/>
              <a:ext cx="4104" cy="1777"/>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en-US" sz="12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307" name="Google Shape;307;p33"/>
            <p:cNvSpPr/>
            <p:nvPr/>
          </p:nvSpPr>
          <p:spPr>
            <a:xfrm flipH="1" rot="10800000">
              <a:off x="7299" y="-852"/>
              <a:ext cx="2052" cy="1777"/>
            </a:xfrm>
            <a:custGeom>
              <a:rect b="b" l="l" r="r" t="t"/>
              <a:pathLst>
                <a:path extrusionOk="0" h="120000" w="120000">
                  <a:moveTo>
                    <a:pt x="0" y="0"/>
                  </a:moveTo>
                  <a:lnTo>
                    <a:pt x="60000" y="120000"/>
                  </a:lnTo>
                  <a:lnTo>
                    <a:pt x="60000" y="120000"/>
                  </a:lnTo>
                  <a:lnTo>
                    <a:pt x="120000" y="0"/>
                  </a:lnTo>
                  <a:close/>
                </a:path>
              </a:pathLst>
            </a:custGeom>
            <a:gradFill>
              <a:gsLst>
                <a:gs pos="0">
                  <a:srgbClr val="CCCC99"/>
                </a:gs>
                <a:gs pos="100000">
                  <a:srgbClr val="FFFFFF"/>
                </a:gs>
              </a:gsLst>
              <a:path path="circle">
                <a:fillToRect b="100%" l="100%" r="0%" t="0%"/>
              </a:path>
              <a:tileRect b="0%" l="0%" r="-100%" t="-10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33"/>
            <p:cNvSpPr txBox="1"/>
            <p:nvPr/>
          </p:nvSpPr>
          <p:spPr>
            <a:xfrm flipH="1">
              <a:off x="7275" y="-850"/>
              <a:ext cx="2052" cy="1777"/>
            </a:xfrm>
            <a:prstGeom prst="rect">
              <a:avLst/>
            </a:prstGeom>
            <a:noFill/>
            <a:ln>
              <a:noFill/>
            </a:ln>
          </p:spPr>
          <p:txBody>
            <a:bodyPr anchorCtr="0" anchor="ctr" bIns="60850" lIns="121700" spcFirstLastPara="1" rIns="121700" wrap="square" tIns="60850">
              <a:noAutofit/>
            </a:bodyPr>
            <a:lstStyle/>
            <a:p>
              <a:pPr indent="0" lvl="0" marL="0" marR="0" rtl="0" algn="ctr">
                <a:spcBef>
                  <a:spcPts val="0"/>
                </a:spcBef>
                <a:spcAft>
                  <a:spcPts val="0"/>
                </a:spcAft>
                <a:buNone/>
              </a:pPr>
              <a:r>
                <a:rPr lang="en-US" sz="1600">
                  <a:solidFill>
                    <a:schemeClr val="lt1"/>
                  </a:solidFill>
                  <a:latin typeface="Arial"/>
                  <a:ea typeface="Arial"/>
                  <a:cs typeface="Arial"/>
                  <a:sym typeface="Arial"/>
                </a:rPr>
                <a:t> </a:t>
              </a:r>
              <a:endParaRPr sz="1800">
                <a:solidFill>
                  <a:schemeClr val="lt1"/>
                </a:solidFill>
                <a:latin typeface="Arial"/>
                <a:ea typeface="Arial"/>
                <a:cs typeface="Arial"/>
                <a:sym typeface="Arial"/>
              </a:endParaRPr>
            </a:p>
          </p:txBody>
        </p:sp>
        <p:sp>
          <p:nvSpPr>
            <p:cNvPr id="309" name="Google Shape;309;p33"/>
            <p:cNvSpPr txBox="1"/>
            <p:nvPr/>
          </p:nvSpPr>
          <p:spPr>
            <a:xfrm>
              <a:off x="6156" y="4765"/>
              <a:ext cx="5014" cy="81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Arial"/>
                  <a:ea typeface="Arial"/>
                  <a:cs typeface="Arial"/>
                  <a:sym typeface="Arial"/>
                </a:rPr>
                <a:t>Problem Solving Team Engages in</a:t>
              </a:r>
              <a:endParaRPr sz="1400">
                <a:solidFill>
                  <a:schemeClr val="dk1"/>
                </a:solidFill>
                <a:latin typeface="Arial"/>
                <a:ea typeface="Arial"/>
                <a:cs typeface="Arial"/>
                <a:sym typeface="Arial"/>
              </a:endParaRPr>
            </a:p>
            <a:p>
              <a:pPr indent="0" lvl="0" marL="0" marR="0" rtl="0" algn="ctr">
                <a:spcBef>
                  <a:spcPts val="0"/>
                </a:spcBef>
                <a:spcAft>
                  <a:spcPts val="0"/>
                </a:spcAft>
                <a:buNone/>
              </a:pPr>
              <a:r>
                <a:rPr lang="en-US" sz="1400">
                  <a:solidFill>
                    <a:schemeClr val="dk1"/>
                  </a:solidFill>
                  <a:latin typeface="Arial"/>
                  <a:ea typeface="Arial"/>
                  <a:cs typeface="Arial"/>
                  <a:sym typeface="Arial"/>
                </a:rPr>
                <a:t>Data Based Problem Solving</a:t>
              </a:r>
              <a:endParaRPr sz="1400">
                <a:solidFill>
                  <a:schemeClr val="dk1"/>
                </a:solidFill>
                <a:latin typeface="Arial"/>
                <a:ea typeface="Arial"/>
                <a:cs typeface="Arial"/>
                <a:sym typeface="Arial"/>
              </a:endParaRPr>
            </a:p>
          </p:txBody>
        </p:sp>
        <p:sp>
          <p:nvSpPr>
            <p:cNvPr id="310" name="Google Shape;310;p33"/>
            <p:cNvSpPr txBox="1"/>
            <p:nvPr/>
          </p:nvSpPr>
          <p:spPr>
            <a:xfrm>
              <a:off x="6698" y="3003"/>
              <a:ext cx="3659" cy="108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Arial"/>
                  <a:ea typeface="Arial"/>
                  <a:cs typeface="Arial"/>
                  <a:sym typeface="Arial"/>
                </a:rPr>
                <a:t>Universal Screening to Identify Students At-Risk for Academic Difficulties</a:t>
              </a:r>
              <a:endParaRPr sz="1400">
                <a:solidFill>
                  <a:schemeClr val="dk1"/>
                </a:solidFill>
                <a:latin typeface="Arial"/>
                <a:ea typeface="Arial"/>
                <a:cs typeface="Arial"/>
                <a:sym typeface="Arial"/>
              </a:endParaRPr>
            </a:p>
          </p:txBody>
        </p:sp>
        <p:sp>
          <p:nvSpPr>
            <p:cNvPr id="311" name="Google Shape;311;p33"/>
            <p:cNvSpPr txBox="1"/>
            <p:nvPr/>
          </p:nvSpPr>
          <p:spPr>
            <a:xfrm>
              <a:off x="6427" y="1512"/>
              <a:ext cx="4068" cy="54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Arial"/>
                  <a:ea typeface="Arial"/>
                  <a:cs typeface="Arial"/>
                  <a:sym typeface="Arial"/>
                </a:rPr>
                <a:t>Coordinated Intervention Delivery</a:t>
              </a:r>
              <a:endParaRPr sz="1400">
                <a:solidFill>
                  <a:schemeClr val="dk1"/>
                </a:solidFill>
                <a:latin typeface="Arial"/>
                <a:ea typeface="Arial"/>
                <a:cs typeface="Arial"/>
                <a:sym typeface="Arial"/>
              </a:endParaRPr>
            </a:p>
          </p:txBody>
        </p:sp>
        <p:sp>
          <p:nvSpPr>
            <p:cNvPr id="312" name="Google Shape;312;p33"/>
            <p:cNvSpPr txBox="1"/>
            <p:nvPr/>
          </p:nvSpPr>
          <p:spPr>
            <a:xfrm>
              <a:off x="6699" y="-250"/>
              <a:ext cx="3932" cy="81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Arial"/>
                  <a:ea typeface="Arial"/>
                  <a:cs typeface="Arial"/>
                  <a:sym typeface="Arial"/>
                </a:rPr>
                <a:t>Application of </a:t>
              </a:r>
              <a:endParaRPr/>
            </a:p>
            <a:p>
              <a:pPr indent="0" lvl="0" marL="0" marR="0" rtl="0" algn="ctr">
                <a:spcBef>
                  <a:spcPts val="0"/>
                </a:spcBef>
                <a:spcAft>
                  <a:spcPts val="0"/>
                </a:spcAft>
                <a:buNone/>
              </a:pPr>
              <a:r>
                <a:rPr lang="en-US" sz="1400">
                  <a:solidFill>
                    <a:schemeClr val="dk1"/>
                  </a:solidFill>
                  <a:latin typeface="Arial"/>
                  <a:ea typeface="Arial"/>
                  <a:cs typeface="Arial"/>
                  <a:sym typeface="Arial"/>
                </a:rPr>
                <a:t>Problem Solving </a:t>
              </a:r>
              <a:endParaRPr sz="1400">
                <a:solidFill>
                  <a:schemeClr val="dk1"/>
                </a:solidFill>
                <a:latin typeface="Arial"/>
                <a:ea typeface="Arial"/>
                <a:cs typeface="Arial"/>
                <a:sym typeface="Arial"/>
              </a:endParaRPr>
            </a:p>
            <a:p>
              <a:pPr indent="0" lvl="0" marL="0" marR="0" rtl="0" algn="ctr">
                <a:spcBef>
                  <a:spcPts val="0"/>
                </a:spcBef>
                <a:spcAft>
                  <a:spcPts val="0"/>
                </a:spcAft>
                <a:buNone/>
              </a:pPr>
              <a:r>
                <a:rPr lang="en-US" sz="1400">
                  <a:solidFill>
                    <a:schemeClr val="dk1"/>
                  </a:solidFill>
                  <a:latin typeface="Arial"/>
                  <a:ea typeface="Arial"/>
                  <a:cs typeface="Arial"/>
                  <a:sym typeface="Arial"/>
                </a:rPr>
                <a:t>Data to LD Eligibility</a:t>
              </a:r>
              <a:endParaRPr sz="1400">
                <a:solidFill>
                  <a:schemeClr val="dk1"/>
                </a:solidFill>
                <a:latin typeface="Arial"/>
                <a:ea typeface="Arial"/>
                <a:cs typeface="Arial"/>
                <a:sym typeface="Arial"/>
              </a:endParaRPr>
            </a:p>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grpSp>
      <p:sp>
        <p:nvSpPr>
          <p:cNvPr id="313" name="Google Shape;313;p33"/>
          <p:cNvSpPr txBox="1"/>
          <p:nvPr/>
        </p:nvSpPr>
        <p:spPr>
          <a:xfrm>
            <a:off x="0" y="-309563"/>
            <a:ext cx="8343900" cy="45720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cxnSp>
        <p:nvCxnSpPr>
          <p:cNvPr id="314" name="Google Shape;314;p33"/>
          <p:cNvCxnSpPr/>
          <p:nvPr/>
        </p:nvCxnSpPr>
        <p:spPr>
          <a:xfrm rot="10800000">
            <a:off x="1752600" y="1143000"/>
            <a:ext cx="0" cy="5029200"/>
          </a:xfrm>
          <a:prstGeom prst="straightConnector1">
            <a:avLst/>
          </a:prstGeom>
          <a:noFill/>
          <a:ln cap="flat" cmpd="sng" w="76200">
            <a:solidFill>
              <a:schemeClr val="lt1"/>
            </a:solidFill>
            <a:prstDash val="solid"/>
            <a:round/>
            <a:headEnd len="sm" w="sm" type="none"/>
            <a:tailEnd len="med" w="med" type="triangle"/>
          </a:ln>
        </p:spPr>
      </p:cxnSp>
      <p:sp>
        <p:nvSpPr>
          <p:cNvPr id="315" name="Google Shape;315;p33"/>
          <p:cNvSpPr/>
          <p:nvPr/>
        </p:nvSpPr>
        <p:spPr>
          <a:xfrm>
            <a:off x="0" y="-309563"/>
            <a:ext cx="9144000" cy="0"/>
          </a:xfrm>
          <a:prstGeom prst="rect">
            <a:avLst/>
          </a:prstGeom>
          <a:noFill/>
          <a:ln>
            <a:noFill/>
          </a:ln>
        </p:spPr>
        <p:txBody>
          <a:bodyPr anchorCtr="0" anchor="ctr" bIns="1142625" lIns="914100" spcFirstLastPara="1" rIns="914100" wrap="square" tIns="1142625">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34"/>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Integrating RtI With </a:t>
            </a:r>
            <a:br>
              <a:rPr b="1" i="0" lang="en-US" sz="4000" u="none" cap="none" strike="noStrike">
                <a:solidFill>
                  <a:schemeClr val="lt2"/>
                </a:solidFill>
                <a:latin typeface="Arial Black"/>
                <a:ea typeface="Arial Black"/>
                <a:cs typeface="Arial Black"/>
                <a:sym typeface="Arial Black"/>
              </a:rPr>
            </a:br>
            <a:r>
              <a:rPr b="1" i="0" lang="en-US" sz="4000" u="none" cap="none" strike="noStrike">
                <a:solidFill>
                  <a:schemeClr val="lt2"/>
                </a:solidFill>
                <a:latin typeface="Arial Black"/>
                <a:ea typeface="Arial Black"/>
                <a:cs typeface="Arial Black"/>
                <a:sym typeface="Arial Black"/>
              </a:rPr>
              <a:t>Existing Practices</a:t>
            </a:r>
            <a:endParaRPr/>
          </a:p>
        </p:txBody>
      </p:sp>
      <p:sp>
        <p:nvSpPr>
          <p:cNvPr id="322" name="Google Shape;322;p34"/>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School Improvement Plan</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Pre-referral Intervention teams</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Title I Services</a:t>
            </a:r>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Professional Learning Communities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35"/>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Implementing RtI: </a:t>
            </a:r>
            <a:br>
              <a:rPr b="1" i="0" lang="en-US" sz="4000" u="none" cap="none" strike="noStrike">
                <a:solidFill>
                  <a:schemeClr val="lt2"/>
                </a:solidFill>
                <a:latin typeface="Arial Black"/>
                <a:ea typeface="Arial Black"/>
                <a:cs typeface="Arial Black"/>
                <a:sym typeface="Arial Black"/>
              </a:rPr>
            </a:br>
            <a:r>
              <a:rPr b="1" i="0" lang="en-US" sz="4000" u="none" cap="none" strike="noStrike">
                <a:solidFill>
                  <a:schemeClr val="lt2"/>
                </a:solidFill>
                <a:latin typeface="Arial Black"/>
                <a:ea typeface="Arial Black"/>
                <a:cs typeface="Arial Black"/>
                <a:sym typeface="Arial Black"/>
              </a:rPr>
              <a:t>Procedural Integrity</a:t>
            </a:r>
            <a:endParaRPr/>
          </a:p>
        </p:txBody>
      </p:sp>
      <p:sp>
        <p:nvSpPr>
          <p:cNvPr id="329" name="Google Shape;329;p35"/>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PROCEDURAL CHECKLIST as an operational definition of RtI</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Accountability</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Formative evaluation and program improvement</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pic>
        <p:nvPicPr>
          <p:cNvPr id="335" name="Google Shape;335;p36"/>
          <p:cNvPicPr preferRelativeResize="0"/>
          <p:nvPr/>
        </p:nvPicPr>
        <p:blipFill rotWithShape="1">
          <a:blip r:embed="rId3">
            <a:alphaModFix/>
          </a:blip>
          <a:srcRect b="0" l="0" r="0" t="0"/>
          <a:stretch/>
        </p:blipFill>
        <p:spPr>
          <a:xfrm>
            <a:off x="1524000" y="228600"/>
            <a:ext cx="5300663" cy="64008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37"/>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Implementing RtI: </a:t>
            </a:r>
            <a:br>
              <a:rPr b="1" i="0" lang="en-US" sz="4000" u="none" cap="none" strike="noStrike">
                <a:solidFill>
                  <a:schemeClr val="lt2"/>
                </a:solidFill>
                <a:latin typeface="Arial Black"/>
                <a:ea typeface="Arial Black"/>
                <a:cs typeface="Arial Black"/>
                <a:sym typeface="Arial Black"/>
              </a:rPr>
            </a:br>
            <a:r>
              <a:rPr b="1" i="0" lang="en-US" sz="4000" u="none" cap="none" strike="noStrike">
                <a:solidFill>
                  <a:schemeClr val="lt2"/>
                </a:solidFill>
                <a:latin typeface="Arial Black"/>
                <a:ea typeface="Arial Black"/>
                <a:cs typeface="Arial Black"/>
                <a:sym typeface="Arial Black"/>
              </a:rPr>
              <a:t>Procedural Integrity</a:t>
            </a:r>
            <a:endParaRPr/>
          </a:p>
        </p:txBody>
      </p:sp>
      <p:sp>
        <p:nvSpPr>
          <p:cNvPr id="342" name="Google Shape;342;p37"/>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PROCEDURAL CHECKLIST as an operational definition of RtI</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Accountability</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Formative evaluation and program improvement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38"/>
          <p:cNvSpPr txBox="1"/>
          <p:nvPr>
            <p:ph type="title"/>
          </p:nvPr>
        </p:nvSpPr>
        <p:spPr>
          <a:xfrm>
            <a:off x="457200" y="460375"/>
            <a:ext cx="8229600" cy="11398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Procedural Checklist </a:t>
            </a:r>
            <a:br>
              <a:rPr b="1" i="0" lang="en-US" sz="4000" u="none" cap="none" strike="noStrike">
                <a:solidFill>
                  <a:schemeClr val="lt2"/>
                </a:solidFill>
                <a:latin typeface="Arial Black"/>
                <a:ea typeface="Arial Black"/>
                <a:cs typeface="Arial Black"/>
                <a:sym typeface="Arial Black"/>
              </a:rPr>
            </a:br>
            <a:r>
              <a:rPr b="1" i="0" lang="en-US" sz="4000" u="none" cap="none" strike="noStrike">
                <a:solidFill>
                  <a:schemeClr val="lt2"/>
                </a:solidFill>
                <a:latin typeface="Arial Black"/>
                <a:ea typeface="Arial Black"/>
                <a:cs typeface="Arial Black"/>
                <a:sym typeface="Arial Black"/>
              </a:rPr>
              <a:t>Outcome Example</a:t>
            </a:r>
            <a:endParaRPr/>
          </a:p>
        </p:txBody>
      </p:sp>
      <p:graphicFrame>
        <p:nvGraphicFramePr>
          <p:cNvPr id="349" name="Google Shape;349;p38"/>
          <p:cNvGraphicFramePr/>
          <p:nvPr/>
        </p:nvGraphicFramePr>
        <p:xfrm>
          <a:off x="304800" y="1600200"/>
          <a:ext cx="3000000" cy="3000000"/>
        </p:xfrm>
        <a:graphic>
          <a:graphicData uri="http://schemas.openxmlformats.org/drawingml/2006/table">
            <a:tbl>
              <a:tblPr>
                <a:noFill/>
                <a:tableStyleId>{B64D7091-EC41-4DC5-860B-B51D228856A3}</a:tableStyleId>
              </a:tblPr>
              <a:tblGrid>
                <a:gridCol w="2152650"/>
                <a:gridCol w="2152650"/>
                <a:gridCol w="2152650"/>
                <a:gridCol w="2152650"/>
              </a:tblGrid>
              <a:tr h="904875">
                <a:tc>
                  <a:txBody>
                    <a:bodyPr/>
                    <a:lstStyle/>
                    <a:p>
                      <a:pPr indent="0" lvl="0" marL="0" marR="0" rtl="0" algn="ctr">
                        <a:lnSpc>
                          <a:spcPct val="100000"/>
                        </a:lnSpc>
                        <a:spcBef>
                          <a:spcPts val="0"/>
                        </a:spcBef>
                        <a:spcAft>
                          <a:spcPts val="0"/>
                        </a:spcAft>
                        <a:buClr>
                          <a:schemeClr val="hlink"/>
                        </a:buClr>
                        <a:buFont typeface="Noto Sans Symbols"/>
                        <a:buNone/>
                      </a:pPr>
                      <a:r>
                        <a:t/>
                      </a:r>
                      <a:endParaRPr b="0" i="0" sz="2800" u="none" cap="none" strike="noStrike">
                        <a:solidFill>
                          <a:schemeClr val="lt1"/>
                        </a:solidFill>
                        <a:latin typeface="Arial"/>
                        <a:ea typeface="Arial"/>
                        <a:cs typeface="Arial"/>
                        <a:sym typeface="Arial"/>
                      </a:endParaRPr>
                    </a:p>
                  </a:txBody>
                  <a:tcPr marT="45725" marB="45725"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28575">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gridSpan="3">
                  <a:txBody>
                    <a:bodyPr/>
                    <a:lstStyle/>
                    <a:p>
                      <a:pPr indent="0" lvl="0" marL="0" marR="0" rtl="0" algn="ctr">
                        <a:lnSpc>
                          <a:spcPct val="100000"/>
                        </a:lnSpc>
                        <a:spcBef>
                          <a:spcPts val="0"/>
                        </a:spcBef>
                        <a:spcAft>
                          <a:spcPts val="0"/>
                        </a:spcAft>
                        <a:buClr>
                          <a:schemeClr val="hlink"/>
                        </a:buClr>
                        <a:buFont typeface="Noto Sans Symbols"/>
                        <a:buNone/>
                      </a:pPr>
                      <a:r>
                        <a:t/>
                      </a:r>
                      <a:endParaRPr b="0" i="0" sz="2800" u="none" cap="none" strike="noStrike">
                        <a:solidFill>
                          <a:schemeClr val="lt1"/>
                        </a:solidFill>
                        <a:latin typeface="Arial"/>
                        <a:ea typeface="Arial"/>
                        <a:cs typeface="Arial"/>
                        <a:sym typeface="Arial"/>
                      </a:endParaRPr>
                    </a:p>
                    <a:p>
                      <a:pPr indent="0" lvl="0" marL="0" marR="0" rtl="0" algn="ctr">
                        <a:lnSpc>
                          <a:spcPct val="100000"/>
                        </a:lnSpc>
                        <a:spcBef>
                          <a:spcPts val="56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Procedural Checklist</a:t>
                      </a:r>
                      <a:endParaRPr/>
                    </a:p>
                  </a:txBody>
                  <a:tcPr marT="45725" marB="45725"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28575">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hMerge="1"/>
                <a:tc hMerge="1"/>
              </a:tr>
              <a:tr h="904875">
                <a:tc>
                  <a:txBody>
                    <a:bodyPr/>
                    <a:lstStyle/>
                    <a:p>
                      <a:pPr indent="0" lvl="0" marL="0" marR="0" rtl="0" algn="ctr">
                        <a:lnSpc>
                          <a:spcPct val="100000"/>
                        </a:lnSpc>
                        <a:spcBef>
                          <a:spcPts val="0"/>
                        </a:spcBef>
                        <a:spcAft>
                          <a:spcPts val="0"/>
                        </a:spcAft>
                        <a:buClr>
                          <a:schemeClr val="hlink"/>
                        </a:buClr>
                        <a:buFont typeface="Noto Sans Symbols"/>
                        <a:buNone/>
                      </a:pPr>
                      <a:r>
                        <a:t/>
                      </a:r>
                      <a:endParaRPr b="0" i="0" sz="2800" u="none" cap="none" strike="noStrike">
                        <a:solidFill>
                          <a:schemeClr val="lt1"/>
                        </a:solidFill>
                        <a:latin typeface="Arial"/>
                        <a:ea typeface="Arial"/>
                        <a:cs typeface="Arial"/>
                        <a:sym typeface="Arial"/>
                      </a:endParaRPr>
                    </a:p>
                  </a:txBody>
                  <a:tcPr marT="45725" marB="45725"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04-05</a:t>
                      </a:r>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05-06</a:t>
                      </a:r>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Change</a:t>
                      </a:r>
                      <a:endParaRPr/>
                    </a:p>
                  </a:txBody>
                  <a:tcPr marT="45725" marB="45725"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r h="906475">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N</a:t>
                      </a:r>
                      <a:endParaRPr/>
                    </a:p>
                  </a:txBody>
                  <a:tcPr marT="45725" marB="45725"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64</a:t>
                      </a:r>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229</a:t>
                      </a:r>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+165</a:t>
                      </a:r>
                      <a:endParaRPr/>
                    </a:p>
                  </a:txBody>
                  <a:tcPr marT="45725" marB="45725"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r h="904875">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Mean</a:t>
                      </a:r>
                      <a:endParaRPr/>
                    </a:p>
                    <a:p>
                      <a:pPr indent="0" lvl="0" marL="0" marR="0" rtl="0" algn="ctr">
                        <a:lnSpc>
                          <a:spcPct val="100000"/>
                        </a:lnSpc>
                        <a:spcBef>
                          <a:spcPts val="360"/>
                        </a:spcBef>
                        <a:spcAft>
                          <a:spcPts val="0"/>
                        </a:spcAft>
                        <a:buClr>
                          <a:schemeClr val="hlink"/>
                        </a:buClr>
                        <a:buFont typeface="Noto Sans Symbols"/>
                        <a:buNone/>
                      </a:pPr>
                      <a:r>
                        <a:rPr b="0" i="0" lang="en-US" sz="1800" u="none" cap="none" strike="noStrike">
                          <a:solidFill>
                            <a:schemeClr val="lt1"/>
                          </a:solidFill>
                          <a:latin typeface="Arial"/>
                          <a:ea typeface="Arial"/>
                          <a:cs typeface="Arial"/>
                          <a:sym typeface="Arial"/>
                        </a:rPr>
                        <a:t>(% steps completed)</a:t>
                      </a:r>
                      <a:endParaRPr/>
                    </a:p>
                  </a:txBody>
                  <a:tcPr marT="45725" marB="45725"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80%</a:t>
                      </a:r>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93%</a:t>
                      </a:r>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+13%</a:t>
                      </a:r>
                      <a:endParaRPr/>
                    </a:p>
                  </a:txBody>
                  <a:tcPr marT="45725" marB="45725"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r h="904875">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SD</a:t>
                      </a:r>
                      <a:endParaRPr/>
                    </a:p>
                    <a:p>
                      <a:pPr indent="0" lvl="0" marL="0" marR="0" rtl="0" algn="ctr">
                        <a:lnSpc>
                          <a:spcPct val="100000"/>
                        </a:lnSpc>
                        <a:spcBef>
                          <a:spcPts val="560"/>
                        </a:spcBef>
                        <a:spcAft>
                          <a:spcPts val="0"/>
                        </a:spcAft>
                        <a:buClr>
                          <a:schemeClr val="hlink"/>
                        </a:buClr>
                        <a:buFont typeface="Noto Sans Symbols"/>
                        <a:buNone/>
                      </a:pPr>
                      <a:r>
                        <a:rPr b="0" i="0" lang="en-US" sz="1800" u="none" cap="none" strike="noStrike">
                          <a:solidFill>
                            <a:schemeClr val="lt1"/>
                          </a:solidFill>
                          <a:latin typeface="Arial"/>
                          <a:ea typeface="Arial"/>
                          <a:cs typeface="Arial"/>
                          <a:sym typeface="Arial"/>
                        </a:rPr>
                        <a:t>(% steps completed)</a:t>
                      </a:r>
                      <a:r>
                        <a:rPr b="0" i="0" lang="en-US" sz="2800" u="none" cap="none" strike="noStrike">
                          <a:solidFill>
                            <a:schemeClr val="lt1"/>
                          </a:solidFill>
                          <a:latin typeface="Arial"/>
                          <a:ea typeface="Arial"/>
                          <a:cs typeface="Arial"/>
                          <a:sym typeface="Arial"/>
                        </a:rPr>
                        <a:t> </a:t>
                      </a:r>
                      <a:endParaRPr/>
                    </a:p>
                  </a:txBody>
                  <a:tcPr marT="45725" marB="45725" marR="91450" marL="91450">
                    <a:lnL cap="flat" cmpd="sng" w="28575">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28575">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19%</a:t>
                      </a:r>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28575">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rPr b="0" i="0" lang="en-US" sz="2800" u="none" cap="none" strike="noStrike">
                          <a:solidFill>
                            <a:schemeClr val="lt1"/>
                          </a:solidFill>
                          <a:latin typeface="Arial"/>
                          <a:ea typeface="Arial"/>
                          <a:cs typeface="Arial"/>
                          <a:sym typeface="Arial"/>
                        </a:rPr>
                        <a:t>9%</a:t>
                      </a:r>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28575">
                      <a:solidFill>
                        <a:schemeClr val="lt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hlink"/>
                        </a:buClr>
                        <a:buFont typeface="Noto Sans Symbols"/>
                        <a:buNone/>
                      </a:pPr>
                      <a:r>
                        <a:t/>
                      </a:r>
                      <a:endParaRPr b="0" i="0" sz="2800" u="none" cap="none" strike="noStrike">
                        <a:solidFill>
                          <a:schemeClr val="lt1"/>
                        </a:solidFill>
                        <a:latin typeface="Arial"/>
                        <a:ea typeface="Arial"/>
                        <a:cs typeface="Arial"/>
                        <a:sym typeface="Arial"/>
                      </a:endParaRPr>
                    </a:p>
                  </a:txBody>
                  <a:tcPr marT="45725" marB="45725" marR="91450" marL="91450">
                    <a:lnL cap="flat" cmpd="sng" w="12700">
                      <a:solidFill>
                        <a:schemeClr val="lt1"/>
                      </a:solidFill>
                      <a:prstDash val="solid"/>
                      <a:round/>
                      <a:headEnd len="sm" w="sm" type="none"/>
                      <a:tailEnd len="sm" w="sm" type="none"/>
                    </a:lnL>
                    <a:lnR cap="flat" cmpd="sng" w="28575">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28575">
                      <a:solidFill>
                        <a:schemeClr val="lt1"/>
                      </a:solidFill>
                      <a:prstDash val="solid"/>
                      <a:round/>
                      <a:headEnd len="sm" w="sm" type="none"/>
                      <a:tailEnd len="sm" w="sm" type="none"/>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39"/>
          <p:cNvSpPr txBox="1"/>
          <p:nvPr>
            <p:ph type="title"/>
          </p:nvPr>
        </p:nvSpPr>
        <p:spPr>
          <a:xfrm>
            <a:off x="457200" y="460375"/>
            <a:ext cx="8229600" cy="11398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Procedural Checklist </a:t>
            </a:r>
            <a:br>
              <a:rPr b="1" i="0" lang="en-US" sz="4000" u="none" cap="none" strike="noStrike">
                <a:solidFill>
                  <a:schemeClr val="lt2"/>
                </a:solidFill>
                <a:latin typeface="Arial Black"/>
                <a:ea typeface="Arial Black"/>
                <a:cs typeface="Arial Black"/>
                <a:sym typeface="Arial Black"/>
              </a:rPr>
            </a:br>
            <a:r>
              <a:rPr b="1" i="0" lang="en-US" sz="4000" u="none" cap="none" strike="noStrike">
                <a:solidFill>
                  <a:schemeClr val="lt2"/>
                </a:solidFill>
                <a:latin typeface="Arial Black"/>
                <a:ea typeface="Arial Black"/>
                <a:cs typeface="Arial Black"/>
                <a:sym typeface="Arial Black"/>
              </a:rPr>
              <a:t>Outcome Example</a:t>
            </a:r>
            <a:endParaRPr/>
          </a:p>
        </p:txBody>
      </p:sp>
      <p:sp>
        <p:nvSpPr>
          <p:cNvPr id="356" name="Google Shape;356;p39"/>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Differences across 04-05 and 05-06 school years:</a:t>
            </a:r>
            <a:endParaRPr/>
          </a:p>
          <a:p>
            <a:pPr indent="-228600" lvl="1" marL="742950" marR="0" rtl="0" algn="l">
              <a:spcBef>
                <a:spcPts val="180"/>
              </a:spcBef>
              <a:spcAft>
                <a:spcPts val="0"/>
              </a:spcAft>
              <a:buClr>
                <a:schemeClr val="accent2"/>
              </a:buClr>
              <a:buSzPts val="900"/>
              <a:buFont typeface="Noto Sans Symbols"/>
              <a:buNone/>
            </a:pPr>
            <a:r>
              <a:t/>
            </a:r>
            <a:endParaRPr b="0" i="0" sz="900" u="none" cap="none" strike="noStrike">
              <a:solidFill>
                <a:schemeClr val="lt1"/>
              </a:solidFill>
              <a:latin typeface="Arial"/>
              <a:ea typeface="Arial"/>
              <a:cs typeface="Arial"/>
              <a:sym typeface="Arial"/>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Approximately 250% more students served in the RtI process</a:t>
            </a:r>
            <a:endParaRPr/>
          </a:p>
          <a:p>
            <a:pPr indent="-228600" lvl="1" marL="742950" marR="0" rtl="0" algn="l">
              <a:spcBef>
                <a:spcPts val="180"/>
              </a:spcBef>
              <a:spcAft>
                <a:spcPts val="0"/>
              </a:spcAft>
              <a:buClr>
                <a:schemeClr val="accent2"/>
              </a:buClr>
              <a:buSzPts val="900"/>
              <a:buFont typeface="Noto Sans Symbols"/>
              <a:buNone/>
            </a:pPr>
            <a:r>
              <a:t/>
            </a:r>
            <a:endParaRPr b="0" i="0" sz="900" u="none" cap="none" strike="noStrike">
              <a:solidFill>
                <a:schemeClr val="lt1"/>
              </a:solidFill>
              <a:latin typeface="Arial"/>
              <a:ea typeface="Arial"/>
              <a:cs typeface="Arial"/>
              <a:sym typeface="Arial"/>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A 13% increase in the percentage of procedural steps completed </a:t>
            </a:r>
            <a:endParaRPr/>
          </a:p>
          <a:p>
            <a:pPr indent="-228600" lvl="1" marL="742950" marR="0" rtl="0" algn="l">
              <a:spcBef>
                <a:spcPts val="180"/>
              </a:spcBef>
              <a:spcAft>
                <a:spcPts val="0"/>
              </a:spcAft>
              <a:buClr>
                <a:schemeClr val="accent2"/>
              </a:buClr>
              <a:buSzPts val="900"/>
              <a:buFont typeface="Noto Sans Symbols"/>
              <a:buNone/>
            </a:pPr>
            <a:r>
              <a:t/>
            </a:r>
            <a:endParaRPr b="0" i="0" sz="900" u="none" cap="none" strike="noStrike">
              <a:solidFill>
                <a:schemeClr val="lt1"/>
              </a:solidFill>
              <a:latin typeface="Arial"/>
              <a:ea typeface="Arial"/>
              <a:cs typeface="Arial"/>
              <a:sym typeface="Arial"/>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Less variability in percentage of steps completed among cases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40"/>
          <p:cNvSpPr txBox="1"/>
          <p:nvPr>
            <p:ph type="title"/>
          </p:nvPr>
        </p:nvSpPr>
        <p:spPr>
          <a:xfrm>
            <a:off x="304800" y="460375"/>
            <a:ext cx="8229600" cy="11398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Procedural Checklist </a:t>
            </a:r>
            <a:br>
              <a:rPr b="1" i="0" lang="en-US" sz="4000" u="none" cap="none" strike="noStrike">
                <a:solidFill>
                  <a:schemeClr val="lt2"/>
                </a:solidFill>
                <a:latin typeface="Arial Black"/>
                <a:ea typeface="Arial Black"/>
                <a:cs typeface="Arial Black"/>
                <a:sym typeface="Arial Black"/>
              </a:rPr>
            </a:br>
            <a:r>
              <a:rPr b="1" i="0" lang="en-US" sz="4000" u="none" cap="none" strike="noStrike">
                <a:solidFill>
                  <a:schemeClr val="lt2"/>
                </a:solidFill>
                <a:latin typeface="Arial Black"/>
                <a:ea typeface="Arial Black"/>
                <a:cs typeface="Arial Black"/>
                <a:sym typeface="Arial Black"/>
              </a:rPr>
              <a:t>Outcome Example</a:t>
            </a:r>
            <a:endParaRPr/>
          </a:p>
        </p:txBody>
      </p:sp>
      <p:sp>
        <p:nvSpPr>
          <p:cNvPr id="363" name="Google Shape;363;p40"/>
          <p:cNvSpPr txBox="1"/>
          <p:nvPr>
            <p:ph idx="1" type="body"/>
          </p:nvPr>
        </p:nvSpPr>
        <p:spPr>
          <a:xfrm>
            <a:off x="838200" y="16764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Despite vast increase in number of students served in RtI process in 2</a:t>
            </a:r>
            <a:r>
              <a:rPr b="0" baseline="30000" i="0" lang="en-US" sz="3200" u="none" cap="none" strike="noStrike">
                <a:solidFill>
                  <a:schemeClr val="lt1"/>
                </a:solidFill>
                <a:latin typeface="Arial"/>
                <a:ea typeface="Arial"/>
                <a:cs typeface="Arial"/>
                <a:sym typeface="Arial"/>
              </a:rPr>
              <a:t>nd</a:t>
            </a:r>
            <a:r>
              <a:rPr b="0" i="0" lang="en-US" sz="3200" u="none" cap="none" strike="noStrike">
                <a:solidFill>
                  <a:schemeClr val="lt1"/>
                </a:solidFill>
                <a:latin typeface="Arial"/>
                <a:ea typeface="Arial"/>
                <a:cs typeface="Arial"/>
                <a:sym typeface="Arial"/>
              </a:rPr>
              <a:t> year, higher procedural fidelity was obtained!!</a:t>
            </a:r>
            <a:endParaRPr/>
          </a:p>
          <a:p>
            <a:pPr indent="-279400" lvl="0" marL="342900" marR="0" rtl="0" algn="l">
              <a:spcBef>
                <a:spcPts val="200"/>
              </a:spcBef>
              <a:spcAft>
                <a:spcPts val="0"/>
              </a:spcAft>
              <a:buClr>
                <a:schemeClr val="hlink"/>
              </a:buClr>
              <a:buSzPts val="1000"/>
              <a:buFont typeface="Noto Sans Symbols"/>
              <a:buNone/>
            </a:pPr>
            <a:r>
              <a:t/>
            </a:r>
            <a:endParaRPr b="0" i="0" sz="1000" u="none" cap="none" strike="noStrike">
              <a:solidFill>
                <a:schemeClr val="lt1"/>
              </a:solidFill>
              <a:latin typeface="Arial"/>
              <a:ea typeface="Arial"/>
              <a:cs typeface="Arial"/>
              <a:sym typeface="Arial"/>
            </a:endParaRPr>
          </a:p>
          <a:p>
            <a:pPr indent="-342900" lvl="0" marL="342900" marR="0" rtl="0" algn="l">
              <a:spcBef>
                <a:spcPts val="64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Possible influences:</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Increased organization, comfort and familiarity with process</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More training for pilot school psychologists</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Increased streamlining of services within buildings</a:t>
            </a:r>
            <a:endParaRPr/>
          </a:p>
          <a:p>
            <a:pPr indent="-285750" lvl="1" marL="742950" marR="0" rtl="0" algn="l">
              <a:spcBef>
                <a:spcPts val="560"/>
              </a:spcBef>
              <a:spcAft>
                <a:spcPts val="0"/>
              </a:spcAft>
              <a:buClr>
                <a:schemeClr val="accent2"/>
              </a:buClr>
              <a:buFont typeface="Noto Sans Symbols"/>
              <a:buNone/>
            </a:pPr>
            <a:r>
              <a:t/>
            </a:r>
            <a:endParaRPr b="0" i="0" sz="2800" u="none" cap="none" strike="noStrike">
              <a:solidFill>
                <a:schemeClr val="lt1"/>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 name="Shape 368"/>
        <p:cNvGrpSpPr/>
        <p:nvPr/>
      </p:nvGrpSpPr>
      <p:grpSpPr>
        <a:xfrm>
          <a:off x="0" y="0"/>
          <a:ext cx="0" cy="0"/>
          <a:chOff x="0" y="0"/>
          <a:chExt cx="0" cy="0"/>
        </a:xfrm>
      </p:grpSpPr>
      <p:sp>
        <p:nvSpPr>
          <p:cNvPr id="369" name="Google Shape;369;p41"/>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Descriptive Evaluation of Individual Child Study Cases </a:t>
            </a:r>
            <a:endParaRPr/>
          </a:p>
        </p:txBody>
      </p:sp>
      <p:sp>
        <p:nvSpPr>
          <p:cNvPr id="370" name="Google Shape;370;p41"/>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609600" lvl="0" marL="609600" marR="0" rtl="0" algn="l">
              <a:lnSpc>
                <a:spcPct val="80000"/>
              </a:lnSpc>
              <a:spcBef>
                <a:spcPts val="0"/>
              </a:spcBef>
              <a:spcAft>
                <a:spcPts val="0"/>
              </a:spcAft>
              <a:buClr>
                <a:schemeClr val="hlink"/>
              </a:buClr>
              <a:buSzPts val="2800"/>
              <a:buFont typeface="Noto Sans Symbols"/>
              <a:buChar char="▪"/>
            </a:pPr>
            <a:r>
              <a:rPr b="0" i="0" lang="en-US" sz="2800" u="none" cap="none" strike="noStrike">
                <a:solidFill>
                  <a:schemeClr val="lt1"/>
                </a:solidFill>
                <a:latin typeface="Arial"/>
                <a:ea typeface="Arial"/>
                <a:cs typeface="Arial"/>
                <a:sym typeface="Arial"/>
              </a:rPr>
              <a:t>Produces a quantitative synthesis across outcome metrics</a:t>
            </a:r>
            <a:endParaRPr/>
          </a:p>
          <a:p>
            <a:pPr indent="-457200" lvl="2" marL="1371600" marR="0" rtl="0" algn="l">
              <a:lnSpc>
                <a:spcPct val="8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Procedural Integrity (Procedural Checklist)</a:t>
            </a:r>
            <a:endParaRPr/>
          </a:p>
          <a:p>
            <a:pPr indent="-457200" lvl="2" marL="1371600" marR="0" rtl="0" algn="l">
              <a:lnSpc>
                <a:spcPct val="8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Effect Sizes &amp; Percentage of Nonoverlapping Data</a:t>
            </a:r>
            <a:endParaRPr/>
          </a:p>
          <a:p>
            <a:pPr indent="-457200" lvl="2" marL="1371600" marR="0" rtl="0" algn="l">
              <a:lnSpc>
                <a:spcPct val="8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Graphic Analysis Worksheet</a:t>
            </a:r>
            <a:endParaRPr/>
          </a:p>
          <a:p>
            <a:pPr indent="-457200" lvl="2" marL="1371600" marR="0" rtl="0" algn="l">
              <a:lnSpc>
                <a:spcPct val="8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Goal Attainment Scaling</a:t>
            </a:r>
            <a:endParaRPr/>
          </a:p>
          <a:p>
            <a:pPr indent="-457200" lvl="2" marL="1371600" marR="0" rtl="0" algn="l">
              <a:lnSpc>
                <a:spcPct val="8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Significance According to “Structured Criteria for Visual Inspection of Data”</a:t>
            </a:r>
            <a:endParaRPr b="0" i="0" sz="2400" u="none" cap="none" strike="noStrike">
              <a:solidFill>
                <a:schemeClr val="lt1"/>
              </a:solidFill>
              <a:latin typeface="Arial"/>
              <a:ea typeface="Arial"/>
              <a:cs typeface="Arial"/>
              <a:sym typeface="Arial"/>
            </a:endParaRPr>
          </a:p>
          <a:p>
            <a:pPr indent="-457200" lvl="2" marL="1371600" marR="0" rtl="0" algn="l">
              <a:lnSpc>
                <a:spcPct val="8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Treatment integrity</a:t>
            </a:r>
            <a:endParaRPr/>
          </a:p>
          <a:p>
            <a:pPr indent="-457200" lvl="2" marL="1371600" marR="0" rtl="0" algn="l">
              <a:lnSpc>
                <a:spcPct val="8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Social validity</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42"/>
          <p:cNvSpPr txBox="1"/>
          <p:nvPr>
            <p:ph idx="4294967295" type="ctrTitle"/>
          </p:nvPr>
        </p:nvSpPr>
        <p:spPr>
          <a:xfrm>
            <a:off x="228600" y="1752600"/>
            <a:ext cx="8534400" cy="1752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a:ea typeface="Arial"/>
                <a:cs typeface="Arial"/>
                <a:sym typeface="Arial"/>
              </a:rPr>
              <a:t>“</a:t>
            </a:r>
            <a:r>
              <a:rPr b="1" i="0" lang="en-US" sz="4000" u="none" cap="none" strike="noStrike">
                <a:solidFill>
                  <a:schemeClr val="lt2"/>
                </a:solidFill>
                <a:latin typeface="Arial Black"/>
                <a:ea typeface="Arial Black"/>
                <a:cs typeface="Arial Black"/>
                <a:sym typeface="Arial Black"/>
              </a:rPr>
              <a:t>The significant problems we face cannot be solved by the same level of thinking that created them.</a:t>
            </a:r>
            <a:r>
              <a:rPr b="1" i="0" lang="en-US" sz="4000" u="none" cap="none" strike="noStrike">
                <a:solidFill>
                  <a:schemeClr val="lt2"/>
                </a:solidFill>
                <a:latin typeface="Arial"/>
                <a:ea typeface="Arial"/>
                <a:cs typeface="Arial"/>
                <a:sym typeface="Arial"/>
              </a:rPr>
              <a:t>”</a:t>
            </a:r>
            <a:endParaRPr b="1" i="0" sz="4000" u="none" cap="none" strike="noStrike">
              <a:solidFill>
                <a:schemeClr val="lt2"/>
              </a:solidFill>
              <a:latin typeface="Arial Black"/>
              <a:ea typeface="Arial Black"/>
              <a:cs typeface="Arial Black"/>
              <a:sym typeface="Arial Black"/>
            </a:endParaRPr>
          </a:p>
        </p:txBody>
      </p:sp>
      <p:sp>
        <p:nvSpPr>
          <p:cNvPr id="377" name="Google Shape;377;p42"/>
          <p:cNvSpPr txBox="1"/>
          <p:nvPr>
            <p:ph idx="4294967295" type="subTitle"/>
          </p:nvPr>
        </p:nvSpPr>
        <p:spPr>
          <a:xfrm>
            <a:off x="1676400" y="4419600"/>
            <a:ext cx="6781800" cy="1752600"/>
          </a:xfrm>
          <a:prstGeom prst="rect">
            <a:avLst/>
          </a:prstGeom>
          <a:noFill/>
          <a:ln>
            <a:noFill/>
          </a:ln>
        </p:spPr>
        <p:txBody>
          <a:bodyPr anchorCtr="0" anchor="t" bIns="45700" lIns="91425" spcFirstLastPara="1" rIns="91425" wrap="square" tIns="45700">
            <a:noAutofit/>
          </a:bodyPr>
          <a:lstStyle/>
          <a:p>
            <a:pPr indent="0" lvl="1" marL="457200" marR="0" rtl="0" algn="r">
              <a:spcBef>
                <a:spcPts val="0"/>
              </a:spcBef>
              <a:spcAft>
                <a:spcPts val="0"/>
              </a:spcAft>
              <a:buClr>
                <a:schemeClr val="accent2"/>
              </a:buClr>
              <a:buFont typeface="Noto Sans Symbols"/>
              <a:buNone/>
            </a:pPr>
            <a:r>
              <a:rPr b="0" i="0" lang="en-US" sz="2800" u="none" cap="none" strike="noStrike">
                <a:solidFill>
                  <a:schemeClr val="lt1"/>
                </a:solidFill>
                <a:latin typeface="Arial"/>
                <a:ea typeface="Arial"/>
                <a:cs typeface="Arial"/>
                <a:sym typeface="Arial"/>
              </a:rPr>
              <a:t>Albert Einstein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6"/>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And then I looked out my window…</a:t>
            </a:r>
            <a:endParaRPr/>
          </a:p>
        </p:txBody>
      </p:sp>
      <p:pic>
        <p:nvPicPr>
          <p:cNvPr descr="un_geneva-2" id="127" name="Google Shape;127;p16"/>
          <p:cNvPicPr preferRelativeResize="0"/>
          <p:nvPr>
            <p:ph idx="1" type="body"/>
          </p:nvPr>
        </p:nvPicPr>
        <p:blipFill rotWithShape="1">
          <a:blip r:embed="rId3">
            <a:alphaModFix/>
          </a:blip>
          <a:srcRect b="0" l="0" r="0" t="0"/>
          <a:stretch/>
        </p:blipFill>
        <p:spPr>
          <a:xfrm>
            <a:off x="1905000" y="1905000"/>
            <a:ext cx="5872163" cy="4191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43"/>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Real Change in Schools</a:t>
            </a:r>
            <a:endParaRPr/>
          </a:p>
        </p:txBody>
      </p:sp>
      <p:sp>
        <p:nvSpPr>
          <p:cNvPr id="384" name="Google Shape;384;p43"/>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2800"/>
              <a:buFont typeface="Noto Sans Symbols"/>
              <a:buChar char="▪"/>
            </a:pPr>
            <a:r>
              <a:rPr b="0" i="0" lang="en-US" sz="2800" u="none" cap="none" strike="noStrike">
                <a:solidFill>
                  <a:schemeClr val="lt1"/>
                </a:solidFill>
                <a:latin typeface="Arial"/>
                <a:ea typeface="Arial"/>
                <a:cs typeface="Arial"/>
                <a:sym typeface="Arial"/>
              </a:rPr>
              <a:t>Fullan (1991)</a:t>
            </a:r>
            <a:endParaRPr/>
          </a:p>
          <a:p>
            <a:pPr indent="-285750" lvl="1" marL="742950" marR="0" rtl="0" algn="l">
              <a:spcBef>
                <a:spcPts val="480"/>
              </a:spcBef>
              <a:spcAft>
                <a:spcPts val="0"/>
              </a:spcAft>
              <a:buClr>
                <a:schemeClr val="accent2"/>
              </a:buClr>
              <a:buSzPts val="2400"/>
              <a:buFont typeface="Noto Sans Symbols"/>
              <a:buChar char="▪"/>
            </a:pPr>
            <a:r>
              <a:rPr b="0" i="0" lang="en-US" sz="2400" u="none" cap="none" strike="noStrike">
                <a:solidFill>
                  <a:schemeClr val="lt1"/>
                </a:solidFill>
                <a:latin typeface="Arial"/>
                <a:ea typeface="Arial"/>
                <a:cs typeface="Arial"/>
                <a:sym typeface="Arial"/>
              </a:rPr>
              <a:t>“innovations can be adopted for symbolic political or personal reasons: to appease community pressure, to appear innovative, to gain more resources. All of these forms represent </a:t>
            </a:r>
            <a:r>
              <a:rPr b="0" i="1" lang="en-US" sz="2400" u="none" cap="none" strike="noStrike">
                <a:solidFill>
                  <a:schemeClr val="lt1"/>
                </a:solidFill>
                <a:latin typeface="Arial"/>
                <a:ea typeface="Arial"/>
                <a:cs typeface="Arial"/>
                <a:sym typeface="Arial"/>
              </a:rPr>
              <a:t>symbolic</a:t>
            </a:r>
            <a:r>
              <a:rPr b="0" i="0" lang="en-US" sz="2400" u="none" cap="none" strike="noStrike">
                <a:solidFill>
                  <a:schemeClr val="lt1"/>
                </a:solidFill>
                <a:latin typeface="Arial"/>
                <a:ea typeface="Arial"/>
                <a:cs typeface="Arial"/>
                <a:sym typeface="Arial"/>
              </a:rPr>
              <a:t> rather than </a:t>
            </a:r>
            <a:r>
              <a:rPr b="0" i="1" lang="en-US" sz="2400" u="none" cap="none" strike="noStrike">
                <a:solidFill>
                  <a:schemeClr val="lt1"/>
                </a:solidFill>
                <a:latin typeface="Arial"/>
                <a:ea typeface="Arial"/>
                <a:cs typeface="Arial"/>
                <a:sym typeface="Arial"/>
              </a:rPr>
              <a:t>real</a:t>
            </a:r>
            <a:r>
              <a:rPr b="0" i="0" lang="en-US" sz="2400" u="none" cap="none" strike="noStrike">
                <a:solidFill>
                  <a:schemeClr val="lt1"/>
                </a:solidFill>
                <a:latin typeface="Arial"/>
                <a:ea typeface="Arial"/>
                <a:cs typeface="Arial"/>
                <a:sym typeface="Arial"/>
              </a:rPr>
              <a:t> change.” (p. 28)</a:t>
            </a:r>
            <a:endParaRPr/>
          </a:p>
          <a:p>
            <a:pPr indent="-285750" lvl="1" marL="742950" marR="0" rtl="0" algn="l">
              <a:spcBef>
                <a:spcPts val="480"/>
              </a:spcBef>
              <a:spcAft>
                <a:spcPts val="0"/>
              </a:spcAft>
              <a:buClr>
                <a:schemeClr val="accent2"/>
              </a:buClr>
              <a:buSzPts val="2400"/>
              <a:buFont typeface="Noto Sans Symbols"/>
              <a:buChar char="▪"/>
            </a:pPr>
            <a:r>
              <a:rPr b="0" i="0" lang="en-US" sz="2400" u="none" cap="none" strike="noStrike">
                <a:solidFill>
                  <a:schemeClr val="lt1"/>
                </a:solidFill>
                <a:latin typeface="Arial"/>
                <a:ea typeface="Arial"/>
                <a:cs typeface="Arial"/>
                <a:sym typeface="Arial"/>
              </a:rPr>
              <a:t>“Even good ideas may represent poor investments on a large scale if the ideas have not been well developed or if the resources to support implementation are unavailable.” (p. 28)</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4">
                                            <p:txEl>
                                              <p:pRg end="0" st="0"/>
                                            </p:txEl>
                                          </p:spTgt>
                                        </p:tgtEl>
                                        <p:attrNameLst>
                                          <p:attrName>style.visibility</p:attrName>
                                        </p:attrNameLst>
                                      </p:cBhvr>
                                      <p:to>
                                        <p:strVal val="visible"/>
                                      </p:to>
                                    </p:set>
                                    <p:animEffect filter="fade" transition="in">
                                      <p:cBhvr>
                                        <p:cTn dur="500"/>
                                        <p:tgtEl>
                                          <p:spTgt spid="38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4">
                                            <p:txEl>
                                              <p:pRg end="1" st="1"/>
                                            </p:txEl>
                                          </p:spTgt>
                                        </p:tgtEl>
                                        <p:attrNameLst>
                                          <p:attrName>style.visibility</p:attrName>
                                        </p:attrNameLst>
                                      </p:cBhvr>
                                      <p:to>
                                        <p:strVal val="visible"/>
                                      </p:to>
                                    </p:set>
                                    <p:animEffect filter="fade" transition="in">
                                      <p:cBhvr>
                                        <p:cTn dur="500"/>
                                        <p:tgtEl>
                                          <p:spTgt spid="38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4">
                                            <p:txEl>
                                              <p:pRg end="2" st="2"/>
                                            </p:txEl>
                                          </p:spTgt>
                                        </p:tgtEl>
                                        <p:attrNameLst>
                                          <p:attrName>style.visibility</p:attrName>
                                        </p:attrNameLst>
                                      </p:cBhvr>
                                      <p:to>
                                        <p:strVal val="visible"/>
                                      </p:to>
                                    </p:set>
                                    <p:animEffect filter="fade" transition="in">
                                      <p:cBhvr>
                                        <p:cTn dur="500"/>
                                        <p:tgtEl>
                                          <p:spTgt spid="384">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44"/>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Conclusions</a:t>
            </a:r>
            <a:endParaRPr/>
          </a:p>
        </p:txBody>
      </p:sp>
      <p:sp>
        <p:nvSpPr>
          <p:cNvPr id="391" name="Google Shape;391;p44"/>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Building a Reliable and Valid Model for RtI</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Quality Indicators</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Procedural Integrity</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Local Validation Through Databased Problem Solving</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Strategic and Sequential Development and Refinement</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sp>
        <p:nvSpPr>
          <p:cNvPr id="397" name="Google Shape;397;p45"/>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References</a:t>
            </a:r>
            <a:endParaRPr/>
          </a:p>
        </p:txBody>
      </p:sp>
      <p:sp>
        <p:nvSpPr>
          <p:cNvPr id="398" name="Google Shape;398;p45"/>
          <p:cNvSpPr txBox="1"/>
          <p:nvPr>
            <p:ph idx="1" type="body"/>
          </p:nvPr>
        </p:nvSpPr>
        <p:spPr>
          <a:xfrm>
            <a:off x="762000" y="14478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American Educational Research Association, American Psychological Association, &amp; the National Council on Measurement in Education (1999). </a:t>
            </a:r>
            <a:r>
              <a:rPr b="0" i="1" lang="en-US" sz="2000" u="none" cap="none" strike="noStrike">
                <a:solidFill>
                  <a:schemeClr val="lt1"/>
                </a:solidFill>
                <a:latin typeface="Arial"/>
                <a:ea typeface="Arial"/>
                <a:cs typeface="Arial"/>
                <a:sym typeface="Arial"/>
              </a:rPr>
              <a:t>Standards for educational and psychological testing.</a:t>
            </a:r>
            <a:r>
              <a:rPr b="0" i="0" lang="en-US" sz="2000" u="none" cap="none" strike="noStrike">
                <a:solidFill>
                  <a:schemeClr val="lt1"/>
                </a:solidFill>
                <a:latin typeface="Arial"/>
                <a:ea typeface="Arial"/>
                <a:cs typeface="Arial"/>
                <a:sym typeface="Arial"/>
              </a:rPr>
              <a:t> Washington, DC: American Psychological Association. </a:t>
            </a:r>
            <a:endParaRPr/>
          </a:p>
          <a:p>
            <a:pPr indent="-342900" lvl="0" marL="342900" marR="0" rtl="0" algn="l">
              <a:lnSpc>
                <a:spcPct val="80000"/>
              </a:lnSpc>
              <a:spcBef>
                <a:spcPts val="40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Barnett, D. W., Lentz, F. E., Jr., &amp; Macmann, G. (2000). Psychometric qualities of professional practice. In E. S. Shapiro &amp; T. R. Kratochwill (Eds.), </a:t>
            </a:r>
            <a:r>
              <a:rPr b="0" i="1" lang="en-US" sz="2000" u="none" cap="none" strike="noStrike">
                <a:solidFill>
                  <a:schemeClr val="lt1"/>
                </a:solidFill>
                <a:latin typeface="Arial"/>
                <a:ea typeface="Arial"/>
                <a:cs typeface="Arial"/>
                <a:sym typeface="Arial"/>
              </a:rPr>
              <a:t>Behavioral assessment in schools: Theory, research, and clinical foundations.</a:t>
            </a:r>
            <a:r>
              <a:rPr b="0" i="0" lang="en-US" sz="2000" u="none" cap="none" strike="noStrike">
                <a:solidFill>
                  <a:schemeClr val="lt1"/>
                </a:solidFill>
                <a:latin typeface="Arial"/>
                <a:ea typeface="Arial"/>
                <a:cs typeface="Arial"/>
                <a:sym typeface="Arial"/>
              </a:rPr>
              <a:t> (2nd ed., pp. 355-386). New York, NY: Guilford Publications. </a:t>
            </a:r>
            <a:endParaRPr/>
          </a:p>
          <a:p>
            <a:pPr indent="-342900" lvl="0" marL="342900" marR="0" rtl="0" algn="l">
              <a:lnSpc>
                <a:spcPct val="80000"/>
              </a:lnSpc>
              <a:spcBef>
                <a:spcPts val="40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Bijou, S. W. (1970). What psychology has to offer education--now. </a:t>
            </a:r>
            <a:r>
              <a:rPr b="0" i="1" lang="en-US" sz="2000" u="none" cap="none" strike="noStrike">
                <a:solidFill>
                  <a:schemeClr val="lt1"/>
                </a:solidFill>
                <a:latin typeface="Arial"/>
                <a:ea typeface="Arial"/>
                <a:cs typeface="Arial"/>
                <a:sym typeface="Arial"/>
              </a:rPr>
              <a:t>Journal of Applied Behavior Analysis, 3,</a:t>
            </a:r>
            <a:r>
              <a:rPr b="0" i="0" lang="en-US" sz="2000" u="none" cap="none" strike="noStrike">
                <a:solidFill>
                  <a:schemeClr val="lt1"/>
                </a:solidFill>
                <a:latin typeface="Arial"/>
                <a:ea typeface="Arial"/>
                <a:cs typeface="Arial"/>
                <a:sym typeface="Arial"/>
              </a:rPr>
              <a:t> 65-71.</a:t>
            </a:r>
            <a:endParaRPr/>
          </a:p>
          <a:p>
            <a:pPr indent="-342900" lvl="0" marL="342900" marR="0" rtl="0" algn="l">
              <a:lnSpc>
                <a:spcPct val="80000"/>
              </a:lnSpc>
              <a:spcBef>
                <a:spcPts val="40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Bijou, S. W., Peterson, R. F., &amp; Ault, M. H. (1968). A method to integrate descriptive and experimental field studies at the level of data and empirical concepts. </a:t>
            </a:r>
            <a:r>
              <a:rPr b="0" i="1" lang="en-US" sz="2000" u="none" cap="none" strike="noStrike">
                <a:solidFill>
                  <a:schemeClr val="lt1"/>
                </a:solidFill>
                <a:latin typeface="Arial"/>
                <a:ea typeface="Arial"/>
                <a:cs typeface="Arial"/>
                <a:sym typeface="Arial"/>
              </a:rPr>
              <a:t>Journal of Applied Behavior Analysis, 1,</a:t>
            </a:r>
            <a:r>
              <a:rPr b="0" i="0" lang="en-US" sz="2000" u="none" cap="none" strike="noStrike">
                <a:solidFill>
                  <a:schemeClr val="lt1"/>
                </a:solidFill>
                <a:latin typeface="Arial"/>
                <a:ea typeface="Arial"/>
                <a:cs typeface="Arial"/>
                <a:sym typeface="Arial"/>
              </a:rPr>
              <a:t> 175-191. </a:t>
            </a:r>
            <a:endParaRPr/>
          </a:p>
          <a:p>
            <a:pPr indent="-342900" lvl="0" marL="342900" marR="0" rtl="0" algn="l">
              <a:lnSpc>
                <a:spcPct val="80000"/>
              </a:lnSpc>
              <a:spcBef>
                <a:spcPts val="40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Fuchs, L. S., &amp; Fuchs, D. (1998). Treatment validity: A unifying concept for reconceptualizing the identification of learning disabilities. </a:t>
            </a:r>
            <a:r>
              <a:rPr b="0" i="1" lang="en-US" sz="2000" u="none" cap="none" strike="noStrike">
                <a:solidFill>
                  <a:schemeClr val="lt1"/>
                </a:solidFill>
                <a:latin typeface="Arial"/>
                <a:ea typeface="Arial"/>
                <a:cs typeface="Arial"/>
                <a:sym typeface="Arial"/>
              </a:rPr>
              <a:t>Learning Disabilities Research and Practice, 13,</a:t>
            </a:r>
            <a:r>
              <a:rPr b="0" i="0" lang="en-US" sz="2000" u="none" cap="none" strike="noStrike">
                <a:solidFill>
                  <a:schemeClr val="lt1"/>
                </a:solidFill>
                <a:latin typeface="Arial"/>
                <a:ea typeface="Arial"/>
                <a:cs typeface="Arial"/>
                <a:sym typeface="Arial"/>
              </a:rPr>
              <a:t> 204-219.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46"/>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References Continued</a:t>
            </a:r>
            <a:endParaRPr/>
          </a:p>
        </p:txBody>
      </p:sp>
      <p:sp>
        <p:nvSpPr>
          <p:cNvPr id="405" name="Google Shape;405;p46"/>
          <p:cNvSpPr txBox="1"/>
          <p:nvPr>
            <p:ph idx="1" type="body"/>
          </p:nvPr>
        </p:nvSpPr>
        <p:spPr>
          <a:xfrm>
            <a:off x="762000" y="1524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Fisher, W. W., Kelley, M. E., &amp; Lomas, J. E. (2003). Visual aids and structured criteria for improving visual inspection and interpretation of single-case designs. </a:t>
            </a:r>
            <a:r>
              <a:rPr b="0" i="1" lang="en-US" sz="2000" u="none" cap="none" strike="noStrike">
                <a:solidFill>
                  <a:schemeClr val="lt1"/>
                </a:solidFill>
                <a:latin typeface="Arial"/>
                <a:ea typeface="Arial"/>
                <a:cs typeface="Arial"/>
                <a:sym typeface="Arial"/>
              </a:rPr>
              <a:t>Journal of Applied Behavior Analysis, 36, </a:t>
            </a:r>
            <a:r>
              <a:rPr b="0" i="0" lang="en-US" sz="2000" u="none" cap="none" strike="noStrike">
                <a:solidFill>
                  <a:schemeClr val="lt1"/>
                </a:solidFill>
                <a:latin typeface="Arial"/>
                <a:ea typeface="Arial"/>
                <a:cs typeface="Arial"/>
                <a:sym typeface="Arial"/>
              </a:rPr>
              <a:t>387-406. </a:t>
            </a:r>
            <a:endParaRPr/>
          </a:p>
          <a:p>
            <a:pPr indent="-342900" lvl="0" marL="342900" marR="0" rtl="0" algn="l">
              <a:lnSpc>
                <a:spcPct val="80000"/>
              </a:lnSpc>
              <a:spcBef>
                <a:spcPts val="40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Fullan, M. G. (1991). </a:t>
            </a:r>
            <a:r>
              <a:rPr b="0" i="1" lang="en-US" sz="2000" u="none" cap="none" strike="noStrike">
                <a:solidFill>
                  <a:schemeClr val="lt1"/>
                </a:solidFill>
                <a:latin typeface="Arial"/>
                <a:ea typeface="Arial"/>
                <a:cs typeface="Arial"/>
                <a:sym typeface="Arial"/>
              </a:rPr>
              <a:t>The new meaning of educational change</a:t>
            </a:r>
            <a:r>
              <a:rPr b="0" i="0" lang="en-US" sz="2000" u="none" cap="none" strike="noStrike">
                <a:solidFill>
                  <a:schemeClr val="lt1"/>
                </a:solidFill>
                <a:latin typeface="Arial"/>
                <a:ea typeface="Arial"/>
                <a:cs typeface="Arial"/>
                <a:sym typeface="Arial"/>
              </a:rPr>
              <a:t> (2nd ed.). New York, NY: Teachers College Press. </a:t>
            </a:r>
            <a:endParaRPr/>
          </a:p>
          <a:p>
            <a:pPr indent="-342900" lvl="0" marL="342900" marR="0" rtl="0" algn="l">
              <a:lnSpc>
                <a:spcPct val="80000"/>
              </a:lnSpc>
              <a:spcBef>
                <a:spcPts val="40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Heller, K. A., Holtzman, W. H., &amp; Messick, S. (Eds.). (1982). </a:t>
            </a:r>
            <a:r>
              <a:rPr b="0" i="1" lang="en-US" sz="2000" u="none" cap="none" strike="noStrike">
                <a:solidFill>
                  <a:schemeClr val="lt1"/>
                </a:solidFill>
                <a:latin typeface="Arial"/>
                <a:ea typeface="Arial"/>
                <a:cs typeface="Arial"/>
                <a:sym typeface="Arial"/>
              </a:rPr>
              <a:t>Placing children in special education: A strategy for equity.</a:t>
            </a:r>
            <a:r>
              <a:rPr b="0" i="0" lang="en-US" sz="2000" u="none" cap="none" strike="noStrike">
                <a:solidFill>
                  <a:schemeClr val="lt1"/>
                </a:solidFill>
                <a:latin typeface="Arial"/>
                <a:ea typeface="Arial"/>
                <a:cs typeface="Arial"/>
                <a:sym typeface="Arial"/>
              </a:rPr>
              <a:t> Washington, DC: National Academy Press. </a:t>
            </a:r>
            <a:endParaRPr/>
          </a:p>
          <a:p>
            <a:pPr indent="-342900" lvl="0" marL="342900" marR="0" rtl="0" algn="l">
              <a:lnSpc>
                <a:spcPct val="80000"/>
              </a:lnSpc>
              <a:spcBef>
                <a:spcPts val="40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Lyon, G. R., &amp; Moats, L. C. (1997). Critical conceptual and methodological considerations in reading intervention research. </a:t>
            </a:r>
            <a:r>
              <a:rPr b="0" i="1" lang="en-US" sz="2000" u="none" cap="none" strike="noStrike">
                <a:solidFill>
                  <a:schemeClr val="lt1"/>
                </a:solidFill>
                <a:latin typeface="Arial"/>
                <a:ea typeface="Arial"/>
                <a:cs typeface="Arial"/>
                <a:sym typeface="Arial"/>
              </a:rPr>
              <a:t>Journal of Learning Disabilities, 30,</a:t>
            </a:r>
            <a:r>
              <a:rPr b="0" i="0" lang="en-US" sz="2000" u="none" cap="none" strike="noStrike">
                <a:solidFill>
                  <a:schemeClr val="lt1"/>
                </a:solidFill>
                <a:latin typeface="Arial"/>
                <a:ea typeface="Arial"/>
                <a:cs typeface="Arial"/>
                <a:sym typeface="Arial"/>
              </a:rPr>
              <a:t> 578-588. </a:t>
            </a:r>
            <a:endParaRPr/>
          </a:p>
          <a:p>
            <a:pPr indent="-342900" lvl="0" marL="342900" marR="0" rtl="0" algn="l">
              <a:lnSpc>
                <a:spcPct val="80000"/>
              </a:lnSpc>
              <a:spcBef>
                <a:spcPts val="40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President’s Commission on Excellence in Special Education. (2002). </a:t>
            </a:r>
            <a:r>
              <a:rPr b="0" i="1" lang="en-US" sz="2000" u="none" cap="none" strike="noStrike">
                <a:solidFill>
                  <a:schemeClr val="lt1"/>
                </a:solidFill>
                <a:latin typeface="Arial"/>
                <a:ea typeface="Arial"/>
                <a:cs typeface="Arial"/>
                <a:sym typeface="Arial"/>
              </a:rPr>
              <a:t>A new era: Revitalizing special education for children and their families</a:t>
            </a:r>
            <a:r>
              <a:rPr b="0" i="0" lang="en-US" sz="2000" u="none" cap="none" strike="noStrike">
                <a:solidFill>
                  <a:schemeClr val="lt1"/>
                </a:solidFill>
                <a:latin typeface="Arial"/>
                <a:ea typeface="Arial"/>
                <a:cs typeface="Arial"/>
                <a:sym typeface="Arial"/>
              </a:rPr>
              <a:t>. Available on-line: </a:t>
            </a:r>
            <a:r>
              <a:rPr b="0" i="0" lang="en-US" sz="2000" u="sng" cap="none" strike="noStrike">
                <a:solidFill>
                  <a:schemeClr val="hlink"/>
                </a:solidFill>
                <a:latin typeface="Arial"/>
                <a:ea typeface="Arial"/>
                <a:cs typeface="Arial"/>
                <a:sym typeface="Arial"/>
                <a:hlinkClick r:id="rId3"/>
              </a:rPr>
              <a:t>http://www.ed.gov/inits/commissionsboards/whspecialeducation</a:t>
            </a:r>
            <a:r>
              <a:rPr b="0" i="0" lang="en-US" sz="2000" u="none" cap="none" strike="noStrike">
                <a:solidFill>
                  <a:schemeClr val="lt1"/>
                </a:solidFill>
                <a:latin typeface="Arial"/>
                <a:ea typeface="Arial"/>
                <a:cs typeface="Arial"/>
                <a:sym typeface="Arial"/>
              </a:rPr>
              <a:t> </a:t>
            </a:r>
            <a:endParaRPr/>
          </a:p>
          <a:p>
            <a:pPr indent="-342900" lvl="0" marL="342900" marR="0" rtl="0" algn="l">
              <a:lnSpc>
                <a:spcPct val="80000"/>
              </a:lnSpc>
              <a:spcBef>
                <a:spcPts val="400"/>
              </a:spcBef>
              <a:spcAft>
                <a:spcPts val="0"/>
              </a:spcAft>
              <a:buClr>
                <a:schemeClr val="hlink"/>
              </a:buClr>
              <a:buSzPts val="2000"/>
              <a:buFont typeface="Noto Sans Symbols"/>
              <a:buChar char="▪"/>
            </a:pPr>
            <a:r>
              <a:rPr b="0" i="0" lang="en-US" sz="2000" u="none" cap="none" strike="noStrike">
                <a:solidFill>
                  <a:schemeClr val="lt1"/>
                </a:solidFill>
                <a:latin typeface="Arial"/>
                <a:ea typeface="Arial"/>
                <a:cs typeface="Arial"/>
                <a:sym typeface="Arial"/>
              </a:rPr>
              <a:t>Skrtic, T. M. (1991). </a:t>
            </a:r>
            <a:r>
              <a:rPr b="0" i="1" lang="en-US" sz="2000" u="none" cap="none" strike="noStrike">
                <a:solidFill>
                  <a:schemeClr val="lt1"/>
                </a:solidFill>
                <a:latin typeface="Arial"/>
                <a:ea typeface="Arial"/>
                <a:cs typeface="Arial"/>
                <a:sym typeface="Arial"/>
              </a:rPr>
              <a:t>Behind special education: A critical analysis of professional culture and school organization.</a:t>
            </a:r>
            <a:r>
              <a:rPr b="0" i="0" lang="en-US" sz="2000" u="none" cap="none" strike="noStrike">
                <a:solidFill>
                  <a:schemeClr val="lt1"/>
                </a:solidFill>
                <a:latin typeface="Arial"/>
                <a:ea typeface="Arial"/>
                <a:cs typeface="Arial"/>
                <a:sym typeface="Arial"/>
              </a:rPr>
              <a:t> Denver, CO: Love Publishing Co.</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7"/>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i="0" sz="4400" u="none" cap="none" strike="noStrike">
              <a:solidFill>
                <a:schemeClr val="lt2"/>
              </a:solidFill>
              <a:latin typeface="Arial Black"/>
              <a:ea typeface="Arial Black"/>
              <a:cs typeface="Arial Black"/>
              <a:sym typeface="Arial Black"/>
            </a:endParaRPr>
          </a:p>
        </p:txBody>
      </p:sp>
      <p:pic>
        <p:nvPicPr>
          <p:cNvPr descr="n ianr-r53" id="134" name="Google Shape;134;p17"/>
          <p:cNvPicPr preferRelativeResize="0"/>
          <p:nvPr>
            <p:ph idx="1" type="body"/>
          </p:nvPr>
        </p:nvPicPr>
        <p:blipFill rotWithShape="1">
          <a:blip r:embed="rId3">
            <a:alphaModFix/>
          </a:blip>
          <a:srcRect b="0" l="0" r="0" t="0"/>
          <a:stretch/>
        </p:blipFill>
        <p:spPr>
          <a:xfrm>
            <a:off x="2617788" y="2540000"/>
            <a:ext cx="2673350" cy="3457575"/>
          </a:xfrm>
          <a:prstGeom prst="rect">
            <a:avLst/>
          </a:prstGeom>
          <a:noFill/>
          <a:ln>
            <a:noFill/>
          </a:ln>
        </p:spPr>
      </p:pic>
      <p:sp>
        <p:nvSpPr>
          <p:cNvPr id="135" name="Google Shape;135;p17"/>
          <p:cNvSpPr/>
          <p:nvPr/>
        </p:nvSpPr>
        <p:spPr>
          <a:xfrm>
            <a:off x="2133600" y="4876800"/>
            <a:ext cx="3276600" cy="1447800"/>
          </a:xfrm>
          <a:prstGeom prst="rect">
            <a:avLst/>
          </a:prstGeom>
          <a:solidFill>
            <a:schemeClr val="dk2"/>
          </a:solidFill>
          <a:ln cap="flat" cmpd="sng" w="9525">
            <a:solidFill>
              <a:schemeClr val="dk2"/>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Arial"/>
              <a:ea typeface="Arial"/>
              <a:cs typeface="Arial"/>
              <a:sym typeface="Arial"/>
            </a:endParaRPr>
          </a:p>
        </p:txBody>
      </p:sp>
      <p:sp>
        <p:nvSpPr>
          <p:cNvPr id="136" name="Google Shape;136;p17"/>
          <p:cNvSpPr txBox="1"/>
          <p:nvPr/>
        </p:nvSpPr>
        <p:spPr>
          <a:xfrm>
            <a:off x="6019800" y="2895600"/>
            <a:ext cx="2514600" cy="10985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6600">
                <a:solidFill>
                  <a:schemeClr val="lt1"/>
                </a:solidFill>
                <a:latin typeface="Arial"/>
                <a:ea typeface="Arial"/>
                <a:cs typeface="Arial"/>
                <a:sym typeface="Arial"/>
              </a:rPr>
              <a:t>= 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8"/>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chemeClr val="lt2"/>
                </a:solidFill>
                <a:latin typeface="Arial Black"/>
                <a:ea typeface="Arial Black"/>
                <a:cs typeface="Arial Black"/>
                <a:sym typeface="Arial Black"/>
              </a:rPr>
              <a:t>Is This Really Something New?</a:t>
            </a:r>
            <a:endParaRPr/>
          </a:p>
        </p:txBody>
      </p:sp>
      <p:sp>
        <p:nvSpPr>
          <p:cNvPr id="143" name="Google Shape;143;p18"/>
          <p:cNvSpPr txBox="1"/>
          <p:nvPr>
            <p:ph idx="1" type="body"/>
          </p:nvPr>
        </p:nvSpPr>
        <p:spPr>
          <a:xfrm>
            <a:off x="457200" y="9906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4400"/>
              <a:buFont typeface="Noto Sans Symbols"/>
              <a:buChar char="▪"/>
            </a:pPr>
            <a:r>
              <a:rPr b="0" i="0" lang="en-US" sz="4400" u="none" cap="none" strike="noStrike">
                <a:solidFill>
                  <a:schemeClr val="lt1"/>
                </a:solidFill>
                <a:latin typeface="Arial"/>
                <a:ea typeface="Arial"/>
                <a:cs typeface="Arial"/>
                <a:sym typeface="Arial"/>
              </a:rPr>
              <a:t>No!</a:t>
            </a:r>
            <a:endParaRPr/>
          </a:p>
          <a:p>
            <a:pPr indent="-342900" lvl="0" marL="342900" marR="0" rtl="0" algn="l">
              <a:lnSpc>
                <a:spcPct val="90000"/>
              </a:lnSpc>
              <a:spcBef>
                <a:spcPts val="560"/>
              </a:spcBef>
              <a:spcAft>
                <a:spcPts val="0"/>
              </a:spcAft>
              <a:buClr>
                <a:schemeClr val="hlink"/>
              </a:buClr>
              <a:buSzPts val="2800"/>
              <a:buFont typeface="Noto Sans Symbols"/>
              <a:buChar char="▪"/>
            </a:pPr>
            <a:r>
              <a:rPr b="0" i="0" lang="en-US" sz="2800" u="none" cap="none" strike="noStrike">
                <a:solidFill>
                  <a:schemeClr val="lt1"/>
                </a:solidFill>
                <a:latin typeface="Arial"/>
                <a:ea typeface="Arial"/>
                <a:cs typeface="Arial"/>
                <a:sym typeface="Arial"/>
              </a:rPr>
              <a:t>Previous versions of IDEA have required…</a:t>
            </a:r>
            <a:endParaRPr/>
          </a:p>
          <a:p>
            <a:pPr indent="-285750" lvl="1" marL="742950" marR="0" rtl="0" algn="l">
              <a:lnSpc>
                <a:spcPct val="90000"/>
              </a:lnSpc>
              <a:spcBef>
                <a:spcPts val="480"/>
              </a:spcBef>
              <a:spcAft>
                <a:spcPts val="0"/>
              </a:spcAft>
              <a:buClr>
                <a:schemeClr val="accent2"/>
              </a:buClr>
              <a:buSzPts val="2400"/>
              <a:buFont typeface="Noto Sans Symbols"/>
              <a:buChar char="▪"/>
            </a:pPr>
            <a:r>
              <a:rPr b="0" i="0" lang="en-US" sz="2400" u="none" cap="none" strike="noStrike">
                <a:solidFill>
                  <a:schemeClr val="lt1"/>
                </a:solidFill>
                <a:latin typeface="Arial"/>
                <a:ea typeface="Arial"/>
                <a:cs typeface="Arial"/>
                <a:sym typeface="Arial"/>
              </a:rPr>
              <a:t>“Prereferral” intervention </a:t>
            </a:r>
            <a:endParaRPr/>
          </a:p>
          <a:p>
            <a:pPr indent="-285750" lvl="1" marL="742950" marR="0" rtl="0" algn="l">
              <a:lnSpc>
                <a:spcPct val="90000"/>
              </a:lnSpc>
              <a:spcBef>
                <a:spcPts val="480"/>
              </a:spcBef>
              <a:spcAft>
                <a:spcPts val="0"/>
              </a:spcAft>
              <a:buClr>
                <a:schemeClr val="accent2"/>
              </a:buClr>
              <a:buSzPts val="2400"/>
              <a:buFont typeface="Noto Sans Symbols"/>
              <a:buChar char="▪"/>
            </a:pPr>
            <a:r>
              <a:rPr b="0" i="0" lang="en-US" sz="2400" u="none" cap="none" strike="noStrike">
                <a:solidFill>
                  <a:schemeClr val="lt1"/>
                </a:solidFill>
                <a:latin typeface="Arial"/>
                <a:ea typeface="Arial"/>
                <a:cs typeface="Arial"/>
                <a:sym typeface="Arial"/>
              </a:rPr>
              <a:t>The need to rule out lack of instruction in reading or math or limited English proficiency </a:t>
            </a:r>
            <a:endParaRPr/>
          </a:p>
          <a:p>
            <a:pPr indent="-285750" lvl="1" marL="742950" marR="0" rtl="0" algn="l">
              <a:lnSpc>
                <a:spcPct val="90000"/>
              </a:lnSpc>
              <a:spcBef>
                <a:spcPts val="480"/>
              </a:spcBef>
              <a:spcAft>
                <a:spcPts val="0"/>
              </a:spcAft>
              <a:buClr>
                <a:schemeClr val="accent2"/>
              </a:buClr>
              <a:buSzPts val="2400"/>
              <a:buFont typeface="Noto Sans Symbols"/>
              <a:buChar char="▪"/>
            </a:pPr>
            <a:r>
              <a:rPr b="0" i="0" lang="en-US" sz="2400" u="none" cap="none" strike="noStrike">
                <a:solidFill>
                  <a:schemeClr val="lt1"/>
                </a:solidFill>
                <a:latin typeface="Arial"/>
                <a:ea typeface="Arial"/>
                <a:cs typeface="Arial"/>
                <a:sym typeface="Arial"/>
              </a:rPr>
              <a:t>Gathering relevant functional and developmental information and information related to enabling the child to be involved in and progress in the general curriculum…</a:t>
            </a:r>
            <a:endParaRPr/>
          </a:p>
          <a:p>
            <a:pPr indent="-342900" lvl="0" marL="342900" marR="0" rtl="0" algn="l">
              <a:lnSpc>
                <a:spcPct val="9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The conceptual basis for intervention design has existed for more than 30 years (Bijou, 1970; Bijou, Peterson, &amp; Ault, 1968).</a:t>
            </a:r>
            <a:endParaRPr/>
          </a:p>
          <a:p>
            <a:pPr indent="-342900" lvl="0" marL="342900" marR="0" rtl="0" algn="l">
              <a:lnSpc>
                <a:spcPct val="9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National Academy of Sciences 1982 report on overrepresentation of minorities (Heller, Holtzman, &amp; Messick, 1982)</a:t>
            </a:r>
            <a:endParaRPr/>
          </a:p>
        </p:txBody>
      </p:sp>
      <p:sp>
        <p:nvSpPr>
          <p:cNvPr id="144" name="Google Shape;144;p18"/>
          <p:cNvSpPr/>
          <p:nvPr/>
        </p:nvSpPr>
        <p:spPr>
          <a:xfrm>
            <a:off x="304800" y="2895600"/>
            <a:ext cx="8229600" cy="1143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1" sz="4400">
              <a:solidFill>
                <a:schemeClr val="lt2"/>
              </a:solidFill>
              <a:latin typeface="Arial Black"/>
              <a:ea typeface="Arial Black"/>
              <a:cs typeface="Arial Black"/>
              <a:sym typeface="Arial Black"/>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9"/>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So, What is New?</a:t>
            </a:r>
            <a:endParaRPr/>
          </a:p>
        </p:txBody>
      </p:sp>
      <p:sp>
        <p:nvSpPr>
          <p:cNvPr id="151" name="Google Shape;151;p19"/>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Intervention data can now be used to make eligibility decisions</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Includes child study assessment information</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Functional assessments</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Direct assessment and behavioral observations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0"/>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chemeClr val="lt2"/>
                </a:solidFill>
                <a:latin typeface="Arial Black"/>
                <a:ea typeface="Arial Black"/>
                <a:cs typeface="Arial Black"/>
                <a:sym typeface="Arial Black"/>
              </a:rPr>
              <a:t>Why is RtI Important to </a:t>
            </a:r>
            <a:r>
              <a:rPr b="0" i="1" lang="en-US" sz="3600" u="sng" cap="none" strike="noStrike">
                <a:solidFill>
                  <a:schemeClr val="lt2"/>
                </a:solidFill>
                <a:latin typeface="Arial Black"/>
                <a:ea typeface="Arial Black"/>
                <a:cs typeface="Arial Black"/>
                <a:sym typeface="Arial Black"/>
              </a:rPr>
              <a:t>Both</a:t>
            </a:r>
            <a:r>
              <a:rPr b="1" i="0" lang="en-US" sz="3600" u="none" cap="none" strike="noStrike">
                <a:solidFill>
                  <a:schemeClr val="lt2"/>
                </a:solidFill>
                <a:latin typeface="Arial Black"/>
                <a:ea typeface="Arial Black"/>
                <a:cs typeface="Arial Black"/>
                <a:sym typeface="Arial Black"/>
              </a:rPr>
              <a:t> General and Special Education?</a:t>
            </a:r>
            <a:endParaRPr/>
          </a:p>
        </p:txBody>
      </p:sp>
      <p:sp>
        <p:nvSpPr>
          <p:cNvPr id="158" name="Google Shape;158;p20"/>
          <p:cNvSpPr txBox="1"/>
          <p:nvPr>
            <p:ph idx="1" type="body"/>
          </p:nvPr>
        </p:nvSpPr>
        <p:spPr>
          <a:xfrm>
            <a:off x="457200" y="19050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2800"/>
              <a:buFont typeface="Noto Sans Symbols"/>
              <a:buChar char="▪"/>
            </a:pPr>
            <a:r>
              <a:rPr b="0" i="0" lang="en-US" sz="2800" u="none" cap="none" strike="noStrike">
                <a:solidFill>
                  <a:schemeClr val="lt1"/>
                </a:solidFill>
                <a:latin typeface="Arial"/>
                <a:ea typeface="Arial"/>
                <a:cs typeface="Arial"/>
                <a:sym typeface="Arial"/>
              </a:rPr>
              <a:t>The Paradox of Special Education</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Skrtic (1991)</a:t>
            </a:r>
            <a:endParaRPr/>
          </a:p>
          <a:p>
            <a:pPr indent="-228600" lvl="2" marL="1143000" marR="0" rtl="0" algn="l">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“Structurally, special education is a non-rational system, an organizational artifact that functions as a legitimizing device. Culturally, it distorts the anomaly of school failure and thus preserves the prevailing paradigm of school organization, which ultimately reinforces the presuppositions of organizational rationality and human pathology in the profession and institution of education in society.” (p. 182)</a:t>
            </a:r>
            <a:endParaRPr/>
          </a:p>
          <a:p>
            <a:pPr indent="-107950" lvl="1" marL="742950" marR="0" rtl="0" algn="l">
              <a:spcBef>
                <a:spcPts val="560"/>
              </a:spcBef>
              <a:spcAft>
                <a:spcPts val="0"/>
              </a:spcAft>
              <a:buClr>
                <a:schemeClr val="accent2"/>
              </a:buClr>
              <a:buSzPts val="2800"/>
              <a:buFont typeface="Noto Sans Symbols"/>
              <a:buNone/>
            </a:pPr>
            <a:r>
              <a:t/>
            </a:r>
            <a:endParaRPr b="0" i="0" sz="2800" u="none" cap="none" strike="noStrike">
              <a:solidFill>
                <a:schemeClr val="lt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1"/>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3600" u="none" cap="none" strike="noStrike">
                <a:solidFill>
                  <a:schemeClr val="lt2"/>
                </a:solidFill>
                <a:latin typeface="Arial Black"/>
                <a:ea typeface="Arial Black"/>
                <a:cs typeface="Arial Black"/>
                <a:sym typeface="Arial Black"/>
              </a:rPr>
              <a:t>Why is RtI Important to </a:t>
            </a:r>
            <a:r>
              <a:rPr b="0" i="1" lang="en-US" sz="3600" u="sng" cap="none" strike="noStrike">
                <a:solidFill>
                  <a:schemeClr val="lt2"/>
                </a:solidFill>
                <a:latin typeface="Arial Black"/>
                <a:ea typeface="Arial Black"/>
                <a:cs typeface="Arial Black"/>
                <a:sym typeface="Arial Black"/>
              </a:rPr>
              <a:t>Both</a:t>
            </a:r>
            <a:r>
              <a:rPr b="1" i="0" lang="en-US" sz="3600" u="none" cap="none" strike="noStrike">
                <a:solidFill>
                  <a:schemeClr val="lt2"/>
                </a:solidFill>
                <a:latin typeface="Arial Black"/>
                <a:ea typeface="Arial Black"/>
                <a:cs typeface="Arial Black"/>
                <a:sym typeface="Arial Black"/>
              </a:rPr>
              <a:t> General and Special Education?</a:t>
            </a:r>
            <a:r>
              <a:rPr b="1" i="0" lang="en-US" sz="4000" u="none" cap="none" strike="noStrike">
                <a:solidFill>
                  <a:schemeClr val="lt2"/>
                </a:solidFill>
                <a:latin typeface="Arial Black"/>
                <a:ea typeface="Arial Black"/>
                <a:cs typeface="Arial Black"/>
                <a:sym typeface="Arial Black"/>
              </a:rPr>
              <a:t> </a:t>
            </a:r>
            <a:endParaRPr/>
          </a:p>
        </p:txBody>
      </p:sp>
      <p:sp>
        <p:nvSpPr>
          <p:cNvPr id="165" name="Google Shape;165;p21"/>
          <p:cNvSpPr txBox="1"/>
          <p:nvPr>
            <p:ph idx="1" type="body"/>
          </p:nvPr>
        </p:nvSpPr>
        <p:spPr>
          <a:xfrm>
            <a:off x="838200" y="2582863"/>
            <a:ext cx="7932738" cy="3344862"/>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hlink"/>
              </a:buClr>
              <a:buSzPts val="3200"/>
              <a:buFont typeface="Noto Sans Symbols"/>
              <a:buChar char="▪"/>
            </a:pPr>
            <a:r>
              <a:rPr b="0" i="0" lang="en-US" sz="3200" u="none" cap="none" strike="noStrike">
                <a:solidFill>
                  <a:schemeClr val="lt1"/>
                </a:solidFill>
                <a:latin typeface="Arial"/>
                <a:ea typeface="Arial"/>
                <a:cs typeface="Arial"/>
                <a:sym typeface="Arial"/>
              </a:rPr>
              <a:t>RtI presents a unique opportunity for educators to get it right…</a:t>
            </a:r>
            <a:endParaRPr/>
          </a:p>
          <a:p>
            <a:pPr indent="-285750" lvl="1" marL="742950" marR="0" rtl="0" algn="l">
              <a:spcBef>
                <a:spcPts val="560"/>
              </a:spcBef>
              <a:spcAft>
                <a:spcPts val="0"/>
              </a:spcAft>
              <a:buClr>
                <a:schemeClr val="accent2"/>
              </a:buClr>
              <a:buSzPts val="2800"/>
              <a:buFont typeface="Noto Sans Symbols"/>
              <a:buChar char="▪"/>
            </a:pPr>
            <a:r>
              <a:rPr b="0" i="0" lang="en-US" sz="2800" u="none" cap="none" strike="noStrike">
                <a:solidFill>
                  <a:schemeClr val="lt1"/>
                </a:solidFill>
                <a:latin typeface="Arial"/>
                <a:ea typeface="Arial"/>
                <a:cs typeface="Arial"/>
                <a:sym typeface="Arial"/>
              </a:rPr>
              <a:t>Transdisciplinary integration of services for students across a continuum that meets all students’ needs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2"/>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400" u="none" cap="none" strike="noStrike">
                <a:solidFill>
                  <a:schemeClr val="lt2"/>
                </a:solidFill>
                <a:latin typeface="Arial Black"/>
                <a:ea typeface="Arial Black"/>
                <a:cs typeface="Arial Black"/>
                <a:sym typeface="Arial Black"/>
              </a:rPr>
              <a:t>Implementing RtI: </a:t>
            </a:r>
            <a:br>
              <a:rPr b="1" i="0" lang="en-US" sz="4400" u="none" cap="none" strike="noStrike">
                <a:solidFill>
                  <a:schemeClr val="lt2"/>
                </a:solidFill>
                <a:latin typeface="Arial Black"/>
                <a:ea typeface="Arial Black"/>
                <a:cs typeface="Arial Black"/>
                <a:sym typeface="Arial Black"/>
              </a:rPr>
            </a:br>
            <a:r>
              <a:rPr b="1" i="0" lang="en-US" sz="4400" u="none" cap="none" strike="noStrike">
                <a:solidFill>
                  <a:schemeClr val="lt2"/>
                </a:solidFill>
                <a:latin typeface="Arial Black"/>
                <a:ea typeface="Arial Black"/>
                <a:cs typeface="Arial Black"/>
                <a:sym typeface="Arial Black"/>
              </a:rPr>
              <a:t>Technical Adequacy</a:t>
            </a:r>
            <a:endParaRPr/>
          </a:p>
        </p:txBody>
      </p:sp>
      <p:sp>
        <p:nvSpPr>
          <p:cNvPr id="172" name="Google Shape;172;p22"/>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Focus on Reliability and Validity of Decisions</a:t>
            </a:r>
            <a:endParaRPr/>
          </a:p>
          <a:p>
            <a:pPr indent="-285750" lvl="1" marL="742950" marR="0" rtl="0" algn="l">
              <a:lnSpc>
                <a:spcPct val="90000"/>
              </a:lnSpc>
              <a:spcBef>
                <a:spcPts val="400"/>
              </a:spcBef>
              <a:spcAft>
                <a:spcPts val="0"/>
              </a:spcAft>
              <a:buClr>
                <a:schemeClr val="accent2"/>
              </a:buClr>
              <a:buSzPts val="2000"/>
              <a:buFont typeface="Noto Sans Symbols"/>
              <a:buChar char="▪"/>
            </a:pPr>
            <a:r>
              <a:rPr b="0" i="1" lang="en-US" sz="2000" u="none" cap="none" strike="noStrike">
                <a:solidFill>
                  <a:schemeClr val="lt1"/>
                </a:solidFill>
                <a:latin typeface="Arial"/>
                <a:ea typeface="Arial"/>
                <a:cs typeface="Arial"/>
                <a:sym typeface="Arial"/>
              </a:rPr>
              <a:t>Standards for Educational and Psychological Testing: </a:t>
            </a:r>
            <a:r>
              <a:rPr b="0" i="0" lang="en-US" sz="2000" u="none" cap="none" strike="noStrike">
                <a:solidFill>
                  <a:schemeClr val="lt1"/>
                </a:solidFill>
                <a:latin typeface="Arial"/>
                <a:ea typeface="Arial"/>
                <a:cs typeface="Arial"/>
                <a:sym typeface="Arial"/>
              </a:rPr>
              <a:t>“It is the user who must take responsibility for determining whether or not scores are sufficiently trustworthy to justify anticipated uses and interpretations.” (p.31)</a:t>
            </a:r>
            <a:endParaRPr b="0" i="1" sz="2000" u="none" cap="none" strike="noStrike">
              <a:solidFill>
                <a:schemeClr val="lt1"/>
              </a:solidFill>
              <a:latin typeface="Arial"/>
              <a:ea typeface="Arial"/>
              <a:cs typeface="Arial"/>
              <a:sym typeface="Arial"/>
            </a:endParaRPr>
          </a:p>
          <a:p>
            <a:pPr indent="-285750" lvl="1" marL="742950" marR="0" rtl="0" algn="l">
              <a:lnSpc>
                <a:spcPct val="90000"/>
              </a:lnSpc>
              <a:spcBef>
                <a:spcPts val="400"/>
              </a:spcBef>
              <a:spcAft>
                <a:spcPts val="0"/>
              </a:spcAft>
              <a:buClr>
                <a:schemeClr val="accent2"/>
              </a:buClr>
              <a:buSzPts val="2000"/>
              <a:buFont typeface="Noto Sans Symbols"/>
              <a:buChar char="▪"/>
            </a:pPr>
            <a:r>
              <a:rPr b="0" i="0" lang="en-US" sz="2000" u="none" cap="none" strike="noStrike">
                <a:solidFill>
                  <a:schemeClr val="lt1"/>
                </a:solidFill>
                <a:latin typeface="Arial"/>
                <a:ea typeface="Arial"/>
                <a:cs typeface="Arial"/>
                <a:sym typeface="Arial"/>
              </a:rPr>
              <a:t>Barnett, Lentz, &amp; Macmann (2000): “Although psychometric variables such as reliability and validity have been traditionally seen as quality of assessment instruments… practitioners must consider the psychometric qualities of their </a:t>
            </a:r>
            <a:r>
              <a:rPr b="0" i="1" lang="en-US" sz="2000" u="none" cap="none" strike="noStrike">
                <a:solidFill>
                  <a:schemeClr val="lt1"/>
                </a:solidFill>
                <a:latin typeface="Arial"/>
                <a:ea typeface="Arial"/>
                <a:cs typeface="Arial"/>
                <a:sym typeface="Arial"/>
              </a:rPr>
              <a:t>decisions</a:t>
            </a:r>
            <a:r>
              <a:rPr b="0" i="0" lang="en-US" sz="2000" u="none" cap="none" strike="noStrike">
                <a:solidFill>
                  <a:schemeClr val="lt1"/>
                </a:solidFill>
                <a:latin typeface="Arial"/>
                <a:ea typeface="Arial"/>
                <a:cs typeface="Arial"/>
                <a:sym typeface="Arial"/>
              </a:rPr>
              <a:t> across the sequence of problem solving.” (p. 356)</a:t>
            </a:r>
            <a:endParaRPr/>
          </a:p>
          <a:p>
            <a:pPr indent="-342900" lvl="0" marL="342900" marR="0" rtl="0" algn="l">
              <a:lnSpc>
                <a:spcPct val="90000"/>
              </a:lnSpc>
              <a:spcBef>
                <a:spcPts val="480"/>
              </a:spcBef>
              <a:spcAft>
                <a:spcPts val="0"/>
              </a:spcAft>
              <a:buClr>
                <a:schemeClr val="hlink"/>
              </a:buClr>
              <a:buSzPts val="2400"/>
              <a:buFont typeface="Noto Sans Symbols"/>
              <a:buChar char="▪"/>
            </a:pPr>
            <a:r>
              <a:rPr b="0" i="0" lang="en-US" sz="2400" u="none" cap="none" strike="noStrike">
                <a:solidFill>
                  <a:schemeClr val="lt1"/>
                </a:solidFill>
                <a:latin typeface="Arial"/>
                <a:ea typeface="Arial"/>
                <a:cs typeface="Arial"/>
                <a:sym typeface="Arial"/>
              </a:rPr>
              <a:t>Problem Solving as a Continuous Evaluation Cycle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