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Open Sans Condensed Bold" charset="1" panose="00000000000000000000"/>
      <p:regular r:id="rId17"/>
    </p:embeddedFont>
    <p:embeddedFont>
      <p:font typeface="Gabriel Sans Condensed Bold" charset="1" panose="02000000000000000000"/>
      <p:regular r:id="rId18"/>
    </p:embeddedFont>
    <p:embeddedFont>
      <p:font typeface="Garet Bold" charset="1" panose="00000000000000000000"/>
      <p:regular r:id="rId19"/>
    </p:embeddedFont>
    <p:embeddedFont>
      <p:font typeface="Open Sans Condensed Ultra-Bold" charset="1" panose="00000000000000000000"/>
      <p:regular r:id="rId20"/>
    </p:embeddedFont>
    <p:embeddedFont>
      <p:font typeface="Gabriel Sans Condensed" charset="1" panose="020000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30.png" Type="http://schemas.openxmlformats.org/officeDocument/2006/relationships/image"/><Relationship Id="rId9" Target="../media/image31.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3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7.png" Type="http://schemas.openxmlformats.org/officeDocument/2006/relationships/image"/><Relationship Id="rId7" Target="../media/image12.pn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7.pn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7.png" Type="http://schemas.openxmlformats.org/officeDocument/2006/relationships/image"/><Relationship Id="rId7" Target="../media/image17.pn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7.png" Type="http://schemas.openxmlformats.org/officeDocument/2006/relationships/image"/><Relationship Id="rId7" Target="../media/image2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svg" Type="http://schemas.openxmlformats.org/officeDocument/2006/relationships/image"/><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jpeg" Type="http://schemas.openxmlformats.org/officeDocument/2006/relationships/image"/><Relationship Id="rId7" Target="../media/image2.png" Type="http://schemas.openxmlformats.org/officeDocument/2006/relationships/image"/><Relationship Id="rId8" Target="../media/image3.svg" Type="http://schemas.openxmlformats.org/officeDocument/2006/relationships/image"/><Relationship Id="rId9"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png" Type="http://schemas.openxmlformats.org/officeDocument/2006/relationships/image"/><Relationship Id="rId11" Target="../media/image29.svg" Type="http://schemas.openxmlformats.org/officeDocument/2006/relationships/image"/><Relationship Id="rId2" Target="../media/image21.png" Type="http://schemas.openxmlformats.org/officeDocument/2006/relationships/image"/><Relationship Id="rId3" Target="../media/image22.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2.png" Type="http://schemas.openxmlformats.org/officeDocument/2006/relationships/image"/><Relationship Id="rId7" Target="../media/image3.svg" Type="http://schemas.openxmlformats.org/officeDocument/2006/relationships/image"/><Relationship Id="rId8" Target="../media/image4.png" Type="http://schemas.openxmlformats.org/officeDocument/2006/relationships/image"/><Relationship Id="rId9" Target="../media/image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2445A"/>
        </a:solidFill>
      </p:bgPr>
    </p:bg>
    <p:spTree>
      <p:nvGrpSpPr>
        <p:cNvPr id="1" name=""/>
        <p:cNvGrpSpPr/>
        <p:nvPr/>
      </p:nvGrpSpPr>
      <p:grpSpPr>
        <a:xfrm>
          <a:off x="0" y="0"/>
          <a:ext cx="0" cy="0"/>
          <a:chOff x="0" y="0"/>
          <a:chExt cx="0" cy="0"/>
        </a:xfrm>
      </p:grpSpPr>
      <p:sp>
        <p:nvSpPr>
          <p:cNvPr name="Freeform 2" id="2"/>
          <p:cNvSpPr/>
          <p:nvPr/>
        </p:nvSpPr>
        <p:spPr>
          <a:xfrm flipH="false" flipV="false" rot="0">
            <a:off x="0" y="1739497"/>
            <a:ext cx="6401752" cy="7547609"/>
          </a:xfrm>
          <a:custGeom>
            <a:avLst/>
            <a:gdLst/>
            <a:ahLst/>
            <a:cxnLst/>
            <a:rect r="r" b="b" t="t" l="l"/>
            <a:pathLst>
              <a:path h="7547609" w="6401752">
                <a:moveTo>
                  <a:pt x="0" y="0"/>
                </a:moveTo>
                <a:lnTo>
                  <a:pt x="6401752" y="0"/>
                </a:lnTo>
                <a:lnTo>
                  <a:pt x="6401752" y="7547609"/>
                </a:lnTo>
                <a:lnTo>
                  <a:pt x="0" y="7547609"/>
                </a:lnTo>
                <a:lnTo>
                  <a:pt x="0" y="0"/>
                </a:lnTo>
                <a:close/>
              </a:path>
            </a:pathLst>
          </a:custGeom>
          <a:blipFill>
            <a:blip r:embed="rId2">
              <a:alphaModFix amt="15000"/>
            </a:blip>
            <a:stretch>
              <a:fillRect l="-42039" t="-6987" r="-51286" b="-2465"/>
            </a:stretch>
          </a:blipFill>
        </p:spPr>
      </p:sp>
      <p:sp>
        <p:nvSpPr>
          <p:cNvPr name="AutoShape 3" id="3"/>
          <p:cNvSpPr/>
          <p:nvPr/>
        </p:nvSpPr>
        <p:spPr>
          <a:xfrm>
            <a:off x="3091214" y="7179147"/>
            <a:ext cx="3997496" cy="0"/>
          </a:xfrm>
          <a:prstGeom prst="line">
            <a:avLst/>
          </a:prstGeom>
          <a:ln cap="flat" w="285750">
            <a:solidFill>
              <a:srgbClr val="FCD39E"/>
            </a:solidFill>
            <a:prstDash val="solid"/>
            <a:headEnd type="none" len="sm" w="sm"/>
            <a:tailEnd type="none" len="sm" w="sm"/>
          </a:ln>
        </p:spPr>
      </p:sp>
      <p:sp>
        <p:nvSpPr>
          <p:cNvPr name="Freeform 4" id="4"/>
          <p:cNvSpPr/>
          <p:nvPr/>
        </p:nvSpPr>
        <p:spPr>
          <a:xfrm flipH="false" flipV="false" rot="-5400000">
            <a:off x="16149841" y="10025797"/>
            <a:ext cx="1534994" cy="683924"/>
          </a:xfrm>
          <a:custGeom>
            <a:avLst/>
            <a:gdLst/>
            <a:ahLst/>
            <a:cxnLst/>
            <a:rect r="r" b="b" t="t" l="l"/>
            <a:pathLst>
              <a:path h="683924" w="1534994">
                <a:moveTo>
                  <a:pt x="0" y="0"/>
                </a:moveTo>
                <a:lnTo>
                  <a:pt x="1534994" y="0"/>
                </a:lnTo>
                <a:lnTo>
                  <a:pt x="1534994" y="683924"/>
                </a:lnTo>
                <a:lnTo>
                  <a:pt x="0" y="683924"/>
                </a:lnTo>
                <a:lnTo>
                  <a:pt x="0" y="0"/>
                </a:lnTo>
                <a:close/>
              </a:path>
            </a:pathLst>
          </a:custGeom>
          <a:blipFill>
            <a:blip r:embed="rId3">
              <a:extLst>
                <a:ext uri="{96DAC541-7B7A-43D3-8B79-37D633B846F1}">
                  <asvg:svgBlip xmlns:asvg="http://schemas.microsoft.com/office/drawing/2016/SVG/main" r:embed="rId4"/>
                </a:ext>
              </a:extLst>
            </a:blip>
            <a:stretch>
              <a:fillRect l="-41995" t="-38306" r="-235932" b="-37699"/>
            </a:stretch>
          </a:blipFill>
        </p:spPr>
      </p:sp>
      <p:sp>
        <p:nvSpPr>
          <p:cNvPr name="Freeform 5" id="5"/>
          <p:cNvSpPr/>
          <p:nvPr/>
        </p:nvSpPr>
        <p:spPr>
          <a:xfrm flipH="false" flipV="false" rot="0">
            <a:off x="16575376" y="8916338"/>
            <a:ext cx="683924" cy="683924"/>
          </a:xfrm>
          <a:custGeom>
            <a:avLst/>
            <a:gdLst/>
            <a:ahLst/>
            <a:cxnLst/>
            <a:rect r="r" b="b" t="t" l="l"/>
            <a:pathLst>
              <a:path h="683924" w="683924">
                <a:moveTo>
                  <a:pt x="0" y="0"/>
                </a:moveTo>
                <a:lnTo>
                  <a:pt x="683924" y="0"/>
                </a:lnTo>
                <a:lnTo>
                  <a:pt x="683924" y="683924"/>
                </a:lnTo>
                <a:lnTo>
                  <a:pt x="0" y="6839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607710" y="385145"/>
            <a:ext cx="932501" cy="928969"/>
          </a:xfrm>
          <a:custGeom>
            <a:avLst/>
            <a:gdLst/>
            <a:ahLst/>
            <a:cxnLst/>
            <a:rect r="r" b="b" t="t" l="l"/>
            <a:pathLst>
              <a:path h="928969" w="932501">
                <a:moveTo>
                  <a:pt x="0" y="0"/>
                </a:moveTo>
                <a:lnTo>
                  <a:pt x="932502" y="0"/>
                </a:lnTo>
                <a:lnTo>
                  <a:pt x="932502" y="928970"/>
                </a:lnTo>
                <a:lnTo>
                  <a:pt x="0" y="928970"/>
                </a:lnTo>
                <a:lnTo>
                  <a:pt x="0" y="0"/>
                </a:lnTo>
                <a:close/>
              </a:path>
            </a:pathLst>
          </a:custGeom>
          <a:blipFill>
            <a:blip r:embed="rId7"/>
            <a:stretch>
              <a:fillRect l="0" t="0" r="0" b="0"/>
            </a:stretch>
          </a:blipFill>
        </p:spPr>
      </p:sp>
      <p:sp>
        <p:nvSpPr>
          <p:cNvPr name="TextBox 7" id="7"/>
          <p:cNvSpPr txBox="true"/>
          <p:nvPr/>
        </p:nvSpPr>
        <p:spPr>
          <a:xfrm rot="0">
            <a:off x="4738293" y="2773695"/>
            <a:ext cx="12521007" cy="2581275"/>
          </a:xfrm>
          <a:prstGeom prst="rect">
            <a:avLst/>
          </a:prstGeom>
        </p:spPr>
        <p:txBody>
          <a:bodyPr anchor="t" rtlCol="false" tIns="0" lIns="0" bIns="0" rIns="0">
            <a:spAutoFit/>
          </a:bodyPr>
          <a:lstStyle/>
          <a:p>
            <a:pPr algn="l">
              <a:lnSpc>
                <a:spcPts val="21000"/>
              </a:lnSpc>
            </a:pPr>
            <a:r>
              <a:rPr lang="en-US" sz="15000" b="true">
                <a:solidFill>
                  <a:srgbClr val="FFFFFE"/>
                </a:solidFill>
                <a:latin typeface="Open Sans Condensed Bold"/>
                <a:ea typeface="Open Sans Condensed Bold"/>
                <a:cs typeface="Open Sans Condensed Bold"/>
                <a:sym typeface="Open Sans Condensed Bold"/>
              </a:rPr>
              <a:t>BAB II</a:t>
            </a:r>
          </a:p>
        </p:txBody>
      </p:sp>
      <p:sp>
        <p:nvSpPr>
          <p:cNvPr name="TextBox 8" id="8"/>
          <p:cNvSpPr txBox="true"/>
          <p:nvPr/>
        </p:nvSpPr>
        <p:spPr>
          <a:xfrm rot="0">
            <a:off x="4738293" y="4527073"/>
            <a:ext cx="12521007" cy="2222272"/>
          </a:xfrm>
          <a:prstGeom prst="rect">
            <a:avLst/>
          </a:prstGeom>
        </p:spPr>
        <p:txBody>
          <a:bodyPr anchor="t" rtlCol="false" tIns="0" lIns="0" bIns="0" rIns="0">
            <a:spAutoFit/>
          </a:bodyPr>
          <a:lstStyle/>
          <a:p>
            <a:pPr algn="l">
              <a:lnSpc>
                <a:spcPts val="18212"/>
              </a:lnSpc>
            </a:pPr>
            <a:r>
              <a:rPr lang="en-US" sz="13008" b="true">
                <a:solidFill>
                  <a:srgbClr val="FCD39E"/>
                </a:solidFill>
                <a:latin typeface="Open Sans Condensed Bold"/>
                <a:ea typeface="Open Sans Condensed Bold"/>
                <a:cs typeface="Open Sans Condensed Bold"/>
                <a:sym typeface="Open Sans Condensed Bold"/>
              </a:rPr>
              <a:t>BADAN USAHA</a:t>
            </a:r>
          </a:p>
        </p:txBody>
      </p:sp>
      <p:sp>
        <p:nvSpPr>
          <p:cNvPr name="TextBox 9" id="9"/>
          <p:cNvSpPr txBox="true"/>
          <p:nvPr/>
        </p:nvSpPr>
        <p:spPr>
          <a:xfrm rot="0">
            <a:off x="16575376" y="9068887"/>
            <a:ext cx="683924" cy="360239"/>
          </a:xfrm>
          <a:prstGeom prst="rect">
            <a:avLst/>
          </a:prstGeom>
        </p:spPr>
        <p:txBody>
          <a:bodyPr anchor="t" rtlCol="false" tIns="0" lIns="0" bIns="0" rIns="0">
            <a:spAutoFit/>
          </a:bodyPr>
          <a:lstStyle/>
          <a:p>
            <a:pPr algn="ctr">
              <a:lnSpc>
                <a:spcPts val="2664"/>
              </a:lnSpc>
            </a:pPr>
            <a:r>
              <a:rPr lang="en-US" sz="1903" b="true">
                <a:solidFill>
                  <a:srgbClr val="343434"/>
                </a:solidFill>
                <a:latin typeface="Gabriel Sans Condensed Bold"/>
                <a:ea typeface="Gabriel Sans Condensed Bold"/>
                <a:cs typeface="Gabriel Sans Condensed Bold"/>
                <a:sym typeface="Gabriel Sans Condensed Bold"/>
              </a:rPr>
              <a:t>01</a:t>
            </a:r>
          </a:p>
        </p:txBody>
      </p:sp>
      <p:sp>
        <p:nvSpPr>
          <p:cNvPr name="TextBox 10" id="10"/>
          <p:cNvSpPr txBox="true"/>
          <p:nvPr/>
        </p:nvSpPr>
        <p:spPr>
          <a:xfrm rot="0">
            <a:off x="7088709" y="6904827"/>
            <a:ext cx="5556036" cy="453390"/>
          </a:xfrm>
          <a:prstGeom prst="rect">
            <a:avLst/>
          </a:prstGeom>
        </p:spPr>
        <p:txBody>
          <a:bodyPr anchor="t" rtlCol="false" tIns="0" lIns="0" bIns="0" rIns="0">
            <a:spAutoFit/>
          </a:bodyPr>
          <a:lstStyle/>
          <a:p>
            <a:pPr algn="r">
              <a:lnSpc>
                <a:spcPts val="3360"/>
              </a:lnSpc>
            </a:pPr>
            <a:r>
              <a:rPr lang="en-US" sz="2400" b="true">
                <a:solidFill>
                  <a:srgbClr val="FFFFFE"/>
                </a:solidFill>
                <a:latin typeface="Gabriel Sans Condensed Bold"/>
                <a:ea typeface="Gabriel Sans Condensed Bold"/>
                <a:cs typeface="Gabriel Sans Condensed Bold"/>
                <a:sym typeface="Gabriel Sans Condensed Bold"/>
              </a:rPr>
              <a:t>Oleh : Prof. Dr. Jamal Wiwoho, S.H., M.Hum</a:t>
            </a:r>
          </a:p>
        </p:txBody>
      </p:sp>
      <p:sp>
        <p:nvSpPr>
          <p:cNvPr name="TextBox 11" id="11"/>
          <p:cNvSpPr txBox="true"/>
          <p:nvPr/>
        </p:nvSpPr>
        <p:spPr>
          <a:xfrm rot="0">
            <a:off x="1772225" y="567182"/>
            <a:ext cx="2286047" cy="647065"/>
          </a:xfrm>
          <a:prstGeom prst="rect">
            <a:avLst/>
          </a:prstGeom>
        </p:spPr>
        <p:txBody>
          <a:bodyPr anchor="t" rtlCol="false" tIns="0" lIns="0" bIns="0" rIns="0">
            <a:spAutoFit/>
          </a:bodyPr>
          <a:lstStyle/>
          <a:p>
            <a:pPr algn="l">
              <a:lnSpc>
                <a:spcPts val="2659"/>
              </a:lnSpc>
              <a:spcBef>
                <a:spcPct val="0"/>
              </a:spcBef>
            </a:pPr>
            <a:r>
              <a:rPr lang="en-US" b="true" sz="1899">
                <a:solidFill>
                  <a:srgbClr val="FCFAF8"/>
                </a:solidFill>
                <a:latin typeface="Garet Bold"/>
                <a:ea typeface="Garet Bold"/>
                <a:cs typeface="Garet Bold"/>
                <a:sym typeface="Garet Bold"/>
              </a:rPr>
              <a:t>UNIVERSITAS SEBELAS MARET</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CFAF8"/>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852343"/>
            <a:ext cx="573520" cy="352715"/>
          </a:xfrm>
          <a:custGeom>
            <a:avLst/>
            <a:gdLst/>
            <a:ahLst/>
            <a:cxnLst/>
            <a:rect r="r" b="b" t="t" l="l"/>
            <a:pathLst>
              <a:path h="352715" w="573520">
                <a:moveTo>
                  <a:pt x="0" y="0"/>
                </a:moveTo>
                <a:lnTo>
                  <a:pt x="573520" y="0"/>
                </a:lnTo>
                <a:lnTo>
                  <a:pt x="573520" y="352714"/>
                </a:lnTo>
                <a:lnTo>
                  <a:pt x="0" y="3527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5957175" y="-151875"/>
            <a:ext cx="1534994" cy="683924"/>
          </a:xfrm>
          <a:custGeom>
            <a:avLst/>
            <a:gdLst/>
            <a:ahLst/>
            <a:cxnLst/>
            <a:rect r="r" b="b" t="t" l="l"/>
            <a:pathLst>
              <a:path h="683924" w="1534994">
                <a:moveTo>
                  <a:pt x="0" y="0"/>
                </a:moveTo>
                <a:lnTo>
                  <a:pt x="1534994" y="0"/>
                </a:lnTo>
                <a:lnTo>
                  <a:pt x="1534994" y="683924"/>
                </a:lnTo>
                <a:lnTo>
                  <a:pt x="0" y="683924"/>
                </a:lnTo>
                <a:lnTo>
                  <a:pt x="0" y="0"/>
                </a:lnTo>
                <a:close/>
              </a:path>
            </a:pathLst>
          </a:custGeom>
          <a:blipFill>
            <a:blip r:embed="rId4">
              <a:extLst>
                <a:ext uri="{96DAC541-7B7A-43D3-8B79-37D633B846F1}">
                  <asvg:svgBlip xmlns:asvg="http://schemas.microsoft.com/office/drawing/2016/SVG/main" r:embed="rId5"/>
                </a:ext>
              </a:extLst>
            </a:blip>
            <a:stretch>
              <a:fillRect l="-41995" t="-38306" r="-235932" b="-37699"/>
            </a:stretch>
          </a:blipFill>
        </p:spPr>
      </p:sp>
      <p:sp>
        <p:nvSpPr>
          <p:cNvPr name="Freeform 4" id="4"/>
          <p:cNvSpPr/>
          <p:nvPr/>
        </p:nvSpPr>
        <p:spPr>
          <a:xfrm flipH="false" flipV="false" rot="-10800000">
            <a:off x="16382710" y="957584"/>
            <a:ext cx="683924" cy="683924"/>
          </a:xfrm>
          <a:custGeom>
            <a:avLst/>
            <a:gdLst/>
            <a:ahLst/>
            <a:cxnLst/>
            <a:rect r="r" b="b" t="t" l="l"/>
            <a:pathLst>
              <a:path h="683924" w="683924">
                <a:moveTo>
                  <a:pt x="0" y="0"/>
                </a:moveTo>
                <a:lnTo>
                  <a:pt x="683924" y="0"/>
                </a:lnTo>
                <a:lnTo>
                  <a:pt x="683924" y="683924"/>
                </a:lnTo>
                <a:lnTo>
                  <a:pt x="0" y="6839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5753288" y="3409357"/>
            <a:ext cx="5130803" cy="5797517"/>
          </a:xfrm>
          <a:custGeom>
            <a:avLst/>
            <a:gdLst/>
            <a:ahLst/>
            <a:cxnLst/>
            <a:rect r="r" b="b" t="t" l="l"/>
            <a:pathLst>
              <a:path h="5797517" w="5130803">
                <a:moveTo>
                  <a:pt x="0" y="0"/>
                </a:moveTo>
                <a:lnTo>
                  <a:pt x="5130802" y="0"/>
                </a:lnTo>
                <a:lnTo>
                  <a:pt x="5130802" y="5797518"/>
                </a:lnTo>
                <a:lnTo>
                  <a:pt x="0" y="5797518"/>
                </a:lnTo>
                <a:lnTo>
                  <a:pt x="0" y="0"/>
                </a:lnTo>
                <a:close/>
              </a:path>
            </a:pathLst>
          </a:custGeom>
          <a:blipFill>
            <a:blip r:embed="rId8">
              <a:alphaModFix amt="17000"/>
              <a:extLst>
                <a:ext uri="{96DAC541-7B7A-43D3-8B79-37D633B846F1}">
                  <asvg:svgBlip xmlns:asvg="http://schemas.microsoft.com/office/drawing/2016/SVG/main" r:embed="rId9"/>
                </a:ext>
              </a:extLst>
            </a:blip>
            <a:stretch>
              <a:fillRect l="0" t="0" r="0" b="0"/>
            </a:stretch>
          </a:blipFill>
        </p:spPr>
      </p:sp>
      <p:grpSp>
        <p:nvGrpSpPr>
          <p:cNvPr name="Group 6" id="6"/>
          <p:cNvGrpSpPr/>
          <p:nvPr/>
        </p:nvGrpSpPr>
        <p:grpSpPr>
          <a:xfrm rot="0">
            <a:off x="1181100" y="2758774"/>
            <a:ext cx="4572188" cy="6448101"/>
            <a:chOff x="0" y="0"/>
            <a:chExt cx="1204198" cy="1698265"/>
          </a:xfrm>
        </p:grpSpPr>
        <p:sp>
          <p:nvSpPr>
            <p:cNvPr name="Freeform 7" id="7"/>
            <p:cNvSpPr/>
            <p:nvPr/>
          </p:nvSpPr>
          <p:spPr>
            <a:xfrm flipH="false" flipV="false" rot="0">
              <a:off x="0" y="0"/>
              <a:ext cx="1204198" cy="1698265"/>
            </a:xfrm>
            <a:custGeom>
              <a:avLst/>
              <a:gdLst/>
              <a:ahLst/>
              <a:cxnLst/>
              <a:rect r="r" b="b" t="t" l="l"/>
              <a:pathLst>
                <a:path h="1698265" w="1204198">
                  <a:moveTo>
                    <a:pt x="85721" y="0"/>
                  </a:moveTo>
                  <a:lnTo>
                    <a:pt x="1118476" y="0"/>
                  </a:lnTo>
                  <a:cubicBezTo>
                    <a:pt x="1165819" y="0"/>
                    <a:pt x="1204198" y="38379"/>
                    <a:pt x="1204198" y="85721"/>
                  </a:cubicBezTo>
                  <a:lnTo>
                    <a:pt x="1204198" y="1612544"/>
                  </a:lnTo>
                  <a:cubicBezTo>
                    <a:pt x="1204198" y="1659886"/>
                    <a:pt x="1165819" y="1698265"/>
                    <a:pt x="1118476" y="1698265"/>
                  </a:cubicBezTo>
                  <a:lnTo>
                    <a:pt x="85721" y="1698265"/>
                  </a:lnTo>
                  <a:cubicBezTo>
                    <a:pt x="38379" y="1698265"/>
                    <a:pt x="0" y="1659886"/>
                    <a:pt x="0" y="1612544"/>
                  </a:cubicBezTo>
                  <a:lnTo>
                    <a:pt x="0" y="85721"/>
                  </a:lnTo>
                  <a:cubicBezTo>
                    <a:pt x="0" y="38379"/>
                    <a:pt x="38379" y="0"/>
                    <a:pt x="85721" y="0"/>
                  </a:cubicBezTo>
                  <a:close/>
                </a:path>
              </a:pathLst>
            </a:custGeom>
            <a:solidFill>
              <a:srgbClr val="22445A"/>
            </a:solidFill>
          </p:spPr>
        </p:sp>
        <p:sp>
          <p:nvSpPr>
            <p:cNvPr name="TextBox 8" id="8"/>
            <p:cNvSpPr txBox="true"/>
            <p:nvPr/>
          </p:nvSpPr>
          <p:spPr>
            <a:xfrm>
              <a:off x="0" y="-95250"/>
              <a:ext cx="1204198" cy="1793515"/>
            </a:xfrm>
            <a:prstGeom prst="rect">
              <a:avLst/>
            </a:prstGeom>
          </p:spPr>
          <p:txBody>
            <a:bodyPr anchor="ctr" rtlCol="false" tIns="50800" lIns="50800" bIns="50800" rIns="50800"/>
            <a:lstStyle/>
            <a:p>
              <a:pPr algn="ctr">
                <a:lnSpc>
                  <a:spcPts val="3360"/>
                </a:lnSpc>
              </a:pPr>
            </a:p>
          </p:txBody>
        </p:sp>
      </p:grpSp>
      <p:sp>
        <p:nvSpPr>
          <p:cNvPr name="TextBox 9" id="9"/>
          <p:cNvSpPr txBox="true"/>
          <p:nvPr/>
        </p:nvSpPr>
        <p:spPr>
          <a:xfrm rot="0">
            <a:off x="1709318" y="3149947"/>
            <a:ext cx="4707296" cy="409575"/>
          </a:xfrm>
          <a:prstGeom prst="rect">
            <a:avLst/>
          </a:prstGeom>
        </p:spPr>
        <p:txBody>
          <a:bodyPr anchor="t" rtlCol="false" tIns="0" lIns="0" bIns="0" rIns="0">
            <a:spAutoFit/>
          </a:bodyPr>
          <a:lstStyle/>
          <a:p>
            <a:pPr algn="l">
              <a:lnSpc>
                <a:spcPts val="2879"/>
              </a:lnSpc>
            </a:pPr>
            <a:r>
              <a:rPr lang="en-US" b="true" sz="2400" spc="24">
                <a:solidFill>
                  <a:srgbClr val="FCD39E"/>
                </a:solidFill>
                <a:latin typeface="Gabriel Sans Condensed Bold"/>
                <a:ea typeface="Gabriel Sans Condensed Bold"/>
                <a:cs typeface="Gabriel Sans Condensed Bold"/>
                <a:sym typeface="Gabriel Sans Condensed Bold"/>
              </a:rPr>
              <a:t>7. YAYASAN</a:t>
            </a:r>
          </a:p>
        </p:txBody>
      </p:sp>
      <p:sp>
        <p:nvSpPr>
          <p:cNvPr name="TextBox 10" id="10"/>
          <p:cNvSpPr txBox="true"/>
          <p:nvPr/>
        </p:nvSpPr>
        <p:spPr>
          <a:xfrm rot="0">
            <a:off x="6043641" y="3130897"/>
            <a:ext cx="11725367" cy="5591309"/>
          </a:xfrm>
          <a:prstGeom prst="rect">
            <a:avLst/>
          </a:prstGeom>
        </p:spPr>
        <p:txBody>
          <a:bodyPr anchor="t" rtlCol="false" tIns="0" lIns="0" bIns="0" rIns="0">
            <a:spAutoFit/>
          </a:bodyPr>
          <a:lstStyle/>
          <a:p>
            <a:pPr algn="l" marL="666708" indent="-333354" lvl="1">
              <a:lnSpc>
                <a:spcPts val="3705"/>
              </a:lnSpc>
              <a:buFont typeface="Arial"/>
              <a:buChar char="•"/>
            </a:pPr>
            <a:r>
              <a:rPr lang="en-US" sz="3088" spc="30">
                <a:solidFill>
                  <a:srgbClr val="22445A"/>
                </a:solidFill>
                <a:latin typeface="Gabriel Sans Condensed"/>
                <a:ea typeface="Gabriel Sans Condensed"/>
                <a:cs typeface="Gabriel Sans Condensed"/>
                <a:sym typeface="Gabriel Sans Condensed"/>
              </a:rPr>
              <a:t>Tidak berbadan hukum → Perusahaan Perseorangan, Persekutuan Perdata, Firma (Fa), CV.</a:t>
            </a:r>
          </a:p>
          <a:p>
            <a:pPr algn="l">
              <a:lnSpc>
                <a:spcPts val="3705"/>
              </a:lnSpc>
            </a:pPr>
          </a:p>
          <a:p>
            <a:pPr algn="l" marL="666708" indent="-333354" lvl="1">
              <a:lnSpc>
                <a:spcPts val="3705"/>
              </a:lnSpc>
              <a:buFont typeface="Arial"/>
              <a:buChar char="•"/>
            </a:pPr>
            <a:r>
              <a:rPr lang="en-US" sz="3088" spc="30">
                <a:solidFill>
                  <a:srgbClr val="22445A"/>
                </a:solidFill>
                <a:latin typeface="Gabriel Sans Condensed"/>
                <a:ea typeface="Gabriel Sans Condensed"/>
                <a:cs typeface="Gabriel Sans Condensed"/>
                <a:sym typeface="Gabriel Sans Condensed"/>
              </a:rPr>
              <a:t>Berbadan hukum → PT, Koperasi, Yayasan.</a:t>
            </a:r>
          </a:p>
          <a:p>
            <a:pPr algn="l">
              <a:lnSpc>
                <a:spcPts val="3705"/>
              </a:lnSpc>
            </a:pPr>
          </a:p>
          <a:p>
            <a:pPr algn="l" marL="666708" indent="-333354" lvl="1">
              <a:lnSpc>
                <a:spcPts val="3705"/>
              </a:lnSpc>
              <a:buFont typeface="Arial"/>
              <a:buChar char="•"/>
            </a:pPr>
            <a:r>
              <a:rPr lang="en-US" sz="3088" spc="30">
                <a:solidFill>
                  <a:srgbClr val="22445A"/>
                </a:solidFill>
                <a:latin typeface="Gabriel Sans Condensed"/>
                <a:ea typeface="Gabriel Sans Condensed"/>
                <a:cs typeface="Gabriel Sans Condensed"/>
                <a:sym typeface="Gabriel Sans Condensed"/>
              </a:rPr>
              <a:t>Yang berorientasi keuntungan → PT, CV, Firma, Koperasi.</a:t>
            </a:r>
          </a:p>
          <a:p>
            <a:pPr algn="l">
              <a:lnSpc>
                <a:spcPts val="3705"/>
              </a:lnSpc>
            </a:pPr>
          </a:p>
          <a:p>
            <a:pPr algn="l" marL="666708" indent="-333354" lvl="1">
              <a:lnSpc>
                <a:spcPts val="3705"/>
              </a:lnSpc>
              <a:buFont typeface="Arial"/>
              <a:buChar char="•"/>
            </a:pPr>
            <a:r>
              <a:rPr lang="en-US" sz="3088" spc="30">
                <a:solidFill>
                  <a:srgbClr val="22445A"/>
                </a:solidFill>
                <a:latin typeface="Gabriel Sans Condensed"/>
                <a:ea typeface="Gabriel Sans Condensed"/>
                <a:cs typeface="Gabriel Sans Condensed"/>
                <a:sym typeface="Gabriel Sans Condensed"/>
              </a:rPr>
              <a:t>Yang bersifat sosial/nirlaba → Yayasan.</a:t>
            </a:r>
          </a:p>
          <a:p>
            <a:pPr algn="l">
              <a:lnSpc>
                <a:spcPts val="3705"/>
              </a:lnSpc>
            </a:pPr>
          </a:p>
          <a:p>
            <a:pPr algn="l" marL="666708" indent="-333354" lvl="1">
              <a:lnSpc>
                <a:spcPts val="3705"/>
              </a:lnSpc>
              <a:buFont typeface="Arial"/>
              <a:buChar char="•"/>
            </a:pPr>
            <a:r>
              <a:rPr lang="en-US" sz="3088" spc="30">
                <a:solidFill>
                  <a:srgbClr val="22445A"/>
                </a:solidFill>
                <a:latin typeface="Gabriel Sans Condensed"/>
                <a:ea typeface="Gabriel Sans Condensed"/>
                <a:cs typeface="Gabriel Sans Condensed"/>
                <a:sym typeface="Gabriel Sans Condensed"/>
              </a:rPr>
              <a:t>Pemilihan bentuk usaha tergantung pada skala bisnis, modal, dan tingkat tanggung jawab yang ingin diambil oleh pemilik usaha.</a:t>
            </a:r>
          </a:p>
          <a:p>
            <a:pPr algn="l">
              <a:lnSpc>
                <a:spcPts val="3705"/>
              </a:lnSpc>
            </a:pPr>
          </a:p>
        </p:txBody>
      </p:sp>
      <p:sp>
        <p:nvSpPr>
          <p:cNvPr name="TextBox 11" id="11"/>
          <p:cNvSpPr txBox="true"/>
          <p:nvPr/>
        </p:nvSpPr>
        <p:spPr>
          <a:xfrm rot="0">
            <a:off x="1709318" y="754380"/>
            <a:ext cx="3380644" cy="453390"/>
          </a:xfrm>
          <a:prstGeom prst="rect">
            <a:avLst/>
          </a:prstGeom>
        </p:spPr>
        <p:txBody>
          <a:bodyPr anchor="t" rtlCol="false" tIns="0" lIns="0" bIns="0" rIns="0">
            <a:spAutoFit/>
          </a:bodyPr>
          <a:lstStyle/>
          <a:p>
            <a:pPr algn="l">
              <a:lnSpc>
                <a:spcPts val="3360"/>
              </a:lnSpc>
            </a:pPr>
            <a:r>
              <a:rPr lang="en-US" sz="2400">
                <a:solidFill>
                  <a:srgbClr val="343434"/>
                </a:solidFill>
                <a:latin typeface="Gabriel Sans Condensed"/>
                <a:ea typeface="Gabriel Sans Condensed"/>
                <a:cs typeface="Gabriel Sans Condensed"/>
                <a:sym typeface="Gabriel Sans Condensed"/>
              </a:rPr>
              <a:t>Universitas Rimberio</a:t>
            </a:r>
          </a:p>
        </p:txBody>
      </p:sp>
      <p:sp>
        <p:nvSpPr>
          <p:cNvPr name="TextBox 12" id="12"/>
          <p:cNvSpPr txBox="true"/>
          <p:nvPr/>
        </p:nvSpPr>
        <p:spPr>
          <a:xfrm rot="0">
            <a:off x="3569172" y="756318"/>
            <a:ext cx="11149655" cy="1160780"/>
          </a:xfrm>
          <a:prstGeom prst="rect">
            <a:avLst/>
          </a:prstGeom>
        </p:spPr>
        <p:txBody>
          <a:bodyPr anchor="t" rtlCol="false" tIns="0" lIns="0" bIns="0" rIns="0">
            <a:spAutoFit/>
          </a:bodyPr>
          <a:lstStyle/>
          <a:p>
            <a:pPr algn="ctr">
              <a:lnSpc>
                <a:spcPts val="9519"/>
              </a:lnSpc>
            </a:pPr>
            <a:r>
              <a:rPr lang="en-US" sz="6799" b="true">
                <a:solidFill>
                  <a:srgbClr val="22445A"/>
                </a:solidFill>
                <a:latin typeface="Open Sans Condensed Ultra-Bold"/>
                <a:ea typeface="Open Sans Condensed Ultra-Bold"/>
                <a:cs typeface="Open Sans Condensed Ultra-Bold"/>
                <a:sym typeface="Open Sans Condensed Ultra-Bold"/>
              </a:rPr>
              <a:t>Bentuk Badan Usaha</a:t>
            </a:r>
          </a:p>
        </p:txBody>
      </p:sp>
      <p:sp>
        <p:nvSpPr>
          <p:cNvPr name="TextBox 13" id="13"/>
          <p:cNvSpPr txBox="true"/>
          <p:nvPr/>
        </p:nvSpPr>
        <p:spPr>
          <a:xfrm rot="0">
            <a:off x="16382710" y="1052520"/>
            <a:ext cx="683924" cy="360239"/>
          </a:xfrm>
          <a:prstGeom prst="rect">
            <a:avLst/>
          </a:prstGeom>
        </p:spPr>
        <p:txBody>
          <a:bodyPr anchor="t" rtlCol="false" tIns="0" lIns="0" bIns="0" rIns="0">
            <a:spAutoFit/>
          </a:bodyPr>
          <a:lstStyle/>
          <a:p>
            <a:pPr algn="ctr">
              <a:lnSpc>
                <a:spcPts val="2664"/>
              </a:lnSpc>
            </a:pPr>
            <a:r>
              <a:rPr lang="en-US" sz="1903" b="true">
                <a:solidFill>
                  <a:srgbClr val="343434"/>
                </a:solidFill>
                <a:latin typeface="Gabriel Sans Condensed Bold"/>
                <a:ea typeface="Gabriel Sans Condensed Bold"/>
                <a:cs typeface="Gabriel Sans Condensed Bold"/>
                <a:sym typeface="Gabriel Sans Condensed Bold"/>
              </a:rPr>
              <a:t>10</a:t>
            </a:r>
          </a:p>
        </p:txBody>
      </p:sp>
      <p:sp>
        <p:nvSpPr>
          <p:cNvPr name="TextBox 14" id="14"/>
          <p:cNvSpPr txBox="true"/>
          <p:nvPr/>
        </p:nvSpPr>
        <p:spPr>
          <a:xfrm rot="0">
            <a:off x="1442025" y="3729608"/>
            <a:ext cx="4050337" cy="5191125"/>
          </a:xfrm>
          <a:prstGeom prst="rect">
            <a:avLst/>
          </a:prstGeom>
        </p:spPr>
        <p:txBody>
          <a:bodyPr anchor="t" rtlCol="false" tIns="0" lIns="0" bIns="0" rIns="0">
            <a:spAutoFit/>
          </a:bodyPr>
          <a:lstStyle/>
          <a:p>
            <a:pPr algn="l" marL="496571" indent="-248285" lvl="1">
              <a:lnSpc>
                <a:spcPts val="2760"/>
              </a:lnSpc>
              <a:buFont typeface="Arial"/>
              <a:buChar char="•"/>
            </a:pPr>
            <a:r>
              <a:rPr lang="en-US" sz="2300" spc="23">
                <a:solidFill>
                  <a:srgbClr val="FFFFFE"/>
                </a:solidFill>
                <a:latin typeface="Gabriel Sans Condensed"/>
                <a:ea typeface="Gabriel Sans Condensed"/>
                <a:cs typeface="Gabriel Sans Condensed"/>
                <a:sym typeface="Gabriel Sans Condensed"/>
              </a:rPr>
              <a:t>Badan hukum yang bergerak di bidang sosial, keagamaan, dan kemanusiaan.</a:t>
            </a:r>
          </a:p>
          <a:p>
            <a:pPr algn="l">
              <a:lnSpc>
                <a:spcPts val="2760"/>
              </a:lnSpc>
            </a:pPr>
          </a:p>
          <a:p>
            <a:pPr algn="l" marL="496571" indent="-248285" lvl="1">
              <a:lnSpc>
                <a:spcPts val="2760"/>
              </a:lnSpc>
              <a:buFont typeface="Arial"/>
              <a:buChar char="•"/>
            </a:pPr>
            <a:r>
              <a:rPr lang="en-US" sz="2300" spc="23">
                <a:solidFill>
                  <a:srgbClr val="FFFFFE"/>
                </a:solidFill>
                <a:latin typeface="Gabriel Sans Condensed"/>
                <a:ea typeface="Gabriel Sans Condensed"/>
                <a:cs typeface="Gabriel Sans Condensed"/>
                <a:sym typeface="Gabriel Sans Condensed"/>
              </a:rPr>
              <a:t>Tidak berorientasi pada keuntungan (nirlaba).</a:t>
            </a:r>
          </a:p>
          <a:p>
            <a:pPr algn="l">
              <a:lnSpc>
                <a:spcPts val="2760"/>
              </a:lnSpc>
            </a:pPr>
          </a:p>
          <a:p>
            <a:pPr algn="l" marL="496571" indent="-248285" lvl="1">
              <a:lnSpc>
                <a:spcPts val="2760"/>
              </a:lnSpc>
              <a:buFont typeface="Arial"/>
              <a:buChar char="•"/>
            </a:pPr>
            <a:r>
              <a:rPr lang="en-US" sz="2300" spc="23">
                <a:solidFill>
                  <a:srgbClr val="FFFFFE"/>
                </a:solidFill>
                <a:latin typeface="Gabriel Sans Condensed"/>
                <a:ea typeface="Gabriel Sans Condensed"/>
                <a:cs typeface="Gabriel Sans Condensed"/>
                <a:sym typeface="Gabriel Sans Condensed"/>
              </a:rPr>
              <a:t>Diatur dalam UU No. 16 Tahun 2001 tentang Yayasan.</a:t>
            </a:r>
          </a:p>
          <a:p>
            <a:pPr algn="l">
              <a:lnSpc>
                <a:spcPts val="2760"/>
              </a:lnSpc>
            </a:pPr>
          </a:p>
          <a:p>
            <a:pPr algn="l">
              <a:lnSpc>
                <a:spcPts val="2760"/>
              </a:lnSpc>
            </a:pPr>
            <a:r>
              <a:rPr lang="en-US" sz="2300" spc="23">
                <a:solidFill>
                  <a:srgbClr val="FFFFFE"/>
                </a:solidFill>
                <a:latin typeface="Gabriel Sans Condensed"/>
                <a:ea typeface="Gabriel Sans Condensed"/>
                <a:cs typeface="Gabriel Sans Condensed"/>
                <a:sym typeface="Gabriel Sans Condensed"/>
              </a:rPr>
              <a:t>Contoh: </a:t>
            </a:r>
          </a:p>
          <a:p>
            <a:pPr algn="l">
              <a:lnSpc>
                <a:spcPts val="2760"/>
              </a:lnSpc>
            </a:pPr>
            <a:r>
              <a:rPr lang="en-US" sz="2300" spc="23">
                <a:solidFill>
                  <a:srgbClr val="FFFFFE"/>
                </a:solidFill>
                <a:latin typeface="Gabriel Sans Condensed"/>
                <a:ea typeface="Gabriel Sans Condensed"/>
                <a:cs typeface="Gabriel Sans Condensed"/>
                <a:sym typeface="Gabriel Sans Condensed"/>
              </a:rPr>
              <a:t>Yayasan pendidikan, yayasan amal, yayasan lingkungan hidup.</a:t>
            </a:r>
          </a:p>
          <a:p>
            <a:pPr algn="l">
              <a:lnSpc>
                <a:spcPts val="2760"/>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22445A"/>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6149841" y="10025797"/>
            <a:ext cx="1534994" cy="683924"/>
          </a:xfrm>
          <a:custGeom>
            <a:avLst/>
            <a:gdLst/>
            <a:ahLst/>
            <a:cxnLst/>
            <a:rect r="r" b="b" t="t" l="l"/>
            <a:pathLst>
              <a:path h="683924" w="1534994">
                <a:moveTo>
                  <a:pt x="0" y="0"/>
                </a:moveTo>
                <a:lnTo>
                  <a:pt x="1534994" y="0"/>
                </a:lnTo>
                <a:lnTo>
                  <a:pt x="1534994" y="683924"/>
                </a:lnTo>
                <a:lnTo>
                  <a:pt x="0" y="683924"/>
                </a:lnTo>
                <a:lnTo>
                  <a:pt x="0" y="0"/>
                </a:lnTo>
                <a:close/>
              </a:path>
            </a:pathLst>
          </a:custGeom>
          <a:blipFill>
            <a:blip r:embed="rId2">
              <a:extLst>
                <a:ext uri="{96DAC541-7B7A-43D3-8B79-37D633B846F1}">
                  <asvg:svgBlip xmlns:asvg="http://schemas.microsoft.com/office/drawing/2016/SVG/main" r:embed="rId3"/>
                </a:ext>
              </a:extLst>
            </a:blip>
            <a:stretch>
              <a:fillRect l="-41995" t="-38306" r="-235932" b="-37699"/>
            </a:stretch>
          </a:blipFill>
        </p:spPr>
      </p:sp>
      <p:sp>
        <p:nvSpPr>
          <p:cNvPr name="Freeform 3" id="3"/>
          <p:cNvSpPr/>
          <p:nvPr/>
        </p:nvSpPr>
        <p:spPr>
          <a:xfrm flipH="false" flipV="false" rot="0">
            <a:off x="16575376" y="8916338"/>
            <a:ext cx="683924" cy="683924"/>
          </a:xfrm>
          <a:custGeom>
            <a:avLst/>
            <a:gdLst/>
            <a:ahLst/>
            <a:cxnLst/>
            <a:rect r="r" b="b" t="t" l="l"/>
            <a:pathLst>
              <a:path h="683924" w="683924">
                <a:moveTo>
                  <a:pt x="0" y="0"/>
                </a:moveTo>
                <a:lnTo>
                  <a:pt x="683924" y="0"/>
                </a:lnTo>
                <a:lnTo>
                  <a:pt x="683924" y="683924"/>
                </a:lnTo>
                <a:lnTo>
                  <a:pt x="0" y="6839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442835" y="1932345"/>
            <a:ext cx="10845165" cy="3581458"/>
          </a:xfrm>
          <a:custGeom>
            <a:avLst/>
            <a:gdLst/>
            <a:ahLst/>
            <a:cxnLst/>
            <a:rect r="r" b="b" t="t" l="l"/>
            <a:pathLst>
              <a:path h="3581458" w="10845165">
                <a:moveTo>
                  <a:pt x="0" y="0"/>
                </a:moveTo>
                <a:lnTo>
                  <a:pt x="10845165" y="0"/>
                </a:lnTo>
                <a:lnTo>
                  <a:pt x="10845165" y="3581458"/>
                </a:lnTo>
                <a:lnTo>
                  <a:pt x="0" y="3581458"/>
                </a:lnTo>
                <a:lnTo>
                  <a:pt x="0" y="0"/>
                </a:lnTo>
                <a:close/>
              </a:path>
            </a:pathLst>
          </a:custGeom>
          <a:blipFill>
            <a:blip r:embed="rId6">
              <a:alphaModFix amt="15000"/>
            </a:blip>
            <a:stretch>
              <a:fillRect l="-286" t="-83259" r="-13537" b="-46524"/>
            </a:stretch>
          </a:blipFill>
        </p:spPr>
      </p:sp>
      <p:sp>
        <p:nvSpPr>
          <p:cNvPr name="TextBox 5" id="5"/>
          <p:cNvSpPr txBox="true"/>
          <p:nvPr/>
        </p:nvSpPr>
        <p:spPr>
          <a:xfrm rot="0">
            <a:off x="2200705" y="3966653"/>
            <a:ext cx="13886591" cy="2463165"/>
          </a:xfrm>
          <a:prstGeom prst="rect">
            <a:avLst/>
          </a:prstGeom>
        </p:spPr>
        <p:txBody>
          <a:bodyPr anchor="t" rtlCol="false" tIns="0" lIns="0" bIns="0" rIns="0">
            <a:spAutoFit/>
          </a:bodyPr>
          <a:lstStyle/>
          <a:p>
            <a:pPr algn="ctr">
              <a:lnSpc>
                <a:spcPts val="20160"/>
              </a:lnSpc>
            </a:pPr>
            <a:r>
              <a:rPr lang="en-US" sz="14400" b="true">
                <a:solidFill>
                  <a:srgbClr val="FCD39E"/>
                </a:solidFill>
                <a:latin typeface="Open Sans Condensed Ultra-Bold"/>
                <a:ea typeface="Open Sans Condensed Ultra-Bold"/>
                <a:cs typeface="Open Sans Condensed Ultra-Bold"/>
                <a:sym typeface="Open Sans Condensed Ultra-Bold"/>
              </a:rPr>
              <a:t>Terima Kasih</a:t>
            </a:r>
          </a:p>
        </p:txBody>
      </p:sp>
      <p:sp>
        <p:nvSpPr>
          <p:cNvPr name="AutoShape 6" id="6"/>
          <p:cNvSpPr/>
          <p:nvPr/>
        </p:nvSpPr>
        <p:spPr>
          <a:xfrm>
            <a:off x="3399640" y="6572693"/>
            <a:ext cx="3036423" cy="0"/>
          </a:xfrm>
          <a:prstGeom prst="line">
            <a:avLst/>
          </a:prstGeom>
          <a:ln cap="flat" w="285750">
            <a:solidFill>
              <a:srgbClr val="58969C"/>
            </a:solidFill>
            <a:prstDash val="solid"/>
            <a:headEnd type="none" len="sm" w="sm"/>
            <a:tailEnd type="none" len="sm" w="sm"/>
          </a:ln>
        </p:spPr>
      </p:sp>
      <p:sp>
        <p:nvSpPr>
          <p:cNvPr name="TextBox 7" id="7"/>
          <p:cNvSpPr txBox="true"/>
          <p:nvPr/>
        </p:nvSpPr>
        <p:spPr>
          <a:xfrm rot="0">
            <a:off x="16575376" y="9068887"/>
            <a:ext cx="683924" cy="360239"/>
          </a:xfrm>
          <a:prstGeom prst="rect">
            <a:avLst/>
          </a:prstGeom>
        </p:spPr>
        <p:txBody>
          <a:bodyPr anchor="t" rtlCol="false" tIns="0" lIns="0" bIns="0" rIns="0">
            <a:spAutoFit/>
          </a:bodyPr>
          <a:lstStyle/>
          <a:p>
            <a:pPr algn="ctr">
              <a:lnSpc>
                <a:spcPts val="2664"/>
              </a:lnSpc>
            </a:pPr>
            <a:r>
              <a:rPr lang="en-US" sz="1903" b="true">
                <a:solidFill>
                  <a:srgbClr val="343434"/>
                </a:solidFill>
                <a:latin typeface="Gabriel Sans Condensed Bold"/>
                <a:ea typeface="Gabriel Sans Condensed Bold"/>
                <a:cs typeface="Gabriel Sans Condensed Bold"/>
                <a:sym typeface="Gabriel Sans Condensed Bold"/>
              </a:rPr>
              <a:t>11</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CFAF8"/>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6149841" y="10025797"/>
            <a:ext cx="1534994" cy="683924"/>
          </a:xfrm>
          <a:custGeom>
            <a:avLst/>
            <a:gdLst/>
            <a:ahLst/>
            <a:cxnLst/>
            <a:rect r="r" b="b" t="t" l="l"/>
            <a:pathLst>
              <a:path h="683924" w="1534994">
                <a:moveTo>
                  <a:pt x="0" y="0"/>
                </a:moveTo>
                <a:lnTo>
                  <a:pt x="1534994" y="0"/>
                </a:lnTo>
                <a:lnTo>
                  <a:pt x="1534994" y="683924"/>
                </a:lnTo>
                <a:lnTo>
                  <a:pt x="0" y="683924"/>
                </a:lnTo>
                <a:lnTo>
                  <a:pt x="0" y="0"/>
                </a:lnTo>
                <a:close/>
              </a:path>
            </a:pathLst>
          </a:custGeom>
          <a:blipFill>
            <a:blip r:embed="rId2">
              <a:extLst>
                <a:ext uri="{96DAC541-7B7A-43D3-8B79-37D633B846F1}">
                  <asvg:svgBlip xmlns:asvg="http://schemas.microsoft.com/office/drawing/2016/SVG/main" r:embed="rId3"/>
                </a:ext>
              </a:extLst>
            </a:blip>
            <a:stretch>
              <a:fillRect l="-41995" t="-38306" r="-235932" b="-37699"/>
            </a:stretch>
          </a:blipFill>
        </p:spPr>
      </p:sp>
      <p:sp>
        <p:nvSpPr>
          <p:cNvPr name="Freeform 3" id="3"/>
          <p:cNvSpPr/>
          <p:nvPr/>
        </p:nvSpPr>
        <p:spPr>
          <a:xfrm flipH="false" flipV="false" rot="0">
            <a:off x="16575376" y="8916338"/>
            <a:ext cx="683924" cy="683924"/>
          </a:xfrm>
          <a:custGeom>
            <a:avLst/>
            <a:gdLst/>
            <a:ahLst/>
            <a:cxnLst/>
            <a:rect r="r" b="b" t="t" l="l"/>
            <a:pathLst>
              <a:path h="683924" w="683924">
                <a:moveTo>
                  <a:pt x="0" y="0"/>
                </a:moveTo>
                <a:lnTo>
                  <a:pt x="683924" y="0"/>
                </a:lnTo>
                <a:lnTo>
                  <a:pt x="683924" y="683924"/>
                </a:lnTo>
                <a:lnTo>
                  <a:pt x="0" y="6839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01360" y="385145"/>
            <a:ext cx="932501" cy="928969"/>
          </a:xfrm>
          <a:custGeom>
            <a:avLst/>
            <a:gdLst/>
            <a:ahLst/>
            <a:cxnLst/>
            <a:rect r="r" b="b" t="t" l="l"/>
            <a:pathLst>
              <a:path h="928969" w="932501">
                <a:moveTo>
                  <a:pt x="0" y="0"/>
                </a:moveTo>
                <a:lnTo>
                  <a:pt x="932501" y="0"/>
                </a:lnTo>
                <a:lnTo>
                  <a:pt x="932501" y="928970"/>
                </a:lnTo>
                <a:lnTo>
                  <a:pt x="0" y="928970"/>
                </a:lnTo>
                <a:lnTo>
                  <a:pt x="0" y="0"/>
                </a:lnTo>
                <a:close/>
              </a:path>
            </a:pathLst>
          </a:custGeom>
          <a:blipFill>
            <a:blip r:embed="rId6"/>
            <a:stretch>
              <a:fillRect l="0" t="0" r="0" b="0"/>
            </a:stretch>
          </a:blipFill>
        </p:spPr>
      </p:sp>
      <p:sp>
        <p:nvSpPr>
          <p:cNvPr name="Freeform 5" id="5"/>
          <p:cNvSpPr/>
          <p:nvPr/>
        </p:nvSpPr>
        <p:spPr>
          <a:xfrm flipH="false" flipV="false" rot="0">
            <a:off x="-393332" y="5468288"/>
            <a:ext cx="7705140" cy="6896100"/>
          </a:xfrm>
          <a:custGeom>
            <a:avLst/>
            <a:gdLst/>
            <a:ahLst/>
            <a:cxnLst/>
            <a:rect r="r" b="b" t="t" l="l"/>
            <a:pathLst>
              <a:path h="6896100" w="7705140">
                <a:moveTo>
                  <a:pt x="0" y="0"/>
                </a:moveTo>
                <a:lnTo>
                  <a:pt x="7705140" y="0"/>
                </a:lnTo>
                <a:lnTo>
                  <a:pt x="7705140" y="6896100"/>
                </a:lnTo>
                <a:lnTo>
                  <a:pt x="0" y="6896100"/>
                </a:lnTo>
                <a:lnTo>
                  <a:pt x="0" y="0"/>
                </a:lnTo>
                <a:close/>
              </a:path>
            </a:pathLst>
          </a:custGeom>
          <a:blipFill>
            <a:blip r:embed="rId7">
              <a:alphaModFix amt="36000"/>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383200" y="6172200"/>
            <a:ext cx="5192177" cy="4114800"/>
          </a:xfrm>
          <a:custGeom>
            <a:avLst/>
            <a:gdLst/>
            <a:ahLst/>
            <a:cxnLst/>
            <a:rect r="r" b="b" t="t" l="l"/>
            <a:pathLst>
              <a:path h="4114800" w="5192177">
                <a:moveTo>
                  <a:pt x="0" y="0"/>
                </a:moveTo>
                <a:lnTo>
                  <a:pt x="5192176" y="0"/>
                </a:lnTo>
                <a:lnTo>
                  <a:pt x="5192176" y="4114800"/>
                </a:lnTo>
                <a:lnTo>
                  <a:pt x="0" y="4114800"/>
                </a:lnTo>
                <a:lnTo>
                  <a:pt x="0" y="0"/>
                </a:lnTo>
                <a:close/>
              </a:path>
            </a:pathLst>
          </a:custGeom>
          <a:blipFill>
            <a:blip r:embed="rId9">
              <a:alphaModFix amt="2099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3851922" y="381635"/>
            <a:ext cx="10584157" cy="1160780"/>
          </a:xfrm>
          <a:prstGeom prst="rect">
            <a:avLst/>
          </a:prstGeom>
        </p:spPr>
        <p:txBody>
          <a:bodyPr anchor="t" rtlCol="false" tIns="0" lIns="0" bIns="0" rIns="0">
            <a:spAutoFit/>
          </a:bodyPr>
          <a:lstStyle/>
          <a:p>
            <a:pPr algn="ctr">
              <a:lnSpc>
                <a:spcPts val="9519"/>
              </a:lnSpc>
            </a:pPr>
            <a:r>
              <a:rPr lang="en-US" sz="6799" b="true">
                <a:solidFill>
                  <a:srgbClr val="22445A"/>
                </a:solidFill>
                <a:latin typeface="Open Sans Condensed Ultra-Bold"/>
                <a:ea typeface="Open Sans Condensed Ultra-Bold"/>
                <a:cs typeface="Open Sans Condensed Ultra-Bold"/>
                <a:sym typeface="Open Sans Condensed Ultra-Bold"/>
              </a:rPr>
              <a:t>Badan Usaha</a:t>
            </a:r>
          </a:p>
        </p:txBody>
      </p:sp>
      <p:sp>
        <p:nvSpPr>
          <p:cNvPr name="TextBox 8" id="8"/>
          <p:cNvSpPr txBox="true"/>
          <p:nvPr/>
        </p:nvSpPr>
        <p:spPr>
          <a:xfrm rot="0">
            <a:off x="16575376" y="9068887"/>
            <a:ext cx="683924" cy="360239"/>
          </a:xfrm>
          <a:prstGeom prst="rect">
            <a:avLst/>
          </a:prstGeom>
        </p:spPr>
        <p:txBody>
          <a:bodyPr anchor="t" rtlCol="false" tIns="0" lIns="0" bIns="0" rIns="0">
            <a:spAutoFit/>
          </a:bodyPr>
          <a:lstStyle/>
          <a:p>
            <a:pPr algn="ctr">
              <a:lnSpc>
                <a:spcPts val="2664"/>
              </a:lnSpc>
            </a:pPr>
            <a:r>
              <a:rPr lang="en-US" sz="1903" b="true">
                <a:solidFill>
                  <a:srgbClr val="343434"/>
                </a:solidFill>
                <a:latin typeface="Gabriel Sans Condensed Bold"/>
                <a:ea typeface="Gabriel Sans Condensed Bold"/>
                <a:cs typeface="Gabriel Sans Condensed Bold"/>
                <a:sym typeface="Gabriel Sans Condensed Bold"/>
              </a:rPr>
              <a:t>02</a:t>
            </a:r>
          </a:p>
        </p:txBody>
      </p:sp>
      <p:sp>
        <p:nvSpPr>
          <p:cNvPr name="TextBox 9" id="9"/>
          <p:cNvSpPr txBox="true"/>
          <p:nvPr/>
        </p:nvSpPr>
        <p:spPr>
          <a:xfrm rot="0">
            <a:off x="1565875" y="567182"/>
            <a:ext cx="2286047" cy="647065"/>
          </a:xfrm>
          <a:prstGeom prst="rect">
            <a:avLst/>
          </a:prstGeom>
        </p:spPr>
        <p:txBody>
          <a:bodyPr anchor="t" rtlCol="false" tIns="0" lIns="0" bIns="0" rIns="0">
            <a:spAutoFit/>
          </a:bodyPr>
          <a:lstStyle/>
          <a:p>
            <a:pPr algn="l">
              <a:lnSpc>
                <a:spcPts val="2659"/>
              </a:lnSpc>
              <a:spcBef>
                <a:spcPct val="0"/>
              </a:spcBef>
            </a:pPr>
            <a:r>
              <a:rPr lang="en-US" b="true" sz="1899">
                <a:solidFill>
                  <a:srgbClr val="000000"/>
                </a:solidFill>
                <a:latin typeface="Garet Bold"/>
                <a:ea typeface="Garet Bold"/>
                <a:cs typeface="Garet Bold"/>
                <a:sym typeface="Garet Bold"/>
              </a:rPr>
              <a:t>UNIVERSITAS SEBELAS MARET</a:t>
            </a:r>
          </a:p>
        </p:txBody>
      </p:sp>
      <p:sp>
        <p:nvSpPr>
          <p:cNvPr name="TextBox 10" id="10"/>
          <p:cNvSpPr txBox="true"/>
          <p:nvPr/>
        </p:nvSpPr>
        <p:spPr>
          <a:xfrm rot="0">
            <a:off x="762652" y="1729658"/>
            <a:ext cx="16478426" cy="1200150"/>
          </a:xfrm>
          <a:prstGeom prst="rect">
            <a:avLst/>
          </a:prstGeom>
        </p:spPr>
        <p:txBody>
          <a:bodyPr anchor="t" rtlCol="false" tIns="0" lIns="0" bIns="0" rIns="0">
            <a:spAutoFit/>
          </a:bodyPr>
          <a:lstStyle/>
          <a:p>
            <a:pPr algn="l" marL="539751" indent="-269876" lvl="1">
              <a:lnSpc>
                <a:spcPts val="3000"/>
              </a:lnSpc>
              <a:buFont typeface="Arial"/>
              <a:buChar char="•"/>
            </a:pPr>
            <a:r>
              <a:rPr lang="en-US" sz="2500" spc="25">
                <a:solidFill>
                  <a:srgbClr val="343434"/>
                </a:solidFill>
                <a:latin typeface="Gabriel Sans Condensed"/>
                <a:ea typeface="Gabriel Sans Condensed"/>
                <a:cs typeface="Gabriel Sans Condensed"/>
                <a:sym typeface="Gabriel Sans Condensed"/>
              </a:rPr>
              <a:t>Badan usaha adalah kesatuan hukum atau ekonomi yang menjalankan kegiatan bisnis untuk mendapatkan keuntungan.</a:t>
            </a:r>
          </a:p>
          <a:p>
            <a:pPr algn="l" marL="539751" indent="-269876" lvl="1">
              <a:lnSpc>
                <a:spcPts val="3000"/>
              </a:lnSpc>
              <a:buFont typeface="Arial"/>
              <a:buChar char="•"/>
            </a:pPr>
            <a:r>
              <a:rPr lang="en-US" sz="2500" spc="25">
                <a:solidFill>
                  <a:srgbClr val="343434"/>
                </a:solidFill>
                <a:latin typeface="Gabriel Sans Condensed"/>
                <a:ea typeface="Gabriel Sans Condensed"/>
                <a:cs typeface="Gabriel Sans Condensed"/>
                <a:sym typeface="Gabriel Sans Condensed"/>
              </a:rPr>
              <a:t>Di Indonesia, badan usaha dapat berbentuk badan usaha berbadan hukum dan badan usaha tidak berbadan hukum.</a:t>
            </a:r>
          </a:p>
        </p:txBody>
      </p:sp>
      <p:sp>
        <p:nvSpPr>
          <p:cNvPr name="TextBox 11" id="11"/>
          <p:cNvSpPr txBox="true"/>
          <p:nvPr/>
        </p:nvSpPr>
        <p:spPr>
          <a:xfrm rot="0">
            <a:off x="1028700" y="3120308"/>
            <a:ext cx="5583144" cy="476250"/>
          </a:xfrm>
          <a:prstGeom prst="rect">
            <a:avLst/>
          </a:prstGeom>
        </p:spPr>
        <p:txBody>
          <a:bodyPr anchor="t" rtlCol="false" tIns="0" lIns="0" bIns="0" rIns="0">
            <a:spAutoFit/>
          </a:bodyPr>
          <a:lstStyle/>
          <a:p>
            <a:pPr algn="l">
              <a:lnSpc>
                <a:spcPts val="3359"/>
              </a:lnSpc>
            </a:pPr>
            <a:r>
              <a:rPr lang="en-US" b="true" sz="2799" spc="27">
                <a:solidFill>
                  <a:srgbClr val="343434"/>
                </a:solidFill>
                <a:latin typeface="Gabriel Sans Condensed Bold"/>
                <a:ea typeface="Gabriel Sans Condensed Bold"/>
                <a:cs typeface="Gabriel Sans Condensed Bold"/>
                <a:sym typeface="Gabriel Sans Condensed Bold"/>
              </a:rPr>
              <a:t>Badan Usaha Tidak Berbadan Hukum</a:t>
            </a:r>
          </a:p>
        </p:txBody>
      </p:sp>
      <p:sp>
        <p:nvSpPr>
          <p:cNvPr name="TextBox 12" id="12"/>
          <p:cNvSpPr txBox="true"/>
          <p:nvPr/>
        </p:nvSpPr>
        <p:spPr>
          <a:xfrm rot="0">
            <a:off x="1028700" y="3472733"/>
            <a:ext cx="16478426" cy="1200150"/>
          </a:xfrm>
          <a:prstGeom prst="rect">
            <a:avLst/>
          </a:prstGeom>
        </p:spPr>
        <p:txBody>
          <a:bodyPr anchor="t" rtlCol="false" tIns="0" lIns="0" bIns="0" rIns="0">
            <a:spAutoFit/>
          </a:bodyPr>
          <a:lstStyle/>
          <a:p>
            <a:pPr algn="l">
              <a:lnSpc>
                <a:spcPts val="3000"/>
              </a:lnSpc>
            </a:pPr>
            <a:r>
              <a:rPr lang="en-US" sz="2500" spc="25">
                <a:solidFill>
                  <a:srgbClr val="343434"/>
                </a:solidFill>
                <a:latin typeface="Gabriel Sans Condensed"/>
                <a:ea typeface="Gabriel Sans Condensed"/>
                <a:cs typeface="Gabriel Sans Condensed"/>
                <a:sym typeface="Gabriel Sans Condensed"/>
              </a:rPr>
              <a:t>Badan usaha ini tidak memiliki pemisahan antara harta pribadi dan harta usaha, sehingga pemilik bertanggung jawab secara pribadi atas utang perusahaan.Di Indonesia, badan usaha dapat berbentuk badan usaha berbadan hukum dan badan usaha tidak berbadan hukum.</a:t>
            </a:r>
          </a:p>
        </p:txBody>
      </p:sp>
      <p:sp>
        <p:nvSpPr>
          <p:cNvPr name="TextBox 13" id="13"/>
          <p:cNvSpPr txBox="true"/>
          <p:nvPr/>
        </p:nvSpPr>
        <p:spPr>
          <a:xfrm rot="0">
            <a:off x="1028700" y="4815758"/>
            <a:ext cx="7534358" cy="2047875"/>
          </a:xfrm>
          <a:prstGeom prst="rect">
            <a:avLst/>
          </a:prstGeom>
        </p:spPr>
        <p:txBody>
          <a:bodyPr anchor="t" rtlCol="false" tIns="0" lIns="0" bIns="0" rIns="0">
            <a:spAutoFit/>
          </a:bodyPr>
          <a:lstStyle/>
          <a:p>
            <a:pPr algn="l">
              <a:lnSpc>
                <a:spcPts val="2640"/>
              </a:lnSpc>
            </a:pPr>
            <a:r>
              <a:rPr lang="en-US" sz="2200" spc="22" b="true">
                <a:solidFill>
                  <a:srgbClr val="343434"/>
                </a:solidFill>
                <a:latin typeface="Gabriel Sans Condensed Bold"/>
                <a:ea typeface="Gabriel Sans Condensed Bold"/>
                <a:cs typeface="Gabriel Sans Condensed Bold"/>
                <a:sym typeface="Gabriel Sans Condensed Bold"/>
              </a:rPr>
              <a:t>a. Perusahaan Perseorangan</a:t>
            </a:r>
          </a:p>
          <a:p>
            <a:pPr algn="l">
              <a:lnSpc>
                <a:spcPts val="2640"/>
              </a:lnSpc>
            </a:pPr>
          </a:p>
          <a:p>
            <a:pPr algn="l" marL="474981" indent="-237491" lvl="1">
              <a:lnSpc>
                <a:spcPts val="2640"/>
              </a:lnSpc>
              <a:buFont typeface="Arial"/>
              <a:buChar char="•"/>
            </a:pPr>
            <a:r>
              <a:rPr lang="en-US" sz="2200" spc="22">
                <a:solidFill>
                  <a:srgbClr val="343434"/>
                </a:solidFill>
                <a:latin typeface="Gabriel Sans Condensed"/>
                <a:ea typeface="Gabriel Sans Condensed"/>
                <a:cs typeface="Gabriel Sans Condensed"/>
                <a:sym typeface="Gabriel Sans Condensed"/>
              </a:rPr>
              <a:t>Dimiliki dan dijalankan oleh satu orang.</a:t>
            </a:r>
          </a:p>
          <a:p>
            <a:pPr algn="l" marL="474981" indent="-237491" lvl="1">
              <a:lnSpc>
                <a:spcPts val="2640"/>
              </a:lnSpc>
              <a:buFont typeface="Arial"/>
              <a:buChar char="•"/>
            </a:pPr>
            <a:r>
              <a:rPr lang="en-US" sz="2200" spc="22">
                <a:solidFill>
                  <a:srgbClr val="343434"/>
                </a:solidFill>
                <a:latin typeface="Gabriel Sans Condensed"/>
                <a:ea typeface="Gabriel Sans Condensed"/>
                <a:cs typeface="Gabriel Sans Condensed"/>
                <a:sym typeface="Gabriel Sans Condensed"/>
              </a:rPr>
              <a:t>Tidak memiliki pemisahan antara kekayaan pribadi dan usaha.</a:t>
            </a:r>
          </a:p>
          <a:p>
            <a:pPr algn="l">
              <a:lnSpc>
                <a:spcPts val="2640"/>
              </a:lnSpc>
            </a:pPr>
            <a:r>
              <a:rPr lang="en-US" sz="2200" spc="22">
                <a:solidFill>
                  <a:srgbClr val="343434"/>
                </a:solidFill>
                <a:latin typeface="Gabriel Sans Condensed"/>
                <a:ea typeface="Gabriel Sans Condensed"/>
                <a:cs typeface="Gabriel Sans Condensed"/>
                <a:sym typeface="Gabriel Sans Condensed"/>
              </a:rPr>
              <a:t>Contoh: warung, toko kelontong, usaha kecil (UMKM).</a:t>
            </a:r>
          </a:p>
        </p:txBody>
      </p:sp>
      <p:sp>
        <p:nvSpPr>
          <p:cNvPr name="TextBox 14" id="14"/>
          <p:cNvSpPr txBox="true"/>
          <p:nvPr/>
        </p:nvSpPr>
        <p:spPr>
          <a:xfrm rot="0">
            <a:off x="8563058" y="4815758"/>
            <a:ext cx="9412159" cy="2047875"/>
          </a:xfrm>
          <a:prstGeom prst="rect">
            <a:avLst/>
          </a:prstGeom>
        </p:spPr>
        <p:txBody>
          <a:bodyPr anchor="t" rtlCol="false" tIns="0" lIns="0" bIns="0" rIns="0">
            <a:spAutoFit/>
          </a:bodyPr>
          <a:lstStyle/>
          <a:p>
            <a:pPr algn="l">
              <a:lnSpc>
                <a:spcPts val="2640"/>
              </a:lnSpc>
            </a:pPr>
            <a:r>
              <a:rPr lang="en-US" sz="2200" spc="22" b="true">
                <a:solidFill>
                  <a:srgbClr val="343434"/>
                </a:solidFill>
                <a:latin typeface="Gabriel Sans Condensed Bold"/>
                <a:ea typeface="Gabriel Sans Condensed Bold"/>
                <a:cs typeface="Gabriel Sans Condensed Bold"/>
                <a:sym typeface="Gabriel Sans Condensed Bold"/>
              </a:rPr>
              <a:t>b. Firma (Fa)</a:t>
            </a:r>
          </a:p>
          <a:p>
            <a:pPr algn="l">
              <a:lnSpc>
                <a:spcPts val="2640"/>
              </a:lnSpc>
            </a:pPr>
          </a:p>
          <a:p>
            <a:pPr algn="l" marL="474981" indent="-237491" lvl="1">
              <a:lnSpc>
                <a:spcPts val="2640"/>
              </a:lnSpc>
              <a:buFont typeface="Arial"/>
              <a:buChar char="•"/>
            </a:pPr>
            <a:r>
              <a:rPr lang="en-US" sz="2200" spc="22">
                <a:solidFill>
                  <a:srgbClr val="343434"/>
                </a:solidFill>
                <a:latin typeface="Gabriel Sans Condensed"/>
                <a:ea typeface="Gabriel Sans Condensed"/>
                <a:cs typeface="Gabriel Sans Condensed"/>
                <a:sym typeface="Gabriel Sans Condensed"/>
              </a:rPr>
              <a:t>Persekutuan dua orang atau lebih untuk menjalankan usaha bersama.</a:t>
            </a:r>
          </a:p>
          <a:p>
            <a:pPr algn="l" marL="474981" indent="-237491" lvl="1">
              <a:lnSpc>
                <a:spcPts val="2640"/>
              </a:lnSpc>
              <a:buFont typeface="Arial"/>
              <a:buChar char="•"/>
            </a:pPr>
            <a:r>
              <a:rPr lang="en-US" sz="2200" spc="22">
                <a:solidFill>
                  <a:srgbClr val="343434"/>
                </a:solidFill>
                <a:latin typeface="Gabriel Sans Condensed"/>
                <a:ea typeface="Gabriel Sans Condensed"/>
                <a:cs typeface="Gabriel Sans Condensed"/>
                <a:sym typeface="Gabriel Sans Condensed"/>
              </a:rPr>
              <a:t>Semua anggota firma bertanggung jawab penuh atas utang perusahaan.</a:t>
            </a:r>
          </a:p>
          <a:p>
            <a:pPr algn="l" marL="474981" indent="-237491" lvl="1">
              <a:lnSpc>
                <a:spcPts val="2640"/>
              </a:lnSpc>
              <a:buFont typeface="Arial"/>
              <a:buChar char="•"/>
            </a:pPr>
            <a:r>
              <a:rPr lang="en-US" sz="2200" spc="22">
                <a:solidFill>
                  <a:srgbClr val="343434"/>
                </a:solidFill>
                <a:latin typeface="Gabriel Sans Condensed"/>
                <a:ea typeface="Gabriel Sans Condensed"/>
                <a:cs typeface="Gabriel Sans Condensed"/>
                <a:sym typeface="Gabriel Sans Condensed"/>
              </a:rPr>
              <a:t>Diatur dalam KUHD Pasal 16-35.</a:t>
            </a:r>
          </a:p>
          <a:p>
            <a:pPr algn="l">
              <a:lnSpc>
                <a:spcPts val="2640"/>
              </a:lnSpc>
            </a:pPr>
            <a:r>
              <a:rPr lang="en-US" sz="2200" spc="22">
                <a:solidFill>
                  <a:srgbClr val="343434"/>
                </a:solidFill>
                <a:latin typeface="Gabriel Sans Condensed"/>
                <a:ea typeface="Gabriel Sans Condensed"/>
                <a:cs typeface="Gabriel Sans Condensed"/>
                <a:sym typeface="Gabriel Sans Condensed"/>
              </a:rPr>
              <a:t>Contoh: Firma hukum, firma akuntansi.</a:t>
            </a:r>
          </a:p>
        </p:txBody>
      </p:sp>
      <p:sp>
        <p:nvSpPr>
          <p:cNvPr name="TextBox 15" id="15"/>
          <p:cNvSpPr txBox="true"/>
          <p:nvPr/>
        </p:nvSpPr>
        <p:spPr>
          <a:xfrm rot="0">
            <a:off x="2564224" y="7416083"/>
            <a:ext cx="13407378" cy="2381250"/>
          </a:xfrm>
          <a:prstGeom prst="rect">
            <a:avLst/>
          </a:prstGeom>
        </p:spPr>
        <p:txBody>
          <a:bodyPr anchor="t" rtlCol="false" tIns="0" lIns="0" bIns="0" rIns="0">
            <a:spAutoFit/>
          </a:bodyPr>
          <a:lstStyle/>
          <a:p>
            <a:pPr algn="just">
              <a:lnSpc>
                <a:spcPts val="2640"/>
              </a:lnSpc>
            </a:pPr>
            <a:r>
              <a:rPr lang="en-US" b="true" sz="2200" spc="22">
                <a:solidFill>
                  <a:srgbClr val="343434"/>
                </a:solidFill>
                <a:latin typeface="Gabriel Sans Condensed Bold"/>
                <a:ea typeface="Gabriel Sans Condensed Bold"/>
                <a:cs typeface="Gabriel Sans Condensed Bold"/>
                <a:sym typeface="Gabriel Sans Condensed Bold"/>
              </a:rPr>
              <a:t>c. Persekutuan Komanditer (CV - Commanditaire Vennootschap)</a:t>
            </a:r>
          </a:p>
          <a:p>
            <a:pPr algn="just">
              <a:lnSpc>
                <a:spcPts val="2640"/>
              </a:lnSpc>
            </a:pPr>
          </a:p>
          <a:p>
            <a:pPr algn="just" marL="474981" indent="-237491" lvl="1">
              <a:lnSpc>
                <a:spcPts val="2640"/>
              </a:lnSpc>
              <a:buFont typeface="Arial"/>
              <a:buChar char="•"/>
            </a:pPr>
            <a:r>
              <a:rPr lang="en-US" sz="2200" spc="22">
                <a:solidFill>
                  <a:srgbClr val="343434"/>
                </a:solidFill>
                <a:latin typeface="Gabriel Sans Condensed"/>
                <a:ea typeface="Gabriel Sans Condensed"/>
                <a:cs typeface="Gabriel Sans Condensed"/>
                <a:sym typeface="Gabriel Sans Condensed"/>
              </a:rPr>
              <a:t>Terd</a:t>
            </a:r>
            <a:r>
              <a:rPr lang="en-US" sz="2200" spc="22">
                <a:solidFill>
                  <a:srgbClr val="343434"/>
                </a:solidFill>
                <a:latin typeface="Gabriel Sans Condensed"/>
                <a:ea typeface="Gabriel Sans Condensed"/>
                <a:cs typeface="Gabriel Sans Condensed"/>
                <a:sym typeface="Gabriel Sans Condensed"/>
              </a:rPr>
              <a:t>iri dari sekutu aktif (mengelola usaha) dan sekutu pasif (hanya menyetor modal).</a:t>
            </a:r>
          </a:p>
          <a:p>
            <a:pPr algn="just" marL="474981" indent="-237491" lvl="1">
              <a:lnSpc>
                <a:spcPts val="2640"/>
              </a:lnSpc>
              <a:buFont typeface="Arial"/>
              <a:buChar char="•"/>
            </a:pPr>
            <a:r>
              <a:rPr lang="en-US" sz="2200" spc="22">
                <a:solidFill>
                  <a:srgbClr val="343434"/>
                </a:solidFill>
                <a:latin typeface="Gabriel Sans Condensed"/>
                <a:ea typeface="Gabriel Sans Condensed"/>
                <a:cs typeface="Gabriel Sans Condensed"/>
                <a:sym typeface="Gabriel Sans Condensed"/>
              </a:rPr>
              <a:t>Sekutu aktif bertanggung jawab penuh atas utang, sedangkan sekutu pasif hanya sebatas modal yang disetorkan.</a:t>
            </a:r>
          </a:p>
          <a:p>
            <a:pPr algn="just" marL="474981" indent="-237491" lvl="1">
              <a:lnSpc>
                <a:spcPts val="2640"/>
              </a:lnSpc>
              <a:buFont typeface="Arial"/>
              <a:buChar char="•"/>
            </a:pPr>
            <a:r>
              <a:rPr lang="en-US" sz="2200" spc="22">
                <a:solidFill>
                  <a:srgbClr val="343434"/>
                </a:solidFill>
                <a:latin typeface="Gabriel Sans Condensed"/>
                <a:ea typeface="Gabriel Sans Condensed"/>
                <a:cs typeface="Gabriel Sans Condensed"/>
                <a:sym typeface="Gabriel Sans Condensed"/>
              </a:rPr>
              <a:t>Diatur dalam KUHD Pasal 19-21.</a:t>
            </a:r>
          </a:p>
          <a:p>
            <a:pPr algn="just">
              <a:lnSpc>
                <a:spcPts val="2640"/>
              </a:lnSpc>
            </a:pPr>
            <a:r>
              <a:rPr lang="en-US" sz="2200" spc="22">
                <a:solidFill>
                  <a:srgbClr val="343434"/>
                </a:solidFill>
                <a:latin typeface="Gabriel Sans Condensed"/>
                <a:ea typeface="Gabriel Sans Condensed"/>
                <a:cs typeface="Gabriel Sans Condensed"/>
                <a:sym typeface="Gabriel Sans Condensed"/>
              </a:rPr>
              <a:t>Contoh: CV dalam bisnis jasa atau perdagangan.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CFAF8"/>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6149841" y="10025797"/>
            <a:ext cx="1534994" cy="683924"/>
          </a:xfrm>
          <a:custGeom>
            <a:avLst/>
            <a:gdLst/>
            <a:ahLst/>
            <a:cxnLst/>
            <a:rect r="r" b="b" t="t" l="l"/>
            <a:pathLst>
              <a:path h="683924" w="1534994">
                <a:moveTo>
                  <a:pt x="0" y="0"/>
                </a:moveTo>
                <a:lnTo>
                  <a:pt x="1534994" y="0"/>
                </a:lnTo>
                <a:lnTo>
                  <a:pt x="1534994" y="683924"/>
                </a:lnTo>
                <a:lnTo>
                  <a:pt x="0" y="683924"/>
                </a:lnTo>
                <a:lnTo>
                  <a:pt x="0" y="0"/>
                </a:lnTo>
                <a:close/>
              </a:path>
            </a:pathLst>
          </a:custGeom>
          <a:blipFill>
            <a:blip r:embed="rId2">
              <a:extLst>
                <a:ext uri="{96DAC541-7B7A-43D3-8B79-37D633B846F1}">
                  <asvg:svgBlip xmlns:asvg="http://schemas.microsoft.com/office/drawing/2016/SVG/main" r:embed="rId3"/>
                </a:ext>
              </a:extLst>
            </a:blip>
            <a:stretch>
              <a:fillRect l="-41995" t="-38306" r="-235932" b="-37699"/>
            </a:stretch>
          </a:blipFill>
        </p:spPr>
      </p:sp>
      <p:sp>
        <p:nvSpPr>
          <p:cNvPr name="Freeform 3" id="3"/>
          <p:cNvSpPr/>
          <p:nvPr/>
        </p:nvSpPr>
        <p:spPr>
          <a:xfrm flipH="false" flipV="false" rot="0">
            <a:off x="16575376" y="8916338"/>
            <a:ext cx="683924" cy="683924"/>
          </a:xfrm>
          <a:custGeom>
            <a:avLst/>
            <a:gdLst/>
            <a:ahLst/>
            <a:cxnLst/>
            <a:rect r="r" b="b" t="t" l="l"/>
            <a:pathLst>
              <a:path h="683924" w="683924">
                <a:moveTo>
                  <a:pt x="0" y="0"/>
                </a:moveTo>
                <a:lnTo>
                  <a:pt x="683924" y="0"/>
                </a:lnTo>
                <a:lnTo>
                  <a:pt x="683924" y="683924"/>
                </a:lnTo>
                <a:lnTo>
                  <a:pt x="0" y="6839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01360" y="385145"/>
            <a:ext cx="932501" cy="928969"/>
          </a:xfrm>
          <a:custGeom>
            <a:avLst/>
            <a:gdLst/>
            <a:ahLst/>
            <a:cxnLst/>
            <a:rect r="r" b="b" t="t" l="l"/>
            <a:pathLst>
              <a:path h="928969" w="932501">
                <a:moveTo>
                  <a:pt x="0" y="0"/>
                </a:moveTo>
                <a:lnTo>
                  <a:pt x="932501" y="0"/>
                </a:lnTo>
                <a:lnTo>
                  <a:pt x="932501" y="928970"/>
                </a:lnTo>
                <a:lnTo>
                  <a:pt x="0" y="928970"/>
                </a:lnTo>
                <a:lnTo>
                  <a:pt x="0" y="0"/>
                </a:lnTo>
                <a:close/>
              </a:path>
            </a:pathLst>
          </a:custGeom>
          <a:blipFill>
            <a:blip r:embed="rId6"/>
            <a:stretch>
              <a:fillRect l="0" t="0" r="0" b="0"/>
            </a:stretch>
          </a:blipFill>
        </p:spPr>
      </p:sp>
      <p:sp>
        <p:nvSpPr>
          <p:cNvPr name="Freeform 5" id="5"/>
          <p:cNvSpPr/>
          <p:nvPr/>
        </p:nvSpPr>
        <p:spPr>
          <a:xfrm flipH="false" flipV="false" rot="0">
            <a:off x="11935646" y="5263649"/>
            <a:ext cx="5914571" cy="3881437"/>
          </a:xfrm>
          <a:custGeom>
            <a:avLst/>
            <a:gdLst/>
            <a:ahLst/>
            <a:cxnLst/>
            <a:rect r="r" b="b" t="t" l="l"/>
            <a:pathLst>
              <a:path h="3881437" w="5914571">
                <a:moveTo>
                  <a:pt x="0" y="0"/>
                </a:moveTo>
                <a:lnTo>
                  <a:pt x="5914571" y="0"/>
                </a:lnTo>
                <a:lnTo>
                  <a:pt x="5914571" y="3881438"/>
                </a:lnTo>
                <a:lnTo>
                  <a:pt x="0" y="3881438"/>
                </a:lnTo>
                <a:lnTo>
                  <a:pt x="0" y="0"/>
                </a:lnTo>
                <a:close/>
              </a:path>
            </a:pathLst>
          </a:custGeom>
          <a:blipFill>
            <a:blip r:embed="rId7">
              <a:alphaModFix amt="51000"/>
            </a:blip>
            <a:stretch>
              <a:fillRect l="0" t="0" r="0" b="0"/>
            </a:stretch>
          </a:blipFill>
        </p:spPr>
      </p:sp>
      <p:sp>
        <p:nvSpPr>
          <p:cNvPr name="TextBox 6" id="6"/>
          <p:cNvSpPr txBox="true"/>
          <p:nvPr/>
        </p:nvSpPr>
        <p:spPr>
          <a:xfrm rot="0">
            <a:off x="1028700" y="3562350"/>
            <a:ext cx="14016496" cy="5629275"/>
          </a:xfrm>
          <a:prstGeom prst="rect">
            <a:avLst/>
          </a:prstGeom>
        </p:spPr>
        <p:txBody>
          <a:bodyPr anchor="t" rtlCol="false" tIns="0" lIns="0" bIns="0" rIns="0">
            <a:spAutoFit/>
          </a:bodyPr>
          <a:lstStyle/>
          <a:p>
            <a:pPr algn="l">
              <a:lnSpc>
                <a:spcPts val="3433"/>
              </a:lnSpc>
            </a:pPr>
            <a:r>
              <a:rPr lang="en-US" sz="2861" spc="28" b="true">
                <a:solidFill>
                  <a:srgbClr val="343434"/>
                </a:solidFill>
                <a:latin typeface="Gabriel Sans Condensed Bold"/>
                <a:ea typeface="Gabriel Sans Condensed Bold"/>
                <a:cs typeface="Gabriel Sans Condensed Bold"/>
                <a:sym typeface="Gabriel Sans Condensed Bold"/>
              </a:rPr>
              <a:t>a. Perseroan Terbatas (PT)</a:t>
            </a:r>
          </a:p>
          <a:p>
            <a:pPr algn="l">
              <a:lnSpc>
                <a:spcPts val="3433"/>
              </a:lnSpc>
            </a:pPr>
          </a:p>
          <a:p>
            <a:pPr algn="l" marL="617775" indent="-308887" lvl="1">
              <a:lnSpc>
                <a:spcPts val="3433"/>
              </a:lnSpc>
              <a:buFont typeface="Arial"/>
              <a:buChar char="•"/>
            </a:pPr>
            <a:r>
              <a:rPr lang="en-US" sz="2861" spc="28">
                <a:solidFill>
                  <a:srgbClr val="343434"/>
                </a:solidFill>
                <a:latin typeface="Gabriel Sans Condensed"/>
                <a:ea typeface="Gabriel Sans Condensed"/>
                <a:cs typeface="Gabriel Sans Condensed"/>
                <a:sym typeface="Gabriel Sans Condensed"/>
              </a:rPr>
              <a:t>Merupakan badan hukum dengan modal terbagi dalam saham.</a:t>
            </a:r>
          </a:p>
          <a:p>
            <a:pPr algn="l" marL="617775" indent="-308887" lvl="1">
              <a:lnSpc>
                <a:spcPts val="3433"/>
              </a:lnSpc>
              <a:buFont typeface="Arial"/>
              <a:buChar char="•"/>
            </a:pPr>
            <a:r>
              <a:rPr lang="en-US" sz="2861" spc="28">
                <a:solidFill>
                  <a:srgbClr val="343434"/>
                </a:solidFill>
                <a:latin typeface="Gabriel Sans Condensed"/>
                <a:ea typeface="Gabriel Sans Condensed"/>
                <a:cs typeface="Gabriel Sans Condensed"/>
                <a:sym typeface="Gabriel Sans Condensed"/>
              </a:rPr>
              <a:t>Tanggung jawab pemegang saham hanya sebatas modal yang disetorkan.</a:t>
            </a:r>
          </a:p>
          <a:p>
            <a:pPr algn="l" marL="617775" indent="-308887" lvl="1">
              <a:lnSpc>
                <a:spcPts val="3433"/>
              </a:lnSpc>
              <a:buFont typeface="Arial"/>
              <a:buChar char="•"/>
            </a:pPr>
            <a:r>
              <a:rPr lang="en-US" sz="2861" spc="28">
                <a:solidFill>
                  <a:srgbClr val="343434"/>
                </a:solidFill>
                <a:latin typeface="Gabriel Sans Condensed"/>
                <a:ea typeface="Gabriel Sans Condensed"/>
                <a:cs typeface="Gabriel Sans Condensed"/>
                <a:sym typeface="Gabriel Sans Condensed"/>
              </a:rPr>
              <a:t>Diatur dalam UU No. 40 Tahun 2007 tentang Perseroan Terbatas.</a:t>
            </a:r>
          </a:p>
          <a:p>
            <a:pPr algn="l">
              <a:lnSpc>
                <a:spcPts val="3433"/>
              </a:lnSpc>
            </a:pPr>
            <a:r>
              <a:rPr lang="en-US" sz="2861" spc="28">
                <a:solidFill>
                  <a:srgbClr val="343434"/>
                </a:solidFill>
                <a:latin typeface="Gabriel Sans Condensed"/>
                <a:ea typeface="Gabriel Sans Condensed"/>
                <a:cs typeface="Gabriel Sans Condensed"/>
                <a:sym typeface="Gabriel Sans Condensed"/>
              </a:rPr>
              <a:t>Contoh: P</a:t>
            </a:r>
            <a:r>
              <a:rPr lang="en-US" sz="2861" spc="28">
                <a:solidFill>
                  <a:srgbClr val="343434"/>
                </a:solidFill>
                <a:latin typeface="Gabriel Sans Condensed"/>
                <a:ea typeface="Gabriel Sans Condensed"/>
                <a:cs typeface="Gabriel Sans Condensed"/>
                <a:sym typeface="Gabriel Sans Condensed"/>
              </a:rPr>
              <a:t>T Unilever Indonesia Tbk, PT Telkom Indonesia.</a:t>
            </a:r>
          </a:p>
          <a:p>
            <a:pPr algn="l">
              <a:lnSpc>
                <a:spcPts val="3433"/>
              </a:lnSpc>
            </a:pPr>
          </a:p>
          <a:p>
            <a:pPr algn="l">
              <a:lnSpc>
                <a:spcPts val="3433"/>
              </a:lnSpc>
            </a:pPr>
            <a:r>
              <a:rPr lang="en-US" sz="2861" spc="28">
                <a:solidFill>
                  <a:srgbClr val="343434"/>
                </a:solidFill>
                <a:latin typeface="Gabriel Sans Condensed"/>
                <a:ea typeface="Gabriel Sans Condensed"/>
                <a:cs typeface="Gabriel Sans Condensed"/>
                <a:sym typeface="Gabriel Sans Condensed"/>
              </a:rPr>
              <a:t>Jenis-jenis PT:</a:t>
            </a:r>
          </a:p>
          <a:p>
            <a:pPr algn="l">
              <a:lnSpc>
                <a:spcPts val="3433"/>
              </a:lnSpc>
            </a:pPr>
          </a:p>
          <a:p>
            <a:pPr algn="l">
              <a:lnSpc>
                <a:spcPts val="3433"/>
              </a:lnSpc>
            </a:pPr>
            <a:r>
              <a:rPr lang="en-US" sz="2861" spc="28">
                <a:solidFill>
                  <a:srgbClr val="343434"/>
                </a:solidFill>
                <a:latin typeface="Gabriel Sans Condensed"/>
                <a:ea typeface="Gabriel Sans Condensed"/>
                <a:cs typeface="Gabriel Sans Condensed"/>
                <a:sym typeface="Gabriel Sans Condensed"/>
              </a:rPr>
              <a:t>1. PT Tertutup → Saham tidak diperjualbelikan ke publik.</a:t>
            </a:r>
          </a:p>
          <a:p>
            <a:pPr algn="l">
              <a:lnSpc>
                <a:spcPts val="3433"/>
              </a:lnSpc>
            </a:pPr>
            <a:r>
              <a:rPr lang="en-US" sz="2861" spc="28">
                <a:solidFill>
                  <a:srgbClr val="343434"/>
                </a:solidFill>
                <a:latin typeface="Gabriel Sans Condensed"/>
                <a:ea typeface="Gabriel Sans Condensed"/>
                <a:cs typeface="Gabriel Sans Condensed"/>
                <a:sym typeface="Gabriel Sans Condensed"/>
              </a:rPr>
              <a:t>2. PT Terbuka (Tbk) → Saham dijual di bursa efek (go public).</a:t>
            </a:r>
          </a:p>
          <a:p>
            <a:pPr algn="l">
              <a:lnSpc>
                <a:spcPts val="3433"/>
              </a:lnSpc>
            </a:pPr>
            <a:r>
              <a:rPr lang="en-US" sz="2861" spc="28">
                <a:solidFill>
                  <a:srgbClr val="343434"/>
                </a:solidFill>
                <a:latin typeface="Gabriel Sans Condensed"/>
                <a:ea typeface="Gabriel Sans Condensed"/>
                <a:cs typeface="Gabriel Sans Condensed"/>
                <a:sym typeface="Gabriel Sans Condensed"/>
              </a:rPr>
              <a:t>3. PT PMA → Perusahaan modal asing yang beroperasi di Indonesia.</a:t>
            </a:r>
          </a:p>
          <a:p>
            <a:pPr algn="l">
              <a:lnSpc>
                <a:spcPts val="3433"/>
              </a:lnSpc>
            </a:pPr>
            <a:r>
              <a:rPr lang="en-US" sz="2861" spc="28">
                <a:solidFill>
                  <a:srgbClr val="343434"/>
                </a:solidFill>
                <a:latin typeface="Gabriel Sans Condensed"/>
                <a:ea typeface="Gabriel Sans Condensed"/>
                <a:cs typeface="Gabriel Sans Condensed"/>
                <a:sym typeface="Gabriel Sans Condensed"/>
              </a:rPr>
              <a:t>4. PT BUMN → Milik negara seperti PT Pertamina dan PT PLN.</a:t>
            </a:r>
          </a:p>
        </p:txBody>
      </p:sp>
      <p:sp>
        <p:nvSpPr>
          <p:cNvPr name="Freeform 7" id="7"/>
          <p:cNvSpPr/>
          <p:nvPr/>
        </p:nvSpPr>
        <p:spPr>
          <a:xfrm flipH="false" flipV="false" rot="0">
            <a:off x="12200934" y="-2233757"/>
            <a:ext cx="7315200" cy="3547872"/>
          </a:xfrm>
          <a:custGeom>
            <a:avLst/>
            <a:gdLst/>
            <a:ahLst/>
            <a:cxnLst/>
            <a:rect r="r" b="b" t="t" l="l"/>
            <a:pathLst>
              <a:path h="3547872" w="7315200">
                <a:moveTo>
                  <a:pt x="0" y="0"/>
                </a:moveTo>
                <a:lnTo>
                  <a:pt x="7315200" y="0"/>
                </a:lnTo>
                <a:lnTo>
                  <a:pt x="7315200" y="3547872"/>
                </a:lnTo>
                <a:lnTo>
                  <a:pt x="0" y="35478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3851922" y="381635"/>
            <a:ext cx="10584157" cy="1160780"/>
          </a:xfrm>
          <a:prstGeom prst="rect">
            <a:avLst/>
          </a:prstGeom>
        </p:spPr>
        <p:txBody>
          <a:bodyPr anchor="t" rtlCol="false" tIns="0" lIns="0" bIns="0" rIns="0">
            <a:spAutoFit/>
          </a:bodyPr>
          <a:lstStyle/>
          <a:p>
            <a:pPr algn="ctr">
              <a:lnSpc>
                <a:spcPts val="9519"/>
              </a:lnSpc>
            </a:pPr>
            <a:r>
              <a:rPr lang="en-US" sz="6799" b="true">
                <a:solidFill>
                  <a:srgbClr val="22445A"/>
                </a:solidFill>
                <a:latin typeface="Open Sans Condensed Ultra-Bold"/>
                <a:ea typeface="Open Sans Condensed Ultra-Bold"/>
                <a:cs typeface="Open Sans Condensed Ultra-Bold"/>
                <a:sym typeface="Open Sans Condensed Ultra-Bold"/>
              </a:rPr>
              <a:t>Badan Usaha</a:t>
            </a:r>
          </a:p>
        </p:txBody>
      </p:sp>
      <p:sp>
        <p:nvSpPr>
          <p:cNvPr name="TextBox 9" id="9"/>
          <p:cNvSpPr txBox="true"/>
          <p:nvPr/>
        </p:nvSpPr>
        <p:spPr>
          <a:xfrm rot="0">
            <a:off x="16575376" y="9068887"/>
            <a:ext cx="683924" cy="360239"/>
          </a:xfrm>
          <a:prstGeom prst="rect">
            <a:avLst/>
          </a:prstGeom>
        </p:spPr>
        <p:txBody>
          <a:bodyPr anchor="t" rtlCol="false" tIns="0" lIns="0" bIns="0" rIns="0">
            <a:spAutoFit/>
          </a:bodyPr>
          <a:lstStyle/>
          <a:p>
            <a:pPr algn="ctr">
              <a:lnSpc>
                <a:spcPts val="2664"/>
              </a:lnSpc>
            </a:pPr>
            <a:r>
              <a:rPr lang="en-US" sz="1903" b="true">
                <a:solidFill>
                  <a:srgbClr val="343434"/>
                </a:solidFill>
                <a:latin typeface="Gabriel Sans Condensed Bold"/>
                <a:ea typeface="Gabriel Sans Condensed Bold"/>
                <a:cs typeface="Gabriel Sans Condensed Bold"/>
                <a:sym typeface="Gabriel Sans Condensed Bold"/>
              </a:rPr>
              <a:t>03</a:t>
            </a:r>
          </a:p>
        </p:txBody>
      </p:sp>
      <p:sp>
        <p:nvSpPr>
          <p:cNvPr name="TextBox 10" id="10"/>
          <p:cNvSpPr txBox="true"/>
          <p:nvPr/>
        </p:nvSpPr>
        <p:spPr>
          <a:xfrm rot="0">
            <a:off x="1565875" y="567182"/>
            <a:ext cx="2286047" cy="647065"/>
          </a:xfrm>
          <a:prstGeom prst="rect">
            <a:avLst/>
          </a:prstGeom>
        </p:spPr>
        <p:txBody>
          <a:bodyPr anchor="t" rtlCol="false" tIns="0" lIns="0" bIns="0" rIns="0">
            <a:spAutoFit/>
          </a:bodyPr>
          <a:lstStyle/>
          <a:p>
            <a:pPr algn="l">
              <a:lnSpc>
                <a:spcPts val="2659"/>
              </a:lnSpc>
              <a:spcBef>
                <a:spcPct val="0"/>
              </a:spcBef>
            </a:pPr>
            <a:r>
              <a:rPr lang="en-US" b="true" sz="1899">
                <a:solidFill>
                  <a:srgbClr val="000000"/>
                </a:solidFill>
                <a:latin typeface="Garet Bold"/>
                <a:ea typeface="Garet Bold"/>
                <a:cs typeface="Garet Bold"/>
                <a:sym typeface="Garet Bold"/>
              </a:rPr>
              <a:t>UNIVERSITAS SEBELAS MARET</a:t>
            </a:r>
          </a:p>
        </p:txBody>
      </p:sp>
      <p:sp>
        <p:nvSpPr>
          <p:cNvPr name="TextBox 11" id="11"/>
          <p:cNvSpPr txBox="true"/>
          <p:nvPr/>
        </p:nvSpPr>
        <p:spPr>
          <a:xfrm rot="0">
            <a:off x="1028700" y="1793214"/>
            <a:ext cx="5583144" cy="533400"/>
          </a:xfrm>
          <a:prstGeom prst="rect">
            <a:avLst/>
          </a:prstGeom>
        </p:spPr>
        <p:txBody>
          <a:bodyPr anchor="t" rtlCol="false" tIns="0" lIns="0" bIns="0" rIns="0">
            <a:spAutoFit/>
          </a:bodyPr>
          <a:lstStyle/>
          <a:p>
            <a:pPr algn="l">
              <a:lnSpc>
                <a:spcPts val="3719"/>
              </a:lnSpc>
            </a:pPr>
            <a:r>
              <a:rPr lang="en-US" b="true" sz="3099" spc="30">
                <a:solidFill>
                  <a:srgbClr val="343434"/>
                </a:solidFill>
                <a:latin typeface="Gabriel Sans Condensed Bold"/>
                <a:ea typeface="Gabriel Sans Condensed Bold"/>
                <a:cs typeface="Gabriel Sans Condensed Bold"/>
                <a:sym typeface="Gabriel Sans Condensed Bold"/>
              </a:rPr>
              <a:t>Badan Usaha Berbadan Hukum</a:t>
            </a:r>
          </a:p>
        </p:txBody>
      </p:sp>
      <p:sp>
        <p:nvSpPr>
          <p:cNvPr name="TextBox 12" id="12"/>
          <p:cNvSpPr txBox="true"/>
          <p:nvPr/>
        </p:nvSpPr>
        <p:spPr>
          <a:xfrm rot="0">
            <a:off x="1028700" y="2536164"/>
            <a:ext cx="16478426" cy="895350"/>
          </a:xfrm>
          <a:prstGeom prst="rect">
            <a:avLst/>
          </a:prstGeom>
        </p:spPr>
        <p:txBody>
          <a:bodyPr anchor="t" rtlCol="false" tIns="0" lIns="0" bIns="0" rIns="0">
            <a:spAutoFit/>
          </a:bodyPr>
          <a:lstStyle/>
          <a:p>
            <a:pPr algn="l">
              <a:lnSpc>
                <a:spcPts val="3359"/>
              </a:lnSpc>
            </a:pPr>
            <a:r>
              <a:rPr lang="en-US" sz="2799" spc="27">
                <a:solidFill>
                  <a:srgbClr val="343434"/>
                </a:solidFill>
                <a:latin typeface="Gabriel Sans Condensed"/>
                <a:ea typeface="Gabriel Sans Condensed"/>
                <a:cs typeface="Gabriel Sans Condensed"/>
                <a:sym typeface="Gabriel Sans Condensed"/>
              </a:rPr>
              <a:t>Badan usaha ini memiliki pemisahan antara harta pribadi dan harta perusahaan, sehingga pemilik tidak bertanggung jawab secara pribadi atas utang perusahaan.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CFAF8"/>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6149841" y="10025797"/>
            <a:ext cx="1534994" cy="683924"/>
          </a:xfrm>
          <a:custGeom>
            <a:avLst/>
            <a:gdLst/>
            <a:ahLst/>
            <a:cxnLst/>
            <a:rect r="r" b="b" t="t" l="l"/>
            <a:pathLst>
              <a:path h="683924" w="1534994">
                <a:moveTo>
                  <a:pt x="0" y="0"/>
                </a:moveTo>
                <a:lnTo>
                  <a:pt x="1534994" y="0"/>
                </a:lnTo>
                <a:lnTo>
                  <a:pt x="1534994" y="683924"/>
                </a:lnTo>
                <a:lnTo>
                  <a:pt x="0" y="683924"/>
                </a:lnTo>
                <a:lnTo>
                  <a:pt x="0" y="0"/>
                </a:lnTo>
                <a:close/>
              </a:path>
            </a:pathLst>
          </a:custGeom>
          <a:blipFill>
            <a:blip r:embed="rId2">
              <a:extLst>
                <a:ext uri="{96DAC541-7B7A-43D3-8B79-37D633B846F1}">
                  <asvg:svgBlip xmlns:asvg="http://schemas.microsoft.com/office/drawing/2016/SVG/main" r:embed="rId3"/>
                </a:ext>
              </a:extLst>
            </a:blip>
            <a:stretch>
              <a:fillRect l="-41995" t="-38306" r="-235932" b="-37699"/>
            </a:stretch>
          </a:blipFill>
        </p:spPr>
      </p:sp>
      <p:sp>
        <p:nvSpPr>
          <p:cNvPr name="Freeform 3" id="3"/>
          <p:cNvSpPr/>
          <p:nvPr/>
        </p:nvSpPr>
        <p:spPr>
          <a:xfrm flipH="false" flipV="false" rot="0">
            <a:off x="16575376" y="8916338"/>
            <a:ext cx="683924" cy="683924"/>
          </a:xfrm>
          <a:custGeom>
            <a:avLst/>
            <a:gdLst/>
            <a:ahLst/>
            <a:cxnLst/>
            <a:rect r="r" b="b" t="t" l="l"/>
            <a:pathLst>
              <a:path h="683924" w="683924">
                <a:moveTo>
                  <a:pt x="0" y="0"/>
                </a:moveTo>
                <a:lnTo>
                  <a:pt x="683924" y="0"/>
                </a:lnTo>
                <a:lnTo>
                  <a:pt x="683924" y="683924"/>
                </a:lnTo>
                <a:lnTo>
                  <a:pt x="0" y="6839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01360" y="385145"/>
            <a:ext cx="932501" cy="928969"/>
          </a:xfrm>
          <a:custGeom>
            <a:avLst/>
            <a:gdLst/>
            <a:ahLst/>
            <a:cxnLst/>
            <a:rect r="r" b="b" t="t" l="l"/>
            <a:pathLst>
              <a:path h="928969" w="932501">
                <a:moveTo>
                  <a:pt x="0" y="0"/>
                </a:moveTo>
                <a:lnTo>
                  <a:pt x="932501" y="0"/>
                </a:lnTo>
                <a:lnTo>
                  <a:pt x="932501" y="928970"/>
                </a:lnTo>
                <a:lnTo>
                  <a:pt x="0" y="928970"/>
                </a:lnTo>
                <a:lnTo>
                  <a:pt x="0" y="0"/>
                </a:lnTo>
                <a:close/>
              </a:path>
            </a:pathLst>
          </a:custGeom>
          <a:blipFill>
            <a:blip r:embed="rId6"/>
            <a:stretch>
              <a:fillRect l="0" t="0" r="0" b="0"/>
            </a:stretch>
          </a:blipFill>
        </p:spPr>
      </p:sp>
      <p:sp>
        <p:nvSpPr>
          <p:cNvPr name="TextBox 5" id="5"/>
          <p:cNvSpPr txBox="true"/>
          <p:nvPr/>
        </p:nvSpPr>
        <p:spPr>
          <a:xfrm rot="0">
            <a:off x="1028700" y="3562350"/>
            <a:ext cx="14016496" cy="5629275"/>
          </a:xfrm>
          <a:prstGeom prst="rect">
            <a:avLst/>
          </a:prstGeom>
        </p:spPr>
        <p:txBody>
          <a:bodyPr anchor="t" rtlCol="false" tIns="0" lIns="0" bIns="0" rIns="0">
            <a:spAutoFit/>
          </a:bodyPr>
          <a:lstStyle/>
          <a:p>
            <a:pPr algn="l">
              <a:lnSpc>
                <a:spcPts val="3433"/>
              </a:lnSpc>
            </a:pPr>
            <a:r>
              <a:rPr lang="en-US" sz="2861" spc="28" b="true">
                <a:solidFill>
                  <a:srgbClr val="343434"/>
                </a:solidFill>
                <a:latin typeface="Gabriel Sans Condensed Bold"/>
                <a:ea typeface="Gabriel Sans Condensed Bold"/>
                <a:cs typeface="Gabriel Sans Condensed Bold"/>
                <a:sym typeface="Gabriel Sans Condensed Bold"/>
              </a:rPr>
              <a:t>a. Perseroan Terbatas (PT)</a:t>
            </a:r>
          </a:p>
          <a:p>
            <a:pPr algn="l">
              <a:lnSpc>
                <a:spcPts val="3433"/>
              </a:lnSpc>
            </a:pPr>
          </a:p>
          <a:p>
            <a:pPr algn="l" marL="617775" indent="-308887" lvl="1">
              <a:lnSpc>
                <a:spcPts val="3433"/>
              </a:lnSpc>
              <a:buFont typeface="Arial"/>
              <a:buChar char="•"/>
            </a:pPr>
            <a:r>
              <a:rPr lang="en-US" sz="2861" spc="28">
                <a:solidFill>
                  <a:srgbClr val="343434"/>
                </a:solidFill>
                <a:latin typeface="Gabriel Sans Condensed"/>
                <a:ea typeface="Gabriel Sans Condensed"/>
                <a:cs typeface="Gabriel Sans Condensed"/>
                <a:sym typeface="Gabriel Sans Condensed"/>
              </a:rPr>
              <a:t>Merupakan badan hukum dengan modal terbagi dalam saham.</a:t>
            </a:r>
          </a:p>
          <a:p>
            <a:pPr algn="l" marL="617775" indent="-308887" lvl="1">
              <a:lnSpc>
                <a:spcPts val="3433"/>
              </a:lnSpc>
              <a:buFont typeface="Arial"/>
              <a:buChar char="•"/>
            </a:pPr>
            <a:r>
              <a:rPr lang="en-US" sz="2861" spc="28">
                <a:solidFill>
                  <a:srgbClr val="343434"/>
                </a:solidFill>
                <a:latin typeface="Gabriel Sans Condensed"/>
                <a:ea typeface="Gabriel Sans Condensed"/>
                <a:cs typeface="Gabriel Sans Condensed"/>
                <a:sym typeface="Gabriel Sans Condensed"/>
              </a:rPr>
              <a:t>Tanggung jawab pemegang saham hanya sebatas modal yang disetorkan.</a:t>
            </a:r>
          </a:p>
          <a:p>
            <a:pPr algn="l" marL="617775" indent="-308887" lvl="1">
              <a:lnSpc>
                <a:spcPts val="3433"/>
              </a:lnSpc>
              <a:buFont typeface="Arial"/>
              <a:buChar char="•"/>
            </a:pPr>
            <a:r>
              <a:rPr lang="en-US" sz="2861" spc="28">
                <a:solidFill>
                  <a:srgbClr val="343434"/>
                </a:solidFill>
                <a:latin typeface="Gabriel Sans Condensed"/>
                <a:ea typeface="Gabriel Sans Condensed"/>
                <a:cs typeface="Gabriel Sans Condensed"/>
                <a:sym typeface="Gabriel Sans Condensed"/>
              </a:rPr>
              <a:t>Diatur dalam UU No. 40 Tahun 2007 tentang Perseroan Terbatas.</a:t>
            </a:r>
          </a:p>
          <a:p>
            <a:pPr algn="l">
              <a:lnSpc>
                <a:spcPts val="3433"/>
              </a:lnSpc>
            </a:pPr>
            <a:r>
              <a:rPr lang="en-US" sz="2861" spc="28">
                <a:solidFill>
                  <a:srgbClr val="343434"/>
                </a:solidFill>
                <a:latin typeface="Gabriel Sans Condensed"/>
                <a:ea typeface="Gabriel Sans Condensed"/>
                <a:cs typeface="Gabriel Sans Condensed"/>
                <a:sym typeface="Gabriel Sans Condensed"/>
              </a:rPr>
              <a:t>Contoh: P</a:t>
            </a:r>
            <a:r>
              <a:rPr lang="en-US" sz="2861" spc="28">
                <a:solidFill>
                  <a:srgbClr val="343434"/>
                </a:solidFill>
                <a:latin typeface="Gabriel Sans Condensed"/>
                <a:ea typeface="Gabriel Sans Condensed"/>
                <a:cs typeface="Gabriel Sans Condensed"/>
                <a:sym typeface="Gabriel Sans Condensed"/>
              </a:rPr>
              <a:t>T Unilever Indonesia Tbk, PT Telkom Indonesia.</a:t>
            </a:r>
          </a:p>
          <a:p>
            <a:pPr algn="l">
              <a:lnSpc>
                <a:spcPts val="3433"/>
              </a:lnSpc>
            </a:pPr>
          </a:p>
          <a:p>
            <a:pPr algn="l">
              <a:lnSpc>
                <a:spcPts val="3433"/>
              </a:lnSpc>
            </a:pPr>
            <a:r>
              <a:rPr lang="en-US" sz="2861" spc="28">
                <a:solidFill>
                  <a:srgbClr val="343434"/>
                </a:solidFill>
                <a:latin typeface="Gabriel Sans Condensed"/>
                <a:ea typeface="Gabriel Sans Condensed"/>
                <a:cs typeface="Gabriel Sans Condensed"/>
                <a:sym typeface="Gabriel Sans Condensed"/>
              </a:rPr>
              <a:t>Jenis-jenis PT:</a:t>
            </a:r>
          </a:p>
          <a:p>
            <a:pPr algn="l">
              <a:lnSpc>
                <a:spcPts val="3433"/>
              </a:lnSpc>
            </a:pPr>
          </a:p>
          <a:p>
            <a:pPr algn="l">
              <a:lnSpc>
                <a:spcPts val="3433"/>
              </a:lnSpc>
            </a:pPr>
            <a:r>
              <a:rPr lang="en-US" sz="2861" spc="28">
                <a:solidFill>
                  <a:srgbClr val="343434"/>
                </a:solidFill>
                <a:latin typeface="Gabriel Sans Condensed"/>
                <a:ea typeface="Gabriel Sans Condensed"/>
                <a:cs typeface="Gabriel Sans Condensed"/>
                <a:sym typeface="Gabriel Sans Condensed"/>
              </a:rPr>
              <a:t>1. PT Tertutup → Saham tidak diperjualbelikan ke publik.</a:t>
            </a:r>
          </a:p>
          <a:p>
            <a:pPr algn="l">
              <a:lnSpc>
                <a:spcPts val="3433"/>
              </a:lnSpc>
            </a:pPr>
            <a:r>
              <a:rPr lang="en-US" sz="2861" spc="28">
                <a:solidFill>
                  <a:srgbClr val="343434"/>
                </a:solidFill>
                <a:latin typeface="Gabriel Sans Condensed"/>
                <a:ea typeface="Gabriel Sans Condensed"/>
                <a:cs typeface="Gabriel Sans Condensed"/>
                <a:sym typeface="Gabriel Sans Condensed"/>
              </a:rPr>
              <a:t>2. PT Terbuka (Tbk) → Saham dijual di bursa efek (go public).</a:t>
            </a:r>
          </a:p>
          <a:p>
            <a:pPr algn="l">
              <a:lnSpc>
                <a:spcPts val="3433"/>
              </a:lnSpc>
            </a:pPr>
            <a:r>
              <a:rPr lang="en-US" sz="2861" spc="28">
                <a:solidFill>
                  <a:srgbClr val="343434"/>
                </a:solidFill>
                <a:latin typeface="Gabriel Sans Condensed"/>
                <a:ea typeface="Gabriel Sans Condensed"/>
                <a:cs typeface="Gabriel Sans Condensed"/>
                <a:sym typeface="Gabriel Sans Condensed"/>
              </a:rPr>
              <a:t>3. PT PMA → Perusahaan modal asing yang beroperasi di Indonesia.</a:t>
            </a:r>
          </a:p>
          <a:p>
            <a:pPr algn="l">
              <a:lnSpc>
                <a:spcPts val="3433"/>
              </a:lnSpc>
            </a:pPr>
            <a:r>
              <a:rPr lang="en-US" sz="2861" spc="28">
                <a:solidFill>
                  <a:srgbClr val="343434"/>
                </a:solidFill>
                <a:latin typeface="Gabriel Sans Condensed"/>
                <a:ea typeface="Gabriel Sans Condensed"/>
                <a:cs typeface="Gabriel Sans Condensed"/>
                <a:sym typeface="Gabriel Sans Condensed"/>
              </a:rPr>
              <a:t>4. PT BUMN → Milik negara seperti PT Pertamina dan PT PLN.</a:t>
            </a:r>
          </a:p>
        </p:txBody>
      </p:sp>
      <p:sp>
        <p:nvSpPr>
          <p:cNvPr name="Freeform 6" id="6"/>
          <p:cNvSpPr/>
          <p:nvPr/>
        </p:nvSpPr>
        <p:spPr>
          <a:xfrm flipH="false" flipV="false" rot="0">
            <a:off x="12445544" y="5595286"/>
            <a:ext cx="4617367" cy="4772473"/>
          </a:xfrm>
          <a:custGeom>
            <a:avLst/>
            <a:gdLst/>
            <a:ahLst/>
            <a:cxnLst/>
            <a:rect r="r" b="b" t="t" l="l"/>
            <a:pathLst>
              <a:path h="4772473" w="4617367">
                <a:moveTo>
                  <a:pt x="0" y="0"/>
                </a:moveTo>
                <a:lnTo>
                  <a:pt x="4617367" y="0"/>
                </a:lnTo>
                <a:lnTo>
                  <a:pt x="4617367" y="4772473"/>
                </a:lnTo>
                <a:lnTo>
                  <a:pt x="0" y="4772473"/>
                </a:lnTo>
                <a:lnTo>
                  <a:pt x="0" y="0"/>
                </a:lnTo>
                <a:close/>
              </a:path>
            </a:pathLst>
          </a:custGeom>
          <a:blipFill>
            <a:blip r:embed="rId7">
              <a:alphaModFix amt="41000"/>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3851922" y="381635"/>
            <a:ext cx="10584157" cy="1160780"/>
          </a:xfrm>
          <a:prstGeom prst="rect">
            <a:avLst/>
          </a:prstGeom>
        </p:spPr>
        <p:txBody>
          <a:bodyPr anchor="t" rtlCol="false" tIns="0" lIns="0" bIns="0" rIns="0">
            <a:spAutoFit/>
          </a:bodyPr>
          <a:lstStyle/>
          <a:p>
            <a:pPr algn="ctr">
              <a:lnSpc>
                <a:spcPts val="9519"/>
              </a:lnSpc>
            </a:pPr>
            <a:r>
              <a:rPr lang="en-US" sz="6799" b="true">
                <a:solidFill>
                  <a:srgbClr val="22445A"/>
                </a:solidFill>
                <a:latin typeface="Open Sans Condensed Ultra-Bold"/>
                <a:ea typeface="Open Sans Condensed Ultra-Bold"/>
                <a:cs typeface="Open Sans Condensed Ultra-Bold"/>
                <a:sym typeface="Open Sans Condensed Ultra-Bold"/>
              </a:rPr>
              <a:t>Badan Usaha</a:t>
            </a:r>
          </a:p>
        </p:txBody>
      </p:sp>
      <p:sp>
        <p:nvSpPr>
          <p:cNvPr name="TextBox 8" id="8"/>
          <p:cNvSpPr txBox="true"/>
          <p:nvPr/>
        </p:nvSpPr>
        <p:spPr>
          <a:xfrm rot="0">
            <a:off x="16575376" y="9068887"/>
            <a:ext cx="683924" cy="360239"/>
          </a:xfrm>
          <a:prstGeom prst="rect">
            <a:avLst/>
          </a:prstGeom>
        </p:spPr>
        <p:txBody>
          <a:bodyPr anchor="t" rtlCol="false" tIns="0" lIns="0" bIns="0" rIns="0">
            <a:spAutoFit/>
          </a:bodyPr>
          <a:lstStyle/>
          <a:p>
            <a:pPr algn="ctr">
              <a:lnSpc>
                <a:spcPts val="2664"/>
              </a:lnSpc>
            </a:pPr>
            <a:r>
              <a:rPr lang="en-US" sz="1903" b="true">
                <a:solidFill>
                  <a:srgbClr val="343434"/>
                </a:solidFill>
                <a:latin typeface="Gabriel Sans Condensed Bold"/>
                <a:ea typeface="Gabriel Sans Condensed Bold"/>
                <a:cs typeface="Gabriel Sans Condensed Bold"/>
                <a:sym typeface="Gabriel Sans Condensed Bold"/>
              </a:rPr>
              <a:t>04</a:t>
            </a:r>
          </a:p>
        </p:txBody>
      </p:sp>
      <p:sp>
        <p:nvSpPr>
          <p:cNvPr name="TextBox 9" id="9"/>
          <p:cNvSpPr txBox="true"/>
          <p:nvPr/>
        </p:nvSpPr>
        <p:spPr>
          <a:xfrm rot="0">
            <a:off x="1565875" y="567182"/>
            <a:ext cx="2286047" cy="647065"/>
          </a:xfrm>
          <a:prstGeom prst="rect">
            <a:avLst/>
          </a:prstGeom>
        </p:spPr>
        <p:txBody>
          <a:bodyPr anchor="t" rtlCol="false" tIns="0" lIns="0" bIns="0" rIns="0">
            <a:spAutoFit/>
          </a:bodyPr>
          <a:lstStyle/>
          <a:p>
            <a:pPr algn="l">
              <a:lnSpc>
                <a:spcPts val="2659"/>
              </a:lnSpc>
              <a:spcBef>
                <a:spcPct val="0"/>
              </a:spcBef>
            </a:pPr>
            <a:r>
              <a:rPr lang="en-US" b="true" sz="1899">
                <a:solidFill>
                  <a:srgbClr val="000000"/>
                </a:solidFill>
                <a:latin typeface="Garet Bold"/>
                <a:ea typeface="Garet Bold"/>
                <a:cs typeface="Garet Bold"/>
                <a:sym typeface="Garet Bold"/>
              </a:rPr>
              <a:t>UNIVERSITAS SEBELAS MARET</a:t>
            </a:r>
          </a:p>
        </p:txBody>
      </p:sp>
      <p:sp>
        <p:nvSpPr>
          <p:cNvPr name="TextBox 10" id="10"/>
          <p:cNvSpPr txBox="true"/>
          <p:nvPr/>
        </p:nvSpPr>
        <p:spPr>
          <a:xfrm rot="0">
            <a:off x="1028700" y="1793214"/>
            <a:ext cx="5583144" cy="533400"/>
          </a:xfrm>
          <a:prstGeom prst="rect">
            <a:avLst/>
          </a:prstGeom>
        </p:spPr>
        <p:txBody>
          <a:bodyPr anchor="t" rtlCol="false" tIns="0" lIns="0" bIns="0" rIns="0">
            <a:spAutoFit/>
          </a:bodyPr>
          <a:lstStyle/>
          <a:p>
            <a:pPr algn="l">
              <a:lnSpc>
                <a:spcPts val="3719"/>
              </a:lnSpc>
            </a:pPr>
            <a:r>
              <a:rPr lang="en-US" b="true" sz="3099" spc="30">
                <a:solidFill>
                  <a:srgbClr val="343434"/>
                </a:solidFill>
                <a:latin typeface="Gabriel Sans Condensed Bold"/>
                <a:ea typeface="Gabriel Sans Condensed Bold"/>
                <a:cs typeface="Gabriel Sans Condensed Bold"/>
                <a:sym typeface="Gabriel Sans Condensed Bold"/>
              </a:rPr>
              <a:t>Badan Usaha Berbadan Hukum</a:t>
            </a:r>
          </a:p>
        </p:txBody>
      </p:sp>
      <p:sp>
        <p:nvSpPr>
          <p:cNvPr name="TextBox 11" id="11"/>
          <p:cNvSpPr txBox="true"/>
          <p:nvPr/>
        </p:nvSpPr>
        <p:spPr>
          <a:xfrm rot="0">
            <a:off x="1028700" y="2536164"/>
            <a:ext cx="16478426" cy="895350"/>
          </a:xfrm>
          <a:prstGeom prst="rect">
            <a:avLst/>
          </a:prstGeom>
        </p:spPr>
        <p:txBody>
          <a:bodyPr anchor="t" rtlCol="false" tIns="0" lIns="0" bIns="0" rIns="0">
            <a:spAutoFit/>
          </a:bodyPr>
          <a:lstStyle/>
          <a:p>
            <a:pPr algn="l">
              <a:lnSpc>
                <a:spcPts val="3359"/>
              </a:lnSpc>
            </a:pPr>
            <a:r>
              <a:rPr lang="en-US" sz="2799" spc="27">
                <a:solidFill>
                  <a:srgbClr val="343434"/>
                </a:solidFill>
                <a:latin typeface="Gabriel Sans Condensed"/>
                <a:ea typeface="Gabriel Sans Condensed"/>
                <a:cs typeface="Gabriel Sans Condensed"/>
                <a:sym typeface="Gabriel Sans Condensed"/>
              </a:rPr>
              <a:t>Badan usaha ini memiliki pemisahan antara harta pribadi dan harta perusahaan, sehingga pemilik tidak bertanggung jawab secara pribadi atas utang perusahaan.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CFAF8"/>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6149841" y="10025797"/>
            <a:ext cx="1534994" cy="683924"/>
          </a:xfrm>
          <a:custGeom>
            <a:avLst/>
            <a:gdLst/>
            <a:ahLst/>
            <a:cxnLst/>
            <a:rect r="r" b="b" t="t" l="l"/>
            <a:pathLst>
              <a:path h="683924" w="1534994">
                <a:moveTo>
                  <a:pt x="0" y="0"/>
                </a:moveTo>
                <a:lnTo>
                  <a:pt x="1534994" y="0"/>
                </a:lnTo>
                <a:lnTo>
                  <a:pt x="1534994" y="683924"/>
                </a:lnTo>
                <a:lnTo>
                  <a:pt x="0" y="683924"/>
                </a:lnTo>
                <a:lnTo>
                  <a:pt x="0" y="0"/>
                </a:lnTo>
                <a:close/>
              </a:path>
            </a:pathLst>
          </a:custGeom>
          <a:blipFill>
            <a:blip r:embed="rId2">
              <a:extLst>
                <a:ext uri="{96DAC541-7B7A-43D3-8B79-37D633B846F1}">
                  <asvg:svgBlip xmlns:asvg="http://schemas.microsoft.com/office/drawing/2016/SVG/main" r:embed="rId3"/>
                </a:ext>
              </a:extLst>
            </a:blip>
            <a:stretch>
              <a:fillRect l="-41995" t="-38306" r="-235932" b="-37699"/>
            </a:stretch>
          </a:blipFill>
        </p:spPr>
      </p:sp>
      <p:sp>
        <p:nvSpPr>
          <p:cNvPr name="Freeform 3" id="3"/>
          <p:cNvSpPr/>
          <p:nvPr/>
        </p:nvSpPr>
        <p:spPr>
          <a:xfrm flipH="false" flipV="false" rot="0">
            <a:off x="16575376" y="8916338"/>
            <a:ext cx="683924" cy="683924"/>
          </a:xfrm>
          <a:custGeom>
            <a:avLst/>
            <a:gdLst/>
            <a:ahLst/>
            <a:cxnLst/>
            <a:rect r="r" b="b" t="t" l="l"/>
            <a:pathLst>
              <a:path h="683924" w="683924">
                <a:moveTo>
                  <a:pt x="0" y="0"/>
                </a:moveTo>
                <a:lnTo>
                  <a:pt x="683924" y="0"/>
                </a:lnTo>
                <a:lnTo>
                  <a:pt x="683924" y="683924"/>
                </a:lnTo>
                <a:lnTo>
                  <a:pt x="0" y="6839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01360" y="385145"/>
            <a:ext cx="932501" cy="928969"/>
          </a:xfrm>
          <a:custGeom>
            <a:avLst/>
            <a:gdLst/>
            <a:ahLst/>
            <a:cxnLst/>
            <a:rect r="r" b="b" t="t" l="l"/>
            <a:pathLst>
              <a:path h="928969" w="932501">
                <a:moveTo>
                  <a:pt x="0" y="0"/>
                </a:moveTo>
                <a:lnTo>
                  <a:pt x="932501" y="0"/>
                </a:lnTo>
                <a:lnTo>
                  <a:pt x="932501" y="928970"/>
                </a:lnTo>
                <a:lnTo>
                  <a:pt x="0" y="928970"/>
                </a:lnTo>
                <a:lnTo>
                  <a:pt x="0" y="0"/>
                </a:lnTo>
                <a:close/>
              </a:path>
            </a:pathLst>
          </a:custGeom>
          <a:blipFill>
            <a:blip r:embed="rId6"/>
            <a:stretch>
              <a:fillRect l="0" t="0" r="0" b="0"/>
            </a:stretch>
          </a:blipFill>
        </p:spPr>
      </p:sp>
      <p:sp>
        <p:nvSpPr>
          <p:cNvPr name="Freeform 5" id="5"/>
          <p:cNvSpPr/>
          <p:nvPr/>
        </p:nvSpPr>
        <p:spPr>
          <a:xfrm flipH="false" flipV="false" rot="0">
            <a:off x="11999010" y="2888072"/>
            <a:ext cx="5679563" cy="3336743"/>
          </a:xfrm>
          <a:custGeom>
            <a:avLst/>
            <a:gdLst/>
            <a:ahLst/>
            <a:cxnLst/>
            <a:rect r="r" b="b" t="t" l="l"/>
            <a:pathLst>
              <a:path h="3336743" w="5679563">
                <a:moveTo>
                  <a:pt x="0" y="0"/>
                </a:moveTo>
                <a:lnTo>
                  <a:pt x="5679563" y="0"/>
                </a:lnTo>
                <a:lnTo>
                  <a:pt x="5679563" y="3336743"/>
                </a:lnTo>
                <a:lnTo>
                  <a:pt x="0" y="3336743"/>
                </a:lnTo>
                <a:lnTo>
                  <a:pt x="0" y="0"/>
                </a:lnTo>
                <a:close/>
              </a:path>
            </a:pathLst>
          </a:custGeom>
          <a:blipFill>
            <a:blip r:embed="rId7">
              <a:alphaModFix amt="28000"/>
            </a:blip>
            <a:stretch>
              <a:fillRect l="0" t="0" r="0" b="0"/>
            </a:stretch>
          </a:blipFill>
        </p:spPr>
      </p:sp>
      <p:sp>
        <p:nvSpPr>
          <p:cNvPr name="TextBox 6" id="6"/>
          <p:cNvSpPr txBox="true"/>
          <p:nvPr/>
        </p:nvSpPr>
        <p:spPr>
          <a:xfrm rot="0">
            <a:off x="2007814" y="1857601"/>
            <a:ext cx="13870667" cy="6057900"/>
          </a:xfrm>
          <a:prstGeom prst="rect">
            <a:avLst/>
          </a:prstGeom>
        </p:spPr>
        <p:txBody>
          <a:bodyPr anchor="t" rtlCol="false" tIns="0" lIns="0" bIns="0" rIns="0">
            <a:spAutoFit/>
          </a:bodyPr>
          <a:lstStyle/>
          <a:p>
            <a:pPr algn="l">
              <a:lnSpc>
                <a:spcPts val="3433"/>
              </a:lnSpc>
            </a:pPr>
            <a:r>
              <a:rPr lang="en-US" sz="2861" spc="28" b="true">
                <a:solidFill>
                  <a:srgbClr val="343434"/>
                </a:solidFill>
                <a:latin typeface="Gabriel Sans Condensed Bold"/>
                <a:ea typeface="Gabriel Sans Condensed Bold"/>
                <a:cs typeface="Gabriel Sans Condensed Bold"/>
                <a:sym typeface="Gabriel Sans Condensed Bold"/>
              </a:rPr>
              <a:t>b. Koperasi</a:t>
            </a:r>
          </a:p>
          <a:p>
            <a:pPr algn="l">
              <a:lnSpc>
                <a:spcPts val="3433"/>
              </a:lnSpc>
            </a:pPr>
          </a:p>
          <a:p>
            <a:pPr algn="l" marL="617775" indent="-308887" lvl="1">
              <a:lnSpc>
                <a:spcPts val="3433"/>
              </a:lnSpc>
              <a:buFont typeface="Arial"/>
              <a:buChar char="•"/>
            </a:pPr>
            <a:r>
              <a:rPr lang="en-US" sz="2861" spc="28">
                <a:solidFill>
                  <a:srgbClr val="343434"/>
                </a:solidFill>
                <a:latin typeface="Gabriel Sans Condensed"/>
                <a:ea typeface="Gabriel Sans Condensed"/>
                <a:cs typeface="Gabriel Sans Condensed"/>
                <a:sym typeface="Gabriel Sans Condensed"/>
              </a:rPr>
              <a:t>B</a:t>
            </a:r>
            <a:r>
              <a:rPr lang="en-US" sz="2861" spc="28">
                <a:solidFill>
                  <a:srgbClr val="343434"/>
                </a:solidFill>
                <a:latin typeface="Gabriel Sans Condensed"/>
                <a:ea typeface="Gabriel Sans Condensed"/>
                <a:cs typeface="Gabriel Sans Condensed"/>
                <a:sym typeface="Gabriel Sans Condensed"/>
              </a:rPr>
              <a:t>adan usaha berbadan hukum yang berasaskan kekeluargaan dan gotong royong.</a:t>
            </a:r>
          </a:p>
          <a:p>
            <a:pPr algn="l" marL="617775" indent="-308887" lvl="1">
              <a:lnSpc>
                <a:spcPts val="3433"/>
              </a:lnSpc>
              <a:buFont typeface="Arial"/>
              <a:buChar char="•"/>
            </a:pPr>
            <a:r>
              <a:rPr lang="en-US" sz="2861" spc="28">
                <a:solidFill>
                  <a:srgbClr val="343434"/>
                </a:solidFill>
                <a:latin typeface="Gabriel Sans Condensed"/>
                <a:ea typeface="Gabriel Sans Condensed"/>
                <a:cs typeface="Gabriel Sans Condensed"/>
                <a:sym typeface="Gabriel Sans Condensed"/>
              </a:rPr>
              <a:t>Keuntungan dibagi berdasarkan partisipasi anggota (Sisa Hasil Usaha - SHU).</a:t>
            </a:r>
          </a:p>
          <a:p>
            <a:pPr algn="l" marL="617775" indent="-308887" lvl="1">
              <a:lnSpc>
                <a:spcPts val="3433"/>
              </a:lnSpc>
              <a:buFont typeface="Arial"/>
              <a:buChar char="•"/>
            </a:pPr>
            <a:r>
              <a:rPr lang="en-US" sz="2861" spc="28">
                <a:solidFill>
                  <a:srgbClr val="343434"/>
                </a:solidFill>
                <a:latin typeface="Gabriel Sans Condensed"/>
                <a:ea typeface="Gabriel Sans Condensed"/>
                <a:cs typeface="Gabriel Sans Condensed"/>
                <a:sym typeface="Gabriel Sans Condensed"/>
              </a:rPr>
              <a:t>Diatur dalam UU No. 25 Tahun 1992 tentang Perkoperasian.</a:t>
            </a:r>
          </a:p>
          <a:p>
            <a:pPr algn="l">
              <a:lnSpc>
                <a:spcPts val="3433"/>
              </a:lnSpc>
            </a:pPr>
          </a:p>
          <a:p>
            <a:pPr algn="l">
              <a:lnSpc>
                <a:spcPts val="3433"/>
              </a:lnSpc>
            </a:pPr>
            <a:r>
              <a:rPr lang="en-US" sz="2861" spc="28" b="true">
                <a:solidFill>
                  <a:srgbClr val="343434"/>
                </a:solidFill>
                <a:latin typeface="Gabriel Sans Condensed Bold"/>
                <a:ea typeface="Gabriel Sans Condensed Bold"/>
                <a:cs typeface="Gabriel Sans Condensed Bold"/>
                <a:sym typeface="Gabriel Sans Condensed Bold"/>
              </a:rPr>
              <a:t>Contoh: Kop</a:t>
            </a:r>
            <a:r>
              <a:rPr lang="en-US" sz="2861" spc="28" b="true">
                <a:solidFill>
                  <a:srgbClr val="343434"/>
                </a:solidFill>
                <a:latin typeface="Gabriel Sans Condensed Bold"/>
                <a:ea typeface="Gabriel Sans Condensed Bold"/>
                <a:cs typeface="Gabriel Sans Condensed Bold"/>
                <a:sym typeface="Gabriel Sans Condensed Bold"/>
              </a:rPr>
              <a:t>erasi Simpan Pinjam, Koperasi Konsumen.</a:t>
            </a:r>
          </a:p>
          <a:p>
            <a:pPr algn="l">
              <a:lnSpc>
                <a:spcPts val="3433"/>
              </a:lnSpc>
            </a:pPr>
          </a:p>
          <a:p>
            <a:pPr algn="l">
              <a:lnSpc>
                <a:spcPts val="3433"/>
              </a:lnSpc>
            </a:pPr>
            <a:r>
              <a:rPr lang="en-US" sz="2861" spc="28" b="true">
                <a:solidFill>
                  <a:srgbClr val="343434"/>
                </a:solidFill>
                <a:latin typeface="Gabriel Sans Condensed Bold"/>
                <a:ea typeface="Gabriel Sans Condensed Bold"/>
                <a:cs typeface="Gabriel Sans Condensed Bold"/>
                <a:sym typeface="Gabriel Sans Condensed Bold"/>
              </a:rPr>
              <a:t>c</a:t>
            </a:r>
            <a:r>
              <a:rPr lang="en-US" sz="2861" spc="28" b="true">
                <a:solidFill>
                  <a:srgbClr val="343434"/>
                </a:solidFill>
                <a:latin typeface="Gabriel Sans Condensed Bold"/>
                <a:ea typeface="Gabriel Sans Condensed Bold"/>
                <a:cs typeface="Gabriel Sans Condensed Bold"/>
                <a:sym typeface="Gabriel Sans Condensed Bold"/>
              </a:rPr>
              <a:t>. Badan Usaha Milik Negara (BUMN)</a:t>
            </a:r>
          </a:p>
          <a:p>
            <a:pPr algn="l">
              <a:lnSpc>
                <a:spcPts val="3433"/>
              </a:lnSpc>
            </a:pPr>
          </a:p>
          <a:p>
            <a:pPr algn="l" marL="617775" indent="-308887" lvl="1">
              <a:lnSpc>
                <a:spcPts val="3433"/>
              </a:lnSpc>
              <a:buFont typeface="Arial"/>
              <a:buChar char="•"/>
            </a:pPr>
            <a:r>
              <a:rPr lang="en-US" sz="2861" spc="28">
                <a:solidFill>
                  <a:srgbClr val="343434"/>
                </a:solidFill>
                <a:latin typeface="Gabriel Sans Condensed"/>
                <a:ea typeface="Gabriel Sans Condensed"/>
                <a:cs typeface="Gabriel Sans Condensed"/>
                <a:sym typeface="Gabriel Sans Condensed"/>
              </a:rPr>
              <a:t>Perusahaan yang sebagian besar atau seluruhnya dimiliki oleh pemerintah.</a:t>
            </a:r>
          </a:p>
          <a:p>
            <a:pPr algn="l" marL="617775" indent="-308887" lvl="1">
              <a:lnSpc>
                <a:spcPts val="3433"/>
              </a:lnSpc>
              <a:buFont typeface="Arial"/>
              <a:buChar char="•"/>
            </a:pPr>
            <a:r>
              <a:rPr lang="en-US" sz="2861" spc="28">
                <a:solidFill>
                  <a:srgbClr val="343434"/>
                </a:solidFill>
                <a:latin typeface="Gabriel Sans Condensed"/>
                <a:ea typeface="Gabriel Sans Condensed"/>
                <a:cs typeface="Gabriel Sans Condensed"/>
                <a:sym typeface="Gabriel Sans Condensed"/>
              </a:rPr>
              <a:t>Diatur dalam UU No</a:t>
            </a:r>
            <a:r>
              <a:rPr lang="en-US" sz="2861" spc="28">
                <a:solidFill>
                  <a:srgbClr val="343434"/>
                </a:solidFill>
                <a:latin typeface="Gabriel Sans Condensed"/>
                <a:ea typeface="Gabriel Sans Condensed"/>
                <a:cs typeface="Gabriel Sans Condensed"/>
                <a:sym typeface="Gabriel Sans Condensed"/>
              </a:rPr>
              <a:t>. 19 Tahun 2003 tentang BUMN.</a:t>
            </a:r>
          </a:p>
          <a:p>
            <a:pPr algn="l">
              <a:lnSpc>
                <a:spcPts val="3433"/>
              </a:lnSpc>
            </a:pPr>
          </a:p>
          <a:p>
            <a:pPr algn="l">
              <a:lnSpc>
                <a:spcPts val="3433"/>
              </a:lnSpc>
            </a:pPr>
            <a:r>
              <a:rPr lang="en-US" sz="2861" spc="28" b="true">
                <a:solidFill>
                  <a:srgbClr val="343434"/>
                </a:solidFill>
                <a:latin typeface="Gabriel Sans Condensed Bold"/>
                <a:ea typeface="Gabriel Sans Condensed Bold"/>
                <a:cs typeface="Gabriel Sans Condensed Bold"/>
                <a:sym typeface="Gabriel Sans Condensed Bold"/>
              </a:rPr>
              <a:t>Contoh: PT Bank Mandiri (Persero) Tbk, PT KAI (Persero).</a:t>
            </a:r>
          </a:p>
        </p:txBody>
      </p:sp>
      <p:sp>
        <p:nvSpPr>
          <p:cNvPr name="Freeform 7" id="7"/>
          <p:cNvSpPr/>
          <p:nvPr/>
        </p:nvSpPr>
        <p:spPr>
          <a:xfrm flipH="false" flipV="false" rot="0">
            <a:off x="0" y="4480974"/>
            <a:ext cx="5423201" cy="5886785"/>
          </a:xfrm>
          <a:custGeom>
            <a:avLst/>
            <a:gdLst/>
            <a:ahLst/>
            <a:cxnLst/>
            <a:rect r="r" b="b" t="t" l="l"/>
            <a:pathLst>
              <a:path h="5886785" w="5423201">
                <a:moveTo>
                  <a:pt x="0" y="0"/>
                </a:moveTo>
                <a:lnTo>
                  <a:pt x="5423201" y="0"/>
                </a:lnTo>
                <a:lnTo>
                  <a:pt x="5423201" y="5886785"/>
                </a:lnTo>
                <a:lnTo>
                  <a:pt x="0" y="5886785"/>
                </a:lnTo>
                <a:lnTo>
                  <a:pt x="0" y="0"/>
                </a:lnTo>
                <a:close/>
              </a:path>
            </a:pathLst>
          </a:custGeom>
          <a:blipFill>
            <a:blip r:embed="rId8">
              <a:alphaModFix amt="28000"/>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3851922" y="381635"/>
            <a:ext cx="10584157" cy="1160780"/>
          </a:xfrm>
          <a:prstGeom prst="rect">
            <a:avLst/>
          </a:prstGeom>
        </p:spPr>
        <p:txBody>
          <a:bodyPr anchor="t" rtlCol="false" tIns="0" lIns="0" bIns="0" rIns="0">
            <a:spAutoFit/>
          </a:bodyPr>
          <a:lstStyle/>
          <a:p>
            <a:pPr algn="ctr">
              <a:lnSpc>
                <a:spcPts val="9519"/>
              </a:lnSpc>
            </a:pPr>
            <a:r>
              <a:rPr lang="en-US" sz="6799" b="true">
                <a:solidFill>
                  <a:srgbClr val="22445A"/>
                </a:solidFill>
                <a:latin typeface="Open Sans Condensed Ultra-Bold"/>
                <a:ea typeface="Open Sans Condensed Ultra-Bold"/>
                <a:cs typeface="Open Sans Condensed Ultra-Bold"/>
                <a:sym typeface="Open Sans Condensed Ultra-Bold"/>
              </a:rPr>
              <a:t>Badan Usaha</a:t>
            </a:r>
          </a:p>
        </p:txBody>
      </p:sp>
      <p:sp>
        <p:nvSpPr>
          <p:cNvPr name="TextBox 9" id="9"/>
          <p:cNvSpPr txBox="true"/>
          <p:nvPr/>
        </p:nvSpPr>
        <p:spPr>
          <a:xfrm rot="0">
            <a:off x="16575376" y="9068887"/>
            <a:ext cx="683924" cy="360239"/>
          </a:xfrm>
          <a:prstGeom prst="rect">
            <a:avLst/>
          </a:prstGeom>
        </p:spPr>
        <p:txBody>
          <a:bodyPr anchor="t" rtlCol="false" tIns="0" lIns="0" bIns="0" rIns="0">
            <a:spAutoFit/>
          </a:bodyPr>
          <a:lstStyle/>
          <a:p>
            <a:pPr algn="ctr">
              <a:lnSpc>
                <a:spcPts val="2664"/>
              </a:lnSpc>
            </a:pPr>
            <a:r>
              <a:rPr lang="en-US" sz="1903" b="true">
                <a:solidFill>
                  <a:srgbClr val="343434"/>
                </a:solidFill>
                <a:latin typeface="Gabriel Sans Condensed Bold"/>
                <a:ea typeface="Gabriel Sans Condensed Bold"/>
                <a:cs typeface="Gabriel Sans Condensed Bold"/>
                <a:sym typeface="Gabriel Sans Condensed Bold"/>
              </a:rPr>
              <a:t>05</a:t>
            </a:r>
          </a:p>
        </p:txBody>
      </p:sp>
      <p:sp>
        <p:nvSpPr>
          <p:cNvPr name="TextBox 10" id="10"/>
          <p:cNvSpPr txBox="true"/>
          <p:nvPr/>
        </p:nvSpPr>
        <p:spPr>
          <a:xfrm rot="0">
            <a:off x="1565875" y="567182"/>
            <a:ext cx="2286047" cy="647065"/>
          </a:xfrm>
          <a:prstGeom prst="rect">
            <a:avLst/>
          </a:prstGeom>
        </p:spPr>
        <p:txBody>
          <a:bodyPr anchor="t" rtlCol="false" tIns="0" lIns="0" bIns="0" rIns="0">
            <a:spAutoFit/>
          </a:bodyPr>
          <a:lstStyle/>
          <a:p>
            <a:pPr algn="l">
              <a:lnSpc>
                <a:spcPts val="2659"/>
              </a:lnSpc>
              <a:spcBef>
                <a:spcPct val="0"/>
              </a:spcBef>
            </a:pPr>
            <a:r>
              <a:rPr lang="en-US" b="true" sz="1899">
                <a:solidFill>
                  <a:srgbClr val="000000"/>
                </a:solidFill>
                <a:latin typeface="Garet Bold"/>
                <a:ea typeface="Garet Bold"/>
                <a:cs typeface="Garet Bold"/>
                <a:sym typeface="Garet Bold"/>
              </a:rPr>
              <a:t>UNIVERSITAS SEBELAS MARET</a:t>
            </a:r>
          </a:p>
        </p:txBody>
      </p:sp>
      <p:sp>
        <p:nvSpPr>
          <p:cNvPr name="TextBox 11" id="11"/>
          <p:cNvSpPr txBox="true"/>
          <p:nvPr/>
        </p:nvSpPr>
        <p:spPr>
          <a:xfrm rot="0">
            <a:off x="2007814" y="8230687"/>
            <a:ext cx="10262295" cy="1771650"/>
          </a:xfrm>
          <a:prstGeom prst="rect">
            <a:avLst/>
          </a:prstGeom>
        </p:spPr>
        <p:txBody>
          <a:bodyPr anchor="t" rtlCol="false" tIns="0" lIns="0" bIns="0" rIns="0">
            <a:spAutoFit/>
          </a:bodyPr>
          <a:lstStyle/>
          <a:p>
            <a:pPr algn="l">
              <a:lnSpc>
                <a:spcPts val="3433"/>
              </a:lnSpc>
            </a:pPr>
            <a:r>
              <a:rPr lang="en-US" sz="2861" spc="28" b="true">
                <a:solidFill>
                  <a:srgbClr val="343434"/>
                </a:solidFill>
                <a:latin typeface="Gabriel Sans Condensed Bold"/>
                <a:ea typeface="Gabriel Sans Condensed Bold"/>
                <a:cs typeface="Gabriel Sans Condensed Bold"/>
                <a:sym typeface="Gabriel Sans Condensed Bold"/>
              </a:rPr>
              <a:t>Jenis-jenis BUMN:</a:t>
            </a:r>
          </a:p>
          <a:p>
            <a:pPr algn="l">
              <a:lnSpc>
                <a:spcPts val="3433"/>
              </a:lnSpc>
            </a:pPr>
          </a:p>
          <a:p>
            <a:pPr algn="l">
              <a:lnSpc>
                <a:spcPts val="3433"/>
              </a:lnSpc>
            </a:pPr>
            <a:r>
              <a:rPr lang="en-US" sz="2861" spc="28">
                <a:solidFill>
                  <a:srgbClr val="343434"/>
                </a:solidFill>
                <a:latin typeface="Gabriel Sans Condensed"/>
                <a:ea typeface="Gabriel Sans Condensed"/>
                <a:cs typeface="Gabriel Sans Condensed"/>
                <a:sym typeface="Gabriel Sans Condensed"/>
              </a:rPr>
              <a:t>1</a:t>
            </a:r>
            <a:r>
              <a:rPr lang="en-US" sz="2861" spc="28">
                <a:solidFill>
                  <a:srgbClr val="343434"/>
                </a:solidFill>
                <a:latin typeface="Gabriel Sans Condensed"/>
                <a:ea typeface="Gabriel Sans Condensed"/>
                <a:cs typeface="Gabriel Sans Condensed"/>
                <a:sym typeface="Gabriel Sans Condensed"/>
              </a:rPr>
              <a:t>. Persero → Berorientasi pada laba, contoh: PT Garuda Indonesia.</a:t>
            </a:r>
          </a:p>
          <a:p>
            <a:pPr algn="l">
              <a:lnSpc>
                <a:spcPts val="3433"/>
              </a:lnSpc>
            </a:pPr>
            <a:r>
              <a:rPr lang="en-US" sz="2861" spc="28">
                <a:solidFill>
                  <a:srgbClr val="343434"/>
                </a:solidFill>
                <a:latin typeface="Gabriel Sans Condensed"/>
                <a:ea typeface="Gabriel Sans Condensed"/>
                <a:cs typeface="Gabriel Sans Condensed"/>
                <a:sym typeface="Gabriel Sans Condensed"/>
              </a:rPr>
              <a:t>2. Perum → Fokus pada pelayanan publik, contoh: Perum Bulog.</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CFAF8"/>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6149841" y="10025797"/>
            <a:ext cx="1534994" cy="683924"/>
          </a:xfrm>
          <a:custGeom>
            <a:avLst/>
            <a:gdLst/>
            <a:ahLst/>
            <a:cxnLst/>
            <a:rect r="r" b="b" t="t" l="l"/>
            <a:pathLst>
              <a:path h="683924" w="1534994">
                <a:moveTo>
                  <a:pt x="0" y="0"/>
                </a:moveTo>
                <a:lnTo>
                  <a:pt x="1534994" y="0"/>
                </a:lnTo>
                <a:lnTo>
                  <a:pt x="1534994" y="683924"/>
                </a:lnTo>
                <a:lnTo>
                  <a:pt x="0" y="683924"/>
                </a:lnTo>
                <a:lnTo>
                  <a:pt x="0" y="0"/>
                </a:lnTo>
                <a:close/>
              </a:path>
            </a:pathLst>
          </a:custGeom>
          <a:blipFill>
            <a:blip r:embed="rId2">
              <a:extLst>
                <a:ext uri="{96DAC541-7B7A-43D3-8B79-37D633B846F1}">
                  <asvg:svgBlip xmlns:asvg="http://schemas.microsoft.com/office/drawing/2016/SVG/main" r:embed="rId3"/>
                </a:ext>
              </a:extLst>
            </a:blip>
            <a:stretch>
              <a:fillRect l="-41995" t="-38306" r="-235932" b="-37699"/>
            </a:stretch>
          </a:blipFill>
        </p:spPr>
      </p:sp>
      <p:sp>
        <p:nvSpPr>
          <p:cNvPr name="Freeform 3" id="3"/>
          <p:cNvSpPr/>
          <p:nvPr/>
        </p:nvSpPr>
        <p:spPr>
          <a:xfrm flipH="false" flipV="false" rot="0">
            <a:off x="16575376" y="8916338"/>
            <a:ext cx="683924" cy="683924"/>
          </a:xfrm>
          <a:custGeom>
            <a:avLst/>
            <a:gdLst/>
            <a:ahLst/>
            <a:cxnLst/>
            <a:rect r="r" b="b" t="t" l="l"/>
            <a:pathLst>
              <a:path h="683924" w="683924">
                <a:moveTo>
                  <a:pt x="0" y="0"/>
                </a:moveTo>
                <a:lnTo>
                  <a:pt x="683924" y="0"/>
                </a:lnTo>
                <a:lnTo>
                  <a:pt x="683924" y="683924"/>
                </a:lnTo>
                <a:lnTo>
                  <a:pt x="0" y="6839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01360" y="385145"/>
            <a:ext cx="932501" cy="928969"/>
          </a:xfrm>
          <a:custGeom>
            <a:avLst/>
            <a:gdLst/>
            <a:ahLst/>
            <a:cxnLst/>
            <a:rect r="r" b="b" t="t" l="l"/>
            <a:pathLst>
              <a:path h="928969" w="932501">
                <a:moveTo>
                  <a:pt x="0" y="0"/>
                </a:moveTo>
                <a:lnTo>
                  <a:pt x="932501" y="0"/>
                </a:lnTo>
                <a:lnTo>
                  <a:pt x="932501" y="928970"/>
                </a:lnTo>
                <a:lnTo>
                  <a:pt x="0" y="928970"/>
                </a:lnTo>
                <a:lnTo>
                  <a:pt x="0" y="0"/>
                </a:lnTo>
                <a:close/>
              </a:path>
            </a:pathLst>
          </a:custGeom>
          <a:blipFill>
            <a:blip r:embed="rId6"/>
            <a:stretch>
              <a:fillRect l="0" t="0" r="0" b="0"/>
            </a:stretch>
          </a:blipFill>
        </p:spPr>
      </p:sp>
      <p:sp>
        <p:nvSpPr>
          <p:cNvPr name="Freeform 5" id="5"/>
          <p:cNvSpPr/>
          <p:nvPr/>
        </p:nvSpPr>
        <p:spPr>
          <a:xfrm flipH="false" flipV="false" rot="0">
            <a:off x="401360" y="3225069"/>
            <a:ext cx="7906355" cy="5267609"/>
          </a:xfrm>
          <a:custGeom>
            <a:avLst/>
            <a:gdLst/>
            <a:ahLst/>
            <a:cxnLst/>
            <a:rect r="r" b="b" t="t" l="l"/>
            <a:pathLst>
              <a:path h="5267609" w="7906355">
                <a:moveTo>
                  <a:pt x="0" y="0"/>
                </a:moveTo>
                <a:lnTo>
                  <a:pt x="7906354" y="0"/>
                </a:lnTo>
                <a:lnTo>
                  <a:pt x="7906354" y="5267609"/>
                </a:lnTo>
                <a:lnTo>
                  <a:pt x="0" y="5267609"/>
                </a:lnTo>
                <a:lnTo>
                  <a:pt x="0" y="0"/>
                </a:lnTo>
                <a:close/>
              </a:path>
            </a:pathLst>
          </a:custGeom>
          <a:blipFill>
            <a:blip r:embed="rId7"/>
            <a:stretch>
              <a:fillRect l="0" t="0" r="0" b="0"/>
            </a:stretch>
          </a:blipFill>
        </p:spPr>
      </p:sp>
      <p:sp>
        <p:nvSpPr>
          <p:cNvPr name="TextBox 6" id="6"/>
          <p:cNvSpPr txBox="true"/>
          <p:nvPr/>
        </p:nvSpPr>
        <p:spPr>
          <a:xfrm rot="0">
            <a:off x="3851922" y="381635"/>
            <a:ext cx="10584157" cy="1160780"/>
          </a:xfrm>
          <a:prstGeom prst="rect">
            <a:avLst/>
          </a:prstGeom>
        </p:spPr>
        <p:txBody>
          <a:bodyPr anchor="t" rtlCol="false" tIns="0" lIns="0" bIns="0" rIns="0">
            <a:spAutoFit/>
          </a:bodyPr>
          <a:lstStyle/>
          <a:p>
            <a:pPr algn="ctr">
              <a:lnSpc>
                <a:spcPts val="9519"/>
              </a:lnSpc>
            </a:pPr>
            <a:r>
              <a:rPr lang="en-US" sz="6799" b="true">
                <a:solidFill>
                  <a:srgbClr val="22445A"/>
                </a:solidFill>
                <a:latin typeface="Open Sans Condensed Ultra-Bold"/>
                <a:ea typeface="Open Sans Condensed Ultra-Bold"/>
                <a:cs typeface="Open Sans Condensed Ultra-Bold"/>
                <a:sym typeface="Open Sans Condensed Ultra-Bold"/>
              </a:rPr>
              <a:t>Badan Usaha</a:t>
            </a:r>
          </a:p>
        </p:txBody>
      </p:sp>
      <p:sp>
        <p:nvSpPr>
          <p:cNvPr name="TextBox 7" id="7"/>
          <p:cNvSpPr txBox="true"/>
          <p:nvPr/>
        </p:nvSpPr>
        <p:spPr>
          <a:xfrm rot="0">
            <a:off x="16575376" y="9068887"/>
            <a:ext cx="683924" cy="360239"/>
          </a:xfrm>
          <a:prstGeom prst="rect">
            <a:avLst/>
          </a:prstGeom>
        </p:spPr>
        <p:txBody>
          <a:bodyPr anchor="t" rtlCol="false" tIns="0" lIns="0" bIns="0" rIns="0">
            <a:spAutoFit/>
          </a:bodyPr>
          <a:lstStyle/>
          <a:p>
            <a:pPr algn="ctr">
              <a:lnSpc>
                <a:spcPts val="2664"/>
              </a:lnSpc>
            </a:pPr>
            <a:r>
              <a:rPr lang="en-US" sz="1903" b="true">
                <a:solidFill>
                  <a:srgbClr val="343434"/>
                </a:solidFill>
                <a:latin typeface="Gabriel Sans Condensed Bold"/>
                <a:ea typeface="Gabriel Sans Condensed Bold"/>
                <a:cs typeface="Gabriel Sans Condensed Bold"/>
                <a:sym typeface="Gabriel Sans Condensed Bold"/>
              </a:rPr>
              <a:t>06</a:t>
            </a:r>
          </a:p>
        </p:txBody>
      </p:sp>
      <p:sp>
        <p:nvSpPr>
          <p:cNvPr name="TextBox 8" id="8"/>
          <p:cNvSpPr txBox="true"/>
          <p:nvPr/>
        </p:nvSpPr>
        <p:spPr>
          <a:xfrm rot="0">
            <a:off x="1565875" y="567182"/>
            <a:ext cx="2286047" cy="647065"/>
          </a:xfrm>
          <a:prstGeom prst="rect">
            <a:avLst/>
          </a:prstGeom>
        </p:spPr>
        <p:txBody>
          <a:bodyPr anchor="t" rtlCol="false" tIns="0" lIns="0" bIns="0" rIns="0">
            <a:spAutoFit/>
          </a:bodyPr>
          <a:lstStyle/>
          <a:p>
            <a:pPr algn="l">
              <a:lnSpc>
                <a:spcPts val="2659"/>
              </a:lnSpc>
              <a:spcBef>
                <a:spcPct val="0"/>
              </a:spcBef>
            </a:pPr>
            <a:r>
              <a:rPr lang="en-US" b="true" sz="1899">
                <a:solidFill>
                  <a:srgbClr val="000000"/>
                </a:solidFill>
                <a:latin typeface="Garet Bold"/>
                <a:ea typeface="Garet Bold"/>
                <a:cs typeface="Garet Bold"/>
                <a:sym typeface="Garet Bold"/>
              </a:rPr>
              <a:t>UNIVERSITAS SEBELAS MARET</a:t>
            </a:r>
          </a:p>
        </p:txBody>
      </p:sp>
      <p:sp>
        <p:nvSpPr>
          <p:cNvPr name="TextBox 9" id="9"/>
          <p:cNvSpPr txBox="true"/>
          <p:nvPr/>
        </p:nvSpPr>
        <p:spPr>
          <a:xfrm rot="0">
            <a:off x="8600505" y="2585295"/>
            <a:ext cx="8494193" cy="6480483"/>
          </a:xfrm>
          <a:prstGeom prst="rect">
            <a:avLst/>
          </a:prstGeom>
        </p:spPr>
        <p:txBody>
          <a:bodyPr anchor="t" rtlCol="false" tIns="0" lIns="0" bIns="0" rIns="0">
            <a:spAutoFit/>
          </a:bodyPr>
          <a:lstStyle/>
          <a:p>
            <a:pPr algn="just">
              <a:lnSpc>
                <a:spcPts val="4262"/>
              </a:lnSpc>
            </a:pPr>
            <a:r>
              <a:rPr lang="en-US" b="true" sz="3552" spc="35">
                <a:solidFill>
                  <a:srgbClr val="343434"/>
                </a:solidFill>
                <a:latin typeface="Gabriel Sans Condensed Bold"/>
                <a:ea typeface="Gabriel Sans Condensed Bold"/>
                <a:cs typeface="Gabriel Sans Condensed Bold"/>
                <a:sym typeface="Gabriel Sans Condensed Bold"/>
              </a:rPr>
              <a:t>B</a:t>
            </a:r>
            <a:r>
              <a:rPr lang="en-US" b="true" sz="3552" spc="35">
                <a:solidFill>
                  <a:srgbClr val="343434"/>
                </a:solidFill>
                <a:latin typeface="Gabriel Sans Condensed Bold"/>
                <a:ea typeface="Gabriel Sans Condensed Bold"/>
                <a:cs typeface="Gabriel Sans Condensed Bold"/>
                <a:sym typeface="Gabriel Sans Condensed Bold"/>
              </a:rPr>
              <a:t>adan usaha tidak berbadan hukum → Firma, CV, dan usaha perseorangan. Pemilik bertanggung jawab penuh atas utang usaha.</a:t>
            </a:r>
          </a:p>
          <a:p>
            <a:pPr algn="just">
              <a:lnSpc>
                <a:spcPts val="4262"/>
              </a:lnSpc>
            </a:pPr>
          </a:p>
          <a:p>
            <a:pPr algn="just">
              <a:lnSpc>
                <a:spcPts val="4262"/>
              </a:lnSpc>
            </a:pPr>
            <a:r>
              <a:rPr lang="en-US" b="true" sz="3552" spc="35">
                <a:solidFill>
                  <a:srgbClr val="343434"/>
                </a:solidFill>
                <a:latin typeface="Gabriel Sans Condensed Bold"/>
                <a:ea typeface="Gabriel Sans Condensed Bold"/>
                <a:cs typeface="Gabriel Sans Condensed Bold"/>
                <a:sym typeface="Gabriel Sans Condensed Bold"/>
              </a:rPr>
              <a:t>B</a:t>
            </a:r>
            <a:r>
              <a:rPr lang="en-US" b="true" sz="3552" spc="35">
                <a:solidFill>
                  <a:srgbClr val="343434"/>
                </a:solidFill>
                <a:latin typeface="Gabriel Sans Condensed Bold"/>
                <a:ea typeface="Gabriel Sans Condensed Bold"/>
                <a:cs typeface="Gabriel Sans Condensed Bold"/>
                <a:sym typeface="Gabriel Sans Condensed Bold"/>
              </a:rPr>
              <a:t>adan usaha berbadan </a:t>
            </a:r>
            <a:r>
              <a:rPr lang="en-US" b="true" sz="3552" spc="35">
                <a:solidFill>
                  <a:srgbClr val="343434"/>
                </a:solidFill>
                <a:latin typeface="Gabriel Sans Condensed Bold"/>
                <a:ea typeface="Gabriel Sans Condensed Bold"/>
                <a:cs typeface="Gabriel Sans Condensed Bold"/>
                <a:sym typeface="Gabriel Sans Condensed Bold"/>
              </a:rPr>
              <a:t>hukum →</a:t>
            </a:r>
            <a:r>
              <a:rPr lang="en-US" b="true" sz="3552" spc="35">
                <a:solidFill>
                  <a:srgbClr val="343434"/>
                </a:solidFill>
                <a:latin typeface="Gabriel Sans Condensed Bold"/>
                <a:ea typeface="Gabriel Sans Condensed Bold"/>
                <a:cs typeface="Gabriel Sans Condensed Bold"/>
                <a:sym typeface="Gabriel Sans Condensed Bold"/>
              </a:rPr>
              <a:t> PT, Koperasi, dan BUMN. Tanggung jawab pemilik terbatas pada modal yang disetorkan.</a:t>
            </a:r>
          </a:p>
          <a:p>
            <a:pPr algn="just">
              <a:lnSpc>
                <a:spcPts val="4262"/>
              </a:lnSpc>
            </a:pPr>
          </a:p>
          <a:p>
            <a:pPr algn="just">
              <a:lnSpc>
                <a:spcPts val="4262"/>
              </a:lnSpc>
            </a:pPr>
            <a:r>
              <a:rPr lang="en-US" b="true" sz="3552" spc="35">
                <a:solidFill>
                  <a:srgbClr val="343434"/>
                </a:solidFill>
                <a:latin typeface="Gabriel Sans Condensed Bold"/>
                <a:ea typeface="Gabriel Sans Condensed Bold"/>
                <a:cs typeface="Gabriel Sans Condensed Bold"/>
                <a:sym typeface="Gabriel Sans Condensed Bold"/>
              </a:rPr>
              <a:t>Setiap bentuk badan usaha memiliki kelebihan dan kekurangan tergan</a:t>
            </a:r>
            <a:r>
              <a:rPr lang="en-US" b="true" sz="3552" spc="35">
                <a:solidFill>
                  <a:srgbClr val="343434"/>
                </a:solidFill>
                <a:latin typeface="Gabriel Sans Condensed Bold"/>
                <a:ea typeface="Gabriel Sans Condensed Bold"/>
                <a:cs typeface="Gabriel Sans Condensed Bold"/>
                <a:sym typeface="Gabriel Sans Condensed Bold"/>
              </a:rPr>
              <a:t>tung pada skala bisnis d</a:t>
            </a:r>
            <a:r>
              <a:rPr lang="en-US" b="true" sz="3552" spc="35">
                <a:solidFill>
                  <a:srgbClr val="343434"/>
                </a:solidFill>
                <a:latin typeface="Gabriel Sans Condensed Bold"/>
                <a:ea typeface="Gabriel Sans Condensed Bold"/>
                <a:cs typeface="Gabriel Sans Condensed Bold"/>
                <a:sym typeface="Gabriel Sans Condensed Bold"/>
              </a:rPr>
              <a:t>an tingkat risiko yang ingin diambil oleh pemilik.</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CFAF8"/>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852343"/>
            <a:ext cx="573520" cy="352715"/>
          </a:xfrm>
          <a:custGeom>
            <a:avLst/>
            <a:gdLst/>
            <a:ahLst/>
            <a:cxnLst/>
            <a:rect r="r" b="b" t="t" l="l"/>
            <a:pathLst>
              <a:path h="352715" w="573520">
                <a:moveTo>
                  <a:pt x="0" y="0"/>
                </a:moveTo>
                <a:lnTo>
                  <a:pt x="573520" y="0"/>
                </a:lnTo>
                <a:lnTo>
                  <a:pt x="573520" y="352714"/>
                </a:lnTo>
                <a:lnTo>
                  <a:pt x="0" y="3527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2485323" y="6946103"/>
            <a:ext cx="7028045" cy="3131379"/>
          </a:xfrm>
          <a:custGeom>
            <a:avLst/>
            <a:gdLst/>
            <a:ahLst/>
            <a:cxnLst/>
            <a:rect r="r" b="b" t="t" l="l"/>
            <a:pathLst>
              <a:path h="3131379" w="7028045">
                <a:moveTo>
                  <a:pt x="0" y="0"/>
                </a:moveTo>
                <a:lnTo>
                  <a:pt x="7028046" y="0"/>
                </a:lnTo>
                <a:lnTo>
                  <a:pt x="7028046" y="3131378"/>
                </a:lnTo>
                <a:lnTo>
                  <a:pt x="0" y="3131378"/>
                </a:lnTo>
                <a:lnTo>
                  <a:pt x="0" y="0"/>
                </a:lnTo>
                <a:close/>
              </a:path>
            </a:pathLst>
          </a:custGeom>
          <a:blipFill>
            <a:blip r:embed="rId4">
              <a:extLst>
                <a:ext uri="{96DAC541-7B7A-43D3-8B79-37D633B846F1}">
                  <asvg:svgBlip xmlns:asvg="http://schemas.microsoft.com/office/drawing/2016/SVG/main" r:embed="rId5"/>
                </a:ext>
              </a:extLst>
            </a:blip>
            <a:stretch>
              <a:fillRect l="-41995" t="-38306" r="-235932" b="-37699"/>
            </a:stretch>
          </a:blipFill>
        </p:spPr>
      </p:sp>
      <p:grpSp>
        <p:nvGrpSpPr>
          <p:cNvPr name="Group 4" id="4"/>
          <p:cNvGrpSpPr/>
          <p:nvPr/>
        </p:nvGrpSpPr>
        <p:grpSpPr>
          <a:xfrm rot="0">
            <a:off x="1028700" y="1764789"/>
            <a:ext cx="4336128" cy="7352125"/>
            <a:chOff x="0" y="0"/>
            <a:chExt cx="671780" cy="1139036"/>
          </a:xfrm>
        </p:grpSpPr>
        <p:sp>
          <p:nvSpPr>
            <p:cNvPr name="Freeform 5" id="5"/>
            <p:cNvSpPr/>
            <p:nvPr/>
          </p:nvSpPr>
          <p:spPr>
            <a:xfrm flipH="false" flipV="false" rot="0">
              <a:off x="0" y="0"/>
              <a:ext cx="671780" cy="1139036"/>
            </a:xfrm>
            <a:custGeom>
              <a:avLst/>
              <a:gdLst/>
              <a:ahLst/>
              <a:cxnLst/>
              <a:rect r="r" b="b" t="t" l="l"/>
              <a:pathLst>
                <a:path h="1139036" w="671780">
                  <a:moveTo>
                    <a:pt x="0" y="0"/>
                  </a:moveTo>
                  <a:lnTo>
                    <a:pt x="671780" y="0"/>
                  </a:lnTo>
                  <a:lnTo>
                    <a:pt x="671780" y="1139036"/>
                  </a:lnTo>
                  <a:lnTo>
                    <a:pt x="0" y="1139036"/>
                  </a:lnTo>
                  <a:close/>
                </a:path>
              </a:pathLst>
            </a:custGeom>
            <a:blipFill>
              <a:blip r:embed="rId6"/>
              <a:stretch>
                <a:fillRect l="-34777" t="0" r="-34777" b="0"/>
              </a:stretch>
            </a:blipFill>
          </p:spPr>
        </p:sp>
      </p:grpSp>
      <p:sp>
        <p:nvSpPr>
          <p:cNvPr name="AutoShape 6" id="6"/>
          <p:cNvSpPr/>
          <p:nvPr/>
        </p:nvSpPr>
        <p:spPr>
          <a:xfrm>
            <a:off x="4597521" y="2820794"/>
            <a:ext cx="2047848" cy="0"/>
          </a:xfrm>
          <a:prstGeom prst="line">
            <a:avLst/>
          </a:prstGeom>
          <a:ln cap="flat" w="57150">
            <a:solidFill>
              <a:srgbClr val="FCD39E"/>
            </a:solidFill>
            <a:prstDash val="solid"/>
            <a:headEnd type="none" len="sm" w="sm"/>
            <a:tailEnd type="none" len="sm" w="sm"/>
          </a:ln>
        </p:spPr>
      </p:sp>
      <p:sp>
        <p:nvSpPr>
          <p:cNvPr name="TextBox 7" id="7"/>
          <p:cNvSpPr txBox="true"/>
          <p:nvPr/>
        </p:nvSpPr>
        <p:spPr>
          <a:xfrm rot="0">
            <a:off x="5621445" y="5086350"/>
            <a:ext cx="11637855" cy="4086225"/>
          </a:xfrm>
          <a:prstGeom prst="rect">
            <a:avLst/>
          </a:prstGeom>
        </p:spPr>
        <p:txBody>
          <a:bodyPr anchor="t" rtlCol="false" tIns="0" lIns="0" bIns="0" rIns="0">
            <a:spAutoFit/>
          </a:bodyPr>
          <a:lstStyle/>
          <a:p>
            <a:pPr algn="l">
              <a:lnSpc>
                <a:spcPts val="3599"/>
              </a:lnSpc>
            </a:pPr>
            <a:r>
              <a:rPr lang="en-US" sz="2999" spc="29" b="true">
                <a:solidFill>
                  <a:srgbClr val="343434"/>
                </a:solidFill>
                <a:latin typeface="Gabriel Sans Condensed Bold"/>
                <a:ea typeface="Gabriel Sans Condensed Bold"/>
                <a:cs typeface="Gabriel Sans Condensed Bold"/>
                <a:sym typeface="Gabriel Sans Condensed Bold"/>
              </a:rPr>
              <a:t>1. Perusahaan Perseorangan</a:t>
            </a:r>
          </a:p>
          <a:p>
            <a:pPr algn="l">
              <a:lnSpc>
                <a:spcPts val="3599"/>
              </a:lnSpc>
            </a:pPr>
          </a:p>
          <a:p>
            <a:pPr algn="l" marL="647698" indent="-323849" lvl="1">
              <a:lnSpc>
                <a:spcPts val="3599"/>
              </a:lnSpc>
              <a:buFont typeface="Arial"/>
              <a:buChar char="•"/>
            </a:pPr>
            <a:r>
              <a:rPr lang="en-US" sz="2999" spc="29">
                <a:solidFill>
                  <a:srgbClr val="343434"/>
                </a:solidFill>
                <a:latin typeface="Gabriel Sans Condensed"/>
                <a:ea typeface="Gabriel Sans Condensed"/>
                <a:cs typeface="Gabriel Sans Condensed"/>
                <a:sym typeface="Gabriel Sans Condensed"/>
              </a:rPr>
              <a:t>Dimiliki dan dijalankan oleh satu orang.</a:t>
            </a:r>
          </a:p>
          <a:p>
            <a:pPr algn="l" marL="647698" indent="-323849" lvl="1">
              <a:lnSpc>
                <a:spcPts val="3599"/>
              </a:lnSpc>
              <a:buFont typeface="Arial"/>
              <a:buChar char="•"/>
            </a:pPr>
            <a:r>
              <a:rPr lang="en-US" sz="2999" spc="29">
                <a:solidFill>
                  <a:srgbClr val="343434"/>
                </a:solidFill>
                <a:latin typeface="Gabriel Sans Condensed"/>
                <a:ea typeface="Gabriel Sans Condensed"/>
                <a:cs typeface="Gabriel Sans Condensed"/>
                <a:sym typeface="Gabriel Sans Condensed"/>
              </a:rPr>
              <a:t>Tidak memiliki pemisahan antara kekayaan pribadi dan usaha.</a:t>
            </a:r>
          </a:p>
          <a:p>
            <a:pPr algn="l" marL="647698" indent="-323849" lvl="1">
              <a:lnSpc>
                <a:spcPts val="3599"/>
              </a:lnSpc>
              <a:buFont typeface="Arial"/>
              <a:buChar char="•"/>
            </a:pPr>
            <a:r>
              <a:rPr lang="en-US" sz="2999" spc="29">
                <a:solidFill>
                  <a:srgbClr val="343434"/>
                </a:solidFill>
                <a:latin typeface="Gabriel Sans Condensed"/>
                <a:ea typeface="Gabriel Sans Condensed"/>
                <a:cs typeface="Gabriel Sans Condensed"/>
                <a:sym typeface="Gabriel Sans Condensed"/>
              </a:rPr>
              <a:t>Pemilik bertanggung jawab penuh atas utang usaha.</a:t>
            </a:r>
          </a:p>
          <a:p>
            <a:pPr algn="l" marL="647698" indent="-323849" lvl="1">
              <a:lnSpc>
                <a:spcPts val="3599"/>
              </a:lnSpc>
              <a:buFont typeface="Arial"/>
              <a:buChar char="•"/>
            </a:pPr>
            <a:r>
              <a:rPr lang="en-US" sz="2999" spc="29">
                <a:solidFill>
                  <a:srgbClr val="343434"/>
                </a:solidFill>
                <a:latin typeface="Gabriel Sans Condensed"/>
                <a:ea typeface="Gabriel Sans Condensed"/>
                <a:cs typeface="Gabriel Sans Condensed"/>
                <a:sym typeface="Gabriel Sans Condensed"/>
              </a:rPr>
              <a:t>Umumnya digunakan untuk usaha kecil dan menengah (UMKM).</a:t>
            </a:r>
          </a:p>
          <a:p>
            <a:pPr algn="l">
              <a:lnSpc>
                <a:spcPts val="3599"/>
              </a:lnSpc>
            </a:pPr>
          </a:p>
          <a:p>
            <a:pPr algn="l">
              <a:lnSpc>
                <a:spcPts val="3599"/>
              </a:lnSpc>
            </a:pPr>
            <a:r>
              <a:rPr lang="en-US" sz="2999" spc="29">
                <a:solidFill>
                  <a:srgbClr val="343434"/>
                </a:solidFill>
                <a:latin typeface="Gabriel Sans Condensed"/>
                <a:ea typeface="Gabriel Sans Condensed"/>
                <a:cs typeface="Gabriel Sans Condensed"/>
                <a:sym typeface="Gabriel Sans Condensed"/>
              </a:rPr>
              <a:t>Contoh: Warung makan, toko kelontong, usaha online kecil.</a:t>
            </a:r>
          </a:p>
          <a:p>
            <a:pPr algn="l">
              <a:lnSpc>
                <a:spcPts val="3599"/>
              </a:lnSpc>
            </a:pPr>
          </a:p>
        </p:txBody>
      </p:sp>
      <p:sp>
        <p:nvSpPr>
          <p:cNvPr name="Freeform 8" id="8"/>
          <p:cNvSpPr/>
          <p:nvPr/>
        </p:nvSpPr>
        <p:spPr>
          <a:xfrm flipH="false" flipV="false" rot="-5400000">
            <a:off x="16149841" y="10025797"/>
            <a:ext cx="1534994" cy="683924"/>
          </a:xfrm>
          <a:custGeom>
            <a:avLst/>
            <a:gdLst/>
            <a:ahLst/>
            <a:cxnLst/>
            <a:rect r="r" b="b" t="t" l="l"/>
            <a:pathLst>
              <a:path h="683924" w="1534994">
                <a:moveTo>
                  <a:pt x="0" y="0"/>
                </a:moveTo>
                <a:lnTo>
                  <a:pt x="1534994" y="0"/>
                </a:lnTo>
                <a:lnTo>
                  <a:pt x="1534994" y="683924"/>
                </a:lnTo>
                <a:lnTo>
                  <a:pt x="0" y="683924"/>
                </a:lnTo>
                <a:lnTo>
                  <a:pt x="0" y="0"/>
                </a:lnTo>
                <a:close/>
              </a:path>
            </a:pathLst>
          </a:custGeom>
          <a:blipFill>
            <a:blip r:embed="rId7">
              <a:extLst>
                <a:ext uri="{96DAC541-7B7A-43D3-8B79-37D633B846F1}">
                  <asvg:svgBlip xmlns:asvg="http://schemas.microsoft.com/office/drawing/2016/SVG/main" r:embed="rId8"/>
                </a:ext>
              </a:extLst>
            </a:blip>
            <a:stretch>
              <a:fillRect l="-41995" t="-38306" r="-235932" b="-37699"/>
            </a:stretch>
          </a:blipFill>
        </p:spPr>
      </p:sp>
      <p:sp>
        <p:nvSpPr>
          <p:cNvPr name="Freeform 9" id="9"/>
          <p:cNvSpPr/>
          <p:nvPr/>
        </p:nvSpPr>
        <p:spPr>
          <a:xfrm flipH="false" flipV="false" rot="0">
            <a:off x="16575376" y="8916338"/>
            <a:ext cx="683924" cy="683924"/>
          </a:xfrm>
          <a:custGeom>
            <a:avLst/>
            <a:gdLst/>
            <a:ahLst/>
            <a:cxnLst/>
            <a:rect r="r" b="b" t="t" l="l"/>
            <a:pathLst>
              <a:path h="683924" w="683924">
                <a:moveTo>
                  <a:pt x="0" y="0"/>
                </a:moveTo>
                <a:lnTo>
                  <a:pt x="683924" y="0"/>
                </a:lnTo>
                <a:lnTo>
                  <a:pt x="683924" y="683924"/>
                </a:lnTo>
                <a:lnTo>
                  <a:pt x="0" y="68392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709318" y="754380"/>
            <a:ext cx="3380644" cy="453390"/>
          </a:xfrm>
          <a:prstGeom prst="rect">
            <a:avLst/>
          </a:prstGeom>
        </p:spPr>
        <p:txBody>
          <a:bodyPr anchor="t" rtlCol="false" tIns="0" lIns="0" bIns="0" rIns="0">
            <a:spAutoFit/>
          </a:bodyPr>
          <a:lstStyle/>
          <a:p>
            <a:pPr algn="l">
              <a:lnSpc>
                <a:spcPts val="3360"/>
              </a:lnSpc>
            </a:pPr>
            <a:r>
              <a:rPr lang="en-US" sz="2400">
                <a:solidFill>
                  <a:srgbClr val="343434"/>
                </a:solidFill>
                <a:latin typeface="Gabriel Sans Condensed"/>
                <a:ea typeface="Gabriel Sans Condensed"/>
                <a:cs typeface="Gabriel Sans Condensed"/>
                <a:sym typeface="Gabriel Sans Condensed"/>
              </a:rPr>
              <a:t>Universitas Rimberio</a:t>
            </a:r>
          </a:p>
        </p:txBody>
      </p:sp>
      <p:sp>
        <p:nvSpPr>
          <p:cNvPr name="TextBox 11" id="11"/>
          <p:cNvSpPr txBox="true"/>
          <p:nvPr/>
        </p:nvSpPr>
        <p:spPr>
          <a:xfrm rot="0">
            <a:off x="13932996" y="754380"/>
            <a:ext cx="3326304" cy="453390"/>
          </a:xfrm>
          <a:prstGeom prst="rect">
            <a:avLst/>
          </a:prstGeom>
        </p:spPr>
        <p:txBody>
          <a:bodyPr anchor="t" rtlCol="false" tIns="0" lIns="0" bIns="0" rIns="0">
            <a:spAutoFit/>
          </a:bodyPr>
          <a:lstStyle/>
          <a:p>
            <a:pPr algn="r">
              <a:lnSpc>
                <a:spcPts val="3360"/>
              </a:lnSpc>
            </a:pPr>
            <a:r>
              <a:rPr lang="en-US" sz="2400" b="true">
                <a:solidFill>
                  <a:srgbClr val="343434"/>
                </a:solidFill>
                <a:latin typeface="Gabriel Sans Condensed Bold"/>
                <a:ea typeface="Gabriel Sans Condensed Bold"/>
                <a:cs typeface="Gabriel Sans Condensed Bold"/>
                <a:sym typeface="Gabriel Sans Condensed Bold"/>
              </a:rPr>
              <a:t>Oleh: Muhammad Patel</a:t>
            </a:r>
          </a:p>
        </p:txBody>
      </p:sp>
      <p:sp>
        <p:nvSpPr>
          <p:cNvPr name="TextBox 12" id="12"/>
          <p:cNvSpPr txBox="true"/>
          <p:nvPr/>
        </p:nvSpPr>
        <p:spPr>
          <a:xfrm rot="0">
            <a:off x="5621445" y="1573654"/>
            <a:ext cx="10336004" cy="2360930"/>
          </a:xfrm>
          <a:prstGeom prst="rect">
            <a:avLst/>
          </a:prstGeom>
        </p:spPr>
        <p:txBody>
          <a:bodyPr anchor="t" rtlCol="false" tIns="0" lIns="0" bIns="0" rIns="0">
            <a:spAutoFit/>
          </a:bodyPr>
          <a:lstStyle/>
          <a:p>
            <a:pPr algn="l">
              <a:lnSpc>
                <a:spcPts val="9519"/>
              </a:lnSpc>
            </a:pPr>
            <a:r>
              <a:rPr lang="en-US" sz="6799" b="true">
                <a:solidFill>
                  <a:srgbClr val="22445A"/>
                </a:solidFill>
                <a:latin typeface="Open Sans Condensed Ultra-Bold"/>
                <a:ea typeface="Open Sans Condensed Ultra-Bold"/>
                <a:cs typeface="Open Sans Condensed Ultra-Bold"/>
                <a:sym typeface="Open Sans Condensed Ultra-Bold"/>
              </a:rPr>
              <a:t>Macam-Macam Bentuk Badan Usaha di Indonesia</a:t>
            </a:r>
          </a:p>
        </p:txBody>
      </p:sp>
      <p:sp>
        <p:nvSpPr>
          <p:cNvPr name="TextBox 13" id="13"/>
          <p:cNvSpPr txBox="true"/>
          <p:nvPr/>
        </p:nvSpPr>
        <p:spPr>
          <a:xfrm rot="0">
            <a:off x="5621445" y="4010025"/>
            <a:ext cx="10751030" cy="771525"/>
          </a:xfrm>
          <a:prstGeom prst="rect">
            <a:avLst/>
          </a:prstGeom>
        </p:spPr>
        <p:txBody>
          <a:bodyPr anchor="t" rtlCol="false" tIns="0" lIns="0" bIns="0" rIns="0">
            <a:spAutoFit/>
          </a:bodyPr>
          <a:lstStyle/>
          <a:p>
            <a:pPr algn="l">
              <a:lnSpc>
                <a:spcPts val="2880"/>
              </a:lnSpc>
            </a:pPr>
            <a:r>
              <a:rPr lang="en-US" b="true" sz="2400" spc="24">
                <a:solidFill>
                  <a:srgbClr val="58969C"/>
                </a:solidFill>
                <a:latin typeface="Gabriel Sans Condensed Bold"/>
                <a:ea typeface="Gabriel Sans Condensed Bold"/>
                <a:cs typeface="Gabriel Sans Condensed Bold"/>
                <a:sym typeface="Gabriel Sans Condensed Bold"/>
              </a:rPr>
              <a:t>BADAN USAHA DI INDONESIA DAPAT BERBENTUK BADAN USAHA TIDAK BERBADAN HUKUM DAN BADAN USAHA BERBADAN HUKUM. </a:t>
            </a:r>
          </a:p>
        </p:txBody>
      </p:sp>
      <p:sp>
        <p:nvSpPr>
          <p:cNvPr name="TextBox 14" id="14"/>
          <p:cNvSpPr txBox="true"/>
          <p:nvPr/>
        </p:nvSpPr>
        <p:spPr>
          <a:xfrm rot="0">
            <a:off x="16575376" y="9068887"/>
            <a:ext cx="683924" cy="360239"/>
          </a:xfrm>
          <a:prstGeom prst="rect">
            <a:avLst/>
          </a:prstGeom>
        </p:spPr>
        <p:txBody>
          <a:bodyPr anchor="t" rtlCol="false" tIns="0" lIns="0" bIns="0" rIns="0">
            <a:spAutoFit/>
          </a:bodyPr>
          <a:lstStyle/>
          <a:p>
            <a:pPr algn="ctr">
              <a:lnSpc>
                <a:spcPts val="2664"/>
              </a:lnSpc>
            </a:pPr>
            <a:r>
              <a:rPr lang="en-US" sz="1903" b="true">
                <a:solidFill>
                  <a:srgbClr val="343434"/>
                </a:solidFill>
                <a:latin typeface="Gabriel Sans Condensed Bold"/>
                <a:ea typeface="Gabriel Sans Condensed Bold"/>
                <a:cs typeface="Gabriel Sans Condensed Bold"/>
                <a:sym typeface="Gabriel Sans Condensed Bold"/>
              </a:rPr>
              <a:t>07</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CFAF8"/>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852343"/>
            <a:ext cx="573520" cy="352715"/>
          </a:xfrm>
          <a:custGeom>
            <a:avLst/>
            <a:gdLst/>
            <a:ahLst/>
            <a:cxnLst/>
            <a:rect r="r" b="b" t="t" l="l"/>
            <a:pathLst>
              <a:path h="352715" w="573520">
                <a:moveTo>
                  <a:pt x="0" y="0"/>
                </a:moveTo>
                <a:lnTo>
                  <a:pt x="573520" y="0"/>
                </a:lnTo>
                <a:lnTo>
                  <a:pt x="573520" y="352714"/>
                </a:lnTo>
                <a:lnTo>
                  <a:pt x="0" y="3527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286891" y="852343"/>
            <a:ext cx="8527988" cy="8314789"/>
          </a:xfrm>
          <a:custGeom>
            <a:avLst/>
            <a:gdLst/>
            <a:ahLst/>
            <a:cxnLst/>
            <a:rect r="r" b="b" t="t" l="l"/>
            <a:pathLst>
              <a:path h="8314789" w="8527988">
                <a:moveTo>
                  <a:pt x="0" y="0"/>
                </a:moveTo>
                <a:lnTo>
                  <a:pt x="8527988" y="0"/>
                </a:lnTo>
                <a:lnTo>
                  <a:pt x="8527988" y="8314788"/>
                </a:lnTo>
                <a:lnTo>
                  <a:pt x="0" y="8314788"/>
                </a:lnTo>
                <a:lnTo>
                  <a:pt x="0" y="0"/>
                </a:lnTo>
                <a:close/>
              </a:path>
            </a:pathLst>
          </a:custGeom>
          <a:blipFill>
            <a:blip r:embed="rId4">
              <a:alphaModFix amt="31999"/>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15957175" y="-151875"/>
            <a:ext cx="1534994" cy="683924"/>
          </a:xfrm>
          <a:custGeom>
            <a:avLst/>
            <a:gdLst/>
            <a:ahLst/>
            <a:cxnLst/>
            <a:rect r="r" b="b" t="t" l="l"/>
            <a:pathLst>
              <a:path h="683924" w="1534994">
                <a:moveTo>
                  <a:pt x="0" y="0"/>
                </a:moveTo>
                <a:lnTo>
                  <a:pt x="1534994" y="0"/>
                </a:lnTo>
                <a:lnTo>
                  <a:pt x="1534994" y="683924"/>
                </a:lnTo>
                <a:lnTo>
                  <a:pt x="0" y="683924"/>
                </a:lnTo>
                <a:lnTo>
                  <a:pt x="0" y="0"/>
                </a:lnTo>
                <a:close/>
              </a:path>
            </a:pathLst>
          </a:custGeom>
          <a:blipFill>
            <a:blip r:embed="rId6">
              <a:extLst>
                <a:ext uri="{96DAC541-7B7A-43D3-8B79-37D633B846F1}">
                  <asvg:svgBlip xmlns:asvg="http://schemas.microsoft.com/office/drawing/2016/SVG/main" r:embed="rId7"/>
                </a:ext>
              </a:extLst>
            </a:blip>
            <a:stretch>
              <a:fillRect l="-41995" t="-38306" r="-235932" b="-37699"/>
            </a:stretch>
          </a:blipFill>
        </p:spPr>
      </p:sp>
      <p:sp>
        <p:nvSpPr>
          <p:cNvPr name="Freeform 5" id="5"/>
          <p:cNvSpPr/>
          <p:nvPr/>
        </p:nvSpPr>
        <p:spPr>
          <a:xfrm flipH="false" flipV="false" rot="-10800000">
            <a:off x="16382710" y="957584"/>
            <a:ext cx="683924" cy="683924"/>
          </a:xfrm>
          <a:custGeom>
            <a:avLst/>
            <a:gdLst/>
            <a:ahLst/>
            <a:cxnLst/>
            <a:rect r="r" b="b" t="t" l="l"/>
            <a:pathLst>
              <a:path h="683924" w="683924">
                <a:moveTo>
                  <a:pt x="0" y="0"/>
                </a:moveTo>
                <a:lnTo>
                  <a:pt x="683924" y="0"/>
                </a:lnTo>
                <a:lnTo>
                  <a:pt x="683924" y="683924"/>
                </a:lnTo>
                <a:lnTo>
                  <a:pt x="0" y="6839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0" y="1207770"/>
            <a:ext cx="8108491" cy="8557774"/>
          </a:xfrm>
          <a:custGeom>
            <a:avLst/>
            <a:gdLst/>
            <a:ahLst/>
            <a:cxnLst/>
            <a:rect r="r" b="b" t="t" l="l"/>
            <a:pathLst>
              <a:path h="8557774" w="8108491">
                <a:moveTo>
                  <a:pt x="0" y="0"/>
                </a:moveTo>
                <a:lnTo>
                  <a:pt x="8108491" y="0"/>
                </a:lnTo>
                <a:lnTo>
                  <a:pt x="8108491" y="8557774"/>
                </a:lnTo>
                <a:lnTo>
                  <a:pt x="0" y="8557774"/>
                </a:lnTo>
                <a:lnTo>
                  <a:pt x="0" y="0"/>
                </a:lnTo>
                <a:close/>
              </a:path>
            </a:pathLst>
          </a:custGeom>
          <a:blipFill>
            <a:blip r:embed="rId10">
              <a:alphaModFix amt="41000"/>
              <a:extLst>
                <a:ext uri="{96DAC541-7B7A-43D3-8B79-37D633B846F1}">
                  <asvg:svgBlip xmlns:asvg="http://schemas.microsoft.com/office/drawing/2016/SVG/main" r:embed="rId11"/>
                </a:ext>
              </a:extLst>
            </a:blip>
            <a:stretch>
              <a:fillRect l="0" t="0" r="0" b="0"/>
            </a:stretch>
          </a:blipFill>
        </p:spPr>
      </p:sp>
      <p:grpSp>
        <p:nvGrpSpPr>
          <p:cNvPr name="Group 7" id="7"/>
          <p:cNvGrpSpPr/>
          <p:nvPr/>
        </p:nvGrpSpPr>
        <p:grpSpPr>
          <a:xfrm rot="0">
            <a:off x="1027585" y="2583848"/>
            <a:ext cx="4909293" cy="6899252"/>
            <a:chOff x="0" y="0"/>
            <a:chExt cx="1292983" cy="1817087"/>
          </a:xfrm>
        </p:grpSpPr>
        <p:sp>
          <p:nvSpPr>
            <p:cNvPr name="Freeform 8" id="8"/>
            <p:cNvSpPr/>
            <p:nvPr/>
          </p:nvSpPr>
          <p:spPr>
            <a:xfrm flipH="false" flipV="false" rot="0">
              <a:off x="0" y="0"/>
              <a:ext cx="1292983" cy="1817087"/>
            </a:xfrm>
            <a:custGeom>
              <a:avLst/>
              <a:gdLst/>
              <a:ahLst/>
              <a:cxnLst/>
              <a:rect r="r" b="b" t="t" l="l"/>
              <a:pathLst>
                <a:path h="1817087" w="1292983">
                  <a:moveTo>
                    <a:pt x="79835" y="0"/>
                  </a:moveTo>
                  <a:lnTo>
                    <a:pt x="1213147" y="0"/>
                  </a:lnTo>
                  <a:cubicBezTo>
                    <a:pt x="1234321" y="0"/>
                    <a:pt x="1254627" y="8411"/>
                    <a:pt x="1269599" y="23383"/>
                  </a:cubicBezTo>
                  <a:cubicBezTo>
                    <a:pt x="1284571" y="38355"/>
                    <a:pt x="1292983" y="58662"/>
                    <a:pt x="1292983" y="79835"/>
                  </a:cubicBezTo>
                  <a:lnTo>
                    <a:pt x="1292983" y="1737252"/>
                  </a:lnTo>
                  <a:cubicBezTo>
                    <a:pt x="1292983" y="1758425"/>
                    <a:pt x="1284571" y="1778732"/>
                    <a:pt x="1269599" y="1793703"/>
                  </a:cubicBezTo>
                  <a:cubicBezTo>
                    <a:pt x="1254627" y="1808676"/>
                    <a:pt x="1234321" y="1817087"/>
                    <a:pt x="1213147" y="1817087"/>
                  </a:cubicBezTo>
                  <a:lnTo>
                    <a:pt x="79835" y="1817087"/>
                  </a:lnTo>
                  <a:cubicBezTo>
                    <a:pt x="58662" y="1817087"/>
                    <a:pt x="38355" y="1808676"/>
                    <a:pt x="23383" y="1793703"/>
                  </a:cubicBezTo>
                  <a:cubicBezTo>
                    <a:pt x="8411" y="1778732"/>
                    <a:pt x="0" y="1758425"/>
                    <a:pt x="0" y="1737252"/>
                  </a:cubicBezTo>
                  <a:lnTo>
                    <a:pt x="0" y="79835"/>
                  </a:lnTo>
                  <a:cubicBezTo>
                    <a:pt x="0" y="58662"/>
                    <a:pt x="8411" y="38355"/>
                    <a:pt x="23383" y="23383"/>
                  </a:cubicBezTo>
                  <a:cubicBezTo>
                    <a:pt x="38355" y="8411"/>
                    <a:pt x="58662" y="0"/>
                    <a:pt x="79835" y="0"/>
                  </a:cubicBezTo>
                  <a:close/>
                </a:path>
              </a:pathLst>
            </a:custGeom>
            <a:solidFill>
              <a:srgbClr val="22445A"/>
            </a:solidFill>
          </p:spPr>
        </p:sp>
        <p:sp>
          <p:nvSpPr>
            <p:cNvPr name="TextBox 9" id="9"/>
            <p:cNvSpPr txBox="true"/>
            <p:nvPr/>
          </p:nvSpPr>
          <p:spPr>
            <a:xfrm>
              <a:off x="0" y="-95250"/>
              <a:ext cx="1292983" cy="1912337"/>
            </a:xfrm>
            <a:prstGeom prst="rect">
              <a:avLst/>
            </a:prstGeom>
          </p:spPr>
          <p:txBody>
            <a:bodyPr anchor="ctr" rtlCol="false" tIns="50800" lIns="50800" bIns="50800" rIns="50800"/>
            <a:lstStyle/>
            <a:p>
              <a:pPr algn="ctr">
                <a:lnSpc>
                  <a:spcPts val="3360"/>
                </a:lnSpc>
              </a:pPr>
            </a:p>
          </p:txBody>
        </p:sp>
      </p:grpSp>
      <p:grpSp>
        <p:nvGrpSpPr>
          <p:cNvPr name="Group 10" id="10"/>
          <p:cNvGrpSpPr/>
          <p:nvPr/>
        </p:nvGrpSpPr>
        <p:grpSpPr>
          <a:xfrm rot="0">
            <a:off x="6689091" y="2529874"/>
            <a:ext cx="4909293" cy="6899252"/>
            <a:chOff x="0" y="0"/>
            <a:chExt cx="1292983" cy="1817087"/>
          </a:xfrm>
        </p:grpSpPr>
        <p:sp>
          <p:nvSpPr>
            <p:cNvPr name="Freeform 11" id="11"/>
            <p:cNvSpPr/>
            <p:nvPr/>
          </p:nvSpPr>
          <p:spPr>
            <a:xfrm flipH="false" flipV="false" rot="0">
              <a:off x="0" y="0"/>
              <a:ext cx="1292983" cy="1817087"/>
            </a:xfrm>
            <a:custGeom>
              <a:avLst/>
              <a:gdLst/>
              <a:ahLst/>
              <a:cxnLst/>
              <a:rect r="r" b="b" t="t" l="l"/>
              <a:pathLst>
                <a:path h="1817087" w="1292983">
                  <a:moveTo>
                    <a:pt x="79835" y="0"/>
                  </a:moveTo>
                  <a:lnTo>
                    <a:pt x="1213147" y="0"/>
                  </a:lnTo>
                  <a:cubicBezTo>
                    <a:pt x="1234321" y="0"/>
                    <a:pt x="1254627" y="8411"/>
                    <a:pt x="1269599" y="23383"/>
                  </a:cubicBezTo>
                  <a:cubicBezTo>
                    <a:pt x="1284571" y="38355"/>
                    <a:pt x="1292983" y="58662"/>
                    <a:pt x="1292983" y="79835"/>
                  </a:cubicBezTo>
                  <a:lnTo>
                    <a:pt x="1292983" y="1737252"/>
                  </a:lnTo>
                  <a:cubicBezTo>
                    <a:pt x="1292983" y="1758425"/>
                    <a:pt x="1284571" y="1778732"/>
                    <a:pt x="1269599" y="1793703"/>
                  </a:cubicBezTo>
                  <a:cubicBezTo>
                    <a:pt x="1254627" y="1808676"/>
                    <a:pt x="1234321" y="1817087"/>
                    <a:pt x="1213147" y="1817087"/>
                  </a:cubicBezTo>
                  <a:lnTo>
                    <a:pt x="79835" y="1817087"/>
                  </a:lnTo>
                  <a:cubicBezTo>
                    <a:pt x="58662" y="1817087"/>
                    <a:pt x="38355" y="1808676"/>
                    <a:pt x="23383" y="1793703"/>
                  </a:cubicBezTo>
                  <a:cubicBezTo>
                    <a:pt x="8411" y="1778732"/>
                    <a:pt x="0" y="1758425"/>
                    <a:pt x="0" y="1737252"/>
                  </a:cubicBezTo>
                  <a:lnTo>
                    <a:pt x="0" y="79835"/>
                  </a:lnTo>
                  <a:cubicBezTo>
                    <a:pt x="0" y="58662"/>
                    <a:pt x="8411" y="38355"/>
                    <a:pt x="23383" y="23383"/>
                  </a:cubicBezTo>
                  <a:cubicBezTo>
                    <a:pt x="38355" y="8411"/>
                    <a:pt x="58662" y="0"/>
                    <a:pt x="79835" y="0"/>
                  </a:cubicBezTo>
                  <a:close/>
                </a:path>
              </a:pathLst>
            </a:custGeom>
            <a:solidFill>
              <a:srgbClr val="22445A"/>
            </a:solidFill>
          </p:spPr>
        </p:sp>
        <p:sp>
          <p:nvSpPr>
            <p:cNvPr name="TextBox 12" id="12"/>
            <p:cNvSpPr txBox="true"/>
            <p:nvPr/>
          </p:nvSpPr>
          <p:spPr>
            <a:xfrm>
              <a:off x="0" y="-95250"/>
              <a:ext cx="1292983" cy="1912337"/>
            </a:xfrm>
            <a:prstGeom prst="rect">
              <a:avLst/>
            </a:prstGeom>
          </p:spPr>
          <p:txBody>
            <a:bodyPr anchor="ctr" rtlCol="false" tIns="50800" lIns="50800" bIns="50800" rIns="50800"/>
            <a:lstStyle/>
            <a:p>
              <a:pPr algn="ctr">
                <a:lnSpc>
                  <a:spcPts val="3360"/>
                </a:lnSpc>
              </a:pPr>
            </a:p>
          </p:txBody>
        </p:sp>
      </p:grpSp>
      <p:sp>
        <p:nvSpPr>
          <p:cNvPr name="TextBox 13" id="13"/>
          <p:cNvSpPr txBox="true"/>
          <p:nvPr/>
        </p:nvSpPr>
        <p:spPr>
          <a:xfrm rot="0">
            <a:off x="7161612" y="3552201"/>
            <a:ext cx="3926629" cy="5715000"/>
          </a:xfrm>
          <a:prstGeom prst="rect">
            <a:avLst/>
          </a:prstGeom>
        </p:spPr>
        <p:txBody>
          <a:bodyPr anchor="t" rtlCol="false" tIns="0" lIns="0" bIns="0" rIns="0">
            <a:spAutoFit/>
          </a:bodyPr>
          <a:lstStyle/>
          <a:p>
            <a:pPr algn="ctr">
              <a:lnSpc>
                <a:spcPts val="2640"/>
              </a:lnSpc>
            </a:pPr>
            <a:r>
              <a:rPr lang="en-US" sz="2200" spc="22">
                <a:solidFill>
                  <a:srgbClr val="FFFFFE"/>
                </a:solidFill>
                <a:latin typeface="Gabriel Sans Condensed"/>
                <a:ea typeface="Gabriel Sans Condensed"/>
                <a:cs typeface="Gabriel Sans Condensed"/>
                <a:sym typeface="Gabriel Sans Condensed"/>
              </a:rPr>
              <a:t>Persekutuan antara dua orang atau lebih yang menjalankan usaha dengan satu nama bersama.</a:t>
            </a:r>
          </a:p>
          <a:p>
            <a:pPr algn="ctr">
              <a:lnSpc>
                <a:spcPts val="2640"/>
              </a:lnSpc>
            </a:pPr>
          </a:p>
          <a:p>
            <a:pPr algn="ctr">
              <a:lnSpc>
                <a:spcPts val="2640"/>
              </a:lnSpc>
            </a:pPr>
            <a:r>
              <a:rPr lang="en-US" sz="2200" spc="22">
                <a:solidFill>
                  <a:srgbClr val="FFFFFE"/>
                </a:solidFill>
                <a:latin typeface="Gabriel Sans Condensed"/>
                <a:ea typeface="Gabriel Sans Condensed"/>
                <a:cs typeface="Gabriel Sans Condensed"/>
                <a:sym typeface="Gabriel Sans Condensed"/>
              </a:rPr>
              <a:t>Setiap anggota firma bertanggung jawab penuh atas utang perusahaan.</a:t>
            </a:r>
          </a:p>
          <a:p>
            <a:pPr algn="ctr">
              <a:lnSpc>
                <a:spcPts val="2640"/>
              </a:lnSpc>
            </a:pPr>
          </a:p>
          <a:p>
            <a:pPr algn="ctr">
              <a:lnSpc>
                <a:spcPts val="2640"/>
              </a:lnSpc>
            </a:pPr>
            <a:r>
              <a:rPr lang="en-US" sz="2200" spc="22">
                <a:solidFill>
                  <a:srgbClr val="FFFFFE"/>
                </a:solidFill>
                <a:latin typeface="Gabriel Sans Condensed"/>
                <a:ea typeface="Gabriel Sans Condensed"/>
                <a:cs typeface="Gabriel Sans Condensed"/>
                <a:sym typeface="Gabriel Sans Condensed"/>
              </a:rPr>
              <a:t>Keputusan yang dibuat oleh satu sekutu mengikat sekutu lainnya.</a:t>
            </a:r>
          </a:p>
          <a:p>
            <a:pPr algn="ctr">
              <a:lnSpc>
                <a:spcPts val="2640"/>
              </a:lnSpc>
            </a:pPr>
          </a:p>
          <a:p>
            <a:pPr algn="ctr">
              <a:lnSpc>
                <a:spcPts val="2640"/>
              </a:lnSpc>
            </a:pPr>
            <a:r>
              <a:rPr lang="en-US" sz="2200" spc="22">
                <a:solidFill>
                  <a:srgbClr val="FFFFFE"/>
                </a:solidFill>
                <a:latin typeface="Gabriel Sans Condensed"/>
                <a:ea typeface="Gabriel Sans Condensed"/>
                <a:cs typeface="Gabriel Sans Condensed"/>
                <a:sym typeface="Gabriel Sans Condensed"/>
              </a:rPr>
              <a:t>Diatur dalam KUHD Pasal 16-35.</a:t>
            </a:r>
          </a:p>
          <a:p>
            <a:pPr algn="ctr">
              <a:lnSpc>
                <a:spcPts val="2640"/>
              </a:lnSpc>
            </a:pPr>
          </a:p>
          <a:p>
            <a:pPr algn="ctr">
              <a:lnSpc>
                <a:spcPts val="2640"/>
              </a:lnSpc>
            </a:pPr>
            <a:r>
              <a:rPr lang="en-US" sz="2200" spc="22">
                <a:solidFill>
                  <a:srgbClr val="FFFFFE"/>
                </a:solidFill>
                <a:latin typeface="Gabriel Sans Condensed"/>
                <a:ea typeface="Gabriel Sans Condensed"/>
                <a:cs typeface="Gabriel Sans Condensed"/>
                <a:sym typeface="Gabriel Sans Condensed"/>
              </a:rPr>
              <a:t>Contoh: Firma hukum, firma akuntansi</a:t>
            </a:r>
          </a:p>
        </p:txBody>
      </p:sp>
      <p:grpSp>
        <p:nvGrpSpPr>
          <p:cNvPr name="Group 14" id="14"/>
          <p:cNvGrpSpPr/>
          <p:nvPr/>
        </p:nvGrpSpPr>
        <p:grpSpPr>
          <a:xfrm rot="0">
            <a:off x="12350860" y="2529874"/>
            <a:ext cx="4909293" cy="6899252"/>
            <a:chOff x="0" y="0"/>
            <a:chExt cx="1292983" cy="1817087"/>
          </a:xfrm>
        </p:grpSpPr>
        <p:sp>
          <p:nvSpPr>
            <p:cNvPr name="Freeform 15" id="15"/>
            <p:cNvSpPr/>
            <p:nvPr/>
          </p:nvSpPr>
          <p:spPr>
            <a:xfrm flipH="false" flipV="false" rot="0">
              <a:off x="0" y="0"/>
              <a:ext cx="1292983" cy="1817087"/>
            </a:xfrm>
            <a:custGeom>
              <a:avLst/>
              <a:gdLst/>
              <a:ahLst/>
              <a:cxnLst/>
              <a:rect r="r" b="b" t="t" l="l"/>
              <a:pathLst>
                <a:path h="1817087" w="1292983">
                  <a:moveTo>
                    <a:pt x="79835" y="0"/>
                  </a:moveTo>
                  <a:lnTo>
                    <a:pt x="1213147" y="0"/>
                  </a:lnTo>
                  <a:cubicBezTo>
                    <a:pt x="1234321" y="0"/>
                    <a:pt x="1254627" y="8411"/>
                    <a:pt x="1269599" y="23383"/>
                  </a:cubicBezTo>
                  <a:cubicBezTo>
                    <a:pt x="1284571" y="38355"/>
                    <a:pt x="1292983" y="58662"/>
                    <a:pt x="1292983" y="79835"/>
                  </a:cubicBezTo>
                  <a:lnTo>
                    <a:pt x="1292983" y="1737252"/>
                  </a:lnTo>
                  <a:cubicBezTo>
                    <a:pt x="1292983" y="1758425"/>
                    <a:pt x="1284571" y="1778732"/>
                    <a:pt x="1269599" y="1793703"/>
                  </a:cubicBezTo>
                  <a:cubicBezTo>
                    <a:pt x="1254627" y="1808676"/>
                    <a:pt x="1234321" y="1817087"/>
                    <a:pt x="1213147" y="1817087"/>
                  </a:cubicBezTo>
                  <a:lnTo>
                    <a:pt x="79835" y="1817087"/>
                  </a:lnTo>
                  <a:cubicBezTo>
                    <a:pt x="58662" y="1817087"/>
                    <a:pt x="38355" y="1808676"/>
                    <a:pt x="23383" y="1793703"/>
                  </a:cubicBezTo>
                  <a:cubicBezTo>
                    <a:pt x="8411" y="1778732"/>
                    <a:pt x="0" y="1758425"/>
                    <a:pt x="0" y="1737252"/>
                  </a:cubicBezTo>
                  <a:lnTo>
                    <a:pt x="0" y="79835"/>
                  </a:lnTo>
                  <a:cubicBezTo>
                    <a:pt x="0" y="58662"/>
                    <a:pt x="8411" y="38355"/>
                    <a:pt x="23383" y="23383"/>
                  </a:cubicBezTo>
                  <a:cubicBezTo>
                    <a:pt x="38355" y="8411"/>
                    <a:pt x="58662" y="0"/>
                    <a:pt x="79835" y="0"/>
                  </a:cubicBezTo>
                  <a:close/>
                </a:path>
              </a:pathLst>
            </a:custGeom>
            <a:solidFill>
              <a:srgbClr val="22445A"/>
            </a:solidFill>
          </p:spPr>
        </p:sp>
        <p:sp>
          <p:nvSpPr>
            <p:cNvPr name="TextBox 16" id="16"/>
            <p:cNvSpPr txBox="true"/>
            <p:nvPr/>
          </p:nvSpPr>
          <p:spPr>
            <a:xfrm>
              <a:off x="0" y="-95250"/>
              <a:ext cx="1292983" cy="1912337"/>
            </a:xfrm>
            <a:prstGeom prst="rect">
              <a:avLst/>
            </a:prstGeom>
          </p:spPr>
          <p:txBody>
            <a:bodyPr anchor="ctr" rtlCol="false" tIns="50800" lIns="50800" bIns="50800" rIns="50800"/>
            <a:lstStyle/>
            <a:p>
              <a:pPr algn="ctr">
                <a:lnSpc>
                  <a:spcPts val="3360"/>
                </a:lnSpc>
              </a:pPr>
            </a:p>
          </p:txBody>
        </p:sp>
      </p:grpSp>
      <p:sp>
        <p:nvSpPr>
          <p:cNvPr name="TextBox 17" id="17"/>
          <p:cNvSpPr txBox="true"/>
          <p:nvPr/>
        </p:nvSpPr>
        <p:spPr>
          <a:xfrm rot="0">
            <a:off x="1709318" y="754380"/>
            <a:ext cx="3380644" cy="453390"/>
          </a:xfrm>
          <a:prstGeom prst="rect">
            <a:avLst/>
          </a:prstGeom>
        </p:spPr>
        <p:txBody>
          <a:bodyPr anchor="t" rtlCol="false" tIns="0" lIns="0" bIns="0" rIns="0">
            <a:spAutoFit/>
          </a:bodyPr>
          <a:lstStyle/>
          <a:p>
            <a:pPr algn="l">
              <a:lnSpc>
                <a:spcPts val="3360"/>
              </a:lnSpc>
            </a:pPr>
            <a:r>
              <a:rPr lang="en-US" sz="2400">
                <a:solidFill>
                  <a:srgbClr val="343434"/>
                </a:solidFill>
                <a:latin typeface="Gabriel Sans Condensed"/>
                <a:ea typeface="Gabriel Sans Condensed"/>
                <a:cs typeface="Gabriel Sans Condensed"/>
                <a:sym typeface="Gabriel Sans Condensed"/>
              </a:rPr>
              <a:t>Universitas Rimberio</a:t>
            </a:r>
          </a:p>
        </p:txBody>
      </p:sp>
      <p:sp>
        <p:nvSpPr>
          <p:cNvPr name="TextBox 18" id="18"/>
          <p:cNvSpPr txBox="true"/>
          <p:nvPr/>
        </p:nvSpPr>
        <p:spPr>
          <a:xfrm rot="0">
            <a:off x="3482232" y="994443"/>
            <a:ext cx="11149655" cy="1160780"/>
          </a:xfrm>
          <a:prstGeom prst="rect">
            <a:avLst/>
          </a:prstGeom>
        </p:spPr>
        <p:txBody>
          <a:bodyPr anchor="t" rtlCol="false" tIns="0" lIns="0" bIns="0" rIns="0">
            <a:spAutoFit/>
          </a:bodyPr>
          <a:lstStyle/>
          <a:p>
            <a:pPr algn="ctr">
              <a:lnSpc>
                <a:spcPts val="9519"/>
              </a:lnSpc>
            </a:pPr>
            <a:r>
              <a:rPr lang="en-US" sz="6799" b="true">
                <a:solidFill>
                  <a:srgbClr val="22445A"/>
                </a:solidFill>
                <a:latin typeface="Open Sans Condensed Ultra-Bold"/>
                <a:ea typeface="Open Sans Condensed Ultra-Bold"/>
                <a:cs typeface="Open Sans Condensed Ultra-Bold"/>
                <a:sym typeface="Open Sans Condensed Ultra-Bold"/>
              </a:rPr>
              <a:t>Bentuk Badan Usaha</a:t>
            </a:r>
          </a:p>
        </p:txBody>
      </p:sp>
      <p:sp>
        <p:nvSpPr>
          <p:cNvPr name="TextBox 19" id="19"/>
          <p:cNvSpPr txBox="true"/>
          <p:nvPr/>
        </p:nvSpPr>
        <p:spPr>
          <a:xfrm rot="0">
            <a:off x="16382710" y="1052520"/>
            <a:ext cx="683924" cy="360239"/>
          </a:xfrm>
          <a:prstGeom prst="rect">
            <a:avLst/>
          </a:prstGeom>
        </p:spPr>
        <p:txBody>
          <a:bodyPr anchor="t" rtlCol="false" tIns="0" lIns="0" bIns="0" rIns="0">
            <a:spAutoFit/>
          </a:bodyPr>
          <a:lstStyle/>
          <a:p>
            <a:pPr algn="ctr">
              <a:lnSpc>
                <a:spcPts val="2664"/>
              </a:lnSpc>
            </a:pPr>
            <a:r>
              <a:rPr lang="en-US" sz="1903" b="true">
                <a:solidFill>
                  <a:srgbClr val="343434"/>
                </a:solidFill>
                <a:latin typeface="Gabriel Sans Condensed Bold"/>
                <a:ea typeface="Gabriel Sans Condensed Bold"/>
                <a:cs typeface="Gabriel Sans Condensed Bold"/>
                <a:sym typeface="Gabriel Sans Condensed Bold"/>
              </a:rPr>
              <a:t>08</a:t>
            </a:r>
          </a:p>
        </p:txBody>
      </p:sp>
      <p:sp>
        <p:nvSpPr>
          <p:cNvPr name="TextBox 20" id="20"/>
          <p:cNvSpPr txBox="true"/>
          <p:nvPr/>
        </p:nvSpPr>
        <p:spPr>
          <a:xfrm rot="0">
            <a:off x="1097104" y="2765126"/>
            <a:ext cx="4707296" cy="409575"/>
          </a:xfrm>
          <a:prstGeom prst="rect">
            <a:avLst/>
          </a:prstGeom>
        </p:spPr>
        <p:txBody>
          <a:bodyPr anchor="t" rtlCol="false" tIns="0" lIns="0" bIns="0" rIns="0">
            <a:spAutoFit/>
          </a:bodyPr>
          <a:lstStyle/>
          <a:p>
            <a:pPr algn="ctr">
              <a:lnSpc>
                <a:spcPts val="2879"/>
              </a:lnSpc>
            </a:pPr>
            <a:r>
              <a:rPr lang="en-US" b="true" sz="2400" spc="24">
                <a:solidFill>
                  <a:srgbClr val="FCD39E"/>
                </a:solidFill>
                <a:latin typeface="Gabriel Sans Condensed Bold"/>
                <a:ea typeface="Gabriel Sans Condensed Bold"/>
                <a:cs typeface="Gabriel Sans Condensed Bold"/>
                <a:sym typeface="Gabriel Sans Condensed Bold"/>
              </a:rPr>
              <a:t>2. PERSEKUTUAN PERDATA</a:t>
            </a:r>
          </a:p>
        </p:txBody>
      </p:sp>
      <p:sp>
        <p:nvSpPr>
          <p:cNvPr name="TextBox 21" id="21"/>
          <p:cNvSpPr txBox="true"/>
          <p:nvPr/>
        </p:nvSpPr>
        <p:spPr>
          <a:xfrm rot="0">
            <a:off x="1500106" y="3606175"/>
            <a:ext cx="3901291" cy="5876925"/>
          </a:xfrm>
          <a:prstGeom prst="rect">
            <a:avLst/>
          </a:prstGeom>
        </p:spPr>
        <p:txBody>
          <a:bodyPr anchor="t" rtlCol="false" tIns="0" lIns="0" bIns="0" rIns="0">
            <a:spAutoFit/>
          </a:bodyPr>
          <a:lstStyle/>
          <a:p>
            <a:pPr algn="ctr">
              <a:lnSpc>
                <a:spcPts val="2760"/>
              </a:lnSpc>
            </a:pPr>
            <a:r>
              <a:rPr lang="en-US" sz="2300" spc="23">
                <a:solidFill>
                  <a:srgbClr val="FFFFFE"/>
                </a:solidFill>
                <a:latin typeface="Gabriel Sans Condensed"/>
                <a:ea typeface="Gabriel Sans Condensed"/>
                <a:cs typeface="Gabriel Sans Condensed"/>
                <a:sym typeface="Gabriel Sans Condensed"/>
              </a:rPr>
              <a:t>Persekutuan antara dua orang atau lebih untuk menjalankan usaha bersama.</a:t>
            </a:r>
          </a:p>
          <a:p>
            <a:pPr algn="ctr">
              <a:lnSpc>
                <a:spcPts val="2760"/>
              </a:lnSpc>
            </a:pPr>
          </a:p>
          <a:p>
            <a:pPr algn="ctr">
              <a:lnSpc>
                <a:spcPts val="2760"/>
              </a:lnSpc>
            </a:pPr>
            <a:r>
              <a:rPr lang="en-US" sz="2300" spc="23">
                <a:solidFill>
                  <a:srgbClr val="FFFFFE"/>
                </a:solidFill>
                <a:latin typeface="Gabriel Sans Condensed"/>
                <a:ea typeface="Gabriel Sans Condensed"/>
                <a:cs typeface="Gabriel Sans Condensed"/>
                <a:sym typeface="Gabriel Sans Condensed"/>
              </a:rPr>
              <a:t>Tidak berbadan hukum, sehingga para anggota bertanggung jawab secara pribadi atas utang usaha.</a:t>
            </a:r>
          </a:p>
          <a:p>
            <a:pPr algn="ctr">
              <a:lnSpc>
                <a:spcPts val="2760"/>
              </a:lnSpc>
            </a:pPr>
          </a:p>
          <a:p>
            <a:pPr algn="ctr">
              <a:lnSpc>
                <a:spcPts val="2760"/>
              </a:lnSpc>
            </a:pPr>
            <a:r>
              <a:rPr lang="en-US" sz="2300" spc="23">
                <a:solidFill>
                  <a:srgbClr val="FFFFFE"/>
                </a:solidFill>
                <a:latin typeface="Gabriel Sans Condensed"/>
                <a:ea typeface="Gabriel Sans Condensed"/>
                <a:cs typeface="Gabriel Sans Condensed"/>
                <a:sym typeface="Gabriel Sans Condensed"/>
              </a:rPr>
              <a:t>Diatur dalam Pasal 1618-1652 KUH Perdata.</a:t>
            </a:r>
          </a:p>
          <a:p>
            <a:pPr algn="ctr">
              <a:lnSpc>
                <a:spcPts val="2760"/>
              </a:lnSpc>
            </a:pPr>
          </a:p>
          <a:p>
            <a:pPr algn="ctr">
              <a:lnSpc>
                <a:spcPts val="2760"/>
              </a:lnSpc>
            </a:pPr>
            <a:r>
              <a:rPr lang="en-US" sz="2300" spc="23">
                <a:solidFill>
                  <a:srgbClr val="FFFFFE"/>
                </a:solidFill>
                <a:latin typeface="Gabriel Sans Condensed"/>
                <a:ea typeface="Gabriel Sans Condensed"/>
                <a:cs typeface="Gabriel Sans Condensed"/>
                <a:sym typeface="Gabriel Sans Condensed"/>
              </a:rPr>
              <a:t>Contoh: Persekutuan dokter dalam satu klinik, persekutuan pengacara dalam satu kantor hukum.</a:t>
            </a:r>
          </a:p>
          <a:p>
            <a:pPr algn="ctr">
              <a:lnSpc>
                <a:spcPts val="2760"/>
              </a:lnSpc>
            </a:pPr>
          </a:p>
        </p:txBody>
      </p:sp>
      <p:sp>
        <p:nvSpPr>
          <p:cNvPr name="TextBox 22" id="22"/>
          <p:cNvSpPr txBox="true"/>
          <p:nvPr/>
        </p:nvSpPr>
        <p:spPr>
          <a:xfrm rot="0">
            <a:off x="6758610" y="2765126"/>
            <a:ext cx="4707296" cy="771525"/>
          </a:xfrm>
          <a:prstGeom prst="rect">
            <a:avLst/>
          </a:prstGeom>
        </p:spPr>
        <p:txBody>
          <a:bodyPr anchor="t" rtlCol="false" tIns="0" lIns="0" bIns="0" rIns="0">
            <a:spAutoFit/>
          </a:bodyPr>
          <a:lstStyle/>
          <a:p>
            <a:pPr algn="ctr">
              <a:lnSpc>
                <a:spcPts val="2879"/>
              </a:lnSpc>
            </a:pPr>
            <a:r>
              <a:rPr lang="en-US" b="true" sz="2400" spc="24">
                <a:solidFill>
                  <a:srgbClr val="FCD39E"/>
                </a:solidFill>
                <a:latin typeface="Gabriel Sans Condensed Bold"/>
                <a:ea typeface="Gabriel Sans Condensed Bold"/>
                <a:cs typeface="Gabriel Sans Condensed Bold"/>
                <a:sym typeface="Gabriel Sans Condensed Bold"/>
              </a:rPr>
              <a:t>3. FIRMA (FA - VENNOOTSCHAP ONDER FIRMA)</a:t>
            </a:r>
          </a:p>
        </p:txBody>
      </p:sp>
      <p:sp>
        <p:nvSpPr>
          <p:cNvPr name="TextBox 23" id="23"/>
          <p:cNvSpPr txBox="true"/>
          <p:nvPr/>
        </p:nvSpPr>
        <p:spPr>
          <a:xfrm rot="0">
            <a:off x="12550885" y="2765126"/>
            <a:ext cx="4707296" cy="714375"/>
          </a:xfrm>
          <a:prstGeom prst="rect">
            <a:avLst/>
          </a:prstGeom>
        </p:spPr>
        <p:txBody>
          <a:bodyPr anchor="t" rtlCol="false" tIns="0" lIns="0" bIns="0" rIns="0">
            <a:spAutoFit/>
          </a:bodyPr>
          <a:lstStyle/>
          <a:p>
            <a:pPr algn="ctr">
              <a:lnSpc>
                <a:spcPts val="2640"/>
              </a:lnSpc>
            </a:pPr>
            <a:r>
              <a:rPr lang="en-US" b="true" sz="2200" spc="22">
                <a:solidFill>
                  <a:srgbClr val="FCD39E"/>
                </a:solidFill>
                <a:latin typeface="Gabriel Sans Condensed Bold"/>
                <a:ea typeface="Gabriel Sans Condensed Bold"/>
                <a:cs typeface="Gabriel Sans Condensed Bold"/>
                <a:sym typeface="Gabriel Sans Condensed Bold"/>
              </a:rPr>
              <a:t>4. PERSEKUTUAN KOMANDITER (CV - COMMANDITAIRE VENNOOTSCHAP)</a:t>
            </a:r>
          </a:p>
        </p:txBody>
      </p:sp>
      <p:sp>
        <p:nvSpPr>
          <p:cNvPr name="TextBox 24" id="24"/>
          <p:cNvSpPr txBox="true"/>
          <p:nvPr/>
        </p:nvSpPr>
        <p:spPr>
          <a:xfrm rot="0">
            <a:off x="12823381" y="3552201"/>
            <a:ext cx="3901291" cy="5876925"/>
          </a:xfrm>
          <a:prstGeom prst="rect">
            <a:avLst/>
          </a:prstGeom>
        </p:spPr>
        <p:txBody>
          <a:bodyPr anchor="t" rtlCol="false" tIns="0" lIns="0" bIns="0" rIns="0">
            <a:spAutoFit/>
          </a:bodyPr>
          <a:lstStyle/>
          <a:p>
            <a:pPr algn="ctr">
              <a:lnSpc>
                <a:spcPts val="2760"/>
              </a:lnSpc>
            </a:pPr>
            <a:r>
              <a:rPr lang="en-US" sz="2300" spc="23">
                <a:solidFill>
                  <a:srgbClr val="FFFFFE"/>
                </a:solidFill>
                <a:latin typeface="Gabriel Sans Condensed"/>
                <a:ea typeface="Gabriel Sans Condensed"/>
                <a:cs typeface="Gabriel Sans Condensed"/>
                <a:sym typeface="Gabriel Sans Condensed"/>
              </a:rPr>
              <a:t>Persekutuan yang terdiri dari sekutu aktif (mengelola usaha) dan sekutu pasif (hanya menyetor modal).</a:t>
            </a:r>
          </a:p>
          <a:p>
            <a:pPr algn="ctr">
              <a:lnSpc>
                <a:spcPts val="2760"/>
              </a:lnSpc>
            </a:pPr>
          </a:p>
          <a:p>
            <a:pPr algn="ctr">
              <a:lnSpc>
                <a:spcPts val="2760"/>
              </a:lnSpc>
            </a:pPr>
            <a:r>
              <a:rPr lang="en-US" sz="2300" spc="23">
                <a:solidFill>
                  <a:srgbClr val="FFFFFE"/>
                </a:solidFill>
                <a:latin typeface="Gabriel Sans Condensed"/>
                <a:ea typeface="Gabriel Sans Condensed"/>
                <a:cs typeface="Gabriel Sans Condensed"/>
                <a:sym typeface="Gabriel Sans Condensed"/>
              </a:rPr>
              <a:t>Sekutu aktif bertanggung jawab penuh atas utang perusahaan, sedangkan sekutu pasif hanya sebatas modal yang disetorkan.</a:t>
            </a:r>
          </a:p>
          <a:p>
            <a:pPr algn="ctr">
              <a:lnSpc>
                <a:spcPts val="2760"/>
              </a:lnSpc>
            </a:pPr>
          </a:p>
          <a:p>
            <a:pPr algn="ctr">
              <a:lnSpc>
                <a:spcPts val="2760"/>
              </a:lnSpc>
            </a:pPr>
            <a:r>
              <a:rPr lang="en-US" sz="2300" spc="23">
                <a:solidFill>
                  <a:srgbClr val="FFFFFE"/>
                </a:solidFill>
                <a:latin typeface="Gabriel Sans Condensed"/>
                <a:ea typeface="Gabriel Sans Condensed"/>
                <a:cs typeface="Gabriel Sans Condensed"/>
                <a:sym typeface="Gabriel Sans Condensed"/>
              </a:rPr>
              <a:t>Diatur dalam KUHD Pasal 19-21.</a:t>
            </a:r>
          </a:p>
          <a:p>
            <a:pPr algn="ctr">
              <a:lnSpc>
                <a:spcPts val="2760"/>
              </a:lnSpc>
            </a:pPr>
          </a:p>
          <a:p>
            <a:pPr algn="ctr">
              <a:lnSpc>
                <a:spcPts val="2760"/>
              </a:lnSpc>
            </a:pPr>
            <a:r>
              <a:rPr lang="en-US" sz="2300" spc="23">
                <a:solidFill>
                  <a:srgbClr val="FFFFFE"/>
                </a:solidFill>
                <a:latin typeface="Gabriel Sans Condensed"/>
                <a:ea typeface="Gabriel Sans Condensed"/>
                <a:cs typeface="Gabriel Sans Condensed"/>
                <a:sym typeface="Gabriel Sans Condensed"/>
              </a:rPr>
              <a:t>Contoh: CV dalam bisnis jasa, perdagangan, atau kontraktor.</a:t>
            </a:r>
          </a:p>
          <a:p>
            <a:pPr algn="ctr">
              <a:lnSpc>
                <a:spcPts val="2760"/>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CFAF8"/>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852343"/>
            <a:ext cx="573520" cy="352715"/>
          </a:xfrm>
          <a:custGeom>
            <a:avLst/>
            <a:gdLst/>
            <a:ahLst/>
            <a:cxnLst/>
            <a:rect r="r" b="b" t="t" l="l"/>
            <a:pathLst>
              <a:path h="352715" w="573520">
                <a:moveTo>
                  <a:pt x="0" y="0"/>
                </a:moveTo>
                <a:lnTo>
                  <a:pt x="573520" y="0"/>
                </a:lnTo>
                <a:lnTo>
                  <a:pt x="573520" y="352714"/>
                </a:lnTo>
                <a:lnTo>
                  <a:pt x="0" y="3527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5957175" y="-151875"/>
            <a:ext cx="1534994" cy="683924"/>
          </a:xfrm>
          <a:custGeom>
            <a:avLst/>
            <a:gdLst/>
            <a:ahLst/>
            <a:cxnLst/>
            <a:rect r="r" b="b" t="t" l="l"/>
            <a:pathLst>
              <a:path h="683924" w="1534994">
                <a:moveTo>
                  <a:pt x="0" y="0"/>
                </a:moveTo>
                <a:lnTo>
                  <a:pt x="1534994" y="0"/>
                </a:lnTo>
                <a:lnTo>
                  <a:pt x="1534994" y="683924"/>
                </a:lnTo>
                <a:lnTo>
                  <a:pt x="0" y="683924"/>
                </a:lnTo>
                <a:lnTo>
                  <a:pt x="0" y="0"/>
                </a:lnTo>
                <a:close/>
              </a:path>
            </a:pathLst>
          </a:custGeom>
          <a:blipFill>
            <a:blip r:embed="rId4">
              <a:extLst>
                <a:ext uri="{96DAC541-7B7A-43D3-8B79-37D633B846F1}">
                  <asvg:svgBlip xmlns:asvg="http://schemas.microsoft.com/office/drawing/2016/SVG/main" r:embed="rId5"/>
                </a:ext>
              </a:extLst>
            </a:blip>
            <a:stretch>
              <a:fillRect l="-41995" t="-38306" r="-235932" b="-37699"/>
            </a:stretch>
          </a:blipFill>
        </p:spPr>
      </p:sp>
      <p:sp>
        <p:nvSpPr>
          <p:cNvPr name="Freeform 4" id="4"/>
          <p:cNvSpPr/>
          <p:nvPr/>
        </p:nvSpPr>
        <p:spPr>
          <a:xfrm flipH="false" flipV="false" rot="-10800000">
            <a:off x="16382710" y="957584"/>
            <a:ext cx="683924" cy="683924"/>
          </a:xfrm>
          <a:custGeom>
            <a:avLst/>
            <a:gdLst/>
            <a:ahLst/>
            <a:cxnLst/>
            <a:rect r="r" b="b" t="t" l="l"/>
            <a:pathLst>
              <a:path h="683924" w="683924">
                <a:moveTo>
                  <a:pt x="0" y="0"/>
                </a:moveTo>
                <a:lnTo>
                  <a:pt x="683924" y="0"/>
                </a:lnTo>
                <a:lnTo>
                  <a:pt x="683924" y="683924"/>
                </a:lnTo>
                <a:lnTo>
                  <a:pt x="0" y="6839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4522695" y="347377"/>
            <a:ext cx="8130214" cy="8825198"/>
          </a:xfrm>
          <a:custGeom>
            <a:avLst/>
            <a:gdLst/>
            <a:ahLst/>
            <a:cxnLst/>
            <a:rect r="r" b="b" t="t" l="l"/>
            <a:pathLst>
              <a:path h="8825198" w="8130214">
                <a:moveTo>
                  <a:pt x="0" y="0"/>
                </a:moveTo>
                <a:lnTo>
                  <a:pt x="8130214" y="0"/>
                </a:lnTo>
                <a:lnTo>
                  <a:pt x="8130214" y="8825198"/>
                </a:lnTo>
                <a:lnTo>
                  <a:pt x="0" y="8825198"/>
                </a:lnTo>
                <a:lnTo>
                  <a:pt x="0" y="0"/>
                </a:lnTo>
                <a:close/>
              </a:path>
            </a:pathLst>
          </a:custGeom>
          <a:blipFill>
            <a:blip r:embed="rId8">
              <a:alphaModFix amt="53000"/>
              <a:extLst>
                <a:ext uri="{96DAC541-7B7A-43D3-8B79-37D633B846F1}">
                  <asvg:svgBlip xmlns:asvg="http://schemas.microsoft.com/office/drawing/2016/SVG/main" r:embed="rId9"/>
                </a:ext>
              </a:extLst>
            </a:blip>
            <a:stretch>
              <a:fillRect l="0" t="0" r="0" b="0"/>
            </a:stretch>
          </a:blipFill>
        </p:spPr>
      </p:sp>
      <p:grpSp>
        <p:nvGrpSpPr>
          <p:cNvPr name="Group 6" id="6"/>
          <p:cNvGrpSpPr/>
          <p:nvPr/>
        </p:nvGrpSpPr>
        <p:grpSpPr>
          <a:xfrm rot="0">
            <a:off x="1028700" y="2155223"/>
            <a:ext cx="7797810" cy="6899252"/>
            <a:chOff x="0" y="0"/>
            <a:chExt cx="2053744" cy="1817087"/>
          </a:xfrm>
        </p:grpSpPr>
        <p:sp>
          <p:nvSpPr>
            <p:cNvPr name="Freeform 7" id="7"/>
            <p:cNvSpPr/>
            <p:nvPr/>
          </p:nvSpPr>
          <p:spPr>
            <a:xfrm flipH="false" flipV="false" rot="0">
              <a:off x="0" y="0"/>
              <a:ext cx="2053744" cy="1817087"/>
            </a:xfrm>
            <a:custGeom>
              <a:avLst/>
              <a:gdLst/>
              <a:ahLst/>
              <a:cxnLst/>
              <a:rect r="r" b="b" t="t" l="l"/>
              <a:pathLst>
                <a:path h="1817087" w="2053744">
                  <a:moveTo>
                    <a:pt x="50262" y="0"/>
                  </a:moveTo>
                  <a:lnTo>
                    <a:pt x="2003482" y="0"/>
                  </a:lnTo>
                  <a:cubicBezTo>
                    <a:pt x="2031241" y="0"/>
                    <a:pt x="2053744" y="22503"/>
                    <a:pt x="2053744" y="50262"/>
                  </a:cubicBezTo>
                  <a:lnTo>
                    <a:pt x="2053744" y="1766825"/>
                  </a:lnTo>
                  <a:cubicBezTo>
                    <a:pt x="2053744" y="1780155"/>
                    <a:pt x="2048449" y="1792939"/>
                    <a:pt x="2039023" y="1802365"/>
                  </a:cubicBezTo>
                  <a:cubicBezTo>
                    <a:pt x="2029597" y="1811791"/>
                    <a:pt x="2016812" y="1817087"/>
                    <a:pt x="2003482" y="1817087"/>
                  </a:cubicBezTo>
                  <a:lnTo>
                    <a:pt x="50262" y="1817087"/>
                  </a:lnTo>
                  <a:cubicBezTo>
                    <a:pt x="36932" y="1817087"/>
                    <a:pt x="24147" y="1811791"/>
                    <a:pt x="14721" y="1802365"/>
                  </a:cubicBezTo>
                  <a:cubicBezTo>
                    <a:pt x="5295" y="1792939"/>
                    <a:pt x="0" y="1780155"/>
                    <a:pt x="0" y="1766825"/>
                  </a:cubicBezTo>
                  <a:lnTo>
                    <a:pt x="0" y="50262"/>
                  </a:lnTo>
                  <a:cubicBezTo>
                    <a:pt x="0" y="36932"/>
                    <a:pt x="5295" y="24147"/>
                    <a:pt x="14721" y="14721"/>
                  </a:cubicBezTo>
                  <a:cubicBezTo>
                    <a:pt x="24147" y="5295"/>
                    <a:pt x="36932" y="0"/>
                    <a:pt x="50262" y="0"/>
                  </a:cubicBezTo>
                  <a:close/>
                </a:path>
              </a:pathLst>
            </a:custGeom>
            <a:solidFill>
              <a:srgbClr val="22445A"/>
            </a:solidFill>
          </p:spPr>
        </p:sp>
        <p:sp>
          <p:nvSpPr>
            <p:cNvPr name="TextBox 8" id="8"/>
            <p:cNvSpPr txBox="true"/>
            <p:nvPr/>
          </p:nvSpPr>
          <p:spPr>
            <a:xfrm>
              <a:off x="0" y="-95250"/>
              <a:ext cx="2053744" cy="1912337"/>
            </a:xfrm>
            <a:prstGeom prst="rect">
              <a:avLst/>
            </a:prstGeom>
          </p:spPr>
          <p:txBody>
            <a:bodyPr anchor="ctr" rtlCol="false" tIns="50800" lIns="50800" bIns="50800" rIns="50800"/>
            <a:lstStyle/>
            <a:p>
              <a:pPr algn="ctr">
                <a:lnSpc>
                  <a:spcPts val="3360"/>
                </a:lnSpc>
              </a:pPr>
            </a:p>
          </p:txBody>
        </p:sp>
      </p:grpSp>
      <p:sp>
        <p:nvSpPr>
          <p:cNvPr name="TextBox 9" id="9"/>
          <p:cNvSpPr txBox="true"/>
          <p:nvPr/>
        </p:nvSpPr>
        <p:spPr>
          <a:xfrm rot="0">
            <a:off x="1045992" y="2349199"/>
            <a:ext cx="4707296" cy="409575"/>
          </a:xfrm>
          <a:prstGeom prst="rect">
            <a:avLst/>
          </a:prstGeom>
        </p:spPr>
        <p:txBody>
          <a:bodyPr anchor="t" rtlCol="false" tIns="0" lIns="0" bIns="0" rIns="0">
            <a:spAutoFit/>
          </a:bodyPr>
          <a:lstStyle/>
          <a:p>
            <a:pPr algn="ctr">
              <a:lnSpc>
                <a:spcPts val="2879"/>
              </a:lnSpc>
            </a:pPr>
            <a:r>
              <a:rPr lang="en-US" b="true" sz="2400" spc="24">
                <a:solidFill>
                  <a:srgbClr val="FCD39E"/>
                </a:solidFill>
                <a:latin typeface="Gabriel Sans Condensed Bold"/>
                <a:ea typeface="Gabriel Sans Condensed Bold"/>
                <a:cs typeface="Gabriel Sans Condensed Bold"/>
                <a:sym typeface="Gabriel Sans Condensed Bold"/>
              </a:rPr>
              <a:t>5. PERSEROAN TERBATAS (PT)</a:t>
            </a:r>
          </a:p>
        </p:txBody>
      </p:sp>
      <p:sp>
        <p:nvSpPr>
          <p:cNvPr name="TextBox 10" id="10"/>
          <p:cNvSpPr txBox="true"/>
          <p:nvPr/>
        </p:nvSpPr>
        <p:spPr>
          <a:xfrm rot="0">
            <a:off x="1316575" y="2952750"/>
            <a:ext cx="7271227" cy="6219825"/>
          </a:xfrm>
          <a:prstGeom prst="rect">
            <a:avLst/>
          </a:prstGeom>
        </p:spPr>
        <p:txBody>
          <a:bodyPr anchor="t" rtlCol="false" tIns="0" lIns="0" bIns="0" rIns="0">
            <a:spAutoFit/>
          </a:bodyPr>
          <a:lstStyle/>
          <a:p>
            <a:pPr algn="l" marL="496571" indent="-248285" lvl="1">
              <a:lnSpc>
                <a:spcPts val="2760"/>
              </a:lnSpc>
              <a:buFont typeface="Arial"/>
              <a:buChar char="•"/>
            </a:pPr>
            <a:r>
              <a:rPr lang="en-US" sz="2300" spc="23">
                <a:solidFill>
                  <a:srgbClr val="FFFFFE"/>
                </a:solidFill>
                <a:latin typeface="Gabriel Sans Condensed"/>
                <a:ea typeface="Gabriel Sans Condensed"/>
                <a:cs typeface="Gabriel Sans Condensed"/>
                <a:sym typeface="Gabriel Sans Condensed"/>
              </a:rPr>
              <a:t>Badan usaha berbadan hukum dengan modal terbagi dalam saham.</a:t>
            </a:r>
          </a:p>
          <a:p>
            <a:pPr algn="l" marL="496571" indent="-248285" lvl="1">
              <a:lnSpc>
                <a:spcPts val="2760"/>
              </a:lnSpc>
              <a:buFont typeface="Arial"/>
              <a:buChar char="•"/>
            </a:pPr>
            <a:r>
              <a:rPr lang="en-US" sz="2300" spc="23">
                <a:solidFill>
                  <a:srgbClr val="FFFFFE"/>
                </a:solidFill>
                <a:latin typeface="Gabriel Sans Condensed"/>
                <a:ea typeface="Gabriel Sans Condensed"/>
                <a:cs typeface="Gabriel Sans Condensed"/>
                <a:sym typeface="Gabriel Sans Condensed"/>
              </a:rPr>
              <a:t>Pemegang saham hanya bertanggung jawab sebatas modal yang disetorkan.</a:t>
            </a:r>
          </a:p>
          <a:p>
            <a:pPr algn="l" marL="496571" indent="-248285" lvl="1">
              <a:lnSpc>
                <a:spcPts val="2760"/>
              </a:lnSpc>
              <a:buFont typeface="Arial"/>
              <a:buChar char="•"/>
            </a:pPr>
            <a:r>
              <a:rPr lang="en-US" sz="2300" spc="23">
                <a:solidFill>
                  <a:srgbClr val="FFFFFE"/>
                </a:solidFill>
                <a:latin typeface="Gabriel Sans Condensed"/>
                <a:ea typeface="Gabriel Sans Condensed"/>
                <a:cs typeface="Gabriel Sans Condensed"/>
                <a:sym typeface="Gabriel Sans Condensed"/>
              </a:rPr>
              <a:t>Diatur dalam UU No. 40 Tahun 2007 tentang Perseroan Terbatas.</a:t>
            </a:r>
          </a:p>
          <a:p>
            <a:pPr algn="l">
              <a:lnSpc>
                <a:spcPts val="2760"/>
              </a:lnSpc>
            </a:pPr>
          </a:p>
          <a:p>
            <a:pPr algn="l">
              <a:lnSpc>
                <a:spcPts val="2760"/>
              </a:lnSpc>
            </a:pPr>
            <a:r>
              <a:rPr lang="en-US" sz="2300" spc="23">
                <a:solidFill>
                  <a:srgbClr val="FFFFFE"/>
                </a:solidFill>
                <a:latin typeface="Gabriel Sans Condensed"/>
                <a:ea typeface="Gabriel Sans Condensed"/>
                <a:cs typeface="Gabriel Sans Condensed"/>
                <a:sym typeface="Gabriel Sans Condensed"/>
              </a:rPr>
              <a:t>Contoh: PT Telkom Indonesia Tbk, PT Unilever Indonesia Tbk.</a:t>
            </a:r>
          </a:p>
          <a:p>
            <a:pPr algn="l">
              <a:lnSpc>
                <a:spcPts val="2760"/>
              </a:lnSpc>
            </a:pPr>
          </a:p>
          <a:p>
            <a:pPr algn="l">
              <a:lnSpc>
                <a:spcPts val="2760"/>
              </a:lnSpc>
            </a:pPr>
            <a:r>
              <a:rPr lang="en-US" sz="2300" spc="23">
                <a:solidFill>
                  <a:srgbClr val="FFFFFE"/>
                </a:solidFill>
                <a:latin typeface="Gabriel Sans Condensed"/>
                <a:ea typeface="Gabriel Sans Condensed"/>
                <a:cs typeface="Gabriel Sans Condensed"/>
                <a:sym typeface="Gabriel Sans Condensed"/>
              </a:rPr>
              <a:t>Jenis-jenis PT:</a:t>
            </a:r>
          </a:p>
          <a:p>
            <a:pPr algn="l">
              <a:lnSpc>
                <a:spcPts val="2760"/>
              </a:lnSpc>
            </a:pPr>
            <a:r>
              <a:rPr lang="en-US" sz="2300" spc="23">
                <a:solidFill>
                  <a:srgbClr val="FFFFFE"/>
                </a:solidFill>
                <a:latin typeface="Gabriel Sans Condensed"/>
                <a:ea typeface="Gabriel Sans Condensed"/>
                <a:cs typeface="Gabriel Sans Condensed"/>
                <a:sym typeface="Gabriel Sans Condensed"/>
              </a:rPr>
              <a:t>1. PT Tertutup → Saham tidak diperjualbelikan ke publik.</a:t>
            </a:r>
          </a:p>
          <a:p>
            <a:pPr algn="l">
              <a:lnSpc>
                <a:spcPts val="2760"/>
              </a:lnSpc>
            </a:pPr>
            <a:r>
              <a:rPr lang="en-US" sz="2300" spc="23">
                <a:solidFill>
                  <a:srgbClr val="FFFFFE"/>
                </a:solidFill>
                <a:latin typeface="Gabriel Sans Condensed"/>
                <a:ea typeface="Gabriel Sans Condensed"/>
                <a:cs typeface="Gabriel Sans Condensed"/>
                <a:sym typeface="Gabriel Sans Condensed"/>
              </a:rPr>
              <a:t>2. PT Terbuka (Tbk) → Saham dijual di bursa efek.</a:t>
            </a:r>
          </a:p>
          <a:p>
            <a:pPr algn="l">
              <a:lnSpc>
                <a:spcPts val="2760"/>
              </a:lnSpc>
            </a:pPr>
            <a:r>
              <a:rPr lang="en-US" sz="2300" spc="23">
                <a:solidFill>
                  <a:srgbClr val="FFFFFE"/>
                </a:solidFill>
                <a:latin typeface="Gabriel Sans Condensed"/>
                <a:ea typeface="Gabriel Sans Condensed"/>
                <a:cs typeface="Gabriel Sans Condensed"/>
                <a:sym typeface="Gabriel Sans Condensed"/>
              </a:rPr>
              <a:t>3. PT PMA → Perusahaan dengan modal asing.</a:t>
            </a:r>
          </a:p>
          <a:p>
            <a:pPr algn="l">
              <a:lnSpc>
                <a:spcPts val="2760"/>
              </a:lnSpc>
            </a:pPr>
            <a:r>
              <a:rPr lang="en-US" sz="2300" spc="23">
                <a:solidFill>
                  <a:srgbClr val="FFFFFE"/>
                </a:solidFill>
                <a:latin typeface="Gabriel Sans Condensed"/>
                <a:ea typeface="Gabriel Sans Condensed"/>
                <a:cs typeface="Gabriel Sans Condensed"/>
                <a:sym typeface="Gabriel Sans Condensed"/>
              </a:rPr>
              <a:t>4. PT BUMN → Milik negara seperti PT PLN, PT Pertamina.</a:t>
            </a:r>
          </a:p>
          <a:p>
            <a:pPr algn="l">
              <a:lnSpc>
                <a:spcPts val="2760"/>
              </a:lnSpc>
            </a:pPr>
            <a:r>
              <a:rPr lang="en-US" sz="2300" spc="23">
                <a:solidFill>
                  <a:srgbClr val="FFFFFE"/>
                </a:solidFill>
                <a:latin typeface="Gabriel Sans Condensed"/>
                <a:ea typeface="Gabriel Sans Condensed"/>
                <a:cs typeface="Gabriel Sans Condensed"/>
                <a:sym typeface="Gabriel Sans Condensed"/>
              </a:rPr>
              <a:t>6. Koperasi</a:t>
            </a:r>
          </a:p>
          <a:p>
            <a:pPr algn="l">
              <a:lnSpc>
                <a:spcPts val="2760"/>
              </a:lnSpc>
            </a:pPr>
          </a:p>
        </p:txBody>
      </p:sp>
      <p:grpSp>
        <p:nvGrpSpPr>
          <p:cNvPr name="Group 11" id="11"/>
          <p:cNvGrpSpPr/>
          <p:nvPr/>
        </p:nvGrpSpPr>
        <p:grpSpPr>
          <a:xfrm rot="0">
            <a:off x="1181100" y="2307623"/>
            <a:ext cx="7797810" cy="6899252"/>
            <a:chOff x="0" y="0"/>
            <a:chExt cx="2053744" cy="1817087"/>
          </a:xfrm>
        </p:grpSpPr>
        <p:sp>
          <p:nvSpPr>
            <p:cNvPr name="Freeform 12" id="12"/>
            <p:cNvSpPr/>
            <p:nvPr/>
          </p:nvSpPr>
          <p:spPr>
            <a:xfrm flipH="false" flipV="false" rot="0">
              <a:off x="0" y="0"/>
              <a:ext cx="2053744" cy="1817087"/>
            </a:xfrm>
            <a:custGeom>
              <a:avLst/>
              <a:gdLst/>
              <a:ahLst/>
              <a:cxnLst/>
              <a:rect r="r" b="b" t="t" l="l"/>
              <a:pathLst>
                <a:path h="1817087" w="2053744">
                  <a:moveTo>
                    <a:pt x="50262" y="0"/>
                  </a:moveTo>
                  <a:lnTo>
                    <a:pt x="2003482" y="0"/>
                  </a:lnTo>
                  <a:cubicBezTo>
                    <a:pt x="2031241" y="0"/>
                    <a:pt x="2053744" y="22503"/>
                    <a:pt x="2053744" y="50262"/>
                  </a:cubicBezTo>
                  <a:lnTo>
                    <a:pt x="2053744" y="1766825"/>
                  </a:lnTo>
                  <a:cubicBezTo>
                    <a:pt x="2053744" y="1780155"/>
                    <a:pt x="2048449" y="1792939"/>
                    <a:pt x="2039023" y="1802365"/>
                  </a:cubicBezTo>
                  <a:cubicBezTo>
                    <a:pt x="2029597" y="1811791"/>
                    <a:pt x="2016812" y="1817087"/>
                    <a:pt x="2003482" y="1817087"/>
                  </a:cubicBezTo>
                  <a:lnTo>
                    <a:pt x="50262" y="1817087"/>
                  </a:lnTo>
                  <a:cubicBezTo>
                    <a:pt x="36932" y="1817087"/>
                    <a:pt x="24147" y="1811791"/>
                    <a:pt x="14721" y="1802365"/>
                  </a:cubicBezTo>
                  <a:cubicBezTo>
                    <a:pt x="5295" y="1792939"/>
                    <a:pt x="0" y="1780155"/>
                    <a:pt x="0" y="1766825"/>
                  </a:cubicBezTo>
                  <a:lnTo>
                    <a:pt x="0" y="50262"/>
                  </a:lnTo>
                  <a:cubicBezTo>
                    <a:pt x="0" y="36932"/>
                    <a:pt x="5295" y="24147"/>
                    <a:pt x="14721" y="14721"/>
                  </a:cubicBezTo>
                  <a:cubicBezTo>
                    <a:pt x="24147" y="5295"/>
                    <a:pt x="36932" y="0"/>
                    <a:pt x="50262" y="0"/>
                  </a:cubicBezTo>
                  <a:close/>
                </a:path>
              </a:pathLst>
            </a:custGeom>
            <a:solidFill>
              <a:srgbClr val="22445A"/>
            </a:solidFill>
          </p:spPr>
        </p:sp>
        <p:sp>
          <p:nvSpPr>
            <p:cNvPr name="TextBox 13" id="13"/>
            <p:cNvSpPr txBox="true"/>
            <p:nvPr/>
          </p:nvSpPr>
          <p:spPr>
            <a:xfrm>
              <a:off x="0" y="-95250"/>
              <a:ext cx="2053744" cy="1912337"/>
            </a:xfrm>
            <a:prstGeom prst="rect">
              <a:avLst/>
            </a:prstGeom>
          </p:spPr>
          <p:txBody>
            <a:bodyPr anchor="ctr" rtlCol="false" tIns="50800" lIns="50800" bIns="50800" rIns="50800"/>
            <a:lstStyle/>
            <a:p>
              <a:pPr algn="ctr">
                <a:lnSpc>
                  <a:spcPts val="3360"/>
                </a:lnSpc>
              </a:pPr>
            </a:p>
          </p:txBody>
        </p:sp>
      </p:grpSp>
      <p:grpSp>
        <p:nvGrpSpPr>
          <p:cNvPr name="Group 14" id="14"/>
          <p:cNvGrpSpPr/>
          <p:nvPr/>
        </p:nvGrpSpPr>
        <p:grpSpPr>
          <a:xfrm rot="0">
            <a:off x="9461490" y="2189523"/>
            <a:ext cx="7797810" cy="6899252"/>
            <a:chOff x="0" y="0"/>
            <a:chExt cx="2053744" cy="1817087"/>
          </a:xfrm>
        </p:grpSpPr>
        <p:sp>
          <p:nvSpPr>
            <p:cNvPr name="Freeform 15" id="15"/>
            <p:cNvSpPr/>
            <p:nvPr/>
          </p:nvSpPr>
          <p:spPr>
            <a:xfrm flipH="false" flipV="false" rot="0">
              <a:off x="0" y="0"/>
              <a:ext cx="2053744" cy="1817087"/>
            </a:xfrm>
            <a:custGeom>
              <a:avLst/>
              <a:gdLst/>
              <a:ahLst/>
              <a:cxnLst/>
              <a:rect r="r" b="b" t="t" l="l"/>
              <a:pathLst>
                <a:path h="1817087" w="2053744">
                  <a:moveTo>
                    <a:pt x="50262" y="0"/>
                  </a:moveTo>
                  <a:lnTo>
                    <a:pt x="2003482" y="0"/>
                  </a:lnTo>
                  <a:cubicBezTo>
                    <a:pt x="2031241" y="0"/>
                    <a:pt x="2053744" y="22503"/>
                    <a:pt x="2053744" y="50262"/>
                  </a:cubicBezTo>
                  <a:lnTo>
                    <a:pt x="2053744" y="1766825"/>
                  </a:lnTo>
                  <a:cubicBezTo>
                    <a:pt x="2053744" y="1780155"/>
                    <a:pt x="2048449" y="1792939"/>
                    <a:pt x="2039023" y="1802365"/>
                  </a:cubicBezTo>
                  <a:cubicBezTo>
                    <a:pt x="2029597" y="1811791"/>
                    <a:pt x="2016812" y="1817087"/>
                    <a:pt x="2003482" y="1817087"/>
                  </a:cubicBezTo>
                  <a:lnTo>
                    <a:pt x="50262" y="1817087"/>
                  </a:lnTo>
                  <a:cubicBezTo>
                    <a:pt x="36932" y="1817087"/>
                    <a:pt x="24147" y="1811791"/>
                    <a:pt x="14721" y="1802365"/>
                  </a:cubicBezTo>
                  <a:cubicBezTo>
                    <a:pt x="5295" y="1792939"/>
                    <a:pt x="0" y="1780155"/>
                    <a:pt x="0" y="1766825"/>
                  </a:cubicBezTo>
                  <a:lnTo>
                    <a:pt x="0" y="50262"/>
                  </a:lnTo>
                  <a:cubicBezTo>
                    <a:pt x="0" y="36932"/>
                    <a:pt x="5295" y="24147"/>
                    <a:pt x="14721" y="14721"/>
                  </a:cubicBezTo>
                  <a:cubicBezTo>
                    <a:pt x="24147" y="5295"/>
                    <a:pt x="36932" y="0"/>
                    <a:pt x="50262" y="0"/>
                  </a:cubicBezTo>
                  <a:close/>
                </a:path>
              </a:pathLst>
            </a:custGeom>
            <a:solidFill>
              <a:srgbClr val="22445A"/>
            </a:solidFill>
          </p:spPr>
        </p:sp>
        <p:sp>
          <p:nvSpPr>
            <p:cNvPr name="TextBox 16" id="16"/>
            <p:cNvSpPr txBox="true"/>
            <p:nvPr/>
          </p:nvSpPr>
          <p:spPr>
            <a:xfrm>
              <a:off x="0" y="-95250"/>
              <a:ext cx="2053744" cy="1912337"/>
            </a:xfrm>
            <a:prstGeom prst="rect">
              <a:avLst/>
            </a:prstGeom>
          </p:spPr>
          <p:txBody>
            <a:bodyPr anchor="ctr" rtlCol="false" tIns="50800" lIns="50800" bIns="50800" rIns="50800"/>
            <a:lstStyle/>
            <a:p>
              <a:pPr algn="ctr">
                <a:lnSpc>
                  <a:spcPts val="3360"/>
                </a:lnSpc>
              </a:pPr>
            </a:p>
          </p:txBody>
        </p:sp>
      </p:grpSp>
      <p:sp>
        <p:nvSpPr>
          <p:cNvPr name="TextBox 17" id="17"/>
          <p:cNvSpPr txBox="true"/>
          <p:nvPr/>
        </p:nvSpPr>
        <p:spPr>
          <a:xfrm rot="0">
            <a:off x="1709318" y="754380"/>
            <a:ext cx="3380644" cy="453390"/>
          </a:xfrm>
          <a:prstGeom prst="rect">
            <a:avLst/>
          </a:prstGeom>
        </p:spPr>
        <p:txBody>
          <a:bodyPr anchor="t" rtlCol="false" tIns="0" lIns="0" bIns="0" rIns="0">
            <a:spAutoFit/>
          </a:bodyPr>
          <a:lstStyle/>
          <a:p>
            <a:pPr algn="l">
              <a:lnSpc>
                <a:spcPts val="3360"/>
              </a:lnSpc>
            </a:pPr>
            <a:r>
              <a:rPr lang="en-US" sz="2400">
                <a:solidFill>
                  <a:srgbClr val="343434"/>
                </a:solidFill>
                <a:latin typeface="Gabriel Sans Condensed"/>
                <a:ea typeface="Gabriel Sans Condensed"/>
                <a:cs typeface="Gabriel Sans Condensed"/>
                <a:sym typeface="Gabriel Sans Condensed"/>
              </a:rPr>
              <a:t>Universitas Rimberio</a:t>
            </a:r>
          </a:p>
        </p:txBody>
      </p:sp>
      <p:sp>
        <p:nvSpPr>
          <p:cNvPr name="TextBox 18" id="18"/>
          <p:cNvSpPr txBox="true"/>
          <p:nvPr/>
        </p:nvSpPr>
        <p:spPr>
          <a:xfrm rot="0">
            <a:off x="3569172" y="756318"/>
            <a:ext cx="11149655" cy="1160780"/>
          </a:xfrm>
          <a:prstGeom prst="rect">
            <a:avLst/>
          </a:prstGeom>
        </p:spPr>
        <p:txBody>
          <a:bodyPr anchor="t" rtlCol="false" tIns="0" lIns="0" bIns="0" rIns="0">
            <a:spAutoFit/>
          </a:bodyPr>
          <a:lstStyle/>
          <a:p>
            <a:pPr algn="ctr">
              <a:lnSpc>
                <a:spcPts val="9519"/>
              </a:lnSpc>
            </a:pPr>
            <a:r>
              <a:rPr lang="en-US" sz="6799" b="true">
                <a:solidFill>
                  <a:srgbClr val="22445A"/>
                </a:solidFill>
                <a:latin typeface="Open Sans Condensed Ultra-Bold"/>
                <a:ea typeface="Open Sans Condensed Ultra-Bold"/>
                <a:cs typeface="Open Sans Condensed Ultra-Bold"/>
                <a:sym typeface="Open Sans Condensed Ultra-Bold"/>
              </a:rPr>
              <a:t>Bentuk Badan Usaha</a:t>
            </a:r>
          </a:p>
        </p:txBody>
      </p:sp>
      <p:sp>
        <p:nvSpPr>
          <p:cNvPr name="TextBox 19" id="19"/>
          <p:cNvSpPr txBox="true"/>
          <p:nvPr/>
        </p:nvSpPr>
        <p:spPr>
          <a:xfrm rot="0">
            <a:off x="16382710" y="1052520"/>
            <a:ext cx="683924" cy="360239"/>
          </a:xfrm>
          <a:prstGeom prst="rect">
            <a:avLst/>
          </a:prstGeom>
        </p:spPr>
        <p:txBody>
          <a:bodyPr anchor="t" rtlCol="false" tIns="0" lIns="0" bIns="0" rIns="0">
            <a:spAutoFit/>
          </a:bodyPr>
          <a:lstStyle/>
          <a:p>
            <a:pPr algn="ctr">
              <a:lnSpc>
                <a:spcPts val="2664"/>
              </a:lnSpc>
            </a:pPr>
            <a:r>
              <a:rPr lang="en-US" sz="1903" b="true">
                <a:solidFill>
                  <a:srgbClr val="343434"/>
                </a:solidFill>
                <a:latin typeface="Gabriel Sans Condensed Bold"/>
                <a:ea typeface="Gabriel Sans Condensed Bold"/>
                <a:cs typeface="Gabriel Sans Condensed Bold"/>
                <a:sym typeface="Gabriel Sans Condensed Bold"/>
              </a:rPr>
              <a:t>09</a:t>
            </a:r>
          </a:p>
        </p:txBody>
      </p:sp>
      <p:sp>
        <p:nvSpPr>
          <p:cNvPr name="TextBox 20" id="20"/>
          <p:cNvSpPr txBox="true"/>
          <p:nvPr/>
        </p:nvSpPr>
        <p:spPr>
          <a:xfrm rot="0">
            <a:off x="1198392" y="2501599"/>
            <a:ext cx="4707296" cy="409575"/>
          </a:xfrm>
          <a:prstGeom prst="rect">
            <a:avLst/>
          </a:prstGeom>
        </p:spPr>
        <p:txBody>
          <a:bodyPr anchor="t" rtlCol="false" tIns="0" lIns="0" bIns="0" rIns="0">
            <a:spAutoFit/>
          </a:bodyPr>
          <a:lstStyle/>
          <a:p>
            <a:pPr algn="ctr">
              <a:lnSpc>
                <a:spcPts val="2879"/>
              </a:lnSpc>
            </a:pPr>
            <a:r>
              <a:rPr lang="en-US" b="true" sz="2400" spc="24">
                <a:solidFill>
                  <a:srgbClr val="FCD39E"/>
                </a:solidFill>
                <a:latin typeface="Gabriel Sans Condensed Bold"/>
                <a:ea typeface="Gabriel Sans Condensed Bold"/>
                <a:cs typeface="Gabriel Sans Condensed Bold"/>
                <a:sym typeface="Gabriel Sans Condensed Bold"/>
              </a:rPr>
              <a:t>5. PERSEROAN TERBATAS (PT)</a:t>
            </a:r>
          </a:p>
        </p:txBody>
      </p:sp>
      <p:sp>
        <p:nvSpPr>
          <p:cNvPr name="TextBox 21" id="21"/>
          <p:cNvSpPr txBox="true"/>
          <p:nvPr/>
        </p:nvSpPr>
        <p:spPr>
          <a:xfrm rot="0">
            <a:off x="1468975" y="3105150"/>
            <a:ext cx="7271227" cy="6219825"/>
          </a:xfrm>
          <a:prstGeom prst="rect">
            <a:avLst/>
          </a:prstGeom>
        </p:spPr>
        <p:txBody>
          <a:bodyPr anchor="t" rtlCol="false" tIns="0" lIns="0" bIns="0" rIns="0">
            <a:spAutoFit/>
          </a:bodyPr>
          <a:lstStyle/>
          <a:p>
            <a:pPr algn="l" marL="496571" indent="-248285" lvl="1">
              <a:lnSpc>
                <a:spcPts val="2760"/>
              </a:lnSpc>
              <a:buFont typeface="Arial"/>
              <a:buChar char="•"/>
            </a:pPr>
            <a:r>
              <a:rPr lang="en-US" sz="2300" spc="23">
                <a:solidFill>
                  <a:srgbClr val="FFFFFE"/>
                </a:solidFill>
                <a:latin typeface="Gabriel Sans Condensed"/>
                <a:ea typeface="Gabriel Sans Condensed"/>
                <a:cs typeface="Gabriel Sans Condensed"/>
                <a:sym typeface="Gabriel Sans Condensed"/>
              </a:rPr>
              <a:t>Badan usaha berbadan hukum dengan modal terbagi dalam saham.</a:t>
            </a:r>
          </a:p>
          <a:p>
            <a:pPr algn="l" marL="496571" indent="-248285" lvl="1">
              <a:lnSpc>
                <a:spcPts val="2760"/>
              </a:lnSpc>
              <a:buFont typeface="Arial"/>
              <a:buChar char="•"/>
            </a:pPr>
            <a:r>
              <a:rPr lang="en-US" sz="2300" spc="23">
                <a:solidFill>
                  <a:srgbClr val="FFFFFE"/>
                </a:solidFill>
                <a:latin typeface="Gabriel Sans Condensed"/>
                <a:ea typeface="Gabriel Sans Condensed"/>
                <a:cs typeface="Gabriel Sans Condensed"/>
                <a:sym typeface="Gabriel Sans Condensed"/>
              </a:rPr>
              <a:t>Pemegang saham hanya bertanggung jawab sebatas modal yang disetorkan.</a:t>
            </a:r>
          </a:p>
          <a:p>
            <a:pPr algn="l" marL="496571" indent="-248285" lvl="1">
              <a:lnSpc>
                <a:spcPts val="2760"/>
              </a:lnSpc>
              <a:buFont typeface="Arial"/>
              <a:buChar char="•"/>
            </a:pPr>
            <a:r>
              <a:rPr lang="en-US" sz="2300" spc="23">
                <a:solidFill>
                  <a:srgbClr val="FFFFFE"/>
                </a:solidFill>
                <a:latin typeface="Gabriel Sans Condensed"/>
                <a:ea typeface="Gabriel Sans Condensed"/>
                <a:cs typeface="Gabriel Sans Condensed"/>
                <a:sym typeface="Gabriel Sans Condensed"/>
              </a:rPr>
              <a:t>Diatur dalam UU No. 40 Tahun 2007 tentang Perseroan Terbatas.</a:t>
            </a:r>
          </a:p>
          <a:p>
            <a:pPr algn="l">
              <a:lnSpc>
                <a:spcPts val="2760"/>
              </a:lnSpc>
            </a:pPr>
          </a:p>
          <a:p>
            <a:pPr algn="l">
              <a:lnSpc>
                <a:spcPts val="2760"/>
              </a:lnSpc>
            </a:pPr>
            <a:r>
              <a:rPr lang="en-US" sz="2300" spc="23">
                <a:solidFill>
                  <a:srgbClr val="FFFFFE"/>
                </a:solidFill>
                <a:latin typeface="Gabriel Sans Condensed"/>
                <a:ea typeface="Gabriel Sans Condensed"/>
                <a:cs typeface="Gabriel Sans Condensed"/>
                <a:sym typeface="Gabriel Sans Condensed"/>
              </a:rPr>
              <a:t>Contoh: PT Telkom Indonesia Tbk, PT Unilever Indonesia Tbk.</a:t>
            </a:r>
          </a:p>
          <a:p>
            <a:pPr algn="l">
              <a:lnSpc>
                <a:spcPts val="2760"/>
              </a:lnSpc>
            </a:pPr>
          </a:p>
          <a:p>
            <a:pPr algn="l">
              <a:lnSpc>
                <a:spcPts val="2760"/>
              </a:lnSpc>
            </a:pPr>
            <a:r>
              <a:rPr lang="en-US" sz="2300" spc="23">
                <a:solidFill>
                  <a:srgbClr val="FFFFFE"/>
                </a:solidFill>
                <a:latin typeface="Gabriel Sans Condensed"/>
                <a:ea typeface="Gabriel Sans Condensed"/>
                <a:cs typeface="Gabriel Sans Condensed"/>
                <a:sym typeface="Gabriel Sans Condensed"/>
              </a:rPr>
              <a:t>Jenis-jenis PT:</a:t>
            </a:r>
          </a:p>
          <a:p>
            <a:pPr algn="l">
              <a:lnSpc>
                <a:spcPts val="2760"/>
              </a:lnSpc>
            </a:pPr>
            <a:r>
              <a:rPr lang="en-US" sz="2300" spc="23">
                <a:solidFill>
                  <a:srgbClr val="FFFFFE"/>
                </a:solidFill>
                <a:latin typeface="Gabriel Sans Condensed"/>
                <a:ea typeface="Gabriel Sans Condensed"/>
                <a:cs typeface="Gabriel Sans Condensed"/>
                <a:sym typeface="Gabriel Sans Condensed"/>
              </a:rPr>
              <a:t>1. PT Tertutup → Saham tidak diperjualbelikan ke publik.</a:t>
            </a:r>
          </a:p>
          <a:p>
            <a:pPr algn="l">
              <a:lnSpc>
                <a:spcPts val="2760"/>
              </a:lnSpc>
            </a:pPr>
            <a:r>
              <a:rPr lang="en-US" sz="2300" spc="23">
                <a:solidFill>
                  <a:srgbClr val="FFFFFE"/>
                </a:solidFill>
                <a:latin typeface="Gabriel Sans Condensed"/>
                <a:ea typeface="Gabriel Sans Condensed"/>
                <a:cs typeface="Gabriel Sans Condensed"/>
                <a:sym typeface="Gabriel Sans Condensed"/>
              </a:rPr>
              <a:t>2. PT Terbuka (Tbk) → Saham dijual di bursa efek.</a:t>
            </a:r>
          </a:p>
          <a:p>
            <a:pPr algn="l">
              <a:lnSpc>
                <a:spcPts val="2760"/>
              </a:lnSpc>
            </a:pPr>
            <a:r>
              <a:rPr lang="en-US" sz="2300" spc="23">
                <a:solidFill>
                  <a:srgbClr val="FFFFFE"/>
                </a:solidFill>
                <a:latin typeface="Gabriel Sans Condensed"/>
                <a:ea typeface="Gabriel Sans Condensed"/>
                <a:cs typeface="Gabriel Sans Condensed"/>
                <a:sym typeface="Gabriel Sans Condensed"/>
              </a:rPr>
              <a:t>3. PT PMA → Perusahaan dengan modal asing.</a:t>
            </a:r>
          </a:p>
          <a:p>
            <a:pPr algn="l">
              <a:lnSpc>
                <a:spcPts val="2760"/>
              </a:lnSpc>
            </a:pPr>
            <a:r>
              <a:rPr lang="en-US" sz="2300" spc="23">
                <a:solidFill>
                  <a:srgbClr val="FFFFFE"/>
                </a:solidFill>
                <a:latin typeface="Gabriel Sans Condensed"/>
                <a:ea typeface="Gabriel Sans Condensed"/>
                <a:cs typeface="Gabriel Sans Condensed"/>
                <a:sym typeface="Gabriel Sans Condensed"/>
              </a:rPr>
              <a:t>4. PT BUMN → Milik negara seperti PT PLN, PT Pertamina.</a:t>
            </a:r>
          </a:p>
          <a:p>
            <a:pPr algn="l">
              <a:lnSpc>
                <a:spcPts val="2760"/>
              </a:lnSpc>
            </a:pPr>
            <a:r>
              <a:rPr lang="en-US" sz="2300" spc="23">
                <a:solidFill>
                  <a:srgbClr val="FFFFFE"/>
                </a:solidFill>
                <a:latin typeface="Gabriel Sans Condensed"/>
                <a:ea typeface="Gabriel Sans Condensed"/>
                <a:cs typeface="Gabriel Sans Condensed"/>
                <a:sym typeface="Gabriel Sans Condensed"/>
              </a:rPr>
              <a:t>Koperasi</a:t>
            </a:r>
          </a:p>
          <a:p>
            <a:pPr algn="l">
              <a:lnSpc>
                <a:spcPts val="2760"/>
              </a:lnSpc>
            </a:pPr>
          </a:p>
        </p:txBody>
      </p:sp>
      <p:sp>
        <p:nvSpPr>
          <p:cNvPr name="TextBox 22" id="22"/>
          <p:cNvSpPr txBox="true"/>
          <p:nvPr/>
        </p:nvSpPr>
        <p:spPr>
          <a:xfrm rot="0">
            <a:off x="9749365" y="2501599"/>
            <a:ext cx="2021482" cy="409575"/>
          </a:xfrm>
          <a:prstGeom prst="rect">
            <a:avLst/>
          </a:prstGeom>
        </p:spPr>
        <p:txBody>
          <a:bodyPr anchor="t" rtlCol="false" tIns="0" lIns="0" bIns="0" rIns="0">
            <a:spAutoFit/>
          </a:bodyPr>
          <a:lstStyle/>
          <a:p>
            <a:pPr algn="ctr">
              <a:lnSpc>
                <a:spcPts val="2879"/>
              </a:lnSpc>
            </a:pPr>
            <a:r>
              <a:rPr lang="en-US" b="true" sz="2400" spc="24">
                <a:solidFill>
                  <a:srgbClr val="FCD39E"/>
                </a:solidFill>
                <a:latin typeface="Gabriel Sans Condensed Bold"/>
                <a:ea typeface="Gabriel Sans Condensed Bold"/>
                <a:cs typeface="Gabriel Sans Condensed Bold"/>
                <a:sym typeface="Gabriel Sans Condensed Bold"/>
              </a:rPr>
              <a:t>6. KOPERASI</a:t>
            </a:r>
          </a:p>
        </p:txBody>
      </p:sp>
      <p:sp>
        <p:nvSpPr>
          <p:cNvPr name="TextBox 23" id="23"/>
          <p:cNvSpPr txBox="true"/>
          <p:nvPr/>
        </p:nvSpPr>
        <p:spPr>
          <a:xfrm rot="0">
            <a:off x="9749365" y="2987050"/>
            <a:ext cx="7271227" cy="5876925"/>
          </a:xfrm>
          <a:prstGeom prst="rect">
            <a:avLst/>
          </a:prstGeom>
        </p:spPr>
        <p:txBody>
          <a:bodyPr anchor="t" rtlCol="false" tIns="0" lIns="0" bIns="0" rIns="0">
            <a:spAutoFit/>
          </a:bodyPr>
          <a:lstStyle/>
          <a:p>
            <a:pPr algn="l" marL="496571" indent="-248285" lvl="1">
              <a:lnSpc>
                <a:spcPts val="2760"/>
              </a:lnSpc>
              <a:buFont typeface="Arial"/>
              <a:buChar char="•"/>
            </a:pPr>
            <a:r>
              <a:rPr lang="en-US" sz="2300" spc="23">
                <a:solidFill>
                  <a:srgbClr val="FFFFFE"/>
                </a:solidFill>
                <a:latin typeface="Gabriel Sans Condensed"/>
                <a:ea typeface="Gabriel Sans Condensed"/>
                <a:cs typeface="Gabriel Sans Condensed"/>
                <a:sym typeface="Gabriel Sans Condensed"/>
              </a:rPr>
              <a:t>Badan usaha berbadan hukum yang berasaskan kekeluargaan dan gotong royong.</a:t>
            </a:r>
          </a:p>
          <a:p>
            <a:pPr algn="l" marL="496571" indent="-248285" lvl="1">
              <a:lnSpc>
                <a:spcPts val="2760"/>
              </a:lnSpc>
              <a:buFont typeface="Arial"/>
              <a:buChar char="•"/>
            </a:pPr>
            <a:r>
              <a:rPr lang="en-US" sz="2300" spc="23">
                <a:solidFill>
                  <a:srgbClr val="FFFFFE"/>
                </a:solidFill>
                <a:latin typeface="Gabriel Sans Condensed"/>
                <a:ea typeface="Gabriel Sans Condensed"/>
                <a:cs typeface="Gabriel Sans Condensed"/>
                <a:sym typeface="Gabriel Sans Condensed"/>
              </a:rPr>
              <a:t>Keuntungan dibagi berdasarkan partisipasi anggota (Sisa Hasil Usaha - SHU)</a:t>
            </a:r>
          </a:p>
          <a:p>
            <a:pPr algn="l" marL="496571" indent="-248285" lvl="1">
              <a:lnSpc>
                <a:spcPts val="2760"/>
              </a:lnSpc>
              <a:buFont typeface="Arial"/>
              <a:buChar char="•"/>
            </a:pPr>
            <a:r>
              <a:rPr lang="en-US" sz="2300" spc="23">
                <a:solidFill>
                  <a:srgbClr val="FFFFFE"/>
                </a:solidFill>
                <a:latin typeface="Gabriel Sans Condensed"/>
                <a:ea typeface="Gabriel Sans Condensed"/>
                <a:cs typeface="Gabriel Sans Condensed"/>
                <a:sym typeface="Gabriel Sans Condensed"/>
              </a:rPr>
              <a:t>Diatur dalam UU No. 25 Tahun 1992 tentang Perkoperasian.</a:t>
            </a:r>
          </a:p>
          <a:p>
            <a:pPr algn="l">
              <a:lnSpc>
                <a:spcPts val="2760"/>
              </a:lnSpc>
            </a:pPr>
          </a:p>
          <a:p>
            <a:pPr algn="l">
              <a:lnSpc>
                <a:spcPts val="2760"/>
              </a:lnSpc>
            </a:pPr>
            <a:r>
              <a:rPr lang="en-US" sz="2300" spc="23">
                <a:solidFill>
                  <a:srgbClr val="FFFFFE"/>
                </a:solidFill>
                <a:latin typeface="Gabriel Sans Condensed"/>
                <a:ea typeface="Gabriel Sans Condensed"/>
                <a:cs typeface="Gabriel Sans Condensed"/>
                <a:sym typeface="Gabriel Sans Condensed"/>
              </a:rPr>
              <a:t>Contoh: Koperasi Simpan Pinjam, Koperasi Konsumen, Koperasi Pegawai Negeri.</a:t>
            </a:r>
          </a:p>
          <a:p>
            <a:pPr algn="l">
              <a:lnSpc>
                <a:spcPts val="2760"/>
              </a:lnSpc>
            </a:pPr>
          </a:p>
          <a:p>
            <a:pPr algn="l">
              <a:lnSpc>
                <a:spcPts val="2760"/>
              </a:lnSpc>
            </a:pPr>
            <a:r>
              <a:rPr lang="en-US" sz="2300" spc="23">
                <a:solidFill>
                  <a:srgbClr val="FFFFFE"/>
                </a:solidFill>
                <a:latin typeface="Gabriel Sans Condensed"/>
                <a:ea typeface="Gabriel Sans Condensed"/>
                <a:cs typeface="Gabriel Sans Condensed"/>
                <a:sym typeface="Gabriel Sans Condensed"/>
              </a:rPr>
              <a:t>Jenis-jenis Koperasi:</a:t>
            </a:r>
          </a:p>
          <a:p>
            <a:pPr algn="l">
              <a:lnSpc>
                <a:spcPts val="2760"/>
              </a:lnSpc>
            </a:pPr>
            <a:r>
              <a:rPr lang="en-US" sz="2300" spc="23">
                <a:solidFill>
                  <a:srgbClr val="FFFFFE"/>
                </a:solidFill>
                <a:latin typeface="Gabriel Sans Condensed"/>
                <a:ea typeface="Gabriel Sans Condensed"/>
                <a:cs typeface="Gabriel Sans Condensed"/>
                <a:sym typeface="Gabriel Sans Condensed"/>
              </a:rPr>
              <a:t>1. Koperasi Konsumen → Menyediakan barang bagi anggotanya</a:t>
            </a:r>
          </a:p>
          <a:p>
            <a:pPr algn="l">
              <a:lnSpc>
                <a:spcPts val="2760"/>
              </a:lnSpc>
            </a:pPr>
            <a:r>
              <a:rPr lang="en-US" sz="2300" spc="23">
                <a:solidFill>
                  <a:srgbClr val="FFFFFE"/>
                </a:solidFill>
                <a:latin typeface="Gabriel Sans Condensed"/>
                <a:ea typeface="Gabriel Sans Condensed"/>
                <a:cs typeface="Gabriel Sans Condensed"/>
                <a:sym typeface="Gabriel Sans Condensed"/>
              </a:rPr>
              <a:t>2. Koperasi Produksi → Anggotanya adalah produsen barang/jasa.</a:t>
            </a:r>
          </a:p>
          <a:p>
            <a:pPr algn="l">
              <a:lnSpc>
                <a:spcPts val="2760"/>
              </a:lnSpc>
            </a:pPr>
            <a:r>
              <a:rPr lang="en-US" sz="2300" spc="23">
                <a:solidFill>
                  <a:srgbClr val="FFFFFE"/>
                </a:solidFill>
                <a:latin typeface="Gabriel Sans Condensed"/>
                <a:ea typeface="Gabriel Sans Condensed"/>
                <a:cs typeface="Gabriel Sans Condensed"/>
                <a:sym typeface="Gabriel Sans Condensed"/>
              </a:rPr>
              <a:t>3. Koperasi Simpan Pinjam → Bergerak di bidang keuangan</a:t>
            </a:r>
            <a:r>
              <a:rPr lang="en-US" sz="2300" spc="23">
                <a:solidFill>
                  <a:srgbClr val="FFFFFE"/>
                </a:solidFill>
                <a:latin typeface="Gabriel Sans Condensed"/>
                <a:ea typeface="Gabriel Sans Condensed"/>
                <a:cs typeface="Gabriel Sans Condensed"/>
                <a:sym typeface="Gabriel Sans Condensed"/>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DAGhmsdhsNg</dc:identifier>
  <dcterms:modified xsi:type="dcterms:W3CDTF">2011-08-01T06:04:30Z</dcterms:modified>
  <cp:revision>1</cp:revision>
  <dc:title>BAB II BADAN USAHA</dc:title>
</cp:coreProperties>
</file>