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 type="screen16x9"/>
  <p:notesSz cx="6858000" cy="9144000"/>
  <p:embeddedFontLst>
    <p:embeddedFont>
      <p:font typeface="Roboto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52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06e71b0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06e71b0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971a789f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3971a789f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971a789f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3971a789f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3971a789f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3971a789f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971a789f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971a789f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3971a789f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3971a789f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3971a789f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3971a789f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006e71b08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5006e71b08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4.png"/><Relationship Id="rId10" Type="http://schemas.openxmlformats.org/officeDocument/2006/relationships/image" Target="../media/image19.png"/><Relationship Id="rId4" Type="http://schemas.openxmlformats.org/officeDocument/2006/relationships/image" Target="../media/image2.png"/><Relationship Id="rId9" Type="http://schemas.openxmlformats.org/officeDocument/2006/relationships/image" Target="../media/image18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e-DE" sz="4800" b="1" dirty="0"/>
              <a:t>Wie fühlst du dich?</a:t>
            </a:r>
            <a:endParaRPr sz="4800" b="1" dirty="0"/>
          </a:p>
        </p:txBody>
      </p:sp>
      <p:sp>
        <p:nvSpPr>
          <p:cNvPr id="156" name="Google Shape;156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5D7C8A"/>
                </a:solidFill>
              </a:rPr>
              <a:t>Welche Gefühle löst Hassrede bei mir aus? &gt; Medienanalyse &gt; </a:t>
            </a:r>
            <a:r>
              <a:rPr lang="de-DE" b="1">
                <a:solidFill>
                  <a:srgbClr val="5D7C8A"/>
                </a:solidFill>
              </a:rPr>
              <a:t>Wie fühlst du dich?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84900" y="1007950"/>
            <a:ext cx="2938350" cy="29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72418B0-7109-4BD1-9578-C1736F6D823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8"/>
          <p:cNvSpPr/>
          <p:nvPr/>
        </p:nvSpPr>
        <p:spPr>
          <a:xfrm>
            <a:off x="1755925" y="1527400"/>
            <a:ext cx="6620100" cy="300750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8"/>
          <p:cNvSpPr txBox="1"/>
          <p:nvPr/>
        </p:nvSpPr>
        <p:spPr>
          <a:xfrm>
            <a:off x="1010675" y="427444"/>
            <a:ext cx="79029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200" dirty="0"/>
              <a:t>Auf den folgenden Folien findest du Kommentare, die Menschen im Internet zu den Fotos gepostet haben.</a:t>
            </a: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165" name="Google Shape;165;p38"/>
          <p:cNvSpPr txBox="1"/>
          <p:nvPr/>
        </p:nvSpPr>
        <p:spPr>
          <a:xfrm>
            <a:off x="1970600" y="1611153"/>
            <a:ext cx="6271500" cy="27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200" dirty="0">
                <a:solidFill>
                  <a:srgbClr val="FFFFFF"/>
                </a:solidFill>
              </a:rPr>
              <a:t>Überlege bei jedem Kommentar:</a:t>
            </a:r>
            <a:endParaRPr sz="22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e-DE" sz="2200" dirty="0">
                <a:solidFill>
                  <a:srgbClr val="FFFFFF"/>
                </a:solidFill>
              </a:rPr>
              <a:t>Ist er positiv oder negativ?</a:t>
            </a:r>
            <a:endParaRPr sz="2200" dirty="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e-DE" sz="2200" dirty="0">
                <a:solidFill>
                  <a:srgbClr val="FFFFFF"/>
                </a:solidFill>
              </a:rPr>
              <a:t>Welche Gefühle löst er bei dir aus?</a:t>
            </a:r>
            <a:endParaRPr sz="2200" dirty="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e-DE" sz="2200" dirty="0">
                <a:solidFill>
                  <a:srgbClr val="FFFFFF"/>
                </a:solidFill>
              </a:rPr>
              <a:t>Mit welcher Strategie kannst du deine Gefühle besser kontrollieren?</a:t>
            </a:r>
            <a:endParaRPr sz="2200" dirty="0">
              <a:solidFill>
                <a:srgbClr val="FFFFFF"/>
              </a:solidFill>
            </a:endParaRPr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Char char="●"/>
            </a:pPr>
            <a:r>
              <a:rPr lang="de-DE" sz="2200" dirty="0">
                <a:solidFill>
                  <a:srgbClr val="FFFFFF"/>
                </a:solidFill>
              </a:rPr>
              <a:t>Wie würdest du auf den Kommentar reagieren?</a:t>
            </a:r>
            <a:endParaRPr sz="22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1DEDCE0-941B-4CA8-8967-15270347A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39"/>
          <p:cNvPicPr preferRelativeResize="0"/>
          <p:nvPr/>
        </p:nvPicPr>
        <p:blipFill rotWithShape="1">
          <a:blip r:embed="rId3">
            <a:alphaModFix/>
          </a:blip>
          <a:srcRect l="368" b="19536"/>
          <a:stretch/>
        </p:blipFill>
        <p:spPr>
          <a:xfrm>
            <a:off x="501600" y="0"/>
            <a:ext cx="8642400" cy="465782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39"/>
          <p:cNvSpPr/>
          <p:nvPr/>
        </p:nvSpPr>
        <p:spPr>
          <a:xfrm>
            <a:off x="5499050" y="2071556"/>
            <a:ext cx="3347700" cy="841200"/>
          </a:xfrm>
          <a:prstGeom prst="wedgeRoundRectCallout">
            <a:avLst>
              <a:gd name="adj1" fmla="val 53779"/>
              <a:gd name="adj2" fmla="val 110740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Schön, dass Menschen hier anderen in Not helfen. :-)</a:t>
            </a:r>
            <a:endParaRPr sz="18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2" name="Google Shape;172;p39"/>
          <p:cNvSpPr/>
          <p:nvPr/>
        </p:nvSpPr>
        <p:spPr>
          <a:xfrm>
            <a:off x="689175" y="294600"/>
            <a:ext cx="3005700" cy="1000200"/>
          </a:xfrm>
          <a:prstGeom prst="wedgeRoundRectCallout">
            <a:avLst>
              <a:gd name="adj1" fmla="val -44900"/>
              <a:gd name="adj2" fmla="val -73883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So viele Kinder und unsere Schulen sind schon überfüllt? Wo sollen die alle hin?</a:t>
            </a:r>
            <a:endParaRPr sz="16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3" name="Google Shape;173;p39"/>
          <p:cNvSpPr/>
          <p:nvPr/>
        </p:nvSpPr>
        <p:spPr>
          <a:xfrm>
            <a:off x="5601350" y="366250"/>
            <a:ext cx="3347700" cy="1313700"/>
          </a:xfrm>
          <a:prstGeom prst="wedgeRoundRectCallout">
            <a:avLst>
              <a:gd name="adj1" fmla="val 41685"/>
              <a:gd name="adj2" fmla="val -68181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Das Lächeln ist wirklich herzerwärmend - es zeigt, dass wir alle Menschen sind und es immer etwas gibt, das uns verbindet.</a:t>
            </a:r>
            <a:endParaRPr sz="1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74" name="Google Shape;174;p39"/>
          <p:cNvSpPr/>
          <p:nvPr/>
        </p:nvSpPr>
        <p:spPr>
          <a:xfrm>
            <a:off x="639825" y="3017627"/>
            <a:ext cx="3005700" cy="1255200"/>
          </a:xfrm>
          <a:prstGeom prst="wedgeRoundRectCallout">
            <a:avLst>
              <a:gd name="adj1" fmla="val 48183"/>
              <a:gd name="adj2" fmla="val 97799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Kein Wunder, dass sie so lächelt - kostenlos Essen, Unterkunft und Verpflegung. Und Menschen wie ich gehen leer aus...</a:t>
            </a:r>
            <a:endParaRPr sz="1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B3CAAD-1625-4838-83EA-8882154FC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40"/>
          <p:cNvPicPr preferRelativeResize="0"/>
          <p:nvPr/>
        </p:nvPicPr>
        <p:blipFill rotWithShape="1">
          <a:blip r:embed="rId3">
            <a:alphaModFix/>
          </a:blip>
          <a:srcRect t="7127" b="20660"/>
          <a:stretch/>
        </p:blipFill>
        <p:spPr>
          <a:xfrm>
            <a:off x="494100" y="0"/>
            <a:ext cx="8649896" cy="4681702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40"/>
          <p:cNvSpPr/>
          <p:nvPr/>
        </p:nvSpPr>
        <p:spPr>
          <a:xfrm>
            <a:off x="682550" y="762799"/>
            <a:ext cx="3347700" cy="1251600"/>
          </a:xfrm>
          <a:prstGeom prst="wedgeRoundRectCallout">
            <a:avLst>
              <a:gd name="adj1" fmla="val -44702"/>
              <a:gd name="adj2" fmla="val -100759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Ihr Land schiebt sie alle zu uns ab. Warum auch nicht? Wenn wir so blöd sind, sie aufzunehmen, ist das doch klar.</a:t>
            </a:r>
            <a:endParaRPr sz="16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1" name="Google Shape;181;p40"/>
          <p:cNvSpPr/>
          <p:nvPr/>
        </p:nvSpPr>
        <p:spPr>
          <a:xfrm>
            <a:off x="5146250" y="250623"/>
            <a:ext cx="3347700" cy="1163400"/>
          </a:xfrm>
          <a:prstGeom prst="wedgeRoundRectCallout">
            <a:avLst>
              <a:gd name="adj1" fmla="val 67171"/>
              <a:gd name="adj2" fmla="val 13033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Hier sieht man das Ausmaß des Problems. Wir müssen diesen Menschen helfen!</a:t>
            </a:r>
            <a:endParaRPr sz="18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40"/>
          <p:cNvSpPr/>
          <p:nvPr/>
        </p:nvSpPr>
        <p:spPr>
          <a:xfrm>
            <a:off x="1103150" y="3404525"/>
            <a:ext cx="2989200" cy="841200"/>
          </a:xfrm>
          <a:prstGeom prst="wedgeRoundRectCallout">
            <a:avLst>
              <a:gd name="adj1" fmla="val 16701"/>
              <a:gd name="adj2" fmla="val 134008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Das war mal ein wunderschöner Park, jetzt ist es nur noch Dreck...</a:t>
            </a:r>
            <a:r>
              <a:rPr lang="de-DE" sz="1800" dirty="0">
                <a:latin typeface="Roboto"/>
                <a:ea typeface="Roboto"/>
                <a:cs typeface="Roboto"/>
                <a:sym typeface="Roboto"/>
              </a:rPr>
              <a:t> </a:t>
            </a:r>
            <a:endParaRPr sz="1800" dirty="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63487E2-9EA0-4B15-80B9-FAD48A8CDB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41"/>
          <p:cNvPicPr preferRelativeResize="0"/>
          <p:nvPr/>
        </p:nvPicPr>
        <p:blipFill rotWithShape="1">
          <a:blip r:embed="rId3">
            <a:alphaModFix/>
          </a:blip>
          <a:srcRect t="3866" b="15253"/>
          <a:stretch/>
        </p:blipFill>
        <p:spPr>
          <a:xfrm>
            <a:off x="500075" y="0"/>
            <a:ext cx="8643926" cy="466577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1"/>
          <p:cNvSpPr/>
          <p:nvPr/>
        </p:nvSpPr>
        <p:spPr>
          <a:xfrm>
            <a:off x="862750" y="753400"/>
            <a:ext cx="2007900" cy="694200"/>
          </a:xfrm>
          <a:prstGeom prst="wedgeRoundRectCallout">
            <a:avLst>
              <a:gd name="adj1" fmla="val 3868"/>
              <a:gd name="adj2" fmla="val -133817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Wo bleiben die Clowns?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9" name="Google Shape;189;p41"/>
          <p:cNvSpPr/>
          <p:nvPr/>
        </p:nvSpPr>
        <p:spPr>
          <a:xfrm>
            <a:off x="4732750" y="208601"/>
            <a:ext cx="3347700" cy="914100"/>
          </a:xfrm>
          <a:prstGeom prst="wedgeRoundRectCallout">
            <a:avLst>
              <a:gd name="adj1" fmla="val 72671"/>
              <a:gd name="adj2" fmla="val -26523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Eine nette Idee - die Kinder freuen sich sicher darüber! 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0" name="Google Shape;190;p41"/>
          <p:cNvSpPr/>
          <p:nvPr/>
        </p:nvSpPr>
        <p:spPr>
          <a:xfrm>
            <a:off x="6460075" y="2151150"/>
            <a:ext cx="2446800" cy="1073400"/>
          </a:xfrm>
          <a:prstGeom prst="wedgeRoundRectCallout">
            <a:avLst>
              <a:gd name="adj1" fmla="val 49134"/>
              <a:gd name="adj2" fmla="val 118993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Zeitverschwendung - was soll das bringen?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1" name="Google Shape;191;p41"/>
          <p:cNvSpPr/>
          <p:nvPr/>
        </p:nvSpPr>
        <p:spPr>
          <a:xfrm>
            <a:off x="1500150" y="3360001"/>
            <a:ext cx="2446800" cy="1016100"/>
          </a:xfrm>
          <a:prstGeom prst="wedgeRoundRectCallout">
            <a:avLst>
              <a:gd name="adj1" fmla="val 29156"/>
              <a:gd name="adj2" fmla="val 109974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Wieder mal eine Party mit ungebetenen ‚Gästen‘...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E1F73E-316F-441B-9773-0198F9A40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42"/>
          <p:cNvPicPr preferRelativeResize="0"/>
          <p:nvPr/>
        </p:nvPicPr>
        <p:blipFill rotWithShape="1">
          <a:blip r:embed="rId3">
            <a:alphaModFix/>
          </a:blip>
          <a:srcRect t="7613" b="11987"/>
          <a:stretch/>
        </p:blipFill>
        <p:spPr>
          <a:xfrm>
            <a:off x="498250" y="0"/>
            <a:ext cx="8645748" cy="46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42"/>
          <p:cNvSpPr/>
          <p:nvPr/>
        </p:nvSpPr>
        <p:spPr>
          <a:xfrm>
            <a:off x="687600" y="835244"/>
            <a:ext cx="2652000" cy="1067700"/>
          </a:xfrm>
          <a:prstGeom prst="wedgeRoundRectCallout">
            <a:avLst>
              <a:gd name="adj1" fmla="val -35396"/>
              <a:gd name="adj2" fmla="val -96906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So süß und lieb! Du bist hier immer willkommen!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42"/>
          <p:cNvSpPr/>
          <p:nvPr/>
        </p:nvSpPr>
        <p:spPr>
          <a:xfrm>
            <a:off x="6608525" y="376200"/>
            <a:ext cx="2328000" cy="1067700"/>
          </a:xfrm>
          <a:prstGeom prst="wedgeRoundRectCallout">
            <a:avLst>
              <a:gd name="adj1" fmla="val 45704"/>
              <a:gd name="adj2" fmla="val -72112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Warum kommen die immer zu UNS?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9" name="Google Shape;199;p42"/>
          <p:cNvSpPr/>
          <p:nvPr/>
        </p:nvSpPr>
        <p:spPr>
          <a:xfrm>
            <a:off x="4208438" y="3365369"/>
            <a:ext cx="2652000" cy="860700"/>
          </a:xfrm>
          <a:prstGeom prst="wedgeRoundRectCallout">
            <a:avLst>
              <a:gd name="adj1" fmla="val 28191"/>
              <a:gd name="adj2" fmla="val 117739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Wer von denen wird später mal Terrorist?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5B864FD-4F17-4C08-AF0C-5FB2EACEAD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43"/>
          <p:cNvPicPr preferRelativeResize="0"/>
          <p:nvPr/>
        </p:nvPicPr>
        <p:blipFill rotWithShape="1">
          <a:blip r:embed="rId3">
            <a:alphaModFix/>
          </a:blip>
          <a:srcRect t="19987"/>
          <a:stretch/>
        </p:blipFill>
        <p:spPr>
          <a:xfrm>
            <a:off x="494800" y="0"/>
            <a:ext cx="8649199" cy="461852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43"/>
          <p:cNvSpPr/>
          <p:nvPr/>
        </p:nvSpPr>
        <p:spPr>
          <a:xfrm>
            <a:off x="5749775" y="515994"/>
            <a:ext cx="2652000" cy="840900"/>
          </a:xfrm>
          <a:prstGeom prst="wedgeRoundRectCallout">
            <a:avLst>
              <a:gd name="adj1" fmla="val 48732"/>
              <a:gd name="adj2" fmla="val -89585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Wie Erdmännchen, die raus aufs Meer schauen!</a:t>
            </a:r>
            <a:endParaRPr sz="18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6" name="Google Shape;206;p43"/>
          <p:cNvSpPr/>
          <p:nvPr/>
        </p:nvSpPr>
        <p:spPr>
          <a:xfrm>
            <a:off x="2681075" y="549874"/>
            <a:ext cx="2652000" cy="947100"/>
          </a:xfrm>
          <a:prstGeom prst="wedgeRoundRectCallout">
            <a:avLst>
              <a:gd name="adj1" fmla="val -43014"/>
              <a:gd name="adj2" fmla="val -103084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Egal, wie weit du gereist bist, deine Heimat vergisst du nicht...</a:t>
            </a:r>
            <a:endParaRPr sz="18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7" name="Google Shape;207;p43"/>
          <p:cNvSpPr/>
          <p:nvPr/>
        </p:nvSpPr>
        <p:spPr>
          <a:xfrm>
            <a:off x="6927025" y="1721727"/>
            <a:ext cx="2101200" cy="1335600"/>
          </a:xfrm>
          <a:prstGeom prst="wedgeRoundRectCallout">
            <a:avLst>
              <a:gd name="adj1" fmla="val 48538"/>
              <a:gd name="adj2" fmla="val 90938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Ihr könnt so lange da raus schauen, wie ihr wollt - eure toten Väter kommen nicht wieder!</a:t>
            </a:r>
            <a:endParaRPr sz="16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43"/>
          <p:cNvSpPr/>
          <p:nvPr/>
        </p:nvSpPr>
        <p:spPr>
          <a:xfrm>
            <a:off x="1439075" y="3487400"/>
            <a:ext cx="4017000" cy="1012800"/>
          </a:xfrm>
          <a:prstGeom prst="wedgeRoundRectCallout">
            <a:avLst>
              <a:gd name="adj1" fmla="val 7334"/>
              <a:gd name="adj2" fmla="val 102777"/>
              <a:gd name="adj3" fmla="val 0"/>
            </a:avLst>
          </a:prstGeom>
          <a:solidFill>
            <a:srgbClr val="FFFFFF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Bei der Einstellung hier denken sie vielleicht, dass sie es vorher besser hatten...</a:t>
            </a:r>
            <a:endParaRPr sz="1800" dirty="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7D1306E-2025-4E4F-BD83-D6BD9BFA7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4"/>
          <p:cNvPicPr preferRelativeResize="0"/>
          <p:nvPr/>
        </p:nvPicPr>
        <p:blipFill rotWithShape="1">
          <a:blip r:embed="rId3">
            <a:alphaModFix/>
          </a:blip>
          <a:srcRect t="745" b="18243"/>
          <a:stretch/>
        </p:blipFill>
        <p:spPr>
          <a:xfrm>
            <a:off x="498675" y="0"/>
            <a:ext cx="8645326" cy="4673753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/>
          <p:nvPr/>
        </p:nvSpPr>
        <p:spPr>
          <a:xfrm>
            <a:off x="4138700" y="215324"/>
            <a:ext cx="2875800" cy="1953717"/>
          </a:xfrm>
          <a:prstGeom prst="wedgeRoundRectCallout">
            <a:avLst>
              <a:gd name="adj1" fmla="val -81465"/>
              <a:gd name="adj2" fmla="val -54545"/>
              <a:gd name="adj3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Ich finde ja, man sollte sie alle an der Grenze abknallen... das spart Millionen Steuergelder</a:t>
            </a:r>
            <a:r>
              <a:rPr lang="de-DE" sz="18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die wir </a:t>
            </a:r>
            <a:r>
              <a:rPr lang="de-DE" sz="18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uns HART ERARBEITET haben!</a:t>
            </a:r>
            <a:endParaRPr sz="1800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5" name="Google Shape;215;p44"/>
          <p:cNvSpPr/>
          <p:nvPr/>
        </p:nvSpPr>
        <p:spPr>
          <a:xfrm>
            <a:off x="1122625" y="3383900"/>
            <a:ext cx="3515100" cy="1111200"/>
          </a:xfrm>
          <a:prstGeom prst="wedgeRoundRectCallout">
            <a:avLst>
              <a:gd name="adj1" fmla="val 34036"/>
              <a:gd name="adj2" fmla="val 91874"/>
              <a:gd name="adj3" fmla="val 0"/>
            </a:avLst>
          </a:prstGeom>
          <a:solidFill>
            <a:srgbClr val="F3F3F3"/>
          </a:solidFill>
          <a:ln w="28575" cap="flat" cmpd="sng">
            <a:solidFill>
              <a:srgbClr val="5D7C8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>
                <a:solidFill>
                  <a:srgbClr val="5D7C8A"/>
                </a:solidFill>
                <a:latin typeface="Roboto"/>
                <a:ea typeface="Roboto"/>
                <a:cs typeface="Roboto"/>
                <a:sym typeface="Roboto"/>
              </a:rPr>
              <a:t>Ich hoffe, die gehen raus und nicht rein? HAUPTSACHE WIR SIND SIE LOS</a:t>
            </a:r>
            <a:endParaRPr sz="1800">
              <a:solidFill>
                <a:srgbClr val="5D7C8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FD3035F-0226-48C3-99A0-F1182392D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45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45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24" name="Google Shape;224;p45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25" name="Google Shape;225;p4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5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760A3D6B-CB45-483E-A489-5E574FBF4D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293" y="2965463"/>
            <a:ext cx="401752" cy="20134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</Words>
  <Application>Microsoft Office PowerPoint</Application>
  <PresentationFormat>Bildschirmpräsentation (16:9)</PresentationFormat>
  <Paragraphs>33</Paragraphs>
  <Slides>9</Slides>
  <Notes>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Roboto</vt:lpstr>
      <vt:lpstr>Simple Light</vt:lpstr>
      <vt:lpstr>Simple Light</vt:lpstr>
      <vt:lpstr>Simple Light</vt:lpstr>
      <vt:lpstr>Wie fühlst du dich?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 fühlst du dich?</dc:title>
  <cp:lastModifiedBy>Groschup, Friederike</cp:lastModifiedBy>
  <cp:revision>3</cp:revision>
  <dcterms:modified xsi:type="dcterms:W3CDTF">2019-10-02T09:28:17Z</dcterms:modified>
</cp:coreProperties>
</file>