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118EEA-A3E5-471F-82C3-9CE2B7078C70}">
  <a:tblStyle styleId="{13118EEA-A3E5-471F-82C3-9CE2B7078C7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schemas.openxmlformats.org/officeDocument/2006/relationships/slide" Target="slides/slide18.xml"/><Relationship Id="rId12" Type="http://schemas.openxmlformats.org/officeDocument/2006/relationships/slide" Target="slides/slide6.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1pPr>
            <a:lvl2pPr indent="-228600" lvl="1" marL="9144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2pPr>
            <a:lvl3pPr indent="-228600" lvl="2" marL="13716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3pPr>
            <a:lvl4pPr indent="-228600" lvl="3" marL="18288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4pPr>
            <a:lvl5pPr indent="-228600" lvl="4" marL="2286000" marR="0" rtl="0" algn="l">
              <a:spcBef>
                <a:spcPts val="0"/>
              </a:spcBef>
              <a:spcAft>
                <a:spcPts val="0"/>
              </a:spcAft>
              <a:buSzPts val="1400"/>
              <a:buNone/>
              <a:defRPr b="0" i="0" sz="1200" u="none" cap="none" strike="noStrike">
                <a:solidFill>
                  <a:schemeClr val="dk1"/>
                </a:solidFill>
                <a:latin typeface="Cabin"/>
                <a:ea typeface="Cabin"/>
                <a:cs typeface="Cabin"/>
                <a:sym typeface="Cabi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2" name="Google Shape;18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Constructivist is a process in which the learner constructs their understanding of information as they work with concepts and processes</a:t>
            </a:r>
            <a:endParaRPr/>
          </a:p>
          <a:p>
            <a:pPr indent="0" lvl="0" marL="0" marR="0" rtl="0" algn="l">
              <a:spcBef>
                <a:spcPts val="425"/>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Explicit instruction students are guided through the learning process with clear learning objectives, demonstrations of the instructional target, and supported practice with feedback until independent mastery has been achieved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89" name="Google Shape;189;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Constructivist is a process in which the learner constructs their understanding of information as they work with concepts and processes</a:t>
            </a:r>
            <a:endParaRPr/>
          </a:p>
          <a:p>
            <a:pPr indent="0" lvl="0" marL="0" marR="0" rtl="0" algn="l">
              <a:spcBef>
                <a:spcPts val="425"/>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Explicit instruction students are guided through the learning process with clear learning objectives, demonstrations of the instructional target, and supported practice with feedback until independent mastery has been achieved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8" name="Google Shape;19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High rates: active responding</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Spaced vs massed practice: time in between practice to build fluency</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Metcognative strategies: </a:t>
            </a:r>
            <a:r>
              <a:rPr b="0" i="0" lang="en-US" sz="1200" u="none" cap="none" strike="noStrike">
                <a:solidFill>
                  <a:srgbClr val="000926"/>
                </a:solidFill>
                <a:latin typeface="Arial"/>
                <a:ea typeface="Arial"/>
                <a:cs typeface="Arial"/>
                <a:sym typeface="Arial"/>
              </a:rPr>
              <a:t>"plan of action" that provides students an easy to follow procedure for solving a problem. </a:t>
            </a:r>
            <a:r>
              <a:rPr b="0" i="0" lang="en-US" sz="1200" u="none" cap="none" strike="noStrike">
                <a:solidFill>
                  <a:srgbClr val="000000"/>
                </a:solidFill>
                <a:latin typeface="Arial"/>
                <a:ea typeface="Arial"/>
                <a:cs typeface="Arial"/>
                <a:sym typeface="Arial"/>
              </a:rPr>
              <a:t>Think Aloud Pair Problem Solving (TAPPS) or I Can Problem Solve (ICPS)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5" name="Google Shape;23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Simple as questioning 0.46 Hattie - </a:t>
            </a:r>
            <a:r>
              <a:rPr b="0" i="0" lang="en-US" sz="1000" u="none" cap="none" strike="noStrike">
                <a:solidFill>
                  <a:schemeClr val="dk1"/>
                </a:solidFill>
                <a:latin typeface="Verdana"/>
                <a:ea typeface="Verdana"/>
                <a:cs typeface="Verdana"/>
                <a:sym typeface="Verdana"/>
              </a:rPr>
              <a:t>Corrective feedback 0.74 Marzano</a:t>
            </a:r>
            <a:endParaRPr/>
          </a:p>
          <a:p>
            <a:pPr indent="0" lvl="0" marL="0" marR="0" rtl="0" algn="r">
              <a:spcBef>
                <a:spcPts val="0"/>
              </a:spcBef>
              <a:spcAft>
                <a:spcPts val="0"/>
              </a:spcAft>
              <a:buNone/>
            </a:pPr>
            <a:r>
              <a:rPr b="0" i="0" lang="en-US" sz="1000" u="none" cap="none" strike="noStrike">
                <a:solidFill>
                  <a:schemeClr val="dk1"/>
                </a:solidFill>
                <a:latin typeface="Verdana"/>
                <a:ea typeface="Verdana"/>
                <a:cs typeface="Verdana"/>
                <a:sym typeface="Verdana"/>
              </a:rPr>
              <a:t>0.73</a:t>
            </a:r>
            <a:endParaRPr/>
          </a:p>
          <a:p>
            <a:pPr indent="0" lvl="0" marL="0" marR="0" rtl="0" algn="l">
              <a:spcBef>
                <a:spcPts val="425"/>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15" name="Google Shape;11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followed by Principals as #2 </a:t>
            </a:r>
            <a:r>
              <a:rPr b="0" i="0" lang="en-US" sz="1200" u="none" cap="none" strike="noStrike">
                <a:solidFill>
                  <a:schemeClr val="dk1"/>
                </a:solidFill>
                <a:latin typeface="Arial"/>
                <a:ea typeface="Arial"/>
                <a:cs typeface="Arial"/>
                <a:sym typeface="Arial"/>
              </a:rPr>
              <a:t>(Leithwood, 2007) .25 - .35</a:t>
            </a:r>
            <a:endParaRPr/>
          </a:p>
          <a:p>
            <a:pPr indent="0" lvl="0" marL="0" marR="0" rtl="0" algn="l">
              <a:spcBef>
                <a:spcPts val="425"/>
              </a:spcBef>
              <a:spcAft>
                <a:spcPts val="0"/>
              </a:spcAft>
              <a:buNone/>
            </a:pPr>
            <a:r>
              <a:rPr b="0" i="0" lang="en-US" sz="1200" u="none" cap="none" strike="noStrike">
                <a:solidFill>
                  <a:schemeClr val="dk1"/>
                </a:solidFill>
                <a:latin typeface="Arial"/>
                <a:ea typeface="Arial"/>
                <a:cs typeface="Arial"/>
                <a:sym typeface="Arial"/>
              </a:rPr>
              <a:t>7% to 21% of gains attributed to teachers</a:t>
            </a:r>
            <a:endParaRPr/>
          </a:p>
          <a:p>
            <a:pPr indent="0" lvl="0" marL="0" marR="0" rtl="0" algn="l">
              <a:spcBef>
                <a:spcPts val="425"/>
              </a:spcBef>
              <a:spcAft>
                <a:spcPts val="0"/>
              </a:spcAft>
              <a:buNone/>
            </a:pPr>
            <a:r>
              <a:rPr b="0" i="0" lang="en-US" sz="1200" u="none" cap="none" strike="noStrike">
                <a:solidFill>
                  <a:schemeClr val="dk1"/>
                </a:solidFill>
                <a:latin typeface="Arial"/>
                <a:ea typeface="Arial"/>
                <a:cs typeface="Arial"/>
                <a:sym typeface="Arial"/>
              </a:rPr>
              <a:t>Sander and Rivers 1996 2 years with good teacher produced over 50% gains in math proficiency</a:t>
            </a:r>
            <a:endParaRPr/>
          </a:p>
          <a:p>
            <a:pPr indent="0" lvl="0" marL="0" marR="0" rtl="0" algn="l">
              <a:spcBef>
                <a:spcPts val="425"/>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425"/>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spcBef>
                <a:spcPts val="425"/>
              </a:spcBef>
              <a:spcAft>
                <a:spcPts val="0"/>
              </a:spcAft>
              <a:buNone/>
            </a:pPr>
            <a:r>
              <a:t/>
            </a:r>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0" name="Google Shape;13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Reciprocal Teaching: clarifying, questioning, summarizing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8" name="Google Shape;14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1. BM is most common request for assistance</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2. Classrooms with disruptive behavior have less time academic engagement, lower grades, and standardized tests</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3. Greater teacher burnout </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4. Increased Sp Ed referrals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54" name="Google Shape;15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 Hattie disruptive behavior 0.34</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2" name="Google Shape;162;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Disciplinary Interventions: systematic implementation of specific techniques</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TSR = Hattie 0.72 Soft skills. Students who do not like their teachers are more likely to miss school and drop out. Ability to show empathy, warmth, encourage learning, adaptable, show respect for the student. Marzano placed it on two dimensions </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Mental set: Active supervision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9" name="Google Shape;169;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000000"/>
                </a:solidFill>
                <a:latin typeface="Arial"/>
                <a:ea typeface="Arial"/>
                <a:cs typeface="Arial"/>
                <a:sym typeface="Arial"/>
              </a:rPr>
              <a:t>Active supervision: scanning, continually moving around, checking for appropriate or inappropriate</a:t>
            </a:r>
            <a:endParaRPr/>
          </a:p>
          <a:p>
            <a:pPr indent="0" lvl="0" marL="0" marR="0" rtl="0" algn="l">
              <a:spcBef>
                <a:spcPts val="425"/>
              </a:spcBef>
              <a:spcAft>
                <a:spcPts val="0"/>
              </a:spcAft>
              <a:buNone/>
            </a:pPr>
            <a:r>
              <a:rPr b="0" i="0" lang="en-US" sz="1200" u="none" cap="none" strike="noStrike">
                <a:solidFill>
                  <a:srgbClr val="000000"/>
                </a:solidFill>
                <a:latin typeface="Arial"/>
                <a:ea typeface="Arial"/>
                <a:cs typeface="Arial"/>
                <a:sym typeface="Arial"/>
              </a:rPr>
              <a:t>Pre-teaching: teaching a skill before the skill is to be used in the actual setting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6" name="Google Shape;176;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Teaching Strategies make a big difference Hattie reports that overall 0.60</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sp>
        <p:nvSpPr>
          <p:cNvPr id="10" name="Google Shape;10;p2"/>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1" name="Google Shape;11;p2"/>
          <p:cNvSpPr txBox="1"/>
          <p:nvPr>
            <p:ph idx="1" type="body"/>
          </p:nvPr>
        </p:nvSpPr>
        <p:spPr>
          <a:xfrm>
            <a:off x="1371600" y="3886200"/>
            <a:ext cx="64008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12" name="Google Shape;12;p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 name="Shape 48"/>
        <p:cNvGrpSpPr/>
        <p:nvPr/>
      </p:nvGrpSpPr>
      <p:grpSpPr>
        <a:xfrm>
          <a:off x="0" y="0"/>
          <a:ext cx="0" cy="0"/>
          <a:chOff x="0" y="0"/>
          <a:chExt cx="0" cy="0"/>
        </a:xfrm>
      </p:grpSpPr>
      <p:sp>
        <p:nvSpPr>
          <p:cNvPr id="49" name="Google Shape;49;p11"/>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0" name="Google Shape;50;p11"/>
          <p:cNvSpPr txBox="1"/>
          <p:nvPr>
            <p:ph idx="1" type="body"/>
          </p:nvPr>
        </p:nvSpPr>
        <p:spPr>
          <a:xfrm rot="5400000">
            <a:off x="3086100" y="2171700"/>
            <a:ext cx="2971800" cy="6400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51" name="Google Shape;51;p1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12"/>
          <p:cNvSpPr txBox="1"/>
          <p:nvPr>
            <p:ph type="title"/>
          </p:nvPr>
        </p:nvSpPr>
        <p:spPr>
          <a:xfrm rot="5400000">
            <a:off x="4979987" y="3379788"/>
            <a:ext cx="5013325"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4" name="Google Shape;54;p12"/>
          <p:cNvSpPr txBox="1"/>
          <p:nvPr>
            <p:ph idx="1" type="body"/>
          </p:nvPr>
        </p:nvSpPr>
        <p:spPr>
          <a:xfrm rot="5400000">
            <a:off x="1017587" y="1512888"/>
            <a:ext cx="5013325" cy="56769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55" name="Google Shape;55;p1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4"/>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62" name="Google Shape;62;p14"/>
          <p:cNvSpPr txBox="1"/>
          <p:nvPr>
            <p:ph idx="1" type="body"/>
          </p:nvPr>
        </p:nvSpPr>
        <p:spPr>
          <a:xfrm>
            <a:off x="685800" y="1981200"/>
            <a:ext cx="7772400" cy="487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63" name="Google Shape;63;p1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66" name="Google Shape;66;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800"/>
              <a:buFont typeface="Arial"/>
              <a:buNone/>
              <a:defRPr b="0" i="0" sz="18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2000"/>
              <a:buFont typeface="Arial"/>
              <a:buNone/>
              <a:defRPr b="0" i="0" sz="2000" u="none" cap="none" strike="noStrike">
                <a:solidFill>
                  <a:srgbClr val="FFFFFF"/>
                </a:solidFill>
                <a:latin typeface="Arial"/>
                <a:ea typeface="Arial"/>
                <a:cs typeface="Arial"/>
                <a:sym typeface="Arial"/>
              </a:defRPr>
            </a:lvl9pPr>
          </a:lstStyle>
          <a:p/>
        </p:txBody>
      </p:sp>
      <p:sp>
        <p:nvSpPr>
          <p:cNvPr id="67" name="Google Shape;67;p1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0" name="Google Shape;70;p16"/>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20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8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6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1400" u="none" cap="none" strike="noStrike">
                <a:solidFill>
                  <a:srgbClr val="FFFFFF"/>
                </a:solidFill>
                <a:latin typeface="Arial"/>
                <a:ea typeface="Arial"/>
                <a:cs typeface="Arial"/>
                <a:sym typeface="Arial"/>
              </a:defRPr>
            </a:lvl9pPr>
          </a:lstStyle>
          <a:p/>
        </p:txBody>
      </p:sp>
      <p:sp>
        <p:nvSpPr>
          <p:cNvPr id="71" name="Google Shape;71;p1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7"/>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4" name="Google Shape;74;p17"/>
          <p:cNvSpPr txBox="1"/>
          <p:nvPr>
            <p:ph idx="1" type="body"/>
          </p:nvPr>
        </p:nvSpPr>
        <p:spPr>
          <a:xfrm>
            <a:off x="685800" y="1981200"/>
            <a:ext cx="3810000" cy="4876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6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1pPr>
            <a:lvl2pPr indent="-381000" lvl="1" marL="914400" marR="0" rtl="0" algn="l">
              <a:spcBef>
                <a:spcPts val="5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2pPr>
            <a:lvl3pPr indent="-355600" lvl="2" marL="1371600" marR="0" rtl="0" algn="l">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3pPr>
            <a:lvl4pPr indent="-342900" lvl="3" marL="1828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75" name="Google Shape;75;p17"/>
          <p:cNvSpPr txBox="1"/>
          <p:nvPr>
            <p:ph idx="2" type="body"/>
          </p:nvPr>
        </p:nvSpPr>
        <p:spPr>
          <a:xfrm>
            <a:off x="4648200" y="1981200"/>
            <a:ext cx="3810000" cy="4876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6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1pPr>
            <a:lvl2pPr indent="-381000" lvl="1" marL="914400" marR="0" rtl="0" algn="l">
              <a:spcBef>
                <a:spcPts val="5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2pPr>
            <a:lvl3pPr indent="-355600" lvl="2" marL="1371600" marR="0" rtl="0" algn="l">
              <a:spcBef>
                <a:spcPts val="4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3pPr>
            <a:lvl4pPr indent="-342900" lvl="3" marL="1828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4pPr>
            <a:lvl5pPr indent="-342900" lvl="4" marL="22860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5pPr>
            <a:lvl6pPr indent="-342900" lvl="5" marL="27432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6pPr>
            <a:lvl7pPr indent="-342900" lvl="6" marL="32004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7pPr>
            <a:lvl8pPr indent="-342900" lvl="7" marL="36576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8pPr>
            <a:lvl9pPr indent="-342900" lvl="8" marL="4114800" marR="0" rtl="0" algn="l">
              <a:spcBef>
                <a:spcPts val="5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9pPr>
          </a:lstStyle>
          <a:p/>
        </p:txBody>
      </p:sp>
      <p:sp>
        <p:nvSpPr>
          <p:cNvPr id="76" name="Google Shape;76;p1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7" name="Shape 77"/>
        <p:cNvGrpSpPr/>
        <p:nvPr/>
      </p:nvGrpSpPr>
      <p:grpSpPr>
        <a:xfrm>
          <a:off x="0" y="0"/>
          <a:ext cx="0" cy="0"/>
          <a:chOff x="0" y="0"/>
          <a:chExt cx="0" cy="0"/>
        </a:xfrm>
      </p:grpSpPr>
      <p:sp>
        <p:nvSpPr>
          <p:cNvPr id="78" name="Google Shape;78;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9" name="Google Shape;79;p18"/>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1" i="0" sz="20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9pPr>
          </a:lstStyle>
          <a:p/>
        </p:txBody>
      </p:sp>
      <p:sp>
        <p:nvSpPr>
          <p:cNvPr id="80" name="Google Shape;80;p18"/>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30200" lvl="3" marL="1828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4pPr>
            <a:lvl5pPr indent="-330200" lvl="4" marL="22860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5pPr>
            <a:lvl6pPr indent="-330200" lvl="5" marL="27432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6pPr>
            <a:lvl7pPr indent="-330200" lvl="6" marL="32004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7pPr>
            <a:lvl8pPr indent="-330200" lvl="7" marL="36576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8pPr>
            <a:lvl9pPr indent="-330200" lvl="8" marL="4114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9pPr>
          </a:lstStyle>
          <a:p/>
        </p:txBody>
      </p:sp>
      <p:sp>
        <p:nvSpPr>
          <p:cNvPr id="81" name="Google Shape;81;p18"/>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1" i="0" sz="2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1" i="0" sz="20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1" i="0" sz="18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1" i="0" sz="1600" u="none" cap="none" strike="noStrike">
                <a:solidFill>
                  <a:srgbClr val="FFFFFF"/>
                </a:solidFill>
                <a:latin typeface="Arial"/>
                <a:ea typeface="Arial"/>
                <a:cs typeface="Arial"/>
                <a:sym typeface="Arial"/>
              </a:defRPr>
            </a:lvl9pPr>
          </a:lstStyle>
          <a:p/>
        </p:txBody>
      </p:sp>
      <p:sp>
        <p:nvSpPr>
          <p:cNvPr id="82" name="Google Shape;82;p18"/>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30200" lvl="3" marL="1828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4pPr>
            <a:lvl5pPr indent="-330200" lvl="4" marL="22860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5pPr>
            <a:lvl6pPr indent="-330200" lvl="5" marL="27432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6pPr>
            <a:lvl7pPr indent="-330200" lvl="6" marL="32004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7pPr>
            <a:lvl8pPr indent="-330200" lvl="7" marL="36576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8pPr>
            <a:lvl9pPr indent="-330200" lvl="8" marL="4114800" marR="0" rtl="0" algn="l">
              <a:spcBef>
                <a:spcPts val="500"/>
              </a:spcBef>
              <a:spcAft>
                <a:spcPts val="0"/>
              </a:spcAft>
              <a:buClr>
                <a:srgbClr val="FFFFFF"/>
              </a:buClr>
              <a:buSzPts val="1600"/>
              <a:buFont typeface="Arial"/>
              <a:buChar char="»"/>
              <a:defRPr b="0" i="0" sz="1600" u="none" cap="none" strike="noStrike">
                <a:solidFill>
                  <a:srgbClr val="FFFFFF"/>
                </a:solidFill>
                <a:latin typeface="Arial"/>
                <a:ea typeface="Arial"/>
                <a:cs typeface="Arial"/>
                <a:sym typeface="Arial"/>
              </a:defRPr>
            </a:lvl9pPr>
          </a:lstStyle>
          <a:p/>
        </p:txBody>
      </p:sp>
      <p:sp>
        <p:nvSpPr>
          <p:cNvPr id="83" name="Google Shape;83;p18"/>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4" name="Shape 84"/>
        <p:cNvGrpSpPr/>
        <p:nvPr/>
      </p:nvGrpSpPr>
      <p:grpSpPr>
        <a:xfrm>
          <a:off x="0" y="0"/>
          <a:ext cx="0" cy="0"/>
          <a:chOff x="0" y="0"/>
          <a:chExt cx="0" cy="0"/>
        </a:xfrm>
      </p:grpSpPr>
      <p:sp>
        <p:nvSpPr>
          <p:cNvPr id="85" name="Google Shape;85;p19"/>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86" name="Google Shape;86;p19"/>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20"/>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9" name="Shape 89"/>
        <p:cNvGrpSpPr/>
        <p:nvPr/>
      </p:nvGrpSpPr>
      <p:grpSpPr>
        <a:xfrm>
          <a:off x="0" y="0"/>
          <a:ext cx="0" cy="0"/>
          <a:chOff x="0" y="0"/>
          <a:chExt cx="0" cy="0"/>
        </a:xfrm>
      </p:grpSpPr>
      <p:sp>
        <p:nvSpPr>
          <p:cNvPr id="90" name="Google Shape;90;p21"/>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91" name="Google Shape;91;p21"/>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00"/>
              </a:spcBef>
              <a:spcAft>
                <a:spcPts val="0"/>
              </a:spcAft>
              <a:buClr>
                <a:srgbClr val="FFFFFF"/>
              </a:buClr>
              <a:buSzPts val="3200"/>
              <a:buFont typeface="Arial"/>
              <a:buChar char="•"/>
              <a:defRPr b="0" i="0" sz="3200" u="none" cap="none" strike="noStrike">
                <a:solidFill>
                  <a:srgbClr val="FFFFFF"/>
                </a:solidFill>
                <a:latin typeface="Arial"/>
                <a:ea typeface="Arial"/>
                <a:cs typeface="Arial"/>
                <a:sym typeface="Arial"/>
              </a:defRPr>
            </a:lvl1pPr>
            <a:lvl2pPr indent="-406400" lvl="1" marL="914400" marR="0" rtl="0" algn="l">
              <a:spcBef>
                <a:spcPts val="500"/>
              </a:spcBef>
              <a:spcAft>
                <a:spcPts val="0"/>
              </a:spcAft>
              <a:buClr>
                <a:srgbClr val="FFFFFF"/>
              </a:buClr>
              <a:buSzPts val="2800"/>
              <a:buFont typeface="Arial"/>
              <a:buChar char="●"/>
              <a:defRPr b="0" i="0" sz="2800" u="none" cap="none" strike="noStrike">
                <a:solidFill>
                  <a:srgbClr val="FFFFFF"/>
                </a:solidFill>
                <a:latin typeface="Arial"/>
                <a:ea typeface="Arial"/>
                <a:cs typeface="Arial"/>
                <a:sym typeface="Arial"/>
              </a:defRPr>
            </a:lvl2pPr>
            <a:lvl3pPr indent="-381000" lvl="2" marL="1371600" marR="0" rtl="0" algn="l">
              <a:spcBef>
                <a:spcPts val="4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92" name="Google Shape;92;p21"/>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1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2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0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9pPr>
          </a:lstStyle>
          <a:p/>
        </p:txBody>
      </p:sp>
      <p:sp>
        <p:nvSpPr>
          <p:cNvPr id="93" name="Google Shape;93;p2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400"/>
              <a:buFont typeface="Arial"/>
              <a:buNone/>
              <a:defRPr b="0" i="0" sz="18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16" name="Google Shape;16;p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4" name="Shape 94"/>
        <p:cNvGrpSpPr/>
        <p:nvPr/>
      </p:nvGrpSpPr>
      <p:grpSpPr>
        <a:xfrm>
          <a:off x="0" y="0"/>
          <a:ext cx="0" cy="0"/>
          <a:chOff x="0" y="0"/>
          <a:chExt cx="0" cy="0"/>
        </a:xfrm>
      </p:grpSpPr>
      <p:sp>
        <p:nvSpPr>
          <p:cNvPr id="95" name="Google Shape;95;p22"/>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96" name="Google Shape;96;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00"/>
              </a:spcBef>
              <a:spcAft>
                <a:spcPts val="0"/>
              </a:spcAft>
              <a:buClr>
                <a:srgbClr val="FFFFFF"/>
              </a:buClr>
              <a:buSzPts val="1400"/>
              <a:buFont typeface="Arial"/>
              <a:buNone/>
              <a:defRPr b="0" i="0" sz="3200" u="none" cap="none" strike="noStrike">
                <a:solidFill>
                  <a:srgbClr val="FFFFFF"/>
                </a:solidFill>
                <a:latin typeface="Arial"/>
                <a:ea typeface="Arial"/>
                <a:cs typeface="Arial"/>
                <a:sym typeface="Arial"/>
              </a:defRPr>
            </a:lvl1pPr>
            <a:lvl2pPr indent="0" lvl="1" marL="457200" marR="0" rtl="0" algn="l">
              <a:spcBef>
                <a:spcPts val="500"/>
              </a:spcBef>
              <a:spcAft>
                <a:spcPts val="0"/>
              </a:spcAft>
              <a:buClr>
                <a:srgbClr val="FFFFFF"/>
              </a:buClr>
              <a:buSzPts val="1400"/>
              <a:buFont typeface="Arial"/>
              <a:buNone/>
              <a:defRPr b="0" i="0" sz="2800" u="none" cap="none" strike="noStrike">
                <a:solidFill>
                  <a:srgbClr val="FFFFFF"/>
                </a:solidFill>
                <a:latin typeface="Arial"/>
                <a:ea typeface="Arial"/>
                <a:cs typeface="Arial"/>
                <a:sym typeface="Arial"/>
              </a:defRPr>
            </a:lvl2pPr>
            <a:lvl3pPr indent="0" lvl="2" marL="914400" marR="0" rtl="0" algn="l">
              <a:spcBef>
                <a:spcPts val="4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3pPr>
            <a:lvl4pPr indent="0" lvl="3" marL="13716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l">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97" name="Google Shape;97;p22"/>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600"/>
              </a:spcBef>
              <a:spcAft>
                <a:spcPts val="0"/>
              </a:spcAft>
              <a:buClr>
                <a:srgbClr val="FFFFFF"/>
              </a:buClr>
              <a:buSzPts val="2400"/>
              <a:buFont typeface="Arial"/>
              <a:buNone/>
              <a:defRPr b="0" i="0" sz="1400" u="none" cap="none" strike="noStrike">
                <a:solidFill>
                  <a:srgbClr val="FFFFFF"/>
                </a:solidFill>
                <a:latin typeface="Arial"/>
                <a:ea typeface="Arial"/>
                <a:cs typeface="Arial"/>
                <a:sym typeface="Arial"/>
              </a:defRPr>
            </a:lvl1pPr>
            <a:lvl2pPr indent="-228600" lvl="1" marL="914400" marR="0" rtl="0" algn="l">
              <a:spcBef>
                <a:spcPts val="500"/>
              </a:spcBef>
              <a:spcAft>
                <a:spcPts val="0"/>
              </a:spcAft>
              <a:buClr>
                <a:srgbClr val="FFFFFF"/>
              </a:buClr>
              <a:buSzPts val="2000"/>
              <a:buFont typeface="Arial"/>
              <a:buNone/>
              <a:defRPr b="0" i="0" sz="1200" u="none" cap="none" strike="noStrike">
                <a:solidFill>
                  <a:srgbClr val="FFFFFF"/>
                </a:solidFill>
                <a:latin typeface="Arial"/>
                <a:ea typeface="Arial"/>
                <a:cs typeface="Arial"/>
                <a:sym typeface="Arial"/>
              </a:defRPr>
            </a:lvl2pPr>
            <a:lvl3pPr indent="-228600" lvl="2" marL="1371600" marR="0" rtl="0" algn="l">
              <a:spcBef>
                <a:spcPts val="400"/>
              </a:spcBef>
              <a:spcAft>
                <a:spcPts val="0"/>
              </a:spcAft>
              <a:buClr>
                <a:srgbClr val="FFFFFF"/>
              </a:buClr>
              <a:buSzPts val="1800"/>
              <a:buFont typeface="Arial"/>
              <a:buNone/>
              <a:defRPr b="0" i="0" sz="1000" u="none" cap="none" strike="noStrike">
                <a:solidFill>
                  <a:srgbClr val="FFFFFF"/>
                </a:solidFill>
                <a:latin typeface="Arial"/>
                <a:ea typeface="Arial"/>
                <a:cs typeface="Arial"/>
                <a:sym typeface="Arial"/>
              </a:defRPr>
            </a:lvl3pPr>
            <a:lvl4pPr indent="-228600" lvl="3" marL="1828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4pPr>
            <a:lvl5pPr indent="-228600" lvl="4" marL="22860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5pPr>
            <a:lvl6pPr indent="-228600" lvl="5" marL="27432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6pPr>
            <a:lvl7pPr indent="-228600" lvl="6" marL="32004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7pPr>
            <a:lvl8pPr indent="-228600" lvl="7" marL="36576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8pPr>
            <a:lvl9pPr indent="-228600" lvl="8" marL="4114800" marR="0" rtl="0" algn="l">
              <a:spcBef>
                <a:spcPts val="500"/>
              </a:spcBef>
              <a:spcAft>
                <a:spcPts val="0"/>
              </a:spcAft>
              <a:buClr>
                <a:srgbClr val="FFFFFF"/>
              </a:buClr>
              <a:buSzPts val="2000"/>
              <a:buFont typeface="Arial"/>
              <a:buNone/>
              <a:defRPr b="0" i="0" sz="900" u="none" cap="none" strike="noStrike">
                <a:solidFill>
                  <a:srgbClr val="FFFFFF"/>
                </a:solidFill>
                <a:latin typeface="Arial"/>
                <a:ea typeface="Arial"/>
                <a:cs typeface="Arial"/>
                <a:sym typeface="Arial"/>
              </a:defRPr>
            </a:lvl9pPr>
          </a:lstStyle>
          <a:p/>
        </p:txBody>
      </p:sp>
      <p:sp>
        <p:nvSpPr>
          <p:cNvPr id="98" name="Google Shape;98;p2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23"/>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01" name="Google Shape;101;p23"/>
          <p:cNvSpPr txBox="1"/>
          <p:nvPr>
            <p:ph idx="1" type="body"/>
          </p:nvPr>
        </p:nvSpPr>
        <p:spPr>
          <a:xfrm rot="5400000">
            <a:off x="2133600" y="533400"/>
            <a:ext cx="4876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02" name="Google Shape;102;p2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3" name="Shape 103"/>
        <p:cNvGrpSpPr/>
        <p:nvPr/>
      </p:nvGrpSpPr>
      <p:grpSpPr>
        <a:xfrm>
          <a:off x="0" y="0"/>
          <a:ext cx="0" cy="0"/>
          <a:chOff x="0" y="0"/>
          <a:chExt cx="0" cy="0"/>
        </a:xfrm>
      </p:grpSpPr>
      <p:sp>
        <p:nvSpPr>
          <p:cNvPr id="104" name="Google Shape;104;p24"/>
          <p:cNvSpPr txBox="1"/>
          <p:nvPr>
            <p:ph type="title"/>
          </p:nvPr>
        </p:nvSpPr>
        <p:spPr>
          <a:xfrm rot="5400000">
            <a:off x="4248150" y="2647950"/>
            <a:ext cx="64770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05" name="Google Shape;105;p24"/>
          <p:cNvSpPr txBox="1"/>
          <p:nvPr>
            <p:ph idx="1" type="body"/>
          </p:nvPr>
        </p:nvSpPr>
        <p:spPr>
          <a:xfrm rot="5400000">
            <a:off x="285750" y="781050"/>
            <a:ext cx="64770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106" name="Google Shape;106;p2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19" name="Google Shape;19;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8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6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9pPr>
          </a:lstStyle>
          <a:p/>
        </p:txBody>
      </p:sp>
      <p:sp>
        <p:nvSpPr>
          <p:cNvPr id="20" name="Google Shape;20;p4"/>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23" name="Google Shape;23;p5"/>
          <p:cNvSpPr txBox="1"/>
          <p:nvPr>
            <p:ph idx="1" type="body"/>
          </p:nvPr>
        </p:nvSpPr>
        <p:spPr>
          <a:xfrm>
            <a:off x="1371600" y="3886200"/>
            <a:ext cx="31242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8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4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9pPr>
          </a:lstStyle>
          <a:p/>
        </p:txBody>
      </p:sp>
      <p:sp>
        <p:nvSpPr>
          <p:cNvPr id="24" name="Google Shape;24;p5"/>
          <p:cNvSpPr txBox="1"/>
          <p:nvPr>
            <p:ph idx="2" type="body"/>
          </p:nvPr>
        </p:nvSpPr>
        <p:spPr>
          <a:xfrm>
            <a:off x="4648200" y="3886200"/>
            <a:ext cx="31242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8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4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800" u="none" cap="none" strike="noStrike">
                <a:solidFill>
                  <a:srgbClr val="FFFFFF"/>
                </a:solidFill>
                <a:latin typeface="Arial"/>
                <a:ea typeface="Arial"/>
                <a:cs typeface="Arial"/>
                <a:sym typeface="Arial"/>
              </a:defRPr>
            </a:lvl9pPr>
          </a:lstStyle>
          <a:p/>
        </p:txBody>
      </p:sp>
      <p:sp>
        <p:nvSpPr>
          <p:cNvPr id="25" name="Google Shape;25;p5"/>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6" name="Shape 26"/>
        <p:cNvGrpSpPr/>
        <p:nvPr/>
      </p:nvGrpSpPr>
      <p:grpSpPr>
        <a:xfrm>
          <a:off x="0" y="0"/>
          <a:ext cx="0" cy="0"/>
          <a:chOff x="0" y="0"/>
          <a:chExt cx="0" cy="0"/>
        </a:xfrm>
      </p:grpSpPr>
      <p:sp>
        <p:nvSpPr>
          <p:cNvPr id="27" name="Google Shape;27;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28" name="Google Shape;28;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1"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1"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9pPr>
          </a:lstStyle>
          <a:p/>
        </p:txBody>
      </p:sp>
      <p:sp>
        <p:nvSpPr>
          <p:cNvPr id="29" name="Google Shape;29;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9pPr>
          </a:lstStyle>
          <a:p/>
        </p:txBody>
      </p:sp>
      <p:sp>
        <p:nvSpPr>
          <p:cNvPr id="30" name="Google Shape;30;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1"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1"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1"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1" i="0" sz="1600" u="none" cap="none" strike="noStrike">
                <a:solidFill>
                  <a:srgbClr val="FFFFFF"/>
                </a:solidFill>
                <a:latin typeface="Arial"/>
                <a:ea typeface="Arial"/>
                <a:cs typeface="Arial"/>
                <a:sym typeface="Arial"/>
              </a:defRPr>
            </a:lvl9pPr>
          </a:lstStyle>
          <a:p/>
        </p:txBody>
      </p:sp>
      <p:sp>
        <p:nvSpPr>
          <p:cNvPr id="31" name="Google Shape;31;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1600" u="none" cap="none" strike="noStrike">
                <a:solidFill>
                  <a:srgbClr val="FFFFFF"/>
                </a:solidFill>
                <a:latin typeface="Arial"/>
                <a:ea typeface="Arial"/>
                <a:cs typeface="Arial"/>
                <a:sym typeface="Arial"/>
              </a:defRPr>
            </a:lvl9pPr>
          </a:lstStyle>
          <a:p/>
        </p:txBody>
      </p:sp>
      <p:sp>
        <p:nvSpPr>
          <p:cNvPr id="32" name="Google Shape;32;p6"/>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7"/>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35" name="Google Shape;35;p7"/>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8"/>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40" name="Google Shape;4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32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8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24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41" name="Google Shape;4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2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9pPr>
          </a:lstStyle>
          <a:p/>
        </p:txBody>
      </p:sp>
      <p:sp>
        <p:nvSpPr>
          <p:cNvPr id="42" name="Google Shape;42;p9"/>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3" name="Shape 43"/>
        <p:cNvGrpSpPr/>
        <p:nvPr/>
      </p:nvGrpSpPr>
      <p:grpSpPr>
        <a:xfrm>
          <a:off x="0" y="0"/>
          <a:ext cx="0" cy="0"/>
          <a:chOff x="0" y="0"/>
          <a:chExt cx="0" cy="0"/>
        </a:xfrm>
      </p:grpSpPr>
      <p:sp>
        <p:nvSpPr>
          <p:cNvPr id="44" name="Google Shape;44;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45" name="Google Shape;45;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ctr">
              <a:spcBef>
                <a:spcPts val="600"/>
              </a:spcBef>
              <a:spcAft>
                <a:spcPts val="0"/>
              </a:spcAft>
              <a:buClr>
                <a:srgbClr val="FFFFFF"/>
              </a:buClr>
              <a:buSzPts val="1400"/>
              <a:buFont typeface="Arial"/>
              <a:buNone/>
              <a:defRPr b="0" i="0" sz="3200" u="none" cap="none" strike="noStrike">
                <a:solidFill>
                  <a:srgbClr val="FFFFFF"/>
                </a:solidFill>
                <a:latin typeface="Arial"/>
                <a:ea typeface="Arial"/>
                <a:cs typeface="Arial"/>
                <a:sym typeface="Arial"/>
              </a:defRPr>
            </a:lvl1pPr>
            <a:lvl2pPr indent="0" lvl="1" marL="457200" marR="0" rtl="0" algn="ctr">
              <a:spcBef>
                <a:spcPts val="500"/>
              </a:spcBef>
              <a:spcAft>
                <a:spcPts val="0"/>
              </a:spcAft>
              <a:buClr>
                <a:srgbClr val="FFFFFF"/>
              </a:buClr>
              <a:buSzPts val="1400"/>
              <a:buFont typeface="Arial"/>
              <a:buNone/>
              <a:defRPr b="0" i="0" sz="2800" u="none" cap="none" strike="noStrike">
                <a:solidFill>
                  <a:srgbClr val="FFFFFF"/>
                </a:solidFill>
                <a:latin typeface="Arial"/>
                <a:ea typeface="Arial"/>
                <a:cs typeface="Arial"/>
                <a:sym typeface="Arial"/>
              </a:defRPr>
            </a:lvl2pPr>
            <a:lvl3pPr indent="0" lvl="2" marL="914400" marR="0" rtl="0" algn="ctr">
              <a:spcBef>
                <a:spcPts val="400"/>
              </a:spcBef>
              <a:spcAft>
                <a:spcPts val="0"/>
              </a:spcAft>
              <a:buClr>
                <a:srgbClr val="FFFFFF"/>
              </a:buClr>
              <a:buSzPts val="1400"/>
              <a:buFont typeface="Arial"/>
              <a:buNone/>
              <a:defRPr b="0" i="0" sz="2400" u="none" cap="none" strike="noStrike">
                <a:solidFill>
                  <a:srgbClr val="FFFFFF"/>
                </a:solidFill>
                <a:latin typeface="Arial"/>
                <a:ea typeface="Arial"/>
                <a:cs typeface="Arial"/>
                <a:sym typeface="Arial"/>
              </a:defRPr>
            </a:lvl3pPr>
            <a:lvl4pPr indent="0" lvl="3" marL="1371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4pPr>
            <a:lvl5pPr indent="0" lvl="4" marL="18288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5pPr>
            <a:lvl6pPr indent="0" lvl="5" marL="22860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6pPr>
            <a:lvl7pPr indent="0" lvl="6" marL="27432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7pPr>
            <a:lvl8pPr indent="0" lvl="7" marL="32004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8pPr>
            <a:lvl9pPr indent="0" lvl="8" marL="3657600" marR="0" rtl="0" algn="ctr">
              <a:spcBef>
                <a:spcPts val="500"/>
              </a:spcBef>
              <a:spcAft>
                <a:spcPts val="0"/>
              </a:spcAft>
              <a:buClr>
                <a:srgbClr val="FFFFFF"/>
              </a:buClr>
              <a:buSzPts val="1400"/>
              <a:buFont typeface="Arial"/>
              <a:buNone/>
              <a:defRPr b="0" i="0" sz="2000" u="none" cap="none" strike="noStrike">
                <a:solidFill>
                  <a:srgbClr val="FFFFFF"/>
                </a:solidFill>
                <a:latin typeface="Arial"/>
                <a:ea typeface="Arial"/>
                <a:cs typeface="Arial"/>
                <a:sym typeface="Arial"/>
              </a:defRPr>
            </a:lvl9pPr>
          </a:lstStyle>
          <a:p/>
        </p:txBody>
      </p:sp>
      <p:sp>
        <p:nvSpPr>
          <p:cNvPr id="46" name="Google Shape;46;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Clr>
                <a:srgbClr val="FFFFFF"/>
              </a:buClr>
              <a:buSzPts val="1400"/>
              <a:buFont typeface="Arial"/>
              <a:buNone/>
              <a:defRPr b="0" i="0" sz="1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Clr>
                <a:srgbClr val="FFFFFF"/>
              </a:buClr>
              <a:buSzPts val="1400"/>
              <a:buFont typeface="Arial"/>
              <a:buNone/>
              <a:defRPr b="0" i="0" sz="12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Clr>
                <a:srgbClr val="FFFFFF"/>
              </a:buClr>
              <a:buSzPts val="1400"/>
              <a:buFont typeface="Arial"/>
              <a:buNone/>
              <a:defRPr b="0" i="0" sz="10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Clr>
                <a:srgbClr val="FFFFFF"/>
              </a:buClr>
              <a:buSzPts val="1400"/>
              <a:buFont typeface="Arial"/>
              <a:buNone/>
              <a:defRPr b="0" i="0" sz="900" u="none" cap="none" strike="noStrike">
                <a:solidFill>
                  <a:srgbClr val="FFFFFF"/>
                </a:solidFill>
                <a:latin typeface="Arial"/>
                <a:ea typeface="Arial"/>
                <a:cs typeface="Arial"/>
                <a:sym typeface="Arial"/>
              </a:defRPr>
            </a:lvl9pPr>
          </a:lstStyle>
          <a:p/>
        </p:txBody>
      </p:sp>
      <p:sp>
        <p:nvSpPr>
          <p:cNvPr id="47" name="Google Shape;47;p10"/>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1844675"/>
            <a:ext cx="7772400" cy="20415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7" name="Google Shape;7;p1"/>
          <p:cNvSpPr txBox="1"/>
          <p:nvPr>
            <p:ph idx="1" type="body"/>
          </p:nvPr>
        </p:nvSpPr>
        <p:spPr>
          <a:xfrm>
            <a:off x="1371600" y="3886200"/>
            <a:ext cx="6400800" cy="2971800"/>
          </a:xfrm>
          <a:prstGeom prst="rect">
            <a:avLst/>
          </a:prstGeom>
          <a:noFill/>
          <a:ln>
            <a:noFill/>
          </a:ln>
        </p:spPr>
        <p:txBody>
          <a:bodyPr anchorCtr="0" anchor="t" bIns="91425" lIns="91425" spcFirstLastPara="1" rIns="91425" wrap="square" tIns="91425">
            <a:noAutofit/>
          </a:bodyPr>
          <a:lstStyle>
            <a:lvl1pPr indent="-228600" lvl="0" marL="457200" marR="0" rtl="0" algn="ctr">
              <a:spcBef>
                <a:spcPts val="600"/>
              </a:spcBef>
              <a:spcAft>
                <a:spcPts val="0"/>
              </a:spcAft>
              <a:buSzPts val="1400"/>
              <a:buNone/>
              <a:defRPr b="0" i="0" sz="2400" u="none" cap="none" strike="noStrike">
                <a:solidFill>
                  <a:srgbClr val="FFFFFF"/>
                </a:solidFill>
                <a:latin typeface="Arial"/>
                <a:ea typeface="Arial"/>
                <a:cs typeface="Arial"/>
                <a:sym typeface="Arial"/>
              </a:defRPr>
            </a:lvl1pPr>
            <a:lvl2pPr indent="-228600" lvl="1" marL="914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2pPr>
            <a:lvl3pPr indent="-228600" lvl="2" marL="1371600" marR="0" rtl="0" algn="ctr">
              <a:spcBef>
                <a:spcPts val="400"/>
              </a:spcBef>
              <a:spcAft>
                <a:spcPts val="0"/>
              </a:spcAft>
              <a:buSzPts val="1400"/>
              <a:buNone/>
              <a:defRPr b="0" i="0" sz="1800" u="none" cap="none" strike="noStrike">
                <a:solidFill>
                  <a:srgbClr val="FFFFFF"/>
                </a:solidFill>
                <a:latin typeface="Arial"/>
                <a:ea typeface="Arial"/>
                <a:cs typeface="Arial"/>
                <a:sym typeface="Arial"/>
              </a:defRPr>
            </a:lvl3pPr>
            <a:lvl4pPr indent="-228600" lvl="3" marL="1828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4pPr>
            <a:lvl5pPr indent="-228600" lvl="4" marL="22860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5pPr>
            <a:lvl6pPr indent="-228600" lvl="5" marL="27432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6pPr>
            <a:lvl7pPr indent="-228600" lvl="6" marL="32004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7pPr>
            <a:lvl8pPr indent="-228600" lvl="7" marL="36576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8pPr>
            <a:lvl9pPr indent="-228600" lvl="8" marL="4114800" marR="0" rtl="0" algn="ctr">
              <a:spcBef>
                <a:spcPts val="500"/>
              </a:spcBef>
              <a:spcAft>
                <a:spcPts val="0"/>
              </a:spcAft>
              <a:buSzPts val="1400"/>
              <a:buNone/>
              <a:defRPr b="0" i="0" sz="2000" u="none" cap="none" strike="noStrike">
                <a:solidFill>
                  <a:srgbClr val="FFFFFF"/>
                </a:solidFill>
                <a:latin typeface="Arial"/>
                <a:ea typeface="Arial"/>
                <a:cs typeface="Arial"/>
                <a:sym typeface="Arial"/>
              </a:defRPr>
            </a:lvl9pPr>
          </a:lstStyle>
          <a:p/>
        </p:txBody>
      </p:sp>
      <p:sp>
        <p:nvSpPr>
          <p:cNvPr id="8" name="Google Shape;8;p1"/>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 name="Shape 56"/>
        <p:cNvGrpSpPr/>
        <p:nvPr/>
      </p:nvGrpSpPr>
      <p:grpSpPr>
        <a:xfrm>
          <a:off x="0" y="0"/>
          <a:ext cx="0" cy="0"/>
          <a:chOff x="0" y="0"/>
          <a:chExt cx="0" cy="0"/>
        </a:xfrm>
      </p:grpSpPr>
      <p:sp>
        <p:nvSpPr>
          <p:cNvPr id="57" name="Google Shape;57;p13"/>
          <p:cNvSpPr txBox="1"/>
          <p:nvPr>
            <p:ph type="title"/>
          </p:nvPr>
        </p:nvSpPr>
        <p:spPr>
          <a:xfrm>
            <a:off x="685800" y="381000"/>
            <a:ext cx="7772400" cy="16002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rgbClr val="FFFFFF"/>
                </a:solidFill>
                <a:latin typeface="Arial"/>
                <a:ea typeface="Arial"/>
                <a:cs typeface="Arial"/>
                <a:sym typeface="Arial"/>
              </a:defRPr>
            </a:lvl9pPr>
          </a:lstStyle>
          <a:p/>
        </p:txBody>
      </p:sp>
      <p:sp>
        <p:nvSpPr>
          <p:cNvPr id="58" name="Google Shape;58;p13"/>
          <p:cNvSpPr txBox="1"/>
          <p:nvPr>
            <p:ph idx="1" type="body"/>
          </p:nvPr>
        </p:nvSpPr>
        <p:spPr>
          <a:xfrm>
            <a:off x="685800" y="1981200"/>
            <a:ext cx="7772400" cy="4876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600"/>
              </a:spcBef>
              <a:spcAft>
                <a:spcPts val="0"/>
              </a:spcAft>
              <a:buClr>
                <a:srgbClr val="FFFFFF"/>
              </a:buClr>
              <a:buSzPts val="2400"/>
              <a:buFont typeface="Arial"/>
              <a:buChar char="•"/>
              <a:defRPr b="0" i="0" sz="2400" u="none" cap="none" strike="noStrike">
                <a:solidFill>
                  <a:srgbClr val="FFFFFF"/>
                </a:solidFill>
                <a:latin typeface="Arial"/>
                <a:ea typeface="Arial"/>
                <a:cs typeface="Arial"/>
                <a:sym typeface="Arial"/>
              </a:defRPr>
            </a:lvl1pPr>
            <a:lvl2pPr indent="-355600" lvl="1" marL="914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2pPr>
            <a:lvl3pPr indent="-342900" lvl="2" marL="1371600" marR="0" rtl="0" algn="l">
              <a:spcBef>
                <a:spcPts val="400"/>
              </a:spcBef>
              <a:spcAft>
                <a:spcPts val="0"/>
              </a:spcAft>
              <a:buClr>
                <a:srgbClr val="FFFFFF"/>
              </a:buClr>
              <a:buSzPts val="1800"/>
              <a:buFont typeface="Arial"/>
              <a:buChar char="●"/>
              <a:defRPr b="0" i="0" sz="1800" u="none" cap="none" strike="noStrike">
                <a:solidFill>
                  <a:srgbClr val="FFFFFF"/>
                </a:solidFill>
                <a:latin typeface="Arial"/>
                <a:ea typeface="Arial"/>
                <a:cs typeface="Arial"/>
                <a:sym typeface="Arial"/>
              </a:defRPr>
            </a:lvl3pPr>
            <a:lvl4pPr indent="-355600" lvl="3" marL="1828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4pPr>
            <a:lvl5pPr indent="-355600" lvl="4" marL="22860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5pPr>
            <a:lvl6pPr indent="-355600" lvl="5" marL="27432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6pPr>
            <a:lvl7pPr indent="-355600" lvl="6" marL="32004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7pPr>
            <a:lvl8pPr indent="-355600" lvl="7" marL="36576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8pPr>
            <a:lvl9pPr indent="-355600" lvl="8" marL="4114800" marR="0" rtl="0" algn="l">
              <a:spcBef>
                <a:spcPts val="500"/>
              </a:spcBef>
              <a:spcAft>
                <a:spcPts val="0"/>
              </a:spcAft>
              <a:buClr>
                <a:srgbClr val="FFFFFF"/>
              </a:buClr>
              <a:buSzPts val="2000"/>
              <a:buFont typeface="Arial"/>
              <a:buChar char="»"/>
              <a:defRPr b="0" i="0" sz="2000" u="none" cap="none" strike="noStrike">
                <a:solidFill>
                  <a:srgbClr val="FFFFFF"/>
                </a:solidFill>
                <a:latin typeface="Arial"/>
                <a:ea typeface="Arial"/>
                <a:cs typeface="Arial"/>
                <a:sym typeface="Arial"/>
              </a:defRPr>
            </a:lvl9pPr>
          </a:lstStyle>
          <a:p/>
        </p:txBody>
      </p:sp>
      <p:sp>
        <p:nvSpPr>
          <p:cNvPr id="59" name="Google Shape;59;p13"/>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3" Type="http://schemas.openxmlformats.org/officeDocument/2006/relationships/image" Target="../media/image17.png"/><Relationship Id="rId12"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15.png"/><Relationship Id="rId9" Type="http://schemas.openxmlformats.org/officeDocument/2006/relationships/image" Target="../media/image13.png"/><Relationship Id="rId15" Type="http://schemas.openxmlformats.org/officeDocument/2006/relationships/image" Target="../media/image25.png"/><Relationship Id="rId1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6.png"/><Relationship Id="rId8"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5"/>
          <p:cNvSpPr txBox="1"/>
          <p:nvPr>
            <p:ph idx="1" type="body"/>
          </p:nvPr>
        </p:nvSpPr>
        <p:spPr>
          <a:xfrm>
            <a:off x="0" y="1219200"/>
            <a:ext cx="9144000" cy="5334000"/>
          </a:xfrm>
          <a:prstGeom prst="rect">
            <a:avLst/>
          </a:prstGeom>
          <a:noFill/>
          <a:ln>
            <a:noFill/>
          </a:ln>
        </p:spPr>
        <p:txBody>
          <a:bodyPr anchorCtr="0" anchor="t" bIns="38100" lIns="38100" spcFirstLastPara="1" rIns="457200" wrap="square" tIns="381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31st Annual </a:t>
            </a:r>
            <a:endParaRPr b="0" i="0" sz="3600" u="none" cap="none" strike="noStrike">
              <a:solidFill>
                <a:srgbClr val="FFFF00"/>
              </a:solidFill>
              <a:latin typeface="Arial"/>
              <a:ea typeface="Arial"/>
              <a:cs typeface="Arial"/>
              <a:sym typeface="Arial"/>
            </a:endParaRPr>
          </a:p>
          <a:p>
            <a:pPr indent="0" lvl="0" marL="0" marR="0" rtl="0" algn="ctr">
              <a:spcBef>
                <a:spcPts val="1100"/>
              </a:spcBef>
              <a:spcAft>
                <a:spcPts val="0"/>
              </a:spcAft>
              <a:buNone/>
            </a:pPr>
            <a:r>
              <a:rPr b="0" i="0" lang="en-US" sz="3600" u="none" cap="none" strike="noStrike">
                <a:solidFill>
                  <a:srgbClr val="FFFF00"/>
                </a:solidFill>
                <a:latin typeface="Arial"/>
                <a:ea typeface="Arial"/>
                <a:cs typeface="Arial"/>
                <a:sym typeface="Arial"/>
              </a:rPr>
              <a:t>Western Regional Conference</a:t>
            </a:r>
            <a:endParaRPr b="0" i="0" sz="3600" u="none" cap="none" strike="noStrike">
              <a:solidFill>
                <a:srgbClr val="FFFFFF"/>
              </a:solidFill>
              <a:latin typeface="Arial"/>
              <a:ea typeface="Arial"/>
              <a:cs typeface="Arial"/>
              <a:sym typeface="Arial"/>
            </a:endParaRPr>
          </a:p>
          <a:p>
            <a:pPr indent="0" lvl="0" marL="0" marR="0" rtl="0" algn="ctr">
              <a:spcBef>
                <a:spcPts val="400"/>
              </a:spcBef>
              <a:spcAft>
                <a:spcPts val="0"/>
              </a:spcAft>
              <a:buNone/>
            </a:pPr>
            <a:r>
              <a:t/>
            </a:r>
            <a:endParaRPr b="0" i="0" sz="1800" u="none" cap="none" strike="noStrike">
              <a:solidFill>
                <a:srgbClr val="FFFF00"/>
              </a:solidFill>
              <a:latin typeface="Arial"/>
              <a:ea typeface="Arial"/>
              <a:cs typeface="Arial"/>
              <a:sym typeface="Arial"/>
            </a:endParaRPr>
          </a:p>
          <a:p>
            <a:pPr indent="0" lvl="0" marL="0" marR="0" rtl="0" algn="ctr">
              <a:spcBef>
                <a:spcPts val="500"/>
              </a:spcBef>
              <a:spcAft>
                <a:spcPts val="0"/>
              </a:spcAft>
              <a:buNone/>
            </a:pPr>
            <a:r>
              <a:t/>
            </a:r>
            <a:endParaRPr b="0" i="0" sz="2000" u="none" cap="none" strike="noStrike">
              <a:solidFill>
                <a:srgbClr val="FFFFFF"/>
              </a:solidFill>
              <a:latin typeface="Arial"/>
              <a:ea typeface="Arial"/>
              <a:cs typeface="Arial"/>
              <a:sym typeface="Arial"/>
            </a:endParaRPr>
          </a:p>
          <a:p>
            <a:pPr indent="0" lvl="0" marL="0" marR="0" rtl="0" algn="ctr">
              <a:spcBef>
                <a:spcPts val="0"/>
              </a:spcBef>
              <a:spcAft>
                <a:spcPts val="0"/>
              </a:spcAft>
              <a:buNone/>
            </a:pPr>
            <a:r>
              <a:rPr b="0" i="0" lang="en-US" sz="4800" u="none" cap="none" strike="noStrike">
                <a:solidFill>
                  <a:srgbClr val="FFFFFF"/>
                </a:solidFill>
                <a:latin typeface="Arial"/>
                <a:ea typeface="Arial"/>
                <a:cs typeface="Arial"/>
                <a:sym typeface="Arial"/>
              </a:rPr>
              <a:t>Teaching Skills That Make a Difference</a:t>
            </a:r>
            <a:endParaRPr b="0" i="0" sz="4800" u="none" cap="none" strike="noStrike">
              <a:solidFill>
                <a:srgbClr val="FFFFFF"/>
              </a:solidFill>
              <a:latin typeface="Arial"/>
              <a:ea typeface="Arial"/>
              <a:cs typeface="Arial"/>
              <a:sym typeface="Arial"/>
            </a:endParaRPr>
          </a:p>
          <a:p>
            <a:pPr indent="0" lvl="0" marL="0" marR="0" rtl="0" algn="ctr">
              <a:spcBef>
                <a:spcPts val="2000"/>
              </a:spcBef>
              <a:spcAft>
                <a:spcPts val="0"/>
              </a:spcAft>
              <a:buNone/>
            </a:pPr>
            <a:r>
              <a:t/>
            </a:r>
            <a:endParaRPr b="0" i="0" sz="1400" u="none" cap="none" strike="noStrike">
              <a:solidFill>
                <a:srgbClr val="FFFFFF"/>
              </a:solidFill>
              <a:latin typeface="Arial"/>
              <a:ea typeface="Arial"/>
              <a:cs typeface="Arial"/>
              <a:sym typeface="Arial"/>
            </a:endParaRPr>
          </a:p>
          <a:p>
            <a:pPr indent="0" lvl="0" marL="0" marR="0" rtl="0" algn="ctr">
              <a:spcBef>
                <a:spcPts val="800"/>
              </a:spcBef>
              <a:spcAft>
                <a:spcPts val="0"/>
              </a:spcAft>
              <a:buNone/>
            </a:pPr>
            <a:r>
              <a:rPr b="0" i="0" lang="en-US" sz="3200" u="none" cap="none" strike="noStrike">
                <a:solidFill>
                  <a:srgbClr val="FFFFFF"/>
                </a:solidFill>
                <a:latin typeface="Arial"/>
                <a:ea typeface="Arial"/>
                <a:cs typeface="Arial"/>
                <a:sym typeface="Arial"/>
              </a:rPr>
              <a:t>Jack States</a:t>
            </a:r>
            <a:endParaRPr b="0" i="0" sz="2400" u="none" cap="none" strike="noStrike">
              <a:solidFill>
                <a:srgbClr val="FFFFFF"/>
              </a:solidFill>
              <a:latin typeface="Arial"/>
              <a:ea typeface="Arial"/>
              <a:cs typeface="Arial"/>
              <a:sym typeface="Arial"/>
            </a:endParaRPr>
          </a:p>
          <a:p>
            <a:pPr indent="0" lvl="0" marL="0" marR="0" rtl="0" algn="ctr">
              <a:spcBef>
                <a:spcPts val="800"/>
              </a:spcBef>
              <a:spcAft>
                <a:spcPts val="0"/>
              </a:spcAft>
              <a:buNone/>
            </a:pPr>
            <a:r>
              <a:rPr b="0" i="0" lang="en-US" sz="3200" u="none" cap="none" strike="noStrike">
                <a:solidFill>
                  <a:srgbClr val="FFFFFF"/>
                </a:solidFill>
                <a:latin typeface="Arial"/>
                <a:ea typeface="Arial"/>
                <a:cs typeface="Arial"/>
                <a:sym typeface="Arial"/>
              </a:rPr>
              <a:t>The Wing Institute</a:t>
            </a:r>
            <a:endParaRPr/>
          </a:p>
        </p:txBody>
      </p:sp>
      <p:pic>
        <p:nvPicPr>
          <p:cNvPr id="112" name="Google Shape;112;p25"/>
          <p:cNvPicPr preferRelativeResize="0"/>
          <p:nvPr/>
        </p:nvPicPr>
        <p:blipFill rotWithShape="1">
          <a:blip r:embed="rId3">
            <a:alphaModFix/>
          </a:blip>
          <a:srcRect b="0" l="0" r="0" t="0"/>
          <a:stretch/>
        </p:blipFill>
        <p:spPr>
          <a:xfrm>
            <a:off x="0" y="0"/>
            <a:ext cx="9142413" cy="120491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4"/>
          <p:cNvSpPr txBox="1"/>
          <p:nvPr>
            <p:ph type="title"/>
          </p:nvPr>
        </p:nvSpPr>
        <p:spPr>
          <a:xfrm>
            <a:off x="685800" y="0"/>
            <a:ext cx="7772400" cy="12065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What is the Impact of Education Philosophy on Teaching?</a:t>
            </a:r>
            <a:endParaRPr b="0" i="0" sz="3200" u="none" cap="none" strike="noStrike">
              <a:solidFill>
                <a:srgbClr val="FFFF00"/>
              </a:solidFill>
              <a:latin typeface="Arial"/>
              <a:ea typeface="Arial"/>
              <a:cs typeface="Arial"/>
              <a:sym typeface="Arial"/>
            </a:endParaRPr>
          </a:p>
        </p:txBody>
      </p:sp>
      <p:sp>
        <p:nvSpPr>
          <p:cNvPr id="185" name="Google Shape;185;p34"/>
          <p:cNvSpPr/>
          <p:nvPr/>
        </p:nvSpPr>
        <p:spPr>
          <a:xfrm>
            <a:off x="393700" y="6553200"/>
            <a:ext cx="1076325" cy="2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400">
                <a:solidFill>
                  <a:srgbClr val="F3EB00"/>
                </a:solidFill>
                <a:latin typeface="Arial"/>
                <a:ea typeface="Arial"/>
                <a:cs typeface="Arial"/>
                <a:sym typeface="Arial"/>
              </a:rPr>
              <a:t>Hattie, 2009</a:t>
            </a:r>
            <a:endParaRPr/>
          </a:p>
        </p:txBody>
      </p:sp>
      <p:graphicFrame>
        <p:nvGraphicFramePr>
          <p:cNvPr id="186" name="Google Shape;186;p34"/>
          <p:cNvGraphicFramePr/>
          <p:nvPr/>
        </p:nvGraphicFramePr>
        <p:xfrm>
          <a:off x="547688" y="1143000"/>
          <a:ext cx="3000000" cy="3000000"/>
        </p:xfrm>
        <a:graphic>
          <a:graphicData uri="http://schemas.openxmlformats.org/drawingml/2006/table">
            <a:tbl>
              <a:tblPr>
                <a:noFill/>
                <a:tableStyleId>{13118EEA-A3E5-471F-82C3-9CE2B7078C70}</a:tableStyleId>
              </a:tblPr>
              <a:tblGrid>
                <a:gridCol w="3889375"/>
                <a:gridCol w="4137025"/>
              </a:tblGrid>
              <a:tr h="663575">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rgbClr val="001445"/>
                          </a:solidFill>
                          <a:latin typeface="Arial"/>
                          <a:ea typeface="Arial"/>
                          <a:cs typeface="Arial"/>
                          <a:sym typeface="Arial"/>
                        </a:rPr>
                        <a:t>Explicit Instruction</a:t>
                      </a:r>
                      <a:endParaRPr/>
                    </a:p>
                  </a:txBody>
                  <a:tcPr marT="50800" marB="50800" marR="50800" marL="50800" anchor="ctr">
                    <a:lnL cap="flat" cmpd="sng" w="12700">
                      <a:solidFill>
                        <a:schemeClr val="accent1"/>
                      </a:solidFill>
                      <a:prstDash val="solid"/>
                      <a:round/>
                      <a:headEnd len="sm" w="sm" type="none"/>
                      <a:tailEnd len="sm" w="sm" type="none"/>
                    </a:lnL>
                    <a:lnR cap="flat" cmpd="sng" w="12700">
                      <a:solidFill>
                        <a:srgbClr val="2E6FFD"/>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38100">
                      <a:solidFill>
                        <a:srgbClr val="98B7FE"/>
                      </a:solidFill>
                      <a:prstDash val="solid"/>
                      <a:round/>
                      <a:headEnd len="sm" w="sm" type="none"/>
                      <a:tailEnd len="sm" w="sm" type="none"/>
                    </a:lnB>
                    <a:solidFill>
                      <a:srgbClr val="BBE0E3"/>
                    </a:solidFill>
                  </a:tcPr>
                </a:tc>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rgbClr val="001445"/>
                          </a:solidFill>
                          <a:latin typeface="Arial"/>
                          <a:ea typeface="Arial"/>
                          <a:cs typeface="Arial"/>
                          <a:sym typeface="Arial"/>
                        </a:rPr>
                        <a:t>Constructivist</a:t>
                      </a:r>
                      <a:endParaRPr/>
                    </a:p>
                  </a:txBody>
                  <a:tcPr marT="50800" marB="50800" marR="50800" marL="50800" anchor="ctr">
                    <a:lnL cap="flat" cmpd="sng" w="12700">
                      <a:solidFill>
                        <a:srgbClr val="2E6FFD"/>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38100">
                      <a:solidFill>
                        <a:srgbClr val="98B7FE"/>
                      </a:solidFill>
                      <a:prstDash val="solid"/>
                      <a:round/>
                      <a:headEnd len="sm" w="sm" type="none"/>
                      <a:tailEnd len="sm" w="sm" type="none"/>
                    </a:lnB>
                    <a:solidFill>
                      <a:srgbClr val="BBE0E3"/>
                    </a:solidFill>
                  </a:tcPr>
                </a:tc>
              </a:tr>
              <a:tr h="904875">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Teacher role is to teach</a:t>
                      </a:r>
                      <a:endParaRPr/>
                    </a:p>
                  </a:txBody>
                  <a:tcPr marT="50800" marB="50800" marR="50800" marL="50800" anchor="ctr">
                    <a:lnL cap="flat" cmpd="sng" w="12700">
                      <a:solidFill>
                        <a:schemeClr val="accent1"/>
                      </a:solidFill>
                      <a:prstDash val="solid"/>
                      <a:round/>
                      <a:headEnd len="sm" w="sm" type="none"/>
                      <a:tailEnd len="sm" w="sm" type="none"/>
                    </a:lnL>
                    <a:lnR cap="flat" cmpd="sng" w="12700">
                      <a:solidFill>
                        <a:srgbClr val="2E6FFD"/>
                      </a:solidFill>
                      <a:prstDash val="solid"/>
                      <a:round/>
                      <a:headEnd len="sm" w="sm" type="none"/>
                      <a:tailEnd len="sm" w="sm" type="none"/>
                    </a:lnR>
                    <a:lnT cap="flat" cmpd="sng" w="38100">
                      <a:solidFill>
                        <a:srgbClr val="98B7FE"/>
                      </a:solidFill>
                      <a:prstDash val="solid"/>
                      <a:round/>
                      <a:headEnd len="sm" w="sm" type="none"/>
                      <a:tailEnd len="sm" w="sm" type="none"/>
                    </a:lnT>
                    <a:lnB cap="flat" cmpd="sng" w="12700">
                      <a:solidFill>
                        <a:srgbClr val="CADBFE"/>
                      </a:solidFill>
                      <a:prstDash val="solid"/>
                      <a:round/>
                      <a:headEnd len="sm" w="sm" type="none"/>
                      <a:tailEnd len="sm" w="sm" type="none"/>
                    </a:lnB>
                    <a:solidFill>
                      <a:srgbClr val="F0F8F9"/>
                    </a:solidFill>
                  </a:tcPr>
                </a:tc>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The student as learner is self directed</a:t>
                      </a:r>
                      <a:endParaRPr/>
                    </a:p>
                  </a:txBody>
                  <a:tcPr marT="50800" marB="50800" marR="50800" marL="50800" anchor="ctr">
                    <a:lnL cap="flat" cmpd="sng" w="12700">
                      <a:solidFill>
                        <a:srgbClr val="2E6FFD"/>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38100">
                      <a:solidFill>
                        <a:srgbClr val="98B7FE"/>
                      </a:solidFill>
                      <a:prstDash val="solid"/>
                      <a:round/>
                      <a:headEnd len="sm" w="sm" type="none"/>
                      <a:tailEnd len="sm" w="sm" type="none"/>
                    </a:lnT>
                    <a:lnB cap="flat" cmpd="sng" w="12700">
                      <a:solidFill>
                        <a:srgbClr val="CADBFE"/>
                      </a:solidFill>
                      <a:prstDash val="solid"/>
                      <a:round/>
                      <a:headEnd len="sm" w="sm" type="none"/>
                      <a:tailEnd len="sm" w="sm" type="none"/>
                    </a:lnB>
                    <a:solidFill>
                      <a:srgbClr val="F0F8F9"/>
                    </a:solidFill>
                  </a:tcPr>
                </a:tc>
              </a:tr>
              <a:tr h="1098550">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Teacher is responsible for learning</a:t>
                      </a:r>
                      <a:endParaRPr/>
                    </a:p>
                  </a:txBody>
                  <a:tcPr marT="50800" marB="50800" marR="50800" marL="50800" anchor="ctr">
                    <a:lnL cap="flat" cmpd="sng" w="12700">
                      <a:solidFill>
                        <a:schemeClr val="accent1"/>
                      </a:solidFill>
                      <a:prstDash val="solid"/>
                      <a:round/>
                      <a:headEnd len="sm" w="sm" type="none"/>
                      <a:tailEnd len="sm" w="sm" type="none"/>
                    </a:lnL>
                    <a:lnR cap="flat" cmpd="sng" w="12700">
                      <a:solidFill>
                        <a:srgbClr val="2E6FFD"/>
                      </a:solidFill>
                      <a:prstDash val="solid"/>
                      <a:round/>
                      <a:headEnd len="sm" w="sm" type="none"/>
                      <a:tailEnd len="sm" w="sm" type="none"/>
                    </a:lnR>
                    <a:lnT cap="flat" cmpd="sng" w="12700">
                      <a:solidFill>
                        <a:srgbClr val="CADBFE"/>
                      </a:solidFill>
                      <a:prstDash val="solid"/>
                      <a:round/>
                      <a:headEnd len="sm" w="sm" type="none"/>
                      <a:tailEnd len="sm" w="sm" type="none"/>
                    </a:lnT>
                    <a:lnB cap="flat" cmpd="sng" w="12700">
                      <a:solidFill>
                        <a:srgbClr val="CADBFE"/>
                      </a:solidFill>
                      <a:prstDash val="solid"/>
                      <a:round/>
                      <a:headEnd len="sm" w="sm" type="none"/>
                      <a:tailEnd len="sm" w="sm" type="none"/>
                    </a:lnB>
                    <a:solidFill>
                      <a:srgbClr val="F0F8F9"/>
                    </a:solidFill>
                  </a:tcPr>
                </a:tc>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 Teacher is responsible for facilitating learning</a:t>
                      </a:r>
                      <a:endParaRPr/>
                    </a:p>
                  </a:txBody>
                  <a:tcPr marT="50800" marB="50800" marR="50800" marL="50800" anchor="ctr">
                    <a:lnL cap="flat" cmpd="sng" w="12700">
                      <a:solidFill>
                        <a:srgbClr val="2E6FFD"/>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rgbClr val="CADBFE"/>
                      </a:solidFill>
                      <a:prstDash val="solid"/>
                      <a:round/>
                      <a:headEnd len="sm" w="sm" type="none"/>
                      <a:tailEnd len="sm" w="sm" type="none"/>
                    </a:lnT>
                    <a:lnB cap="flat" cmpd="sng" w="12700">
                      <a:solidFill>
                        <a:srgbClr val="CADBFE"/>
                      </a:solidFill>
                      <a:prstDash val="solid"/>
                      <a:round/>
                      <a:headEnd len="sm" w="sm" type="none"/>
                      <a:tailEnd len="sm" w="sm" type="none"/>
                    </a:lnB>
                    <a:solidFill>
                      <a:srgbClr val="F0F8F9"/>
                    </a:solidFill>
                  </a:tcPr>
                </a:tc>
              </a:tr>
              <a:tr h="2522550">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Role of the teacher is to provide effective systematic instruction tied to goals</a:t>
                      </a:r>
                      <a:endParaRPr/>
                    </a:p>
                  </a:txBody>
                  <a:tcPr marT="50800" marB="50800" marR="50800" marL="50800" anchor="ctr">
                    <a:lnL cap="flat" cmpd="sng" w="12700">
                      <a:solidFill>
                        <a:schemeClr val="accent1"/>
                      </a:solidFill>
                      <a:prstDash val="solid"/>
                      <a:round/>
                      <a:headEnd len="sm" w="sm" type="none"/>
                      <a:tailEnd len="sm" w="sm" type="none"/>
                    </a:lnL>
                    <a:lnR cap="flat" cmpd="sng" w="12700">
                      <a:solidFill>
                        <a:srgbClr val="2E6FFD"/>
                      </a:solidFill>
                      <a:prstDash val="solid"/>
                      <a:round/>
                      <a:headEnd len="sm" w="sm" type="none"/>
                      <a:tailEnd len="sm" w="sm" type="none"/>
                    </a:lnR>
                    <a:lnT cap="flat" cmpd="sng" w="12700">
                      <a:solidFill>
                        <a:srgbClr val="CADBFE"/>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F0F8F9"/>
                    </a:solidFill>
                  </a:tcPr>
                </a:tc>
                <a:tc>
                  <a:txBody>
                    <a:bodyPr/>
                    <a:lstStyle/>
                    <a:p>
                      <a:pPr indent="0" lvl="0" marL="0" marR="0" rtl="0" algn="ctr">
                        <a:lnSpc>
                          <a:spcPct val="100000"/>
                        </a:lnSpc>
                        <a:spcBef>
                          <a:spcPts val="0"/>
                        </a:spcBef>
                        <a:spcAft>
                          <a:spcPts val="0"/>
                        </a:spcAft>
                        <a:buClr>
                          <a:srgbClr val="FFFFFF"/>
                        </a:buClr>
                        <a:buFont typeface="Arial"/>
                        <a:buNone/>
                      </a:pPr>
                      <a:r>
                        <a:rPr b="0" i="0" lang="en-US" sz="2000" u="none" cap="none" strike="noStrike">
                          <a:solidFill>
                            <a:schemeClr val="dk1"/>
                          </a:solidFill>
                          <a:latin typeface="Arial"/>
                          <a:ea typeface="Arial"/>
                          <a:cs typeface="Arial"/>
                          <a:sym typeface="Arial"/>
                        </a:rPr>
                        <a:t>Role of the teacher is to provide the context and process for students to discover concepts and learn skills and knowledge</a:t>
                      </a:r>
                      <a:endParaRPr/>
                    </a:p>
                    <a:p>
                      <a:pPr indent="0" lvl="0" marL="0" marR="0" rtl="0" algn="ctr">
                        <a:lnSpc>
                          <a:spcPct val="100000"/>
                        </a:lnSpc>
                        <a:spcBef>
                          <a:spcPts val="0"/>
                        </a:spcBef>
                        <a:spcAft>
                          <a:spcPts val="0"/>
                        </a:spcAft>
                        <a:buClr>
                          <a:srgbClr val="FFFFFF"/>
                        </a:buClr>
                        <a:buFont typeface="Arial"/>
                        <a:buNone/>
                      </a:pPr>
                      <a:r>
                        <a:t/>
                      </a:r>
                      <a:endParaRPr b="0" i="0" sz="2000" u="none" cap="none" strike="noStrike">
                        <a:solidFill>
                          <a:schemeClr val="dk1"/>
                        </a:solidFill>
                        <a:latin typeface="Helvetica Neue"/>
                        <a:ea typeface="Helvetica Neue"/>
                        <a:cs typeface="Helvetica Neue"/>
                        <a:sym typeface="Helvetica Neue"/>
                      </a:endParaRPr>
                    </a:p>
                  </a:txBody>
                  <a:tcPr marT="50800" marB="50800" marR="50800" marL="50800" anchor="ctr">
                    <a:lnL cap="flat" cmpd="sng" w="12700">
                      <a:solidFill>
                        <a:srgbClr val="2E6FFD"/>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12700">
                      <a:solidFill>
                        <a:srgbClr val="CADBFE"/>
                      </a:solidFill>
                      <a:prstDash val="solid"/>
                      <a:round/>
                      <a:headEnd len="sm" w="sm" type="none"/>
                      <a:tailEnd len="sm" w="sm" type="none"/>
                    </a:lnT>
                    <a:lnB cap="flat" cmpd="sng" w="12700">
                      <a:solidFill>
                        <a:schemeClr val="accent1"/>
                      </a:solidFill>
                      <a:prstDash val="solid"/>
                      <a:round/>
                      <a:headEnd len="sm" w="sm" type="none"/>
                      <a:tailEnd len="sm" w="sm" type="none"/>
                    </a:lnB>
                    <a:solidFill>
                      <a:srgbClr val="F0F8F9"/>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5"/>
          <p:cNvSpPr txBox="1"/>
          <p:nvPr>
            <p:ph type="title"/>
          </p:nvPr>
        </p:nvSpPr>
        <p:spPr>
          <a:xfrm>
            <a:off x="685800" y="0"/>
            <a:ext cx="7772400" cy="12065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What is the Impact of Education Philosophy on Teaching?</a:t>
            </a:r>
            <a:endParaRPr b="0" i="0" sz="3200" u="none" cap="none" strike="noStrike">
              <a:solidFill>
                <a:srgbClr val="FFFF00"/>
              </a:solidFill>
              <a:latin typeface="Arial"/>
              <a:ea typeface="Arial"/>
              <a:cs typeface="Arial"/>
              <a:sym typeface="Arial"/>
            </a:endParaRPr>
          </a:p>
        </p:txBody>
      </p:sp>
      <p:sp>
        <p:nvSpPr>
          <p:cNvPr id="192" name="Google Shape;192;p35"/>
          <p:cNvSpPr/>
          <p:nvPr/>
        </p:nvSpPr>
        <p:spPr>
          <a:xfrm>
            <a:off x="393700" y="6553200"/>
            <a:ext cx="1076325" cy="27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400">
                <a:solidFill>
                  <a:srgbClr val="F3EB00"/>
                </a:solidFill>
                <a:latin typeface="Arial"/>
                <a:ea typeface="Arial"/>
                <a:cs typeface="Arial"/>
                <a:sym typeface="Arial"/>
              </a:rPr>
              <a:t>Hattie, 2009</a:t>
            </a:r>
            <a:endParaRPr/>
          </a:p>
        </p:txBody>
      </p:sp>
      <p:pic>
        <p:nvPicPr>
          <p:cNvPr id="193" name="Google Shape;193;p35"/>
          <p:cNvPicPr preferRelativeResize="0"/>
          <p:nvPr/>
        </p:nvPicPr>
        <p:blipFill rotWithShape="1">
          <a:blip r:embed="rId3">
            <a:alphaModFix/>
          </a:blip>
          <a:srcRect b="0" l="0" r="0" t="0"/>
          <a:stretch/>
        </p:blipFill>
        <p:spPr>
          <a:xfrm>
            <a:off x="317500" y="1133475"/>
            <a:ext cx="8509000" cy="5210175"/>
          </a:xfrm>
          <a:prstGeom prst="rect">
            <a:avLst/>
          </a:prstGeom>
          <a:noFill/>
          <a:ln>
            <a:noFill/>
          </a:ln>
        </p:spPr>
      </p:pic>
      <p:sp>
        <p:nvSpPr>
          <p:cNvPr id="194" name="Google Shape;194;p35"/>
          <p:cNvSpPr/>
          <p:nvPr/>
        </p:nvSpPr>
        <p:spPr>
          <a:xfrm>
            <a:off x="1574800" y="1993900"/>
            <a:ext cx="1270000" cy="37084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sp>
        <p:nvSpPr>
          <p:cNvPr id="195" name="Google Shape;195;p35"/>
          <p:cNvSpPr/>
          <p:nvPr/>
        </p:nvSpPr>
        <p:spPr>
          <a:xfrm>
            <a:off x="5854700" y="1993900"/>
            <a:ext cx="1270000" cy="37084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ph type="title"/>
          </p:nvPr>
        </p:nvSpPr>
        <p:spPr>
          <a:xfrm>
            <a:off x="762000" y="0"/>
            <a:ext cx="7772400" cy="6858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Effective Instructional Strategies</a:t>
            </a:r>
            <a:endParaRPr b="0" i="0" sz="3200" u="none" cap="none" strike="noStrike">
              <a:solidFill>
                <a:srgbClr val="FFFF00"/>
              </a:solidFill>
              <a:latin typeface="Arial"/>
              <a:ea typeface="Arial"/>
              <a:cs typeface="Arial"/>
              <a:sym typeface="Arial"/>
            </a:endParaRPr>
          </a:p>
        </p:txBody>
      </p:sp>
      <p:pic>
        <p:nvPicPr>
          <p:cNvPr id="201" name="Google Shape;201;p36"/>
          <p:cNvPicPr preferRelativeResize="0"/>
          <p:nvPr/>
        </p:nvPicPr>
        <p:blipFill rotWithShape="1">
          <a:blip r:embed="rId3">
            <a:alphaModFix/>
          </a:blip>
          <a:srcRect b="0" l="0" r="0" t="0"/>
          <a:stretch/>
        </p:blipFill>
        <p:spPr>
          <a:xfrm>
            <a:off x="-100013" y="1295400"/>
            <a:ext cx="9485313" cy="4267200"/>
          </a:xfrm>
          <a:prstGeom prst="rect">
            <a:avLst/>
          </a:prstGeom>
          <a:noFill/>
          <a:ln>
            <a:noFill/>
          </a:ln>
        </p:spPr>
      </p:pic>
      <p:pic>
        <p:nvPicPr>
          <p:cNvPr id="202" name="Google Shape;202;p36"/>
          <p:cNvPicPr preferRelativeResize="0"/>
          <p:nvPr/>
        </p:nvPicPr>
        <p:blipFill rotWithShape="1">
          <a:blip r:embed="rId4">
            <a:alphaModFix/>
          </a:blip>
          <a:srcRect b="0" l="0" r="0" t="0"/>
          <a:stretch/>
        </p:blipFill>
        <p:spPr>
          <a:xfrm>
            <a:off x="508000" y="2679700"/>
            <a:ext cx="698500" cy="2540000"/>
          </a:xfrm>
          <a:prstGeom prst="rect">
            <a:avLst/>
          </a:prstGeom>
          <a:noFill/>
          <a:ln>
            <a:noFill/>
          </a:ln>
        </p:spPr>
      </p:pic>
      <p:pic>
        <p:nvPicPr>
          <p:cNvPr id="203" name="Google Shape;203;p36"/>
          <p:cNvPicPr preferRelativeResize="0"/>
          <p:nvPr/>
        </p:nvPicPr>
        <p:blipFill rotWithShape="1">
          <a:blip r:embed="rId5">
            <a:alphaModFix/>
          </a:blip>
          <a:srcRect b="0" l="0" r="0" t="0"/>
          <a:stretch/>
        </p:blipFill>
        <p:spPr>
          <a:xfrm>
            <a:off x="1231900" y="2362200"/>
            <a:ext cx="736600" cy="2819400"/>
          </a:xfrm>
          <a:prstGeom prst="rect">
            <a:avLst/>
          </a:prstGeom>
          <a:noFill/>
          <a:ln>
            <a:noFill/>
          </a:ln>
        </p:spPr>
      </p:pic>
      <p:pic>
        <p:nvPicPr>
          <p:cNvPr id="204" name="Google Shape;204;p36"/>
          <p:cNvPicPr preferRelativeResize="0"/>
          <p:nvPr/>
        </p:nvPicPr>
        <p:blipFill rotWithShape="1">
          <a:blip r:embed="rId6">
            <a:alphaModFix/>
          </a:blip>
          <a:srcRect b="0" l="0" r="0" t="0"/>
          <a:stretch/>
        </p:blipFill>
        <p:spPr>
          <a:xfrm>
            <a:off x="1892300" y="2057400"/>
            <a:ext cx="787400" cy="3060700"/>
          </a:xfrm>
          <a:prstGeom prst="rect">
            <a:avLst/>
          </a:prstGeom>
          <a:noFill/>
          <a:ln>
            <a:noFill/>
          </a:ln>
        </p:spPr>
      </p:pic>
      <p:pic>
        <p:nvPicPr>
          <p:cNvPr id="205" name="Google Shape;205;p36"/>
          <p:cNvPicPr preferRelativeResize="0"/>
          <p:nvPr/>
        </p:nvPicPr>
        <p:blipFill rotWithShape="1">
          <a:blip r:embed="rId7">
            <a:alphaModFix/>
          </a:blip>
          <a:srcRect b="0" l="0" r="0" t="0"/>
          <a:stretch/>
        </p:blipFill>
        <p:spPr>
          <a:xfrm>
            <a:off x="2654300" y="2057400"/>
            <a:ext cx="787400" cy="2984500"/>
          </a:xfrm>
          <a:prstGeom prst="rect">
            <a:avLst/>
          </a:prstGeom>
          <a:noFill/>
          <a:ln>
            <a:noFill/>
          </a:ln>
        </p:spPr>
      </p:pic>
      <p:pic>
        <p:nvPicPr>
          <p:cNvPr id="206" name="Google Shape;206;p36"/>
          <p:cNvPicPr preferRelativeResize="0"/>
          <p:nvPr/>
        </p:nvPicPr>
        <p:blipFill rotWithShape="1">
          <a:blip r:embed="rId8">
            <a:alphaModFix/>
          </a:blip>
          <a:srcRect b="0" l="0" r="0" t="0"/>
          <a:stretch/>
        </p:blipFill>
        <p:spPr>
          <a:xfrm>
            <a:off x="3416300" y="2184400"/>
            <a:ext cx="596900" cy="2908300"/>
          </a:xfrm>
          <a:prstGeom prst="rect">
            <a:avLst/>
          </a:prstGeom>
          <a:noFill/>
          <a:ln>
            <a:noFill/>
          </a:ln>
        </p:spPr>
      </p:pic>
      <p:pic>
        <p:nvPicPr>
          <p:cNvPr id="207" name="Google Shape;207;p36"/>
          <p:cNvPicPr preferRelativeResize="0"/>
          <p:nvPr/>
        </p:nvPicPr>
        <p:blipFill rotWithShape="1">
          <a:blip r:embed="rId9">
            <a:alphaModFix/>
          </a:blip>
          <a:srcRect b="0" l="0" r="0" t="0"/>
          <a:stretch/>
        </p:blipFill>
        <p:spPr>
          <a:xfrm>
            <a:off x="4178300" y="2398713"/>
            <a:ext cx="660400" cy="2679700"/>
          </a:xfrm>
          <a:prstGeom prst="rect">
            <a:avLst/>
          </a:prstGeom>
          <a:noFill/>
          <a:ln>
            <a:noFill/>
          </a:ln>
        </p:spPr>
      </p:pic>
      <p:pic>
        <p:nvPicPr>
          <p:cNvPr id="208" name="Google Shape;208;p36"/>
          <p:cNvPicPr preferRelativeResize="0"/>
          <p:nvPr/>
        </p:nvPicPr>
        <p:blipFill rotWithShape="1">
          <a:blip r:embed="rId10">
            <a:alphaModFix/>
          </a:blip>
          <a:srcRect b="0" l="0" r="0" t="0"/>
          <a:stretch/>
        </p:blipFill>
        <p:spPr>
          <a:xfrm>
            <a:off x="4764088" y="3241675"/>
            <a:ext cx="787400" cy="1714500"/>
          </a:xfrm>
          <a:prstGeom prst="rect">
            <a:avLst/>
          </a:prstGeom>
          <a:noFill/>
          <a:ln>
            <a:noFill/>
          </a:ln>
        </p:spPr>
      </p:pic>
      <p:pic>
        <p:nvPicPr>
          <p:cNvPr id="209" name="Google Shape;209;p36"/>
          <p:cNvPicPr preferRelativeResize="0"/>
          <p:nvPr/>
        </p:nvPicPr>
        <p:blipFill rotWithShape="1">
          <a:blip r:embed="rId11">
            <a:alphaModFix/>
          </a:blip>
          <a:srcRect b="0" l="0" r="0" t="0"/>
          <a:stretch/>
        </p:blipFill>
        <p:spPr>
          <a:xfrm>
            <a:off x="5524500" y="2908300"/>
            <a:ext cx="698500" cy="2057400"/>
          </a:xfrm>
          <a:prstGeom prst="rect">
            <a:avLst/>
          </a:prstGeom>
          <a:noFill/>
          <a:ln>
            <a:noFill/>
          </a:ln>
        </p:spPr>
      </p:pic>
      <p:pic>
        <p:nvPicPr>
          <p:cNvPr id="210" name="Google Shape;210;p36"/>
          <p:cNvPicPr preferRelativeResize="0"/>
          <p:nvPr/>
        </p:nvPicPr>
        <p:blipFill rotWithShape="1">
          <a:blip r:embed="rId12">
            <a:alphaModFix/>
          </a:blip>
          <a:srcRect b="0" l="0" r="0" t="0"/>
          <a:stretch/>
        </p:blipFill>
        <p:spPr>
          <a:xfrm>
            <a:off x="6159500" y="2057400"/>
            <a:ext cx="787400" cy="3048000"/>
          </a:xfrm>
          <a:prstGeom prst="rect">
            <a:avLst/>
          </a:prstGeom>
          <a:noFill/>
          <a:ln>
            <a:noFill/>
          </a:ln>
        </p:spPr>
      </p:pic>
      <p:pic>
        <p:nvPicPr>
          <p:cNvPr id="211" name="Google Shape;211;p36"/>
          <p:cNvPicPr preferRelativeResize="0"/>
          <p:nvPr/>
        </p:nvPicPr>
        <p:blipFill rotWithShape="1">
          <a:blip r:embed="rId13">
            <a:alphaModFix/>
          </a:blip>
          <a:srcRect b="0" l="0" r="0" t="0"/>
          <a:stretch/>
        </p:blipFill>
        <p:spPr>
          <a:xfrm>
            <a:off x="6972300" y="2349500"/>
            <a:ext cx="774700" cy="2755900"/>
          </a:xfrm>
          <a:prstGeom prst="rect">
            <a:avLst/>
          </a:prstGeom>
          <a:noFill/>
          <a:ln>
            <a:noFill/>
          </a:ln>
        </p:spPr>
      </p:pic>
      <p:pic>
        <p:nvPicPr>
          <p:cNvPr id="212" name="Google Shape;212;p36"/>
          <p:cNvPicPr preferRelativeResize="0"/>
          <p:nvPr/>
        </p:nvPicPr>
        <p:blipFill rotWithShape="1">
          <a:blip r:embed="rId14">
            <a:alphaModFix/>
          </a:blip>
          <a:srcRect b="0" l="0" r="0" t="0"/>
          <a:stretch/>
        </p:blipFill>
        <p:spPr>
          <a:xfrm>
            <a:off x="7696200" y="1882775"/>
            <a:ext cx="736600" cy="3200400"/>
          </a:xfrm>
          <a:prstGeom prst="rect">
            <a:avLst/>
          </a:prstGeom>
          <a:noFill/>
          <a:ln>
            <a:noFill/>
          </a:ln>
        </p:spPr>
      </p:pic>
      <p:pic>
        <p:nvPicPr>
          <p:cNvPr id="213" name="Google Shape;213;p36"/>
          <p:cNvPicPr preferRelativeResize="0"/>
          <p:nvPr/>
        </p:nvPicPr>
        <p:blipFill rotWithShape="1">
          <a:blip r:embed="rId15">
            <a:alphaModFix/>
          </a:blip>
          <a:srcRect b="0" l="0" r="0" t="0"/>
          <a:stretch/>
        </p:blipFill>
        <p:spPr>
          <a:xfrm>
            <a:off x="8509000" y="2613025"/>
            <a:ext cx="609600" cy="2527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1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7"/>
          <p:cNvSpPr txBox="1"/>
          <p:nvPr>
            <p:ph type="title"/>
          </p:nvPr>
        </p:nvSpPr>
        <p:spPr>
          <a:xfrm>
            <a:off x="254000" y="190500"/>
            <a:ext cx="8763000" cy="1041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Less Effective </a:t>
            </a:r>
            <a:br>
              <a:rPr b="0" i="0" lang="en-US" sz="3200" u="none" cap="none" strike="noStrike">
                <a:solidFill>
                  <a:srgbClr val="FFFF00"/>
                </a:solidFill>
                <a:latin typeface="Arial"/>
                <a:ea typeface="Arial"/>
                <a:cs typeface="Arial"/>
                <a:sym typeface="Arial"/>
              </a:rPr>
            </a:br>
            <a:r>
              <a:rPr b="0" i="0" lang="en-US" sz="3200" u="none" cap="none" strike="noStrike">
                <a:solidFill>
                  <a:srgbClr val="FFFF00"/>
                </a:solidFill>
                <a:latin typeface="Arial"/>
                <a:ea typeface="Arial"/>
                <a:cs typeface="Arial"/>
                <a:sym typeface="Arial"/>
              </a:rPr>
              <a:t>Instructional Practices</a:t>
            </a:r>
            <a:endParaRPr b="0" i="0" sz="3200" u="none" cap="none" strike="noStrike">
              <a:solidFill>
                <a:srgbClr val="FFFF00"/>
              </a:solidFill>
              <a:latin typeface="Arial"/>
              <a:ea typeface="Arial"/>
              <a:cs typeface="Arial"/>
              <a:sym typeface="Arial"/>
            </a:endParaRPr>
          </a:p>
        </p:txBody>
      </p:sp>
      <p:pic>
        <p:nvPicPr>
          <p:cNvPr id="219" name="Google Shape;219;p37"/>
          <p:cNvPicPr preferRelativeResize="0"/>
          <p:nvPr/>
        </p:nvPicPr>
        <p:blipFill rotWithShape="1">
          <a:blip r:embed="rId3">
            <a:alphaModFix/>
          </a:blip>
          <a:srcRect b="0" l="0" r="0" t="0"/>
          <a:stretch/>
        </p:blipFill>
        <p:spPr>
          <a:xfrm>
            <a:off x="215900" y="1384300"/>
            <a:ext cx="8701088" cy="5067300"/>
          </a:xfrm>
          <a:prstGeom prst="rect">
            <a:avLst/>
          </a:prstGeom>
          <a:noFill/>
          <a:ln>
            <a:noFill/>
          </a:ln>
        </p:spPr>
      </p:pic>
      <p:sp>
        <p:nvSpPr>
          <p:cNvPr id="220" name="Google Shape;220;p37"/>
          <p:cNvSpPr/>
          <p:nvPr/>
        </p:nvSpPr>
        <p:spPr>
          <a:xfrm>
            <a:off x="266700" y="6502400"/>
            <a:ext cx="2384425"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 Hattie, 2009 ** Kavale, 1987</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8"/>
          <p:cNvSpPr txBox="1"/>
          <p:nvPr>
            <p:ph type="title"/>
          </p:nvPr>
        </p:nvSpPr>
        <p:spPr>
          <a:xfrm>
            <a:off x="4686300" y="0"/>
            <a:ext cx="4038600" cy="64389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Importance of Assessing </a:t>
            </a: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Progress</a:t>
            </a:r>
            <a:endParaRPr b="0" i="0" sz="3600" u="none" cap="none" strike="noStrike">
              <a:solidFill>
                <a:srgbClr val="FFFF00"/>
              </a:solidFill>
              <a:latin typeface="Arial"/>
              <a:ea typeface="Arial"/>
              <a:cs typeface="Arial"/>
              <a:sym typeface="Arial"/>
            </a:endParaRPr>
          </a:p>
        </p:txBody>
      </p:sp>
      <p:pic>
        <p:nvPicPr>
          <p:cNvPr id="226" name="Google Shape;226;p38"/>
          <p:cNvPicPr preferRelativeResize="0"/>
          <p:nvPr/>
        </p:nvPicPr>
        <p:blipFill rotWithShape="1">
          <a:blip r:embed="rId3">
            <a:alphaModFix/>
          </a:blip>
          <a:srcRect b="0" l="0" r="0" t="0"/>
          <a:stretch/>
        </p:blipFill>
        <p:spPr>
          <a:xfrm>
            <a:off x="190500" y="349250"/>
            <a:ext cx="4203700" cy="6153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ph type="title"/>
          </p:nvPr>
        </p:nvSpPr>
        <p:spPr>
          <a:xfrm>
            <a:off x="685800" y="114300"/>
            <a:ext cx="7772400" cy="10033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Assessment Methods</a:t>
            </a:r>
            <a:endParaRPr/>
          </a:p>
        </p:txBody>
      </p:sp>
      <p:pic>
        <p:nvPicPr>
          <p:cNvPr id="232" name="Google Shape;232;p39"/>
          <p:cNvPicPr preferRelativeResize="0"/>
          <p:nvPr/>
        </p:nvPicPr>
        <p:blipFill rotWithShape="1">
          <a:blip r:embed="rId3">
            <a:alphaModFix/>
          </a:blip>
          <a:srcRect b="0" l="0" r="0" t="0"/>
          <a:stretch/>
        </p:blipFill>
        <p:spPr>
          <a:xfrm>
            <a:off x="749300" y="1460500"/>
            <a:ext cx="7645400" cy="497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0"/>
          <p:cNvSpPr txBox="1"/>
          <p:nvPr>
            <p:ph type="title"/>
          </p:nvPr>
        </p:nvSpPr>
        <p:spPr>
          <a:xfrm>
            <a:off x="609600" y="0"/>
            <a:ext cx="8153400" cy="1143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Feedback</a:t>
            </a:r>
            <a:endParaRPr b="0" i="0" sz="3600" u="none" cap="none" strike="noStrike">
              <a:solidFill>
                <a:srgbClr val="FFFF00"/>
              </a:solidFill>
              <a:latin typeface="Arial"/>
              <a:ea typeface="Arial"/>
              <a:cs typeface="Arial"/>
              <a:sym typeface="Arial"/>
            </a:endParaRPr>
          </a:p>
        </p:txBody>
      </p:sp>
      <p:pic>
        <p:nvPicPr>
          <p:cNvPr id="238" name="Google Shape;238;p40"/>
          <p:cNvPicPr preferRelativeResize="0"/>
          <p:nvPr/>
        </p:nvPicPr>
        <p:blipFill rotWithShape="1">
          <a:blip r:embed="rId3">
            <a:alphaModFix/>
          </a:blip>
          <a:srcRect b="0" l="0" r="0" t="0"/>
          <a:stretch/>
        </p:blipFill>
        <p:spPr>
          <a:xfrm>
            <a:off x="558800" y="1320800"/>
            <a:ext cx="8255000" cy="5054600"/>
          </a:xfrm>
          <a:prstGeom prst="rect">
            <a:avLst/>
          </a:prstGeom>
          <a:noFill/>
          <a:ln>
            <a:noFill/>
          </a:ln>
        </p:spPr>
      </p:pic>
      <p:pic>
        <p:nvPicPr>
          <p:cNvPr id="239" name="Google Shape;239;p40"/>
          <p:cNvPicPr preferRelativeResize="0"/>
          <p:nvPr/>
        </p:nvPicPr>
        <p:blipFill rotWithShape="1">
          <a:blip r:embed="rId4">
            <a:alphaModFix/>
          </a:blip>
          <a:srcRect b="0" l="0" r="0" t="0"/>
          <a:stretch/>
        </p:blipFill>
        <p:spPr>
          <a:xfrm>
            <a:off x="417513" y="1320800"/>
            <a:ext cx="8529637" cy="490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3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1"/>
          <p:cNvSpPr txBox="1"/>
          <p:nvPr>
            <p:ph type="title"/>
          </p:nvPr>
        </p:nvSpPr>
        <p:spPr>
          <a:xfrm>
            <a:off x="685800" y="0"/>
            <a:ext cx="7772400" cy="1016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Formative Assessment</a:t>
            </a:r>
            <a:endParaRPr b="0" i="0" sz="3200" u="none" cap="none" strike="noStrike">
              <a:solidFill>
                <a:srgbClr val="FFFF00"/>
              </a:solidFill>
              <a:latin typeface="Arial"/>
              <a:ea typeface="Arial"/>
              <a:cs typeface="Arial"/>
              <a:sym typeface="Arial"/>
            </a:endParaRPr>
          </a:p>
        </p:txBody>
      </p:sp>
      <p:pic>
        <p:nvPicPr>
          <p:cNvPr id="245" name="Google Shape;245;p41"/>
          <p:cNvPicPr preferRelativeResize="0"/>
          <p:nvPr/>
        </p:nvPicPr>
        <p:blipFill rotWithShape="1">
          <a:blip r:embed="rId3">
            <a:alphaModFix/>
          </a:blip>
          <a:srcRect b="0" l="0" r="0" t="0"/>
          <a:stretch/>
        </p:blipFill>
        <p:spPr>
          <a:xfrm>
            <a:off x="487363" y="952500"/>
            <a:ext cx="8161337" cy="5549900"/>
          </a:xfrm>
          <a:prstGeom prst="rect">
            <a:avLst/>
          </a:prstGeom>
          <a:noFill/>
          <a:ln>
            <a:noFill/>
          </a:ln>
        </p:spPr>
      </p:pic>
      <p:sp>
        <p:nvSpPr>
          <p:cNvPr id="246" name="Google Shape;246;p41"/>
          <p:cNvSpPr/>
          <p:nvPr/>
        </p:nvSpPr>
        <p:spPr>
          <a:xfrm>
            <a:off x="508000" y="6553200"/>
            <a:ext cx="1817688" cy="266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400">
                <a:solidFill>
                  <a:srgbClr val="F3EB00"/>
                </a:solidFill>
                <a:latin typeface="Times New Roman"/>
                <a:ea typeface="Times New Roman"/>
                <a:cs typeface="Times New Roman"/>
                <a:sym typeface="Times New Roman"/>
              </a:rPr>
              <a:t>Fuchs and Fuchs, 1986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2"/>
          <p:cNvSpPr txBox="1"/>
          <p:nvPr>
            <p:ph type="title"/>
          </p:nvPr>
        </p:nvSpPr>
        <p:spPr>
          <a:xfrm>
            <a:off x="457200" y="139700"/>
            <a:ext cx="8229600" cy="914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Summary</a:t>
            </a:r>
            <a:endParaRPr b="0" i="0" sz="3600" u="none" cap="none" strike="noStrike">
              <a:solidFill>
                <a:srgbClr val="FFFF00"/>
              </a:solidFill>
              <a:latin typeface="Arial"/>
              <a:ea typeface="Arial"/>
              <a:cs typeface="Arial"/>
              <a:sym typeface="Arial"/>
            </a:endParaRPr>
          </a:p>
        </p:txBody>
      </p:sp>
      <p:sp>
        <p:nvSpPr>
          <p:cNvPr id="252" name="Google Shape;252;p42"/>
          <p:cNvSpPr/>
          <p:nvPr/>
        </p:nvSpPr>
        <p:spPr>
          <a:xfrm>
            <a:off x="584200" y="1524000"/>
            <a:ext cx="44704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Classroom Climate</a:t>
            </a:r>
            <a:endParaRPr sz="3600">
              <a:solidFill>
                <a:srgbClr val="FFFFFF"/>
              </a:solidFill>
              <a:latin typeface="Arial"/>
              <a:ea typeface="Arial"/>
              <a:cs typeface="Arial"/>
              <a:sym typeface="Arial"/>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(Classroom Management)</a:t>
            </a:r>
            <a:endParaRPr/>
          </a:p>
        </p:txBody>
      </p:sp>
      <p:sp>
        <p:nvSpPr>
          <p:cNvPr id="253" name="Google Shape;253;p42"/>
          <p:cNvSpPr/>
          <p:nvPr/>
        </p:nvSpPr>
        <p:spPr>
          <a:xfrm>
            <a:off x="2336800" y="3619500"/>
            <a:ext cx="44704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Instruction Delivery</a:t>
            </a:r>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(Explicit Instruction)</a:t>
            </a:r>
            <a:endParaRPr/>
          </a:p>
        </p:txBody>
      </p:sp>
      <p:sp>
        <p:nvSpPr>
          <p:cNvPr id="254" name="Google Shape;254;p42"/>
          <p:cNvSpPr/>
          <p:nvPr/>
        </p:nvSpPr>
        <p:spPr>
          <a:xfrm>
            <a:off x="5232400" y="5651500"/>
            <a:ext cx="3848100" cy="952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Assessment</a:t>
            </a:r>
            <a:endParaRPr/>
          </a:p>
          <a:p>
            <a:pPr indent="0" lvl="0" marL="0" marR="0" rtl="0" algn="ctr">
              <a:spcBef>
                <a:spcPts val="0"/>
              </a:spcBef>
              <a:spcAft>
                <a:spcPts val="0"/>
              </a:spcAft>
              <a:buNone/>
            </a:pPr>
            <a:r>
              <a:rPr lang="en-US" sz="2400">
                <a:solidFill>
                  <a:srgbClr val="FFFFFF"/>
                </a:solidFill>
                <a:latin typeface="Arial"/>
                <a:ea typeface="Arial"/>
                <a:cs typeface="Arial"/>
                <a:sym typeface="Arial"/>
              </a:rPr>
              <a:t>(Formative Assessment)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6"/>
          <p:cNvSpPr txBox="1"/>
          <p:nvPr>
            <p:ph type="title"/>
          </p:nvPr>
        </p:nvSpPr>
        <p:spPr>
          <a:xfrm>
            <a:off x="685800" y="0"/>
            <a:ext cx="7772400" cy="8382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Where Do Teachers Rank?</a:t>
            </a:r>
            <a:endParaRPr b="0" i="0" sz="3200" u="none" cap="none" strike="noStrike">
              <a:solidFill>
                <a:srgbClr val="FFFF00"/>
              </a:solidFill>
              <a:latin typeface="Arial"/>
              <a:ea typeface="Arial"/>
              <a:cs typeface="Arial"/>
              <a:sym typeface="Arial"/>
            </a:endParaRPr>
          </a:p>
        </p:txBody>
      </p:sp>
      <p:pic>
        <p:nvPicPr>
          <p:cNvPr id="118" name="Google Shape;118;p26"/>
          <p:cNvPicPr preferRelativeResize="0"/>
          <p:nvPr/>
        </p:nvPicPr>
        <p:blipFill rotWithShape="1">
          <a:blip r:embed="rId3">
            <a:alphaModFix/>
          </a:blip>
          <a:srcRect b="0" l="0" r="0" t="0"/>
          <a:stretch/>
        </p:blipFill>
        <p:spPr>
          <a:xfrm>
            <a:off x="161925" y="1382713"/>
            <a:ext cx="8801100" cy="5349875"/>
          </a:xfrm>
          <a:prstGeom prst="rect">
            <a:avLst/>
          </a:prstGeom>
          <a:noFill/>
          <a:ln>
            <a:noFill/>
          </a:ln>
        </p:spPr>
      </p:pic>
      <p:sp>
        <p:nvSpPr>
          <p:cNvPr id="119" name="Google Shape;119;p26"/>
          <p:cNvSpPr/>
          <p:nvPr/>
        </p:nvSpPr>
        <p:spPr>
          <a:xfrm>
            <a:off x="1295400" y="1727200"/>
            <a:ext cx="2425700" cy="38608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685800" y="266700"/>
            <a:ext cx="7772400" cy="8890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What Effective Teachers Do That Makes the Difference</a:t>
            </a:r>
            <a:endParaRPr b="0" i="0" sz="3200" u="none" cap="none" strike="noStrike">
              <a:solidFill>
                <a:srgbClr val="FFFF00"/>
              </a:solidFill>
              <a:latin typeface="Arial"/>
              <a:ea typeface="Arial"/>
              <a:cs typeface="Arial"/>
              <a:sym typeface="Arial"/>
            </a:endParaRPr>
          </a:p>
        </p:txBody>
      </p:sp>
      <p:sp>
        <p:nvSpPr>
          <p:cNvPr id="125" name="Google Shape;125;p27"/>
          <p:cNvSpPr/>
          <p:nvPr/>
        </p:nvSpPr>
        <p:spPr>
          <a:xfrm>
            <a:off x="838200" y="1612900"/>
            <a:ext cx="5930900" cy="10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FFFFFF"/>
                </a:solidFill>
                <a:latin typeface="Times New Roman"/>
                <a:ea typeface="Times New Roman"/>
                <a:cs typeface="Times New Roman"/>
                <a:sym typeface="Times New Roman"/>
              </a:rPr>
              <a:t>Create A Classroom Climate Conducive to Learning</a:t>
            </a:r>
            <a:endParaRPr/>
          </a:p>
        </p:txBody>
      </p:sp>
      <p:sp>
        <p:nvSpPr>
          <p:cNvPr id="126" name="Google Shape;126;p27"/>
          <p:cNvSpPr/>
          <p:nvPr/>
        </p:nvSpPr>
        <p:spPr>
          <a:xfrm>
            <a:off x="3797300" y="4381500"/>
            <a:ext cx="5334000" cy="10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FFFFFF"/>
                </a:solidFill>
                <a:latin typeface="Times New Roman"/>
                <a:ea typeface="Times New Roman"/>
                <a:cs typeface="Times New Roman"/>
                <a:sym typeface="Times New Roman"/>
              </a:rPr>
              <a:t>Systematically Assess Student Progress</a:t>
            </a:r>
            <a:endParaRPr/>
          </a:p>
        </p:txBody>
      </p:sp>
      <p:sp>
        <p:nvSpPr>
          <p:cNvPr id="127" name="Google Shape;127;p27"/>
          <p:cNvSpPr/>
          <p:nvPr/>
        </p:nvSpPr>
        <p:spPr>
          <a:xfrm>
            <a:off x="2413000" y="2997200"/>
            <a:ext cx="5930900" cy="1003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FFFFFF"/>
                </a:solidFill>
                <a:latin typeface="Times New Roman"/>
                <a:ea typeface="Times New Roman"/>
                <a:cs typeface="Times New Roman"/>
                <a:sym typeface="Times New Roman"/>
              </a:rPr>
              <a:t>Use Instructional Strategies That Effectively Deliver Instruction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8"/>
          <p:cNvSpPr txBox="1"/>
          <p:nvPr>
            <p:ph type="title"/>
          </p:nvPr>
        </p:nvSpPr>
        <p:spPr>
          <a:xfrm>
            <a:off x="685800" y="152400"/>
            <a:ext cx="7772400" cy="7366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What is Our Level of Analysis?</a:t>
            </a:r>
            <a:endParaRPr b="0" i="0" sz="3200" u="none" cap="none" strike="noStrike">
              <a:solidFill>
                <a:srgbClr val="FFFF00"/>
              </a:solidFill>
              <a:latin typeface="Arial"/>
              <a:ea typeface="Arial"/>
              <a:cs typeface="Arial"/>
              <a:sym typeface="Arial"/>
            </a:endParaRPr>
          </a:p>
        </p:txBody>
      </p:sp>
      <p:grpSp>
        <p:nvGrpSpPr>
          <p:cNvPr id="133" name="Google Shape;133;p28"/>
          <p:cNvGrpSpPr/>
          <p:nvPr/>
        </p:nvGrpSpPr>
        <p:grpSpPr>
          <a:xfrm>
            <a:off x="330200" y="2776538"/>
            <a:ext cx="8470900" cy="2036762"/>
            <a:chOff x="0" y="0"/>
            <a:chExt cx="5336" cy="1282"/>
          </a:xfrm>
        </p:grpSpPr>
        <p:sp>
          <p:nvSpPr>
            <p:cNvPr id="134" name="Google Shape;134;p28"/>
            <p:cNvSpPr/>
            <p:nvPr/>
          </p:nvSpPr>
          <p:spPr>
            <a:xfrm>
              <a:off x="0" y="362"/>
              <a:ext cx="1224" cy="3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FFFFFF"/>
                  </a:solidFill>
                  <a:latin typeface="Arial"/>
                  <a:ea typeface="Arial"/>
                  <a:cs typeface="Arial"/>
                  <a:sym typeface="Arial"/>
                </a:rPr>
                <a:t>Package</a:t>
              </a:r>
              <a:endParaRPr/>
            </a:p>
          </p:txBody>
        </p:sp>
        <p:sp>
          <p:nvSpPr>
            <p:cNvPr id="135" name="Google Shape;135;p28"/>
            <p:cNvSpPr/>
            <p:nvPr/>
          </p:nvSpPr>
          <p:spPr>
            <a:xfrm>
              <a:off x="3472" y="82"/>
              <a:ext cx="1864" cy="93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rgbClr val="F3EB00"/>
                  </a:solidFill>
                  <a:latin typeface="Arial"/>
                  <a:ea typeface="Arial"/>
                  <a:cs typeface="Arial"/>
                  <a:sym typeface="Arial"/>
                </a:rPr>
                <a:t>- Good Behavior Game </a:t>
              </a:r>
              <a:endParaRPr/>
            </a:p>
            <a:p>
              <a:pPr indent="0" lvl="0" marL="0" marR="0" rtl="0" algn="ctr">
                <a:spcBef>
                  <a:spcPts val="0"/>
                </a:spcBef>
                <a:spcAft>
                  <a:spcPts val="0"/>
                </a:spcAft>
                <a:buNone/>
              </a:pPr>
              <a:r>
                <a:rPr lang="en-US" sz="2400">
                  <a:solidFill>
                    <a:srgbClr val="F3EB00"/>
                  </a:solidFill>
                  <a:latin typeface="Arial"/>
                  <a:ea typeface="Arial"/>
                  <a:cs typeface="Arial"/>
                  <a:sym typeface="Arial"/>
                </a:rPr>
                <a:t>- Reciprocal Teaching</a:t>
              </a:r>
              <a:endParaRPr/>
            </a:p>
          </p:txBody>
        </p:sp>
        <p:pic>
          <p:nvPicPr>
            <p:cNvPr id="136" name="Google Shape;136;p28"/>
            <p:cNvPicPr preferRelativeResize="0"/>
            <p:nvPr/>
          </p:nvPicPr>
          <p:blipFill rotWithShape="1">
            <a:blip r:embed="rId3">
              <a:alphaModFix/>
            </a:blip>
            <a:srcRect b="0" l="0" r="0" t="0"/>
            <a:stretch/>
          </p:blipFill>
          <p:spPr>
            <a:xfrm>
              <a:off x="1592" y="0"/>
              <a:ext cx="1712" cy="1282"/>
            </a:xfrm>
            <a:prstGeom prst="rect">
              <a:avLst/>
            </a:prstGeom>
            <a:noFill/>
            <a:ln>
              <a:noFill/>
            </a:ln>
          </p:spPr>
        </p:pic>
      </p:grpSp>
      <p:grpSp>
        <p:nvGrpSpPr>
          <p:cNvPr id="137" name="Google Shape;137;p28"/>
          <p:cNvGrpSpPr/>
          <p:nvPr/>
        </p:nvGrpSpPr>
        <p:grpSpPr>
          <a:xfrm>
            <a:off x="317500" y="876300"/>
            <a:ext cx="8191500" cy="1778000"/>
            <a:chOff x="0" y="0"/>
            <a:chExt cx="5160" cy="1120"/>
          </a:xfrm>
        </p:grpSpPr>
        <p:sp>
          <p:nvSpPr>
            <p:cNvPr id="138" name="Google Shape;138;p28"/>
            <p:cNvSpPr/>
            <p:nvPr/>
          </p:nvSpPr>
          <p:spPr>
            <a:xfrm>
              <a:off x="0" y="223"/>
              <a:ext cx="1240" cy="37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3600">
                  <a:solidFill>
                    <a:srgbClr val="FFFFFF"/>
                  </a:solidFill>
                  <a:latin typeface="Arial"/>
                  <a:ea typeface="Arial"/>
                  <a:cs typeface="Arial"/>
                  <a:sym typeface="Arial"/>
                </a:rPr>
                <a:t>Systems</a:t>
              </a:r>
              <a:endParaRPr/>
            </a:p>
          </p:txBody>
        </p:sp>
        <p:pic>
          <p:nvPicPr>
            <p:cNvPr id="139" name="Google Shape;139;p28"/>
            <p:cNvPicPr preferRelativeResize="0"/>
            <p:nvPr/>
          </p:nvPicPr>
          <p:blipFill rotWithShape="1">
            <a:blip r:embed="rId4">
              <a:alphaModFix/>
            </a:blip>
            <a:srcRect b="0" l="0" r="0" t="0"/>
            <a:stretch/>
          </p:blipFill>
          <p:spPr>
            <a:xfrm>
              <a:off x="1591" y="0"/>
              <a:ext cx="1721" cy="1120"/>
            </a:xfrm>
            <a:prstGeom prst="rect">
              <a:avLst/>
            </a:prstGeom>
            <a:noFill/>
            <a:ln>
              <a:noFill/>
            </a:ln>
          </p:spPr>
        </p:pic>
        <p:sp>
          <p:nvSpPr>
            <p:cNvPr id="140" name="Google Shape;140;p28"/>
            <p:cNvSpPr/>
            <p:nvPr/>
          </p:nvSpPr>
          <p:spPr>
            <a:xfrm>
              <a:off x="3664" y="167"/>
              <a:ext cx="1496" cy="488"/>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rgbClr val="F3EB00"/>
                  </a:solidFill>
                  <a:latin typeface="Arial"/>
                  <a:ea typeface="Arial"/>
                  <a:cs typeface="Arial"/>
                  <a:sym typeface="Arial"/>
                </a:rPr>
                <a:t>- RtI</a:t>
              </a:r>
              <a:endParaRPr/>
            </a:p>
            <a:p>
              <a:pPr indent="0" lvl="0" marL="0" marR="0" rtl="0" algn="ctr">
                <a:spcBef>
                  <a:spcPts val="0"/>
                </a:spcBef>
                <a:spcAft>
                  <a:spcPts val="0"/>
                </a:spcAft>
                <a:buNone/>
              </a:pPr>
              <a:r>
                <a:rPr lang="en-US" sz="2400">
                  <a:solidFill>
                    <a:srgbClr val="F3EB00"/>
                  </a:solidFill>
                  <a:latin typeface="Arial"/>
                  <a:ea typeface="Arial"/>
                  <a:cs typeface="Arial"/>
                  <a:sym typeface="Arial"/>
                </a:rPr>
                <a:t>- PBIS</a:t>
              </a:r>
              <a:endParaRPr/>
            </a:p>
          </p:txBody>
        </p:sp>
      </p:grpSp>
      <p:sp>
        <p:nvSpPr>
          <p:cNvPr id="141" name="Google Shape;141;p28"/>
          <p:cNvSpPr/>
          <p:nvPr/>
        </p:nvSpPr>
        <p:spPr>
          <a:xfrm>
            <a:off x="177800" y="4838700"/>
            <a:ext cx="8775700" cy="2019300"/>
          </a:xfrm>
          <a:prstGeom prst="ellipse">
            <a:avLst/>
          </a:prstGeom>
          <a:noFill/>
          <a:ln cap="flat" cmpd="sng" w="25400">
            <a:solidFill>
              <a:schemeClr val="dk1"/>
            </a:solidFill>
            <a:prstDash val="solid"/>
            <a:miter lim="8000"/>
            <a:headEnd len="sm" w="sm" type="none"/>
            <a:tailEnd len="sm" w="sm" type="none"/>
          </a:ln>
        </p:spPr>
        <p:txBody>
          <a:bodyPr anchorCtr="0" anchor="t" bIns="0" lIns="0" spcFirstLastPara="1" rIns="0" wrap="square" tIns="0">
            <a:noAutofit/>
          </a:bodyPr>
          <a:lstStyle/>
          <a:p>
            <a:pPr indent="0" lvl="0" marL="0" marR="0" rtl="0" algn="ctr">
              <a:spcBef>
                <a:spcPts val="0"/>
              </a:spcBef>
              <a:spcAft>
                <a:spcPts val="0"/>
              </a:spcAft>
              <a:buNone/>
            </a:pPr>
            <a:r>
              <a:t/>
            </a:r>
            <a:endParaRPr sz="4200">
              <a:solidFill>
                <a:srgbClr val="000000"/>
              </a:solidFill>
              <a:latin typeface="Cabin"/>
              <a:ea typeface="Cabin"/>
              <a:cs typeface="Cabin"/>
              <a:sym typeface="Cabin"/>
            </a:endParaRPr>
          </a:p>
        </p:txBody>
      </p:sp>
      <p:grpSp>
        <p:nvGrpSpPr>
          <p:cNvPr id="142" name="Google Shape;142;p28"/>
          <p:cNvGrpSpPr/>
          <p:nvPr/>
        </p:nvGrpSpPr>
        <p:grpSpPr>
          <a:xfrm>
            <a:off x="292100" y="4914900"/>
            <a:ext cx="8280400" cy="1879600"/>
            <a:chOff x="0" y="0"/>
            <a:chExt cx="5216" cy="1183"/>
          </a:xfrm>
        </p:grpSpPr>
        <p:sp>
          <p:nvSpPr>
            <p:cNvPr id="143" name="Google Shape;143;p28"/>
            <p:cNvSpPr/>
            <p:nvPr/>
          </p:nvSpPr>
          <p:spPr>
            <a:xfrm>
              <a:off x="0" y="112"/>
              <a:ext cx="1352" cy="712"/>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3600">
                  <a:solidFill>
                    <a:srgbClr val="FFFFFF"/>
                  </a:solidFill>
                  <a:latin typeface="Arial"/>
                  <a:ea typeface="Arial"/>
                  <a:cs typeface="Arial"/>
                  <a:sym typeface="Arial"/>
                </a:rPr>
                <a:t>Practice </a:t>
              </a:r>
              <a:endParaRPr/>
            </a:p>
            <a:p>
              <a:pPr indent="0" lvl="0" marL="0" marR="0" rtl="0" algn="ctr">
                <a:spcBef>
                  <a:spcPts val="0"/>
                </a:spcBef>
                <a:spcAft>
                  <a:spcPts val="0"/>
                </a:spcAft>
                <a:buNone/>
              </a:pPr>
              <a:r>
                <a:rPr lang="en-US" sz="3600">
                  <a:solidFill>
                    <a:srgbClr val="FFFFFF"/>
                  </a:solidFill>
                  <a:latin typeface="Arial"/>
                  <a:ea typeface="Arial"/>
                  <a:cs typeface="Arial"/>
                  <a:sym typeface="Arial"/>
                </a:rPr>
                <a:t>Elements</a:t>
              </a:r>
              <a:endParaRPr/>
            </a:p>
          </p:txBody>
        </p:sp>
        <p:sp>
          <p:nvSpPr>
            <p:cNvPr id="144" name="Google Shape;144;p28"/>
            <p:cNvSpPr/>
            <p:nvPr/>
          </p:nvSpPr>
          <p:spPr>
            <a:xfrm>
              <a:off x="3720" y="0"/>
              <a:ext cx="1496" cy="936"/>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2400">
                  <a:solidFill>
                    <a:srgbClr val="F3EB00"/>
                  </a:solidFill>
                  <a:latin typeface="Arial"/>
                  <a:ea typeface="Arial"/>
                  <a:cs typeface="Arial"/>
                  <a:sym typeface="Arial"/>
                </a:rPr>
                <a:t>- Differential Reinforcement </a:t>
              </a:r>
              <a:endParaRPr/>
            </a:p>
            <a:p>
              <a:pPr indent="0" lvl="0" marL="0" marR="0" rtl="0" algn="ctr">
                <a:spcBef>
                  <a:spcPts val="0"/>
                </a:spcBef>
                <a:spcAft>
                  <a:spcPts val="0"/>
                </a:spcAft>
                <a:buNone/>
              </a:pPr>
              <a:r>
                <a:rPr lang="en-US" sz="2400">
                  <a:solidFill>
                    <a:srgbClr val="F3EB00"/>
                  </a:solidFill>
                  <a:latin typeface="Arial"/>
                  <a:ea typeface="Arial"/>
                  <a:cs typeface="Arial"/>
                  <a:sym typeface="Arial"/>
                </a:rPr>
                <a:t>- Mastery Learning</a:t>
              </a:r>
              <a:endParaRPr/>
            </a:p>
          </p:txBody>
        </p:sp>
        <p:pic>
          <p:nvPicPr>
            <p:cNvPr id="145" name="Google Shape;145;p28"/>
            <p:cNvPicPr preferRelativeResize="0"/>
            <p:nvPr/>
          </p:nvPicPr>
          <p:blipFill rotWithShape="1">
            <a:blip r:embed="rId5">
              <a:alphaModFix/>
            </a:blip>
            <a:srcRect b="0" l="0" r="0" t="0"/>
            <a:stretch/>
          </p:blipFill>
          <p:spPr>
            <a:xfrm>
              <a:off x="1591" y="12"/>
              <a:ext cx="1760" cy="1171"/>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5778500" y="177800"/>
            <a:ext cx="2857500" cy="62738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Classroom Management </a:t>
            </a:r>
            <a:br>
              <a:rPr b="0" i="0" lang="en-US" sz="3200" u="none" cap="none" strike="noStrike">
                <a:solidFill>
                  <a:srgbClr val="FFFF00"/>
                </a:solidFill>
                <a:latin typeface="Arial"/>
                <a:ea typeface="Arial"/>
                <a:cs typeface="Arial"/>
                <a:sym typeface="Arial"/>
              </a:rPr>
            </a:br>
            <a:r>
              <a:rPr b="0" i="0" lang="en-US" sz="3200" u="none" cap="none" strike="noStrike">
                <a:solidFill>
                  <a:srgbClr val="FFFF00"/>
                </a:solidFill>
                <a:latin typeface="Arial"/>
                <a:ea typeface="Arial"/>
                <a:cs typeface="Arial"/>
                <a:sym typeface="Arial"/>
              </a:rPr>
              <a:t>-</a:t>
            </a:r>
            <a:br>
              <a:rPr b="0" i="0" lang="en-US" sz="3200" u="none" cap="none" strike="noStrike">
                <a:solidFill>
                  <a:srgbClr val="FFFF00"/>
                </a:solidFill>
                <a:latin typeface="Arial"/>
                <a:ea typeface="Arial"/>
                <a:cs typeface="Arial"/>
                <a:sym typeface="Arial"/>
              </a:rPr>
            </a:br>
            <a:r>
              <a:rPr b="0" i="0" lang="en-US" sz="3200" u="none" cap="none" strike="noStrike">
                <a:solidFill>
                  <a:srgbClr val="FFFF00"/>
                </a:solidFill>
                <a:latin typeface="Arial"/>
                <a:ea typeface="Arial"/>
                <a:cs typeface="Arial"/>
                <a:sym typeface="Arial"/>
              </a:rPr>
              <a:t>Classroom Climate </a:t>
            </a:r>
            <a:br>
              <a:rPr b="0" i="0" lang="en-US" sz="3200" u="none" cap="none" strike="noStrike">
                <a:solidFill>
                  <a:srgbClr val="FFFF00"/>
                </a:solidFill>
                <a:latin typeface="Arial"/>
                <a:ea typeface="Arial"/>
                <a:cs typeface="Arial"/>
                <a:sym typeface="Arial"/>
              </a:rPr>
            </a:br>
            <a:br>
              <a:rPr b="0" i="0" lang="en-US" sz="3200" u="none" cap="none" strike="noStrike">
                <a:solidFill>
                  <a:srgbClr val="FFFF00"/>
                </a:solidFill>
                <a:latin typeface="Arial"/>
                <a:ea typeface="Arial"/>
                <a:cs typeface="Arial"/>
                <a:sym typeface="Arial"/>
              </a:rPr>
            </a:br>
            <a:endParaRPr b="0" i="0" sz="2800" u="none" cap="none" strike="noStrike">
              <a:solidFill>
                <a:srgbClr val="FFFFFF"/>
              </a:solidFill>
              <a:latin typeface="Arial"/>
              <a:ea typeface="Arial"/>
              <a:cs typeface="Arial"/>
              <a:sym typeface="Arial"/>
            </a:endParaRPr>
          </a:p>
        </p:txBody>
      </p:sp>
      <p:pic>
        <p:nvPicPr>
          <p:cNvPr id="151" name="Google Shape;151;p29"/>
          <p:cNvPicPr preferRelativeResize="0"/>
          <p:nvPr/>
        </p:nvPicPr>
        <p:blipFill rotWithShape="1">
          <a:blip r:embed="rId3">
            <a:alphaModFix/>
          </a:blip>
          <a:srcRect b="0" l="0" r="0" t="0"/>
          <a:stretch/>
        </p:blipFill>
        <p:spPr>
          <a:xfrm>
            <a:off x="165100" y="104775"/>
            <a:ext cx="5067300" cy="6651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685800" y="228600"/>
            <a:ext cx="7772400" cy="8382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What is the Impact of </a:t>
            </a:r>
            <a:br>
              <a:rPr b="0" i="0" lang="en-US" sz="2800" u="none" cap="none" strike="noStrike">
                <a:solidFill>
                  <a:srgbClr val="FFFF00"/>
                </a:solidFill>
                <a:latin typeface="Arial"/>
                <a:ea typeface="Arial"/>
                <a:cs typeface="Arial"/>
                <a:sym typeface="Arial"/>
              </a:rPr>
            </a:br>
            <a:r>
              <a:rPr b="0" i="0" lang="en-US" sz="2800" u="none" cap="none" strike="noStrike">
                <a:solidFill>
                  <a:srgbClr val="FFFF00"/>
                </a:solidFill>
                <a:latin typeface="Arial"/>
                <a:ea typeface="Arial"/>
                <a:cs typeface="Arial"/>
                <a:sym typeface="Arial"/>
              </a:rPr>
              <a:t>Classroom Management? </a:t>
            </a:r>
            <a:endParaRPr b="0" i="0" sz="2800" u="none" cap="none" strike="noStrike">
              <a:solidFill>
                <a:srgbClr val="FFFF00"/>
              </a:solidFill>
              <a:latin typeface="Arial"/>
              <a:ea typeface="Arial"/>
              <a:cs typeface="Arial"/>
              <a:sym typeface="Arial"/>
            </a:endParaRPr>
          </a:p>
        </p:txBody>
      </p:sp>
      <p:pic>
        <p:nvPicPr>
          <p:cNvPr id="157" name="Google Shape;157;p30"/>
          <p:cNvPicPr preferRelativeResize="0"/>
          <p:nvPr/>
        </p:nvPicPr>
        <p:blipFill rotWithShape="1">
          <a:blip r:embed="rId3">
            <a:alphaModFix/>
          </a:blip>
          <a:srcRect b="0" l="0" r="0" t="0"/>
          <a:stretch/>
        </p:blipFill>
        <p:spPr>
          <a:xfrm>
            <a:off x="82550" y="1471613"/>
            <a:ext cx="8547100" cy="5405437"/>
          </a:xfrm>
          <a:prstGeom prst="rect">
            <a:avLst/>
          </a:prstGeom>
          <a:noFill/>
          <a:ln>
            <a:noFill/>
          </a:ln>
        </p:spPr>
      </p:pic>
      <p:sp>
        <p:nvSpPr>
          <p:cNvPr id="158" name="Google Shape;158;p30"/>
          <p:cNvSpPr/>
          <p:nvPr/>
        </p:nvSpPr>
        <p:spPr>
          <a:xfrm>
            <a:off x="1079500" y="2349500"/>
            <a:ext cx="1333500" cy="596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Appropriate </a:t>
            </a:r>
            <a:endParaRPr/>
          </a:p>
          <a:p>
            <a:pPr indent="0" lvl="0" marL="0" marR="0" rtl="0" algn="ctr">
              <a:spcBef>
                <a:spcPts val="0"/>
              </a:spcBef>
              <a:spcAft>
                <a:spcPts val="0"/>
              </a:spcAft>
              <a:buNone/>
            </a:pPr>
            <a:r>
              <a:rPr lang="en-US" sz="1800">
                <a:solidFill>
                  <a:schemeClr val="dk1"/>
                </a:solidFill>
                <a:latin typeface="Arial"/>
                <a:ea typeface="Arial"/>
                <a:cs typeface="Arial"/>
                <a:sym typeface="Arial"/>
              </a:rPr>
              <a:t>Behavior</a:t>
            </a:r>
            <a:endParaRPr/>
          </a:p>
        </p:txBody>
      </p:sp>
      <p:sp>
        <p:nvSpPr>
          <p:cNvPr id="159" name="Google Shape;159;p30"/>
          <p:cNvSpPr/>
          <p:nvPr/>
        </p:nvSpPr>
        <p:spPr>
          <a:xfrm>
            <a:off x="4927600" y="3263900"/>
            <a:ext cx="3225800" cy="330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Classroom Management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title"/>
          </p:nvPr>
        </p:nvSpPr>
        <p:spPr>
          <a:xfrm>
            <a:off x="685800" y="114300"/>
            <a:ext cx="7772400" cy="787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Effective Classroom Management Strategies</a:t>
            </a:r>
            <a:endParaRPr b="0" i="0" sz="2800" u="none" cap="none" strike="noStrike">
              <a:solidFill>
                <a:srgbClr val="FFFF00"/>
              </a:solidFill>
              <a:latin typeface="Arial"/>
              <a:ea typeface="Arial"/>
              <a:cs typeface="Arial"/>
              <a:sym typeface="Arial"/>
            </a:endParaRPr>
          </a:p>
        </p:txBody>
      </p:sp>
      <p:pic>
        <p:nvPicPr>
          <p:cNvPr id="165" name="Google Shape;165;p31"/>
          <p:cNvPicPr preferRelativeResize="0"/>
          <p:nvPr/>
        </p:nvPicPr>
        <p:blipFill rotWithShape="1">
          <a:blip r:embed="rId3">
            <a:alphaModFix/>
          </a:blip>
          <a:srcRect b="0" l="0" r="0" t="0"/>
          <a:stretch/>
        </p:blipFill>
        <p:spPr>
          <a:xfrm>
            <a:off x="417513" y="1122363"/>
            <a:ext cx="8307387" cy="5308600"/>
          </a:xfrm>
          <a:prstGeom prst="rect">
            <a:avLst/>
          </a:prstGeom>
          <a:noFill/>
          <a:ln>
            <a:noFill/>
          </a:ln>
        </p:spPr>
      </p:pic>
      <p:sp>
        <p:nvSpPr>
          <p:cNvPr id="166" name="Google Shape;166;p31"/>
          <p:cNvSpPr/>
          <p:nvPr/>
        </p:nvSpPr>
        <p:spPr>
          <a:xfrm>
            <a:off x="266700" y="6438900"/>
            <a:ext cx="1547813" cy="330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800">
                <a:solidFill>
                  <a:srgbClr val="F3EB00"/>
                </a:solidFill>
                <a:latin typeface="Times New Roman"/>
                <a:ea typeface="Times New Roman"/>
                <a:cs typeface="Times New Roman"/>
                <a:sym typeface="Times New Roman"/>
              </a:rPr>
              <a:t>Marzano, 2003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idx="12" type="sldNum"/>
          </p:nvPr>
        </p:nvSpPr>
        <p:spPr>
          <a:xfrm>
            <a:off x="8170863" y="6426200"/>
            <a:ext cx="287337" cy="2794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400">
                <a:solidFill>
                  <a:schemeClr val="dk1"/>
                </a:solidFill>
                <a:latin typeface="Arial"/>
                <a:ea typeface="Arial"/>
                <a:cs typeface="Arial"/>
                <a:sym typeface="Arial"/>
              </a:rPr>
              <a:t>‹#›</a:t>
            </a:fld>
            <a:endParaRPr sz="1400">
              <a:solidFill>
                <a:schemeClr val="dk1"/>
              </a:solidFill>
              <a:latin typeface="Arial"/>
              <a:ea typeface="Arial"/>
              <a:cs typeface="Arial"/>
              <a:sym typeface="Arial"/>
            </a:endParaRPr>
          </a:p>
        </p:txBody>
      </p:sp>
      <p:sp>
        <p:nvSpPr>
          <p:cNvPr id="172" name="Google Shape;172;p32"/>
          <p:cNvSpPr txBox="1"/>
          <p:nvPr>
            <p:ph type="title"/>
          </p:nvPr>
        </p:nvSpPr>
        <p:spPr>
          <a:xfrm>
            <a:off x="685800" y="-127000"/>
            <a:ext cx="7772400" cy="10414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000" u="none" cap="none" strike="noStrike">
                <a:solidFill>
                  <a:srgbClr val="FFFF00"/>
                </a:solidFill>
                <a:latin typeface="Arial"/>
                <a:ea typeface="Arial"/>
                <a:cs typeface="Arial"/>
                <a:sym typeface="Arial"/>
              </a:rPr>
              <a:t>Classroom Management </a:t>
            </a:r>
            <a:br>
              <a:rPr b="0" i="0" lang="en-US" sz="3000" u="none" cap="none" strike="noStrike">
                <a:solidFill>
                  <a:srgbClr val="FFFF00"/>
                </a:solidFill>
                <a:latin typeface="Arial"/>
                <a:ea typeface="Arial"/>
                <a:cs typeface="Arial"/>
                <a:sym typeface="Arial"/>
              </a:rPr>
            </a:br>
            <a:r>
              <a:rPr b="0" i="0" lang="en-US" sz="3000" u="none" cap="none" strike="noStrike">
                <a:solidFill>
                  <a:srgbClr val="FFFF00"/>
                </a:solidFill>
                <a:latin typeface="Arial"/>
                <a:ea typeface="Arial"/>
                <a:cs typeface="Arial"/>
                <a:sym typeface="Arial"/>
              </a:rPr>
              <a:t>Practice Elements</a:t>
            </a:r>
            <a:endParaRPr b="0" i="0" sz="3000" u="none" cap="none" strike="noStrike">
              <a:solidFill>
                <a:srgbClr val="FFFF00"/>
              </a:solidFill>
              <a:latin typeface="Arial"/>
              <a:ea typeface="Arial"/>
              <a:cs typeface="Arial"/>
              <a:sym typeface="Arial"/>
            </a:endParaRPr>
          </a:p>
        </p:txBody>
      </p:sp>
      <p:sp>
        <p:nvSpPr>
          <p:cNvPr id="173" name="Google Shape;173;p32"/>
          <p:cNvSpPr/>
          <p:nvPr/>
        </p:nvSpPr>
        <p:spPr>
          <a:xfrm>
            <a:off x="101600" y="914400"/>
            <a:ext cx="8940800" cy="5854700"/>
          </a:xfrm>
          <a:prstGeom prst="rect">
            <a:avLst/>
          </a:prstGeom>
          <a:noFill/>
          <a:ln>
            <a:noFill/>
          </a:ln>
        </p:spPr>
        <p:txBody>
          <a:bodyPr anchorCtr="0" anchor="t" bIns="0" lIns="0" spcFirstLastPara="1" rIns="457200" wrap="square" tIns="0">
            <a:noAutofit/>
          </a:bodyPr>
          <a:lstStyle/>
          <a:p>
            <a:pPr indent="-466725" lvl="0" marL="682625" marR="0" rtl="0" algn="l">
              <a:spcBef>
                <a:spcPts val="0"/>
              </a:spcBef>
              <a:spcAft>
                <a:spcPts val="0"/>
              </a:spcAft>
              <a:buClr>
                <a:srgbClr val="FFFFFF"/>
              </a:buClr>
              <a:buSzPts val="2200"/>
              <a:buFont typeface="Arial"/>
              <a:buAutoNum type="arabicPeriod"/>
            </a:pPr>
            <a:r>
              <a:rPr lang="en-US" sz="2200">
                <a:solidFill>
                  <a:srgbClr val="FFFFFF"/>
                </a:solidFill>
                <a:latin typeface="Arial"/>
                <a:ea typeface="Arial"/>
                <a:cs typeface="Arial"/>
                <a:sym typeface="Arial"/>
              </a:rPr>
              <a:t>School-wide expectations</a:t>
            </a:r>
            <a:r>
              <a:rPr lang="en-US" sz="2000">
                <a:solidFill>
                  <a:srgbClr val="FFFFFF"/>
                </a:solidFill>
                <a:latin typeface="Arial"/>
                <a:ea typeface="Arial"/>
                <a:cs typeface="Arial"/>
                <a:sym typeface="Arial"/>
              </a:rPr>
              <a:t> </a:t>
            </a:r>
            <a:r>
              <a:rPr lang="en-US" sz="1200">
                <a:solidFill>
                  <a:srgbClr val="B3B3B3"/>
                </a:solidFill>
                <a:latin typeface="Arial"/>
                <a:ea typeface="Arial"/>
                <a:cs typeface="Arial"/>
                <a:sym typeface="Arial"/>
              </a:rPr>
              <a:t>(Solomon, et al. 2012) (Marquis et al., 2000)</a:t>
            </a:r>
            <a:endParaRPr sz="2000">
              <a:solidFill>
                <a:srgbClr val="FFFFFF"/>
              </a:solidFill>
              <a:latin typeface="Arial"/>
              <a:ea typeface="Arial"/>
              <a:cs typeface="Arial"/>
              <a:sym typeface="Arial"/>
            </a:endParaRPr>
          </a:p>
          <a:p>
            <a:pPr indent="-466725" lvl="0" marL="682625" marR="0" rtl="0" algn="l">
              <a:spcBef>
                <a:spcPts val="0"/>
              </a:spcBef>
              <a:spcAft>
                <a:spcPts val="0"/>
              </a:spcAft>
              <a:buClr>
                <a:srgbClr val="FFFFFF"/>
              </a:buClr>
              <a:buSzPts val="2200"/>
              <a:buFont typeface="Arial"/>
              <a:buAutoNum type="arabicPeriod"/>
            </a:pPr>
            <a:r>
              <a:rPr lang="en-US" sz="2200">
                <a:solidFill>
                  <a:srgbClr val="FFFFFF"/>
                </a:solidFill>
                <a:latin typeface="Arial"/>
                <a:ea typeface="Arial"/>
                <a:cs typeface="Arial"/>
                <a:sym typeface="Arial"/>
              </a:rPr>
              <a:t>Classroom rules and procedures</a:t>
            </a:r>
            <a:r>
              <a:rPr lang="en-US" sz="2000">
                <a:solidFill>
                  <a:srgbClr val="FFFFFF"/>
                </a:solidFill>
                <a:latin typeface="Arial"/>
                <a:ea typeface="Arial"/>
                <a:cs typeface="Arial"/>
                <a:sym typeface="Arial"/>
              </a:rPr>
              <a:t> </a:t>
            </a:r>
            <a:r>
              <a:rPr lang="en-US" sz="1200">
                <a:solidFill>
                  <a:srgbClr val="CDCDCD"/>
                </a:solidFill>
                <a:latin typeface="Arial"/>
                <a:ea typeface="Arial"/>
                <a:cs typeface="Arial"/>
                <a:sym typeface="Arial"/>
              </a:rPr>
              <a:t>(Oliver and Reschly, 2007)</a:t>
            </a:r>
            <a:endParaRPr sz="2000">
              <a:solidFill>
                <a:srgbClr val="FFFFFF"/>
              </a:solidFill>
              <a:latin typeface="Arial"/>
              <a:ea typeface="Arial"/>
              <a:cs typeface="Arial"/>
              <a:sym typeface="Arial"/>
            </a:endParaRPr>
          </a:p>
          <a:p>
            <a:pPr indent="-466725" lvl="0" marL="682625" marR="0" rtl="0" algn="l">
              <a:spcBef>
                <a:spcPts val="0"/>
              </a:spcBef>
              <a:spcAft>
                <a:spcPts val="0"/>
              </a:spcAft>
              <a:buClr>
                <a:srgbClr val="FFFFFF"/>
              </a:buClr>
              <a:buSzPts val="2200"/>
              <a:buFont typeface="Arial"/>
              <a:buAutoNum type="arabicPeriod"/>
            </a:pPr>
            <a:r>
              <a:rPr lang="en-US" sz="2200">
                <a:solidFill>
                  <a:srgbClr val="FFFFFF"/>
                </a:solidFill>
                <a:latin typeface="Arial"/>
                <a:ea typeface="Arial"/>
                <a:cs typeface="Arial"/>
                <a:sym typeface="Arial"/>
              </a:rPr>
              <a:t>Structured environment </a:t>
            </a:r>
            <a:r>
              <a:rPr lang="en-US" sz="1200">
                <a:solidFill>
                  <a:srgbClr val="CDCDCD"/>
                </a:solidFill>
                <a:latin typeface="Arial"/>
                <a:ea typeface="Arial"/>
                <a:cs typeface="Arial"/>
                <a:sym typeface="Arial"/>
              </a:rPr>
              <a:t>(Maxwell, 1966) (Oliver and Reschly, 2007)</a:t>
            </a:r>
            <a:endParaRPr sz="2000">
              <a:solidFill>
                <a:srgbClr val="FFFFFF"/>
              </a:solidFill>
              <a:latin typeface="Arial"/>
              <a:ea typeface="Arial"/>
              <a:cs typeface="Arial"/>
              <a:sym typeface="Arial"/>
            </a:endParaRPr>
          </a:p>
          <a:p>
            <a:pPr indent="-466725" lvl="0" marL="682625" marR="0" rtl="0" algn="l">
              <a:spcBef>
                <a:spcPts val="0"/>
              </a:spcBef>
              <a:spcAft>
                <a:spcPts val="0"/>
              </a:spcAft>
              <a:buClr>
                <a:srgbClr val="FFFFFF"/>
              </a:buClr>
              <a:buSzPts val="2200"/>
              <a:buFont typeface="Arial"/>
              <a:buAutoNum type="arabicPeriod"/>
            </a:pPr>
            <a:r>
              <a:rPr lang="en-US" sz="2200">
                <a:solidFill>
                  <a:srgbClr val="FFFFFF"/>
                </a:solidFill>
                <a:latin typeface="Arial"/>
                <a:ea typeface="Arial"/>
                <a:cs typeface="Arial"/>
                <a:sym typeface="Arial"/>
              </a:rPr>
              <a:t>Instruction</a:t>
            </a:r>
            <a:r>
              <a:rPr lang="en-US" sz="2000">
                <a:solidFill>
                  <a:srgbClr val="FFFFFF"/>
                </a:solidFill>
                <a:latin typeface="Arial"/>
                <a:ea typeface="Arial"/>
                <a:cs typeface="Arial"/>
                <a:sym typeface="Arial"/>
              </a:rPr>
              <a:t> </a:t>
            </a:r>
            <a:r>
              <a:rPr lang="en-US" sz="1400">
                <a:solidFill>
                  <a:srgbClr val="FFFFFF"/>
                </a:solidFill>
                <a:latin typeface="Arial"/>
                <a:ea typeface="Arial"/>
                <a:cs typeface="Arial"/>
                <a:sym typeface="Arial"/>
              </a:rPr>
              <a:t>(explicit instruction and formative assessment) </a:t>
            </a:r>
            <a:r>
              <a:rPr lang="en-US" sz="1200">
                <a:solidFill>
                  <a:srgbClr val="B3B3B3"/>
                </a:solidFill>
                <a:latin typeface="Arial"/>
                <a:ea typeface="Arial"/>
                <a:cs typeface="Arial"/>
                <a:sym typeface="Arial"/>
              </a:rPr>
              <a:t>(Simonsen et al., 2012)</a:t>
            </a:r>
            <a:endParaRPr sz="2000">
              <a:solidFill>
                <a:srgbClr val="FFFFFF"/>
              </a:solidFill>
              <a:latin typeface="Arial"/>
              <a:ea typeface="Arial"/>
              <a:cs typeface="Arial"/>
              <a:sym typeface="Arial"/>
            </a:endParaRPr>
          </a:p>
          <a:p>
            <a:pPr indent="-466725" lvl="0" marL="682625" marR="0" rtl="0" algn="l">
              <a:spcBef>
                <a:spcPts val="0"/>
              </a:spcBef>
              <a:spcAft>
                <a:spcPts val="0"/>
              </a:spcAft>
              <a:buClr>
                <a:srgbClr val="FFFFFF"/>
              </a:buClr>
              <a:buSzPts val="2200"/>
              <a:buFont typeface="Arial"/>
              <a:buAutoNum type="arabicPeriod"/>
            </a:pPr>
            <a:r>
              <a:rPr lang="en-US" sz="2200">
                <a:solidFill>
                  <a:srgbClr val="FFFFFF"/>
                </a:solidFill>
                <a:latin typeface="Arial"/>
                <a:ea typeface="Arial"/>
                <a:cs typeface="Arial"/>
                <a:sym typeface="Arial"/>
              </a:rPr>
              <a:t>Behavior Management </a:t>
            </a:r>
            <a:r>
              <a:rPr lang="en-US" sz="1200">
                <a:solidFill>
                  <a:srgbClr val="B3B3B3"/>
                </a:solidFill>
                <a:latin typeface="Arial"/>
                <a:ea typeface="Arial"/>
                <a:cs typeface="Arial"/>
                <a:sym typeface="Arial"/>
              </a:rPr>
              <a:t>(Simonsen et al., 2012) (Emry and Biglan, 2008)</a:t>
            </a:r>
            <a:endParaRPr/>
          </a:p>
          <a:p>
            <a:pPr indent="0" lvl="6" marL="1143000" marR="0" rtl="0" algn="l">
              <a:spcBef>
                <a:spcPts val="0"/>
              </a:spcBef>
              <a:spcAft>
                <a:spcPts val="0"/>
              </a:spcAft>
              <a:buNone/>
            </a:pPr>
            <a:r>
              <a:rPr b="0" i="0" lang="en-US" sz="2000" u="none" cap="none" strike="noStrike">
                <a:solidFill>
                  <a:srgbClr val="FFFFFF"/>
                </a:solidFill>
                <a:latin typeface="Arial"/>
                <a:ea typeface="Arial"/>
                <a:cs typeface="Arial"/>
                <a:sym typeface="Arial"/>
              </a:rPr>
              <a:t>Active supervision </a:t>
            </a:r>
            <a:r>
              <a:rPr b="0" i="0" lang="en-US" sz="1200" u="none" cap="none" strike="noStrike">
                <a:solidFill>
                  <a:srgbClr val="CDCDCD"/>
                </a:solidFill>
                <a:latin typeface="Arial"/>
                <a:ea typeface="Arial"/>
                <a:cs typeface="Arial"/>
                <a:sym typeface="Arial"/>
              </a:rPr>
              <a:t>(Oliver and Reschly, 2007)</a:t>
            </a:r>
            <a:endParaRPr b="0" i="0" sz="2000" u="none" cap="none" strike="noStrike">
              <a:solidFill>
                <a:srgbClr val="FFFFFF"/>
              </a:solidFill>
              <a:latin typeface="Arial"/>
              <a:ea typeface="Arial"/>
              <a:cs typeface="Arial"/>
              <a:sym typeface="Arial"/>
            </a:endParaRPr>
          </a:p>
          <a:p>
            <a:pPr indent="0" lvl="6" marL="1143000" marR="0" rtl="0" algn="l">
              <a:spcBef>
                <a:spcPts val="0"/>
              </a:spcBef>
              <a:spcAft>
                <a:spcPts val="0"/>
              </a:spcAft>
              <a:buNone/>
            </a:pPr>
            <a:r>
              <a:rPr b="0" i="0" lang="en-US" sz="2000" u="none" cap="none" strike="noStrike">
                <a:solidFill>
                  <a:srgbClr val="FFFFFF"/>
                </a:solidFill>
                <a:latin typeface="Arial"/>
                <a:ea typeface="Arial"/>
                <a:cs typeface="Arial"/>
                <a:sym typeface="Arial"/>
              </a:rPr>
              <a:t>Pre-teaching </a:t>
            </a:r>
            <a:r>
              <a:rPr b="0" i="0" lang="en-US" sz="1200" u="none" cap="none" strike="noStrike">
                <a:solidFill>
                  <a:srgbClr val="B3B3B3"/>
                </a:solidFill>
                <a:latin typeface="Arial"/>
                <a:ea typeface="Arial"/>
                <a:cs typeface="Arial"/>
                <a:sym typeface="Arial"/>
              </a:rPr>
              <a:t>(Carnine, 1980) (Lalley and Miller, 2006)</a:t>
            </a:r>
            <a:endParaRPr b="0" i="0" sz="2000" u="none" cap="none" strike="noStrike">
              <a:solidFill>
                <a:srgbClr val="FFFFFF"/>
              </a:solidFill>
              <a:latin typeface="Arial"/>
              <a:ea typeface="Arial"/>
              <a:cs typeface="Arial"/>
              <a:sym typeface="Arial"/>
            </a:endParaRPr>
          </a:p>
          <a:p>
            <a:pPr indent="0" lvl="6" marL="1143000" marR="0" rtl="0" algn="l">
              <a:spcBef>
                <a:spcPts val="0"/>
              </a:spcBef>
              <a:spcAft>
                <a:spcPts val="0"/>
              </a:spcAft>
              <a:buNone/>
            </a:pPr>
            <a:r>
              <a:rPr b="0" i="0" lang="en-US" sz="2000" u="none" cap="none" strike="noStrike">
                <a:solidFill>
                  <a:srgbClr val="FFFFFF"/>
                </a:solidFill>
                <a:latin typeface="Arial"/>
                <a:ea typeface="Arial"/>
                <a:cs typeface="Arial"/>
                <a:sym typeface="Arial"/>
              </a:rPr>
              <a:t>Recognizing appropriate behavior</a:t>
            </a:r>
            <a:endParaRPr/>
          </a:p>
          <a:p>
            <a:pPr indent="0" lvl="7" marL="1600200" marR="0" rtl="0" algn="l">
              <a:spcBef>
                <a:spcPts val="0"/>
              </a:spcBef>
              <a:spcAft>
                <a:spcPts val="0"/>
              </a:spcAft>
              <a:buNone/>
            </a:pPr>
            <a:r>
              <a:rPr b="0" i="0" lang="en-US" sz="2000" u="none" cap="none" strike="noStrike">
                <a:solidFill>
                  <a:srgbClr val="FFFFFF"/>
                </a:solidFill>
                <a:latin typeface="Arial"/>
                <a:ea typeface="Arial"/>
                <a:cs typeface="Arial"/>
                <a:sym typeface="Arial"/>
              </a:rPr>
              <a:t>-	Contingent specific praise </a:t>
            </a:r>
            <a:r>
              <a:rPr b="0" i="0" lang="en-US" sz="1200" u="none" cap="none" strike="noStrike">
                <a:solidFill>
                  <a:srgbClr val="CDCDCD"/>
                </a:solidFill>
                <a:latin typeface="Arial"/>
                <a:ea typeface="Arial"/>
                <a:cs typeface="Arial"/>
                <a:sym typeface="Arial"/>
              </a:rPr>
              <a:t>(Leblanc et al., 2005) (Matheson and Shriver, 2005)</a:t>
            </a:r>
            <a:endParaRPr b="0" i="0" sz="1200" u="none" cap="none" strike="noStrike">
              <a:solidFill>
                <a:srgbClr val="FFFFFF"/>
              </a:solidFill>
              <a:latin typeface="Arial"/>
              <a:ea typeface="Arial"/>
              <a:cs typeface="Arial"/>
              <a:sym typeface="Arial"/>
            </a:endParaRPr>
          </a:p>
          <a:p>
            <a:pPr indent="0" lvl="7" marL="1600200" marR="0" rtl="0" algn="l">
              <a:spcBef>
                <a:spcPts val="0"/>
              </a:spcBef>
              <a:spcAft>
                <a:spcPts val="0"/>
              </a:spcAft>
              <a:buNone/>
            </a:pPr>
            <a:r>
              <a:rPr b="0" i="0" lang="en-US" sz="2000" u="none" cap="none" strike="noStrike">
                <a:solidFill>
                  <a:srgbClr val="FFFFFF"/>
                </a:solidFill>
                <a:latin typeface="Arial"/>
                <a:ea typeface="Arial"/>
                <a:cs typeface="Arial"/>
                <a:sym typeface="Arial"/>
              </a:rPr>
              <a:t>-	Class-wide group contingencies </a:t>
            </a:r>
            <a:r>
              <a:rPr b="0" i="0" lang="en-US" sz="1200" u="none" cap="none" strike="noStrike">
                <a:solidFill>
                  <a:srgbClr val="CDCDCD"/>
                </a:solidFill>
                <a:latin typeface="Arial"/>
                <a:ea typeface="Arial"/>
                <a:cs typeface="Arial"/>
                <a:sym typeface="Arial"/>
              </a:rPr>
              <a:t>(Cooper, Heron, and Heward, 2007) </a:t>
            </a:r>
            <a:endParaRPr b="0" i="0" sz="2000" u="none" cap="none" strike="noStrike">
              <a:solidFill>
                <a:srgbClr val="FFFFFF"/>
              </a:solidFill>
              <a:latin typeface="Arial"/>
              <a:ea typeface="Arial"/>
              <a:cs typeface="Arial"/>
              <a:sym typeface="Arial"/>
            </a:endParaRPr>
          </a:p>
          <a:p>
            <a:pPr indent="0" lvl="7" marL="1600200" marR="0" rtl="0" algn="l">
              <a:spcBef>
                <a:spcPts val="0"/>
              </a:spcBef>
              <a:spcAft>
                <a:spcPts val="0"/>
              </a:spcAft>
              <a:buNone/>
            </a:pPr>
            <a:r>
              <a:rPr b="0" i="0" lang="en-US" sz="2000" u="none" cap="none" strike="noStrike">
                <a:solidFill>
                  <a:srgbClr val="FFFFFF"/>
                </a:solidFill>
                <a:latin typeface="Arial"/>
                <a:ea typeface="Arial"/>
                <a:cs typeface="Arial"/>
                <a:sym typeface="Arial"/>
              </a:rPr>
              <a:t>-	Behavior contracts </a:t>
            </a:r>
            <a:r>
              <a:rPr b="0" i="0" lang="en-US" sz="1200" u="none" cap="none" strike="noStrike">
                <a:solidFill>
                  <a:srgbClr val="CDCDCD"/>
                </a:solidFill>
                <a:latin typeface="Arial"/>
                <a:ea typeface="Arial"/>
                <a:cs typeface="Arial"/>
                <a:sym typeface="Arial"/>
              </a:rPr>
              <a:t>(Alberto and Troutman, 2006) </a:t>
            </a:r>
            <a:r>
              <a:rPr b="0" i="0" lang="en-US" sz="1200" u="none" cap="none" strike="noStrike">
                <a:solidFill>
                  <a:srgbClr val="B3B3B3"/>
                </a:solidFill>
                <a:latin typeface="Arial"/>
                <a:ea typeface="Arial"/>
                <a:cs typeface="Arial"/>
                <a:sym typeface="Arial"/>
              </a:rPr>
              <a:t>(Kelly and Stokes., 1984)</a:t>
            </a:r>
            <a:endParaRPr b="0" i="0" sz="2000" u="none" cap="none" strike="noStrike">
              <a:solidFill>
                <a:srgbClr val="B3B3B3"/>
              </a:solidFill>
              <a:latin typeface="Arial"/>
              <a:ea typeface="Arial"/>
              <a:cs typeface="Arial"/>
              <a:sym typeface="Arial"/>
            </a:endParaRPr>
          </a:p>
          <a:p>
            <a:pPr indent="0" lvl="7" marL="1600200" marR="0" rtl="0" algn="l">
              <a:spcBef>
                <a:spcPts val="0"/>
              </a:spcBef>
              <a:spcAft>
                <a:spcPts val="0"/>
              </a:spcAft>
              <a:buNone/>
            </a:pPr>
            <a:r>
              <a:rPr b="0" i="0" lang="en-US" sz="2000" u="none" cap="none" strike="noStrike">
                <a:solidFill>
                  <a:srgbClr val="FFFFFF"/>
                </a:solidFill>
                <a:latin typeface="Arial"/>
                <a:ea typeface="Arial"/>
                <a:cs typeface="Arial"/>
                <a:sym typeface="Arial"/>
              </a:rPr>
              <a:t>-	Token economies </a:t>
            </a:r>
            <a:r>
              <a:rPr b="0" i="0" lang="en-US" sz="1200" u="none" cap="none" strike="noStrike">
                <a:solidFill>
                  <a:srgbClr val="CDCDCD"/>
                </a:solidFill>
                <a:latin typeface="Arial"/>
                <a:ea typeface="Arial"/>
                <a:cs typeface="Arial"/>
                <a:sym typeface="Arial"/>
              </a:rPr>
              <a:t>(Cooper, Heron, and Heward, 2007)</a:t>
            </a:r>
            <a:endParaRPr b="0" i="0" sz="2000" u="none" cap="none" strike="noStrike">
              <a:solidFill>
                <a:srgbClr val="FFFFFF"/>
              </a:solidFill>
              <a:latin typeface="Arial"/>
              <a:ea typeface="Arial"/>
              <a:cs typeface="Arial"/>
              <a:sym typeface="Arial"/>
            </a:endParaRPr>
          </a:p>
          <a:p>
            <a:pPr indent="0" lvl="4" marL="228600" marR="0" rtl="0" algn="l">
              <a:spcBef>
                <a:spcPts val="0"/>
              </a:spcBef>
              <a:spcAft>
                <a:spcPts val="0"/>
              </a:spcAft>
              <a:buNone/>
            </a:pPr>
            <a:r>
              <a:rPr b="0" i="0" lang="en-US" sz="2200" u="none" cap="none" strike="noStrike">
                <a:solidFill>
                  <a:srgbClr val="FFFFFF"/>
                </a:solidFill>
                <a:latin typeface="Arial"/>
                <a:ea typeface="Arial"/>
                <a:cs typeface="Arial"/>
                <a:sym typeface="Arial"/>
              </a:rPr>
              <a:t>6.  Reduction of inappropriate behavior</a:t>
            </a:r>
            <a:r>
              <a:rPr b="0" i="0" lang="en-US" sz="2000" u="none" cap="none" strike="noStrike">
                <a:solidFill>
                  <a:srgbClr val="FFFFFF"/>
                </a:solidFill>
                <a:latin typeface="Arial"/>
                <a:ea typeface="Arial"/>
                <a:cs typeface="Arial"/>
                <a:sym typeface="Arial"/>
              </a:rPr>
              <a:t> </a:t>
            </a:r>
            <a:r>
              <a:rPr b="0" i="0" lang="en-US" sz="1200" u="none" cap="none" strike="noStrike">
                <a:solidFill>
                  <a:srgbClr val="B3B3B3"/>
                </a:solidFill>
                <a:latin typeface="Arial"/>
                <a:ea typeface="Arial"/>
                <a:cs typeface="Arial"/>
                <a:sym typeface="Arial"/>
              </a:rPr>
              <a:t>(Simonsen et al., 2012) (Emry and Biglan, 2008)</a:t>
            </a:r>
            <a:endParaRPr b="0" i="0" sz="2000" u="none" cap="none" strike="noStrike">
              <a:solidFill>
                <a:srgbClr val="B3B3B3"/>
              </a:solidFill>
              <a:latin typeface="Arial"/>
              <a:ea typeface="Arial"/>
              <a:cs typeface="Arial"/>
              <a:sym typeface="Arial"/>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Explicit reprimands </a:t>
            </a:r>
            <a:r>
              <a:rPr b="0" i="0" lang="en-US" sz="1400" u="none" cap="none" strike="noStrike">
                <a:solidFill>
                  <a:srgbClr val="FFFFFF"/>
                </a:solidFill>
                <a:latin typeface="Arial"/>
                <a:ea typeface="Arial"/>
                <a:cs typeface="Arial"/>
                <a:sym typeface="Arial"/>
              </a:rPr>
              <a:t>(brief, contingent, specific error correction) </a:t>
            </a:r>
            <a:r>
              <a:rPr b="0" i="0" lang="en-US" sz="1200" u="none" cap="none" strike="noStrike">
                <a:solidFill>
                  <a:srgbClr val="B3B3B3"/>
                </a:solidFill>
                <a:latin typeface="Arial"/>
                <a:ea typeface="Arial"/>
                <a:cs typeface="Arial"/>
                <a:sym typeface="Arial"/>
              </a:rPr>
              <a:t>(Harris et al., 2003)</a:t>
            </a:r>
            <a:endParaRPr b="0" i="0" sz="2000" u="none" cap="none" strike="noStrike">
              <a:solidFill>
                <a:srgbClr val="FFFFFF"/>
              </a:solidFill>
              <a:latin typeface="Arial"/>
              <a:ea typeface="Arial"/>
              <a:cs typeface="Arial"/>
              <a:sym typeface="Arial"/>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Performance feedback </a:t>
            </a:r>
            <a:r>
              <a:rPr b="0" i="0" lang="en-US" sz="1400" u="none" cap="none" strike="noStrike">
                <a:solidFill>
                  <a:srgbClr val="FFFFFF"/>
                </a:solidFill>
                <a:latin typeface="Arial"/>
                <a:ea typeface="Arial"/>
                <a:cs typeface="Arial"/>
                <a:sym typeface="Arial"/>
              </a:rPr>
              <a:t>(students provided charts, graphs, and reports)</a:t>
            </a:r>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Differential reinforcement </a:t>
            </a:r>
            <a:r>
              <a:rPr b="0" i="0" lang="en-US" sz="1400" u="none" cap="none" strike="noStrike">
                <a:solidFill>
                  <a:srgbClr val="FFFFFF"/>
                </a:solidFill>
                <a:latin typeface="Arial"/>
                <a:ea typeface="Arial"/>
                <a:cs typeface="Arial"/>
                <a:sym typeface="Arial"/>
              </a:rPr>
              <a:t>(DRL, DRO, DRA, DRI) </a:t>
            </a:r>
            <a:r>
              <a:rPr b="0" i="0" lang="en-US" sz="1200" u="none" cap="none" strike="noStrike">
                <a:solidFill>
                  <a:srgbClr val="B3B3B3"/>
                </a:solidFill>
                <a:latin typeface="Arial"/>
                <a:ea typeface="Arial"/>
                <a:cs typeface="Arial"/>
                <a:sym typeface="Arial"/>
              </a:rPr>
              <a:t>(Conyers et al., 2003)</a:t>
            </a:r>
            <a:endParaRPr b="0" i="0" sz="2000" u="none" cap="none" strike="noStrike">
              <a:solidFill>
                <a:srgbClr val="FFFFFF"/>
              </a:solidFill>
              <a:latin typeface="Arial"/>
              <a:ea typeface="Arial"/>
              <a:cs typeface="Arial"/>
              <a:sym typeface="Arial"/>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Ignoring</a:t>
            </a:r>
            <a:r>
              <a:rPr b="0" i="0" lang="en-US" sz="1200" u="none" cap="none" strike="noStrike">
                <a:solidFill>
                  <a:srgbClr val="CDCDCD"/>
                </a:solidFill>
                <a:latin typeface="Arial"/>
                <a:ea typeface="Arial"/>
                <a:cs typeface="Arial"/>
                <a:sym typeface="Arial"/>
              </a:rPr>
              <a:t> (Cooper, Heron, and Heward, 2007)</a:t>
            </a:r>
            <a:endParaRPr b="0" i="0" sz="2000" u="none" cap="none" strike="noStrike">
              <a:solidFill>
                <a:srgbClr val="FFFFFF"/>
              </a:solidFill>
              <a:latin typeface="Arial"/>
              <a:ea typeface="Arial"/>
              <a:cs typeface="Arial"/>
              <a:sym typeface="Arial"/>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Response cost </a:t>
            </a:r>
            <a:r>
              <a:rPr b="0" i="0" lang="en-US" sz="1200" u="none" cap="none" strike="noStrike">
                <a:solidFill>
                  <a:srgbClr val="B3B3B3"/>
                </a:solidFill>
                <a:latin typeface="Arial"/>
                <a:ea typeface="Arial"/>
                <a:cs typeface="Arial"/>
                <a:sym typeface="Arial"/>
              </a:rPr>
              <a:t>(Conyers et al., 2004) (Filcheck et al., 2004)</a:t>
            </a:r>
            <a:endParaRPr b="0" i="0" sz="2000" u="none" cap="none" strike="noStrike">
              <a:solidFill>
                <a:srgbClr val="FFFFFF"/>
              </a:solidFill>
              <a:latin typeface="Arial"/>
              <a:ea typeface="Arial"/>
              <a:cs typeface="Arial"/>
              <a:sym typeface="Arial"/>
            </a:endParaRPr>
          </a:p>
          <a:p>
            <a:pPr indent="0" lvl="5" marL="685800" marR="0" rtl="0" algn="l">
              <a:spcBef>
                <a:spcPts val="0"/>
              </a:spcBef>
              <a:spcAft>
                <a:spcPts val="0"/>
              </a:spcAft>
              <a:buNone/>
            </a:pPr>
            <a:r>
              <a:rPr b="0" i="0" lang="en-US" sz="2000" u="none" cap="none" strike="noStrike">
                <a:solidFill>
                  <a:srgbClr val="FFFFFF"/>
                </a:solidFill>
                <a:latin typeface="Arial"/>
                <a:ea typeface="Arial"/>
                <a:cs typeface="Arial"/>
                <a:sym typeface="Arial"/>
              </a:rPr>
              <a:t> Time-out </a:t>
            </a:r>
            <a:r>
              <a:rPr b="0" i="0" lang="en-US" sz="1200" u="none" cap="none" strike="noStrike">
                <a:solidFill>
                  <a:srgbClr val="9A9A9A"/>
                </a:solidFill>
                <a:latin typeface="Arial"/>
                <a:ea typeface="Arial"/>
                <a:cs typeface="Arial"/>
                <a:sym typeface="Arial"/>
              </a:rPr>
              <a:t>(Risley, 2005)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xEl>
                                              <p:pRg end="18" st="1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4940300" y="444500"/>
            <a:ext cx="3644900" cy="5956300"/>
          </a:xfrm>
          <a:prstGeom prst="rect">
            <a:avLst/>
          </a:prstGeom>
          <a:no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Delivering Instruction</a:t>
            </a:r>
            <a:endParaRPr b="0" i="0" sz="3200" u="none" cap="none" strike="noStrike">
              <a:solidFill>
                <a:srgbClr val="FFFF00"/>
              </a:solidFill>
              <a:latin typeface="Arial"/>
              <a:ea typeface="Arial"/>
              <a:cs typeface="Arial"/>
              <a:sym typeface="Arial"/>
            </a:endParaRPr>
          </a:p>
        </p:txBody>
      </p:sp>
      <p:pic>
        <p:nvPicPr>
          <p:cNvPr id="179" name="Google Shape;179;p33"/>
          <p:cNvPicPr preferRelativeResize="0"/>
          <p:nvPr/>
        </p:nvPicPr>
        <p:blipFill rotWithShape="1">
          <a:blip r:embed="rId3">
            <a:alphaModFix/>
          </a:blip>
          <a:srcRect b="0" l="0" r="0" t="0"/>
          <a:stretch/>
        </p:blipFill>
        <p:spPr>
          <a:xfrm>
            <a:off x="228600" y="914400"/>
            <a:ext cx="4279900" cy="502126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 Title Slide">
  <a:themeElements>
    <a:clrScheme name="">
      <a:dk1>
        <a:srgbClr val="000000"/>
      </a:dk1>
      <a:lt1>
        <a:srgbClr val="0000FF"/>
      </a:lt1>
      <a:dk2>
        <a:srgbClr val="000000"/>
      </a:dk2>
      <a:lt2>
        <a:srgbClr val="808080"/>
      </a:lt2>
      <a:accent1>
        <a:srgbClr val="BBE0E3"/>
      </a:accent1>
      <a:accent2>
        <a:srgbClr val="333399"/>
      </a:accent2>
      <a:accent3>
        <a:srgbClr val="AAAA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 Title and Content">
  <a:themeElements>
    <a:clrScheme name="">
      <a:dk1>
        <a:srgbClr val="000000"/>
      </a:dk1>
      <a:lt1>
        <a:srgbClr val="0000FF"/>
      </a:lt1>
      <a:dk2>
        <a:srgbClr val="000000"/>
      </a:dk2>
      <a:lt2>
        <a:srgbClr val="000000"/>
      </a:lt2>
      <a:accent1>
        <a:srgbClr val="FFFFFF"/>
      </a:accent1>
      <a:accent2>
        <a:srgbClr val="333399"/>
      </a:accent2>
      <a:accent3>
        <a:srgbClr val="AAAAFF"/>
      </a:accent3>
      <a:accent4>
        <a:srgbClr val="000000"/>
      </a:accent4>
      <a:accent5>
        <a:srgbClr val="FFFFF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