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8.xml"/>
  <Override ContentType="application/vnd.openxmlformats-officedocument.presentationml.comments+xml" PartName="/ppt/comments/comment10.xml"/>
  <Override ContentType="application/vnd.openxmlformats-officedocument.presentationml.comments+xml" PartName="/ppt/comments/comment23.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7.xml"/>
  <Override ContentType="application/vnd.openxmlformats-officedocument.presentationml.comments+xml" PartName="/ppt/comments/comment18.xml"/>
  <Override ContentType="application/vnd.openxmlformats-officedocument.presentationml.comments+xml" PartName="/ppt/comments/comment14.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12.xml"/>
  <Override ContentType="application/vnd.openxmlformats-officedocument.presentationml.comments+xml" PartName="/ppt/comments/comment29.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1" r:id="rId6"/>
    <p:sldMasterId id="2147483706" r:id="rId7"/>
    <p:sldMasterId id="2147483726" r:id="rId8"/>
    <p:sldMasterId id="2147483745" r:id="rId9"/>
    <p:sldMasterId id="214748376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Lst>
  <p:sldSz cy="6858000" cx="12192000"/>
  <p:notesSz cx="6858000" cy="9144000"/>
  <p:embeddedFontLst>
    <p:embeddedFont>
      <p:font typeface="Lato"/>
      <p:regular r:id="rId150"/>
      <p:bold r:id="rId151"/>
      <p:italic r:id="rId152"/>
      <p:boldItalic r:id="rId153"/>
    </p:embeddedFont>
    <p:embeddedFont>
      <p:font typeface="Lato Light"/>
      <p:regular r:id="rId154"/>
      <p:bold r:id="rId155"/>
      <p:italic r:id="rId156"/>
      <p:boldItalic r:id="rId157"/>
    </p:embeddedFont>
    <p:embeddedFont>
      <p:font typeface="Quattrocento Sans"/>
      <p:regular r:id="rId158"/>
      <p:bold r:id="rId159"/>
      <p:italic r:id="rId160"/>
      <p:boldItalic r:id="rId1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62" roundtripDataSignature="AMtx7miOGQlyPzy4XA2sT0UafnDhscUbE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8" name="Umer Saleem"/>
  <p:cmAuthor clrIdx="1" id="1" initials="" lastIdx="3" name="Buraque Gul Ag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BFFCB76-73CE-4CEA-A0C6-BBECD33C86D0}">
  <a:tblStyle styleId="{4BFFCB76-73CE-4CEA-A0C6-BBECD33C86D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F28E20C-A601-4585-8F12-AFF5F2E3E0FA}"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0ADBDFC-142A-441B-893F-E49E5F8FE405}"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9" Type="http://schemas.openxmlformats.org/officeDocument/2006/relationships/slide" Target="slides/slide118.xml"/><Relationship Id="rId128" Type="http://schemas.openxmlformats.org/officeDocument/2006/relationships/slide" Target="slides/slide117.xml"/><Relationship Id="rId127" Type="http://schemas.openxmlformats.org/officeDocument/2006/relationships/slide" Target="slides/slide116.xml"/><Relationship Id="rId126" Type="http://schemas.openxmlformats.org/officeDocument/2006/relationships/slide" Target="slides/slide115.xml"/><Relationship Id="rId26" Type="http://schemas.openxmlformats.org/officeDocument/2006/relationships/slide" Target="slides/slide15.xml"/><Relationship Id="rId121" Type="http://schemas.openxmlformats.org/officeDocument/2006/relationships/slide" Target="slides/slide110.xml"/><Relationship Id="rId25" Type="http://schemas.openxmlformats.org/officeDocument/2006/relationships/slide" Target="slides/slide14.xml"/><Relationship Id="rId120" Type="http://schemas.openxmlformats.org/officeDocument/2006/relationships/slide" Target="slides/slide109.xml"/><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slide" Target="slides/slide114.xml"/><Relationship Id="rId29" Type="http://schemas.openxmlformats.org/officeDocument/2006/relationships/slide" Target="slides/slide18.xml"/><Relationship Id="rId124" Type="http://schemas.openxmlformats.org/officeDocument/2006/relationships/slide" Target="slides/slide113.xml"/><Relationship Id="rId123" Type="http://schemas.openxmlformats.org/officeDocument/2006/relationships/slide" Target="slides/slide112.xml"/><Relationship Id="rId122" Type="http://schemas.openxmlformats.org/officeDocument/2006/relationships/slide" Target="slides/slide111.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6.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119" Type="http://schemas.openxmlformats.org/officeDocument/2006/relationships/slide" Target="slides/slide108.xml"/><Relationship Id="rId15" Type="http://schemas.openxmlformats.org/officeDocument/2006/relationships/slide" Target="slides/slide4.xml"/><Relationship Id="rId110" Type="http://schemas.openxmlformats.org/officeDocument/2006/relationships/slide" Target="slides/slide99.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slide" Target="slides/slide103.xml"/><Relationship Id="rId18" Type="http://schemas.openxmlformats.org/officeDocument/2006/relationships/slide" Target="slides/slide7.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150" Type="http://schemas.openxmlformats.org/officeDocument/2006/relationships/font" Target="fonts/Lato-regular.fntdata"/><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38.xml"/><Relationship Id="rId4" Type="http://schemas.openxmlformats.org/officeDocument/2006/relationships/commentAuthors" Target="commentAuthors.xml"/><Relationship Id="rId148" Type="http://schemas.openxmlformats.org/officeDocument/2006/relationships/slide" Target="slides/slide137.xml"/><Relationship Id="rId9" Type="http://schemas.openxmlformats.org/officeDocument/2006/relationships/slideMaster" Target="slideMasters/slideMaster5.xml"/><Relationship Id="rId143" Type="http://schemas.openxmlformats.org/officeDocument/2006/relationships/slide" Target="slides/slide132.xml"/><Relationship Id="rId142" Type="http://schemas.openxmlformats.org/officeDocument/2006/relationships/slide" Target="slides/slide131.xml"/><Relationship Id="rId141" Type="http://schemas.openxmlformats.org/officeDocument/2006/relationships/slide" Target="slides/slide130.xml"/><Relationship Id="rId140" Type="http://schemas.openxmlformats.org/officeDocument/2006/relationships/slide" Target="slides/slide129.xml"/><Relationship Id="rId5" Type="http://schemas.openxmlformats.org/officeDocument/2006/relationships/slideMaster" Target="slideMasters/slideMaster1.xml"/><Relationship Id="rId147" Type="http://schemas.openxmlformats.org/officeDocument/2006/relationships/slide" Target="slides/slide136.xml"/><Relationship Id="rId6" Type="http://schemas.openxmlformats.org/officeDocument/2006/relationships/slideMaster" Target="slideMasters/slideMaster2.xml"/><Relationship Id="rId146" Type="http://schemas.openxmlformats.org/officeDocument/2006/relationships/slide" Target="slides/slide135.xml"/><Relationship Id="rId7" Type="http://schemas.openxmlformats.org/officeDocument/2006/relationships/slideMaster" Target="slideMasters/slideMaster3.xml"/><Relationship Id="rId145" Type="http://schemas.openxmlformats.org/officeDocument/2006/relationships/slide" Target="slides/slide134.xml"/><Relationship Id="rId8" Type="http://schemas.openxmlformats.org/officeDocument/2006/relationships/slideMaster" Target="slideMasters/slideMaster4.xml"/><Relationship Id="rId144" Type="http://schemas.openxmlformats.org/officeDocument/2006/relationships/slide" Target="slides/slide133.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slide" Target="slides/slide128.xml"/><Relationship Id="rId138" Type="http://schemas.openxmlformats.org/officeDocument/2006/relationships/slide" Target="slides/slide127.xml"/><Relationship Id="rId137" Type="http://schemas.openxmlformats.org/officeDocument/2006/relationships/slide" Target="slides/slide126.xml"/><Relationship Id="rId132" Type="http://schemas.openxmlformats.org/officeDocument/2006/relationships/slide" Target="slides/slide121.xml"/><Relationship Id="rId131" Type="http://schemas.openxmlformats.org/officeDocument/2006/relationships/slide" Target="slides/slide120.xml"/><Relationship Id="rId130" Type="http://schemas.openxmlformats.org/officeDocument/2006/relationships/slide" Target="slides/slide119.xml"/><Relationship Id="rId136" Type="http://schemas.openxmlformats.org/officeDocument/2006/relationships/slide" Target="slides/slide125.xml"/><Relationship Id="rId135" Type="http://schemas.openxmlformats.org/officeDocument/2006/relationships/slide" Target="slides/slide124.xml"/><Relationship Id="rId134" Type="http://schemas.openxmlformats.org/officeDocument/2006/relationships/slide" Target="slides/slide123.xml"/><Relationship Id="rId133" Type="http://schemas.openxmlformats.org/officeDocument/2006/relationships/slide" Target="slides/slide122.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162" Type="http://customschemas.google.com/relationships/presentationmetadata" Target="metadata"/><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161" Type="http://schemas.openxmlformats.org/officeDocument/2006/relationships/font" Target="fonts/QuattrocentoSans-boldItalic.fntdata"/><Relationship Id="rId54" Type="http://schemas.openxmlformats.org/officeDocument/2006/relationships/slide" Target="slides/slide43.xml"/><Relationship Id="rId160" Type="http://schemas.openxmlformats.org/officeDocument/2006/relationships/font" Target="fonts/QuattrocentoSans-italic.fntdata"/><Relationship Id="rId57" Type="http://schemas.openxmlformats.org/officeDocument/2006/relationships/slide" Target="slides/slide46.xml"/><Relationship Id="rId56" Type="http://schemas.openxmlformats.org/officeDocument/2006/relationships/slide" Target="slides/slide45.xml"/><Relationship Id="rId159" Type="http://schemas.openxmlformats.org/officeDocument/2006/relationships/font" Target="fonts/QuattrocentoSans-bold.fntdata"/><Relationship Id="rId59" Type="http://schemas.openxmlformats.org/officeDocument/2006/relationships/slide" Target="slides/slide48.xml"/><Relationship Id="rId154" Type="http://schemas.openxmlformats.org/officeDocument/2006/relationships/font" Target="fonts/LatoLight-regular.fntdata"/><Relationship Id="rId58" Type="http://schemas.openxmlformats.org/officeDocument/2006/relationships/slide" Target="slides/slide47.xml"/><Relationship Id="rId153" Type="http://schemas.openxmlformats.org/officeDocument/2006/relationships/font" Target="fonts/Lato-boldItalic.fntdata"/><Relationship Id="rId152" Type="http://schemas.openxmlformats.org/officeDocument/2006/relationships/font" Target="fonts/Lato-italic.fntdata"/><Relationship Id="rId151" Type="http://schemas.openxmlformats.org/officeDocument/2006/relationships/font" Target="fonts/Lato-bold.fntdata"/><Relationship Id="rId158" Type="http://schemas.openxmlformats.org/officeDocument/2006/relationships/font" Target="fonts/QuattrocentoSans-regular.fntdata"/><Relationship Id="rId157" Type="http://schemas.openxmlformats.org/officeDocument/2006/relationships/font" Target="fonts/LatoLight-boldItalic.fntdata"/><Relationship Id="rId156" Type="http://schemas.openxmlformats.org/officeDocument/2006/relationships/font" Target="fonts/LatoLight-italic.fntdata"/><Relationship Id="rId155" Type="http://schemas.openxmlformats.org/officeDocument/2006/relationships/font" Target="fonts/LatoLight-bold.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4T19:55:58.306">
    <p:pos x="6000" y="0"/>
    <p:text>updated</p:text>
    <p:extLst>
      <p:ext uri="{C676402C-5697-4E1C-873F-D02D1690AC5C}">
        <p15:threadingInfo timeZoneBias="0"/>
      </p:ext>
      <p:ext uri="http://customooxmlschemas.google.com/">
        <go:slidesCustomData xmlns:go="http://customooxmlschemas.google.com/" commentPostId="AAAAx3TFnAg"/>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3-12-15T06:07:26.350">
    <p:pos x="6000" y="0"/>
    <p:text>new</p:text>
    <p:extLst>
      <p:ext uri="{C676402C-5697-4E1C-873F-D02D1690AC5C}">
        <p15:threadingInfo timeZoneBias="0"/>
      </p:ext>
      <p:ext uri="http://customooxmlschemas.google.com/">
        <go:slidesCustomData xmlns:go="http://customooxmlschemas.google.com/" commentPostId="AAABCYIaaMQ"/>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3-12-15T06:09:32.260">
    <p:pos x="6000" y="0"/>
    <p:text>updated</p:text>
    <p:extLst>
      <p:ext uri="{C676402C-5697-4E1C-873F-D02D1690AC5C}">
        <p15:threadingInfo timeZoneBias="0"/>
      </p:ext>
      <p:ext uri="http://customooxmlschemas.google.com/">
        <go:slidesCustomData xmlns:go="http://customooxmlschemas.google.com/" commentPostId="AAABCYIaaMc"/>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3-12-15T06:09:22.780">
    <p:pos x="6000" y="0"/>
    <p:text>updated</p:text>
    <p:extLst>
      <p:ext uri="{C676402C-5697-4E1C-873F-D02D1690AC5C}">
        <p15:threadingInfo timeZoneBias="0"/>
      </p:ext>
      <p:ext uri="http://customooxmlschemas.google.com/">
        <go:slidesCustomData xmlns:go="http://customooxmlschemas.google.com/" commentPostId="AAABCYIaaMY"/>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3-04-24T20:34:48.257">
    <p:pos x="6000" y="0"/>
    <p:text>updated</p:text>
    <p:extLst>
      <p:ext uri="{C676402C-5697-4E1C-873F-D02D1690AC5C}">
        <p15:threadingInfo timeZoneBias="0"/>
      </p:ext>
      <p:ext uri="http://customooxmlschemas.google.com/">
        <go:slidesCustomData xmlns:go="http://customooxmlschemas.google.com/" commentPostId="AAAAx3TFnBE"/>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3-04-24T20:36:11.684">
    <p:pos x="6000" y="0"/>
    <p:text>updated</p:text>
    <p:extLst>
      <p:ext uri="{C676402C-5697-4E1C-873F-D02D1690AC5C}">
        <p15:threadingInfo timeZoneBias="0"/>
      </p:ext>
      <p:ext uri="http://customooxmlschemas.google.com/">
        <go:slidesCustomData xmlns:go="http://customooxmlschemas.google.com/" commentPostId="AAAAx3TFnAc"/>
      </p:ext>
    </p:extLst>
  </p:cm>
  <p:cm authorId="0" idx="13" dt="2023-12-15T06:09:13.607">
    <p:pos x="6000" y="100"/>
    <p:text>updated SS</p:text>
    <p:extLst>
      <p:ext uri="{C676402C-5697-4E1C-873F-D02D1690AC5C}">
        <p15:threadingInfo timeZoneBias="0"/>
      </p:ext>
      <p:ext uri="http://customooxmlschemas.google.com/">
        <go:slidesCustomData xmlns:go="http://customooxmlschemas.google.com/" commentPostId="AAABCYIaaMU"/>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3-04-24T20:38:55.211">
    <p:pos x="6000" y="0"/>
    <p:text>updated</p:text>
    <p:extLst>
      <p:ext uri="{C676402C-5697-4E1C-873F-D02D1690AC5C}">
        <p15:threadingInfo timeZoneBias="0"/>
      </p:ext>
      <p:ext uri="http://customooxmlschemas.google.com/">
        <go:slidesCustomData xmlns:go="http://customooxmlschemas.google.com/" commentPostId="AAAAx3TFnA8"/>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3-12-15T09:47:49.314">
    <p:pos x="6000" y="0"/>
    <p:text>SS updated</p:text>
    <p:extLst>
      <p:ext uri="{C676402C-5697-4E1C-873F-D02D1690AC5C}">
        <p15:threadingInfo timeZoneBias="0"/>
      </p:ext>
      <p:ext uri="http://customooxmlschemas.google.com/">
        <go:slidesCustomData xmlns:go="http://customooxmlschemas.google.com/" commentPostId="AAABCX0Xi8A"/>
      </p:ext>
    </p:extLs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3-12-15T09:47:42.042">
    <p:pos x="6000" y="0"/>
    <p:text>new</p:text>
    <p:extLst>
      <p:ext uri="{C676402C-5697-4E1C-873F-D02D1690AC5C}">
        <p15:threadingInfo timeZoneBias="0"/>
      </p:ext>
      <p:ext uri="http://customooxmlschemas.google.com/">
        <go:slidesCustomData xmlns:go="http://customooxmlschemas.google.com/" commentPostId="AAABCX0Xi78"/>
      </p:ext>
    </p:extLs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3-12-15T09:47:57.091">
    <p:pos x="6000" y="0"/>
    <p:text>SS Updated</p:text>
    <p:extLst>
      <p:ext uri="{C676402C-5697-4E1C-873F-D02D1690AC5C}">
        <p15:threadingInfo timeZoneBias="0"/>
      </p:ext>
      <p:ext uri="http://customooxmlschemas.google.com/">
        <go:slidesCustomData xmlns:go="http://customooxmlschemas.google.com/" commentPostId="AAABCX0Xi8E"/>
      </p:ext>
    </p:extLs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3-04-24T20:40:50.398">
    <p:pos x="6000" y="0"/>
    <p:text>updated</p:text>
    <p:extLst>
      <p:ext uri="{C676402C-5697-4E1C-873F-D02D1690AC5C}">
        <p15:threadingInfo timeZoneBias="0"/>
      </p:ext>
      <p:ext uri="http://customooxmlschemas.google.com/">
        <go:slidesCustomData xmlns:go="http://customooxmlschemas.google.com/" commentPostId="AAAAx3TFnBI"/>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4-24T19:56:06.592">
    <p:pos x="6000" y="0"/>
    <p:text>updated</p:text>
    <p:extLst>
      <p:ext uri="{C676402C-5697-4E1C-873F-D02D1690AC5C}">
        <p15:threadingInfo timeZoneBias="0"/>
      </p:ext>
      <p:ext uri="http://customooxmlschemas.google.com/">
        <go:slidesCustomData xmlns:go="http://customooxmlschemas.google.com/" commentPostId="AAAAx3TFnBA"/>
      </p:ext>
    </p:extLs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9" dt="2023-04-24T20:41:04.027">
    <p:pos x="6000" y="0"/>
    <p:text>updated</p:text>
    <p:extLst>
      <p:ext uri="{C676402C-5697-4E1C-873F-D02D1690AC5C}">
        <p15:threadingInfo timeZoneBias="0"/>
      </p:ext>
      <p:ext uri="http://customooxmlschemas.google.com/">
        <go:slidesCustomData xmlns:go="http://customooxmlschemas.google.com/" commentPostId="AAAAx3TFnAw"/>
      </p:ext>
    </p:extLs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0" dt="2023-04-24T20:43:40.336">
    <p:pos x="6000" y="0"/>
    <p:text>updated</p:text>
    <p:extLst>
      <p:ext uri="{C676402C-5697-4E1C-873F-D02D1690AC5C}">
        <p15:threadingInfo timeZoneBias="0"/>
      </p:ext>
      <p:ext uri="http://customooxmlschemas.google.com/">
        <go:slidesCustomData xmlns:go="http://customooxmlschemas.google.com/" commentPostId="AAAAx3TFnBY"/>
      </p:ext>
    </p:extLs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1" dt="2023-04-24T20:45:39.702">
    <p:pos x="6000" y="0"/>
    <p:text>updated</p:text>
    <p:extLst>
      <p:ext uri="{C676402C-5697-4E1C-873F-D02D1690AC5C}">
        <p15:threadingInfo timeZoneBias="0"/>
      </p:ext>
      <p:ext uri="http://customooxmlschemas.google.com/">
        <go:slidesCustomData xmlns:go="http://customooxmlschemas.google.com/" commentPostId="AAAAx3TFnBU"/>
      </p:ext>
    </p:extLs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2" dt="2023-04-24T20:50:03.770">
    <p:pos x="6000" y="0"/>
    <p:text>updated</p:text>
    <p:extLst>
      <p:ext uri="{C676402C-5697-4E1C-873F-D02D1690AC5C}">
        <p15:threadingInfo timeZoneBias="0"/>
      </p:ext>
      <p:ext uri="http://customooxmlschemas.google.com/">
        <go:slidesCustomData xmlns:go="http://customooxmlschemas.google.com/" commentPostId="AAAAx33xYBI"/>
      </p:ext>
    </p:extLs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3" dt="2023-05-09T03:31:30.658">
    <p:pos x="6000" y="0"/>
    <p:text>updated</p:text>
    <p:extLst>
      <p:ext uri="{C676402C-5697-4E1C-873F-D02D1690AC5C}">
        <p15:threadingInfo timeZoneBias="0"/>
      </p:ext>
      <p:ext uri="http://customooxmlschemas.google.com/">
        <go:slidesCustomData xmlns:go="http://customooxmlschemas.google.com/" commentPostId="AAAAx33xYBQ"/>
      </p:ext>
    </p:extLs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4" dt="2023-04-24T20:54:55.840">
    <p:pos x="6000" y="0"/>
    <p:text>updated</p:text>
    <p:extLst>
      <p:ext uri="{C676402C-5697-4E1C-873F-D02D1690AC5C}">
        <p15:threadingInfo timeZoneBias="0"/>
      </p:ext>
      <p:ext uri="http://customooxmlschemas.google.com/">
        <go:slidesCustomData xmlns:go="http://customooxmlschemas.google.com/" commentPostId="AAAAx3TFnBc"/>
      </p:ext>
    </p:extLs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5" dt="2023-04-24T20:56:28.122">
    <p:pos x="6000" y="0"/>
    <p:text>updated</p:text>
    <p:extLst>
      <p:ext uri="{C676402C-5697-4E1C-873F-D02D1690AC5C}">
        <p15:threadingInfo timeZoneBias="0"/>
      </p:ext>
      <p:ext uri="http://customooxmlschemas.google.com/">
        <go:slidesCustomData xmlns:go="http://customooxmlschemas.google.com/" commentPostId="AAAAx3TFnA4"/>
      </p:ext>
    </p:extLs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6" dt="2023-04-24T20:59:22.070">
    <p:pos x="6000" y="0"/>
    <p:text>updated</p:text>
    <p:extLst>
      <p:ext uri="{C676402C-5697-4E1C-873F-D02D1690AC5C}">
        <p15:threadingInfo timeZoneBias="0"/>
      </p:ext>
      <p:ext uri="http://customooxmlschemas.google.com/">
        <go:slidesCustomData xmlns:go="http://customooxmlschemas.google.com/" commentPostId="AAAAx3TFnBM"/>
      </p:ext>
    </p:extLs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7" dt="2023-04-24T21:02:27.268">
    <p:pos x="6000" y="0"/>
    <p:text>updated</p:text>
    <p:extLst>
      <p:ext uri="{C676402C-5697-4E1C-873F-D02D1690AC5C}">
        <p15:threadingInfo timeZoneBias="0"/>
      </p:ext>
      <p:ext uri="http://customooxmlschemas.google.com/">
        <go:slidesCustomData xmlns:go="http://customooxmlschemas.google.com/" commentPostId="AAAAx3TFnBQ"/>
      </p:ext>
    </p:extLs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8" dt="2023-04-24T21:05:36.642">
    <p:pos x="6000" y="0"/>
    <p:text>updated</p:text>
    <p:extLst>
      <p:ext uri="{C676402C-5697-4E1C-873F-D02D1690AC5C}">
        <p15:threadingInfo timeZoneBias="0"/>
      </p:ext>
      <p:ext uri="http://customooxmlschemas.google.com/">
        <go:slidesCustomData xmlns:go="http://customooxmlschemas.google.com/" commentPostId="AAAAx3TFnAo"/>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12-15T06:03:07.054">
    <p:pos x="6000" y="0"/>
    <p:text>updated</p:text>
    <p:extLst>
      <p:ext uri="{C676402C-5697-4E1C-873F-D02D1690AC5C}">
        <p15:threadingInfo timeZoneBias="0"/>
      </p:ext>
      <p:ext uri="http://customooxmlschemas.google.com/">
        <go:slidesCustomData xmlns:go="http://customooxmlschemas.google.com/" commentPostId="AAABCYIaaMA"/>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8-15T04:47:16.931">
    <p:pos x="6000" y="0"/>
    <p:text>SS Updated</p:text>
    <p:extLst>
      <p:ext uri="{C676402C-5697-4E1C-873F-D02D1690AC5C}">
        <p15:threadingInfo timeZoneBias="0"/>
      </p:ext>
      <p:ext uri="http://customooxmlschemas.google.com/">
        <go:slidesCustomData xmlns:go="http://customooxmlschemas.google.com/" commentPostId="AAAA23BdAO4"/>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3-08-15T04:52:40.926">
    <p:pos x="6000" y="0"/>
    <p:text>SS updated</p:text>
    <p:extLst>
      <p:ext uri="{C676402C-5697-4E1C-873F-D02D1690AC5C}">
        <p15:threadingInfo timeZoneBias="0"/>
      </p:ext>
      <p:ext uri="http://customooxmlschemas.google.com/">
        <go:slidesCustomData xmlns:go="http://customooxmlschemas.google.com/" commentPostId="AAAA23BdAO8"/>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3-08-15T05:00:31.309">
    <p:pos x="6000" y="0"/>
    <p:text>SS Updated</p:text>
    <p:extLst>
      <p:ext uri="{C676402C-5697-4E1C-873F-D02D1690AC5C}">
        <p15:threadingInfo timeZoneBias="0"/>
      </p:ext>
      <p:ext uri="http://customooxmlschemas.google.com/">
        <go:slidesCustomData xmlns:go="http://customooxmlschemas.google.com/" commentPostId="AAAA23BdAPA"/>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04-24T20:30:13.906">
    <p:pos x="6000" y="0"/>
    <p:text>updated</p:text>
    <p:extLst>
      <p:ext uri="{C676402C-5697-4E1C-873F-D02D1690AC5C}">
        <p15:threadingInfo timeZoneBias="0"/>
      </p:ext>
      <p:ext uri="http://customooxmlschemas.google.com/">
        <go:slidesCustomData xmlns:go="http://customooxmlschemas.google.com/" commentPostId="AAAAx33xYBM"/>
      </p:ext>
    </p:extLst>
  </p:cm>
  <p:cm authorId="0" idx="5" dt="2023-12-15T06:05:31.081">
    <p:pos x="6000" y="100"/>
    <p:text>SS updated</p:text>
    <p:extLst>
      <p:ext uri="{C676402C-5697-4E1C-873F-D02D1690AC5C}">
        <p15:threadingInfo timeZoneBias="0"/>
      </p:ext>
      <p:ext uri="http://customooxmlschemas.google.com/">
        <go:slidesCustomData xmlns:go="http://customooxmlschemas.google.com/" commentPostId="AAABCYIaaME"/>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12-15T06:07:14.849">
    <p:pos x="6000" y="0"/>
    <p:text>new</p:text>
    <p:extLst>
      <p:ext uri="{C676402C-5697-4E1C-873F-D02D1690AC5C}">
        <p15:threadingInfo timeZoneBias="0"/>
      </p:ext>
      <p:ext uri="http://customooxmlschemas.google.com/">
        <go:slidesCustomData xmlns:go="http://customooxmlschemas.google.com/" commentPostId="AAABCYIaaMI"/>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12-15T06:07:21.073">
    <p:pos x="6000" y="0"/>
    <p:text>new</p:text>
    <p:extLst>
      <p:ext uri="{C676402C-5697-4E1C-873F-D02D1690AC5C}">
        <p15:threadingInfo timeZoneBias="0"/>
      </p:ext>
      <p:ext uri="http://customooxmlschemas.google.com/">
        <go:slidesCustomData xmlns:go="http://customooxmlschemas.google.com/" commentPostId="AAABCYIaaM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7" name="Google Shape;1137;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7" name="Google Shape;1197;p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98" name="Google Shape;1198;p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p9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7" name="Google Shape;2447;p9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48" name="Google Shape;2448;p9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p9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6" name="Google Shape;2456;p9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57" name="Google Shape;2457;p9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p9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5" name="Google Shape;2465;p9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66" name="Google Shape;2466;p9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2" name="Shape 2472"/>
        <p:cNvGrpSpPr/>
        <p:nvPr/>
      </p:nvGrpSpPr>
      <p:grpSpPr>
        <a:xfrm>
          <a:off x="0" y="0"/>
          <a:ext cx="0" cy="0"/>
          <a:chOff x="0" y="0"/>
          <a:chExt cx="0" cy="0"/>
        </a:xfrm>
      </p:grpSpPr>
      <p:sp>
        <p:nvSpPr>
          <p:cNvPr id="2473" name="Google Shape;2473;p9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4" name="Google Shape;2474;p9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75" name="Google Shape;2475;p9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1" name="Shape 2481"/>
        <p:cNvGrpSpPr/>
        <p:nvPr/>
      </p:nvGrpSpPr>
      <p:grpSpPr>
        <a:xfrm>
          <a:off x="0" y="0"/>
          <a:ext cx="0" cy="0"/>
          <a:chOff x="0" y="0"/>
          <a:chExt cx="0" cy="0"/>
        </a:xfrm>
      </p:grpSpPr>
      <p:sp>
        <p:nvSpPr>
          <p:cNvPr id="2482" name="Google Shape;2482;p9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3" name="Google Shape;2483;p9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84" name="Google Shape;2484;p9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0" name="Shape 2490"/>
        <p:cNvGrpSpPr/>
        <p:nvPr/>
      </p:nvGrpSpPr>
      <p:grpSpPr>
        <a:xfrm>
          <a:off x="0" y="0"/>
          <a:ext cx="0" cy="0"/>
          <a:chOff x="0" y="0"/>
          <a:chExt cx="0" cy="0"/>
        </a:xfrm>
      </p:grpSpPr>
      <p:sp>
        <p:nvSpPr>
          <p:cNvPr id="2491" name="Google Shape;2491;p9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2" name="Google Shape;2492;p9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93" name="Google Shape;2493;p9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7" name="Shape 2497"/>
        <p:cNvGrpSpPr/>
        <p:nvPr/>
      </p:nvGrpSpPr>
      <p:grpSpPr>
        <a:xfrm>
          <a:off x="0" y="0"/>
          <a:ext cx="0" cy="0"/>
          <a:chOff x="0" y="0"/>
          <a:chExt cx="0" cy="0"/>
        </a:xfrm>
      </p:grpSpPr>
      <p:sp>
        <p:nvSpPr>
          <p:cNvPr id="2498" name="Google Shape;2498;p10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9" name="Google Shape;2499;p10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00" name="Google Shape;2500;p10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4" name="Shape 2504"/>
        <p:cNvGrpSpPr/>
        <p:nvPr/>
      </p:nvGrpSpPr>
      <p:grpSpPr>
        <a:xfrm>
          <a:off x="0" y="0"/>
          <a:ext cx="0" cy="0"/>
          <a:chOff x="0" y="0"/>
          <a:chExt cx="0" cy="0"/>
        </a:xfrm>
      </p:grpSpPr>
      <p:sp>
        <p:nvSpPr>
          <p:cNvPr id="2505" name="Google Shape;2505;p10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6" name="Google Shape;2506;p10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07" name="Google Shape;2507;p10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2" name="Shape 2512"/>
        <p:cNvGrpSpPr/>
        <p:nvPr/>
      </p:nvGrpSpPr>
      <p:grpSpPr>
        <a:xfrm>
          <a:off x="0" y="0"/>
          <a:ext cx="0" cy="0"/>
          <a:chOff x="0" y="0"/>
          <a:chExt cx="0" cy="0"/>
        </a:xfrm>
      </p:grpSpPr>
      <p:sp>
        <p:nvSpPr>
          <p:cNvPr id="2513" name="Google Shape;2513;p10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4" name="Google Shape;2514;p10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15" name="Google Shape;2515;p10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0" name="Shape 2520"/>
        <p:cNvGrpSpPr/>
        <p:nvPr/>
      </p:nvGrpSpPr>
      <p:grpSpPr>
        <a:xfrm>
          <a:off x="0" y="0"/>
          <a:ext cx="0" cy="0"/>
          <a:chOff x="0" y="0"/>
          <a:chExt cx="0" cy="0"/>
        </a:xfrm>
      </p:grpSpPr>
      <p:sp>
        <p:nvSpPr>
          <p:cNvPr id="2521" name="Google Shape;2521;p10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2" name="Google Shape;2522;p10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23" name="Google Shape;2523;p10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1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1" name="Google Shape;1211;p1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12" name="Google Shape;1212;p1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8" name="Shape 2528"/>
        <p:cNvGrpSpPr/>
        <p:nvPr/>
      </p:nvGrpSpPr>
      <p:grpSpPr>
        <a:xfrm>
          <a:off x="0" y="0"/>
          <a:ext cx="0" cy="0"/>
          <a:chOff x="0" y="0"/>
          <a:chExt cx="0" cy="0"/>
        </a:xfrm>
      </p:grpSpPr>
      <p:sp>
        <p:nvSpPr>
          <p:cNvPr id="2529" name="Google Shape;2529;p10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0" name="Google Shape;2530;p10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31" name="Google Shape;2531;p10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p10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8" name="Google Shape;2538;p10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39" name="Google Shape;2539;p10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4" name="Shape 2544"/>
        <p:cNvGrpSpPr/>
        <p:nvPr/>
      </p:nvGrpSpPr>
      <p:grpSpPr>
        <a:xfrm>
          <a:off x="0" y="0"/>
          <a:ext cx="0" cy="0"/>
          <a:chOff x="0" y="0"/>
          <a:chExt cx="0" cy="0"/>
        </a:xfrm>
      </p:grpSpPr>
      <p:sp>
        <p:nvSpPr>
          <p:cNvPr id="2545" name="Google Shape;2545;p10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6" name="Google Shape;2546;p10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47" name="Google Shape;2547;p10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2" name="Shape 2552"/>
        <p:cNvGrpSpPr/>
        <p:nvPr/>
      </p:nvGrpSpPr>
      <p:grpSpPr>
        <a:xfrm>
          <a:off x="0" y="0"/>
          <a:ext cx="0" cy="0"/>
          <a:chOff x="0" y="0"/>
          <a:chExt cx="0" cy="0"/>
        </a:xfrm>
      </p:grpSpPr>
      <p:sp>
        <p:nvSpPr>
          <p:cNvPr id="2553" name="Google Shape;2553;p10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4" name="Google Shape;2554;p10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55" name="Google Shape;2555;p10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0" name="Shape 2560"/>
        <p:cNvGrpSpPr/>
        <p:nvPr/>
      </p:nvGrpSpPr>
      <p:grpSpPr>
        <a:xfrm>
          <a:off x="0" y="0"/>
          <a:ext cx="0" cy="0"/>
          <a:chOff x="0" y="0"/>
          <a:chExt cx="0" cy="0"/>
        </a:xfrm>
      </p:grpSpPr>
      <p:sp>
        <p:nvSpPr>
          <p:cNvPr id="2561" name="Google Shape;2561;p10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2" name="Google Shape;2562;p10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63" name="Google Shape;2563;p10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8" name="Shape 2568"/>
        <p:cNvGrpSpPr/>
        <p:nvPr/>
      </p:nvGrpSpPr>
      <p:grpSpPr>
        <a:xfrm>
          <a:off x="0" y="0"/>
          <a:ext cx="0" cy="0"/>
          <a:chOff x="0" y="0"/>
          <a:chExt cx="0" cy="0"/>
        </a:xfrm>
      </p:grpSpPr>
      <p:sp>
        <p:nvSpPr>
          <p:cNvPr id="2569" name="Google Shape;2569;p10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0" name="Google Shape;2570;p10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71" name="Google Shape;2571;p10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p11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0" name="Google Shape;2580;p11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81" name="Google Shape;2581;p11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p11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4" name="Google Shape;2594;p11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95" name="Google Shape;2595;p11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p11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8" name="Google Shape;2608;p11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09" name="Google Shape;2609;p11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p11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2" name="Google Shape;2622;p11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23" name="Google Shape;2623;p11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1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p1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21" name="Google Shape;1221;p1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p11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6" name="Google Shape;2636;p11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37" name="Google Shape;2637;p11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8" name="Shape 2648"/>
        <p:cNvGrpSpPr/>
        <p:nvPr/>
      </p:nvGrpSpPr>
      <p:grpSpPr>
        <a:xfrm>
          <a:off x="0" y="0"/>
          <a:ext cx="0" cy="0"/>
          <a:chOff x="0" y="0"/>
          <a:chExt cx="0" cy="0"/>
        </a:xfrm>
      </p:grpSpPr>
      <p:sp>
        <p:nvSpPr>
          <p:cNvPr id="2649" name="Google Shape;2649;p11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0" name="Google Shape;2650;p11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51" name="Google Shape;2651;p11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p11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8" name="Google Shape;2658;p11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59" name="Google Shape;2659;p11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4" name="Shape 2664"/>
        <p:cNvGrpSpPr/>
        <p:nvPr/>
      </p:nvGrpSpPr>
      <p:grpSpPr>
        <a:xfrm>
          <a:off x="0" y="0"/>
          <a:ext cx="0" cy="0"/>
          <a:chOff x="0" y="0"/>
          <a:chExt cx="0" cy="0"/>
        </a:xfrm>
      </p:grpSpPr>
      <p:sp>
        <p:nvSpPr>
          <p:cNvPr id="2665" name="Google Shape;2665;p11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6" name="Google Shape;2666;p11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67" name="Google Shape;2667;p11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p11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4" name="Google Shape;2674;p11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75" name="Google Shape;2675;p11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0" name="Shape 2680"/>
        <p:cNvGrpSpPr/>
        <p:nvPr/>
      </p:nvGrpSpPr>
      <p:grpSpPr>
        <a:xfrm>
          <a:off x="0" y="0"/>
          <a:ext cx="0" cy="0"/>
          <a:chOff x="0" y="0"/>
          <a:chExt cx="0" cy="0"/>
        </a:xfrm>
      </p:grpSpPr>
      <p:sp>
        <p:nvSpPr>
          <p:cNvPr id="2681" name="Google Shape;2681;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2" name="Google Shape;2682;p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3" name="Google Shape;2683;p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p12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8" name="Google Shape;2688;p12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89" name="Google Shape;2689;p12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4" name="Shape 2704"/>
        <p:cNvGrpSpPr/>
        <p:nvPr/>
      </p:nvGrpSpPr>
      <p:grpSpPr>
        <a:xfrm>
          <a:off x="0" y="0"/>
          <a:ext cx="0" cy="0"/>
          <a:chOff x="0" y="0"/>
          <a:chExt cx="0" cy="0"/>
        </a:xfrm>
      </p:grpSpPr>
      <p:sp>
        <p:nvSpPr>
          <p:cNvPr id="2705" name="Google Shape;2705;p12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6" name="Google Shape;2706;p12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07" name="Google Shape;2707;p12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9" name="Shape 2719"/>
        <p:cNvGrpSpPr/>
        <p:nvPr/>
      </p:nvGrpSpPr>
      <p:grpSpPr>
        <a:xfrm>
          <a:off x="0" y="0"/>
          <a:ext cx="0" cy="0"/>
          <a:chOff x="0" y="0"/>
          <a:chExt cx="0" cy="0"/>
        </a:xfrm>
      </p:grpSpPr>
      <p:sp>
        <p:nvSpPr>
          <p:cNvPr id="2720" name="Google Shape;2720;p12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1" name="Google Shape;2721;p12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22" name="Google Shape;2722;p12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1" name="Shape 2731"/>
        <p:cNvGrpSpPr/>
        <p:nvPr/>
      </p:nvGrpSpPr>
      <p:grpSpPr>
        <a:xfrm>
          <a:off x="0" y="0"/>
          <a:ext cx="0" cy="0"/>
          <a:chOff x="0" y="0"/>
          <a:chExt cx="0" cy="0"/>
        </a:xfrm>
      </p:grpSpPr>
      <p:sp>
        <p:nvSpPr>
          <p:cNvPr id="2732" name="Google Shape;2732;p12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3" name="Google Shape;2733;p12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34" name="Google Shape;2734;p12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p1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37" name="Google Shape;1237;p1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5" name="Shape 2745"/>
        <p:cNvGrpSpPr/>
        <p:nvPr/>
      </p:nvGrpSpPr>
      <p:grpSpPr>
        <a:xfrm>
          <a:off x="0" y="0"/>
          <a:ext cx="0" cy="0"/>
          <a:chOff x="0" y="0"/>
          <a:chExt cx="0" cy="0"/>
        </a:xfrm>
      </p:grpSpPr>
      <p:sp>
        <p:nvSpPr>
          <p:cNvPr id="2746" name="Google Shape;2746;p12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7" name="Google Shape;2747;p12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48" name="Google Shape;2748;p12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7" name="Shape 2757"/>
        <p:cNvGrpSpPr/>
        <p:nvPr/>
      </p:nvGrpSpPr>
      <p:grpSpPr>
        <a:xfrm>
          <a:off x="0" y="0"/>
          <a:ext cx="0" cy="0"/>
          <a:chOff x="0" y="0"/>
          <a:chExt cx="0" cy="0"/>
        </a:xfrm>
      </p:grpSpPr>
      <p:sp>
        <p:nvSpPr>
          <p:cNvPr id="2758" name="Google Shape;2758;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9" name="Google Shape;2759;p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0" name="Google Shape;2760;p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3" name="Shape 2763"/>
        <p:cNvGrpSpPr/>
        <p:nvPr/>
      </p:nvGrpSpPr>
      <p:grpSpPr>
        <a:xfrm>
          <a:off x="0" y="0"/>
          <a:ext cx="0" cy="0"/>
          <a:chOff x="0" y="0"/>
          <a:chExt cx="0" cy="0"/>
        </a:xfrm>
      </p:grpSpPr>
      <p:sp>
        <p:nvSpPr>
          <p:cNvPr id="2764" name="Google Shape;2764;p12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5" name="Google Shape;2765;p12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66" name="Google Shape;2766;p12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7" name="Shape 2777"/>
        <p:cNvGrpSpPr/>
        <p:nvPr/>
      </p:nvGrpSpPr>
      <p:grpSpPr>
        <a:xfrm>
          <a:off x="0" y="0"/>
          <a:ext cx="0" cy="0"/>
          <a:chOff x="0" y="0"/>
          <a:chExt cx="0" cy="0"/>
        </a:xfrm>
      </p:grpSpPr>
      <p:sp>
        <p:nvSpPr>
          <p:cNvPr id="2778" name="Google Shape;2778;p12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9" name="Google Shape;2779;p12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80" name="Google Shape;2780;p12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p12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2" name="Google Shape;2792;p12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93" name="Google Shape;2793;p12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3" name="Shape 2803"/>
        <p:cNvGrpSpPr/>
        <p:nvPr/>
      </p:nvGrpSpPr>
      <p:grpSpPr>
        <a:xfrm>
          <a:off x="0" y="0"/>
          <a:ext cx="0" cy="0"/>
          <a:chOff x="0" y="0"/>
          <a:chExt cx="0" cy="0"/>
        </a:xfrm>
      </p:grpSpPr>
      <p:sp>
        <p:nvSpPr>
          <p:cNvPr id="2804" name="Google Shape;2804;p12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5" name="Google Shape;2805;p12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06" name="Google Shape;2806;p12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6" name="Shape 2816"/>
        <p:cNvGrpSpPr/>
        <p:nvPr/>
      </p:nvGrpSpPr>
      <p:grpSpPr>
        <a:xfrm>
          <a:off x="0" y="0"/>
          <a:ext cx="0" cy="0"/>
          <a:chOff x="0" y="0"/>
          <a:chExt cx="0" cy="0"/>
        </a:xfrm>
      </p:grpSpPr>
      <p:sp>
        <p:nvSpPr>
          <p:cNvPr id="2817" name="Google Shape;2817;p13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8" name="Google Shape;2818;p13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19" name="Google Shape;2819;p13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2" name="Shape 2832"/>
        <p:cNvGrpSpPr/>
        <p:nvPr/>
      </p:nvGrpSpPr>
      <p:grpSpPr>
        <a:xfrm>
          <a:off x="0" y="0"/>
          <a:ext cx="0" cy="0"/>
          <a:chOff x="0" y="0"/>
          <a:chExt cx="0" cy="0"/>
        </a:xfrm>
      </p:grpSpPr>
      <p:sp>
        <p:nvSpPr>
          <p:cNvPr id="2833" name="Google Shape;2833;p13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4" name="Google Shape;2834;p13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35" name="Google Shape;2835;p13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0" name="Shape 2840"/>
        <p:cNvGrpSpPr/>
        <p:nvPr/>
      </p:nvGrpSpPr>
      <p:grpSpPr>
        <a:xfrm>
          <a:off x="0" y="0"/>
          <a:ext cx="0" cy="0"/>
          <a:chOff x="0" y="0"/>
          <a:chExt cx="0" cy="0"/>
        </a:xfrm>
      </p:grpSpPr>
      <p:sp>
        <p:nvSpPr>
          <p:cNvPr id="2841" name="Google Shape;2841;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2" name="Google Shape;2842;p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3" name="Google Shape;2843;p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1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7" name="Google Shape;1247;p1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48" name="Google Shape;1248;p1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1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5" name="Google Shape;1255;p1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1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2" name="Google Shape;1272;p1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6: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6" name="Google Shape;1286;p1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9" name="Google Shape;1309;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0" name="Google Shape;1310;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1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p1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16" name="Google Shape;1316;p1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7964b496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27964b4967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5" name="Google Shape;1145;g27964b4967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1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4" name="Google Shape;1334;p1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35" name="Google Shape;1335;p1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5" name="Google Shape;1355;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6" name="Google Shape;1356;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2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1" name="Google Shape;1361;p2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62" name="Google Shape;1362;p2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4" name="Google Shape;1384;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5" name="Google Shape;1385;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2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0" name="Google Shape;1390;p2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91" name="Google Shape;1391;p2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2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6" name="Google Shape;1406;p2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07" name="Google Shape;1407;p2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2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1" name="Google Shape;1421;p2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22" name="Google Shape;1422;p2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2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4" name="Google Shape;1434;p2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35" name="Google Shape;1435;p2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2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3" name="Google Shape;1443;p2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44" name="Google Shape;1444;p2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2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1" name="Google Shape;1451;p2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52" name="Google Shape;1452;p2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2" name="Google Shape;1152;p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153" name="Google Shape;1153;p2: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2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p2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61" name="Google Shape;1461;p2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3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9" name="Google Shape;1469;p3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70" name="Google Shape;1470;p3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p3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8" name="Google Shape;1478;p3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79" name="Google Shape;1479;p3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3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7" name="Google Shape;1487;p3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88" name="Google Shape;1488;p3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6" name="Google Shape;1496;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7" name="Google Shape;1497;p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7" name="Google Shape;1507;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6" name="Google Shape;1516;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7" name="Google Shape;1517;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6" name="Google Shape;1526;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7" name="Google Shape;1527;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6" name="Google Shape;1536;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7" name="Google Shape;1537;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6" name="Google Shape;1546;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7" name="Google Shape;1547;p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1" name="Google Shape;116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6" name="Google Shape;1556;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7" name="Google Shape;1557;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5" name="Google Shape;1565;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6" name="Google Shape;1566;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4" name="Google Shape;1574;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5" name="Google Shape;1575;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2" name="Google Shape;1582;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3" name="Google Shape;1583;p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p4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8" name="Google Shape;1588;p4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589" name="Google Shape;1589;p4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1" name="Shape 1601"/>
        <p:cNvGrpSpPr/>
        <p:nvPr/>
      </p:nvGrpSpPr>
      <p:grpSpPr>
        <a:xfrm>
          <a:off x="0" y="0"/>
          <a:ext cx="0" cy="0"/>
          <a:chOff x="0" y="0"/>
          <a:chExt cx="0" cy="0"/>
        </a:xfrm>
      </p:grpSpPr>
      <p:sp>
        <p:nvSpPr>
          <p:cNvPr id="1602" name="Google Shape;1602;p4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3" name="Google Shape;1603;p4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04" name="Google Shape;1604;p4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p4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9" name="Google Shape;1619;p4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20" name="Google Shape;1620;p4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p4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1" name="Google Shape;1631;p4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32" name="Google Shape;1632;p4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p4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1" name="Google Shape;1641;p4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42" name="Google Shape;1642;p4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p4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2" name="Google Shape;1652;p4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53" name="Google Shape;1653;p4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4: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6" name="Google Shape;1166;p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4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6" name="Google Shape;1666;p4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67" name="Google Shape;1667;p4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p5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9" name="Google Shape;1679;p5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80" name="Google Shape;1680;p5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p5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6" name="Google Shape;1696;p5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97" name="Google Shape;1697;p5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7" name="Google Shape;1707;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7" name="Google Shape;1717;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8" name="Google Shape;1718;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g2a722cad27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6" name="Google Shape;1726;g2a722cad272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7" name="Google Shape;1727;g2a722cad272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2a722cad272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3" name="Google Shape;1743;g2a722cad272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4" name="Google Shape;1744;g2a722cad272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g2a722cad27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5" name="Google Shape;1755;g2a722cad272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2a722cad272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5" name="Google Shape;1765;g2a722cad272_0_3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g2a722cad272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2" name="Google Shape;1772;g2a722cad272_0_3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5: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3" name="Google Shape;1173;p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9" name="Google Shape;1779;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0" name="Google Shape;1780;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7" name="Google Shape;1787;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8" name="Google Shape;1788;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5" name="Google Shape;1795;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6" name="Google Shape;1796;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g2a7393647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3" name="Google Shape;1803;g2a73936471e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g2a73936471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1" name="Google Shape;1811;g2a73936471e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2a73936471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0" name="Google Shape;1820;g2a73936471e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8" name="Google Shape;1828;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5" name="Google Shape;1835;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g2a722cad272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2" name="Google Shape;1842;g2a722cad272_0_6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9" name="Google Shape;1849;p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0" name="Google Shape;1850;p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9" name="Google Shape;1179;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0" name="Google Shape;1180;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p6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5" name="Google Shape;1865;p6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66" name="Google Shape;1866;p6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p6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7" name="Google Shape;1887;p6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88" name="Google Shape;1888;p6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p6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7" name="Google Shape;1917;p6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18" name="Google Shape;1918;p6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6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9" name="Google Shape;1939;p6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40" name="Google Shape;1940;p6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p6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7" name="Google Shape;1957;p6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58" name="Google Shape;1958;p6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p6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3" name="Google Shape;1973;p6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74" name="Google Shape;1974;p6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p7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0" name="Google Shape;1990;p7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91" name="Google Shape;1991;p7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9" name="Google Shape;2019;p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0" name="Google Shape;2020;p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p7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5" name="Google Shape;2025;p7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26" name="Google Shape;2026;p7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9" name="Google Shape;2039;p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0" name="Google Shape;2040;p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7: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5" name="Google Shape;1185;p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p7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1" name="Google Shape;2071;p7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72" name="Google Shape;2072;p7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p7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7" name="Google Shape;2097;p7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98" name="Google Shape;2098;p7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p7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8" name="Google Shape;2118;p7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19" name="Google Shape;2119;p7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p7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1" name="Google Shape;2141;p7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42" name="Google Shape;2142;p7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4" name="Google Shape;2154;p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5" name="Google Shape;2155;p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p7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6" name="Google Shape;2176;p7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77" name="Google Shape;2177;p7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8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4" name="Google Shape;2214;p8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15" name="Google Shape;2215;p8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8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5" name="Google Shape;2225;p8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26" name="Google Shape;2226;p8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8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5" name="Google Shape;2235;p8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36" name="Google Shape;2236;p8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p8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5" name="Google Shape;2245;p8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46" name="Google Shape;2246;p8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2" name="Google Shape;1192;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p8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6" name="Google Shape;2266;p8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67" name="Google Shape;2267;p8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p8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8" name="Google Shape;2288;p8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89" name="Google Shape;2289;p8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8" name="Shape 2298"/>
        <p:cNvGrpSpPr/>
        <p:nvPr/>
      </p:nvGrpSpPr>
      <p:grpSpPr>
        <a:xfrm>
          <a:off x="0" y="0"/>
          <a:ext cx="0" cy="0"/>
          <a:chOff x="0" y="0"/>
          <a:chExt cx="0" cy="0"/>
        </a:xfrm>
      </p:grpSpPr>
      <p:sp>
        <p:nvSpPr>
          <p:cNvPr id="2299" name="Google Shape;2299;p8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0" name="Google Shape;2300;p8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01" name="Google Shape;2301;p8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p8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6" name="Google Shape;2316;p8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17" name="Google Shape;2317;p8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p8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9" name="Google Shape;2339;p8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40" name="Google Shape;2340;p8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9" name="Shape 2359"/>
        <p:cNvGrpSpPr/>
        <p:nvPr/>
      </p:nvGrpSpPr>
      <p:grpSpPr>
        <a:xfrm>
          <a:off x="0" y="0"/>
          <a:ext cx="0" cy="0"/>
          <a:chOff x="0" y="0"/>
          <a:chExt cx="0" cy="0"/>
        </a:xfrm>
      </p:grpSpPr>
      <p:sp>
        <p:nvSpPr>
          <p:cNvPr id="2360" name="Google Shape;2360;p8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1" name="Google Shape;2361;p8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62" name="Google Shape;2362;p8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1" name="Shape 2381"/>
        <p:cNvGrpSpPr/>
        <p:nvPr/>
      </p:nvGrpSpPr>
      <p:grpSpPr>
        <a:xfrm>
          <a:off x="0" y="0"/>
          <a:ext cx="0" cy="0"/>
          <a:chOff x="0" y="0"/>
          <a:chExt cx="0" cy="0"/>
        </a:xfrm>
      </p:grpSpPr>
      <p:sp>
        <p:nvSpPr>
          <p:cNvPr id="2382" name="Google Shape;2382;p9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3" name="Google Shape;2383;p9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84" name="Google Shape;2384;p9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p9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9" name="Google Shape;2399;p9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00" name="Google Shape;2400;p9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7" name="Shape 2427"/>
        <p:cNvGrpSpPr/>
        <p:nvPr/>
      </p:nvGrpSpPr>
      <p:grpSpPr>
        <a:xfrm>
          <a:off x="0" y="0"/>
          <a:ext cx="0" cy="0"/>
          <a:chOff x="0" y="0"/>
          <a:chExt cx="0" cy="0"/>
        </a:xfrm>
      </p:grpSpPr>
      <p:sp>
        <p:nvSpPr>
          <p:cNvPr id="2428" name="Google Shape;2428;p9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9" name="Google Shape;2429;p9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30" name="Google Shape;2430;p9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6" name="Shape 2436"/>
        <p:cNvGrpSpPr/>
        <p:nvPr/>
      </p:nvGrpSpPr>
      <p:grpSpPr>
        <a:xfrm>
          <a:off x="0" y="0"/>
          <a:ext cx="0" cy="0"/>
          <a:chOff x="0" y="0"/>
          <a:chExt cx="0" cy="0"/>
        </a:xfrm>
      </p:grpSpPr>
      <p:sp>
        <p:nvSpPr>
          <p:cNvPr id="2437" name="Google Shape;2437;p9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8" name="Google Shape;2438;p9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39" name="Google Shape;2439;p9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 Id="rId3" Type="http://schemas.openxmlformats.org/officeDocument/2006/relationships/image" Target="../media/image2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 Id="rId3"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 Id="rId3" Type="http://schemas.openxmlformats.org/officeDocument/2006/relationships/image" Target="../media/image3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 Id="rId3" Type="http://schemas.openxmlformats.org/officeDocument/2006/relationships/image" Target="../media/image3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9.jp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0.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jp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2.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3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3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3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0" name="Shape 10"/>
        <p:cNvGrpSpPr/>
        <p:nvPr/>
      </p:nvGrpSpPr>
      <p:grpSpPr>
        <a:xfrm>
          <a:off x="0" y="0"/>
          <a:ext cx="0" cy="0"/>
          <a:chOff x="0" y="0"/>
          <a:chExt cx="0" cy="0"/>
        </a:xfrm>
      </p:grpSpPr>
      <p:sp>
        <p:nvSpPr>
          <p:cNvPr id="11" name="Google Shape;11;p13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3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134"/>
          <p:cNvGrpSpPr/>
          <p:nvPr/>
        </p:nvGrpSpPr>
        <p:grpSpPr>
          <a:xfrm>
            <a:off x="6872314" y="1233898"/>
            <a:ext cx="4725205" cy="4390190"/>
            <a:chOff x="6504842" y="1222650"/>
            <a:chExt cx="5055858" cy="4697400"/>
          </a:xfrm>
        </p:grpSpPr>
        <p:pic>
          <p:nvPicPr>
            <p:cNvPr id="14" name="Google Shape;14;p13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5" name="Google Shape;15;p13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6" name="Google Shape;16;p13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7" name="Google Shape;17;p13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8" name="Google Shape;18;p13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9" name="Google Shape;19;p134"/>
          <p:cNvGrpSpPr/>
          <p:nvPr/>
        </p:nvGrpSpPr>
        <p:grpSpPr>
          <a:xfrm>
            <a:off x="571650" y="670350"/>
            <a:ext cx="3049825" cy="1021900"/>
            <a:chOff x="495450" y="441750"/>
            <a:chExt cx="3049825" cy="1021900"/>
          </a:xfrm>
        </p:grpSpPr>
        <p:pic>
          <p:nvPicPr>
            <p:cNvPr id="20" name="Google Shape;20;p13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21" name="Google Shape;21;p134"/>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22" name="Google Shape;22;p134"/>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23" name="Google Shape;23;p134"/>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134"/>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53"/>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736" name="Shape 736"/>
        <p:cNvGrpSpPr/>
        <p:nvPr/>
      </p:nvGrpSpPr>
      <p:grpSpPr>
        <a:xfrm>
          <a:off x="0" y="0"/>
          <a:ext cx="0" cy="0"/>
          <a:chOff x="0" y="0"/>
          <a:chExt cx="0" cy="0"/>
        </a:xfrm>
      </p:grpSpPr>
      <p:pic>
        <p:nvPicPr>
          <p:cNvPr id="737" name="Google Shape;737;p255"/>
          <p:cNvPicPr preferRelativeResize="0"/>
          <p:nvPr/>
        </p:nvPicPr>
        <p:blipFill rotWithShape="1">
          <a:blip r:embed="rId2">
            <a:alphaModFix/>
          </a:blip>
          <a:srcRect b="0" l="0" r="0" t="0"/>
          <a:stretch/>
        </p:blipFill>
        <p:spPr>
          <a:xfrm flipH="1" rot="10800000">
            <a:off x="5" y="-4"/>
            <a:ext cx="7294180" cy="3373821"/>
          </a:xfrm>
          <a:prstGeom prst="rect">
            <a:avLst/>
          </a:prstGeom>
          <a:noFill/>
          <a:ln>
            <a:noFill/>
          </a:ln>
        </p:spPr>
      </p:pic>
      <p:sp>
        <p:nvSpPr>
          <p:cNvPr id="738" name="Google Shape;738;p25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39" name="Google Shape;739;p255"/>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740" name="Google Shape;740;p255"/>
          <p:cNvSpPr txBox="1"/>
          <p:nvPr>
            <p:ph type="title"/>
          </p:nvPr>
        </p:nvSpPr>
        <p:spPr>
          <a:xfrm>
            <a:off x="657889" y="530201"/>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1" name="Google Shape;741;p255"/>
          <p:cNvSpPr txBox="1"/>
          <p:nvPr>
            <p:ph idx="1" type="body"/>
          </p:nvPr>
        </p:nvSpPr>
        <p:spPr>
          <a:xfrm>
            <a:off x="713319" y="1750637"/>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2" name="Google Shape;742;p25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43" name="Shape 743"/>
        <p:cNvGrpSpPr/>
        <p:nvPr/>
      </p:nvGrpSpPr>
      <p:grpSpPr>
        <a:xfrm>
          <a:off x="0" y="0"/>
          <a:ext cx="0" cy="0"/>
          <a:chOff x="0" y="0"/>
          <a:chExt cx="0" cy="0"/>
        </a:xfrm>
      </p:grpSpPr>
      <p:sp>
        <p:nvSpPr>
          <p:cNvPr id="744" name="Google Shape;744;p256"/>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5" name="Google Shape;745;p256"/>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6" name="Google Shape;746;p256"/>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7" name="Google Shape;747;p25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48" name="Google Shape;748;p25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9" name="Shape 749"/>
        <p:cNvGrpSpPr/>
        <p:nvPr/>
      </p:nvGrpSpPr>
      <p:grpSpPr>
        <a:xfrm>
          <a:off x="0" y="0"/>
          <a:ext cx="0" cy="0"/>
          <a:chOff x="0" y="0"/>
          <a:chExt cx="0" cy="0"/>
        </a:xfrm>
      </p:grpSpPr>
      <p:sp>
        <p:nvSpPr>
          <p:cNvPr id="750" name="Google Shape;750;p257"/>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51" name="Google Shape;751;p257"/>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52" name="Google Shape;752;p257"/>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53" name="Google Shape;753;p25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4" name="Google Shape;754;p25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55" name="Google Shape;755;p25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56" name="Shape 756"/>
        <p:cNvGrpSpPr/>
        <p:nvPr/>
      </p:nvGrpSpPr>
      <p:grpSpPr>
        <a:xfrm>
          <a:off x="0" y="0"/>
          <a:ext cx="0" cy="0"/>
          <a:chOff x="0" y="0"/>
          <a:chExt cx="0" cy="0"/>
        </a:xfrm>
      </p:grpSpPr>
      <p:sp>
        <p:nvSpPr>
          <p:cNvPr id="757" name="Google Shape;757;p258"/>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58" name="Google Shape;758;p258"/>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59" name="Google Shape;759;p258"/>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60" name="Google Shape;760;p258"/>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61" name="Google Shape;761;p258"/>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62" name="Google Shape;762;p25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3" name="Google Shape;763;p25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64" name="Google Shape;764;p25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5" name="Shape 765"/>
        <p:cNvGrpSpPr/>
        <p:nvPr/>
      </p:nvGrpSpPr>
      <p:grpSpPr>
        <a:xfrm>
          <a:off x="0" y="0"/>
          <a:ext cx="0" cy="0"/>
          <a:chOff x="0" y="0"/>
          <a:chExt cx="0" cy="0"/>
        </a:xfrm>
      </p:grpSpPr>
      <p:sp>
        <p:nvSpPr>
          <p:cNvPr id="766" name="Google Shape;766;p259"/>
          <p:cNvSpPr txBox="1"/>
          <p:nvPr>
            <p:ph type="title"/>
          </p:nvPr>
        </p:nvSpPr>
        <p:spPr>
          <a:xfrm>
            <a:off x="609606" y="273053"/>
            <a:ext cx="4011000" cy="1162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67" name="Google Shape;767;p259"/>
          <p:cNvSpPr txBox="1"/>
          <p:nvPr>
            <p:ph idx="1" type="body"/>
          </p:nvPr>
        </p:nvSpPr>
        <p:spPr>
          <a:xfrm>
            <a:off x="4766733" y="273057"/>
            <a:ext cx="6815700" cy="58530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68" name="Google Shape;768;p259"/>
          <p:cNvSpPr txBox="1"/>
          <p:nvPr>
            <p:ph idx="2" type="body"/>
          </p:nvPr>
        </p:nvSpPr>
        <p:spPr>
          <a:xfrm>
            <a:off x="609606" y="1435104"/>
            <a:ext cx="4011000" cy="4691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69" name="Google Shape;769;p25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0" name="Google Shape;770;p25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71" name="Google Shape;771;p25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2" name="Shape 772"/>
        <p:cNvGrpSpPr/>
        <p:nvPr/>
      </p:nvGrpSpPr>
      <p:grpSpPr>
        <a:xfrm>
          <a:off x="0" y="0"/>
          <a:ext cx="0" cy="0"/>
          <a:chOff x="0" y="0"/>
          <a:chExt cx="0" cy="0"/>
        </a:xfrm>
      </p:grpSpPr>
      <p:sp>
        <p:nvSpPr>
          <p:cNvPr id="773" name="Google Shape;773;p260"/>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74" name="Google Shape;774;p260"/>
          <p:cNvSpPr/>
          <p:nvPr>
            <p:ph idx="2" type="pic"/>
          </p:nvPr>
        </p:nvSpPr>
        <p:spPr>
          <a:xfrm>
            <a:off x="2389717" y="612775"/>
            <a:ext cx="7315200" cy="4114800"/>
          </a:xfrm>
          <a:prstGeom prst="rect">
            <a:avLst/>
          </a:prstGeom>
          <a:noFill/>
          <a:ln>
            <a:noFill/>
          </a:ln>
        </p:spPr>
      </p:sp>
      <p:sp>
        <p:nvSpPr>
          <p:cNvPr id="775" name="Google Shape;775;p260"/>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76" name="Google Shape;776;p26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77" name="Google Shape;777;p260"/>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778" name="Google Shape;778;p26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9" name="Shape 779"/>
        <p:cNvGrpSpPr/>
        <p:nvPr/>
      </p:nvGrpSpPr>
      <p:grpSpPr>
        <a:xfrm>
          <a:off x="0" y="0"/>
          <a:ext cx="0" cy="0"/>
          <a:chOff x="0" y="0"/>
          <a:chExt cx="0" cy="0"/>
        </a:xfrm>
      </p:grpSpPr>
      <p:sp>
        <p:nvSpPr>
          <p:cNvPr id="780" name="Google Shape;780;p261"/>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81" name="Google Shape;781;p261"/>
          <p:cNvSpPr txBox="1"/>
          <p:nvPr>
            <p:ph idx="1" type="body"/>
          </p:nvPr>
        </p:nvSpPr>
        <p:spPr>
          <a:xfrm rot="5400000">
            <a:off x="3486300" y="-1969919"/>
            <a:ext cx="5219400"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2" name="Google Shape;782;p26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3" name="Google Shape;783;p26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84" name="Google Shape;784;p26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785" name="Shape 785"/>
        <p:cNvGrpSpPr/>
        <p:nvPr/>
      </p:nvGrpSpPr>
      <p:grpSpPr>
        <a:xfrm>
          <a:off x="0" y="0"/>
          <a:ext cx="0" cy="0"/>
          <a:chOff x="0" y="0"/>
          <a:chExt cx="0" cy="0"/>
        </a:xfrm>
      </p:grpSpPr>
      <p:sp>
        <p:nvSpPr>
          <p:cNvPr id="786" name="Google Shape;786;p262"/>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87" name="Google Shape;787;p262"/>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8" name="Google Shape;788;p26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9" name="Google Shape;789;p26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90" name="Google Shape;790;p26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791" name="Shape 791"/>
        <p:cNvGrpSpPr/>
        <p:nvPr/>
      </p:nvGrpSpPr>
      <p:grpSpPr>
        <a:xfrm>
          <a:off x="0" y="0"/>
          <a:ext cx="0" cy="0"/>
          <a:chOff x="0" y="0"/>
          <a:chExt cx="0" cy="0"/>
        </a:xfrm>
      </p:grpSpPr>
      <p:sp>
        <p:nvSpPr>
          <p:cNvPr id="792" name="Google Shape;792;p263"/>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93" name="Google Shape;793;p263"/>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dk1"/>
              </a:buClr>
              <a:buSzPts val="2200"/>
              <a:buNone/>
              <a:defRPr sz="2200"/>
            </a:lvl1pPr>
            <a:lvl2pPr indent="-228600" lvl="1" marL="914400" algn="ctr">
              <a:lnSpc>
                <a:spcPct val="100000"/>
              </a:lnSpc>
              <a:spcBef>
                <a:spcPts val="0"/>
              </a:spcBef>
              <a:spcAft>
                <a:spcPts val="0"/>
              </a:spcAft>
              <a:buClr>
                <a:schemeClr val="dk1"/>
              </a:buClr>
              <a:buSzPts val="2200"/>
              <a:buNone/>
              <a:defRPr sz="2200"/>
            </a:lvl2pPr>
            <a:lvl3pPr indent="-228600" lvl="2" marL="1371600" algn="ctr">
              <a:lnSpc>
                <a:spcPct val="100000"/>
              </a:lnSpc>
              <a:spcBef>
                <a:spcPts val="0"/>
              </a:spcBef>
              <a:spcAft>
                <a:spcPts val="0"/>
              </a:spcAft>
              <a:buClr>
                <a:schemeClr val="dk1"/>
              </a:buClr>
              <a:buSzPts val="2200"/>
              <a:buNone/>
              <a:defRPr sz="2200"/>
            </a:lvl3pPr>
            <a:lvl4pPr indent="-228600" lvl="3" marL="1828800" algn="ctr">
              <a:lnSpc>
                <a:spcPct val="100000"/>
              </a:lnSpc>
              <a:spcBef>
                <a:spcPts val="0"/>
              </a:spcBef>
              <a:spcAft>
                <a:spcPts val="0"/>
              </a:spcAft>
              <a:buClr>
                <a:schemeClr val="dk1"/>
              </a:buClr>
              <a:buSzPts val="2200"/>
              <a:buNone/>
              <a:defRPr sz="2200"/>
            </a:lvl4pPr>
            <a:lvl5pPr indent="-228600" lvl="4" marL="2286000" algn="ctr">
              <a:lnSpc>
                <a:spcPct val="100000"/>
              </a:lnSpc>
              <a:spcBef>
                <a:spcPts val="0"/>
              </a:spcBef>
              <a:spcAft>
                <a:spcPts val="0"/>
              </a:spcAft>
              <a:buClr>
                <a:schemeClr val="dk1"/>
              </a:buClr>
              <a:buSzPts val="2200"/>
              <a:buNone/>
              <a:defRPr sz="22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94" name="Google Shape;794;p26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95" name="Google Shape;795;p263"/>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796" name="Shape 796"/>
        <p:cNvGrpSpPr/>
        <p:nvPr/>
      </p:nvGrpSpPr>
      <p:grpSpPr>
        <a:xfrm>
          <a:off x="0" y="0"/>
          <a:ext cx="0" cy="0"/>
          <a:chOff x="0" y="0"/>
          <a:chExt cx="0" cy="0"/>
        </a:xfrm>
      </p:grpSpPr>
      <p:pic>
        <p:nvPicPr>
          <p:cNvPr descr="background.jpg" id="797" name="Google Shape;797;p26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798" name="Google Shape;798;p264"/>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799" name="Google Shape;799;p264"/>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0" name="Google Shape;800;p264"/>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93" name="Shape 93"/>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801" name="Shape 801"/>
        <p:cNvGrpSpPr/>
        <p:nvPr/>
      </p:nvGrpSpPr>
      <p:grpSpPr>
        <a:xfrm>
          <a:off x="0" y="0"/>
          <a:ext cx="0" cy="0"/>
          <a:chOff x="0" y="0"/>
          <a:chExt cx="0" cy="0"/>
        </a:xfrm>
      </p:grpSpPr>
      <p:pic>
        <p:nvPicPr>
          <p:cNvPr descr="background.jpg" id="802" name="Google Shape;802;p26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803" name="Google Shape;803;p265"/>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804" name="Google Shape;804;p265"/>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5" name="Google Shape;805;p265"/>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806" name="Shape 806"/>
        <p:cNvGrpSpPr/>
        <p:nvPr/>
      </p:nvGrpSpPr>
      <p:grpSpPr>
        <a:xfrm>
          <a:off x="0" y="0"/>
          <a:ext cx="0" cy="0"/>
          <a:chOff x="0" y="0"/>
          <a:chExt cx="0" cy="0"/>
        </a:xfrm>
      </p:grpSpPr>
      <p:pic>
        <p:nvPicPr>
          <p:cNvPr descr="background.jpg" id="807" name="Google Shape;807;p26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808" name="Google Shape;808;p266"/>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809" name="Google Shape;809;p266"/>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400"/>
              <a:buNone/>
              <a:defRPr b="1" sz="3200">
                <a:solidFill>
                  <a:srgbClr val="D5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0" name="Google Shape;810;p266"/>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812" name="Shape 812"/>
        <p:cNvGrpSpPr/>
        <p:nvPr/>
      </p:nvGrpSpPr>
      <p:grpSpPr>
        <a:xfrm>
          <a:off x="0" y="0"/>
          <a:ext cx="0" cy="0"/>
          <a:chOff x="0" y="0"/>
          <a:chExt cx="0" cy="0"/>
        </a:xfrm>
      </p:grpSpPr>
      <p:cxnSp>
        <p:nvCxnSpPr>
          <p:cNvPr id="813" name="Google Shape;813;p146"/>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814" name="Google Shape;814;p146"/>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815" name="Google Shape;815;p146"/>
          <p:cNvGrpSpPr/>
          <p:nvPr/>
        </p:nvGrpSpPr>
        <p:grpSpPr>
          <a:xfrm>
            <a:off x="13500" y="6007500"/>
            <a:ext cx="12192118" cy="664200"/>
            <a:chOff x="-13500" y="6236050"/>
            <a:chExt cx="12219000" cy="664200"/>
          </a:xfrm>
        </p:grpSpPr>
        <p:sp>
          <p:nvSpPr>
            <p:cNvPr id="816" name="Google Shape;816;p14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17" name="Google Shape;817;p14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18" name="Google Shape;818;p14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819" name="Google Shape;819;p146"/>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820" name="Google Shape;820;p146"/>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821" name="Shape 821"/>
        <p:cNvGrpSpPr/>
        <p:nvPr/>
      </p:nvGrpSpPr>
      <p:grpSpPr>
        <a:xfrm>
          <a:off x="0" y="0"/>
          <a:ext cx="0" cy="0"/>
          <a:chOff x="0" y="0"/>
          <a:chExt cx="0" cy="0"/>
        </a:xfrm>
      </p:grpSpPr>
      <p:sp>
        <p:nvSpPr>
          <p:cNvPr id="822" name="Google Shape;822;p16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3" name="Google Shape;823;p166"/>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824" name="Google Shape;824;p16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66"/>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826" name="Google Shape;826;p166"/>
          <p:cNvGrpSpPr/>
          <p:nvPr/>
        </p:nvGrpSpPr>
        <p:grpSpPr>
          <a:xfrm>
            <a:off x="6872314" y="1233898"/>
            <a:ext cx="4725205" cy="4390190"/>
            <a:chOff x="6504842" y="1222650"/>
            <a:chExt cx="5055858" cy="4697400"/>
          </a:xfrm>
        </p:grpSpPr>
        <p:pic>
          <p:nvPicPr>
            <p:cNvPr id="827" name="Google Shape;827;p166"/>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828" name="Google Shape;828;p166"/>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829" name="Google Shape;829;p166"/>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830" name="Google Shape;830;p166"/>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831" name="Google Shape;831;p166"/>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832" name="Shape 832"/>
        <p:cNvGrpSpPr/>
        <p:nvPr/>
      </p:nvGrpSpPr>
      <p:grpSpPr>
        <a:xfrm>
          <a:off x="0" y="0"/>
          <a:ext cx="0" cy="0"/>
          <a:chOff x="0" y="0"/>
          <a:chExt cx="0" cy="0"/>
        </a:xfrm>
      </p:grpSpPr>
      <p:sp>
        <p:nvSpPr>
          <p:cNvPr id="833" name="Google Shape;833;p16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16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5" name="Google Shape;835;p16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836" name="Shape 836"/>
        <p:cNvGrpSpPr/>
        <p:nvPr/>
      </p:nvGrpSpPr>
      <p:grpSpPr>
        <a:xfrm>
          <a:off x="0" y="0"/>
          <a:ext cx="0" cy="0"/>
          <a:chOff x="0" y="0"/>
          <a:chExt cx="0" cy="0"/>
        </a:xfrm>
      </p:grpSpPr>
      <p:grpSp>
        <p:nvGrpSpPr>
          <p:cNvPr id="837" name="Google Shape;837;p168"/>
          <p:cNvGrpSpPr/>
          <p:nvPr/>
        </p:nvGrpSpPr>
        <p:grpSpPr>
          <a:xfrm>
            <a:off x="0" y="-150"/>
            <a:ext cx="266568" cy="6858327"/>
            <a:chOff x="-7" y="0"/>
            <a:chExt cx="254407" cy="6578100"/>
          </a:xfrm>
        </p:grpSpPr>
        <p:sp>
          <p:nvSpPr>
            <p:cNvPr id="838" name="Google Shape;838;p168"/>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68"/>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68"/>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41" name="Google Shape;841;p168"/>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842" name="Google Shape;842;p168"/>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843" name="Shape 843"/>
        <p:cNvGrpSpPr/>
        <p:nvPr/>
      </p:nvGrpSpPr>
      <p:grpSpPr>
        <a:xfrm>
          <a:off x="0" y="0"/>
          <a:ext cx="0" cy="0"/>
          <a:chOff x="0" y="0"/>
          <a:chExt cx="0" cy="0"/>
        </a:xfrm>
      </p:grpSpPr>
      <p:sp>
        <p:nvSpPr>
          <p:cNvPr id="844" name="Google Shape;844;p169"/>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845" name="Google Shape;845;p169"/>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846" name="Google Shape;846;p169"/>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847" name="Google Shape;847;p169"/>
          <p:cNvGrpSpPr/>
          <p:nvPr/>
        </p:nvGrpSpPr>
        <p:grpSpPr>
          <a:xfrm>
            <a:off x="13500" y="6007500"/>
            <a:ext cx="12192118" cy="664200"/>
            <a:chOff x="-13500" y="6236050"/>
            <a:chExt cx="12219000" cy="664200"/>
          </a:xfrm>
        </p:grpSpPr>
        <p:sp>
          <p:nvSpPr>
            <p:cNvPr id="848" name="Google Shape;848;p16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9" name="Google Shape;849;p16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50" name="Google Shape;850;p16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851" name="Shape 851"/>
        <p:cNvGrpSpPr/>
        <p:nvPr/>
      </p:nvGrpSpPr>
      <p:grpSpPr>
        <a:xfrm>
          <a:off x="0" y="0"/>
          <a:ext cx="0" cy="0"/>
          <a:chOff x="0" y="0"/>
          <a:chExt cx="0" cy="0"/>
        </a:xfrm>
      </p:grpSpPr>
      <p:cxnSp>
        <p:nvCxnSpPr>
          <p:cNvPr id="852" name="Google Shape;852;p170"/>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853" name="Google Shape;853;p170"/>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854" name="Google Shape;854;p170"/>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855" name="Google Shape;855;p170"/>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170"/>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170"/>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170"/>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170"/>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170"/>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170"/>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170"/>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170"/>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170"/>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170"/>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170"/>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170"/>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170"/>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170"/>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170"/>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170"/>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170"/>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170"/>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170"/>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170"/>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170"/>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70"/>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70"/>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9" name="Google Shape;879;p170"/>
          <p:cNvGrpSpPr/>
          <p:nvPr/>
        </p:nvGrpSpPr>
        <p:grpSpPr>
          <a:xfrm>
            <a:off x="-13500" y="6007500"/>
            <a:ext cx="12219000" cy="664200"/>
            <a:chOff x="-13500" y="6236050"/>
            <a:chExt cx="12219000" cy="664200"/>
          </a:xfrm>
        </p:grpSpPr>
        <p:sp>
          <p:nvSpPr>
            <p:cNvPr id="880" name="Google Shape;880;p17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1" name="Google Shape;881;p17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82" name="Google Shape;882;p17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883" name="Shape 883"/>
        <p:cNvGrpSpPr/>
        <p:nvPr/>
      </p:nvGrpSpPr>
      <p:grpSpPr>
        <a:xfrm>
          <a:off x="0" y="0"/>
          <a:ext cx="0" cy="0"/>
          <a:chOff x="0" y="0"/>
          <a:chExt cx="0" cy="0"/>
        </a:xfrm>
      </p:grpSpPr>
      <p:sp>
        <p:nvSpPr>
          <p:cNvPr id="884" name="Google Shape;884;p17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71"/>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6" name="Google Shape;886;p171"/>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887" name="Google Shape;887;p171"/>
          <p:cNvGrpSpPr/>
          <p:nvPr/>
        </p:nvGrpSpPr>
        <p:grpSpPr>
          <a:xfrm>
            <a:off x="-13500" y="6007500"/>
            <a:ext cx="12219000" cy="664200"/>
            <a:chOff x="-13500" y="6236050"/>
            <a:chExt cx="12219000" cy="664200"/>
          </a:xfrm>
        </p:grpSpPr>
        <p:sp>
          <p:nvSpPr>
            <p:cNvPr id="888" name="Google Shape;888;p17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9" name="Google Shape;889;p17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90" name="Google Shape;890;p17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891" name="Shape 891"/>
        <p:cNvGrpSpPr/>
        <p:nvPr/>
      </p:nvGrpSpPr>
      <p:grpSpPr>
        <a:xfrm>
          <a:off x="0" y="0"/>
          <a:ext cx="0" cy="0"/>
          <a:chOff x="0" y="0"/>
          <a:chExt cx="0" cy="0"/>
        </a:xfrm>
      </p:grpSpPr>
      <p:sp>
        <p:nvSpPr>
          <p:cNvPr id="892" name="Google Shape;892;p172"/>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172"/>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172"/>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72"/>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172"/>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97" name="Google Shape;897;p172"/>
          <p:cNvGrpSpPr/>
          <p:nvPr/>
        </p:nvGrpSpPr>
        <p:grpSpPr>
          <a:xfrm>
            <a:off x="-13500" y="6236050"/>
            <a:ext cx="12219000" cy="664200"/>
            <a:chOff x="-13500" y="6236050"/>
            <a:chExt cx="12219000" cy="664200"/>
          </a:xfrm>
        </p:grpSpPr>
        <p:sp>
          <p:nvSpPr>
            <p:cNvPr id="898" name="Google Shape;898;p17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99" name="Google Shape;899;p17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00" name="Google Shape;900;p17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901" name="Google Shape;901;p172"/>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94" name="Shape 94"/>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902" name="Shape 902"/>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903" name="Shape 903"/>
        <p:cNvGrpSpPr/>
        <p:nvPr/>
      </p:nvGrpSpPr>
      <p:grpSpPr>
        <a:xfrm>
          <a:off x="0" y="0"/>
          <a:ext cx="0" cy="0"/>
          <a:chOff x="0" y="0"/>
          <a:chExt cx="0" cy="0"/>
        </a:xfrm>
      </p:grpSpPr>
      <p:sp>
        <p:nvSpPr>
          <p:cNvPr id="904" name="Google Shape;904;p174"/>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17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174"/>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907" name="Google Shape;907;p174"/>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908" name="Google Shape;908;p17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909" name="Google Shape;909;p174"/>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10" name="Google Shape;910;p174"/>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11" name="Google Shape;911;p174"/>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12" name="Google Shape;912;p174"/>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13" name="Google Shape;913;p174"/>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14" name="Google Shape;914;p174"/>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15" name="Google Shape;915;p174"/>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916" name="Shape 916"/>
        <p:cNvGrpSpPr/>
        <p:nvPr/>
      </p:nvGrpSpPr>
      <p:grpSpPr>
        <a:xfrm>
          <a:off x="0" y="0"/>
          <a:ext cx="0" cy="0"/>
          <a:chOff x="0" y="0"/>
          <a:chExt cx="0" cy="0"/>
        </a:xfrm>
      </p:grpSpPr>
      <p:cxnSp>
        <p:nvCxnSpPr>
          <p:cNvPr id="917" name="Google Shape;917;p175"/>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918" name="Google Shape;918;p175"/>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919" name="Google Shape;919;p175"/>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920" name="Google Shape;920;p175"/>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921" name="Google Shape;921;p175"/>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175"/>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175"/>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175"/>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75"/>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75"/>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175"/>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175"/>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175"/>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175"/>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175"/>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175"/>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175"/>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175"/>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175"/>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75"/>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175"/>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175"/>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175"/>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175"/>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175"/>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175"/>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175"/>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175"/>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45" name="Google Shape;945;p175"/>
          <p:cNvGrpSpPr/>
          <p:nvPr/>
        </p:nvGrpSpPr>
        <p:grpSpPr>
          <a:xfrm>
            <a:off x="-13500" y="6007500"/>
            <a:ext cx="12219000" cy="664200"/>
            <a:chOff x="-13500" y="6236050"/>
            <a:chExt cx="12219000" cy="664200"/>
          </a:xfrm>
        </p:grpSpPr>
        <p:sp>
          <p:nvSpPr>
            <p:cNvPr id="946" name="Google Shape;946;p17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47" name="Google Shape;947;p17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48" name="Google Shape;948;p17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949" name="Shape 949"/>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950" name="Shape 950"/>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951" name="Shape 951"/>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952" name="Shape 952"/>
        <p:cNvGrpSpPr/>
        <p:nvPr/>
      </p:nvGrpSpPr>
      <p:grpSpPr>
        <a:xfrm>
          <a:off x="0" y="0"/>
          <a:ext cx="0" cy="0"/>
          <a:chOff x="0" y="0"/>
          <a:chExt cx="0" cy="0"/>
        </a:xfrm>
      </p:grpSpPr>
      <p:sp>
        <p:nvSpPr>
          <p:cNvPr id="953" name="Google Shape;953;p179"/>
          <p:cNvSpPr/>
          <p:nvPr>
            <p:ph idx="2" type="pic"/>
          </p:nvPr>
        </p:nvSpPr>
        <p:spPr>
          <a:xfrm>
            <a:off x="0" y="-1"/>
            <a:ext cx="12192000" cy="4580400"/>
          </a:xfrm>
          <a:prstGeom prst="rect">
            <a:avLst/>
          </a:prstGeom>
          <a:solidFill>
            <a:srgbClr val="F2F2F2"/>
          </a:solidFill>
          <a:ln>
            <a:noFill/>
          </a:ln>
        </p:spPr>
      </p:sp>
      <p:grpSp>
        <p:nvGrpSpPr>
          <p:cNvPr id="954" name="Google Shape;954;p179"/>
          <p:cNvGrpSpPr/>
          <p:nvPr/>
        </p:nvGrpSpPr>
        <p:grpSpPr>
          <a:xfrm>
            <a:off x="90" y="6775681"/>
            <a:ext cx="12192148" cy="82352"/>
            <a:chOff x="1063925" y="1155200"/>
            <a:chExt cx="10673333" cy="88200"/>
          </a:xfrm>
        </p:grpSpPr>
        <p:sp>
          <p:nvSpPr>
            <p:cNvPr id="955" name="Google Shape;955;p17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17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17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58" name="Google Shape;958;p17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959" name="Shape 959"/>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60" name="Shape 960"/>
        <p:cNvGrpSpPr/>
        <p:nvPr/>
      </p:nvGrpSpPr>
      <p:grpSpPr>
        <a:xfrm>
          <a:off x="0" y="0"/>
          <a:ext cx="0" cy="0"/>
          <a:chOff x="0" y="0"/>
          <a:chExt cx="0" cy="0"/>
        </a:xfrm>
      </p:grpSpPr>
      <p:sp>
        <p:nvSpPr>
          <p:cNvPr id="961" name="Google Shape;961;p181"/>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962" name="Shape 962"/>
        <p:cNvGrpSpPr/>
        <p:nvPr/>
      </p:nvGrpSpPr>
      <p:grpSpPr>
        <a:xfrm>
          <a:off x="0" y="0"/>
          <a:ext cx="0" cy="0"/>
          <a:chOff x="0" y="0"/>
          <a:chExt cx="0" cy="0"/>
        </a:xfrm>
      </p:grpSpPr>
      <p:sp>
        <p:nvSpPr>
          <p:cNvPr id="963" name="Google Shape;963;p182"/>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4" name="Google Shape;964;p182"/>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965" name="Google Shape;965;p182"/>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966" name="Google Shape;966;p182"/>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967" name="Google Shape;967;p182"/>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968" name="Google Shape;968;p182"/>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969" name="Google Shape;969;p182"/>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970" name="Google Shape;970;p182"/>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971" name="Google Shape;971;p182"/>
          <p:cNvGrpSpPr/>
          <p:nvPr/>
        </p:nvGrpSpPr>
        <p:grpSpPr>
          <a:xfrm>
            <a:off x="5779254" y="186836"/>
            <a:ext cx="633488" cy="137100"/>
            <a:chOff x="5655129" y="211061"/>
            <a:chExt cx="633488" cy="137100"/>
          </a:xfrm>
        </p:grpSpPr>
        <p:sp>
          <p:nvSpPr>
            <p:cNvPr id="972" name="Google Shape;972;p18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73" name="Google Shape;973;p18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74" name="Google Shape;974;p18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75" name="Google Shape;975;p182"/>
          <p:cNvGrpSpPr/>
          <p:nvPr/>
        </p:nvGrpSpPr>
        <p:grpSpPr>
          <a:xfrm>
            <a:off x="90" y="6775681"/>
            <a:ext cx="12192148" cy="82352"/>
            <a:chOff x="1063925" y="1155200"/>
            <a:chExt cx="10673333" cy="88200"/>
          </a:xfrm>
        </p:grpSpPr>
        <p:sp>
          <p:nvSpPr>
            <p:cNvPr id="976" name="Google Shape;976;p18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18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18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79" name="Google Shape;979;p18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95" name="Shape 95"/>
        <p:cNvGrpSpPr/>
        <p:nvPr/>
      </p:nvGrpSpPr>
      <p:grpSpPr>
        <a:xfrm>
          <a:off x="0" y="0"/>
          <a:ext cx="0" cy="0"/>
          <a:chOff x="0" y="0"/>
          <a:chExt cx="0" cy="0"/>
        </a:xfrm>
      </p:grpSpPr>
      <p:pic>
        <p:nvPicPr>
          <p:cNvPr id="96" name="Google Shape;96;p15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7" name="Google Shape;97;p15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98" name="Google Shape;98;p156"/>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9" name="Google Shape;99;p156"/>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980" name="Shape 980"/>
        <p:cNvGrpSpPr/>
        <p:nvPr/>
      </p:nvGrpSpPr>
      <p:grpSpPr>
        <a:xfrm>
          <a:off x="0" y="0"/>
          <a:ext cx="0" cy="0"/>
          <a:chOff x="0" y="0"/>
          <a:chExt cx="0" cy="0"/>
        </a:xfrm>
      </p:grpSpPr>
      <p:sp>
        <p:nvSpPr>
          <p:cNvPr id="981" name="Google Shape;981;p183"/>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982" name="Google Shape;982;p183"/>
          <p:cNvGrpSpPr/>
          <p:nvPr/>
        </p:nvGrpSpPr>
        <p:grpSpPr>
          <a:xfrm>
            <a:off x="5779254" y="186836"/>
            <a:ext cx="633488" cy="137100"/>
            <a:chOff x="5655129" y="211061"/>
            <a:chExt cx="633488" cy="137100"/>
          </a:xfrm>
        </p:grpSpPr>
        <p:sp>
          <p:nvSpPr>
            <p:cNvPr id="983" name="Google Shape;983;p18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84" name="Google Shape;984;p18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85" name="Google Shape;985;p18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86" name="Google Shape;986;p183"/>
          <p:cNvGrpSpPr/>
          <p:nvPr/>
        </p:nvGrpSpPr>
        <p:grpSpPr>
          <a:xfrm>
            <a:off x="90" y="6775681"/>
            <a:ext cx="12192148" cy="82352"/>
            <a:chOff x="1063925" y="1155200"/>
            <a:chExt cx="10673333" cy="88200"/>
          </a:xfrm>
        </p:grpSpPr>
        <p:sp>
          <p:nvSpPr>
            <p:cNvPr id="987" name="Google Shape;987;p18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18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18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90" name="Google Shape;990;p18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991" name="Shape 991"/>
        <p:cNvGrpSpPr/>
        <p:nvPr/>
      </p:nvGrpSpPr>
      <p:grpSpPr>
        <a:xfrm>
          <a:off x="0" y="0"/>
          <a:ext cx="0" cy="0"/>
          <a:chOff x="0" y="0"/>
          <a:chExt cx="0" cy="0"/>
        </a:xfrm>
      </p:grpSpPr>
      <p:sp>
        <p:nvSpPr>
          <p:cNvPr id="992" name="Google Shape;992;p184"/>
          <p:cNvSpPr/>
          <p:nvPr>
            <p:ph idx="2" type="pic"/>
          </p:nvPr>
        </p:nvSpPr>
        <p:spPr>
          <a:xfrm>
            <a:off x="905523" y="1523993"/>
            <a:ext cx="2769600" cy="4508100"/>
          </a:xfrm>
          <a:prstGeom prst="rect">
            <a:avLst/>
          </a:prstGeom>
          <a:solidFill>
            <a:srgbClr val="F2F2F2"/>
          </a:solidFill>
          <a:ln>
            <a:noFill/>
          </a:ln>
        </p:spPr>
      </p:sp>
      <p:sp>
        <p:nvSpPr>
          <p:cNvPr id="993" name="Google Shape;993;p184"/>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994" name="Google Shape;994;p184"/>
          <p:cNvGrpSpPr/>
          <p:nvPr/>
        </p:nvGrpSpPr>
        <p:grpSpPr>
          <a:xfrm>
            <a:off x="5779254" y="186836"/>
            <a:ext cx="633488" cy="137100"/>
            <a:chOff x="5655129" y="211061"/>
            <a:chExt cx="633488" cy="137100"/>
          </a:xfrm>
        </p:grpSpPr>
        <p:sp>
          <p:nvSpPr>
            <p:cNvPr id="995" name="Google Shape;995;p18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96" name="Google Shape;996;p18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97" name="Google Shape;997;p18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98" name="Google Shape;998;p184"/>
          <p:cNvGrpSpPr/>
          <p:nvPr/>
        </p:nvGrpSpPr>
        <p:grpSpPr>
          <a:xfrm>
            <a:off x="90" y="6775681"/>
            <a:ext cx="12192148" cy="82352"/>
            <a:chOff x="1063925" y="1155200"/>
            <a:chExt cx="10673333" cy="88200"/>
          </a:xfrm>
        </p:grpSpPr>
        <p:sp>
          <p:nvSpPr>
            <p:cNvPr id="999" name="Google Shape;999;p18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18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18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02" name="Google Shape;1002;p18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1003" name="Shape 1003"/>
        <p:cNvGrpSpPr/>
        <p:nvPr/>
      </p:nvGrpSpPr>
      <p:grpSpPr>
        <a:xfrm>
          <a:off x="0" y="0"/>
          <a:ext cx="0" cy="0"/>
          <a:chOff x="0" y="0"/>
          <a:chExt cx="0" cy="0"/>
        </a:xfrm>
      </p:grpSpPr>
      <p:sp>
        <p:nvSpPr>
          <p:cNvPr id="1004" name="Google Shape;1004;p18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005" name="Google Shape;1005;p185"/>
          <p:cNvGrpSpPr/>
          <p:nvPr/>
        </p:nvGrpSpPr>
        <p:grpSpPr>
          <a:xfrm>
            <a:off x="5779254" y="186836"/>
            <a:ext cx="633488" cy="137100"/>
            <a:chOff x="5655129" y="211061"/>
            <a:chExt cx="633488" cy="137100"/>
          </a:xfrm>
        </p:grpSpPr>
        <p:sp>
          <p:nvSpPr>
            <p:cNvPr id="1006" name="Google Shape;1006;p18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07" name="Google Shape;1007;p18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08" name="Google Shape;1008;p18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09" name="Google Shape;1009;p185"/>
          <p:cNvGrpSpPr/>
          <p:nvPr/>
        </p:nvGrpSpPr>
        <p:grpSpPr>
          <a:xfrm>
            <a:off x="90" y="6775681"/>
            <a:ext cx="12192148" cy="82352"/>
            <a:chOff x="1063925" y="1155200"/>
            <a:chExt cx="10673333" cy="88200"/>
          </a:xfrm>
        </p:grpSpPr>
        <p:sp>
          <p:nvSpPr>
            <p:cNvPr id="1010" name="Google Shape;1010;p18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18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18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13" name="Google Shape;1013;p18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1014" name="Shape 1014"/>
        <p:cNvGrpSpPr/>
        <p:nvPr/>
      </p:nvGrpSpPr>
      <p:grpSpPr>
        <a:xfrm>
          <a:off x="0" y="0"/>
          <a:ext cx="0" cy="0"/>
          <a:chOff x="0" y="0"/>
          <a:chExt cx="0" cy="0"/>
        </a:xfrm>
      </p:grpSpPr>
      <p:grpSp>
        <p:nvGrpSpPr>
          <p:cNvPr id="1015" name="Google Shape;1015;p186"/>
          <p:cNvGrpSpPr/>
          <p:nvPr/>
        </p:nvGrpSpPr>
        <p:grpSpPr>
          <a:xfrm>
            <a:off x="8908567" y="1442601"/>
            <a:ext cx="2607927" cy="4867617"/>
            <a:chOff x="3501573" y="3178068"/>
            <a:chExt cx="1341043" cy="2738771"/>
          </a:xfrm>
        </p:grpSpPr>
        <p:sp>
          <p:nvSpPr>
            <p:cNvPr id="1016" name="Google Shape;1016;p186"/>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17" name="Google Shape;1017;p186"/>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18" name="Google Shape;1018;p186"/>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19" name="Google Shape;1019;p186"/>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0" name="Google Shape;1020;p186"/>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1" name="Google Shape;1021;p186"/>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1022" name="Google Shape;1022;p186"/>
            <p:cNvGrpSpPr/>
            <p:nvPr/>
          </p:nvGrpSpPr>
          <p:grpSpPr>
            <a:xfrm>
              <a:off x="4092679" y="5635777"/>
              <a:ext cx="164577" cy="172999"/>
              <a:chOff x="6772303" y="6038214"/>
              <a:chExt cx="140700" cy="147900"/>
            </a:xfrm>
          </p:grpSpPr>
          <p:sp>
            <p:nvSpPr>
              <p:cNvPr id="1023" name="Google Shape;1023;p186"/>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24" name="Google Shape;1024;p186"/>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025" name="Google Shape;1025;p186"/>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026" name="Google Shape;1026;p186"/>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27" name="Google Shape;1027;p186"/>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028" name="Google Shape;1028;p18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29" name="Google Shape;1029;p186"/>
          <p:cNvSpPr/>
          <p:nvPr>
            <p:ph idx="2" type="pic"/>
          </p:nvPr>
        </p:nvSpPr>
        <p:spPr>
          <a:xfrm>
            <a:off x="9175736" y="2152874"/>
            <a:ext cx="2168700" cy="3501300"/>
          </a:xfrm>
          <a:prstGeom prst="rect">
            <a:avLst/>
          </a:prstGeom>
          <a:solidFill>
            <a:srgbClr val="F2F2F2"/>
          </a:solidFill>
          <a:ln>
            <a:noFill/>
          </a:ln>
        </p:spPr>
      </p:sp>
      <p:grpSp>
        <p:nvGrpSpPr>
          <p:cNvPr id="1030" name="Google Shape;1030;p186"/>
          <p:cNvGrpSpPr/>
          <p:nvPr/>
        </p:nvGrpSpPr>
        <p:grpSpPr>
          <a:xfrm>
            <a:off x="5779254" y="186836"/>
            <a:ext cx="633488" cy="137100"/>
            <a:chOff x="5655129" y="211061"/>
            <a:chExt cx="633488" cy="137100"/>
          </a:xfrm>
        </p:grpSpPr>
        <p:sp>
          <p:nvSpPr>
            <p:cNvPr id="1031" name="Google Shape;1031;p18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32" name="Google Shape;1032;p18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33" name="Google Shape;1033;p18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34" name="Google Shape;1034;p186"/>
          <p:cNvGrpSpPr/>
          <p:nvPr/>
        </p:nvGrpSpPr>
        <p:grpSpPr>
          <a:xfrm>
            <a:off x="90" y="6775681"/>
            <a:ext cx="12192148" cy="82352"/>
            <a:chOff x="1063925" y="1155200"/>
            <a:chExt cx="10673333" cy="88200"/>
          </a:xfrm>
        </p:grpSpPr>
        <p:sp>
          <p:nvSpPr>
            <p:cNvPr id="1035" name="Google Shape;1035;p18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8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8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38" name="Google Shape;1038;p18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1039" name="Shape 1039"/>
        <p:cNvGrpSpPr/>
        <p:nvPr/>
      </p:nvGrpSpPr>
      <p:grpSpPr>
        <a:xfrm>
          <a:off x="0" y="0"/>
          <a:ext cx="0" cy="0"/>
          <a:chOff x="0" y="0"/>
          <a:chExt cx="0" cy="0"/>
        </a:xfrm>
      </p:grpSpPr>
      <p:sp>
        <p:nvSpPr>
          <p:cNvPr id="1040" name="Google Shape;1040;p187"/>
          <p:cNvSpPr/>
          <p:nvPr>
            <p:ph idx="2" type="pic"/>
          </p:nvPr>
        </p:nvSpPr>
        <p:spPr>
          <a:xfrm>
            <a:off x="0" y="1277783"/>
            <a:ext cx="4204500" cy="4328100"/>
          </a:xfrm>
          <a:prstGeom prst="rect">
            <a:avLst/>
          </a:prstGeom>
          <a:solidFill>
            <a:srgbClr val="F2F2F2"/>
          </a:solidFill>
          <a:ln>
            <a:noFill/>
          </a:ln>
        </p:spPr>
      </p:sp>
      <p:sp>
        <p:nvSpPr>
          <p:cNvPr id="1041" name="Google Shape;1041;p187"/>
          <p:cNvSpPr/>
          <p:nvPr>
            <p:ph idx="3" type="pic"/>
          </p:nvPr>
        </p:nvSpPr>
        <p:spPr>
          <a:xfrm>
            <a:off x="8002512" y="1272138"/>
            <a:ext cx="4194900" cy="4333500"/>
          </a:xfrm>
          <a:prstGeom prst="rect">
            <a:avLst/>
          </a:prstGeom>
          <a:solidFill>
            <a:srgbClr val="F2F2F2"/>
          </a:solidFill>
          <a:ln>
            <a:noFill/>
          </a:ln>
        </p:spPr>
      </p:sp>
      <p:grpSp>
        <p:nvGrpSpPr>
          <p:cNvPr id="1042" name="Google Shape;1042;p187"/>
          <p:cNvGrpSpPr/>
          <p:nvPr/>
        </p:nvGrpSpPr>
        <p:grpSpPr>
          <a:xfrm>
            <a:off x="5779254" y="186836"/>
            <a:ext cx="633488" cy="137100"/>
            <a:chOff x="5655129" y="211061"/>
            <a:chExt cx="633488" cy="137100"/>
          </a:xfrm>
        </p:grpSpPr>
        <p:sp>
          <p:nvSpPr>
            <p:cNvPr id="1043" name="Google Shape;1043;p18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44" name="Google Shape;1044;p18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45" name="Google Shape;1045;p18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46" name="Google Shape;1046;p187"/>
          <p:cNvGrpSpPr/>
          <p:nvPr/>
        </p:nvGrpSpPr>
        <p:grpSpPr>
          <a:xfrm>
            <a:off x="90" y="6775681"/>
            <a:ext cx="12192148" cy="82352"/>
            <a:chOff x="1063925" y="1155200"/>
            <a:chExt cx="10673333" cy="88200"/>
          </a:xfrm>
        </p:grpSpPr>
        <p:sp>
          <p:nvSpPr>
            <p:cNvPr id="1047" name="Google Shape;1047;p18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18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8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50" name="Google Shape;1050;p18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1051" name="Shape 1051"/>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1052" name="Shape 1052"/>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053" name="Shape 1053"/>
        <p:cNvGrpSpPr/>
        <p:nvPr/>
      </p:nvGrpSpPr>
      <p:grpSpPr>
        <a:xfrm>
          <a:off x="0" y="0"/>
          <a:ext cx="0" cy="0"/>
          <a:chOff x="0" y="0"/>
          <a:chExt cx="0" cy="0"/>
        </a:xfrm>
      </p:grpSpPr>
      <p:sp>
        <p:nvSpPr>
          <p:cNvPr id="1054" name="Google Shape;1054;p190"/>
          <p:cNvSpPr/>
          <p:nvPr>
            <p:ph idx="2" type="pic"/>
          </p:nvPr>
        </p:nvSpPr>
        <p:spPr>
          <a:xfrm>
            <a:off x="0" y="0"/>
            <a:ext cx="5754900" cy="6858000"/>
          </a:xfrm>
          <a:prstGeom prst="rect">
            <a:avLst/>
          </a:prstGeom>
          <a:solidFill>
            <a:srgbClr val="F2F2F2"/>
          </a:solidFill>
          <a:ln>
            <a:noFill/>
          </a:ln>
        </p:spPr>
      </p:sp>
      <p:grpSp>
        <p:nvGrpSpPr>
          <p:cNvPr id="1055" name="Google Shape;1055;p190"/>
          <p:cNvGrpSpPr/>
          <p:nvPr/>
        </p:nvGrpSpPr>
        <p:grpSpPr>
          <a:xfrm>
            <a:off x="90" y="6775681"/>
            <a:ext cx="12192148" cy="82352"/>
            <a:chOff x="1063925" y="1155200"/>
            <a:chExt cx="10673333" cy="88200"/>
          </a:xfrm>
        </p:grpSpPr>
        <p:sp>
          <p:nvSpPr>
            <p:cNvPr id="1056" name="Google Shape;1056;p19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9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9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59" name="Google Shape;1059;p19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060" name="Shape 1060"/>
        <p:cNvGrpSpPr/>
        <p:nvPr/>
      </p:nvGrpSpPr>
      <p:grpSpPr>
        <a:xfrm>
          <a:off x="0" y="0"/>
          <a:ext cx="0" cy="0"/>
          <a:chOff x="0" y="0"/>
          <a:chExt cx="0" cy="0"/>
        </a:xfrm>
      </p:grpSpPr>
      <p:sp>
        <p:nvSpPr>
          <p:cNvPr id="1061" name="Google Shape;1061;p191"/>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62" name="Google Shape;1062;p191"/>
          <p:cNvSpPr/>
          <p:nvPr>
            <p:ph idx="2" type="pic"/>
          </p:nvPr>
        </p:nvSpPr>
        <p:spPr>
          <a:xfrm>
            <a:off x="1" y="2"/>
            <a:ext cx="7190400" cy="6858000"/>
          </a:xfrm>
          <a:prstGeom prst="rect">
            <a:avLst/>
          </a:prstGeom>
          <a:solidFill>
            <a:srgbClr val="F2F2F2"/>
          </a:solidFill>
          <a:ln>
            <a:noFill/>
          </a:ln>
        </p:spPr>
      </p:sp>
      <p:grpSp>
        <p:nvGrpSpPr>
          <p:cNvPr id="1063" name="Google Shape;1063;p191"/>
          <p:cNvGrpSpPr/>
          <p:nvPr/>
        </p:nvGrpSpPr>
        <p:grpSpPr>
          <a:xfrm>
            <a:off x="90" y="6775681"/>
            <a:ext cx="12192148" cy="82352"/>
            <a:chOff x="1063925" y="1155200"/>
            <a:chExt cx="10673333" cy="88200"/>
          </a:xfrm>
        </p:grpSpPr>
        <p:sp>
          <p:nvSpPr>
            <p:cNvPr id="1064" name="Google Shape;1064;p19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9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9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67" name="Google Shape;1067;p19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1068" name="Shape 1068"/>
        <p:cNvGrpSpPr/>
        <p:nvPr/>
      </p:nvGrpSpPr>
      <p:grpSpPr>
        <a:xfrm>
          <a:off x="0" y="0"/>
          <a:ext cx="0" cy="0"/>
          <a:chOff x="0" y="0"/>
          <a:chExt cx="0" cy="0"/>
        </a:xfrm>
      </p:grpSpPr>
      <p:sp>
        <p:nvSpPr>
          <p:cNvPr id="1069" name="Google Shape;1069;p192"/>
          <p:cNvSpPr/>
          <p:nvPr>
            <p:ph idx="2" type="pic"/>
          </p:nvPr>
        </p:nvSpPr>
        <p:spPr>
          <a:xfrm>
            <a:off x="143339" y="144391"/>
            <a:ext cx="11905200" cy="5160900"/>
          </a:xfrm>
          <a:prstGeom prst="rect">
            <a:avLst/>
          </a:prstGeom>
          <a:solidFill>
            <a:srgbClr val="F2F2F2"/>
          </a:solidFill>
          <a:ln>
            <a:noFill/>
          </a:ln>
        </p:spPr>
      </p:sp>
      <p:sp>
        <p:nvSpPr>
          <p:cNvPr id="1070" name="Google Shape;1070;p192"/>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1071" name="Google Shape;1071;p192"/>
          <p:cNvGrpSpPr/>
          <p:nvPr/>
        </p:nvGrpSpPr>
        <p:grpSpPr>
          <a:xfrm>
            <a:off x="90" y="6775681"/>
            <a:ext cx="12192148" cy="82352"/>
            <a:chOff x="1063925" y="1155200"/>
            <a:chExt cx="10673333" cy="88200"/>
          </a:xfrm>
        </p:grpSpPr>
        <p:sp>
          <p:nvSpPr>
            <p:cNvPr id="1072" name="Google Shape;1072;p19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9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9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0" name="Shape 100"/>
        <p:cNvGrpSpPr/>
        <p:nvPr/>
      </p:nvGrpSpPr>
      <p:grpSpPr>
        <a:xfrm>
          <a:off x="0" y="0"/>
          <a:ext cx="0" cy="0"/>
          <a:chOff x="0" y="0"/>
          <a:chExt cx="0" cy="0"/>
        </a:xfrm>
      </p:grpSpPr>
      <p:sp>
        <p:nvSpPr>
          <p:cNvPr id="101" name="Google Shape;101;p157"/>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02" name="Google Shape;102;p157"/>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103" name="Google Shape;103;p157"/>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04" name="Google Shape;104;p157"/>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105" name="Google Shape;105;p157"/>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5"/>
              <a:buFont typeface="Arial"/>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106" name="Google Shape;106;p157"/>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7" name="Google Shape;107;p157"/>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1075" name="Shape 1075"/>
        <p:cNvGrpSpPr/>
        <p:nvPr/>
      </p:nvGrpSpPr>
      <p:grpSpPr>
        <a:xfrm>
          <a:off x="0" y="0"/>
          <a:ext cx="0" cy="0"/>
          <a:chOff x="0" y="0"/>
          <a:chExt cx="0" cy="0"/>
        </a:xfrm>
      </p:grpSpPr>
      <p:sp>
        <p:nvSpPr>
          <p:cNvPr id="1076" name="Google Shape;1076;p193"/>
          <p:cNvSpPr/>
          <p:nvPr>
            <p:ph idx="2" type="pic"/>
          </p:nvPr>
        </p:nvSpPr>
        <p:spPr>
          <a:xfrm>
            <a:off x="8381999" y="1531249"/>
            <a:ext cx="3200400" cy="4572000"/>
          </a:xfrm>
          <a:prstGeom prst="rect">
            <a:avLst/>
          </a:prstGeom>
          <a:solidFill>
            <a:srgbClr val="F2F2F2"/>
          </a:solidFill>
          <a:ln>
            <a:noFill/>
          </a:ln>
        </p:spPr>
      </p:sp>
      <p:sp>
        <p:nvSpPr>
          <p:cNvPr id="1077" name="Google Shape;1077;p19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78" name="Google Shape;1078;p193"/>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1079" name="Google Shape;1079;p193"/>
          <p:cNvGrpSpPr/>
          <p:nvPr/>
        </p:nvGrpSpPr>
        <p:grpSpPr>
          <a:xfrm>
            <a:off x="5779254" y="186836"/>
            <a:ext cx="633488" cy="137100"/>
            <a:chOff x="5655129" y="211061"/>
            <a:chExt cx="633488" cy="137100"/>
          </a:xfrm>
        </p:grpSpPr>
        <p:sp>
          <p:nvSpPr>
            <p:cNvPr id="1080" name="Google Shape;1080;p19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81" name="Google Shape;1081;p19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82" name="Google Shape;1082;p19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83" name="Google Shape;1083;p193"/>
          <p:cNvGrpSpPr/>
          <p:nvPr/>
        </p:nvGrpSpPr>
        <p:grpSpPr>
          <a:xfrm>
            <a:off x="90" y="6775681"/>
            <a:ext cx="12192148" cy="82352"/>
            <a:chOff x="1063925" y="1155200"/>
            <a:chExt cx="10673333" cy="88200"/>
          </a:xfrm>
        </p:grpSpPr>
        <p:sp>
          <p:nvSpPr>
            <p:cNvPr id="1084" name="Google Shape;1084;p19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9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9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87" name="Google Shape;1087;p19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1088" name="Shape 1088"/>
        <p:cNvGrpSpPr/>
        <p:nvPr/>
      </p:nvGrpSpPr>
      <p:grpSpPr>
        <a:xfrm>
          <a:off x="0" y="0"/>
          <a:ext cx="0" cy="0"/>
          <a:chOff x="0" y="0"/>
          <a:chExt cx="0" cy="0"/>
        </a:xfrm>
      </p:grpSpPr>
      <p:sp>
        <p:nvSpPr>
          <p:cNvPr id="1089" name="Google Shape;1089;p194"/>
          <p:cNvSpPr/>
          <p:nvPr>
            <p:ph idx="2" type="pic"/>
          </p:nvPr>
        </p:nvSpPr>
        <p:spPr>
          <a:xfrm>
            <a:off x="504825" y="1332216"/>
            <a:ext cx="11182500" cy="3573300"/>
          </a:xfrm>
          <a:prstGeom prst="rect">
            <a:avLst/>
          </a:prstGeom>
          <a:solidFill>
            <a:srgbClr val="F2F2F2"/>
          </a:solidFill>
          <a:ln>
            <a:noFill/>
          </a:ln>
        </p:spPr>
      </p:sp>
      <p:sp>
        <p:nvSpPr>
          <p:cNvPr id="1090" name="Google Shape;1090;p194"/>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091" name="Google Shape;1091;p194"/>
          <p:cNvGrpSpPr/>
          <p:nvPr/>
        </p:nvGrpSpPr>
        <p:grpSpPr>
          <a:xfrm>
            <a:off x="5779254" y="186836"/>
            <a:ext cx="633488" cy="137100"/>
            <a:chOff x="5655129" y="211061"/>
            <a:chExt cx="633488" cy="137100"/>
          </a:xfrm>
        </p:grpSpPr>
        <p:sp>
          <p:nvSpPr>
            <p:cNvPr id="1092" name="Google Shape;1092;p19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93" name="Google Shape;1093;p19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94" name="Google Shape;1094;p19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95" name="Google Shape;1095;p194"/>
          <p:cNvGrpSpPr/>
          <p:nvPr/>
        </p:nvGrpSpPr>
        <p:grpSpPr>
          <a:xfrm>
            <a:off x="90" y="6775681"/>
            <a:ext cx="12192148" cy="82352"/>
            <a:chOff x="1063925" y="1155200"/>
            <a:chExt cx="10673333" cy="88200"/>
          </a:xfrm>
        </p:grpSpPr>
        <p:sp>
          <p:nvSpPr>
            <p:cNvPr id="1096" name="Google Shape;1096;p19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9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9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99" name="Google Shape;1099;p19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0" name="Shape 1100"/>
        <p:cNvGrpSpPr/>
        <p:nvPr/>
      </p:nvGrpSpPr>
      <p:grpSpPr>
        <a:xfrm>
          <a:off x="0" y="0"/>
          <a:ext cx="0" cy="0"/>
          <a:chOff x="0" y="0"/>
          <a:chExt cx="0" cy="0"/>
        </a:xfrm>
      </p:grpSpPr>
      <p:grpSp>
        <p:nvGrpSpPr>
          <p:cNvPr id="1101" name="Google Shape;1101;p195"/>
          <p:cNvGrpSpPr/>
          <p:nvPr/>
        </p:nvGrpSpPr>
        <p:grpSpPr>
          <a:xfrm>
            <a:off x="5779254" y="186836"/>
            <a:ext cx="633488" cy="137100"/>
            <a:chOff x="5655129" y="211061"/>
            <a:chExt cx="633488" cy="137100"/>
          </a:xfrm>
        </p:grpSpPr>
        <p:sp>
          <p:nvSpPr>
            <p:cNvPr id="1102" name="Google Shape;1102;p19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103" name="Google Shape;1103;p19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104" name="Google Shape;1104;p19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105" name="Google Shape;1105;p195"/>
          <p:cNvGrpSpPr/>
          <p:nvPr/>
        </p:nvGrpSpPr>
        <p:grpSpPr>
          <a:xfrm>
            <a:off x="90" y="6775681"/>
            <a:ext cx="12192148" cy="82352"/>
            <a:chOff x="1063925" y="1155200"/>
            <a:chExt cx="10673333" cy="88200"/>
          </a:xfrm>
        </p:grpSpPr>
        <p:sp>
          <p:nvSpPr>
            <p:cNvPr id="1106" name="Google Shape;1106;p19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9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9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09" name="Google Shape;1109;p19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10" name="Shape 1110"/>
        <p:cNvGrpSpPr/>
        <p:nvPr/>
      </p:nvGrpSpPr>
      <p:grpSpPr>
        <a:xfrm>
          <a:off x="0" y="0"/>
          <a:ext cx="0" cy="0"/>
          <a:chOff x="0" y="0"/>
          <a:chExt cx="0" cy="0"/>
        </a:xfrm>
      </p:grpSpPr>
      <p:sp>
        <p:nvSpPr>
          <p:cNvPr id="1111" name="Google Shape;1111;p196"/>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96"/>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113" name="Google Shape;1113;p196"/>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114" name="Google Shape;1114;p196"/>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115" name="Google Shape;1115;p19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116" name="Google Shape;1116;p196"/>
          <p:cNvGrpSpPr/>
          <p:nvPr/>
        </p:nvGrpSpPr>
        <p:grpSpPr>
          <a:xfrm>
            <a:off x="90" y="6775681"/>
            <a:ext cx="12192148" cy="82352"/>
            <a:chOff x="1063925" y="1155200"/>
            <a:chExt cx="10673333" cy="88200"/>
          </a:xfrm>
        </p:grpSpPr>
        <p:sp>
          <p:nvSpPr>
            <p:cNvPr id="1117" name="Google Shape;1117;p19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9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9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20" name="Google Shape;1120;p19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121" name="Shape 1121"/>
        <p:cNvGrpSpPr/>
        <p:nvPr/>
      </p:nvGrpSpPr>
      <p:grpSpPr>
        <a:xfrm>
          <a:off x="0" y="0"/>
          <a:ext cx="0" cy="0"/>
          <a:chOff x="0" y="0"/>
          <a:chExt cx="0" cy="0"/>
        </a:xfrm>
      </p:grpSpPr>
      <p:grpSp>
        <p:nvGrpSpPr>
          <p:cNvPr id="1122" name="Google Shape;1122;p197"/>
          <p:cNvGrpSpPr/>
          <p:nvPr/>
        </p:nvGrpSpPr>
        <p:grpSpPr>
          <a:xfrm>
            <a:off x="90" y="6775681"/>
            <a:ext cx="12192148" cy="82352"/>
            <a:chOff x="1063925" y="1155200"/>
            <a:chExt cx="10673333" cy="88200"/>
          </a:xfrm>
        </p:grpSpPr>
        <p:sp>
          <p:nvSpPr>
            <p:cNvPr id="1123" name="Google Shape;1123;p19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9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9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126" name="Shape 1126"/>
        <p:cNvGrpSpPr/>
        <p:nvPr/>
      </p:nvGrpSpPr>
      <p:grpSpPr>
        <a:xfrm>
          <a:off x="0" y="0"/>
          <a:ext cx="0" cy="0"/>
          <a:chOff x="0" y="0"/>
          <a:chExt cx="0" cy="0"/>
        </a:xfrm>
      </p:grpSpPr>
      <p:sp>
        <p:nvSpPr>
          <p:cNvPr id="1127" name="Google Shape;1127;p198"/>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98"/>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129" name="Google Shape;1129;p198"/>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130" name="Google Shape;1130;p198"/>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131" name="Google Shape;1131;p198"/>
          <p:cNvGrpSpPr/>
          <p:nvPr/>
        </p:nvGrpSpPr>
        <p:grpSpPr>
          <a:xfrm>
            <a:off x="973317" y="1320804"/>
            <a:ext cx="1813399" cy="60602"/>
            <a:chOff x="1063925" y="1155200"/>
            <a:chExt cx="10673333" cy="88200"/>
          </a:xfrm>
        </p:grpSpPr>
        <p:sp>
          <p:nvSpPr>
            <p:cNvPr id="1132" name="Google Shape;1132;p19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9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9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08" name="Shape 108"/>
        <p:cNvGrpSpPr/>
        <p:nvPr/>
      </p:nvGrpSpPr>
      <p:grpSpPr>
        <a:xfrm>
          <a:off x="0" y="0"/>
          <a:ext cx="0" cy="0"/>
          <a:chOff x="0" y="0"/>
          <a:chExt cx="0" cy="0"/>
        </a:xfrm>
      </p:grpSpPr>
      <p:sp>
        <p:nvSpPr>
          <p:cNvPr id="109" name="Google Shape;109;p158"/>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10" name="Google Shape;110;p158"/>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p158"/>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12" name="Shape 112"/>
        <p:cNvGrpSpPr/>
        <p:nvPr/>
      </p:nvGrpSpPr>
      <p:grpSpPr>
        <a:xfrm>
          <a:off x="0" y="0"/>
          <a:ext cx="0" cy="0"/>
          <a:chOff x="0" y="0"/>
          <a:chExt cx="0" cy="0"/>
        </a:xfrm>
      </p:grpSpPr>
      <p:sp>
        <p:nvSpPr>
          <p:cNvPr id="113" name="Google Shape;113;p159"/>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114" name="Google Shape;114;p159"/>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800"/>
              <a:buFont typeface="Quattrocento Sans"/>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15" name="Google Shape;115;p159"/>
          <p:cNvPicPr preferRelativeResize="0"/>
          <p:nvPr/>
        </p:nvPicPr>
        <p:blipFill rotWithShape="1">
          <a:blip r:embed="rId2">
            <a:alphaModFix/>
          </a:blip>
          <a:srcRect b="0" l="0" r="0" t="0"/>
          <a:stretch/>
        </p:blipFill>
        <p:spPr>
          <a:xfrm>
            <a:off x="10610274" y="6366663"/>
            <a:ext cx="1495127" cy="401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60"/>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8" name="Google Shape;118;p16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9" name="Google Shape;119;p16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0" name="Google Shape;120;p16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16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16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4" name="Google Shape;124;p16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25" name="Shape 125"/>
        <p:cNvGrpSpPr/>
        <p:nvPr/>
      </p:nvGrpSpPr>
      <p:grpSpPr>
        <a:xfrm>
          <a:off x="0" y="0"/>
          <a:ext cx="0" cy="0"/>
          <a:chOff x="0" y="0"/>
          <a:chExt cx="0" cy="0"/>
        </a:xfrm>
      </p:grpSpPr>
      <p:pic>
        <p:nvPicPr>
          <p:cNvPr id="126" name="Google Shape;126;p162"/>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127" name="Google Shape;127;p162"/>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25" name="Shape 25"/>
        <p:cNvGrpSpPr/>
        <p:nvPr/>
      </p:nvGrpSpPr>
      <p:grpSpPr>
        <a:xfrm>
          <a:off x="0" y="0"/>
          <a:ext cx="0" cy="0"/>
          <a:chOff x="0" y="0"/>
          <a:chExt cx="0" cy="0"/>
        </a:xfrm>
      </p:grpSpPr>
      <p:grpSp>
        <p:nvGrpSpPr>
          <p:cNvPr id="26" name="Google Shape;26;p135"/>
          <p:cNvGrpSpPr/>
          <p:nvPr/>
        </p:nvGrpSpPr>
        <p:grpSpPr>
          <a:xfrm>
            <a:off x="0" y="0"/>
            <a:ext cx="12199275" cy="6857999"/>
            <a:chOff x="0" y="0"/>
            <a:chExt cx="12199275" cy="6857999"/>
          </a:xfrm>
        </p:grpSpPr>
        <p:sp>
          <p:nvSpPr>
            <p:cNvPr id="27" name="Google Shape;27;p135"/>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135"/>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29" name="Google Shape;29;p135"/>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28" name="Shape 128"/>
        <p:cNvGrpSpPr/>
        <p:nvPr/>
      </p:nvGrpSpPr>
      <p:grpSpPr>
        <a:xfrm>
          <a:off x="0" y="0"/>
          <a:ext cx="0" cy="0"/>
          <a:chOff x="0" y="0"/>
          <a:chExt cx="0" cy="0"/>
        </a:xfrm>
      </p:grpSpPr>
      <p:grpSp>
        <p:nvGrpSpPr>
          <p:cNvPr id="129" name="Google Shape;129;p163"/>
          <p:cNvGrpSpPr/>
          <p:nvPr/>
        </p:nvGrpSpPr>
        <p:grpSpPr>
          <a:xfrm>
            <a:off x="90" y="6775681"/>
            <a:ext cx="12192148" cy="82352"/>
            <a:chOff x="1063925" y="1155200"/>
            <a:chExt cx="10673333" cy="88200"/>
          </a:xfrm>
        </p:grpSpPr>
        <p:sp>
          <p:nvSpPr>
            <p:cNvPr id="130" name="Google Shape;130;p16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6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6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33" name="Shape 133"/>
        <p:cNvGrpSpPr/>
        <p:nvPr/>
      </p:nvGrpSpPr>
      <p:grpSpPr>
        <a:xfrm>
          <a:off x="0" y="0"/>
          <a:ext cx="0" cy="0"/>
          <a:chOff x="0" y="0"/>
          <a:chExt cx="0" cy="0"/>
        </a:xfrm>
      </p:grpSpPr>
      <p:sp>
        <p:nvSpPr>
          <p:cNvPr id="134" name="Google Shape;134;p164"/>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64"/>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36" name="Google Shape;136;p164"/>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37" name="Google Shape;137;p16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38" name="Google Shape;138;p164"/>
          <p:cNvGrpSpPr/>
          <p:nvPr/>
        </p:nvGrpSpPr>
        <p:grpSpPr>
          <a:xfrm>
            <a:off x="973317" y="1320804"/>
            <a:ext cx="1813399" cy="60602"/>
            <a:chOff x="1063925" y="1155200"/>
            <a:chExt cx="10673333" cy="88200"/>
          </a:xfrm>
        </p:grpSpPr>
        <p:sp>
          <p:nvSpPr>
            <p:cNvPr id="139" name="Google Shape;139;p1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2" name="Shape 142"/>
        <p:cNvGrpSpPr/>
        <p:nvPr/>
      </p:nvGrpSpPr>
      <p:grpSpPr>
        <a:xfrm>
          <a:off x="0" y="0"/>
          <a:ext cx="0" cy="0"/>
          <a:chOff x="0" y="0"/>
          <a:chExt cx="0" cy="0"/>
        </a:xfrm>
      </p:grpSpPr>
      <p:sp>
        <p:nvSpPr>
          <p:cNvPr id="143" name="Google Shape;143;p165"/>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4" name="Google Shape;144;p165"/>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5" name="Google Shape;145;p1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147" name="Shape 147"/>
        <p:cNvGrpSpPr/>
        <p:nvPr/>
      </p:nvGrpSpPr>
      <p:grpSpPr>
        <a:xfrm>
          <a:off x="0" y="0"/>
          <a:ext cx="0" cy="0"/>
          <a:chOff x="0" y="0"/>
          <a:chExt cx="0" cy="0"/>
        </a:xfrm>
      </p:grpSpPr>
      <p:sp>
        <p:nvSpPr>
          <p:cNvPr id="148" name="Google Shape;148;p137"/>
          <p:cNvSpPr txBox="1"/>
          <p:nvPr>
            <p:ph type="title"/>
          </p:nvPr>
        </p:nvSpPr>
        <p:spPr>
          <a:xfrm>
            <a:off x="3092938" y="2254700"/>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500"/>
              <a:buFont typeface="Arial"/>
              <a:buNone/>
              <a:defRPr b="0" i="0" sz="3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cxnSp>
        <p:nvCxnSpPr>
          <p:cNvPr id="149" name="Google Shape;149;p137"/>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150" name="Google Shape;150;p137"/>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151" name="Google Shape;151;p137"/>
          <p:cNvGrpSpPr/>
          <p:nvPr/>
        </p:nvGrpSpPr>
        <p:grpSpPr>
          <a:xfrm>
            <a:off x="13499" y="6007500"/>
            <a:ext cx="12193340" cy="664200"/>
            <a:chOff x="-13500" y="6236050"/>
            <a:chExt cx="12219000" cy="664200"/>
          </a:xfrm>
        </p:grpSpPr>
        <p:sp>
          <p:nvSpPr>
            <p:cNvPr id="152" name="Google Shape;152;p13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3" name="Google Shape;153;p13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4" name="Google Shape;154;p13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55" name="Shape 155"/>
        <p:cNvGrpSpPr/>
        <p:nvPr/>
      </p:nvGrpSpPr>
      <p:grpSpPr>
        <a:xfrm>
          <a:off x="0" y="0"/>
          <a:ext cx="0" cy="0"/>
          <a:chOff x="0" y="0"/>
          <a:chExt cx="0" cy="0"/>
        </a:xfrm>
      </p:grpSpPr>
      <p:sp>
        <p:nvSpPr>
          <p:cNvPr id="156" name="Google Shape;156;p21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 name="Google Shape;157;p217"/>
          <p:cNvPicPr preferRelativeResize="0"/>
          <p:nvPr/>
        </p:nvPicPr>
        <p:blipFill rotWithShape="1">
          <a:blip r:embed="rId2">
            <a:alphaModFix/>
          </a:blip>
          <a:srcRect b="0" l="0" r="0" t="0"/>
          <a:stretch/>
        </p:blipFill>
        <p:spPr>
          <a:xfrm>
            <a:off x="495450" y="473225"/>
            <a:ext cx="2795679" cy="749425"/>
          </a:xfrm>
          <a:prstGeom prst="rect">
            <a:avLst/>
          </a:prstGeom>
          <a:noFill/>
          <a:ln>
            <a:noFill/>
          </a:ln>
        </p:spPr>
      </p:pic>
      <p:sp>
        <p:nvSpPr>
          <p:cNvPr id="158" name="Google Shape;158;p21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17"/>
          <p:cNvSpPr txBox="1"/>
          <p:nvPr/>
        </p:nvSpPr>
        <p:spPr>
          <a:xfrm>
            <a:off x="528775" y="1094350"/>
            <a:ext cx="2827200" cy="7155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900"/>
              </a:spcBef>
              <a:spcAft>
                <a:spcPts val="400"/>
              </a:spcAft>
              <a:buClr>
                <a:srgbClr val="000000"/>
              </a:buClr>
              <a:buSzPts val="1500"/>
              <a:buFont typeface="Arial"/>
              <a:buNone/>
            </a:pPr>
            <a:r>
              <a:rPr b="0" i="0" lang="en-US" sz="1500" u="none" cap="none" strike="noStrike">
                <a:solidFill>
                  <a:schemeClr val="dk1"/>
                </a:solidFill>
                <a:highlight>
                  <a:srgbClr val="FFFFFF"/>
                </a:highlight>
                <a:latin typeface="Lato Light"/>
                <a:ea typeface="Lato Light"/>
                <a:cs typeface="Lato Light"/>
                <a:sym typeface="Lato Light"/>
              </a:rPr>
              <a:t>Cloud Communications Company</a:t>
            </a:r>
            <a:endParaRPr b="0" i="0" sz="1500" u="none" cap="none" strike="noStrike">
              <a:solidFill>
                <a:schemeClr val="dk1"/>
              </a:solidFill>
              <a:highlight>
                <a:srgbClr val="FFFFFF"/>
              </a:highlight>
              <a:latin typeface="Lato Light"/>
              <a:ea typeface="Lato Light"/>
              <a:cs typeface="Lato Light"/>
              <a:sym typeface="Lato Light"/>
            </a:endParaRPr>
          </a:p>
        </p:txBody>
      </p:sp>
      <p:grpSp>
        <p:nvGrpSpPr>
          <p:cNvPr id="160" name="Google Shape;160;p217"/>
          <p:cNvGrpSpPr/>
          <p:nvPr/>
        </p:nvGrpSpPr>
        <p:grpSpPr>
          <a:xfrm>
            <a:off x="6872965" y="1234020"/>
            <a:ext cx="4725710" cy="4390660"/>
            <a:chOff x="6504842" y="1222650"/>
            <a:chExt cx="5055858" cy="4697400"/>
          </a:xfrm>
        </p:grpSpPr>
        <p:pic>
          <p:nvPicPr>
            <p:cNvPr id="161" name="Google Shape;161;p217"/>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62" name="Google Shape;162;p217"/>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63" name="Google Shape;163;p217"/>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64" name="Google Shape;164;p217"/>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65" name="Google Shape;165;p21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66" name="Shape 166"/>
        <p:cNvGrpSpPr/>
        <p:nvPr/>
      </p:nvGrpSpPr>
      <p:grpSpPr>
        <a:xfrm>
          <a:off x="0" y="0"/>
          <a:ext cx="0" cy="0"/>
          <a:chOff x="0" y="0"/>
          <a:chExt cx="0" cy="0"/>
        </a:xfrm>
      </p:grpSpPr>
      <p:sp>
        <p:nvSpPr>
          <p:cNvPr id="167" name="Google Shape;167;p21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1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69" name="Google Shape;169;p21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170" name="Shape 170"/>
        <p:cNvGrpSpPr/>
        <p:nvPr/>
      </p:nvGrpSpPr>
      <p:grpSpPr>
        <a:xfrm>
          <a:off x="0" y="0"/>
          <a:ext cx="0" cy="0"/>
          <a:chOff x="0" y="0"/>
          <a:chExt cx="0" cy="0"/>
        </a:xfrm>
      </p:grpSpPr>
      <p:grpSp>
        <p:nvGrpSpPr>
          <p:cNvPr id="171" name="Google Shape;171;p219"/>
          <p:cNvGrpSpPr/>
          <p:nvPr/>
        </p:nvGrpSpPr>
        <p:grpSpPr>
          <a:xfrm>
            <a:off x="0" y="-150"/>
            <a:ext cx="266593" cy="6857669"/>
            <a:chOff x="-7" y="0"/>
            <a:chExt cx="254407" cy="6578100"/>
          </a:xfrm>
        </p:grpSpPr>
        <p:sp>
          <p:nvSpPr>
            <p:cNvPr id="172" name="Google Shape;172;p219"/>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3" name="Google Shape;173;p219"/>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4" name="Google Shape;174;p219"/>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pic>
        <p:nvPicPr>
          <p:cNvPr id="175" name="Google Shape;175;p219"/>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176" name="Google Shape;176;p219"/>
          <p:cNvSpPr txBox="1"/>
          <p:nvPr>
            <p:ph type="title"/>
          </p:nvPr>
        </p:nvSpPr>
        <p:spPr>
          <a:xfrm>
            <a:off x="2935750" y="2389375"/>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77" name="Shape 177"/>
        <p:cNvGrpSpPr/>
        <p:nvPr/>
      </p:nvGrpSpPr>
      <p:grpSpPr>
        <a:xfrm>
          <a:off x="0" y="0"/>
          <a:ext cx="0" cy="0"/>
          <a:chOff x="0" y="0"/>
          <a:chExt cx="0" cy="0"/>
        </a:xfrm>
      </p:grpSpPr>
      <p:cxnSp>
        <p:nvCxnSpPr>
          <p:cNvPr id="178" name="Google Shape;178;p220"/>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179" name="Google Shape;179;p220"/>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180" name="Google Shape;180;p220"/>
          <p:cNvGrpSpPr/>
          <p:nvPr/>
        </p:nvGrpSpPr>
        <p:grpSpPr>
          <a:xfrm>
            <a:off x="13499" y="6007500"/>
            <a:ext cx="12193340" cy="664200"/>
            <a:chOff x="-13500" y="6236050"/>
            <a:chExt cx="12219000" cy="664200"/>
          </a:xfrm>
        </p:grpSpPr>
        <p:sp>
          <p:nvSpPr>
            <p:cNvPr id="181" name="Google Shape;181;p22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2" name="Google Shape;182;p22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83" name="Google Shape;183;p22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84" name="Google Shape;184;p220"/>
          <p:cNvSpPr txBox="1"/>
          <p:nvPr/>
        </p:nvSpPr>
        <p:spPr>
          <a:xfrm>
            <a:off x="3096600" y="2056913"/>
            <a:ext cx="5998800" cy="1092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900"/>
              <a:buFont typeface="Arial"/>
              <a:buNone/>
            </a:pPr>
            <a:r>
              <a:rPr b="1" i="0" lang="en-US" sz="5900" u="none" cap="none" strike="noStrike">
                <a:solidFill>
                  <a:schemeClr val="lt1"/>
                </a:solidFill>
                <a:latin typeface="Calibri"/>
                <a:ea typeface="Calibri"/>
                <a:cs typeface="Calibri"/>
                <a:sym typeface="Calibri"/>
              </a:rPr>
              <a:t>Thank You!</a:t>
            </a:r>
            <a:endParaRPr b="1" i="0" sz="5900" u="none" cap="none" strike="noStrike">
              <a:solidFill>
                <a:schemeClr val="lt1"/>
              </a:solidFill>
              <a:latin typeface="Calibri"/>
              <a:ea typeface="Calibri"/>
              <a:cs typeface="Calibri"/>
              <a:sym typeface="Calibri"/>
            </a:endParaRPr>
          </a:p>
        </p:txBody>
      </p:sp>
      <p:sp>
        <p:nvSpPr>
          <p:cNvPr id="185" name="Google Shape;185;p220"/>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186" name="Shape 186"/>
        <p:cNvGrpSpPr/>
        <p:nvPr/>
      </p:nvGrpSpPr>
      <p:grpSpPr>
        <a:xfrm>
          <a:off x="0" y="0"/>
          <a:ext cx="0" cy="0"/>
          <a:chOff x="0" y="0"/>
          <a:chExt cx="0" cy="0"/>
        </a:xfrm>
      </p:grpSpPr>
      <p:cxnSp>
        <p:nvCxnSpPr>
          <p:cNvPr id="187" name="Google Shape;187;p221"/>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88" name="Google Shape;188;p221"/>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89" name="Google Shape;189;p221"/>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190" name="Google Shape;190;p221"/>
          <p:cNvSpPr/>
          <p:nvPr/>
        </p:nvSpPr>
        <p:spPr>
          <a:xfrm>
            <a:off x="324790" y="57948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21"/>
          <p:cNvSpPr/>
          <p:nvPr/>
        </p:nvSpPr>
        <p:spPr>
          <a:xfrm>
            <a:off x="324790" y="851859"/>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21"/>
          <p:cNvSpPr/>
          <p:nvPr/>
        </p:nvSpPr>
        <p:spPr>
          <a:xfrm>
            <a:off x="324790" y="1416185"/>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21"/>
          <p:cNvSpPr/>
          <p:nvPr/>
        </p:nvSpPr>
        <p:spPr>
          <a:xfrm>
            <a:off x="324790" y="5228398"/>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21"/>
          <p:cNvSpPr/>
          <p:nvPr/>
        </p:nvSpPr>
        <p:spPr>
          <a:xfrm>
            <a:off x="324790" y="4037203"/>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21"/>
          <p:cNvSpPr/>
          <p:nvPr/>
        </p:nvSpPr>
        <p:spPr>
          <a:xfrm>
            <a:off x="324790" y="3761882"/>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21"/>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21"/>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21"/>
          <p:cNvSpPr/>
          <p:nvPr/>
        </p:nvSpPr>
        <p:spPr>
          <a:xfrm>
            <a:off x="1041972" y="427400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21"/>
          <p:cNvSpPr/>
          <p:nvPr/>
        </p:nvSpPr>
        <p:spPr>
          <a:xfrm>
            <a:off x="683381" y="206575"/>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21"/>
          <p:cNvSpPr/>
          <p:nvPr/>
        </p:nvSpPr>
        <p:spPr>
          <a:xfrm>
            <a:off x="683381" y="227857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21"/>
          <p:cNvSpPr/>
          <p:nvPr/>
        </p:nvSpPr>
        <p:spPr>
          <a:xfrm>
            <a:off x="683381" y="2567483"/>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21"/>
          <p:cNvSpPr/>
          <p:nvPr/>
        </p:nvSpPr>
        <p:spPr>
          <a:xfrm>
            <a:off x="683381" y="4990638"/>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21"/>
          <p:cNvSpPr/>
          <p:nvPr/>
        </p:nvSpPr>
        <p:spPr>
          <a:xfrm>
            <a:off x="683381" y="4706770"/>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21"/>
          <p:cNvSpPr/>
          <p:nvPr/>
        </p:nvSpPr>
        <p:spPr>
          <a:xfrm>
            <a:off x="1041972" y="41792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21"/>
          <p:cNvSpPr/>
          <p:nvPr/>
        </p:nvSpPr>
        <p:spPr>
          <a:xfrm>
            <a:off x="1041972" y="1178191"/>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21"/>
          <p:cNvSpPr/>
          <p:nvPr/>
        </p:nvSpPr>
        <p:spPr>
          <a:xfrm>
            <a:off x="1041972" y="5281772"/>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21"/>
          <p:cNvSpPr/>
          <p:nvPr/>
        </p:nvSpPr>
        <p:spPr>
          <a:xfrm>
            <a:off x="1041972" y="2961429"/>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21"/>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21"/>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21"/>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21"/>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21"/>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21"/>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 name="Google Shape;214;p221"/>
          <p:cNvGrpSpPr/>
          <p:nvPr/>
        </p:nvGrpSpPr>
        <p:grpSpPr>
          <a:xfrm>
            <a:off x="-13500" y="6007500"/>
            <a:ext cx="12219000" cy="664200"/>
            <a:chOff x="-13500" y="6236050"/>
            <a:chExt cx="12219000" cy="664200"/>
          </a:xfrm>
        </p:grpSpPr>
        <p:sp>
          <p:nvSpPr>
            <p:cNvPr id="215" name="Google Shape;215;p22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6" name="Google Shape;216;p22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17" name="Google Shape;217;p22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218" name="Shape 218"/>
        <p:cNvGrpSpPr/>
        <p:nvPr/>
      </p:nvGrpSpPr>
      <p:grpSpPr>
        <a:xfrm>
          <a:off x="0" y="0"/>
          <a:ext cx="0" cy="0"/>
          <a:chOff x="0" y="0"/>
          <a:chExt cx="0" cy="0"/>
        </a:xfrm>
      </p:grpSpPr>
      <p:sp>
        <p:nvSpPr>
          <p:cNvPr id="219" name="Google Shape;219;p22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0" name="Google Shape;220;p222"/>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221" name="Google Shape;221;p222"/>
          <p:cNvSpPr/>
          <p:nvPr/>
        </p:nvSpPr>
        <p:spPr>
          <a:xfrm>
            <a:off x="4630500" y="1047600"/>
            <a:ext cx="2862000" cy="6645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222" name="Google Shape;222;p222"/>
          <p:cNvGrpSpPr/>
          <p:nvPr/>
        </p:nvGrpSpPr>
        <p:grpSpPr>
          <a:xfrm>
            <a:off x="-13500" y="6007500"/>
            <a:ext cx="12219000" cy="664200"/>
            <a:chOff x="-13500" y="6236050"/>
            <a:chExt cx="12219000" cy="664200"/>
          </a:xfrm>
        </p:grpSpPr>
        <p:sp>
          <p:nvSpPr>
            <p:cNvPr id="223" name="Google Shape;223;p22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4" name="Google Shape;224;p22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25" name="Google Shape;225;p22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0" name="Shape 30"/>
        <p:cNvGrpSpPr/>
        <p:nvPr/>
      </p:nvGrpSpPr>
      <p:grpSpPr>
        <a:xfrm>
          <a:off x="0" y="0"/>
          <a:ext cx="0" cy="0"/>
          <a:chOff x="0" y="0"/>
          <a:chExt cx="0" cy="0"/>
        </a:xfrm>
      </p:grpSpPr>
      <p:sp>
        <p:nvSpPr>
          <p:cNvPr id="31" name="Google Shape;31;p13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13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p13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4" name="Google Shape;34;p138"/>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226" name="Shape 226"/>
        <p:cNvGrpSpPr/>
        <p:nvPr/>
      </p:nvGrpSpPr>
      <p:grpSpPr>
        <a:xfrm>
          <a:off x="0" y="0"/>
          <a:ext cx="0" cy="0"/>
          <a:chOff x="0" y="0"/>
          <a:chExt cx="0" cy="0"/>
        </a:xfrm>
      </p:grpSpPr>
      <p:sp>
        <p:nvSpPr>
          <p:cNvPr id="227" name="Google Shape;227;p223"/>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23"/>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23"/>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23"/>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23"/>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2" name="Google Shape;232;p223"/>
          <p:cNvGrpSpPr/>
          <p:nvPr/>
        </p:nvGrpSpPr>
        <p:grpSpPr>
          <a:xfrm>
            <a:off x="-13500" y="6236050"/>
            <a:ext cx="12219000" cy="664200"/>
            <a:chOff x="-13500" y="6236050"/>
            <a:chExt cx="12219000" cy="664200"/>
          </a:xfrm>
        </p:grpSpPr>
        <p:sp>
          <p:nvSpPr>
            <p:cNvPr id="233" name="Google Shape;233;p22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4" name="Google Shape;234;p22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35" name="Google Shape;235;p22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236" name="Google Shape;236;p223"/>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237" name="Shape 23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238" name="Shape 238"/>
        <p:cNvGrpSpPr/>
        <p:nvPr/>
      </p:nvGrpSpPr>
      <p:grpSpPr>
        <a:xfrm>
          <a:off x="0" y="0"/>
          <a:ext cx="0" cy="0"/>
          <a:chOff x="0" y="0"/>
          <a:chExt cx="0" cy="0"/>
        </a:xfrm>
      </p:grpSpPr>
      <p:sp>
        <p:nvSpPr>
          <p:cNvPr id="239" name="Google Shape;239;p225"/>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41" name="Google Shape;241;p225"/>
          <p:cNvSpPr txBox="1"/>
          <p:nvPr/>
        </p:nvSpPr>
        <p:spPr>
          <a:xfrm>
            <a:off x="3733500" y="394788"/>
            <a:ext cx="4725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242" name="Google Shape;242;p225"/>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pic>
        <p:nvPicPr>
          <p:cNvPr id="243" name="Google Shape;243;p22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244" name="Google Shape;244;p225"/>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245" name="Google Shape;245;p225"/>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246" name="Google Shape;246;p225"/>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247" name="Google Shape;247;p225"/>
          <p:cNvSpPr txBox="1"/>
          <p:nvPr/>
        </p:nvSpPr>
        <p:spPr>
          <a:xfrm>
            <a:off x="10800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248" name="Google Shape;248;p225"/>
          <p:cNvSpPr txBox="1"/>
          <p:nvPr/>
        </p:nvSpPr>
        <p:spPr>
          <a:xfrm>
            <a:off x="373665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249" name="Google Shape;249;p225"/>
          <p:cNvSpPr txBox="1"/>
          <p:nvPr/>
        </p:nvSpPr>
        <p:spPr>
          <a:xfrm>
            <a:off x="63933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250" name="Google Shape;250;p225"/>
          <p:cNvSpPr txBox="1"/>
          <p:nvPr/>
        </p:nvSpPr>
        <p:spPr>
          <a:xfrm>
            <a:off x="896220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251" name="Shape 251"/>
        <p:cNvGrpSpPr/>
        <p:nvPr/>
      </p:nvGrpSpPr>
      <p:grpSpPr>
        <a:xfrm>
          <a:off x="0" y="0"/>
          <a:ext cx="0" cy="0"/>
          <a:chOff x="0" y="0"/>
          <a:chExt cx="0" cy="0"/>
        </a:xfrm>
      </p:grpSpPr>
      <p:cxnSp>
        <p:nvCxnSpPr>
          <p:cNvPr id="252" name="Google Shape;252;p226"/>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253" name="Google Shape;253;p226"/>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254" name="Google Shape;254;p226"/>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255" name="Google Shape;255;p226"/>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256" name="Google Shape;256;p226"/>
          <p:cNvSpPr/>
          <p:nvPr/>
        </p:nvSpPr>
        <p:spPr>
          <a:xfrm>
            <a:off x="324790" y="57948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26"/>
          <p:cNvSpPr/>
          <p:nvPr/>
        </p:nvSpPr>
        <p:spPr>
          <a:xfrm>
            <a:off x="324790" y="851859"/>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26"/>
          <p:cNvSpPr/>
          <p:nvPr/>
        </p:nvSpPr>
        <p:spPr>
          <a:xfrm>
            <a:off x="324790" y="1416185"/>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26"/>
          <p:cNvSpPr/>
          <p:nvPr/>
        </p:nvSpPr>
        <p:spPr>
          <a:xfrm>
            <a:off x="324790" y="5228398"/>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26"/>
          <p:cNvSpPr/>
          <p:nvPr/>
        </p:nvSpPr>
        <p:spPr>
          <a:xfrm>
            <a:off x="324790" y="4037203"/>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26"/>
          <p:cNvSpPr/>
          <p:nvPr/>
        </p:nvSpPr>
        <p:spPr>
          <a:xfrm>
            <a:off x="324790" y="3761882"/>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26"/>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26"/>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26"/>
          <p:cNvSpPr/>
          <p:nvPr/>
        </p:nvSpPr>
        <p:spPr>
          <a:xfrm>
            <a:off x="1041972" y="427400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26"/>
          <p:cNvSpPr/>
          <p:nvPr/>
        </p:nvSpPr>
        <p:spPr>
          <a:xfrm>
            <a:off x="683381" y="206575"/>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26"/>
          <p:cNvSpPr/>
          <p:nvPr/>
        </p:nvSpPr>
        <p:spPr>
          <a:xfrm>
            <a:off x="683381" y="227857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26"/>
          <p:cNvSpPr/>
          <p:nvPr/>
        </p:nvSpPr>
        <p:spPr>
          <a:xfrm>
            <a:off x="683381" y="2567483"/>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26"/>
          <p:cNvSpPr/>
          <p:nvPr/>
        </p:nvSpPr>
        <p:spPr>
          <a:xfrm>
            <a:off x="683381" y="4990638"/>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26"/>
          <p:cNvSpPr/>
          <p:nvPr/>
        </p:nvSpPr>
        <p:spPr>
          <a:xfrm>
            <a:off x="683381" y="4706770"/>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26"/>
          <p:cNvSpPr/>
          <p:nvPr/>
        </p:nvSpPr>
        <p:spPr>
          <a:xfrm>
            <a:off x="1041972" y="41792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226"/>
          <p:cNvSpPr/>
          <p:nvPr/>
        </p:nvSpPr>
        <p:spPr>
          <a:xfrm>
            <a:off x="1041972" y="1178191"/>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226"/>
          <p:cNvSpPr/>
          <p:nvPr/>
        </p:nvSpPr>
        <p:spPr>
          <a:xfrm>
            <a:off x="1041972" y="5281772"/>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26"/>
          <p:cNvSpPr/>
          <p:nvPr/>
        </p:nvSpPr>
        <p:spPr>
          <a:xfrm>
            <a:off x="1041972" y="2961429"/>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226"/>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26"/>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26"/>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226"/>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26"/>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26"/>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0" name="Google Shape;280;p226"/>
          <p:cNvGrpSpPr/>
          <p:nvPr/>
        </p:nvGrpSpPr>
        <p:grpSpPr>
          <a:xfrm>
            <a:off x="-13500" y="6007500"/>
            <a:ext cx="12219000" cy="664200"/>
            <a:chOff x="-13500" y="6236050"/>
            <a:chExt cx="12219000" cy="664200"/>
          </a:xfrm>
        </p:grpSpPr>
        <p:sp>
          <p:nvSpPr>
            <p:cNvPr id="281" name="Google Shape;281;p22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2" name="Google Shape;282;p22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83" name="Google Shape;283;p22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284" name="Shape 28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285" name="Shape 28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286" name="Shape 286"/>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287" name="Shape 287"/>
        <p:cNvGrpSpPr/>
        <p:nvPr/>
      </p:nvGrpSpPr>
      <p:grpSpPr>
        <a:xfrm>
          <a:off x="0" y="0"/>
          <a:ext cx="0" cy="0"/>
          <a:chOff x="0" y="0"/>
          <a:chExt cx="0" cy="0"/>
        </a:xfrm>
      </p:grpSpPr>
      <p:sp>
        <p:nvSpPr>
          <p:cNvPr id="288" name="Google Shape;288;p230"/>
          <p:cNvSpPr/>
          <p:nvPr>
            <p:ph idx="2" type="pic"/>
          </p:nvPr>
        </p:nvSpPr>
        <p:spPr>
          <a:xfrm>
            <a:off x="0" y="-1"/>
            <a:ext cx="12192000" cy="4580400"/>
          </a:xfrm>
          <a:prstGeom prst="rect">
            <a:avLst/>
          </a:prstGeom>
          <a:solidFill>
            <a:srgbClr val="F2F2F2"/>
          </a:solidFill>
          <a:ln>
            <a:noFill/>
          </a:ln>
        </p:spPr>
      </p:sp>
      <p:grpSp>
        <p:nvGrpSpPr>
          <p:cNvPr id="289" name="Google Shape;289;p230"/>
          <p:cNvGrpSpPr/>
          <p:nvPr/>
        </p:nvGrpSpPr>
        <p:grpSpPr>
          <a:xfrm>
            <a:off x="90" y="6775681"/>
            <a:ext cx="12192148" cy="82352"/>
            <a:chOff x="1063925" y="1155200"/>
            <a:chExt cx="10673333" cy="88200"/>
          </a:xfrm>
        </p:grpSpPr>
        <p:sp>
          <p:nvSpPr>
            <p:cNvPr id="290" name="Google Shape;290;p23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23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92" name="Google Shape;292;p23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3" name="Google Shape;293;p23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294" name="Shape 294"/>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232"/>
          <p:cNvSpPr txBox="1"/>
          <p:nvPr>
            <p:ph idx="1" type="body"/>
          </p:nvPr>
        </p:nvSpPr>
        <p:spPr>
          <a:xfrm>
            <a:off x="323529" y="33248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35" name="Shape 35"/>
        <p:cNvGrpSpPr/>
        <p:nvPr/>
      </p:nvGrpSpPr>
      <p:grpSpPr>
        <a:xfrm>
          <a:off x="0" y="0"/>
          <a:ext cx="0" cy="0"/>
          <a:chOff x="0" y="0"/>
          <a:chExt cx="0" cy="0"/>
        </a:xfrm>
      </p:grpSpPr>
      <p:grpSp>
        <p:nvGrpSpPr>
          <p:cNvPr id="36" name="Google Shape;36;p147"/>
          <p:cNvGrpSpPr/>
          <p:nvPr/>
        </p:nvGrpSpPr>
        <p:grpSpPr>
          <a:xfrm>
            <a:off x="0" y="-150"/>
            <a:ext cx="266568" cy="6858327"/>
            <a:chOff x="-7" y="0"/>
            <a:chExt cx="254407" cy="6578100"/>
          </a:xfrm>
        </p:grpSpPr>
        <p:sp>
          <p:nvSpPr>
            <p:cNvPr id="37" name="Google Shape;37;p147"/>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147"/>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47"/>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0" name="Google Shape;40;p147"/>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41" name="Google Shape;41;p147"/>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297" name="Shape 297"/>
        <p:cNvGrpSpPr/>
        <p:nvPr/>
      </p:nvGrpSpPr>
      <p:grpSpPr>
        <a:xfrm>
          <a:off x="0" y="0"/>
          <a:ext cx="0" cy="0"/>
          <a:chOff x="0" y="0"/>
          <a:chExt cx="0" cy="0"/>
        </a:xfrm>
      </p:grpSpPr>
      <p:sp>
        <p:nvSpPr>
          <p:cNvPr id="298" name="Google Shape;298;p233"/>
          <p:cNvSpPr txBox="1"/>
          <p:nvPr>
            <p:ph idx="1" type="body"/>
          </p:nvPr>
        </p:nvSpPr>
        <p:spPr>
          <a:xfrm>
            <a:off x="323529" y="123478"/>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99" name="Google Shape;299;p233"/>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300" name="Google Shape;300;p233"/>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301" name="Google Shape;301;p233"/>
          <p:cNvSpPr/>
          <p:nvPr/>
        </p:nvSpPr>
        <p:spPr>
          <a:xfrm rot="5400000">
            <a:off x="3057025" y="1276753"/>
            <a:ext cx="6861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262626"/>
              </a:solidFill>
              <a:latin typeface="Arial"/>
              <a:ea typeface="Arial"/>
              <a:cs typeface="Arial"/>
              <a:sym typeface="Arial"/>
            </a:endParaRPr>
          </a:p>
        </p:txBody>
      </p:sp>
      <p:sp>
        <p:nvSpPr>
          <p:cNvPr id="302" name="Google Shape;302;p233"/>
          <p:cNvSpPr txBox="1"/>
          <p:nvPr/>
        </p:nvSpPr>
        <p:spPr>
          <a:xfrm>
            <a:off x="711704" y="1637214"/>
            <a:ext cx="2232300" cy="554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Arial"/>
                <a:ea typeface="Arial"/>
                <a:cs typeface="Arial"/>
                <a:sym typeface="Arial"/>
              </a:rPr>
              <a:t>You can Resize without losing quality</a:t>
            </a:r>
            <a:endParaRPr b="1" i="0" sz="1500" u="none" cap="none" strike="noStrike">
              <a:solidFill>
                <a:schemeClr val="lt1"/>
              </a:solidFill>
              <a:latin typeface="Arial"/>
              <a:ea typeface="Arial"/>
              <a:cs typeface="Arial"/>
              <a:sym typeface="Arial"/>
            </a:endParaRPr>
          </a:p>
        </p:txBody>
      </p:sp>
      <p:sp>
        <p:nvSpPr>
          <p:cNvPr id="303" name="Google Shape;303;p233"/>
          <p:cNvSpPr txBox="1"/>
          <p:nvPr/>
        </p:nvSpPr>
        <p:spPr>
          <a:xfrm>
            <a:off x="711704" y="2127463"/>
            <a:ext cx="2232300" cy="785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Arial"/>
                <a:ea typeface="Arial"/>
                <a:cs typeface="Arial"/>
                <a:sym typeface="Arial"/>
              </a:rPr>
              <a:t>You can Change Fill Color &amp;</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Arial"/>
                <a:ea typeface="Arial"/>
                <a:cs typeface="Arial"/>
                <a:sym typeface="Arial"/>
              </a:rPr>
              <a:t>Line Color</a:t>
            </a:r>
            <a:endParaRPr b="1" i="0" sz="1500" u="none" cap="none" strike="noStrike">
              <a:solidFill>
                <a:schemeClr val="lt1"/>
              </a:solidFill>
              <a:latin typeface="Arial"/>
              <a:ea typeface="Arial"/>
              <a:cs typeface="Arial"/>
              <a:sym typeface="Arial"/>
            </a:endParaRPr>
          </a:p>
        </p:txBody>
      </p:sp>
      <p:sp>
        <p:nvSpPr>
          <p:cNvPr id="304" name="Google Shape;304;p233"/>
          <p:cNvSpPr txBox="1"/>
          <p:nvPr/>
        </p:nvSpPr>
        <p:spPr>
          <a:xfrm>
            <a:off x="721229" y="5808438"/>
            <a:ext cx="2232000" cy="323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www.allppt.com</a:t>
            </a:r>
            <a:endParaRPr b="0" i="0" sz="1500" u="none" cap="none" strike="noStrike">
              <a:solidFill>
                <a:schemeClr val="lt1"/>
              </a:solidFill>
              <a:latin typeface="Arial"/>
              <a:ea typeface="Arial"/>
              <a:cs typeface="Arial"/>
              <a:sym typeface="Arial"/>
            </a:endParaRPr>
          </a:p>
        </p:txBody>
      </p:sp>
      <p:sp>
        <p:nvSpPr>
          <p:cNvPr id="305" name="Google Shape;305;p233"/>
          <p:cNvSpPr txBox="1"/>
          <p:nvPr/>
        </p:nvSpPr>
        <p:spPr>
          <a:xfrm>
            <a:off x="721229" y="4450324"/>
            <a:ext cx="27177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500" u="none" cap="none" strike="noStrike">
              <a:solidFill>
                <a:srgbClr val="000000"/>
              </a:solidFill>
              <a:latin typeface="Arial"/>
              <a:ea typeface="Arial"/>
              <a:cs typeface="Arial"/>
              <a:sym typeface="Arial"/>
            </a:endParaRPr>
          </a:p>
        </p:txBody>
      </p:sp>
      <p:grpSp>
        <p:nvGrpSpPr>
          <p:cNvPr id="306" name="Google Shape;306;p233"/>
          <p:cNvGrpSpPr/>
          <p:nvPr/>
        </p:nvGrpSpPr>
        <p:grpSpPr>
          <a:xfrm>
            <a:off x="5779254" y="186836"/>
            <a:ext cx="633488" cy="137100"/>
            <a:chOff x="5655129" y="211061"/>
            <a:chExt cx="633488" cy="137100"/>
          </a:xfrm>
        </p:grpSpPr>
        <p:sp>
          <p:nvSpPr>
            <p:cNvPr id="307" name="Google Shape;307;p23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8" name="Google Shape;308;p23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9" name="Google Shape;309;p23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10" name="Google Shape;310;p233"/>
          <p:cNvGrpSpPr/>
          <p:nvPr/>
        </p:nvGrpSpPr>
        <p:grpSpPr>
          <a:xfrm>
            <a:off x="90" y="6775681"/>
            <a:ext cx="12192148" cy="82352"/>
            <a:chOff x="1063925" y="1155200"/>
            <a:chExt cx="10673333" cy="88200"/>
          </a:xfrm>
        </p:grpSpPr>
        <p:sp>
          <p:nvSpPr>
            <p:cNvPr id="311" name="Google Shape;311;p23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23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13" name="Google Shape;313;p23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4" name="Google Shape;314;p23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315" name="Shape 315"/>
        <p:cNvGrpSpPr/>
        <p:nvPr/>
      </p:nvGrpSpPr>
      <p:grpSpPr>
        <a:xfrm>
          <a:off x="0" y="0"/>
          <a:ext cx="0" cy="0"/>
          <a:chOff x="0" y="0"/>
          <a:chExt cx="0" cy="0"/>
        </a:xfrm>
      </p:grpSpPr>
      <p:sp>
        <p:nvSpPr>
          <p:cNvPr id="316" name="Google Shape;316;p234"/>
          <p:cNvSpPr txBox="1"/>
          <p:nvPr>
            <p:ph idx="1" type="body"/>
          </p:nvPr>
        </p:nvSpPr>
        <p:spPr>
          <a:xfrm>
            <a:off x="323529" y="339509"/>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17" name="Google Shape;317;p234"/>
          <p:cNvGrpSpPr/>
          <p:nvPr/>
        </p:nvGrpSpPr>
        <p:grpSpPr>
          <a:xfrm>
            <a:off x="5779254" y="186836"/>
            <a:ext cx="633488" cy="137100"/>
            <a:chOff x="5655129" y="211061"/>
            <a:chExt cx="633488" cy="137100"/>
          </a:xfrm>
        </p:grpSpPr>
        <p:sp>
          <p:nvSpPr>
            <p:cNvPr id="318" name="Google Shape;318;p23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19" name="Google Shape;319;p23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0" name="Google Shape;320;p23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21" name="Google Shape;321;p234"/>
          <p:cNvGrpSpPr/>
          <p:nvPr/>
        </p:nvGrpSpPr>
        <p:grpSpPr>
          <a:xfrm>
            <a:off x="90" y="6775681"/>
            <a:ext cx="12192148" cy="82352"/>
            <a:chOff x="1063925" y="1155200"/>
            <a:chExt cx="10673333" cy="88200"/>
          </a:xfrm>
        </p:grpSpPr>
        <p:sp>
          <p:nvSpPr>
            <p:cNvPr id="322" name="Google Shape;322;p23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23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24" name="Google Shape;324;p23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5" name="Google Shape;325;p23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326" name="Shape 326"/>
        <p:cNvGrpSpPr/>
        <p:nvPr/>
      </p:nvGrpSpPr>
      <p:grpSpPr>
        <a:xfrm>
          <a:off x="0" y="0"/>
          <a:ext cx="0" cy="0"/>
          <a:chOff x="0" y="0"/>
          <a:chExt cx="0" cy="0"/>
        </a:xfrm>
      </p:grpSpPr>
      <p:sp>
        <p:nvSpPr>
          <p:cNvPr id="327" name="Google Shape;327;p235"/>
          <p:cNvSpPr/>
          <p:nvPr>
            <p:ph idx="2" type="pic"/>
          </p:nvPr>
        </p:nvSpPr>
        <p:spPr>
          <a:xfrm>
            <a:off x="905523" y="1523993"/>
            <a:ext cx="2769600" cy="4508100"/>
          </a:xfrm>
          <a:prstGeom prst="rect">
            <a:avLst/>
          </a:prstGeom>
          <a:solidFill>
            <a:srgbClr val="F2F2F2"/>
          </a:solidFill>
          <a:ln>
            <a:noFill/>
          </a:ln>
        </p:spPr>
      </p:sp>
      <p:sp>
        <p:nvSpPr>
          <p:cNvPr id="328" name="Google Shape;328;p23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29" name="Google Shape;329;p235"/>
          <p:cNvGrpSpPr/>
          <p:nvPr/>
        </p:nvGrpSpPr>
        <p:grpSpPr>
          <a:xfrm>
            <a:off x="5779254" y="186836"/>
            <a:ext cx="633488" cy="137100"/>
            <a:chOff x="5655129" y="211061"/>
            <a:chExt cx="633488" cy="137100"/>
          </a:xfrm>
        </p:grpSpPr>
        <p:sp>
          <p:nvSpPr>
            <p:cNvPr id="330" name="Google Shape;330;p23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31" name="Google Shape;331;p23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32" name="Google Shape;332;p23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33" name="Google Shape;333;p235"/>
          <p:cNvGrpSpPr/>
          <p:nvPr/>
        </p:nvGrpSpPr>
        <p:grpSpPr>
          <a:xfrm>
            <a:off x="90" y="6775681"/>
            <a:ext cx="12192148" cy="82352"/>
            <a:chOff x="1063925" y="1155200"/>
            <a:chExt cx="10673333" cy="88200"/>
          </a:xfrm>
        </p:grpSpPr>
        <p:sp>
          <p:nvSpPr>
            <p:cNvPr id="334" name="Google Shape;334;p23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3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36" name="Google Shape;336;p23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7" name="Google Shape;337;p23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338" name="Shape 338"/>
        <p:cNvGrpSpPr/>
        <p:nvPr/>
      </p:nvGrpSpPr>
      <p:grpSpPr>
        <a:xfrm>
          <a:off x="0" y="0"/>
          <a:ext cx="0" cy="0"/>
          <a:chOff x="0" y="0"/>
          <a:chExt cx="0" cy="0"/>
        </a:xfrm>
      </p:grpSpPr>
      <p:sp>
        <p:nvSpPr>
          <p:cNvPr id="339" name="Google Shape;339;p23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40" name="Google Shape;340;p236"/>
          <p:cNvGrpSpPr/>
          <p:nvPr/>
        </p:nvGrpSpPr>
        <p:grpSpPr>
          <a:xfrm>
            <a:off x="5779254" y="186836"/>
            <a:ext cx="633488" cy="137100"/>
            <a:chOff x="5655129" y="211061"/>
            <a:chExt cx="633488" cy="137100"/>
          </a:xfrm>
        </p:grpSpPr>
        <p:sp>
          <p:nvSpPr>
            <p:cNvPr id="341" name="Google Shape;341;p23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2" name="Google Shape;342;p23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3" name="Google Shape;343;p23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44" name="Google Shape;344;p236"/>
          <p:cNvGrpSpPr/>
          <p:nvPr/>
        </p:nvGrpSpPr>
        <p:grpSpPr>
          <a:xfrm>
            <a:off x="90" y="6775681"/>
            <a:ext cx="12192148" cy="82352"/>
            <a:chOff x="1063925" y="1155200"/>
            <a:chExt cx="10673333" cy="88200"/>
          </a:xfrm>
        </p:grpSpPr>
        <p:sp>
          <p:nvSpPr>
            <p:cNvPr id="345" name="Google Shape;345;p23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3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47" name="Google Shape;347;p23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48" name="Google Shape;348;p23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349" name="Shape 349"/>
        <p:cNvGrpSpPr/>
        <p:nvPr/>
      </p:nvGrpSpPr>
      <p:grpSpPr>
        <a:xfrm>
          <a:off x="0" y="0"/>
          <a:ext cx="0" cy="0"/>
          <a:chOff x="0" y="0"/>
          <a:chExt cx="0" cy="0"/>
        </a:xfrm>
      </p:grpSpPr>
      <p:grpSp>
        <p:nvGrpSpPr>
          <p:cNvPr id="350" name="Google Shape;350;p237"/>
          <p:cNvGrpSpPr/>
          <p:nvPr/>
        </p:nvGrpSpPr>
        <p:grpSpPr>
          <a:xfrm>
            <a:off x="8908567" y="1442601"/>
            <a:ext cx="2607927" cy="4867617"/>
            <a:chOff x="3501573" y="3178068"/>
            <a:chExt cx="1341043" cy="2738771"/>
          </a:xfrm>
        </p:grpSpPr>
        <p:sp>
          <p:nvSpPr>
            <p:cNvPr id="351" name="Google Shape;351;p237"/>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52" name="Google Shape;352;p237"/>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53" name="Google Shape;353;p237"/>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54" name="Google Shape;354;p237"/>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55" name="Google Shape;355;p237"/>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56" name="Google Shape;356;p237"/>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357" name="Google Shape;357;p237"/>
            <p:cNvGrpSpPr/>
            <p:nvPr/>
          </p:nvGrpSpPr>
          <p:grpSpPr>
            <a:xfrm>
              <a:off x="4092679" y="5635777"/>
              <a:ext cx="164577" cy="172999"/>
              <a:chOff x="6772303" y="6038214"/>
              <a:chExt cx="140700" cy="147900"/>
            </a:xfrm>
          </p:grpSpPr>
          <p:sp>
            <p:nvSpPr>
              <p:cNvPr id="358" name="Google Shape;358;p237"/>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9" name="Google Shape;359;p237"/>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360" name="Google Shape;360;p237"/>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61" name="Google Shape;361;p237"/>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2" name="Google Shape;362;p237"/>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363" name="Google Shape;363;p23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64" name="Google Shape;364;p237"/>
          <p:cNvSpPr/>
          <p:nvPr>
            <p:ph idx="2" type="pic"/>
          </p:nvPr>
        </p:nvSpPr>
        <p:spPr>
          <a:xfrm>
            <a:off x="9175736" y="2152874"/>
            <a:ext cx="2168700" cy="3501300"/>
          </a:xfrm>
          <a:prstGeom prst="rect">
            <a:avLst/>
          </a:prstGeom>
          <a:solidFill>
            <a:srgbClr val="F2F2F2"/>
          </a:solidFill>
          <a:ln>
            <a:noFill/>
          </a:ln>
        </p:spPr>
      </p:sp>
      <p:grpSp>
        <p:nvGrpSpPr>
          <p:cNvPr id="365" name="Google Shape;365;p237"/>
          <p:cNvGrpSpPr/>
          <p:nvPr/>
        </p:nvGrpSpPr>
        <p:grpSpPr>
          <a:xfrm>
            <a:off x="5779254" y="186836"/>
            <a:ext cx="633488" cy="137100"/>
            <a:chOff x="5655129" y="211061"/>
            <a:chExt cx="633488" cy="137100"/>
          </a:xfrm>
        </p:grpSpPr>
        <p:sp>
          <p:nvSpPr>
            <p:cNvPr id="366" name="Google Shape;366;p23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7" name="Google Shape;367;p23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8" name="Google Shape;368;p23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69" name="Google Shape;369;p237"/>
          <p:cNvGrpSpPr/>
          <p:nvPr/>
        </p:nvGrpSpPr>
        <p:grpSpPr>
          <a:xfrm>
            <a:off x="90" y="6775681"/>
            <a:ext cx="12192148" cy="82352"/>
            <a:chOff x="1063925" y="1155200"/>
            <a:chExt cx="10673333" cy="88200"/>
          </a:xfrm>
        </p:grpSpPr>
        <p:sp>
          <p:nvSpPr>
            <p:cNvPr id="370" name="Google Shape;370;p23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3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72" name="Google Shape;372;p23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3" name="Google Shape;373;p23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374" name="Shape 374"/>
        <p:cNvGrpSpPr/>
        <p:nvPr/>
      </p:nvGrpSpPr>
      <p:grpSpPr>
        <a:xfrm>
          <a:off x="0" y="0"/>
          <a:ext cx="0" cy="0"/>
          <a:chOff x="0" y="0"/>
          <a:chExt cx="0" cy="0"/>
        </a:xfrm>
      </p:grpSpPr>
      <p:sp>
        <p:nvSpPr>
          <p:cNvPr id="375" name="Google Shape;375;p238"/>
          <p:cNvSpPr/>
          <p:nvPr>
            <p:ph idx="2" type="pic"/>
          </p:nvPr>
        </p:nvSpPr>
        <p:spPr>
          <a:xfrm>
            <a:off x="0" y="1277783"/>
            <a:ext cx="4204500" cy="4328100"/>
          </a:xfrm>
          <a:prstGeom prst="rect">
            <a:avLst/>
          </a:prstGeom>
          <a:solidFill>
            <a:srgbClr val="F2F2F2"/>
          </a:solidFill>
          <a:ln>
            <a:noFill/>
          </a:ln>
        </p:spPr>
      </p:sp>
      <p:sp>
        <p:nvSpPr>
          <p:cNvPr id="376" name="Google Shape;376;p238"/>
          <p:cNvSpPr/>
          <p:nvPr>
            <p:ph idx="3" type="pic"/>
          </p:nvPr>
        </p:nvSpPr>
        <p:spPr>
          <a:xfrm>
            <a:off x="8002512" y="1272138"/>
            <a:ext cx="4194900" cy="4333500"/>
          </a:xfrm>
          <a:prstGeom prst="rect">
            <a:avLst/>
          </a:prstGeom>
          <a:solidFill>
            <a:srgbClr val="F2F2F2"/>
          </a:solidFill>
          <a:ln>
            <a:noFill/>
          </a:ln>
        </p:spPr>
      </p:sp>
      <p:grpSp>
        <p:nvGrpSpPr>
          <p:cNvPr id="377" name="Google Shape;377;p238"/>
          <p:cNvGrpSpPr/>
          <p:nvPr/>
        </p:nvGrpSpPr>
        <p:grpSpPr>
          <a:xfrm>
            <a:off x="5779254" y="186836"/>
            <a:ext cx="633488" cy="137100"/>
            <a:chOff x="5655129" y="211061"/>
            <a:chExt cx="633488" cy="137100"/>
          </a:xfrm>
        </p:grpSpPr>
        <p:sp>
          <p:nvSpPr>
            <p:cNvPr id="378" name="Google Shape;378;p23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79" name="Google Shape;379;p23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0" name="Google Shape;380;p23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81" name="Google Shape;381;p238"/>
          <p:cNvGrpSpPr/>
          <p:nvPr/>
        </p:nvGrpSpPr>
        <p:grpSpPr>
          <a:xfrm>
            <a:off x="90" y="6775681"/>
            <a:ext cx="12192148" cy="82352"/>
            <a:chOff x="1063925" y="1155200"/>
            <a:chExt cx="10673333" cy="88200"/>
          </a:xfrm>
        </p:grpSpPr>
        <p:sp>
          <p:nvSpPr>
            <p:cNvPr id="382" name="Google Shape;382;p23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3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84" name="Google Shape;384;p23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5" name="Google Shape;385;p23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386" name="Shape 386"/>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387" name="Shape 387"/>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388" name="Shape 388"/>
        <p:cNvGrpSpPr/>
        <p:nvPr/>
      </p:nvGrpSpPr>
      <p:grpSpPr>
        <a:xfrm>
          <a:off x="0" y="0"/>
          <a:ext cx="0" cy="0"/>
          <a:chOff x="0" y="0"/>
          <a:chExt cx="0" cy="0"/>
        </a:xfrm>
      </p:grpSpPr>
      <p:sp>
        <p:nvSpPr>
          <p:cNvPr id="389" name="Google Shape;389;p241"/>
          <p:cNvSpPr/>
          <p:nvPr>
            <p:ph idx="2" type="pic"/>
          </p:nvPr>
        </p:nvSpPr>
        <p:spPr>
          <a:xfrm>
            <a:off x="0" y="0"/>
            <a:ext cx="5754900" cy="6858000"/>
          </a:xfrm>
          <a:prstGeom prst="rect">
            <a:avLst/>
          </a:prstGeom>
          <a:solidFill>
            <a:srgbClr val="F2F2F2"/>
          </a:solidFill>
          <a:ln>
            <a:noFill/>
          </a:ln>
        </p:spPr>
      </p:sp>
      <p:grpSp>
        <p:nvGrpSpPr>
          <p:cNvPr id="390" name="Google Shape;390;p241"/>
          <p:cNvGrpSpPr/>
          <p:nvPr/>
        </p:nvGrpSpPr>
        <p:grpSpPr>
          <a:xfrm>
            <a:off x="90" y="6775681"/>
            <a:ext cx="12192148" cy="82352"/>
            <a:chOff x="1063925" y="1155200"/>
            <a:chExt cx="10673333" cy="88200"/>
          </a:xfrm>
        </p:grpSpPr>
        <p:sp>
          <p:nvSpPr>
            <p:cNvPr id="391" name="Google Shape;391;p24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24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93" name="Google Shape;393;p24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94" name="Google Shape;394;p24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395" name="Shape 395"/>
        <p:cNvGrpSpPr/>
        <p:nvPr/>
      </p:nvGrpSpPr>
      <p:grpSpPr>
        <a:xfrm>
          <a:off x="0" y="0"/>
          <a:ext cx="0" cy="0"/>
          <a:chOff x="0" y="0"/>
          <a:chExt cx="0" cy="0"/>
        </a:xfrm>
      </p:grpSpPr>
      <p:sp>
        <p:nvSpPr>
          <p:cNvPr id="396" name="Google Shape;396;p242"/>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7" name="Google Shape;397;p242"/>
          <p:cNvSpPr/>
          <p:nvPr>
            <p:ph idx="2" type="pic"/>
          </p:nvPr>
        </p:nvSpPr>
        <p:spPr>
          <a:xfrm>
            <a:off x="1" y="2"/>
            <a:ext cx="7190400" cy="6858000"/>
          </a:xfrm>
          <a:prstGeom prst="rect">
            <a:avLst/>
          </a:prstGeom>
          <a:solidFill>
            <a:srgbClr val="F2F2F2"/>
          </a:solidFill>
          <a:ln>
            <a:noFill/>
          </a:ln>
        </p:spPr>
      </p:sp>
      <p:grpSp>
        <p:nvGrpSpPr>
          <p:cNvPr id="398" name="Google Shape;398;p242"/>
          <p:cNvGrpSpPr/>
          <p:nvPr/>
        </p:nvGrpSpPr>
        <p:grpSpPr>
          <a:xfrm>
            <a:off x="90" y="6775681"/>
            <a:ext cx="12192148" cy="82352"/>
            <a:chOff x="1063925" y="1155200"/>
            <a:chExt cx="10673333" cy="88200"/>
          </a:xfrm>
        </p:grpSpPr>
        <p:sp>
          <p:nvSpPr>
            <p:cNvPr id="399" name="Google Shape;399;p24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4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01" name="Google Shape;401;p24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02" name="Google Shape;402;p24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42" name="Shape 42"/>
        <p:cNvGrpSpPr/>
        <p:nvPr/>
      </p:nvGrpSpPr>
      <p:grpSpPr>
        <a:xfrm>
          <a:off x="0" y="0"/>
          <a:ext cx="0" cy="0"/>
          <a:chOff x="0" y="0"/>
          <a:chExt cx="0" cy="0"/>
        </a:xfrm>
      </p:grpSpPr>
      <p:sp>
        <p:nvSpPr>
          <p:cNvPr id="43" name="Google Shape;43;p148"/>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44" name="Google Shape;44;p148"/>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5" name="Google Shape;45;p148"/>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46" name="Google Shape;46;p148"/>
          <p:cNvGrpSpPr/>
          <p:nvPr/>
        </p:nvGrpSpPr>
        <p:grpSpPr>
          <a:xfrm>
            <a:off x="13500" y="6007500"/>
            <a:ext cx="12192118" cy="664200"/>
            <a:chOff x="-13500" y="6236050"/>
            <a:chExt cx="12219000" cy="664200"/>
          </a:xfrm>
        </p:grpSpPr>
        <p:sp>
          <p:nvSpPr>
            <p:cNvPr id="47" name="Google Shape;47;p14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 name="Google Shape;48;p14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9" name="Google Shape;49;p14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403" name="Shape 403"/>
        <p:cNvGrpSpPr/>
        <p:nvPr/>
      </p:nvGrpSpPr>
      <p:grpSpPr>
        <a:xfrm>
          <a:off x="0" y="0"/>
          <a:ext cx="0" cy="0"/>
          <a:chOff x="0" y="0"/>
          <a:chExt cx="0" cy="0"/>
        </a:xfrm>
      </p:grpSpPr>
      <p:sp>
        <p:nvSpPr>
          <p:cNvPr id="404" name="Google Shape;404;p243"/>
          <p:cNvSpPr/>
          <p:nvPr>
            <p:ph idx="2" type="pic"/>
          </p:nvPr>
        </p:nvSpPr>
        <p:spPr>
          <a:xfrm>
            <a:off x="143339" y="144391"/>
            <a:ext cx="11905200" cy="5160900"/>
          </a:xfrm>
          <a:prstGeom prst="rect">
            <a:avLst/>
          </a:prstGeom>
          <a:solidFill>
            <a:srgbClr val="F2F2F2"/>
          </a:solidFill>
          <a:ln>
            <a:noFill/>
          </a:ln>
        </p:spPr>
      </p:sp>
      <p:sp>
        <p:nvSpPr>
          <p:cNvPr id="405" name="Google Shape;405;p243"/>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406" name="Google Shape;406;p243"/>
          <p:cNvGrpSpPr/>
          <p:nvPr/>
        </p:nvGrpSpPr>
        <p:grpSpPr>
          <a:xfrm>
            <a:off x="90" y="6775681"/>
            <a:ext cx="12192148" cy="82352"/>
            <a:chOff x="1063925" y="1155200"/>
            <a:chExt cx="10673333" cy="88200"/>
          </a:xfrm>
        </p:grpSpPr>
        <p:sp>
          <p:nvSpPr>
            <p:cNvPr id="407" name="Google Shape;407;p24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4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09" name="Google Shape;409;p24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410" name="Shape 410"/>
        <p:cNvGrpSpPr/>
        <p:nvPr/>
      </p:nvGrpSpPr>
      <p:grpSpPr>
        <a:xfrm>
          <a:off x="0" y="0"/>
          <a:ext cx="0" cy="0"/>
          <a:chOff x="0" y="0"/>
          <a:chExt cx="0" cy="0"/>
        </a:xfrm>
      </p:grpSpPr>
      <p:sp>
        <p:nvSpPr>
          <p:cNvPr id="411" name="Google Shape;411;p244"/>
          <p:cNvSpPr/>
          <p:nvPr>
            <p:ph idx="2" type="pic"/>
          </p:nvPr>
        </p:nvSpPr>
        <p:spPr>
          <a:xfrm>
            <a:off x="8381999" y="1531249"/>
            <a:ext cx="3200400" cy="4572000"/>
          </a:xfrm>
          <a:prstGeom prst="rect">
            <a:avLst/>
          </a:prstGeom>
          <a:solidFill>
            <a:srgbClr val="F2F2F2"/>
          </a:solidFill>
          <a:ln>
            <a:noFill/>
          </a:ln>
        </p:spPr>
      </p:sp>
      <p:sp>
        <p:nvSpPr>
          <p:cNvPr id="412" name="Google Shape;412;p244"/>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13" name="Google Shape;413;p244"/>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414" name="Google Shape;414;p244"/>
          <p:cNvGrpSpPr/>
          <p:nvPr/>
        </p:nvGrpSpPr>
        <p:grpSpPr>
          <a:xfrm>
            <a:off x="5779254" y="186836"/>
            <a:ext cx="633488" cy="137100"/>
            <a:chOff x="5655129" y="211061"/>
            <a:chExt cx="633488" cy="137100"/>
          </a:xfrm>
        </p:grpSpPr>
        <p:sp>
          <p:nvSpPr>
            <p:cNvPr id="415" name="Google Shape;415;p24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6" name="Google Shape;416;p24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7" name="Google Shape;417;p24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18" name="Google Shape;418;p244"/>
          <p:cNvGrpSpPr/>
          <p:nvPr/>
        </p:nvGrpSpPr>
        <p:grpSpPr>
          <a:xfrm>
            <a:off x="90" y="6775681"/>
            <a:ext cx="12192148" cy="82352"/>
            <a:chOff x="1063925" y="1155200"/>
            <a:chExt cx="10673333" cy="88200"/>
          </a:xfrm>
        </p:grpSpPr>
        <p:sp>
          <p:nvSpPr>
            <p:cNvPr id="419" name="Google Shape;419;p24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4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21" name="Google Shape;421;p24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2" name="Google Shape;422;p24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423" name="Shape 423"/>
        <p:cNvGrpSpPr/>
        <p:nvPr/>
      </p:nvGrpSpPr>
      <p:grpSpPr>
        <a:xfrm>
          <a:off x="0" y="0"/>
          <a:ext cx="0" cy="0"/>
          <a:chOff x="0" y="0"/>
          <a:chExt cx="0" cy="0"/>
        </a:xfrm>
      </p:grpSpPr>
      <p:sp>
        <p:nvSpPr>
          <p:cNvPr id="424" name="Google Shape;424;p245"/>
          <p:cNvSpPr/>
          <p:nvPr>
            <p:ph idx="2" type="pic"/>
          </p:nvPr>
        </p:nvSpPr>
        <p:spPr>
          <a:xfrm>
            <a:off x="504825" y="1332216"/>
            <a:ext cx="11182500" cy="3573300"/>
          </a:xfrm>
          <a:prstGeom prst="rect">
            <a:avLst/>
          </a:prstGeom>
          <a:solidFill>
            <a:srgbClr val="F2F2F2"/>
          </a:solidFill>
          <a:ln>
            <a:noFill/>
          </a:ln>
        </p:spPr>
      </p:sp>
      <p:sp>
        <p:nvSpPr>
          <p:cNvPr id="425" name="Google Shape;425;p24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26" name="Google Shape;426;p245"/>
          <p:cNvGrpSpPr/>
          <p:nvPr/>
        </p:nvGrpSpPr>
        <p:grpSpPr>
          <a:xfrm>
            <a:off x="5779254" y="186836"/>
            <a:ext cx="633488" cy="137100"/>
            <a:chOff x="5655129" y="211061"/>
            <a:chExt cx="633488" cy="137100"/>
          </a:xfrm>
        </p:grpSpPr>
        <p:sp>
          <p:nvSpPr>
            <p:cNvPr id="427" name="Google Shape;427;p24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28" name="Google Shape;428;p24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29" name="Google Shape;429;p24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30" name="Google Shape;430;p245"/>
          <p:cNvGrpSpPr/>
          <p:nvPr/>
        </p:nvGrpSpPr>
        <p:grpSpPr>
          <a:xfrm>
            <a:off x="90" y="6775681"/>
            <a:ext cx="12192148" cy="82352"/>
            <a:chOff x="1063925" y="1155200"/>
            <a:chExt cx="10673333" cy="88200"/>
          </a:xfrm>
        </p:grpSpPr>
        <p:sp>
          <p:nvSpPr>
            <p:cNvPr id="431" name="Google Shape;431;p2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3" name="Google Shape;433;p2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4" name="Google Shape;434;p2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5" name="Shape 435"/>
        <p:cNvGrpSpPr/>
        <p:nvPr/>
      </p:nvGrpSpPr>
      <p:grpSpPr>
        <a:xfrm>
          <a:off x="0" y="0"/>
          <a:ext cx="0" cy="0"/>
          <a:chOff x="0" y="0"/>
          <a:chExt cx="0" cy="0"/>
        </a:xfrm>
      </p:grpSpPr>
      <p:grpSp>
        <p:nvGrpSpPr>
          <p:cNvPr id="436" name="Google Shape;436;p246"/>
          <p:cNvGrpSpPr/>
          <p:nvPr/>
        </p:nvGrpSpPr>
        <p:grpSpPr>
          <a:xfrm>
            <a:off x="5779254" y="186836"/>
            <a:ext cx="633488" cy="137100"/>
            <a:chOff x="5655129" y="211061"/>
            <a:chExt cx="633488" cy="137100"/>
          </a:xfrm>
        </p:grpSpPr>
        <p:sp>
          <p:nvSpPr>
            <p:cNvPr id="437" name="Google Shape;437;p24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38" name="Google Shape;438;p24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39" name="Google Shape;439;p24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40" name="Google Shape;440;p246"/>
          <p:cNvGrpSpPr/>
          <p:nvPr/>
        </p:nvGrpSpPr>
        <p:grpSpPr>
          <a:xfrm>
            <a:off x="90" y="6775681"/>
            <a:ext cx="12192148" cy="82352"/>
            <a:chOff x="1063925" y="1155200"/>
            <a:chExt cx="10673333" cy="88200"/>
          </a:xfrm>
        </p:grpSpPr>
        <p:sp>
          <p:nvSpPr>
            <p:cNvPr id="441" name="Google Shape;441;p24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4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3" name="Google Shape;443;p24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4" name="Google Shape;444;p24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5" name="Shape 445"/>
        <p:cNvGrpSpPr/>
        <p:nvPr/>
      </p:nvGrpSpPr>
      <p:grpSpPr>
        <a:xfrm>
          <a:off x="0" y="0"/>
          <a:ext cx="0" cy="0"/>
          <a:chOff x="0" y="0"/>
          <a:chExt cx="0" cy="0"/>
        </a:xfrm>
      </p:grpSpPr>
      <p:sp>
        <p:nvSpPr>
          <p:cNvPr id="446" name="Google Shape;446;p247"/>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47"/>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448" name="Google Shape;448;p247"/>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449" name="Google Shape;449;p247"/>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450" name="Google Shape;450;p24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451" name="Google Shape;451;p247"/>
          <p:cNvGrpSpPr/>
          <p:nvPr/>
        </p:nvGrpSpPr>
        <p:grpSpPr>
          <a:xfrm>
            <a:off x="90" y="6775681"/>
            <a:ext cx="12192148" cy="82352"/>
            <a:chOff x="1063925" y="1155200"/>
            <a:chExt cx="10673333" cy="88200"/>
          </a:xfrm>
        </p:grpSpPr>
        <p:sp>
          <p:nvSpPr>
            <p:cNvPr id="452" name="Google Shape;452;p24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4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54" name="Google Shape;454;p24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5" name="Google Shape;455;p24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456" name="Shape 456"/>
        <p:cNvGrpSpPr/>
        <p:nvPr/>
      </p:nvGrpSpPr>
      <p:grpSpPr>
        <a:xfrm>
          <a:off x="0" y="0"/>
          <a:ext cx="0" cy="0"/>
          <a:chOff x="0" y="0"/>
          <a:chExt cx="0" cy="0"/>
        </a:xfrm>
      </p:grpSpPr>
      <p:grpSp>
        <p:nvGrpSpPr>
          <p:cNvPr id="457" name="Google Shape;457;p248"/>
          <p:cNvGrpSpPr/>
          <p:nvPr/>
        </p:nvGrpSpPr>
        <p:grpSpPr>
          <a:xfrm>
            <a:off x="90" y="6775681"/>
            <a:ext cx="12192148" cy="82352"/>
            <a:chOff x="1063925" y="1155200"/>
            <a:chExt cx="10673333" cy="88200"/>
          </a:xfrm>
        </p:grpSpPr>
        <p:sp>
          <p:nvSpPr>
            <p:cNvPr id="458" name="Google Shape;458;p24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4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60" name="Google Shape;460;p24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461" name="Shape 461"/>
        <p:cNvGrpSpPr/>
        <p:nvPr/>
      </p:nvGrpSpPr>
      <p:grpSpPr>
        <a:xfrm>
          <a:off x="0" y="0"/>
          <a:ext cx="0" cy="0"/>
          <a:chOff x="0" y="0"/>
          <a:chExt cx="0" cy="0"/>
        </a:xfrm>
      </p:grpSpPr>
      <p:sp>
        <p:nvSpPr>
          <p:cNvPr id="462" name="Google Shape;462;p249"/>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49"/>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464" name="Google Shape;464;p249"/>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465" name="Google Shape;465;p24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466" name="Google Shape;466;p249"/>
          <p:cNvGrpSpPr/>
          <p:nvPr/>
        </p:nvGrpSpPr>
        <p:grpSpPr>
          <a:xfrm>
            <a:off x="973317" y="1320804"/>
            <a:ext cx="1813399" cy="60602"/>
            <a:chOff x="1063925" y="1155200"/>
            <a:chExt cx="10673333" cy="88200"/>
          </a:xfrm>
        </p:grpSpPr>
        <p:sp>
          <p:nvSpPr>
            <p:cNvPr id="467" name="Google Shape;467;p24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4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69" name="Google Shape;469;p24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71" name="Shape 471"/>
        <p:cNvGrpSpPr/>
        <p:nvPr/>
      </p:nvGrpSpPr>
      <p:grpSpPr>
        <a:xfrm>
          <a:off x="0" y="0"/>
          <a:ext cx="0" cy="0"/>
          <a:chOff x="0" y="0"/>
          <a:chExt cx="0" cy="0"/>
        </a:xfrm>
      </p:grpSpPr>
      <p:sp>
        <p:nvSpPr>
          <p:cNvPr id="472" name="Google Shape;472;p14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14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 name="Google Shape;474;p14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475" name="Google Shape;475;p140"/>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476" name="Shape 476"/>
        <p:cNvGrpSpPr/>
        <p:nvPr/>
      </p:nvGrpSpPr>
      <p:grpSpPr>
        <a:xfrm>
          <a:off x="0" y="0"/>
          <a:ext cx="0" cy="0"/>
          <a:chOff x="0" y="0"/>
          <a:chExt cx="0" cy="0"/>
        </a:xfrm>
      </p:grpSpPr>
      <p:sp>
        <p:nvSpPr>
          <p:cNvPr id="477" name="Google Shape;477;p19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19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9" name="Google Shape;479;p199"/>
          <p:cNvGrpSpPr/>
          <p:nvPr/>
        </p:nvGrpSpPr>
        <p:grpSpPr>
          <a:xfrm>
            <a:off x="6872314" y="1233898"/>
            <a:ext cx="4725205" cy="4390190"/>
            <a:chOff x="6504842" y="1222650"/>
            <a:chExt cx="5055858" cy="4697400"/>
          </a:xfrm>
        </p:grpSpPr>
        <p:pic>
          <p:nvPicPr>
            <p:cNvPr id="480" name="Google Shape;480;p199"/>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81" name="Google Shape;481;p199"/>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82" name="Google Shape;482;p199"/>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83" name="Google Shape;483;p199"/>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84" name="Google Shape;484;p199"/>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485" name="Google Shape;485;p199"/>
          <p:cNvGrpSpPr/>
          <p:nvPr/>
        </p:nvGrpSpPr>
        <p:grpSpPr>
          <a:xfrm>
            <a:off x="571650" y="670350"/>
            <a:ext cx="3049825" cy="1021900"/>
            <a:chOff x="495450" y="441750"/>
            <a:chExt cx="3049825" cy="1021900"/>
          </a:xfrm>
        </p:grpSpPr>
        <p:pic>
          <p:nvPicPr>
            <p:cNvPr id="486" name="Google Shape;486;p199"/>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487" name="Google Shape;487;p199"/>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488" name="Google Shape;488;p199"/>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489" name="Google Shape;489;p199"/>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0" name="Google Shape;490;p199"/>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491" name="Shape 491"/>
        <p:cNvGrpSpPr/>
        <p:nvPr/>
      </p:nvGrpSpPr>
      <p:grpSpPr>
        <a:xfrm>
          <a:off x="0" y="0"/>
          <a:ext cx="0" cy="0"/>
          <a:chOff x="0" y="0"/>
          <a:chExt cx="0" cy="0"/>
        </a:xfrm>
      </p:grpSpPr>
      <p:grpSp>
        <p:nvGrpSpPr>
          <p:cNvPr id="492" name="Google Shape;492;p200"/>
          <p:cNvGrpSpPr/>
          <p:nvPr/>
        </p:nvGrpSpPr>
        <p:grpSpPr>
          <a:xfrm>
            <a:off x="0" y="0"/>
            <a:ext cx="12199275" cy="6857999"/>
            <a:chOff x="0" y="0"/>
            <a:chExt cx="12199275" cy="6857999"/>
          </a:xfrm>
        </p:grpSpPr>
        <p:sp>
          <p:nvSpPr>
            <p:cNvPr id="493" name="Google Shape;493;p200"/>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 name="Google Shape;494;p200"/>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495" name="Google Shape;495;p200"/>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50" name="Shape 50"/>
        <p:cNvGrpSpPr/>
        <p:nvPr/>
      </p:nvGrpSpPr>
      <p:grpSpPr>
        <a:xfrm>
          <a:off x="0" y="0"/>
          <a:ext cx="0" cy="0"/>
          <a:chOff x="0" y="0"/>
          <a:chExt cx="0" cy="0"/>
        </a:xfrm>
      </p:grpSpPr>
      <p:cxnSp>
        <p:nvCxnSpPr>
          <p:cNvPr id="51" name="Google Shape;51;p149"/>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52" name="Google Shape;52;p149"/>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53" name="Google Shape;53;p149"/>
          <p:cNvGrpSpPr/>
          <p:nvPr/>
        </p:nvGrpSpPr>
        <p:grpSpPr>
          <a:xfrm>
            <a:off x="13500" y="6007500"/>
            <a:ext cx="12192118" cy="664200"/>
            <a:chOff x="-13500" y="6236050"/>
            <a:chExt cx="12219000" cy="664200"/>
          </a:xfrm>
        </p:grpSpPr>
        <p:sp>
          <p:nvSpPr>
            <p:cNvPr id="54" name="Google Shape;54;p14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 name="Google Shape;55;p14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6" name="Google Shape;56;p14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7" name="Google Shape;57;p149"/>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58" name="Google Shape;58;p149"/>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496" name="Shape 496"/>
        <p:cNvGrpSpPr/>
        <p:nvPr/>
      </p:nvGrpSpPr>
      <p:grpSpPr>
        <a:xfrm>
          <a:off x="0" y="0"/>
          <a:ext cx="0" cy="0"/>
          <a:chOff x="0" y="0"/>
          <a:chExt cx="0" cy="0"/>
        </a:xfrm>
      </p:grpSpPr>
      <p:grpSp>
        <p:nvGrpSpPr>
          <p:cNvPr id="497" name="Google Shape;497;p201"/>
          <p:cNvGrpSpPr/>
          <p:nvPr/>
        </p:nvGrpSpPr>
        <p:grpSpPr>
          <a:xfrm>
            <a:off x="0" y="-150"/>
            <a:ext cx="266568" cy="6858327"/>
            <a:chOff x="-7" y="0"/>
            <a:chExt cx="254407" cy="6578100"/>
          </a:xfrm>
        </p:grpSpPr>
        <p:sp>
          <p:nvSpPr>
            <p:cNvPr id="498" name="Google Shape;498;p201"/>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01"/>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01"/>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01" name="Google Shape;501;p201"/>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502" name="Google Shape;502;p201"/>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503" name="Shape 503"/>
        <p:cNvGrpSpPr/>
        <p:nvPr/>
      </p:nvGrpSpPr>
      <p:grpSpPr>
        <a:xfrm>
          <a:off x="0" y="0"/>
          <a:ext cx="0" cy="0"/>
          <a:chOff x="0" y="0"/>
          <a:chExt cx="0" cy="0"/>
        </a:xfrm>
      </p:grpSpPr>
      <p:sp>
        <p:nvSpPr>
          <p:cNvPr id="504" name="Google Shape;504;p202"/>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505" name="Google Shape;505;p202"/>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506" name="Google Shape;506;p202"/>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507" name="Google Shape;507;p202"/>
          <p:cNvGrpSpPr/>
          <p:nvPr/>
        </p:nvGrpSpPr>
        <p:grpSpPr>
          <a:xfrm>
            <a:off x="13500" y="6007500"/>
            <a:ext cx="12192118" cy="664200"/>
            <a:chOff x="-13500" y="6236050"/>
            <a:chExt cx="12219000" cy="664200"/>
          </a:xfrm>
        </p:grpSpPr>
        <p:sp>
          <p:nvSpPr>
            <p:cNvPr id="508" name="Google Shape;508;p20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9" name="Google Shape;509;p20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10" name="Google Shape;510;p20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511" name="Shape 511"/>
        <p:cNvGrpSpPr/>
        <p:nvPr/>
      </p:nvGrpSpPr>
      <p:grpSpPr>
        <a:xfrm>
          <a:off x="0" y="0"/>
          <a:ext cx="0" cy="0"/>
          <a:chOff x="0" y="0"/>
          <a:chExt cx="0" cy="0"/>
        </a:xfrm>
      </p:grpSpPr>
      <p:cxnSp>
        <p:nvCxnSpPr>
          <p:cNvPr id="512" name="Google Shape;512;p203"/>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513" name="Google Shape;513;p203"/>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514" name="Google Shape;514;p203"/>
          <p:cNvGrpSpPr/>
          <p:nvPr/>
        </p:nvGrpSpPr>
        <p:grpSpPr>
          <a:xfrm>
            <a:off x="13500" y="6007500"/>
            <a:ext cx="12192118" cy="664200"/>
            <a:chOff x="-13500" y="6236050"/>
            <a:chExt cx="12219000" cy="664200"/>
          </a:xfrm>
        </p:grpSpPr>
        <p:sp>
          <p:nvSpPr>
            <p:cNvPr id="515" name="Google Shape;515;p20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6" name="Google Shape;516;p20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17" name="Google Shape;517;p20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18" name="Google Shape;518;p203"/>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519" name="Google Shape;519;p203"/>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520" name="Shape 520"/>
        <p:cNvGrpSpPr/>
        <p:nvPr/>
      </p:nvGrpSpPr>
      <p:grpSpPr>
        <a:xfrm>
          <a:off x="0" y="0"/>
          <a:ext cx="0" cy="0"/>
          <a:chOff x="0" y="0"/>
          <a:chExt cx="0" cy="0"/>
        </a:xfrm>
      </p:grpSpPr>
      <p:sp>
        <p:nvSpPr>
          <p:cNvPr id="521" name="Google Shape;521;p20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204"/>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3" name="Google Shape;523;p204"/>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524" name="Google Shape;524;p204"/>
          <p:cNvGrpSpPr/>
          <p:nvPr/>
        </p:nvGrpSpPr>
        <p:grpSpPr>
          <a:xfrm>
            <a:off x="-13500" y="6007500"/>
            <a:ext cx="12219000" cy="664200"/>
            <a:chOff x="-13500" y="6236050"/>
            <a:chExt cx="12219000" cy="664200"/>
          </a:xfrm>
        </p:grpSpPr>
        <p:sp>
          <p:nvSpPr>
            <p:cNvPr id="525" name="Google Shape;525;p20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6" name="Google Shape;526;p20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27" name="Google Shape;527;p20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528" name="Shape 528"/>
        <p:cNvGrpSpPr/>
        <p:nvPr/>
      </p:nvGrpSpPr>
      <p:grpSpPr>
        <a:xfrm>
          <a:off x="0" y="0"/>
          <a:ext cx="0" cy="0"/>
          <a:chOff x="0" y="0"/>
          <a:chExt cx="0" cy="0"/>
        </a:xfrm>
      </p:grpSpPr>
      <p:sp>
        <p:nvSpPr>
          <p:cNvPr id="529" name="Google Shape;529;p205"/>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205"/>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05"/>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05"/>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05"/>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4" name="Google Shape;534;p205"/>
          <p:cNvGrpSpPr/>
          <p:nvPr/>
        </p:nvGrpSpPr>
        <p:grpSpPr>
          <a:xfrm>
            <a:off x="-13500" y="6236050"/>
            <a:ext cx="12219000" cy="664200"/>
            <a:chOff x="-13500" y="6236050"/>
            <a:chExt cx="12219000" cy="664200"/>
          </a:xfrm>
        </p:grpSpPr>
        <p:sp>
          <p:nvSpPr>
            <p:cNvPr id="535" name="Google Shape;535;p20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36" name="Google Shape;536;p20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37" name="Google Shape;537;p20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38" name="Google Shape;538;p205"/>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539" name="Shape 539"/>
        <p:cNvGrpSpPr/>
        <p:nvPr/>
      </p:nvGrpSpPr>
      <p:grpSpPr>
        <a:xfrm>
          <a:off x="0" y="0"/>
          <a:ext cx="0" cy="0"/>
          <a:chOff x="0" y="0"/>
          <a:chExt cx="0" cy="0"/>
        </a:xfrm>
      </p:grpSpPr>
      <p:sp>
        <p:nvSpPr>
          <p:cNvPr id="540" name="Google Shape;540;p206"/>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0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06"/>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543" name="Google Shape;543;p206"/>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544" name="Google Shape;544;p20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545" name="Google Shape;545;p206"/>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46" name="Google Shape;546;p206"/>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47" name="Google Shape;547;p206"/>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48" name="Google Shape;548;p206"/>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49" name="Google Shape;549;p206"/>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50" name="Google Shape;550;p206"/>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51" name="Google Shape;551;p206"/>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52" name="Shape 552"/>
        <p:cNvGrpSpPr/>
        <p:nvPr/>
      </p:nvGrpSpPr>
      <p:grpSpPr>
        <a:xfrm>
          <a:off x="0" y="0"/>
          <a:ext cx="0" cy="0"/>
          <a:chOff x="0" y="0"/>
          <a:chExt cx="0" cy="0"/>
        </a:xfrm>
      </p:grpSpPr>
      <p:sp>
        <p:nvSpPr>
          <p:cNvPr id="553" name="Google Shape;553;p207"/>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554" name="Shape 554"/>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555" name="Shape 555"/>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556" name="Shape 556"/>
        <p:cNvGrpSpPr/>
        <p:nvPr/>
      </p:nvGrpSpPr>
      <p:grpSpPr>
        <a:xfrm>
          <a:off x="0" y="0"/>
          <a:ext cx="0" cy="0"/>
          <a:chOff x="0" y="0"/>
          <a:chExt cx="0" cy="0"/>
        </a:xfrm>
      </p:grpSpPr>
      <p:pic>
        <p:nvPicPr>
          <p:cNvPr id="557" name="Google Shape;557;p21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58" name="Google Shape;558;p21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559" name="Google Shape;559;p210"/>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0" name="Google Shape;560;p210"/>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59" name="Shape 59"/>
        <p:cNvGrpSpPr/>
        <p:nvPr/>
      </p:nvGrpSpPr>
      <p:grpSpPr>
        <a:xfrm>
          <a:off x="0" y="0"/>
          <a:ext cx="0" cy="0"/>
          <a:chOff x="0" y="0"/>
          <a:chExt cx="0" cy="0"/>
        </a:xfrm>
      </p:grpSpPr>
      <p:sp>
        <p:nvSpPr>
          <p:cNvPr id="60" name="Google Shape;60;p15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50"/>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 name="Google Shape;62;p150"/>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63" name="Google Shape;63;p150"/>
          <p:cNvGrpSpPr/>
          <p:nvPr/>
        </p:nvGrpSpPr>
        <p:grpSpPr>
          <a:xfrm>
            <a:off x="-13500" y="6007500"/>
            <a:ext cx="12219000" cy="664200"/>
            <a:chOff x="-13500" y="6236050"/>
            <a:chExt cx="12219000" cy="664200"/>
          </a:xfrm>
        </p:grpSpPr>
        <p:sp>
          <p:nvSpPr>
            <p:cNvPr id="64" name="Google Shape;64;p15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5" name="Google Shape;65;p15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6" name="Google Shape;66;p15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61" name="Shape 561"/>
        <p:cNvGrpSpPr/>
        <p:nvPr/>
      </p:nvGrpSpPr>
      <p:grpSpPr>
        <a:xfrm>
          <a:off x="0" y="0"/>
          <a:ext cx="0" cy="0"/>
          <a:chOff x="0" y="0"/>
          <a:chExt cx="0" cy="0"/>
        </a:xfrm>
      </p:grpSpPr>
      <p:sp>
        <p:nvSpPr>
          <p:cNvPr id="562" name="Google Shape;562;p211"/>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563" name="Google Shape;563;p211"/>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564" name="Google Shape;564;p211"/>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65" name="Google Shape;565;p211"/>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566" name="Google Shape;566;p211"/>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5"/>
              <a:buFont typeface="Arial"/>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567" name="Google Shape;567;p211"/>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8" name="Google Shape;568;p211"/>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569" name="Shape 569"/>
        <p:cNvGrpSpPr/>
        <p:nvPr/>
      </p:nvGrpSpPr>
      <p:grpSpPr>
        <a:xfrm>
          <a:off x="0" y="0"/>
          <a:ext cx="0" cy="0"/>
          <a:chOff x="0" y="0"/>
          <a:chExt cx="0" cy="0"/>
        </a:xfrm>
      </p:grpSpPr>
      <p:sp>
        <p:nvSpPr>
          <p:cNvPr id="570" name="Google Shape;570;p212"/>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571" name="Google Shape;571;p212"/>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2" name="Google Shape;572;p21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573" name="Shape 573"/>
        <p:cNvGrpSpPr/>
        <p:nvPr/>
      </p:nvGrpSpPr>
      <p:grpSpPr>
        <a:xfrm>
          <a:off x="0" y="0"/>
          <a:ext cx="0" cy="0"/>
          <a:chOff x="0" y="0"/>
          <a:chExt cx="0" cy="0"/>
        </a:xfrm>
      </p:grpSpPr>
      <p:sp>
        <p:nvSpPr>
          <p:cNvPr id="574" name="Google Shape;574;p213"/>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575" name="Google Shape;575;p213"/>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76" name="Google Shape;576;p213"/>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800"/>
              <a:buFont typeface="Quattrocento Sans"/>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7" name="Shape 577"/>
        <p:cNvGrpSpPr/>
        <p:nvPr/>
      </p:nvGrpSpPr>
      <p:grpSpPr>
        <a:xfrm>
          <a:off x="0" y="0"/>
          <a:ext cx="0" cy="0"/>
          <a:chOff x="0" y="0"/>
          <a:chExt cx="0" cy="0"/>
        </a:xfrm>
      </p:grpSpPr>
      <p:sp>
        <p:nvSpPr>
          <p:cNvPr id="578" name="Google Shape;578;p214"/>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9" name="Google Shape;579;p21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0" name="Google Shape;580;p21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81" name="Google Shape;581;p214"/>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2" name="Shape 582"/>
        <p:cNvGrpSpPr/>
        <p:nvPr/>
      </p:nvGrpSpPr>
      <p:grpSpPr>
        <a:xfrm>
          <a:off x="0" y="0"/>
          <a:ext cx="0" cy="0"/>
          <a:chOff x="0" y="0"/>
          <a:chExt cx="0" cy="0"/>
        </a:xfrm>
      </p:grpSpPr>
      <p:sp>
        <p:nvSpPr>
          <p:cNvPr id="583" name="Google Shape;583;p21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4" name="Google Shape;584;p21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85" name="Google Shape;585;p21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86" name="Shape 586"/>
        <p:cNvGrpSpPr/>
        <p:nvPr/>
      </p:nvGrpSpPr>
      <p:grpSpPr>
        <a:xfrm>
          <a:off x="0" y="0"/>
          <a:ext cx="0" cy="0"/>
          <a:chOff x="0" y="0"/>
          <a:chExt cx="0" cy="0"/>
        </a:xfrm>
      </p:grpSpPr>
      <p:pic>
        <p:nvPicPr>
          <p:cNvPr id="587" name="Google Shape;587;p216"/>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588" name="Google Shape;588;p216"/>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595" name="Shape 595"/>
        <p:cNvGrpSpPr/>
        <p:nvPr/>
      </p:nvGrpSpPr>
      <p:grpSpPr>
        <a:xfrm>
          <a:off x="0" y="0"/>
          <a:ext cx="0" cy="0"/>
          <a:chOff x="0" y="0"/>
          <a:chExt cx="0" cy="0"/>
        </a:xfrm>
      </p:grpSpPr>
      <p:sp>
        <p:nvSpPr>
          <p:cNvPr id="596" name="Google Shape;596;p14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14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598" name="Google Shape;598;p14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599" name="Google Shape;599;p142"/>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2800"/>
              <a:buFont typeface="Calibri"/>
              <a:buNone/>
              <a:defRPr sz="2800">
                <a:latin typeface="Calibri"/>
                <a:ea typeface="Calibri"/>
                <a:cs typeface="Calibri"/>
                <a:sym typeface="Calibri"/>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600" name="Shape 600"/>
        <p:cNvGrpSpPr/>
        <p:nvPr/>
      </p:nvGrpSpPr>
      <p:grpSpPr>
        <a:xfrm>
          <a:off x="0" y="0"/>
          <a:ext cx="0" cy="0"/>
          <a:chOff x="0" y="0"/>
          <a:chExt cx="0" cy="0"/>
        </a:xfrm>
      </p:grpSpPr>
      <p:sp>
        <p:nvSpPr>
          <p:cNvPr id="601" name="Google Shape;601;p267"/>
          <p:cNvSpPr/>
          <p:nvPr/>
        </p:nvSpPr>
        <p:spPr>
          <a:xfrm rot="59978">
            <a:off x="-206410" y="-28987"/>
            <a:ext cx="12312374" cy="6820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0" i="0" sz="1300" u="none" cap="none" strike="noStrike">
              <a:solidFill>
                <a:srgbClr val="FFFFFF"/>
              </a:solidFill>
              <a:latin typeface="Arial"/>
              <a:ea typeface="Arial"/>
              <a:cs typeface="Arial"/>
              <a:sym typeface="Arial"/>
            </a:endParaRPr>
          </a:p>
        </p:txBody>
      </p:sp>
      <p:sp>
        <p:nvSpPr>
          <p:cNvPr id="602" name="Google Shape;602;p267"/>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0" i="0" sz="1300" u="none" cap="none" strike="noStrike">
              <a:solidFill>
                <a:srgbClr val="FFFFFF"/>
              </a:solidFill>
              <a:latin typeface="SimSun"/>
              <a:ea typeface="SimSun"/>
              <a:cs typeface="SimSun"/>
              <a:sym typeface="SimSun"/>
            </a:endParaRPr>
          </a:p>
        </p:txBody>
      </p:sp>
      <p:sp>
        <p:nvSpPr>
          <p:cNvPr id="603" name="Google Shape;603;p267"/>
          <p:cNvSpPr txBox="1"/>
          <p:nvPr>
            <p:ph type="title"/>
          </p:nvPr>
        </p:nvSpPr>
        <p:spPr>
          <a:xfrm>
            <a:off x="0" y="0"/>
            <a:ext cx="12192000" cy="1143300"/>
          </a:xfrm>
          <a:prstGeom prst="rect">
            <a:avLst/>
          </a:prstGeom>
          <a:noFill/>
          <a:ln>
            <a:noFill/>
          </a:ln>
        </p:spPr>
        <p:txBody>
          <a:bodyPr anchorCtr="0" anchor="t" bIns="144000" lIns="121900" spcFirstLastPara="1" rIns="121900" wrap="square" tIns="144000">
            <a:noAutofit/>
          </a:bodyPr>
          <a:lstStyle>
            <a:lvl1pPr lvl="0" algn="l">
              <a:lnSpc>
                <a:spcPct val="100000"/>
              </a:lnSpc>
              <a:spcBef>
                <a:spcPts val="0"/>
              </a:spcBef>
              <a:spcAft>
                <a:spcPts val="0"/>
              </a:spcAft>
              <a:buSzPts val="1500"/>
              <a:buNone/>
              <a:defRPr b="1" sz="1900">
                <a:solidFill>
                  <a:schemeClr val="lt1"/>
                </a:solidFill>
                <a:latin typeface="Arial"/>
                <a:ea typeface="Arial"/>
                <a:cs typeface="Arial"/>
                <a:sym typeface="Aria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604" name="Google Shape;604;p267"/>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605" name="Google Shape;605;p267"/>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
        <p:nvSpPr>
          <p:cNvPr id="606" name="Google Shape;606;p267"/>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sz="9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07" name="Google Shape;607;p267"/>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8" name="Shape 608"/>
        <p:cNvGrpSpPr/>
        <p:nvPr/>
      </p:nvGrpSpPr>
      <p:grpSpPr>
        <a:xfrm>
          <a:off x="0" y="0"/>
          <a:ext cx="0" cy="0"/>
          <a:chOff x="0" y="0"/>
          <a:chExt cx="0" cy="0"/>
        </a:xfrm>
      </p:grpSpPr>
      <p:sp>
        <p:nvSpPr>
          <p:cNvPr id="609" name="Google Shape;609;p268"/>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10" name="Google Shape;610;p26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11" name="Google Shape;611;p26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12" name="Google Shape;612;p26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3" name="Shape 613"/>
        <p:cNvGrpSpPr/>
        <p:nvPr/>
      </p:nvGrpSpPr>
      <p:grpSpPr>
        <a:xfrm>
          <a:off x="0" y="0"/>
          <a:ext cx="0" cy="0"/>
          <a:chOff x="0" y="0"/>
          <a:chExt cx="0" cy="0"/>
        </a:xfrm>
      </p:grpSpPr>
      <p:sp>
        <p:nvSpPr>
          <p:cNvPr id="614" name="Google Shape;614;p26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15" name="Google Shape;615;p26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16" name="Google Shape;616;p26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67" name="Shape 67"/>
        <p:cNvGrpSpPr/>
        <p:nvPr/>
      </p:nvGrpSpPr>
      <p:grpSpPr>
        <a:xfrm>
          <a:off x="0" y="0"/>
          <a:ext cx="0" cy="0"/>
          <a:chOff x="0" y="0"/>
          <a:chExt cx="0" cy="0"/>
        </a:xfrm>
      </p:grpSpPr>
      <p:sp>
        <p:nvSpPr>
          <p:cNvPr id="68" name="Google Shape;68;p151"/>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51"/>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51"/>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51"/>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51"/>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 name="Google Shape;73;p151"/>
          <p:cNvGrpSpPr/>
          <p:nvPr/>
        </p:nvGrpSpPr>
        <p:grpSpPr>
          <a:xfrm>
            <a:off x="-13500" y="6236050"/>
            <a:ext cx="12219000" cy="664200"/>
            <a:chOff x="-13500" y="6236050"/>
            <a:chExt cx="12219000" cy="664200"/>
          </a:xfrm>
        </p:grpSpPr>
        <p:sp>
          <p:nvSpPr>
            <p:cNvPr id="74" name="Google Shape;74;p15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5" name="Google Shape;75;p15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6" name="Google Shape;76;p15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7" name="Google Shape;77;p151"/>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617" name="Shape 617"/>
        <p:cNvGrpSpPr/>
        <p:nvPr/>
      </p:nvGrpSpPr>
      <p:grpSpPr>
        <a:xfrm>
          <a:off x="0" y="0"/>
          <a:ext cx="0" cy="0"/>
          <a:chOff x="0" y="0"/>
          <a:chExt cx="0" cy="0"/>
        </a:xfrm>
      </p:grpSpPr>
      <p:pic>
        <p:nvPicPr>
          <p:cNvPr id="618" name="Google Shape;618;p270"/>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619" name="Google Shape;619;p270"/>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chemeClr val="dk1"/>
                </a:solidFill>
                <a:latin typeface="Arial"/>
                <a:ea typeface="Arial"/>
                <a:cs typeface="Arial"/>
                <a:sym typeface="Arial"/>
              </a:rPr>
              <a:t>Disclaimer: </a:t>
            </a:r>
            <a:r>
              <a:rPr b="0" i="0" lang="en-US" sz="7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620" name="Shape 620"/>
        <p:cNvGrpSpPr/>
        <p:nvPr/>
      </p:nvGrpSpPr>
      <p:grpSpPr>
        <a:xfrm>
          <a:off x="0" y="0"/>
          <a:ext cx="0" cy="0"/>
          <a:chOff x="0" y="0"/>
          <a:chExt cx="0" cy="0"/>
        </a:xfrm>
      </p:grpSpPr>
      <p:sp>
        <p:nvSpPr>
          <p:cNvPr id="621" name="Google Shape;621;p27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22" name="Google Shape;622;p271"/>
          <p:cNvPicPr preferRelativeResize="0"/>
          <p:nvPr/>
        </p:nvPicPr>
        <p:blipFill rotWithShape="1">
          <a:blip r:embed="rId2">
            <a:alphaModFix/>
          </a:blip>
          <a:srcRect b="0" l="0" r="0" t="0"/>
          <a:stretch/>
        </p:blipFill>
        <p:spPr>
          <a:xfrm>
            <a:off x="5" y="-110358"/>
            <a:ext cx="12192000" cy="6968357"/>
          </a:xfrm>
          <a:prstGeom prst="rect">
            <a:avLst/>
          </a:prstGeom>
          <a:noFill/>
          <a:ln>
            <a:noFill/>
          </a:ln>
        </p:spPr>
      </p:pic>
      <p:sp>
        <p:nvSpPr>
          <p:cNvPr id="623" name="Google Shape;623;p271"/>
          <p:cNvSpPr txBox="1"/>
          <p:nvPr>
            <p:ph type="title"/>
          </p:nvPr>
        </p:nvSpPr>
        <p:spPr>
          <a:xfrm>
            <a:off x="7134889" y="406756"/>
            <a:ext cx="3894000" cy="658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b="1">
                <a:solidFill>
                  <a:schemeClr val="lt1"/>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24" name="Google Shape;624;p271"/>
          <p:cNvSpPr txBox="1"/>
          <p:nvPr>
            <p:ph idx="1" type="body"/>
          </p:nvPr>
        </p:nvSpPr>
        <p:spPr>
          <a:xfrm>
            <a:off x="7164919" y="1417641"/>
            <a:ext cx="38265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Clr>
                <a:schemeClr val="lt1"/>
              </a:buClr>
              <a:buSzPts val="1500"/>
              <a:buNone/>
              <a:defRPr sz="1500">
                <a:solidFill>
                  <a:schemeClr val="lt1"/>
                </a:solidFill>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625" name="Shape 625"/>
        <p:cNvGrpSpPr/>
        <p:nvPr/>
      </p:nvGrpSpPr>
      <p:grpSpPr>
        <a:xfrm>
          <a:off x="0" y="0"/>
          <a:ext cx="0" cy="0"/>
          <a:chOff x="0" y="0"/>
          <a:chExt cx="0" cy="0"/>
        </a:xfrm>
      </p:grpSpPr>
      <p:pic>
        <p:nvPicPr>
          <p:cNvPr id="626" name="Google Shape;626;p272"/>
          <p:cNvPicPr preferRelativeResize="0"/>
          <p:nvPr/>
        </p:nvPicPr>
        <p:blipFill rotWithShape="1">
          <a:blip r:embed="rId2">
            <a:alphaModFix/>
          </a:blip>
          <a:srcRect b="0" l="0" r="0" t="0"/>
          <a:stretch/>
        </p:blipFill>
        <p:spPr>
          <a:xfrm flipH="1" rot="10800000">
            <a:off x="5" y="-4"/>
            <a:ext cx="7294181" cy="3373821"/>
          </a:xfrm>
          <a:prstGeom prst="rect">
            <a:avLst/>
          </a:prstGeom>
          <a:noFill/>
          <a:ln>
            <a:noFill/>
          </a:ln>
        </p:spPr>
      </p:pic>
      <p:sp>
        <p:nvSpPr>
          <p:cNvPr id="627" name="Google Shape;627;p27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pic>
        <p:nvPicPr>
          <p:cNvPr id="628" name="Google Shape;628;p272"/>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629" name="Google Shape;629;p272"/>
          <p:cNvSpPr txBox="1"/>
          <p:nvPr>
            <p:ph type="title"/>
          </p:nvPr>
        </p:nvSpPr>
        <p:spPr>
          <a:xfrm>
            <a:off x="657889" y="530201"/>
            <a:ext cx="3894000" cy="658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b="1">
                <a:solidFill>
                  <a:schemeClr val="lt1"/>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30" name="Google Shape;630;p272"/>
          <p:cNvSpPr txBox="1"/>
          <p:nvPr>
            <p:ph idx="1" type="body"/>
          </p:nvPr>
        </p:nvSpPr>
        <p:spPr>
          <a:xfrm>
            <a:off x="713319" y="1750637"/>
            <a:ext cx="38265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Clr>
                <a:schemeClr val="lt1"/>
              </a:buClr>
              <a:buSzPts val="1500"/>
              <a:buNone/>
              <a:defRPr sz="1500">
                <a:solidFill>
                  <a:schemeClr val="lt1"/>
                </a:solidFill>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631" name="Google Shape;631;p27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32" name="Shape 632"/>
        <p:cNvGrpSpPr/>
        <p:nvPr/>
      </p:nvGrpSpPr>
      <p:grpSpPr>
        <a:xfrm>
          <a:off x="0" y="0"/>
          <a:ext cx="0" cy="0"/>
          <a:chOff x="0" y="0"/>
          <a:chExt cx="0" cy="0"/>
        </a:xfrm>
      </p:grpSpPr>
      <p:sp>
        <p:nvSpPr>
          <p:cNvPr id="633" name="Google Shape;633;p273"/>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34" name="Google Shape;634;p273"/>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35" name="Google Shape;635;p273"/>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636" name="Google Shape;636;p27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37" name="Google Shape;637;p273"/>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8" name="Shape 638"/>
        <p:cNvGrpSpPr/>
        <p:nvPr/>
      </p:nvGrpSpPr>
      <p:grpSpPr>
        <a:xfrm>
          <a:off x="0" y="0"/>
          <a:ext cx="0" cy="0"/>
          <a:chOff x="0" y="0"/>
          <a:chExt cx="0" cy="0"/>
        </a:xfrm>
      </p:grpSpPr>
      <p:sp>
        <p:nvSpPr>
          <p:cNvPr id="639" name="Google Shape;639;p274"/>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40" name="Google Shape;640;p274"/>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50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9250" lvl="2" marL="1371600" algn="l">
              <a:lnSpc>
                <a:spcPct val="100000"/>
              </a:lnSpc>
              <a:spcBef>
                <a:spcPts val="400"/>
              </a:spcBef>
              <a:spcAft>
                <a:spcPts val="0"/>
              </a:spcAft>
              <a:buClr>
                <a:schemeClr val="dk1"/>
              </a:buClr>
              <a:buSzPts val="1900"/>
              <a:buChar char="•"/>
              <a:defRPr sz="1900"/>
            </a:lvl3pPr>
            <a:lvl4pPr indent="-330200" lvl="3" marL="1828800" algn="l">
              <a:lnSpc>
                <a:spcPct val="100000"/>
              </a:lnSpc>
              <a:spcBef>
                <a:spcPts val="300"/>
              </a:spcBef>
              <a:spcAft>
                <a:spcPts val="0"/>
              </a:spcAft>
              <a:buClr>
                <a:schemeClr val="dk1"/>
              </a:buClr>
              <a:buSzPts val="1600"/>
              <a:buChar char="–"/>
              <a:defRPr sz="1600"/>
            </a:lvl4pPr>
            <a:lvl5pPr indent="-330200" lvl="4" marL="2286000" algn="l">
              <a:lnSpc>
                <a:spcPct val="100000"/>
              </a:lnSpc>
              <a:spcBef>
                <a:spcPts val="300"/>
              </a:spcBef>
              <a:spcAft>
                <a:spcPts val="0"/>
              </a:spcAft>
              <a:buClr>
                <a:schemeClr val="dk1"/>
              </a:buClr>
              <a:buSzPts val="1600"/>
              <a:buChar char="»"/>
              <a:defRPr sz="1600"/>
            </a:lvl5pPr>
            <a:lvl6pPr indent="-349250" lvl="5" marL="2743200" algn="l">
              <a:lnSpc>
                <a:spcPct val="100000"/>
              </a:lnSpc>
              <a:spcBef>
                <a:spcPts val="400"/>
              </a:spcBef>
              <a:spcAft>
                <a:spcPts val="0"/>
              </a:spcAft>
              <a:buClr>
                <a:schemeClr val="dk1"/>
              </a:buClr>
              <a:buSzPts val="1900"/>
              <a:buChar char="•"/>
              <a:defRPr sz="1900"/>
            </a:lvl6pPr>
            <a:lvl7pPr indent="-349250" lvl="6" marL="3200400" algn="l">
              <a:lnSpc>
                <a:spcPct val="100000"/>
              </a:lnSpc>
              <a:spcBef>
                <a:spcPts val="400"/>
              </a:spcBef>
              <a:spcAft>
                <a:spcPts val="0"/>
              </a:spcAft>
              <a:buClr>
                <a:schemeClr val="dk1"/>
              </a:buClr>
              <a:buSzPts val="1900"/>
              <a:buChar char="•"/>
              <a:defRPr sz="1900"/>
            </a:lvl7pPr>
            <a:lvl8pPr indent="-349250" lvl="7" marL="3657600" algn="l">
              <a:lnSpc>
                <a:spcPct val="100000"/>
              </a:lnSpc>
              <a:spcBef>
                <a:spcPts val="400"/>
              </a:spcBef>
              <a:spcAft>
                <a:spcPts val="0"/>
              </a:spcAft>
              <a:buClr>
                <a:schemeClr val="dk1"/>
              </a:buClr>
              <a:buSzPts val="1900"/>
              <a:buChar char="•"/>
              <a:defRPr sz="1900"/>
            </a:lvl8pPr>
            <a:lvl9pPr indent="-349250" lvl="8" marL="4114800" algn="l">
              <a:lnSpc>
                <a:spcPct val="100000"/>
              </a:lnSpc>
              <a:spcBef>
                <a:spcPts val="400"/>
              </a:spcBef>
              <a:spcAft>
                <a:spcPts val="0"/>
              </a:spcAft>
              <a:buClr>
                <a:schemeClr val="dk1"/>
              </a:buClr>
              <a:buSzPts val="1900"/>
              <a:buChar char="•"/>
              <a:defRPr sz="1900"/>
            </a:lvl9pPr>
          </a:lstStyle>
          <a:p/>
        </p:txBody>
      </p:sp>
      <p:sp>
        <p:nvSpPr>
          <p:cNvPr id="641" name="Google Shape;641;p274"/>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50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9250" lvl="2" marL="1371600" algn="l">
              <a:lnSpc>
                <a:spcPct val="100000"/>
              </a:lnSpc>
              <a:spcBef>
                <a:spcPts val="400"/>
              </a:spcBef>
              <a:spcAft>
                <a:spcPts val="0"/>
              </a:spcAft>
              <a:buClr>
                <a:schemeClr val="dk1"/>
              </a:buClr>
              <a:buSzPts val="1900"/>
              <a:buChar char="•"/>
              <a:defRPr sz="1900"/>
            </a:lvl3pPr>
            <a:lvl4pPr indent="-330200" lvl="3" marL="1828800" algn="l">
              <a:lnSpc>
                <a:spcPct val="100000"/>
              </a:lnSpc>
              <a:spcBef>
                <a:spcPts val="300"/>
              </a:spcBef>
              <a:spcAft>
                <a:spcPts val="0"/>
              </a:spcAft>
              <a:buClr>
                <a:schemeClr val="dk1"/>
              </a:buClr>
              <a:buSzPts val="1600"/>
              <a:buChar char="–"/>
              <a:defRPr sz="1600"/>
            </a:lvl4pPr>
            <a:lvl5pPr indent="-330200" lvl="4" marL="2286000" algn="l">
              <a:lnSpc>
                <a:spcPct val="100000"/>
              </a:lnSpc>
              <a:spcBef>
                <a:spcPts val="300"/>
              </a:spcBef>
              <a:spcAft>
                <a:spcPts val="0"/>
              </a:spcAft>
              <a:buClr>
                <a:schemeClr val="dk1"/>
              </a:buClr>
              <a:buSzPts val="1600"/>
              <a:buChar char="»"/>
              <a:defRPr sz="1600"/>
            </a:lvl5pPr>
            <a:lvl6pPr indent="-349250" lvl="5" marL="2743200" algn="l">
              <a:lnSpc>
                <a:spcPct val="100000"/>
              </a:lnSpc>
              <a:spcBef>
                <a:spcPts val="400"/>
              </a:spcBef>
              <a:spcAft>
                <a:spcPts val="0"/>
              </a:spcAft>
              <a:buClr>
                <a:schemeClr val="dk1"/>
              </a:buClr>
              <a:buSzPts val="1900"/>
              <a:buChar char="•"/>
              <a:defRPr sz="1900"/>
            </a:lvl6pPr>
            <a:lvl7pPr indent="-349250" lvl="6" marL="3200400" algn="l">
              <a:lnSpc>
                <a:spcPct val="100000"/>
              </a:lnSpc>
              <a:spcBef>
                <a:spcPts val="400"/>
              </a:spcBef>
              <a:spcAft>
                <a:spcPts val="0"/>
              </a:spcAft>
              <a:buClr>
                <a:schemeClr val="dk1"/>
              </a:buClr>
              <a:buSzPts val="1900"/>
              <a:buChar char="•"/>
              <a:defRPr sz="1900"/>
            </a:lvl7pPr>
            <a:lvl8pPr indent="-349250" lvl="7" marL="3657600" algn="l">
              <a:lnSpc>
                <a:spcPct val="100000"/>
              </a:lnSpc>
              <a:spcBef>
                <a:spcPts val="400"/>
              </a:spcBef>
              <a:spcAft>
                <a:spcPts val="0"/>
              </a:spcAft>
              <a:buClr>
                <a:schemeClr val="dk1"/>
              </a:buClr>
              <a:buSzPts val="1900"/>
              <a:buChar char="•"/>
              <a:defRPr sz="1900"/>
            </a:lvl8pPr>
            <a:lvl9pPr indent="-349250" lvl="8" marL="4114800" algn="l">
              <a:lnSpc>
                <a:spcPct val="100000"/>
              </a:lnSpc>
              <a:spcBef>
                <a:spcPts val="400"/>
              </a:spcBef>
              <a:spcAft>
                <a:spcPts val="0"/>
              </a:spcAft>
              <a:buClr>
                <a:schemeClr val="dk1"/>
              </a:buClr>
              <a:buSzPts val="1900"/>
              <a:buChar char="•"/>
              <a:defRPr sz="1900"/>
            </a:lvl9pPr>
          </a:lstStyle>
          <a:p/>
        </p:txBody>
      </p:sp>
      <p:sp>
        <p:nvSpPr>
          <p:cNvPr id="642" name="Google Shape;642;p27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43" name="Google Shape;643;p27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44" name="Google Shape;644;p274"/>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5" name="Shape 645"/>
        <p:cNvGrpSpPr/>
        <p:nvPr/>
      </p:nvGrpSpPr>
      <p:grpSpPr>
        <a:xfrm>
          <a:off x="0" y="0"/>
          <a:ext cx="0" cy="0"/>
          <a:chOff x="0" y="0"/>
          <a:chExt cx="0" cy="0"/>
        </a:xfrm>
      </p:grpSpPr>
      <p:sp>
        <p:nvSpPr>
          <p:cNvPr id="646" name="Google Shape;646;p275"/>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47" name="Google Shape;647;p275"/>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0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400"/>
              </a:spcBef>
              <a:spcAft>
                <a:spcPts val="0"/>
              </a:spcAft>
              <a:buClr>
                <a:schemeClr val="dk1"/>
              </a:buClr>
              <a:buSzPts val="1900"/>
              <a:buNone/>
              <a:defRPr b="1" sz="1900"/>
            </a:lvl3pPr>
            <a:lvl4pPr indent="-228600" lvl="3" marL="1828800" algn="l">
              <a:lnSpc>
                <a:spcPct val="100000"/>
              </a:lnSpc>
              <a:spcBef>
                <a:spcPts val="300"/>
              </a:spcBef>
              <a:spcAft>
                <a:spcPts val="0"/>
              </a:spcAft>
              <a:buClr>
                <a:schemeClr val="dk1"/>
              </a:buClr>
              <a:buSzPts val="1600"/>
              <a:buNone/>
              <a:defRPr b="1" sz="1600"/>
            </a:lvl4pPr>
            <a:lvl5pPr indent="-228600" lvl="4" marL="2286000" algn="l">
              <a:lnSpc>
                <a:spcPct val="100000"/>
              </a:lnSpc>
              <a:spcBef>
                <a:spcPts val="300"/>
              </a:spcBef>
              <a:spcAft>
                <a:spcPts val="0"/>
              </a:spcAft>
              <a:buClr>
                <a:schemeClr val="dk1"/>
              </a:buClr>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648" name="Google Shape;648;p275"/>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50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9250" lvl="2" marL="1371600" algn="l">
              <a:lnSpc>
                <a:spcPct val="100000"/>
              </a:lnSpc>
              <a:spcBef>
                <a:spcPts val="400"/>
              </a:spcBef>
              <a:spcAft>
                <a:spcPts val="0"/>
              </a:spcAft>
              <a:buClr>
                <a:schemeClr val="dk1"/>
              </a:buClr>
              <a:buSzPts val="1900"/>
              <a:buChar char="•"/>
              <a:defRPr sz="1900"/>
            </a:lvl3pPr>
            <a:lvl4pPr indent="-330200" lvl="3" marL="1828800" algn="l">
              <a:lnSpc>
                <a:spcPct val="100000"/>
              </a:lnSpc>
              <a:spcBef>
                <a:spcPts val="300"/>
              </a:spcBef>
              <a:spcAft>
                <a:spcPts val="0"/>
              </a:spcAft>
              <a:buClr>
                <a:schemeClr val="dk1"/>
              </a:buClr>
              <a:buSzPts val="1600"/>
              <a:buChar char="–"/>
              <a:defRPr sz="1600"/>
            </a:lvl4pPr>
            <a:lvl5pPr indent="-330200" lvl="4" marL="2286000" algn="l">
              <a:lnSpc>
                <a:spcPct val="100000"/>
              </a:lnSpc>
              <a:spcBef>
                <a:spcPts val="300"/>
              </a:spcBef>
              <a:spcAft>
                <a:spcPts val="0"/>
              </a:spcAft>
              <a:buClr>
                <a:schemeClr val="dk1"/>
              </a:buClr>
              <a:buSzPts val="1600"/>
              <a:buChar char="»"/>
              <a:defRPr sz="16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
        <p:nvSpPr>
          <p:cNvPr id="649" name="Google Shape;649;p275"/>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0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400"/>
              </a:spcBef>
              <a:spcAft>
                <a:spcPts val="0"/>
              </a:spcAft>
              <a:buClr>
                <a:schemeClr val="dk1"/>
              </a:buClr>
              <a:buSzPts val="1900"/>
              <a:buNone/>
              <a:defRPr b="1" sz="1900"/>
            </a:lvl3pPr>
            <a:lvl4pPr indent="-228600" lvl="3" marL="1828800" algn="l">
              <a:lnSpc>
                <a:spcPct val="100000"/>
              </a:lnSpc>
              <a:spcBef>
                <a:spcPts val="300"/>
              </a:spcBef>
              <a:spcAft>
                <a:spcPts val="0"/>
              </a:spcAft>
              <a:buClr>
                <a:schemeClr val="dk1"/>
              </a:buClr>
              <a:buSzPts val="1600"/>
              <a:buNone/>
              <a:defRPr b="1" sz="1600"/>
            </a:lvl4pPr>
            <a:lvl5pPr indent="-228600" lvl="4" marL="2286000" algn="l">
              <a:lnSpc>
                <a:spcPct val="100000"/>
              </a:lnSpc>
              <a:spcBef>
                <a:spcPts val="300"/>
              </a:spcBef>
              <a:spcAft>
                <a:spcPts val="0"/>
              </a:spcAft>
              <a:buClr>
                <a:schemeClr val="dk1"/>
              </a:buClr>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650" name="Google Shape;650;p275"/>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50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9250" lvl="2" marL="1371600" algn="l">
              <a:lnSpc>
                <a:spcPct val="100000"/>
              </a:lnSpc>
              <a:spcBef>
                <a:spcPts val="400"/>
              </a:spcBef>
              <a:spcAft>
                <a:spcPts val="0"/>
              </a:spcAft>
              <a:buClr>
                <a:schemeClr val="dk1"/>
              </a:buClr>
              <a:buSzPts val="1900"/>
              <a:buChar char="•"/>
              <a:defRPr sz="1900"/>
            </a:lvl3pPr>
            <a:lvl4pPr indent="-330200" lvl="3" marL="1828800" algn="l">
              <a:lnSpc>
                <a:spcPct val="100000"/>
              </a:lnSpc>
              <a:spcBef>
                <a:spcPts val="300"/>
              </a:spcBef>
              <a:spcAft>
                <a:spcPts val="0"/>
              </a:spcAft>
              <a:buClr>
                <a:schemeClr val="dk1"/>
              </a:buClr>
              <a:buSzPts val="1600"/>
              <a:buChar char="–"/>
              <a:defRPr sz="1600"/>
            </a:lvl4pPr>
            <a:lvl5pPr indent="-330200" lvl="4" marL="2286000" algn="l">
              <a:lnSpc>
                <a:spcPct val="100000"/>
              </a:lnSpc>
              <a:spcBef>
                <a:spcPts val="300"/>
              </a:spcBef>
              <a:spcAft>
                <a:spcPts val="0"/>
              </a:spcAft>
              <a:buClr>
                <a:schemeClr val="dk1"/>
              </a:buClr>
              <a:buSzPts val="1600"/>
              <a:buChar char="»"/>
              <a:defRPr sz="16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
        <p:nvSpPr>
          <p:cNvPr id="651" name="Google Shape;651;p27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52" name="Google Shape;652;p27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53" name="Google Shape;653;p27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4" name="Shape 654"/>
        <p:cNvGrpSpPr/>
        <p:nvPr/>
      </p:nvGrpSpPr>
      <p:grpSpPr>
        <a:xfrm>
          <a:off x="0" y="0"/>
          <a:ext cx="0" cy="0"/>
          <a:chOff x="0" y="0"/>
          <a:chExt cx="0" cy="0"/>
        </a:xfrm>
      </p:grpSpPr>
      <p:sp>
        <p:nvSpPr>
          <p:cNvPr id="655" name="Google Shape;655;p276"/>
          <p:cNvSpPr txBox="1"/>
          <p:nvPr>
            <p:ph type="title"/>
          </p:nvPr>
        </p:nvSpPr>
        <p:spPr>
          <a:xfrm>
            <a:off x="609606" y="273053"/>
            <a:ext cx="4011300" cy="1162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500"/>
              <a:buNone/>
              <a:defRPr b="1" sz="24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56" name="Google Shape;656;p276"/>
          <p:cNvSpPr txBox="1"/>
          <p:nvPr>
            <p:ph idx="1" type="body"/>
          </p:nvPr>
        </p:nvSpPr>
        <p:spPr>
          <a:xfrm>
            <a:off x="4766733" y="273057"/>
            <a:ext cx="6815700" cy="5853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50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9250" lvl="2" marL="1371600" algn="l">
              <a:lnSpc>
                <a:spcPct val="100000"/>
              </a:lnSpc>
              <a:spcBef>
                <a:spcPts val="400"/>
              </a:spcBef>
              <a:spcAft>
                <a:spcPts val="0"/>
              </a:spcAft>
              <a:buClr>
                <a:schemeClr val="dk1"/>
              </a:buClr>
              <a:buSzPts val="1900"/>
              <a:buChar char="•"/>
              <a:defRPr sz="1900"/>
            </a:lvl3pPr>
            <a:lvl4pPr indent="-330200" lvl="3" marL="1828800" algn="l">
              <a:lnSpc>
                <a:spcPct val="100000"/>
              </a:lnSpc>
              <a:spcBef>
                <a:spcPts val="300"/>
              </a:spcBef>
              <a:spcAft>
                <a:spcPts val="0"/>
              </a:spcAft>
              <a:buClr>
                <a:schemeClr val="dk1"/>
              </a:buClr>
              <a:buSzPts val="1600"/>
              <a:buChar char="–"/>
              <a:defRPr sz="1600"/>
            </a:lvl4pPr>
            <a:lvl5pPr indent="-330200" lvl="4" marL="2286000" algn="l">
              <a:lnSpc>
                <a:spcPct val="100000"/>
              </a:lnSpc>
              <a:spcBef>
                <a:spcPts val="300"/>
              </a:spcBef>
              <a:spcAft>
                <a:spcPts val="0"/>
              </a:spcAft>
              <a:buClr>
                <a:schemeClr val="dk1"/>
              </a:buClr>
              <a:buSzPts val="1600"/>
              <a:buChar char="»"/>
              <a:defRPr sz="16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57" name="Google Shape;657;p276"/>
          <p:cNvSpPr txBox="1"/>
          <p:nvPr>
            <p:ph idx="2" type="body"/>
          </p:nvPr>
        </p:nvSpPr>
        <p:spPr>
          <a:xfrm>
            <a:off x="609606" y="1435104"/>
            <a:ext cx="4011300" cy="4691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Clr>
                <a:schemeClr val="dk1"/>
              </a:buClr>
              <a:buSzPts val="1500"/>
              <a:buNone/>
              <a:defRPr sz="1500"/>
            </a:lvl1pPr>
            <a:lvl2pPr indent="-228600" lvl="1" marL="914400" algn="l">
              <a:lnSpc>
                <a:spcPct val="100000"/>
              </a:lnSpc>
              <a:spcBef>
                <a:spcPts val="300"/>
              </a:spcBef>
              <a:spcAft>
                <a:spcPts val="0"/>
              </a:spcAft>
              <a:buClr>
                <a:schemeClr val="dk1"/>
              </a:buClr>
              <a:buSzPts val="1200"/>
              <a:buNone/>
              <a:defRPr sz="1200"/>
            </a:lvl2pPr>
            <a:lvl3pPr indent="-228600" lvl="2" marL="1371600" algn="l">
              <a:lnSpc>
                <a:spcPct val="100000"/>
              </a:lnSpc>
              <a:spcBef>
                <a:spcPts val="300"/>
              </a:spcBef>
              <a:spcAft>
                <a:spcPts val="0"/>
              </a:spcAft>
              <a:buClr>
                <a:schemeClr val="dk1"/>
              </a:buClr>
              <a:buSzPts val="1100"/>
              <a:buNone/>
              <a:defRPr sz="1100"/>
            </a:lvl3pPr>
            <a:lvl4pPr indent="-228600" lvl="3" marL="1828800" algn="l">
              <a:lnSpc>
                <a:spcPct val="100000"/>
              </a:lnSpc>
              <a:spcBef>
                <a:spcPts val="100"/>
              </a:spcBef>
              <a:spcAft>
                <a:spcPts val="0"/>
              </a:spcAft>
              <a:buClr>
                <a:schemeClr val="dk1"/>
              </a:buClr>
              <a:buSzPts val="900"/>
              <a:buNone/>
              <a:defRPr sz="900"/>
            </a:lvl4pPr>
            <a:lvl5pPr indent="-228600" lvl="4" marL="2286000" algn="l">
              <a:lnSpc>
                <a:spcPct val="100000"/>
              </a:lnSpc>
              <a:spcBef>
                <a:spcPts val="100"/>
              </a:spcBef>
              <a:spcAft>
                <a:spcPts val="0"/>
              </a:spcAft>
              <a:buClr>
                <a:schemeClr val="dk1"/>
              </a:buClr>
              <a:buSzPts val="900"/>
              <a:buNone/>
              <a:defRPr sz="900"/>
            </a:lvl5pPr>
            <a:lvl6pPr indent="-228600" lvl="5" marL="2743200" algn="l">
              <a:lnSpc>
                <a:spcPct val="100000"/>
              </a:lnSpc>
              <a:spcBef>
                <a:spcPts val="100"/>
              </a:spcBef>
              <a:spcAft>
                <a:spcPts val="0"/>
              </a:spcAft>
              <a:buClr>
                <a:schemeClr val="dk1"/>
              </a:buClr>
              <a:buSzPts val="900"/>
              <a:buNone/>
              <a:defRPr sz="900"/>
            </a:lvl6pPr>
            <a:lvl7pPr indent="-228600" lvl="6" marL="3200400" algn="l">
              <a:lnSpc>
                <a:spcPct val="100000"/>
              </a:lnSpc>
              <a:spcBef>
                <a:spcPts val="100"/>
              </a:spcBef>
              <a:spcAft>
                <a:spcPts val="0"/>
              </a:spcAft>
              <a:buClr>
                <a:schemeClr val="dk1"/>
              </a:buClr>
              <a:buSzPts val="900"/>
              <a:buNone/>
              <a:defRPr sz="900"/>
            </a:lvl7pPr>
            <a:lvl8pPr indent="-228600" lvl="7" marL="3657600" algn="l">
              <a:lnSpc>
                <a:spcPct val="100000"/>
              </a:lnSpc>
              <a:spcBef>
                <a:spcPts val="100"/>
              </a:spcBef>
              <a:spcAft>
                <a:spcPts val="0"/>
              </a:spcAft>
              <a:buClr>
                <a:schemeClr val="dk1"/>
              </a:buClr>
              <a:buSzPts val="900"/>
              <a:buNone/>
              <a:defRPr sz="900"/>
            </a:lvl8pPr>
            <a:lvl9pPr indent="-228600" lvl="8" marL="4114800" algn="l">
              <a:lnSpc>
                <a:spcPct val="100000"/>
              </a:lnSpc>
              <a:spcBef>
                <a:spcPts val="100"/>
              </a:spcBef>
              <a:spcAft>
                <a:spcPts val="0"/>
              </a:spcAft>
              <a:buClr>
                <a:schemeClr val="dk1"/>
              </a:buClr>
              <a:buSzPts val="900"/>
              <a:buNone/>
              <a:defRPr sz="900"/>
            </a:lvl9pPr>
          </a:lstStyle>
          <a:p/>
        </p:txBody>
      </p:sp>
      <p:sp>
        <p:nvSpPr>
          <p:cNvPr id="658" name="Google Shape;658;p276"/>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59" name="Google Shape;659;p27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60" name="Google Shape;660;p27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1" name="Shape 661"/>
        <p:cNvGrpSpPr/>
        <p:nvPr/>
      </p:nvGrpSpPr>
      <p:grpSpPr>
        <a:xfrm>
          <a:off x="0" y="0"/>
          <a:ext cx="0" cy="0"/>
          <a:chOff x="0" y="0"/>
          <a:chExt cx="0" cy="0"/>
        </a:xfrm>
      </p:grpSpPr>
      <p:sp>
        <p:nvSpPr>
          <p:cNvPr id="662" name="Google Shape;662;p277"/>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500"/>
              <a:buNone/>
              <a:defRPr b="1" sz="20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63" name="Google Shape;663;p277"/>
          <p:cNvSpPr/>
          <p:nvPr>
            <p:ph idx="2" type="pic"/>
          </p:nvPr>
        </p:nvSpPr>
        <p:spPr>
          <a:xfrm>
            <a:off x="2389717" y="612775"/>
            <a:ext cx="7315200" cy="4114800"/>
          </a:xfrm>
          <a:prstGeom prst="rect">
            <a:avLst/>
          </a:prstGeom>
          <a:noFill/>
          <a:ln>
            <a:noFill/>
          </a:ln>
        </p:spPr>
      </p:sp>
      <p:sp>
        <p:nvSpPr>
          <p:cNvPr id="664" name="Google Shape;664;p277"/>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Clr>
                <a:schemeClr val="dk1"/>
              </a:buClr>
              <a:buSzPts val="1500"/>
              <a:buNone/>
              <a:defRPr sz="1500"/>
            </a:lvl1pPr>
            <a:lvl2pPr indent="-228600" lvl="1" marL="914400" algn="l">
              <a:lnSpc>
                <a:spcPct val="100000"/>
              </a:lnSpc>
              <a:spcBef>
                <a:spcPts val="300"/>
              </a:spcBef>
              <a:spcAft>
                <a:spcPts val="0"/>
              </a:spcAft>
              <a:buClr>
                <a:schemeClr val="dk1"/>
              </a:buClr>
              <a:buSzPts val="1200"/>
              <a:buNone/>
              <a:defRPr sz="1200"/>
            </a:lvl2pPr>
            <a:lvl3pPr indent="-228600" lvl="2" marL="1371600" algn="l">
              <a:lnSpc>
                <a:spcPct val="100000"/>
              </a:lnSpc>
              <a:spcBef>
                <a:spcPts val="300"/>
              </a:spcBef>
              <a:spcAft>
                <a:spcPts val="0"/>
              </a:spcAft>
              <a:buClr>
                <a:schemeClr val="dk1"/>
              </a:buClr>
              <a:buSzPts val="1100"/>
              <a:buNone/>
              <a:defRPr sz="1100"/>
            </a:lvl3pPr>
            <a:lvl4pPr indent="-228600" lvl="3" marL="1828800" algn="l">
              <a:lnSpc>
                <a:spcPct val="100000"/>
              </a:lnSpc>
              <a:spcBef>
                <a:spcPts val="100"/>
              </a:spcBef>
              <a:spcAft>
                <a:spcPts val="0"/>
              </a:spcAft>
              <a:buClr>
                <a:schemeClr val="dk1"/>
              </a:buClr>
              <a:buSzPts val="900"/>
              <a:buNone/>
              <a:defRPr sz="900"/>
            </a:lvl4pPr>
            <a:lvl5pPr indent="-228600" lvl="4" marL="2286000" algn="l">
              <a:lnSpc>
                <a:spcPct val="100000"/>
              </a:lnSpc>
              <a:spcBef>
                <a:spcPts val="100"/>
              </a:spcBef>
              <a:spcAft>
                <a:spcPts val="0"/>
              </a:spcAft>
              <a:buClr>
                <a:schemeClr val="dk1"/>
              </a:buClr>
              <a:buSzPts val="900"/>
              <a:buNone/>
              <a:defRPr sz="900"/>
            </a:lvl5pPr>
            <a:lvl6pPr indent="-228600" lvl="5" marL="2743200" algn="l">
              <a:lnSpc>
                <a:spcPct val="100000"/>
              </a:lnSpc>
              <a:spcBef>
                <a:spcPts val="100"/>
              </a:spcBef>
              <a:spcAft>
                <a:spcPts val="0"/>
              </a:spcAft>
              <a:buClr>
                <a:schemeClr val="dk1"/>
              </a:buClr>
              <a:buSzPts val="900"/>
              <a:buNone/>
              <a:defRPr sz="900"/>
            </a:lvl6pPr>
            <a:lvl7pPr indent="-228600" lvl="6" marL="3200400" algn="l">
              <a:lnSpc>
                <a:spcPct val="100000"/>
              </a:lnSpc>
              <a:spcBef>
                <a:spcPts val="100"/>
              </a:spcBef>
              <a:spcAft>
                <a:spcPts val="0"/>
              </a:spcAft>
              <a:buClr>
                <a:schemeClr val="dk1"/>
              </a:buClr>
              <a:buSzPts val="900"/>
              <a:buNone/>
              <a:defRPr sz="900"/>
            </a:lvl7pPr>
            <a:lvl8pPr indent="-228600" lvl="7" marL="3657600" algn="l">
              <a:lnSpc>
                <a:spcPct val="100000"/>
              </a:lnSpc>
              <a:spcBef>
                <a:spcPts val="100"/>
              </a:spcBef>
              <a:spcAft>
                <a:spcPts val="0"/>
              </a:spcAft>
              <a:buClr>
                <a:schemeClr val="dk1"/>
              </a:buClr>
              <a:buSzPts val="900"/>
              <a:buNone/>
              <a:defRPr sz="900"/>
            </a:lvl8pPr>
            <a:lvl9pPr indent="-228600" lvl="8" marL="4114800" algn="l">
              <a:lnSpc>
                <a:spcPct val="100000"/>
              </a:lnSpc>
              <a:spcBef>
                <a:spcPts val="100"/>
              </a:spcBef>
              <a:spcAft>
                <a:spcPts val="0"/>
              </a:spcAft>
              <a:buClr>
                <a:schemeClr val="dk1"/>
              </a:buClr>
              <a:buSzPts val="900"/>
              <a:buNone/>
              <a:defRPr sz="900"/>
            </a:lvl9pPr>
          </a:lstStyle>
          <a:p/>
        </p:txBody>
      </p:sp>
      <p:sp>
        <p:nvSpPr>
          <p:cNvPr id="665" name="Google Shape;665;p27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pic>
        <p:nvPicPr>
          <p:cNvPr id="666" name="Google Shape;666;p277"/>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667" name="Google Shape;667;p27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8" name="Shape 668"/>
        <p:cNvGrpSpPr/>
        <p:nvPr/>
      </p:nvGrpSpPr>
      <p:grpSpPr>
        <a:xfrm>
          <a:off x="0" y="0"/>
          <a:ext cx="0" cy="0"/>
          <a:chOff x="0" y="0"/>
          <a:chExt cx="0" cy="0"/>
        </a:xfrm>
      </p:grpSpPr>
      <p:sp>
        <p:nvSpPr>
          <p:cNvPr id="669" name="Google Shape;669;p278"/>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70" name="Google Shape;670;p278"/>
          <p:cNvSpPr txBox="1"/>
          <p:nvPr>
            <p:ph idx="1" type="body"/>
          </p:nvPr>
        </p:nvSpPr>
        <p:spPr>
          <a:xfrm rot="5400000">
            <a:off x="3486150" y="-1969769"/>
            <a:ext cx="5219700" cy="10972800"/>
          </a:xfrm>
          <a:prstGeom prst="rect">
            <a:avLst/>
          </a:prstGeom>
          <a:noFill/>
          <a:ln>
            <a:noFill/>
          </a:ln>
        </p:spPr>
        <p:txBody>
          <a:bodyPr anchorCtr="0" anchor="t" bIns="45700" lIns="91425" spcFirstLastPara="1" rIns="91425" wrap="square" tIns="45700">
            <a:no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671" name="Google Shape;671;p27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72" name="Google Shape;672;p27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73" name="Google Shape;673;p27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674" name="Shape 674"/>
        <p:cNvGrpSpPr/>
        <p:nvPr/>
      </p:nvGrpSpPr>
      <p:grpSpPr>
        <a:xfrm>
          <a:off x="0" y="0"/>
          <a:ext cx="0" cy="0"/>
          <a:chOff x="0" y="0"/>
          <a:chExt cx="0" cy="0"/>
        </a:xfrm>
      </p:grpSpPr>
      <p:sp>
        <p:nvSpPr>
          <p:cNvPr id="675" name="Google Shape;675;p279"/>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76" name="Google Shape;676;p279"/>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677" name="Google Shape;677;p27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78" name="Google Shape;678;p27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79" name="Google Shape;679;p27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78" name="Shape 78"/>
        <p:cNvGrpSpPr/>
        <p:nvPr/>
      </p:nvGrpSpPr>
      <p:grpSpPr>
        <a:xfrm>
          <a:off x="0" y="0"/>
          <a:ext cx="0" cy="0"/>
          <a:chOff x="0" y="0"/>
          <a:chExt cx="0" cy="0"/>
        </a:xfrm>
      </p:grpSpPr>
      <p:sp>
        <p:nvSpPr>
          <p:cNvPr id="79" name="Google Shape;79;p152"/>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5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52"/>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82" name="Google Shape;82;p152"/>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83" name="Google Shape;83;p15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84" name="Google Shape;84;p152"/>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5" name="Google Shape;85;p152"/>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6" name="Google Shape;86;p152"/>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7" name="Google Shape;87;p152"/>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8" name="Google Shape;88;p152"/>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9" name="Google Shape;89;p152"/>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0" name="Google Shape;90;p152"/>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680" name="Shape 680"/>
        <p:cNvGrpSpPr/>
        <p:nvPr/>
      </p:nvGrpSpPr>
      <p:grpSpPr>
        <a:xfrm>
          <a:off x="0" y="0"/>
          <a:ext cx="0" cy="0"/>
          <a:chOff x="0" y="0"/>
          <a:chExt cx="0" cy="0"/>
        </a:xfrm>
      </p:grpSpPr>
      <p:sp>
        <p:nvSpPr>
          <p:cNvPr id="681" name="Google Shape;681;p280"/>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82" name="Google Shape;682;p280"/>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dk1"/>
              </a:buClr>
              <a:buSzPts val="2300"/>
              <a:buNone/>
              <a:defRPr sz="2300"/>
            </a:lvl1pPr>
            <a:lvl2pPr indent="-228600" lvl="1" marL="914400" algn="ctr">
              <a:lnSpc>
                <a:spcPct val="100000"/>
              </a:lnSpc>
              <a:spcBef>
                <a:spcPts val="0"/>
              </a:spcBef>
              <a:spcAft>
                <a:spcPts val="0"/>
              </a:spcAft>
              <a:buClr>
                <a:schemeClr val="dk1"/>
              </a:buClr>
              <a:buSzPts val="2300"/>
              <a:buNone/>
              <a:defRPr sz="2300"/>
            </a:lvl2pPr>
            <a:lvl3pPr indent="-228600" lvl="2" marL="1371600" algn="ctr">
              <a:lnSpc>
                <a:spcPct val="100000"/>
              </a:lnSpc>
              <a:spcBef>
                <a:spcPts val="0"/>
              </a:spcBef>
              <a:spcAft>
                <a:spcPts val="0"/>
              </a:spcAft>
              <a:buClr>
                <a:schemeClr val="dk1"/>
              </a:buClr>
              <a:buSzPts val="2300"/>
              <a:buNone/>
              <a:defRPr sz="2300"/>
            </a:lvl3pPr>
            <a:lvl4pPr indent="-228600" lvl="3" marL="1828800" algn="ctr">
              <a:lnSpc>
                <a:spcPct val="100000"/>
              </a:lnSpc>
              <a:spcBef>
                <a:spcPts val="0"/>
              </a:spcBef>
              <a:spcAft>
                <a:spcPts val="0"/>
              </a:spcAft>
              <a:buClr>
                <a:schemeClr val="dk1"/>
              </a:buClr>
              <a:buSzPts val="2300"/>
              <a:buNone/>
              <a:defRPr sz="2300"/>
            </a:lvl4pPr>
            <a:lvl5pPr indent="-228600" lvl="4" marL="2286000" algn="ctr">
              <a:lnSpc>
                <a:spcPct val="100000"/>
              </a:lnSpc>
              <a:spcBef>
                <a:spcPts val="0"/>
              </a:spcBef>
              <a:spcAft>
                <a:spcPts val="0"/>
              </a:spcAft>
              <a:buClr>
                <a:schemeClr val="dk1"/>
              </a:buClr>
              <a:buSzPts val="2300"/>
              <a:buNone/>
              <a:defRPr sz="2300"/>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683" name="Google Shape;683;p28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84" name="Google Shape;684;p28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685" name="Shape 685"/>
        <p:cNvGrpSpPr/>
        <p:nvPr/>
      </p:nvGrpSpPr>
      <p:grpSpPr>
        <a:xfrm>
          <a:off x="0" y="0"/>
          <a:ext cx="0" cy="0"/>
          <a:chOff x="0" y="0"/>
          <a:chExt cx="0" cy="0"/>
        </a:xfrm>
      </p:grpSpPr>
      <p:pic>
        <p:nvPicPr>
          <p:cNvPr descr="background.jpg" id="686" name="Google Shape;686;p28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87" name="Google Shape;687;p281"/>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688" name="Google Shape;688;p281"/>
          <p:cNvSpPr txBox="1"/>
          <p:nvPr>
            <p:ph type="title"/>
          </p:nvPr>
        </p:nvSpPr>
        <p:spPr>
          <a:xfrm>
            <a:off x="609600" y="299155"/>
            <a:ext cx="10972800" cy="8385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500"/>
              <a:buNone/>
              <a:defRPr b="1" sz="3200">
                <a:solidFill>
                  <a:srgbClr val="D50000"/>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89" name="Google Shape;689;p281"/>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690" name="Shape 690"/>
        <p:cNvGrpSpPr/>
        <p:nvPr/>
      </p:nvGrpSpPr>
      <p:grpSpPr>
        <a:xfrm>
          <a:off x="0" y="0"/>
          <a:ext cx="0" cy="0"/>
          <a:chOff x="0" y="0"/>
          <a:chExt cx="0" cy="0"/>
        </a:xfrm>
      </p:grpSpPr>
      <p:pic>
        <p:nvPicPr>
          <p:cNvPr descr="background.jpg" id="691" name="Google Shape;691;p28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92" name="Google Shape;692;p282"/>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693" name="Google Shape;693;p282"/>
          <p:cNvSpPr txBox="1"/>
          <p:nvPr>
            <p:ph type="title"/>
          </p:nvPr>
        </p:nvSpPr>
        <p:spPr>
          <a:xfrm>
            <a:off x="609600" y="299155"/>
            <a:ext cx="10972800" cy="8385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500"/>
              <a:buNone/>
              <a:defRPr b="1" sz="3200">
                <a:solidFill>
                  <a:srgbClr val="D50000"/>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94" name="Google Shape;694;p282"/>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695" name="Shape 695"/>
        <p:cNvGrpSpPr/>
        <p:nvPr/>
      </p:nvGrpSpPr>
      <p:grpSpPr>
        <a:xfrm>
          <a:off x="0" y="0"/>
          <a:ext cx="0" cy="0"/>
          <a:chOff x="0" y="0"/>
          <a:chExt cx="0" cy="0"/>
        </a:xfrm>
      </p:grpSpPr>
      <p:pic>
        <p:nvPicPr>
          <p:cNvPr descr="background.jpg" id="696" name="Google Shape;696;p28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97" name="Google Shape;697;p283"/>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698" name="Google Shape;698;p283"/>
          <p:cNvSpPr txBox="1"/>
          <p:nvPr>
            <p:ph type="title"/>
          </p:nvPr>
        </p:nvSpPr>
        <p:spPr>
          <a:xfrm>
            <a:off x="609600" y="299155"/>
            <a:ext cx="10972800" cy="838500"/>
          </a:xfrm>
          <a:prstGeom prst="rect">
            <a:avLst/>
          </a:prstGeom>
          <a:noFill/>
          <a:ln>
            <a:noFill/>
          </a:ln>
        </p:spPr>
        <p:txBody>
          <a:bodyPr anchorCtr="0" anchor="t" bIns="45700" lIns="91425" spcFirstLastPara="1" rIns="91425" wrap="square" tIns="45700">
            <a:normAutofit/>
          </a:bodyPr>
          <a:lstStyle>
            <a:lvl1pPr lvl="0" algn="l">
              <a:lnSpc>
                <a:spcPct val="78125"/>
              </a:lnSpc>
              <a:spcBef>
                <a:spcPts val="0"/>
              </a:spcBef>
              <a:spcAft>
                <a:spcPts val="0"/>
              </a:spcAft>
              <a:buSzPts val="1500"/>
              <a:buNone/>
              <a:defRPr b="1" sz="3200">
                <a:solidFill>
                  <a:srgbClr val="D50000"/>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99" name="Google Shape;699;p283"/>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706" name="Shape 706"/>
        <p:cNvGrpSpPr/>
        <p:nvPr/>
      </p:nvGrpSpPr>
      <p:grpSpPr>
        <a:xfrm>
          <a:off x="0" y="0"/>
          <a:ext cx="0" cy="0"/>
          <a:chOff x="0" y="0"/>
          <a:chExt cx="0" cy="0"/>
        </a:xfrm>
      </p:grpSpPr>
      <p:sp>
        <p:nvSpPr>
          <p:cNvPr id="707" name="Google Shape;707;p14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14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9" name="Google Shape;709;p14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710" name="Google Shape;710;p144"/>
          <p:cNvSpPr txBox="1"/>
          <p:nvPr>
            <p:ph type="title"/>
          </p:nvPr>
        </p:nvSpPr>
        <p:spPr>
          <a:xfrm>
            <a:off x="302850" y="565300"/>
            <a:ext cx="11586300" cy="5841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2800"/>
              <a:buFont typeface="Calibri"/>
              <a:buNone/>
              <a:defRPr sz="2800">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711" name="Shape 711"/>
        <p:cNvGrpSpPr/>
        <p:nvPr/>
      </p:nvGrpSpPr>
      <p:grpSpPr>
        <a:xfrm>
          <a:off x="0" y="0"/>
          <a:ext cx="0" cy="0"/>
          <a:chOff x="0" y="0"/>
          <a:chExt cx="0" cy="0"/>
        </a:xfrm>
      </p:grpSpPr>
      <p:sp>
        <p:nvSpPr>
          <p:cNvPr id="712" name="Google Shape;712;p250"/>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713" name="Google Shape;713;p250"/>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714" name="Google Shape;714;p250"/>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algn="l">
              <a:lnSpc>
                <a:spcPct val="100000"/>
              </a:lnSpc>
              <a:spcBef>
                <a:spcPts val="0"/>
              </a:spcBef>
              <a:spcAft>
                <a:spcPts val="0"/>
              </a:spcAft>
              <a:buSzPts val="1400"/>
              <a:buNone/>
              <a:defRPr b="1" sz="1800">
                <a:solidFill>
                  <a:schemeClr val="lt1"/>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pic>
        <p:nvPicPr>
          <p:cNvPr id="715" name="Google Shape;715;p250"/>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716" name="Google Shape;716;p250"/>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75"/>
              <a:buFont typeface="Arial"/>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717" name="Google Shape;717;p250"/>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8" name="Google Shape;718;p250"/>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9" name="Shape 719"/>
        <p:cNvGrpSpPr/>
        <p:nvPr/>
      </p:nvGrpSpPr>
      <p:grpSpPr>
        <a:xfrm>
          <a:off x="0" y="0"/>
          <a:ext cx="0" cy="0"/>
          <a:chOff x="0" y="0"/>
          <a:chExt cx="0" cy="0"/>
        </a:xfrm>
      </p:grpSpPr>
      <p:sp>
        <p:nvSpPr>
          <p:cNvPr id="720" name="Google Shape;720;p251"/>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21" name="Google Shape;721;p25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2" name="Google Shape;722;p25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23" name="Google Shape;723;p25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4" name="Shape 724"/>
        <p:cNvGrpSpPr/>
        <p:nvPr/>
      </p:nvGrpSpPr>
      <p:grpSpPr>
        <a:xfrm>
          <a:off x="0" y="0"/>
          <a:ext cx="0" cy="0"/>
          <a:chOff x="0" y="0"/>
          <a:chExt cx="0" cy="0"/>
        </a:xfrm>
      </p:grpSpPr>
      <p:sp>
        <p:nvSpPr>
          <p:cNvPr id="725" name="Google Shape;725;p25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6" name="Google Shape;726;p25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27" name="Google Shape;727;p25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728" name="Shape 728"/>
        <p:cNvGrpSpPr/>
        <p:nvPr/>
      </p:nvGrpSpPr>
      <p:grpSpPr>
        <a:xfrm>
          <a:off x="0" y="0"/>
          <a:ext cx="0" cy="0"/>
          <a:chOff x="0" y="0"/>
          <a:chExt cx="0" cy="0"/>
        </a:xfrm>
      </p:grpSpPr>
      <p:pic>
        <p:nvPicPr>
          <p:cNvPr id="729" name="Google Shape;729;p253"/>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730" name="Google Shape;730;p253"/>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731" name="Shape 731"/>
        <p:cNvGrpSpPr/>
        <p:nvPr/>
      </p:nvGrpSpPr>
      <p:grpSpPr>
        <a:xfrm>
          <a:off x="0" y="0"/>
          <a:ext cx="0" cy="0"/>
          <a:chOff x="0" y="0"/>
          <a:chExt cx="0" cy="0"/>
        </a:xfrm>
      </p:grpSpPr>
      <p:sp>
        <p:nvSpPr>
          <p:cNvPr id="732" name="Google Shape;732;p25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33" name="Google Shape;733;p254"/>
          <p:cNvPicPr preferRelativeResize="0"/>
          <p:nvPr/>
        </p:nvPicPr>
        <p:blipFill rotWithShape="1">
          <a:blip r:embed="rId2">
            <a:alphaModFix/>
          </a:blip>
          <a:srcRect b="0" l="0" r="0" t="0"/>
          <a:stretch/>
        </p:blipFill>
        <p:spPr>
          <a:xfrm>
            <a:off x="5" y="-110358"/>
            <a:ext cx="12192000" cy="6968359"/>
          </a:xfrm>
          <a:prstGeom prst="rect">
            <a:avLst/>
          </a:prstGeom>
          <a:noFill/>
          <a:ln>
            <a:noFill/>
          </a:ln>
        </p:spPr>
      </p:pic>
      <p:sp>
        <p:nvSpPr>
          <p:cNvPr id="734" name="Google Shape;734;p254"/>
          <p:cNvSpPr txBox="1"/>
          <p:nvPr>
            <p:ph type="title"/>
          </p:nvPr>
        </p:nvSpPr>
        <p:spPr>
          <a:xfrm>
            <a:off x="7134889" y="406756"/>
            <a:ext cx="3894000" cy="65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35" name="Google Shape;735;p254"/>
          <p:cNvSpPr txBox="1"/>
          <p:nvPr>
            <p:ph idx="1" type="body"/>
          </p:nvPr>
        </p:nvSpPr>
        <p:spPr>
          <a:xfrm>
            <a:off x="7164919" y="1417641"/>
            <a:ext cx="3826200" cy="356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lt1"/>
              </a:buClr>
              <a:buSzPts val="1400"/>
              <a:buNone/>
              <a:defRPr sz="14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4.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slideLayout" Target="../slideLayouts/slideLayout55.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35" Type="http://schemas.openxmlformats.org/officeDocument/2006/relationships/theme" Target="../theme/theme3.xml"/><Relationship Id="rId12" Type="http://schemas.openxmlformats.org/officeDocument/2006/relationships/slideLayout" Target="../slideLayouts/slideLayout34.xml"/><Relationship Id="rId34" Type="http://schemas.openxmlformats.org/officeDocument/2006/relationships/slideLayout" Target="../slideLayouts/slideLayout56.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5.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5" Type="http://schemas.openxmlformats.org/officeDocument/2006/relationships/slideLayout" Target="../slideLayouts/slideLayout90.xml"/><Relationship Id="rId14" Type="http://schemas.openxmlformats.org/officeDocument/2006/relationships/slideLayout" Target="../slideLayouts/slideLayout89.xml"/><Relationship Id="rId17" Type="http://schemas.openxmlformats.org/officeDocument/2006/relationships/slideLayout" Target="../slideLayouts/slideLayout92.xml"/><Relationship Id="rId16" Type="http://schemas.openxmlformats.org/officeDocument/2006/relationships/slideLayout" Target="../slideLayouts/slideLayout91.xml"/><Relationship Id="rId19" Type="http://schemas.openxmlformats.org/officeDocument/2006/relationships/theme" Target="../theme/theme6.xml"/><Relationship Id="rId18"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slideLayout" Target="../slideLayouts/slideLayout110.xml"/><Relationship Id="rId16" Type="http://schemas.openxmlformats.org/officeDocument/2006/relationships/slideLayout" Target="../slideLayouts/slideLayout109.xml"/><Relationship Id="rId19" Type="http://schemas.openxmlformats.org/officeDocument/2006/relationships/theme" Target="../theme/theme1.xml"/><Relationship Id="rId18"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31.xml"/><Relationship Id="rId22" Type="http://schemas.openxmlformats.org/officeDocument/2006/relationships/slideLayout" Target="../slideLayouts/slideLayout133.xml"/><Relationship Id="rId21" Type="http://schemas.openxmlformats.org/officeDocument/2006/relationships/slideLayout" Target="../slideLayouts/slideLayout132.xml"/><Relationship Id="rId24" Type="http://schemas.openxmlformats.org/officeDocument/2006/relationships/slideLayout" Target="../slideLayouts/slideLayout135.xml"/><Relationship Id="rId23" Type="http://schemas.openxmlformats.org/officeDocument/2006/relationships/slideLayout" Target="../slideLayouts/slideLayout134.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26" Type="http://schemas.openxmlformats.org/officeDocument/2006/relationships/slideLayout" Target="../slideLayouts/slideLayout137.xml"/><Relationship Id="rId25" Type="http://schemas.openxmlformats.org/officeDocument/2006/relationships/slideLayout" Target="../slideLayouts/slideLayout136.xml"/><Relationship Id="rId28" Type="http://schemas.openxmlformats.org/officeDocument/2006/relationships/slideLayout" Target="../slideLayouts/slideLayout139.xml"/><Relationship Id="rId27" Type="http://schemas.openxmlformats.org/officeDocument/2006/relationships/slideLayout" Target="../slideLayouts/slideLayout138.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29" Type="http://schemas.openxmlformats.org/officeDocument/2006/relationships/slideLayout" Target="../slideLayouts/slideLayout140.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31" Type="http://schemas.openxmlformats.org/officeDocument/2006/relationships/slideLayout" Target="../slideLayouts/slideLayout142.xml"/><Relationship Id="rId30" Type="http://schemas.openxmlformats.org/officeDocument/2006/relationships/slideLayout" Target="../slideLayouts/slideLayout141.xml"/><Relationship Id="rId11" Type="http://schemas.openxmlformats.org/officeDocument/2006/relationships/slideLayout" Target="../slideLayouts/slideLayout122.xml"/><Relationship Id="rId33" Type="http://schemas.openxmlformats.org/officeDocument/2006/relationships/slideLayout" Target="../slideLayouts/slideLayout144.xml"/><Relationship Id="rId10" Type="http://schemas.openxmlformats.org/officeDocument/2006/relationships/slideLayout" Target="../slideLayouts/slideLayout121.xml"/><Relationship Id="rId32" Type="http://schemas.openxmlformats.org/officeDocument/2006/relationships/slideLayout" Target="../slideLayouts/slideLayout143.xml"/><Relationship Id="rId13" Type="http://schemas.openxmlformats.org/officeDocument/2006/relationships/slideLayout" Target="../slideLayouts/slideLayout124.xml"/><Relationship Id="rId35" Type="http://schemas.openxmlformats.org/officeDocument/2006/relationships/theme" Target="../theme/theme7.xml"/><Relationship Id="rId12" Type="http://schemas.openxmlformats.org/officeDocument/2006/relationships/slideLayout" Target="../slideLayouts/slideLayout123.xml"/><Relationship Id="rId34" Type="http://schemas.openxmlformats.org/officeDocument/2006/relationships/slideLayout" Target="../slideLayouts/slideLayout145.xml"/><Relationship Id="rId15" Type="http://schemas.openxmlformats.org/officeDocument/2006/relationships/slideLayout" Target="../slideLayouts/slideLayout126.xml"/><Relationship Id="rId14" Type="http://schemas.openxmlformats.org/officeDocument/2006/relationships/slideLayout" Target="../slideLayouts/slideLayout125.xml"/><Relationship Id="rId17" Type="http://schemas.openxmlformats.org/officeDocument/2006/relationships/slideLayout" Target="../slideLayouts/slideLayout128.xml"/><Relationship Id="rId16" Type="http://schemas.openxmlformats.org/officeDocument/2006/relationships/slideLayout" Target="../slideLayouts/slideLayout127.xml"/><Relationship Id="rId19" Type="http://schemas.openxmlformats.org/officeDocument/2006/relationships/slideLayout" Target="../slideLayouts/slideLayout130.xml"/><Relationship Id="rId18"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 name="Shape 47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9" name="Shape 589"/>
        <p:cNvGrpSpPr/>
        <p:nvPr/>
      </p:nvGrpSpPr>
      <p:grpSpPr>
        <a:xfrm>
          <a:off x="0" y="0"/>
          <a:ext cx="0" cy="0"/>
          <a:chOff x="0" y="0"/>
          <a:chExt cx="0" cy="0"/>
        </a:xfrm>
      </p:grpSpPr>
      <p:sp>
        <p:nvSpPr>
          <p:cNvPr id="590" name="Google Shape;590;p141"/>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27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500"/>
              <a:buFont typeface="Arial"/>
              <a:buNone/>
              <a:defRPr b="0" i="0" sz="4400" u="none" cap="none" strike="noStrike">
                <a:solidFill>
                  <a:schemeClr val="dk1"/>
                </a:solidFill>
                <a:latin typeface="Calibri"/>
                <a:ea typeface="Calibri"/>
                <a:cs typeface="Calibri"/>
                <a:sym typeface="Calibri"/>
              </a:defRPr>
            </a:lvl9pPr>
          </a:lstStyle>
          <a:p/>
        </p:txBody>
      </p:sp>
      <p:sp>
        <p:nvSpPr>
          <p:cNvPr id="591" name="Google Shape;591;p141"/>
          <p:cNvSpPr txBox="1"/>
          <p:nvPr>
            <p:ph idx="1" type="body"/>
          </p:nvPr>
        </p:nvSpPr>
        <p:spPr>
          <a:xfrm>
            <a:off x="609600" y="906781"/>
            <a:ext cx="10972800" cy="5219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9250" lvl="2" marL="13716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30200" lvl="3" marL="1828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2" name="Google Shape;592;p14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593" name="Google Shape;593;p141"/>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594" name="Google Shape;594;p141"/>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0" name="Shape 700"/>
        <p:cNvGrpSpPr/>
        <p:nvPr/>
      </p:nvGrpSpPr>
      <p:grpSpPr>
        <a:xfrm>
          <a:off x="0" y="0"/>
          <a:ext cx="0" cy="0"/>
          <a:chOff x="0" y="0"/>
          <a:chExt cx="0" cy="0"/>
        </a:xfrm>
      </p:grpSpPr>
      <p:sp>
        <p:nvSpPr>
          <p:cNvPr id="701" name="Google Shape;701;p143"/>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2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702" name="Google Shape;702;p143"/>
          <p:cNvSpPr txBox="1"/>
          <p:nvPr>
            <p:ph idx="1" type="body"/>
          </p:nvPr>
        </p:nvSpPr>
        <p:spPr>
          <a:xfrm>
            <a:off x="609600" y="906781"/>
            <a:ext cx="10972800" cy="521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03" name="Google Shape;703;p143"/>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04" name="Google Shape;704;p143"/>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05" name="Google Shape;705;p143"/>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1" name="Shape 81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24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24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25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24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25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25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2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4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25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26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25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25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26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25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263.png"/><Relationship Id="rId4" Type="http://schemas.openxmlformats.org/officeDocument/2006/relationships/image" Target="../media/image25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259.png"/><Relationship Id="rId4" Type="http://schemas.openxmlformats.org/officeDocument/2006/relationships/image" Target="../media/image26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comments" Target="../comments/comment29.xml"/><Relationship Id="rId4" Type="http://schemas.openxmlformats.org/officeDocument/2006/relationships/image" Target="../media/image259.png"/><Relationship Id="rId5" Type="http://schemas.openxmlformats.org/officeDocument/2006/relationships/image" Target="../media/image26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259.png"/><Relationship Id="rId4" Type="http://schemas.openxmlformats.org/officeDocument/2006/relationships/image" Target="../media/image2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50.png"/><Relationship Id="rId6" Type="http://schemas.openxmlformats.org/officeDocument/2006/relationships/image" Target="../media/image5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259.png"/><Relationship Id="rId4" Type="http://schemas.openxmlformats.org/officeDocument/2006/relationships/image" Target="../media/image26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26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26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27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7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hyperlink" Target="https://openapi.extensionapps.com/assets/download/zendesk/Dev/V1/Dev-Zendesk_V1_2_6.zip" TargetMode="External"/><Relationship Id="rId4" Type="http://schemas.openxmlformats.org/officeDocument/2006/relationships/image" Target="../media/image270.png"/><Relationship Id="rId5" Type="http://schemas.openxmlformats.org/officeDocument/2006/relationships/image" Target="../media/image274.png"/><Relationship Id="rId6" Type="http://schemas.openxmlformats.org/officeDocument/2006/relationships/image" Target="../media/image27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hyperlink" Target="https://openapi.extensionapps.com/assets/download/zendesk/Dev/V1/Dev-Zendesk_V1_2_6.zip" TargetMode="External"/><Relationship Id="rId4" Type="http://schemas.openxmlformats.org/officeDocument/2006/relationships/image" Target="../media/image275.png"/><Relationship Id="rId5" Type="http://schemas.openxmlformats.org/officeDocument/2006/relationships/image" Target="../media/image27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hyperlink" Target="https://openapi.extensionapps.com/assets/download/zendesk/Dev/V1/Dev-Zendesk_V1_2_6.zip" TargetMode="External"/><Relationship Id="rId4" Type="http://schemas.openxmlformats.org/officeDocument/2006/relationships/image" Target="../media/image276.png"/><Relationship Id="rId5" Type="http://schemas.openxmlformats.org/officeDocument/2006/relationships/image" Target="../media/image27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279.png"/><Relationship Id="rId4" Type="http://schemas.openxmlformats.org/officeDocument/2006/relationships/image" Target="../media/image2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281.png"/><Relationship Id="rId4" Type="http://schemas.openxmlformats.org/officeDocument/2006/relationships/image" Target="../media/image28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hyperlink" Target="https://openapi.extensionapps.com/assets/download/freshdesk/Dev/V3/freshdesk_webphone_V3.0.0.zip" TargetMode="External"/><Relationship Id="rId4" Type="http://schemas.openxmlformats.org/officeDocument/2006/relationships/image" Target="../media/image286.png"/><Relationship Id="rId5" Type="http://schemas.openxmlformats.org/officeDocument/2006/relationships/image" Target="../media/image28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hyperlink" Target="https://openapi.extensionapps.com/assets/download/freshdesk/Dev/V3/freshdesk_webphone_V3.0.0.zip" TargetMode="External"/><Relationship Id="rId4" Type="http://schemas.openxmlformats.org/officeDocument/2006/relationships/image" Target="../media/image284.png"/><Relationship Id="rId5" Type="http://schemas.openxmlformats.org/officeDocument/2006/relationships/image" Target="../media/image28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hyperlink" Target="https://openapi.extensionapps.com/assets/download/freshdesk/Dev/V3/freshdesk_webphone_V3.0.0.zip" TargetMode="External"/><Relationship Id="rId4" Type="http://schemas.openxmlformats.org/officeDocument/2006/relationships/image" Target="../media/image287.png"/><Relationship Id="rId5" Type="http://schemas.openxmlformats.org/officeDocument/2006/relationships/image" Target="../media/image290.png"/><Relationship Id="rId6" Type="http://schemas.openxmlformats.org/officeDocument/2006/relationships/image" Target="../media/image28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291.png"/><Relationship Id="rId4" Type="http://schemas.openxmlformats.org/officeDocument/2006/relationships/image" Target="../media/image29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289.png"/><Relationship Id="rId4" Type="http://schemas.openxmlformats.org/officeDocument/2006/relationships/image" Target="../media/image294.png"/><Relationship Id="rId5" Type="http://schemas.openxmlformats.org/officeDocument/2006/relationships/image" Target="../media/image29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29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55.png"/><Relationship Id="rId6" Type="http://schemas.openxmlformats.org/officeDocument/2006/relationships/image" Target="../media/image67.png"/><Relationship Id="rId7"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slide" Target="/ppt/slides/slide53.xml"/><Relationship Id="rId4" Type="http://schemas.openxmlformats.org/officeDocument/2006/relationships/slide" Target="/ppt/slides/slide55.xml"/><Relationship Id="rId5" Type="http://schemas.openxmlformats.org/officeDocument/2006/relationships/slide" Target="/ppt/slides/slide57.xml"/><Relationship Id="rId6" Type="http://schemas.openxmlformats.org/officeDocument/2006/relationships/slide" Target="/ppt/slides/slide67.xml"/><Relationship Id="rId7" Type="http://schemas.openxmlformats.org/officeDocument/2006/relationships/slide" Target="/ppt/slides/slide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8.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comments" Target="../comments/commen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77.png"/><Relationship Id="rId7" Type="http://schemas.openxmlformats.org/officeDocument/2006/relationships/image" Target="../media/image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comments" Target="../comments/comment4.xml"/><Relationship Id="rId4" Type="http://schemas.openxmlformats.org/officeDocument/2006/relationships/image" Target="../media/image80.png"/><Relationship Id="rId5" Type="http://schemas.openxmlformats.org/officeDocument/2006/relationships/image" Target="../media/image82.png"/><Relationship Id="rId6"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omments" Target="../comments/comment5.xml"/><Relationship Id="rId4" Type="http://schemas.openxmlformats.org/officeDocument/2006/relationships/image" Target="../media/image84.png"/><Relationship Id="rId5" Type="http://schemas.openxmlformats.org/officeDocument/2006/relationships/image" Target="../media/image86.png"/><Relationship Id="rId6"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6.xml"/><Relationship Id="rId4" Type="http://schemas.openxmlformats.org/officeDocument/2006/relationships/image" Target="../media/image85.png"/><Relationship Id="rId5" Type="http://schemas.openxmlformats.org/officeDocument/2006/relationships/image" Target="../media/image8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openapi.extensionapps.com/prod/api/v1/service-report/callback/call-detail?secret=afe7cb8a00154d85be106bade79b799b" TargetMode="External"/><Relationship Id="rId4" Type="http://schemas.openxmlformats.org/officeDocument/2006/relationships/image" Target="../media/image9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9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8.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6.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openapi.extensionapps.com/prod/api/v1/service-report/callback/call-detail?secret=afe7cb8a00154d85be106bade79b799b" TargetMode="External"/><Relationship Id="rId4" Type="http://schemas.openxmlformats.org/officeDocument/2006/relationships/image" Target="../media/image10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0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4.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0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9.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9.pn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7.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8.pn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15.png"/><Relationship Id="rId4" Type="http://schemas.openxmlformats.org/officeDocument/2006/relationships/image" Target="../media/image118.png"/><Relationship Id="rId5"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23.png"/><Relationship Id="rId4" Type="http://schemas.openxmlformats.org/officeDocument/2006/relationships/image" Target="../media/image114.png"/><Relationship Id="rId5" Type="http://schemas.openxmlformats.org/officeDocument/2006/relationships/image" Target="../media/image1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7.png"/><Relationship Id="rId4" Type="http://schemas.openxmlformats.org/officeDocument/2006/relationships/image" Target="../media/image120.png"/><Relationship Id="rId5" Type="http://schemas.openxmlformats.org/officeDocument/2006/relationships/image" Target="../media/image1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24.png"/><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53.xml"/><Relationship Id="rId3" Type="http://schemas.openxmlformats.org/officeDocument/2006/relationships/comments" Target="../comments/comment7.xml"/><Relationship Id="rId4" Type="http://schemas.openxmlformats.org/officeDocument/2006/relationships/image" Target="../media/image131.png"/><Relationship Id="rId5" Type="http://schemas.openxmlformats.org/officeDocument/2006/relationships/hyperlink" Target="https://docs.google.com/presentation/d/1cDWt8i6tlT8qqalMAxTZptbciEzP8ttGKyZxEOgcM60/edit#slide=id.g188cc849315_0_492" TargetMode="External"/><Relationship Id="rId6" Type="http://schemas.openxmlformats.org/officeDocument/2006/relationships/hyperlink" Target="https://docs.google.com/presentation/d/1cDWt8i6tlT8qqalMAxTZptbciEzP8ttGKyZxEOgcM60/edit#slide=id.g188cc849315_0_654" TargetMode="External"/><Relationship Id="rId7" Type="http://schemas.openxmlformats.org/officeDocument/2006/relationships/image" Target="../media/image1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4.xml"/><Relationship Id="rId3" Type="http://schemas.openxmlformats.org/officeDocument/2006/relationships/image" Target="../media/image1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5.xml"/><Relationship Id="rId3" Type="http://schemas.openxmlformats.org/officeDocument/2006/relationships/comments" Target="../comments/comment8.xml"/><Relationship Id="rId4" Type="http://schemas.openxmlformats.org/officeDocument/2006/relationships/image" Target="../media/image152.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6.xml"/><Relationship Id="rId3" Type="http://schemas.openxmlformats.org/officeDocument/2006/relationships/comments" Target="../comments/comment9.xml"/><Relationship Id="rId4" Type="http://schemas.openxmlformats.org/officeDocument/2006/relationships/image" Target="../media/image137.png"/><Relationship Id="rId5" Type="http://schemas.openxmlformats.org/officeDocument/2006/relationships/slide" Target="/ppt/slides/slide40.xml"/><Relationship Id="rId6" Type="http://schemas.openxmlformats.org/officeDocument/2006/relationships/slide" Target="/ppt/slides/slide40.xml"/><Relationship Id="rId7" Type="http://schemas.openxmlformats.org/officeDocument/2006/relationships/image" Target="../media/image1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7.xml"/><Relationship Id="rId3" Type="http://schemas.openxmlformats.org/officeDocument/2006/relationships/comments" Target="../comments/comment10.xml"/><Relationship Id="rId4" Type="http://schemas.openxmlformats.org/officeDocument/2006/relationships/image" Target="../media/image130.png"/><Relationship Id="rId5" Type="http://schemas.openxmlformats.org/officeDocument/2006/relationships/image" Target="../media/image1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8.xml"/><Relationship Id="rId3" Type="http://schemas.openxmlformats.org/officeDocument/2006/relationships/comments" Target="../comments/comment11.xml"/><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9.xml"/><Relationship Id="rId3" Type="http://schemas.openxmlformats.org/officeDocument/2006/relationships/comments" Target="../comments/comment12.xml"/><Relationship Id="rId4" Type="http://schemas.openxmlformats.org/officeDocument/2006/relationships/image" Target="../media/image1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comments" Target="../comments/comment13.xml"/><Relationship Id="rId4" Type="http://schemas.openxmlformats.org/officeDocument/2006/relationships/image" Target="../media/image1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comments" Target="../comments/comment14.xml"/><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comments" Target="../comments/comment15.xml"/><Relationship Id="rId4" Type="http://schemas.openxmlformats.org/officeDocument/2006/relationships/image" Target="../media/image1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comments" Target="../comments/comment16.xml"/><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comments" Target="../comments/comment17.xml"/><Relationship Id="rId4" Type="http://schemas.openxmlformats.org/officeDocument/2006/relationships/image" Target="../media/image1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comments" Target="../comments/comment18.xml"/><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comments" Target="../comments/comment19.xml"/><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comments" Target="../comments/comment20.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answers.b3networks.com/kb/en/article/general-settings-2427682#public-holiday" TargetMode="External"/><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49.png"/><Relationship Id="rId4" Type="http://schemas.openxmlformats.org/officeDocument/2006/relationships/image" Target="../media/image146.png"/><Relationship Id="rId5" Type="http://schemas.openxmlformats.org/officeDocument/2006/relationships/image" Target="../media/image1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51.png"/><Relationship Id="rId4" Type="http://schemas.openxmlformats.org/officeDocument/2006/relationships/image" Target="../media/image148.png"/><Relationship Id="rId9" Type="http://schemas.openxmlformats.org/officeDocument/2006/relationships/image" Target="../media/image156.png"/><Relationship Id="rId5" Type="http://schemas.openxmlformats.org/officeDocument/2006/relationships/image" Target="../media/image155.png"/><Relationship Id="rId6" Type="http://schemas.openxmlformats.org/officeDocument/2006/relationships/image" Target="../media/image153.png"/><Relationship Id="rId7" Type="http://schemas.openxmlformats.org/officeDocument/2006/relationships/image" Target="../media/image150.png"/><Relationship Id="rId8" Type="http://schemas.openxmlformats.org/officeDocument/2006/relationships/image" Target="../media/image1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comments" Target="../comments/comment21.xml"/><Relationship Id="rId4" Type="http://schemas.openxmlformats.org/officeDocument/2006/relationships/image" Target="../media/image162.png"/><Relationship Id="rId9" Type="http://schemas.openxmlformats.org/officeDocument/2006/relationships/image" Target="../media/image171.png"/><Relationship Id="rId5" Type="http://schemas.openxmlformats.org/officeDocument/2006/relationships/image" Target="../media/image154.png"/><Relationship Id="rId6" Type="http://schemas.openxmlformats.org/officeDocument/2006/relationships/image" Target="../media/image160.png"/><Relationship Id="rId7" Type="http://schemas.openxmlformats.org/officeDocument/2006/relationships/image" Target="../media/image159.png"/><Relationship Id="rId8" Type="http://schemas.openxmlformats.org/officeDocument/2006/relationships/image" Target="../media/image158.png"/><Relationship Id="rId11" Type="http://schemas.openxmlformats.org/officeDocument/2006/relationships/image" Target="../media/image169.png"/><Relationship Id="rId10" Type="http://schemas.openxmlformats.org/officeDocument/2006/relationships/image" Target="../media/image164.png"/><Relationship Id="rId12" Type="http://schemas.openxmlformats.org/officeDocument/2006/relationships/image" Target="../media/image11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65.png"/><Relationship Id="rId4" Type="http://schemas.openxmlformats.org/officeDocument/2006/relationships/image" Target="../media/image163.png"/><Relationship Id="rId5" Type="http://schemas.openxmlformats.org/officeDocument/2006/relationships/image" Target="../media/image166.png"/><Relationship Id="rId6" Type="http://schemas.openxmlformats.org/officeDocument/2006/relationships/image" Target="../media/image154.png"/><Relationship Id="rId7" Type="http://schemas.openxmlformats.org/officeDocument/2006/relationships/image" Target="../media/image1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75.png"/><Relationship Id="rId4" Type="http://schemas.openxmlformats.org/officeDocument/2006/relationships/image" Target="../media/image184.png"/><Relationship Id="rId5" Type="http://schemas.openxmlformats.org/officeDocument/2006/relationships/image" Target="../media/image168.png"/><Relationship Id="rId6" Type="http://schemas.openxmlformats.org/officeDocument/2006/relationships/image" Target="../media/image1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70.png"/><Relationship Id="rId4" Type="http://schemas.openxmlformats.org/officeDocument/2006/relationships/image" Target="../media/image173.png"/><Relationship Id="rId5" Type="http://schemas.openxmlformats.org/officeDocument/2006/relationships/image" Target="../media/image177.png"/><Relationship Id="rId6" Type="http://schemas.openxmlformats.org/officeDocument/2006/relationships/image" Target="../media/image176.png"/><Relationship Id="rId7" Type="http://schemas.openxmlformats.org/officeDocument/2006/relationships/image" Target="../media/image18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slide" Target="/ppt/slides/slide73.xml"/><Relationship Id="rId4" Type="http://schemas.openxmlformats.org/officeDocument/2006/relationships/image" Target="../media/image174.png"/><Relationship Id="rId5" Type="http://schemas.openxmlformats.org/officeDocument/2006/relationships/image" Target="../media/image178.png"/><Relationship Id="rId6" Type="http://schemas.openxmlformats.org/officeDocument/2006/relationships/image" Target="../media/image183.png"/><Relationship Id="rId7" Type="http://schemas.openxmlformats.org/officeDocument/2006/relationships/image" Target="../media/image1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comments" Target="../comments/comment22.xml"/><Relationship Id="rId4" Type="http://schemas.openxmlformats.org/officeDocument/2006/relationships/image" Target="../media/image162.png"/><Relationship Id="rId9" Type="http://schemas.openxmlformats.org/officeDocument/2006/relationships/image" Target="../media/image171.png"/><Relationship Id="rId5" Type="http://schemas.openxmlformats.org/officeDocument/2006/relationships/image" Target="../media/image154.png"/><Relationship Id="rId6" Type="http://schemas.openxmlformats.org/officeDocument/2006/relationships/image" Target="../media/image160.png"/><Relationship Id="rId7" Type="http://schemas.openxmlformats.org/officeDocument/2006/relationships/image" Target="../media/image159.png"/><Relationship Id="rId8" Type="http://schemas.openxmlformats.org/officeDocument/2006/relationships/image" Target="../media/image158.png"/><Relationship Id="rId11" Type="http://schemas.openxmlformats.org/officeDocument/2006/relationships/image" Target="../media/image169.png"/><Relationship Id="rId10" Type="http://schemas.openxmlformats.org/officeDocument/2006/relationships/image" Target="../media/image164.png"/><Relationship Id="rId12" Type="http://schemas.openxmlformats.org/officeDocument/2006/relationships/image" Target="../media/image11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slide" Target="/ppt/slides/slide79.xml"/><Relationship Id="rId4" Type="http://schemas.openxmlformats.org/officeDocument/2006/relationships/image" Target="../media/image188.png"/><Relationship Id="rId5" Type="http://schemas.openxmlformats.org/officeDocument/2006/relationships/image" Target="../media/image11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93.png"/><Relationship Id="rId4" Type="http://schemas.openxmlformats.org/officeDocument/2006/relationships/image" Target="../media/image191.png"/><Relationship Id="rId5" Type="http://schemas.openxmlformats.org/officeDocument/2006/relationships/image" Target="../media/image188.png"/><Relationship Id="rId6" Type="http://schemas.openxmlformats.org/officeDocument/2006/relationships/image" Target="../media/image113.png"/><Relationship Id="rId7" Type="http://schemas.openxmlformats.org/officeDocument/2006/relationships/image" Target="../media/image1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slide" Target="/ppt/slides/slide18.xml"/><Relationship Id="rId4" Type="http://schemas.openxmlformats.org/officeDocument/2006/relationships/slide" Target="/ppt/slides/slide21.xml"/><Relationship Id="rId5" Type="http://schemas.openxmlformats.org/officeDocument/2006/relationships/slide" Target="/ppt/slides/slide23.xml"/><Relationship Id="rId6" Type="http://schemas.openxmlformats.org/officeDocument/2006/relationships/slide" Target="/ppt/slides/slide43.xml"/><Relationship Id="rId7" Type="http://schemas.openxmlformats.org/officeDocument/2006/relationships/slide" Target="/ppt/slides/slide125.xml"/><Relationship Id="rId8" Type="http://schemas.openxmlformats.org/officeDocument/2006/relationships/slide" Target="/ppt/slides/slide1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94.png"/><Relationship Id="rId4" Type="http://schemas.openxmlformats.org/officeDocument/2006/relationships/image" Target="../media/image195.png"/><Relationship Id="rId5" Type="http://schemas.openxmlformats.org/officeDocument/2006/relationships/image" Target="../media/image197.png"/><Relationship Id="rId6" Type="http://schemas.openxmlformats.org/officeDocument/2006/relationships/image" Target="../media/image196.png"/><Relationship Id="rId7" Type="http://schemas.openxmlformats.org/officeDocument/2006/relationships/image" Target="../media/image11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54.png"/><Relationship Id="rId4" Type="http://schemas.openxmlformats.org/officeDocument/2006/relationships/image" Target="../media/image198.png"/><Relationship Id="rId5" Type="http://schemas.openxmlformats.org/officeDocument/2006/relationships/image" Target="../media/image169.png"/><Relationship Id="rId6" Type="http://schemas.openxmlformats.org/officeDocument/2006/relationships/image" Target="../media/image200.png"/><Relationship Id="rId7" Type="http://schemas.openxmlformats.org/officeDocument/2006/relationships/image" Target="../media/image1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54.png"/><Relationship Id="rId4" Type="http://schemas.openxmlformats.org/officeDocument/2006/relationships/image" Target="../media/image199.png"/><Relationship Id="rId5" Type="http://schemas.openxmlformats.org/officeDocument/2006/relationships/image" Target="../media/image201.png"/><Relationship Id="rId6" Type="http://schemas.openxmlformats.org/officeDocument/2006/relationships/image" Target="../media/image169.png"/><Relationship Id="rId7" Type="http://schemas.openxmlformats.org/officeDocument/2006/relationships/image" Target="../media/image11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211.png"/><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202.png"/><Relationship Id="rId4" Type="http://schemas.openxmlformats.org/officeDocument/2006/relationships/image" Target="../media/image20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comments" Target="../comments/comment23.xml"/><Relationship Id="rId4" Type="http://schemas.openxmlformats.org/officeDocument/2006/relationships/image" Target="../media/image204.png"/><Relationship Id="rId9" Type="http://schemas.openxmlformats.org/officeDocument/2006/relationships/image" Target="../media/image169.png"/><Relationship Id="rId5" Type="http://schemas.openxmlformats.org/officeDocument/2006/relationships/image" Target="../media/image205.png"/><Relationship Id="rId6" Type="http://schemas.openxmlformats.org/officeDocument/2006/relationships/image" Target="../media/image154.png"/><Relationship Id="rId7" Type="http://schemas.openxmlformats.org/officeDocument/2006/relationships/image" Target="../media/image207.png"/><Relationship Id="rId8" Type="http://schemas.openxmlformats.org/officeDocument/2006/relationships/image" Target="../media/image113.png"/><Relationship Id="rId11" Type="http://schemas.openxmlformats.org/officeDocument/2006/relationships/image" Target="../media/image206.png"/><Relationship Id="rId10" Type="http://schemas.openxmlformats.org/officeDocument/2006/relationships/image" Target="../media/image208.png"/><Relationship Id="rId12" Type="http://schemas.openxmlformats.org/officeDocument/2006/relationships/image" Target="../media/image21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comments" Target="../comments/comment24.xml"/><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1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comments" Target="../comments/comment25.xml"/><Relationship Id="rId4" Type="http://schemas.openxmlformats.org/officeDocument/2006/relationships/image" Target="../media/image209.png"/><Relationship Id="rId5" Type="http://schemas.openxmlformats.org/officeDocument/2006/relationships/image" Target="../media/image21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comments" Target="../comments/comment26.xml"/><Relationship Id="rId4" Type="http://schemas.openxmlformats.org/officeDocument/2006/relationships/image" Target="../media/image209.png"/><Relationship Id="rId5" Type="http://schemas.openxmlformats.org/officeDocument/2006/relationships/image" Target="../media/image22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217.png"/><Relationship Id="rId4" Type="http://schemas.openxmlformats.org/officeDocument/2006/relationships/image" Target="../media/image169.png"/><Relationship Id="rId5" Type="http://schemas.openxmlformats.org/officeDocument/2006/relationships/image" Target="../media/image113.png"/><Relationship Id="rId6" Type="http://schemas.openxmlformats.org/officeDocument/2006/relationships/image" Target="../media/image216.png"/><Relationship Id="rId7" Type="http://schemas.openxmlformats.org/officeDocument/2006/relationships/image" Target="../media/image1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comments" Target="../comments/comment27.xml"/><Relationship Id="rId4" Type="http://schemas.openxmlformats.org/officeDocument/2006/relationships/image" Target="../media/image222.png"/><Relationship Id="rId5" Type="http://schemas.openxmlformats.org/officeDocument/2006/relationships/image" Target="../media/image218.png"/><Relationship Id="rId6" Type="http://schemas.openxmlformats.org/officeDocument/2006/relationships/image" Target="../media/image219.png"/><Relationship Id="rId7" Type="http://schemas.openxmlformats.org/officeDocument/2006/relationships/image" Target="../media/image220.png"/><Relationship Id="rId8" Type="http://schemas.openxmlformats.org/officeDocument/2006/relationships/image" Target="../media/image22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comments" Target="../comments/comment28.xml"/><Relationship Id="rId4" Type="http://schemas.openxmlformats.org/officeDocument/2006/relationships/image" Target="../media/image22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224.png"/><Relationship Id="rId4" Type="http://schemas.openxmlformats.org/officeDocument/2006/relationships/image" Target="../media/image58.png"/><Relationship Id="rId5" Type="http://schemas.openxmlformats.org/officeDocument/2006/relationships/image" Target="../media/image226.png"/><Relationship Id="rId6" Type="http://schemas.openxmlformats.org/officeDocument/2006/relationships/image" Target="../media/image15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228.png"/><Relationship Id="rId4" Type="http://schemas.openxmlformats.org/officeDocument/2006/relationships/image" Target="../media/image113.png"/><Relationship Id="rId5" Type="http://schemas.openxmlformats.org/officeDocument/2006/relationships/image" Target="../media/image229.png"/><Relationship Id="rId6" Type="http://schemas.openxmlformats.org/officeDocument/2006/relationships/image" Target="../media/image15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154.png"/><Relationship Id="rId6" Type="http://schemas.openxmlformats.org/officeDocument/2006/relationships/image" Target="../media/image11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slide" Target="/ppt/slides/slide87.xml"/><Relationship Id="rId4" Type="http://schemas.openxmlformats.org/officeDocument/2006/relationships/image" Target="../media/image230.png"/><Relationship Id="rId5" Type="http://schemas.openxmlformats.org/officeDocument/2006/relationships/image" Target="../media/image231.png"/><Relationship Id="rId6" Type="http://schemas.openxmlformats.org/officeDocument/2006/relationships/image" Target="../media/image169.png"/><Relationship Id="rId7" Type="http://schemas.openxmlformats.org/officeDocument/2006/relationships/image" Target="../media/image113.png"/><Relationship Id="rId8" Type="http://schemas.openxmlformats.org/officeDocument/2006/relationships/image" Target="../media/image23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234.png"/><Relationship Id="rId4" Type="http://schemas.openxmlformats.org/officeDocument/2006/relationships/image" Target="../media/image233.png"/><Relationship Id="rId5" Type="http://schemas.openxmlformats.org/officeDocument/2006/relationships/image" Target="../media/image23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slide" Target="/ppt/slides/slide116.xml"/><Relationship Id="rId4" Type="http://schemas.openxmlformats.org/officeDocument/2006/relationships/image" Target="../media/image242.png"/><Relationship Id="rId9" Type="http://schemas.openxmlformats.org/officeDocument/2006/relationships/image" Target="../media/image246.png"/><Relationship Id="rId5" Type="http://schemas.openxmlformats.org/officeDocument/2006/relationships/image" Target="../media/image238.png"/><Relationship Id="rId6" Type="http://schemas.openxmlformats.org/officeDocument/2006/relationships/image" Target="../media/image240.png"/><Relationship Id="rId7" Type="http://schemas.openxmlformats.org/officeDocument/2006/relationships/image" Target="../media/image239.png"/><Relationship Id="rId8" Type="http://schemas.openxmlformats.org/officeDocument/2006/relationships/image" Target="../media/image241.png"/><Relationship Id="rId11" Type="http://schemas.openxmlformats.org/officeDocument/2006/relationships/image" Target="../media/image243.png"/><Relationship Id="rId10" Type="http://schemas.openxmlformats.org/officeDocument/2006/relationships/image" Target="../media/image25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24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2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8" name="Shape 1138"/>
        <p:cNvGrpSpPr/>
        <p:nvPr/>
      </p:nvGrpSpPr>
      <p:grpSpPr>
        <a:xfrm>
          <a:off x="0" y="0"/>
          <a:ext cx="0" cy="0"/>
          <a:chOff x="0" y="0"/>
          <a:chExt cx="0" cy="0"/>
        </a:xfrm>
      </p:grpSpPr>
      <p:sp>
        <p:nvSpPr>
          <p:cNvPr id="1139" name="Google Shape;1139;p1"/>
          <p:cNvSpPr txBox="1"/>
          <p:nvPr/>
        </p:nvSpPr>
        <p:spPr>
          <a:xfrm>
            <a:off x="732900" y="3067650"/>
            <a:ext cx="56862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1" i="0" lang="en-US" sz="4200" u="none" cap="none" strike="noStrike">
                <a:solidFill>
                  <a:srgbClr val="0C1513"/>
                </a:solidFill>
                <a:latin typeface="Verdana"/>
                <a:ea typeface="Verdana"/>
                <a:cs typeface="Verdana"/>
                <a:sym typeface="Verdana"/>
              </a:rPr>
              <a:t>CTI Integration</a:t>
            </a:r>
            <a:endParaRPr b="1" i="0" sz="4200" u="none" cap="none" strike="noStrike">
              <a:solidFill>
                <a:srgbClr val="0C1513"/>
              </a:solidFill>
              <a:latin typeface="Verdana"/>
              <a:ea typeface="Verdana"/>
              <a:cs typeface="Verdana"/>
              <a:sym typeface="Verdana"/>
            </a:endParaRPr>
          </a:p>
        </p:txBody>
      </p:sp>
      <p:sp>
        <p:nvSpPr>
          <p:cNvPr id="1140" name="Google Shape;1140;p1"/>
          <p:cNvSpPr txBox="1"/>
          <p:nvPr/>
        </p:nvSpPr>
        <p:spPr>
          <a:xfrm>
            <a:off x="732900" y="3798900"/>
            <a:ext cx="3967800" cy="477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1" lang="en-US" sz="2500" u="none" cap="none" strike="noStrike">
                <a:solidFill>
                  <a:schemeClr val="dk1"/>
                </a:solidFill>
                <a:latin typeface="Arial"/>
                <a:ea typeface="Arial"/>
                <a:cs typeface="Arial"/>
                <a:sym typeface="Arial"/>
              </a:rPr>
              <a:t>- Admin Guide - </a:t>
            </a:r>
            <a:endParaRPr b="0" i="1" sz="2500" u="none" cap="none" strike="noStrike">
              <a:solidFill>
                <a:schemeClr val="dk1"/>
              </a:solidFill>
              <a:latin typeface="Arial"/>
              <a:ea typeface="Arial"/>
              <a:cs typeface="Arial"/>
              <a:sym typeface="Arial"/>
            </a:endParaRPr>
          </a:p>
        </p:txBody>
      </p:sp>
      <p:sp>
        <p:nvSpPr>
          <p:cNvPr id="1141" name="Google Shape;1141;p1"/>
          <p:cNvSpPr txBox="1"/>
          <p:nvPr>
            <p:ph idx="1" type="subTitle"/>
          </p:nvPr>
        </p:nvSpPr>
        <p:spPr>
          <a:xfrm>
            <a:off x="732900" y="4687500"/>
            <a:ext cx="4975500" cy="555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i="1" lang="en-US"/>
              <a:t>December</a:t>
            </a:r>
            <a:r>
              <a:rPr i="1" lang="en-US"/>
              <a:t>, 2023</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9"/>
          <p:cNvSpPr txBox="1"/>
          <p:nvPr/>
        </p:nvSpPr>
        <p:spPr>
          <a:xfrm>
            <a:off x="302850" y="1168450"/>
            <a:ext cx="4686300" cy="2889900"/>
          </a:xfrm>
          <a:prstGeom prst="rect">
            <a:avLst/>
          </a:prstGeom>
          <a:noFill/>
          <a:ln>
            <a:noFill/>
          </a:ln>
        </p:spPr>
        <p:txBody>
          <a:bodyPr anchorCtr="0" anchor="t" bIns="121900" lIns="121900" spcFirstLastPara="1" rIns="121900" wrap="square" tIns="121900">
            <a:noAutofit/>
          </a:bodyPr>
          <a:lstStyle/>
          <a:p>
            <a:pPr indent="0" lvl="0" marL="95250" marR="0" rtl="0" algn="l">
              <a:lnSpc>
                <a:spcPct val="100000"/>
              </a:lnSpc>
              <a:spcBef>
                <a:spcPts val="0"/>
              </a:spcBef>
              <a:spcAft>
                <a:spcPts val="0"/>
              </a:spcAft>
              <a:buClr>
                <a:srgbClr val="000000"/>
              </a:buClr>
              <a:buSzPts val="2100"/>
              <a:buFont typeface="Arial"/>
              <a:buNone/>
            </a:pPr>
            <a:r>
              <a:rPr b="1" i="0" lang="en-US" sz="2100" u="none" cap="none" strike="noStrike">
                <a:solidFill>
                  <a:srgbClr val="ED1A3D"/>
                </a:solidFill>
                <a:latin typeface="Calibri"/>
                <a:ea typeface="Calibri"/>
                <a:cs typeface="Calibri"/>
                <a:sym typeface="Calibri"/>
              </a:rPr>
              <a:t>Phone System</a:t>
            </a:r>
            <a:endParaRPr b="1" i="0" sz="2100" u="none" cap="none" strike="noStrike">
              <a:solidFill>
                <a:srgbClr val="ED1A3D"/>
              </a:solidFill>
              <a:latin typeface="Calibri"/>
              <a:ea typeface="Calibri"/>
              <a:cs typeface="Calibri"/>
              <a:sym typeface="Calibri"/>
            </a:endParaRPr>
          </a:p>
          <a:p>
            <a:pPr indent="0" lvl="0" marL="95250" marR="0" rtl="0" algn="l">
              <a:lnSpc>
                <a:spcPct val="100000"/>
              </a:lnSpc>
              <a:spcBef>
                <a:spcPts val="1000"/>
              </a:spcBef>
              <a:spcAft>
                <a:spcPts val="0"/>
              </a:spcAft>
              <a:buClr>
                <a:srgbClr val="000000"/>
              </a:buClr>
              <a:buSzPts val="2100"/>
              <a:buFont typeface="Arial"/>
              <a:buNone/>
            </a:pPr>
            <a:r>
              <a:rPr b="1" i="0" lang="en-US" sz="2100" u="none" cap="none" strike="noStrike">
                <a:solidFill>
                  <a:srgbClr val="3A6C8D"/>
                </a:solidFill>
                <a:latin typeface="Calibri"/>
                <a:ea typeface="Calibri"/>
                <a:cs typeface="Calibri"/>
                <a:sym typeface="Calibri"/>
              </a:rPr>
              <a:t>A. Manual Configuration</a:t>
            </a:r>
            <a:endParaRPr b="1" i="0" sz="2100" u="none" cap="none" strike="noStrike">
              <a:solidFill>
                <a:srgbClr val="3A6C8D"/>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800"/>
              <a:buFont typeface="Arial"/>
              <a:buNone/>
            </a:pPr>
            <a:r>
              <a:rPr b="1" i="0" lang="en-US" sz="1800" u="none" cap="none" strike="noStrike">
                <a:solidFill>
                  <a:srgbClr val="6CA0C2"/>
                </a:solidFill>
                <a:latin typeface="Calibri"/>
                <a:ea typeface="Calibri"/>
                <a:cs typeface="Calibri"/>
                <a:sym typeface="Calibri"/>
              </a:rPr>
              <a:t>Step 1: Provision Phone System Base License</a:t>
            </a:r>
            <a:endParaRPr b="1" i="0" sz="1800" u="none" cap="none" strike="noStrike">
              <a:solidFill>
                <a:srgbClr val="6CA0C2"/>
              </a:solidFill>
              <a:latin typeface="Calibri"/>
              <a:ea typeface="Calibri"/>
              <a:cs typeface="Calibri"/>
              <a:sym typeface="Calibri"/>
            </a:endParaRPr>
          </a:p>
          <a:p>
            <a:pPr indent="-222250" lvl="0" marL="457200" marR="0" rtl="0" algn="l">
              <a:lnSpc>
                <a:spcPct val="115000"/>
              </a:lnSpc>
              <a:spcBef>
                <a:spcPts val="100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Go to </a:t>
            </a:r>
            <a:r>
              <a:rPr b="1" i="0" lang="en-US" sz="1700" u="none" cap="none" strike="noStrike">
                <a:solidFill>
                  <a:schemeClr val="dk1"/>
                </a:solidFill>
                <a:latin typeface="Calibri"/>
                <a:ea typeface="Calibri"/>
                <a:cs typeface="Calibri"/>
                <a:sym typeface="Calibri"/>
              </a:rPr>
              <a:t>Manage Organization</a:t>
            </a:r>
            <a:endParaRPr b="1"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Select </a:t>
            </a:r>
            <a:r>
              <a:rPr b="1" i="0" lang="en-US" sz="1700" u="none" cap="none" strike="noStrike">
                <a:solidFill>
                  <a:schemeClr val="dk1"/>
                </a:solidFill>
                <a:latin typeface="Calibri"/>
                <a:ea typeface="Calibri"/>
                <a:cs typeface="Calibri"/>
                <a:sym typeface="Calibri"/>
              </a:rPr>
              <a:t>Licenses</a:t>
            </a:r>
            <a:r>
              <a:rPr b="0" i="0" lang="en-US" sz="1700" u="none" cap="none" strike="noStrike">
                <a:solidFill>
                  <a:schemeClr val="dk1"/>
                </a:solidFill>
                <a:latin typeface="Calibri"/>
                <a:ea typeface="Calibri"/>
                <a:cs typeface="Calibri"/>
                <a:sym typeface="Calibri"/>
              </a:rPr>
              <a:t> &gt; </a:t>
            </a:r>
            <a:r>
              <a:rPr b="1" i="0" lang="en-US" sz="1700" u="none" cap="none" strike="noStrike">
                <a:solidFill>
                  <a:schemeClr val="dk1"/>
                </a:solidFill>
                <a:latin typeface="Calibri"/>
                <a:ea typeface="Calibri"/>
                <a:cs typeface="Calibri"/>
                <a:sym typeface="Calibri"/>
              </a:rPr>
              <a:t>Phone System</a:t>
            </a:r>
            <a:endParaRPr b="0"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Choose </a:t>
            </a:r>
            <a:r>
              <a:rPr b="1" i="0" lang="en-US" sz="1700" u="none" cap="none" strike="noStrike">
                <a:solidFill>
                  <a:schemeClr val="dk1"/>
                </a:solidFill>
                <a:latin typeface="Calibri"/>
                <a:ea typeface="Calibri"/>
                <a:cs typeface="Calibri"/>
                <a:sym typeface="Calibri"/>
              </a:rPr>
              <a:t>Provision</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Key-in </a:t>
            </a:r>
            <a:endParaRPr b="0" i="0" sz="1700" u="none" cap="none" strike="noStrike">
              <a:solidFill>
                <a:schemeClr val="dk1"/>
              </a:solidFill>
              <a:latin typeface="Calibri"/>
              <a:ea typeface="Calibri"/>
              <a:cs typeface="Calibri"/>
              <a:sym typeface="Calibri"/>
            </a:endParaRPr>
          </a:p>
          <a:p>
            <a:pPr indent="-336550" lvl="1" marL="9144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Number of User </a:t>
            </a:r>
            <a:endParaRPr b="0" i="0" sz="1700" u="none" cap="none" strike="noStrike">
              <a:solidFill>
                <a:schemeClr val="dk1"/>
              </a:solidFill>
              <a:latin typeface="Calibri"/>
              <a:ea typeface="Calibri"/>
              <a:cs typeface="Calibri"/>
              <a:sym typeface="Calibri"/>
            </a:endParaRPr>
          </a:p>
          <a:p>
            <a:pPr indent="-336550" lvl="1" marL="9144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Extension Number</a:t>
            </a:r>
            <a:endParaRPr b="1"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Provision &amp; Assign users</a:t>
            </a:r>
            <a:endParaRPr b="1" i="0" sz="2100" u="none" cap="none" strike="noStrike">
              <a:solidFill>
                <a:srgbClr val="3A6C8D"/>
              </a:solidFill>
              <a:latin typeface="Calibri"/>
              <a:ea typeface="Calibri"/>
              <a:cs typeface="Calibri"/>
              <a:sym typeface="Calibri"/>
            </a:endParaRPr>
          </a:p>
        </p:txBody>
      </p:sp>
      <p:cxnSp>
        <p:nvCxnSpPr>
          <p:cNvPr id="1201" name="Google Shape;1201;p9"/>
          <p:cNvCxnSpPr/>
          <p:nvPr/>
        </p:nvCxnSpPr>
        <p:spPr>
          <a:xfrm>
            <a:off x="9802227" y="5960292"/>
            <a:ext cx="0" cy="0"/>
          </a:xfrm>
          <a:prstGeom prst="straightConnector1">
            <a:avLst/>
          </a:prstGeom>
          <a:noFill/>
          <a:ln cap="flat" cmpd="sng" w="9525">
            <a:solidFill>
              <a:schemeClr val="dk2"/>
            </a:solidFill>
            <a:prstDash val="solid"/>
            <a:round/>
            <a:headEnd len="sm" w="sm" type="none"/>
            <a:tailEnd len="sm" w="sm" type="none"/>
          </a:ln>
        </p:spPr>
      </p:cxnSp>
      <p:cxnSp>
        <p:nvCxnSpPr>
          <p:cNvPr id="1202" name="Google Shape;1202;p9"/>
          <p:cNvCxnSpPr>
            <a:stCxn id="1203" idx="2"/>
            <a:endCxn id="1204" idx="0"/>
          </p:cNvCxnSpPr>
          <p:nvPr/>
        </p:nvCxnSpPr>
        <p:spPr>
          <a:xfrm>
            <a:off x="8483144" y="2923676"/>
            <a:ext cx="0" cy="218400"/>
          </a:xfrm>
          <a:prstGeom prst="straightConnector1">
            <a:avLst/>
          </a:prstGeom>
          <a:noFill/>
          <a:ln cap="flat" cmpd="sng" w="9525">
            <a:solidFill>
              <a:srgbClr val="FF0000"/>
            </a:solidFill>
            <a:prstDash val="solid"/>
            <a:round/>
            <a:headEnd len="sm" w="sm" type="none"/>
            <a:tailEnd len="med" w="med" type="triangle"/>
          </a:ln>
        </p:spPr>
      </p:cxnSp>
      <p:pic>
        <p:nvPicPr>
          <p:cNvPr id="1203" name="Google Shape;1203;p9"/>
          <p:cNvPicPr preferRelativeResize="0"/>
          <p:nvPr/>
        </p:nvPicPr>
        <p:blipFill rotWithShape="1">
          <a:blip r:embed="rId4">
            <a:alphaModFix/>
          </a:blip>
          <a:srcRect b="0" l="0" r="0" t="0"/>
          <a:stretch/>
        </p:blipFill>
        <p:spPr>
          <a:xfrm>
            <a:off x="4989181" y="914469"/>
            <a:ext cx="6987926" cy="2009207"/>
          </a:xfrm>
          <a:prstGeom prst="rect">
            <a:avLst/>
          </a:prstGeom>
          <a:noFill/>
          <a:ln cap="flat" cmpd="sng" w="9525">
            <a:solidFill>
              <a:srgbClr val="808080"/>
            </a:solidFill>
            <a:prstDash val="solid"/>
            <a:round/>
            <a:headEnd len="sm" w="sm" type="none"/>
            <a:tailEnd len="sm" w="sm" type="none"/>
          </a:ln>
        </p:spPr>
      </p:pic>
      <p:pic>
        <p:nvPicPr>
          <p:cNvPr id="1204" name="Google Shape;1204;p9"/>
          <p:cNvPicPr preferRelativeResize="0"/>
          <p:nvPr/>
        </p:nvPicPr>
        <p:blipFill rotWithShape="1">
          <a:blip r:embed="rId5">
            <a:alphaModFix/>
          </a:blip>
          <a:srcRect b="0" l="-593" r="0" t="0"/>
          <a:stretch/>
        </p:blipFill>
        <p:spPr>
          <a:xfrm>
            <a:off x="4989144" y="3141944"/>
            <a:ext cx="6987951" cy="1013800"/>
          </a:xfrm>
          <a:prstGeom prst="rect">
            <a:avLst/>
          </a:prstGeom>
          <a:noFill/>
          <a:ln cap="flat" cmpd="sng" w="9525">
            <a:solidFill>
              <a:srgbClr val="808080"/>
            </a:solidFill>
            <a:prstDash val="solid"/>
            <a:round/>
            <a:headEnd len="sm" w="sm" type="none"/>
            <a:tailEnd len="sm" w="sm" type="none"/>
          </a:ln>
        </p:spPr>
      </p:pic>
      <p:cxnSp>
        <p:nvCxnSpPr>
          <p:cNvPr id="1205" name="Google Shape;1205;p9"/>
          <p:cNvCxnSpPr>
            <a:stCxn id="1204" idx="2"/>
          </p:cNvCxnSpPr>
          <p:nvPr/>
        </p:nvCxnSpPr>
        <p:spPr>
          <a:xfrm>
            <a:off x="8483120" y="4155744"/>
            <a:ext cx="0" cy="218400"/>
          </a:xfrm>
          <a:prstGeom prst="straightConnector1">
            <a:avLst/>
          </a:prstGeom>
          <a:noFill/>
          <a:ln cap="flat" cmpd="sng" w="9525">
            <a:solidFill>
              <a:srgbClr val="FF0000"/>
            </a:solidFill>
            <a:prstDash val="solid"/>
            <a:round/>
            <a:headEnd len="sm" w="sm" type="none"/>
            <a:tailEnd len="med" w="med" type="triangle"/>
          </a:ln>
        </p:spPr>
      </p:cxnSp>
      <p:sp>
        <p:nvSpPr>
          <p:cNvPr id="1206" name="Google Shape;1206;p9"/>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&lt;Provision CPaaS License on CPaaS Portal&gt;</a:t>
            </a:r>
            <a:endParaRPr/>
          </a:p>
        </p:txBody>
      </p:sp>
      <p:pic>
        <p:nvPicPr>
          <p:cNvPr id="1207" name="Google Shape;1207;p9"/>
          <p:cNvPicPr preferRelativeResize="0"/>
          <p:nvPr/>
        </p:nvPicPr>
        <p:blipFill rotWithShape="1">
          <a:blip r:embed="rId6">
            <a:alphaModFix/>
          </a:blip>
          <a:srcRect b="0" l="0" r="0" t="0"/>
          <a:stretch/>
        </p:blipFill>
        <p:spPr>
          <a:xfrm>
            <a:off x="6806187" y="4374025"/>
            <a:ext cx="3353927" cy="2285750"/>
          </a:xfrm>
          <a:prstGeom prst="rect">
            <a:avLst/>
          </a:prstGeom>
          <a:noFill/>
          <a:ln cap="flat" cmpd="sng" w="9525">
            <a:solidFill>
              <a:schemeClr val="dk2"/>
            </a:solidFill>
            <a:prstDash val="solid"/>
            <a:round/>
            <a:headEnd len="sm" w="sm" type="none"/>
            <a:tailEnd len="sm" w="sm" type="none"/>
          </a:ln>
        </p:spPr>
      </p:pic>
      <p:sp>
        <p:nvSpPr>
          <p:cNvPr id="1208" name="Google Shape;1208;p9"/>
          <p:cNvSpPr/>
          <p:nvPr/>
        </p:nvSpPr>
        <p:spPr>
          <a:xfrm>
            <a:off x="8568725" y="6237300"/>
            <a:ext cx="1438200" cy="3330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9" name="Shape 2449"/>
        <p:cNvGrpSpPr/>
        <p:nvPr/>
      </p:nvGrpSpPr>
      <p:grpSpPr>
        <a:xfrm>
          <a:off x="0" y="0"/>
          <a:ext cx="0" cy="0"/>
          <a:chOff x="0" y="0"/>
          <a:chExt cx="0" cy="0"/>
        </a:xfrm>
      </p:grpSpPr>
      <p:sp>
        <p:nvSpPr>
          <p:cNvPr id="2450" name="Google Shape;2450;p94"/>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51" name="Google Shape;2451;p94"/>
          <p:cNvSpPr txBox="1"/>
          <p:nvPr/>
        </p:nvSpPr>
        <p:spPr>
          <a:xfrm>
            <a:off x="404425" y="856675"/>
            <a:ext cx="3142500" cy="1460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History Design</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The call transaction is divided into 2 levels: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Leg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452" name="Google Shape;2452;p94"/>
          <p:cNvSpPr txBox="1"/>
          <p:nvPr/>
        </p:nvSpPr>
        <p:spPr>
          <a:xfrm>
            <a:off x="404425" y="2316775"/>
            <a:ext cx="4524300" cy="346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Time: The time when the call started.</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453" name="Google Shape;2453;p94"/>
          <p:cNvPicPr preferRelativeResize="0"/>
          <p:nvPr/>
        </p:nvPicPr>
        <p:blipFill rotWithShape="1">
          <a:blip r:embed="rId3">
            <a:alphaModFix/>
          </a:blip>
          <a:srcRect b="0" l="0" r="0" t="0"/>
          <a:stretch/>
        </p:blipFill>
        <p:spPr>
          <a:xfrm>
            <a:off x="4928725" y="3029650"/>
            <a:ext cx="6958474" cy="1841549"/>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8" name="Shape 2458"/>
        <p:cNvGrpSpPr/>
        <p:nvPr/>
      </p:nvGrpSpPr>
      <p:grpSpPr>
        <a:xfrm>
          <a:off x="0" y="0"/>
          <a:ext cx="0" cy="0"/>
          <a:chOff x="0" y="0"/>
          <a:chExt cx="0" cy="0"/>
        </a:xfrm>
      </p:grpSpPr>
      <p:sp>
        <p:nvSpPr>
          <p:cNvPr id="2459" name="Google Shape;2459;p95"/>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60" name="Google Shape;2460;p95"/>
          <p:cNvSpPr txBox="1"/>
          <p:nvPr/>
        </p:nvSpPr>
        <p:spPr>
          <a:xfrm>
            <a:off x="6014975" y="903600"/>
            <a:ext cx="3142500" cy="1460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History Design</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The call transaction is divided into 2 levels: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Leg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461" name="Google Shape;2461;p95"/>
          <p:cNvSpPr txBox="1"/>
          <p:nvPr/>
        </p:nvSpPr>
        <p:spPr>
          <a:xfrm>
            <a:off x="353875" y="903600"/>
            <a:ext cx="4524300" cy="42042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Caller: The party who initializes the call, it can be from:</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Phone Number (External Call)</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 (Internal Call), including: </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 Key</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 Label</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 Device</a:t>
            </a:r>
            <a:endParaRPr b="0" i="0" sz="1200" u="none" cap="none" strike="noStrike">
              <a:solidFill>
                <a:schemeClr val="dk1"/>
              </a:solidFill>
              <a:highlight>
                <a:srgbClr val="FFFFFF"/>
              </a:highlight>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IP Phone</a:t>
            </a:r>
            <a:endParaRPr b="0" i="0" sz="1200" u="none" cap="none" strike="noStrike">
              <a:solidFill>
                <a:schemeClr val="dk1"/>
              </a:solidFill>
              <a:highlight>
                <a:srgbClr val="FFFFFF"/>
              </a:highlight>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Mobile</a:t>
            </a:r>
            <a:endParaRPr b="0" i="0" sz="1200" u="none" cap="none" strike="noStrike">
              <a:solidFill>
                <a:schemeClr val="dk1"/>
              </a:solidFill>
              <a:highlight>
                <a:srgbClr val="FFFFFF"/>
              </a:highlight>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Desktop</a:t>
            </a:r>
            <a:endParaRPr b="0" i="0" sz="1200" u="none" cap="none" strike="noStrike">
              <a:solidFill>
                <a:schemeClr val="dk1"/>
              </a:solidFill>
              <a:highlight>
                <a:srgbClr val="FFFFFF"/>
              </a:highlight>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Web Phone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462" name="Google Shape;2462;p95"/>
          <p:cNvPicPr preferRelativeResize="0"/>
          <p:nvPr/>
        </p:nvPicPr>
        <p:blipFill rotWithShape="1">
          <a:blip r:embed="rId3">
            <a:alphaModFix/>
          </a:blip>
          <a:srcRect b="0" l="0" r="0" t="0"/>
          <a:stretch/>
        </p:blipFill>
        <p:spPr>
          <a:xfrm>
            <a:off x="4878175" y="2878375"/>
            <a:ext cx="7009024" cy="1854927"/>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7" name="Shape 2467"/>
        <p:cNvGrpSpPr/>
        <p:nvPr/>
      </p:nvGrpSpPr>
      <p:grpSpPr>
        <a:xfrm>
          <a:off x="0" y="0"/>
          <a:ext cx="0" cy="0"/>
          <a:chOff x="0" y="0"/>
          <a:chExt cx="0" cy="0"/>
        </a:xfrm>
      </p:grpSpPr>
      <p:sp>
        <p:nvSpPr>
          <p:cNvPr id="2468" name="Google Shape;2468;p96"/>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69" name="Google Shape;2469;p96"/>
          <p:cNvSpPr txBox="1"/>
          <p:nvPr/>
        </p:nvSpPr>
        <p:spPr>
          <a:xfrm>
            <a:off x="6005925" y="776750"/>
            <a:ext cx="3142500" cy="1460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History Design</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The call transaction is divided into 2 levels: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Leg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470" name="Google Shape;2470;p96"/>
          <p:cNvSpPr txBox="1"/>
          <p:nvPr/>
        </p:nvSpPr>
        <p:spPr>
          <a:xfrm>
            <a:off x="135950" y="776750"/>
            <a:ext cx="4804200" cy="56433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To: The party who FIRST answers the call. As 1 call can have lots of participants who join to answer the caller, the system will pick the first participant who answered the call to display in the To column.</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It can be to:</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Phone Number (Called Party Number)</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a:t>
            </a:r>
            <a:endParaRPr b="0" i="0" sz="1200" u="none" cap="none" strike="noStrike">
              <a:solidFill>
                <a:schemeClr val="dk1"/>
              </a:solidFill>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 Key</a:t>
            </a:r>
            <a:endParaRPr b="0" i="0" sz="1200" u="none" cap="none" strike="noStrike">
              <a:solidFill>
                <a:schemeClr val="dk1"/>
              </a:solidFill>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 Label</a:t>
            </a:r>
            <a:endParaRPr b="0" i="0" sz="1200" u="none" cap="none" strike="noStrike">
              <a:solidFill>
                <a:schemeClr val="dk1"/>
              </a:solidFill>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 Device</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IP Phone</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Mobile</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Desktop</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Web Phone</a:t>
            </a:r>
            <a:endParaRPr b="0" i="0" sz="1200" u="none" cap="none" strike="noStrike">
              <a:solidFill>
                <a:schemeClr val="dk1"/>
              </a:solidFill>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MSISDN/SIM</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Sip Username</a:t>
            </a:r>
            <a:endParaRPr b="0" i="0" sz="1200" u="none" cap="none" strike="noStrike">
              <a:solidFill>
                <a:schemeClr val="dk1"/>
              </a:solidFill>
              <a:latin typeface="Calibri"/>
              <a:ea typeface="Calibri"/>
              <a:cs typeface="Calibri"/>
              <a:sym typeface="Calibri"/>
            </a:endParaRPr>
          </a:p>
          <a:p>
            <a:pPr indent="-298450" lvl="2" marL="1371600" marR="0" rtl="0" algn="l">
              <a:lnSpc>
                <a:spcPct val="115000"/>
              </a:lnSpc>
              <a:spcBef>
                <a:spcPts val="0"/>
              </a:spcBef>
              <a:spcAft>
                <a:spcPts val="0"/>
              </a:spcAft>
              <a:buClr>
                <a:schemeClr val="dk1"/>
              </a:buClr>
              <a:buSzPts val="1100"/>
              <a:buFont typeface="Lato"/>
              <a:buChar char="■"/>
            </a:pPr>
            <a:r>
              <a:rPr b="0" i="0" lang="en-US" sz="1100" u="none" cap="none" strike="noStrike">
                <a:solidFill>
                  <a:schemeClr val="dk1"/>
                </a:solidFill>
                <a:latin typeface="Lato"/>
                <a:ea typeface="Lato"/>
                <a:cs typeface="Lato"/>
                <a:sym typeface="Lato"/>
              </a:rPr>
              <a:t>User Origin Inputs </a:t>
            </a:r>
            <a:r>
              <a:rPr b="0" i="1" lang="en-US" sz="1100" u="none" cap="none" strike="noStrike">
                <a:solidFill>
                  <a:schemeClr val="dk1"/>
                </a:solidFill>
                <a:latin typeface="Lato"/>
                <a:ea typeface="Lato"/>
                <a:cs typeface="Lato"/>
                <a:sym typeface="Lato"/>
              </a:rPr>
              <a:t>(Outbound Only) - The digits input by user when making outbound call.</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471" name="Google Shape;2471;p96"/>
          <p:cNvPicPr preferRelativeResize="0"/>
          <p:nvPr/>
        </p:nvPicPr>
        <p:blipFill rotWithShape="1">
          <a:blip r:embed="rId3">
            <a:alphaModFix/>
          </a:blip>
          <a:srcRect b="0" l="0" r="0" t="0"/>
          <a:stretch/>
        </p:blipFill>
        <p:spPr>
          <a:xfrm>
            <a:off x="4940000" y="2452650"/>
            <a:ext cx="7009024" cy="3470288"/>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6" name="Shape 2476"/>
        <p:cNvGrpSpPr/>
        <p:nvPr/>
      </p:nvGrpSpPr>
      <p:grpSpPr>
        <a:xfrm>
          <a:off x="0" y="0"/>
          <a:ext cx="0" cy="0"/>
          <a:chOff x="0" y="0"/>
          <a:chExt cx="0" cy="0"/>
        </a:xfrm>
      </p:grpSpPr>
      <p:sp>
        <p:nvSpPr>
          <p:cNvPr id="2477" name="Google Shape;2477;p97"/>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78" name="Google Shape;2478;p97"/>
          <p:cNvSpPr txBox="1"/>
          <p:nvPr/>
        </p:nvSpPr>
        <p:spPr>
          <a:xfrm>
            <a:off x="6005925" y="776750"/>
            <a:ext cx="3142500" cy="1460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History Design</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The call transaction is divided into 2 levels: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Leg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479" name="Google Shape;2479;p97"/>
          <p:cNvSpPr txBox="1"/>
          <p:nvPr/>
        </p:nvSpPr>
        <p:spPr>
          <a:xfrm>
            <a:off x="353875" y="776750"/>
            <a:ext cx="4524300" cy="34902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To</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Talk / Total Duration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0" lang="en-US" sz="1200" u="none" cap="none" strike="noStrike">
                <a:solidFill>
                  <a:schemeClr val="dk1"/>
                </a:solidFill>
                <a:highlight>
                  <a:srgbClr val="FFFFFF"/>
                </a:highlight>
                <a:latin typeface="Calibri"/>
                <a:ea typeface="Calibri"/>
                <a:cs typeface="Calibri"/>
                <a:sym typeface="Calibri"/>
              </a:rPr>
              <a:t>Total Duration</a:t>
            </a:r>
            <a:r>
              <a:rPr b="0" i="0" lang="en-US" sz="1200" u="none" cap="none" strike="noStrike">
                <a:solidFill>
                  <a:schemeClr val="dk1"/>
                </a:solidFill>
                <a:highlight>
                  <a:srgbClr val="FFFFFF"/>
                </a:highlight>
                <a:latin typeface="Calibri"/>
                <a:ea typeface="Calibri"/>
                <a:cs typeface="Calibri"/>
                <a:sym typeface="Calibri"/>
              </a:rPr>
              <a:t> = Call End Time - Call Start Time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0" lang="en-US" sz="1200" u="none" cap="none" strike="noStrike">
                <a:solidFill>
                  <a:schemeClr val="dk1"/>
                </a:solidFill>
                <a:highlight>
                  <a:srgbClr val="FFFFFF"/>
                </a:highlight>
                <a:latin typeface="Calibri"/>
                <a:ea typeface="Calibri"/>
                <a:cs typeface="Calibri"/>
                <a:sym typeface="Calibri"/>
              </a:rPr>
              <a:t>Total Duration</a:t>
            </a:r>
            <a:r>
              <a:rPr b="0" i="0" lang="en-US" sz="1200" u="none" cap="none" strike="noStrike">
                <a:solidFill>
                  <a:schemeClr val="dk1"/>
                </a:solidFill>
                <a:highlight>
                  <a:srgbClr val="FFFFFF"/>
                </a:highlight>
                <a:latin typeface="Calibri"/>
                <a:ea typeface="Calibri"/>
                <a:cs typeface="Calibri"/>
                <a:sym typeface="Calibri"/>
              </a:rPr>
              <a:t> = Call End Time - First Answer Time (Detected by the Leg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480" name="Google Shape;2480;p97"/>
          <p:cNvPicPr preferRelativeResize="0"/>
          <p:nvPr/>
        </p:nvPicPr>
        <p:blipFill rotWithShape="1">
          <a:blip r:embed="rId3">
            <a:alphaModFix/>
          </a:blip>
          <a:srcRect b="0" l="0" r="0" t="0"/>
          <a:stretch/>
        </p:blipFill>
        <p:spPr>
          <a:xfrm>
            <a:off x="4949050" y="2289600"/>
            <a:ext cx="7009024" cy="4127384"/>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5" name="Shape 2485"/>
        <p:cNvGrpSpPr/>
        <p:nvPr/>
      </p:nvGrpSpPr>
      <p:grpSpPr>
        <a:xfrm>
          <a:off x="0" y="0"/>
          <a:ext cx="0" cy="0"/>
          <a:chOff x="0" y="0"/>
          <a:chExt cx="0" cy="0"/>
        </a:xfrm>
      </p:grpSpPr>
      <p:sp>
        <p:nvSpPr>
          <p:cNvPr id="2486" name="Google Shape;2486;p98"/>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87" name="Google Shape;2487;p98"/>
          <p:cNvSpPr txBox="1"/>
          <p:nvPr/>
        </p:nvSpPr>
        <p:spPr>
          <a:xfrm>
            <a:off x="6005925" y="776750"/>
            <a:ext cx="3142500" cy="1460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History Design</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The call transaction is divided into 2 levels: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Leg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488" name="Google Shape;2488;p98"/>
          <p:cNvSpPr txBox="1"/>
          <p:nvPr/>
        </p:nvSpPr>
        <p:spPr>
          <a:xfrm>
            <a:off x="353875" y="776750"/>
            <a:ext cx="4524300" cy="47223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To</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Result: Results of the call, values list:</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Answered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Unanswered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Busy</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Cancel</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Blocked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Failed</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489" name="Google Shape;2489;p98"/>
          <p:cNvPicPr preferRelativeResize="0"/>
          <p:nvPr/>
        </p:nvPicPr>
        <p:blipFill rotWithShape="1">
          <a:blip r:embed="rId3">
            <a:alphaModFix/>
          </a:blip>
          <a:srcRect b="0" l="0" r="0" t="0"/>
          <a:stretch/>
        </p:blipFill>
        <p:spPr>
          <a:xfrm>
            <a:off x="4878175" y="2353025"/>
            <a:ext cx="7009024" cy="3528469"/>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4" name="Shape 2494"/>
        <p:cNvGrpSpPr/>
        <p:nvPr/>
      </p:nvGrpSpPr>
      <p:grpSpPr>
        <a:xfrm>
          <a:off x="0" y="0"/>
          <a:ext cx="0" cy="0"/>
          <a:chOff x="0" y="0"/>
          <a:chExt cx="0" cy="0"/>
        </a:xfrm>
      </p:grpSpPr>
      <p:sp>
        <p:nvSpPr>
          <p:cNvPr id="2495" name="Google Shape;2495;p99"/>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graphicFrame>
        <p:nvGraphicFramePr>
          <p:cNvPr id="2496" name="Google Shape;2496;p99"/>
          <p:cNvGraphicFramePr/>
          <p:nvPr/>
        </p:nvGraphicFramePr>
        <p:xfrm>
          <a:off x="661838" y="1377450"/>
          <a:ext cx="3000000" cy="3000000"/>
        </p:xfrm>
        <a:graphic>
          <a:graphicData uri="http://schemas.openxmlformats.org/drawingml/2006/table">
            <a:tbl>
              <a:tblPr>
                <a:noFill/>
                <a:tableStyleId>{5F28E20C-A601-4585-8F12-AFF5F2E3E0FA}</a:tableStyleId>
              </a:tblPr>
              <a:tblGrid>
                <a:gridCol w="1154250"/>
                <a:gridCol w="1423825"/>
                <a:gridCol w="8290250"/>
              </a:tblGrid>
              <a:tr h="381000">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Result</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Call Type</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Determination Method</a:t>
                      </a:r>
                      <a:endParaRPr b="1" sz="1200" u="none" cap="none" strike="noStrike">
                        <a:solidFill>
                          <a:schemeClr val="dk1"/>
                        </a:solidFill>
                        <a:latin typeface="Calibri"/>
                        <a:ea typeface="Calibri"/>
                        <a:cs typeface="Calibri"/>
                        <a:sym typeface="Calibri"/>
                      </a:endParaRPr>
                    </a:p>
                  </a:txBody>
                  <a:tcPr marT="91425" marB="91425" marR="91425" marL="91425" anchor="ctr"/>
                </a:tc>
              </a:tr>
              <a:tr h="381000">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Answered</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successfully connected to destination party such as:</a:t>
                      </a:r>
                      <a:endParaRPr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An Auto-Attendant tree</a:t>
                      </a:r>
                      <a:endParaRPr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An automation bot</a:t>
                      </a:r>
                      <a:endParaRPr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User’s devices (IP Phone, mobile, desktop, etc…) and the party picked up</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outgoing call was successfully connected to the destination</a:t>
                      </a:r>
                      <a:endParaRPr i="1"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successfully forwarded to the external destination</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Unanswered</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successfully connected to the user’s devices (IP Phone, mobile, desktop, etc…). Caller waited until reaching the total ring time configured by the user =&gt; the call was hung up by the system.</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caller was successfully connected to the system and the destination party did not pick up the call </a:t>
                      </a:r>
                      <a:endParaRPr i="1"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caller was successfully connected to the system and the forwarded destination party did not pick up the call</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Busy</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destination party of the incoming call was on the another call or rejected it</a:t>
                      </a:r>
                      <a:endParaRPr sz="1200" u="none" cap="none" strike="noStrike">
                        <a:solidFill>
                          <a:schemeClr val="dk1"/>
                        </a:solidFill>
                        <a:latin typeface="Calibri"/>
                        <a:ea typeface="Calibri"/>
                        <a:cs typeface="Calibri"/>
                        <a:sym typeface="Calibri"/>
                      </a:endParaRPr>
                    </a:p>
                  </a:txBody>
                  <a:tcPr marT="76200" marB="76200" marR="76200" marL="76200" anchor="ctr"/>
                </a:tc>
              </a:tr>
              <a:tr h="280325">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destination party of the outgoing call was on the another call or rejected it</a:t>
                      </a:r>
                      <a:endParaRPr i="1"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11430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0" marR="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destination party of the forwarding call was on the another call or rejected it</a:t>
                      </a:r>
                      <a:endParaRPr sz="1200" u="none" cap="none" strike="noStrike">
                        <a:solidFill>
                          <a:schemeClr val="dk1"/>
                        </a:solidFill>
                        <a:latin typeface="Calibri"/>
                        <a:ea typeface="Calibri"/>
                        <a:cs typeface="Calibri"/>
                        <a:sym typeface="Calibri"/>
                      </a:endParaRPr>
                    </a:p>
                  </a:txBody>
                  <a:tcPr marT="76200" marB="76200" marR="76200" marL="76200" anchor="ctr"/>
                </a:tc>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sp>
        <p:nvSpPr>
          <p:cNvPr id="2502" name="Google Shape;2502;p100"/>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graphicFrame>
        <p:nvGraphicFramePr>
          <p:cNvPr id="2503" name="Google Shape;2503;p100"/>
          <p:cNvGraphicFramePr/>
          <p:nvPr/>
        </p:nvGraphicFramePr>
        <p:xfrm>
          <a:off x="952500" y="1196800"/>
          <a:ext cx="3000000" cy="3000000"/>
        </p:xfrm>
        <a:graphic>
          <a:graphicData uri="http://schemas.openxmlformats.org/drawingml/2006/table">
            <a:tbl>
              <a:tblPr>
                <a:noFill/>
                <a:tableStyleId>{5F28E20C-A601-4585-8F12-AFF5F2E3E0FA}</a:tableStyleId>
              </a:tblPr>
              <a:tblGrid>
                <a:gridCol w="960475"/>
                <a:gridCol w="1685000"/>
                <a:gridCol w="7641525"/>
              </a:tblGrid>
              <a:tr h="381000">
                <a:tc>
                  <a:txBody>
                    <a:bodyPr/>
                    <a:lstStyle/>
                    <a:p>
                      <a:pPr indent="0" lvl="0" marL="76200" marR="76200" rtl="0" algn="l">
                        <a:lnSpc>
                          <a:spcPct val="115000"/>
                        </a:lnSpc>
                        <a:spcBef>
                          <a:spcPts val="0"/>
                        </a:spcBef>
                        <a:spcAft>
                          <a:spcPts val="0"/>
                        </a:spcAft>
                        <a:buClr>
                          <a:schemeClr val="dk1"/>
                        </a:buClr>
                        <a:buSzPts val="1100"/>
                        <a:buFont typeface="Arial"/>
                        <a:buNone/>
                      </a:pPr>
                      <a:r>
                        <a:rPr b="1" lang="en-US" sz="1200" u="none" cap="none" strike="noStrike">
                          <a:solidFill>
                            <a:schemeClr val="dk1"/>
                          </a:solidFill>
                          <a:latin typeface="Calibri"/>
                          <a:ea typeface="Calibri"/>
                          <a:cs typeface="Calibri"/>
                          <a:sym typeface="Calibri"/>
                        </a:rPr>
                        <a:t>Result</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Call Type</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Determination Method</a:t>
                      </a:r>
                      <a:endParaRPr b="1" sz="1200" u="none" cap="none" strike="noStrike">
                        <a:solidFill>
                          <a:schemeClr val="dk1"/>
                        </a:solidFill>
                        <a:latin typeface="Calibri"/>
                        <a:ea typeface="Calibri"/>
                        <a:cs typeface="Calibri"/>
                        <a:sym typeface="Calibri"/>
                      </a:endParaRPr>
                    </a:p>
                  </a:txBody>
                  <a:tcPr marT="91425" marB="91425" marR="91425" marL="91425" anchor="ctr"/>
                </a:tc>
              </a:tr>
              <a:tr h="381000">
                <a:tc rowSpan="3">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Cancel</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was successfully connected to the destination, but hung up before the user picked up </a:t>
                      </a:r>
                      <a:endParaRPr sz="1200" u="none" cap="none" strike="noStrike">
                        <a:solidFill>
                          <a:schemeClr val="dk1"/>
                        </a:solidFill>
                        <a:latin typeface="Calibri"/>
                        <a:ea typeface="Calibri"/>
                        <a:cs typeface="Calibri"/>
                        <a:sym typeface="Calibri"/>
                      </a:endParaRPr>
                    </a:p>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was successfully connected to the destination but then the system received cancel request from user’s device, telco provider,... before the user picked up</a:t>
                      </a:r>
                      <a:endParaRPr sz="1200" u="none" cap="none" strike="noStrike">
                        <a:solidFill>
                          <a:schemeClr val="dk1"/>
                        </a:solidFill>
                        <a:latin typeface="Calibri"/>
                        <a:ea typeface="Calibri"/>
                        <a:cs typeface="Calibri"/>
                        <a:sym typeface="Calibri"/>
                      </a:endParaRPr>
                    </a:p>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Non-working hour/Public Holiday, predefined </a:t>
                      </a:r>
                      <a:r>
                        <a:rPr b="1" lang="en-US" sz="1200" u="none" cap="none" strike="noStrike">
                          <a:solidFill>
                            <a:schemeClr val="dk1"/>
                          </a:solidFill>
                          <a:latin typeface="Calibri"/>
                          <a:ea typeface="Calibri"/>
                          <a:cs typeface="Calibri"/>
                          <a:sym typeface="Calibri"/>
                        </a:rPr>
                        <a:t>Action</a:t>
                      </a:r>
                      <a:r>
                        <a:rPr lang="en-US" sz="1200" u="none" cap="none" strike="noStrike">
                          <a:solidFill>
                            <a:schemeClr val="dk1"/>
                          </a:solidFill>
                          <a:latin typeface="Calibri"/>
                          <a:ea typeface="Calibri"/>
                          <a:cs typeface="Calibri"/>
                          <a:sym typeface="Calibri"/>
                        </a:rPr>
                        <a:t> = </a:t>
                      </a:r>
                      <a:r>
                        <a:rPr b="1" lang="en-US" sz="1200" u="none" cap="none" strike="noStrike">
                          <a:solidFill>
                            <a:schemeClr val="dk1"/>
                          </a:solidFill>
                          <a:latin typeface="Calibri"/>
                          <a:ea typeface="Calibri"/>
                          <a:cs typeface="Calibri"/>
                          <a:sym typeface="Calibri"/>
                        </a:rPr>
                        <a:t>Hang Up</a:t>
                      </a:r>
                      <a:r>
                        <a:rPr lang="en-US" sz="1200" u="none" cap="none" strike="noStrike">
                          <a:solidFill>
                            <a:schemeClr val="dk1"/>
                          </a:solidFill>
                          <a:latin typeface="Calibri"/>
                          <a:ea typeface="Calibri"/>
                          <a:cs typeface="Calibri"/>
                          <a:sym typeface="Calibri"/>
                        </a:rPr>
                        <a:t>. </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76200" marR="76200" rtl="0" algn="l">
                        <a:lnSpc>
                          <a:spcPct val="115000"/>
                        </a:lnSpc>
                        <a:spcBef>
                          <a:spcPts val="0"/>
                        </a:spcBef>
                        <a:spcAft>
                          <a:spcPts val="0"/>
                        </a:spcAft>
                        <a:buClr>
                          <a:schemeClr val="dk1"/>
                        </a:buClr>
                        <a:buSzPts val="11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was successfully forwarded to the external destination but hung up before the forwarded destination picked up </a:t>
                      </a:r>
                      <a:endParaRPr sz="1200" u="none" cap="none" strike="noStrike">
                        <a:solidFill>
                          <a:schemeClr val="dk1"/>
                        </a:solidFill>
                        <a:latin typeface="Calibri"/>
                        <a:ea typeface="Calibri"/>
                        <a:cs typeface="Calibri"/>
                        <a:sym typeface="Calibri"/>
                      </a:endParaRPr>
                    </a:p>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The incoming call successfully forwarded to the external destination but then the system received cancel request from user’s app, telco provider,... before the user picked up</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caller of the outgoing call cancelled the call before the destination picked up </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rowSpan="2">
                  <a:txBody>
                    <a:bodyPr/>
                    <a:lstStyle/>
                    <a:p>
                      <a:pPr indent="0" lvl="0" marL="76200" marR="762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Blocked</a:t>
                      </a:r>
                      <a:endParaRPr b="1"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5715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 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incoming call was blocked to connect to destination party by consent (DNC) or organization’s dial plan</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 outgoing call was blocked to connect to destination party by consent (DNC) or organization’s dial plan</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rowSpan="3">
                  <a:txBody>
                    <a:bodyPr/>
                    <a:lstStyle/>
                    <a:p>
                      <a:pPr indent="0" lvl="0" marL="57150" marR="0" rtl="0" algn="l">
                        <a:lnSpc>
                          <a:spcPct val="100000"/>
                        </a:lnSpc>
                        <a:spcBef>
                          <a:spcPts val="0"/>
                        </a:spcBef>
                        <a:spcAft>
                          <a:spcPts val="0"/>
                        </a:spcAft>
                        <a:buClr>
                          <a:srgbClr val="000000"/>
                        </a:buClr>
                        <a:buSzPts val="1200"/>
                        <a:buFont typeface="Arial"/>
                        <a:buNone/>
                      </a:pPr>
                      <a:r>
                        <a:rPr b="1" lang="en-US" sz="1200" u="none" cap="none" strike="noStrike">
                          <a:solidFill>
                            <a:schemeClr val="dk1"/>
                          </a:solidFill>
                          <a:latin typeface="Calibri"/>
                          <a:ea typeface="Calibri"/>
                          <a:cs typeface="Calibri"/>
                          <a:sym typeface="Calibri"/>
                        </a:rPr>
                        <a:t>Failed</a:t>
                      </a:r>
                      <a:endParaRPr sz="1200" u="none" cap="none" strike="noStrike">
                        <a:solidFill>
                          <a:schemeClr val="dk1"/>
                        </a:solidFill>
                        <a:latin typeface="Calibri"/>
                        <a:ea typeface="Calibri"/>
                        <a:cs typeface="Calibri"/>
                        <a:sym typeface="Calibri"/>
                      </a:endParaRPr>
                    </a:p>
                  </a:txBody>
                  <a:tcPr marT="91425" marB="91425" marR="91425" marL="91425"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Incoming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System failed to connect the destination party of the incoming call</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Outgoing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System failed to connect the destination party of the outgoing call</a:t>
                      </a:r>
                      <a:endParaRPr sz="1200" u="none" cap="none" strike="noStrike">
                        <a:solidFill>
                          <a:schemeClr val="dk1"/>
                        </a:solidFill>
                        <a:latin typeface="Calibri"/>
                        <a:ea typeface="Calibri"/>
                        <a:cs typeface="Calibri"/>
                        <a:sym typeface="Calibri"/>
                      </a:endParaRPr>
                    </a:p>
                    <a:p>
                      <a:pPr indent="0" lvl="0" marL="76200" marR="76200" rtl="0" algn="l">
                        <a:lnSpc>
                          <a:spcPct val="115000"/>
                        </a:lnSpc>
                        <a:spcBef>
                          <a:spcPts val="0"/>
                        </a:spcBef>
                        <a:spcAft>
                          <a:spcPts val="0"/>
                        </a:spcAft>
                        <a:buClr>
                          <a:srgbClr val="000000"/>
                        </a:buClr>
                        <a:buSzPts val="1200"/>
                        <a:buFont typeface="Arial"/>
                        <a:buNone/>
                      </a:pPr>
                      <a:r>
                        <a:t/>
                      </a:r>
                      <a:endParaRPr sz="1200" u="none" cap="none" strike="noStrike">
                        <a:solidFill>
                          <a:schemeClr val="dk1"/>
                        </a:solidFill>
                        <a:latin typeface="Calibri"/>
                        <a:ea typeface="Calibri"/>
                        <a:cs typeface="Calibri"/>
                        <a:sym typeface="Calibri"/>
                      </a:endParaRPr>
                    </a:p>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There are some edge case for Outgoing call to be marked as Failed, such as:</a:t>
                      </a:r>
                      <a:endParaRPr sz="1200" u="none" cap="none" strike="noStrike">
                        <a:solidFill>
                          <a:schemeClr val="dk1"/>
                        </a:solidFill>
                        <a:latin typeface="Calibri"/>
                        <a:ea typeface="Calibri"/>
                        <a:cs typeface="Calibri"/>
                        <a:sym typeface="Calibri"/>
                      </a:endParaRPr>
                    </a:p>
                    <a:p>
                      <a:pPr indent="-304800" lvl="0" marL="457200" marR="76200" rtl="0" algn="l">
                        <a:lnSpc>
                          <a:spcPct val="115000"/>
                        </a:lnSpc>
                        <a:spcBef>
                          <a:spcPts val="0"/>
                        </a:spcBef>
                        <a:spcAft>
                          <a:spcPts val="0"/>
                        </a:spcAft>
                        <a:buClr>
                          <a:schemeClr val="dk1"/>
                        </a:buClr>
                        <a:buSzPts val="1200"/>
                        <a:buFont typeface="Calibri"/>
                        <a:buChar char="●"/>
                      </a:pPr>
                      <a:r>
                        <a:rPr lang="en-US" sz="1200" u="none" cap="none" strike="noStrike">
                          <a:solidFill>
                            <a:schemeClr val="dk1"/>
                          </a:solidFill>
                          <a:latin typeface="Calibri"/>
                          <a:ea typeface="Calibri"/>
                          <a:cs typeface="Calibri"/>
                          <a:sym typeface="Calibri"/>
                        </a:rPr>
                        <a:t>No Outbound Rule</a:t>
                      </a:r>
                      <a:endParaRPr sz="1200" u="none" cap="none" strike="noStrike">
                        <a:solidFill>
                          <a:schemeClr val="dk1"/>
                        </a:solidFill>
                        <a:latin typeface="Calibri"/>
                        <a:ea typeface="Calibri"/>
                        <a:cs typeface="Calibri"/>
                        <a:sym typeface="Calibri"/>
                      </a:endParaRPr>
                    </a:p>
                  </a:txBody>
                  <a:tcPr marT="76200" marB="76200" marR="76200" marL="76200" anchor="ctr"/>
                </a:tc>
              </a:tr>
              <a:tr h="381000">
                <a:tc vMerge="1"/>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Forwarding</a:t>
                      </a:r>
                      <a:endParaRPr sz="1200" u="none" cap="none" strike="noStrike">
                        <a:solidFill>
                          <a:schemeClr val="dk1"/>
                        </a:solidFill>
                        <a:latin typeface="Calibri"/>
                        <a:ea typeface="Calibri"/>
                        <a:cs typeface="Calibri"/>
                        <a:sym typeface="Calibri"/>
                      </a:endParaRPr>
                    </a:p>
                  </a:txBody>
                  <a:tcPr marT="76200" marB="76200" marR="76200" marL="76200" anchor="ctr"/>
                </a:tc>
                <a:tc>
                  <a:txBody>
                    <a:bodyPr/>
                    <a:lstStyle/>
                    <a:p>
                      <a:pPr indent="0" lvl="0" marL="76200" marR="76200" rtl="0" algn="l">
                        <a:lnSpc>
                          <a:spcPct val="115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System failed to forward the incoming call to the destination party</a:t>
                      </a:r>
                      <a:endParaRPr sz="1200" u="none" cap="none" strike="noStrike">
                        <a:solidFill>
                          <a:schemeClr val="dk1"/>
                        </a:solidFill>
                        <a:latin typeface="Calibri"/>
                        <a:ea typeface="Calibri"/>
                        <a:cs typeface="Calibri"/>
                        <a:sym typeface="Calibri"/>
                      </a:endParaRPr>
                    </a:p>
                  </a:txBody>
                  <a:tcPr marT="76200" marB="76200" marR="76200" marL="76200" anchor="ctr"/>
                </a:tc>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8" name="Shape 2508"/>
        <p:cNvGrpSpPr/>
        <p:nvPr/>
      </p:nvGrpSpPr>
      <p:grpSpPr>
        <a:xfrm>
          <a:off x="0" y="0"/>
          <a:ext cx="0" cy="0"/>
          <a:chOff x="0" y="0"/>
          <a:chExt cx="0" cy="0"/>
        </a:xfrm>
      </p:grpSpPr>
      <p:sp>
        <p:nvSpPr>
          <p:cNvPr id="2509" name="Google Shape;2509;p101"/>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graphicFrame>
        <p:nvGraphicFramePr>
          <p:cNvPr id="2510" name="Google Shape;2510;p101"/>
          <p:cNvGraphicFramePr/>
          <p:nvPr/>
        </p:nvGraphicFramePr>
        <p:xfrm>
          <a:off x="5051300" y="2363225"/>
          <a:ext cx="3000000" cy="3000000"/>
        </p:xfrm>
        <a:graphic>
          <a:graphicData uri="http://schemas.openxmlformats.org/drawingml/2006/table">
            <a:tbl>
              <a:tblPr>
                <a:noFill/>
                <a:tableStyleId>{5F28E20C-A601-4585-8F12-AFF5F2E3E0FA}</a:tableStyleId>
              </a:tblPr>
              <a:tblGrid>
                <a:gridCol w="1704125"/>
                <a:gridCol w="4142875"/>
              </a:tblGrid>
              <a:tr h="381000">
                <a:tc>
                  <a:txBody>
                    <a:bodyPr/>
                    <a:lstStyle/>
                    <a:p>
                      <a:pPr indent="0" lvl="0" marL="76200" marR="7620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Priority Order</a:t>
                      </a:r>
                      <a:endParaRPr b="1" sz="1300" u="none" cap="none" strike="noStrike">
                        <a:solidFill>
                          <a:schemeClr val="dk1"/>
                        </a:solidFill>
                        <a:latin typeface="Calibri"/>
                        <a:ea typeface="Calibri"/>
                        <a:cs typeface="Calibri"/>
                        <a:sym typeface="Calibri"/>
                      </a:endParaRPr>
                    </a:p>
                  </a:txBody>
                  <a:tcPr marT="91425" marB="91425" marR="91425" marL="91425"/>
                </a:tc>
                <a:tc>
                  <a:txBody>
                    <a:bodyPr/>
                    <a:lstStyle/>
                    <a:p>
                      <a:pPr indent="0" lvl="0" marL="76200" marR="7620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Result</a:t>
                      </a:r>
                      <a:endParaRPr b="1" sz="1300" u="none" cap="none" strike="noStrike">
                        <a:solidFill>
                          <a:schemeClr val="dk1"/>
                        </a:solidFill>
                        <a:latin typeface="Calibri"/>
                        <a:ea typeface="Calibri"/>
                        <a:cs typeface="Calibri"/>
                        <a:sym typeface="Calibri"/>
                      </a:endParaRPr>
                    </a:p>
                  </a:txBody>
                  <a:tcPr marT="91425" marB="91425" marR="91425" marL="91425"/>
                </a:tc>
              </a:tr>
              <a:tr h="381000">
                <a:tc>
                  <a:txBody>
                    <a:bodyPr/>
                    <a:lstStyle/>
                    <a:p>
                      <a:pPr indent="0" lvl="0" marL="0" marR="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#1</a:t>
                      </a:r>
                      <a:endParaRPr b="1" sz="1300" u="none" cap="none" strike="noStrike">
                        <a:solidFill>
                          <a:schemeClr val="dk1"/>
                        </a:solidFill>
                        <a:latin typeface="Calibri"/>
                        <a:ea typeface="Calibri"/>
                        <a:cs typeface="Calibri"/>
                        <a:sym typeface="Calibri"/>
                      </a:endParaRPr>
                    </a:p>
                  </a:txBody>
                  <a:tcPr marT="76200" marB="76200" marR="76200" marL="76200"/>
                </a:tc>
                <a:tc>
                  <a:txBody>
                    <a:bodyPr/>
                    <a:lstStyle/>
                    <a:p>
                      <a:pPr indent="0" lvl="0" marL="114300" marR="0" rtl="0" algn="l">
                        <a:lnSpc>
                          <a:spcPct val="171400"/>
                        </a:lnSpc>
                        <a:spcBef>
                          <a:spcPts val="0"/>
                        </a:spcBef>
                        <a:spcAft>
                          <a:spcPts val="0"/>
                        </a:spcAft>
                        <a:buClr>
                          <a:srgbClr val="000000"/>
                        </a:buClr>
                        <a:buSzPts val="1300"/>
                        <a:buFont typeface="Arial"/>
                        <a:buNone/>
                      </a:pPr>
                      <a:r>
                        <a:rPr lang="en-US" sz="1300" u="none" cap="none" strike="noStrike">
                          <a:solidFill>
                            <a:schemeClr val="dk1"/>
                          </a:solidFill>
                          <a:latin typeface="Calibri"/>
                          <a:ea typeface="Calibri"/>
                          <a:cs typeface="Calibri"/>
                          <a:sym typeface="Calibri"/>
                        </a:rPr>
                        <a:t>Answered</a:t>
                      </a:r>
                      <a:endParaRPr sz="1300" u="none" cap="none" strike="noStrike">
                        <a:solidFill>
                          <a:schemeClr val="dk1"/>
                        </a:solidFill>
                        <a:latin typeface="Calibri"/>
                        <a:ea typeface="Calibri"/>
                        <a:cs typeface="Calibri"/>
                        <a:sym typeface="Calibri"/>
                      </a:endParaRPr>
                    </a:p>
                  </a:txBody>
                  <a:tcPr marT="76200" marB="76200" marR="76200" marL="76200"/>
                </a:tc>
              </a:tr>
              <a:tr h="381000">
                <a:tc>
                  <a:txBody>
                    <a:bodyPr/>
                    <a:lstStyle/>
                    <a:p>
                      <a:pPr indent="0" lvl="0" marL="0" marR="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#2</a:t>
                      </a:r>
                      <a:endParaRPr b="1" sz="1300" u="none" cap="none" strike="noStrike">
                        <a:solidFill>
                          <a:schemeClr val="dk1"/>
                        </a:solidFill>
                        <a:latin typeface="Calibri"/>
                        <a:ea typeface="Calibri"/>
                        <a:cs typeface="Calibri"/>
                        <a:sym typeface="Calibri"/>
                      </a:endParaRPr>
                    </a:p>
                  </a:txBody>
                  <a:tcPr marT="76200" marB="76200" marR="76200" marL="76200"/>
                </a:tc>
                <a:tc>
                  <a:txBody>
                    <a:bodyPr/>
                    <a:lstStyle/>
                    <a:p>
                      <a:pPr indent="0" lvl="0" marL="114300" marR="0" rtl="0" algn="l">
                        <a:lnSpc>
                          <a:spcPct val="171400"/>
                        </a:lnSpc>
                        <a:spcBef>
                          <a:spcPts val="0"/>
                        </a:spcBef>
                        <a:spcAft>
                          <a:spcPts val="0"/>
                        </a:spcAft>
                        <a:buClr>
                          <a:srgbClr val="000000"/>
                        </a:buClr>
                        <a:buSzPts val="1300"/>
                        <a:buFont typeface="Arial"/>
                        <a:buNone/>
                      </a:pPr>
                      <a:r>
                        <a:rPr lang="en-US" sz="1300" u="none" cap="none" strike="noStrike">
                          <a:solidFill>
                            <a:schemeClr val="dk1"/>
                          </a:solidFill>
                          <a:latin typeface="Calibri"/>
                          <a:ea typeface="Calibri"/>
                          <a:cs typeface="Calibri"/>
                          <a:sym typeface="Calibri"/>
                        </a:rPr>
                        <a:t>Unanswered</a:t>
                      </a:r>
                      <a:endParaRPr sz="1300" u="none" cap="none" strike="noStrike">
                        <a:solidFill>
                          <a:schemeClr val="dk1"/>
                        </a:solidFill>
                        <a:latin typeface="Calibri"/>
                        <a:ea typeface="Calibri"/>
                        <a:cs typeface="Calibri"/>
                        <a:sym typeface="Calibri"/>
                      </a:endParaRPr>
                    </a:p>
                  </a:txBody>
                  <a:tcPr marT="76200" marB="76200" marR="76200" marL="76200"/>
                </a:tc>
              </a:tr>
              <a:tr h="381000">
                <a:tc>
                  <a:txBody>
                    <a:bodyPr/>
                    <a:lstStyle/>
                    <a:p>
                      <a:pPr indent="0" lvl="0" marL="0" marR="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#3</a:t>
                      </a:r>
                      <a:endParaRPr b="1" sz="1300" u="none" cap="none" strike="noStrike">
                        <a:solidFill>
                          <a:schemeClr val="dk1"/>
                        </a:solidFill>
                        <a:latin typeface="Calibri"/>
                        <a:ea typeface="Calibri"/>
                        <a:cs typeface="Calibri"/>
                        <a:sym typeface="Calibri"/>
                      </a:endParaRPr>
                    </a:p>
                  </a:txBody>
                  <a:tcPr marT="76200" marB="76200" marR="76200" marL="76200"/>
                </a:tc>
                <a:tc>
                  <a:txBody>
                    <a:bodyPr/>
                    <a:lstStyle/>
                    <a:p>
                      <a:pPr indent="0" lvl="0" marL="114300" marR="0" rtl="0" algn="l">
                        <a:lnSpc>
                          <a:spcPct val="171400"/>
                        </a:lnSpc>
                        <a:spcBef>
                          <a:spcPts val="0"/>
                        </a:spcBef>
                        <a:spcAft>
                          <a:spcPts val="0"/>
                        </a:spcAft>
                        <a:buClr>
                          <a:srgbClr val="000000"/>
                        </a:buClr>
                        <a:buSzPts val="1300"/>
                        <a:buFont typeface="Arial"/>
                        <a:buNone/>
                      </a:pPr>
                      <a:r>
                        <a:rPr lang="en-US" sz="1300" u="none" cap="none" strike="noStrike">
                          <a:solidFill>
                            <a:schemeClr val="dk1"/>
                          </a:solidFill>
                          <a:latin typeface="Calibri"/>
                          <a:ea typeface="Calibri"/>
                          <a:cs typeface="Calibri"/>
                          <a:sym typeface="Calibri"/>
                        </a:rPr>
                        <a:t>Busy</a:t>
                      </a:r>
                      <a:endParaRPr sz="1300" u="none" cap="none" strike="noStrike">
                        <a:solidFill>
                          <a:schemeClr val="dk1"/>
                        </a:solidFill>
                        <a:latin typeface="Calibri"/>
                        <a:ea typeface="Calibri"/>
                        <a:cs typeface="Calibri"/>
                        <a:sym typeface="Calibri"/>
                      </a:endParaRPr>
                    </a:p>
                  </a:txBody>
                  <a:tcPr marT="76200" marB="76200" marR="76200" marL="76200"/>
                </a:tc>
              </a:tr>
              <a:tr h="381000">
                <a:tc>
                  <a:txBody>
                    <a:bodyPr/>
                    <a:lstStyle/>
                    <a:p>
                      <a:pPr indent="0" lvl="0" marL="0" marR="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#4</a:t>
                      </a:r>
                      <a:endParaRPr b="1" sz="1300" u="none" cap="none" strike="noStrike">
                        <a:solidFill>
                          <a:schemeClr val="dk1"/>
                        </a:solidFill>
                        <a:latin typeface="Calibri"/>
                        <a:ea typeface="Calibri"/>
                        <a:cs typeface="Calibri"/>
                        <a:sym typeface="Calibri"/>
                      </a:endParaRPr>
                    </a:p>
                  </a:txBody>
                  <a:tcPr marT="76200" marB="76200" marR="76200" marL="76200"/>
                </a:tc>
                <a:tc>
                  <a:txBody>
                    <a:bodyPr/>
                    <a:lstStyle/>
                    <a:p>
                      <a:pPr indent="0" lvl="0" marL="114300" marR="0" rtl="0" algn="l">
                        <a:lnSpc>
                          <a:spcPct val="171400"/>
                        </a:lnSpc>
                        <a:spcBef>
                          <a:spcPts val="0"/>
                        </a:spcBef>
                        <a:spcAft>
                          <a:spcPts val="0"/>
                        </a:spcAft>
                        <a:buClr>
                          <a:srgbClr val="000000"/>
                        </a:buClr>
                        <a:buSzPts val="1300"/>
                        <a:buFont typeface="Arial"/>
                        <a:buNone/>
                      </a:pPr>
                      <a:r>
                        <a:rPr lang="en-US" sz="1300" u="none" cap="none" strike="noStrike">
                          <a:solidFill>
                            <a:schemeClr val="dk1"/>
                          </a:solidFill>
                          <a:latin typeface="Calibri"/>
                          <a:ea typeface="Calibri"/>
                          <a:cs typeface="Calibri"/>
                          <a:sym typeface="Calibri"/>
                        </a:rPr>
                        <a:t>Cancel</a:t>
                      </a:r>
                      <a:endParaRPr sz="1300" u="none" cap="none" strike="noStrike">
                        <a:solidFill>
                          <a:schemeClr val="dk1"/>
                        </a:solidFill>
                        <a:latin typeface="Calibri"/>
                        <a:ea typeface="Calibri"/>
                        <a:cs typeface="Calibri"/>
                        <a:sym typeface="Calibri"/>
                      </a:endParaRPr>
                    </a:p>
                  </a:txBody>
                  <a:tcPr marT="76200" marB="76200" marR="76200" marL="76200"/>
                </a:tc>
              </a:tr>
              <a:tr h="381000">
                <a:tc>
                  <a:txBody>
                    <a:bodyPr/>
                    <a:lstStyle/>
                    <a:p>
                      <a:pPr indent="0" lvl="0" marL="0" marR="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#5</a:t>
                      </a:r>
                      <a:endParaRPr b="1" sz="1300" u="none" cap="none" strike="noStrike">
                        <a:solidFill>
                          <a:schemeClr val="dk1"/>
                        </a:solidFill>
                        <a:latin typeface="Calibri"/>
                        <a:ea typeface="Calibri"/>
                        <a:cs typeface="Calibri"/>
                        <a:sym typeface="Calibri"/>
                      </a:endParaRPr>
                    </a:p>
                  </a:txBody>
                  <a:tcPr marT="76200" marB="76200" marR="76200" marL="76200"/>
                </a:tc>
                <a:tc>
                  <a:txBody>
                    <a:bodyPr/>
                    <a:lstStyle/>
                    <a:p>
                      <a:pPr indent="0" lvl="0" marL="114300" marR="0" rtl="0" algn="l">
                        <a:lnSpc>
                          <a:spcPct val="171400"/>
                        </a:lnSpc>
                        <a:spcBef>
                          <a:spcPts val="0"/>
                        </a:spcBef>
                        <a:spcAft>
                          <a:spcPts val="0"/>
                        </a:spcAft>
                        <a:buClr>
                          <a:srgbClr val="000000"/>
                        </a:buClr>
                        <a:buSzPts val="1300"/>
                        <a:buFont typeface="Arial"/>
                        <a:buNone/>
                      </a:pPr>
                      <a:r>
                        <a:rPr lang="en-US" sz="1300" u="none" cap="none" strike="noStrike">
                          <a:solidFill>
                            <a:schemeClr val="dk1"/>
                          </a:solidFill>
                          <a:latin typeface="Calibri"/>
                          <a:ea typeface="Calibri"/>
                          <a:cs typeface="Calibri"/>
                          <a:sym typeface="Calibri"/>
                        </a:rPr>
                        <a:t>Blocked</a:t>
                      </a:r>
                      <a:endParaRPr sz="1300" u="none" cap="none" strike="noStrike">
                        <a:solidFill>
                          <a:schemeClr val="dk1"/>
                        </a:solidFill>
                        <a:latin typeface="Calibri"/>
                        <a:ea typeface="Calibri"/>
                        <a:cs typeface="Calibri"/>
                        <a:sym typeface="Calibri"/>
                      </a:endParaRPr>
                    </a:p>
                  </a:txBody>
                  <a:tcPr marT="76200" marB="76200" marR="76200" marL="76200"/>
                </a:tc>
              </a:tr>
              <a:tr h="381000">
                <a:tc>
                  <a:txBody>
                    <a:bodyPr/>
                    <a:lstStyle/>
                    <a:p>
                      <a:pPr indent="0" lvl="0" marL="0" marR="0" rtl="0" algn="l">
                        <a:lnSpc>
                          <a:spcPct val="171400"/>
                        </a:lnSpc>
                        <a:spcBef>
                          <a:spcPts val="0"/>
                        </a:spcBef>
                        <a:spcAft>
                          <a:spcPts val="0"/>
                        </a:spcAft>
                        <a:buClr>
                          <a:srgbClr val="000000"/>
                        </a:buClr>
                        <a:buSzPts val="1300"/>
                        <a:buFont typeface="Arial"/>
                        <a:buNone/>
                      </a:pPr>
                      <a:r>
                        <a:rPr b="1" lang="en-US" sz="1300" u="none" cap="none" strike="noStrike">
                          <a:solidFill>
                            <a:schemeClr val="dk1"/>
                          </a:solidFill>
                          <a:latin typeface="Calibri"/>
                          <a:ea typeface="Calibri"/>
                          <a:cs typeface="Calibri"/>
                          <a:sym typeface="Calibri"/>
                        </a:rPr>
                        <a:t>#6</a:t>
                      </a:r>
                      <a:endParaRPr b="1" sz="1300" u="none" cap="none" strike="noStrike">
                        <a:solidFill>
                          <a:schemeClr val="dk1"/>
                        </a:solidFill>
                        <a:latin typeface="Calibri"/>
                        <a:ea typeface="Calibri"/>
                        <a:cs typeface="Calibri"/>
                        <a:sym typeface="Calibri"/>
                      </a:endParaRPr>
                    </a:p>
                  </a:txBody>
                  <a:tcPr marT="76200" marB="76200" marR="76200" marL="76200"/>
                </a:tc>
                <a:tc>
                  <a:txBody>
                    <a:bodyPr/>
                    <a:lstStyle/>
                    <a:p>
                      <a:pPr indent="0" lvl="0" marL="114300" marR="0" rtl="0" algn="l">
                        <a:lnSpc>
                          <a:spcPct val="171400"/>
                        </a:lnSpc>
                        <a:spcBef>
                          <a:spcPts val="0"/>
                        </a:spcBef>
                        <a:spcAft>
                          <a:spcPts val="0"/>
                        </a:spcAft>
                        <a:buClr>
                          <a:srgbClr val="000000"/>
                        </a:buClr>
                        <a:buSzPts val="1300"/>
                        <a:buFont typeface="Arial"/>
                        <a:buNone/>
                      </a:pPr>
                      <a:r>
                        <a:rPr lang="en-US" sz="1300" u="none" cap="none" strike="noStrike">
                          <a:solidFill>
                            <a:schemeClr val="dk1"/>
                          </a:solidFill>
                          <a:latin typeface="Calibri"/>
                          <a:ea typeface="Calibri"/>
                          <a:cs typeface="Calibri"/>
                          <a:sym typeface="Calibri"/>
                        </a:rPr>
                        <a:t>Failed</a:t>
                      </a:r>
                      <a:endParaRPr sz="1300" u="none" cap="none" strike="noStrike">
                        <a:solidFill>
                          <a:schemeClr val="dk1"/>
                        </a:solidFill>
                        <a:latin typeface="Calibri"/>
                        <a:ea typeface="Calibri"/>
                        <a:cs typeface="Calibri"/>
                        <a:sym typeface="Calibri"/>
                      </a:endParaRPr>
                    </a:p>
                  </a:txBody>
                  <a:tcPr marT="76200" marB="76200" marR="76200" marL="76200"/>
                </a:tc>
              </a:tr>
            </a:tbl>
          </a:graphicData>
        </a:graphic>
      </p:graphicFrame>
      <p:sp>
        <p:nvSpPr>
          <p:cNvPr id="2511" name="Google Shape;2511;p101"/>
          <p:cNvSpPr txBox="1"/>
          <p:nvPr/>
        </p:nvSpPr>
        <p:spPr>
          <a:xfrm>
            <a:off x="728575" y="2893725"/>
            <a:ext cx="3872100" cy="17085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900"/>
              </a:spcBef>
              <a:spcAft>
                <a:spcPts val="0"/>
              </a:spcAft>
              <a:buClr>
                <a:srgbClr val="000000"/>
              </a:buClr>
              <a:buSzPts val="1200"/>
              <a:buFont typeface="Arial"/>
              <a:buNone/>
            </a:pPr>
            <a:r>
              <a:rPr b="1" i="0" lang="en-US" sz="1200" u="none" cap="none" strike="noStrike">
                <a:solidFill>
                  <a:srgbClr val="1AC5D8"/>
                </a:solidFill>
                <a:highlight>
                  <a:srgbClr val="FFFFFF"/>
                </a:highlight>
                <a:latin typeface="Calibri"/>
                <a:ea typeface="Calibri"/>
                <a:cs typeface="Calibri"/>
                <a:sym typeface="Calibri"/>
              </a:rPr>
              <a:t>Call Status Favored Order for Main Call Transaction</a:t>
            </a:r>
            <a:endParaRPr b="1" i="0" sz="1200" u="none" cap="none" strike="noStrike">
              <a:solidFill>
                <a:srgbClr val="1AC5D8"/>
              </a:solidFill>
              <a:highlight>
                <a:srgbClr val="FFFFFF"/>
              </a:highlight>
              <a:latin typeface="Calibri"/>
              <a:ea typeface="Calibri"/>
              <a:cs typeface="Calibri"/>
              <a:sym typeface="Calibri"/>
            </a:endParaRPr>
          </a:p>
          <a:p>
            <a:pPr indent="0" lvl="0" marL="0" marR="0" rtl="0" algn="l">
              <a:lnSpc>
                <a:spcPct val="150000"/>
              </a:lnSpc>
              <a:spcBef>
                <a:spcPts val="9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When to apply this: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50000"/>
              </a:lnSpc>
              <a:spcBef>
                <a:spcPts val="900"/>
              </a:spcBef>
              <a:spcAft>
                <a:spcPts val="0"/>
              </a:spcAft>
              <a:buClr>
                <a:schemeClr val="dk1"/>
              </a:buClr>
              <a:buSzPts val="1200"/>
              <a:buFont typeface="Calibri"/>
              <a:buAutoNum type="arabicPeriod"/>
            </a:pPr>
            <a:r>
              <a:rPr b="0" i="0" lang="en-US" sz="1200" u="none" cap="none" strike="noStrike">
                <a:solidFill>
                  <a:schemeClr val="dk1"/>
                </a:solidFill>
                <a:highlight>
                  <a:srgbClr val="FFFFFF"/>
                </a:highlight>
                <a:latin typeface="Calibri"/>
                <a:ea typeface="Calibri"/>
                <a:cs typeface="Calibri"/>
                <a:sym typeface="Calibri"/>
              </a:rPr>
              <a:t>In call flows where the destination has multiple active devices (Mobile, Desktop, IP Phone…)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50000"/>
              </a:lnSpc>
              <a:spcBef>
                <a:spcPts val="0"/>
              </a:spcBef>
              <a:spcAft>
                <a:spcPts val="0"/>
              </a:spcAft>
              <a:buClr>
                <a:schemeClr val="dk1"/>
              </a:buClr>
              <a:buSzPts val="1200"/>
              <a:buFont typeface="Calibri"/>
              <a:buAutoNum type="arabicPeriod"/>
            </a:pPr>
            <a:r>
              <a:rPr b="0" i="0" lang="en-US" sz="1200" u="none" cap="none" strike="noStrike">
                <a:solidFill>
                  <a:schemeClr val="dk1"/>
                </a:solidFill>
                <a:highlight>
                  <a:srgbClr val="FFFFFF"/>
                </a:highlight>
                <a:latin typeface="Calibri"/>
                <a:ea typeface="Calibri"/>
                <a:cs typeface="Calibri"/>
                <a:sym typeface="Calibri"/>
              </a:rPr>
              <a:t>In call flows where there are multiple destinations</a:t>
            </a:r>
            <a:endParaRPr b="0" i="0" sz="1200" u="none" cap="none" strike="noStrike">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6" name="Shape 2516"/>
        <p:cNvGrpSpPr/>
        <p:nvPr/>
      </p:nvGrpSpPr>
      <p:grpSpPr>
        <a:xfrm>
          <a:off x="0" y="0"/>
          <a:ext cx="0" cy="0"/>
          <a:chOff x="0" y="0"/>
          <a:chExt cx="0" cy="0"/>
        </a:xfrm>
      </p:grpSpPr>
      <p:sp>
        <p:nvSpPr>
          <p:cNvPr id="2517" name="Google Shape;2517;p102"/>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18" name="Google Shape;2518;p102"/>
          <p:cNvSpPr txBox="1"/>
          <p:nvPr/>
        </p:nvSpPr>
        <p:spPr>
          <a:xfrm>
            <a:off x="498250" y="1141500"/>
            <a:ext cx="5136600" cy="4273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Leg UUID: Leg UUID stands for the Universal Unique Identifier of the Call Leg Transaction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copyable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capable to search in the searching box.</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Start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End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 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19" name="Google Shape;2519;p102"/>
          <p:cNvPicPr preferRelativeResize="0"/>
          <p:nvPr/>
        </p:nvPicPr>
        <p:blipFill rotWithShape="1">
          <a:blip r:embed="rId3">
            <a:alphaModFix/>
          </a:blip>
          <a:srcRect b="0" l="0" r="0" t="0"/>
          <a:stretch/>
        </p:blipFill>
        <p:spPr>
          <a:xfrm>
            <a:off x="5685400" y="1981525"/>
            <a:ext cx="6252349" cy="1843955"/>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4" name="Shape 2524"/>
        <p:cNvGrpSpPr/>
        <p:nvPr/>
      </p:nvGrpSpPr>
      <p:grpSpPr>
        <a:xfrm>
          <a:off x="0" y="0"/>
          <a:ext cx="0" cy="0"/>
          <a:chOff x="0" y="0"/>
          <a:chExt cx="0" cy="0"/>
        </a:xfrm>
      </p:grpSpPr>
      <p:sp>
        <p:nvSpPr>
          <p:cNvPr id="2525" name="Google Shape;2525;p103"/>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26" name="Google Shape;2526;p103"/>
          <p:cNvSpPr txBox="1"/>
          <p:nvPr/>
        </p:nvSpPr>
        <p:spPr>
          <a:xfrm>
            <a:off x="498250" y="1141500"/>
            <a:ext cx="5136600" cy="469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Type: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The type of the call can be:</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1" i="0" lang="en-US" sz="1200" u="none" cap="none" strike="noStrike">
                <a:solidFill>
                  <a:schemeClr val="dk1"/>
                </a:solidFill>
                <a:highlight>
                  <a:srgbClr val="FFFFFF"/>
                </a:highlight>
                <a:latin typeface="Calibri"/>
                <a:ea typeface="Calibri"/>
                <a:cs typeface="Calibri"/>
                <a:sym typeface="Calibri"/>
              </a:rPr>
              <a:t>Incoming</a:t>
            </a:r>
            <a:r>
              <a:rPr b="0" i="0" lang="en-US" sz="1200" u="none" cap="none" strike="noStrike">
                <a:solidFill>
                  <a:schemeClr val="dk1"/>
                </a:solidFill>
                <a:highlight>
                  <a:srgbClr val="FFFFFF"/>
                </a:highlight>
                <a:latin typeface="Calibri"/>
                <a:ea typeface="Calibri"/>
                <a:cs typeface="Calibri"/>
                <a:sym typeface="Calibri"/>
              </a:rPr>
              <a:t>: Calls come from outside the B3 system</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1" i="0" lang="en-US" sz="1200" u="none" cap="none" strike="noStrike">
                <a:solidFill>
                  <a:schemeClr val="dk1"/>
                </a:solidFill>
                <a:highlight>
                  <a:srgbClr val="FFFFFF"/>
                </a:highlight>
                <a:latin typeface="Calibri"/>
                <a:ea typeface="Calibri"/>
                <a:cs typeface="Calibri"/>
                <a:sym typeface="Calibri"/>
              </a:rPr>
              <a:t>Outgoing</a:t>
            </a:r>
            <a:r>
              <a:rPr b="0" i="0" lang="en-US" sz="1200" u="none" cap="none" strike="noStrike">
                <a:solidFill>
                  <a:schemeClr val="dk1"/>
                </a:solidFill>
                <a:highlight>
                  <a:srgbClr val="FFFFFF"/>
                </a:highlight>
                <a:latin typeface="Calibri"/>
                <a:ea typeface="Calibri"/>
                <a:cs typeface="Calibri"/>
                <a:sym typeface="Calibri"/>
              </a:rPr>
              <a:t>: Calls initialized inside the B3 system</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1" i="0" lang="en-US" sz="1200" u="none" cap="none" strike="noStrike">
                <a:solidFill>
                  <a:schemeClr val="dk1"/>
                </a:solidFill>
                <a:highlight>
                  <a:srgbClr val="FFFFFF"/>
                </a:highlight>
                <a:latin typeface="Calibri"/>
                <a:ea typeface="Calibri"/>
                <a:cs typeface="Calibri"/>
                <a:sym typeface="Calibri"/>
              </a:rPr>
              <a:t>Forwarding</a:t>
            </a:r>
            <a:r>
              <a:rPr b="0" i="0" lang="en-US" sz="1200" u="none" cap="none" strike="noStrike">
                <a:solidFill>
                  <a:schemeClr val="dk1"/>
                </a:solidFill>
                <a:highlight>
                  <a:srgbClr val="FFFFFF"/>
                </a:highlight>
                <a:latin typeface="Calibri"/>
                <a:ea typeface="Calibri"/>
                <a:cs typeface="Calibri"/>
                <a:sym typeface="Calibri"/>
              </a:rPr>
              <a:t>: Calls come from outside B3 then are forwarded to another endpoint.</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Start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End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 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27" name="Google Shape;2527;p103"/>
          <p:cNvPicPr preferRelativeResize="0"/>
          <p:nvPr/>
        </p:nvPicPr>
        <p:blipFill rotWithShape="1">
          <a:blip r:embed="rId3">
            <a:alphaModFix/>
          </a:blip>
          <a:srcRect b="0" l="0" r="0" t="0"/>
          <a:stretch/>
        </p:blipFill>
        <p:spPr>
          <a:xfrm>
            <a:off x="5484625" y="2478925"/>
            <a:ext cx="6287375" cy="14828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cxnSp>
        <p:nvCxnSpPr>
          <p:cNvPr id="1214" name="Google Shape;1214;p10"/>
          <p:cNvCxnSpPr/>
          <p:nvPr/>
        </p:nvCxnSpPr>
        <p:spPr>
          <a:xfrm>
            <a:off x="9206802" y="6074317"/>
            <a:ext cx="0" cy="0"/>
          </a:xfrm>
          <a:prstGeom prst="straightConnector1">
            <a:avLst/>
          </a:prstGeom>
          <a:noFill/>
          <a:ln cap="flat" cmpd="sng" w="9525">
            <a:solidFill>
              <a:schemeClr val="dk2"/>
            </a:solidFill>
            <a:prstDash val="solid"/>
            <a:round/>
            <a:headEnd len="sm" w="sm" type="none"/>
            <a:tailEnd len="sm" w="sm" type="none"/>
          </a:ln>
        </p:spPr>
      </p:cxnSp>
      <p:pic>
        <p:nvPicPr>
          <p:cNvPr id="1215" name="Google Shape;1215;p10"/>
          <p:cNvPicPr preferRelativeResize="0"/>
          <p:nvPr/>
        </p:nvPicPr>
        <p:blipFill rotWithShape="1">
          <a:blip r:embed="rId4">
            <a:alphaModFix/>
          </a:blip>
          <a:srcRect b="0" l="0" r="0" t="0"/>
          <a:stretch/>
        </p:blipFill>
        <p:spPr>
          <a:xfrm>
            <a:off x="5517156" y="1741263"/>
            <a:ext cx="5153025" cy="2647950"/>
          </a:xfrm>
          <a:prstGeom prst="rect">
            <a:avLst/>
          </a:prstGeom>
          <a:noFill/>
          <a:ln cap="flat" cmpd="sng" w="9525">
            <a:solidFill>
              <a:srgbClr val="9E9E9E"/>
            </a:solidFill>
            <a:prstDash val="solid"/>
            <a:round/>
            <a:headEnd len="sm" w="sm" type="none"/>
            <a:tailEnd len="sm" w="sm" type="none"/>
          </a:ln>
        </p:spPr>
      </p:pic>
      <p:sp>
        <p:nvSpPr>
          <p:cNvPr id="1216" name="Google Shape;1216;p10"/>
          <p:cNvSpPr txBox="1"/>
          <p:nvPr/>
        </p:nvSpPr>
        <p:spPr>
          <a:xfrm>
            <a:off x="302850" y="1168450"/>
            <a:ext cx="4686300" cy="2889900"/>
          </a:xfrm>
          <a:prstGeom prst="rect">
            <a:avLst/>
          </a:prstGeom>
          <a:noFill/>
          <a:ln>
            <a:noFill/>
          </a:ln>
        </p:spPr>
        <p:txBody>
          <a:bodyPr anchorCtr="0" anchor="t" bIns="121900" lIns="121900" spcFirstLastPara="1" rIns="121900" wrap="square" tIns="121900">
            <a:noAutofit/>
          </a:bodyPr>
          <a:lstStyle/>
          <a:p>
            <a:pPr indent="0" lvl="0" marL="95250" marR="0" rtl="0" algn="l">
              <a:lnSpc>
                <a:spcPct val="100000"/>
              </a:lnSpc>
              <a:spcBef>
                <a:spcPts val="0"/>
              </a:spcBef>
              <a:spcAft>
                <a:spcPts val="0"/>
              </a:spcAft>
              <a:buClr>
                <a:srgbClr val="000000"/>
              </a:buClr>
              <a:buSzPts val="2100"/>
              <a:buFont typeface="Arial"/>
              <a:buNone/>
            </a:pPr>
            <a:r>
              <a:rPr b="1" i="0" lang="en-US" sz="2100" u="none" cap="none" strike="noStrike">
                <a:solidFill>
                  <a:srgbClr val="ED1A3D"/>
                </a:solidFill>
                <a:latin typeface="Calibri"/>
                <a:ea typeface="Calibri"/>
                <a:cs typeface="Calibri"/>
                <a:sym typeface="Calibri"/>
              </a:rPr>
              <a:t>Phone System</a:t>
            </a:r>
            <a:endParaRPr b="1" i="0" sz="2100" u="none" cap="none" strike="noStrike">
              <a:solidFill>
                <a:srgbClr val="3A6C8D"/>
              </a:solidFill>
              <a:latin typeface="Calibri"/>
              <a:ea typeface="Calibri"/>
              <a:cs typeface="Calibri"/>
              <a:sym typeface="Calibri"/>
            </a:endParaRPr>
          </a:p>
          <a:p>
            <a:pPr indent="0" lvl="0" marL="95250" marR="0" rtl="0" algn="l">
              <a:lnSpc>
                <a:spcPct val="100000"/>
              </a:lnSpc>
              <a:spcBef>
                <a:spcPts val="1000"/>
              </a:spcBef>
              <a:spcAft>
                <a:spcPts val="0"/>
              </a:spcAft>
              <a:buClr>
                <a:srgbClr val="000000"/>
              </a:buClr>
              <a:buSzPts val="2100"/>
              <a:buFont typeface="Arial"/>
              <a:buNone/>
            </a:pPr>
            <a:r>
              <a:rPr b="1" i="0" lang="en-US" sz="2100" u="none" cap="none" strike="noStrike">
                <a:solidFill>
                  <a:srgbClr val="3A6C8D"/>
                </a:solidFill>
                <a:latin typeface="Calibri"/>
                <a:ea typeface="Calibri"/>
                <a:cs typeface="Calibri"/>
                <a:sym typeface="Calibri"/>
              </a:rPr>
              <a:t>A. Manual Configuration</a:t>
            </a:r>
            <a:endParaRPr b="1" i="0" sz="2100" u="none" cap="none" strike="noStrike">
              <a:solidFill>
                <a:srgbClr val="3A6C8D"/>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800"/>
              <a:buFont typeface="Arial"/>
              <a:buNone/>
            </a:pPr>
            <a:r>
              <a:rPr b="1" i="0" lang="en-US" sz="1800" u="none" cap="none" strike="noStrike">
                <a:solidFill>
                  <a:srgbClr val="6CA0C2"/>
                </a:solidFill>
                <a:latin typeface="Calibri"/>
                <a:ea typeface="Calibri"/>
                <a:cs typeface="Calibri"/>
                <a:sym typeface="Calibri"/>
              </a:rPr>
              <a:t>Step 2: Assign User</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100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Select:</a:t>
            </a:r>
            <a:endParaRPr b="0" i="0" sz="1700" u="none" cap="none" strike="noStrike">
              <a:solidFill>
                <a:schemeClr val="dk1"/>
              </a:solidFill>
              <a:latin typeface="Calibri"/>
              <a:ea typeface="Calibri"/>
              <a:cs typeface="Calibri"/>
              <a:sym typeface="Calibri"/>
            </a:endParaRPr>
          </a:p>
          <a:p>
            <a:pPr indent="-336550" lvl="1" marL="9144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Extension Number</a:t>
            </a:r>
            <a:endParaRPr b="1" i="0" sz="1700" u="none" cap="none" strike="noStrike">
              <a:solidFill>
                <a:schemeClr val="dk1"/>
              </a:solidFill>
              <a:latin typeface="Calibri"/>
              <a:ea typeface="Calibri"/>
              <a:cs typeface="Calibri"/>
              <a:sym typeface="Calibri"/>
            </a:endParaRPr>
          </a:p>
          <a:p>
            <a:pPr indent="-336550" lvl="1" marL="914400" marR="0" rtl="0" algn="l">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Assigned Member</a:t>
            </a:r>
            <a:endParaRPr b="1"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Assign</a:t>
            </a:r>
            <a:endParaRPr b="0" i="0" sz="1700" u="none" cap="none" strike="noStrike">
              <a:solidFill>
                <a:schemeClr val="dk1"/>
              </a:solidFill>
              <a:latin typeface="Calibri"/>
              <a:ea typeface="Calibri"/>
              <a:cs typeface="Calibri"/>
              <a:sym typeface="Calibri"/>
            </a:endParaRPr>
          </a:p>
        </p:txBody>
      </p:sp>
      <p:sp>
        <p:nvSpPr>
          <p:cNvPr id="1217" name="Google Shape;1217;p10"/>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&lt;Provision CPaaS License on CPaaS Portal&gt;</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2" name="Shape 2532"/>
        <p:cNvGrpSpPr/>
        <p:nvPr/>
      </p:nvGrpSpPr>
      <p:grpSpPr>
        <a:xfrm>
          <a:off x="0" y="0"/>
          <a:ext cx="0" cy="0"/>
          <a:chOff x="0" y="0"/>
          <a:chExt cx="0" cy="0"/>
        </a:xfrm>
      </p:grpSpPr>
      <p:sp>
        <p:nvSpPr>
          <p:cNvPr id="2533" name="Google Shape;2533;p104"/>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34" name="Google Shape;2534;p104"/>
          <p:cNvSpPr txBox="1"/>
          <p:nvPr/>
        </p:nvSpPr>
        <p:spPr>
          <a:xfrm>
            <a:off x="498250" y="1141500"/>
            <a:ext cx="5136600" cy="363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Start Time: Begin time mark of the Call Leg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End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 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35" name="Google Shape;2535;p104"/>
          <p:cNvPicPr preferRelativeResize="0"/>
          <p:nvPr/>
        </p:nvPicPr>
        <p:blipFill rotWithShape="1">
          <a:blip r:embed="rId3">
            <a:alphaModFix/>
          </a:blip>
          <a:srcRect b="0" l="0" r="0" t="0"/>
          <a:stretch/>
        </p:blipFill>
        <p:spPr>
          <a:xfrm>
            <a:off x="2332638" y="4344900"/>
            <a:ext cx="7526717" cy="17751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0" name="Shape 2540"/>
        <p:cNvGrpSpPr/>
        <p:nvPr/>
      </p:nvGrpSpPr>
      <p:grpSpPr>
        <a:xfrm>
          <a:off x="0" y="0"/>
          <a:ext cx="0" cy="0"/>
          <a:chOff x="0" y="0"/>
          <a:chExt cx="0" cy="0"/>
        </a:xfrm>
      </p:grpSpPr>
      <p:sp>
        <p:nvSpPr>
          <p:cNvPr id="2541" name="Google Shape;2541;p105"/>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42" name="Google Shape;2542;p105"/>
          <p:cNvSpPr txBox="1"/>
          <p:nvPr/>
        </p:nvSpPr>
        <p:spPr>
          <a:xfrm>
            <a:off x="498250" y="1141500"/>
            <a:ext cx="5136600" cy="363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Start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000000"/>
              </a:buClr>
              <a:buSzPts val="1200"/>
              <a:buFont typeface="Calibri"/>
              <a:buChar char="●"/>
            </a:pPr>
            <a:r>
              <a:rPr b="0" i="0" lang="en-US" sz="1200" u="none" cap="none" strike="noStrike">
                <a:solidFill>
                  <a:srgbClr val="000000"/>
                </a:solidFill>
                <a:highlight>
                  <a:srgbClr val="FFFFFF"/>
                </a:highlight>
                <a:latin typeface="Calibri"/>
                <a:ea typeface="Calibri"/>
                <a:cs typeface="Calibri"/>
                <a:sym typeface="Calibri"/>
              </a:rPr>
              <a:t>End Time: End time mark of the Call Leg</a:t>
            </a:r>
            <a:endParaRPr b="0" i="0" sz="1200" u="none" cap="none" strike="noStrike">
              <a:solidFill>
                <a:srgbClr val="00000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 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43" name="Google Shape;2543;p105"/>
          <p:cNvPicPr preferRelativeResize="0"/>
          <p:nvPr/>
        </p:nvPicPr>
        <p:blipFill rotWithShape="1">
          <a:blip r:embed="rId3">
            <a:alphaModFix/>
          </a:blip>
          <a:srcRect b="0" l="0" r="0" t="0"/>
          <a:stretch/>
        </p:blipFill>
        <p:spPr>
          <a:xfrm>
            <a:off x="2332638" y="4368825"/>
            <a:ext cx="7526717" cy="17751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8" name="Shape 2548"/>
        <p:cNvGrpSpPr/>
        <p:nvPr/>
      </p:nvGrpSpPr>
      <p:grpSpPr>
        <a:xfrm>
          <a:off x="0" y="0"/>
          <a:ext cx="0" cy="0"/>
          <a:chOff x="0" y="0"/>
          <a:chExt cx="0" cy="0"/>
        </a:xfrm>
      </p:grpSpPr>
      <p:sp>
        <p:nvSpPr>
          <p:cNvPr id="2549" name="Google Shape;2549;p106"/>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50" name="Google Shape;2550;p106"/>
          <p:cNvSpPr txBox="1"/>
          <p:nvPr/>
        </p:nvSpPr>
        <p:spPr>
          <a:xfrm>
            <a:off x="498250" y="1141500"/>
            <a:ext cx="5136600" cy="363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Start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End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000000"/>
                </a:solidFill>
                <a:highlight>
                  <a:srgbClr val="FFFFFF"/>
                </a:highlight>
                <a:latin typeface="Calibri"/>
                <a:ea typeface="Calibri"/>
                <a:cs typeface="Calibri"/>
                <a:sym typeface="Calibri"/>
              </a:rPr>
              <a:t>Caller ID:</a:t>
            </a:r>
            <a:r>
              <a:rPr b="0" i="0" lang="en-US" sz="1200" u="none" cap="none" strike="noStrike">
                <a:solidFill>
                  <a:srgbClr val="999999"/>
                </a:solidFill>
                <a:highlight>
                  <a:srgbClr val="FFFFFF"/>
                </a:highlight>
                <a:latin typeface="Calibri"/>
                <a:ea typeface="Calibri"/>
                <a:cs typeface="Calibri"/>
                <a:sym typeface="Calibri"/>
              </a:rPr>
              <a:t> </a:t>
            </a:r>
            <a:r>
              <a:rPr b="0" i="0" lang="en-US" sz="1200" u="none" cap="none" strike="noStrike">
                <a:solidFill>
                  <a:schemeClr val="dk1"/>
                </a:solidFill>
                <a:highlight>
                  <a:srgbClr val="FFFFFF"/>
                </a:highlight>
                <a:latin typeface="Calibri"/>
                <a:ea typeface="Calibri"/>
                <a:cs typeface="Calibri"/>
                <a:sym typeface="Calibri"/>
              </a:rPr>
              <a:t>The Caller ID that is displayed on participant devices.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51" name="Google Shape;2551;p106"/>
          <p:cNvPicPr preferRelativeResize="0"/>
          <p:nvPr/>
        </p:nvPicPr>
        <p:blipFill rotWithShape="1">
          <a:blip r:embed="rId3">
            <a:alphaModFix/>
          </a:blip>
          <a:srcRect b="0" l="0" r="0" t="0"/>
          <a:stretch/>
        </p:blipFill>
        <p:spPr>
          <a:xfrm>
            <a:off x="2358453" y="4241950"/>
            <a:ext cx="7475098" cy="2226476"/>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6" name="Shape 2556"/>
        <p:cNvGrpSpPr/>
        <p:nvPr/>
      </p:nvGrpSpPr>
      <p:grpSpPr>
        <a:xfrm>
          <a:off x="0" y="0"/>
          <a:ext cx="0" cy="0"/>
          <a:chOff x="0" y="0"/>
          <a:chExt cx="0" cy="0"/>
        </a:xfrm>
      </p:grpSpPr>
      <p:sp>
        <p:nvSpPr>
          <p:cNvPr id="2557" name="Google Shape;2557;p107"/>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58" name="Google Shape;2558;p107"/>
          <p:cNvSpPr txBox="1"/>
          <p:nvPr/>
        </p:nvSpPr>
        <p:spPr>
          <a:xfrm>
            <a:off x="498250" y="1141500"/>
            <a:ext cx="5136600" cy="618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Start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End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 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Participant: The Participant Endpoint information: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can be to:</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Phone Number (Called Party Number)</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a:t>
            </a:r>
            <a:endParaRPr b="0" i="0" sz="1200" u="none" cap="none" strike="noStrike">
              <a:solidFill>
                <a:schemeClr val="dk1"/>
              </a:solidFill>
              <a:highlight>
                <a:srgbClr val="FFFFFF"/>
              </a:highlight>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 Key</a:t>
            </a:r>
            <a:endParaRPr b="0" i="0" sz="1200" u="none" cap="none" strike="noStrike">
              <a:solidFill>
                <a:schemeClr val="dk1"/>
              </a:solidFill>
              <a:highlight>
                <a:srgbClr val="FFFFFF"/>
              </a:highlight>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 Label</a:t>
            </a:r>
            <a:endParaRPr b="0" i="0" sz="1200" u="none" cap="none" strike="noStrike">
              <a:solidFill>
                <a:schemeClr val="dk1"/>
              </a:solidFill>
              <a:highlight>
                <a:srgbClr val="FFFFFF"/>
              </a:highlight>
              <a:latin typeface="Calibri"/>
              <a:ea typeface="Calibri"/>
              <a:cs typeface="Calibri"/>
              <a:sym typeface="Calibri"/>
            </a:endParaRPr>
          </a:p>
          <a:p>
            <a:pPr indent="-304800" lvl="3" marL="18288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Extension Device</a:t>
            </a:r>
            <a:endParaRPr b="0" i="0" sz="1200" u="none" cap="none" strike="noStrike">
              <a:solidFill>
                <a:schemeClr val="dk1"/>
              </a:solidFill>
              <a:highlight>
                <a:srgbClr val="FFFFFF"/>
              </a:highlight>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IP Phone</a:t>
            </a:r>
            <a:endParaRPr b="0" i="0" sz="1200" u="none" cap="none" strike="noStrike">
              <a:solidFill>
                <a:schemeClr val="dk1"/>
              </a:solidFill>
              <a:highlight>
                <a:srgbClr val="FFFFFF"/>
              </a:highlight>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Mobile</a:t>
            </a:r>
            <a:endParaRPr b="0" i="0" sz="1200" u="none" cap="none" strike="noStrike">
              <a:solidFill>
                <a:schemeClr val="dk1"/>
              </a:solidFill>
              <a:highlight>
                <a:srgbClr val="FFFFFF"/>
              </a:highlight>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Desktop</a:t>
            </a:r>
            <a:endParaRPr b="0" i="0" sz="1200" u="none" cap="none" strike="noStrike">
              <a:solidFill>
                <a:schemeClr val="dk1"/>
              </a:solidFill>
              <a:highlight>
                <a:srgbClr val="FFFFFF"/>
              </a:highlight>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Web Phone</a:t>
            </a:r>
            <a:endParaRPr b="0" i="0" sz="1200" u="none" cap="none" strike="noStrike">
              <a:solidFill>
                <a:schemeClr val="dk1"/>
              </a:solidFill>
              <a:highlight>
                <a:srgbClr val="FFFFFF"/>
              </a:highlight>
              <a:latin typeface="Calibri"/>
              <a:ea typeface="Calibri"/>
              <a:cs typeface="Calibri"/>
              <a:sym typeface="Calibri"/>
            </a:endParaRPr>
          </a:p>
          <a:p>
            <a:pPr indent="-304800" lvl="4" marL="22860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MSISDN/SIM</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Sip Username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59" name="Google Shape;2559;p107"/>
          <p:cNvPicPr preferRelativeResize="0"/>
          <p:nvPr/>
        </p:nvPicPr>
        <p:blipFill rotWithShape="1">
          <a:blip r:embed="rId3">
            <a:alphaModFix/>
          </a:blip>
          <a:srcRect b="0" l="0" r="0" t="0"/>
          <a:stretch/>
        </p:blipFill>
        <p:spPr>
          <a:xfrm>
            <a:off x="5308700" y="3121575"/>
            <a:ext cx="6252349" cy="1862272"/>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4" name="Shape 2564"/>
        <p:cNvGrpSpPr/>
        <p:nvPr/>
      </p:nvGrpSpPr>
      <p:grpSpPr>
        <a:xfrm>
          <a:off x="0" y="0"/>
          <a:ext cx="0" cy="0"/>
          <a:chOff x="0" y="0"/>
          <a:chExt cx="0" cy="0"/>
        </a:xfrm>
      </p:grpSpPr>
      <p:sp>
        <p:nvSpPr>
          <p:cNvPr id="2565" name="Google Shape;2565;p108"/>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66" name="Google Shape;2566;p108"/>
          <p:cNvSpPr txBox="1"/>
          <p:nvPr/>
        </p:nvSpPr>
        <p:spPr>
          <a:xfrm>
            <a:off x="498250" y="1141500"/>
            <a:ext cx="5136600" cy="5123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Start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End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 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Result: Results of the call, values list:</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Answered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Unanswered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Busy</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Cancel</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Blocked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Failed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Delegated: The call is delegated to someone else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 Recording / Voicemail</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67" name="Google Shape;2567;p108"/>
          <p:cNvPicPr preferRelativeResize="0"/>
          <p:nvPr/>
        </p:nvPicPr>
        <p:blipFill rotWithShape="1">
          <a:blip r:embed="rId3">
            <a:alphaModFix/>
          </a:blip>
          <a:srcRect b="0" l="0" r="0" t="0"/>
          <a:stretch/>
        </p:blipFill>
        <p:spPr>
          <a:xfrm>
            <a:off x="5442975" y="2550800"/>
            <a:ext cx="6252349" cy="2552229"/>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2" name="Shape 2572"/>
        <p:cNvGrpSpPr/>
        <p:nvPr/>
      </p:nvGrpSpPr>
      <p:grpSpPr>
        <a:xfrm>
          <a:off x="0" y="0"/>
          <a:ext cx="0" cy="0"/>
          <a:chOff x="0" y="0"/>
          <a:chExt cx="0" cy="0"/>
        </a:xfrm>
      </p:grpSpPr>
      <p:sp>
        <p:nvSpPr>
          <p:cNvPr id="2573" name="Google Shape;2573;p109"/>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74" name="Google Shape;2574;p109"/>
          <p:cNvSpPr txBox="1"/>
          <p:nvPr/>
        </p:nvSpPr>
        <p:spPr>
          <a:xfrm>
            <a:off x="498250" y="1141500"/>
            <a:ext cx="5136600" cy="448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Leg Transaction Level</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Leg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Start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End 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 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Recording / Voicemail</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Tied to the Call Leg transaction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Played directly on Call History</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Downloaded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*Note: Maximum duration of VoiceMail = 1 minute</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75" name="Google Shape;2575;p109"/>
          <p:cNvPicPr preferRelativeResize="0"/>
          <p:nvPr/>
        </p:nvPicPr>
        <p:blipFill rotWithShape="1">
          <a:blip r:embed="rId3">
            <a:alphaModFix/>
          </a:blip>
          <a:srcRect b="0" l="0" r="0" t="0"/>
          <a:stretch/>
        </p:blipFill>
        <p:spPr>
          <a:xfrm>
            <a:off x="5634850" y="1490850"/>
            <a:ext cx="6252349" cy="3574952"/>
          </a:xfrm>
          <a:prstGeom prst="rect">
            <a:avLst/>
          </a:prstGeom>
          <a:noFill/>
          <a:ln cap="flat" cmpd="sng" w="9525">
            <a:solidFill>
              <a:srgbClr val="999999"/>
            </a:solidFill>
            <a:prstDash val="solid"/>
            <a:round/>
            <a:headEnd len="sm" w="sm" type="none"/>
            <a:tailEnd len="sm" w="sm" type="none"/>
          </a:ln>
        </p:spPr>
      </p:pic>
      <p:sp>
        <p:nvSpPr>
          <p:cNvPr id="2576" name="Google Shape;2576;p109"/>
          <p:cNvSpPr txBox="1"/>
          <p:nvPr/>
        </p:nvSpPr>
        <p:spPr>
          <a:xfrm>
            <a:off x="10925675" y="2206200"/>
            <a:ext cx="389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Play</a:t>
            </a:r>
            <a:endParaRPr b="0" i="0" sz="800" u="none" cap="none" strike="noStrike">
              <a:solidFill>
                <a:srgbClr val="000000"/>
              </a:solidFill>
              <a:latin typeface="Arial"/>
              <a:ea typeface="Arial"/>
              <a:cs typeface="Arial"/>
              <a:sym typeface="Arial"/>
            </a:endParaRPr>
          </a:p>
        </p:txBody>
      </p:sp>
      <p:sp>
        <p:nvSpPr>
          <p:cNvPr id="2577" name="Google Shape;2577;p109"/>
          <p:cNvSpPr txBox="1"/>
          <p:nvPr/>
        </p:nvSpPr>
        <p:spPr>
          <a:xfrm>
            <a:off x="11227900" y="2206200"/>
            <a:ext cx="681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Download</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2" name="Shape 2582"/>
        <p:cNvGrpSpPr/>
        <p:nvPr/>
      </p:nvGrpSpPr>
      <p:grpSpPr>
        <a:xfrm>
          <a:off x="0" y="0"/>
          <a:ext cx="0" cy="0"/>
          <a:chOff x="0" y="0"/>
          <a:chExt cx="0" cy="0"/>
        </a:xfrm>
      </p:grpSpPr>
      <p:sp>
        <p:nvSpPr>
          <p:cNvPr id="2583" name="Google Shape;2583;p110"/>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84" name="Google Shape;2584;p110"/>
          <p:cNvSpPr txBox="1"/>
          <p:nvPr/>
        </p:nvSpPr>
        <p:spPr>
          <a:xfrm>
            <a:off x="498250" y="1141500"/>
            <a:ext cx="5136600" cy="4665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Metadata</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Compliance: PDPC Information: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Bypass Reason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PDPC ID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Action:</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Block </a:t>
            </a:r>
            <a:endParaRPr b="0" i="0" sz="1200" u="none" cap="none" strike="noStrike">
              <a:solidFill>
                <a:schemeClr val="dk1"/>
              </a:solidFill>
              <a:highlight>
                <a:srgbClr val="FFFFFF"/>
              </a:highlight>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Go through</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Original Called Number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Auto Attendant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Contact Center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Flow</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Participants</a:t>
            </a:r>
            <a:endParaRPr b="0" i="0" sz="1200" u="none" cap="none" strike="noStrike">
              <a:solidFill>
                <a:srgbClr val="999999"/>
              </a:solidFill>
              <a:highlight>
                <a:srgbClr val="FFFFFF"/>
              </a:highlight>
              <a:latin typeface="Calibri"/>
              <a:ea typeface="Calibri"/>
              <a:cs typeface="Calibri"/>
              <a:sym typeface="Calibri"/>
            </a:endParaRPr>
          </a:p>
          <a:p>
            <a:pPr indent="0" lvl="0" marL="45720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grpSp>
        <p:nvGrpSpPr>
          <p:cNvPr id="2585" name="Google Shape;2585;p110"/>
          <p:cNvGrpSpPr/>
          <p:nvPr/>
        </p:nvGrpSpPr>
        <p:grpSpPr>
          <a:xfrm>
            <a:off x="657125" y="2029400"/>
            <a:ext cx="10945849" cy="4237025"/>
            <a:chOff x="657125" y="2029400"/>
            <a:chExt cx="10945849" cy="4237025"/>
          </a:xfrm>
        </p:grpSpPr>
        <p:pic>
          <p:nvPicPr>
            <p:cNvPr id="2586" name="Google Shape;2586;p110"/>
            <p:cNvPicPr preferRelativeResize="0"/>
            <p:nvPr/>
          </p:nvPicPr>
          <p:blipFill rotWithShape="1">
            <a:blip r:embed="rId3">
              <a:alphaModFix/>
            </a:blip>
            <a:srcRect b="29592" l="0" r="0" t="0"/>
            <a:stretch/>
          </p:blipFill>
          <p:spPr>
            <a:xfrm>
              <a:off x="7685125" y="2029400"/>
              <a:ext cx="3917849" cy="2157901"/>
            </a:xfrm>
            <a:prstGeom prst="rect">
              <a:avLst/>
            </a:prstGeom>
            <a:noFill/>
            <a:ln cap="flat" cmpd="sng" w="9525">
              <a:solidFill>
                <a:srgbClr val="999999"/>
              </a:solidFill>
              <a:prstDash val="solid"/>
              <a:round/>
              <a:headEnd len="sm" w="sm" type="none"/>
              <a:tailEnd len="sm" w="sm" type="none"/>
            </a:ln>
          </p:spPr>
        </p:pic>
        <p:pic>
          <p:nvPicPr>
            <p:cNvPr id="2587" name="Google Shape;2587;p110"/>
            <p:cNvPicPr preferRelativeResize="0"/>
            <p:nvPr/>
          </p:nvPicPr>
          <p:blipFill rotWithShape="1">
            <a:blip r:embed="rId4">
              <a:alphaModFix/>
            </a:blip>
            <a:srcRect b="0" l="0" r="0" t="0"/>
            <a:stretch/>
          </p:blipFill>
          <p:spPr>
            <a:xfrm>
              <a:off x="657125" y="4924675"/>
              <a:ext cx="10945849" cy="1341750"/>
            </a:xfrm>
            <a:prstGeom prst="rect">
              <a:avLst/>
            </a:prstGeom>
            <a:noFill/>
            <a:ln cap="flat" cmpd="sng" w="9525">
              <a:solidFill>
                <a:srgbClr val="999999"/>
              </a:solidFill>
              <a:prstDash val="solid"/>
              <a:round/>
              <a:headEnd len="sm" w="sm" type="none"/>
              <a:tailEnd len="sm" w="sm" type="none"/>
            </a:ln>
          </p:spPr>
        </p:pic>
        <p:sp>
          <p:nvSpPr>
            <p:cNvPr id="2588" name="Google Shape;2588;p110"/>
            <p:cNvSpPr/>
            <p:nvPr/>
          </p:nvSpPr>
          <p:spPr>
            <a:xfrm>
              <a:off x="10944150" y="5712200"/>
              <a:ext cx="2442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89" name="Google Shape;2589;p110"/>
            <p:cNvCxnSpPr>
              <a:stCxn id="2588" idx="0"/>
              <a:endCxn id="2586" idx="2"/>
            </p:cNvCxnSpPr>
            <p:nvPr/>
          </p:nvCxnSpPr>
          <p:spPr>
            <a:xfrm flipH="1" rot="5400000">
              <a:off x="9592650" y="4238600"/>
              <a:ext cx="1524900" cy="1422300"/>
            </a:xfrm>
            <a:prstGeom prst="bentConnector3">
              <a:avLst>
                <a:gd fmla="val 71826" name="adj1"/>
              </a:avLst>
            </a:prstGeom>
            <a:noFill/>
            <a:ln cap="flat" cmpd="sng" w="9525">
              <a:solidFill>
                <a:srgbClr val="FF0000"/>
              </a:solidFill>
              <a:prstDash val="solid"/>
              <a:round/>
              <a:headEnd len="sm" w="sm" type="none"/>
              <a:tailEnd len="med" w="med" type="triangle"/>
            </a:ln>
          </p:spPr>
        </p:cxnSp>
        <p:sp>
          <p:nvSpPr>
            <p:cNvPr id="2590" name="Google Shape;2590;p110"/>
            <p:cNvSpPr/>
            <p:nvPr/>
          </p:nvSpPr>
          <p:spPr>
            <a:xfrm>
              <a:off x="5139275" y="5754325"/>
              <a:ext cx="2949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1" name="Google Shape;2591;p110"/>
            <p:cNvSpPr/>
            <p:nvPr/>
          </p:nvSpPr>
          <p:spPr>
            <a:xfrm>
              <a:off x="7448475" y="5754325"/>
              <a:ext cx="2949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6" name="Shape 2596"/>
        <p:cNvGrpSpPr/>
        <p:nvPr/>
      </p:nvGrpSpPr>
      <p:grpSpPr>
        <a:xfrm>
          <a:off x="0" y="0"/>
          <a:ext cx="0" cy="0"/>
          <a:chOff x="0" y="0"/>
          <a:chExt cx="0" cy="0"/>
        </a:xfrm>
      </p:grpSpPr>
      <p:sp>
        <p:nvSpPr>
          <p:cNvPr id="2597" name="Google Shape;2597;p111"/>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598" name="Google Shape;2598;p111"/>
          <p:cNvSpPr txBox="1"/>
          <p:nvPr/>
        </p:nvSpPr>
        <p:spPr>
          <a:xfrm>
            <a:off x="498250" y="1141500"/>
            <a:ext cx="5136600" cy="3816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Metadata</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B7B7B7"/>
              </a:buClr>
              <a:buSzPts val="1200"/>
              <a:buFont typeface="Calibri"/>
              <a:buChar char="●"/>
            </a:pPr>
            <a:r>
              <a:rPr b="0" i="0" lang="en-US" sz="1200" u="none" cap="none" strike="noStrike">
                <a:solidFill>
                  <a:srgbClr val="B7B7B7"/>
                </a:solidFill>
                <a:highlight>
                  <a:srgbClr val="FFFFFF"/>
                </a:highlight>
                <a:latin typeface="Calibri"/>
                <a:ea typeface="Calibri"/>
                <a:cs typeface="Calibri"/>
                <a:sym typeface="Calibri"/>
              </a:rPr>
              <a:t>Compliance</a:t>
            </a:r>
            <a:endParaRPr b="0" i="0" sz="1200" u="none" cap="none" strike="noStrike">
              <a:solidFill>
                <a:srgbClr val="B7B7B7"/>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Original Called Number: The First Phone Number received the call when it reached the system. </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Auto Attendant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Contact Center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Flow</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Participants</a:t>
            </a:r>
            <a:endParaRPr b="0" i="0" sz="1200" u="none" cap="none" strike="noStrike">
              <a:solidFill>
                <a:srgbClr val="999999"/>
              </a:solidFill>
              <a:highlight>
                <a:srgbClr val="FFFFFF"/>
              </a:highlight>
              <a:latin typeface="Calibri"/>
              <a:ea typeface="Calibri"/>
              <a:cs typeface="Calibri"/>
              <a:sym typeface="Calibri"/>
            </a:endParaRPr>
          </a:p>
          <a:p>
            <a:pPr indent="0" lvl="0" marL="45720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599" name="Google Shape;2599;p111"/>
          <p:cNvPicPr preferRelativeResize="0"/>
          <p:nvPr/>
        </p:nvPicPr>
        <p:blipFill rotWithShape="1">
          <a:blip r:embed="rId3">
            <a:alphaModFix/>
          </a:blip>
          <a:srcRect b="0" l="0" r="0" t="0"/>
          <a:stretch/>
        </p:blipFill>
        <p:spPr>
          <a:xfrm>
            <a:off x="657125" y="4924675"/>
            <a:ext cx="10945849" cy="1341750"/>
          </a:xfrm>
          <a:prstGeom prst="rect">
            <a:avLst/>
          </a:prstGeom>
          <a:noFill/>
          <a:ln cap="flat" cmpd="sng" w="9525">
            <a:solidFill>
              <a:srgbClr val="999999"/>
            </a:solidFill>
            <a:prstDash val="solid"/>
            <a:round/>
            <a:headEnd len="sm" w="sm" type="none"/>
            <a:tailEnd len="sm" w="sm" type="none"/>
          </a:ln>
        </p:spPr>
      </p:pic>
      <p:sp>
        <p:nvSpPr>
          <p:cNvPr id="2600" name="Google Shape;2600;p111"/>
          <p:cNvSpPr/>
          <p:nvPr/>
        </p:nvSpPr>
        <p:spPr>
          <a:xfrm>
            <a:off x="10944150" y="5712200"/>
            <a:ext cx="2442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01" name="Google Shape;2601;p111"/>
          <p:cNvCxnSpPr>
            <a:stCxn id="2600" idx="0"/>
            <a:endCxn id="2602" idx="2"/>
          </p:cNvCxnSpPr>
          <p:nvPr/>
        </p:nvCxnSpPr>
        <p:spPr>
          <a:xfrm flipH="1" rot="5400000">
            <a:off x="9598500" y="4244450"/>
            <a:ext cx="1524900" cy="1410600"/>
          </a:xfrm>
          <a:prstGeom prst="bentConnector3">
            <a:avLst>
              <a:gd fmla="val 63539" name="adj1"/>
            </a:avLst>
          </a:prstGeom>
          <a:noFill/>
          <a:ln cap="flat" cmpd="sng" w="9525">
            <a:solidFill>
              <a:srgbClr val="FF0000"/>
            </a:solidFill>
            <a:prstDash val="solid"/>
            <a:round/>
            <a:headEnd len="sm" w="sm" type="none"/>
            <a:tailEnd len="med" w="med" type="triangle"/>
          </a:ln>
        </p:spPr>
      </p:cxnSp>
      <p:pic>
        <p:nvPicPr>
          <p:cNvPr id="2602" name="Google Shape;2602;p111"/>
          <p:cNvPicPr preferRelativeResize="0"/>
          <p:nvPr/>
        </p:nvPicPr>
        <p:blipFill rotWithShape="1">
          <a:blip r:embed="rId4">
            <a:alphaModFix/>
          </a:blip>
          <a:srcRect b="0" l="0" r="0" t="0"/>
          <a:stretch/>
        </p:blipFill>
        <p:spPr>
          <a:xfrm>
            <a:off x="7708522" y="2123900"/>
            <a:ext cx="3894450" cy="2063400"/>
          </a:xfrm>
          <a:prstGeom prst="rect">
            <a:avLst/>
          </a:prstGeom>
          <a:noFill/>
          <a:ln cap="flat" cmpd="sng" w="9525">
            <a:solidFill>
              <a:srgbClr val="999999"/>
            </a:solidFill>
            <a:prstDash val="solid"/>
            <a:round/>
            <a:headEnd len="sm" w="sm" type="none"/>
            <a:tailEnd len="sm" w="sm" type="none"/>
          </a:ln>
        </p:spPr>
      </p:pic>
      <p:grpSp>
        <p:nvGrpSpPr>
          <p:cNvPr id="2603" name="Google Shape;2603;p111"/>
          <p:cNvGrpSpPr/>
          <p:nvPr/>
        </p:nvGrpSpPr>
        <p:grpSpPr>
          <a:xfrm>
            <a:off x="5029750" y="5754325"/>
            <a:ext cx="2713625" cy="429600"/>
            <a:chOff x="5029750" y="5754325"/>
            <a:chExt cx="2713625" cy="429600"/>
          </a:xfrm>
        </p:grpSpPr>
        <p:sp>
          <p:nvSpPr>
            <p:cNvPr id="2604" name="Google Shape;2604;p111"/>
            <p:cNvSpPr/>
            <p:nvPr/>
          </p:nvSpPr>
          <p:spPr>
            <a:xfrm>
              <a:off x="5029750"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5" name="Google Shape;2605;p111"/>
            <p:cNvSpPr/>
            <p:nvPr/>
          </p:nvSpPr>
          <p:spPr>
            <a:xfrm>
              <a:off x="7338975"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0" name="Shape 2610"/>
        <p:cNvGrpSpPr/>
        <p:nvPr/>
      </p:nvGrpSpPr>
      <p:grpSpPr>
        <a:xfrm>
          <a:off x="0" y="0"/>
          <a:ext cx="0" cy="0"/>
          <a:chOff x="0" y="0"/>
          <a:chExt cx="0" cy="0"/>
        </a:xfrm>
      </p:grpSpPr>
      <p:sp>
        <p:nvSpPr>
          <p:cNvPr id="2611" name="Google Shape;2611;p112"/>
          <p:cNvSpPr txBox="1"/>
          <p:nvPr/>
        </p:nvSpPr>
        <p:spPr>
          <a:xfrm>
            <a:off x="208025" y="166500"/>
            <a:ext cx="102849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612" name="Google Shape;2612;p112"/>
          <p:cNvSpPr txBox="1"/>
          <p:nvPr/>
        </p:nvSpPr>
        <p:spPr>
          <a:xfrm>
            <a:off x="498250" y="1141500"/>
            <a:ext cx="5136300" cy="4092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5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Metadata</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5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highlight>
                <a:srgbClr val="FFFFFF"/>
              </a:highlight>
              <a:latin typeface="Calibri"/>
              <a:ea typeface="Calibri"/>
              <a:cs typeface="Calibri"/>
              <a:sym typeface="Calibri"/>
            </a:endParaRPr>
          </a:p>
          <a:p>
            <a:pPr indent="-292100" lvl="0" marL="457200" marR="0" rtl="0" algn="l">
              <a:lnSpc>
                <a:spcPct val="115000"/>
              </a:lnSpc>
              <a:spcBef>
                <a:spcPts val="1500"/>
              </a:spcBef>
              <a:spcAft>
                <a:spcPts val="0"/>
              </a:spcAft>
              <a:buClr>
                <a:srgbClr val="B7B7B7"/>
              </a:buClr>
              <a:buSzPts val="1200"/>
              <a:buFont typeface="Calibri"/>
              <a:buChar char="●"/>
            </a:pPr>
            <a:r>
              <a:rPr b="0" i="0" lang="en-US" sz="1200" u="none" cap="none" strike="noStrike">
                <a:solidFill>
                  <a:srgbClr val="B7B7B7"/>
                </a:solidFill>
                <a:highlight>
                  <a:srgbClr val="FFFFFF"/>
                </a:highlight>
                <a:latin typeface="Calibri"/>
                <a:ea typeface="Calibri"/>
                <a:cs typeface="Calibri"/>
                <a:sym typeface="Calibri"/>
              </a:rPr>
              <a:t>Compliance</a:t>
            </a:r>
            <a:endParaRPr b="0" i="0" sz="1200" u="none" cap="none" strike="noStrike">
              <a:solidFill>
                <a:srgbClr val="B7B7B7"/>
              </a:solidFill>
              <a:highlight>
                <a:srgbClr val="FFFFFF"/>
              </a:highlight>
              <a:latin typeface="Calibri"/>
              <a:ea typeface="Calibri"/>
              <a:cs typeface="Calibri"/>
              <a:sym typeface="Calibri"/>
            </a:endParaRPr>
          </a:p>
          <a:p>
            <a:pPr indent="-2921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Original Called Number</a:t>
            </a:r>
            <a:endParaRPr b="0" i="0" sz="1200" u="none" cap="none" strike="noStrike">
              <a:solidFill>
                <a:srgbClr val="999999"/>
              </a:solidFill>
              <a:highlight>
                <a:srgbClr val="FFFFFF"/>
              </a:highlight>
              <a:latin typeface="Calibri"/>
              <a:ea typeface="Calibri"/>
              <a:cs typeface="Calibri"/>
              <a:sym typeface="Calibri"/>
            </a:endParaRPr>
          </a:p>
          <a:p>
            <a:pPr indent="-2921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Auto Attendant: Call Journey Information:</a:t>
            </a:r>
            <a:endParaRPr b="0" i="0" sz="1200" u="none" cap="none" strike="noStrike">
              <a:solidFill>
                <a:schemeClr val="dk1"/>
              </a:solidFill>
              <a:highlight>
                <a:srgbClr val="FFFFFF"/>
              </a:highlight>
              <a:latin typeface="Calibri"/>
              <a:ea typeface="Calibri"/>
              <a:cs typeface="Calibri"/>
              <a:sym typeface="Calibri"/>
            </a:endParaRPr>
          </a:p>
          <a:p>
            <a:pPr indent="-2921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Auto Attendant Workflow Name</a:t>
            </a:r>
            <a:endParaRPr b="0" i="0" sz="1200" u="none" cap="none" strike="noStrike">
              <a:solidFill>
                <a:schemeClr val="dk1"/>
              </a:solidFill>
              <a:highlight>
                <a:srgbClr val="FFFFFF"/>
              </a:highlight>
              <a:latin typeface="Calibri"/>
              <a:ea typeface="Calibri"/>
              <a:cs typeface="Calibri"/>
              <a:sym typeface="Calibri"/>
            </a:endParaRPr>
          </a:p>
          <a:p>
            <a:pPr indent="-2921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Auto Attendant Call Journey </a:t>
            </a:r>
            <a:endParaRPr b="0" i="0" sz="1200" u="none" cap="none" strike="noStrike">
              <a:solidFill>
                <a:schemeClr val="dk1"/>
              </a:solidFill>
              <a:highlight>
                <a:srgbClr val="FFFFFF"/>
              </a:highlight>
              <a:latin typeface="Calibri"/>
              <a:ea typeface="Calibri"/>
              <a:cs typeface="Calibri"/>
              <a:sym typeface="Calibri"/>
            </a:endParaRPr>
          </a:p>
          <a:p>
            <a:pPr indent="-2921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Contact Center</a:t>
            </a:r>
            <a:endParaRPr b="0" i="0" sz="1200" u="none" cap="none" strike="noStrike">
              <a:solidFill>
                <a:srgbClr val="999999"/>
              </a:solidFill>
              <a:highlight>
                <a:srgbClr val="FFFFFF"/>
              </a:highlight>
              <a:latin typeface="Calibri"/>
              <a:ea typeface="Calibri"/>
              <a:cs typeface="Calibri"/>
              <a:sym typeface="Calibri"/>
            </a:endParaRPr>
          </a:p>
          <a:p>
            <a:pPr indent="-2921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Flow</a:t>
            </a:r>
            <a:endParaRPr b="0" i="0" sz="1200" u="none" cap="none" strike="noStrike">
              <a:solidFill>
                <a:srgbClr val="999999"/>
              </a:solidFill>
              <a:highlight>
                <a:srgbClr val="FFFFFF"/>
              </a:highlight>
              <a:latin typeface="Calibri"/>
              <a:ea typeface="Calibri"/>
              <a:cs typeface="Calibri"/>
              <a:sym typeface="Calibri"/>
            </a:endParaRPr>
          </a:p>
          <a:p>
            <a:pPr indent="-2921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Participants</a:t>
            </a:r>
            <a:endParaRPr b="0" i="0" sz="1200" u="none" cap="none" strike="noStrike">
              <a:solidFill>
                <a:srgbClr val="999999"/>
              </a:solidFill>
              <a:highlight>
                <a:srgbClr val="FFFFFF"/>
              </a:highlight>
              <a:latin typeface="Calibri"/>
              <a:ea typeface="Calibri"/>
              <a:cs typeface="Calibri"/>
              <a:sym typeface="Calibri"/>
            </a:endParaRPr>
          </a:p>
          <a:p>
            <a:pPr indent="0" lvl="0" marL="457200" marR="0" rtl="0" algn="l">
              <a:lnSpc>
                <a:spcPct val="115000"/>
              </a:lnSpc>
              <a:spcBef>
                <a:spcPts val="15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5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500"/>
              </a:spcBef>
              <a:spcAft>
                <a:spcPts val="15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613" name="Google Shape;2613;p112"/>
          <p:cNvPicPr preferRelativeResize="0"/>
          <p:nvPr/>
        </p:nvPicPr>
        <p:blipFill rotWithShape="1">
          <a:blip r:embed="rId4">
            <a:alphaModFix/>
          </a:blip>
          <a:srcRect b="0" l="0" r="0" t="0"/>
          <a:stretch/>
        </p:blipFill>
        <p:spPr>
          <a:xfrm>
            <a:off x="657125" y="4924675"/>
            <a:ext cx="10945854" cy="1341750"/>
          </a:xfrm>
          <a:prstGeom prst="rect">
            <a:avLst/>
          </a:prstGeom>
          <a:noFill/>
          <a:ln cap="flat" cmpd="sng" w="9525">
            <a:solidFill>
              <a:srgbClr val="999999"/>
            </a:solidFill>
            <a:prstDash val="solid"/>
            <a:round/>
            <a:headEnd len="sm" w="sm" type="none"/>
            <a:tailEnd len="sm" w="sm" type="none"/>
          </a:ln>
        </p:spPr>
      </p:pic>
      <p:sp>
        <p:nvSpPr>
          <p:cNvPr id="2614" name="Google Shape;2614;p112"/>
          <p:cNvSpPr/>
          <p:nvPr/>
        </p:nvSpPr>
        <p:spPr>
          <a:xfrm>
            <a:off x="10944150" y="5712200"/>
            <a:ext cx="244500" cy="21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15" name="Google Shape;2615;p112"/>
          <p:cNvCxnSpPr>
            <a:stCxn id="2614" idx="0"/>
            <a:endCxn id="2616" idx="2"/>
          </p:cNvCxnSpPr>
          <p:nvPr/>
        </p:nvCxnSpPr>
        <p:spPr>
          <a:xfrm flipH="1" rot="5400000">
            <a:off x="9572700" y="4218500"/>
            <a:ext cx="1412400" cy="1575000"/>
          </a:xfrm>
          <a:prstGeom prst="bentConnector3">
            <a:avLst>
              <a:gd fmla="val 70008" name="adj1"/>
            </a:avLst>
          </a:prstGeom>
          <a:noFill/>
          <a:ln cap="flat" cmpd="sng" w="9525">
            <a:solidFill>
              <a:srgbClr val="FF0000"/>
            </a:solidFill>
            <a:prstDash val="solid"/>
            <a:round/>
            <a:headEnd len="sm" w="sm" type="none"/>
            <a:tailEnd len="med" w="med" type="triangle"/>
          </a:ln>
        </p:spPr>
      </p:cxnSp>
      <p:grpSp>
        <p:nvGrpSpPr>
          <p:cNvPr id="2617" name="Google Shape;2617;p112"/>
          <p:cNvGrpSpPr/>
          <p:nvPr/>
        </p:nvGrpSpPr>
        <p:grpSpPr>
          <a:xfrm>
            <a:off x="5029750" y="5754325"/>
            <a:ext cx="2713625" cy="429600"/>
            <a:chOff x="5029750" y="5754325"/>
            <a:chExt cx="2713625" cy="429600"/>
          </a:xfrm>
        </p:grpSpPr>
        <p:sp>
          <p:nvSpPr>
            <p:cNvPr id="2618" name="Google Shape;2618;p112"/>
            <p:cNvSpPr/>
            <p:nvPr/>
          </p:nvSpPr>
          <p:spPr>
            <a:xfrm>
              <a:off x="5029750"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619" name="Google Shape;2619;p112"/>
            <p:cNvSpPr/>
            <p:nvPr/>
          </p:nvSpPr>
          <p:spPr>
            <a:xfrm>
              <a:off x="7338975"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16" name="Google Shape;2616;p112"/>
          <p:cNvPicPr preferRelativeResize="0"/>
          <p:nvPr/>
        </p:nvPicPr>
        <p:blipFill rotWithShape="1">
          <a:blip r:embed="rId5">
            <a:alphaModFix/>
          </a:blip>
          <a:srcRect b="0" l="0" r="0" t="0"/>
          <a:stretch/>
        </p:blipFill>
        <p:spPr>
          <a:xfrm>
            <a:off x="7569533" y="903700"/>
            <a:ext cx="3844000" cy="339603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4" name="Shape 2624"/>
        <p:cNvGrpSpPr/>
        <p:nvPr/>
      </p:nvGrpSpPr>
      <p:grpSpPr>
        <a:xfrm>
          <a:off x="0" y="0"/>
          <a:ext cx="0" cy="0"/>
          <a:chOff x="0" y="0"/>
          <a:chExt cx="0" cy="0"/>
        </a:xfrm>
      </p:grpSpPr>
      <p:sp>
        <p:nvSpPr>
          <p:cNvPr id="2625" name="Google Shape;2625;p113"/>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626" name="Google Shape;2626;p113"/>
          <p:cNvSpPr txBox="1"/>
          <p:nvPr/>
        </p:nvSpPr>
        <p:spPr>
          <a:xfrm>
            <a:off x="498250" y="1141500"/>
            <a:ext cx="5136600" cy="360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Metadata</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B7B7B7"/>
              </a:buClr>
              <a:buSzPts val="1200"/>
              <a:buFont typeface="Calibri"/>
              <a:buChar char="●"/>
            </a:pPr>
            <a:r>
              <a:rPr b="0" i="0" lang="en-US" sz="1200" u="none" cap="none" strike="noStrike">
                <a:solidFill>
                  <a:srgbClr val="B7B7B7"/>
                </a:solidFill>
                <a:highlight>
                  <a:srgbClr val="FFFFFF"/>
                </a:highlight>
                <a:latin typeface="Calibri"/>
                <a:ea typeface="Calibri"/>
                <a:cs typeface="Calibri"/>
                <a:sym typeface="Calibri"/>
              </a:rPr>
              <a:t>Compliance</a:t>
            </a:r>
            <a:endParaRPr b="0" i="0" sz="1200" u="none" cap="none" strike="noStrike">
              <a:solidFill>
                <a:srgbClr val="B7B7B7"/>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Original Called Number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Auto Attendant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Contact Center: Queue Name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Flow</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Participants</a:t>
            </a:r>
            <a:endParaRPr b="0" i="0" sz="1200" u="none" cap="none" strike="noStrike">
              <a:solidFill>
                <a:srgbClr val="999999"/>
              </a:solidFill>
              <a:highlight>
                <a:srgbClr val="FFFFFF"/>
              </a:highlight>
              <a:latin typeface="Calibri"/>
              <a:ea typeface="Calibri"/>
              <a:cs typeface="Calibri"/>
              <a:sym typeface="Calibri"/>
            </a:endParaRPr>
          </a:p>
          <a:p>
            <a:pPr indent="0" lvl="0" marL="45720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627" name="Google Shape;2627;p113"/>
          <p:cNvPicPr preferRelativeResize="0"/>
          <p:nvPr/>
        </p:nvPicPr>
        <p:blipFill rotWithShape="1">
          <a:blip r:embed="rId3">
            <a:alphaModFix/>
          </a:blip>
          <a:srcRect b="0" l="0" r="0" t="0"/>
          <a:stretch/>
        </p:blipFill>
        <p:spPr>
          <a:xfrm>
            <a:off x="657125" y="4924675"/>
            <a:ext cx="10945849" cy="1341750"/>
          </a:xfrm>
          <a:prstGeom prst="rect">
            <a:avLst/>
          </a:prstGeom>
          <a:noFill/>
          <a:ln cap="flat" cmpd="sng" w="9525">
            <a:solidFill>
              <a:srgbClr val="999999"/>
            </a:solidFill>
            <a:prstDash val="solid"/>
            <a:round/>
            <a:headEnd len="sm" w="sm" type="none"/>
            <a:tailEnd len="sm" w="sm" type="none"/>
          </a:ln>
        </p:spPr>
      </p:pic>
      <p:sp>
        <p:nvSpPr>
          <p:cNvPr id="2628" name="Google Shape;2628;p113"/>
          <p:cNvSpPr/>
          <p:nvPr/>
        </p:nvSpPr>
        <p:spPr>
          <a:xfrm>
            <a:off x="10944150" y="5712200"/>
            <a:ext cx="2442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29" name="Google Shape;2629;p113"/>
          <p:cNvCxnSpPr>
            <a:stCxn id="2628" idx="0"/>
            <a:endCxn id="2630" idx="2"/>
          </p:cNvCxnSpPr>
          <p:nvPr/>
        </p:nvCxnSpPr>
        <p:spPr>
          <a:xfrm flipH="1" rot="5400000">
            <a:off x="9643800" y="4289750"/>
            <a:ext cx="1479000" cy="1365900"/>
          </a:xfrm>
          <a:prstGeom prst="bentConnector3">
            <a:avLst>
              <a:gd fmla="val 73485" name="adj1"/>
            </a:avLst>
          </a:prstGeom>
          <a:noFill/>
          <a:ln cap="flat" cmpd="sng" w="9525">
            <a:solidFill>
              <a:srgbClr val="FF0000"/>
            </a:solidFill>
            <a:prstDash val="solid"/>
            <a:round/>
            <a:headEnd len="sm" w="sm" type="none"/>
            <a:tailEnd len="med" w="med" type="triangle"/>
          </a:ln>
        </p:spPr>
      </p:cxnSp>
      <p:grpSp>
        <p:nvGrpSpPr>
          <p:cNvPr id="2631" name="Google Shape;2631;p113"/>
          <p:cNvGrpSpPr/>
          <p:nvPr/>
        </p:nvGrpSpPr>
        <p:grpSpPr>
          <a:xfrm>
            <a:off x="5029750" y="5754325"/>
            <a:ext cx="2713625" cy="429600"/>
            <a:chOff x="5029750" y="5754325"/>
            <a:chExt cx="2713625" cy="429600"/>
          </a:xfrm>
        </p:grpSpPr>
        <p:sp>
          <p:nvSpPr>
            <p:cNvPr id="2632" name="Google Shape;2632;p113"/>
            <p:cNvSpPr/>
            <p:nvPr/>
          </p:nvSpPr>
          <p:spPr>
            <a:xfrm>
              <a:off x="5029750"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3" name="Google Shape;2633;p113"/>
            <p:cNvSpPr/>
            <p:nvPr/>
          </p:nvSpPr>
          <p:spPr>
            <a:xfrm>
              <a:off x="7338975"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30" name="Google Shape;2630;p113"/>
          <p:cNvPicPr preferRelativeResize="0"/>
          <p:nvPr/>
        </p:nvPicPr>
        <p:blipFill rotWithShape="1">
          <a:blip r:embed="rId4">
            <a:alphaModFix/>
          </a:blip>
          <a:srcRect b="0" l="0" r="0" t="0"/>
          <a:stretch/>
        </p:blipFill>
        <p:spPr>
          <a:xfrm>
            <a:off x="7797575" y="903600"/>
            <a:ext cx="3805400" cy="3329725"/>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1"/>
          <p:cNvSpPr txBox="1"/>
          <p:nvPr/>
        </p:nvSpPr>
        <p:spPr>
          <a:xfrm>
            <a:off x="302850" y="1168450"/>
            <a:ext cx="3633900" cy="2889900"/>
          </a:xfrm>
          <a:prstGeom prst="rect">
            <a:avLst/>
          </a:prstGeom>
          <a:noFill/>
          <a:ln>
            <a:noFill/>
          </a:ln>
        </p:spPr>
        <p:txBody>
          <a:bodyPr anchorCtr="0" anchor="t" bIns="121900" lIns="121900" spcFirstLastPara="1" rIns="121900" wrap="square" tIns="121900">
            <a:noAutofit/>
          </a:bodyPr>
          <a:lstStyle/>
          <a:p>
            <a:pPr indent="0" lvl="0" marL="95250" marR="0" rtl="0" algn="l">
              <a:lnSpc>
                <a:spcPct val="100000"/>
              </a:lnSpc>
              <a:spcBef>
                <a:spcPts val="0"/>
              </a:spcBef>
              <a:spcAft>
                <a:spcPts val="0"/>
              </a:spcAft>
              <a:buClr>
                <a:srgbClr val="000000"/>
              </a:buClr>
              <a:buSzPts val="2100"/>
              <a:buFont typeface="Arial"/>
              <a:buNone/>
            </a:pPr>
            <a:r>
              <a:rPr b="1" i="0" lang="en-US" sz="2100" u="none" cap="none" strike="noStrike">
                <a:solidFill>
                  <a:srgbClr val="ED1A3D"/>
                </a:solidFill>
                <a:latin typeface="Calibri"/>
                <a:ea typeface="Calibri"/>
                <a:cs typeface="Calibri"/>
                <a:sym typeface="Calibri"/>
              </a:rPr>
              <a:t>Phone System</a:t>
            </a:r>
            <a:endParaRPr b="1" i="0" sz="2100" u="none" cap="none" strike="noStrike">
              <a:solidFill>
                <a:srgbClr val="3A6C8D"/>
              </a:solidFill>
              <a:latin typeface="Calibri"/>
              <a:ea typeface="Calibri"/>
              <a:cs typeface="Calibri"/>
              <a:sym typeface="Calibri"/>
            </a:endParaRPr>
          </a:p>
          <a:p>
            <a:pPr indent="0" lvl="0" marL="95250" marR="0" rtl="0" algn="l">
              <a:lnSpc>
                <a:spcPct val="100000"/>
              </a:lnSpc>
              <a:spcBef>
                <a:spcPts val="1000"/>
              </a:spcBef>
              <a:spcAft>
                <a:spcPts val="0"/>
              </a:spcAft>
              <a:buClr>
                <a:srgbClr val="000000"/>
              </a:buClr>
              <a:buSzPts val="2100"/>
              <a:buFont typeface="Arial"/>
              <a:buNone/>
            </a:pPr>
            <a:r>
              <a:rPr b="1" i="0" lang="en-US" sz="2100" u="none" cap="none" strike="noStrike">
                <a:solidFill>
                  <a:srgbClr val="3A6C8D"/>
                </a:solidFill>
                <a:latin typeface="Calibri"/>
                <a:ea typeface="Calibri"/>
                <a:cs typeface="Calibri"/>
                <a:sym typeface="Calibri"/>
              </a:rPr>
              <a:t>A. Manual Configuration</a:t>
            </a:r>
            <a:endParaRPr b="1" i="0" sz="1800" u="none" cap="none" strike="noStrike">
              <a:solidFill>
                <a:srgbClr val="6CA0C2"/>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800"/>
              <a:buFont typeface="Arial"/>
              <a:buNone/>
            </a:pPr>
            <a:r>
              <a:rPr b="1" i="0" lang="en-US" sz="1800" u="none" cap="none" strike="noStrike">
                <a:solidFill>
                  <a:srgbClr val="6CA0C2"/>
                </a:solidFill>
                <a:latin typeface="Calibri"/>
                <a:ea typeface="Calibri"/>
                <a:cs typeface="Calibri"/>
                <a:sym typeface="Calibri"/>
              </a:rPr>
              <a:t>Step 3: Assign Add-on Licenses</a:t>
            </a:r>
            <a:endParaRPr b="1" i="0" sz="1800" u="none" cap="none" strike="noStrike">
              <a:solidFill>
                <a:srgbClr val="6CA0C2"/>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Choose the extension that you would like to assign Addon licenses:</a:t>
            </a:r>
            <a:endParaRPr b="0" i="0" sz="1800" u="none" cap="none" strike="noStrike">
              <a:solidFill>
                <a:schemeClr val="dk1"/>
              </a:solidFill>
              <a:latin typeface="Calibri"/>
              <a:ea typeface="Calibri"/>
              <a:cs typeface="Calibri"/>
              <a:sym typeface="Calibri"/>
            </a:endParaRPr>
          </a:p>
          <a:p>
            <a:pPr indent="-279400" lvl="0" marL="6286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At Assigned addons and number,</a:t>
            </a:r>
            <a:r>
              <a:rPr b="1" i="0" lang="en-US" sz="1700" u="none" cap="none" strike="noStrike">
                <a:solidFill>
                  <a:schemeClr val="dk1"/>
                </a:solidFill>
                <a:latin typeface="Calibri"/>
                <a:ea typeface="Calibri"/>
                <a:cs typeface="Calibri"/>
                <a:sym typeface="Calibri"/>
              </a:rPr>
              <a:t> </a:t>
            </a:r>
            <a:r>
              <a:rPr b="0" i="0" lang="en-US" sz="1700" u="none" cap="none" strike="noStrike">
                <a:solidFill>
                  <a:schemeClr val="dk1"/>
                </a:solidFill>
                <a:latin typeface="Calibri"/>
                <a:ea typeface="Calibri"/>
                <a:cs typeface="Calibri"/>
                <a:sym typeface="Calibri"/>
              </a:rPr>
              <a:t>click </a:t>
            </a:r>
            <a:r>
              <a:rPr b="1" i="0" lang="en-US" sz="1700" u="none" cap="none" strike="noStrike">
                <a:solidFill>
                  <a:schemeClr val="dk1"/>
                </a:solidFill>
                <a:latin typeface="Calibri"/>
                <a:ea typeface="Calibri"/>
                <a:cs typeface="Calibri"/>
                <a:sym typeface="Calibri"/>
              </a:rPr>
              <a:t>Manage </a:t>
            </a:r>
            <a:endParaRPr b="0" i="0" sz="1700" u="none" cap="none" strike="noStrike">
              <a:solidFill>
                <a:schemeClr val="dk1"/>
              </a:solidFill>
              <a:latin typeface="Calibri"/>
              <a:ea typeface="Calibri"/>
              <a:cs typeface="Calibri"/>
              <a:sym typeface="Calibri"/>
            </a:endParaRPr>
          </a:p>
          <a:p>
            <a:pPr indent="-279400" lvl="0" marL="6286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Choose </a:t>
            </a:r>
            <a:r>
              <a:rPr b="1" i="0" lang="en-US" sz="1700" u="none" cap="none" strike="noStrike">
                <a:solidFill>
                  <a:schemeClr val="dk1"/>
                </a:solidFill>
                <a:latin typeface="Calibri"/>
                <a:ea typeface="Calibri"/>
                <a:cs typeface="Calibri"/>
                <a:sym typeface="Calibri"/>
              </a:rPr>
              <a:t>Addon Licenses</a:t>
            </a:r>
            <a:r>
              <a:rPr b="0" i="0" lang="en-US"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279400" lvl="0" marL="62865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Choose </a:t>
            </a:r>
            <a:r>
              <a:rPr b="1" i="0" lang="en-US" sz="1700" u="none" cap="none" strike="noStrike">
                <a:solidFill>
                  <a:schemeClr val="dk1"/>
                </a:solidFill>
                <a:latin typeface="Calibri"/>
                <a:ea typeface="Calibri"/>
                <a:cs typeface="Calibri"/>
                <a:sym typeface="Calibri"/>
              </a:rPr>
              <a:t>Numbers</a:t>
            </a:r>
            <a:endParaRPr b="1" i="0" sz="1700" u="none" cap="none" strike="noStrike">
              <a:solidFill>
                <a:schemeClr val="dk1"/>
              </a:solidFill>
              <a:latin typeface="Calibri"/>
              <a:ea typeface="Calibri"/>
              <a:cs typeface="Calibri"/>
              <a:sym typeface="Calibri"/>
            </a:endParaRPr>
          </a:p>
          <a:p>
            <a:pPr indent="-279400" lvl="0" marL="628650" marR="0" rtl="0" algn="l">
              <a:lnSpc>
                <a:spcPct val="115000"/>
              </a:lnSpc>
              <a:spcBef>
                <a:spcPts val="0"/>
              </a:spcBef>
              <a:spcAft>
                <a:spcPts val="0"/>
              </a:spcAft>
              <a:buClr>
                <a:schemeClr val="dk1"/>
              </a:buClr>
              <a:buSzPts val="1700"/>
              <a:buFont typeface="Calibri"/>
              <a:buAutoNum type="arabicPeriod"/>
            </a:pPr>
            <a:r>
              <a:rPr b="1" i="0" lang="en-US" sz="1700" u="none" cap="none" strike="noStrike">
                <a:solidFill>
                  <a:schemeClr val="dk1"/>
                </a:solidFill>
                <a:latin typeface="Calibri"/>
                <a:ea typeface="Calibri"/>
                <a:cs typeface="Calibri"/>
                <a:sym typeface="Calibri"/>
              </a:rPr>
              <a:t>Save</a:t>
            </a:r>
            <a:endParaRPr b="0" i="0" sz="1700" u="none" cap="none" strike="noStrike">
              <a:solidFill>
                <a:schemeClr val="dk1"/>
              </a:solidFill>
              <a:latin typeface="Calibri"/>
              <a:ea typeface="Calibri"/>
              <a:cs typeface="Calibri"/>
              <a:sym typeface="Calibri"/>
            </a:endParaRPr>
          </a:p>
        </p:txBody>
      </p:sp>
      <p:grpSp>
        <p:nvGrpSpPr>
          <p:cNvPr id="1224" name="Google Shape;1224;p11"/>
          <p:cNvGrpSpPr/>
          <p:nvPr/>
        </p:nvGrpSpPr>
        <p:grpSpPr>
          <a:xfrm>
            <a:off x="4071863" y="1471025"/>
            <a:ext cx="7816461" cy="5147001"/>
            <a:chOff x="4071863" y="1471025"/>
            <a:chExt cx="7816461" cy="5147001"/>
          </a:xfrm>
        </p:grpSpPr>
        <p:pic>
          <p:nvPicPr>
            <p:cNvPr id="1225" name="Google Shape;1225;p11"/>
            <p:cNvPicPr preferRelativeResize="0"/>
            <p:nvPr/>
          </p:nvPicPr>
          <p:blipFill rotWithShape="1">
            <a:blip r:embed="rId3">
              <a:alphaModFix/>
            </a:blip>
            <a:srcRect b="0" l="1468" r="0" t="0"/>
            <a:stretch/>
          </p:blipFill>
          <p:spPr>
            <a:xfrm>
              <a:off x="4071863" y="1471025"/>
              <a:ext cx="4047462" cy="5147000"/>
            </a:xfrm>
            <a:prstGeom prst="rect">
              <a:avLst/>
            </a:prstGeom>
            <a:noFill/>
            <a:ln cap="flat" cmpd="sng" w="9525">
              <a:solidFill>
                <a:srgbClr val="9E9E9E"/>
              </a:solidFill>
              <a:prstDash val="solid"/>
              <a:round/>
              <a:headEnd len="sm" w="sm" type="none"/>
              <a:tailEnd len="sm" w="sm" type="none"/>
            </a:ln>
          </p:spPr>
        </p:pic>
        <p:pic>
          <p:nvPicPr>
            <p:cNvPr id="1226" name="Google Shape;1226;p11"/>
            <p:cNvPicPr preferRelativeResize="0"/>
            <p:nvPr/>
          </p:nvPicPr>
          <p:blipFill rotWithShape="1">
            <a:blip r:embed="rId4">
              <a:alphaModFix/>
            </a:blip>
            <a:srcRect b="0" l="0" r="0" t="0"/>
            <a:stretch/>
          </p:blipFill>
          <p:spPr>
            <a:xfrm>
              <a:off x="8254450" y="5127651"/>
              <a:ext cx="3633874" cy="1490375"/>
            </a:xfrm>
            <a:prstGeom prst="rect">
              <a:avLst/>
            </a:prstGeom>
            <a:noFill/>
            <a:ln cap="flat" cmpd="sng" w="9525">
              <a:solidFill>
                <a:srgbClr val="9E9E9E"/>
              </a:solidFill>
              <a:prstDash val="solid"/>
              <a:round/>
              <a:headEnd len="sm" w="sm" type="none"/>
              <a:tailEnd len="sm" w="sm" type="none"/>
            </a:ln>
          </p:spPr>
        </p:pic>
        <p:cxnSp>
          <p:nvCxnSpPr>
            <p:cNvPr id="1227" name="Google Shape;1227;p11"/>
            <p:cNvCxnSpPr/>
            <p:nvPr/>
          </p:nvCxnSpPr>
          <p:spPr>
            <a:xfrm>
              <a:off x="7926854" y="6003131"/>
              <a:ext cx="327600" cy="0"/>
            </a:xfrm>
            <a:prstGeom prst="straightConnector1">
              <a:avLst/>
            </a:prstGeom>
            <a:noFill/>
            <a:ln cap="flat" cmpd="sng" w="9525">
              <a:solidFill>
                <a:srgbClr val="FF0000"/>
              </a:solidFill>
              <a:prstDash val="solid"/>
              <a:round/>
              <a:headEnd len="sm" w="sm" type="none"/>
              <a:tailEnd len="med" w="med" type="triangle"/>
            </a:ln>
          </p:spPr>
        </p:cxnSp>
        <p:cxnSp>
          <p:nvCxnSpPr>
            <p:cNvPr id="1228" name="Google Shape;1228;p11"/>
            <p:cNvCxnSpPr/>
            <p:nvPr/>
          </p:nvCxnSpPr>
          <p:spPr>
            <a:xfrm flipH="1" rot="10800000">
              <a:off x="7671277" y="4410021"/>
              <a:ext cx="597300" cy="537900"/>
            </a:xfrm>
            <a:prstGeom prst="bentConnector3">
              <a:avLst>
                <a:gd fmla="val -440" name="adj1"/>
              </a:avLst>
            </a:prstGeom>
            <a:noFill/>
            <a:ln cap="flat" cmpd="sng" w="9525">
              <a:solidFill>
                <a:srgbClr val="FF0000"/>
              </a:solidFill>
              <a:prstDash val="solid"/>
              <a:round/>
              <a:headEnd len="sm" w="sm" type="none"/>
              <a:tailEnd len="med" w="med" type="triangle"/>
            </a:ln>
          </p:spPr>
        </p:cxnSp>
        <p:pic>
          <p:nvPicPr>
            <p:cNvPr id="1229" name="Google Shape;1229;p11"/>
            <p:cNvPicPr preferRelativeResize="0"/>
            <p:nvPr/>
          </p:nvPicPr>
          <p:blipFill rotWithShape="1">
            <a:blip r:embed="rId5">
              <a:alphaModFix/>
            </a:blip>
            <a:srcRect b="0" l="0" r="0" t="0"/>
            <a:stretch/>
          </p:blipFill>
          <p:spPr>
            <a:xfrm>
              <a:off x="8254451" y="1492075"/>
              <a:ext cx="2535675" cy="1613000"/>
            </a:xfrm>
            <a:prstGeom prst="rect">
              <a:avLst/>
            </a:prstGeom>
            <a:noFill/>
            <a:ln cap="flat" cmpd="sng" w="9525">
              <a:solidFill>
                <a:srgbClr val="7F7F7F"/>
              </a:solidFill>
              <a:prstDash val="solid"/>
              <a:round/>
              <a:headEnd len="sm" w="sm" type="none"/>
              <a:tailEnd len="sm" w="sm" type="none"/>
            </a:ln>
          </p:spPr>
        </p:pic>
        <p:sp>
          <p:nvSpPr>
            <p:cNvPr id="1230" name="Google Shape;1230;p11"/>
            <p:cNvSpPr/>
            <p:nvPr/>
          </p:nvSpPr>
          <p:spPr>
            <a:xfrm>
              <a:off x="7471700" y="2684900"/>
              <a:ext cx="477900" cy="322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31" name="Google Shape;1231;p11"/>
            <p:cNvCxnSpPr>
              <a:stCxn id="1230" idx="0"/>
              <a:endCxn id="1229" idx="1"/>
            </p:cNvCxnSpPr>
            <p:nvPr/>
          </p:nvCxnSpPr>
          <p:spPr>
            <a:xfrm rot="-5400000">
              <a:off x="7789400" y="2219750"/>
              <a:ext cx="386400" cy="543900"/>
            </a:xfrm>
            <a:prstGeom prst="bentConnector2">
              <a:avLst/>
            </a:prstGeom>
            <a:noFill/>
            <a:ln cap="flat" cmpd="sng" w="9525">
              <a:solidFill>
                <a:srgbClr val="FF0000"/>
              </a:solidFill>
              <a:prstDash val="solid"/>
              <a:round/>
              <a:headEnd len="sm" w="sm" type="none"/>
              <a:tailEnd len="med" w="med" type="triangle"/>
            </a:ln>
          </p:spPr>
        </p:cxnSp>
        <p:pic>
          <p:nvPicPr>
            <p:cNvPr id="1232" name="Google Shape;1232;p11"/>
            <p:cNvPicPr preferRelativeResize="0"/>
            <p:nvPr/>
          </p:nvPicPr>
          <p:blipFill rotWithShape="1">
            <a:blip r:embed="rId6">
              <a:alphaModFix/>
            </a:blip>
            <a:srcRect b="0" l="0" r="0" t="0"/>
            <a:stretch/>
          </p:blipFill>
          <p:spPr>
            <a:xfrm>
              <a:off x="8254450" y="3159400"/>
              <a:ext cx="3332404" cy="1896349"/>
            </a:xfrm>
            <a:prstGeom prst="rect">
              <a:avLst/>
            </a:prstGeom>
            <a:noFill/>
            <a:ln cap="flat" cmpd="sng" w="9525">
              <a:solidFill>
                <a:srgbClr val="999999"/>
              </a:solidFill>
              <a:prstDash val="solid"/>
              <a:round/>
              <a:headEnd len="sm" w="sm" type="none"/>
              <a:tailEnd len="sm" w="sm" type="none"/>
            </a:ln>
          </p:spPr>
        </p:pic>
      </p:grpSp>
      <p:sp>
        <p:nvSpPr>
          <p:cNvPr id="1233" name="Google Shape;1233;p1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&lt;Provision CPaaS License on CPaaS Portal&gt;</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sp>
        <p:nvSpPr>
          <p:cNvPr id="2639" name="Google Shape;2639;p114"/>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640" name="Google Shape;2640;p114"/>
          <p:cNvSpPr txBox="1"/>
          <p:nvPr/>
        </p:nvSpPr>
        <p:spPr>
          <a:xfrm>
            <a:off x="498250" y="1141500"/>
            <a:ext cx="5136600" cy="424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Metadata</a:t>
            </a:r>
            <a:endParaRPr b="1" i="0" sz="12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B7B7B7"/>
              </a:buClr>
              <a:buSzPts val="1200"/>
              <a:buFont typeface="Calibri"/>
              <a:buChar char="●"/>
            </a:pPr>
            <a:r>
              <a:rPr b="0" i="0" lang="en-US" sz="1200" u="none" cap="none" strike="noStrike">
                <a:solidFill>
                  <a:srgbClr val="B7B7B7"/>
                </a:solidFill>
                <a:highlight>
                  <a:srgbClr val="FFFFFF"/>
                </a:highlight>
                <a:latin typeface="Calibri"/>
                <a:ea typeface="Calibri"/>
                <a:cs typeface="Calibri"/>
                <a:sym typeface="Calibri"/>
              </a:rPr>
              <a:t>Compliance</a:t>
            </a:r>
            <a:endParaRPr b="0" i="0" sz="1200" u="none" cap="none" strike="noStrike">
              <a:solidFill>
                <a:srgbClr val="B7B7B7"/>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Original Called Number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Auto Attendant</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Contact Center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Flow: Execution Information:</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Flow UUID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Flow Execution UUID</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Execution Time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Participants</a:t>
            </a:r>
            <a:endParaRPr b="0" i="0" sz="1200" u="none" cap="none" strike="noStrike">
              <a:solidFill>
                <a:srgbClr val="999999"/>
              </a:solidFill>
              <a:highlight>
                <a:srgbClr val="FFFFFF"/>
              </a:highlight>
              <a:latin typeface="Calibri"/>
              <a:ea typeface="Calibri"/>
              <a:cs typeface="Calibri"/>
              <a:sym typeface="Calibri"/>
            </a:endParaRPr>
          </a:p>
          <a:p>
            <a:pPr indent="0" lvl="0" marL="45720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641" name="Google Shape;2641;p114"/>
          <p:cNvPicPr preferRelativeResize="0"/>
          <p:nvPr/>
        </p:nvPicPr>
        <p:blipFill rotWithShape="1">
          <a:blip r:embed="rId3">
            <a:alphaModFix/>
          </a:blip>
          <a:srcRect b="0" l="0" r="0" t="0"/>
          <a:stretch/>
        </p:blipFill>
        <p:spPr>
          <a:xfrm>
            <a:off x="657125" y="4924675"/>
            <a:ext cx="10945849" cy="1341750"/>
          </a:xfrm>
          <a:prstGeom prst="rect">
            <a:avLst/>
          </a:prstGeom>
          <a:noFill/>
          <a:ln cap="flat" cmpd="sng" w="9525">
            <a:solidFill>
              <a:srgbClr val="999999"/>
            </a:solidFill>
            <a:prstDash val="solid"/>
            <a:round/>
            <a:headEnd len="sm" w="sm" type="none"/>
            <a:tailEnd len="sm" w="sm" type="none"/>
          </a:ln>
        </p:spPr>
      </p:pic>
      <p:sp>
        <p:nvSpPr>
          <p:cNvPr id="2642" name="Google Shape;2642;p114"/>
          <p:cNvSpPr/>
          <p:nvPr/>
        </p:nvSpPr>
        <p:spPr>
          <a:xfrm>
            <a:off x="10944150" y="5712200"/>
            <a:ext cx="2442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43" name="Google Shape;2643;p114"/>
          <p:cNvCxnSpPr>
            <a:stCxn id="2642" idx="0"/>
            <a:endCxn id="2644" idx="2"/>
          </p:cNvCxnSpPr>
          <p:nvPr/>
        </p:nvCxnSpPr>
        <p:spPr>
          <a:xfrm flipH="1" rot="5400000">
            <a:off x="9623550" y="4269500"/>
            <a:ext cx="1479000" cy="1406400"/>
          </a:xfrm>
          <a:prstGeom prst="bentConnector3">
            <a:avLst>
              <a:gd fmla="val 67789" name="adj1"/>
            </a:avLst>
          </a:prstGeom>
          <a:noFill/>
          <a:ln cap="flat" cmpd="sng" w="9525">
            <a:solidFill>
              <a:srgbClr val="FF0000"/>
            </a:solidFill>
            <a:prstDash val="solid"/>
            <a:round/>
            <a:headEnd len="sm" w="sm" type="none"/>
            <a:tailEnd len="med" w="med" type="triangle"/>
          </a:ln>
        </p:spPr>
      </p:cxnSp>
      <p:grpSp>
        <p:nvGrpSpPr>
          <p:cNvPr id="2645" name="Google Shape;2645;p114"/>
          <p:cNvGrpSpPr/>
          <p:nvPr/>
        </p:nvGrpSpPr>
        <p:grpSpPr>
          <a:xfrm>
            <a:off x="5029750" y="5754325"/>
            <a:ext cx="2713625" cy="429600"/>
            <a:chOff x="5029750" y="5754325"/>
            <a:chExt cx="2713625" cy="429600"/>
          </a:xfrm>
        </p:grpSpPr>
        <p:sp>
          <p:nvSpPr>
            <p:cNvPr id="2646" name="Google Shape;2646;p114"/>
            <p:cNvSpPr/>
            <p:nvPr/>
          </p:nvSpPr>
          <p:spPr>
            <a:xfrm>
              <a:off x="5029750"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7" name="Google Shape;2647;p114"/>
            <p:cNvSpPr/>
            <p:nvPr/>
          </p:nvSpPr>
          <p:spPr>
            <a:xfrm>
              <a:off x="7338975"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44" name="Google Shape;2644;p114"/>
          <p:cNvPicPr preferRelativeResize="0"/>
          <p:nvPr/>
        </p:nvPicPr>
        <p:blipFill rotWithShape="1">
          <a:blip r:embed="rId4">
            <a:alphaModFix/>
          </a:blip>
          <a:srcRect b="0" l="0" r="0" t="0"/>
          <a:stretch/>
        </p:blipFill>
        <p:spPr>
          <a:xfrm>
            <a:off x="7716575" y="1208400"/>
            <a:ext cx="3886409" cy="30248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sp>
        <p:nvSpPr>
          <p:cNvPr id="2653" name="Google Shape;2653;p115"/>
          <p:cNvSpPr txBox="1"/>
          <p:nvPr/>
        </p:nvSpPr>
        <p:spPr>
          <a:xfrm>
            <a:off x="208025" y="141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654" name="Google Shape;2654;p115"/>
          <p:cNvSpPr txBox="1"/>
          <p:nvPr/>
        </p:nvSpPr>
        <p:spPr>
          <a:xfrm>
            <a:off x="464550" y="583075"/>
            <a:ext cx="5136600" cy="625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latin typeface="Calibri"/>
                <a:ea typeface="Calibri"/>
                <a:cs typeface="Calibri"/>
                <a:sym typeface="Calibri"/>
              </a:rPr>
              <a:t>Call Metadata</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Call Metadata is a place to display the advanced information related to call transactions.</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400"/>
              </a:spcBef>
              <a:spcAft>
                <a:spcPts val="0"/>
              </a:spcAft>
              <a:buClr>
                <a:srgbClr val="B7B7B7"/>
              </a:buClr>
              <a:buSzPts val="1200"/>
              <a:buFont typeface="Calibri"/>
              <a:buChar char="●"/>
            </a:pPr>
            <a:r>
              <a:rPr b="0" i="0" lang="en-US" sz="1200" u="none" cap="none" strike="noStrike">
                <a:solidFill>
                  <a:srgbClr val="B7B7B7"/>
                </a:solidFill>
                <a:latin typeface="Calibri"/>
                <a:ea typeface="Calibri"/>
                <a:cs typeface="Calibri"/>
                <a:sym typeface="Calibri"/>
              </a:rPr>
              <a:t>Compliance</a:t>
            </a:r>
            <a:endParaRPr b="0" i="0" sz="1200" u="none" cap="none" strike="noStrike">
              <a:solidFill>
                <a:srgbClr val="B7B7B7"/>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Original Called Number</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Auto Attendant</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Contact Center</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latin typeface="Calibri"/>
                <a:ea typeface="Calibri"/>
                <a:cs typeface="Calibri"/>
                <a:sym typeface="Calibri"/>
              </a:rPr>
              <a:t>Flow</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Participants: (For Contact Center)</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Agent Information:</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 Key</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Extension Label</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Agent Status: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Available</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Busy</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Away</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Offline</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Agent Actions: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Ring Devices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Ring Delegates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Forward Calls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Play Message</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Record Voicemail</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Hangup</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 </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#101 - Academy - Available - Ring Devices</a:t>
            </a:r>
            <a:endParaRPr b="0" i="0" sz="1200" u="none" cap="none" strike="noStrike">
              <a:solidFill>
                <a:schemeClr val="dk1"/>
              </a:solidFill>
              <a:latin typeface="Calibri"/>
              <a:ea typeface="Calibri"/>
              <a:cs typeface="Calibri"/>
              <a:sym typeface="Calibri"/>
            </a:endParaRPr>
          </a:p>
          <a:p>
            <a:pPr indent="-304800" lvl="2" marL="13716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#102 - B3networks - Busy - Hangup</a:t>
            </a:r>
            <a:endParaRPr b="0" i="0" sz="1200" u="none" cap="none" strike="noStrike">
              <a:solidFill>
                <a:schemeClr val="dk1"/>
              </a:solidFill>
              <a:latin typeface="Calibri"/>
              <a:ea typeface="Calibri"/>
              <a:cs typeface="Calibri"/>
              <a:sym typeface="Calibri"/>
            </a:endParaRPr>
          </a:p>
        </p:txBody>
      </p:sp>
      <p:pic>
        <p:nvPicPr>
          <p:cNvPr id="2655" name="Google Shape;2655;p115"/>
          <p:cNvPicPr preferRelativeResize="0"/>
          <p:nvPr/>
        </p:nvPicPr>
        <p:blipFill rotWithShape="1">
          <a:blip r:embed="rId3">
            <a:alphaModFix/>
          </a:blip>
          <a:srcRect b="0" l="0" r="0" t="0"/>
          <a:stretch/>
        </p:blipFill>
        <p:spPr>
          <a:xfrm>
            <a:off x="6824300" y="1890464"/>
            <a:ext cx="4279376" cy="3077075"/>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0" name="Shape 2660"/>
        <p:cNvGrpSpPr/>
        <p:nvPr/>
      </p:nvGrpSpPr>
      <p:grpSpPr>
        <a:xfrm>
          <a:off x="0" y="0"/>
          <a:ext cx="0" cy="0"/>
          <a:chOff x="0" y="0"/>
          <a:chExt cx="0" cy="0"/>
        </a:xfrm>
      </p:grpSpPr>
      <p:sp>
        <p:nvSpPr>
          <p:cNvPr id="2661" name="Google Shape;2661;p116"/>
          <p:cNvSpPr txBox="1"/>
          <p:nvPr/>
        </p:nvSpPr>
        <p:spPr>
          <a:xfrm>
            <a:off x="208025" y="141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662" name="Google Shape;2662;p116"/>
          <p:cNvSpPr txBox="1"/>
          <p:nvPr/>
        </p:nvSpPr>
        <p:spPr>
          <a:xfrm>
            <a:off x="414000" y="751200"/>
            <a:ext cx="5136600" cy="200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latin typeface="Calibri"/>
                <a:ea typeface="Calibri"/>
                <a:cs typeface="Calibri"/>
                <a:sym typeface="Calibri"/>
              </a:rPr>
              <a:t>Access Control</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According to the privilege of the Admins, they can see the history as follow:</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Personal View (Me): Personal View displays:</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Call Leg Transactions that tied to their identity UUID</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Recording Files that tied to their call leg transactions</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AutoNum type="arabicPeriod"/>
            </a:pPr>
            <a:r>
              <a:rPr b="0" i="0" lang="en-US" sz="1200" u="none" cap="none" strike="noStrike">
                <a:solidFill>
                  <a:srgbClr val="999999"/>
                </a:solidFill>
                <a:latin typeface="Calibri"/>
                <a:ea typeface="Calibri"/>
                <a:cs typeface="Calibri"/>
                <a:sym typeface="Calibri"/>
              </a:rPr>
              <a:t>Team View</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AutoNum type="arabicPeriod"/>
            </a:pPr>
            <a:r>
              <a:rPr b="0" i="0" lang="en-US" sz="1200" u="none" cap="none" strike="noStrike">
                <a:solidFill>
                  <a:srgbClr val="999999"/>
                </a:solidFill>
                <a:latin typeface="Calibri"/>
                <a:ea typeface="Calibri"/>
                <a:cs typeface="Calibri"/>
                <a:sym typeface="Calibri"/>
              </a:rPr>
              <a:t>Organization View (Everyone)</a:t>
            </a:r>
            <a:endParaRPr b="0" i="0" sz="1200" u="none" cap="none" strike="noStrike">
              <a:solidFill>
                <a:srgbClr val="999999"/>
              </a:solidFill>
              <a:latin typeface="Calibri"/>
              <a:ea typeface="Calibri"/>
              <a:cs typeface="Calibri"/>
              <a:sym typeface="Calibri"/>
            </a:endParaRPr>
          </a:p>
        </p:txBody>
      </p:sp>
      <p:pic>
        <p:nvPicPr>
          <p:cNvPr id="2663" name="Google Shape;2663;p116"/>
          <p:cNvPicPr preferRelativeResize="0"/>
          <p:nvPr/>
        </p:nvPicPr>
        <p:blipFill rotWithShape="1">
          <a:blip r:embed="rId3">
            <a:alphaModFix/>
          </a:blip>
          <a:srcRect b="0" l="0" r="0" t="0"/>
          <a:stretch/>
        </p:blipFill>
        <p:spPr>
          <a:xfrm>
            <a:off x="1102001" y="3234775"/>
            <a:ext cx="9987999" cy="2877401"/>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8" name="Shape 2668"/>
        <p:cNvGrpSpPr/>
        <p:nvPr/>
      </p:nvGrpSpPr>
      <p:grpSpPr>
        <a:xfrm>
          <a:off x="0" y="0"/>
          <a:ext cx="0" cy="0"/>
          <a:chOff x="0" y="0"/>
          <a:chExt cx="0" cy="0"/>
        </a:xfrm>
      </p:grpSpPr>
      <p:sp>
        <p:nvSpPr>
          <p:cNvPr id="2669" name="Google Shape;2669;p117"/>
          <p:cNvSpPr txBox="1"/>
          <p:nvPr/>
        </p:nvSpPr>
        <p:spPr>
          <a:xfrm>
            <a:off x="208025" y="141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670" name="Google Shape;2670;p117"/>
          <p:cNvSpPr txBox="1"/>
          <p:nvPr/>
        </p:nvSpPr>
        <p:spPr>
          <a:xfrm>
            <a:off x="414000" y="751200"/>
            <a:ext cx="5136600" cy="2427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latin typeface="Calibri"/>
                <a:ea typeface="Calibri"/>
                <a:cs typeface="Calibri"/>
                <a:sym typeface="Calibri"/>
              </a:rPr>
              <a:t>Access Control</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According to the privilege of the Admins, they can see the history as follow:</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AutoNum type="arabicPeriod"/>
            </a:pPr>
            <a:r>
              <a:rPr b="0" i="0" lang="en-US" sz="1200" u="none" cap="none" strike="noStrike">
                <a:solidFill>
                  <a:srgbClr val="999999"/>
                </a:solidFill>
                <a:latin typeface="Calibri"/>
                <a:ea typeface="Calibri"/>
                <a:cs typeface="Calibri"/>
                <a:sym typeface="Calibri"/>
              </a:rPr>
              <a:t>Personal View (Me)</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Team View: Team View displays:</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Call Transactions that tied to the Members of the Team</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Call Leg Transactions that tied to the Members of the Team</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Call Recording Files and Voicemails that tied to the Members of the Team</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AutoNum type="arabicPeriod"/>
            </a:pPr>
            <a:r>
              <a:rPr b="0" i="0" lang="en-US" sz="1200" u="none" cap="none" strike="noStrike">
                <a:solidFill>
                  <a:srgbClr val="999999"/>
                </a:solidFill>
                <a:latin typeface="Calibri"/>
                <a:ea typeface="Calibri"/>
                <a:cs typeface="Calibri"/>
                <a:sym typeface="Calibri"/>
              </a:rPr>
              <a:t>Organization View (Everyone)</a:t>
            </a:r>
            <a:endParaRPr b="0" i="0" sz="1200" u="none" cap="none" strike="noStrike">
              <a:solidFill>
                <a:srgbClr val="999999"/>
              </a:solidFill>
              <a:latin typeface="Calibri"/>
              <a:ea typeface="Calibri"/>
              <a:cs typeface="Calibri"/>
              <a:sym typeface="Calibri"/>
            </a:endParaRPr>
          </a:p>
        </p:txBody>
      </p:sp>
      <p:pic>
        <p:nvPicPr>
          <p:cNvPr id="2671" name="Google Shape;2671;p117"/>
          <p:cNvPicPr preferRelativeResize="0"/>
          <p:nvPr/>
        </p:nvPicPr>
        <p:blipFill rotWithShape="1">
          <a:blip r:embed="rId3">
            <a:alphaModFix/>
          </a:blip>
          <a:srcRect b="0" l="0" r="0" t="0"/>
          <a:stretch/>
        </p:blipFill>
        <p:spPr>
          <a:xfrm>
            <a:off x="3094100" y="3179100"/>
            <a:ext cx="6003799" cy="33830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6" name="Shape 2676"/>
        <p:cNvGrpSpPr/>
        <p:nvPr/>
      </p:nvGrpSpPr>
      <p:grpSpPr>
        <a:xfrm>
          <a:off x="0" y="0"/>
          <a:ext cx="0" cy="0"/>
          <a:chOff x="0" y="0"/>
          <a:chExt cx="0" cy="0"/>
        </a:xfrm>
      </p:grpSpPr>
      <p:sp>
        <p:nvSpPr>
          <p:cNvPr id="2677" name="Google Shape;2677;p118"/>
          <p:cNvSpPr txBox="1"/>
          <p:nvPr/>
        </p:nvSpPr>
        <p:spPr>
          <a:xfrm>
            <a:off x="208025" y="141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678" name="Google Shape;2678;p118"/>
          <p:cNvSpPr txBox="1"/>
          <p:nvPr/>
        </p:nvSpPr>
        <p:spPr>
          <a:xfrm>
            <a:off x="414000" y="751200"/>
            <a:ext cx="5136600" cy="221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latin typeface="Calibri"/>
                <a:ea typeface="Calibri"/>
                <a:cs typeface="Calibri"/>
                <a:sym typeface="Calibri"/>
              </a:rPr>
              <a:t>Access Control</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According to the privilege of the Admins, they can see the history as follow:</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AutoNum type="arabicPeriod"/>
            </a:pPr>
            <a:r>
              <a:rPr b="0" i="0" lang="en-US" sz="1200" u="none" cap="none" strike="noStrike">
                <a:solidFill>
                  <a:srgbClr val="999999"/>
                </a:solidFill>
                <a:latin typeface="Calibri"/>
                <a:ea typeface="Calibri"/>
                <a:cs typeface="Calibri"/>
                <a:sym typeface="Calibri"/>
              </a:rPr>
              <a:t>Personal View (Me)</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AutoNum type="arabicPeriod"/>
            </a:pPr>
            <a:r>
              <a:rPr b="0" i="0" lang="en-US" sz="1200" u="none" cap="none" strike="noStrike">
                <a:solidFill>
                  <a:srgbClr val="999999"/>
                </a:solidFill>
                <a:latin typeface="Calibri"/>
                <a:ea typeface="Calibri"/>
                <a:cs typeface="Calibri"/>
                <a:sym typeface="Calibri"/>
              </a:rPr>
              <a:t>Team View</a:t>
            </a:r>
            <a:endParaRPr b="0" i="0" sz="1200" u="none" cap="none" strike="noStrike">
              <a:solidFill>
                <a:srgbClr val="999999"/>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Organization View (Everyone): Organization View displays:</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Call Transactions of the Organization</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Call Leg Transactions of the Organization</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AutoNum type="alphaLcPeriod"/>
            </a:pPr>
            <a:r>
              <a:rPr b="0" i="0" lang="en-US" sz="1200" u="none" cap="none" strike="noStrike">
                <a:solidFill>
                  <a:schemeClr val="dk1"/>
                </a:solidFill>
                <a:latin typeface="Calibri"/>
                <a:ea typeface="Calibri"/>
                <a:cs typeface="Calibri"/>
                <a:sym typeface="Calibri"/>
              </a:rPr>
              <a:t>Call Recording Files and Voicemails of the Organization</a:t>
            </a:r>
            <a:endParaRPr b="0" i="0" sz="1200" u="none" cap="none" strike="noStrike">
              <a:solidFill>
                <a:schemeClr val="dk1"/>
              </a:solidFill>
              <a:latin typeface="Calibri"/>
              <a:ea typeface="Calibri"/>
              <a:cs typeface="Calibri"/>
              <a:sym typeface="Calibri"/>
            </a:endParaRPr>
          </a:p>
        </p:txBody>
      </p:sp>
      <p:pic>
        <p:nvPicPr>
          <p:cNvPr id="2679" name="Google Shape;2679;p118"/>
          <p:cNvPicPr preferRelativeResize="0"/>
          <p:nvPr/>
        </p:nvPicPr>
        <p:blipFill rotWithShape="1">
          <a:blip r:embed="rId3">
            <a:alphaModFix/>
          </a:blip>
          <a:srcRect b="0" l="0" r="0" t="0"/>
          <a:stretch/>
        </p:blipFill>
        <p:spPr>
          <a:xfrm>
            <a:off x="3195200" y="2966701"/>
            <a:ext cx="5801600" cy="3560826"/>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4" name="Shape 2684"/>
        <p:cNvGrpSpPr/>
        <p:nvPr/>
      </p:nvGrpSpPr>
      <p:grpSpPr>
        <a:xfrm>
          <a:off x="0" y="0"/>
          <a:ext cx="0" cy="0"/>
          <a:chOff x="0" y="0"/>
          <a:chExt cx="0" cy="0"/>
        </a:xfrm>
      </p:grpSpPr>
      <p:sp>
        <p:nvSpPr>
          <p:cNvPr id="2685" name="Google Shape;2685;p119"/>
          <p:cNvSpPr txBox="1"/>
          <p:nvPr/>
        </p:nvSpPr>
        <p:spPr>
          <a:xfrm>
            <a:off x="1373550" y="2157975"/>
            <a:ext cx="9444900" cy="16623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Step 6: Create a new customer application in Zendesk Portal</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0" name="Shape 2690"/>
        <p:cNvGrpSpPr/>
        <p:nvPr/>
      </p:nvGrpSpPr>
      <p:grpSpPr>
        <a:xfrm>
          <a:off x="0" y="0"/>
          <a:ext cx="0" cy="0"/>
          <a:chOff x="0" y="0"/>
          <a:chExt cx="0" cy="0"/>
        </a:xfrm>
      </p:grpSpPr>
      <p:sp>
        <p:nvSpPr>
          <p:cNvPr id="2691" name="Google Shape;2691;p120"/>
          <p:cNvSpPr txBox="1"/>
          <p:nvPr/>
        </p:nvSpPr>
        <p:spPr>
          <a:xfrm>
            <a:off x="302850" y="863650"/>
            <a:ext cx="51765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For CTI Integration under Zendesk Portal, you'll have to follow the following steps:</a:t>
            </a:r>
            <a:endParaRPr b="0"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800"/>
              </a:spcBef>
              <a:spcAft>
                <a:spcPts val="0"/>
              </a:spcAft>
              <a:buClr>
                <a:srgbClr val="1A1A1A"/>
              </a:buClr>
              <a:buSzPts val="1700"/>
              <a:buFont typeface="Calibri"/>
              <a:buAutoNum type="arabicPeriod"/>
            </a:pPr>
            <a:r>
              <a:rPr b="0" i="0" lang="en-US" sz="1700" u="none" cap="none" strike="noStrike">
                <a:solidFill>
                  <a:srgbClr val="1A1A1A"/>
                </a:solidFill>
                <a:highlight>
                  <a:srgbClr val="FFFFFF"/>
                </a:highlight>
                <a:latin typeface="Calibri"/>
                <a:ea typeface="Calibri"/>
                <a:cs typeface="Calibri"/>
                <a:sym typeface="Calibri"/>
              </a:rPr>
              <a:t>Install App</a:t>
            </a:r>
            <a:endParaRPr b="0" i="0" sz="1700" u="none" cap="none" strike="noStrike">
              <a:solidFill>
                <a:srgbClr val="1A1A1A"/>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1A1A1A"/>
              </a:buClr>
              <a:buSzPts val="1400"/>
              <a:buFont typeface="Calibri"/>
              <a:buAutoNum type="alphaLcPeriod"/>
            </a:pPr>
            <a:r>
              <a:rPr b="0" i="0" lang="en-US" sz="1400" u="none" cap="none" strike="noStrike">
                <a:solidFill>
                  <a:srgbClr val="1A1A1A"/>
                </a:solidFill>
                <a:highlight>
                  <a:srgbClr val="FFFFFF"/>
                </a:highlight>
                <a:latin typeface="Calibri"/>
                <a:ea typeface="Calibri"/>
                <a:cs typeface="Calibri"/>
                <a:sym typeface="Calibri"/>
              </a:rPr>
              <a:t>Go to the menu </a:t>
            </a:r>
            <a:r>
              <a:rPr b="1" i="0" lang="en-US" sz="1400" u="none" cap="none" strike="noStrike">
                <a:solidFill>
                  <a:srgbClr val="1A1A1A"/>
                </a:solidFill>
                <a:highlight>
                  <a:srgbClr val="FFFFFF"/>
                </a:highlight>
                <a:latin typeface="Calibri"/>
                <a:ea typeface="Calibri"/>
                <a:cs typeface="Calibri"/>
                <a:sym typeface="Calibri"/>
              </a:rPr>
              <a:t>Admin Center</a:t>
            </a:r>
            <a:r>
              <a:rPr b="0" i="0" lang="en-US" sz="1400" u="none" cap="none" strike="noStrike">
                <a:solidFill>
                  <a:srgbClr val="1A1A1A"/>
                </a:solidFill>
                <a:highlight>
                  <a:srgbClr val="FFFFFF"/>
                </a:highlight>
                <a:latin typeface="Calibri"/>
                <a:ea typeface="Calibri"/>
                <a:cs typeface="Calibri"/>
                <a:sym typeface="Calibri"/>
              </a:rPr>
              <a:t>&gt; redirect to </a:t>
            </a:r>
            <a:r>
              <a:rPr b="1" i="0" lang="en-US" sz="1400" u="none" cap="none" strike="noStrike">
                <a:solidFill>
                  <a:srgbClr val="1A1A1A"/>
                </a:solidFill>
                <a:highlight>
                  <a:srgbClr val="FFFFFF"/>
                </a:highlight>
                <a:latin typeface="Calibri"/>
                <a:ea typeface="Calibri"/>
                <a:cs typeface="Calibri"/>
                <a:sym typeface="Calibri"/>
              </a:rPr>
              <a:t>Admin Center</a:t>
            </a:r>
            <a:r>
              <a:rPr b="0" i="0" lang="en-US" sz="1400" u="none" cap="none" strike="noStrike">
                <a:solidFill>
                  <a:srgbClr val="1A1A1A"/>
                </a:solidFill>
                <a:highlight>
                  <a:srgbClr val="FFFFFF"/>
                </a:highlight>
                <a:latin typeface="Calibri"/>
                <a:ea typeface="Calibri"/>
                <a:cs typeface="Calibri"/>
                <a:sym typeface="Calibri"/>
              </a:rPr>
              <a:t> page &gt; Choose menu </a:t>
            </a:r>
            <a:r>
              <a:rPr b="1" i="0" lang="en-US" sz="1400" u="none" cap="none" strike="noStrike">
                <a:solidFill>
                  <a:srgbClr val="1A1A1A"/>
                </a:solidFill>
                <a:highlight>
                  <a:srgbClr val="FFFFFF"/>
                </a:highlight>
                <a:latin typeface="Calibri"/>
                <a:ea typeface="Calibri"/>
                <a:cs typeface="Calibri"/>
                <a:sym typeface="Calibri"/>
              </a:rPr>
              <a:t>Apps and Integrations</a:t>
            </a:r>
            <a:r>
              <a:rPr b="0" i="0" lang="en-US" sz="1400" u="none" cap="none" strike="noStrike">
                <a:solidFill>
                  <a:srgbClr val="1A1A1A"/>
                </a:solidFill>
                <a:highlight>
                  <a:srgbClr val="FFFFFF"/>
                </a:highlight>
                <a:latin typeface="Calibri"/>
                <a:ea typeface="Calibri"/>
                <a:cs typeface="Calibri"/>
                <a:sym typeface="Calibri"/>
              </a:rPr>
              <a:t>.</a:t>
            </a:r>
            <a:endParaRPr b="0" i="0" sz="1400" u="none" cap="none" strike="noStrike">
              <a:solidFill>
                <a:srgbClr val="1A1A1A"/>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1A1A1A"/>
              </a:buClr>
              <a:buSzPts val="1400"/>
              <a:buFont typeface="Calibri"/>
              <a:buAutoNum type="alphaLcPeriod"/>
            </a:pPr>
            <a:r>
              <a:rPr b="0" i="0" lang="en-US" sz="1400" u="none" cap="none" strike="noStrike">
                <a:solidFill>
                  <a:srgbClr val="1A1A1A"/>
                </a:solidFill>
                <a:highlight>
                  <a:srgbClr val="FFFFFF"/>
                </a:highlight>
                <a:latin typeface="Calibri"/>
                <a:ea typeface="Calibri"/>
                <a:cs typeface="Calibri"/>
                <a:sym typeface="Calibri"/>
              </a:rPr>
              <a:t>In the Menu </a:t>
            </a:r>
            <a:r>
              <a:rPr b="1" i="0" lang="en-US" sz="1400" u="none" cap="none" strike="noStrike">
                <a:solidFill>
                  <a:srgbClr val="1A1A1A"/>
                </a:solidFill>
                <a:highlight>
                  <a:srgbClr val="FFFFFF"/>
                </a:highlight>
                <a:latin typeface="Calibri"/>
                <a:ea typeface="Calibri"/>
                <a:cs typeface="Calibri"/>
                <a:sym typeface="Calibri"/>
              </a:rPr>
              <a:t>Apps and Integration</a:t>
            </a:r>
            <a:r>
              <a:rPr b="0" i="0" lang="en-US" sz="1400" u="none" cap="none" strike="noStrike">
                <a:solidFill>
                  <a:srgbClr val="1A1A1A"/>
                </a:solidFill>
                <a:highlight>
                  <a:srgbClr val="FFFFFF"/>
                </a:highlight>
                <a:latin typeface="Calibri"/>
                <a:ea typeface="Calibri"/>
                <a:cs typeface="Calibri"/>
                <a:sym typeface="Calibri"/>
              </a:rPr>
              <a:t>, click </a:t>
            </a:r>
            <a:r>
              <a:rPr b="1" i="0" lang="en-US" sz="1400" u="none" cap="none" strike="noStrike">
                <a:solidFill>
                  <a:srgbClr val="1A1A1A"/>
                </a:solidFill>
                <a:highlight>
                  <a:srgbClr val="FFFFFF"/>
                </a:highlight>
                <a:latin typeface="Calibri"/>
                <a:ea typeface="Calibri"/>
                <a:cs typeface="Calibri"/>
                <a:sym typeface="Calibri"/>
              </a:rPr>
              <a:t>Upload private app</a:t>
            </a:r>
            <a:r>
              <a:rPr b="0" i="0" lang="en-US" sz="1400" u="none" cap="none" strike="noStrike">
                <a:solidFill>
                  <a:srgbClr val="1A1A1A"/>
                </a:solidFill>
                <a:highlight>
                  <a:srgbClr val="FFFFFF"/>
                </a:highlight>
                <a:latin typeface="Calibri"/>
                <a:ea typeface="Calibri"/>
                <a:cs typeface="Calibri"/>
                <a:sym typeface="Calibri"/>
              </a:rPr>
              <a:t> &gt; Enter the data and upload application</a:t>
            </a:r>
            <a:endParaRPr b="0" i="0" sz="1400" u="none" cap="none" strike="noStrike">
              <a:solidFill>
                <a:srgbClr val="1A1A1A"/>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In App Name, add </a:t>
            </a:r>
            <a:r>
              <a:rPr b="1" i="0" lang="en-US" sz="1400" u="none" cap="none" strike="noStrike">
                <a:solidFill>
                  <a:srgbClr val="808080"/>
                </a:solidFill>
                <a:highlight>
                  <a:srgbClr val="FFFFFF"/>
                </a:highlight>
                <a:latin typeface="Calibri"/>
                <a:ea typeface="Calibri"/>
                <a:cs typeface="Calibri"/>
                <a:sym typeface="Calibri"/>
              </a:rPr>
              <a:t>CTI Test *custom* </a:t>
            </a:r>
            <a:r>
              <a:rPr b="0" i="0" lang="en-US" sz="1400" u="none" cap="none" strike="noStrike">
                <a:solidFill>
                  <a:srgbClr val="808080"/>
                </a:solidFill>
                <a:highlight>
                  <a:srgbClr val="FFFFFF"/>
                </a:highlight>
                <a:latin typeface="Calibri"/>
                <a:ea typeface="Calibri"/>
                <a:cs typeface="Calibri"/>
                <a:sym typeface="Calibri"/>
              </a:rPr>
              <a:t>and in File App, add the following link: </a:t>
            </a:r>
            <a:r>
              <a:rPr b="0" i="0" lang="en-US" sz="1200" u="sng" cap="none" strike="noStrike">
                <a:solidFill>
                  <a:srgbClr val="888888"/>
                </a:solidFill>
                <a:highlight>
                  <a:schemeClr val="lt1"/>
                </a:highlight>
                <a:latin typeface="Calibri"/>
                <a:ea typeface="Calibri"/>
                <a:cs typeface="Calibri"/>
                <a:sym typeface="Calibri"/>
                <a:hlinkClick r:id="rId3">
                  <a:extLst>
                    <a:ext uri="{A12FA001-AC4F-418D-AE19-62706E023703}">
                      <ahyp:hlinkClr val="tx"/>
                    </a:ext>
                  </a:extLst>
                </a:hlinkClick>
              </a:rPr>
              <a:t>https://openapi.extensionapps.com/assets/download/zendesk/Dev/V1/Dev-Zendesk_V1_2_6.zip</a:t>
            </a:r>
            <a:endParaRPr b="0" i="0" sz="1400" u="none" cap="none" strike="noStrike">
              <a:solidFill>
                <a:srgbClr val="888888"/>
              </a:solidFill>
              <a:highlight>
                <a:schemeClr val="lt1"/>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Directly click Install without checklist</a:t>
            </a:r>
            <a:endParaRPr b="0" i="0" sz="1400" u="none" cap="none" strike="noStrike">
              <a:solidFill>
                <a:srgbClr val="808080"/>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On the apps image, go to Settings and Enable app </a:t>
            </a:r>
            <a:endParaRPr b="0" i="0" sz="1400" u="none" cap="none" strike="noStrike">
              <a:solidFill>
                <a:srgbClr val="808080"/>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Go back to Zendesk Portal &gt; Enable "Allow" and register users by Request at Gitlab</a:t>
            </a:r>
            <a:endParaRPr b="0" i="0" sz="1400" u="none" cap="none" strike="noStrike">
              <a:solidFill>
                <a:srgbClr val="808080"/>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808080"/>
              </a:buClr>
              <a:buSzPts val="1700"/>
              <a:buFont typeface="Calibri"/>
              <a:buAutoNum type="arabicPeriod"/>
            </a:pPr>
            <a:r>
              <a:rPr b="0" i="0" lang="en-US" sz="1700" u="none" cap="none" strike="noStrike">
                <a:solidFill>
                  <a:srgbClr val="808080"/>
                </a:solidFill>
                <a:highlight>
                  <a:srgbClr val="FFFFFF"/>
                </a:highlight>
                <a:latin typeface="Calibri"/>
                <a:ea typeface="Calibri"/>
                <a:cs typeface="Calibri"/>
                <a:sym typeface="Calibri"/>
              </a:rPr>
              <a:t>Get API Key Application Account</a:t>
            </a:r>
            <a:endParaRPr b="0" i="0" sz="1700" u="none" cap="none" strike="noStrike">
              <a:solidFill>
                <a:srgbClr val="808080"/>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808080"/>
              </a:buClr>
              <a:buSzPts val="1700"/>
              <a:buFont typeface="Calibri"/>
              <a:buAutoNum type="arabicPeriod"/>
            </a:pPr>
            <a:r>
              <a:rPr b="0" i="0" lang="en-US" sz="1700" u="none" cap="none" strike="noStrike">
                <a:solidFill>
                  <a:srgbClr val="808080"/>
                </a:solidFill>
                <a:highlight>
                  <a:srgbClr val="FFFFFF"/>
                </a:highlight>
                <a:latin typeface="Calibri"/>
                <a:ea typeface="Calibri"/>
                <a:cs typeface="Calibri"/>
                <a:sym typeface="Calibri"/>
              </a:rPr>
              <a:t>Add Users</a:t>
            </a:r>
            <a:endParaRPr b="0" i="0" sz="1700" u="none" cap="none" strike="noStrike">
              <a:solidFill>
                <a:srgbClr val="808080"/>
              </a:solidFill>
              <a:highlight>
                <a:srgbClr val="FFFFFF"/>
              </a:highlight>
              <a:latin typeface="Calibri"/>
              <a:ea typeface="Calibri"/>
              <a:cs typeface="Calibri"/>
              <a:sym typeface="Calibri"/>
            </a:endParaRPr>
          </a:p>
        </p:txBody>
      </p:sp>
      <p:sp>
        <p:nvSpPr>
          <p:cNvPr id="2692" name="Google Shape;2692;p120"/>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a:t>
            </a:r>
            <a:r>
              <a:rPr lang="en-US"/>
              <a:t> &lt;Create a New Customer Application in Zendesk Portal&gt;</a:t>
            </a:r>
            <a:endParaRPr/>
          </a:p>
        </p:txBody>
      </p:sp>
      <p:grpSp>
        <p:nvGrpSpPr>
          <p:cNvPr id="2693" name="Google Shape;2693;p120"/>
          <p:cNvGrpSpPr/>
          <p:nvPr/>
        </p:nvGrpSpPr>
        <p:grpSpPr>
          <a:xfrm>
            <a:off x="5706275" y="900825"/>
            <a:ext cx="6333325" cy="5032301"/>
            <a:chOff x="5706275" y="900825"/>
            <a:chExt cx="6333325" cy="5032301"/>
          </a:xfrm>
        </p:grpSpPr>
        <p:pic>
          <p:nvPicPr>
            <p:cNvPr id="2694" name="Google Shape;2694;p120"/>
            <p:cNvPicPr preferRelativeResize="0"/>
            <p:nvPr/>
          </p:nvPicPr>
          <p:blipFill rotWithShape="1">
            <a:blip r:embed="rId4">
              <a:alphaModFix/>
            </a:blip>
            <a:srcRect b="0" l="0" r="0" t="0"/>
            <a:stretch/>
          </p:blipFill>
          <p:spPr>
            <a:xfrm>
              <a:off x="5706275" y="900825"/>
              <a:ext cx="6333325" cy="3040000"/>
            </a:xfrm>
            <a:prstGeom prst="rect">
              <a:avLst/>
            </a:prstGeom>
            <a:noFill/>
            <a:ln cap="flat" cmpd="sng" w="9525">
              <a:solidFill>
                <a:srgbClr val="808080"/>
              </a:solidFill>
              <a:prstDash val="solid"/>
              <a:round/>
              <a:headEnd len="sm" w="sm" type="none"/>
              <a:tailEnd len="sm" w="sm" type="none"/>
            </a:ln>
          </p:spPr>
        </p:pic>
        <p:pic>
          <p:nvPicPr>
            <p:cNvPr id="2695" name="Google Shape;2695;p120"/>
            <p:cNvPicPr preferRelativeResize="0"/>
            <p:nvPr/>
          </p:nvPicPr>
          <p:blipFill rotWithShape="1">
            <a:blip r:embed="rId5">
              <a:alphaModFix/>
            </a:blip>
            <a:srcRect b="0" l="0" r="0" t="0"/>
            <a:stretch/>
          </p:blipFill>
          <p:spPr>
            <a:xfrm>
              <a:off x="8897866" y="4492750"/>
              <a:ext cx="3141734" cy="1440376"/>
            </a:xfrm>
            <a:prstGeom prst="rect">
              <a:avLst/>
            </a:prstGeom>
            <a:noFill/>
            <a:ln cap="flat" cmpd="sng" w="9525">
              <a:solidFill>
                <a:srgbClr val="808080"/>
              </a:solidFill>
              <a:prstDash val="solid"/>
              <a:round/>
              <a:headEnd len="sm" w="sm" type="none"/>
              <a:tailEnd len="sm" w="sm" type="none"/>
            </a:ln>
          </p:spPr>
        </p:pic>
        <p:sp>
          <p:nvSpPr>
            <p:cNvPr id="2696" name="Google Shape;2696;p120"/>
            <p:cNvSpPr/>
            <p:nvPr/>
          </p:nvSpPr>
          <p:spPr>
            <a:xfrm>
              <a:off x="10208475" y="3298125"/>
              <a:ext cx="1273800" cy="24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97" name="Google Shape;2697;p120"/>
            <p:cNvCxnSpPr>
              <a:stCxn id="2696" idx="2"/>
              <a:endCxn id="2695" idx="0"/>
            </p:cNvCxnSpPr>
            <p:nvPr/>
          </p:nvCxnSpPr>
          <p:spPr>
            <a:xfrm rot="5400000">
              <a:off x="10181925" y="3829275"/>
              <a:ext cx="950400" cy="376500"/>
            </a:xfrm>
            <a:prstGeom prst="bentConnector3">
              <a:avLst>
                <a:gd fmla="val 50001" name="adj1"/>
              </a:avLst>
            </a:prstGeom>
            <a:noFill/>
            <a:ln cap="flat" cmpd="sng" w="9525">
              <a:solidFill>
                <a:srgbClr val="FF0000"/>
              </a:solidFill>
              <a:prstDash val="solid"/>
              <a:round/>
              <a:headEnd len="sm" w="sm" type="none"/>
              <a:tailEnd len="med" w="med" type="stealth"/>
            </a:ln>
          </p:spPr>
        </p:cxnSp>
        <p:sp>
          <p:nvSpPr>
            <p:cNvPr id="2698" name="Google Shape;2698;p120"/>
            <p:cNvSpPr/>
            <p:nvPr/>
          </p:nvSpPr>
          <p:spPr>
            <a:xfrm>
              <a:off x="8897875" y="5681675"/>
              <a:ext cx="617700" cy="176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99" name="Google Shape;2699;p120"/>
            <p:cNvPicPr preferRelativeResize="0"/>
            <p:nvPr/>
          </p:nvPicPr>
          <p:blipFill rotWithShape="1">
            <a:blip r:embed="rId6">
              <a:alphaModFix/>
            </a:blip>
            <a:srcRect b="0" l="0" r="0" t="0"/>
            <a:stretch/>
          </p:blipFill>
          <p:spPr>
            <a:xfrm>
              <a:off x="5706276" y="4492750"/>
              <a:ext cx="2844400" cy="1440375"/>
            </a:xfrm>
            <a:prstGeom prst="rect">
              <a:avLst/>
            </a:prstGeom>
            <a:noFill/>
            <a:ln cap="flat" cmpd="sng" w="9525">
              <a:solidFill>
                <a:srgbClr val="808080"/>
              </a:solidFill>
              <a:prstDash val="solid"/>
              <a:round/>
              <a:headEnd len="sm" w="sm" type="none"/>
              <a:tailEnd len="sm" w="sm" type="none"/>
            </a:ln>
          </p:spPr>
        </p:pic>
        <p:cxnSp>
          <p:nvCxnSpPr>
            <p:cNvPr id="2700" name="Google Shape;2700;p120"/>
            <p:cNvCxnSpPr>
              <a:stCxn id="2695" idx="1"/>
              <a:endCxn id="2699" idx="3"/>
            </p:cNvCxnSpPr>
            <p:nvPr/>
          </p:nvCxnSpPr>
          <p:spPr>
            <a:xfrm rot="10800000">
              <a:off x="8550766" y="5212938"/>
              <a:ext cx="347100" cy="0"/>
            </a:xfrm>
            <a:prstGeom prst="straightConnector1">
              <a:avLst/>
            </a:prstGeom>
            <a:noFill/>
            <a:ln cap="flat" cmpd="sng" w="9525">
              <a:solidFill>
                <a:srgbClr val="FF0000"/>
              </a:solidFill>
              <a:prstDash val="solid"/>
              <a:round/>
              <a:headEnd len="sm" w="sm" type="none"/>
              <a:tailEnd len="med" w="med" type="stealth"/>
            </a:ln>
          </p:spPr>
        </p:cxnSp>
        <p:sp>
          <p:nvSpPr>
            <p:cNvPr id="2701" name="Google Shape;2701;p120"/>
            <p:cNvSpPr/>
            <p:nvPr/>
          </p:nvSpPr>
          <p:spPr>
            <a:xfrm>
              <a:off x="8005775" y="4810125"/>
              <a:ext cx="347100" cy="61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2" name="Google Shape;2702;p120"/>
            <p:cNvSpPr/>
            <p:nvPr/>
          </p:nvSpPr>
          <p:spPr>
            <a:xfrm>
              <a:off x="5710250" y="5205425"/>
              <a:ext cx="514500" cy="12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p120"/>
            <p:cNvSpPr/>
            <p:nvPr/>
          </p:nvSpPr>
          <p:spPr>
            <a:xfrm>
              <a:off x="5838825" y="5472125"/>
              <a:ext cx="347100" cy="61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
        <p:nvSpPr>
          <p:cNvPr id="2709" name="Google Shape;2709;p121"/>
          <p:cNvSpPr txBox="1"/>
          <p:nvPr/>
        </p:nvSpPr>
        <p:spPr>
          <a:xfrm>
            <a:off x="302850" y="863650"/>
            <a:ext cx="51765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For CTI Integration under Zendesk Portal, you'll have to follow the following steps:</a:t>
            </a:r>
            <a:endParaRPr b="0"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800"/>
              </a:spcBef>
              <a:spcAft>
                <a:spcPts val="0"/>
              </a:spcAft>
              <a:buClr>
                <a:srgbClr val="1A1A1A"/>
              </a:buClr>
              <a:buSzPts val="1700"/>
              <a:buFont typeface="Calibri"/>
              <a:buAutoNum type="arabicPeriod"/>
            </a:pPr>
            <a:r>
              <a:rPr b="0" i="0" lang="en-US" sz="1700" u="none" cap="none" strike="noStrike">
                <a:solidFill>
                  <a:srgbClr val="1A1A1A"/>
                </a:solidFill>
                <a:highlight>
                  <a:srgbClr val="FFFFFF"/>
                </a:highlight>
                <a:latin typeface="Calibri"/>
                <a:ea typeface="Calibri"/>
                <a:cs typeface="Calibri"/>
                <a:sym typeface="Calibri"/>
              </a:rPr>
              <a:t>Install App</a:t>
            </a:r>
            <a:endParaRPr b="0" i="0" sz="1700" u="none" cap="none" strike="noStrike">
              <a:solidFill>
                <a:srgbClr val="1A1A1A"/>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Go to the menu </a:t>
            </a:r>
            <a:r>
              <a:rPr b="1" i="0" lang="en-US" sz="1400" u="none" cap="none" strike="noStrike">
                <a:solidFill>
                  <a:srgbClr val="808080"/>
                </a:solidFill>
                <a:highlight>
                  <a:srgbClr val="FFFFFF"/>
                </a:highlight>
                <a:latin typeface="Calibri"/>
                <a:ea typeface="Calibri"/>
                <a:cs typeface="Calibri"/>
                <a:sym typeface="Calibri"/>
              </a:rPr>
              <a:t>Admin Center</a:t>
            </a:r>
            <a:r>
              <a:rPr b="0" i="0" lang="en-US" sz="1400" u="none" cap="none" strike="noStrike">
                <a:solidFill>
                  <a:srgbClr val="808080"/>
                </a:solidFill>
                <a:highlight>
                  <a:srgbClr val="FFFFFF"/>
                </a:highlight>
                <a:latin typeface="Calibri"/>
                <a:ea typeface="Calibri"/>
                <a:cs typeface="Calibri"/>
                <a:sym typeface="Calibri"/>
              </a:rPr>
              <a:t>&gt; redirect to </a:t>
            </a:r>
            <a:r>
              <a:rPr b="1" i="0" lang="en-US" sz="1400" u="none" cap="none" strike="noStrike">
                <a:solidFill>
                  <a:srgbClr val="808080"/>
                </a:solidFill>
                <a:highlight>
                  <a:srgbClr val="FFFFFF"/>
                </a:highlight>
                <a:latin typeface="Calibri"/>
                <a:ea typeface="Calibri"/>
                <a:cs typeface="Calibri"/>
                <a:sym typeface="Calibri"/>
              </a:rPr>
              <a:t>Admin Center</a:t>
            </a:r>
            <a:r>
              <a:rPr b="0" i="0" lang="en-US" sz="1400" u="none" cap="none" strike="noStrike">
                <a:solidFill>
                  <a:srgbClr val="808080"/>
                </a:solidFill>
                <a:highlight>
                  <a:srgbClr val="FFFFFF"/>
                </a:highlight>
                <a:latin typeface="Calibri"/>
                <a:ea typeface="Calibri"/>
                <a:cs typeface="Calibri"/>
                <a:sym typeface="Calibri"/>
              </a:rPr>
              <a:t> page &gt; Choose menu </a:t>
            </a:r>
            <a:r>
              <a:rPr b="1" i="0" lang="en-US" sz="1400" u="none" cap="none" strike="noStrike">
                <a:solidFill>
                  <a:srgbClr val="808080"/>
                </a:solidFill>
                <a:highlight>
                  <a:srgbClr val="FFFFFF"/>
                </a:highlight>
                <a:latin typeface="Calibri"/>
                <a:ea typeface="Calibri"/>
                <a:cs typeface="Calibri"/>
                <a:sym typeface="Calibri"/>
              </a:rPr>
              <a:t>Apps and Integrations</a:t>
            </a:r>
            <a:r>
              <a:rPr b="0" i="0" lang="en-US" sz="1400" u="none" cap="none" strike="noStrike">
                <a:solidFill>
                  <a:srgbClr val="808080"/>
                </a:solidFill>
                <a:highlight>
                  <a:srgbClr val="FFFFFF"/>
                </a:highlight>
                <a:latin typeface="Calibri"/>
                <a:ea typeface="Calibri"/>
                <a:cs typeface="Calibri"/>
                <a:sym typeface="Calibri"/>
              </a:rPr>
              <a:t>.</a:t>
            </a:r>
            <a:endParaRPr b="0" i="0" sz="1400" u="none" cap="none" strike="noStrike">
              <a:solidFill>
                <a:srgbClr val="808080"/>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In the Menu </a:t>
            </a:r>
            <a:r>
              <a:rPr b="1" i="0" lang="en-US" sz="1400" u="none" cap="none" strike="noStrike">
                <a:solidFill>
                  <a:srgbClr val="808080"/>
                </a:solidFill>
                <a:highlight>
                  <a:srgbClr val="FFFFFF"/>
                </a:highlight>
                <a:latin typeface="Calibri"/>
                <a:ea typeface="Calibri"/>
                <a:cs typeface="Calibri"/>
                <a:sym typeface="Calibri"/>
              </a:rPr>
              <a:t>Apps and Integration</a:t>
            </a:r>
            <a:r>
              <a:rPr b="0" i="0" lang="en-US" sz="1400" u="none" cap="none" strike="noStrike">
                <a:solidFill>
                  <a:srgbClr val="808080"/>
                </a:solidFill>
                <a:highlight>
                  <a:srgbClr val="FFFFFF"/>
                </a:highlight>
                <a:latin typeface="Calibri"/>
                <a:ea typeface="Calibri"/>
                <a:cs typeface="Calibri"/>
                <a:sym typeface="Calibri"/>
              </a:rPr>
              <a:t>, click </a:t>
            </a:r>
            <a:r>
              <a:rPr b="1" i="0" lang="en-US" sz="1400" u="none" cap="none" strike="noStrike">
                <a:solidFill>
                  <a:srgbClr val="808080"/>
                </a:solidFill>
                <a:highlight>
                  <a:srgbClr val="FFFFFF"/>
                </a:highlight>
                <a:latin typeface="Calibri"/>
                <a:ea typeface="Calibri"/>
                <a:cs typeface="Calibri"/>
                <a:sym typeface="Calibri"/>
              </a:rPr>
              <a:t>Upload private app</a:t>
            </a:r>
            <a:r>
              <a:rPr b="0" i="0" lang="en-US" sz="1400" u="none" cap="none" strike="noStrike">
                <a:solidFill>
                  <a:srgbClr val="808080"/>
                </a:solidFill>
                <a:highlight>
                  <a:srgbClr val="FFFFFF"/>
                </a:highlight>
                <a:latin typeface="Calibri"/>
                <a:ea typeface="Calibri"/>
                <a:cs typeface="Calibri"/>
                <a:sym typeface="Calibri"/>
              </a:rPr>
              <a:t> &gt; Enter the data and upload application</a:t>
            </a:r>
            <a:endParaRPr b="0" i="0" sz="1400" u="none" cap="none" strike="noStrike">
              <a:solidFill>
                <a:srgbClr val="808080"/>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1A1A1A"/>
              </a:buClr>
              <a:buSzPts val="1400"/>
              <a:buFont typeface="Calibri"/>
              <a:buAutoNum type="alphaLcPeriod"/>
            </a:pPr>
            <a:r>
              <a:rPr b="0" i="0" lang="en-US" sz="1400" u="none" cap="none" strike="noStrike">
                <a:solidFill>
                  <a:srgbClr val="1A1A1A"/>
                </a:solidFill>
                <a:highlight>
                  <a:srgbClr val="FFFFFF"/>
                </a:highlight>
                <a:latin typeface="Calibri"/>
                <a:ea typeface="Calibri"/>
                <a:cs typeface="Calibri"/>
                <a:sym typeface="Calibri"/>
              </a:rPr>
              <a:t>In App Name, add </a:t>
            </a:r>
            <a:r>
              <a:rPr b="1" i="0" lang="en-US" sz="1400" u="none" cap="none" strike="noStrike">
                <a:solidFill>
                  <a:srgbClr val="1A1A1A"/>
                </a:solidFill>
                <a:highlight>
                  <a:srgbClr val="FFFFFF"/>
                </a:highlight>
                <a:latin typeface="Calibri"/>
                <a:ea typeface="Calibri"/>
                <a:cs typeface="Calibri"/>
                <a:sym typeface="Calibri"/>
              </a:rPr>
              <a:t>CTI Test *custom* </a:t>
            </a:r>
            <a:r>
              <a:rPr b="0" i="0" lang="en-US" sz="1400" u="none" cap="none" strike="noStrike">
                <a:solidFill>
                  <a:srgbClr val="1A1A1A"/>
                </a:solidFill>
                <a:highlight>
                  <a:srgbClr val="FFFFFF"/>
                </a:highlight>
                <a:latin typeface="Calibri"/>
                <a:ea typeface="Calibri"/>
                <a:cs typeface="Calibri"/>
                <a:sym typeface="Calibri"/>
              </a:rPr>
              <a:t>and in File App, add the following link: </a:t>
            </a:r>
            <a:r>
              <a:rPr b="0" i="0" lang="en-US" sz="1200" u="sng" cap="none" strike="noStrike">
                <a:solidFill>
                  <a:schemeClr val="accent1"/>
                </a:solidFill>
                <a:highlight>
                  <a:schemeClr val="lt1"/>
                </a:highlight>
                <a:latin typeface="Calibri"/>
                <a:ea typeface="Calibri"/>
                <a:cs typeface="Calibri"/>
                <a:sym typeface="Calibri"/>
                <a:hlinkClick r:id="rId3">
                  <a:extLst>
                    <a:ext uri="{A12FA001-AC4F-418D-AE19-62706E023703}">
                      <ahyp:hlinkClr val="tx"/>
                    </a:ext>
                  </a:extLst>
                </a:hlinkClick>
              </a:rPr>
              <a:t>https://openapi.extensionapps.com/assets/download/zendesk/Dev/V1/Dev-Zendesk_V1_2_6.zip</a:t>
            </a:r>
            <a:endParaRPr b="0" i="0" sz="1400" u="none" cap="none" strike="noStrike">
              <a:solidFill>
                <a:schemeClr val="accent1"/>
              </a:solidFill>
              <a:highlight>
                <a:schemeClr val="lt1"/>
              </a:highlight>
              <a:latin typeface="Calibri"/>
              <a:ea typeface="Calibri"/>
              <a:cs typeface="Calibri"/>
              <a:sym typeface="Calibri"/>
            </a:endParaRPr>
          </a:p>
          <a:p>
            <a:pPr indent="-317500" lvl="1" marL="914400" marR="0" rtl="0" algn="l">
              <a:lnSpc>
                <a:spcPct val="150000"/>
              </a:lnSpc>
              <a:spcBef>
                <a:spcPts val="0"/>
              </a:spcBef>
              <a:spcAft>
                <a:spcPts val="0"/>
              </a:spcAft>
              <a:buClr>
                <a:srgbClr val="1A1A1A"/>
              </a:buClr>
              <a:buSzPts val="1400"/>
              <a:buFont typeface="Calibri"/>
              <a:buAutoNum type="alphaLcPeriod"/>
            </a:pPr>
            <a:r>
              <a:rPr b="0" i="0" lang="en-US" sz="1400" u="none" cap="none" strike="noStrike">
                <a:solidFill>
                  <a:srgbClr val="1A1A1A"/>
                </a:solidFill>
                <a:highlight>
                  <a:srgbClr val="FFFFFF"/>
                </a:highlight>
                <a:latin typeface="Calibri"/>
                <a:ea typeface="Calibri"/>
                <a:cs typeface="Calibri"/>
                <a:sym typeface="Calibri"/>
              </a:rPr>
              <a:t>Directly click Install without checklist</a:t>
            </a:r>
            <a:endParaRPr b="0" i="0" sz="1400" u="none" cap="none" strike="noStrike">
              <a:solidFill>
                <a:srgbClr val="1A1A1A"/>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On the apps image, go to Settings and Enable app </a:t>
            </a:r>
            <a:endParaRPr b="0" i="0" sz="1400" u="none" cap="none" strike="noStrike">
              <a:solidFill>
                <a:srgbClr val="808080"/>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808080"/>
                </a:solidFill>
                <a:highlight>
                  <a:srgbClr val="FFFFFF"/>
                </a:highlight>
                <a:latin typeface="Calibri"/>
                <a:ea typeface="Calibri"/>
                <a:cs typeface="Calibri"/>
                <a:sym typeface="Calibri"/>
              </a:rPr>
              <a:t>Go back to Zendesk Portal &gt; Enable "Allow" and register users by Request at Gitlab</a:t>
            </a:r>
            <a:endParaRPr b="0" i="0" sz="1400" u="none" cap="none" strike="noStrike">
              <a:solidFill>
                <a:srgbClr val="808080"/>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808080"/>
              </a:buClr>
              <a:buSzPts val="1700"/>
              <a:buFont typeface="Calibri"/>
              <a:buAutoNum type="arabicPeriod"/>
            </a:pPr>
            <a:r>
              <a:rPr b="0" i="0" lang="en-US" sz="1700" u="none" cap="none" strike="noStrike">
                <a:solidFill>
                  <a:srgbClr val="808080"/>
                </a:solidFill>
                <a:highlight>
                  <a:srgbClr val="FFFFFF"/>
                </a:highlight>
                <a:latin typeface="Calibri"/>
                <a:ea typeface="Calibri"/>
                <a:cs typeface="Calibri"/>
                <a:sym typeface="Calibri"/>
              </a:rPr>
              <a:t>Get API Key Application Account</a:t>
            </a:r>
            <a:endParaRPr b="0" i="0" sz="1700" u="none" cap="none" strike="noStrike">
              <a:solidFill>
                <a:srgbClr val="808080"/>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808080"/>
              </a:buClr>
              <a:buSzPts val="1700"/>
              <a:buFont typeface="Calibri"/>
              <a:buAutoNum type="arabicPeriod"/>
            </a:pPr>
            <a:r>
              <a:rPr b="0" i="0" lang="en-US" sz="1700" u="none" cap="none" strike="noStrike">
                <a:solidFill>
                  <a:srgbClr val="808080"/>
                </a:solidFill>
                <a:highlight>
                  <a:srgbClr val="FFFFFF"/>
                </a:highlight>
                <a:latin typeface="Calibri"/>
                <a:ea typeface="Calibri"/>
                <a:cs typeface="Calibri"/>
                <a:sym typeface="Calibri"/>
              </a:rPr>
              <a:t>Add Users</a:t>
            </a:r>
            <a:endParaRPr b="0" i="0" sz="1700" u="none" cap="none" strike="noStrike">
              <a:solidFill>
                <a:srgbClr val="808080"/>
              </a:solidFill>
              <a:highlight>
                <a:srgbClr val="FFFFFF"/>
              </a:highlight>
              <a:latin typeface="Calibri"/>
              <a:ea typeface="Calibri"/>
              <a:cs typeface="Calibri"/>
              <a:sym typeface="Calibri"/>
            </a:endParaRPr>
          </a:p>
        </p:txBody>
      </p:sp>
      <p:sp>
        <p:nvSpPr>
          <p:cNvPr id="2710" name="Google Shape;2710;p12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t>&lt;Create a New Customer Application in Zendesk Portal&gt;</a:t>
            </a:r>
            <a:endParaRPr/>
          </a:p>
        </p:txBody>
      </p:sp>
      <p:grpSp>
        <p:nvGrpSpPr>
          <p:cNvPr id="2711" name="Google Shape;2711;p121"/>
          <p:cNvGrpSpPr/>
          <p:nvPr/>
        </p:nvGrpSpPr>
        <p:grpSpPr>
          <a:xfrm>
            <a:off x="6712650" y="900825"/>
            <a:ext cx="5176501" cy="5748957"/>
            <a:chOff x="6712650" y="900825"/>
            <a:chExt cx="5176501" cy="5748957"/>
          </a:xfrm>
        </p:grpSpPr>
        <p:pic>
          <p:nvPicPr>
            <p:cNvPr id="2712" name="Google Shape;2712;p121"/>
            <p:cNvPicPr preferRelativeResize="0"/>
            <p:nvPr/>
          </p:nvPicPr>
          <p:blipFill rotWithShape="1">
            <a:blip r:embed="rId4">
              <a:alphaModFix/>
            </a:blip>
            <a:srcRect b="0" l="0" r="0" t="0"/>
            <a:stretch/>
          </p:blipFill>
          <p:spPr>
            <a:xfrm>
              <a:off x="6712650" y="900825"/>
              <a:ext cx="5176500" cy="2626298"/>
            </a:xfrm>
            <a:prstGeom prst="rect">
              <a:avLst/>
            </a:prstGeom>
            <a:noFill/>
            <a:ln cap="flat" cmpd="sng" w="9525">
              <a:solidFill>
                <a:srgbClr val="808080"/>
              </a:solidFill>
              <a:prstDash val="solid"/>
              <a:round/>
              <a:headEnd len="sm" w="sm" type="none"/>
              <a:tailEnd len="sm" w="sm" type="none"/>
            </a:ln>
          </p:spPr>
        </p:pic>
        <p:pic>
          <p:nvPicPr>
            <p:cNvPr id="2713" name="Google Shape;2713;p121"/>
            <p:cNvPicPr preferRelativeResize="0"/>
            <p:nvPr/>
          </p:nvPicPr>
          <p:blipFill rotWithShape="1">
            <a:blip r:embed="rId5">
              <a:alphaModFix/>
            </a:blip>
            <a:srcRect b="0" l="0" r="0" t="0"/>
            <a:stretch/>
          </p:blipFill>
          <p:spPr>
            <a:xfrm>
              <a:off x="6712650" y="3729725"/>
              <a:ext cx="5176501" cy="2920057"/>
            </a:xfrm>
            <a:prstGeom prst="rect">
              <a:avLst/>
            </a:prstGeom>
            <a:noFill/>
            <a:ln cap="flat" cmpd="sng" w="9525">
              <a:solidFill>
                <a:srgbClr val="808080"/>
              </a:solidFill>
              <a:prstDash val="solid"/>
              <a:round/>
              <a:headEnd len="sm" w="sm" type="none"/>
              <a:tailEnd len="sm" w="sm" type="none"/>
            </a:ln>
          </p:spPr>
        </p:pic>
        <p:sp>
          <p:nvSpPr>
            <p:cNvPr id="2714" name="Google Shape;2714;p121"/>
            <p:cNvSpPr/>
            <p:nvPr/>
          </p:nvSpPr>
          <p:spPr>
            <a:xfrm>
              <a:off x="8096975" y="1587975"/>
              <a:ext cx="2687400" cy="29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p121"/>
            <p:cNvSpPr/>
            <p:nvPr/>
          </p:nvSpPr>
          <p:spPr>
            <a:xfrm>
              <a:off x="8079525" y="2233650"/>
              <a:ext cx="1640400" cy="24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6" name="Google Shape;2716;p121"/>
            <p:cNvSpPr/>
            <p:nvPr/>
          </p:nvSpPr>
          <p:spPr>
            <a:xfrm>
              <a:off x="10540025" y="3123625"/>
              <a:ext cx="802800" cy="29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7" name="Google Shape;2717;p121"/>
            <p:cNvSpPr/>
            <p:nvPr/>
          </p:nvSpPr>
          <p:spPr>
            <a:xfrm>
              <a:off x="7015050" y="6351950"/>
              <a:ext cx="698100" cy="24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18" name="Google Shape;2718;p121"/>
            <p:cNvCxnSpPr>
              <a:stCxn id="2712" idx="2"/>
              <a:endCxn id="2713" idx="0"/>
            </p:cNvCxnSpPr>
            <p:nvPr/>
          </p:nvCxnSpPr>
          <p:spPr>
            <a:xfrm>
              <a:off x="9300900" y="3527123"/>
              <a:ext cx="0" cy="202500"/>
            </a:xfrm>
            <a:prstGeom prst="straightConnector1">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3" name="Shape 2723"/>
        <p:cNvGrpSpPr/>
        <p:nvPr/>
      </p:nvGrpSpPr>
      <p:grpSpPr>
        <a:xfrm>
          <a:off x="0" y="0"/>
          <a:ext cx="0" cy="0"/>
          <a:chOff x="0" y="0"/>
          <a:chExt cx="0" cy="0"/>
        </a:xfrm>
      </p:grpSpPr>
      <p:sp>
        <p:nvSpPr>
          <p:cNvPr id="2724" name="Google Shape;2724;p122"/>
          <p:cNvSpPr txBox="1"/>
          <p:nvPr/>
        </p:nvSpPr>
        <p:spPr>
          <a:xfrm>
            <a:off x="302850" y="863650"/>
            <a:ext cx="51765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For CTI Integration under Zendesk Portal, you'll have to follow the following steps:</a:t>
            </a:r>
            <a:endParaRPr b="0"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800"/>
              </a:spcBef>
              <a:spcAft>
                <a:spcPts val="0"/>
              </a:spcAft>
              <a:buClr>
                <a:srgbClr val="1A1A1A"/>
              </a:buClr>
              <a:buSzPts val="1700"/>
              <a:buFont typeface="Calibri"/>
              <a:buAutoNum type="arabicPeriod"/>
            </a:pPr>
            <a:r>
              <a:rPr b="0" i="0" lang="en-US" sz="1700" u="none" cap="none" strike="noStrike">
                <a:solidFill>
                  <a:srgbClr val="1A1A1A"/>
                </a:solidFill>
                <a:highlight>
                  <a:srgbClr val="FFFFFF"/>
                </a:highlight>
                <a:latin typeface="Calibri"/>
                <a:ea typeface="Calibri"/>
                <a:cs typeface="Calibri"/>
                <a:sym typeface="Calibri"/>
              </a:rPr>
              <a:t>Install App</a:t>
            </a:r>
            <a:endParaRPr b="0" i="0" sz="1700" u="none" cap="none" strike="noStrike">
              <a:solidFill>
                <a:srgbClr val="1A1A1A"/>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999999"/>
              </a:buClr>
              <a:buSzPts val="1400"/>
              <a:buFont typeface="Calibri"/>
              <a:buAutoNum type="alphaLcPeriod"/>
            </a:pPr>
            <a:r>
              <a:rPr b="0" i="0" lang="en-US" sz="1400" u="none" cap="none" strike="noStrike">
                <a:solidFill>
                  <a:srgbClr val="999999"/>
                </a:solidFill>
                <a:highlight>
                  <a:srgbClr val="FFFFFF"/>
                </a:highlight>
                <a:latin typeface="Calibri"/>
                <a:ea typeface="Calibri"/>
                <a:cs typeface="Calibri"/>
                <a:sym typeface="Calibri"/>
              </a:rPr>
              <a:t>Go to the menu </a:t>
            </a:r>
            <a:r>
              <a:rPr b="1" i="0" lang="en-US" sz="1400" u="none" cap="none" strike="noStrike">
                <a:solidFill>
                  <a:srgbClr val="999999"/>
                </a:solidFill>
                <a:highlight>
                  <a:srgbClr val="FFFFFF"/>
                </a:highlight>
                <a:latin typeface="Calibri"/>
                <a:ea typeface="Calibri"/>
                <a:cs typeface="Calibri"/>
                <a:sym typeface="Calibri"/>
              </a:rPr>
              <a:t>Admin Center</a:t>
            </a:r>
            <a:r>
              <a:rPr b="0" i="0" lang="en-US" sz="1400" u="none" cap="none" strike="noStrike">
                <a:solidFill>
                  <a:srgbClr val="999999"/>
                </a:solidFill>
                <a:highlight>
                  <a:srgbClr val="FFFFFF"/>
                </a:highlight>
                <a:latin typeface="Calibri"/>
                <a:ea typeface="Calibri"/>
                <a:cs typeface="Calibri"/>
                <a:sym typeface="Calibri"/>
              </a:rPr>
              <a:t>&gt; redirect to </a:t>
            </a:r>
            <a:r>
              <a:rPr b="1" i="0" lang="en-US" sz="1400" u="none" cap="none" strike="noStrike">
                <a:solidFill>
                  <a:srgbClr val="999999"/>
                </a:solidFill>
                <a:highlight>
                  <a:srgbClr val="FFFFFF"/>
                </a:highlight>
                <a:latin typeface="Calibri"/>
                <a:ea typeface="Calibri"/>
                <a:cs typeface="Calibri"/>
                <a:sym typeface="Calibri"/>
              </a:rPr>
              <a:t>Admin Center</a:t>
            </a:r>
            <a:r>
              <a:rPr b="0" i="0" lang="en-US" sz="1400" u="none" cap="none" strike="noStrike">
                <a:solidFill>
                  <a:srgbClr val="999999"/>
                </a:solidFill>
                <a:highlight>
                  <a:srgbClr val="FFFFFF"/>
                </a:highlight>
                <a:latin typeface="Calibri"/>
                <a:ea typeface="Calibri"/>
                <a:cs typeface="Calibri"/>
                <a:sym typeface="Calibri"/>
              </a:rPr>
              <a:t> page &gt; Choose menu </a:t>
            </a:r>
            <a:r>
              <a:rPr b="1" i="0" lang="en-US" sz="1400" u="none" cap="none" strike="noStrike">
                <a:solidFill>
                  <a:srgbClr val="999999"/>
                </a:solidFill>
                <a:highlight>
                  <a:srgbClr val="FFFFFF"/>
                </a:highlight>
                <a:latin typeface="Calibri"/>
                <a:ea typeface="Calibri"/>
                <a:cs typeface="Calibri"/>
                <a:sym typeface="Calibri"/>
              </a:rPr>
              <a:t>Apps and Integrations</a:t>
            </a:r>
            <a:r>
              <a:rPr b="0" i="0" lang="en-US" sz="1400" u="none" cap="none" strike="noStrike">
                <a:solidFill>
                  <a:srgbClr val="999999"/>
                </a:solidFill>
                <a:highlight>
                  <a:srgbClr val="FFFFFF"/>
                </a:highlight>
                <a:latin typeface="Calibri"/>
                <a:ea typeface="Calibri"/>
                <a:cs typeface="Calibri"/>
                <a:sym typeface="Calibri"/>
              </a:rPr>
              <a:t>.</a:t>
            </a:r>
            <a:endParaRPr b="0" i="0" sz="1400" u="none" cap="none" strike="noStrike">
              <a:solidFill>
                <a:srgbClr val="999999"/>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999999"/>
              </a:buClr>
              <a:buSzPts val="1400"/>
              <a:buFont typeface="Calibri"/>
              <a:buAutoNum type="alphaLcPeriod"/>
            </a:pPr>
            <a:r>
              <a:rPr b="0" i="0" lang="en-US" sz="1400" u="none" cap="none" strike="noStrike">
                <a:solidFill>
                  <a:srgbClr val="999999"/>
                </a:solidFill>
                <a:highlight>
                  <a:srgbClr val="FFFFFF"/>
                </a:highlight>
                <a:latin typeface="Calibri"/>
                <a:ea typeface="Calibri"/>
                <a:cs typeface="Calibri"/>
                <a:sym typeface="Calibri"/>
              </a:rPr>
              <a:t>In the Menu </a:t>
            </a:r>
            <a:r>
              <a:rPr b="1" i="0" lang="en-US" sz="1400" u="none" cap="none" strike="noStrike">
                <a:solidFill>
                  <a:srgbClr val="999999"/>
                </a:solidFill>
                <a:highlight>
                  <a:srgbClr val="FFFFFF"/>
                </a:highlight>
                <a:latin typeface="Calibri"/>
                <a:ea typeface="Calibri"/>
                <a:cs typeface="Calibri"/>
                <a:sym typeface="Calibri"/>
              </a:rPr>
              <a:t>Apps and Integration</a:t>
            </a:r>
            <a:r>
              <a:rPr b="0" i="0" lang="en-US" sz="1400" u="none" cap="none" strike="noStrike">
                <a:solidFill>
                  <a:srgbClr val="999999"/>
                </a:solidFill>
                <a:highlight>
                  <a:srgbClr val="FFFFFF"/>
                </a:highlight>
                <a:latin typeface="Calibri"/>
                <a:ea typeface="Calibri"/>
                <a:cs typeface="Calibri"/>
                <a:sym typeface="Calibri"/>
              </a:rPr>
              <a:t>, click </a:t>
            </a:r>
            <a:r>
              <a:rPr b="1" i="0" lang="en-US" sz="1400" u="none" cap="none" strike="noStrike">
                <a:solidFill>
                  <a:srgbClr val="999999"/>
                </a:solidFill>
                <a:highlight>
                  <a:srgbClr val="FFFFFF"/>
                </a:highlight>
                <a:latin typeface="Calibri"/>
                <a:ea typeface="Calibri"/>
                <a:cs typeface="Calibri"/>
                <a:sym typeface="Calibri"/>
              </a:rPr>
              <a:t>Upload private app</a:t>
            </a:r>
            <a:r>
              <a:rPr b="0" i="0" lang="en-US" sz="1400" u="none" cap="none" strike="noStrike">
                <a:solidFill>
                  <a:srgbClr val="999999"/>
                </a:solidFill>
                <a:highlight>
                  <a:srgbClr val="FFFFFF"/>
                </a:highlight>
                <a:latin typeface="Calibri"/>
                <a:ea typeface="Calibri"/>
                <a:cs typeface="Calibri"/>
                <a:sym typeface="Calibri"/>
              </a:rPr>
              <a:t> &gt; Enter the data and upload application</a:t>
            </a:r>
            <a:endParaRPr b="0" i="0" sz="1400" u="none" cap="none" strike="noStrike">
              <a:solidFill>
                <a:srgbClr val="999999"/>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808080"/>
              </a:buClr>
              <a:buSzPts val="1400"/>
              <a:buFont typeface="Calibri"/>
              <a:buAutoNum type="alphaLcPeriod"/>
            </a:pPr>
            <a:r>
              <a:rPr b="0" i="0" lang="en-US" sz="1400" u="none" cap="none" strike="noStrike">
                <a:solidFill>
                  <a:srgbClr val="999999"/>
                </a:solidFill>
                <a:highlight>
                  <a:srgbClr val="FFFFFF"/>
                </a:highlight>
                <a:latin typeface="Calibri"/>
                <a:ea typeface="Calibri"/>
                <a:cs typeface="Calibri"/>
                <a:sym typeface="Calibri"/>
              </a:rPr>
              <a:t>In App Name, add </a:t>
            </a:r>
            <a:r>
              <a:rPr b="1" i="0" lang="en-US" sz="1400" u="none" cap="none" strike="noStrike">
                <a:solidFill>
                  <a:srgbClr val="999999"/>
                </a:solidFill>
                <a:highlight>
                  <a:srgbClr val="FFFFFF"/>
                </a:highlight>
                <a:latin typeface="Calibri"/>
                <a:ea typeface="Calibri"/>
                <a:cs typeface="Calibri"/>
                <a:sym typeface="Calibri"/>
              </a:rPr>
              <a:t>CTI Test *custom* </a:t>
            </a:r>
            <a:r>
              <a:rPr b="0" i="0" lang="en-US" sz="1400" u="none" cap="none" strike="noStrike">
                <a:solidFill>
                  <a:srgbClr val="999999"/>
                </a:solidFill>
                <a:highlight>
                  <a:srgbClr val="FFFFFF"/>
                </a:highlight>
                <a:latin typeface="Calibri"/>
                <a:ea typeface="Calibri"/>
                <a:cs typeface="Calibri"/>
                <a:sym typeface="Calibri"/>
              </a:rPr>
              <a:t>and in File App, add the following link: </a:t>
            </a:r>
            <a:r>
              <a:rPr b="0" i="0" lang="en-US" sz="1200" u="sng" cap="none" strike="noStrike">
                <a:solidFill>
                  <a:schemeClr val="accent1"/>
                </a:solidFill>
                <a:highlight>
                  <a:schemeClr val="lt1"/>
                </a:highlight>
                <a:latin typeface="Calibri"/>
                <a:ea typeface="Calibri"/>
                <a:cs typeface="Calibri"/>
                <a:sym typeface="Calibri"/>
                <a:hlinkClick r:id="rId3">
                  <a:extLst>
                    <a:ext uri="{A12FA001-AC4F-418D-AE19-62706E023703}">
                      <ahyp:hlinkClr val="tx"/>
                    </a:ext>
                  </a:extLst>
                </a:hlinkClick>
              </a:rPr>
              <a:t>https://openapi.extensionapps.com/assets/download/zendesk/Dev/V1/Dev-Zendesk_V1_2_6.zip</a:t>
            </a:r>
            <a:endParaRPr b="0" i="0" sz="1400" u="none" cap="none" strike="noStrike">
              <a:solidFill>
                <a:schemeClr val="accent1"/>
              </a:solidFill>
              <a:highlight>
                <a:schemeClr val="lt1"/>
              </a:highlight>
              <a:latin typeface="Calibri"/>
              <a:ea typeface="Calibri"/>
              <a:cs typeface="Calibri"/>
              <a:sym typeface="Calibri"/>
            </a:endParaRPr>
          </a:p>
          <a:p>
            <a:pPr indent="-317500" lvl="1" marL="914400" marR="0" rtl="0" algn="l">
              <a:lnSpc>
                <a:spcPct val="150000"/>
              </a:lnSpc>
              <a:spcBef>
                <a:spcPts val="0"/>
              </a:spcBef>
              <a:spcAft>
                <a:spcPts val="0"/>
              </a:spcAft>
              <a:buClr>
                <a:srgbClr val="999999"/>
              </a:buClr>
              <a:buSzPts val="1400"/>
              <a:buFont typeface="Calibri"/>
              <a:buAutoNum type="alphaLcPeriod"/>
            </a:pPr>
            <a:r>
              <a:rPr b="0" i="0" lang="en-US" sz="1400" u="none" cap="none" strike="noStrike">
                <a:solidFill>
                  <a:srgbClr val="999999"/>
                </a:solidFill>
                <a:highlight>
                  <a:srgbClr val="FFFFFF"/>
                </a:highlight>
                <a:latin typeface="Calibri"/>
                <a:ea typeface="Calibri"/>
                <a:cs typeface="Calibri"/>
                <a:sym typeface="Calibri"/>
              </a:rPr>
              <a:t>Directly click Install without checklist</a:t>
            </a:r>
            <a:endParaRPr b="0" i="0" sz="1400" u="none" cap="none" strike="noStrike">
              <a:solidFill>
                <a:srgbClr val="999999"/>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1A1A1A"/>
              </a:buClr>
              <a:buSzPts val="1400"/>
              <a:buFont typeface="Calibri"/>
              <a:buAutoNum type="alphaLcPeriod"/>
            </a:pPr>
            <a:r>
              <a:rPr b="0" i="0" lang="en-US" sz="1400" u="none" cap="none" strike="noStrike">
                <a:solidFill>
                  <a:srgbClr val="1A1A1A"/>
                </a:solidFill>
                <a:highlight>
                  <a:srgbClr val="FFFFFF"/>
                </a:highlight>
                <a:latin typeface="Calibri"/>
                <a:ea typeface="Calibri"/>
                <a:cs typeface="Calibri"/>
                <a:sym typeface="Calibri"/>
              </a:rPr>
              <a:t>On the apps image, go to Settings and Enable app </a:t>
            </a:r>
            <a:endParaRPr b="0" i="0" sz="1400" u="none" cap="none" strike="noStrike">
              <a:solidFill>
                <a:srgbClr val="1A1A1A"/>
              </a:solidFill>
              <a:highlight>
                <a:srgbClr val="FFFFFF"/>
              </a:highlight>
              <a:latin typeface="Calibri"/>
              <a:ea typeface="Calibri"/>
              <a:cs typeface="Calibri"/>
              <a:sym typeface="Calibri"/>
            </a:endParaRPr>
          </a:p>
          <a:p>
            <a:pPr indent="-317500" lvl="1" marL="914400" marR="0" rtl="0" algn="l">
              <a:lnSpc>
                <a:spcPct val="150000"/>
              </a:lnSpc>
              <a:spcBef>
                <a:spcPts val="0"/>
              </a:spcBef>
              <a:spcAft>
                <a:spcPts val="0"/>
              </a:spcAft>
              <a:buClr>
                <a:srgbClr val="1A1A1A"/>
              </a:buClr>
              <a:buSzPts val="1400"/>
              <a:buFont typeface="Calibri"/>
              <a:buAutoNum type="alphaLcPeriod"/>
            </a:pPr>
            <a:r>
              <a:rPr b="0" i="0" lang="en-US" sz="1400" u="none" cap="none" strike="noStrike">
                <a:solidFill>
                  <a:srgbClr val="1A1A1A"/>
                </a:solidFill>
                <a:highlight>
                  <a:srgbClr val="FFFFFF"/>
                </a:highlight>
                <a:latin typeface="Calibri"/>
                <a:ea typeface="Calibri"/>
                <a:cs typeface="Calibri"/>
                <a:sym typeface="Calibri"/>
              </a:rPr>
              <a:t>Go back to Zendesk Portal &gt; Enable "Allow" and register users by Request at Gitlab</a:t>
            </a:r>
            <a:endParaRPr b="0" i="0" sz="14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Get API Key Application Account</a:t>
            </a:r>
            <a:endParaRPr b="0" i="0" sz="1700" u="none" cap="none" strike="noStrike">
              <a:solidFill>
                <a:srgbClr val="999999"/>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Add Users</a:t>
            </a:r>
            <a:endParaRPr b="0" i="0" sz="1700" u="none" cap="none" strike="noStrike">
              <a:solidFill>
                <a:srgbClr val="999999"/>
              </a:solidFill>
              <a:highlight>
                <a:srgbClr val="FFFFFF"/>
              </a:highlight>
              <a:latin typeface="Calibri"/>
              <a:ea typeface="Calibri"/>
              <a:cs typeface="Calibri"/>
              <a:sym typeface="Calibri"/>
            </a:endParaRPr>
          </a:p>
        </p:txBody>
      </p:sp>
      <p:sp>
        <p:nvSpPr>
          <p:cNvPr id="2725" name="Google Shape;2725;p122"/>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solidFill>
                  <a:schemeClr val="dk1"/>
                </a:solidFill>
              </a:rPr>
              <a:t>&lt;</a:t>
            </a:r>
            <a:r>
              <a:rPr lang="en-US"/>
              <a:t>Create a New Customer Application in Zendesk Portal&gt;</a:t>
            </a:r>
            <a:endParaRPr/>
          </a:p>
        </p:txBody>
      </p:sp>
      <p:grpSp>
        <p:nvGrpSpPr>
          <p:cNvPr id="2726" name="Google Shape;2726;p122"/>
          <p:cNvGrpSpPr/>
          <p:nvPr/>
        </p:nvGrpSpPr>
        <p:grpSpPr>
          <a:xfrm>
            <a:off x="6124597" y="900825"/>
            <a:ext cx="5764552" cy="5181700"/>
            <a:chOff x="6124597" y="900825"/>
            <a:chExt cx="5764552" cy="5181700"/>
          </a:xfrm>
        </p:grpSpPr>
        <p:pic>
          <p:nvPicPr>
            <p:cNvPr id="2727" name="Google Shape;2727;p122"/>
            <p:cNvPicPr preferRelativeResize="0"/>
            <p:nvPr/>
          </p:nvPicPr>
          <p:blipFill rotWithShape="1">
            <a:blip r:embed="rId4">
              <a:alphaModFix/>
            </a:blip>
            <a:srcRect b="0" l="0" r="0" t="0"/>
            <a:stretch/>
          </p:blipFill>
          <p:spPr>
            <a:xfrm>
              <a:off x="6124597" y="900825"/>
              <a:ext cx="5764552" cy="2685225"/>
            </a:xfrm>
            <a:prstGeom prst="rect">
              <a:avLst/>
            </a:prstGeom>
            <a:noFill/>
            <a:ln cap="flat" cmpd="sng" w="9525">
              <a:solidFill>
                <a:srgbClr val="808080"/>
              </a:solidFill>
              <a:prstDash val="solid"/>
              <a:round/>
              <a:headEnd len="sm" w="sm" type="none"/>
              <a:tailEnd len="sm" w="sm" type="none"/>
            </a:ln>
          </p:spPr>
        </p:pic>
        <p:pic>
          <p:nvPicPr>
            <p:cNvPr id="2728" name="Google Shape;2728;p122"/>
            <p:cNvPicPr preferRelativeResize="0"/>
            <p:nvPr/>
          </p:nvPicPr>
          <p:blipFill rotWithShape="1">
            <a:blip r:embed="rId5">
              <a:alphaModFix/>
            </a:blip>
            <a:srcRect b="0" l="0" r="0" t="0"/>
            <a:stretch/>
          </p:blipFill>
          <p:spPr>
            <a:xfrm>
              <a:off x="6124600" y="3973767"/>
              <a:ext cx="5764549" cy="2108758"/>
            </a:xfrm>
            <a:prstGeom prst="rect">
              <a:avLst/>
            </a:prstGeom>
            <a:noFill/>
            <a:ln cap="flat" cmpd="sng" w="9525">
              <a:solidFill>
                <a:srgbClr val="808080"/>
              </a:solidFill>
              <a:prstDash val="solid"/>
              <a:round/>
              <a:headEnd len="sm" w="sm" type="none"/>
              <a:tailEnd len="sm" w="sm" type="none"/>
            </a:ln>
          </p:spPr>
        </p:pic>
        <p:sp>
          <p:nvSpPr>
            <p:cNvPr id="2729" name="Google Shape;2729;p122"/>
            <p:cNvSpPr/>
            <p:nvPr/>
          </p:nvSpPr>
          <p:spPr>
            <a:xfrm>
              <a:off x="7538575" y="1361125"/>
              <a:ext cx="680400" cy="1134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p122"/>
            <p:cNvSpPr/>
            <p:nvPr/>
          </p:nvSpPr>
          <p:spPr>
            <a:xfrm>
              <a:off x="6613700" y="3973775"/>
              <a:ext cx="1483200" cy="58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5" name="Shape 2735"/>
        <p:cNvGrpSpPr/>
        <p:nvPr/>
      </p:nvGrpSpPr>
      <p:grpSpPr>
        <a:xfrm>
          <a:off x="0" y="0"/>
          <a:ext cx="0" cy="0"/>
          <a:chOff x="0" y="0"/>
          <a:chExt cx="0" cy="0"/>
        </a:xfrm>
      </p:grpSpPr>
      <p:sp>
        <p:nvSpPr>
          <p:cNvPr id="2736" name="Google Shape;2736;p123"/>
          <p:cNvSpPr txBox="1"/>
          <p:nvPr/>
        </p:nvSpPr>
        <p:spPr>
          <a:xfrm>
            <a:off x="302850" y="863650"/>
            <a:ext cx="51765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For CTI Integration under Zendesk Portal, you'll have to follow the following steps:</a:t>
            </a:r>
            <a:endParaRPr b="0"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80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Install App</a:t>
            </a:r>
            <a:endParaRPr b="0" i="0" sz="1400" u="none" cap="none" strike="noStrike">
              <a:solidFill>
                <a:srgbClr val="999999"/>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1A1A1A"/>
              </a:buClr>
              <a:buSzPts val="1700"/>
              <a:buFont typeface="Calibri"/>
              <a:buAutoNum type="arabicPeriod"/>
            </a:pPr>
            <a:r>
              <a:rPr b="0" i="0" lang="en-US" sz="1700" u="none" cap="none" strike="noStrike">
                <a:solidFill>
                  <a:srgbClr val="1A1A1A"/>
                </a:solidFill>
                <a:highlight>
                  <a:srgbClr val="FFFFFF"/>
                </a:highlight>
                <a:latin typeface="Calibri"/>
                <a:ea typeface="Calibri"/>
                <a:cs typeface="Calibri"/>
                <a:sym typeface="Calibri"/>
              </a:rPr>
              <a:t>Get API Key Application Account</a:t>
            </a:r>
            <a:endParaRPr b="0"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50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Go to the menu </a:t>
            </a:r>
            <a:r>
              <a:rPr b="1" i="0" lang="en-US" sz="1700" u="none" cap="none" strike="noStrike">
                <a:solidFill>
                  <a:srgbClr val="1A1A1A"/>
                </a:solidFill>
                <a:highlight>
                  <a:srgbClr val="FFFFFF"/>
                </a:highlight>
                <a:latin typeface="Calibri"/>
                <a:ea typeface="Calibri"/>
                <a:cs typeface="Calibri"/>
                <a:sym typeface="Calibri"/>
              </a:rPr>
              <a:t>Zendesk API </a:t>
            </a:r>
            <a:r>
              <a:rPr b="0" i="0" lang="en-US" sz="1700" u="none" cap="none" strike="noStrike">
                <a:solidFill>
                  <a:srgbClr val="1A1A1A"/>
                </a:solidFill>
                <a:highlight>
                  <a:srgbClr val="FFFFFF"/>
                </a:highlight>
                <a:latin typeface="Calibri"/>
                <a:ea typeface="Calibri"/>
                <a:cs typeface="Calibri"/>
                <a:sym typeface="Calibri"/>
              </a:rPr>
              <a:t>&gt; click </a:t>
            </a:r>
            <a:r>
              <a:rPr b="1" i="0" lang="en-US" sz="1700" u="none" cap="none" strike="noStrike">
                <a:solidFill>
                  <a:srgbClr val="1A1A1A"/>
                </a:solidFill>
                <a:highlight>
                  <a:srgbClr val="FFFFFF"/>
                </a:highlight>
                <a:latin typeface="Calibri"/>
                <a:ea typeface="Calibri"/>
                <a:cs typeface="Calibri"/>
                <a:sym typeface="Calibri"/>
              </a:rPr>
              <a:t>Get Started</a:t>
            </a:r>
            <a:endParaRPr b="1"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50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Go to menu </a:t>
            </a:r>
            <a:r>
              <a:rPr b="1" i="0" lang="en-US" sz="1700" u="none" cap="none" strike="noStrike">
                <a:solidFill>
                  <a:srgbClr val="1A1A1A"/>
                </a:solidFill>
                <a:highlight>
                  <a:srgbClr val="FFFFFF"/>
                </a:highlight>
                <a:latin typeface="Calibri"/>
                <a:ea typeface="Calibri"/>
                <a:cs typeface="Calibri"/>
                <a:sym typeface="Calibri"/>
              </a:rPr>
              <a:t>Settings</a:t>
            </a:r>
            <a:r>
              <a:rPr b="0" i="0" lang="en-US" sz="1700" u="none" cap="none" strike="noStrike">
                <a:solidFill>
                  <a:srgbClr val="1A1A1A"/>
                </a:solidFill>
                <a:highlight>
                  <a:srgbClr val="FFFFFF"/>
                </a:highlight>
                <a:latin typeface="Calibri"/>
                <a:ea typeface="Calibri"/>
                <a:cs typeface="Calibri"/>
                <a:sym typeface="Calibri"/>
              </a:rPr>
              <a:t> &gt; Enable </a:t>
            </a:r>
            <a:r>
              <a:rPr b="1" i="0" lang="en-US" sz="1700" u="none" cap="none" strike="noStrike">
                <a:solidFill>
                  <a:srgbClr val="1A1A1A"/>
                </a:solidFill>
                <a:highlight>
                  <a:srgbClr val="FFFFFF"/>
                </a:highlight>
                <a:latin typeface="Calibri"/>
                <a:ea typeface="Calibri"/>
                <a:cs typeface="Calibri"/>
                <a:sym typeface="Calibri"/>
              </a:rPr>
              <a:t>Password Access </a:t>
            </a:r>
            <a:r>
              <a:rPr b="0" i="0" lang="en-US" sz="1700" u="none" cap="none" strike="noStrike">
                <a:solidFill>
                  <a:srgbClr val="1A1A1A"/>
                </a:solidFill>
                <a:highlight>
                  <a:srgbClr val="FFFFFF"/>
                </a:highlight>
                <a:latin typeface="Calibri"/>
                <a:ea typeface="Calibri"/>
                <a:cs typeface="Calibri"/>
                <a:sym typeface="Calibri"/>
              </a:rPr>
              <a:t>&gt; Disabled </a:t>
            </a:r>
            <a:r>
              <a:rPr b="1" i="0" lang="en-US" sz="1700" u="none" cap="none" strike="noStrike">
                <a:solidFill>
                  <a:srgbClr val="1A1A1A"/>
                </a:solidFill>
                <a:highlight>
                  <a:srgbClr val="FFFFFF"/>
                </a:highlight>
                <a:latin typeface="Calibri"/>
                <a:ea typeface="Calibri"/>
                <a:cs typeface="Calibri"/>
                <a:sym typeface="Calibri"/>
              </a:rPr>
              <a:t>Token Access</a:t>
            </a:r>
            <a:r>
              <a:rPr b="0" i="0" lang="en-US" sz="1700" u="none" cap="none" strike="noStrike">
                <a:solidFill>
                  <a:srgbClr val="1A1A1A"/>
                </a:solidFill>
                <a:highlight>
                  <a:srgbClr val="FFFFFF"/>
                </a:highlight>
                <a:latin typeface="Calibri"/>
                <a:ea typeface="Calibri"/>
                <a:cs typeface="Calibri"/>
                <a:sym typeface="Calibri"/>
              </a:rPr>
              <a:t> &gt; Click </a:t>
            </a:r>
            <a:r>
              <a:rPr b="1" i="0" lang="en-US" sz="1700" u="none" cap="none" strike="noStrike">
                <a:solidFill>
                  <a:srgbClr val="1A1A1A"/>
                </a:solidFill>
                <a:highlight>
                  <a:srgbClr val="FFFFFF"/>
                </a:highlight>
                <a:latin typeface="Calibri"/>
                <a:ea typeface="Calibri"/>
                <a:cs typeface="Calibri"/>
                <a:sym typeface="Calibri"/>
              </a:rPr>
              <a:t>Save</a:t>
            </a:r>
            <a:endParaRPr b="1"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Add Users</a:t>
            </a:r>
            <a:endParaRPr b="0" i="0" sz="1700" u="none" cap="none" strike="noStrike">
              <a:solidFill>
                <a:srgbClr val="999999"/>
              </a:solidFill>
              <a:highlight>
                <a:srgbClr val="FFFFFF"/>
              </a:highlight>
              <a:latin typeface="Calibri"/>
              <a:ea typeface="Calibri"/>
              <a:cs typeface="Calibri"/>
              <a:sym typeface="Calibri"/>
            </a:endParaRPr>
          </a:p>
        </p:txBody>
      </p:sp>
      <p:sp>
        <p:nvSpPr>
          <p:cNvPr id="2737" name="Google Shape;2737;p123"/>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t>&lt;Create a New Customer Application in Zendesk Portal&gt;</a:t>
            </a:r>
            <a:endParaRPr/>
          </a:p>
        </p:txBody>
      </p:sp>
      <p:grpSp>
        <p:nvGrpSpPr>
          <p:cNvPr id="2738" name="Google Shape;2738;p123"/>
          <p:cNvGrpSpPr/>
          <p:nvPr/>
        </p:nvGrpSpPr>
        <p:grpSpPr>
          <a:xfrm>
            <a:off x="5631750" y="900825"/>
            <a:ext cx="6257413" cy="5804775"/>
            <a:chOff x="5631750" y="900825"/>
            <a:chExt cx="6257413" cy="5804775"/>
          </a:xfrm>
        </p:grpSpPr>
        <p:pic>
          <p:nvPicPr>
            <p:cNvPr id="2739" name="Google Shape;2739;p123"/>
            <p:cNvPicPr preferRelativeResize="0"/>
            <p:nvPr/>
          </p:nvPicPr>
          <p:blipFill rotWithShape="1">
            <a:blip r:embed="rId3">
              <a:alphaModFix/>
            </a:blip>
            <a:srcRect b="0" l="0" r="0" t="0"/>
            <a:stretch/>
          </p:blipFill>
          <p:spPr>
            <a:xfrm>
              <a:off x="5631750" y="900825"/>
              <a:ext cx="6257413" cy="2813333"/>
            </a:xfrm>
            <a:prstGeom prst="rect">
              <a:avLst/>
            </a:prstGeom>
            <a:noFill/>
            <a:ln cap="flat" cmpd="sng" w="9525">
              <a:solidFill>
                <a:srgbClr val="808080"/>
              </a:solidFill>
              <a:prstDash val="solid"/>
              <a:round/>
              <a:headEnd len="sm" w="sm" type="none"/>
              <a:tailEnd len="sm" w="sm" type="none"/>
            </a:ln>
          </p:spPr>
        </p:pic>
        <p:sp>
          <p:nvSpPr>
            <p:cNvPr id="2740" name="Google Shape;2740;p123"/>
            <p:cNvSpPr/>
            <p:nvPr/>
          </p:nvSpPr>
          <p:spPr>
            <a:xfrm>
              <a:off x="5810975" y="3099775"/>
              <a:ext cx="645600" cy="122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123"/>
            <p:cNvSpPr/>
            <p:nvPr/>
          </p:nvSpPr>
          <p:spPr>
            <a:xfrm>
              <a:off x="8945650" y="3309175"/>
              <a:ext cx="523500" cy="27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2" name="Google Shape;2742;p123"/>
            <p:cNvPicPr preferRelativeResize="0"/>
            <p:nvPr/>
          </p:nvPicPr>
          <p:blipFill rotWithShape="1">
            <a:blip r:embed="rId4">
              <a:alphaModFix/>
            </a:blip>
            <a:srcRect b="0" l="0" r="0" t="0"/>
            <a:stretch/>
          </p:blipFill>
          <p:spPr>
            <a:xfrm>
              <a:off x="5631750" y="3934200"/>
              <a:ext cx="6257400" cy="2771400"/>
            </a:xfrm>
            <a:prstGeom prst="rect">
              <a:avLst/>
            </a:prstGeom>
            <a:noFill/>
            <a:ln cap="flat" cmpd="sng" w="9525">
              <a:solidFill>
                <a:srgbClr val="808080"/>
              </a:solidFill>
              <a:prstDash val="solid"/>
              <a:round/>
              <a:headEnd len="sm" w="sm" type="none"/>
              <a:tailEnd len="sm" w="sm" type="none"/>
            </a:ln>
          </p:spPr>
        </p:pic>
        <p:sp>
          <p:nvSpPr>
            <p:cNvPr id="2743" name="Google Shape;2743;p123"/>
            <p:cNvSpPr/>
            <p:nvPr/>
          </p:nvSpPr>
          <p:spPr>
            <a:xfrm>
              <a:off x="6735850" y="4188100"/>
              <a:ext cx="5060700" cy="27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p123"/>
            <p:cNvSpPr/>
            <p:nvPr/>
          </p:nvSpPr>
          <p:spPr>
            <a:xfrm>
              <a:off x="11203150" y="6386850"/>
              <a:ext cx="436200" cy="279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2"/>
          <p:cNvSpPr txBox="1"/>
          <p:nvPr/>
        </p:nvSpPr>
        <p:spPr>
          <a:xfrm>
            <a:off x="165624" y="2502174"/>
            <a:ext cx="4578300" cy="3263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Click </a:t>
            </a:r>
            <a:r>
              <a:rPr b="1" i="0" lang="en-US" sz="1600" u="none" cap="none" strike="noStrike">
                <a:solidFill>
                  <a:schemeClr val="dk1"/>
                </a:solidFill>
                <a:latin typeface="Calibri"/>
                <a:ea typeface="Calibri"/>
                <a:cs typeface="Calibri"/>
                <a:sym typeface="Calibri"/>
              </a:rPr>
              <a:t>Bulk Assignment</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Download sample file </a:t>
            </a:r>
            <a:r>
              <a:rPr b="0" i="0" lang="en-US" sz="1600" u="none" cap="none" strike="noStrike">
                <a:solidFill>
                  <a:schemeClr val="dk1"/>
                </a:solidFill>
                <a:latin typeface="Calibri"/>
                <a:ea typeface="Calibri"/>
                <a:cs typeface="Calibri"/>
                <a:sym typeface="Calibri"/>
              </a:rPr>
              <a:t>&gt; Fill in the required information properly:</a:t>
            </a:r>
            <a:endParaRPr b="0" i="0" sz="1600" u="none" cap="none" strike="noStrike">
              <a:solidFill>
                <a:schemeClr val="dk1"/>
              </a:solidFill>
              <a:latin typeface="Calibri"/>
              <a:ea typeface="Calibri"/>
              <a:cs typeface="Calibri"/>
              <a:sym typeface="Calibri"/>
            </a:endParaRPr>
          </a:p>
          <a:p>
            <a:pPr indent="-273050" lvl="0" marL="457200" marR="0" rtl="0" algn="just">
              <a:lnSpc>
                <a:spcPct val="115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Ext key:</a:t>
            </a:r>
            <a:r>
              <a:rPr b="0" i="0" lang="en-US" sz="1600" u="none" cap="none" strike="noStrike">
                <a:solidFill>
                  <a:schemeClr val="dk1"/>
                </a:solidFill>
                <a:latin typeface="Calibri"/>
                <a:ea typeface="Calibri"/>
                <a:cs typeface="Calibri"/>
                <a:sym typeface="Calibri"/>
              </a:rPr>
              <a:t> the key of the extension.</a:t>
            </a:r>
            <a:endParaRPr b="0" i="0" sz="1600" u="none" cap="none" strike="noStrike">
              <a:solidFill>
                <a:schemeClr val="dk1"/>
              </a:solidFill>
              <a:latin typeface="Calibri"/>
              <a:ea typeface="Calibri"/>
              <a:cs typeface="Calibri"/>
              <a:sym typeface="Calibri"/>
            </a:endParaRPr>
          </a:p>
          <a:p>
            <a:pPr indent="-273050" lvl="0" marL="457200" marR="0" rtl="0" algn="just">
              <a:lnSpc>
                <a:spcPct val="115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Number:</a:t>
            </a:r>
            <a:r>
              <a:rPr b="0" i="0" lang="en-US" sz="1600" u="none" cap="none" strike="noStrike">
                <a:solidFill>
                  <a:schemeClr val="dk1"/>
                </a:solidFill>
                <a:latin typeface="Calibri"/>
                <a:ea typeface="Calibri"/>
                <a:cs typeface="Calibri"/>
                <a:sym typeface="Calibri"/>
              </a:rPr>
              <a:t> the number (DID) assigned to the extension.</a:t>
            </a:r>
            <a:endParaRPr b="0" i="0" sz="1600" u="none" cap="none" strike="noStrike">
              <a:solidFill>
                <a:schemeClr val="dk1"/>
              </a:solidFill>
              <a:latin typeface="Calibri"/>
              <a:ea typeface="Calibri"/>
              <a:cs typeface="Calibri"/>
              <a:sym typeface="Calibri"/>
            </a:endParaRPr>
          </a:p>
          <a:p>
            <a:pPr indent="-273050" lvl="0" marL="457200" marR="0" rtl="0" algn="just">
              <a:lnSpc>
                <a:spcPct val="115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User: </a:t>
            </a:r>
            <a:r>
              <a:rPr b="0" i="0" lang="en-US" sz="1600" u="none" cap="none" strike="noStrike">
                <a:solidFill>
                  <a:schemeClr val="dk1"/>
                </a:solidFill>
                <a:latin typeface="Calibri"/>
                <a:ea typeface="Calibri"/>
                <a:cs typeface="Calibri"/>
                <a:sym typeface="Calibri"/>
              </a:rPr>
              <a:t>the user to assign the extension and add-ons to.</a:t>
            </a:r>
            <a:endParaRPr b="0" i="0" sz="1600" u="none" cap="none" strike="noStrike">
              <a:solidFill>
                <a:schemeClr val="dk1"/>
              </a:solidFill>
              <a:latin typeface="Calibri"/>
              <a:ea typeface="Calibri"/>
              <a:cs typeface="Calibri"/>
              <a:sym typeface="Calibri"/>
            </a:endParaRPr>
          </a:p>
          <a:p>
            <a:pPr indent="-273050" lvl="0" marL="457200" marR="0" rtl="0" algn="just">
              <a:lnSpc>
                <a:spcPct val="115000"/>
              </a:lnSpc>
              <a:spcBef>
                <a:spcPts val="0"/>
              </a:spcBef>
              <a:spcAft>
                <a:spcPts val="0"/>
              </a:spcAft>
              <a:buClr>
                <a:schemeClr val="dk1"/>
              </a:buClr>
              <a:buSzPts val="1600"/>
              <a:buFont typeface="Calibri"/>
              <a:buChar char="●"/>
            </a:pPr>
            <a:r>
              <a:rPr b="0" i="1" lang="en-US" sz="1600" u="none" cap="none" strike="noStrike">
                <a:solidFill>
                  <a:schemeClr val="dk1"/>
                </a:solidFill>
                <a:latin typeface="Calibri"/>
                <a:ea typeface="Calibri"/>
                <a:cs typeface="Calibri"/>
                <a:sym typeface="Calibri"/>
              </a:rPr>
              <a:t>Addon license:</a:t>
            </a:r>
            <a:r>
              <a:rPr b="0" i="0" lang="en-US" sz="1600" u="none" cap="none" strike="noStrike">
                <a:solidFill>
                  <a:schemeClr val="dk1"/>
                </a:solidFill>
                <a:latin typeface="Calibri"/>
                <a:ea typeface="Calibri"/>
                <a:cs typeface="Calibri"/>
                <a:sym typeface="Calibri"/>
              </a:rPr>
              <a:t> the features that a user can use. Insert more columns if the user is assigned to more than 2 features. Use the</a:t>
            </a:r>
            <a:r>
              <a:rPr b="1" i="0" lang="en-US" sz="1600" u="none" cap="none" strike="noStrike">
                <a:solidFill>
                  <a:schemeClr val="accent3"/>
                </a:solidFill>
                <a:latin typeface="Calibri"/>
                <a:ea typeface="Calibri"/>
                <a:cs typeface="Calibri"/>
                <a:sym typeface="Calibri"/>
              </a:rPr>
              <a:t> </a:t>
            </a:r>
            <a:r>
              <a:rPr b="1" i="0" lang="en-US" sz="1600" u="none" cap="none" strike="noStrike">
                <a:solidFill>
                  <a:schemeClr val="dk1"/>
                </a:solidFill>
                <a:latin typeface="Calibri"/>
                <a:ea typeface="Calibri"/>
                <a:cs typeface="Calibri"/>
                <a:sym typeface="Calibri"/>
              </a:rPr>
              <a:t>LICENSE CODES</a:t>
            </a:r>
            <a:r>
              <a:rPr b="0" i="0" lang="en-US" sz="1600" u="none" cap="none" strike="noStrike">
                <a:solidFill>
                  <a:schemeClr val="dk1"/>
                </a:solidFill>
                <a:latin typeface="Calibri"/>
                <a:ea typeface="Calibri"/>
                <a:cs typeface="Calibri"/>
                <a:sym typeface="Calibri"/>
              </a:rPr>
              <a:t> in </a:t>
            </a:r>
            <a:r>
              <a:rPr b="1" i="0" lang="en-US" sz="1600" u="sng" cap="none" strike="noStrike">
                <a:solidFill>
                  <a:srgbClr val="19B6C8"/>
                </a:solidFill>
                <a:latin typeface="Calibri"/>
                <a:ea typeface="Calibri"/>
                <a:cs typeface="Calibri"/>
                <a:sym typeface="Calibri"/>
                <a:hlinkClick action="ppaction://hlinkshowjump?jump=nextslide">
                  <a:extLst>
                    <a:ext uri="{A12FA001-AC4F-418D-AE19-62706E023703}">
                      <ahyp:hlinkClr val="tx"/>
                    </a:ext>
                  </a:extLst>
                </a:hlinkClick>
              </a:rPr>
              <a:t>the next slide</a:t>
            </a:r>
            <a:r>
              <a:rPr b="1" i="0" lang="en-US" sz="1600" u="none" cap="none" strike="noStrike">
                <a:solidFill>
                  <a:schemeClr val="dk1"/>
                </a:solidFill>
                <a:latin typeface="Calibri"/>
                <a:ea typeface="Calibri"/>
                <a:cs typeface="Calibri"/>
                <a:sym typeface="Calibri"/>
              </a:rPr>
              <a:t> </a:t>
            </a:r>
            <a:r>
              <a:rPr b="0" i="0" lang="en-US" sz="1600" u="none" cap="none" strike="noStrike">
                <a:solidFill>
                  <a:schemeClr val="dk1"/>
                </a:solidFill>
                <a:latin typeface="Calibri"/>
                <a:ea typeface="Calibri"/>
                <a:cs typeface="Calibri"/>
                <a:sym typeface="Calibri"/>
              </a:rPr>
              <a:t>for the Addon License column.</a:t>
            </a:r>
            <a:endParaRPr b="0" i="1" sz="1800" u="none" cap="none" strike="noStrike">
              <a:solidFill>
                <a:schemeClr val="dk1"/>
              </a:solidFill>
              <a:latin typeface="Calibri"/>
              <a:ea typeface="Calibri"/>
              <a:cs typeface="Calibri"/>
              <a:sym typeface="Calibri"/>
            </a:endParaRPr>
          </a:p>
        </p:txBody>
      </p:sp>
      <p:grpSp>
        <p:nvGrpSpPr>
          <p:cNvPr id="1240" name="Google Shape;1240;p12"/>
          <p:cNvGrpSpPr/>
          <p:nvPr/>
        </p:nvGrpSpPr>
        <p:grpSpPr>
          <a:xfrm>
            <a:off x="4936849" y="1547699"/>
            <a:ext cx="7089526" cy="4323150"/>
            <a:chOff x="4855575" y="1910424"/>
            <a:chExt cx="7089526" cy="4323150"/>
          </a:xfrm>
        </p:grpSpPr>
        <p:pic>
          <p:nvPicPr>
            <p:cNvPr id="1241" name="Google Shape;1241;p12"/>
            <p:cNvPicPr preferRelativeResize="0"/>
            <p:nvPr/>
          </p:nvPicPr>
          <p:blipFill rotWithShape="1">
            <a:blip r:embed="rId3">
              <a:alphaModFix/>
            </a:blip>
            <a:srcRect b="15009" l="0" r="0" t="15010"/>
            <a:stretch/>
          </p:blipFill>
          <p:spPr>
            <a:xfrm>
              <a:off x="4855582" y="1910424"/>
              <a:ext cx="7089518" cy="2895050"/>
            </a:xfrm>
            <a:prstGeom prst="rect">
              <a:avLst/>
            </a:prstGeom>
            <a:noFill/>
            <a:ln cap="flat" cmpd="sng" w="9525">
              <a:solidFill>
                <a:srgbClr val="808080"/>
              </a:solidFill>
              <a:prstDash val="solid"/>
              <a:round/>
              <a:headEnd len="sm" w="sm" type="none"/>
              <a:tailEnd len="sm" w="sm" type="none"/>
            </a:ln>
          </p:spPr>
        </p:pic>
        <p:pic>
          <p:nvPicPr>
            <p:cNvPr id="1242" name="Google Shape;1242;p12"/>
            <p:cNvPicPr preferRelativeResize="0"/>
            <p:nvPr/>
          </p:nvPicPr>
          <p:blipFill rotWithShape="1">
            <a:blip r:embed="rId4">
              <a:alphaModFix/>
            </a:blip>
            <a:srcRect b="0" l="0" r="5907" t="0"/>
            <a:stretch/>
          </p:blipFill>
          <p:spPr>
            <a:xfrm>
              <a:off x="4855575" y="4984600"/>
              <a:ext cx="7089526" cy="1248974"/>
            </a:xfrm>
            <a:prstGeom prst="rect">
              <a:avLst/>
            </a:prstGeom>
            <a:noFill/>
            <a:ln cap="flat" cmpd="sng" w="9525">
              <a:solidFill>
                <a:srgbClr val="808080"/>
              </a:solidFill>
              <a:prstDash val="solid"/>
              <a:round/>
              <a:headEnd len="sm" w="sm" type="none"/>
              <a:tailEnd len="sm" w="sm" type="none"/>
            </a:ln>
          </p:spPr>
        </p:pic>
      </p:grpSp>
      <p:sp>
        <p:nvSpPr>
          <p:cNvPr id="1243" name="Google Shape;1243;p12"/>
          <p:cNvSpPr txBox="1"/>
          <p:nvPr/>
        </p:nvSpPr>
        <p:spPr>
          <a:xfrm>
            <a:off x="322224" y="1653272"/>
            <a:ext cx="4265100" cy="713700"/>
          </a:xfrm>
          <a:prstGeom prst="rect">
            <a:avLst/>
          </a:prstGeom>
          <a:noFill/>
          <a:ln>
            <a:noFill/>
          </a:ln>
        </p:spPr>
        <p:txBody>
          <a:bodyPr anchorCtr="0" anchor="t" bIns="121900" lIns="121900" spcFirstLastPara="1" rIns="121900" wrap="square" tIns="121900">
            <a:noAutofit/>
          </a:bodyPr>
          <a:lstStyle/>
          <a:p>
            <a:pPr indent="0" lvl="0" marL="95250" marR="0" rtl="0" algn="l">
              <a:lnSpc>
                <a:spcPct val="100000"/>
              </a:lnSpc>
              <a:spcBef>
                <a:spcPts val="0"/>
              </a:spcBef>
              <a:spcAft>
                <a:spcPts val="0"/>
              </a:spcAft>
              <a:buClr>
                <a:srgbClr val="000000"/>
              </a:buClr>
              <a:buSzPts val="1100"/>
              <a:buFont typeface="Arial"/>
              <a:buNone/>
            </a:pPr>
            <a:r>
              <a:rPr b="1" i="0" lang="en-US" sz="2100" u="none" cap="none" strike="noStrike">
                <a:solidFill>
                  <a:srgbClr val="ED1A3D"/>
                </a:solidFill>
                <a:latin typeface="Calibri"/>
                <a:ea typeface="Calibri"/>
                <a:cs typeface="Calibri"/>
                <a:sym typeface="Calibri"/>
              </a:rPr>
              <a:t>Phone System</a:t>
            </a:r>
            <a:endParaRPr b="1" i="0" sz="2100" u="none" cap="none" strike="noStrike">
              <a:solidFill>
                <a:srgbClr val="ED1A3D"/>
              </a:solidFill>
              <a:latin typeface="Calibri"/>
              <a:ea typeface="Calibri"/>
              <a:cs typeface="Calibri"/>
              <a:sym typeface="Calibri"/>
            </a:endParaRPr>
          </a:p>
          <a:p>
            <a:pPr indent="0" lvl="0" marL="95250" marR="0" rtl="0" algn="l">
              <a:lnSpc>
                <a:spcPct val="100000"/>
              </a:lnSpc>
              <a:spcBef>
                <a:spcPts val="1000"/>
              </a:spcBef>
              <a:spcAft>
                <a:spcPts val="0"/>
              </a:spcAft>
              <a:buClr>
                <a:srgbClr val="000000"/>
              </a:buClr>
              <a:buSzPts val="2100"/>
              <a:buFont typeface="Arial"/>
              <a:buNone/>
            </a:pPr>
            <a:r>
              <a:rPr b="1" i="0" lang="en-US" sz="2100" u="none" cap="none" strike="noStrike">
                <a:solidFill>
                  <a:srgbClr val="3A6C8D"/>
                </a:solidFill>
                <a:latin typeface="Calibri"/>
                <a:ea typeface="Calibri"/>
                <a:cs typeface="Calibri"/>
                <a:sym typeface="Calibri"/>
              </a:rPr>
              <a:t>B. Bulk Configuration</a:t>
            </a:r>
            <a:endParaRPr b="1" i="0" sz="2100" u="none" cap="none" strike="noStrike">
              <a:solidFill>
                <a:srgbClr val="3A6C8D"/>
              </a:solidFill>
              <a:latin typeface="Calibri"/>
              <a:ea typeface="Calibri"/>
              <a:cs typeface="Calibri"/>
              <a:sym typeface="Calibri"/>
            </a:endParaRPr>
          </a:p>
        </p:txBody>
      </p:sp>
      <p:sp>
        <p:nvSpPr>
          <p:cNvPr id="1244" name="Google Shape;1244;p12"/>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a:t>
            </a:r>
            <a:r>
              <a:rPr lang="en-US"/>
              <a:t> &lt;Provision CPaaS License on CPaaS Portal&gt;</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9" name="Shape 2749"/>
        <p:cNvGrpSpPr/>
        <p:nvPr/>
      </p:nvGrpSpPr>
      <p:grpSpPr>
        <a:xfrm>
          <a:off x="0" y="0"/>
          <a:ext cx="0" cy="0"/>
          <a:chOff x="0" y="0"/>
          <a:chExt cx="0" cy="0"/>
        </a:xfrm>
      </p:grpSpPr>
      <p:sp>
        <p:nvSpPr>
          <p:cNvPr id="2750" name="Google Shape;2750;p124"/>
          <p:cNvSpPr txBox="1"/>
          <p:nvPr/>
        </p:nvSpPr>
        <p:spPr>
          <a:xfrm>
            <a:off x="302850" y="863650"/>
            <a:ext cx="51765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For CTI Integration under Zendesk Portal, you'll have to follow the following steps:</a:t>
            </a:r>
            <a:endParaRPr b="0"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15000"/>
              </a:lnSpc>
              <a:spcBef>
                <a:spcPts val="80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Install App</a:t>
            </a:r>
            <a:endParaRPr b="0" i="0" sz="1700" u="none" cap="none" strike="noStrike">
              <a:solidFill>
                <a:srgbClr val="999999"/>
              </a:solidFill>
              <a:highlight>
                <a:srgbClr val="FFFFFF"/>
              </a:highlight>
              <a:latin typeface="Calibri"/>
              <a:ea typeface="Calibri"/>
              <a:cs typeface="Calibri"/>
              <a:sym typeface="Calibri"/>
            </a:endParaRPr>
          </a:p>
          <a:p>
            <a:pPr indent="-336550" lvl="0" marL="457200" marR="0" rtl="0" algn="l">
              <a:lnSpc>
                <a:spcPct val="115000"/>
              </a:lnSpc>
              <a:spcBef>
                <a:spcPts val="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Get API Key Application Account</a:t>
            </a:r>
            <a:endParaRPr b="1" i="0" sz="1700" u="none" cap="none" strike="noStrike">
              <a:solidFill>
                <a:srgbClr val="999999"/>
              </a:solidFill>
              <a:highlight>
                <a:srgbClr val="FFFFFF"/>
              </a:highlight>
              <a:latin typeface="Calibri"/>
              <a:ea typeface="Calibri"/>
              <a:cs typeface="Calibri"/>
              <a:sym typeface="Calibri"/>
            </a:endParaRPr>
          </a:p>
          <a:p>
            <a:pPr indent="-336550" lvl="0" marL="457200" marR="0" rtl="0" algn="l">
              <a:lnSpc>
                <a:spcPct val="115000"/>
              </a:lnSpc>
              <a:spcBef>
                <a:spcPts val="0"/>
              </a:spcBef>
              <a:spcAft>
                <a:spcPts val="0"/>
              </a:spcAft>
              <a:buClr>
                <a:srgbClr val="1A1A1A"/>
              </a:buClr>
              <a:buSzPts val="1700"/>
              <a:buFont typeface="Calibri"/>
              <a:buAutoNum type="arabicPeriod"/>
            </a:pPr>
            <a:r>
              <a:rPr b="0" i="0" lang="en-US" sz="1700" u="none" cap="none" strike="noStrike">
                <a:solidFill>
                  <a:srgbClr val="1A1A1A"/>
                </a:solidFill>
                <a:highlight>
                  <a:srgbClr val="FFFFFF"/>
                </a:highlight>
                <a:latin typeface="Calibri"/>
                <a:ea typeface="Calibri"/>
                <a:cs typeface="Calibri"/>
                <a:sym typeface="Calibri"/>
              </a:rPr>
              <a:t>Add Users</a:t>
            </a:r>
            <a:endParaRPr b="0"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15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Go to menu </a:t>
            </a:r>
            <a:r>
              <a:rPr b="1" i="0" lang="en-US" sz="1700" u="none" cap="none" strike="noStrike">
                <a:solidFill>
                  <a:srgbClr val="1A1A1A"/>
                </a:solidFill>
                <a:highlight>
                  <a:srgbClr val="FFFFFF"/>
                </a:highlight>
                <a:latin typeface="Calibri"/>
                <a:ea typeface="Calibri"/>
                <a:cs typeface="Calibri"/>
                <a:sym typeface="Calibri"/>
              </a:rPr>
              <a:t>People</a:t>
            </a:r>
            <a:r>
              <a:rPr b="0" i="0" lang="en-US" sz="1700" u="none" cap="none" strike="noStrike">
                <a:solidFill>
                  <a:srgbClr val="1A1A1A"/>
                </a:solidFill>
                <a:highlight>
                  <a:srgbClr val="FFFFFF"/>
                </a:highlight>
                <a:latin typeface="Calibri"/>
                <a:ea typeface="Calibri"/>
                <a:cs typeface="Calibri"/>
                <a:sym typeface="Calibri"/>
              </a:rPr>
              <a:t> &gt; Choose </a:t>
            </a:r>
            <a:r>
              <a:rPr b="1" i="0" lang="en-US" sz="1700" u="none" cap="none" strike="noStrike">
                <a:solidFill>
                  <a:srgbClr val="1A1A1A"/>
                </a:solidFill>
                <a:highlight>
                  <a:srgbClr val="FFFFFF"/>
                </a:highlight>
                <a:latin typeface="Calibri"/>
                <a:ea typeface="Calibri"/>
                <a:cs typeface="Calibri"/>
                <a:sym typeface="Calibri"/>
              </a:rPr>
              <a:t>Add User</a:t>
            </a:r>
            <a:r>
              <a:rPr b="0" i="0" lang="en-US" sz="1700" u="none" cap="none" strike="noStrike">
                <a:solidFill>
                  <a:srgbClr val="1A1A1A"/>
                </a:solidFill>
                <a:highlight>
                  <a:srgbClr val="FFFFFF"/>
                </a:highlight>
                <a:latin typeface="Calibri"/>
                <a:ea typeface="Calibri"/>
                <a:cs typeface="Calibri"/>
                <a:sym typeface="Calibri"/>
              </a:rPr>
              <a:t> &gt; Enter data for user.</a:t>
            </a:r>
            <a:endParaRPr b="0"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15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Data for user can be added such as for Name and Email address, add  </a:t>
            </a:r>
            <a:r>
              <a:rPr b="1" i="0" lang="en-US" sz="1700" u="none" cap="none" strike="noStrike">
                <a:solidFill>
                  <a:srgbClr val="1A1A1A"/>
                </a:solidFill>
                <a:highlight>
                  <a:srgbClr val="FFFFFF"/>
                </a:highlight>
                <a:latin typeface="Calibri"/>
                <a:ea typeface="Calibri"/>
                <a:cs typeface="Calibri"/>
                <a:sym typeface="Calibri"/>
              </a:rPr>
              <a:t>*custom*</a:t>
            </a:r>
            <a:r>
              <a:rPr b="0" i="0" lang="en-US" sz="1700" u="none" cap="none" strike="noStrike">
                <a:solidFill>
                  <a:srgbClr val="1A1A1A"/>
                </a:solidFill>
                <a:highlight>
                  <a:srgbClr val="FFFFFF"/>
                </a:highlight>
                <a:latin typeface="Calibri"/>
                <a:ea typeface="Calibri"/>
                <a:cs typeface="Calibri"/>
                <a:sym typeface="Calibri"/>
              </a:rPr>
              <a:t> &gt; For User Type, add either </a:t>
            </a:r>
            <a:r>
              <a:rPr b="1" i="0" lang="en-US" sz="1700" u="none" cap="none" strike="noStrike">
                <a:solidFill>
                  <a:srgbClr val="1A1A1A"/>
                </a:solidFill>
                <a:highlight>
                  <a:srgbClr val="FFFFFF"/>
                </a:highlight>
                <a:latin typeface="Calibri"/>
                <a:ea typeface="Calibri"/>
                <a:cs typeface="Calibri"/>
                <a:sym typeface="Calibri"/>
              </a:rPr>
              <a:t>Staff Member/End User</a:t>
            </a:r>
            <a:r>
              <a:rPr b="0" i="0" lang="en-US" sz="1700" u="none" cap="none" strike="noStrike">
                <a:solidFill>
                  <a:srgbClr val="1A1A1A"/>
                </a:solidFill>
                <a:highlight>
                  <a:srgbClr val="FFFFFF"/>
                </a:highlight>
                <a:latin typeface="Calibri"/>
                <a:ea typeface="Calibri"/>
                <a:cs typeface="Calibri"/>
                <a:sym typeface="Calibri"/>
              </a:rPr>
              <a:t> &gt; For Role, add </a:t>
            </a:r>
            <a:r>
              <a:rPr b="1" i="0" lang="en-US" sz="1700" u="none" cap="none" strike="noStrike">
                <a:solidFill>
                  <a:srgbClr val="1A1A1A"/>
                </a:solidFill>
                <a:highlight>
                  <a:srgbClr val="FFFFFF"/>
                </a:highlight>
                <a:latin typeface="Calibri"/>
                <a:ea typeface="Calibri"/>
                <a:cs typeface="Calibri"/>
                <a:sym typeface="Calibri"/>
              </a:rPr>
              <a:t>Administrator/Member.</a:t>
            </a:r>
            <a:endParaRPr b="1" i="0" sz="1700" u="none" cap="none" strike="noStrike">
              <a:solidFill>
                <a:srgbClr val="1A1A1A"/>
              </a:solidFill>
              <a:highlight>
                <a:srgbClr val="FFFFFF"/>
              </a:highlight>
              <a:latin typeface="Calibri"/>
              <a:ea typeface="Calibri"/>
              <a:cs typeface="Calibri"/>
              <a:sym typeface="Calibri"/>
            </a:endParaRPr>
          </a:p>
          <a:p>
            <a:pPr indent="0" lvl="0" marL="0" marR="0" rtl="0" algn="l">
              <a:lnSpc>
                <a:spcPct val="115000"/>
              </a:lnSpc>
              <a:spcBef>
                <a:spcPts val="800"/>
              </a:spcBef>
              <a:spcAft>
                <a:spcPts val="0"/>
              </a:spcAft>
              <a:buClr>
                <a:srgbClr val="000000"/>
              </a:buClr>
              <a:buSzPts val="1700"/>
              <a:buFont typeface="Arial"/>
              <a:buNone/>
            </a:pPr>
            <a:r>
              <a:rPr b="1" i="0" lang="en-US" sz="1700" u="none" cap="none" strike="noStrike">
                <a:solidFill>
                  <a:srgbClr val="E32490"/>
                </a:solidFill>
                <a:highlight>
                  <a:srgbClr val="FFFFFF"/>
                </a:highlight>
                <a:latin typeface="Calibri"/>
                <a:ea typeface="Calibri"/>
                <a:cs typeface="Calibri"/>
                <a:sym typeface="Calibri"/>
              </a:rPr>
              <a:t>Start Using</a:t>
            </a:r>
            <a:endParaRPr b="1" i="0" sz="17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800"/>
              </a:spcBef>
              <a:spcAft>
                <a:spcPts val="0"/>
              </a:spcAft>
              <a:buClr>
                <a:srgbClr val="000000"/>
              </a:buClr>
              <a:buSzPts val="1500"/>
              <a:buFont typeface="Arial"/>
              <a:buNone/>
            </a:pPr>
            <a:r>
              <a:rPr b="0" i="0" lang="en-US" sz="1500" u="none" cap="none" strike="noStrike">
                <a:solidFill>
                  <a:srgbClr val="1A1A1A"/>
                </a:solidFill>
                <a:highlight>
                  <a:srgbClr val="FFFFFF"/>
                </a:highlight>
                <a:latin typeface="Calibri"/>
                <a:ea typeface="Calibri"/>
                <a:cs typeface="Calibri"/>
                <a:sym typeface="Calibri"/>
              </a:rPr>
              <a:t>As soon as CTI integration is completed, your Phone app starts appearing on your ZenDesk and its operational to directly make calls from your ZenDesk portal</a:t>
            </a:r>
            <a:r>
              <a:rPr b="0" i="0" lang="en-US" sz="1500" u="none" cap="none" strike="noStrike">
                <a:solidFill>
                  <a:srgbClr val="404040"/>
                </a:solidFill>
                <a:highlight>
                  <a:srgbClr val="FFFFFF"/>
                </a:highlight>
                <a:latin typeface="Calibri"/>
                <a:ea typeface="Calibri"/>
                <a:cs typeface="Calibri"/>
                <a:sym typeface="Calibri"/>
              </a:rPr>
              <a:t>. </a:t>
            </a:r>
            <a:endParaRPr b="1" i="0" sz="1500" u="none" cap="none" strike="noStrike">
              <a:solidFill>
                <a:srgbClr val="1A1A1A"/>
              </a:solidFill>
              <a:highlight>
                <a:srgbClr val="FFFFFF"/>
              </a:highlight>
              <a:latin typeface="Calibri"/>
              <a:ea typeface="Calibri"/>
              <a:cs typeface="Calibri"/>
              <a:sym typeface="Calibri"/>
            </a:endParaRPr>
          </a:p>
        </p:txBody>
      </p:sp>
      <p:sp>
        <p:nvSpPr>
          <p:cNvPr id="2751" name="Google Shape;2751;p12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t>&lt;Create a New Customer Application in Zendesk Portal&gt;</a:t>
            </a:r>
            <a:endParaRPr/>
          </a:p>
        </p:txBody>
      </p:sp>
      <p:pic>
        <p:nvPicPr>
          <p:cNvPr id="2752" name="Google Shape;2752;p124"/>
          <p:cNvPicPr preferRelativeResize="0"/>
          <p:nvPr/>
        </p:nvPicPr>
        <p:blipFill rotWithShape="1">
          <a:blip r:embed="rId3">
            <a:alphaModFix/>
          </a:blip>
          <a:srcRect b="0" l="0" r="0" t="0"/>
          <a:stretch/>
        </p:blipFill>
        <p:spPr>
          <a:xfrm>
            <a:off x="5631750" y="900825"/>
            <a:ext cx="6407849" cy="2958256"/>
          </a:xfrm>
          <a:prstGeom prst="rect">
            <a:avLst/>
          </a:prstGeom>
          <a:noFill/>
          <a:ln cap="flat" cmpd="sng" w="9525">
            <a:solidFill>
              <a:srgbClr val="808080"/>
            </a:solidFill>
            <a:prstDash val="solid"/>
            <a:round/>
            <a:headEnd len="sm" w="sm" type="none"/>
            <a:tailEnd len="sm" w="sm" type="none"/>
          </a:ln>
        </p:spPr>
      </p:pic>
      <p:pic>
        <p:nvPicPr>
          <p:cNvPr id="2753" name="Google Shape;2753;p124"/>
          <p:cNvPicPr preferRelativeResize="0"/>
          <p:nvPr/>
        </p:nvPicPr>
        <p:blipFill rotWithShape="1">
          <a:blip r:embed="rId4">
            <a:alphaModFix/>
          </a:blip>
          <a:srcRect b="0" l="0" r="0" t="0"/>
          <a:stretch/>
        </p:blipFill>
        <p:spPr>
          <a:xfrm>
            <a:off x="5631750" y="4011481"/>
            <a:ext cx="3237378" cy="2694119"/>
          </a:xfrm>
          <a:prstGeom prst="rect">
            <a:avLst/>
          </a:prstGeom>
          <a:noFill/>
          <a:ln cap="flat" cmpd="sng" w="9525">
            <a:solidFill>
              <a:srgbClr val="808080"/>
            </a:solidFill>
            <a:prstDash val="solid"/>
            <a:round/>
            <a:headEnd len="sm" w="sm" type="none"/>
            <a:tailEnd len="sm" w="sm" type="none"/>
          </a:ln>
        </p:spPr>
      </p:pic>
      <p:sp>
        <p:nvSpPr>
          <p:cNvPr id="2754" name="Google Shape;2754;p124"/>
          <p:cNvSpPr/>
          <p:nvPr/>
        </p:nvSpPr>
        <p:spPr>
          <a:xfrm>
            <a:off x="5638800" y="1957400"/>
            <a:ext cx="828600" cy="18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5" name="Google Shape;2755;p124"/>
          <p:cNvSpPr/>
          <p:nvPr/>
        </p:nvSpPr>
        <p:spPr>
          <a:xfrm>
            <a:off x="9967925" y="1619250"/>
            <a:ext cx="324000" cy="12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56" name="Google Shape;2756;p124"/>
          <p:cNvCxnSpPr>
            <a:stCxn id="2755" idx="2"/>
            <a:endCxn id="2753" idx="3"/>
          </p:cNvCxnSpPr>
          <p:nvPr/>
        </p:nvCxnSpPr>
        <p:spPr>
          <a:xfrm rot="5400000">
            <a:off x="7691825" y="2920350"/>
            <a:ext cx="3615300" cy="1260900"/>
          </a:xfrm>
          <a:prstGeom prst="bentConnector2">
            <a:avLst/>
          </a:prstGeom>
          <a:noFill/>
          <a:ln cap="flat" cmpd="sng" w="9525">
            <a:solidFill>
              <a:srgbClr val="FF0000"/>
            </a:solidFill>
            <a:prstDash val="solid"/>
            <a:round/>
            <a:headEnd len="sm" w="sm" type="none"/>
            <a:tailEnd len="med" w="med" type="stealth"/>
          </a:ln>
        </p:spPr>
      </p:cxn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1" name="Shape 2761"/>
        <p:cNvGrpSpPr/>
        <p:nvPr/>
      </p:nvGrpSpPr>
      <p:grpSpPr>
        <a:xfrm>
          <a:off x="0" y="0"/>
          <a:ext cx="0" cy="0"/>
          <a:chOff x="0" y="0"/>
          <a:chExt cx="0" cy="0"/>
        </a:xfrm>
      </p:grpSpPr>
      <p:sp>
        <p:nvSpPr>
          <p:cNvPr id="2762" name="Google Shape;2762;p125"/>
          <p:cNvSpPr txBox="1"/>
          <p:nvPr/>
        </p:nvSpPr>
        <p:spPr>
          <a:xfrm>
            <a:off x="1849750" y="2967300"/>
            <a:ext cx="8445900" cy="16623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Step 6: Create a new customer application in Freshdesk Portal</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7" name="Shape 2767"/>
        <p:cNvGrpSpPr/>
        <p:nvPr/>
      </p:nvGrpSpPr>
      <p:grpSpPr>
        <a:xfrm>
          <a:off x="0" y="0"/>
          <a:ext cx="0" cy="0"/>
          <a:chOff x="0" y="0"/>
          <a:chExt cx="0" cy="0"/>
        </a:xfrm>
      </p:grpSpPr>
      <p:sp>
        <p:nvSpPr>
          <p:cNvPr id="2768" name="Google Shape;2768;p126"/>
          <p:cNvSpPr txBox="1"/>
          <p:nvPr/>
        </p:nvSpPr>
        <p:spPr>
          <a:xfrm>
            <a:off x="122150" y="863650"/>
            <a:ext cx="6334500" cy="56454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600"/>
              <a:buFont typeface="Arial"/>
              <a:buNone/>
            </a:pPr>
            <a:r>
              <a:rPr b="0" i="0" lang="en-US" sz="1600" u="none" cap="none" strike="noStrike">
                <a:solidFill>
                  <a:srgbClr val="1A1A1A"/>
                </a:solidFill>
                <a:highlight>
                  <a:srgbClr val="FFFFFF"/>
                </a:highlight>
                <a:latin typeface="Calibri"/>
                <a:ea typeface="Calibri"/>
                <a:cs typeface="Calibri"/>
                <a:sym typeface="Calibri"/>
              </a:rPr>
              <a:t>For CTI Integration under Freshdesk Portal, you'll have to follow the following steps:</a:t>
            </a:r>
            <a:endParaRPr b="0" i="0" sz="1600" u="none" cap="none" strike="noStrike">
              <a:solidFill>
                <a:srgbClr val="1A1A1A"/>
              </a:solidFill>
              <a:highlight>
                <a:srgbClr val="FFFFFF"/>
              </a:highlight>
              <a:latin typeface="Calibri"/>
              <a:ea typeface="Calibri"/>
              <a:cs typeface="Calibri"/>
              <a:sym typeface="Calibri"/>
            </a:endParaRPr>
          </a:p>
          <a:p>
            <a:pPr indent="-330200" lvl="0" marL="457200" marR="0" rtl="0" algn="l">
              <a:lnSpc>
                <a:spcPct val="115000"/>
              </a:lnSpc>
              <a:spcBef>
                <a:spcPts val="800"/>
              </a:spcBef>
              <a:spcAft>
                <a:spcPts val="0"/>
              </a:spcAft>
              <a:buClr>
                <a:srgbClr val="1A1A1A"/>
              </a:buClr>
              <a:buSzPts val="1600"/>
              <a:buFont typeface="Calibri"/>
              <a:buAutoNum type="arabicPeriod"/>
            </a:pPr>
            <a:r>
              <a:rPr b="0" i="0" lang="en-US" sz="1600" u="none" cap="none" strike="noStrike">
                <a:solidFill>
                  <a:srgbClr val="1A1A1A"/>
                </a:solidFill>
                <a:highlight>
                  <a:srgbClr val="FFFFFF"/>
                </a:highlight>
                <a:latin typeface="Calibri"/>
                <a:ea typeface="Calibri"/>
                <a:cs typeface="Calibri"/>
                <a:sym typeface="Calibri"/>
              </a:rPr>
              <a:t>Install App</a:t>
            </a:r>
            <a:endParaRPr b="0" i="0" sz="16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Go to the </a:t>
            </a:r>
            <a:r>
              <a:rPr b="1" i="0" lang="en-US" sz="1300" u="none" cap="none" strike="noStrike">
                <a:solidFill>
                  <a:srgbClr val="1A1A1A"/>
                </a:solidFill>
                <a:highlight>
                  <a:srgbClr val="FFFFFF"/>
                </a:highlight>
                <a:latin typeface="Calibri"/>
                <a:ea typeface="Calibri"/>
                <a:cs typeface="Calibri"/>
                <a:sym typeface="Calibri"/>
              </a:rPr>
              <a:t>menu “Admin"</a:t>
            </a:r>
            <a:r>
              <a:rPr b="0" i="0" lang="en-US" sz="1300" u="none" cap="none" strike="noStrike">
                <a:solidFill>
                  <a:srgbClr val="1A1A1A"/>
                </a:solidFill>
                <a:highlight>
                  <a:srgbClr val="FFFFFF"/>
                </a:highlight>
                <a:latin typeface="Calibri"/>
                <a:ea typeface="Calibri"/>
                <a:cs typeface="Calibri"/>
                <a:sym typeface="Calibri"/>
              </a:rPr>
              <a:t>&gt; search and choose </a:t>
            </a:r>
            <a:r>
              <a:rPr b="1" i="0" lang="en-US" sz="1300" u="none" cap="none" strike="noStrike">
                <a:solidFill>
                  <a:srgbClr val="1A1A1A"/>
                </a:solidFill>
                <a:highlight>
                  <a:srgbClr val="FFFFFF"/>
                </a:highlight>
                <a:latin typeface="Calibri"/>
                <a:ea typeface="Calibri"/>
                <a:cs typeface="Calibri"/>
                <a:sym typeface="Calibri"/>
              </a:rPr>
              <a:t>Apps</a:t>
            </a:r>
            <a:endParaRPr b="1"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Click </a:t>
            </a:r>
            <a:r>
              <a:rPr b="1" i="0" lang="en-US" sz="1300" u="none" cap="none" strike="noStrike">
                <a:solidFill>
                  <a:srgbClr val="1A1A1A"/>
                </a:solidFill>
                <a:highlight>
                  <a:srgbClr val="FFFFFF"/>
                </a:highlight>
                <a:latin typeface="Calibri"/>
                <a:ea typeface="Calibri"/>
                <a:cs typeface="Calibri"/>
                <a:sym typeface="Calibri"/>
              </a:rPr>
              <a:t>Custom Apps</a:t>
            </a:r>
            <a:r>
              <a:rPr b="0" i="0" lang="en-US" sz="1300" u="none" cap="none" strike="noStrike">
                <a:solidFill>
                  <a:srgbClr val="1A1A1A"/>
                </a:solidFill>
                <a:highlight>
                  <a:srgbClr val="FFFFFF"/>
                </a:highlight>
                <a:latin typeface="Calibri"/>
                <a:ea typeface="Calibri"/>
                <a:cs typeface="Calibri"/>
                <a:sym typeface="Calibri"/>
              </a:rPr>
              <a:t> &gt; choose Go to </a:t>
            </a:r>
            <a:r>
              <a:rPr b="1" i="0" lang="en-US" sz="1300" u="none" cap="none" strike="noStrike">
                <a:solidFill>
                  <a:srgbClr val="1A1A1A"/>
                </a:solidFill>
                <a:highlight>
                  <a:srgbClr val="FFFFFF"/>
                </a:highlight>
                <a:latin typeface="Calibri"/>
                <a:ea typeface="Calibri"/>
                <a:cs typeface="Calibri"/>
                <a:sym typeface="Calibri"/>
              </a:rPr>
              <a:t>Developer Portal</a:t>
            </a:r>
            <a:endParaRPr b="1"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Once redirected to the All Apps page, click </a:t>
            </a:r>
            <a:r>
              <a:rPr b="1" i="0" lang="en-US" sz="1300" u="none" cap="none" strike="noStrike">
                <a:solidFill>
                  <a:srgbClr val="999999"/>
                </a:solidFill>
                <a:highlight>
                  <a:srgbClr val="FFFFFF"/>
                </a:highlight>
                <a:latin typeface="Calibri"/>
                <a:ea typeface="Calibri"/>
                <a:cs typeface="Calibri"/>
                <a:sym typeface="Calibri"/>
              </a:rPr>
              <a:t>New App</a:t>
            </a:r>
            <a:r>
              <a:rPr b="0" i="0" lang="en-US" sz="1300" u="none" cap="none" strike="noStrike">
                <a:solidFill>
                  <a:srgbClr val="999999"/>
                </a:solidFill>
                <a:highlight>
                  <a:srgbClr val="FFFFFF"/>
                </a:highlight>
                <a:latin typeface="Calibri"/>
                <a:ea typeface="Calibri"/>
                <a:cs typeface="Calibri"/>
                <a:sym typeface="Calibri"/>
              </a:rPr>
              <a:t> </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Proceed the application by entering data on the </a:t>
            </a:r>
            <a:r>
              <a:rPr b="1" i="0" lang="en-US" sz="1300" u="none" cap="none" strike="noStrike">
                <a:solidFill>
                  <a:srgbClr val="999999"/>
                </a:solidFill>
                <a:highlight>
                  <a:srgbClr val="FFFFFF"/>
                </a:highlight>
                <a:latin typeface="Calibri"/>
                <a:ea typeface="Calibri"/>
                <a:cs typeface="Calibri"/>
                <a:sym typeface="Calibri"/>
              </a:rPr>
              <a:t>Create New Application page</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Fill in App Name with CTI Test </a:t>
            </a:r>
            <a:r>
              <a:rPr b="1" i="0" lang="en-US" sz="1300" u="none" cap="none" strike="noStrike">
                <a:solidFill>
                  <a:srgbClr val="999999"/>
                </a:solidFill>
                <a:highlight>
                  <a:srgbClr val="FFFFFF"/>
                </a:highlight>
                <a:latin typeface="Calibri"/>
                <a:ea typeface="Calibri"/>
                <a:cs typeface="Calibri"/>
                <a:sym typeface="Calibri"/>
              </a:rPr>
              <a:t>*custom* </a:t>
            </a:r>
            <a:r>
              <a:rPr b="0" i="0" lang="en-US" sz="1300" u="none" cap="none" strike="noStrike">
                <a:solidFill>
                  <a:srgbClr val="999999"/>
                </a:solidFill>
                <a:highlight>
                  <a:srgbClr val="FFFFFF"/>
                </a:highlight>
                <a:latin typeface="Calibri"/>
                <a:ea typeface="Calibri"/>
                <a:cs typeface="Calibri"/>
                <a:sym typeface="Calibri"/>
              </a:rPr>
              <a:t>&gt; In Type Apps, choose </a:t>
            </a:r>
            <a:r>
              <a:rPr b="1" i="0" lang="en-US" sz="1300" u="none" cap="none" strike="noStrike">
                <a:solidFill>
                  <a:srgbClr val="999999"/>
                </a:solidFill>
                <a:highlight>
                  <a:srgbClr val="FFFFFF"/>
                </a:highlight>
                <a:latin typeface="Calibri"/>
                <a:ea typeface="Calibri"/>
                <a:cs typeface="Calibri"/>
                <a:sym typeface="Calibri"/>
              </a:rPr>
              <a:t>Custom App </a:t>
            </a:r>
            <a:r>
              <a:rPr b="0" i="0" lang="en-US" sz="1300" u="none" cap="none" strike="noStrike">
                <a:solidFill>
                  <a:srgbClr val="999999"/>
                </a:solidFill>
                <a:highlight>
                  <a:srgbClr val="FFFFFF"/>
                </a:highlight>
                <a:latin typeface="Calibri"/>
                <a:ea typeface="Calibri"/>
                <a:cs typeface="Calibri"/>
                <a:sym typeface="Calibri"/>
              </a:rPr>
              <a:t>&gt; Fill File App with the following link: </a:t>
            </a:r>
            <a:r>
              <a:rPr b="0" i="0" lang="en-US" sz="1300" u="none" cap="none" strike="noStrike">
                <a:solidFill>
                  <a:srgbClr val="999999"/>
                </a:solidFill>
                <a:highlight>
                  <a:srgbClr val="FFFFFF"/>
                </a:highlight>
                <a:uFill>
                  <a:noFill/>
                </a:uFill>
                <a:latin typeface="Calibri"/>
                <a:ea typeface="Calibri"/>
                <a:cs typeface="Calibri"/>
                <a:sym typeface="Calibri"/>
                <a:hlinkClick r:id="rId3">
                  <a:extLst>
                    <a:ext uri="{A12FA001-AC4F-418D-AE19-62706E023703}">
                      <ahyp:hlinkClr val="tx"/>
                    </a:ext>
                  </a:extLst>
                </a:hlinkClick>
              </a:rPr>
              <a:t>https://openapi.extensionapps.com/assets/download/freshdesk/Dev/V3/freshdesk_webphone_V3.0.0.zip</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Enter the required Information Data *custom*&gt; Save and publish</a:t>
            </a:r>
            <a:endParaRPr b="0" i="0" sz="1300" u="none" cap="none" strike="noStrike">
              <a:solidFill>
                <a:srgbClr val="999999"/>
              </a:solidFill>
              <a:highlight>
                <a:srgbClr val="FFFFFF"/>
              </a:highlight>
              <a:latin typeface="Calibri"/>
              <a:ea typeface="Calibri"/>
              <a:cs typeface="Calibri"/>
              <a:sym typeface="Calibri"/>
            </a:endParaRPr>
          </a:p>
          <a:p>
            <a:pPr indent="-311150" lvl="2" marL="1371600" marR="0" rtl="0" algn="l">
              <a:lnSpc>
                <a:spcPct val="115000"/>
              </a:lnSpc>
              <a:spcBef>
                <a:spcPts val="0"/>
              </a:spcBef>
              <a:spcAft>
                <a:spcPts val="0"/>
              </a:spcAft>
              <a:buClr>
                <a:srgbClr val="999999"/>
              </a:buClr>
              <a:buSzPts val="1300"/>
              <a:buFont typeface="Calibri"/>
              <a:buAutoNum type="romanLcPeriod"/>
            </a:pPr>
            <a:r>
              <a:rPr b="0" i="0" lang="en-US" sz="1300" u="none" cap="none" strike="noStrike">
                <a:solidFill>
                  <a:srgbClr val="999999"/>
                </a:solidFill>
                <a:highlight>
                  <a:srgbClr val="FFFFFF"/>
                </a:highlight>
                <a:latin typeface="Calibri"/>
                <a:ea typeface="Calibri"/>
                <a:cs typeface="Calibri"/>
                <a:sym typeface="Calibri"/>
              </a:rPr>
              <a:t>Data Required </a:t>
            </a:r>
            <a:r>
              <a:rPr b="1" i="0" lang="en-US" sz="1300" u="none" cap="none" strike="noStrike">
                <a:solidFill>
                  <a:srgbClr val="999999"/>
                </a:solidFill>
                <a:highlight>
                  <a:srgbClr val="FFFFFF"/>
                </a:highlight>
                <a:latin typeface="Calibri"/>
                <a:ea typeface="Calibri"/>
                <a:cs typeface="Calibri"/>
                <a:sym typeface="Calibri"/>
              </a:rPr>
              <a:t>*custom*</a:t>
            </a:r>
            <a:r>
              <a:rPr b="0" i="0" lang="en-US" sz="1300" u="none" cap="none" strike="noStrike">
                <a:solidFill>
                  <a:srgbClr val="999999"/>
                </a:solidFill>
                <a:highlight>
                  <a:srgbClr val="FFFFFF"/>
                </a:highlight>
                <a:latin typeface="Calibri"/>
                <a:ea typeface="Calibri"/>
                <a:cs typeface="Calibri"/>
                <a:sym typeface="Calibri"/>
              </a:rPr>
              <a:t>:</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App Name </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App Overview</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App Description</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Support Email</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Go to </a:t>
            </a:r>
            <a:r>
              <a:rPr b="1" i="0" lang="en-US" sz="1300" u="none" cap="none" strike="noStrike">
                <a:solidFill>
                  <a:srgbClr val="999999"/>
                </a:solidFill>
                <a:highlight>
                  <a:srgbClr val="FFFFFF"/>
                </a:highlight>
                <a:latin typeface="Calibri"/>
                <a:ea typeface="Calibri"/>
                <a:cs typeface="Calibri"/>
                <a:sym typeface="Calibri"/>
              </a:rPr>
              <a:t>All Apps </a:t>
            </a:r>
            <a:r>
              <a:rPr b="0" i="0" lang="en-US" sz="1300" u="none" cap="none" strike="noStrike">
                <a:solidFill>
                  <a:srgbClr val="999999"/>
                </a:solidFill>
                <a:highlight>
                  <a:srgbClr val="FFFFFF"/>
                </a:highlight>
                <a:latin typeface="Calibri"/>
                <a:ea typeface="Calibri"/>
                <a:cs typeface="Calibri"/>
                <a:sym typeface="Calibri"/>
              </a:rPr>
              <a:t>page &gt; check the status of app whether it is </a:t>
            </a:r>
            <a:r>
              <a:rPr b="1" i="0" lang="en-US" sz="1300" u="none" cap="none" strike="noStrike">
                <a:solidFill>
                  <a:srgbClr val="999999"/>
                </a:solidFill>
                <a:highlight>
                  <a:srgbClr val="FFFFFF"/>
                </a:highlight>
                <a:latin typeface="Calibri"/>
                <a:ea typeface="Calibri"/>
                <a:cs typeface="Calibri"/>
                <a:sym typeface="Calibri"/>
              </a:rPr>
              <a:t>Published</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Once "Published", return to the Admin page of the domain portal to ensure it is published</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Click </a:t>
            </a:r>
            <a:r>
              <a:rPr b="1" i="0" lang="en-US" sz="1300" u="none" cap="none" strike="noStrike">
                <a:solidFill>
                  <a:srgbClr val="999999"/>
                </a:solidFill>
                <a:highlight>
                  <a:srgbClr val="FFFFFF"/>
                </a:highlight>
                <a:latin typeface="Calibri"/>
                <a:ea typeface="Calibri"/>
                <a:cs typeface="Calibri"/>
                <a:sym typeface="Calibri"/>
              </a:rPr>
              <a:t>Install</a:t>
            </a:r>
            <a:r>
              <a:rPr b="0" i="0" lang="en-US" sz="1300" u="none" cap="none" strike="noStrike">
                <a:solidFill>
                  <a:srgbClr val="999999"/>
                </a:solidFill>
                <a:highlight>
                  <a:srgbClr val="FFFFFF"/>
                </a:highlight>
                <a:latin typeface="Calibri"/>
                <a:ea typeface="Calibri"/>
                <a:cs typeface="Calibri"/>
                <a:sym typeface="Calibri"/>
              </a:rPr>
              <a:t> &gt; Once installed, the web phone menu will automatically appear</a:t>
            </a:r>
            <a:endParaRPr b="0" i="0" sz="1600" u="none" cap="none" strike="noStrike">
              <a:solidFill>
                <a:srgbClr val="999999"/>
              </a:solidFill>
              <a:highlight>
                <a:srgbClr val="FFFFFF"/>
              </a:highlight>
              <a:latin typeface="Calibri"/>
              <a:ea typeface="Calibri"/>
              <a:cs typeface="Calibri"/>
              <a:sym typeface="Calibri"/>
            </a:endParaRPr>
          </a:p>
        </p:txBody>
      </p:sp>
      <p:sp>
        <p:nvSpPr>
          <p:cNvPr id="2769" name="Google Shape;2769;p126"/>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a New Customer Application in Freshdesk Portal&gt;</a:t>
            </a:r>
            <a:endParaRPr/>
          </a:p>
        </p:txBody>
      </p:sp>
      <p:grpSp>
        <p:nvGrpSpPr>
          <p:cNvPr id="2770" name="Google Shape;2770;p126"/>
          <p:cNvGrpSpPr/>
          <p:nvPr/>
        </p:nvGrpSpPr>
        <p:grpSpPr>
          <a:xfrm>
            <a:off x="6631084" y="900825"/>
            <a:ext cx="5257944" cy="5804775"/>
            <a:chOff x="6457950" y="900825"/>
            <a:chExt cx="5431200" cy="5804775"/>
          </a:xfrm>
        </p:grpSpPr>
        <p:pic>
          <p:nvPicPr>
            <p:cNvPr id="2771" name="Google Shape;2771;p126"/>
            <p:cNvPicPr preferRelativeResize="0"/>
            <p:nvPr/>
          </p:nvPicPr>
          <p:blipFill rotWithShape="1">
            <a:blip r:embed="rId4">
              <a:alphaModFix/>
            </a:blip>
            <a:srcRect b="0" l="0" r="0" t="0"/>
            <a:stretch/>
          </p:blipFill>
          <p:spPr>
            <a:xfrm>
              <a:off x="6458680" y="900825"/>
              <a:ext cx="5430470" cy="3349075"/>
            </a:xfrm>
            <a:prstGeom prst="rect">
              <a:avLst/>
            </a:prstGeom>
            <a:noFill/>
            <a:ln cap="flat" cmpd="sng" w="9525">
              <a:solidFill>
                <a:srgbClr val="808080"/>
              </a:solidFill>
              <a:prstDash val="solid"/>
              <a:round/>
              <a:headEnd len="sm" w="sm" type="none"/>
              <a:tailEnd len="sm" w="sm" type="none"/>
            </a:ln>
          </p:spPr>
        </p:pic>
        <p:sp>
          <p:nvSpPr>
            <p:cNvPr id="2772" name="Google Shape;2772;p126"/>
            <p:cNvSpPr/>
            <p:nvPr/>
          </p:nvSpPr>
          <p:spPr>
            <a:xfrm>
              <a:off x="6457950" y="2552700"/>
              <a:ext cx="200100" cy="20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p126"/>
            <p:cNvSpPr/>
            <p:nvPr/>
          </p:nvSpPr>
          <p:spPr>
            <a:xfrm>
              <a:off x="7934325" y="1914525"/>
              <a:ext cx="1095300" cy="40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74" name="Google Shape;2774;p126"/>
            <p:cNvPicPr preferRelativeResize="0"/>
            <p:nvPr/>
          </p:nvPicPr>
          <p:blipFill rotWithShape="1">
            <a:blip r:embed="rId5">
              <a:alphaModFix/>
            </a:blip>
            <a:srcRect b="0" l="0" r="0" t="0"/>
            <a:stretch/>
          </p:blipFill>
          <p:spPr>
            <a:xfrm>
              <a:off x="6458675" y="4402300"/>
              <a:ext cx="5430474" cy="2303300"/>
            </a:xfrm>
            <a:prstGeom prst="rect">
              <a:avLst/>
            </a:prstGeom>
            <a:noFill/>
            <a:ln cap="flat" cmpd="sng" w="9525">
              <a:solidFill>
                <a:srgbClr val="808080"/>
              </a:solidFill>
              <a:prstDash val="solid"/>
              <a:round/>
              <a:headEnd len="sm" w="sm" type="none"/>
              <a:tailEnd len="sm" w="sm" type="none"/>
            </a:ln>
          </p:spPr>
        </p:pic>
        <p:sp>
          <p:nvSpPr>
            <p:cNvPr id="2775" name="Google Shape;2775;p126"/>
            <p:cNvSpPr/>
            <p:nvPr/>
          </p:nvSpPr>
          <p:spPr>
            <a:xfrm>
              <a:off x="6613700" y="5392175"/>
              <a:ext cx="942300" cy="122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6" name="Google Shape;2776;p126"/>
            <p:cNvSpPr/>
            <p:nvPr/>
          </p:nvSpPr>
          <p:spPr>
            <a:xfrm>
              <a:off x="9213800" y="6020375"/>
              <a:ext cx="785400" cy="20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1" name="Shape 2781"/>
        <p:cNvGrpSpPr/>
        <p:nvPr/>
      </p:nvGrpSpPr>
      <p:grpSpPr>
        <a:xfrm>
          <a:off x="0" y="0"/>
          <a:ext cx="0" cy="0"/>
          <a:chOff x="0" y="0"/>
          <a:chExt cx="0" cy="0"/>
        </a:xfrm>
      </p:grpSpPr>
      <p:sp>
        <p:nvSpPr>
          <p:cNvPr id="2782" name="Google Shape;2782;p127"/>
          <p:cNvSpPr txBox="1"/>
          <p:nvPr/>
        </p:nvSpPr>
        <p:spPr>
          <a:xfrm>
            <a:off x="122150" y="863650"/>
            <a:ext cx="6334500" cy="56454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600"/>
              <a:buFont typeface="Arial"/>
              <a:buNone/>
            </a:pPr>
            <a:r>
              <a:rPr b="0" i="0" lang="en-US" sz="1600" u="none" cap="none" strike="noStrike">
                <a:solidFill>
                  <a:srgbClr val="1A1A1A"/>
                </a:solidFill>
                <a:highlight>
                  <a:srgbClr val="FFFFFF"/>
                </a:highlight>
                <a:latin typeface="Calibri"/>
                <a:ea typeface="Calibri"/>
                <a:cs typeface="Calibri"/>
                <a:sym typeface="Calibri"/>
              </a:rPr>
              <a:t>For CTI Integration under Freshdesk Portal, you'll have to follow the following steps:</a:t>
            </a:r>
            <a:endParaRPr b="0" i="0" sz="1600" u="none" cap="none" strike="noStrike">
              <a:solidFill>
                <a:srgbClr val="1A1A1A"/>
              </a:solidFill>
              <a:highlight>
                <a:srgbClr val="FFFFFF"/>
              </a:highlight>
              <a:latin typeface="Calibri"/>
              <a:ea typeface="Calibri"/>
              <a:cs typeface="Calibri"/>
              <a:sym typeface="Calibri"/>
            </a:endParaRPr>
          </a:p>
          <a:p>
            <a:pPr indent="-330200" lvl="0" marL="457200" marR="0" rtl="0" algn="l">
              <a:lnSpc>
                <a:spcPct val="115000"/>
              </a:lnSpc>
              <a:spcBef>
                <a:spcPts val="800"/>
              </a:spcBef>
              <a:spcAft>
                <a:spcPts val="0"/>
              </a:spcAft>
              <a:buClr>
                <a:srgbClr val="1A1A1A"/>
              </a:buClr>
              <a:buSzPts val="1600"/>
              <a:buFont typeface="Calibri"/>
              <a:buAutoNum type="arabicPeriod"/>
            </a:pPr>
            <a:r>
              <a:rPr b="0" i="0" lang="en-US" sz="1600" u="none" cap="none" strike="noStrike">
                <a:solidFill>
                  <a:srgbClr val="1A1A1A"/>
                </a:solidFill>
                <a:highlight>
                  <a:srgbClr val="FFFFFF"/>
                </a:highlight>
                <a:latin typeface="Calibri"/>
                <a:ea typeface="Calibri"/>
                <a:cs typeface="Calibri"/>
                <a:sym typeface="Calibri"/>
              </a:rPr>
              <a:t>Install App</a:t>
            </a:r>
            <a:endParaRPr b="0" i="0" sz="16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Go to the </a:t>
            </a:r>
            <a:r>
              <a:rPr b="1" i="0" lang="en-US" sz="1300" u="none" cap="none" strike="noStrike">
                <a:solidFill>
                  <a:srgbClr val="999999"/>
                </a:solidFill>
                <a:highlight>
                  <a:srgbClr val="FFFFFF"/>
                </a:highlight>
                <a:latin typeface="Calibri"/>
                <a:ea typeface="Calibri"/>
                <a:cs typeface="Calibri"/>
                <a:sym typeface="Calibri"/>
              </a:rPr>
              <a:t>menu “Admin"</a:t>
            </a:r>
            <a:r>
              <a:rPr b="0" i="0" lang="en-US" sz="1300" u="none" cap="none" strike="noStrike">
                <a:solidFill>
                  <a:srgbClr val="999999"/>
                </a:solidFill>
                <a:highlight>
                  <a:srgbClr val="FFFFFF"/>
                </a:highlight>
                <a:latin typeface="Calibri"/>
                <a:ea typeface="Calibri"/>
                <a:cs typeface="Calibri"/>
                <a:sym typeface="Calibri"/>
              </a:rPr>
              <a:t>&gt; search and choose </a:t>
            </a:r>
            <a:r>
              <a:rPr b="1" i="0" lang="en-US" sz="1300" u="none" cap="none" strike="noStrike">
                <a:solidFill>
                  <a:srgbClr val="999999"/>
                </a:solidFill>
                <a:highlight>
                  <a:srgbClr val="FFFFFF"/>
                </a:highlight>
                <a:latin typeface="Calibri"/>
                <a:ea typeface="Calibri"/>
                <a:cs typeface="Calibri"/>
                <a:sym typeface="Calibri"/>
              </a:rPr>
              <a:t>Apps</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Click </a:t>
            </a:r>
            <a:r>
              <a:rPr b="1" i="0" lang="en-US" sz="1300" u="none" cap="none" strike="noStrike">
                <a:solidFill>
                  <a:srgbClr val="999999"/>
                </a:solidFill>
                <a:highlight>
                  <a:srgbClr val="FFFFFF"/>
                </a:highlight>
                <a:latin typeface="Calibri"/>
                <a:ea typeface="Calibri"/>
                <a:cs typeface="Calibri"/>
                <a:sym typeface="Calibri"/>
              </a:rPr>
              <a:t>Custom Apps</a:t>
            </a:r>
            <a:r>
              <a:rPr b="0" i="0" lang="en-US" sz="1300" u="none" cap="none" strike="noStrike">
                <a:solidFill>
                  <a:srgbClr val="999999"/>
                </a:solidFill>
                <a:highlight>
                  <a:srgbClr val="FFFFFF"/>
                </a:highlight>
                <a:latin typeface="Calibri"/>
                <a:ea typeface="Calibri"/>
                <a:cs typeface="Calibri"/>
                <a:sym typeface="Calibri"/>
              </a:rPr>
              <a:t> &gt; choose Go to </a:t>
            </a:r>
            <a:r>
              <a:rPr b="1" i="0" lang="en-US" sz="1300" u="none" cap="none" strike="noStrike">
                <a:solidFill>
                  <a:srgbClr val="999999"/>
                </a:solidFill>
                <a:highlight>
                  <a:srgbClr val="FFFFFF"/>
                </a:highlight>
                <a:latin typeface="Calibri"/>
                <a:ea typeface="Calibri"/>
                <a:cs typeface="Calibri"/>
                <a:sym typeface="Calibri"/>
              </a:rPr>
              <a:t>Developer Portal</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Once redirected to the All Apps page, click </a:t>
            </a:r>
            <a:r>
              <a:rPr b="1" i="0" lang="en-US" sz="1300" u="none" cap="none" strike="noStrike">
                <a:solidFill>
                  <a:srgbClr val="1A1A1A"/>
                </a:solidFill>
                <a:highlight>
                  <a:srgbClr val="FFFFFF"/>
                </a:highlight>
                <a:latin typeface="Calibri"/>
                <a:ea typeface="Calibri"/>
                <a:cs typeface="Calibri"/>
                <a:sym typeface="Calibri"/>
              </a:rPr>
              <a:t>New App</a:t>
            </a:r>
            <a:r>
              <a:rPr b="0" i="0" lang="en-US" sz="1300" u="none" cap="none" strike="noStrike">
                <a:solidFill>
                  <a:srgbClr val="1A1A1A"/>
                </a:solidFill>
                <a:highlight>
                  <a:srgbClr val="FFFFFF"/>
                </a:highlight>
                <a:latin typeface="Calibri"/>
                <a:ea typeface="Calibri"/>
                <a:cs typeface="Calibri"/>
                <a:sym typeface="Calibri"/>
              </a:rPr>
              <a:t> </a:t>
            </a:r>
            <a:endParaRPr b="0"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Proceed the application by entering data on the </a:t>
            </a:r>
            <a:r>
              <a:rPr b="1" i="0" lang="en-US" sz="1300" u="none" cap="none" strike="noStrike">
                <a:solidFill>
                  <a:srgbClr val="1A1A1A"/>
                </a:solidFill>
                <a:highlight>
                  <a:srgbClr val="FFFFFF"/>
                </a:highlight>
                <a:latin typeface="Calibri"/>
                <a:ea typeface="Calibri"/>
                <a:cs typeface="Calibri"/>
                <a:sym typeface="Calibri"/>
              </a:rPr>
              <a:t>Create New Application page</a:t>
            </a:r>
            <a:endParaRPr b="1"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Fill in App Name with CTI Test </a:t>
            </a:r>
            <a:r>
              <a:rPr b="1" i="0" lang="en-US" sz="1300" u="none" cap="none" strike="noStrike">
                <a:solidFill>
                  <a:srgbClr val="1A1A1A"/>
                </a:solidFill>
                <a:highlight>
                  <a:srgbClr val="FFFFFF"/>
                </a:highlight>
                <a:latin typeface="Calibri"/>
                <a:ea typeface="Calibri"/>
                <a:cs typeface="Calibri"/>
                <a:sym typeface="Calibri"/>
              </a:rPr>
              <a:t>*custom* </a:t>
            </a:r>
            <a:r>
              <a:rPr b="0" i="0" lang="en-US" sz="1300" u="none" cap="none" strike="noStrike">
                <a:solidFill>
                  <a:srgbClr val="1A1A1A"/>
                </a:solidFill>
                <a:highlight>
                  <a:srgbClr val="FFFFFF"/>
                </a:highlight>
                <a:latin typeface="Calibri"/>
                <a:ea typeface="Calibri"/>
                <a:cs typeface="Calibri"/>
                <a:sym typeface="Calibri"/>
              </a:rPr>
              <a:t>&gt; In Type Apps, choose </a:t>
            </a:r>
            <a:r>
              <a:rPr b="1" i="0" lang="en-US" sz="1300" u="none" cap="none" strike="noStrike">
                <a:solidFill>
                  <a:srgbClr val="1A1A1A"/>
                </a:solidFill>
                <a:highlight>
                  <a:srgbClr val="FFFFFF"/>
                </a:highlight>
                <a:latin typeface="Calibri"/>
                <a:ea typeface="Calibri"/>
                <a:cs typeface="Calibri"/>
                <a:sym typeface="Calibri"/>
              </a:rPr>
              <a:t>Custom App </a:t>
            </a:r>
            <a:r>
              <a:rPr b="0" i="0" lang="en-US" sz="1300" u="none" cap="none" strike="noStrike">
                <a:solidFill>
                  <a:srgbClr val="1A1A1A"/>
                </a:solidFill>
                <a:highlight>
                  <a:srgbClr val="FFFFFF"/>
                </a:highlight>
                <a:latin typeface="Calibri"/>
                <a:ea typeface="Calibri"/>
                <a:cs typeface="Calibri"/>
                <a:sym typeface="Calibri"/>
              </a:rPr>
              <a:t>&gt; Fill File App with the following link: </a:t>
            </a:r>
            <a:r>
              <a:rPr b="0" i="0" lang="en-US" sz="1300" u="none" cap="none" strike="noStrike">
                <a:solidFill>
                  <a:srgbClr val="1A1A1A"/>
                </a:solidFill>
                <a:highlight>
                  <a:srgbClr val="FFFFFF"/>
                </a:highlight>
                <a:uFill>
                  <a:noFill/>
                </a:uFill>
                <a:latin typeface="Calibri"/>
                <a:ea typeface="Calibri"/>
                <a:cs typeface="Calibri"/>
                <a:sym typeface="Calibri"/>
                <a:hlinkClick r:id="rId3">
                  <a:extLst>
                    <a:ext uri="{A12FA001-AC4F-418D-AE19-62706E023703}">
                      <ahyp:hlinkClr val="tx"/>
                    </a:ext>
                  </a:extLst>
                </a:hlinkClick>
              </a:rPr>
              <a:t>https://openapi.extensionapps.com/assets/download/freshdesk/Dev/V3/freshdesk_webphone_V3.0.0.zip</a:t>
            </a:r>
            <a:endParaRPr b="0"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Enter the required Information Data *custom*&gt; Save and publish</a:t>
            </a:r>
            <a:endParaRPr b="0" i="0" sz="1300" u="none" cap="none" strike="noStrike">
              <a:solidFill>
                <a:srgbClr val="1A1A1A"/>
              </a:solidFill>
              <a:highlight>
                <a:srgbClr val="FFFFFF"/>
              </a:highlight>
              <a:latin typeface="Calibri"/>
              <a:ea typeface="Calibri"/>
              <a:cs typeface="Calibri"/>
              <a:sym typeface="Calibri"/>
            </a:endParaRPr>
          </a:p>
          <a:p>
            <a:pPr indent="-311150" lvl="2" marL="1371600" marR="0" rtl="0" algn="l">
              <a:lnSpc>
                <a:spcPct val="115000"/>
              </a:lnSpc>
              <a:spcBef>
                <a:spcPts val="0"/>
              </a:spcBef>
              <a:spcAft>
                <a:spcPts val="0"/>
              </a:spcAft>
              <a:buClr>
                <a:srgbClr val="1A1A1A"/>
              </a:buClr>
              <a:buSzPts val="1300"/>
              <a:buFont typeface="Calibri"/>
              <a:buAutoNum type="romanLcPeriod"/>
            </a:pPr>
            <a:r>
              <a:rPr b="0" i="0" lang="en-US" sz="1300" u="none" cap="none" strike="noStrike">
                <a:solidFill>
                  <a:srgbClr val="1A1A1A"/>
                </a:solidFill>
                <a:highlight>
                  <a:srgbClr val="FFFFFF"/>
                </a:highlight>
                <a:latin typeface="Calibri"/>
                <a:ea typeface="Calibri"/>
                <a:cs typeface="Calibri"/>
                <a:sym typeface="Calibri"/>
              </a:rPr>
              <a:t>Data Required </a:t>
            </a:r>
            <a:r>
              <a:rPr b="1" i="0" lang="en-US" sz="1300" u="none" cap="none" strike="noStrike">
                <a:solidFill>
                  <a:srgbClr val="1A1A1A"/>
                </a:solidFill>
                <a:highlight>
                  <a:srgbClr val="FFFFFF"/>
                </a:highlight>
                <a:latin typeface="Calibri"/>
                <a:ea typeface="Calibri"/>
                <a:cs typeface="Calibri"/>
                <a:sym typeface="Calibri"/>
              </a:rPr>
              <a:t>*custom*</a:t>
            </a:r>
            <a:r>
              <a:rPr b="0" i="0" lang="en-US" sz="1300" u="none" cap="none" strike="noStrike">
                <a:solidFill>
                  <a:srgbClr val="1A1A1A"/>
                </a:solidFill>
                <a:highlight>
                  <a:srgbClr val="FFFFFF"/>
                </a:highlight>
                <a:latin typeface="Calibri"/>
                <a:ea typeface="Calibri"/>
                <a:cs typeface="Calibri"/>
                <a:sym typeface="Calibri"/>
              </a:rPr>
              <a:t>:</a:t>
            </a:r>
            <a:endParaRPr b="0" i="0" sz="1300" u="none" cap="none" strike="noStrike">
              <a:solidFill>
                <a:srgbClr val="1A1A1A"/>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1A1A1A"/>
              </a:buClr>
              <a:buSzPts val="1300"/>
              <a:buFont typeface="Calibri"/>
              <a:buAutoNum type="arabicPeriod"/>
            </a:pPr>
            <a:r>
              <a:rPr b="0" i="0" lang="en-US" sz="1300" u="none" cap="none" strike="noStrike">
                <a:solidFill>
                  <a:srgbClr val="1A1A1A"/>
                </a:solidFill>
                <a:highlight>
                  <a:srgbClr val="FFFFFF"/>
                </a:highlight>
                <a:latin typeface="Calibri"/>
                <a:ea typeface="Calibri"/>
                <a:cs typeface="Calibri"/>
                <a:sym typeface="Calibri"/>
              </a:rPr>
              <a:t>App Name </a:t>
            </a:r>
            <a:endParaRPr b="0" i="0" sz="1300" u="none" cap="none" strike="noStrike">
              <a:solidFill>
                <a:srgbClr val="1A1A1A"/>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1A1A1A"/>
              </a:buClr>
              <a:buSzPts val="1300"/>
              <a:buFont typeface="Calibri"/>
              <a:buAutoNum type="arabicPeriod"/>
            </a:pPr>
            <a:r>
              <a:rPr b="0" i="0" lang="en-US" sz="1300" u="none" cap="none" strike="noStrike">
                <a:solidFill>
                  <a:srgbClr val="1A1A1A"/>
                </a:solidFill>
                <a:highlight>
                  <a:srgbClr val="FFFFFF"/>
                </a:highlight>
                <a:latin typeface="Calibri"/>
                <a:ea typeface="Calibri"/>
                <a:cs typeface="Calibri"/>
                <a:sym typeface="Calibri"/>
              </a:rPr>
              <a:t>App Overview</a:t>
            </a:r>
            <a:endParaRPr b="0" i="0" sz="1300" u="none" cap="none" strike="noStrike">
              <a:solidFill>
                <a:srgbClr val="1A1A1A"/>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1A1A1A"/>
              </a:buClr>
              <a:buSzPts val="1300"/>
              <a:buFont typeface="Calibri"/>
              <a:buAutoNum type="arabicPeriod"/>
            </a:pPr>
            <a:r>
              <a:rPr b="0" i="0" lang="en-US" sz="1300" u="none" cap="none" strike="noStrike">
                <a:solidFill>
                  <a:srgbClr val="1A1A1A"/>
                </a:solidFill>
                <a:highlight>
                  <a:srgbClr val="FFFFFF"/>
                </a:highlight>
                <a:latin typeface="Calibri"/>
                <a:ea typeface="Calibri"/>
                <a:cs typeface="Calibri"/>
                <a:sym typeface="Calibri"/>
              </a:rPr>
              <a:t>App Description</a:t>
            </a:r>
            <a:endParaRPr b="0" i="0" sz="1300" u="none" cap="none" strike="noStrike">
              <a:solidFill>
                <a:srgbClr val="1A1A1A"/>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1A1A1A"/>
              </a:buClr>
              <a:buSzPts val="1300"/>
              <a:buFont typeface="Calibri"/>
              <a:buAutoNum type="arabicPeriod"/>
            </a:pPr>
            <a:r>
              <a:rPr b="0" i="0" lang="en-US" sz="1300" u="none" cap="none" strike="noStrike">
                <a:solidFill>
                  <a:srgbClr val="1A1A1A"/>
                </a:solidFill>
                <a:highlight>
                  <a:srgbClr val="FFFFFF"/>
                </a:highlight>
                <a:latin typeface="Calibri"/>
                <a:ea typeface="Calibri"/>
                <a:cs typeface="Calibri"/>
                <a:sym typeface="Calibri"/>
              </a:rPr>
              <a:t>Support Email</a:t>
            </a:r>
            <a:endParaRPr b="0"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Go to </a:t>
            </a:r>
            <a:r>
              <a:rPr b="1" i="0" lang="en-US" sz="1300" u="none" cap="none" strike="noStrike">
                <a:solidFill>
                  <a:srgbClr val="999999"/>
                </a:solidFill>
                <a:highlight>
                  <a:srgbClr val="FFFFFF"/>
                </a:highlight>
                <a:latin typeface="Calibri"/>
                <a:ea typeface="Calibri"/>
                <a:cs typeface="Calibri"/>
                <a:sym typeface="Calibri"/>
              </a:rPr>
              <a:t>All Apps </a:t>
            </a:r>
            <a:r>
              <a:rPr b="0" i="0" lang="en-US" sz="1300" u="none" cap="none" strike="noStrike">
                <a:solidFill>
                  <a:srgbClr val="999999"/>
                </a:solidFill>
                <a:highlight>
                  <a:srgbClr val="FFFFFF"/>
                </a:highlight>
                <a:latin typeface="Calibri"/>
                <a:ea typeface="Calibri"/>
                <a:cs typeface="Calibri"/>
                <a:sym typeface="Calibri"/>
              </a:rPr>
              <a:t>page &gt; check the status of app whether it is </a:t>
            </a:r>
            <a:r>
              <a:rPr b="1" i="0" lang="en-US" sz="1300" u="none" cap="none" strike="noStrike">
                <a:solidFill>
                  <a:srgbClr val="999999"/>
                </a:solidFill>
                <a:highlight>
                  <a:srgbClr val="FFFFFF"/>
                </a:highlight>
                <a:latin typeface="Calibri"/>
                <a:ea typeface="Calibri"/>
                <a:cs typeface="Calibri"/>
                <a:sym typeface="Calibri"/>
              </a:rPr>
              <a:t>Published</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Once "Published", return to the Admin page of the domain portal to ensure it is published</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Click </a:t>
            </a:r>
            <a:r>
              <a:rPr b="1" i="0" lang="en-US" sz="1300" u="none" cap="none" strike="noStrike">
                <a:solidFill>
                  <a:srgbClr val="999999"/>
                </a:solidFill>
                <a:highlight>
                  <a:srgbClr val="FFFFFF"/>
                </a:highlight>
                <a:latin typeface="Calibri"/>
                <a:ea typeface="Calibri"/>
                <a:cs typeface="Calibri"/>
                <a:sym typeface="Calibri"/>
              </a:rPr>
              <a:t>Install</a:t>
            </a:r>
            <a:r>
              <a:rPr b="0" i="0" lang="en-US" sz="1300" u="none" cap="none" strike="noStrike">
                <a:solidFill>
                  <a:srgbClr val="999999"/>
                </a:solidFill>
                <a:highlight>
                  <a:srgbClr val="FFFFFF"/>
                </a:highlight>
                <a:latin typeface="Calibri"/>
                <a:ea typeface="Calibri"/>
                <a:cs typeface="Calibri"/>
                <a:sym typeface="Calibri"/>
              </a:rPr>
              <a:t> &gt; Once installed, the web phone menu will automatically appear</a:t>
            </a:r>
            <a:endParaRPr b="0" i="0" sz="1600" u="none" cap="none" strike="noStrike">
              <a:solidFill>
                <a:srgbClr val="999999"/>
              </a:solidFill>
              <a:highlight>
                <a:srgbClr val="FFFFFF"/>
              </a:highlight>
              <a:latin typeface="Calibri"/>
              <a:ea typeface="Calibri"/>
              <a:cs typeface="Calibri"/>
              <a:sym typeface="Calibri"/>
            </a:endParaRPr>
          </a:p>
        </p:txBody>
      </p:sp>
      <p:sp>
        <p:nvSpPr>
          <p:cNvPr id="2783" name="Google Shape;2783;p127"/>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a:t>
            </a:r>
            <a:r>
              <a:rPr lang="en-US"/>
              <a:t> &lt;Create a New Customer Application in Freshdesk Portal&gt;</a:t>
            </a:r>
            <a:endParaRPr/>
          </a:p>
        </p:txBody>
      </p:sp>
      <p:grpSp>
        <p:nvGrpSpPr>
          <p:cNvPr id="2784" name="Google Shape;2784;p127"/>
          <p:cNvGrpSpPr/>
          <p:nvPr/>
        </p:nvGrpSpPr>
        <p:grpSpPr>
          <a:xfrm>
            <a:off x="6689892" y="900825"/>
            <a:ext cx="5199259" cy="5311500"/>
            <a:chOff x="6689892" y="900825"/>
            <a:chExt cx="5199259" cy="5311500"/>
          </a:xfrm>
        </p:grpSpPr>
        <p:pic>
          <p:nvPicPr>
            <p:cNvPr id="2785" name="Google Shape;2785;p127"/>
            <p:cNvPicPr preferRelativeResize="0"/>
            <p:nvPr/>
          </p:nvPicPr>
          <p:blipFill rotWithShape="1">
            <a:blip r:embed="rId4">
              <a:alphaModFix/>
            </a:blip>
            <a:srcRect b="0" l="0" r="0" t="0"/>
            <a:stretch/>
          </p:blipFill>
          <p:spPr>
            <a:xfrm>
              <a:off x="6689892" y="900825"/>
              <a:ext cx="5199259" cy="3107162"/>
            </a:xfrm>
            <a:prstGeom prst="rect">
              <a:avLst/>
            </a:prstGeom>
            <a:noFill/>
            <a:ln cap="flat" cmpd="sng" w="9525">
              <a:solidFill>
                <a:srgbClr val="808080"/>
              </a:solidFill>
              <a:prstDash val="solid"/>
              <a:round/>
              <a:headEnd len="sm" w="sm" type="none"/>
              <a:tailEnd len="sm" w="sm" type="none"/>
            </a:ln>
          </p:spPr>
        </p:pic>
        <p:sp>
          <p:nvSpPr>
            <p:cNvPr id="2786" name="Google Shape;2786;p127"/>
            <p:cNvSpPr/>
            <p:nvPr/>
          </p:nvSpPr>
          <p:spPr>
            <a:xfrm>
              <a:off x="9089425" y="3586300"/>
              <a:ext cx="400200" cy="20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87" name="Google Shape;2787;p127"/>
            <p:cNvPicPr preferRelativeResize="0"/>
            <p:nvPr/>
          </p:nvPicPr>
          <p:blipFill rotWithShape="1">
            <a:blip r:embed="rId5">
              <a:alphaModFix/>
            </a:blip>
            <a:srcRect b="0" l="0" r="0" t="0"/>
            <a:stretch/>
          </p:blipFill>
          <p:spPr>
            <a:xfrm>
              <a:off x="7652150" y="4208700"/>
              <a:ext cx="4237000" cy="2003625"/>
            </a:xfrm>
            <a:prstGeom prst="rect">
              <a:avLst/>
            </a:prstGeom>
            <a:noFill/>
            <a:ln cap="flat" cmpd="sng" w="9525">
              <a:solidFill>
                <a:srgbClr val="808080"/>
              </a:solidFill>
              <a:prstDash val="solid"/>
              <a:round/>
              <a:headEnd len="sm" w="sm" type="none"/>
              <a:tailEnd len="sm" w="sm" type="none"/>
            </a:ln>
          </p:spPr>
        </p:pic>
        <p:sp>
          <p:nvSpPr>
            <p:cNvPr id="2788" name="Google Shape;2788;p127"/>
            <p:cNvSpPr/>
            <p:nvPr/>
          </p:nvSpPr>
          <p:spPr>
            <a:xfrm>
              <a:off x="8372475" y="5924550"/>
              <a:ext cx="338100" cy="104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89" name="Google Shape;2789;p127"/>
            <p:cNvCxnSpPr>
              <a:stCxn id="2786" idx="2"/>
              <a:endCxn id="2787" idx="0"/>
            </p:cNvCxnSpPr>
            <p:nvPr/>
          </p:nvCxnSpPr>
          <p:spPr>
            <a:xfrm flipH="1" rot="-5400000">
              <a:off x="9318925" y="3757000"/>
              <a:ext cx="422400" cy="481200"/>
            </a:xfrm>
            <a:prstGeom prst="bentConnector3">
              <a:avLst>
                <a:gd fmla="val 49988" name="adj1"/>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sp>
        <p:nvSpPr>
          <p:cNvPr id="2795" name="Google Shape;2795;p128"/>
          <p:cNvSpPr txBox="1"/>
          <p:nvPr/>
        </p:nvSpPr>
        <p:spPr>
          <a:xfrm>
            <a:off x="122150" y="863650"/>
            <a:ext cx="6334500" cy="56454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600"/>
              <a:buFont typeface="Arial"/>
              <a:buNone/>
            </a:pPr>
            <a:r>
              <a:rPr b="0" i="0" lang="en-US" sz="1600" u="none" cap="none" strike="noStrike">
                <a:solidFill>
                  <a:srgbClr val="1A1A1A"/>
                </a:solidFill>
                <a:highlight>
                  <a:srgbClr val="FFFFFF"/>
                </a:highlight>
                <a:latin typeface="Calibri"/>
                <a:ea typeface="Calibri"/>
                <a:cs typeface="Calibri"/>
                <a:sym typeface="Calibri"/>
              </a:rPr>
              <a:t>For CTI Integration under Freshdesk Portal, you'll have to follow the following steps:</a:t>
            </a:r>
            <a:endParaRPr b="0" i="0" sz="1600" u="none" cap="none" strike="noStrike">
              <a:solidFill>
                <a:srgbClr val="1A1A1A"/>
              </a:solidFill>
              <a:highlight>
                <a:srgbClr val="FFFFFF"/>
              </a:highlight>
              <a:latin typeface="Calibri"/>
              <a:ea typeface="Calibri"/>
              <a:cs typeface="Calibri"/>
              <a:sym typeface="Calibri"/>
            </a:endParaRPr>
          </a:p>
          <a:p>
            <a:pPr indent="-330200" lvl="0" marL="457200" marR="0" rtl="0" algn="l">
              <a:lnSpc>
                <a:spcPct val="115000"/>
              </a:lnSpc>
              <a:spcBef>
                <a:spcPts val="800"/>
              </a:spcBef>
              <a:spcAft>
                <a:spcPts val="0"/>
              </a:spcAft>
              <a:buClr>
                <a:srgbClr val="1A1A1A"/>
              </a:buClr>
              <a:buSzPts val="1600"/>
              <a:buFont typeface="Calibri"/>
              <a:buAutoNum type="arabicPeriod"/>
            </a:pPr>
            <a:r>
              <a:rPr b="0" i="0" lang="en-US" sz="1600" u="none" cap="none" strike="noStrike">
                <a:solidFill>
                  <a:srgbClr val="1A1A1A"/>
                </a:solidFill>
                <a:highlight>
                  <a:srgbClr val="FFFFFF"/>
                </a:highlight>
                <a:latin typeface="Calibri"/>
                <a:ea typeface="Calibri"/>
                <a:cs typeface="Calibri"/>
                <a:sym typeface="Calibri"/>
              </a:rPr>
              <a:t>Install App</a:t>
            </a:r>
            <a:endParaRPr b="0" i="0" sz="16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Go to the </a:t>
            </a:r>
            <a:r>
              <a:rPr b="1" i="0" lang="en-US" sz="1300" u="none" cap="none" strike="noStrike">
                <a:solidFill>
                  <a:srgbClr val="999999"/>
                </a:solidFill>
                <a:highlight>
                  <a:srgbClr val="FFFFFF"/>
                </a:highlight>
                <a:latin typeface="Calibri"/>
                <a:ea typeface="Calibri"/>
                <a:cs typeface="Calibri"/>
                <a:sym typeface="Calibri"/>
              </a:rPr>
              <a:t>menu “Admin"</a:t>
            </a:r>
            <a:r>
              <a:rPr b="0" i="0" lang="en-US" sz="1300" u="none" cap="none" strike="noStrike">
                <a:solidFill>
                  <a:srgbClr val="999999"/>
                </a:solidFill>
                <a:highlight>
                  <a:srgbClr val="FFFFFF"/>
                </a:highlight>
                <a:latin typeface="Calibri"/>
                <a:ea typeface="Calibri"/>
                <a:cs typeface="Calibri"/>
                <a:sym typeface="Calibri"/>
              </a:rPr>
              <a:t>&gt; search and choose </a:t>
            </a:r>
            <a:r>
              <a:rPr b="1" i="0" lang="en-US" sz="1300" u="none" cap="none" strike="noStrike">
                <a:solidFill>
                  <a:srgbClr val="999999"/>
                </a:solidFill>
                <a:highlight>
                  <a:srgbClr val="FFFFFF"/>
                </a:highlight>
                <a:latin typeface="Calibri"/>
                <a:ea typeface="Calibri"/>
                <a:cs typeface="Calibri"/>
                <a:sym typeface="Calibri"/>
              </a:rPr>
              <a:t>Apps</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Click </a:t>
            </a:r>
            <a:r>
              <a:rPr b="1" i="0" lang="en-US" sz="1300" u="none" cap="none" strike="noStrike">
                <a:solidFill>
                  <a:srgbClr val="999999"/>
                </a:solidFill>
                <a:highlight>
                  <a:srgbClr val="FFFFFF"/>
                </a:highlight>
                <a:latin typeface="Calibri"/>
                <a:ea typeface="Calibri"/>
                <a:cs typeface="Calibri"/>
                <a:sym typeface="Calibri"/>
              </a:rPr>
              <a:t>Custom Apps</a:t>
            </a:r>
            <a:r>
              <a:rPr b="0" i="0" lang="en-US" sz="1300" u="none" cap="none" strike="noStrike">
                <a:solidFill>
                  <a:srgbClr val="999999"/>
                </a:solidFill>
                <a:highlight>
                  <a:srgbClr val="FFFFFF"/>
                </a:highlight>
                <a:latin typeface="Calibri"/>
                <a:ea typeface="Calibri"/>
                <a:cs typeface="Calibri"/>
                <a:sym typeface="Calibri"/>
              </a:rPr>
              <a:t> &gt; choose Go to </a:t>
            </a:r>
            <a:r>
              <a:rPr b="1" i="0" lang="en-US" sz="1300" u="none" cap="none" strike="noStrike">
                <a:solidFill>
                  <a:srgbClr val="999999"/>
                </a:solidFill>
                <a:highlight>
                  <a:srgbClr val="FFFFFF"/>
                </a:highlight>
                <a:latin typeface="Calibri"/>
                <a:ea typeface="Calibri"/>
                <a:cs typeface="Calibri"/>
                <a:sym typeface="Calibri"/>
              </a:rPr>
              <a:t>Developer Portal</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Once redirected to the All Apps page, click </a:t>
            </a:r>
            <a:r>
              <a:rPr b="1" i="0" lang="en-US" sz="1300" u="none" cap="none" strike="noStrike">
                <a:solidFill>
                  <a:srgbClr val="999999"/>
                </a:solidFill>
                <a:highlight>
                  <a:srgbClr val="FFFFFF"/>
                </a:highlight>
                <a:latin typeface="Calibri"/>
                <a:ea typeface="Calibri"/>
                <a:cs typeface="Calibri"/>
                <a:sym typeface="Calibri"/>
              </a:rPr>
              <a:t>New App</a:t>
            </a:r>
            <a:r>
              <a:rPr b="0" i="0" lang="en-US" sz="1300" u="none" cap="none" strike="noStrike">
                <a:solidFill>
                  <a:srgbClr val="999999"/>
                </a:solidFill>
                <a:highlight>
                  <a:srgbClr val="FFFFFF"/>
                </a:highlight>
                <a:latin typeface="Calibri"/>
                <a:ea typeface="Calibri"/>
                <a:cs typeface="Calibri"/>
                <a:sym typeface="Calibri"/>
              </a:rPr>
              <a:t> </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Proceed the application by entering data on the </a:t>
            </a:r>
            <a:r>
              <a:rPr b="1" i="0" lang="en-US" sz="1300" u="none" cap="none" strike="noStrike">
                <a:solidFill>
                  <a:srgbClr val="999999"/>
                </a:solidFill>
                <a:highlight>
                  <a:srgbClr val="FFFFFF"/>
                </a:highlight>
                <a:latin typeface="Calibri"/>
                <a:ea typeface="Calibri"/>
                <a:cs typeface="Calibri"/>
                <a:sym typeface="Calibri"/>
              </a:rPr>
              <a:t>Create New Application page</a:t>
            </a:r>
            <a:endParaRPr b="1"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Fill in App Name with CTI Test </a:t>
            </a:r>
            <a:r>
              <a:rPr b="1" i="0" lang="en-US" sz="1300" u="none" cap="none" strike="noStrike">
                <a:solidFill>
                  <a:srgbClr val="999999"/>
                </a:solidFill>
                <a:highlight>
                  <a:srgbClr val="FFFFFF"/>
                </a:highlight>
                <a:latin typeface="Calibri"/>
                <a:ea typeface="Calibri"/>
                <a:cs typeface="Calibri"/>
                <a:sym typeface="Calibri"/>
              </a:rPr>
              <a:t>*custom* </a:t>
            </a:r>
            <a:r>
              <a:rPr b="0" i="0" lang="en-US" sz="1300" u="none" cap="none" strike="noStrike">
                <a:solidFill>
                  <a:srgbClr val="999999"/>
                </a:solidFill>
                <a:highlight>
                  <a:srgbClr val="FFFFFF"/>
                </a:highlight>
                <a:latin typeface="Calibri"/>
                <a:ea typeface="Calibri"/>
                <a:cs typeface="Calibri"/>
                <a:sym typeface="Calibri"/>
              </a:rPr>
              <a:t>&gt; In Type Apps, choose </a:t>
            </a:r>
            <a:r>
              <a:rPr b="1" i="0" lang="en-US" sz="1300" u="none" cap="none" strike="noStrike">
                <a:solidFill>
                  <a:srgbClr val="999999"/>
                </a:solidFill>
                <a:highlight>
                  <a:srgbClr val="FFFFFF"/>
                </a:highlight>
                <a:latin typeface="Calibri"/>
                <a:ea typeface="Calibri"/>
                <a:cs typeface="Calibri"/>
                <a:sym typeface="Calibri"/>
              </a:rPr>
              <a:t>Custom App </a:t>
            </a:r>
            <a:r>
              <a:rPr b="0" i="0" lang="en-US" sz="1300" u="none" cap="none" strike="noStrike">
                <a:solidFill>
                  <a:srgbClr val="999999"/>
                </a:solidFill>
                <a:highlight>
                  <a:srgbClr val="FFFFFF"/>
                </a:highlight>
                <a:latin typeface="Calibri"/>
                <a:ea typeface="Calibri"/>
                <a:cs typeface="Calibri"/>
                <a:sym typeface="Calibri"/>
              </a:rPr>
              <a:t>&gt; Fill File App with the following link: </a:t>
            </a:r>
            <a:r>
              <a:rPr b="0" i="0" lang="en-US" sz="1300" u="none" cap="none" strike="noStrike">
                <a:solidFill>
                  <a:srgbClr val="999999"/>
                </a:solidFill>
                <a:highlight>
                  <a:srgbClr val="FFFFFF"/>
                </a:highlight>
                <a:uFill>
                  <a:noFill/>
                </a:uFill>
                <a:latin typeface="Calibri"/>
                <a:ea typeface="Calibri"/>
                <a:cs typeface="Calibri"/>
                <a:sym typeface="Calibri"/>
                <a:hlinkClick r:id="rId3">
                  <a:extLst>
                    <a:ext uri="{A12FA001-AC4F-418D-AE19-62706E023703}">
                      <ahyp:hlinkClr val="tx"/>
                    </a:ext>
                  </a:extLst>
                </a:hlinkClick>
              </a:rPr>
              <a:t>https://openapi.extensionapps.com/assets/download/freshdesk/Dev/V3/freshdesk_webphone_V3.0.0.zip</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999999"/>
              </a:buClr>
              <a:buSzPts val="1300"/>
              <a:buFont typeface="Calibri"/>
              <a:buAutoNum type="alphaLcPeriod"/>
            </a:pPr>
            <a:r>
              <a:rPr b="0" i="0" lang="en-US" sz="1300" u="none" cap="none" strike="noStrike">
                <a:solidFill>
                  <a:srgbClr val="999999"/>
                </a:solidFill>
                <a:highlight>
                  <a:srgbClr val="FFFFFF"/>
                </a:highlight>
                <a:latin typeface="Calibri"/>
                <a:ea typeface="Calibri"/>
                <a:cs typeface="Calibri"/>
                <a:sym typeface="Calibri"/>
              </a:rPr>
              <a:t>Enter the required Information Data *custom*&gt; Save and publish</a:t>
            </a:r>
            <a:endParaRPr b="0" i="0" sz="1300" u="none" cap="none" strike="noStrike">
              <a:solidFill>
                <a:srgbClr val="999999"/>
              </a:solidFill>
              <a:highlight>
                <a:srgbClr val="FFFFFF"/>
              </a:highlight>
              <a:latin typeface="Calibri"/>
              <a:ea typeface="Calibri"/>
              <a:cs typeface="Calibri"/>
              <a:sym typeface="Calibri"/>
            </a:endParaRPr>
          </a:p>
          <a:p>
            <a:pPr indent="-311150" lvl="2" marL="1371600" marR="0" rtl="0" algn="l">
              <a:lnSpc>
                <a:spcPct val="115000"/>
              </a:lnSpc>
              <a:spcBef>
                <a:spcPts val="0"/>
              </a:spcBef>
              <a:spcAft>
                <a:spcPts val="0"/>
              </a:spcAft>
              <a:buClr>
                <a:srgbClr val="999999"/>
              </a:buClr>
              <a:buSzPts val="1300"/>
              <a:buFont typeface="Calibri"/>
              <a:buAutoNum type="romanLcPeriod"/>
            </a:pPr>
            <a:r>
              <a:rPr b="0" i="0" lang="en-US" sz="1300" u="none" cap="none" strike="noStrike">
                <a:solidFill>
                  <a:srgbClr val="999999"/>
                </a:solidFill>
                <a:highlight>
                  <a:srgbClr val="FFFFFF"/>
                </a:highlight>
                <a:latin typeface="Calibri"/>
                <a:ea typeface="Calibri"/>
                <a:cs typeface="Calibri"/>
                <a:sym typeface="Calibri"/>
              </a:rPr>
              <a:t>Data Required </a:t>
            </a:r>
            <a:r>
              <a:rPr b="1" i="0" lang="en-US" sz="1300" u="none" cap="none" strike="noStrike">
                <a:solidFill>
                  <a:srgbClr val="999999"/>
                </a:solidFill>
                <a:highlight>
                  <a:srgbClr val="FFFFFF"/>
                </a:highlight>
                <a:latin typeface="Calibri"/>
                <a:ea typeface="Calibri"/>
                <a:cs typeface="Calibri"/>
                <a:sym typeface="Calibri"/>
              </a:rPr>
              <a:t>*custom*</a:t>
            </a:r>
            <a:r>
              <a:rPr b="0" i="0" lang="en-US" sz="1300" u="none" cap="none" strike="noStrike">
                <a:solidFill>
                  <a:srgbClr val="999999"/>
                </a:solidFill>
                <a:highlight>
                  <a:srgbClr val="FFFFFF"/>
                </a:highlight>
                <a:latin typeface="Calibri"/>
                <a:ea typeface="Calibri"/>
                <a:cs typeface="Calibri"/>
                <a:sym typeface="Calibri"/>
              </a:rPr>
              <a:t>:</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App Name </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App Overview</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App Description</a:t>
            </a:r>
            <a:endParaRPr b="0" i="0" sz="1300" u="none" cap="none" strike="noStrike">
              <a:solidFill>
                <a:srgbClr val="999999"/>
              </a:solidFill>
              <a:highlight>
                <a:srgbClr val="FFFFFF"/>
              </a:highlight>
              <a:latin typeface="Calibri"/>
              <a:ea typeface="Calibri"/>
              <a:cs typeface="Calibri"/>
              <a:sym typeface="Calibri"/>
            </a:endParaRPr>
          </a:p>
          <a:p>
            <a:pPr indent="-311150" lvl="3" marL="1828800" marR="0" rtl="0" algn="l">
              <a:lnSpc>
                <a:spcPct val="115000"/>
              </a:lnSpc>
              <a:spcBef>
                <a:spcPts val="0"/>
              </a:spcBef>
              <a:spcAft>
                <a:spcPts val="0"/>
              </a:spcAft>
              <a:buClr>
                <a:srgbClr val="999999"/>
              </a:buClr>
              <a:buSzPts val="1300"/>
              <a:buFont typeface="Calibri"/>
              <a:buAutoNum type="arabicPeriod"/>
            </a:pPr>
            <a:r>
              <a:rPr b="0" i="0" lang="en-US" sz="1300" u="none" cap="none" strike="noStrike">
                <a:solidFill>
                  <a:srgbClr val="999999"/>
                </a:solidFill>
                <a:highlight>
                  <a:srgbClr val="FFFFFF"/>
                </a:highlight>
                <a:latin typeface="Calibri"/>
                <a:ea typeface="Calibri"/>
                <a:cs typeface="Calibri"/>
                <a:sym typeface="Calibri"/>
              </a:rPr>
              <a:t>Support Email</a:t>
            </a:r>
            <a:endParaRPr b="0" i="0" sz="1300" u="none" cap="none" strike="noStrike">
              <a:solidFill>
                <a:srgbClr val="999999"/>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Go to </a:t>
            </a:r>
            <a:r>
              <a:rPr b="1" i="0" lang="en-US" sz="1300" u="none" cap="none" strike="noStrike">
                <a:solidFill>
                  <a:srgbClr val="1A1A1A"/>
                </a:solidFill>
                <a:highlight>
                  <a:srgbClr val="FFFFFF"/>
                </a:highlight>
                <a:latin typeface="Calibri"/>
                <a:ea typeface="Calibri"/>
                <a:cs typeface="Calibri"/>
                <a:sym typeface="Calibri"/>
              </a:rPr>
              <a:t>All Apps </a:t>
            </a:r>
            <a:r>
              <a:rPr b="0" i="0" lang="en-US" sz="1300" u="none" cap="none" strike="noStrike">
                <a:solidFill>
                  <a:srgbClr val="1A1A1A"/>
                </a:solidFill>
                <a:highlight>
                  <a:srgbClr val="FFFFFF"/>
                </a:highlight>
                <a:latin typeface="Calibri"/>
                <a:ea typeface="Calibri"/>
                <a:cs typeface="Calibri"/>
                <a:sym typeface="Calibri"/>
              </a:rPr>
              <a:t>page &gt; check the status of app whether it is </a:t>
            </a:r>
            <a:r>
              <a:rPr b="1" i="0" lang="en-US" sz="1300" u="none" cap="none" strike="noStrike">
                <a:solidFill>
                  <a:srgbClr val="1A1A1A"/>
                </a:solidFill>
                <a:highlight>
                  <a:srgbClr val="FFFFFF"/>
                </a:highlight>
                <a:latin typeface="Calibri"/>
                <a:ea typeface="Calibri"/>
                <a:cs typeface="Calibri"/>
                <a:sym typeface="Calibri"/>
              </a:rPr>
              <a:t>Published</a:t>
            </a:r>
            <a:endParaRPr b="1"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Once "Published", return to the Admin page of the domain portal to ensure it is published</a:t>
            </a:r>
            <a:endParaRPr b="0" i="0" sz="1300" u="none" cap="none" strike="noStrike">
              <a:solidFill>
                <a:srgbClr val="1A1A1A"/>
              </a:solidFill>
              <a:highlight>
                <a:srgbClr val="FFFFFF"/>
              </a:highlight>
              <a:latin typeface="Calibri"/>
              <a:ea typeface="Calibri"/>
              <a:cs typeface="Calibri"/>
              <a:sym typeface="Calibri"/>
            </a:endParaRPr>
          </a:p>
          <a:p>
            <a:pPr indent="-311150" lvl="1" marL="914400" marR="0" rtl="0" algn="l">
              <a:lnSpc>
                <a:spcPct val="115000"/>
              </a:lnSpc>
              <a:spcBef>
                <a:spcPts val="0"/>
              </a:spcBef>
              <a:spcAft>
                <a:spcPts val="0"/>
              </a:spcAft>
              <a:buClr>
                <a:srgbClr val="1A1A1A"/>
              </a:buClr>
              <a:buSzPts val="1300"/>
              <a:buFont typeface="Calibri"/>
              <a:buAutoNum type="alphaLcPeriod"/>
            </a:pPr>
            <a:r>
              <a:rPr b="0" i="0" lang="en-US" sz="1300" u="none" cap="none" strike="noStrike">
                <a:solidFill>
                  <a:srgbClr val="1A1A1A"/>
                </a:solidFill>
                <a:highlight>
                  <a:srgbClr val="FFFFFF"/>
                </a:highlight>
                <a:latin typeface="Calibri"/>
                <a:ea typeface="Calibri"/>
                <a:cs typeface="Calibri"/>
                <a:sym typeface="Calibri"/>
              </a:rPr>
              <a:t>Click </a:t>
            </a:r>
            <a:r>
              <a:rPr b="1" i="0" lang="en-US" sz="1300" u="none" cap="none" strike="noStrike">
                <a:solidFill>
                  <a:srgbClr val="1A1A1A"/>
                </a:solidFill>
                <a:highlight>
                  <a:srgbClr val="FFFFFF"/>
                </a:highlight>
                <a:latin typeface="Calibri"/>
                <a:ea typeface="Calibri"/>
                <a:cs typeface="Calibri"/>
                <a:sym typeface="Calibri"/>
              </a:rPr>
              <a:t>Install</a:t>
            </a:r>
            <a:r>
              <a:rPr b="0" i="0" lang="en-US" sz="1300" u="none" cap="none" strike="noStrike">
                <a:solidFill>
                  <a:srgbClr val="1A1A1A"/>
                </a:solidFill>
                <a:highlight>
                  <a:srgbClr val="FFFFFF"/>
                </a:highlight>
                <a:latin typeface="Calibri"/>
                <a:ea typeface="Calibri"/>
                <a:cs typeface="Calibri"/>
                <a:sym typeface="Calibri"/>
              </a:rPr>
              <a:t> &gt; Once installed, the web phone menu will automatically appear</a:t>
            </a:r>
            <a:endParaRPr b="0" i="0" sz="1600" u="none" cap="none" strike="noStrike">
              <a:solidFill>
                <a:srgbClr val="1A1A1A"/>
              </a:solidFill>
              <a:highlight>
                <a:srgbClr val="FFFFFF"/>
              </a:highlight>
              <a:latin typeface="Calibri"/>
              <a:ea typeface="Calibri"/>
              <a:cs typeface="Calibri"/>
              <a:sym typeface="Calibri"/>
            </a:endParaRPr>
          </a:p>
        </p:txBody>
      </p:sp>
      <p:sp>
        <p:nvSpPr>
          <p:cNvPr id="2796" name="Google Shape;2796;p128"/>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a:t>
            </a:r>
            <a:r>
              <a:rPr lang="en-US">
                <a:solidFill>
                  <a:schemeClr val="dk1"/>
                </a:solidFill>
              </a:rPr>
              <a:t> </a:t>
            </a:r>
            <a:r>
              <a:rPr lang="en-US"/>
              <a:t>&lt;Create a New Customer Application in Freshdesk Portal&gt;</a:t>
            </a:r>
            <a:endParaRPr/>
          </a:p>
        </p:txBody>
      </p:sp>
      <p:grpSp>
        <p:nvGrpSpPr>
          <p:cNvPr id="2797" name="Google Shape;2797;p128"/>
          <p:cNvGrpSpPr/>
          <p:nvPr/>
        </p:nvGrpSpPr>
        <p:grpSpPr>
          <a:xfrm>
            <a:off x="6561350" y="900825"/>
            <a:ext cx="5327801" cy="5197200"/>
            <a:chOff x="6561350" y="900825"/>
            <a:chExt cx="5327801" cy="5197200"/>
          </a:xfrm>
        </p:grpSpPr>
        <p:pic>
          <p:nvPicPr>
            <p:cNvPr id="2798" name="Google Shape;2798;p128"/>
            <p:cNvPicPr preferRelativeResize="0"/>
            <p:nvPr/>
          </p:nvPicPr>
          <p:blipFill rotWithShape="1">
            <a:blip r:embed="rId4">
              <a:alphaModFix/>
            </a:blip>
            <a:srcRect b="0" l="0" r="0" t="0"/>
            <a:stretch/>
          </p:blipFill>
          <p:spPr>
            <a:xfrm>
              <a:off x="8114425" y="900825"/>
              <a:ext cx="3774726" cy="1501800"/>
            </a:xfrm>
            <a:prstGeom prst="rect">
              <a:avLst/>
            </a:prstGeom>
            <a:noFill/>
            <a:ln cap="flat" cmpd="sng" w="9525">
              <a:solidFill>
                <a:srgbClr val="808080"/>
              </a:solidFill>
              <a:prstDash val="solid"/>
              <a:round/>
              <a:headEnd len="sm" w="sm" type="none"/>
              <a:tailEnd len="sm" w="sm" type="none"/>
            </a:ln>
          </p:spPr>
        </p:pic>
        <p:pic>
          <p:nvPicPr>
            <p:cNvPr id="2799" name="Google Shape;2799;p128"/>
            <p:cNvPicPr preferRelativeResize="0"/>
            <p:nvPr/>
          </p:nvPicPr>
          <p:blipFill rotWithShape="1">
            <a:blip r:embed="rId5">
              <a:alphaModFix/>
            </a:blip>
            <a:srcRect b="0" l="0" r="0" t="0"/>
            <a:stretch/>
          </p:blipFill>
          <p:spPr>
            <a:xfrm>
              <a:off x="6561350" y="2527950"/>
              <a:ext cx="5327800" cy="2637124"/>
            </a:xfrm>
            <a:prstGeom prst="rect">
              <a:avLst/>
            </a:prstGeom>
            <a:noFill/>
            <a:ln cap="flat" cmpd="sng" w="9525">
              <a:solidFill>
                <a:srgbClr val="808080"/>
              </a:solidFill>
              <a:prstDash val="solid"/>
              <a:round/>
              <a:headEnd len="sm" w="sm" type="none"/>
              <a:tailEnd len="sm" w="sm" type="none"/>
            </a:ln>
          </p:spPr>
        </p:pic>
        <p:sp>
          <p:nvSpPr>
            <p:cNvPr id="2800" name="Google Shape;2800;p128"/>
            <p:cNvSpPr/>
            <p:nvPr/>
          </p:nvSpPr>
          <p:spPr>
            <a:xfrm>
              <a:off x="11182350" y="3767150"/>
              <a:ext cx="366600" cy="104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1" name="Google Shape;2801;p128"/>
            <p:cNvPicPr preferRelativeResize="0"/>
            <p:nvPr/>
          </p:nvPicPr>
          <p:blipFill rotWithShape="1">
            <a:blip r:embed="rId6">
              <a:alphaModFix/>
            </a:blip>
            <a:srcRect b="0" l="0" r="0" t="0"/>
            <a:stretch/>
          </p:blipFill>
          <p:spPr>
            <a:xfrm>
              <a:off x="6561350" y="5395726"/>
              <a:ext cx="5327800" cy="702299"/>
            </a:xfrm>
            <a:prstGeom prst="rect">
              <a:avLst/>
            </a:prstGeom>
            <a:noFill/>
            <a:ln cap="flat" cmpd="sng" w="9525">
              <a:solidFill>
                <a:srgbClr val="808080"/>
              </a:solidFill>
              <a:prstDash val="solid"/>
              <a:round/>
              <a:headEnd len="sm" w="sm" type="none"/>
              <a:tailEnd len="sm" w="sm" type="none"/>
            </a:ln>
          </p:spPr>
        </p:pic>
        <p:sp>
          <p:nvSpPr>
            <p:cNvPr id="2802" name="Google Shape;2802;p128"/>
            <p:cNvSpPr/>
            <p:nvPr/>
          </p:nvSpPr>
          <p:spPr>
            <a:xfrm>
              <a:off x="7667625" y="5505450"/>
              <a:ext cx="4134000" cy="50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7" name="Shape 2807"/>
        <p:cNvGrpSpPr/>
        <p:nvPr/>
      </p:nvGrpSpPr>
      <p:grpSpPr>
        <a:xfrm>
          <a:off x="0" y="0"/>
          <a:ext cx="0" cy="0"/>
          <a:chOff x="0" y="0"/>
          <a:chExt cx="0" cy="0"/>
        </a:xfrm>
      </p:grpSpPr>
      <p:sp>
        <p:nvSpPr>
          <p:cNvPr id="2808" name="Google Shape;2808;p129"/>
          <p:cNvSpPr txBox="1"/>
          <p:nvPr/>
        </p:nvSpPr>
        <p:spPr>
          <a:xfrm>
            <a:off x="302850" y="863650"/>
            <a:ext cx="51765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For CTI Integration under Freshdesk Portal, you'll have to follow the following steps:</a:t>
            </a:r>
            <a:endParaRPr b="0"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80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Install App</a:t>
            </a:r>
            <a:endParaRPr b="0" i="0" sz="1400" u="none" cap="none" strike="noStrike">
              <a:solidFill>
                <a:srgbClr val="999999"/>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1A1A1A"/>
              </a:buClr>
              <a:buSzPts val="1700"/>
              <a:buFont typeface="Calibri"/>
              <a:buAutoNum type="arabicPeriod"/>
            </a:pPr>
            <a:r>
              <a:rPr b="0" i="0" lang="en-US" sz="1700" u="none" cap="none" strike="noStrike">
                <a:solidFill>
                  <a:srgbClr val="1A1A1A"/>
                </a:solidFill>
                <a:highlight>
                  <a:srgbClr val="FFFFFF"/>
                </a:highlight>
                <a:latin typeface="Calibri"/>
                <a:ea typeface="Calibri"/>
                <a:cs typeface="Calibri"/>
                <a:sym typeface="Calibri"/>
              </a:rPr>
              <a:t>Check API Key</a:t>
            </a:r>
            <a:endParaRPr b="0"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50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Click </a:t>
            </a:r>
            <a:r>
              <a:rPr b="1" i="0" lang="en-US" sz="1700" u="none" cap="none" strike="noStrike">
                <a:solidFill>
                  <a:srgbClr val="1A1A1A"/>
                </a:solidFill>
                <a:highlight>
                  <a:srgbClr val="FFFFFF"/>
                </a:highlight>
                <a:latin typeface="Calibri"/>
                <a:ea typeface="Calibri"/>
                <a:cs typeface="Calibri"/>
                <a:sym typeface="Calibri"/>
              </a:rPr>
              <a:t>Profile</a:t>
            </a:r>
            <a:r>
              <a:rPr b="0" i="0" lang="en-US" sz="1700" u="none" cap="none" strike="noStrike">
                <a:solidFill>
                  <a:srgbClr val="1A1A1A"/>
                </a:solidFill>
                <a:highlight>
                  <a:srgbClr val="FFFFFF"/>
                </a:highlight>
                <a:latin typeface="Calibri"/>
                <a:ea typeface="Calibri"/>
                <a:cs typeface="Calibri"/>
                <a:sym typeface="Calibri"/>
              </a:rPr>
              <a:t> &gt; Choose </a:t>
            </a:r>
            <a:r>
              <a:rPr b="1" i="0" lang="en-US" sz="1700" u="none" cap="none" strike="noStrike">
                <a:solidFill>
                  <a:srgbClr val="1A1A1A"/>
                </a:solidFill>
                <a:highlight>
                  <a:srgbClr val="FFFFFF"/>
                </a:highlight>
                <a:latin typeface="Calibri"/>
                <a:ea typeface="Calibri"/>
                <a:cs typeface="Calibri"/>
                <a:sym typeface="Calibri"/>
              </a:rPr>
              <a:t>Profile Settings</a:t>
            </a:r>
            <a:endParaRPr b="1"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50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Your api key code shows on the top right of the screen</a:t>
            </a:r>
            <a:endParaRPr b="1"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50000"/>
              </a:lnSpc>
              <a:spcBef>
                <a:spcPts val="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Add Users</a:t>
            </a:r>
            <a:endParaRPr b="0" i="0" sz="1700" u="none" cap="none" strike="noStrike">
              <a:solidFill>
                <a:srgbClr val="999999"/>
              </a:solidFill>
              <a:highlight>
                <a:srgbClr val="FFFFFF"/>
              </a:highlight>
              <a:latin typeface="Calibri"/>
              <a:ea typeface="Calibri"/>
              <a:cs typeface="Calibri"/>
              <a:sym typeface="Calibri"/>
            </a:endParaRPr>
          </a:p>
        </p:txBody>
      </p:sp>
      <p:sp>
        <p:nvSpPr>
          <p:cNvPr id="2809" name="Google Shape;2809;p129"/>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a:t>
            </a:r>
            <a:r>
              <a:rPr lang="en-US">
                <a:solidFill>
                  <a:schemeClr val="dk1"/>
                </a:solidFill>
              </a:rPr>
              <a:t> </a:t>
            </a:r>
            <a:r>
              <a:rPr lang="en-US"/>
              <a:t>&lt;Create a New Customer Application in Freshdesk Portal&gt;</a:t>
            </a:r>
            <a:endParaRPr/>
          </a:p>
        </p:txBody>
      </p:sp>
      <p:grpSp>
        <p:nvGrpSpPr>
          <p:cNvPr id="2810" name="Google Shape;2810;p129"/>
          <p:cNvGrpSpPr/>
          <p:nvPr/>
        </p:nvGrpSpPr>
        <p:grpSpPr>
          <a:xfrm>
            <a:off x="5828599" y="900830"/>
            <a:ext cx="6060918" cy="5503507"/>
            <a:chOff x="5631750" y="900825"/>
            <a:chExt cx="6257400" cy="5804774"/>
          </a:xfrm>
        </p:grpSpPr>
        <p:pic>
          <p:nvPicPr>
            <p:cNvPr id="2811" name="Google Shape;2811;p129"/>
            <p:cNvPicPr preferRelativeResize="0"/>
            <p:nvPr/>
          </p:nvPicPr>
          <p:blipFill rotWithShape="1">
            <a:blip r:embed="rId3">
              <a:alphaModFix/>
            </a:blip>
            <a:srcRect b="0" l="0" r="0" t="0"/>
            <a:stretch/>
          </p:blipFill>
          <p:spPr>
            <a:xfrm>
              <a:off x="5631750" y="900825"/>
              <a:ext cx="6257400" cy="3044501"/>
            </a:xfrm>
            <a:prstGeom prst="rect">
              <a:avLst/>
            </a:prstGeom>
            <a:noFill/>
            <a:ln cap="flat" cmpd="sng" w="9525">
              <a:solidFill>
                <a:srgbClr val="808080"/>
              </a:solidFill>
              <a:prstDash val="solid"/>
              <a:round/>
              <a:headEnd len="sm" w="sm" type="none"/>
              <a:tailEnd len="sm" w="sm" type="none"/>
            </a:ln>
          </p:spPr>
        </p:pic>
        <p:pic>
          <p:nvPicPr>
            <p:cNvPr id="2812" name="Google Shape;2812;p129"/>
            <p:cNvPicPr preferRelativeResize="0"/>
            <p:nvPr/>
          </p:nvPicPr>
          <p:blipFill rotWithShape="1">
            <a:blip r:embed="rId4">
              <a:alphaModFix/>
            </a:blip>
            <a:srcRect b="0" l="0" r="0" t="0"/>
            <a:stretch/>
          </p:blipFill>
          <p:spPr>
            <a:xfrm>
              <a:off x="5631750" y="4097725"/>
              <a:ext cx="6257400" cy="2607874"/>
            </a:xfrm>
            <a:prstGeom prst="rect">
              <a:avLst/>
            </a:prstGeom>
            <a:noFill/>
            <a:ln cap="flat" cmpd="sng" w="9525">
              <a:solidFill>
                <a:srgbClr val="808080"/>
              </a:solidFill>
              <a:prstDash val="solid"/>
              <a:round/>
              <a:headEnd len="sm" w="sm" type="none"/>
              <a:tailEnd len="sm" w="sm" type="none"/>
            </a:ln>
          </p:spPr>
        </p:pic>
        <p:sp>
          <p:nvSpPr>
            <p:cNvPr id="2813" name="Google Shape;2813;p129"/>
            <p:cNvSpPr/>
            <p:nvPr/>
          </p:nvSpPr>
          <p:spPr>
            <a:xfrm>
              <a:off x="11658600" y="971550"/>
              <a:ext cx="190500" cy="171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p129"/>
            <p:cNvSpPr/>
            <p:nvPr/>
          </p:nvSpPr>
          <p:spPr>
            <a:xfrm>
              <a:off x="10763250" y="1781175"/>
              <a:ext cx="1086000" cy="171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p129"/>
            <p:cNvSpPr/>
            <p:nvPr/>
          </p:nvSpPr>
          <p:spPr>
            <a:xfrm>
              <a:off x="10487025" y="4695825"/>
              <a:ext cx="1266900" cy="58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0" name="Shape 2820"/>
        <p:cNvGrpSpPr/>
        <p:nvPr/>
      </p:nvGrpSpPr>
      <p:grpSpPr>
        <a:xfrm>
          <a:off x="0" y="0"/>
          <a:ext cx="0" cy="0"/>
          <a:chOff x="0" y="0"/>
          <a:chExt cx="0" cy="0"/>
        </a:xfrm>
      </p:grpSpPr>
      <p:sp>
        <p:nvSpPr>
          <p:cNvPr id="2821" name="Google Shape;2821;p130"/>
          <p:cNvSpPr txBox="1"/>
          <p:nvPr/>
        </p:nvSpPr>
        <p:spPr>
          <a:xfrm>
            <a:off x="302850" y="863650"/>
            <a:ext cx="50196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For CTI Integration under Freshdesk Portal, you'll have to follow the following steps:</a:t>
            </a:r>
            <a:endParaRPr b="0" i="0" sz="1700" u="none" cap="none" strike="noStrike">
              <a:solidFill>
                <a:srgbClr val="1A1A1A"/>
              </a:solidFill>
              <a:highlight>
                <a:srgbClr val="FFFFFF"/>
              </a:highlight>
              <a:latin typeface="Calibri"/>
              <a:ea typeface="Calibri"/>
              <a:cs typeface="Calibri"/>
              <a:sym typeface="Calibri"/>
            </a:endParaRPr>
          </a:p>
          <a:p>
            <a:pPr indent="-336550" lvl="0" marL="457200" marR="0" rtl="0" algn="l">
              <a:lnSpc>
                <a:spcPct val="115000"/>
              </a:lnSpc>
              <a:spcBef>
                <a:spcPts val="80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Install App</a:t>
            </a:r>
            <a:endParaRPr b="0" i="0" sz="1400" u="none" cap="none" strike="noStrike">
              <a:solidFill>
                <a:srgbClr val="999999"/>
              </a:solidFill>
              <a:highlight>
                <a:srgbClr val="FFFFFF"/>
              </a:highlight>
              <a:latin typeface="Calibri"/>
              <a:ea typeface="Calibri"/>
              <a:cs typeface="Calibri"/>
              <a:sym typeface="Calibri"/>
            </a:endParaRPr>
          </a:p>
          <a:p>
            <a:pPr indent="-336550" lvl="0" marL="457200" marR="0" rtl="0" algn="l">
              <a:lnSpc>
                <a:spcPct val="115000"/>
              </a:lnSpc>
              <a:spcBef>
                <a:spcPts val="0"/>
              </a:spcBef>
              <a:spcAft>
                <a:spcPts val="0"/>
              </a:spcAft>
              <a:buClr>
                <a:srgbClr val="999999"/>
              </a:buClr>
              <a:buSzPts val="1700"/>
              <a:buFont typeface="Calibri"/>
              <a:buAutoNum type="arabicPeriod"/>
            </a:pPr>
            <a:r>
              <a:rPr b="0" i="0" lang="en-US" sz="1700" u="none" cap="none" strike="noStrike">
                <a:solidFill>
                  <a:srgbClr val="999999"/>
                </a:solidFill>
                <a:highlight>
                  <a:srgbClr val="FFFFFF"/>
                </a:highlight>
                <a:latin typeface="Calibri"/>
                <a:ea typeface="Calibri"/>
                <a:cs typeface="Calibri"/>
                <a:sym typeface="Calibri"/>
              </a:rPr>
              <a:t>Check API Key</a:t>
            </a:r>
            <a:endParaRPr b="1" i="0" sz="1700" u="none" cap="none" strike="noStrike">
              <a:solidFill>
                <a:srgbClr val="999999"/>
              </a:solidFill>
              <a:highlight>
                <a:srgbClr val="FFFFFF"/>
              </a:highlight>
              <a:latin typeface="Calibri"/>
              <a:ea typeface="Calibri"/>
              <a:cs typeface="Calibri"/>
              <a:sym typeface="Calibri"/>
            </a:endParaRPr>
          </a:p>
          <a:p>
            <a:pPr indent="-336550" lvl="0" marL="457200" marR="0" rtl="0" algn="l">
              <a:lnSpc>
                <a:spcPct val="115000"/>
              </a:lnSpc>
              <a:spcBef>
                <a:spcPts val="0"/>
              </a:spcBef>
              <a:spcAft>
                <a:spcPts val="0"/>
              </a:spcAft>
              <a:buClr>
                <a:srgbClr val="1A1A1A"/>
              </a:buClr>
              <a:buSzPts val="1700"/>
              <a:buFont typeface="Calibri"/>
              <a:buAutoNum type="arabicPeriod"/>
            </a:pPr>
            <a:r>
              <a:rPr b="0" i="0" lang="en-US" sz="1700" u="none" cap="none" strike="noStrike">
                <a:solidFill>
                  <a:srgbClr val="1A1A1A"/>
                </a:solidFill>
                <a:highlight>
                  <a:srgbClr val="FFFFFF"/>
                </a:highlight>
                <a:latin typeface="Calibri"/>
                <a:ea typeface="Calibri"/>
                <a:cs typeface="Calibri"/>
                <a:sym typeface="Calibri"/>
              </a:rPr>
              <a:t>Add Users</a:t>
            </a:r>
            <a:endParaRPr b="0"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15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Go to the menu </a:t>
            </a:r>
            <a:r>
              <a:rPr b="1" i="0" lang="en-US" sz="1700" u="none" cap="none" strike="noStrike">
                <a:solidFill>
                  <a:srgbClr val="1A1A1A"/>
                </a:solidFill>
                <a:highlight>
                  <a:srgbClr val="FFFFFF"/>
                </a:highlight>
                <a:latin typeface="Calibri"/>
                <a:ea typeface="Calibri"/>
                <a:cs typeface="Calibri"/>
                <a:sym typeface="Calibri"/>
              </a:rPr>
              <a:t>Admin</a:t>
            </a:r>
            <a:r>
              <a:rPr b="0" i="0" lang="en-US" sz="1700" u="none" cap="none" strike="noStrike">
                <a:solidFill>
                  <a:srgbClr val="1A1A1A"/>
                </a:solidFill>
                <a:highlight>
                  <a:srgbClr val="FFFFFF"/>
                </a:highlight>
                <a:latin typeface="Calibri"/>
                <a:ea typeface="Calibri"/>
                <a:cs typeface="Calibri"/>
                <a:sym typeface="Calibri"/>
              </a:rPr>
              <a:t> &gt; Search and choose </a:t>
            </a:r>
            <a:r>
              <a:rPr b="1" i="0" lang="en-US" sz="1700" u="none" cap="none" strike="noStrike">
                <a:solidFill>
                  <a:srgbClr val="1A1A1A"/>
                </a:solidFill>
                <a:highlight>
                  <a:srgbClr val="FFFFFF"/>
                </a:highlight>
                <a:latin typeface="Calibri"/>
                <a:ea typeface="Calibri"/>
                <a:cs typeface="Calibri"/>
                <a:sym typeface="Calibri"/>
              </a:rPr>
              <a:t>Agents</a:t>
            </a:r>
            <a:endParaRPr b="1" i="0" sz="1700" u="none" cap="none" strike="noStrike">
              <a:solidFill>
                <a:srgbClr val="1A1A1A"/>
              </a:solidFill>
              <a:highlight>
                <a:srgbClr val="FFFFFF"/>
              </a:highlight>
              <a:latin typeface="Calibri"/>
              <a:ea typeface="Calibri"/>
              <a:cs typeface="Calibri"/>
              <a:sym typeface="Calibri"/>
            </a:endParaRPr>
          </a:p>
          <a:p>
            <a:pPr indent="-336550" lvl="1" marL="914400" marR="0" rtl="0" algn="l">
              <a:lnSpc>
                <a:spcPct val="115000"/>
              </a:lnSpc>
              <a:spcBef>
                <a:spcPts val="0"/>
              </a:spcBef>
              <a:spcAft>
                <a:spcPts val="0"/>
              </a:spcAft>
              <a:buClr>
                <a:srgbClr val="1A1A1A"/>
              </a:buClr>
              <a:buSzPts val="1700"/>
              <a:buFont typeface="Calibri"/>
              <a:buAutoNum type="alphaLcPeriod"/>
            </a:pPr>
            <a:r>
              <a:rPr b="0" i="0" lang="en-US" sz="1700" u="none" cap="none" strike="noStrike">
                <a:solidFill>
                  <a:srgbClr val="1A1A1A"/>
                </a:solidFill>
                <a:highlight>
                  <a:srgbClr val="FFFFFF"/>
                </a:highlight>
                <a:latin typeface="Calibri"/>
                <a:ea typeface="Calibri"/>
                <a:cs typeface="Calibri"/>
                <a:sym typeface="Calibri"/>
              </a:rPr>
              <a:t>Click </a:t>
            </a:r>
            <a:r>
              <a:rPr b="1" i="0" lang="en-US" sz="1700" u="none" cap="none" strike="noStrike">
                <a:solidFill>
                  <a:srgbClr val="1A1A1A"/>
                </a:solidFill>
                <a:highlight>
                  <a:srgbClr val="FFFFFF"/>
                </a:highlight>
                <a:latin typeface="Calibri"/>
                <a:ea typeface="Calibri"/>
                <a:cs typeface="Calibri"/>
                <a:sym typeface="Calibri"/>
              </a:rPr>
              <a:t>New agent</a:t>
            </a:r>
            <a:r>
              <a:rPr b="0" i="0" lang="en-US" sz="1700" u="none" cap="none" strike="noStrike">
                <a:solidFill>
                  <a:srgbClr val="1A1A1A"/>
                </a:solidFill>
                <a:highlight>
                  <a:srgbClr val="FFFFFF"/>
                </a:highlight>
                <a:latin typeface="Calibri"/>
                <a:ea typeface="Calibri"/>
                <a:cs typeface="Calibri"/>
                <a:sym typeface="Calibri"/>
              </a:rPr>
              <a:t> &gt; Add a new agent by entering the following data data on the new agent page</a:t>
            </a:r>
            <a:endParaRPr b="0" i="0" sz="1700" u="none" cap="none" strike="noStrike">
              <a:solidFill>
                <a:srgbClr val="1A1A1A"/>
              </a:solidFill>
              <a:highlight>
                <a:srgbClr val="FFFFFF"/>
              </a:highlight>
              <a:latin typeface="Calibri"/>
              <a:ea typeface="Calibri"/>
              <a:cs typeface="Calibri"/>
              <a:sym typeface="Calibri"/>
            </a:endParaRPr>
          </a:p>
          <a:p>
            <a:pPr indent="-336550" lvl="2" marL="1371600" marR="0" rtl="0" algn="l">
              <a:lnSpc>
                <a:spcPct val="115000"/>
              </a:lnSpc>
              <a:spcBef>
                <a:spcPts val="0"/>
              </a:spcBef>
              <a:spcAft>
                <a:spcPts val="0"/>
              </a:spcAft>
              <a:buClr>
                <a:srgbClr val="1A1A1A"/>
              </a:buClr>
              <a:buSzPts val="1700"/>
              <a:buFont typeface="Calibri"/>
              <a:buAutoNum type="romanLcPeriod"/>
            </a:pPr>
            <a:r>
              <a:rPr b="0" i="0" lang="en-US" sz="1700" u="none" cap="none" strike="noStrike">
                <a:solidFill>
                  <a:srgbClr val="1A1A1A"/>
                </a:solidFill>
                <a:highlight>
                  <a:srgbClr val="FFFFFF"/>
                </a:highlight>
                <a:latin typeface="Calibri"/>
                <a:ea typeface="Calibri"/>
                <a:cs typeface="Calibri"/>
                <a:sym typeface="Calibri"/>
              </a:rPr>
              <a:t>Agent Type &gt; Support Agent</a:t>
            </a:r>
            <a:endParaRPr b="0" i="0" sz="1700" u="none" cap="none" strike="noStrike">
              <a:solidFill>
                <a:srgbClr val="1A1A1A"/>
              </a:solidFill>
              <a:highlight>
                <a:srgbClr val="FFFFFF"/>
              </a:highlight>
              <a:latin typeface="Calibri"/>
              <a:ea typeface="Calibri"/>
              <a:cs typeface="Calibri"/>
              <a:sym typeface="Calibri"/>
            </a:endParaRPr>
          </a:p>
          <a:p>
            <a:pPr indent="-336550" lvl="2" marL="1371600" marR="0" rtl="0" algn="l">
              <a:lnSpc>
                <a:spcPct val="115000"/>
              </a:lnSpc>
              <a:spcBef>
                <a:spcPts val="0"/>
              </a:spcBef>
              <a:spcAft>
                <a:spcPts val="0"/>
              </a:spcAft>
              <a:buClr>
                <a:srgbClr val="1A1A1A"/>
              </a:buClr>
              <a:buSzPts val="1700"/>
              <a:buFont typeface="Calibri"/>
              <a:buAutoNum type="romanLcPeriod"/>
            </a:pPr>
            <a:r>
              <a:rPr b="0" i="0" lang="en-US" sz="1700" u="none" cap="none" strike="noStrike">
                <a:solidFill>
                  <a:srgbClr val="1A1A1A"/>
                </a:solidFill>
                <a:highlight>
                  <a:srgbClr val="FFFFFF"/>
                </a:highlight>
                <a:latin typeface="Calibri"/>
                <a:ea typeface="Calibri"/>
                <a:cs typeface="Calibri"/>
                <a:sym typeface="Calibri"/>
              </a:rPr>
              <a:t>Duration &gt; Full Time *Custom*</a:t>
            </a:r>
            <a:endParaRPr b="0" i="0" sz="1700" u="none" cap="none" strike="noStrike">
              <a:solidFill>
                <a:srgbClr val="1A1A1A"/>
              </a:solidFill>
              <a:highlight>
                <a:srgbClr val="FFFFFF"/>
              </a:highlight>
              <a:latin typeface="Calibri"/>
              <a:ea typeface="Calibri"/>
              <a:cs typeface="Calibri"/>
              <a:sym typeface="Calibri"/>
            </a:endParaRPr>
          </a:p>
          <a:p>
            <a:pPr indent="-336550" lvl="2" marL="1371600" marR="0" rtl="0" algn="l">
              <a:lnSpc>
                <a:spcPct val="115000"/>
              </a:lnSpc>
              <a:spcBef>
                <a:spcPts val="0"/>
              </a:spcBef>
              <a:spcAft>
                <a:spcPts val="0"/>
              </a:spcAft>
              <a:buClr>
                <a:srgbClr val="1A1A1A"/>
              </a:buClr>
              <a:buSzPts val="1700"/>
              <a:buFont typeface="Calibri"/>
              <a:buAutoNum type="romanLcPeriod"/>
            </a:pPr>
            <a:r>
              <a:rPr b="0" i="0" lang="en-US" sz="1700" u="none" cap="none" strike="noStrike">
                <a:solidFill>
                  <a:srgbClr val="1A1A1A"/>
                </a:solidFill>
                <a:highlight>
                  <a:srgbClr val="FFFFFF"/>
                </a:highlight>
                <a:latin typeface="Calibri"/>
                <a:ea typeface="Calibri"/>
                <a:cs typeface="Calibri"/>
                <a:sym typeface="Calibri"/>
              </a:rPr>
              <a:t>Email</a:t>
            </a:r>
            <a:endParaRPr b="0" i="0" sz="1700" u="none" cap="none" strike="noStrike">
              <a:solidFill>
                <a:srgbClr val="1A1A1A"/>
              </a:solidFill>
              <a:highlight>
                <a:srgbClr val="FFFFFF"/>
              </a:highlight>
              <a:latin typeface="Calibri"/>
              <a:ea typeface="Calibri"/>
              <a:cs typeface="Calibri"/>
              <a:sym typeface="Calibri"/>
            </a:endParaRPr>
          </a:p>
          <a:p>
            <a:pPr indent="-336550" lvl="2" marL="1371600" marR="0" rtl="0" algn="l">
              <a:lnSpc>
                <a:spcPct val="115000"/>
              </a:lnSpc>
              <a:spcBef>
                <a:spcPts val="0"/>
              </a:spcBef>
              <a:spcAft>
                <a:spcPts val="0"/>
              </a:spcAft>
              <a:buClr>
                <a:srgbClr val="1A1A1A"/>
              </a:buClr>
              <a:buSzPts val="1700"/>
              <a:buFont typeface="Calibri"/>
              <a:buAutoNum type="romanLcPeriod"/>
            </a:pPr>
            <a:r>
              <a:rPr b="0" i="0" lang="en-US" sz="1700" u="none" cap="none" strike="noStrike">
                <a:solidFill>
                  <a:srgbClr val="1A1A1A"/>
                </a:solidFill>
                <a:highlight>
                  <a:srgbClr val="FFFFFF"/>
                </a:highlight>
                <a:latin typeface="Calibri"/>
                <a:ea typeface="Calibri"/>
                <a:cs typeface="Calibri"/>
                <a:sym typeface="Calibri"/>
              </a:rPr>
              <a:t>Time Zone</a:t>
            </a:r>
            <a:endParaRPr b="0" i="0" sz="1700" u="none" cap="none" strike="noStrike">
              <a:solidFill>
                <a:srgbClr val="1A1A1A"/>
              </a:solidFill>
              <a:highlight>
                <a:srgbClr val="FFFFFF"/>
              </a:highlight>
              <a:latin typeface="Calibri"/>
              <a:ea typeface="Calibri"/>
              <a:cs typeface="Calibri"/>
              <a:sym typeface="Calibri"/>
            </a:endParaRPr>
          </a:p>
          <a:p>
            <a:pPr indent="-336550" lvl="2" marL="1371600" marR="0" rtl="0" algn="l">
              <a:lnSpc>
                <a:spcPct val="115000"/>
              </a:lnSpc>
              <a:spcBef>
                <a:spcPts val="0"/>
              </a:spcBef>
              <a:spcAft>
                <a:spcPts val="0"/>
              </a:spcAft>
              <a:buClr>
                <a:srgbClr val="1A1A1A"/>
              </a:buClr>
              <a:buSzPts val="1700"/>
              <a:buFont typeface="Calibri"/>
              <a:buAutoNum type="romanLcPeriod"/>
            </a:pPr>
            <a:r>
              <a:rPr b="0" i="0" lang="en-US" sz="1700" u="none" cap="none" strike="noStrike">
                <a:solidFill>
                  <a:srgbClr val="1A1A1A"/>
                </a:solidFill>
                <a:highlight>
                  <a:srgbClr val="FFFFFF"/>
                </a:highlight>
                <a:latin typeface="Calibri"/>
                <a:ea typeface="Calibri"/>
                <a:cs typeface="Calibri"/>
                <a:sym typeface="Calibri"/>
              </a:rPr>
              <a:t>Language &gt; English</a:t>
            </a:r>
            <a:endParaRPr b="0" i="0" sz="1700" u="none" cap="none" strike="noStrike">
              <a:solidFill>
                <a:srgbClr val="1A1A1A"/>
              </a:solidFill>
              <a:highlight>
                <a:srgbClr val="FFFFFF"/>
              </a:highlight>
              <a:latin typeface="Calibri"/>
              <a:ea typeface="Calibri"/>
              <a:cs typeface="Calibri"/>
              <a:sym typeface="Calibri"/>
            </a:endParaRPr>
          </a:p>
          <a:p>
            <a:pPr indent="-336550" lvl="2" marL="1371600" marR="0" rtl="0" algn="l">
              <a:lnSpc>
                <a:spcPct val="115000"/>
              </a:lnSpc>
              <a:spcBef>
                <a:spcPts val="0"/>
              </a:spcBef>
              <a:spcAft>
                <a:spcPts val="0"/>
              </a:spcAft>
              <a:buClr>
                <a:srgbClr val="1A1A1A"/>
              </a:buClr>
              <a:buSzPts val="1700"/>
              <a:buFont typeface="Calibri"/>
              <a:buAutoNum type="romanLcPeriod"/>
            </a:pPr>
            <a:r>
              <a:rPr b="0" i="0" lang="en-US" sz="1700" u="none" cap="none" strike="noStrike">
                <a:solidFill>
                  <a:srgbClr val="1A1A1A"/>
                </a:solidFill>
                <a:highlight>
                  <a:srgbClr val="FFFFFF"/>
                </a:highlight>
                <a:latin typeface="Calibri"/>
                <a:ea typeface="Calibri"/>
                <a:cs typeface="Calibri"/>
                <a:sym typeface="Calibri"/>
              </a:rPr>
              <a:t>Scope &gt; Global Access</a:t>
            </a:r>
            <a:endParaRPr b="0" i="0" sz="1700" u="none" cap="none" strike="noStrike">
              <a:solidFill>
                <a:srgbClr val="1A1A1A"/>
              </a:solidFill>
              <a:highlight>
                <a:srgbClr val="FFFFFF"/>
              </a:highlight>
              <a:latin typeface="Calibri"/>
              <a:ea typeface="Calibri"/>
              <a:cs typeface="Calibri"/>
              <a:sym typeface="Calibri"/>
            </a:endParaRPr>
          </a:p>
          <a:p>
            <a:pPr indent="-336550" lvl="2" marL="1371600" marR="0" rtl="0" algn="l">
              <a:lnSpc>
                <a:spcPct val="115000"/>
              </a:lnSpc>
              <a:spcBef>
                <a:spcPts val="0"/>
              </a:spcBef>
              <a:spcAft>
                <a:spcPts val="0"/>
              </a:spcAft>
              <a:buClr>
                <a:srgbClr val="1A1A1A"/>
              </a:buClr>
              <a:buSzPts val="1700"/>
              <a:buFont typeface="Calibri"/>
              <a:buAutoNum type="romanLcPeriod"/>
            </a:pPr>
            <a:r>
              <a:rPr b="0" i="0" lang="en-US" sz="1700" u="none" cap="none" strike="noStrike">
                <a:solidFill>
                  <a:srgbClr val="1A1A1A"/>
                </a:solidFill>
                <a:highlight>
                  <a:srgbClr val="FFFFFF"/>
                </a:highlight>
                <a:latin typeface="Calibri"/>
                <a:ea typeface="Calibri"/>
                <a:cs typeface="Calibri"/>
                <a:sym typeface="Calibri"/>
              </a:rPr>
              <a:t>Role &gt; Administrator</a:t>
            </a:r>
            <a:endParaRPr b="0" i="0" sz="1700" u="none" cap="none" strike="noStrike">
              <a:solidFill>
                <a:srgbClr val="1A1A1A"/>
              </a:solidFill>
              <a:highlight>
                <a:srgbClr val="FFFFFF"/>
              </a:highlight>
              <a:latin typeface="Calibri"/>
              <a:ea typeface="Calibri"/>
              <a:cs typeface="Calibri"/>
              <a:sym typeface="Calibri"/>
            </a:endParaRPr>
          </a:p>
        </p:txBody>
      </p:sp>
      <p:sp>
        <p:nvSpPr>
          <p:cNvPr id="2822" name="Google Shape;2822;p130"/>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a:t>
            </a:r>
            <a:r>
              <a:rPr lang="en-US"/>
              <a:t> &lt;Create a New Customer Application in Freshdesk Portal&gt;</a:t>
            </a:r>
            <a:endParaRPr/>
          </a:p>
        </p:txBody>
      </p:sp>
      <p:grpSp>
        <p:nvGrpSpPr>
          <p:cNvPr id="2823" name="Google Shape;2823;p130"/>
          <p:cNvGrpSpPr/>
          <p:nvPr/>
        </p:nvGrpSpPr>
        <p:grpSpPr>
          <a:xfrm>
            <a:off x="5631750" y="900825"/>
            <a:ext cx="6257399" cy="4793025"/>
            <a:chOff x="5631750" y="900825"/>
            <a:chExt cx="6257399" cy="4793025"/>
          </a:xfrm>
        </p:grpSpPr>
        <p:pic>
          <p:nvPicPr>
            <p:cNvPr id="2824" name="Google Shape;2824;p130"/>
            <p:cNvPicPr preferRelativeResize="0"/>
            <p:nvPr/>
          </p:nvPicPr>
          <p:blipFill rotWithShape="1">
            <a:blip r:embed="rId3">
              <a:alphaModFix/>
            </a:blip>
            <a:srcRect b="0" l="0" r="0" t="0"/>
            <a:stretch/>
          </p:blipFill>
          <p:spPr>
            <a:xfrm>
              <a:off x="5631750" y="900825"/>
              <a:ext cx="6257399" cy="2624175"/>
            </a:xfrm>
            <a:prstGeom prst="rect">
              <a:avLst/>
            </a:prstGeom>
            <a:noFill/>
            <a:ln cap="flat" cmpd="sng" w="9525">
              <a:solidFill>
                <a:srgbClr val="808080"/>
              </a:solidFill>
              <a:prstDash val="solid"/>
              <a:round/>
              <a:headEnd len="sm" w="sm" type="none"/>
              <a:tailEnd len="sm" w="sm" type="none"/>
            </a:ln>
          </p:spPr>
        </p:pic>
        <p:pic>
          <p:nvPicPr>
            <p:cNvPr id="2825" name="Google Shape;2825;p130"/>
            <p:cNvPicPr preferRelativeResize="0"/>
            <p:nvPr/>
          </p:nvPicPr>
          <p:blipFill rotWithShape="1">
            <a:blip r:embed="rId4">
              <a:alphaModFix/>
            </a:blip>
            <a:srcRect b="0" l="0" r="0" t="0"/>
            <a:stretch/>
          </p:blipFill>
          <p:spPr>
            <a:xfrm>
              <a:off x="8027950" y="3827450"/>
              <a:ext cx="3859250" cy="1866400"/>
            </a:xfrm>
            <a:prstGeom prst="rect">
              <a:avLst/>
            </a:prstGeom>
            <a:noFill/>
            <a:ln cap="flat" cmpd="sng" w="9525">
              <a:solidFill>
                <a:srgbClr val="808080"/>
              </a:solidFill>
              <a:prstDash val="solid"/>
              <a:round/>
              <a:headEnd len="sm" w="sm" type="none"/>
              <a:tailEnd len="sm" w="sm" type="none"/>
            </a:ln>
          </p:spPr>
        </p:pic>
        <p:pic>
          <p:nvPicPr>
            <p:cNvPr id="2826" name="Google Shape;2826;p130"/>
            <p:cNvPicPr preferRelativeResize="0"/>
            <p:nvPr/>
          </p:nvPicPr>
          <p:blipFill rotWithShape="1">
            <a:blip r:embed="rId5">
              <a:alphaModFix/>
            </a:blip>
            <a:srcRect b="0" l="0" r="0" t="0"/>
            <a:stretch/>
          </p:blipFill>
          <p:spPr>
            <a:xfrm>
              <a:off x="5631753" y="3827450"/>
              <a:ext cx="2243805" cy="1866400"/>
            </a:xfrm>
            <a:prstGeom prst="rect">
              <a:avLst/>
            </a:prstGeom>
            <a:noFill/>
            <a:ln cap="flat" cmpd="sng" w="9525">
              <a:solidFill>
                <a:srgbClr val="808080"/>
              </a:solidFill>
              <a:prstDash val="solid"/>
              <a:round/>
              <a:headEnd len="sm" w="sm" type="none"/>
              <a:tailEnd len="sm" w="sm" type="none"/>
            </a:ln>
          </p:spPr>
        </p:pic>
        <p:sp>
          <p:nvSpPr>
            <p:cNvPr id="2827" name="Google Shape;2827;p130"/>
            <p:cNvSpPr/>
            <p:nvPr/>
          </p:nvSpPr>
          <p:spPr>
            <a:xfrm>
              <a:off x="7410450" y="1295400"/>
              <a:ext cx="4138500" cy="18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p130"/>
            <p:cNvSpPr/>
            <p:nvPr/>
          </p:nvSpPr>
          <p:spPr>
            <a:xfrm>
              <a:off x="7377125" y="3114675"/>
              <a:ext cx="1128600" cy="410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29" name="Google Shape;2829;p130"/>
            <p:cNvCxnSpPr>
              <a:stCxn id="2828" idx="2"/>
              <a:endCxn id="2825" idx="0"/>
            </p:cNvCxnSpPr>
            <p:nvPr/>
          </p:nvCxnSpPr>
          <p:spPr>
            <a:xfrm flipH="1" rot="-5400000">
              <a:off x="8798375" y="2668125"/>
              <a:ext cx="302400" cy="2016300"/>
            </a:xfrm>
            <a:prstGeom prst="bentConnector3">
              <a:avLst>
                <a:gd fmla="val 49996" name="adj1"/>
              </a:avLst>
            </a:prstGeom>
            <a:noFill/>
            <a:ln cap="flat" cmpd="sng" w="9525">
              <a:solidFill>
                <a:srgbClr val="FF0000"/>
              </a:solidFill>
              <a:prstDash val="solid"/>
              <a:round/>
              <a:headEnd len="sm" w="sm" type="none"/>
              <a:tailEnd len="med" w="med" type="stealth"/>
            </a:ln>
          </p:spPr>
        </p:cxnSp>
        <p:sp>
          <p:nvSpPr>
            <p:cNvPr id="2830" name="Google Shape;2830;p130"/>
            <p:cNvSpPr/>
            <p:nvPr/>
          </p:nvSpPr>
          <p:spPr>
            <a:xfrm>
              <a:off x="11001375" y="4010025"/>
              <a:ext cx="347700" cy="133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31" name="Google Shape;2831;p130"/>
            <p:cNvCxnSpPr>
              <a:stCxn id="2830" idx="2"/>
              <a:endCxn id="2826" idx="3"/>
            </p:cNvCxnSpPr>
            <p:nvPr/>
          </p:nvCxnSpPr>
          <p:spPr>
            <a:xfrm rot="5400000">
              <a:off x="9216825" y="2802225"/>
              <a:ext cx="617100" cy="3299700"/>
            </a:xfrm>
            <a:prstGeom prst="bentConnector2">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sp>
        <p:nvSpPr>
          <p:cNvPr id="2837" name="Google Shape;2837;p131"/>
          <p:cNvSpPr txBox="1"/>
          <p:nvPr/>
        </p:nvSpPr>
        <p:spPr>
          <a:xfrm>
            <a:off x="302850" y="863650"/>
            <a:ext cx="4967100" cy="5305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700"/>
              <a:buFont typeface="Arial"/>
              <a:buNone/>
            </a:pPr>
            <a:r>
              <a:rPr b="1" i="0" lang="en-US" sz="1700" u="none" cap="none" strike="noStrike">
                <a:solidFill>
                  <a:srgbClr val="E32490"/>
                </a:solidFill>
                <a:highlight>
                  <a:srgbClr val="FFFFFF"/>
                </a:highlight>
                <a:latin typeface="Calibri"/>
                <a:ea typeface="Calibri"/>
                <a:cs typeface="Calibri"/>
                <a:sym typeface="Calibri"/>
              </a:rPr>
              <a:t>Start Using</a:t>
            </a:r>
            <a:endParaRPr b="1" i="0" sz="17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8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As soon as CTI integration is completed, your Phone app starts appearing on your FreshDesk and its operational to directly make calls from your FreshDesk portal. </a:t>
            </a:r>
            <a:endParaRPr b="0" i="0" sz="2200" u="none" cap="none" strike="noStrike">
              <a:solidFill>
                <a:srgbClr val="1A1A1A"/>
              </a:solidFill>
              <a:highlight>
                <a:srgbClr val="FFFFFF"/>
              </a:highlight>
              <a:latin typeface="Calibri"/>
              <a:ea typeface="Calibri"/>
              <a:cs typeface="Calibri"/>
              <a:sym typeface="Calibri"/>
            </a:endParaRPr>
          </a:p>
        </p:txBody>
      </p:sp>
      <p:sp>
        <p:nvSpPr>
          <p:cNvPr id="2838" name="Google Shape;2838;p13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a:t>
            </a:r>
            <a:r>
              <a:rPr lang="en-US"/>
              <a:t> &lt;Create a New Customer Application in Freshdesk Portal&gt;</a:t>
            </a:r>
            <a:endParaRPr/>
          </a:p>
        </p:txBody>
      </p:sp>
      <p:pic>
        <p:nvPicPr>
          <p:cNvPr id="2839" name="Google Shape;2839;p131"/>
          <p:cNvPicPr preferRelativeResize="0"/>
          <p:nvPr/>
        </p:nvPicPr>
        <p:blipFill rotWithShape="1">
          <a:blip r:embed="rId3">
            <a:alphaModFix/>
          </a:blip>
          <a:srcRect b="0" l="0" r="0" t="0"/>
          <a:stretch/>
        </p:blipFill>
        <p:spPr>
          <a:xfrm>
            <a:off x="5372275" y="900825"/>
            <a:ext cx="6516875" cy="4184849"/>
          </a:xfrm>
          <a:prstGeom prst="rect">
            <a:avLst/>
          </a:prstGeom>
          <a:noFill/>
          <a:ln cap="flat" cmpd="sng" w="9525">
            <a:solidFill>
              <a:srgbClr val="808080"/>
            </a:solidFill>
            <a:prstDash val="solid"/>
            <a:round/>
            <a:headEnd len="sm" w="sm" type="none"/>
            <a:tailEnd len="sm" w="sm" type="none"/>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4" name="Shape 2844"/>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graphicFrame>
        <p:nvGraphicFramePr>
          <p:cNvPr id="1250" name="Google Shape;1250;p13"/>
          <p:cNvGraphicFramePr/>
          <p:nvPr/>
        </p:nvGraphicFramePr>
        <p:xfrm>
          <a:off x="1305425" y="2614975"/>
          <a:ext cx="3000000" cy="3000000"/>
        </p:xfrm>
        <a:graphic>
          <a:graphicData uri="http://schemas.openxmlformats.org/drawingml/2006/table">
            <a:tbl>
              <a:tblPr>
                <a:noFill/>
                <a:tableStyleId>{20ADBDFC-142A-441B-893F-E49E5F8FE405}</a:tableStyleId>
              </a:tblPr>
              <a:tblGrid>
                <a:gridCol w="4243625"/>
                <a:gridCol w="5337525"/>
              </a:tblGrid>
              <a:tr h="427250">
                <a:tc>
                  <a:txBody>
                    <a:bodyPr/>
                    <a:lstStyle/>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lt1"/>
                          </a:solidFill>
                          <a:latin typeface="Calibri"/>
                          <a:ea typeface="Calibri"/>
                          <a:cs typeface="Calibri"/>
                          <a:sym typeface="Calibri"/>
                        </a:rPr>
                        <a:t>Add-on</a:t>
                      </a:r>
                      <a:endParaRPr b="1" sz="1500" u="none" cap="none" strike="noStrike">
                        <a:solidFill>
                          <a:schemeClr val="lt1"/>
                        </a:solidFill>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solidFill>
                      <a:schemeClr val="accent5"/>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lt1"/>
                          </a:solidFill>
                          <a:latin typeface="Calibri"/>
                          <a:ea typeface="Calibri"/>
                          <a:cs typeface="Calibri"/>
                          <a:sym typeface="Calibri"/>
                        </a:rPr>
                        <a:t>Add-on License Code</a:t>
                      </a:r>
                      <a:endParaRPr b="1" sz="1500" u="none" cap="none" strike="noStrike">
                        <a:solidFill>
                          <a:schemeClr val="lt1"/>
                        </a:solidFill>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solidFill>
                      <a:schemeClr val="accent5"/>
                    </a:solidFill>
                  </a:tcPr>
                </a:tc>
              </a:tr>
              <a:tr h="427250">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Number</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license_number</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r h="427250">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CTI</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license_cti</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r h="427250">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Contact Center</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license_call_center_enabled</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r h="427250">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Call Recording</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call_recording</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r h="427250">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Team Chat</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team_chat</a:t>
                      </a:r>
                      <a:endParaRPr sz="1500" u="none" cap="none" strike="noStrike">
                        <a:latin typeface="Calibri"/>
                        <a:ea typeface="Calibri"/>
                        <a:cs typeface="Calibri"/>
                        <a:sym typeface="Calibri"/>
                      </a:endParaRPr>
                    </a:p>
                  </a:txBody>
                  <a:tcPr marT="91425" marB="91425" marR="91425" marL="91425">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bl>
          </a:graphicData>
        </a:graphic>
      </p:graphicFrame>
      <p:sp>
        <p:nvSpPr>
          <p:cNvPr id="1251" name="Google Shape;1251;p13"/>
          <p:cNvSpPr txBox="1"/>
          <p:nvPr/>
        </p:nvSpPr>
        <p:spPr>
          <a:xfrm>
            <a:off x="575562" y="1591547"/>
            <a:ext cx="4265100" cy="713700"/>
          </a:xfrm>
          <a:prstGeom prst="rect">
            <a:avLst/>
          </a:prstGeom>
          <a:noFill/>
          <a:ln>
            <a:noFill/>
          </a:ln>
        </p:spPr>
        <p:txBody>
          <a:bodyPr anchorCtr="0" anchor="t" bIns="121900" lIns="121900" spcFirstLastPara="1" rIns="121900" wrap="square" tIns="121900">
            <a:noAutofit/>
          </a:bodyPr>
          <a:lstStyle/>
          <a:p>
            <a:pPr indent="0" lvl="0" marL="95250" marR="0" rtl="0" algn="l">
              <a:lnSpc>
                <a:spcPct val="100000"/>
              </a:lnSpc>
              <a:spcBef>
                <a:spcPts val="0"/>
              </a:spcBef>
              <a:spcAft>
                <a:spcPts val="0"/>
              </a:spcAft>
              <a:buClr>
                <a:srgbClr val="000000"/>
              </a:buClr>
              <a:buSzPts val="2100"/>
              <a:buFont typeface="Arial"/>
              <a:buNone/>
            </a:pPr>
            <a:r>
              <a:rPr b="1" i="0" lang="en-US" sz="2100" u="none" cap="none" strike="noStrike">
                <a:solidFill>
                  <a:srgbClr val="ED1A3D"/>
                </a:solidFill>
                <a:latin typeface="Calibri"/>
                <a:ea typeface="Calibri"/>
                <a:cs typeface="Calibri"/>
                <a:sym typeface="Calibri"/>
              </a:rPr>
              <a:t>Phone System</a:t>
            </a:r>
            <a:endParaRPr b="1" i="0" sz="2100" u="none" cap="none" strike="noStrike">
              <a:solidFill>
                <a:srgbClr val="ED1A3D"/>
              </a:solidFill>
              <a:latin typeface="Calibri"/>
              <a:ea typeface="Calibri"/>
              <a:cs typeface="Calibri"/>
              <a:sym typeface="Calibri"/>
            </a:endParaRPr>
          </a:p>
          <a:p>
            <a:pPr indent="0" lvl="0" marL="95250" marR="0" rtl="0" algn="l">
              <a:lnSpc>
                <a:spcPct val="100000"/>
              </a:lnSpc>
              <a:spcBef>
                <a:spcPts val="1000"/>
              </a:spcBef>
              <a:spcAft>
                <a:spcPts val="1000"/>
              </a:spcAft>
              <a:buClr>
                <a:srgbClr val="000000"/>
              </a:buClr>
              <a:buSzPts val="2100"/>
              <a:buFont typeface="Arial"/>
              <a:buNone/>
            </a:pPr>
            <a:r>
              <a:rPr b="1" i="0" lang="en-US" sz="2100" u="none" cap="none" strike="noStrike">
                <a:solidFill>
                  <a:srgbClr val="3A6C8D"/>
                </a:solidFill>
                <a:latin typeface="Calibri"/>
                <a:ea typeface="Calibri"/>
                <a:cs typeface="Calibri"/>
                <a:sym typeface="Calibri"/>
              </a:rPr>
              <a:t>B. Bulk Configuration</a:t>
            </a:r>
            <a:endParaRPr b="1" i="0" sz="2100" u="none" cap="none" strike="noStrike">
              <a:solidFill>
                <a:srgbClr val="3A6C8D"/>
              </a:solidFill>
              <a:latin typeface="Calibri"/>
              <a:ea typeface="Calibri"/>
              <a:cs typeface="Calibri"/>
              <a:sym typeface="Calibri"/>
            </a:endParaRPr>
          </a:p>
        </p:txBody>
      </p:sp>
      <p:sp>
        <p:nvSpPr>
          <p:cNvPr id="1252" name="Google Shape;1252;p13"/>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t>Setup Guide </a:t>
            </a:r>
            <a:r>
              <a:rPr lang="en-US"/>
              <a:t>&lt;Provision CPaaS License on CPaaS Portal&gt;</a:t>
            </a:r>
            <a:endParaRPr/>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SzPts val="2800"/>
              <a:buNone/>
            </a:pPr>
            <a:r>
              <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4"/>
          <p:cNvSpPr txBox="1"/>
          <p:nvPr/>
        </p:nvSpPr>
        <p:spPr>
          <a:xfrm>
            <a:off x="309454" y="465459"/>
            <a:ext cx="11573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800" u="none" cap="none" strike="noStrike">
                <a:solidFill>
                  <a:schemeClr val="dk1"/>
                </a:solidFill>
                <a:latin typeface="Calibri"/>
                <a:ea typeface="Calibri"/>
                <a:cs typeface="Calibri"/>
                <a:sym typeface="Calibri"/>
              </a:rPr>
              <a:t>Setup Guide </a:t>
            </a:r>
            <a:r>
              <a:rPr b="0" i="0" lang="en-US" sz="2800" u="none" cap="none" strike="noStrike">
                <a:solidFill>
                  <a:schemeClr val="dk1"/>
                </a:solidFill>
                <a:latin typeface="Calibri"/>
                <a:ea typeface="Calibri"/>
                <a:cs typeface="Calibri"/>
                <a:sym typeface="Calibri"/>
              </a:rPr>
              <a:t>&lt;Provision CPaaS License on CPaaS Portal&gt;</a:t>
            </a:r>
            <a:endParaRPr b="1" i="0" sz="2800" u="none" cap="none" strike="noStrike">
              <a:solidFill>
                <a:srgbClr val="262626"/>
              </a:solidFill>
              <a:latin typeface="Arial"/>
              <a:ea typeface="Arial"/>
              <a:cs typeface="Arial"/>
              <a:sym typeface="Arial"/>
            </a:endParaRPr>
          </a:p>
        </p:txBody>
      </p:sp>
      <p:sp>
        <p:nvSpPr>
          <p:cNvPr id="1258" name="Google Shape;1258;p14"/>
          <p:cNvSpPr txBox="1"/>
          <p:nvPr/>
        </p:nvSpPr>
        <p:spPr>
          <a:xfrm>
            <a:off x="168975" y="1214650"/>
            <a:ext cx="4245300" cy="291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100"/>
              <a:buFont typeface="Arial"/>
              <a:buNone/>
            </a:pPr>
            <a:r>
              <a:rPr b="1" i="0" lang="en-US" sz="2100" u="none" cap="none" strike="noStrike">
                <a:solidFill>
                  <a:srgbClr val="ED1A3D"/>
                </a:solidFill>
                <a:latin typeface="Calibri"/>
                <a:ea typeface="Calibri"/>
                <a:cs typeface="Calibri"/>
                <a:sym typeface="Calibri"/>
              </a:rPr>
              <a:t>Auto Attendant</a:t>
            </a:r>
            <a:endParaRPr b="0" i="0" sz="1700" u="none" cap="none" strike="noStrike">
              <a:solidFill>
                <a:srgbClr val="000000"/>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700"/>
              <a:buFont typeface="Calibri"/>
              <a:buNone/>
            </a:pPr>
            <a:r>
              <a:rPr b="0" i="0" lang="en-US" sz="1700" u="none" cap="none" strike="noStrike">
                <a:solidFill>
                  <a:srgbClr val="000000"/>
                </a:solidFill>
                <a:latin typeface="Calibri"/>
                <a:ea typeface="Calibri"/>
                <a:cs typeface="Calibri"/>
                <a:sym typeface="Calibri"/>
              </a:rPr>
              <a:t>In order to have a basic</a:t>
            </a:r>
            <a:r>
              <a:rPr b="1" i="0" lang="en-US" sz="1700" u="none" cap="none" strike="noStrike">
                <a:solidFill>
                  <a:srgbClr val="000000"/>
                </a:solidFill>
                <a:latin typeface="Calibri"/>
                <a:ea typeface="Calibri"/>
                <a:cs typeface="Calibri"/>
                <a:sym typeface="Calibri"/>
              </a:rPr>
              <a:t> Auto-attendant solution</a:t>
            </a:r>
            <a:r>
              <a:rPr b="0" i="0" lang="en-US" sz="1700" u="none" cap="none" strike="noStrike">
                <a:solidFill>
                  <a:srgbClr val="000000"/>
                </a:solidFill>
                <a:latin typeface="Calibri"/>
                <a:ea typeface="Calibri"/>
                <a:cs typeface="Calibri"/>
                <a:sym typeface="Calibri"/>
              </a:rPr>
              <a:t>, the following licenses are required:</a:t>
            </a:r>
            <a:endParaRPr b="0" i="0" sz="1700" u="none" cap="none" strike="noStrike">
              <a:solidFill>
                <a:srgbClr val="000000"/>
              </a:solidFill>
              <a:latin typeface="Calibri"/>
              <a:ea typeface="Calibri"/>
              <a:cs typeface="Calibri"/>
              <a:sym typeface="Calibri"/>
            </a:endParaRPr>
          </a:p>
          <a:p>
            <a:pPr indent="-336550" lvl="0" marL="685800" marR="0" rtl="0" algn="l">
              <a:lnSpc>
                <a:spcPct val="115000"/>
              </a:lnSpc>
              <a:spcBef>
                <a:spcPts val="1200"/>
              </a:spcBef>
              <a:spcAft>
                <a:spcPts val="0"/>
              </a:spcAft>
              <a:buClr>
                <a:srgbClr val="000000"/>
              </a:buClr>
              <a:buSzPts val="1700"/>
              <a:buFont typeface="Calibri"/>
              <a:buAutoNum type="arabicPeriod"/>
            </a:pPr>
            <a:r>
              <a:rPr b="0" i="0" lang="en-US" sz="1700" u="none" cap="none" strike="noStrike">
                <a:solidFill>
                  <a:srgbClr val="000000"/>
                </a:solidFill>
                <a:latin typeface="Calibri"/>
                <a:ea typeface="Calibri"/>
                <a:cs typeface="Calibri"/>
                <a:sym typeface="Calibri"/>
              </a:rPr>
              <a:t>Auto Attendant Base License</a:t>
            </a:r>
            <a:endParaRPr b="0" i="0" sz="1700" u="none" cap="none" strike="noStrike">
              <a:solidFill>
                <a:srgbClr val="000000"/>
              </a:solidFill>
              <a:latin typeface="Calibri"/>
              <a:ea typeface="Calibri"/>
              <a:cs typeface="Calibri"/>
              <a:sym typeface="Calibri"/>
            </a:endParaRPr>
          </a:p>
          <a:p>
            <a:pPr indent="-336550" lvl="0" marL="685800" marR="0" rtl="0" algn="l">
              <a:lnSpc>
                <a:spcPct val="115000"/>
              </a:lnSpc>
              <a:spcBef>
                <a:spcPts val="0"/>
              </a:spcBef>
              <a:spcAft>
                <a:spcPts val="0"/>
              </a:spcAft>
              <a:buClr>
                <a:srgbClr val="000000"/>
              </a:buClr>
              <a:buSzPts val="1700"/>
              <a:buFont typeface="Calibri"/>
              <a:buAutoNum type="arabicPeriod"/>
            </a:pPr>
            <a:r>
              <a:rPr b="0" i="0" lang="en-US" sz="1700" u="none" cap="none" strike="noStrike">
                <a:solidFill>
                  <a:srgbClr val="000000"/>
                </a:solidFill>
                <a:latin typeface="Calibri"/>
                <a:ea typeface="Calibri"/>
                <a:cs typeface="Calibri"/>
                <a:sym typeface="Calibri"/>
              </a:rPr>
              <a:t>Number Add-on License</a:t>
            </a:r>
            <a:endParaRPr b="0" i="0" sz="1700" u="none" cap="none" strike="noStrike">
              <a:solidFill>
                <a:srgbClr val="000000"/>
              </a:solidFill>
              <a:latin typeface="Calibri"/>
              <a:ea typeface="Calibri"/>
              <a:cs typeface="Calibri"/>
              <a:sym typeface="Calibri"/>
            </a:endParaRPr>
          </a:p>
          <a:p>
            <a:pPr indent="-342900" lvl="0" marL="685800" marR="0" rtl="0" algn="l">
              <a:lnSpc>
                <a:spcPct val="115000"/>
              </a:lnSpc>
              <a:spcBef>
                <a:spcPts val="0"/>
              </a:spcBef>
              <a:spcAft>
                <a:spcPts val="0"/>
              </a:spcAft>
              <a:buClr>
                <a:srgbClr val="000000"/>
              </a:buClr>
              <a:buSzPts val="1800"/>
              <a:buFont typeface="Calibri"/>
              <a:buAutoNum type="arabicPeriod"/>
            </a:pPr>
            <a:r>
              <a:rPr b="0" i="0" lang="en-US" sz="1700" u="none" cap="none" strike="noStrike">
                <a:solidFill>
                  <a:srgbClr val="000000"/>
                </a:solidFill>
                <a:latin typeface="Calibri"/>
                <a:ea typeface="Calibri"/>
                <a:cs typeface="Calibri"/>
                <a:sym typeface="Calibri"/>
              </a:rPr>
              <a:t>Concurrent Call Add-on Licenses </a:t>
            </a:r>
            <a:r>
              <a:rPr b="0" i="1" lang="en-US" sz="1200" u="none" cap="none" strike="noStrike">
                <a:solidFill>
                  <a:srgbClr val="000000"/>
                </a:solidFill>
                <a:latin typeface="Calibri"/>
                <a:ea typeface="Calibri"/>
                <a:cs typeface="Calibri"/>
                <a:sym typeface="Calibri"/>
              </a:rPr>
              <a:t>(according to the number of channels required)</a:t>
            </a:r>
            <a:endParaRPr b="1" i="0" sz="1700" u="none" cap="none" strike="noStrike">
              <a:solidFill>
                <a:schemeClr val="dk1"/>
              </a:solidFill>
              <a:latin typeface="Calibri"/>
              <a:ea typeface="Calibri"/>
              <a:cs typeface="Calibri"/>
              <a:sym typeface="Calibri"/>
            </a:endParaRPr>
          </a:p>
        </p:txBody>
      </p:sp>
      <p:cxnSp>
        <p:nvCxnSpPr>
          <p:cNvPr id="1259" name="Google Shape;1259;p14"/>
          <p:cNvCxnSpPr>
            <a:endCxn id="1260" idx="2"/>
          </p:cNvCxnSpPr>
          <p:nvPr/>
        </p:nvCxnSpPr>
        <p:spPr>
          <a:xfrm rot="10800000">
            <a:off x="8484300" y="3781940"/>
            <a:ext cx="0" cy="713700"/>
          </a:xfrm>
          <a:prstGeom prst="straightConnector1">
            <a:avLst/>
          </a:prstGeom>
          <a:noFill/>
          <a:ln cap="flat" cmpd="sng" w="9525">
            <a:solidFill>
              <a:srgbClr val="FF0000"/>
            </a:solidFill>
            <a:prstDash val="solid"/>
            <a:round/>
            <a:headEnd len="sm" w="sm" type="none"/>
            <a:tailEnd len="med" w="med" type="triangle"/>
          </a:ln>
        </p:spPr>
      </p:cxnSp>
      <p:pic>
        <p:nvPicPr>
          <p:cNvPr id="1261" name="Google Shape;1261;p14"/>
          <p:cNvPicPr preferRelativeResize="0"/>
          <p:nvPr/>
        </p:nvPicPr>
        <p:blipFill rotWithShape="1">
          <a:blip r:embed="rId3">
            <a:alphaModFix/>
          </a:blip>
          <a:srcRect b="0" l="0" r="24929" t="0"/>
          <a:stretch/>
        </p:blipFill>
        <p:spPr>
          <a:xfrm>
            <a:off x="5010375" y="4526440"/>
            <a:ext cx="6947852" cy="1962635"/>
          </a:xfrm>
          <a:prstGeom prst="rect">
            <a:avLst/>
          </a:prstGeom>
          <a:noFill/>
          <a:ln cap="flat" cmpd="sng" w="9525">
            <a:solidFill>
              <a:srgbClr val="898989"/>
            </a:solidFill>
            <a:prstDash val="solid"/>
            <a:round/>
            <a:headEnd len="sm" w="sm" type="none"/>
            <a:tailEnd len="sm" w="sm" type="none"/>
          </a:ln>
        </p:spPr>
      </p:pic>
      <p:sp>
        <p:nvSpPr>
          <p:cNvPr id="1262" name="Google Shape;1262;p14"/>
          <p:cNvSpPr/>
          <p:nvPr/>
        </p:nvSpPr>
        <p:spPr>
          <a:xfrm>
            <a:off x="5031900" y="5518875"/>
            <a:ext cx="1316700" cy="1803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4"/>
          <p:cNvSpPr/>
          <p:nvPr/>
        </p:nvSpPr>
        <p:spPr>
          <a:xfrm>
            <a:off x="6447700" y="5257350"/>
            <a:ext cx="5194200" cy="2616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0" name="Google Shape;1260;p14"/>
          <p:cNvPicPr preferRelativeResize="0"/>
          <p:nvPr/>
        </p:nvPicPr>
        <p:blipFill rotWithShape="1">
          <a:blip r:embed="rId4">
            <a:alphaModFix/>
          </a:blip>
          <a:srcRect b="0" l="0" r="0" t="0"/>
          <a:stretch/>
        </p:blipFill>
        <p:spPr>
          <a:xfrm>
            <a:off x="5010375" y="1142525"/>
            <a:ext cx="6947849" cy="2639415"/>
          </a:xfrm>
          <a:prstGeom prst="rect">
            <a:avLst/>
          </a:prstGeom>
          <a:noFill/>
          <a:ln cap="flat" cmpd="sng" w="9525">
            <a:solidFill>
              <a:srgbClr val="888888"/>
            </a:solidFill>
            <a:prstDash val="solid"/>
            <a:round/>
            <a:headEnd len="sm" w="sm" type="none"/>
            <a:tailEnd len="sm" w="sm" type="none"/>
          </a:ln>
        </p:spPr>
      </p:pic>
      <p:sp>
        <p:nvSpPr>
          <p:cNvPr id="1264" name="Google Shape;1264;p14"/>
          <p:cNvSpPr/>
          <p:nvPr/>
        </p:nvSpPr>
        <p:spPr>
          <a:xfrm>
            <a:off x="6501800" y="3507900"/>
            <a:ext cx="5203200" cy="1803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5" name="Google Shape;1265;p14"/>
          <p:cNvPicPr preferRelativeResize="0"/>
          <p:nvPr/>
        </p:nvPicPr>
        <p:blipFill rotWithShape="1">
          <a:blip r:embed="rId5">
            <a:alphaModFix/>
          </a:blip>
          <a:srcRect b="0" l="0" r="0" t="0"/>
          <a:stretch/>
        </p:blipFill>
        <p:spPr>
          <a:xfrm>
            <a:off x="2591976" y="4526450"/>
            <a:ext cx="2051799" cy="1962625"/>
          </a:xfrm>
          <a:prstGeom prst="rect">
            <a:avLst/>
          </a:prstGeom>
          <a:noFill/>
          <a:ln cap="flat" cmpd="sng" w="9525">
            <a:solidFill>
              <a:srgbClr val="888888"/>
            </a:solidFill>
            <a:prstDash val="solid"/>
            <a:round/>
            <a:headEnd len="sm" w="sm" type="none"/>
            <a:tailEnd len="sm" w="sm" type="none"/>
          </a:ln>
        </p:spPr>
      </p:pic>
      <p:grpSp>
        <p:nvGrpSpPr>
          <p:cNvPr id="1266" name="Google Shape;1266;p14"/>
          <p:cNvGrpSpPr/>
          <p:nvPr/>
        </p:nvGrpSpPr>
        <p:grpSpPr>
          <a:xfrm>
            <a:off x="2619396" y="5170086"/>
            <a:ext cx="295285" cy="607528"/>
            <a:chOff x="3878575" y="2228500"/>
            <a:chExt cx="322575" cy="663675"/>
          </a:xfrm>
        </p:grpSpPr>
        <p:pic>
          <p:nvPicPr>
            <p:cNvPr id="1267" name="Google Shape;1267;p14"/>
            <p:cNvPicPr preferRelativeResize="0"/>
            <p:nvPr/>
          </p:nvPicPr>
          <p:blipFill rotWithShape="1">
            <a:blip r:embed="rId6">
              <a:alphaModFix/>
            </a:blip>
            <a:srcRect b="67244" l="0" r="0" t="0"/>
            <a:stretch/>
          </p:blipFill>
          <p:spPr>
            <a:xfrm>
              <a:off x="3878575" y="2228500"/>
              <a:ext cx="322575" cy="301350"/>
            </a:xfrm>
            <a:prstGeom prst="rect">
              <a:avLst/>
            </a:prstGeom>
            <a:noFill/>
            <a:ln>
              <a:noFill/>
            </a:ln>
          </p:spPr>
        </p:pic>
        <p:pic>
          <p:nvPicPr>
            <p:cNvPr id="1268" name="Google Shape;1268;p14"/>
            <p:cNvPicPr preferRelativeResize="0"/>
            <p:nvPr/>
          </p:nvPicPr>
          <p:blipFill rotWithShape="1">
            <a:blip r:embed="rId6">
              <a:alphaModFix/>
            </a:blip>
            <a:srcRect b="0" l="0" r="0" t="56333"/>
            <a:stretch/>
          </p:blipFill>
          <p:spPr>
            <a:xfrm>
              <a:off x="3878575" y="2490450"/>
              <a:ext cx="322575" cy="401725"/>
            </a:xfrm>
            <a:prstGeom prst="rect">
              <a:avLst/>
            </a:prstGeom>
            <a:noFill/>
            <a:ln>
              <a:noFill/>
            </a:ln>
          </p:spPr>
        </p:pic>
        <p:sp>
          <p:nvSpPr>
            <p:cNvPr id="1269" name="Google Shape;1269;p14"/>
            <p:cNvSpPr/>
            <p:nvPr/>
          </p:nvSpPr>
          <p:spPr>
            <a:xfrm>
              <a:off x="3886750" y="2546200"/>
              <a:ext cx="271800" cy="271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5"/>
          <p:cNvSpPr txBox="1"/>
          <p:nvPr/>
        </p:nvSpPr>
        <p:spPr>
          <a:xfrm>
            <a:off x="309454" y="465459"/>
            <a:ext cx="11573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800" u="none" cap="none" strike="noStrike">
                <a:solidFill>
                  <a:schemeClr val="dk1"/>
                </a:solidFill>
                <a:latin typeface="Calibri"/>
                <a:ea typeface="Calibri"/>
                <a:cs typeface="Calibri"/>
                <a:sym typeface="Calibri"/>
              </a:rPr>
              <a:t>Setup Guide </a:t>
            </a:r>
            <a:r>
              <a:rPr b="0" i="0" lang="en-US" sz="2800" u="none" cap="none" strike="noStrike">
                <a:solidFill>
                  <a:schemeClr val="dk1"/>
                </a:solidFill>
                <a:latin typeface="Calibri"/>
                <a:ea typeface="Calibri"/>
                <a:cs typeface="Calibri"/>
                <a:sym typeface="Calibri"/>
              </a:rPr>
              <a:t>&lt;Provision CPaaS License on CPaaS Portal&gt;</a:t>
            </a:r>
            <a:endParaRPr b="1" i="0" sz="2800" u="none" cap="none" strike="noStrike">
              <a:solidFill>
                <a:srgbClr val="262626"/>
              </a:solidFill>
              <a:latin typeface="Arial"/>
              <a:ea typeface="Arial"/>
              <a:cs typeface="Arial"/>
              <a:sym typeface="Arial"/>
            </a:endParaRPr>
          </a:p>
        </p:txBody>
      </p:sp>
      <p:sp>
        <p:nvSpPr>
          <p:cNvPr id="1275" name="Google Shape;1275;p15"/>
          <p:cNvSpPr txBox="1"/>
          <p:nvPr/>
        </p:nvSpPr>
        <p:spPr>
          <a:xfrm>
            <a:off x="117480" y="1345825"/>
            <a:ext cx="4474800" cy="25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100"/>
              <a:buFont typeface="Arial"/>
              <a:buNone/>
            </a:pPr>
            <a:r>
              <a:rPr b="1" i="0" lang="en-US" sz="2100" u="none" cap="none" strike="noStrike">
                <a:solidFill>
                  <a:srgbClr val="ED1A3D"/>
                </a:solidFill>
                <a:latin typeface="Calibri"/>
                <a:ea typeface="Calibri"/>
                <a:cs typeface="Calibri"/>
                <a:sym typeface="Calibri"/>
              </a:rPr>
              <a:t>Auto Attendant</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100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How to assign:</a:t>
            </a:r>
            <a:endParaRPr b="0" i="0" sz="1700" u="none" cap="none" strike="noStrike">
              <a:solidFill>
                <a:schemeClr val="dk1"/>
              </a:solidFill>
              <a:latin typeface="Calibri"/>
              <a:ea typeface="Calibri"/>
              <a:cs typeface="Calibri"/>
              <a:sym typeface="Calibri"/>
            </a:endParaRPr>
          </a:p>
          <a:p>
            <a:pPr indent="-336550" lvl="0" marL="685800" marR="0" rtl="0" algn="l">
              <a:lnSpc>
                <a:spcPct val="115000"/>
              </a:lnSpc>
              <a:spcBef>
                <a:spcPts val="120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Go to </a:t>
            </a:r>
            <a:r>
              <a:rPr b="1" i="0" lang="en-US" sz="1700" u="none" cap="none" strike="noStrike">
                <a:solidFill>
                  <a:schemeClr val="dk1"/>
                </a:solidFill>
                <a:latin typeface="Calibri"/>
                <a:ea typeface="Calibri"/>
                <a:cs typeface="Calibri"/>
                <a:sym typeface="Calibri"/>
              </a:rPr>
              <a:t>Licenses </a:t>
            </a:r>
            <a:r>
              <a:rPr b="0" i="0" lang="en-US" sz="1700" u="none" cap="none" strike="noStrike">
                <a:solidFill>
                  <a:schemeClr val="dk1"/>
                </a:solidFill>
                <a:latin typeface="Calibri"/>
                <a:ea typeface="Calibri"/>
                <a:cs typeface="Calibri"/>
                <a:sym typeface="Calibri"/>
              </a:rPr>
              <a:t>&gt; Select the purchased </a:t>
            </a:r>
            <a:r>
              <a:rPr b="1" i="0" lang="en-US" sz="1700" u="none" cap="none" strike="noStrike">
                <a:solidFill>
                  <a:schemeClr val="dk1"/>
                </a:solidFill>
                <a:latin typeface="Calibri"/>
                <a:ea typeface="Calibri"/>
                <a:cs typeface="Calibri"/>
                <a:sym typeface="Calibri"/>
              </a:rPr>
              <a:t>Auto Attendant Base License </a:t>
            </a:r>
            <a:r>
              <a:rPr b="0" i="0" lang="en-US" sz="1700" u="none" cap="none" strike="noStrike">
                <a:solidFill>
                  <a:schemeClr val="dk1"/>
                </a:solidFill>
                <a:latin typeface="Calibri"/>
                <a:ea typeface="Calibri"/>
                <a:cs typeface="Calibri"/>
                <a:sym typeface="Calibri"/>
              </a:rPr>
              <a:t> </a:t>
            </a:r>
            <a:endParaRPr b="0" i="0" sz="1700" u="none" cap="none" strike="noStrike">
              <a:solidFill>
                <a:srgbClr val="0F0F0F"/>
              </a:solidFill>
              <a:latin typeface="Calibri"/>
              <a:ea typeface="Calibri"/>
              <a:cs typeface="Calibri"/>
              <a:sym typeface="Calibri"/>
            </a:endParaRPr>
          </a:p>
          <a:p>
            <a:pPr indent="-336550" lvl="0" marL="6858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Click </a:t>
            </a:r>
            <a:r>
              <a:rPr b="1" i="0" lang="en-US" sz="1700" u="none" cap="none" strike="noStrike">
                <a:solidFill>
                  <a:schemeClr val="dk1"/>
                </a:solidFill>
                <a:latin typeface="Calibri"/>
                <a:ea typeface="Calibri"/>
                <a:cs typeface="Calibri"/>
                <a:sym typeface="Calibri"/>
              </a:rPr>
              <a:t>Manage</a:t>
            </a:r>
            <a:r>
              <a:rPr b="0" i="0" lang="en-US" sz="1700" u="none" cap="none" strike="noStrike">
                <a:solidFill>
                  <a:schemeClr val="dk1"/>
                </a:solidFill>
                <a:latin typeface="Calibri"/>
                <a:ea typeface="Calibri"/>
                <a:cs typeface="Calibri"/>
                <a:sym typeface="Calibri"/>
              </a:rPr>
              <a:t> &gt; Select an available </a:t>
            </a:r>
            <a:r>
              <a:rPr b="1" i="0" lang="en-US" sz="1700" u="none" cap="none" strike="noStrike">
                <a:solidFill>
                  <a:schemeClr val="dk1"/>
                </a:solidFill>
                <a:latin typeface="Calibri"/>
                <a:ea typeface="Calibri"/>
                <a:cs typeface="Calibri"/>
                <a:sym typeface="Calibri"/>
              </a:rPr>
              <a:t>Number &amp; Concurrent Call Licenses</a:t>
            </a:r>
            <a:r>
              <a:rPr b="0" i="0" lang="en-US" sz="1700" u="none" cap="none" strike="noStrike">
                <a:solidFill>
                  <a:schemeClr val="dk1"/>
                </a:solidFill>
                <a:latin typeface="Calibri"/>
                <a:ea typeface="Calibri"/>
                <a:cs typeface="Calibri"/>
                <a:sym typeface="Calibri"/>
              </a:rPr>
              <a:t> &gt; </a:t>
            </a:r>
            <a:r>
              <a:rPr b="1" i="0" lang="en-US" sz="1700" u="none" cap="none" strike="noStrike">
                <a:solidFill>
                  <a:schemeClr val="dk1"/>
                </a:solidFill>
                <a:latin typeface="Calibri"/>
                <a:ea typeface="Calibri"/>
                <a:cs typeface="Calibri"/>
                <a:sym typeface="Calibri"/>
              </a:rPr>
              <a:t>Save</a:t>
            </a:r>
            <a:endParaRPr b="1" i="0" sz="1700" u="none" cap="none" strike="noStrike">
              <a:solidFill>
                <a:schemeClr val="dk1"/>
              </a:solidFill>
              <a:latin typeface="Calibri"/>
              <a:ea typeface="Calibri"/>
              <a:cs typeface="Calibri"/>
              <a:sym typeface="Calibri"/>
            </a:endParaRPr>
          </a:p>
        </p:txBody>
      </p:sp>
      <p:grpSp>
        <p:nvGrpSpPr>
          <p:cNvPr id="1276" name="Google Shape;1276;p15"/>
          <p:cNvGrpSpPr/>
          <p:nvPr/>
        </p:nvGrpSpPr>
        <p:grpSpPr>
          <a:xfrm>
            <a:off x="1741300" y="1189662"/>
            <a:ext cx="9863699" cy="5128743"/>
            <a:chOff x="2236400" y="1473112"/>
            <a:chExt cx="9863699" cy="5128743"/>
          </a:xfrm>
        </p:grpSpPr>
        <p:pic>
          <p:nvPicPr>
            <p:cNvPr id="1277" name="Google Shape;1277;p15"/>
            <p:cNvPicPr preferRelativeResize="0"/>
            <p:nvPr/>
          </p:nvPicPr>
          <p:blipFill rotWithShape="1">
            <a:blip r:embed="rId3">
              <a:alphaModFix/>
            </a:blip>
            <a:srcRect b="0" l="0" r="0" t="0"/>
            <a:stretch/>
          </p:blipFill>
          <p:spPr>
            <a:xfrm>
              <a:off x="5158104" y="1473112"/>
              <a:ext cx="2825549" cy="2079999"/>
            </a:xfrm>
            <a:prstGeom prst="rect">
              <a:avLst/>
            </a:prstGeom>
            <a:noFill/>
            <a:ln cap="flat" cmpd="sng" w="9525">
              <a:solidFill>
                <a:srgbClr val="888888"/>
              </a:solidFill>
              <a:prstDash val="solid"/>
              <a:round/>
              <a:headEnd len="sm" w="sm" type="none"/>
              <a:tailEnd len="sm" w="sm" type="none"/>
            </a:ln>
          </p:spPr>
        </p:pic>
        <p:pic>
          <p:nvPicPr>
            <p:cNvPr id="1278" name="Google Shape;1278;p15"/>
            <p:cNvPicPr preferRelativeResize="0"/>
            <p:nvPr/>
          </p:nvPicPr>
          <p:blipFill rotWithShape="1">
            <a:blip r:embed="rId4">
              <a:alphaModFix/>
            </a:blip>
            <a:srcRect b="0" l="0" r="0" t="0"/>
            <a:stretch/>
          </p:blipFill>
          <p:spPr>
            <a:xfrm>
              <a:off x="8321625" y="5051700"/>
              <a:ext cx="3778474" cy="1550155"/>
            </a:xfrm>
            <a:prstGeom prst="rect">
              <a:avLst/>
            </a:prstGeom>
            <a:noFill/>
            <a:ln cap="flat" cmpd="sng" w="9525">
              <a:solidFill>
                <a:srgbClr val="888888"/>
              </a:solidFill>
              <a:prstDash val="solid"/>
              <a:round/>
              <a:headEnd len="sm" w="sm" type="none"/>
              <a:tailEnd len="sm" w="sm" type="none"/>
            </a:ln>
          </p:spPr>
        </p:pic>
        <p:pic>
          <p:nvPicPr>
            <p:cNvPr id="1279" name="Google Shape;1279;p15"/>
            <p:cNvPicPr preferRelativeResize="0"/>
            <p:nvPr/>
          </p:nvPicPr>
          <p:blipFill rotWithShape="1">
            <a:blip r:embed="rId5">
              <a:alphaModFix/>
            </a:blip>
            <a:srcRect b="0" l="0" r="0" t="0"/>
            <a:stretch/>
          </p:blipFill>
          <p:spPr>
            <a:xfrm>
              <a:off x="8321624" y="3390898"/>
              <a:ext cx="3778474" cy="1550151"/>
            </a:xfrm>
            <a:prstGeom prst="rect">
              <a:avLst/>
            </a:prstGeom>
            <a:noFill/>
            <a:ln cap="flat" cmpd="sng" w="9525">
              <a:solidFill>
                <a:srgbClr val="888888"/>
              </a:solidFill>
              <a:prstDash val="solid"/>
              <a:round/>
              <a:headEnd len="sm" w="sm" type="none"/>
              <a:tailEnd len="sm" w="sm" type="none"/>
            </a:ln>
          </p:spPr>
        </p:pic>
        <p:cxnSp>
          <p:nvCxnSpPr>
            <p:cNvPr id="1280" name="Google Shape;1280;p15"/>
            <p:cNvCxnSpPr>
              <a:stCxn id="1279" idx="0"/>
              <a:endCxn id="1277" idx="3"/>
            </p:cNvCxnSpPr>
            <p:nvPr/>
          </p:nvCxnSpPr>
          <p:spPr>
            <a:xfrm flipH="1" rot="5400000">
              <a:off x="8658361" y="1838398"/>
              <a:ext cx="877800" cy="2227200"/>
            </a:xfrm>
            <a:prstGeom prst="bentConnector2">
              <a:avLst/>
            </a:prstGeom>
            <a:noFill/>
            <a:ln cap="flat" cmpd="sng" w="9525">
              <a:solidFill>
                <a:srgbClr val="FF0000"/>
              </a:solidFill>
              <a:prstDash val="solid"/>
              <a:round/>
              <a:headEnd len="sm" w="sm" type="none"/>
              <a:tailEnd len="med" w="med" type="triangle"/>
            </a:ln>
          </p:spPr>
        </p:cxnSp>
        <p:cxnSp>
          <p:nvCxnSpPr>
            <p:cNvPr id="1281" name="Google Shape;1281;p15"/>
            <p:cNvCxnSpPr/>
            <p:nvPr/>
          </p:nvCxnSpPr>
          <p:spPr>
            <a:xfrm>
              <a:off x="7936350" y="5533700"/>
              <a:ext cx="473100" cy="113400"/>
            </a:xfrm>
            <a:prstGeom prst="bentConnector3">
              <a:avLst>
                <a:gd fmla="val 154650" name="adj1"/>
              </a:avLst>
            </a:prstGeom>
            <a:noFill/>
            <a:ln cap="flat" cmpd="sng" w="9525">
              <a:solidFill>
                <a:srgbClr val="FF0000"/>
              </a:solidFill>
              <a:prstDash val="solid"/>
              <a:round/>
              <a:headEnd len="sm" w="sm" type="none"/>
              <a:tailEnd len="med" w="med" type="triangle"/>
            </a:ln>
          </p:spPr>
        </p:cxnSp>
        <p:cxnSp>
          <p:nvCxnSpPr>
            <p:cNvPr id="1282" name="Google Shape;1282;p15"/>
            <p:cNvCxnSpPr/>
            <p:nvPr/>
          </p:nvCxnSpPr>
          <p:spPr>
            <a:xfrm rot="-5400000">
              <a:off x="7926900" y="4133825"/>
              <a:ext cx="737700" cy="718800"/>
            </a:xfrm>
            <a:prstGeom prst="bentConnector3">
              <a:avLst>
                <a:gd fmla="val 11577" name="adj1"/>
              </a:avLst>
            </a:prstGeom>
            <a:noFill/>
            <a:ln cap="flat" cmpd="sng" w="9525">
              <a:solidFill>
                <a:srgbClr val="FF0000"/>
              </a:solidFill>
              <a:prstDash val="solid"/>
              <a:round/>
              <a:headEnd len="sm" w="sm" type="none"/>
              <a:tailEnd len="med" w="med" type="triangle"/>
            </a:ln>
          </p:spPr>
        </p:cxnSp>
        <p:pic>
          <p:nvPicPr>
            <p:cNvPr id="1283" name="Google Shape;1283;p15"/>
            <p:cNvPicPr preferRelativeResize="0"/>
            <p:nvPr/>
          </p:nvPicPr>
          <p:blipFill rotWithShape="1">
            <a:blip r:embed="rId6">
              <a:alphaModFix/>
            </a:blip>
            <a:srcRect b="0" l="25766" r="0" t="0"/>
            <a:stretch/>
          </p:blipFill>
          <p:spPr>
            <a:xfrm>
              <a:off x="2236400" y="4084200"/>
              <a:ext cx="5747251" cy="2517650"/>
            </a:xfrm>
            <a:prstGeom prst="rect">
              <a:avLst/>
            </a:prstGeom>
            <a:noFill/>
            <a:ln cap="flat" cmpd="sng" w="9525">
              <a:solidFill>
                <a:srgbClr val="888888"/>
              </a:solidFill>
              <a:prstDash val="solid"/>
              <a:round/>
              <a:headEnd len="sm" w="sm" type="none"/>
              <a:tailEnd len="sm" w="sm" type="none"/>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6"/>
          <p:cNvSpPr txBox="1"/>
          <p:nvPr/>
        </p:nvSpPr>
        <p:spPr>
          <a:xfrm>
            <a:off x="309454" y="465459"/>
            <a:ext cx="11573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2800" u="none" cap="none" strike="noStrike">
                <a:solidFill>
                  <a:schemeClr val="dk1"/>
                </a:solidFill>
                <a:latin typeface="Calibri"/>
                <a:ea typeface="Calibri"/>
                <a:cs typeface="Calibri"/>
                <a:sym typeface="Calibri"/>
              </a:rPr>
              <a:t>Setup Guide </a:t>
            </a:r>
            <a:r>
              <a:rPr b="0" i="0" lang="en-US" sz="2800" u="none" cap="none" strike="noStrike">
                <a:solidFill>
                  <a:schemeClr val="dk1"/>
                </a:solidFill>
                <a:latin typeface="Calibri"/>
                <a:ea typeface="Calibri"/>
                <a:cs typeface="Calibri"/>
                <a:sym typeface="Calibri"/>
              </a:rPr>
              <a:t>&lt;Provision CPaaS License on CPaaS Portal&gt;</a:t>
            </a:r>
            <a:endParaRPr b="1" i="0" sz="2800" u="none" cap="none" strike="noStrike">
              <a:solidFill>
                <a:srgbClr val="262626"/>
              </a:solidFill>
              <a:latin typeface="Arial"/>
              <a:ea typeface="Arial"/>
              <a:cs typeface="Arial"/>
              <a:sym typeface="Arial"/>
            </a:endParaRPr>
          </a:p>
        </p:txBody>
      </p:sp>
      <p:sp>
        <p:nvSpPr>
          <p:cNvPr id="1289" name="Google Shape;1289;p16"/>
          <p:cNvSpPr txBox="1"/>
          <p:nvPr/>
        </p:nvSpPr>
        <p:spPr>
          <a:xfrm>
            <a:off x="168975" y="1214650"/>
            <a:ext cx="3571200" cy="3843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Calibri"/>
              <a:buNone/>
            </a:pPr>
            <a:r>
              <a:rPr b="1" i="0" lang="en-US" sz="2100" u="none" cap="none" strike="noStrike">
                <a:solidFill>
                  <a:srgbClr val="ED1A3D"/>
                </a:solidFill>
                <a:latin typeface="Calibri"/>
                <a:ea typeface="Calibri"/>
                <a:cs typeface="Calibri"/>
                <a:sym typeface="Calibri"/>
              </a:rPr>
              <a:t>Developer</a:t>
            </a:r>
            <a:endParaRPr b="1" i="0" sz="2100" u="none" cap="none" strike="noStrike">
              <a:solidFill>
                <a:srgbClr val="ED1A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Calibri"/>
              <a:buNone/>
            </a:pPr>
            <a:r>
              <a:rPr b="0" i="0" lang="en-US" sz="1400" u="none" cap="none" strike="noStrike">
                <a:solidFill>
                  <a:srgbClr val="000000"/>
                </a:solidFill>
                <a:latin typeface="Calibri"/>
                <a:ea typeface="Calibri"/>
                <a:cs typeface="Calibri"/>
                <a:sym typeface="Calibri"/>
              </a:rPr>
              <a:t>Once the Developer License has been purchased successfully, you can assign the add on licenses by following steps below:</a:t>
            </a:r>
            <a:endParaRPr b="0" i="0" sz="1400" u="none" cap="none" strike="noStrike">
              <a:solidFill>
                <a:srgbClr val="000000"/>
              </a:solidFill>
              <a:latin typeface="Calibri"/>
              <a:ea typeface="Calibri"/>
              <a:cs typeface="Calibri"/>
              <a:sym typeface="Calibri"/>
            </a:endParaRPr>
          </a:p>
          <a:p>
            <a:pPr indent="-317500" lvl="0" marL="685800" marR="0" rtl="0" algn="l">
              <a:lnSpc>
                <a:spcPct val="115000"/>
              </a:lnSpc>
              <a:spcBef>
                <a:spcPts val="1200"/>
              </a:spcBef>
              <a:spcAft>
                <a:spcPts val="0"/>
              </a:spcAft>
              <a:buClr>
                <a:srgbClr val="000000"/>
              </a:buClr>
              <a:buSzPts val="1400"/>
              <a:buFont typeface="Calibri"/>
              <a:buAutoNum type="arabicPeriod"/>
            </a:pPr>
            <a:r>
              <a:rPr b="0" i="0" lang="en-US" sz="1400" u="none" cap="none" strike="noStrike">
                <a:solidFill>
                  <a:srgbClr val="000000"/>
                </a:solidFill>
                <a:latin typeface="Calibri"/>
                <a:ea typeface="Calibri"/>
                <a:cs typeface="Calibri"/>
                <a:sym typeface="Calibri"/>
              </a:rPr>
              <a:t>Choose the </a:t>
            </a:r>
            <a:r>
              <a:rPr b="1" i="0" lang="en-US" sz="1400" u="none" cap="none" strike="noStrike">
                <a:solidFill>
                  <a:srgbClr val="000000"/>
                </a:solidFill>
                <a:latin typeface="Calibri"/>
                <a:ea typeface="Calibri"/>
                <a:cs typeface="Calibri"/>
                <a:sym typeface="Calibri"/>
              </a:rPr>
              <a:t>License</a:t>
            </a:r>
            <a:r>
              <a:rPr b="0" i="0" lang="en-US" sz="1400" u="none" cap="none" strike="noStrike">
                <a:solidFill>
                  <a:srgbClr val="000000"/>
                </a:solidFill>
                <a:latin typeface="Calibri"/>
                <a:ea typeface="Calibri"/>
                <a:cs typeface="Calibri"/>
                <a:sym typeface="Calibri"/>
              </a:rPr>
              <a:t> tab</a:t>
            </a:r>
            <a:endParaRPr b="0" i="0" sz="1400" u="none" cap="none" strike="noStrike">
              <a:solidFill>
                <a:srgbClr val="000000"/>
              </a:solidFill>
              <a:latin typeface="Calibri"/>
              <a:ea typeface="Calibri"/>
              <a:cs typeface="Calibri"/>
              <a:sym typeface="Calibri"/>
            </a:endParaRPr>
          </a:p>
          <a:p>
            <a:pPr indent="-317500" lvl="0" marL="685800" marR="0" rtl="0" algn="l">
              <a:lnSpc>
                <a:spcPct val="115000"/>
              </a:lnSpc>
              <a:spcBef>
                <a:spcPts val="0"/>
              </a:spcBef>
              <a:spcAft>
                <a:spcPts val="0"/>
              </a:spcAft>
              <a:buClr>
                <a:srgbClr val="000000"/>
              </a:buClr>
              <a:buSzPts val="1400"/>
              <a:buFont typeface="Calibri"/>
              <a:buAutoNum type="arabicPeriod"/>
            </a:pPr>
            <a:r>
              <a:rPr b="0" i="0" lang="en-US" sz="1400" u="none" cap="none" strike="noStrike">
                <a:solidFill>
                  <a:srgbClr val="000000"/>
                </a:solidFill>
                <a:latin typeface="Calibri"/>
                <a:ea typeface="Calibri"/>
                <a:cs typeface="Calibri"/>
                <a:sym typeface="Calibri"/>
              </a:rPr>
              <a:t>Select the </a:t>
            </a:r>
            <a:r>
              <a:rPr b="1" i="0" lang="en-US" sz="1400" u="none" cap="none" strike="noStrike">
                <a:solidFill>
                  <a:srgbClr val="000000"/>
                </a:solidFill>
                <a:latin typeface="Calibri"/>
                <a:ea typeface="Calibri"/>
                <a:cs typeface="Calibri"/>
                <a:sym typeface="Calibri"/>
              </a:rPr>
              <a:t>Developer Base</a:t>
            </a:r>
            <a:r>
              <a:rPr b="0" i="0" lang="en-US" sz="1400" u="none" cap="none" strike="noStrike">
                <a:solidFill>
                  <a:srgbClr val="000000"/>
                </a:solidFill>
                <a:latin typeface="Calibri"/>
                <a:ea typeface="Calibri"/>
                <a:cs typeface="Calibri"/>
                <a:sym typeface="Calibri"/>
              </a:rPr>
              <a:t> License</a:t>
            </a:r>
            <a:endParaRPr b="0" i="0" sz="1400" u="none" cap="none" strike="noStrike">
              <a:solidFill>
                <a:srgbClr val="000000"/>
              </a:solidFill>
              <a:latin typeface="Calibri"/>
              <a:ea typeface="Calibri"/>
              <a:cs typeface="Calibri"/>
              <a:sym typeface="Calibri"/>
            </a:endParaRPr>
          </a:p>
          <a:p>
            <a:pPr indent="-323850" lvl="0" marL="685800" marR="0" rtl="0" algn="l">
              <a:lnSpc>
                <a:spcPct val="115000"/>
              </a:lnSpc>
              <a:spcBef>
                <a:spcPts val="0"/>
              </a:spcBef>
              <a:spcAft>
                <a:spcPts val="0"/>
              </a:spcAft>
              <a:buClr>
                <a:srgbClr val="000000"/>
              </a:buClr>
              <a:buSzPts val="1500"/>
              <a:buFont typeface="Calibri"/>
              <a:buAutoNum type="arabicPeriod"/>
            </a:pPr>
            <a:r>
              <a:rPr b="0" i="0" lang="en-US" sz="1400" u="none" cap="none" strike="noStrike">
                <a:solidFill>
                  <a:srgbClr val="000000"/>
                </a:solidFill>
                <a:latin typeface="Calibri"/>
                <a:ea typeface="Calibri"/>
                <a:cs typeface="Calibri"/>
                <a:sym typeface="Calibri"/>
              </a:rPr>
              <a:t>Choose the specific base to configure</a:t>
            </a:r>
            <a:endParaRPr b="0" i="0" sz="1400" u="none" cap="none" strike="noStrike">
              <a:solidFill>
                <a:srgbClr val="000000"/>
              </a:solidFill>
              <a:latin typeface="Calibri"/>
              <a:ea typeface="Calibri"/>
              <a:cs typeface="Calibri"/>
              <a:sym typeface="Calibri"/>
            </a:endParaRPr>
          </a:p>
          <a:p>
            <a:pPr indent="-317500" lvl="0" marL="685800" marR="0" rtl="0" algn="l">
              <a:lnSpc>
                <a:spcPct val="115000"/>
              </a:lnSpc>
              <a:spcBef>
                <a:spcPts val="0"/>
              </a:spcBef>
              <a:spcAft>
                <a:spcPts val="0"/>
              </a:spcAft>
              <a:buClr>
                <a:srgbClr val="000000"/>
              </a:buClr>
              <a:buSzPts val="1400"/>
              <a:buFont typeface="Calibri"/>
              <a:buAutoNum type="arabicPeriod"/>
            </a:pPr>
            <a:r>
              <a:rPr b="0" i="0" lang="en-US" sz="1400" u="none" cap="none" strike="noStrike">
                <a:solidFill>
                  <a:srgbClr val="000000"/>
                </a:solidFill>
                <a:latin typeface="Calibri"/>
                <a:ea typeface="Calibri"/>
                <a:cs typeface="Calibri"/>
                <a:sym typeface="Calibri"/>
              </a:rPr>
              <a:t>Click the </a:t>
            </a:r>
            <a:r>
              <a:rPr b="1" i="0" lang="en-US" sz="1400" u="none" cap="none" strike="noStrike">
                <a:solidFill>
                  <a:srgbClr val="000000"/>
                </a:solidFill>
                <a:latin typeface="Calibri"/>
                <a:ea typeface="Calibri"/>
                <a:cs typeface="Calibri"/>
                <a:sym typeface="Calibri"/>
              </a:rPr>
              <a:t>Manage </a:t>
            </a:r>
            <a:r>
              <a:rPr b="0" i="0" lang="en-US" sz="1400" u="none" cap="none" strike="noStrike">
                <a:solidFill>
                  <a:srgbClr val="000000"/>
                </a:solidFill>
                <a:latin typeface="Calibri"/>
                <a:ea typeface="Calibri"/>
                <a:cs typeface="Calibri"/>
                <a:sym typeface="Calibri"/>
              </a:rPr>
              <a:t>button at the respective section to assign.</a:t>
            </a:r>
            <a:endParaRPr b="0" i="0" sz="1400" u="none" cap="none" strike="noStrike">
              <a:solidFill>
                <a:srgbClr val="000000"/>
              </a:solidFill>
              <a:latin typeface="Calibri"/>
              <a:ea typeface="Calibri"/>
              <a:cs typeface="Calibri"/>
              <a:sym typeface="Calibri"/>
            </a:endParaRPr>
          </a:p>
          <a:p>
            <a:pPr indent="-203200" lvl="1" marL="914400" marR="0" rtl="0" algn="l">
              <a:lnSpc>
                <a:spcPct val="115000"/>
              </a:lnSpc>
              <a:spcBef>
                <a:spcPts val="0"/>
              </a:spcBef>
              <a:spcAft>
                <a:spcPts val="0"/>
              </a:spcAft>
              <a:buClr>
                <a:srgbClr val="000000"/>
              </a:buClr>
              <a:buSzPts val="1400"/>
              <a:buFont typeface="Calibri"/>
              <a:buChar char="○"/>
            </a:pPr>
            <a:r>
              <a:rPr b="1" i="0" lang="en-US" sz="1400" u="none" cap="none" strike="noStrike">
                <a:solidFill>
                  <a:srgbClr val="000000"/>
                </a:solidFill>
                <a:latin typeface="Calibri"/>
                <a:ea typeface="Calibri"/>
                <a:cs typeface="Calibri"/>
                <a:sym typeface="Calibri"/>
              </a:rPr>
              <a:t>Develop Concurrent Call add on license</a:t>
            </a:r>
            <a:endParaRPr b="1" i="0" sz="1400" u="none" cap="none" strike="noStrike">
              <a:solidFill>
                <a:srgbClr val="000000"/>
              </a:solidFill>
              <a:latin typeface="Calibri"/>
              <a:ea typeface="Calibri"/>
              <a:cs typeface="Calibri"/>
              <a:sym typeface="Calibri"/>
            </a:endParaRPr>
          </a:p>
          <a:p>
            <a:pPr indent="-203200" lvl="1" marL="914400" marR="0" rtl="0" algn="l">
              <a:lnSpc>
                <a:spcPct val="115000"/>
              </a:lnSpc>
              <a:spcBef>
                <a:spcPts val="0"/>
              </a:spcBef>
              <a:spcAft>
                <a:spcPts val="0"/>
              </a:spcAft>
              <a:buClr>
                <a:srgbClr val="000000"/>
              </a:buClr>
              <a:buSzPts val="1400"/>
              <a:buFont typeface="Calibri"/>
              <a:buChar char="○"/>
            </a:pPr>
            <a:r>
              <a:rPr b="1" i="0" lang="en-US" sz="1400" u="none" cap="none" strike="noStrike">
                <a:solidFill>
                  <a:srgbClr val="000000"/>
                </a:solidFill>
                <a:latin typeface="Calibri"/>
                <a:ea typeface="Calibri"/>
                <a:cs typeface="Calibri"/>
                <a:sym typeface="Calibri"/>
              </a:rPr>
              <a:t>Number Add on License</a:t>
            </a:r>
            <a:endParaRPr b="1" i="0" sz="1400" u="none" cap="none" strike="noStrike">
              <a:solidFill>
                <a:srgbClr val="000000"/>
              </a:solidFill>
              <a:latin typeface="Calibri"/>
              <a:ea typeface="Calibri"/>
              <a:cs typeface="Calibri"/>
              <a:sym typeface="Calibri"/>
            </a:endParaRPr>
          </a:p>
          <a:p>
            <a:pPr indent="-317500" lvl="0" marL="685800" marR="0" rtl="0" algn="l">
              <a:lnSpc>
                <a:spcPct val="115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Save</a:t>
            </a:r>
            <a:endParaRPr b="1" i="0" sz="1400" u="none" cap="none" strike="noStrike">
              <a:solidFill>
                <a:srgbClr val="000000"/>
              </a:solidFill>
              <a:latin typeface="Calibri"/>
              <a:ea typeface="Calibri"/>
              <a:cs typeface="Calibri"/>
              <a:sym typeface="Calibri"/>
            </a:endParaRPr>
          </a:p>
        </p:txBody>
      </p:sp>
      <p:grpSp>
        <p:nvGrpSpPr>
          <p:cNvPr id="1290" name="Google Shape;1290;p16"/>
          <p:cNvGrpSpPr/>
          <p:nvPr/>
        </p:nvGrpSpPr>
        <p:grpSpPr>
          <a:xfrm>
            <a:off x="3740250" y="1189618"/>
            <a:ext cx="4995600" cy="3182074"/>
            <a:chOff x="4896375" y="961059"/>
            <a:chExt cx="4995600" cy="3031991"/>
          </a:xfrm>
        </p:grpSpPr>
        <p:pic>
          <p:nvPicPr>
            <p:cNvPr id="1291" name="Google Shape;1291;p16"/>
            <p:cNvPicPr preferRelativeResize="0"/>
            <p:nvPr/>
          </p:nvPicPr>
          <p:blipFill rotWithShape="1">
            <a:blip r:embed="rId3">
              <a:alphaModFix/>
            </a:blip>
            <a:srcRect b="0" l="0" r="0" t="0"/>
            <a:stretch/>
          </p:blipFill>
          <p:spPr>
            <a:xfrm>
              <a:off x="4896375" y="961059"/>
              <a:ext cx="4995589" cy="3031991"/>
            </a:xfrm>
            <a:prstGeom prst="rect">
              <a:avLst/>
            </a:prstGeom>
            <a:noFill/>
            <a:ln cap="flat" cmpd="sng" w="9525">
              <a:solidFill>
                <a:srgbClr val="898989"/>
              </a:solidFill>
              <a:prstDash val="solid"/>
              <a:round/>
              <a:headEnd len="sm" w="sm" type="none"/>
              <a:tailEnd len="sm" w="sm" type="none"/>
            </a:ln>
          </p:spPr>
        </p:pic>
        <p:sp>
          <p:nvSpPr>
            <p:cNvPr id="1292" name="Google Shape;1292;p16"/>
            <p:cNvSpPr/>
            <p:nvPr/>
          </p:nvSpPr>
          <p:spPr>
            <a:xfrm>
              <a:off x="4943475" y="2864575"/>
              <a:ext cx="4948500" cy="2616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93" name="Google Shape;1293;p16"/>
          <p:cNvPicPr preferRelativeResize="0"/>
          <p:nvPr/>
        </p:nvPicPr>
        <p:blipFill rotWithShape="1">
          <a:blip r:embed="rId4">
            <a:alphaModFix/>
          </a:blip>
          <a:srcRect b="0" l="0" r="0" t="0"/>
          <a:stretch/>
        </p:blipFill>
        <p:spPr>
          <a:xfrm>
            <a:off x="8941726" y="4470925"/>
            <a:ext cx="2700374" cy="1080426"/>
          </a:xfrm>
          <a:prstGeom prst="rect">
            <a:avLst/>
          </a:prstGeom>
          <a:noFill/>
          <a:ln cap="flat" cmpd="sng" w="9525">
            <a:solidFill>
              <a:srgbClr val="898989"/>
            </a:solidFill>
            <a:prstDash val="solid"/>
            <a:round/>
            <a:headEnd len="sm" w="sm" type="none"/>
            <a:tailEnd len="sm" w="sm" type="none"/>
          </a:ln>
        </p:spPr>
      </p:pic>
      <p:cxnSp>
        <p:nvCxnSpPr>
          <p:cNvPr id="1294" name="Google Shape;1294;p16"/>
          <p:cNvCxnSpPr>
            <a:stCxn id="1292" idx="3"/>
          </p:cNvCxnSpPr>
          <p:nvPr/>
        </p:nvCxnSpPr>
        <p:spPr>
          <a:xfrm>
            <a:off x="8735850" y="3324632"/>
            <a:ext cx="197100" cy="5400"/>
          </a:xfrm>
          <a:prstGeom prst="straightConnector1">
            <a:avLst/>
          </a:prstGeom>
          <a:noFill/>
          <a:ln cap="flat" cmpd="sng" w="9525">
            <a:solidFill>
              <a:srgbClr val="FF0000"/>
            </a:solidFill>
            <a:prstDash val="solid"/>
            <a:round/>
            <a:headEnd len="sm" w="sm" type="none"/>
            <a:tailEnd len="med" w="med" type="triangle"/>
          </a:ln>
        </p:spPr>
      </p:cxnSp>
      <p:grpSp>
        <p:nvGrpSpPr>
          <p:cNvPr id="1295" name="Google Shape;1295;p16"/>
          <p:cNvGrpSpPr/>
          <p:nvPr/>
        </p:nvGrpSpPr>
        <p:grpSpPr>
          <a:xfrm>
            <a:off x="2550650" y="4752950"/>
            <a:ext cx="6185198" cy="1962625"/>
            <a:chOff x="5854325" y="4749800"/>
            <a:chExt cx="6185198" cy="1962625"/>
          </a:xfrm>
        </p:grpSpPr>
        <p:sp>
          <p:nvSpPr>
            <p:cNvPr id="1296" name="Google Shape;1296;p16"/>
            <p:cNvSpPr/>
            <p:nvPr/>
          </p:nvSpPr>
          <p:spPr>
            <a:xfrm>
              <a:off x="5854325" y="5742225"/>
              <a:ext cx="1202700" cy="1803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7" name="Google Shape;1297;p16"/>
            <p:cNvPicPr preferRelativeResize="0"/>
            <p:nvPr/>
          </p:nvPicPr>
          <p:blipFill rotWithShape="1">
            <a:blip r:embed="rId5">
              <a:alphaModFix/>
            </a:blip>
            <a:srcRect b="0" l="0" r="24929" t="0"/>
            <a:stretch/>
          </p:blipFill>
          <p:spPr>
            <a:xfrm>
              <a:off x="5854325" y="4749800"/>
              <a:ext cx="6185198" cy="1962625"/>
            </a:xfrm>
            <a:prstGeom prst="rect">
              <a:avLst/>
            </a:prstGeom>
            <a:noFill/>
            <a:ln cap="flat" cmpd="sng" w="9525">
              <a:solidFill>
                <a:srgbClr val="898989"/>
              </a:solidFill>
              <a:prstDash val="solid"/>
              <a:round/>
              <a:headEnd len="sm" w="sm" type="none"/>
              <a:tailEnd len="sm" w="sm" type="none"/>
            </a:ln>
          </p:spPr>
        </p:pic>
        <p:sp>
          <p:nvSpPr>
            <p:cNvPr id="1298" name="Google Shape;1298;p16"/>
            <p:cNvSpPr/>
            <p:nvPr/>
          </p:nvSpPr>
          <p:spPr>
            <a:xfrm>
              <a:off x="7133425" y="5937900"/>
              <a:ext cx="4825200" cy="2616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6"/>
            <p:cNvSpPr/>
            <p:nvPr/>
          </p:nvSpPr>
          <p:spPr>
            <a:xfrm>
              <a:off x="5881625" y="5757375"/>
              <a:ext cx="1175400" cy="1428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00" name="Google Shape;1300;p16"/>
          <p:cNvPicPr preferRelativeResize="0"/>
          <p:nvPr/>
        </p:nvPicPr>
        <p:blipFill rotWithShape="1">
          <a:blip r:embed="rId6">
            <a:alphaModFix/>
          </a:blip>
          <a:srcRect b="0" l="0" r="0" t="0"/>
          <a:stretch/>
        </p:blipFill>
        <p:spPr>
          <a:xfrm>
            <a:off x="8941713" y="5663850"/>
            <a:ext cx="2700375" cy="1051725"/>
          </a:xfrm>
          <a:prstGeom prst="rect">
            <a:avLst/>
          </a:prstGeom>
          <a:noFill/>
          <a:ln cap="flat" cmpd="sng" w="9525">
            <a:solidFill>
              <a:srgbClr val="9E9E9E"/>
            </a:solidFill>
            <a:prstDash val="solid"/>
            <a:round/>
            <a:headEnd len="sm" w="sm" type="none"/>
            <a:tailEnd len="sm" w="sm" type="none"/>
          </a:ln>
        </p:spPr>
      </p:pic>
      <p:pic>
        <p:nvPicPr>
          <p:cNvPr id="1301" name="Google Shape;1301;p16"/>
          <p:cNvPicPr preferRelativeResize="0"/>
          <p:nvPr/>
        </p:nvPicPr>
        <p:blipFill rotWithShape="1">
          <a:blip r:embed="rId7">
            <a:alphaModFix/>
          </a:blip>
          <a:srcRect b="0" l="0" r="0" t="0"/>
          <a:stretch/>
        </p:blipFill>
        <p:spPr>
          <a:xfrm>
            <a:off x="8941736" y="1176246"/>
            <a:ext cx="3008602" cy="3182176"/>
          </a:xfrm>
          <a:prstGeom prst="rect">
            <a:avLst/>
          </a:prstGeom>
          <a:noFill/>
          <a:ln cap="flat" cmpd="sng" w="9525">
            <a:solidFill>
              <a:srgbClr val="9E9E9E"/>
            </a:solidFill>
            <a:prstDash val="solid"/>
            <a:round/>
            <a:headEnd len="sm" w="sm" type="none"/>
            <a:tailEnd len="sm" w="sm" type="none"/>
          </a:ln>
        </p:spPr>
      </p:pic>
      <p:sp>
        <p:nvSpPr>
          <p:cNvPr id="1302" name="Google Shape;1302;p16"/>
          <p:cNvSpPr/>
          <p:nvPr/>
        </p:nvSpPr>
        <p:spPr>
          <a:xfrm>
            <a:off x="11357350" y="2036975"/>
            <a:ext cx="486900" cy="21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6"/>
          <p:cNvSpPr/>
          <p:nvPr/>
        </p:nvSpPr>
        <p:spPr>
          <a:xfrm>
            <a:off x="11357350" y="2596300"/>
            <a:ext cx="486900" cy="21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04" name="Google Shape;1304;p16"/>
          <p:cNvCxnSpPr>
            <a:stCxn id="1302" idx="3"/>
            <a:endCxn id="1293" idx="3"/>
          </p:cNvCxnSpPr>
          <p:nvPr/>
        </p:nvCxnSpPr>
        <p:spPr>
          <a:xfrm flipH="1">
            <a:off x="11642050" y="2146325"/>
            <a:ext cx="202200" cy="2864700"/>
          </a:xfrm>
          <a:prstGeom prst="bentConnector3">
            <a:avLst>
              <a:gd fmla="val -117767" name="adj1"/>
            </a:avLst>
          </a:prstGeom>
          <a:noFill/>
          <a:ln cap="flat" cmpd="sng" w="9525">
            <a:solidFill>
              <a:srgbClr val="FF0000"/>
            </a:solidFill>
            <a:prstDash val="solid"/>
            <a:round/>
            <a:headEnd len="sm" w="sm" type="none"/>
            <a:tailEnd len="med" w="med" type="triangle"/>
          </a:ln>
        </p:spPr>
      </p:cxnSp>
      <p:cxnSp>
        <p:nvCxnSpPr>
          <p:cNvPr id="1305" name="Google Shape;1305;p16"/>
          <p:cNvCxnSpPr>
            <a:stCxn id="1303" idx="2"/>
            <a:endCxn id="1300" idx="3"/>
          </p:cNvCxnSpPr>
          <p:nvPr/>
        </p:nvCxnSpPr>
        <p:spPr>
          <a:xfrm flipH="1" rot="-5400000">
            <a:off x="9934150" y="4481650"/>
            <a:ext cx="3374700" cy="41400"/>
          </a:xfrm>
          <a:prstGeom prst="bentConnector4">
            <a:avLst>
              <a:gd fmla="val 42209" name="adj1"/>
              <a:gd fmla="val 674911" name="adj2"/>
            </a:avLst>
          </a:prstGeom>
          <a:noFill/>
          <a:ln cap="flat" cmpd="sng" w="9525">
            <a:solidFill>
              <a:srgbClr val="FF0000"/>
            </a:solidFill>
            <a:prstDash val="solid"/>
            <a:round/>
            <a:headEnd len="sm" w="sm" type="none"/>
            <a:tailEnd len="med" w="med" type="triangle"/>
          </a:ln>
        </p:spPr>
      </p:cxnSp>
      <p:cxnSp>
        <p:nvCxnSpPr>
          <p:cNvPr id="1306" name="Google Shape;1306;p16"/>
          <p:cNvCxnSpPr>
            <a:stCxn id="1297" idx="0"/>
          </p:cNvCxnSpPr>
          <p:nvPr/>
        </p:nvCxnSpPr>
        <p:spPr>
          <a:xfrm flipH="1" rot="10800000">
            <a:off x="5643249" y="4381850"/>
            <a:ext cx="600" cy="37110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7"/>
          <p:cNvSpPr txBox="1"/>
          <p:nvPr/>
        </p:nvSpPr>
        <p:spPr>
          <a:xfrm>
            <a:off x="2919450" y="2967300"/>
            <a:ext cx="6353100" cy="16623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Step 2: Create the Auto Attendant Flow</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8"/>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6CA0C2"/>
              </a:solidFill>
              <a:latin typeface="Calibri"/>
              <a:ea typeface="Calibri"/>
              <a:cs typeface="Calibri"/>
              <a:sym typeface="Calibri"/>
            </a:endParaRPr>
          </a:p>
          <a:p>
            <a:pPr indent="-222250" lvl="0" marL="457200" marR="0" rtl="0" algn="l">
              <a:lnSpc>
                <a:spcPct val="115000"/>
              </a:lnSpc>
              <a:spcBef>
                <a:spcPts val="100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Go to </a:t>
            </a:r>
            <a:r>
              <a:rPr b="1" i="0" lang="en-US" sz="1700" u="none" cap="none" strike="noStrike">
                <a:solidFill>
                  <a:schemeClr val="dk1"/>
                </a:solidFill>
                <a:latin typeface="Calibri"/>
                <a:ea typeface="Calibri"/>
                <a:cs typeface="Calibri"/>
                <a:sym typeface="Calibri"/>
              </a:rPr>
              <a:t>Setting </a:t>
            </a:r>
            <a:r>
              <a:rPr b="0" i="0" lang="en-US" sz="1700" u="none" cap="none" strike="noStrike">
                <a:solidFill>
                  <a:schemeClr val="dk1"/>
                </a:solidFill>
                <a:latin typeface="Calibri"/>
                <a:ea typeface="Calibri"/>
                <a:cs typeface="Calibri"/>
                <a:sym typeface="Calibri"/>
              </a:rPr>
              <a:t>&gt;</a:t>
            </a:r>
            <a:r>
              <a:rPr b="1" i="0" lang="en-US" sz="1700" u="none" cap="none" strike="noStrike">
                <a:solidFill>
                  <a:schemeClr val="dk1"/>
                </a:solidFill>
                <a:latin typeface="Calibri"/>
                <a:ea typeface="Calibri"/>
                <a:cs typeface="Calibri"/>
                <a:sym typeface="Calibri"/>
              </a:rPr>
              <a:t> View: System </a:t>
            </a:r>
            <a:r>
              <a:rPr b="0" i="0" lang="en-US" sz="1700" u="none" cap="none" strike="noStrike">
                <a:solidFill>
                  <a:schemeClr val="dk1"/>
                </a:solidFill>
                <a:latin typeface="Calibri"/>
                <a:ea typeface="Calibri"/>
                <a:cs typeface="Calibri"/>
                <a:sym typeface="Calibri"/>
              </a:rPr>
              <a:t>&gt;</a:t>
            </a:r>
            <a:r>
              <a:rPr b="1" i="0" lang="en-US" sz="1700" u="none" cap="none" strike="noStrike">
                <a:solidFill>
                  <a:schemeClr val="dk1"/>
                </a:solidFill>
                <a:latin typeface="Calibri"/>
                <a:ea typeface="Calibri"/>
                <a:cs typeface="Calibri"/>
                <a:sym typeface="Calibri"/>
              </a:rPr>
              <a:t> Auto Attendant</a:t>
            </a:r>
            <a:endParaRPr b="1"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Click on </a:t>
            </a:r>
            <a:r>
              <a:rPr b="1" i="0" lang="en-US" sz="1700" u="none" cap="none" strike="noStrike">
                <a:solidFill>
                  <a:schemeClr val="dk1"/>
                </a:solidFill>
                <a:latin typeface="Calibri"/>
                <a:ea typeface="Calibri"/>
                <a:cs typeface="Calibri"/>
                <a:sym typeface="Calibri"/>
              </a:rPr>
              <a:t>Config Workflow</a:t>
            </a:r>
            <a:r>
              <a:rPr b="0" i="0" lang="en-US" sz="1700" u="none" cap="none" strike="noStrike">
                <a:solidFill>
                  <a:schemeClr val="dk1"/>
                </a:solidFill>
                <a:latin typeface="Calibri"/>
                <a:ea typeface="Calibri"/>
                <a:cs typeface="Calibri"/>
                <a:sym typeface="Calibri"/>
              </a:rPr>
              <a:t> &gt; </a:t>
            </a:r>
            <a:r>
              <a:rPr b="1" i="0" lang="en-US" sz="1700" u="none" cap="none" strike="noStrike">
                <a:solidFill>
                  <a:schemeClr val="dk1"/>
                </a:solidFill>
                <a:latin typeface="Calibri"/>
                <a:ea typeface="Calibri"/>
                <a:cs typeface="Calibri"/>
                <a:sym typeface="Calibri"/>
              </a:rPr>
              <a:t>Config Page </a:t>
            </a:r>
            <a:endParaRPr b="1"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Choose </a:t>
            </a:r>
            <a:r>
              <a:rPr b="1" i="0" lang="en-US" sz="1700" u="none" cap="none" strike="noStrike">
                <a:solidFill>
                  <a:schemeClr val="dk1"/>
                </a:solidFill>
                <a:latin typeface="Calibri"/>
                <a:ea typeface="Calibri"/>
                <a:cs typeface="Calibri"/>
                <a:sym typeface="Calibri"/>
              </a:rPr>
              <a:t>Working Hours</a:t>
            </a:r>
            <a:r>
              <a:rPr b="0" i="0" lang="en-US" sz="1700" u="none" cap="none" strike="noStrike">
                <a:solidFill>
                  <a:schemeClr val="dk1"/>
                </a:solidFill>
                <a:latin typeface="Calibri"/>
                <a:ea typeface="Calibri"/>
                <a:cs typeface="Calibri"/>
                <a:sym typeface="Calibri"/>
              </a:rPr>
              <a:t> &gt;</a:t>
            </a:r>
            <a:r>
              <a:rPr b="1" i="0" lang="en-US" sz="1700" u="none" cap="none" strike="noStrike">
                <a:solidFill>
                  <a:schemeClr val="dk1"/>
                </a:solidFill>
                <a:latin typeface="Calibri"/>
                <a:ea typeface="Calibri"/>
                <a:cs typeface="Calibri"/>
                <a:sym typeface="Calibri"/>
              </a:rPr>
              <a:t> Edit</a:t>
            </a:r>
            <a:endParaRPr b="0"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Click on the first block &gt;  Choose </a:t>
            </a:r>
            <a:r>
              <a:rPr b="1" i="0" lang="en-US" sz="1700" u="none" cap="none" strike="noStrike">
                <a:solidFill>
                  <a:schemeClr val="dk1"/>
                </a:solidFill>
                <a:latin typeface="Calibri"/>
                <a:ea typeface="Calibri"/>
                <a:cs typeface="Calibri"/>
                <a:sym typeface="Calibri"/>
              </a:rPr>
              <a:t>Webook</a:t>
            </a:r>
            <a:r>
              <a:rPr b="0" i="0" lang="en-US" sz="1700" u="none" cap="none" strike="noStrike">
                <a:solidFill>
                  <a:schemeClr val="dk1"/>
                </a:solidFill>
                <a:latin typeface="Calibri"/>
                <a:ea typeface="Calibri"/>
                <a:cs typeface="Calibri"/>
                <a:sym typeface="Calibri"/>
              </a:rPr>
              <a:t> (or any other Next Step option to begin creating your flow) </a:t>
            </a:r>
            <a:endParaRPr b="0" i="0" sz="1700" u="none" cap="none" strike="noStrike">
              <a:solidFill>
                <a:schemeClr val="dk1"/>
              </a:solidFill>
              <a:latin typeface="Calibri"/>
              <a:ea typeface="Calibri"/>
              <a:cs typeface="Calibri"/>
              <a:sym typeface="Calibri"/>
            </a:endParaRPr>
          </a:p>
          <a:p>
            <a:pPr indent="-222250" lvl="0" marL="457200" marR="0" rtl="0" algn="l">
              <a:lnSpc>
                <a:spcPct val="115000"/>
              </a:lnSpc>
              <a:spcBef>
                <a:spcPts val="0"/>
              </a:spcBef>
              <a:spcAft>
                <a:spcPts val="0"/>
              </a:spcAft>
              <a:buClr>
                <a:srgbClr val="7F7F7F"/>
              </a:buClr>
              <a:buSzPts val="1700"/>
              <a:buFont typeface="Calibri"/>
              <a:buAutoNum type="arabicPeriod"/>
            </a:pPr>
            <a:r>
              <a:rPr b="0" i="0" lang="en-US" sz="1700" u="none" cap="none" strike="noStrike">
                <a:solidFill>
                  <a:srgbClr val="7F7F7F"/>
                </a:solidFill>
                <a:latin typeface="Calibri"/>
                <a:ea typeface="Calibri"/>
                <a:cs typeface="Calibri"/>
                <a:sym typeface="Calibri"/>
              </a:rPr>
              <a:t>Click on the latest block </a:t>
            </a:r>
            <a:r>
              <a:rPr b="1" i="0" lang="en-US" sz="1700" u="none" cap="none" strike="noStrike">
                <a:solidFill>
                  <a:srgbClr val="7F7F7F"/>
                </a:solidFill>
                <a:latin typeface="Calibri"/>
                <a:ea typeface="Calibri"/>
                <a:cs typeface="Calibri"/>
                <a:sym typeface="Calibri"/>
              </a:rPr>
              <a:t>(Webhook) </a:t>
            </a:r>
            <a:r>
              <a:rPr b="0" i="0" lang="en-US" sz="1700" u="none" cap="none" strike="noStrike">
                <a:solidFill>
                  <a:srgbClr val="7F7F7F"/>
                </a:solidFill>
                <a:latin typeface="Calibri"/>
                <a:ea typeface="Calibri"/>
                <a:cs typeface="Calibri"/>
                <a:sym typeface="Calibri"/>
              </a:rPr>
              <a:t>&gt; Next Step &gt; Transfer Call</a:t>
            </a:r>
            <a:endParaRPr b="0" i="0" sz="1700" u="none" cap="none" strike="noStrike">
              <a:solidFill>
                <a:srgbClr val="7F7F7F"/>
              </a:solidFill>
              <a:latin typeface="Calibri"/>
              <a:ea typeface="Calibri"/>
              <a:cs typeface="Calibri"/>
              <a:sym typeface="Calibri"/>
            </a:endParaRPr>
          </a:p>
          <a:p>
            <a:pPr indent="-336550" lvl="1" marL="914400" marR="0" rtl="0" algn="l">
              <a:lnSpc>
                <a:spcPct val="115000"/>
              </a:lnSpc>
              <a:spcBef>
                <a:spcPts val="0"/>
              </a:spcBef>
              <a:spcAft>
                <a:spcPts val="0"/>
              </a:spcAft>
              <a:buClr>
                <a:srgbClr val="7F7F7F"/>
              </a:buClr>
              <a:buSzPts val="1700"/>
              <a:buFont typeface="Calibri"/>
              <a:buChar char="○"/>
            </a:pPr>
            <a:r>
              <a:rPr b="0" i="0" lang="en-US" sz="1700" u="none" cap="none" strike="noStrike">
                <a:solidFill>
                  <a:srgbClr val="7F7F7F"/>
                </a:solidFill>
                <a:highlight>
                  <a:srgbClr val="FFFFFF"/>
                </a:highlight>
                <a:latin typeface="Calibri"/>
                <a:ea typeface="Calibri"/>
                <a:cs typeface="Calibri"/>
                <a:sym typeface="Calibri"/>
              </a:rPr>
              <a:t>Transfer to </a:t>
            </a:r>
            <a:r>
              <a:rPr b="1" i="0" lang="en-US" sz="1700" u="none" cap="none" strike="noStrike">
                <a:solidFill>
                  <a:srgbClr val="7F7F7F"/>
                </a:solidFill>
                <a:highlight>
                  <a:srgbClr val="FFFFFF"/>
                </a:highlight>
                <a:latin typeface="Calibri"/>
                <a:ea typeface="Calibri"/>
                <a:cs typeface="Calibri"/>
                <a:sym typeface="Calibri"/>
              </a:rPr>
              <a:t>Extension</a:t>
            </a:r>
            <a:r>
              <a:rPr b="0" i="0" lang="en-US" sz="1700" u="none" cap="none" strike="noStrike">
                <a:solidFill>
                  <a:srgbClr val="7F7F7F"/>
                </a:solidFill>
                <a:highlight>
                  <a:srgbClr val="FFFFFF"/>
                </a:highlight>
                <a:latin typeface="Calibri"/>
                <a:ea typeface="Calibri"/>
                <a:cs typeface="Calibri"/>
                <a:sym typeface="Calibri"/>
              </a:rPr>
              <a:t> &gt; Select Type: </a:t>
            </a:r>
            <a:r>
              <a:rPr b="1" i="0" lang="en-US" sz="1700" u="none" cap="none" strike="noStrike">
                <a:solidFill>
                  <a:srgbClr val="7F7F7F"/>
                </a:solidFill>
                <a:highlight>
                  <a:srgbClr val="FFFFFF"/>
                </a:highlight>
                <a:latin typeface="Calibri"/>
                <a:ea typeface="Calibri"/>
                <a:cs typeface="Calibri"/>
                <a:sym typeface="Calibri"/>
              </a:rPr>
              <a:t>Extension</a:t>
            </a:r>
            <a:r>
              <a:rPr b="0" i="0" lang="en-US" sz="1700" u="none" cap="none" strike="noStrike">
                <a:solidFill>
                  <a:srgbClr val="7F7F7F"/>
                </a:solidFill>
                <a:highlight>
                  <a:srgbClr val="FFFFFF"/>
                </a:highlight>
                <a:latin typeface="Calibri"/>
                <a:ea typeface="Calibri"/>
                <a:cs typeface="Calibri"/>
                <a:sym typeface="Calibri"/>
              </a:rPr>
              <a:t> &gt; Select an </a:t>
            </a:r>
            <a:r>
              <a:rPr b="1" i="0" lang="en-US" sz="1700" u="none" cap="none" strike="noStrike">
                <a:solidFill>
                  <a:srgbClr val="7F7F7F"/>
                </a:solidFill>
                <a:highlight>
                  <a:srgbClr val="FFFFFF"/>
                </a:highlight>
                <a:latin typeface="Calibri"/>
                <a:ea typeface="Calibri"/>
                <a:cs typeface="Calibri"/>
                <a:sym typeface="Calibri"/>
              </a:rPr>
              <a:t>Extension</a:t>
            </a:r>
            <a:endParaRPr b="1" i="0" sz="1700" u="none" cap="none" strike="noStrike">
              <a:solidFill>
                <a:srgbClr val="7F7F7F"/>
              </a:solidFill>
              <a:highlight>
                <a:srgbClr val="FFFFFF"/>
              </a:highlight>
              <a:latin typeface="Calibri"/>
              <a:ea typeface="Calibri"/>
              <a:cs typeface="Calibri"/>
              <a:sym typeface="Calibri"/>
            </a:endParaRPr>
          </a:p>
          <a:p>
            <a:pPr indent="-336550" lvl="1" marL="914400" marR="0" rtl="0" algn="l">
              <a:lnSpc>
                <a:spcPct val="115000"/>
              </a:lnSpc>
              <a:spcBef>
                <a:spcPts val="0"/>
              </a:spcBef>
              <a:spcAft>
                <a:spcPts val="0"/>
              </a:spcAft>
              <a:buClr>
                <a:srgbClr val="7F7F7F"/>
              </a:buClr>
              <a:buSzPts val="1700"/>
              <a:buFont typeface="Calibri"/>
              <a:buChar char="○"/>
            </a:pPr>
            <a:r>
              <a:rPr b="0" i="0" lang="en-US" sz="1700" u="none" cap="none" strike="noStrike">
                <a:solidFill>
                  <a:srgbClr val="7F7F7F"/>
                </a:solidFill>
                <a:latin typeface="Calibri"/>
                <a:ea typeface="Calibri"/>
                <a:cs typeface="Calibri"/>
                <a:sym typeface="Calibri"/>
              </a:rPr>
              <a:t>Transfer to </a:t>
            </a:r>
            <a:r>
              <a:rPr b="1" i="0" lang="en-US" sz="1700" u="none" cap="none" strike="noStrike">
                <a:solidFill>
                  <a:srgbClr val="7F7F7F"/>
                </a:solidFill>
                <a:latin typeface="Calibri"/>
                <a:ea typeface="Calibri"/>
                <a:cs typeface="Calibri"/>
                <a:sym typeface="Calibri"/>
              </a:rPr>
              <a:t>Call Centre </a:t>
            </a:r>
            <a:r>
              <a:rPr b="0" i="0" lang="en-US" sz="1700" u="none" cap="none" strike="noStrike">
                <a:solidFill>
                  <a:srgbClr val="7F7F7F"/>
                </a:solidFill>
                <a:latin typeface="Calibri"/>
                <a:ea typeface="Calibri"/>
                <a:cs typeface="Calibri"/>
                <a:sym typeface="Calibri"/>
              </a:rPr>
              <a:t>&gt; Select a </a:t>
            </a:r>
            <a:r>
              <a:rPr b="1" i="0" lang="en-US" sz="1700" u="none" cap="none" strike="noStrike">
                <a:solidFill>
                  <a:srgbClr val="7F7F7F"/>
                </a:solidFill>
                <a:latin typeface="Calibri"/>
                <a:ea typeface="Calibri"/>
                <a:cs typeface="Calibri"/>
                <a:sym typeface="Calibri"/>
              </a:rPr>
              <a:t>Queue</a:t>
            </a:r>
            <a:endParaRPr b="1" i="0" sz="1700" u="none" cap="none" strike="noStrike">
              <a:solidFill>
                <a:srgbClr val="7F7F7F"/>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3A6C8D"/>
              </a:solidFill>
              <a:latin typeface="Calibri"/>
              <a:ea typeface="Calibri"/>
              <a:cs typeface="Calibri"/>
              <a:sym typeface="Calibri"/>
            </a:endParaRPr>
          </a:p>
        </p:txBody>
      </p:sp>
      <p:sp>
        <p:nvSpPr>
          <p:cNvPr id="1319" name="Google Shape;1319;p18"/>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solidFill>
                  <a:schemeClr val="dk1"/>
                </a:solidFill>
              </a:rPr>
              <a:t>&lt;</a:t>
            </a:r>
            <a:r>
              <a:rPr lang="en-US">
                <a:solidFill>
                  <a:srgbClr val="404040"/>
                </a:solidFill>
                <a:highlight>
                  <a:srgbClr val="FFFFFF"/>
                </a:highlight>
              </a:rPr>
              <a:t>Create the Auto Attendant Flow&gt;</a:t>
            </a:r>
            <a:endParaRPr>
              <a:solidFill>
                <a:srgbClr val="404040"/>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grpSp>
        <p:nvGrpSpPr>
          <p:cNvPr id="1320" name="Google Shape;1320;p18"/>
          <p:cNvGrpSpPr/>
          <p:nvPr/>
        </p:nvGrpSpPr>
        <p:grpSpPr>
          <a:xfrm>
            <a:off x="5446600" y="1273875"/>
            <a:ext cx="6593002" cy="5372974"/>
            <a:chOff x="5446600" y="1273875"/>
            <a:chExt cx="6593002" cy="5372974"/>
          </a:xfrm>
        </p:grpSpPr>
        <p:cxnSp>
          <p:nvCxnSpPr>
            <p:cNvPr id="1321" name="Google Shape;1321;p18"/>
            <p:cNvCxnSpPr/>
            <p:nvPr/>
          </p:nvCxnSpPr>
          <p:spPr>
            <a:xfrm>
              <a:off x="9802227" y="5960292"/>
              <a:ext cx="0" cy="0"/>
            </a:xfrm>
            <a:prstGeom prst="straightConnector1">
              <a:avLst/>
            </a:prstGeom>
            <a:noFill/>
            <a:ln cap="flat" cmpd="sng" w="9525">
              <a:solidFill>
                <a:schemeClr val="dk2"/>
              </a:solidFill>
              <a:prstDash val="solid"/>
              <a:round/>
              <a:headEnd len="sm" w="sm" type="none"/>
              <a:tailEnd len="sm" w="sm" type="none"/>
            </a:ln>
          </p:spPr>
        </p:cxnSp>
        <p:pic>
          <p:nvPicPr>
            <p:cNvPr id="1322" name="Google Shape;1322;p18"/>
            <p:cNvPicPr preferRelativeResize="0"/>
            <p:nvPr/>
          </p:nvPicPr>
          <p:blipFill rotWithShape="1">
            <a:blip r:embed="rId3">
              <a:alphaModFix/>
            </a:blip>
            <a:srcRect b="0" l="0" r="0" t="0"/>
            <a:stretch/>
          </p:blipFill>
          <p:spPr>
            <a:xfrm>
              <a:off x="6161525" y="1273875"/>
              <a:ext cx="5878077" cy="2712299"/>
            </a:xfrm>
            <a:prstGeom prst="rect">
              <a:avLst/>
            </a:prstGeom>
            <a:noFill/>
            <a:ln cap="flat" cmpd="sng" w="9525">
              <a:solidFill>
                <a:srgbClr val="7F7F7F"/>
              </a:solidFill>
              <a:prstDash val="solid"/>
              <a:round/>
              <a:headEnd len="sm" w="sm" type="none"/>
              <a:tailEnd len="sm" w="sm" type="none"/>
            </a:ln>
          </p:spPr>
        </p:pic>
        <p:pic>
          <p:nvPicPr>
            <p:cNvPr id="1323" name="Google Shape;1323;p18"/>
            <p:cNvPicPr preferRelativeResize="0"/>
            <p:nvPr/>
          </p:nvPicPr>
          <p:blipFill rotWithShape="1">
            <a:blip r:embed="rId4">
              <a:alphaModFix/>
            </a:blip>
            <a:srcRect b="0" l="0" r="0" t="0"/>
            <a:stretch/>
          </p:blipFill>
          <p:spPr>
            <a:xfrm flipH="1">
              <a:off x="5446600" y="1273875"/>
              <a:ext cx="639875" cy="2712300"/>
            </a:xfrm>
            <a:prstGeom prst="rect">
              <a:avLst/>
            </a:prstGeom>
            <a:noFill/>
            <a:ln cap="flat" cmpd="sng" w="9525">
              <a:solidFill>
                <a:srgbClr val="898989"/>
              </a:solidFill>
              <a:prstDash val="solid"/>
              <a:round/>
              <a:headEnd len="sm" w="sm" type="none"/>
              <a:tailEnd len="sm" w="sm" type="none"/>
            </a:ln>
          </p:spPr>
        </p:pic>
        <p:sp>
          <p:nvSpPr>
            <p:cNvPr id="1324" name="Google Shape;1324;p18"/>
            <p:cNvSpPr/>
            <p:nvPr/>
          </p:nvSpPr>
          <p:spPr>
            <a:xfrm>
              <a:off x="5549225" y="3409950"/>
              <a:ext cx="461100" cy="476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8"/>
            <p:cNvSpPr/>
            <p:nvPr/>
          </p:nvSpPr>
          <p:spPr>
            <a:xfrm>
              <a:off x="6186500" y="1504950"/>
              <a:ext cx="1133400" cy="21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8"/>
            <p:cNvSpPr/>
            <p:nvPr/>
          </p:nvSpPr>
          <p:spPr>
            <a:xfrm>
              <a:off x="6162675" y="2119325"/>
              <a:ext cx="1176300" cy="133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8"/>
            <p:cNvSpPr/>
            <p:nvPr/>
          </p:nvSpPr>
          <p:spPr>
            <a:xfrm>
              <a:off x="7462850" y="2305050"/>
              <a:ext cx="639900" cy="24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8" name="Google Shape;1328;p18"/>
            <p:cNvPicPr preferRelativeResize="0"/>
            <p:nvPr/>
          </p:nvPicPr>
          <p:blipFill rotWithShape="1">
            <a:blip r:embed="rId5">
              <a:alphaModFix/>
            </a:blip>
            <a:srcRect b="0" l="0" r="0" t="0"/>
            <a:stretch/>
          </p:blipFill>
          <p:spPr>
            <a:xfrm>
              <a:off x="8178675" y="2305050"/>
              <a:ext cx="1133400" cy="1400335"/>
            </a:xfrm>
            <a:prstGeom prst="rect">
              <a:avLst/>
            </a:prstGeom>
            <a:noFill/>
            <a:ln cap="flat" cmpd="sng" w="9525">
              <a:solidFill>
                <a:srgbClr val="898989"/>
              </a:solidFill>
              <a:prstDash val="solid"/>
              <a:round/>
              <a:headEnd len="sm" w="sm" type="none"/>
              <a:tailEnd len="sm" w="sm" type="none"/>
            </a:ln>
          </p:spPr>
        </p:pic>
        <p:sp>
          <p:nvSpPr>
            <p:cNvPr id="1329" name="Google Shape;1329;p18"/>
            <p:cNvSpPr/>
            <p:nvPr/>
          </p:nvSpPr>
          <p:spPr>
            <a:xfrm>
              <a:off x="8178675" y="3039400"/>
              <a:ext cx="1133400" cy="21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0" name="Google Shape;1330;p18"/>
            <p:cNvPicPr preferRelativeResize="0"/>
            <p:nvPr/>
          </p:nvPicPr>
          <p:blipFill rotWithShape="1">
            <a:blip r:embed="rId6">
              <a:alphaModFix/>
            </a:blip>
            <a:srcRect b="0" l="0" r="0" t="0"/>
            <a:stretch/>
          </p:blipFill>
          <p:spPr>
            <a:xfrm>
              <a:off x="9500725" y="4079824"/>
              <a:ext cx="2538867" cy="2567025"/>
            </a:xfrm>
            <a:prstGeom prst="rect">
              <a:avLst/>
            </a:prstGeom>
            <a:noFill/>
            <a:ln cap="flat" cmpd="sng" w="9525">
              <a:solidFill>
                <a:srgbClr val="898989"/>
              </a:solidFill>
              <a:prstDash val="solid"/>
              <a:round/>
              <a:headEnd len="sm" w="sm" type="none"/>
              <a:tailEnd len="sm" w="sm" type="none"/>
            </a:ln>
          </p:spPr>
        </p:pic>
        <p:cxnSp>
          <p:nvCxnSpPr>
            <p:cNvPr id="1331" name="Google Shape;1331;p18"/>
            <p:cNvCxnSpPr>
              <a:stCxn id="1329" idx="3"/>
              <a:endCxn id="1330" idx="0"/>
            </p:cNvCxnSpPr>
            <p:nvPr/>
          </p:nvCxnSpPr>
          <p:spPr>
            <a:xfrm>
              <a:off x="9312075" y="3146500"/>
              <a:ext cx="1458000" cy="933300"/>
            </a:xfrm>
            <a:prstGeom prst="bentConnector2">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g27964b49677_0_0"/>
          <p:cNvSpPr txBox="1"/>
          <p:nvPr>
            <p:ph type="title"/>
          </p:nvPr>
        </p:nvSpPr>
        <p:spPr>
          <a:xfrm>
            <a:off x="431371" y="260648"/>
            <a:ext cx="11329200" cy="576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Release Notes (December 2023)</a:t>
            </a:r>
            <a:endParaRPr/>
          </a:p>
        </p:txBody>
      </p:sp>
      <p:sp>
        <p:nvSpPr>
          <p:cNvPr id="1148" name="Google Shape;1148;g27964b49677_0_0"/>
          <p:cNvSpPr txBox="1"/>
          <p:nvPr>
            <p:ph idx="12" type="sldNum"/>
          </p:nvPr>
        </p:nvSpPr>
        <p:spPr>
          <a:xfrm>
            <a:off x="11664619" y="6492876"/>
            <a:ext cx="5274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graphicFrame>
        <p:nvGraphicFramePr>
          <p:cNvPr id="1149" name="Google Shape;1149;g27964b49677_0_0"/>
          <p:cNvGraphicFramePr/>
          <p:nvPr/>
        </p:nvGraphicFramePr>
        <p:xfrm>
          <a:off x="571500" y="1143000"/>
          <a:ext cx="3000000" cy="3000000"/>
        </p:xfrm>
        <a:graphic>
          <a:graphicData uri="http://schemas.openxmlformats.org/drawingml/2006/table">
            <a:tbl>
              <a:tblPr>
                <a:noFill/>
                <a:tableStyleId>{4BFFCB76-73CE-4CEA-A0C6-BBECD33C86D0}</a:tableStyleId>
              </a:tblPr>
              <a:tblGrid>
                <a:gridCol w="1639950"/>
                <a:gridCol w="1185600"/>
                <a:gridCol w="7461450"/>
              </a:tblGrid>
              <a:tr h="381000">
                <a:tc>
                  <a:txBody>
                    <a:bodyPr/>
                    <a:lstStyle/>
                    <a:p>
                      <a:pPr indent="0" lvl="0" marL="0" rtl="0" algn="l">
                        <a:spcBef>
                          <a:spcPts val="0"/>
                        </a:spcBef>
                        <a:spcAft>
                          <a:spcPts val="0"/>
                        </a:spcAft>
                        <a:buNone/>
                      </a:pPr>
                      <a:r>
                        <a:rPr b="1" lang="en-US" sz="1700">
                          <a:solidFill>
                            <a:schemeClr val="lt1"/>
                          </a:solidFill>
                        </a:rPr>
                        <a:t>Item</a:t>
                      </a:r>
                      <a:endParaRPr b="1" sz="1700">
                        <a:solidFill>
                          <a:schemeClr val="lt1"/>
                        </a:solidFill>
                      </a:endParaRPr>
                    </a:p>
                  </a:txBody>
                  <a:tcPr marT="91425" marB="91425" marR="91425" marL="91425"/>
                </a:tc>
                <a:tc>
                  <a:txBody>
                    <a:bodyPr/>
                    <a:lstStyle/>
                    <a:p>
                      <a:pPr indent="0" lvl="0" marL="0" rtl="0" algn="l">
                        <a:spcBef>
                          <a:spcPts val="0"/>
                        </a:spcBef>
                        <a:spcAft>
                          <a:spcPts val="0"/>
                        </a:spcAft>
                        <a:buNone/>
                      </a:pPr>
                      <a:r>
                        <a:rPr b="1" lang="en-US" sz="1700">
                          <a:solidFill>
                            <a:schemeClr val="lt1"/>
                          </a:solidFill>
                        </a:rPr>
                        <a:t>Slide No.</a:t>
                      </a:r>
                      <a:endParaRPr b="1" sz="1700">
                        <a:solidFill>
                          <a:schemeClr val="lt1"/>
                        </a:solidFill>
                      </a:endParaRPr>
                    </a:p>
                  </a:txBody>
                  <a:tcPr marT="91425" marB="91425" marR="91425" marL="91425"/>
                </a:tc>
                <a:tc>
                  <a:txBody>
                    <a:bodyPr/>
                    <a:lstStyle/>
                    <a:p>
                      <a:pPr indent="0" lvl="0" marL="0" rtl="0" algn="l">
                        <a:spcBef>
                          <a:spcPts val="0"/>
                        </a:spcBef>
                        <a:spcAft>
                          <a:spcPts val="0"/>
                        </a:spcAft>
                        <a:buNone/>
                      </a:pPr>
                      <a:r>
                        <a:rPr b="1" lang="en-US" sz="1700">
                          <a:solidFill>
                            <a:schemeClr val="lt1"/>
                          </a:solidFill>
                        </a:rPr>
                        <a:t>Change Description</a:t>
                      </a:r>
                      <a:endParaRPr b="1" sz="1700">
                        <a:solidFill>
                          <a:schemeClr val="lt1"/>
                        </a:solidFill>
                      </a:endParaRPr>
                    </a:p>
                  </a:txBody>
                  <a:tcPr marT="91425" marB="91425" marR="91425" marL="91425"/>
                </a:tc>
              </a:tr>
              <a:tr h="794525">
                <a:tc>
                  <a:txBody>
                    <a:bodyPr/>
                    <a:lstStyle/>
                    <a:p>
                      <a:pPr indent="0" lvl="0" marL="0" rtl="0" algn="l">
                        <a:spcBef>
                          <a:spcPts val="0"/>
                        </a:spcBef>
                        <a:spcAft>
                          <a:spcPts val="0"/>
                        </a:spcAft>
                        <a:buNone/>
                      </a:pPr>
                      <a:r>
                        <a:rPr lang="en-US">
                          <a:solidFill>
                            <a:schemeClr val="lt1"/>
                          </a:solidFill>
                        </a:rPr>
                        <a:t>Admin Tools</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u="sng">
                          <a:solidFill>
                            <a:schemeClr val="lt1"/>
                          </a:solidFill>
                          <a:hlinkClick action="ppaction://hlinksldjump" r:id="rId3">
                            <a:extLst>
                              <a:ext uri="{A12FA001-AC4F-418D-AE19-62706E023703}">
                                <ahyp:hlinkClr val="tx"/>
                              </a:ext>
                            </a:extLst>
                          </a:hlinkClick>
                        </a:rPr>
                        <a:t>53</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US">
                          <a:solidFill>
                            <a:schemeClr val="lt1"/>
                          </a:solidFill>
                        </a:rPr>
                        <a:t>Added Pre Call application to the admin tools</a:t>
                      </a:r>
                      <a:endParaRPr>
                        <a:solidFill>
                          <a:schemeClr val="lt1"/>
                        </a:solidFill>
                      </a:endParaRPr>
                    </a:p>
                  </a:txBody>
                  <a:tcPr marT="91425" marB="91425" marR="91425" marL="91425"/>
                </a:tc>
              </a:tr>
              <a:tr h="794525">
                <a:tc>
                  <a:txBody>
                    <a:bodyPr/>
                    <a:lstStyle/>
                    <a:p>
                      <a:pPr indent="0" lvl="0" marL="0" rtl="0" algn="l">
                        <a:spcBef>
                          <a:spcPts val="0"/>
                        </a:spcBef>
                        <a:spcAft>
                          <a:spcPts val="0"/>
                        </a:spcAft>
                        <a:buNone/>
                      </a:pPr>
                      <a:r>
                        <a:rPr lang="en-US">
                          <a:solidFill>
                            <a:schemeClr val="lt1"/>
                          </a:solidFill>
                        </a:rPr>
                        <a:t>Admin Tools</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u="sng">
                          <a:solidFill>
                            <a:schemeClr val="lt1"/>
                          </a:solidFill>
                          <a:hlinkClick action="ppaction://hlinksldjump" r:id="rId4">
                            <a:extLst>
                              <a:ext uri="{A12FA001-AC4F-418D-AE19-62706E023703}">
                                <ahyp:hlinkClr val="tx"/>
                              </a:ext>
                            </a:extLst>
                          </a:hlinkClick>
                        </a:rPr>
                        <a:t>55</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US">
                          <a:solidFill>
                            <a:schemeClr val="lt1"/>
                          </a:solidFill>
                        </a:rPr>
                        <a:t>Added details on the activated devices</a:t>
                      </a:r>
                      <a:endParaRPr>
                        <a:solidFill>
                          <a:schemeClr val="lt1"/>
                        </a:solidFill>
                      </a:endParaRPr>
                    </a:p>
                  </a:txBody>
                  <a:tcPr marT="91425" marB="91425" marR="91425" marL="91425"/>
                </a:tc>
              </a:tr>
              <a:tr h="794525">
                <a:tc>
                  <a:txBody>
                    <a:bodyPr/>
                    <a:lstStyle/>
                    <a:p>
                      <a:pPr indent="0" lvl="0" marL="0" rtl="0" algn="l">
                        <a:spcBef>
                          <a:spcPts val="0"/>
                        </a:spcBef>
                        <a:spcAft>
                          <a:spcPts val="0"/>
                        </a:spcAft>
                        <a:buNone/>
                      </a:pPr>
                      <a:r>
                        <a:rPr lang="en-US">
                          <a:solidFill>
                            <a:schemeClr val="lt1"/>
                          </a:solidFill>
                        </a:rPr>
                        <a:t>Admin Tools</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u="sng">
                          <a:solidFill>
                            <a:schemeClr val="lt1"/>
                          </a:solidFill>
                          <a:hlinkClick action="ppaction://hlinksldjump" r:id="rId5">
                            <a:extLst>
                              <a:ext uri="{A12FA001-AC4F-418D-AE19-62706E023703}">
                                <ahyp:hlinkClr val="tx"/>
                              </a:ext>
                            </a:extLst>
                          </a:hlinkClick>
                        </a:rPr>
                        <a:t>57</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US">
                          <a:solidFill>
                            <a:schemeClr val="lt1"/>
                          </a:solidFill>
                        </a:rPr>
                        <a:t>Added details in the application features</a:t>
                      </a:r>
                      <a:endParaRPr>
                        <a:solidFill>
                          <a:schemeClr val="lt1"/>
                        </a:solidFill>
                      </a:endParaRPr>
                    </a:p>
                  </a:txBody>
                  <a:tcPr marT="91425" marB="91425" marR="91425" marL="91425"/>
                </a:tc>
              </a:tr>
              <a:tr h="794525">
                <a:tc>
                  <a:txBody>
                    <a:bodyPr/>
                    <a:lstStyle/>
                    <a:p>
                      <a:pPr indent="0" lvl="0" marL="0" rtl="0" algn="l">
                        <a:spcBef>
                          <a:spcPts val="0"/>
                        </a:spcBef>
                        <a:spcAft>
                          <a:spcPts val="0"/>
                        </a:spcAft>
                        <a:buNone/>
                      </a:pPr>
                      <a:r>
                        <a:rPr lang="en-US">
                          <a:solidFill>
                            <a:schemeClr val="lt1"/>
                          </a:solidFill>
                        </a:rPr>
                        <a:t>Admin Tools</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u="sng">
                          <a:solidFill>
                            <a:schemeClr val="lt1"/>
                          </a:solidFill>
                          <a:hlinkClick action="ppaction://hlinksldjump" r:id="rId6">
                            <a:extLst>
                              <a:ext uri="{A12FA001-AC4F-418D-AE19-62706E023703}">
                                <ahyp:hlinkClr val="tx"/>
                              </a:ext>
                            </a:extLst>
                          </a:hlinkClick>
                        </a:rPr>
                        <a:t>65</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US">
                          <a:solidFill>
                            <a:schemeClr val="lt1"/>
                          </a:solidFill>
                        </a:rPr>
                        <a:t>Rename Permission tab to Access Control</a:t>
                      </a:r>
                      <a:endParaRPr>
                        <a:solidFill>
                          <a:schemeClr val="lt1"/>
                        </a:solidFill>
                      </a:endParaRPr>
                    </a:p>
                  </a:txBody>
                  <a:tcPr marT="91425" marB="91425" marR="91425" marL="91425"/>
                </a:tc>
              </a:tr>
              <a:tr h="794525">
                <a:tc>
                  <a:txBody>
                    <a:bodyPr/>
                    <a:lstStyle/>
                    <a:p>
                      <a:pPr indent="0" lvl="0" marL="0" rtl="0" algn="l">
                        <a:spcBef>
                          <a:spcPts val="0"/>
                        </a:spcBef>
                        <a:spcAft>
                          <a:spcPts val="0"/>
                        </a:spcAft>
                        <a:buNone/>
                      </a:pPr>
                      <a:r>
                        <a:rPr lang="en-US">
                          <a:solidFill>
                            <a:schemeClr val="lt1"/>
                          </a:solidFill>
                        </a:rPr>
                        <a:t>Admin Tools</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u="sng">
                          <a:solidFill>
                            <a:schemeClr val="lt1"/>
                          </a:solidFill>
                          <a:hlinkClick action="ppaction://hlinksldjump" r:id="rId7">
                            <a:extLst>
                              <a:ext uri="{A12FA001-AC4F-418D-AE19-62706E023703}">
                                <ahyp:hlinkClr val="tx"/>
                              </a:ext>
                            </a:extLst>
                          </a:hlinkClick>
                        </a:rPr>
                        <a:t>64</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US">
                          <a:solidFill>
                            <a:schemeClr val="lt1"/>
                          </a:solidFill>
                        </a:rPr>
                        <a:t>Added Callback feature</a:t>
                      </a:r>
                      <a:endParaRPr>
                        <a:solidFill>
                          <a:schemeClr val="lt1"/>
                        </a:solidFill>
                      </a:endParaRPr>
                    </a:p>
                  </a:txBody>
                  <a:tcPr marT="91425" marB="91425" marR="91425" marL="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9"/>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6CA0C2"/>
              </a:solidFill>
              <a:latin typeface="Calibri"/>
              <a:ea typeface="Calibri"/>
              <a:cs typeface="Calibri"/>
              <a:sym typeface="Calibri"/>
            </a:endParaRPr>
          </a:p>
          <a:p>
            <a:pPr indent="-222250" lvl="0" marL="457200" marR="0" rtl="0" algn="l">
              <a:lnSpc>
                <a:spcPct val="115000"/>
              </a:lnSpc>
              <a:spcBef>
                <a:spcPts val="1000"/>
              </a:spcBef>
              <a:spcAft>
                <a:spcPts val="0"/>
              </a:spcAft>
              <a:buClr>
                <a:srgbClr val="7F7F7F"/>
              </a:buClr>
              <a:buSzPts val="1700"/>
              <a:buFont typeface="Calibri"/>
              <a:buAutoNum type="arabicPeriod"/>
            </a:pPr>
            <a:r>
              <a:rPr b="0" i="0" lang="en-US" sz="1700" u="none" cap="none" strike="noStrike">
                <a:solidFill>
                  <a:srgbClr val="7F7F7F"/>
                </a:solidFill>
                <a:latin typeface="Calibri"/>
                <a:ea typeface="Calibri"/>
                <a:cs typeface="Calibri"/>
                <a:sym typeface="Calibri"/>
              </a:rPr>
              <a:t>Go to </a:t>
            </a:r>
            <a:r>
              <a:rPr b="1" i="0" lang="en-US" sz="1700" u="none" cap="none" strike="noStrike">
                <a:solidFill>
                  <a:srgbClr val="7F7F7F"/>
                </a:solidFill>
                <a:latin typeface="Calibri"/>
                <a:ea typeface="Calibri"/>
                <a:cs typeface="Calibri"/>
                <a:sym typeface="Calibri"/>
              </a:rPr>
              <a:t>Setting </a:t>
            </a:r>
            <a:r>
              <a:rPr b="0" i="0" lang="en-US" sz="1700" u="none" cap="none" strike="noStrike">
                <a:solidFill>
                  <a:srgbClr val="7F7F7F"/>
                </a:solidFill>
                <a:latin typeface="Calibri"/>
                <a:ea typeface="Calibri"/>
                <a:cs typeface="Calibri"/>
                <a:sym typeface="Calibri"/>
              </a:rPr>
              <a:t>&gt;</a:t>
            </a:r>
            <a:r>
              <a:rPr b="1" i="0" lang="en-US" sz="1700" u="none" cap="none" strike="noStrike">
                <a:solidFill>
                  <a:srgbClr val="7F7F7F"/>
                </a:solidFill>
                <a:latin typeface="Calibri"/>
                <a:ea typeface="Calibri"/>
                <a:cs typeface="Calibri"/>
                <a:sym typeface="Calibri"/>
              </a:rPr>
              <a:t> View: System </a:t>
            </a:r>
            <a:r>
              <a:rPr b="0" i="0" lang="en-US" sz="1700" u="none" cap="none" strike="noStrike">
                <a:solidFill>
                  <a:srgbClr val="7F7F7F"/>
                </a:solidFill>
                <a:latin typeface="Calibri"/>
                <a:ea typeface="Calibri"/>
                <a:cs typeface="Calibri"/>
                <a:sym typeface="Calibri"/>
              </a:rPr>
              <a:t>&gt;</a:t>
            </a:r>
            <a:r>
              <a:rPr b="1" i="0" lang="en-US" sz="1700" u="none" cap="none" strike="noStrike">
                <a:solidFill>
                  <a:srgbClr val="7F7F7F"/>
                </a:solidFill>
                <a:latin typeface="Calibri"/>
                <a:ea typeface="Calibri"/>
                <a:cs typeface="Calibri"/>
                <a:sym typeface="Calibri"/>
              </a:rPr>
              <a:t> Auto Attendant</a:t>
            </a:r>
            <a:endParaRPr b="1" i="0" sz="1700" u="none" cap="none" strike="noStrike">
              <a:solidFill>
                <a:srgbClr val="7F7F7F"/>
              </a:solidFill>
              <a:latin typeface="Calibri"/>
              <a:ea typeface="Calibri"/>
              <a:cs typeface="Calibri"/>
              <a:sym typeface="Calibri"/>
            </a:endParaRPr>
          </a:p>
          <a:p>
            <a:pPr indent="-222250" lvl="0" marL="457200" marR="0" rtl="0" algn="l">
              <a:lnSpc>
                <a:spcPct val="115000"/>
              </a:lnSpc>
              <a:spcBef>
                <a:spcPts val="0"/>
              </a:spcBef>
              <a:spcAft>
                <a:spcPts val="0"/>
              </a:spcAft>
              <a:buClr>
                <a:srgbClr val="7F7F7F"/>
              </a:buClr>
              <a:buSzPts val="1700"/>
              <a:buFont typeface="Calibri"/>
              <a:buAutoNum type="arabicPeriod"/>
            </a:pPr>
            <a:r>
              <a:rPr b="0" i="0" lang="en-US" sz="1700" u="none" cap="none" strike="noStrike">
                <a:solidFill>
                  <a:srgbClr val="7F7F7F"/>
                </a:solidFill>
                <a:latin typeface="Calibri"/>
                <a:ea typeface="Calibri"/>
                <a:cs typeface="Calibri"/>
                <a:sym typeface="Calibri"/>
              </a:rPr>
              <a:t>Click on </a:t>
            </a:r>
            <a:r>
              <a:rPr b="1" i="0" lang="en-US" sz="1700" u="none" cap="none" strike="noStrike">
                <a:solidFill>
                  <a:srgbClr val="7F7F7F"/>
                </a:solidFill>
                <a:latin typeface="Calibri"/>
                <a:ea typeface="Calibri"/>
                <a:cs typeface="Calibri"/>
                <a:sym typeface="Calibri"/>
              </a:rPr>
              <a:t>Config Workflow</a:t>
            </a:r>
            <a:r>
              <a:rPr b="0" i="0" lang="en-US" sz="1700" u="none" cap="none" strike="noStrike">
                <a:solidFill>
                  <a:srgbClr val="7F7F7F"/>
                </a:solidFill>
                <a:latin typeface="Calibri"/>
                <a:ea typeface="Calibri"/>
                <a:cs typeface="Calibri"/>
                <a:sym typeface="Calibri"/>
              </a:rPr>
              <a:t> &gt; </a:t>
            </a:r>
            <a:r>
              <a:rPr b="1" i="0" lang="en-US" sz="1700" u="none" cap="none" strike="noStrike">
                <a:solidFill>
                  <a:srgbClr val="7F7F7F"/>
                </a:solidFill>
                <a:latin typeface="Calibri"/>
                <a:ea typeface="Calibri"/>
                <a:cs typeface="Calibri"/>
                <a:sym typeface="Calibri"/>
              </a:rPr>
              <a:t>Config Page </a:t>
            </a:r>
            <a:endParaRPr b="1" i="0" sz="1700" u="none" cap="none" strike="noStrike">
              <a:solidFill>
                <a:srgbClr val="7F7F7F"/>
              </a:solidFill>
              <a:latin typeface="Calibri"/>
              <a:ea typeface="Calibri"/>
              <a:cs typeface="Calibri"/>
              <a:sym typeface="Calibri"/>
            </a:endParaRPr>
          </a:p>
          <a:p>
            <a:pPr indent="-222250" lvl="0" marL="457200" marR="0" rtl="0" algn="l">
              <a:lnSpc>
                <a:spcPct val="115000"/>
              </a:lnSpc>
              <a:spcBef>
                <a:spcPts val="0"/>
              </a:spcBef>
              <a:spcAft>
                <a:spcPts val="0"/>
              </a:spcAft>
              <a:buClr>
                <a:srgbClr val="7F7F7F"/>
              </a:buClr>
              <a:buSzPts val="1700"/>
              <a:buFont typeface="Calibri"/>
              <a:buAutoNum type="arabicPeriod"/>
            </a:pPr>
            <a:r>
              <a:rPr b="0" i="0" lang="en-US" sz="1700" u="none" cap="none" strike="noStrike">
                <a:solidFill>
                  <a:srgbClr val="7F7F7F"/>
                </a:solidFill>
                <a:latin typeface="Calibri"/>
                <a:ea typeface="Calibri"/>
                <a:cs typeface="Calibri"/>
                <a:sym typeface="Calibri"/>
              </a:rPr>
              <a:t>Choose </a:t>
            </a:r>
            <a:r>
              <a:rPr b="1" i="0" lang="en-US" sz="1700" u="none" cap="none" strike="noStrike">
                <a:solidFill>
                  <a:srgbClr val="7F7F7F"/>
                </a:solidFill>
                <a:latin typeface="Calibri"/>
                <a:ea typeface="Calibri"/>
                <a:cs typeface="Calibri"/>
                <a:sym typeface="Calibri"/>
              </a:rPr>
              <a:t>Working Hours</a:t>
            </a:r>
            <a:r>
              <a:rPr b="0" i="0" lang="en-US" sz="1700" u="none" cap="none" strike="noStrike">
                <a:solidFill>
                  <a:srgbClr val="7F7F7F"/>
                </a:solidFill>
                <a:latin typeface="Calibri"/>
                <a:ea typeface="Calibri"/>
                <a:cs typeface="Calibri"/>
                <a:sym typeface="Calibri"/>
              </a:rPr>
              <a:t> &gt;</a:t>
            </a:r>
            <a:r>
              <a:rPr b="1" i="0" lang="en-US" sz="1700" u="none" cap="none" strike="noStrike">
                <a:solidFill>
                  <a:srgbClr val="7F7F7F"/>
                </a:solidFill>
                <a:latin typeface="Calibri"/>
                <a:ea typeface="Calibri"/>
                <a:cs typeface="Calibri"/>
                <a:sym typeface="Calibri"/>
              </a:rPr>
              <a:t> Edit</a:t>
            </a:r>
            <a:endParaRPr b="0" i="0" sz="1700" u="none" cap="none" strike="noStrike">
              <a:solidFill>
                <a:srgbClr val="7F7F7F"/>
              </a:solidFill>
              <a:latin typeface="Calibri"/>
              <a:ea typeface="Calibri"/>
              <a:cs typeface="Calibri"/>
              <a:sym typeface="Calibri"/>
            </a:endParaRPr>
          </a:p>
          <a:p>
            <a:pPr indent="-222250" lvl="0" marL="457200" marR="0" rtl="0" algn="l">
              <a:lnSpc>
                <a:spcPct val="115000"/>
              </a:lnSpc>
              <a:spcBef>
                <a:spcPts val="0"/>
              </a:spcBef>
              <a:spcAft>
                <a:spcPts val="0"/>
              </a:spcAft>
              <a:buClr>
                <a:srgbClr val="7F7F7F"/>
              </a:buClr>
              <a:buSzPts val="1700"/>
              <a:buFont typeface="Calibri"/>
              <a:buAutoNum type="arabicPeriod"/>
            </a:pPr>
            <a:r>
              <a:rPr b="0" i="0" lang="en-US" sz="1700" u="none" cap="none" strike="noStrike">
                <a:solidFill>
                  <a:srgbClr val="7F7F7F"/>
                </a:solidFill>
                <a:latin typeface="Calibri"/>
                <a:ea typeface="Calibri"/>
                <a:cs typeface="Calibri"/>
                <a:sym typeface="Calibri"/>
              </a:rPr>
              <a:t>Click on the first block &gt;  Choose </a:t>
            </a:r>
            <a:r>
              <a:rPr b="1" i="0" lang="en-US" sz="1700" u="none" cap="none" strike="noStrike">
                <a:solidFill>
                  <a:srgbClr val="7F7F7F"/>
                </a:solidFill>
                <a:latin typeface="Calibri"/>
                <a:ea typeface="Calibri"/>
                <a:cs typeface="Calibri"/>
                <a:sym typeface="Calibri"/>
              </a:rPr>
              <a:t>Webook</a:t>
            </a:r>
            <a:r>
              <a:rPr b="0" i="0" lang="en-US" sz="1700" u="none" cap="none" strike="noStrike">
                <a:solidFill>
                  <a:srgbClr val="7F7F7F"/>
                </a:solidFill>
                <a:latin typeface="Calibri"/>
                <a:ea typeface="Calibri"/>
                <a:cs typeface="Calibri"/>
                <a:sym typeface="Calibri"/>
              </a:rPr>
              <a:t> (or any other Next Step option to begin creating your flow) </a:t>
            </a:r>
            <a:endParaRPr b="0" i="0" sz="1700" u="none" cap="none" strike="noStrike">
              <a:solidFill>
                <a:srgbClr val="7F7F7F"/>
              </a:solidFill>
              <a:latin typeface="Calibri"/>
              <a:ea typeface="Calibri"/>
              <a:cs typeface="Calibri"/>
              <a:sym typeface="Calibri"/>
            </a:endParaRPr>
          </a:p>
          <a:p>
            <a:pPr indent="-222250" lvl="0" marL="457200" marR="0" rtl="0" algn="l">
              <a:lnSpc>
                <a:spcPct val="115000"/>
              </a:lnSpc>
              <a:spcBef>
                <a:spcPts val="0"/>
              </a:spcBef>
              <a:spcAft>
                <a:spcPts val="0"/>
              </a:spcAft>
              <a:buClr>
                <a:schemeClr val="dk1"/>
              </a:buClr>
              <a:buSzPts val="1700"/>
              <a:buFont typeface="Calibri"/>
              <a:buAutoNum type="arabicPeriod"/>
            </a:pPr>
            <a:r>
              <a:rPr b="0" i="0" lang="en-US" sz="1700" u="none" cap="none" strike="noStrike">
                <a:solidFill>
                  <a:schemeClr val="dk1"/>
                </a:solidFill>
                <a:latin typeface="Calibri"/>
                <a:ea typeface="Calibri"/>
                <a:cs typeface="Calibri"/>
                <a:sym typeface="Calibri"/>
              </a:rPr>
              <a:t>Click on the latest block </a:t>
            </a:r>
            <a:r>
              <a:rPr b="1" i="0" lang="en-US" sz="1700" u="none" cap="none" strike="noStrike">
                <a:solidFill>
                  <a:schemeClr val="dk1"/>
                </a:solidFill>
                <a:latin typeface="Calibri"/>
                <a:ea typeface="Calibri"/>
                <a:cs typeface="Calibri"/>
                <a:sym typeface="Calibri"/>
              </a:rPr>
              <a:t>(Webhook) </a:t>
            </a:r>
            <a:r>
              <a:rPr b="0" i="0" lang="en-US" sz="1700" u="none" cap="none" strike="noStrike">
                <a:solidFill>
                  <a:schemeClr val="dk1"/>
                </a:solidFill>
                <a:latin typeface="Calibri"/>
                <a:ea typeface="Calibri"/>
                <a:cs typeface="Calibri"/>
                <a:sym typeface="Calibri"/>
              </a:rPr>
              <a:t>&gt; Next Step &gt; Transfer Call</a:t>
            </a:r>
            <a:endParaRPr b="0" i="0" sz="1700" u="none" cap="none" strike="noStrike">
              <a:solidFill>
                <a:schemeClr val="dk1"/>
              </a:solidFill>
              <a:latin typeface="Calibri"/>
              <a:ea typeface="Calibri"/>
              <a:cs typeface="Calibri"/>
              <a:sym typeface="Calibri"/>
            </a:endParaRPr>
          </a:p>
          <a:p>
            <a:pPr indent="-336550" lvl="1" marL="914400" marR="0" rtl="0" algn="l">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Transfer to </a:t>
            </a:r>
            <a:r>
              <a:rPr b="1" i="0" lang="en-US" sz="1700" u="none" cap="none" strike="noStrike">
                <a:solidFill>
                  <a:schemeClr val="dk1"/>
                </a:solidFill>
                <a:highlight>
                  <a:srgbClr val="FFFFFF"/>
                </a:highlight>
                <a:latin typeface="Calibri"/>
                <a:ea typeface="Calibri"/>
                <a:cs typeface="Calibri"/>
                <a:sym typeface="Calibri"/>
              </a:rPr>
              <a:t>Extension</a:t>
            </a:r>
            <a:r>
              <a:rPr b="0" i="0" lang="en-US" sz="1700" u="none" cap="none" strike="noStrike">
                <a:solidFill>
                  <a:schemeClr val="dk1"/>
                </a:solidFill>
                <a:highlight>
                  <a:srgbClr val="FFFFFF"/>
                </a:highlight>
                <a:latin typeface="Calibri"/>
                <a:ea typeface="Calibri"/>
                <a:cs typeface="Calibri"/>
                <a:sym typeface="Calibri"/>
              </a:rPr>
              <a:t> &gt; Select Type: </a:t>
            </a:r>
            <a:r>
              <a:rPr b="1" i="0" lang="en-US" sz="1700" u="none" cap="none" strike="noStrike">
                <a:solidFill>
                  <a:schemeClr val="dk1"/>
                </a:solidFill>
                <a:highlight>
                  <a:srgbClr val="FFFFFF"/>
                </a:highlight>
                <a:latin typeface="Calibri"/>
                <a:ea typeface="Calibri"/>
                <a:cs typeface="Calibri"/>
                <a:sym typeface="Calibri"/>
              </a:rPr>
              <a:t>Extension</a:t>
            </a:r>
            <a:r>
              <a:rPr b="0" i="0" lang="en-US" sz="1700" u="none" cap="none" strike="noStrike">
                <a:solidFill>
                  <a:schemeClr val="dk1"/>
                </a:solidFill>
                <a:highlight>
                  <a:srgbClr val="FFFFFF"/>
                </a:highlight>
                <a:latin typeface="Calibri"/>
                <a:ea typeface="Calibri"/>
                <a:cs typeface="Calibri"/>
                <a:sym typeface="Calibri"/>
              </a:rPr>
              <a:t> &gt; Select an </a:t>
            </a:r>
            <a:r>
              <a:rPr b="1" i="0" lang="en-US" sz="1700" u="none" cap="none" strike="noStrike">
                <a:solidFill>
                  <a:schemeClr val="dk1"/>
                </a:solidFill>
                <a:highlight>
                  <a:srgbClr val="FFFFFF"/>
                </a:highlight>
                <a:latin typeface="Calibri"/>
                <a:ea typeface="Calibri"/>
                <a:cs typeface="Calibri"/>
                <a:sym typeface="Calibri"/>
              </a:rPr>
              <a:t>Extension</a:t>
            </a:r>
            <a:endParaRPr b="1" i="0" sz="1700" u="none" cap="none" strike="noStrike">
              <a:solidFill>
                <a:schemeClr val="dk1"/>
              </a:solidFill>
              <a:highlight>
                <a:srgbClr val="FFFFFF"/>
              </a:highlight>
              <a:latin typeface="Calibri"/>
              <a:ea typeface="Calibri"/>
              <a:cs typeface="Calibri"/>
              <a:sym typeface="Calibri"/>
            </a:endParaRPr>
          </a:p>
          <a:p>
            <a:pPr indent="-336550" lvl="1" marL="914400" marR="0" rtl="0" algn="l">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Transfer to </a:t>
            </a:r>
            <a:r>
              <a:rPr b="1" i="0" lang="en-US" sz="1700" u="none" cap="none" strike="noStrike">
                <a:solidFill>
                  <a:schemeClr val="dk1"/>
                </a:solidFill>
                <a:latin typeface="Calibri"/>
                <a:ea typeface="Calibri"/>
                <a:cs typeface="Calibri"/>
                <a:sym typeface="Calibri"/>
              </a:rPr>
              <a:t>Call Centre </a:t>
            </a:r>
            <a:r>
              <a:rPr b="0" i="0" lang="en-US" sz="1700" u="none" cap="none" strike="noStrike">
                <a:solidFill>
                  <a:schemeClr val="dk1"/>
                </a:solidFill>
                <a:latin typeface="Calibri"/>
                <a:ea typeface="Calibri"/>
                <a:cs typeface="Calibri"/>
                <a:sym typeface="Calibri"/>
              </a:rPr>
              <a:t>&gt; Select a </a:t>
            </a:r>
            <a:r>
              <a:rPr b="1" i="0" lang="en-US" sz="1700" u="none" cap="none" strike="noStrike">
                <a:solidFill>
                  <a:schemeClr val="dk1"/>
                </a:solidFill>
                <a:latin typeface="Calibri"/>
                <a:ea typeface="Calibri"/>
                <a:cs typeface="Calibri"/>
                <a:sym typeface="Calibri"/>
              </a:rPr>
              <a:t>Queue</a:t>
            </a:r>
            <a:endParaRPr b="1" i="0" sz="17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3A6C8D"/>
              </a:solidFill>
              <a:latin typeface="Calibri"/>
              <a:ea typeface="Calibri"/>
              <a:cs typeface="Calibri"/>
              <a:sym typeface="Calibri"/>
            </a:endParaRPr>
          </a:p>
        </p:txBody>
      </p:sp>
      <p:sp>
        <p:nvSpPr>
          <p:cNvPr id="1338" name="Google Shape;1338;p19"/>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Setup Guide </a:t>
            </a:r>
            <a:r>
              <a:rPr lang="en-US">
                <a:solidFill>
                  <a:schemeClr val="dk1"/>
                </a:solidFill>
              </a:rPr>
              <a:t>&lt;</a:t>
            </a:r>
            <a:r>
              <a:rPr lang="en-US">
                <a:solidFill>
                  <a:srgbClr val="404040"/>
                </a:solidFill>
                <a:highlight>
                  <a:srgbClr val="FFFFFF"/>
                </a:highlight>
              </a:rPr>
              <a:t>Create the Auto Attendant Flow&gt;</a:t>
            </a:r>
            <a:endParaRPr>
              <a:solidFill>
                <a:srgbClr val="404040"/>
              </a:solidFill>
              <a:highlight>
                <a:srgbClr val="FFFFFF"/>
              </a:highlight>
            </a:endParaRPr>
          </a:p>
          <a:p>
            <a:pPr indent="0" lvl="0" marL="0" rtl="0" algn="l">
              <a:lnSpc>
                <a:spcPct val="100000"/>
              </a:lnSpc>
              <a:spcBef>
                <a:spcPts val="0"/>
              </a:spcBef>
              <a:spcAft>
                <a:spcPts val="0"/>
              </a:spcAft>
              <a:buSzPts val="2800"/>
              <a:buNone/>
            </a:pPr>
            <a:r>
              <a:t/>
            </a:r>
            <a:endParaRPr b="1"/>
          </a:p>
        </p:txBody>
      </p:sp>
      <p:cxnSp>
        <p:nvCxnSpPr>
          <p:cNvPr id="1339" name="Google Shape;1339;p19"/>
          <p:cNvCxnSpPr/>
          <p:nvPr/>
        </p:nvCxnSpPr>
        <p:spPr>
          <a:xfrm>
            <a:off x="9802227" y="5960292"/>
            <a:ext cx="0" cy="0"/>
          </a:xfrm>
          <a:prstGeom prst="straightConnector1">
            <a:avLst/>
          </a:prstGeom>
          <a:noFill/>
          <a:ln cap="flat" cmpd="sng" w="9525">
            <a:solidFill>
              <a:schemeClr val="dk2"/>
            </a:solidFill>
            <a:prstDash val="solid"/>
            <a:round/>
            <a:headEnd len="sm" w="sm" type="none"/>
            <a:tailEnd len="sm" w="sm" type="none"/>
          </a:ln>
        </p:spPr>
      </p:cxnSp>
      <p:pic>
        <p:nvPicPr>
          <p:cNvPr id="1340" name="Google Shape;1340;p19"/>
          <p:cNvPicPr preferRelativeResize="0"/>
          <p:nvPr/>
        </p:nvPicPr>
        <p:blipFill rotWithShape="1">
          <a:blip r:embed="rId3">
            <a:alphaModFix/>
          </a:blip>
          <a:srcRect b="0" l="0" r="0" t="0"/>
          <a:stretch/>
        </p:blipFill>
        <p:spPr>
          <a:xfrm flipH="1">
            <a:off x="5446600" y="1273875"/>
            <a:ext cx="639875" cy="2712300"/>
          </a:xfrm>
          <a:prstGeom prst="rect">
            <a:avLst/>
          </a:prstGeom>
          <a:noFill/>
          <a:ln cap="flat" cmpd="sng" w="9525">
            <a:solidFill>
              <a:srgbClr val="898989"/>
            </a:solidFill>
            <a:prstDash val="solid"/>
            <a:round/>
            <a:headEnd len="sm" w="sm" type="none"/>
            <a:tailEnd len="sm" w="sm" type="none"/>
          </a:ln>
        </p:spPr>
      </p:pic>
      <p:sp>
        <p:nvSpPr>
          <p:cNvPr id="1341" name="Google Shape;1341;p19"/>
          <p:cNvSpPr/>
          <p:nvPr/>
        </p:nvSpPr>
        <p:spPr>
          <a:xfrm>
            <a:off x="5549225" y="3409950"/>
            <a:ext cx="461100" cy="476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2" name="Google Shape;1342;p19"/>
          <p:cNvPicPr preferRelativeResize="0"/>
          <p:nvPr/>
        </p:nvPicPr>
        <p:blipFill rotWithShape="1">
          <a:blip r:embed="rId4">
            <a:alphaModFix/>
          </a:blip>
          <a:srcRect b="0" l="0" r="0" t="0"/>
          <a:stretch/>
        </p:blipFill>
        <p:spPr>
          <a:xfrm>
            <a:off x="6208125" y="1273875"/>
            <a:ext cx="5710100" cy="2712301"/>
          </a:xfrm>
          <a:prstGeom prst="rect">
            <a:avLst/>
          </a:prstGeom>
          <a:noFill/>
          <a:ln cap="flat" cmpd="sng" w="9525">
            <a:solidFill>
              <a:srgbClr val="7F7F7F"/>
            </a:solidFill>
            <a:prstDash val="solid"/>
            <a:round/>
            <a:headEnd len="sm" w="sm" type="none"/>
            <a:tailEnd len="sm" w="sm" type="none"/>
          </a:ln>
        </p:spPr>
      </p:pic>
      <p:sp>
        <p:nvSpPr>
          <p:cNvPr id="1343" name="Google Shape;1343;p19"/>
          <p:cNvSpPr/>
          <p:nvPr/>
        </p:nvSpPr>
        <p:spPr>
          <a:xfrm>
            <a:off x="6219825" y="2114550"/>
            <a:ext cx="1124100" cy="15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9"/>
          <p:cNvSpPr/>
          <p:nvPr/>
        </p:nvSpPr>
        <p:spPr>
          <a:xfrm>
            <a:off x="8896350" y="2300300"/>
            <a:ext cx="700200" cy="41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5" name="Google Shape;1345;p19"/>
          <p:cNvPicPr preferRelativeResize="0"/>
          <p:nvPr/>
        </p:nvPicPr>
        <p:blipFill rotWithShape="1">
          <a:blip r:embed="rId5">
            <a:alphaModFix/>
          </a:blip>
          <a:srcRect b="0" l="0" r="0" t="0"/>
          <a:stretch/>
        </p:blipFill>
        <p:spPr>
          <a:xfrm>
            <a:off x="8785338" y="4195200"/>
            <a:ext cx="3132888" cy="2159528"/>
          </a:xfrm>
          <a:prstGeom prst="rect">
            <a:avLst/>
          </a:prstGeom>
          <a:noFill/>
          <a:ln cap="flat" cmpd="sng" w="9525">
            <a:solidFill>
              <a:srgbClr val="7F7F7F"/>
            </a:solidFill>
            <a:prstDash val="solid"/>
            <a:round/>
            <a:headEnd len="sm" w="sm" type="none"/>
            <a:tailEnd len="sm" w="sm" type="none"/>
          </a:ln>
        </p:spPr>
      </p:pic>
      <p:sp>
        <p:nvSpPr>
          <p:cNvPr id="1346" name="Google Shape;1346;p19"/>
          <p:cNvSpPr/>
          <p:nvPr/>
        </p:nvSpPr>
        <p:spPr>
          <a:xfrm>
            <a:off x="9839325" y="4562475"/>
            <a:ext cx="20001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9"/>
          <p:cNvSpPr/>
          <p:nvPr/>
        </p:nvSpPr>
        <p:spPr>
          <a:xfrm>
            <a:off x="9839325" y="5219700"/>
            <a:ext cx="20001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8" name="Google Shape;1348;p19"/>
          <p:cNvPicPr preferRelativeResize="0"/>
          <p:nvPr/>
        </p:nvPicPr>
        <p:blipFill rotWithShape="1">
          <a:blip r:embed="rId6">
            <a:alphaModFix/>
          </a:blip>
          <a:srcRect b="0" l="0" r="0" t="0"/>
          <a:stretch/>
        </p:blipFill>
        <p:spPr>
          <a:xfrm>
            <a:off x="5518035" y="4203425"/>
            <a:ext cx="3114913" cy="2159526"/>
          </a:xfrm>
          <a:prstGeom prst="rect">
            <a:avLst/>
          </a:prstGeom>
          <a:noFill/>
          <a:ln cap="flat" cmpd="sng" w="9525">
            <a:solidFill>
              <a:srgbClr val="7F7F7F"/>
            </a:solidFill>
            <a:prstDash val="solid"/>
            <a:round/>
            <a:headEnd len="sm" w="sm" type="none"/>
            <a:tailEnd len="sm" w="sm" type="none"/>
          </a:ln>
        </p:spPr>
      </p:pic>
      <p:sp>
        <p:nvSpPr>
          <p:cNvPr id="1349" name="Google Shape;1349;p19"/>
          <p:cNvSpPr/>
          <p:nvPr/>
        </p:nvSpPr>
        <p:spPr>
          <a:xfrm>
            <a:off x="6555625" y="4562475"/>
            <a:ext cx="20001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9"/>
          <p:cNvSpPr/>
          <p:nvPr/>
        </p:nvSpPr>
        <p:spPr>
          <a:xfrm>
            <a:off x="6555625" y="5219700"/>
            <a:ext cx="20001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51" name="Google Shape;1351;p19"/>
          <p:cNvCxnSpPr>
            <a:stCxn id="1344" idx="2"/>
            <a:endCxn id="1348" idx="0"/>
          </p:cNvCxnSpPr>
          <p:nvPr/>
        </p:nvCxnSpPr>
        <p:spPr>
          <a:xfrm rot="5400000">
            <a:off x="7418850" y="2375900"/>
            <a:ext cx="1484100" cy="2171100"/>
          </a:xfrm>
          <a:prstGeom prst="bentConnector3">
            <a:avLst>
              <a:gd fmla="val 49997" name="adj1"/>
            </a:avLst>
          </a:prstGeom>
          <a:noFill/>
          <a:ln cap="flat" cmpd="sng" w="9525">
            <a:solidFill>
              <a:srgbClr val="FF0000"/>
            </a:solidFill>
            <a:prstDash val="solid"/>
            <a:round/>
            <a:headEnd len="sm" w="sm" type="none"/>
            <a:tailEnd len="med" w="med" type="stealth"/>
          </a:ln>
        </p:spPr>
      </p:cxnSp>
      <p:cxnSp>
        <p:nvCxnSpPr>
          <p:cNvPr id="1352" name="Google Shape;1352;p19"/>
          <p:cNvCxnSpPr>
            <a:stCxn id="1344" idx="3"/>
          </p:cNvCxnSpPr>
          <p:nvPr/>
        </p:nvCxnSpPr>
        <p:spPr>
          <a:xfrm>
            <a:off x="9596550" y="2509850"/>
            <a:ext cx="243000" cy="1687200"/>
          </a:xfrm>
          <a:prstGeom prst="bentConnector2">
            <a:avLst/>
          </a:prstGeom>
          <a:noFill/>
          <a:ln cap="flat" cmpd="sng" w="9525">
            <a:solidFill>
              <a:srgbClr val="FF0000"/>
            </a:solidFill>
            <a:prstDash val="solid"/>
            <a:round/>
            <a:headEnd len="sm" w="sm" type="none"/>
            <a:tailEnd len="med" w="med" type="stealth"/>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20"/>
          <p:cNvSpPr txBox="1"/>
          <p:nvPr/>
        </p:nvSpPr>
        <p:spPr>
          <a:xfrm>
            <a:off x="2443500" y="2987175"/>
            <a:ext cx="7305000" cy="16623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Step 3: Create the </a:t>
            </a:r>
            <a:r>
              <a:rPr lang="en-US" sz="4800">
                <a:solidFill>
                  <a:schemeClr val="dk2"/>
                </a:solidFill>
                <a:latin typeface="Quattrocento Sans"/>
                <a:ea typeface="Quattrocento Sans"/>
                <a:cs typeface="Quattrocento Sans"/>
                <a:sym typeface="Quattrocento Sans"/>
              </a:rPr>
              <a:t>Inbox</a:t>
            </a:r>
            <a:r>
              <a:rPr b="0" i="0" lang="en-US" sz="4800" u="none" cap="none" strike="noStrike">
                <a:solidFill>
                  <a:schemeClr val="dk2"/>
                </a:solidFill>
                <a:latin typeface="Quattrocento Sans"/>
                <a:ea typeface="Quattrocento Sans"/>
                <a:cs typeface="Quattrocento Sans"/>
                <a:sym typeface="Quattrocento Sans"/>
              </a:rPr>
              <a:t> for </a:t>
            </a:r>
            <a:r>
              <a:rPr lang="en-US" sz="4800">
                <a:solidFill>
                  <a:schemeClr val="dk2"/>
                </a:solidFill>
                <a:latin typeface="Quattrocento Sans"/>
                <a:ea typeface="Quattrocento Sans"/>
                <a:cs typeface="Quattrocento Sans"/>
                <a:sym typeface="Quattrocento Sans"/>
              </a:rPr>
              <a:t>Omni Channel</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21"/>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6CA0C2"/>
              </a:solidFill>
              <a:latin typeface="Calibri"/>
              <a:ea typeface="Calibri"/>
              <a:cs typeface="Calibri"/>
              <a:sym typeface="Calibri"/>
            </a:endParaRPr>
          </a:p>
          <a:p>
            <a:pPr indent="-222250" lvl="0" marL="457200" marR="0" rtl="0" algn="l">
              <a:lnSpc>
                <a:spcPct val="115000"/>
              </a:lnSpc>
              <a:spcBef>
                <a:spcPts val="1000"/>
              </a:spcBef>
              <a:spcAft>
                <a:spcPts val="0"/>
              </a:spcAft>
              <a:buClr>
                <a:srgbClr val="1A1A1A"/>
              </a:buClr>
              <a:buSzPts val="1700"/>
              <a:buFont typeface="Calibri"/>
              <a:buAutoNum type="arabicPeriod"/>
            </a:pPr>
            <a:r>
              <a:rPr b="0" i="0" lang="en-US" sz="1700" u="none" cap="none" strike="noStrike">
                <a:solidFill>
                  <a:srgbClr val="1A1A1A"/>
                </a:solidFill>
                <a:latin typeface="Calibri"/>
                <a:ea typeface="Calibri"/>
                <a:cs typeface="Calibri"/>
                <a:sym typeface="Calibri"/>
              </a:rPr>
              <a:t>Go to </a:t>
            </a:r>
            <a:r>
              <a:rPr b="1" i="0" lang="en-US" sz="1700" u="none" cap="none" strike="noStrike">
                <a:solidFill>
                  <a:srgbClr val="1A1A1A"/>
                </a:solidFill>
                <a:latin typeface="Calibri"/>
                <a:ea typeface="Calibri"/>
                <a:cs typeface="Calibri"/>
                <a:sym typeface="Calibri"/>
              </a:rPr>
              <a:t>Setting </a:t>
            </a:r>
            <a:r>
              <a:rPr b="0" i="0" lang="en-US" sz="1700" u="none" cap="none" strike="noStrike">
                <a:solidFill>
                  <a:srgbClr val="1A1A1A"/>
                </a:solidFill>
                <a:latin typeface="Calibri"/>
                <a:ea typeface="Calibri"/>
                <a:cs typeface="Calibri"/>
                <a:sym typeface="Calibri"/>
              </a:rPr>
              <a:t>&gt;</a:t>
            </a:r>
            <a:r>
              <a:rPr b="1" i="0" lang="en-US" sz="1700" u="none" cap="none" strike="noStrike">
                <a:solidFill>
                  <a:srgbClr val="1A1A1A"/>
                </a:solidFill>
                <a:latin typeface="Calibri"/>
                <a:ea typeface="Calibri"/>
                <a:cs typeface="Calibri"/>
                <a:sym typeface="Calibri"/>
              </a:rPr>
              <a:t> View: System </a:t>
            </a:r>
            <a:r>
              <a:rPr b="0" i="0" lang="en-US" sz="1700" u="none" cap="none" strike="noStrike">
                <a:solidFill>
                  <a:srgbClr val="1A1A1A"/>
                </a:solidFill>
                <a:latin typeface="Calibri"/>
                <a:ea typeface="Calibri"/>
                <a:cs typeface="Calibri"/>
                <a:sym typeface="Calibri"/>
              </a:rPr>
              <a:t>&gt;</a:t>
            </a:r>
            <a:r>
              <a:rPr b="1" i="0" lang="en-US" sz="1700" u="none" cap="none" strike="noStrike">
                <a:solidFill>
                  <a:srgbClr val="1A1A1A"/>
                </a:solidFill>
                <a:latin typeface="Calibri"/>
                <a:ea typeface="Calibri"/>
                <a:cs typeface="Calibri"/>
                <a:sym typeface="Calibri"/>
              </a:rPr>
              <a:t> Queue Management</a:t>
            </a:r>
            <a:endParaRPr b="1" i="0" sz="1700" u="none" cap="none" strike="noStrike">
              <a:solidFill>
                <a:srgbClr val="1A1A1A"/>
              </a:solidFill>
              <a:latin typeface="Calibri"/>
              <a:ea typeface="Calibri"/>
              <a:cs typeface="Calibri"/>
              <a:sym typeface="Calibri"/>
            </a:endParaRPr>
          </a:p>
          <a:p>
            <a:pPr indent="-222250" lvl="0" marL="457200" marR="0" rtl="0" algn="l">
              <a:lnSpc>
                <a:spcPct val="115000"/>
              </a:lnSpc>
              <a:spcBef>
                <a:spcPts val="0"/>
              </a:spcBef>
              <a:spcAft>
                <a:spcPts val="0"/>
              </a:spcAft>
              <a:buClr>
                <a:srgbClr val="1A1A1A"/>
              </a:buClr>
              <a:buSzPts val="1700"/>
              <a:buFont typeface="Calibri"/>
              <a:buAutoNum type="arabicPeriod"/>
            </a:pPr>
            <a:r>
              <a:rPr b="0" i="0" lang="en-US" sz="1700" u="none" cap="none" strike="noStrike">
                <a:solidFill>
                  <a:srgbClr val="1A1A1A"/>
                </a:solidFill>
                <a:latin typeface="Calibri"/>
                <a:ea typeface="Calibri"/>
                <a:cs typeface="Calibri"/>
                <a:sym typeface="Calibri"/>
              </a:rPr>
              <a:t>Click on </a:t>
            </a:r>
            <a:r>
              <a:rPr b="1" i="0" lang="en-US" sz="1700" u="none" cap="none" strike="noStrike">
                <a:solidFill>
                  <a:srgbClr val="1A1A1A"/>
                </a:solidFill>
                <a:latin typeface="Calibri"/>
                <a:ea typeface="Calibri"/>
                <a:cs typeface="Calibri"/>
                <a:sym typeface="Calibri"/>
              </a:rPr>
              <a:t>Create Button</a:t>
            </a:r>
            <a:r>
              <a:rPr b="0" i="0" lang="en-US" sz="1700" u="none" cap="none" strike="noStrike">
                <a:solidFill>
                  <a:srgbClr val="1A1A1A"/>
                </a:solidFill>
                <a:latin typeface="Calibri"/>
                <a:ea typeface="Calibri"/>
                <a:cs typeface="Calibri"/>
                <a:sym typeface="Calibri"/>
              </a:rPr>
              <a:t> &gt; </a:t>
            </a:r>
            <a:r>
              <a:rPr b="1" i="0" lang="en-US" sz="1700" u="none" cap="none" strike="noStrike">
                <a:solidFill>
                  <a:srgbClr val="1A1A1A"/>
                </a:solidFill>
                <a:latin typeface="Calibri"/>
                <a:ea typeface="Calibri"/>
                <a:cs typeface="Calibri"/>
                <a:sym typeface="Calibri"/>
              </a:rPr>
              <a:t>Enter the Queue Name </a:t>
            </a:r>
            <a:r>
              <a:rPr b="0" i="0" lang="en-US" sz="1700" u="none" cap="none" strike="noStrike">
                <a:solidFill>
                  <a:srgbClr val="1A1A1A"/>
                </a:solidFill>
                <a:latin typeface="Calibri"/>
                <a:ea typeface="Calibri"/>
                <a:cs typeface="Calibri"/>
                <a:sym typeface="Calibri"/>
              </a:rPr>
              <a:t>&gt; </a:t>
            </a:r>
            <a:r>
              <a:rPr b="1" i="0" lang="en-US" sz="1700" u="none" cap="none" strike="noStrike">
                <a:solidFill>
                  <a:srgbClr val="1A1A1A"/>
                </a:solidFill>
                <a:latin typeface="Calibri"/>
                <a:ea typeface="Calibri"/>
                <a:cs typeface="Calibri"/>
                <a:sym typeface="Calibri"/>
              </a:rPr>
              <a:t>Create</a:t>
            </a:r>
            <a:endParaRPr b="1" i="0" sz="1700" u="none" cap="none" strike="noStrike">
              <a:solidFill>
                <a:srgbClr val="1A1A1A"/>
              </a:solidFill>
              <a:latin typeface="Calibri"/>
              <a:ea typeface="Calibri"/>
              <a:cs typeface="Calibri"/>
              <a:sym typeface="Calibri"/>
            </a:endParaRPr>
          </a:p>
          <a:p>
            <a:pPr indent="-222250" lvl="0" marL="457200" marR="0" rtl="0" algn="l">
              <a:lnSpc>
                <a:spcPct val="115000"/>
              </a:lnSpc>
              <a:spcBef>
                <a:spcPts val="0"/>
              </a:spcBef>
              <a:spcAft>
                <a:spcPts val="0"/>
              </a:spcAft>
              <a:buClr>
                <a:srgbClr val="1A1A1A"/>
              </a:buClr>
              <a:buSzPts val="1700"/>
              <a:buFont typeface="Calibri"/>
              <a:buAutoNum type="arabicPeriod"/>
            </a:pPr>
            <a:r>
              <a:rPr b="0" i="0" lang="en-US" sz="1700" u="none" cap="none" strike="noStrike">
                <a:solidFill>
                  <a:srgbClr val="1A1A1A"/>
                </a:solidFill>
                <a:latin typeface="Calibri"/>
                <a:ea typeface="Calibri"/>
                <a:cs typeface="Calibri"/>
                <a:sym typeface="Calibri"/>
              </a:rPr>
              <a:t>Click on the  </a:t>
            </a:r>
            <a:r>
              <a:rPr b="1" i="0" lang="en-US" sz="1700" u="none" cap="none" strike="noStrike">
                <a:solidFill>
                  <a:srgbClr val="1A1A1A"/>
                </a:solidFill>
                <a:latin typeface="Calibri"/>
                <a:ea typeface="Calibri"/>
                <a:cs typeface="Calibri"/>
                <a:sym typeface="Calibri"/>
              </a:rPr>
              <a:t>Three dot icon </a:t>
            </a:r>
            <a:r>
              <a:rPr b="0" i="0" lang="en-US" sz="1700" u="none" cap="none" strike="noStrike">
                <a:solidFill>
                  <a:srgbClr val="1A1A1A"/>
                </a:solidFill>
                <a:latin typeface="Calibri"/>
                <a:ea typeface="Calibri"/>
                <a:cs typeface="Calibri"/>
                <a:sym typeface="Calibri"/>
              </a:rPr>
              <a:t>next to the created queue &gt; Go to the </a:t>
            </a:r>
            <a:r>
              <a:rPr b="1" i="0" lang="en-US" sz="1700" u="none" cap="none" strike="noStrike">
                <a:solidFill>
                  <a:srgbClr val="1A1A1A"/>
                </a:solidFill>
                <a:latin typeface="Calibri"/>
                <a:ea typeface="Calibri"/>
                <a:cs typeface="Calibri"/>
                <a:sym typeface="Calibri"/>
              </a:rPr>
              <a:t>Agent Management</a:t>
            </a:r>
            <a:r>
              <a:rPr b="0" i="0" lang="en-US" sz="1700" u="none" cap="none" strike="noStrike">
                <a:solidFill>
                  <a:srgbClr val="1A1A1A"/>
                </a:solidFill>
                <a:latin typeface="Calibri"/>
                <a:ea typeface="Calibri"/>
                <a:cs typeface="Calibri"/>
                <a:sym typeface="Calibri"/>
              </a:rPr>
              <a:t> &gt; Select agents to assign &gt; </a:t>
            </a:r>
            <a:r>
              <a:rPr b="1" i="0" lang="en-US" sz="1700" u="none" cap="none" strike="noStrike">
                <a:solidFill>
                  <a:srgbClr val="1A1A1A"/>
                </a:solidFill>
                <a:latin typeface="Calibri"/>
                <a:ea typeface="Calibri"/>
                <a:cs typeface="Calibri"/>
                <a:sym typeface="Calibri"/>
              </a:rPr>
              <a:t>Update  </a:t>
            </a:r>
            <a:endParaRPr b="1" i="0" sz="2100" u="none" cap="none" strike="noStrike">
              <a:solidFill>
                <a:srgbClr val="3A6C8D"/>
              </a:solidFill>
              <a:latin typeface="Calibri"/>
              <a:ea typeface="Calibri"/>
              <a:cs typeface="Calibri"/>
              <a:sym typeface="Calibri"/>
            </a:endParaRPr>
          </a:p>
        </p:txBody>
      </p:sp>
      <p:sp>
        <p:nvSpPr>
          <p:cNvPr id="1365" name="Google Shape;1365;p2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the Queue for Contact Center&gt;</a:t>
            </a:r>
            <a:endParaRPr/>
          </a:p>
        </p:txBody>
      </p:sp>
      <p:sp>
        <p:nvSpPr>
          <p:cNvPr id="1366" name="Google Shape;1366;p21"/>
          <p:cNvSpPr/>
          <p:nvPr/>
        </p:nvSpPr>
        <p:spPr>
          <a:xfrm>
            <a:off x="11668125" y="1614425"/>
            <a:ext cx="290400" cy="14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67" name="Google Shape;1367;p21"/>
          <p:cNvGrpSpPr/>
          <p:nvPr/>
        </p:nvGrpSpPr>
        <p:grpSpPr>
          <a:xfrm>
            <a:off x="3136300" y="1273875"/>
            <a:ext cx="8887024" cy="5431725"/>
            <a:chOff x="3136300" y="1273875"/>
            <a:chExt cx="8887024" cy="5431725"/>
          </a:xfrm>
        </p:grpSpPr>
        <p:cxnSp>
          <p:nvCxnSpPr>
            <p:cNvPr id="1368" name="Google Shape;1368;p21"/>
            <p:cNvCxnSpPr/>
            <p:nvPr/>
          </p:nvCxnSpPr>
          <p:spPr>
            <a:xfrm>
              <a:off x="9802227" y="5960292"/>
              <a:ext cx="0" cy="0"/>
            </a:xfrm>
            <a:prstGeom prst="straightConnector1">
              <a:avLst/>
            </a:prstGeom>
            <a:noFill/>
            <a:ln cap="flat" cmpd="sng" w="9525">
              <a:solidFill>
                <a:schemeClr val="dk2"/>
              </a:solidFill>
              <a:prstDash val="solid"/>
              <a:round/>
              <a:headEnd len="sm" w="sm" type="none"/>
              <a:tailEnd len="sm" w="sm" type="none"/>
            </a:ln>
          </p:spPr>
        </p:cxnSp>
        <p:pic>
          <p:nvPicPr>
            <p:cNvPr id="1369" name="Google Shape;1369;p21"/>
            <p:cNvPicPr preferRelativeResize="0"/>
            <p:nvPr/>
          </p:nvPicPr>
          <p:blipFill rotWithShape="1">
            <a:blip r:embed="rId3">
              <a:alphaModFix/>
            </a:blip>
            <a:srcRect b="0" l="0" r="0" t="0"/>
            <a:stretch/>
          </p:blipFill>
          <p:spPr>
            <a:xfrm flipH="1">
              <a:off x="5446600" y="1273875"/>
              <a:ext cx="639875" cy="2712300"/>
            </a:xfrm>
            <a:prstGeom prst="rect">
              <a:avLst/>
            </a:prstGeom>
            <a:noFill/>
            <a:ln cap="flat" cmpd="sng" w="9525">
              <a:solidFill>
                <a:srgbClr val="898989"/>
              </a:solidFill>
              <a:prstDash val="solid"/>
              <a:round/>
              <a:headEnd len="sm" w="sm" type="none"/>
              <a:tailEnd len="sm" w="sm" type="none"/>
            </a:ln>
          </p:spPr>
        </p:pic>
        <p:sp>
          <p:nvSpPr>
            <p:cNvPr id="1370" name="Google Shape;1370;p21"/>
            <p:cNvSpPr/>
            <p:nvPr/>
          </p:nvSpPr>
          <p:spPr>
            <a:xfrm>
              <a:off x="5549225" y="3409950"/>
              <a:ext cx="461100" cy="476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1" name="Google Shape;1371;p21"/>
            <p:cNvPicPr preferRelativeResize="0"/>
            <p:nvPr/>
          </p:nvPicPr>
          <p:blipFill rotWithShape="1">
            <a:blip r:embed="rId4">
              <a:alphaModFix/>
            </a:blip>
            <a:srcRect b="0" l="0" r="0" t="0"/>
            <a:stretch/>
          </p:blipFill>
          <p:spPr>
            <a:xfrm>
              <a:off x="6169925" y="1273875"/>
              <a:ext cx="5853399" cy="2712300"/>
            </a:xfrm>
            <a:prstGeom prst="rect">
              <a:avLst/>
            </a:prstGeom>
            <a:noFill/>
            <a:ln cap="flat" cmpd="sng" w="9525">
              <a:solidFill>
                <a:srgbClr val="7F7F7F"/>
              </a:solidFill>
              <a:prstDash val="solid"/>
              <a:round/>
              <a:headEnd len="sm" w="sm" type="none"/>
              <a:tailEnd len="sm" w="sm" type="none"/>
            </a:ln>
          </p:spPr>
        </p:pic>
        <p:sp>
          <p:nvSpPr>
            <p:cNvPr id="1372" name="Google Shape;1372;p21"/>
            <p:cNvSpPr/>
            <p:nvPr/>
          </p:nvSpPr>
          <p:spPr>
            <a:xfrm>
              <a:off x="6181725" y="1509725"/>
              <a:ext cx="1124100" cy="21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21"/>
            <p:cNvSpPr/>
            <p:nvPr/>
          </p:nvSpPr>
          <p:spPr>
            <a:xfrm>
              <a:off x="6181725" y="3333750"/>
              <a:ext cx="1157400" cy="14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4" name="Google Shape;1374;p21"/>
            <p:cNvPicPr preferRelativeResize="0"/>
            <p:nvPr/>
          </p:nvPicPr>
          <p:blipFill rotWithShape="1">
            <a:blip r:embed="rId5">
              <a:alphaModFix/>
            </a:blip>
            <a:srcRect b="0" l="0" r="0" t="0"/>
            <a:stretch/>
          </p:blipFill>
          <p:spPr>
            <a:xfrm>
              <a:off x="9802225" y="3039125"/>
              <a:ext cx="1954450" cy="2006701"/>
            </a:xfrm>
            <a:prstGeom prst="rect">
              <a:avLst/>
            </a:prstGeom>
            <a:noFill/>
            <a:ln cap="flat" cmpd="sng" w="9525">
              <a:solidFill>
                <a:srgbClr val="7F7F7F"/>
              </a:solidFill>
              <a:prstDash val="solid"/>
              <a:round/>
              <a:headEnd len="sm" w="sm" type="none"/>
              <a:tailEnd len="sm" w="sm" type="none"/>
            </a:ln>
          </p:spPr>
        </p:pic>
        <p:cxnSp>
          <p:nvCxnSpPr>
            <p:cNvPr id="1375" name="Google Shape;1375;p21"/>
            <p:cNvCxnSpPr>
              <a:stCxn id="1366" idx="2"/>
              <a:endCxn id="1374" idx="0"/>
            </p:cNvCxnSpPr>
            <p:nvPr/>
          </p:nvCxnSpPr>
          <p:spPr>
            <a:xfrm rot="5400000">
              <a:off x="10657875" y="1883675"/>
              <a:ext cx="1277100" cy="1033800"/>
            </a:xfrm>
            <a:prstGeom prst="bentConnector3">
              <a:avLst>
                <a:gd fmla="val 50000" name="adj1"/>
              </a:avLst>
            </a:prstGeom>
            <a:noFill/>
            <a:ln cap="flat" cmpd="sng" w="9525">
              <a:solidFill>
                <a:srgbClr val="FF0000"/>
              </a:solidFill>
              <a:prstDash val="solid"/>
              <a:round/>
              <a:headEnd len="sm" w="sm" type="none"/>
              <a:tailEnd len="med" w="med" type="stealth"/>
            </a:ln>
          </p:spPr>
        </p:cxnSp>
        <p:pic>
          <p:nvPicPr>
            <p:cNvPr id="1376" name="Google Shape;1376;p21"/>
            <p:cNvPicPr preferRelativeResize="0"/>
            <p:nvPr/>
          </p:nvPicPr>
          <p:blipFill rotWithShape="1">
            <a:blip r:embed="rId6">
              <a:alphaModFix/>
            </a:blip>
            <a:srcRect b="0" l="0" r="0" t="0"/>
            <a:stretch/>
          </p:blipFill>
          <p:spPr>
            <a:xfrm>
              <a:off x="5675200" y="4138575"/>
              <a:ext cx="3924127" cy="2567025"/>
            </a:xfrm>
            <a:prstGeom prst="rect">
              <a:avLst/>
            </a:prstGeom>
            <a:noFill/>
            <a:ln cap="flat" cmpd="sng" w="9525">
              <a:solidFill>
                <a:srgbClr val="7F7F7F"/>
              </a:solidFill>
              <a:prstDash val="solid"/>
              <a:round/>
              <a:headEnd len="sm" w="sm" type="none"/>
              <a:tailEnd len="sm" w="sm" type="none"/>
            </a:ln>
          </p:spPr>
        </p:pic>
        <p:pic>
          <p:nvPicPr>
            <p:cNvPr id="1377" name="Google Shape;1377;p21"/>
            <p:cNvPicPr preferRelativeResize="0"/>
            <p:nvPr/>
          </p:nvPicPr>
          <p:blipFill rotWithShape="1">
            <a:blip r:embed="rId7">
              <a:alphaModFix/>
            </a:blip>
            <a:srcRect b="0" l="0" r="0" t="0"/>
            <a:stretch/>
          </p:blipFill>
          <p:spPr>
            <a:xfrm>
              <a:off x="3136300" y="4138576"/>
              <a:ext cx="2386501" cy="2091200"/>
            </a:xfrm>
            <a:prstGeom prst="rect">
              <a:avLst/>
            </a:prstGeom>
            <a:noFill/>
            <a:ln cap="flat" cmpd="sng" w="9525">
              <a:solidFill>
                <a:srgbClr val="7F7F7F"/>
              </a:solidFill>
              <a:prstDash val="solid"/>
              <a:round/>
              <a:headEnd len="sm" w="sm" type="none"/>
              <a:tailEnd len="sm" w="sm" type="none"/>
            </a:ln>
          </p:spPr>
        </p:pic>
        <p:cxnSp>
          <p:nvCxnSpPr>
            <p:cNvPr id="1378" name="Google Shape;1378;p21"/>
            <p:cNvCxnSpPr>
              <a:stCxn id="1374" idx="2"/>
              <a:endCxn id="1376" idx="3"/>
            </p:cNvCxnSpPr>
            <p:nvPr/>
          </p:nvCxnSpPr>
          <p:spPr>
            <a:xfrm rot="5400000">
              <a:off x="10001250" y="4643826"/>
              <a:ext cx="376200" cy="1180200"/>
            </a:xfrm>
            <a:prstGeom prst="bentConnector2">
              <a:avLst/>
            </a:prstGeom>
            <a:noFill/>
            <a:ln cap="flat" cmpd="sng" w="9525">
              <a:solidFill>
                <a:srgbClr val="FF0000"/>
              </a:solidFill>
              <a:prstDash val="solid"/>
              <a:round/>
              <a:headEnd len="sm" w="sm" type="none"/>
              <a:tailEnd len="med" w="med" type="stealth"/>
            </a:ln>
          </p:spPr>
        </p:cxnSp>
        <p:sp>
          <p:nvSpPr>
            <p:cNvPr id="1379" name="Google Shape;1379;p21"/>
            <p:cNvSpPr/>
            <p:nvPr/>
          </p:nvSpPr>
          <p:spPr>
            <a:xfrm>
              <a:off x="5724525" y="5043500"/>
              <a:ext cx="3805200" cy="19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21"/>
            <p:cNvSpPr/>
            <p:nvPr/>
          </p:nvSpPr>
          <p:spPr>
            <a:xfrm>
              <a:off x="8320100" y="5467350"/>
              <a:ext cx="781200" cy="190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81" name="Google Shape;1381;p21"/>
            <p:cNvCxnSpPr>
              <a:stCxn id="1380" idx="1"/>
              <a:endCxn id="1377" idx="2"/>
            </p:cNvCxnSpPr>
            <p:nvPr/>
          </p:nvCxnSpPr>
          <p:spPr>
            <a:xfrm flipH="1">
              <a:off x="4329500" y="5562600"/>
              <a:ext cx="3990600" cy="667200"/>
            </a:xfrm>
            <a:prstGeom prst="bentConnector4">
              <a:avLst>
                <a:gd fmla="val 35049" name="adj1"/>
                <a:gd fmla="val 135687" name="adj2"/>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22"/>
          <p:cNvSpPr txBox="1"/>
          <p:nvPr/>
        </p:nvSpPr>
        <p:spPr>
          <a:xfrm>
            <a:off x="2919450" y="2967300"/>
            <a:ext cx="6353100" cy="16623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Step 4: Create the Programmable Flow</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23"/>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6CA0C2"/>
              </a:solidFill>
              <a:latin typeface="Calibri"/>
              <a:ea typeface="Calibri"/>
              <a:cs typeface="Calibri"/>
              <a:sym typeface="Calibri"/>
            </a:endParaRPr>
          </a:p>
          <a:p>
            <a:pPr indent="-222250" lvl="0" marL="457200" marR="0" rtl="0" algn="l">
              <a:lnSpc>
                <a:spcPct val="115000"/>
              </a:lnSpc>
              <a:spcBef>
                <a:spcPts val="1000"/>
              </a:spcBef>
              <a:spcAft>
                <a:spcPts val="0"/>
              </a:spcAft>
              <a:buClr>
                <a:srgbClr val="1A1A1A"/>
              </a:buClr>
              <a:buSzPts val="1700"/>
              <a:buFont typeface="Calibri"/>
              <a:buAutoNum type="arabicPeriod"/>
            </a:pPr>
            <a:r>
              <a:rPr b="0" i="0" lang="en-US" sz="1700" u="none" cap="none" strike="noStrike">
                <a:solidFill>
                  <a:srgbClr val="1A1A1A"/>
                </a:solidFill>
                <a:latin typeface="Calibri"/>
                <a:ea typeface="Calibri"/>
                <a:cs typeface="Calibri"/>
                <a:sym typeface="Calibri"/>
              </a:rPr>
              <a:t>Go to </a:t>
            </a:r>
            <a:r>
              <a:rPr b="1" i="0" lang="en-US" sz="1700" u="none" cap="none" strike="noStrike">
                <a:solidFill>
                  <a:srgbClr val="1A1A1A"/>
                </a:solidFill>
                <a:latin typeface="Calibri"/>
                <a:ea typeface="Calibri"/>
                <a:cs typeface="Calibri"/>
                <a:sym typeface="Calibri"/>
              </a:rPr>
              <a:t>Developer Hub </a:t>
            </a:r>
            <a:r>
              <a:rPr b="0" i="0" lang="en-US" sz="1700" u="none" cap="none" strike="noStrike">
                <a:solidFill>
                  <a:srgbClr val="1A1A1A"/>
                </a:solidFill>
                <a:latin typeface="Calibri"/>
                <a:ea typeface="Calibri"/>
                <a:cs typeface="Calibri"/>
                <a:sym typeface="Calibri"/>
              </a:rPr>
              <a:t>&gt;</a:t>
            </a:r>
            <a:r>
              <a:rPr b="1" i="0" lang="en-US" sz="1700" u="none" cap="none" strike="noStrike">
                <a:solidFill>
                  <a:srgbClr val="1A1A1A"/>
                </a:solidFill>
                <a:latin typeface="Calibri"/>
                <a:ea typeface="Calibri"/>
                <a:cs typeface="Calibri"/>
                <a:sym typeface="Calibri"/>
              </a:rPr>
              <a:t> </a:t>
            </a:r>
            <a:r>
              <a:rPr b="0" i="0" lang="en-US" sz="1700" u="none" cap="none" strike="noStrike">
                <a:solidFill>
                  <a:srgbClr val="1A1A1A"/>
                </a:solidFill>
                <a:latin typeface="Calibri"/>
                <a:ea typeface="Calibri"/>
                <a:cs typeface="Calibri"/>
                <a:sym typeface="Calibri"/>
              </a:rPr>
              <a:t>Click on the </a:t>
            </a:r>
            <a:r>
              <a:rPr b="1" i="0" lang="en-US" sz="1700" u="none" cap="none" strike="noStrike">
                <a:solidFill>
                  <a:srgbClr val="1A1A1A"/>
                </a:solidFill>
                <a:latin typeface="Calibri"/>
                <a:ea typeface="Calibri"/>
                <a:cs typeface="Calibri"/>
                <a:sym typeface="Calibri"/>
              </a:rPr>
              <a:t>Triangle Icon</a:t>
            </a:r>
            <a:r>
              <a:rPr b="0" i="0" lang="en-US" sz="1700" u="none" cap="none" strike="noStrike">
                <a:solidFill>
                  <a:srgbClr val="1A1A1A"/>
                </a:solidFill>
                <a:latin typeface="Calibri"/>
                <a:ea typeface="Calibri"/>
                <a:cs typeface="Calibri"/>
                <a:sym typeface="Calibri"/>
              </a:rPr>
              <a:t> &gt; Create </a:t>
            </a:r>
            <a:r>
              <a:rPr b="1" i="0" lang="en-US" sz="1700" u="none" cap="none" strike="noStrike">
                <a:solidFill>
                  <a:srgbClr val="1A1A1A"/>
                </a:solidFill>
                <a:latin typeface="Calibri"/>
                <a:ea typeface="Calibri"/>
                <a:cs typeface="Calibri"/>
                <a:sym typeface="Calibri"/>
              </a:rPr>
              <a:t>New Project</a:t>
            </a:r>
            <a:endParaRPr b="1" i="0" sz="1700" u="none" cap="none" strike="noStrike">
              <a:solidFill>
                <a:srgbClr val="1A1A1A"/>
              </a:solidFill>
              <a:latin typeface="Calibri"/>
              <a:ea typeface="Calibri"/>
              <a:cs typeface="Calibri"/>
              <a:sym typeface="Calibri"/>
            </a:endParaRPr>
          </a:p>
          <a:p>
            <a:pPr indent="-222250" lvl="0" marL="457200" marR="0" rtl="0" algn="l">
              <a:lnSpc>
                <a:spcPct val="115000"/>
              </a:lnSpc>
              <a:spcBef>
                <a:spcPts val="0"/>
              </a:spcBef>
              <a:spcAft>
                <a:spcPts val="0"/>
              </a:spcAft>
              <a:buClr>
                <a:srgbClr val="1A1A1A"/>
              </a:buClr>
              <a:buSzPts val="1700"/>
              <a:buFont typeface="Calibri"/>
              <a:buAutoNum type="arabicPeriod"/>
            </a:pPr>
            <a:r>
              <a:rPr b="0" i="0" lang="en-US" sz="1700" u="none" cap="none" strike="noStrike">
                <a:solidFill>
                  <a:srgbClr val="1A1A1A"/>
                </a:solidFill>
                <a:latin typeface="Calibri"/>
                <a:ea typeface="Calibri"/>
                <a:cs typeface="Calibri"/>
                <a:sym typeface="Calibri"/>
              </a:rPr>
              <a:t>Give a Project Name &gt; In </a:t>
            </a:r>
            <a:r>
              <a:rPr b="1" i="0" lang="en-US" sz="1700" u="none" cap="none" strike="noStrike">
                <a:solidFill>
                  <a:srgbClr val="1A1A1A"/>
                </a:solidFill>
                <a:latin typeface="Calibri"/>
                <a:ea typeface="Calibri"/>
                <a:cs typeface="Calibri"/>
                <a:sym typeface="Calibri"/>
              </a:rPr>
              <a:t>Type</a:t>
            </a:r>
            <a:r>
              <a:rPr b="0" i="0" lang="en-US" sz="1700" u="none" cap="none" strike="noStrike">
                <a:solidFill>
                  <a:srgbClr val="1A1A1A"/>
                </a:solidFill>
                <a:latin typeface="Calibri"/>
                <a:ea typeface="Calibri"/>
                <a:cs typeface="Calibri"/>
                <a:sym typeface="Calibri"/>
              </a:rPr>
              <a:t> option choose </a:t>
            </a:r>
            <a:r>
              <a:rPr b="1" i="0" lang="en-US" sz="1700" u="none" cap="none" strike="noStrike">
                <a:solidFill>
                  <a:srgbClr val="1A1A1A"/>
                </a:solidFill>
                <a:latin typeface="Calibri"/>
                <a:ea typeface="Calibri"/>
                <a:cs typeface="Calibri"/>
                <a:sym typeface="Calibri"/>
              </a:rPr>
              <a:t> Voice</a:t>
            </a:r>
            <a:endParaRPr b="0" i="0" sz="1700" u="none" cap="none" strike="noStrike">
              <a:solidFill>
                <a:srgbClr val="1A1A1A"/>
              </a:solidFill>
              <a:latin typeface="Calibri"/>
              <a:ea typeface="Calibri"/>
              <a:cs typeface="Calibri"/>
              <a:sym typeface="Calibri"/>
            </a:endParaRPr>
          </a:p>
          <a:p>
            <a:pPr indent="-222250" lvl="0" marL="457200" marR="0" rtl="0" algn="l">
              <a:lnSpc>
                <a:spcPct val="115000"/>
              </a:lnSpc>
              <a:spcBef>
                <a:spcPts val="0"/>
              </a:spcBef>
              <a:spcAft>
                <a:spcPts val="0"/>
              </a:spcAft>
              <a:buClr>
                <a:srgbClr val="1A1A1A"/>
              </a:buClr>
              <a:buSzPts val="1700"/>
              <a:buFont typeface="Calibri"/>
              <a:buAutoNum type="arabicPeriod"/>
            </a:pPr>
            <a:r>
              <a:rPr b="0" i="0" lang="en-US" sz="1700" u="none" cap="none" strike="noStrike">
                <a:solidFill>
                  <a:srgbClr val="1A1A1A"/>
                </a:solidFill>
                <a:latin typeface="Calibri"/>
                <a:ea typeface="Calibri"/>
                <a:cs typeface="Calibri"/>
                <a:sym typeface="Calibri"/>
              </a:rPr>
              <a:t>For </a:t>
            </a:r>
            <a:r>
              <a:rPr b="1" i="0" lang="en-US" sz="1700" u="none" cap="none" strike="noStrike">
                <a:solidFill>
                  <a:srgbClr val="1A1A1A"/>
                </a:solidFill>
                <a:latin typeface="Calibri"/>
                <a:ea typeface="Calibri"/>
                <a:cs typeface="Calibri"/>
                <a:sym typeface="Calibri"/>
              </a:rPr>
              <a:t>Subscription </a:t>
            </a:r>
            <a:r>
              <a:rPr b="0" i="0" lang="en-US" sz="1700" u="none" cap="none" strike="noStrike">
                <a:solidFill>
                  <a:srgbClr val="1A1A1A"/>
                </a:solidFill>
                <a:latin typeface="Calibri"/>
                <a:ea typeface="Calibri"/>
                <a:cs typeface="Calibri"/>
                <a:sym typeface="Calibri"/>
              </a:rPr>
              <a:t>option, choose </a:t>
            </a:r>
            <a:r>
              <a:rPr b="1" i="0" lang="en-US" sz="1700" u="none" cap="none" strike="noStrike">
                <a:solidFill>
                  <a:srgbClr val="1A1A1A"/>
                </a:solidFill>
                <a:latin typeface="Calibri"/>
                <a:ea typeface="Calibri"/>
                <a:cs typeface="Calibri"/>
                <a:sym typeface="Calibri"/>
              </a:rPr>
              <a:t>Select UUID</a:t>
            </a:r>
            <a:endParaRPr b="1" i="0" sz="1700" u="none" cap="none" strike="noStrike">
              <a:solidFill>
                <a:srgbClr val="1A1A1A"/>
              </a:solidFill>
              <a:latin typeface="Calibri"/>
              <a:ea typeface="Calibri"/>
              <a:cs typeface="Calibri"/>
              <a:sym typeface="Calibri"/>
            </a:endParaRPr>
          </a:p>
          <a:p>
            <a:pPr indent="-222250" lvl="0" marL="457200" marR="0" rtl="0" algn="l">
              <a:lnSpc>
                <a:spcPct val="115000"/>
              </a:lnSpc>
              <a:spcBef>
                <a:spcPts val="0"/>
              </a:spcBef>
              <a:spcAft>
                <a:spcPts val="0"/>
              </a:spcAft>
              <a:buClr>
                <a:srgbClr val="1A1A1A"/>
              </a:buClr>
              <a:buSzPts val="1700"/>
              <a:buFont typeface="Calibri"/>
              <a:buAutoNum type="arabicPeriod"/>
            </a:pPr>
            <a:r>
              <a:rPr b="0" i="0" lang="en-US" sz="1700" u="none" cap="none" strike="noStrike">
                <a:solidFill>
                  <a:srgbClr val="1A1A1A"/>
                </a:solidFill>
                <a:latin typeface="Calibri"/>
                <a:ea typeface="Calibri"/>
                <a:cs typeface="Calibri"/>
                <a:sym typeface="Calibri"/>
              </a:rPr>
              <a:t>Press </a:t>
            </a:r>
            <a:r>
              <a:rPr b="1" i="0" lang="en-US" sz="1700" u="none" cap="none" strike="noStrike">
                <a:solidFill>
                  <a:srgbClr val="1A1A1A"/>
                </a:solidFill>
                <a:latin typeface="Calibri"/>
                <a:ea typeface="Calibri"/>
                <a:cs typeface="Calibri"/>
                <a:sym typeface="Calibri"/>
              </a:rPr>
              <a:t>Create </a:t>
            </a:r>
            <a:r>
              <a:rPr b="0" i="0" lang="en-US" sz="1700" u="none" cap="none" strike="noStrike">
                <a:solidFill>
                  <a:srgbClr val="1A1A1A"/>
                </a:solidFill>
                <a:latin typeface="Calibri"/>
                <a:ea typeface="Calibri"/>
                <a:cs typeface="Calibri"/>
                <a:sym typeface="Calibri"/>
              </a:rPr>
              <a:t>to start the Project</a:t>
            </a:r>
            <a:endParaRPr b="0" i="0" sz="2100" u="none" cap="none" strike="noStrike">
              <a:solidFill>
                <a:srgbClr val="3A6C8D"/>
              </a:solidFill>
              <a:latin typeface="Calibri"/>
              <a:ea typeface="Calibri"/>
              <a:cs typeface="Calibri"/>
              <a:sym typeface="Calibri"/>
            </a:endParaRPr>
          </a:p>
        </p:txBody>
      </p:sp>
      <p:sp>
        <p:nvSpPr>
          <p:cNvPr id="1394" name="Google Shape;1394;p23"/>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t>Setup Guide</a:t>
            </a:r>
            <a:r>
              <a:rPr lang="en-US"/>
              <a:t> &lt;Create the Programmable Flow&gt;</a:t>
            </a:r>
            <a:endParaRPr/>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rPr b="1" lang="en-US" sz="1800"/>
              <a:t>Step 1. Create Project</a:t>
            </a:r>
            <a:endParaRPr b="1" sz="1800"/>
          </a:p>
          <a:p>
            <a:pPr indent="0" lvl="0" marL="0" rtl="0" algn="l">
              <a:lnSpc>
                <a:spcPct val="100000"/>
              </a:lnSpc>
              <a:spcBef>
                <a:spcPts val="0"/>
              </a:spcBef>
              <a:spcAft>
                <a:spcPts val="0"/>
              </a:spcAft>
              <a:buSzPts val="2800"/>
              <a:buNone/>
            </a:pPr>
            <a:r>
              <a:t/>
            </a:r>
            <a:endParaRPr b="1"/>
          </a:p>
        </p:txBody>
      </p:sp>
      <p:grpSp>
        <p:nvGrpSpPr>
          <p:cNvPr id="1395" name="Google Shape;1395;p23"/>
          <p:cNvGrpSpPr/>
          <p:nvPr/>
        </p:nvGrpSpPr>
        <p:grpSpPr>
          <a:xfrm>
            <a:off x="6642975" y="4536001"/>
            <a:ext cx="5396625" cy="2027753"/>
            <a:chOff x="6642975" y="4536001"/>
            <a:chExt cx="5396625" cy="2027753"/>
          </a:xfrm>
        </p:grpSpPr>
        <p:pic>
          <p:nvPicPr>
            <p:cNvPr id="1396" name="Google Shape;1396;p23"/>
            <p:cNvPicPr preferRelativeResize="0"/>
            <p:nvPr/>
          </p:nvPicPr>
          <p:blipFill rotWithShape="1">
            <a:blip r:embed="rId4">
              <a:alphaModFix/>
            </a:blip>
            <a:srcRect b="0" l="0" r="0" t="0"/>
            <a:stretch/>
          </p:blipFill>
          <p:spPr>
            <a:xfrm>
              <a:off x="9545350" y="4536005"/>
              <a:ext cx="2494250" cy="2027749"/>
            </a:xfrm>
            <a:prstGeom prst="rect">
              <a:avLst/>
            </a:prstGeom>
            <a:noFill/>
            <a:ln cap="flat" cmpd="sng" w="9525">
              <a:solidFill>
                <a:srgbClr val="898989"/>
              </a:solidFill>
              <a:prstDash val="solid"/>
              <a:round/>
              <a:headEnd len="sm" w="sm" type="none"/>
              <a:tailEnd len="sm" w="sm" type="none"/>
            </a:ln>
          </p:spPr>
        </p:pic>
        <p:pic>
          <p:nvPicPr>
            <p:cNvPr id="1397" name="Google Shape;1397;p23"/>
            <p:cNvPicPr preferRelativeResize="0"/>
            <p:nvPr/>
          </p:nvPicPr>
          <p:blipFill rotWithShape="1">
            <a:blip r:embed="rId5">
              <a:alphaModFix/>
            </a:blip>
            <a:srcRect b="0" l="0" r="0" t="0"/>
            <a:stretch/>
          </p:blipFill>
          <p:spPr>
            <a:xfrm>
              <a:off x="6642975" y="4536001"/>
              <a:ext cx="2266306" cy="2027750"/>
            </a:xfrm>
            <a:prstGeom prst="rect">
              <a:avLst/>
            </a:prstGeom>
            <a:noFill/>
            <a:ln cap="flat" cmpd="sng" w="9525">
              <a:solidFill>
                <a:srgbClr val="898989"/>
              </a:solidFill>
              <a:prstDash val="solid"/>
              <a:round/>
              <a:headEnd len="sm" w="sm" type="none"/>
              <a:tailEnd len="sm" w="sm" type="none"/>
            </a:ln>
          </p:spPr>
        </p:pic>
        <p:sp>
          <p:nvSpPr>
            <p:cNvPr id="1398" name="Google Shape;1398;p23"/>
            <p:cNvSpPr/>
            <p:nvPr/>
          </p:nvSpPr>
          <p:spPr>
            <a:xfrm>
              <a:off x="6718400" y="6142525"/>
              <a:ext cx="2190900" cy="421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99" name="Google Shape;1399;p23"/>
            <p:cNvCxnSpPr>
              <a:stCxn id="1398" idx="3"/>
              <a:endCxn id="1396" idx="1"/>
            </p:cNvCxnSpPr>
            <p:nvPr/>
          </p:nvCxnSpPr>
          <p:spPr>
            <a:xfrm flipH="1" rot="10800000">
              <a:off x="8909300" y="5550025"/>
              <a:ext cx="636000" cy="803100"/>
            </a:xfrm>
            <a:prstGeom prst="bentConnector3">
              <a:avLst>
                <a:gd fmla="val 50004" name="adj1"/>
              </a:avLst>
            </a:prstGeom>
            <a:noFill/>
            <a:ln cap="flat" cmpd="sng" w="9525">
              <a:solidFill>
                <a:srgbClr val="FF0000"/>
              </a:solidFill>
              <a:prstDash val="solid"/>
              <a:round/>
              <a:headEnd len="sm" w="sm" type="none"/>
              <a:tailEnd len="med" w="med" type="stealth"/>
            </a:ln>
          </p:spPr>
        </p:cxnSp>
      </p:grpSp>
      <p:pic>
        <p:nvPicPr>
          <p:cNvPr id="1400" name="Google Shape;1400;p23"/>
          <p:cNvPicPr preferRelativeResize="0"/>
          <p:nvPr/>
        </p:nvPicPr>
        <p:blipFill>
          <a:blip r:embed="rId6">
            <a:alphaModFix/>
          </a:blip>
          <a:stretch>
            <a:fillRect/>
          </a:stretch>
        </p:blipFill>
        <p:spPr>
          <a:xfrm>
            <a:off x="5353050" y="1238300"/>
            <a:ext cx="6686551" cy="2807829"/>
          </a:xfrm>
          <a:prstGeom prst="rect">
            <a:avLst/>
          </a:prstGeom>
          <a:noFill/>
          <a:ln cap="flat" cmpd="sng" w="9525">
            <a:solidFill>
              <a:schemeClr val="dk2"/>
            </a:solidFill>
            <a:prstDash val="solid"/>
            <a:round/>
            <a:headEnd len="sm" w="sm" type="none"/>
            <a:tailEnd len="sm" w="sm" type="none"/>
          </a:ln>
        </p:spPr>
      </p:pic>
      <p:sp>
        <p:nvSpPr>
          <p:cNvPr id="1401" name="Google Shape;1401;p23"/>
          <p:cNvSpPr/>
          <p:nvPr/>
        </p:nvSpPr>
        <p:spPr>
          <a:xfrm>
            <a:off x="5353050" y="2918300"/>
            <a:ext cx="301200" cy="219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3"/>
          <p:cNvSpPr/>
          <p:nvPr/>
        </p:nvSpPr>
        <p:spPr>
          <a:xfrm>
            <a:off x="5654250" y="1514275"/>
            <a:ext cx="1446900" cy="219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03" name="Google Shape;1403;p23"/>
          <p:cNvCxnSpPr>
            <a:stCxn id="1402" idx="2"/>
            <a:endCxn id="1397" idx="0"/>
          </p:cNvCxnSpPr>
          <p:nvPr/>
        </p:nvCxnSpPr>
        <p:spPr>
          <a:xfrm flipH="1" rot="-5400000">
            <a:off x="5675550" y="2435425"/>
            <a:ext cx="2802600" cy="1398300"/>
          </a:xfrm>
          <a:prstGeom prst="bentConnector3">
            <a:avLst>
              <a:gd fmla="val 50002" name="adj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24"/>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Step 2. Create flow in the Programmable Flow</a:t>
            </a:r>
            <a:endParaRPr b="1" i="0" sz="1800" u="none" cap="none" strike="noStrike">
              <a:solidFill>
                <a:schemeClr val="dk1"/>
              </a:solidFill>
              <a:latin typeface="Calibri"/>
              <a:ea typeface="Calibri"/>
              <a:cs typeface="Calibri"/>
              <a:sym typeface="Calibri"/>
            </a:endParaRPr>
          </a:p>
          <a:p>
            <a:pPr indent="-336550" lvl="0" marL="457200" marR="0" rtl="0" algn="l">
              <a:lnSpc>
                <a:spcPct val="115000"/>
              </a:lnSpc>
              <a:spcBef>
                <a:spcPts val="1400"/>
              </a:spcBef>
              <a:spcAft>
                <a:spcPts val="0"/>
              </a:spcAft>
              <a:buClr>
                <a:srgbClr val="404040"/>
              </a:buClr>
              <a:buSzPts val="1700"/>
              <a:buFont typeface="Calibri"/>
              <a:buAutoNum type="arabicPeriod"/>
            </a:pPr>
            <a:r>
              <a:rPr b="0" i="0" lang="en-US" sz="1700" u="none" cap="none" strike="noStrike">
                <a:solidFill>
                  <a:srgbClr val="1A1A1A"/>
                </a:solidFill>
                <a:latin typeface="Calibri"/>
                <a:ea typeface="Calibri"/>
                <a:cs typeface="Calibri"/>
                <a:sym typeface="Calibri"/>
              </a:rPr>
              <a:t>In the created Project, press </a:t>
            </a:r>
            <a:r>
              <a:rPr b="1" i="0" lang="en-US" sz="1700" u="none" cap="none" strike="noStrike">
                <a:solidFill>
                  <a:srgbClr val="1A1A1A"/>
                </a:solidFill>
                <a:latin typeface="Calibri"/>
                <a:ea typeface="Calibri"/>
                <a:cs typeface="Calibri"/>
                <a:sym typeface="Calibri"/>
              </a:rPr>
              <a:t>Create Flow</a:t>
            </a:r>
            <a:r>
              <a:rPr b="0" i="0" lang="en-US" sz="1700" u="none" cap="none" strike="noStrike">
                <a:solidFill>
                  <a:srgbClr val="1A1A1A"/>
                </a:solidFill>
                <a:latin typeface="Calibri"/>
                <a:ea typeface="Calibri"/>
                <a:cs typeface="Calibri"/>
                <a:sym typeface="Calibri"/>
              </a:rPr>
              <a:t> to begin &gt; Choose an event: </a:t>
            </a:r>
            <a:r>
              <a:rPr b="1" i="0" lang="en-US" sz="1700" u="none" cap="none" strike="noStrike">
                <a:solidFill>
                  <a:srgbClr val="1A1A1A"/>
                </a:solidFill>
                <a:latin typeface="Calibri"/>
                <a:ea typeface="Calibri"/>
                <a:cs typeface="Calibri"/>
                <a:sym typeface="Calibri"/>
              </a:rPr>
              <a:t>Call Detail Updated </a:t>
            </a:r>
            <a:r>
              <a:rPr b="0" i="0" lang="en-US" sz="1700" u="none" cap="none" strike="noStrike">
                <a:solidFill>
                  <a:srgbClr val="1A1A1A"/>
                </a:solidFill>
                <a:latin typeface="Calibri"/>
                <a:ea typeface="Calibri"/>
                <a:cs typeface="Calibri"/>
                <a:sym typeface="Calibri"/>
              </a:rPr>
              <a:t>&gt; Click + and select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2100"/>
              <a:buFont typeface="Arial"/>
              <a:buNone/>
            </a:pPr>
            <a:r>
              <a:t/>
            </a:r>
            <a:endParaRPr b="0" i="0" sz="2100" u="none" cap="none" strike="noStrike">
              <a:solidFill>
                <a:srgbClr val="808080"/>
              </a:solidFill>
              <a:latin typeface="Calibri"/>
              <a:ea typeface="Calibri"/>
              <a:cs typeface="Calibri"/>
              <a:sym typeface="Calibri"/>
            </a:endParaRPr>
          </a:p>
        </p:txBody>
      </p:sp>
      <p:sp>
        <p:nvSpPr>
          <p:cNvPr id="1410" name="Google Shape;1410;p2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a:t>
            </a:r>
            <a:r>
              <a:rPr lang="en-US"/>
              <a:t> &lt;Create Flow in the Programmable Flow&gt;</a:t>
            </a:r>
            <a:endParaRPr/>
          </a:p>
        </p:txBody>
      </p:sp>
      <p:pic>
        <p:nvPicPr>
          <p:cNvPr id="1411" name="Google Shape;1411;p24"/>
          <p:cNvPicPr preferRelativeResize="0"/>
          <p:nvPr/>
        </p:nvPicPr>
        <p:blipFill rotWithShape="1">
          <a:blip r:embed="rId4">
            <a:alphaModFix/>
          </a:blip>
          <a:srcRect b="0" l="0" r="0" t="0"/>
          <a:stretch/>
        </p:blipFill>
        <p:spPr>
          <a:xfrm>
            <a:off x="8393625" y="4471200"/>
            <a:ext cx="3495526" cy="1055149"/>
          </a:xfrm>
          <a:prstGeom prst="rect">
            <a:avLst/>
          </a:prstGeom>
          <a:noFill/>
          <a:ln cap="flat" cmpd="sng" w="9525">
            <a:solidFill>
              <a:srgbClr val="898989"/>
            </a:solidFill>
            <a:prstDash val="solid"/>
            <a:round/>
            <a:headEnd len="sm" w="sm" type="none"/>
            <a:tailEnd len="sm" w="sm" type="none"/>
          </a:ln>
        </p:spPr>
      </p:pic>
      <p:sp>
        <p:nvSpPr>
          <p:cNvPr id="1412" name="Google Shape;1412;p24"/>
          <p:cNvSpPr/>
          <p:nvPr/>
        </p:nvSpPr>
        <p:spPr>
          <a:xfrm>
            <a:off x="10091425" y="5039625"/>
            <a:ext cx="99900" cy="109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3" name="Google Shape;1413;p24"/>
          <p:cNvPicPr preferRelativeResize="0"/>
          <p:nvPr/>
        </p:nvPicPr>
        <p:blipFill rotWithShape="1">
          <a:blip r:embed="rId5">
            <a:alphaModFix/>
          </a:blip>
          <a:srcRect b="0" l="0" r="0" t="0"/>
          <a:stretch/>
        </p:blipFill>
        <p:spPr>
          <a:xfrm>
            <a:off x="5353050" y="4471200"/>
            <a:ext cx="2797352" cy="2234399"/>
          </a:xfrm>
          <a:prstGeom prst="rect">
            <a:avLst/>
          </a:prstGeom>
          <a:noFill/>
          <a:ln cap="flat" cmpd="sng" w="9525">
            <a:solidFill>
              <a:srgbClr val="898989"/>
            </a:solidFill>
            <a:prstDash val="solid"/>
            <a:round/>
            <a:headEnd len="sm" w="sm" type="none"/>
            <a:tailEnd len="sm" w="sm" type="none"/>
          </a:ln>
        </p:spPr>
      </p:pic>
      <p:cxnSp>
        <p:nvCxnSpPr>
          <p:cNvPr id="1414" name="Google Shape;1414;p24"/>
          <p:cNvCxnSpPr>
            <a:stCxn id="1412" idx="6"/>
            <a:endCxn id="1413" idx="3"/>
          </p:cNvCxnSpPr>
          <p:nvPr/>
        </p:nvCxnSpPr>
        <p:spPr>
          <a:xfrm flipH="1">
            <a:off x="8150425" y="5094375"/>
            <a:ext cx="2040900" cy="494100"/>
          </a:xfrm>
          <a:prstGeom prst="bentConnector3">
            <a:avLst>
              <a:gd fmla="val -11668" name="adj1"/>
            </a:avLst>
          </a:prstGeom>
          <a:noFill/>
          <a:ln cap="flat" cmpd="sng" w="9525">
            <a:solidFill>
              <a:srgbClr val="FF0000"/>
            </a:solidFill>
            <a:prstDash val="solid"/>
            <a:round/>
            <a:headEnd len="sm" w="sm" type="none"/>
            <a:tailEnd len="med" w="med" type="stealth"/>
          </a:ln>
        </p:spPr>
      </p:cxnSp>
      <p:sp>
        <p:nvSpPr>
          <p:cNvPr id="1415" name="Google Shape;1415;p24"/>
          <p:cNvSpPr/>
          <p:nvPr/>
        </p:nvSpPr>
        <p:spPr>
          <a:xfrm>
            <a:off x="5357275" y="4519650"/>
            <a:ext cx="2797500" cy="238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6" name="Google Shape;1416;p24"/>
          <p:cNvPicPr preferRelativeResize="0"/>
          <p:nvPr/>
        </p:nvPicPr>
        <p:blipFill>
          <a:blip r:embed="rId6">
            <a:alphaModFix/>
          </a:blip>
          <a:stretch>
            <a:fillRect/>
          </a:stretch>
        </p:blipFill>
        <p:spPr>
          <a:xfrm>
            <a:off x="5353050" y="900825"/>
            <a:ext cx="6427930" cy="3417976"/>
          </a:xfrm>
          <a:prstGeom prst="rect">
            <a:avLst/>
          </a:prstGeom>
          <a:noFill/>
          <a:ln cap="flat" cmpd="sng" w="9525">
            <a:solidFill>
              <a:schemeClr val="dk2"/>
            </a:solidFill>
            <a:prstDash val="solid"/>
            <a:round/>
            <a:headEnd len="sm" w="sm" type="none"/>
            <a:tailEnd len="sm" w="sm" type="none"/>
          </a:ln>
        </p:spPr>
      </p:pic>
      <p:cxnSp>
        <p:nvCxnSpPr>
          <p:cNvPr id="1417" name="Google Shape;1417;p24"/>
          <p:cNvCxnSpPr/>
          <p:nvPr/>
        </p:nvCxnSpPr>
        <p:spPr>
          <a:xfrm flipH="1" rot="-5400000">
            <a:off x="8979875" y="3462750"/>
            <a:ext cx="1799700" cy="790500"/>
          </a:xfrm>
          <a:prstGeom prst="bentConnector3">
            <a:avLst>
              <a:gd fmla="val 50000" name="adj1"/>
            </a:avLst>
          </a:prstGeom>
          <a:noFill/>
          <a:ln cap="flat" cmpd="sng" w="9525">
            <a:solidFill>
              <a:srgbClr val="FF0000"/>
            </a:solidFill>
            <a:prstDash val="solid"/>
            <a:round/>
            <a:headEnd len="med" w="med" type="none"/>
            <a:tailEnd len="med" w="med" type="triangle"/>
          </a:ln>
        </p:spPr>
      </p:cxnSp>
      <p:cxnSp>
        <p:nvCxnSpPr>
          <p:cNvPr id="1418" name="Google Shape;1418;p24"/>
          <p:cNvCxnSpPr/>
          <p:nvPr/>
        </p:nvCxnSpPr>
        <p:spPr>
          <a:xfrm rot="10800000">
            <a:off x="9327275" y="2958150"/>
            <a:ext cx="157200" cy="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25"/>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1A1A1A"/>
                </a:solidFill>
                <a:latin typeface="Calibri"/>
                <a:ea typeface="Calibri"/>
                <a:cs typeface="Calibri"/>
                <a:sym typeface="Calibri"/>
              </a:rPr>
              <a:t>2. 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6550" lvl="1" marL="9144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Details Updated (Answered)</a:t>
            </a:r>
            <a:endParaRPr b="0" i="0" sz="1700" u="none" cap="none" strike="noStrike">
              <a:solidFill>
                <a:srgbClr val="E32490"/>
              </a:solidFill>
              <a:latin typeface="Calibri"/>
              <a:ea typeface="Calibri"/>
              <a:cs typeface="Calibri"/>
              <a:sym typeface="Calibri"/>
            </a:endParaRPr>
          </a:p>
          <a:p>
            <a:pPr indent="-336550" lvl="1" marL="9144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 Valid (Unanswered/Failed/Busy/Cancel)</a:t>
            </a:r>
            <a:endParaRPr b="0" i="0" sz="1700" u="none" cap="none" strike="noStrike">
              <a:solidFill>
                <a:srgbClr val="E32490"/>
              </a:solidFill>
              <a:latin typeface="Calibri"/>
              <a:ea typeface="Calibri"/>
              <a:cs typeface="Calibri"/>
              <a:sym typeface="Calibri"/>
            </a:endParaRPr>
          </a:p>
          <a:p>
            <a:pPr indent="-336550" lvl="1" marL="9144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 Invalid</a:t>
            </a:r>
            <a:endParaRPr b="0" i="0" sz="17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3A6C8D"/>
              </a:solidFill>
              <a:latin typeface="Calibri"/>
              <a:ea typeface="Calibri"/>
              <a:cs typeface="Calibri"/>
              <a:sym typeface="Calibri"/>
            </a:endParaRPr>
          </a:p>
        </p:txBody>
      </p:sp>
      <p:sp>
        <p:nvSpPr>
          <p:cNvPr id="1425" name="Google Shape;1425;p25"/>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pic>
        <p:nvPicPr>
          <p:cNvPr id="1426" name="Google Shape;1426;p25"/>
          <p:cNvPicPr preferRelativeResize="0"/>
          <p:nvPr/>
        </p:nvPicPr>
        <p:blipFill rotWithShape="1">
          <a:blip r:embed="rId4">
            <a:alphaModFix/>
          </a:blip>
          <a:srcRect b="0" l="0" r="0" t="0"/>
          <a:stretch/>
        </p:blipFill>
        <p:spPr>
          <a:xfrm>
            <a:off x="7614900" y="4616250"/>
            <a:ext cx="2555626" cy="2039274"/>
          </a:xfrm>
          <a:prstGeom prst="rect">
            <a:avLst/>
          </a:prstGeom>
          <a:noFill/>
          <a:ln cap="flat" cmpd="sng" w="9525">
            <a:solidFill>
              <a:srgbClr val="808080"/>
            </a:solidFill>
            <a:prstDash val="solid"/>
            <a:round/>
            <a:headEnd len="sm" w="sm" type="none"/>
            <a:tailEnd len="sm" w="sm" type="none"/>
          </a:ln>
        </p:spPr>
      </p:pic>
      <p:cxnSp>
        <p:nvCxnSpPr>
          <p:cNvPr id="1427" name="Google Shape;1427;p25"/>
          <p:cNvCxnSpPr>
            <a:stCxn id="1428" idx="2"/>
            <a:endCxn id="1426" idx="0"/>
          </p:cNvCxnSpPr>
          <p:nvPr/>
        </p:nvCxnSpPr>
        <p:spPr>
          <a:xfrm flipH="1" rot="-5400000">
            <a:off x="8731463" y="4455000"/>
            <a:ext cx="321900" cy="600"/>
          </a:xfrm>
          <a:prstGeom prst="bentConnector3">
            <a:avLst>
              <a:gd fmla="val 50000" name="adj1"/>
            </a:avLst>
          </a:prstGeom>
          <a:noFill/>
          <a:ln cap="flat" cmpd="sng" w="9525">
            <a:solidFill>
              <a:srgbClr val="FF0000"/>
            </a:solidFill>
            <a:prstDash val="solid"/>
            <a:round/>
            <a:headEnd len="sm" w="sm" type="none"/>
            <a:tailEnd len="med" w="med" type="stealth"/>
          </a:ln>
        </p:spPr>
      </p:cxnSp>
      <p:sp>
        <p:nvSpPr>
          <p:cNvPr id="1429" name="Google Shape;1429;p25"/>
          <p:cNvSpPr txBox="1"/>
          <p:nvPr/>
        </p:nvSpPr>
        <p:spPr>
          <a:xfrm>
            <a:off x="302850" y="806825"/>
            <a:ext cx="455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Step 2. Create flow in the Programmable Flow</a:t>
            </a:r>
            <a:endParaRPr b="1" i="0" sz="1800" u="none" cap="none" strike="noStrike">
              <a:solidFill>
                <a:schemeClr val="dk1"/>
              </a:solidFill>
              <a:latin typeface="Calibri"/>
              <a:ea typeface="Calibri"/>
              <a:cs typeface="Calibri"/>
              <a:sym typeface="Calibri"/>
            </a:endParaRPr>
          </a:p>
        </p:txBody>
      </p:sp>
      <p:pic>
        <p:nvPicPr>
          <p:cNvPr id="1430" name="Google Shape;1430;p25"/>
          <p:cNvPicPr preferRelativeResize="0"/>
          <p:nvPr/>
        </p:nvPicPr>
        <p:blipFill>
          <a:blip r:embed="rId5">
            <a:alphaModFix/>
          </a:blip>
          <a:stretch>
            <a:fillRect/>
          </a:stretch>
        </p:blipFill>
        <p:spPr>
          <a:xfrm>
            <a:off x="4858350" y="1053950"/>
            <a:ext cx="7143526" cy="3240401"/>
          </a:xfrm>
          <a:prstGeom prst="rect">
            <a:avLst/>
          </a:prstGeom>
          <a:noFill/>
          <a:ln cap="flat" cmpd="sng" w="9525">
            <a:solidFill>
              <a:schemeClr val="dk2"/>
            </a:solidFill>
            <a:prstDash val="solid"/>
            <a:round/>
            <a:headEnd len="sm" w="sm" type="none"/>
            <a:tailEnd len="sm" w="sm" type="none"/>
          </a:ln>
        </p:spPr>
      </p:pic>
      <p:sp>
        <p:nvSpPr>
          <p:cNvPr id="1431" name="Google Shape;1431;p25"/>
          <p:cNvSpPr/>
          <p:nvPr/>
        </p:nvSpPr>
        <p:spPr>
          <a:xfrm>
            <a:off x="4876000" y="2602150"/>
            <a:ext cx="243300" cy="25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26"/>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highlight>
                  <a:srgbClr val="FFFFFF"/>
                </a:highlight>
                <a:latin typeface="Calibri"/>
                <a:ea typeface="Calibri"/>
                <a:cs typeface="Calibri"/>
                <a:sym typeface="Calibri"/>
              </a:rPr>
              <a:t>2.</a:t>
            </a:r>
            <a:r>
              <a:rPr b="1" i="0" lang="en-US" sz="1700" u="none" cap="none" strike="noStrike">
                <a:solidFill>
                  <a:schemeClr val="dk1"/>
                </a:solidFill>
                <a:highlight>
                  <a:srgbClr val="FFFFFF"/>
                </a:highlight>
                <a:latin typeface="Calibri"/>
                <a:ea typeface="Calibri"/>
                <a:cs typeface="Calibri"/>
                <a:sym typeface="Calibri"/>
              </a:rPr>
              <a:t>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0200" lvl="0" marL="457200" marR="0" rtl="0" algn="just">
              <a:lnSpc>
                <a:spcPct val="115000"/>
              </a:lnSpc>
              <a:spcBef>
                <a:spcPts val="0"/>
              </a:spcBef>
              <a:spcAft>
                <a:spcPts val="0"/>
              </a:spcAft>
              <a:buClr>
                <a:srgbClr val="E32490"/>
              </a:buClr>
              <a:buSzPts val="1600"/>
              <a:buFont typeface="Calibri"/>
              <a:buAutoNum type="alphaLcPeriod"/>
            </a:pPr>
            <a:r>
              <a:rPr b="0" i="0" lang="en-US" sz="1600" u="none" cap="none" strike="noStrike">
                <a:solidFill>
                  <a:srgbClr val="E32490"/>
                </a:solidFill>
                <a:latin typeface="Calibri"/>
                <a:ea typeface="Calibri"/>
                <a:cs typeface="Calibri"/>
                <a:sym typeface="Calibri"/>
              </a:rPr>
              <a:t>Call Details Updated (Answered)</a:t>
            </a:r>
            <a:endParaRPr b="0" i="0" sz="16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To create custom path in Split Flow action, follow the below steps:</a:t>
            </a:r>
            <a:endParaRPr b="1" i="0" sz="1200" u="none" cap="none" strike="noStrike">
              <a:solidFill>
                <a:schemeClr val="dk1"/>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Calibri"/>
                <a:ea typeface="Calibri"/>
                <a:cs typeface="Calibri"/>
                <a:sym typeface="Calibri"/>
              </a:rPr>
              <a:t>Fill in the Add Action box with the necessary details, such as in Action name, add </a:t>
            </a:r>
            <a:r>
              <a:rPr b="1" i="0" lang="en-US" sz="1200" u="none" cap="none" strike="noStrike">
                <a:solidFill>
                  <a:schemeClr val="dk1"/>
                </a:solidFill>
                <a:latin typeface="Calibri"/>
                <a:ea typeface="Calibri"/>
                <a:cs typeface="Calibri"/>
                <a:sym typeface="Calibri"/>
              </a:rPr>
              <a:t>Sending Call Details Checking </a:t>
            </a:r>
            <a:r>
              <a:rPr b="0" i="0" lang="en-US" sz="1200" u="none" cap="none" strike="noStrike">
                <a:solidFill>
                  <a:schemeClr val="dk1"/>
                </a:solidFill>
                <a:latin typeface="Calibri"/>
                <a:ea typeface="Calibri"/>
                <a:cs typeface="Calibri"/>
                <a:sym typeface="Calibri"/>
              </a:rPr>
              <a:t>&gt; In Path name, add </a:t>
            </a:r>
            <a:r>
              <a:rPr b="1" i="0" lang="en-US" sz="1200" u="none" cap="none" strike="noStrike">
                <a:solidFill>
                  <a:schemeClr val="dk1"/>
                </a:solidFill>
                <a:latin typeface="Calibri"/>
                <a:ea typeface="Calibri"/>
                <a:cs typeface="Calibri"/>
                <a:sym typeface="Calibri"/>
              </a:rPr>
              <a:t>Call Details Valid - Answered</a:t>
            </a:r>
            <a:r>
              <a:rPr b="0" i="0" lang="en-US" sz="1200" u="none" cap="none" strike="noStrike">
                <a:solidFill>
                  <a:schemeClr val="dk1"/>
                </a:solidFill>
                <a:latin typeface="Calibri"/>
                <a:ea typeface="Calibri"/>
                <a:cs typeface="Calibri"/>
                <a:sym typeface="Calibri"/>
              </a:rPr>
              <a:t> &gt; For Control Variable, choose </a:t>
            </a:r>
            <a:r>
              <a:rPr b="1" i="0" lang="en-US" sz="1200" u="none" cap="none" strike="noStrike">
                <a:solidFill>
                  <a:schemeClr val="dk1"/>
                </a:solidFill>
                <a:latin typeface="Calibri"/>
                <a:ea typeface="Calibri"/>
                <a:cs typeface="Calibri"/>
                <a:sym typeface="Calibri"/>
              </a:rPr>
              <a:t>Call Detail Updated: Recording URL</a:t>
            </a:r>
            <a:r>
              <a:rPr b="0" i="0" lang="en-US" sz="1200" u="none" cap="none" strike="noStrike">
                <a:solidFill>
                  <a:schemeClr val="dk1"/>
                </a:solidFill>
                <a:latin typeface="Calibri"/>
                <a:ea typeface="Calibri"/>
                <a:cs typeface="Calibri"/>
                <a:sym typeface="Calibri"/>
              </a:rPr>
              <a:t> &gt; In Operator, select </a:t>
            </a:r>
            <a:r>
              <a:rPr b="1" i="0" lang="en-US" sz="1200" u="none" cap="none" strike="noStrike">
                <a:solidFill>
                  <a:schemeClr val="dk1"/>
                </a:solidFill>
                <a:latin typeface="Calibri"/>
                <a:ea typeface="Calibri"/>
                <a:cs typeface="Calibri"/>
                <a:sym typeface="Calibri"/>
              </a:rPr>
              <a:t>Contains </a:t>
            </a:r>
            <a:r>
              <a:rPr b="0" i="0" lang="en-US" sz="1200" u="none" cap="none" strike="noStrike">
                <a:solidFill>
                  <a:schemeClr val="dk1"/>
                </a:solidFill>
                <a:latin typeface="Calibri"/>
                <a:ea typeface="Calibri"/>
                <a:cs typeface="Calibri"/>
                <a:sym typeface="Calibri"/>
              </a:rPr>
              <a:t>&gt; For Control Variable, add </a:t>
            </a:r>
            <a:r>
              <a:rPr b="1" i="0" lang="en-US" sz="1200" u="none" cap="none" strike="noStrike">
                <a:solidFill>
                  <a:schemeClr val="dk1"/>
                </a:solidFill>
                <a:latin typeface="Calibri"/>
                <a:ea typeface="Calibri"/>
                <a:cs typeface="Calibri"/>
                <a:sym typeface="Calibri"/>
              </a:rPr>
              <a:t>https://</a:t>
            </a:r>
            <a:endParaRPr b="1"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p:txBody>
      </p:sp>
      <p:sp>
        <p:nvSpPr>
          <p:cNvPr id="1438" name="Google Shape;1438;p26"/>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pic>
        <p:nvPicPr>
          <p:cNvPr id="1439" name="Google Shape;1439;p26"/>
          <p:cNvPicPr preferRelativeResize="0"/>
          <p:nvPr/>
        </p:nvPicPr>
        <p:blipFill rotWithShape="1">
          <a:blip r:embed="rId3">
            <a:alphaModFix/>
          </a:blip>
          <a:srcRect b="0" l="0" r="0" t="0"/>
          <a:stretch/>
        </p:blipFill>
        <p:spPr>
          <a:xfrm>
            <a:off x="5353050" y="900825"/>
            <a:ext cx="6686549" cy="4228259"/>
          </a:xfrm>
          <a:prstGeom prst="rect">
            <a:avLst/>
          </a:prstGeom>
          <a:noFill/>
          <a:ln>
            <a:noFill/>
          </a:ln>
        </p:spPr>
      </p:pic>
      <p:sp>
        <p:nvSpPr>
          <p:cNvPr id="1440" name="Google Shape;1440;p26"/>
          <p:cNvSpPr txBox="1"/>
          <p:nvPr/>
        </p:nvSpPr>
        <p:spPr>
          <a:xfrm>
            <a:off x="330150" y="748425"/>
            <a:ext cx="4843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Step 2. Create flow in the Programmable Flow</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27"/>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highlight>
                  <a:srgbClr val="FFFFFF"/>
                </a:highlight>
                <a:latin typeface="Calibri"/>
                <a:ea typeface="Calibri"/>
                <a:cs typeface="Calibri"/>
                <a:sym typeface="Calibri"/>
              </a:rPr>
              <a:t>2.</a:t>
            </a:r>
            <a:r>
              <a:rPr b="1" i="0" lang="en-US" sz="1700" u="none" cap="none" strike="noStrike">
                <a:solidFill>
                  <a:schemeClr val="dk1"/>
                </a:solidFill>
                <a:highlight>
                  <a:srgbClr val="FFFFFF"/>
                </a:highlight>
                <a:latin typeface="Calibri"/>
                <a:ea typeface="Calibri"/>
                <a:cs typeface="Calibri"/>
                <a:sym typeface="Calibri"/>
              </a:rPr>
              <a:t>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0200" lvl="0" marL="457200" marR="0" rtl="0" algn="just">
              <a:lnSpc>
                <a:spcPct val="115000"/>
              </a:lnSpc>
              <a:spcBef>
                <a:spcPts val="0"/>
              </a:spcBef>
              <a:spcAft>
                <a:spcPts val="0"/>
              </a:spcAft>
              <a:buClr>
                <a:srgbClr val="E32490"/>
              </a:buClr>
              <a:buSzPts val="1600"/>
              <a:buFont typeface="Calibri"/>
              <a:buAutoNum type="alphaLcPeriod"/>
            </a:pPr>
            <a:r>
              <a:rPr b="0" i="0" lang="en-US" sz="1600" u="none" cap="none" strike="noStrike">
                <a:solidFill>
                  <a:srgbClr val="E32490"/>
                </a:solidFill>
                <a:latin typeface="Calibri"/>
                <a:ea typeface="Calibri"/>
                <a:cs typeface="Calibri"/>
                <a:sym typeface="Calibri"/>
              </a:rPr>
              <a:t>Call Details Updated (Answered)</a:t>
            </a:r>
            <a:endParaRPr b="0" i="0" sz="16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2.</a:t>
            </a:r>
            <a:r>
              <a:rPr b="0" i="0" lang="en-US" sz="1200" u="none" cap="none" strike="noStrike">
                <a:solidFill>
                  <a:schemeClr val="dk1"/>
                </a:solidFill>
                <a:latin typeface="Calibri"/>
                <a:ea typeface="Calibri"/>
                <a:cs typeface="Calibri"/>
                <a:sym typeface="Calibri"/>
              </a:rPr>
              <a:t> Choose </a:t>
            </a:r>
            <a:r>
              <a:rPr b="1" i="0" lang="en-US" sz="1200" u="none" cap="none" strike="noStrike">
                <a:solidFill>
                  <a:schemeClr val="dk1"/>
                </a:solidFill>
                <a:latin typeface="Calibri"/>
                <a:ea typeface="Calibri"/>
                <a:cs typeface="Calibri"/>
                <a:sym typeface="Calibri"/>
              </a:rPr>
              <a:t>Get from Memory </a:t>
            </a:r>
            <a:r>
              <a:rPr b="0" i="0" lang="en-US" sz="1200" u="none" cap="none" strike="noStrike">
                <a:solidFill>
                  <a:schemeClr val="dk1"/>
                </a:solidFill>
                <a:latin typeface="Calibri"/>
                <a:ea typeface="Calibri"/>
                <a:cs typeface="Calibri"/>
                <a:sym typeface="Calibri"/>
              </a:rPr>
              <a:t>&gt; Enter the data: </a:t>
            </a:r>
            <a:endParaRPr b="0" i="0" sz="1200" u="none" cap="none" strike="noStrike">
              <a:solidFill>
                <a:schemeClr val="dk1"/>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For Action Name, add </a:t>
            </a:r>
            <a:r>
              <a:rPr b="1" i="0" lang="en-US" sz="1200" u="none" cap="none" strike="noStrike">
                <a:solidFill>
                  <a:schemeClr val="dk1"/>
                </a:solidFill>
                <a:latin typeface="Calibri"/>
                <a:ea typeface="Calibri"/>
                <a:cs typeface="Calibri"/>
                <a:sym typeface="Calibri"/>
              </a:rPr>
              <a:t>Get From Memory *default* </a:t>
            </a:r>
            <a:r>
              <a:rPr b="0" i="0" lang="en-US" sz="1200" u="none" cap="none" strike="noStrike">
                <a:solidFill>
                  <a:schemeClr val="dk1"/>
                </a:solidFill>
                <a:latin typeface="Calibri"/>
                <a:ea typeface="Calibri"/>
                <a:cs typeface="Calibri"/>
                <a:sym typeface="Calibri"/>
              </a:rPr>
              <a:t>&gt; Make Key set in flow to </a:t>
            </a:r>
            <a:r>
              <a:rPr b="1" i="0" lang="en-US" sz="1200" u="none" cap="none" strike="noStrike">
                <a:solidFill>
                  <a:schemeClr val="dk1"/>
                </a:solidFill>
                <a:latin typeface="Calibri"/>
                <a:ea typeface="Calibri"/>
                <a:cs typeface="Calibri"/>
                <a:sym typeface="Calibri"/>
              </a:rPr>
              <a:t>New Flow 2 *default*</a:t>
            </a:r>
            <a:r>
              <a:rPr b="0" i="0" lang="en-US" sz="1200" u="none" cap="none" strike="noStrike">
                <a:solidFill>
                  <a:schemeClr val="dk1"/>
                </a:solidFill>
                <a:latin typeface="Calibri"/>
                <a:ea typeface="Calibri"/>
                <a:cs typeface="Calibri"/>
                <a:sym typeface="Calibri"/>
              </a:rPr>
              <a:t> &gt; For Key name, fill in </a:t>
            </a:r>
            <a:r>
              <a:rPr b="1" i="0" lang="en-US" sz="1200" u="none" cap="none" strike="noStrike">
                <a:solidFill>
                  <a:schemeClr val="dk1"/>
                </a:solidFill>
                <a:latin typeface="Calibri"/>
                <a:ea typeface="Calibri"/>
                <a:cs typeface="Calibri"/>
                <a:sym typeface="Calibri"/>
              </a:rPr>
              <a:t>Call Detail Updated : Call Transaction UUID.</a:t>
            </a:r>
            <a:endParaRPr b="1"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p:txBody>
      </p:sp>
      <p:sp>
        <p:nvSpPr>
          <p:cNvPr id="1447" name="Google Shape;1447;p27"/>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pic>
        <p:nvPicPr>
          <p:cNvPr id="1448" name="Google Shape;1448;p27"/>
          <p:cNvPicPr preferRelativeResize="0"/>
          <p:nvPr/>
        </p:nvPicPr>
        <p:blipFill rotWithShape="1">
          <a:blip r:embed="rId3">
            <a:alphaModFix/>
          </a:blip>
          <a:srcRect b="0" l="0" r="0" t="0"/>
          <a:stretch/>
        </p:blipFill>
        <p:spPr>
          <a:xfrm>
            <a:off x="5353050" y="900825"/>
            <a:ext cx="6686549" cy="422825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28"/>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rgbClr val="FFFFFF"/>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6550" lvl="0" marL="4572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Details Updated (Answered)</a:t>
            </a:r>
            <a:endParaRPr b="0" i="0" sz="17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3.</a:t>
            </a:r>
            <a:r>
              <a:rPr b="0" i="0" lang="en-US" sz="1200" u="none" cap="none" strike="noStrike">
                <a:solidFill>
                  <a:schemeClr val="dk1"/>
                </a:solidFill>
                <a:latin typeface="Calibri"/>
                <a:ea typeface="Calibri"/>
                <a:cs typeface="Calibri"/>
                <a:sym typeface="Calibri"/>
              </a:rPr>
              <a:t> Choose </a:t>
            </a:r>
            <a:r>
              <a:rPr b="1" i="0" lang="en-US" sz="1200" u="none" cap="none" strike="noStrike">
                <a:solidFill>
                  <a:schemeClr val="dk1"/>
                </a:solidFill>
                <a:latin typeface="Calibri"/>
                <a:ea typeface="Calibri"/>
                <a:cs typeface="Calibri"/>
                <a:sym typeface="Calibri"/>
              </a:rPr>
              <a:t>Split Flow:</a:t>
            </a:r>
            <a:endParaRPr b="1"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lphaLcPeriod"/>
            </a:pPr>
            <a:r>
              <a:rPr b="1" i="0" lang="en-US" sz="1200" u="sng" cap="none" strike="noStrike">
                <a:solidFill>
                  <a:schemeClr val="dk1"/>
                </a:solidFill>
                <a:latin typeface="Calibri"/>
                <a:ea typeface="Calibri"/>
                <a:cs typeface="Calibri"/>
                <a:sym typeface="Calibri"/>
              </a:rPr>
              <a:t>TXN UUID Available:</a:t>
            </a:r>
            <a:endParaRPr b="1" i="0" sz="1200" u="sng"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Choose </a:t>
            </a:r>
            <a:r>
              <a:rPr b="1" i="0" lang="en-US" sz="1200" u="none" cap="none" strike="noStrike">
                <a:solidFill>
                  <a:schemeClr val="dk1"/>
                </a:solidFill>
                <a:latin typeface="Calibri"/>
                <a:ea typeface="Calibri"/>
                <a:cs typeface="Calibri"/>
                <a:sym typeface="Calibri"/>
              </a:rPr>
              <a:t>Split Flow </a:t>
            </a:r>
            <a:r>
              <a:rPr b="0" i="0" lang="en-US" sz="1200" u="none" cap="none" strike="noStrike">
                <a:solidFill>
                  <a:schemeClr val="dk1"/>
                </a:solidFill>
                <a:latin typeface="Calibri"/>
                <a:ea typeface="Calibri"/>
                <a:cs typeface="Calibri"/>
                <a:sym typeface="Calibri"/>
              </a:rPr>
              <a:t>&gt; Rename Action name to </a:t>
            </a:r>
            <a:r>
              <a:rPr b="1" i="0" lang="en-US" sz="1200" u="none" cap="none" strike="noStrike">
                <a:solidFill>
                  <a:schemeClr val="dk1"/>
                </a:solidFill>
                <a:latin typeface="Calibri"/>
                <a:ea typeface="Calibri"/>
                <a:cs typeface="Calibri"/>
                <a:sym typeface="Calibri"/>
              </a:rPr>
              <a:t>Validate TXN UUID</a:t>
            </a:r>
            <a:r>
              <a:rPr b="0" i="0" lang="en-US" sz="1200" u="none" cap="none" strike="noStrike">
                <a:solidFill>
                  <a:schemeClr val="dk1"/>
                </a:solidFill>
                <a:latin typeface="Calibri"/>
                <a:ea typeface="Calibri"/>
                <a:cs typeface="Calibri"/>
                <a:sym typeface="Calibri"/>
              </a:rPr>
              <a:t> &gt; Rename path to </a:t>
            </a:r>
            <a:r>
              <a:rPr b="1" i="0" lang="en-US" sz="1200" u="none" cap="none" strike="noStrike">
                <a:solidFill>
                  <a:schemeClr val="dk1"/>
                </a:solidFill>
                <a:latin typeface="Calibri"/>
                <a:ea typeface="Calibri"/>
                <a:cs typeface="Calibri"/>
                <a:sym typeface="Calibri"/>
              </a:rPr>
              <a:t>TXN UUID Available</a:t>
            </a: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rgbClr val="888888"/>
              </a:buClr>
              <a:buSzPts val="1200"/>
              <a:buFont typeface="Calibri"/>
              <a:buChar char="●"/>
            </a:pPr>
            <a:r>
              <a:rPr b="0" i="0" lang="en-US" sz="1200" u="none" cap="none" strike="noStrike">
                <a:solidFill>
                  <a:srgbClr val="888888"/>
                </a:solidFill>
                <a:latin typeface="Calibri"/>
                <a:ea typeface="Calibri"/>
                <a:cs typeface="Calibri"/>
                <a:sym typeface="Calibri"/>
              </a:rPr>
              <a:t>For Control Variable, select </a:t>
            </a:r>
            <a:r>
              <a:rPr b="1" i="0" lang="en-US" sz="1200" u="none" cap="none" strike="noStrike">
                <a:solidFill>
                  <a:srgbClr val="888888"/>
                </a:solidFill>
                <a:latin typeface="Calibri"/>
                <a:ea typeface="Calibri"/>
                <a:cs typeface="Calibri"/>
                <a:sym typeface="Calibri"/>
              </a:rPr>
              <a:t>Get from Memory: Value</a:t>
            </a:r>
            <a:r>
              <a:rPr b="0" i="0" lang="en-US" sz="1200" u="none" cap="none" strike="noStrike">
                <a:solidFill>
                  <a:srgbClr val="888888"/>
                </a:solidFill>
                <a:latin typeface="Calibri"/>
                <a:ea typeface="Calibri"/>
                <a:cs typeface="Calibri"/>
                <a:sym typeface="Calibri"/>
              </a:rPr>
              <a:t> &gt; For Operator, select </a:t>
            </a:r>
            <a:r>
              <a:rPr b="1" i="0" lang="en-US" sz="1200" u="none" cap="none" strike="noStrike">
                <a:solidFill>
                  <a:srgbClr val="888888"/>
                </a:solidFill>
                <a:latin typeface="Calibri"/>
                <a:ea typeface="Calibri"/>
                <a:cs typeface="Calibri"/>
                <a:sym typeface="Calibri"/>
              </a:rPr>
              <a:t>Contains </a:t>
            </a:r>
            <a:r>
              <a:rPr b="0" i="0" lang="en-US" sz="1200" u="none" cap="none" strike="noStrike">
                <a:solidFill>
                  <a:srgbClr val="888888"/>
                </a:solidFill>
                <a:latin typeface="Calibri"/>
                <a:ea typeface="Calibri"/>
                <a:cs typeface="Calibri"/>
                <a:sym typeface="Calibri"/>
              </a:rPr>
              <a:t>&gt; For Control Variable, add in </a:t>
            </a:r>
            <a:r>
              <a:rPr b="1" i="0" lang="en-US" sz="1200" u="none" cap="none" strike="noStrike">
                <a:solidFill>
                  <a:srgbClr val="888888"/>
                </a:solidFill>
                <a:latin typeface="Calibri"/>
                <a:ea typeface="Calibri"/>
                <a:cs typeface="Calibri"/>
                <a:sym typeface="Calibri"/>
              </a:rPr>
              <a:t>False</a:t>
            </a:r>
            <a:r>
              <a:rPr b="0" i="0" lang="en-US" sz="1200" u="none" cap="none" strike="noStrike">
                <a:solidFill>
                  <a:srgbClr val="888888"/>
                </a:solidFill>
                <a:latin typeface="Calibri"/>
                <a:ea typeface="Calibri"/>
                <a:cs typeface="Calibri"/>
                <a:sym typeface="Calibri"/>
              </a:rPr>
              <a:t> &gt; Press</a:t>
            </a:r>
            <a:r>
              <a:rPr b="1" i="0" lang="en-US" sz="1200" u="none" cap="none" strike="noStrike">
                <a:solidFill>
                  <a:srgbClr val="888888"/>
                </a:solidFill>
                <a:latin typeface="Calibri"/>
                <a:ea typeface="Calibri"/>
                <a:cs typeface="Calibri"/>
                <a:sym typeface="Calibri"/>
              </a:rPr>
              <a:t> Add</a:t>
            </a:r>
            <a:r>
              <a:rPr b="0" i="0" lang="en-US" sz="1200" u="none" cap="none" strike="noStrike">
                <a:solidFill>
                  <a:srgbClr val="888888"/>
                </a:solidFill>
                <a:latin typeface="Calibri"/>
                <a:ea typeface="Calibri"/>
                <a:cs typeface="Calibri"/>
                <a:sym typeface="Calibri"/>
              </a:rPr>
              <a:t> </a:t>
            </a:r>
            <a:endParaRPr b="0" i="0" sz="1200" u="none" cap="none" strike="noStrike">
              <a:solidFill>
                <a:srgbClr val="888888"/>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sp>
        <p:nvSpPr>
          <p:cNvPr id="1455" name="Google Shape;1455;p28"/>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sp>
        <p:nvSpPr>
          <p:cNvPr id="1456" name="Google Shape;1456;p28"/>
          <p:cNvSpPr txBox="1"/>
          <p:nvPr/>
        </p:nvSpPr>
        <p:spPr>
          <a:xfrm>
            <a:off x="302850" y="748425"/>
            <a:ext cx="4897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pic>
        <p:nvPicPr>
          <p:cNvPr id="1457" name="Google Shape;1457;p28"/>
          <p:cNvPicPr preferRelativeResize="0"/>
          <p:nvPr/>
        </p:nvPicPr>
        <p:blipFill rotWithShape="1">
          <a:blip r:embed="rId3">
            <a:alphaModFix/>
          </a:blip>
          <a:srcRect b="0" l="0" r="0" t="0"/>
          <a:stretch/>
        </p:blipFill>
        <p:spPr>
          <a:xfrm>
            <a:off x="5461275" y="1333750"/>
            <a:ext cx="6096000" cy="384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2"/>
          <p:cNvSpPr txBox="1"/>
          <p:nvPr/>
        </p:nvSpPr>
        <p:spPr>
          <a:xfrm>
            <a:off x="6795400" y="3189263"/>
            <a:ext cx="4214700" cy="355200"/>
          </a:xfrm>
          <a:prstGeom prst="rect">
            <a:avLst/>
          </a:prstGeom>
          <a:noFill/>
          <a:ln>
            <a:noFill/>
          </a:ln>
        </p:spPr>
        <p:txBody>
          <a:bodyPr anchorCtr="0" anchor="t" bIns="0" lIns="0" spcFirstLastPara="1" rIns="0" wrap="square" tIns="16500">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FFFFFF"/>
              </a:solidFill>
              <a:latin typeface="Calibri"/>
              <a:ea typeface="Calibri"/>
              <a:cs typeface="Calibri"/>
              <a:sym typeface="Calibri"/>
            </a:endParaRPr>
          </a:p>
        </p:txBody>
      </p:sp>
      <p:sp>
        <p:nvSpPr>
          <p:cNvPr id="1156" name="Google Shape;1156;p2"/>
          <p:cNvSpPr txBox="1"/>
          <p:nvPr/>
        </p:nvSpPr>
        <p:spPr>
          <a:xfrm>
            <a:off x="6777615" y="3991838"/>
            <a:ext cx="3741300" cy="355200"/>
          </a:xfrm>
          <a:prstGeom prst="rect">
            <a:avLst/>
          </a:prstGeom>
          <a:noFill/>
          <a:ln>
            <a:noFill/>
          </a:ln>
        </p:spPr>
        <p:txBody>
          <a:bodyPr anchorCtr="0" anchor="t" bIns="0" lIns="0" spcFirstLastPara="1" rIns="0" wrap="square" tIns="16500">
            <a:spAutoFit/>
          </a:bodyPr>
          <a:lstStyle/>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FFFFFF"/>
              </a:solidFill>
              <a:latin typeface="Calibri"/>
              <a:ea typeface="Calibri"/>
              <a:cs typeface="Calibri"/>
              <a:sym typeface="Calibri"/>
            </a:endParaRPr>
          </a:p>
        </p:txBody>
      </p:sp>
      <p:sp>
        <p:nvSpPr>
          <p:cNvPr id="1157" name="Google Shape;1157;p2"/>
          <p:cNvSpPr txBox="1"/>
          <p:nvPr/>
        </p:nvSpPr>
        <p:spPr>
          <a:xfrm>
            <a:off x="6858000" y="1547375"/>
            <a:ext cx="4530600" cy="22164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50000"/>
              </a:lnSpc>
              <a:spcBef>
                <a:spcPts val="0"/>
              </a:spcBef>
              <a:spcAft>
                <a:spcPts val="0"/>
              </a:spcAft>
              <a:buClr>
                <a:schemeClr val="lt1"/>
              </a:buClr>
              <a:buSzPts val="2400"/>
              <a:buFont typeface="Calibri"/>
              <a:buChar char="●"/>
            </a:pPr>
            <a:r>
              <a:rPr b="1" i="0" lang="en-US" sz="2400" u="none" cap="none" strike="noStrike">
                <a:solidFill>
                  <a:schemeClr val="lt1"/>
                </a:solidFill>
                <a:latin typeface="Calibri"/>
                <a:ea typeface="Calibri"/>
                <a:cs typeface="Calibri"/>
                <a:sym typeface="Calibri"/>
              </a:rPr>
              <a:t>Introduction</a:t>
            </a:r>
            <a:endParaRPr b="1" i="0" sz="2400" u="none" cap="none" strike="noStrike">
              <a:solidFill>
                <a:schemeClr val="lt1"/>
              </a:solidFill>
              <a:latin typeface="Calibri"/>
              <a:ea typeface="Calibri"/>
              <a:cs typeface="Calibri"/>
              <a:sym typeface="Calibri"/>
            </a:endParaRPr>
          </a:p>
          <a:p>
            <a:pPr indent="-381000" lvl="1" marL="914400" marR="0" rtl="0" algn="l">
              <a:lnSpc>
                <a:spcPct val="150000"/>
              </a:lnSpc>
              <a:spcBef>
                <a:spcPts val="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Overview</a:t>
            </a:r>
            <a:endParaRPr b="0" i="0" sz="2400" u="none" cap="none" strike="noStrike">
              <a:solidFill>
                <a:schemeClr val="lt1"/>
              </a:solidFill>
              <a:latin typeface="Calibri"/>
              <a:ea typeface="Calibri"/>
              <a:cs typeface="Calibri"/>
              <a:sym typeface="Calibri"/>
            </a:endParaRPr>
          </a:p>
          <a:p>
            <a:pPr indent="-381000" lvl="1" marL="914400" marR="0" rtl="0" algn="l">
              <a:lnSpc>
                <a:spcPct val="150000"/>
              </a:lnSpc>
              <a:spcBef>
                <a:spcPts val="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Prerequisite</a:t>
            </a:r>
            <a:endParaRPr b="0" i="0" sz="2400" u="none" cap="none" strike="noStrike">
              <a:solidFill>
                <a:schemeClr val="lt1"/>
              </a:solidFill>
              <a:latin typeface="Calibri"/>
              <a:ea typeface="Calibri"/>
              <a:cs typeface="Calibri"/>
              <a:sym typeface="Calibri"/>
            </a:endParaRPr>
          </a:p>
          <a:p>
            <a:pPr indent="-381000" lvl="0" marL="457200" marR="0" rtl="0" algn="l">
              <a:lnSpc>
                <a:spcPct val="150000"/>
              </a:lnSpc>
              <a:spcBef>
                <a:spcPts val="0"/>
              </a:spcBef>
              <a:spcAft>
                <a:spcPts val="0"/>
              </a:spcAft>
              <a:buClr>
                <a:schemeClr val="lt1"/>
              </a:buClr>
              <a:buSzPts val="2400"/>
              <a:buFont typeface="Calibri"/>
              <a:buChar char="●"/>
            </a:pPr>
            <a:r>
              <a:rPr b="1" i="0" lang="en-US" sz="2400" u="none" cap="none" strike="noStrike">
                <a:solidFill>
                  <a:schemeClr val="lt1"/>
                </a:solidFill>
                <a:latin typeface="Calibri"/>
                <a:ea typeface="Calibri"/>
                <a:cs typeface="Calibri"/>
                <a:sym typeface="Calibri"/>
              </a:rPr>
              <a:t>Setup Guide</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29"/>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rgbClr val="FFFFFF"/>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6550" lvl="0" marL="4572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Details Updated (Answered)</a:t>
            </a:r>
            <a:endParaRPr b="0" i="0" sz="17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3.</a:t>
            </a:r>
            <a:r>
              <a:rPr b="0" i="0" lang="en-US" sz="1200" u="none" cap="none" strike="noStrike">
                <a:solidFill>
                  <a:schemeClr val="dk1"/>
                </a:solidFill>
                <a:latin typeface="Calibri"/>
                <a:ea typeface="Calibri"/>
                <a:cs typeface="Calibri"/>
                <a:sym typeface="Calibri"/>
              </a:rPr>
              <a:t> Choose </a:t>
            </a:r>
            <a:r>
              <a:rPr b="1" i="0" lang="en-US" sz="1200" u="none" cap="none" strike="noStrike">
                <a:solidFill>
                  <a:schemeClr val="dk1"/>
                </a:solidFill>
                <a:latin typeface="Calibri"/>
                <a:ea typeface="Calibri"/>
                <a:cs typeface="Calibri"/>
                <a:sym typeface="Calibri"/>
              </a:rPr>
              <a:t>Split Flow:</a:t>
            </a:r>
            <a:endParaRPr b="1"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lphaLcPeriod"/>
            </a:pPr>
            <a:r>
              <a:rPr b="1" i="0" lang="en-US" sz="1200" u="sng" cap="none" strike="noStrike">
                <a:solidFill>
                  <a:schemeClr val="dk1"/>
                </a:solidFill>
                <a:latin typeface="Calibri"/>
                <a:ea typeface="Calibri"/>
                <a:cs typeface="Calibri"/>
                <a:sym typeface="Calibri"/>
              </a:rPr>
              <a:t>TXN UUID Available:</a:t>
            </a:r>
            <a:endParaRPr b="1" i="0" sz="1200" u="sng"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Choose </a:t>
            </a:r>
            <a:r>
              <a:rPr b="1" i="0" lang="en-US" sz="1200" u="none" cap="none" strike="noStrike">
                <a:solidFill>
                  <a:schemeClr val="dk1"/>
                </a:solidFill>
                <a:latin typeface="Calibri"/>
                <a:ea typeface="Calibri"/>
                <a:cs typeface="Calibri"/>
                <a:sym typeface="Calibri"/>
              </a:rPr>
              <a:t>Split Flow </a:t>
            </a:r>
            <a:r>
              <a:rPr b="0" i="0" lang="en-US" sz="1200" u="none" cap="none" strike="noStrike">
                <a:solidFill>
                  <a:schemeClr val="dk1"/>
                </a:solidFill>
                <a:latin typeface="Calibri"/>
                <a:ea typeface="Calibri"/>
                <a:cs typeface="Calibri"/>
                <a:sym typeface="Calibri"/>
              </a:rPr>
              <a:t>&gt; Rename Action name to </a:t>
            </a:r>
            <a:r>
              <a:rPr b="1" i="0" lang="en-US" sz="1200" u="none" cap="none" strike="noStrike">
                <a:solidFill>
                  <a:schemeClr val="dk1"/>
                </a:solidFill>
                <a:latin typeface="Calibri"/>
                <a:ea typeface="Calibri"/>
                <a:cs typeface="Calibri"/>
                <a:sym typeface="Calibri"/>
              </a:rPr>
              <a:t>Validate TXN UUID</a:t>
            </a:r>
            <a:r>
              <a:rPr b="0" i="0" lang="en-US" sz="1200" u="none" cap="none" strike="noStrike">
                <a:solidFill>
                  <a:schemeClr val="dk1"/>
                </a:solidFill>
                <a:latin typeface="Calibri"/>
                <a:ea typeface="Calibri"/>
                <a:cs typeface="Calibri"/>
                <a:sym typeface="Calibri"/>
              </a:rPr>
              <a:t> &gt; Rename path to </a:t>
            </a:r>
            <a:r>
              <a:rPr b="1" i="0" lang="en-US" sz="1200" u="none" cap="none" strike="noStrike">
                <a:solidFill>
                  <a:schemeClr val="dk1"/>
                </a:solidFill>
                <a:latin typeface="Calibri"/>
                <a:ea typeface="Calibri"/>
                <a:cs typeface="Calibri"/>
                <a:sym typeface="Calibri"/>
              </a:rPr>
              <a:t>TXN UUID Available</a:t>
            </a: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For Control Variable, select </a:t>
            </a:r>
            <a:r>
              <a:rPr b="1" i="0" lang="en-US" sz="1200" u="none" cap="none" strike="noStrike">
                <a:solidFill>
                  <a:schemeClr val="dk1"/>
                </a:solidFill>
                <a:latin typeface="Calibri"/>
                <a:ea typeface="Calibri"/>
                <a:cs typeface="Calibri"/>
                <a:sym typeface="Calibri"/>
              </a:rPr>
              <a:t>Get from Memory: Value</a:t>
            </a:r>
            <a:r>
              <a:rPr b="0" i="0" lang="en-US" sz="1200" u="none" cap="none" strike="noStrike">
                <a:solidFill>
                  <a:schemeClr val="dk1"/>
                </a:solidFill>
                <a:latin typeface="Calibri"/>
                <a:ea typeface="Calibri"/>
                <a:cs typeface="Calibri"/>
                <a:sym typeface="Calibri"/>
              </a:rPr>
              <a:t> &gt; For Operator, select </a:t>
            </a:r>
            <a:r>
              <a:rPr b="1" i="0" lang="en-US" sz="1200" u="none" cap="none" strike="noStrike">
                <a:solidFill>
                  <a:schemeClr val="dk1"/>
                </a:solidFill>
                <a:latin typeface="Calibri"/>
                <a:ea typeface="Calibri"/>
                <a:cs typeface="Calibri"/>
                <a:sym typeface="Calibri"/>
              </a:rPr>
              <a:t>Contains </a:t>
            </a:r>
            <a:r>
              <a:rPr b="0" i="0" lang="en-US" sz="1200" u="none" cap="none" strike="noStrike">
                <a:solidFill>
                  <a:schemeClr val="dk1"/>
                </a:solidFill>
                <a:latin typeface="Calibri"/>
                <a:ea typeface="Calibri"/>
                <a:cs typeface="Calibri"/>
                <a:sym typeface="Calibri"/>
              </a:rPr>
              <a:t>&gt; For Control Variable, add in </a:t>
            </a:r>
            <a:r>
              <a:rPr b="1" i="0" lang="en-US" sz="1200" u="none" cap="none" strike="noStrike">
                <a:solidFill>
                  <a:schemeClr val="dk1"/>
                </a:solidFill>
                <a:latin typeface="Calibri"/>
                <a:ea typeface="Calibri"/>
                <a:cs typeface="Calibri"/>
                <a:sym typeface="Calibri"/>
              </a:rPr>
              <a:t>False</a:t>
            </a:r>
            <a:r>
              <a:rPr b="0" i="0" lang="en-US" sz="1200" u="none" cap="none" strike="noStrike">
                <a:solidFill>
                  <a:schemeClr val="dk1"/>
                </a:solidFill>
                <a:latin typeface="Calibri"/>
                <a:ea typeface="Calibri"/>
                <a:cs typeface="Calibri"/>
                <a:sym typeface="Calibri"/>
              </a:rPr>
              <a:t> &gt; Press</a:t>
            </a:r>
            <a:r>
              <a:rPr b="1" i="0" lang="en-US" sz="1200" u="none" cap="none" strike="noStrike">
                <a:solidFill>
                  <a:schemeClr val="dk1"/>
                </a:solidFill>
                <a:latin typeface="Calibri"/>
                <a:ea typeface="Calibri"/>
                <a:cs typeface="Calibri"/>
                <a:sym typeface="Calibri"/>
              </a:rPr>
              <a:t> Add</a:t>
            </a: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sp>
        <p:nvSpPr>
          <p:cNvPr id="1464" name="Google Shape;1464;p29"/>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sp>
        <p:nvSpPr>
          <p:cNvPr id="1465" name="Google Shape;1465;p29"/>
          <p:cNvSpPr txBox="1"/>
          <p:nvPr/>
        </p:nvSpPr>
        <p:spPr>
          <a:xfrm>
            <a:off x="302850" y="748425"/>
            <a:ext cx="4897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pic>
        <p:nvPicPr>
          <p:cNvPr id="1466" name="Google Shape;1466;p29"/>
          <p:cNvPicPr preferRelativeResize="0"/>
          <p:nvPr/>
        </p:nvPicPr>
        <p:blipFill rotWithShape="1">
          <a:blip r:embed="rId3">
            <a:alphaModFix/>
          </a:blip>
          <a:srcRect b="0" l="0" r="0" t="0"/>
          <a:stretch/>
        </p:blipFill>
        <p:spPr>
          <a:xfrm>
            <a:off x="5353050" y="900825"/>
            <a:ext cx="6096000" cy="3848100"/>
          </a:xfrm>
          <a:prstGeom prst="rect">
            <a:avLst/>
          </a:prstGeom>
          <a:noFill/>
          <a:ln cap="flat" cmpd="sng" w="9525">
            <a:solidFill>
              <a:srgbClr val="888888"/>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30"/>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rgbClr val="FFFFFF"/>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6550" lvl="0" marL="9144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Details Updated (Answered)</a:t>
            </a:r>
            <a:endParaRPr b="0" i="0" sz="17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3. </a:t>
            </a:r>
            <a:r>
              <a:rPr b="0" i="0" lang="en-US" sz="1200" u="none" cap="none" strike="noStrike">
                <a:solidFill>
                  <a:schemeClr val="dk1"/>
                </a:solidFill>
                <a:latin typeface="Calibri"/>
                <a:ea typeface="Calibri"/>
                <a:cs typeface="Calibri"/>
                <a:sym typeface="Calibri"/>
              </a:rPr>
              <a:t>Choose </a:t>
            </a:r>
            <a:r>
              <a:rPr b="1" i="0" lang="en-US" sz="1200" u="none" cap="none" strike="noStrike">
                <a:solidFill>
                  <a:schemeClr val="dk1"/>
                </a:solidFill>
                <a:latin typeface="Calibri"/>
                <a:ea typeface="Calibri"/>
                <a:cs typeface="Calibri"/>
                <a:sym typeface="Calibri"/>
              </a:rPr>
              <a:t>Split Flow:</a:t>
            </a:r>
            <a:endParaRPr b="1" i="0" sz="1200" u="none" cap="none" strike="noStrike">
              <a:solidFill>
                <a:schemeClr val="dk1"/>
              </a:solidFill>
              <a:latin typeface="Calibri"/>
              <a:ea typeface="Calibri"/>
              <a:cs typeface="Calibri"/>
              <a:sym typeface="Calibri"/>
            </a:endParaRPr>
          </a:p>
          <a:p>
            <a:pPr indent="-304800" lvl="0" marL="342900" marR="0" rtl="0" algn="l">
              <a:lnSpc>
                <a:spcPct val="115000"/>
              </a:lnSpc>
              <a:spcBef>
                <a:spcPts val="0"/>
              </a:spcBef>
              <a:spcAft>
                <a:spcPts val="0"/>
              </a:spcAft>
              <a:buClr>
                <a:schemeClr val="dk1"/>
              </a:buClr>
              <a:buSzPts val="1200"/>
              <a:buFont typeface="Calibri"/>
              <a:buAutoNum type="alphaLcPeriod"/>
            </a:pPr>
            <a:r>
              <a:rPr b="1" i="0" lang="en-US" sz="1200" u="sng" cap="none" strike="noStrike">
                <a:solidFill>
                  <a:schemeClr val="dk1"/>
                </a:solidFill>
                <a:latin typeface="Calibri"/>
                <a:ea typeface="Calibri"/>
                <a:cs typeface="Calibri"/>
                <a:sym typeface="Calibri"/>
              </a:rPr>
              <a:t>TXN UUID Not Available</a:t>
            </a:r>
            <a:endParaRPr b="1" i="0" sz="1200" u="sng"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Choose </a:t>
            </a:r>
            <a:r>
              <a:rPr b="1" i="0" lang="en-US" sz="1200" u="none" cap="none" strike="noStrike">
                <a:solidFill>
                  <a:schemeClr val="dk1"/>
                </a:solidFill>
                <a:latin typeface="Calibri"/>
                <a:ea typeface="Calibri"/>
                <a:cs typeface="Calibri"/>
                <a:sym typeface="Calibri"/>
              </a:rPr>
              <a:t>Custom Action </a:t>
            </a:r>
            <a:r>
              <a:rPr b="0" i="0" lang="en-US" sz="1200" u="none" cap="none" strike="noStrike">
                <a:solidFill>
                  <a:schemeClr val="dk1"/>
                </a:solidFill>
                <a:latin typeface="Calibri"/>
                <a:ea typeface="Calibri"/>
                <a:cs typeface="Calibri"/>
                <a:sym typeface="Calibri"/>
              </a:rPr>
              <a:t>&gt; Rename it to </a:t>
            </a:r>
            <a:r>
              <a:rPr b="1" i="0" lang="en-US" sz="1200" u="none" cap="none" strike="noStrike">
                <a:solidFill>
                  <a:schemeClr val="dk1"/>
                </a:solidFill>
                <a:latin typeface="Calibri"/>
                <a:ea typeface="Calibri"/>
                <a:cs typeface="Calibri"/>
                <a:sym typeface="Calibri"/>
              </a:rPr>
              <a:t>Sending Call Details </a:t>
            </a:r>
            <a:r>
              <a:rPr b="0" i="0" lang="en-US" sz="1200" u="none" cap="none" strike="noStrike">
                <a:solidFill>
                  <a:schemeClr val="dk1"/>
                </a:solidFill>
                <a:latin typeface="Calibri"/>
                <a:ea typeface="Calibri"/>
                <a:cs typeface="Calibri"/>
                <a:sym typeface="Calibri"/>
              </a:rPr>
              <a:t>&gt; Choose Method as </a:t>
            </a:r>
            <a:r>
              <a:rPr b="1" i="0" lang="en-US" sz="1200" u="none" cap="none" strike="noStrike">
                <a:solidFill>
                  <a:schemeClr val="dk1"/>
                </a:solidFill>
                <a:latin typeface="Calibri"/>
                <a:ea typeface="Calibri"/>
                <a:cs typeface="Calibri"/>
                <a:sym typeface="Calibri"/>
              </a:rPr>
              <a:t>Post </a:t>
            </a:r>
            <a:endParaRPr b="1"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Fill in the URL: </a:t>
            </a:r>
            <a:r>
              <a:rPr b="0" i="0" lang="en-US" sz="900" u="sng" cap="none" strike="noStrike">
                <a:solidFill>
                  <a:schemeClr val="accent1"/>
                </a:solidFill>
                <a:latin typeface="Calibri"/>
                <a:ea typeface="Calibri"/>
                <a:cs typeface="Calibri"/>
                <a:sym typeface="Calibri"/>
                <a:hlinkClick r:id="rId3">
                  <a:extLst>
                    <a:ext uri="{A12FA001-AC4F-418D-AE19-62706E023703}">
                      <ahyp:hlinkClr val="tx"/>
                    </a:ext>
                  </a:extLst>
                </a:hlinkClick>
              </a:rPr>
              <a:t>https://openapi.extensionapps.com/prod/api/v1/service-report/callback/call-detail?secret=afe7cb8a00154d85be106bade79b799b</a:t>
            </a:r>
            <a:endParaRPr b="0" i="0" sz="900" u="none" cap="none" strike="noStrike">
              <a:solidFill>
                <a:schemeClr val="accent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Fill in Body:</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"type":﻿1. Call Detail Updated: Call Type﻿,</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"status":﻿1. Call Detail Updated: Status﻿,</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"txnUuid":﻿1. Call Detail Updated: Call Transaction UUID﻿,</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"endTime":﻿1. Call Detail Updated: End Time﻿,</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"startTime":﻿1. Call Detail Updated: Start Time﻿,</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"answeredTime":﻿1. Call Detail Updated: Answer Time﻿,</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"recordingUrl":﻿1. Call Detail Updated: Recording URL﻿,</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"recordingExpected":﻿1. Call Detail Updated: Recording Expected﻿,</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"toKey":﻿1. Call Detail Updated: To Key﻿,</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"toLabel":﻿1. Call Detail Updated: To Label﻿,</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"fromKey":﻿1. Call Detail Updated: From Key﻿,</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"fromLabel":﻿1. Call Detail Updated: From Label﻿,</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"toNumber":﻿1. Call Detail Updated: To Number﻿,</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"fromNumber":﻿1. Call Detail Updated: From Number﻿,</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"orgUuid":1. Call Detail Updated: Organization UUID﻿,</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"durationInSeconds":﻿1. Call Detail Updated: Duration in Seconds﻿,</a:t>
            </a:r>
            <a:endParaRPr b="0" i="1" sz="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US" sz="900" u="none" cap="none" strike="noStrike">
                <a:solidFill>
                  <a:schemeClr val="dk1"/>
                </a:solidFill>
                <a:latin typeface="Calibri"/>
                <a:ea typeface="Calibri"/>
                <a:cs typeface="Calibri"/>
                <a:sym typeface="Calibri"/>
              </a:rPr>
              <a:t>"durationInMinutes":﻿1. Call Detail Updated: Duration in Minutes﻿</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Add sample response content as </a:t>
            </a:r>
            <a:r>
              <a:rPr b="1" i="0" lang="en-US" sz="1200" u="none" cap="none" strike="noStrike">
                <a:solidFill>
                  <a:schemeClr val="dk1"/>
                </a:solidFill>
                <a:latin typeface="Calibri"/>
                <a:ea typeface="Calibri"/>
                <a:cs typeface="Calibri"/>
                <a:sym typeface="Calibri"/>
              </a:rPr>
              <a:t>{"success" : true} </a:t>
            </a:r>
            <a:r>
              <a:rPr b="0" i="0" lang="en-US" sz="1200" u="none" cap="none" strike="noStrike">
                <a:solidFill>
                  <a:schemeClr val="dk1"/>
                </a:solidFill>
                <a:latin typeface="Calibri"/>
                <a:ea typeface="Calibri"/>
                <a:cs typeface="Calibri"/>
                <a:sym typeface="Calibri"/>
              </a:rPr>
              <a:t>to extract properties for the action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p:txBody>
      </p:sp>
      <p:sp>
        <p:nvSpPr>
          <p:cNvPr id="1473" name="Google Shape;1473;p30"/>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pic>
        <p:nvPicPr>
          <p:cNvPr id="1474" name="Google Shape;1474;p30"/>
          <p:cNvPicPr preferRelativeResize="0"/>
          <p:nvPr/>
        </p:nvPicPr>
        <p:blipFill rotWithShape="1">
          <a:blip r:embed="rId4">
            <a:alphaModFix/>
          </a:blip>
          <a:srcRect b="0" l="0" r="0" t="0"/>
          <a:stretch/>
        </p:blipFill>
        <p:spPr>
          <a:xfrm>
            <a:off x="5353050" y="900825"/>
            <a:ext cx="6686549" cy="4228259"/>
          </a:xfrm>
          <a:prstGeom prst="rect">
            <a:avLst/>
          </a:prstGeom>
          <a:noFill/>
          <a:ln>
            <a:noFill/>
          </a:ln>
        </p:spPr>
      </p:pic>
      <p:sp>
        <p:nvSpPr>
          <p:cNvPr id="1475" name="Google Shape;1475;p30"/>
          <p:cNvSpPr txBox="1"/>
          <p:nvPr/>
        </p:nvSpPr>
        <p:spPr>
          <a:xfrm>
            <a:off x="344375" y="748425"/>
            <a:ext cx="4604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31"/>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rgbClr val="FFFFFF"/>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6550" lvl="0" marL="4572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Details Updated (Answered)</a:t>
            </a:r>
            <a:endParaRPr b="0" i="0" sz="17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3. </a:t>
            </a:r>
            <a:r>
              <a:rPr b="0" i="0" lang="en-US" sz="1200" u="none" cap="none" strike="noStrike">
                <a:solidFill>
                  <a:schemeClr val="dk1"/>
                </a:solidFill>
                <a:latin typeface="Calibri"/>
                <a:ea typeface="Calibri"/>
                <a:cs typeface="Calibri"/>
                <a:sym typeface="Calibri"/>
              </a:rPr>
              <a:t>Choose </a:t>
            </a:r>
            <a:r>
              <a:rPr b="1" i="0" lang="en-US" sz="1200" u="none" cap="none" strike="noStrike">
                <a:solidFill>
                  <a:schemeClr val="dk1"/>
                </a:solidFill>
                <a:latin typeface="Calibri"/>
                <a:ea typeface="Calibri"/>
                <a:cs typeface="Calibri"/>
                <a:sym typeface="Calibri"/>
              </a:rPr>
              <a:t>Split Flow:</a:t>
            </a:r>
            <a:endParaRPr b="1"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lphaLcPeriod"/>
            </a:pPr>
            <a:r>
              <a:rPr b="1" i="0" lang="en-US" sz="1200" u="sng" cap="none" strike="noStrike">
                <a:solidFill>
                  <a:schemeClr val="dk1"/>
                </a:solidFill>
                <a:latin typeface="Calibri"/>
                <a:ea typeface="Calibri"/>
                <a:cs typeface="Calibri"/>
                <a:sym typeface="Calibri"/>
              </a:rPr>
              <a:t>TXN UUID Not Available</a:t>
            </a:r>
            <a:endParaRPr b="0" i="0" sz="1200" u="none" cap="none" strike="noStrike">
              <a:solidFill>
                <a:srgbClr val="1A1A1A"/>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Choose Save to Memory:</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Click </a:t>
            </a:r>
            <a:r>
              <a:rPr b="1" i="0" lang="en-US" sz="1200" u="none" cap="none" strike="noStrike">
                <a:solidFill>
                  <a:schemeClr val="dk1"/>
                </a:solidFill>
                <a:latin typeface="Calibri"/>
                <a:ea typeface="Calibri"/>
                <a:cs typeface="Calibri"/>
                <a:sym typeface="Calibri"/>
              </a:rPr>
              <a:t>+</a:t>
            </a:r>
            <a:r>
              <a:rPr b="0" i="0" lang="en-US" sz="1200" u="none" cap="none" strike="noStrike">
                <a:solidFill>
                  <a:schemeClr val="dk1"/>
                </a:solidFill>
                <a:latin typeface="Calibri"/>
                <a:ea typeface="Calibri"/>
                <a:cs typeface="Calibri"/>
                <a:sym typeface="Calibri"/>
              </a:rPr>
              <a:t> to add new action &gt; Choose</a:t>
            </a:r>
            <a:r>
              <a:rPr b="1" i="0" lang="en-US" sz="1200" u="none" cap="none" strike="noStrike">
                <a:solidFill>
                  <a:schemeClr val="dk1"/>
                </a:solidFill>
                <a:latin typeface="Calibri"/>
                <a:ea typeface="Calibri"/>
                <a:cs typeface="Calibri"/>
                <a:sym typeface="Calibri"/>
              </a:rPr>
              <a:t> Save to Memory</a:t>
            </a:r>
            <a:r>
              <a:rPr b="0" i="0" lang="en-US" sz="1200" u="none" cap="none" strike="noStrike">
                <a:solidFill>
                  <a:schemeClr val="dk1"/>
                </a:solidFill>
                <a:latin typeface="Calibri"/>
                <a:ea typeface="Calibri"/>
                <a:cs typeface="Calibri"/>
                <a:sym typeface="Calibri"/>
              </a:rPr>
              <a:t> &gt; For Key Name, fill in </a:t>
            </a:r>
            <a:r>
              <a:rPr b="1" i="0" lang="en-US" sz="1200" u="none" cap="none" strike="noStrike">
                <a:solidFill>
                  <a:schemeClr val="dk1"/>
                </a:solidFill>
                <a:latin typeface="Calibri"/>
                <a:ea typeface="Calibri"/>
                <a:cs typeface="Calibri"/>
                <a:sym typeface="Calibri"/>
              </a:rPr>
              <a:t>Call Detail Updated </a:t>
            </a:r>
            <a:r>
              <a:rPr b="0" i="0" lang="en-US" sz="1200" u="none" cap="none" strike="noStrike">
                <a:solidFill>
                  <a:schemeClr val="dk1"/>
                </a:solidFill>
                <a:latin typeface="Calibri"/>
                <a:ea typeface="Calibri"/>
                <a:cs typeface="Calibri"/>
                <a:sym typeface="Calibri"/>
              </a:rPr>
              <a:t>: Call Transaction UUID &gt; Add Value as </a:t>
            </a:r>
            <a:r>
              <a:rPr b="1" i="0" lang="en-US" sz="1200" u="none" cap="none" strike="noStrike">
                <a:solidFill>
                  <a:schemeClr val="dk1"/>
                </a:solidFill>
                <a:latin typeface="Calibri"/>
                <a:ea typeface="Calibri"/>
                <a:cs typeface="Calibri"/>
                <a:sym typeface="Calibri"/>
              </a:rPr>
              <a:t>False</a:t>
            </a:r>
            <a:r>
              <a:rPr b="0" i="0" lang="en-US" sz="1200" u="none" cap="none" strike="noStrike">
                <a:solidFill>
                  <a:schemeClr val="dk1"/>
                </a:solidFill>
                <a:latin typeface="Calibri"/>
                <a:ea typeface="Calibri"/>
                <a:cs typeface="Calibri"/>
                <a:sym typeface="Calibri"/>
              </a:rPr>
              <a:t> &gt; For Time to live, key in </a:t>
            </a:r>
            <a:r>
              <a:rPr b="1" i="0" lang="en-US" sz="1200" u="none" cap="none" strike="noStrike">
                <a:solidFill>
                  <a:schemeClr val="dk1"/>
                </a:solidFill>
                <a:latin typeface="Calibri"/>
                <a:ea typeface="Calibri"/>
                <a:cs typeface="Calibri"/>
                <a:sym typeface="Calibri"/>
              </a:rPr>
              <a:t>5</a:t>
            </a:r>
            <a:r>
              <a:rPr b="0" i="0" lang="en-US" sz="1200" u="none" cap="none" strike="noStrike">
                <a:solidFill>
                  <a:schemeClr val="dk1"/>
                </a:solidFill>
                <a:latin typeface="Calibri"/>
                <a:ea typeface="Calibri"/>
                <a:cs typeface="Calibri"/>
                <a:sym typeface="Calibri"/>
              </a:rPr>
              <a:t> minutes</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rgbClr val="B0B0B0"/>
                </a:solidFill>
                <a:latin typeface="Calibri"/>
                <a:ea typeface="Calibri"/>
                <a:cs typeface="Calibri"/>
                <a:sym typeface="Calibri"/>
              </a:rPr>
              <a:t>4. Finish</a:t>
            </a:r>
            <a:endParaRPr b="0" i="0" sz="1200" u="none" cap="none" strike="noStrike">
              <a:solidFill>
                <a:srgbClr val="B0B0B0"/>
              </a:solidFill>
              <a:latin typeface="Calibri"/>
              <a:ea typeface="Calibri"/>
              <a:cs typeface="Calibri"/>
              <a:sym typeface="Calibri"/>
            </a:endParaRPr>
          </a:p>
        </p:txBody>
      </p:sp>
      <p:sp>
        <p:nvSpPr>
          <p:cNvPr id="1482" name="Google Shape;1482;p3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pic>
        <p:nvPicPr>
          <p:cNvPr id="1483" name="Google Shape;1483;p31"/>
          <p:cNvPicPr preferRelativeResize="0"/>
          <p:nvPr/>
        </p:nvPicPr>
        <p:blipFill rotWithShape="1">
          <a:blip r:embed="rId3">
            <a:alphaModFix/>
          </a:blip>
          <a:srcRect b="0" l="0" r="0" t="0"/>
          <a:stretch/>
        </p:blipFill>
        <p:spPr>
          <a:xfrm>
            <a:off x="5353050" y="900825"/>
            <a:ext cx="6686550" cy="4203533"/>
          </a:xfrm>
          <a:prstGeom prst="rect">
            <a:avLst/>
          </a:prstGeom>
          <a:noFill/>
          <a:ln>
            <a:noFill/>
          </a:ln>
        </p:spPr>
      </p:pic>
      <p:sp>
        <p:nvSpPr>
          <p:cNvPr id="1484" name="Google Shape;1484;p31"/>
          <p:cNvSpPr txBox="1"/>
          <p:nvPr/>
        </p:nvSpPr>
        <p:spPr>
          <a:xfrm>
            <a:off x="302850" y="748425"/>
            <a:ext cx="462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32"/>
          <p:cNvSpPr txBox="1"/>
          <p:nvPr/>
        </p:nvSpPr>
        <p:spPr>
          <a:xfrm>
            <a:off x="302850" y="1168450"/>
            <a:ext cx="48978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rgbClr val="FFFFFF"/>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336550" lvl="0" marL="457200" marR="0" rtl="0" algn="l">
              <a:lnSpc>
                <a:spcPct val="115000"/>
              </a:lnSpc>
              <a:spcBef>
                <a:spcPts val="0"/>
              </a:spcBef>
              <a:spcAft>
                <a:spcPts val="0"/>
              </a:spcAft>
              <a:buClr>
                <a:srgbClr val="E32490"/>
              </a:buClr>
              <a:buSzPts val="1700"/>
              <a:buFont typeface="Calibri"/>
              <a:buAutoNum type="alphaLcPeriod"/>
            </a:pPr>
            <a:r>
              <a:rPr b="0" i="0" lang="en-US" sz="1700" u="none" cap="none" strike="noStrike">
                <a:solidFill>
                  <a:srgbClr val="E32490"/>
                </a:solidFill>
                <a:latin typeface="Calibri"/>
                <a:ea typeface="Calibri"/>
                <a:cs typeface="Calibri"/>
                <a:sym typeface="Calibri"/>
              </a:rPr>
              <a:t>Call Details Updated (Answered)</a:t>
            </a:r>
            <a:endParaRPr b="0" i="0" sz="17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3. </a:t>
            </a:r>
            <a:r>
              <a:rPr b="0" i="0" lang="en-US" sz="1200" u="none" cap="none" strike="noStrike">
                <a:solidFill>
                  <a:schemeClr val="dk1"/>
                </a:solidFill>
                <a:latin typeface="Calibri"/>
                <a:ea typeface="Calibri"/>
                <a:cs typeface="Calibri"/>
                <a:sym typeface="Calibri"/>
              </a:rPr>
              <a:t>Choose </a:t>
            </a:r>
            <a:r>
              <a:rPr b="1" i="0" lang="en-US" sz="1200" u="none" cap="none" strike="noStrike">
                <a:solidFill>
                  <a:schemeClr val="dk1"/>
                </a:solidFill>
                <a:latin typeface="Calibri"/>
                <a:ea typeface="Calibri"/>
                <a:cs typeface="Calibri"/>
                <a:sym typeface="Calibri"/>
              </a:rPr>
              <a:t>Split Flow:</a:t>
            </a:r>
            <a:endParaRPr b="1"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lphaLcPeriod"/>
            </a:pPr>
            <a:r>
              <a:rPr b="1" i="0" lang="en-US" sz="1200" u="sng" cap="none" strike="noStrike">
                <a:solidFill>
                  <a:schemeClr val="dk1"/>
                </a:solidFill>
                <a:latin typeface="Calibri"/>
                <a:ea typeface="Calibri"/>
                <a:cs typeface="Calibri"/>
                <a:sym typeface="Calibri"/>
              </a:rPr>
              <a:t>TXN UUID Not Available</a:t>
            </a:r>
            <a:endParaRPr b="0" i="0" sz="1200" u="none" cap="none" strike="noStrike">
              <a:solidFill>
                <a:srgbClr val="1A1A1A"/>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Choose Save to Memory:</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Click </a:t>
            </a:r>
            <a:r>
              <a:rPr b="1" i="0" lang="en-US" sz="1200" u="none" cap="none" strike="noStrike">
                <a:solidFill>
                  <a:schemeClr val="dk1"/>
                </a:solidFill>
                <a:latin typeface="Calibri"/>
                <a:ea typeface="Calibri"/>
                <a:cs typeface="Calibri"/>
                <a:sym typeface="Calibri"/>
              </a:rPr>
              <a:t>+</a:t>
            </a:r>
            <a:r>
              <a:rPr b="0" i="0" lang="en-US" sz="1200" u="none" cap="none" strike="noStrike">
                <a:solidFill>
                  <a:schemeClr val="dk1"/>
                </a:solidFill>
                <a:latin typeface="Calibri"/>
                <a:ea typeface="Calibri"/>
                <a:cs typeface="Calibri"/>
                <a:sym typeface="Calibri"/>
              </a:rPr>
              <a:t> to add new action &gt; Choose</a:t>
            </a:r>
            <a:r>
              <a:rPr b="1" i="0" lang="en-US" sz="1200" u="none" cap="none" strike="noStrike">
                <a:solidFill>
                  <a:schemeClr val="dk1"/>
                </a:solidFill>
                <a:latin typeface="Calibri"/>
                <a:ea typeface="Calibri"/>
                <a:cs typeface="Calibri"/>
                <a:sym typeface="Calibri"/>
              </a:rPr>
              <a:t> Save to Memory</a:t>
            </a:r>
            <a:r>
              <a:rPr b="0" i="0" lang="en-US" sz="1200" u="none" cap="none" strike="noStrike">
                <a:solidFill>
                  <a:schemeClr val="dk1"/>
                </a:solidFill>
                <a:latin typeface="Calibri"/>
                <a:ea typeface="Calibri"/>
                <a:cs typeface="Calibri"/>
                <a:sym typeface="Calibri"/>
              </a:rPr>
              <a:t> &gt; For Key Name, fill in </a:t>
            </a:r>
            <a:r>
              <a:rPr b="1" i="0" lang="en-US" sz="1200" u="none" cap="none" strike="noStrike">
                <a:solidFill>
                  <a:schemeClr val="dk1"/>
                </a:solidFill>
                <a:latin typeface="Calibri"/>
                <a:ea typeface="Calibri"/>
                <a:cs typeface="Calibri"/>
                <a:sym typeface="Calibri"/>
              </a:rPr>
              <a:t>Call Detail Updated </a:t>
            </a:r>
            <a:r>
              <a:rPr b="0" i="0" lang="en-US" sz="1200" u="none" cap="none" strike="noStrike">
                <a:solidFill>
                  <a:schemeClr val="dk1"/>
                </a:solidFill>
                <a:latin typeface="Calibri"/>
                <a:ea typeface="Calibri"/>
                <a:cs typeface="Calibri"/>
                <a:sym typeface="Calibri"/>
              </a:rPr>
              <a:t>: Call Transaction UUID &gt; Add Value as </a:t>
            </a:r>
            <a:r>
              <a:rPr b="1" i="0" lang="en-US" sz="1200" u="none" cap="none" strike="noStrike">
                <a:solidFill>
                  <a:schemeClr val="dk1"/>
                </a:solidFill>
                <a:latin typeface="Calibri"/>
                <a:ea typeface="Calibri"/>
                <a:cs typeface="Calibri"/>
                <a:sym typeface="Calibri"/>
              </a:rPr>
              <a:t>False</a:t>
            </a:r>
            <a:r>
              <a:rPr b="0" i="0" lang="en-US" sz="1200" u="none" cap="none" strike="noStrike">
                <a:solidFill>
                  <a:schemeClr val="dk1"/>
                </a:solidFill>
                <a:latin typeface="Calibri"/>
                <a:ea typeface="Calibri"/>
                <a:cs typeface="Calibri"/>
                <a:sym typeface="Calibri"/>
              </a:rPr>
              <a:t> &gt; For Time to live, key in </a:t>
            </a:r>
            <a:r>
              <a:rPr b="1" i="0" lang="en-US" sz="1200" u="none" cap="none" strike="noStrike">
                <a:solidFill>
                  <a:schemeClr val="dk1"/>
                </a:solidFill>
                <a:latin typeface="Calibri"/>
                <a:ea typeface="Calibri"/>
                <a:cs typeface="Calibri"/>
                <a:sym typeface="Calibri"/>
              </a:rPr>
              <a:t>5</a:t>
            </a:r>
            <a:r>
              <a:rPr b="0" i="0" lang="en-US" sz="1200" u="none" cap="none" strike="noStrike">
                <a:solidFill>
                  <a:schemeClr val="dk1"/>
                </a:solidFill>
                <a:latin typeface="Calibri"/>
                <a:ea typeface="Calibri"/>
                <a:cs typeface="Calibri"/>
                <a:sym typeface="Calibri"/>
              </a:rPr>
              <a:t> minutes</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4. Finish</a:t>
            </a:r>
            <a:endParaRPr b="0" i="0" sz="1200" u="none" cap="none" strike="noStrike">
              <a:solidFill>
                <a:schemeClr val="dk1"/>
              </a:solidFill>
              <a:latin typeface="Calibri"/>
              <a:ea typeface="Calibri"/>
              <a:cs typeface="Calibri"/>
              <a:sym typeface="Calibri"/>
            </a:endParaRPr>
          </a:p>
        </p:txBody>
      </p:sp>
      <p:sp>
        <p:nvSpPr>
          <p:cNvPr id="1491" name="Google Shape;1491;p32"/>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&lt;Create Flow in the Programmable Flow&gt;</a:t>
            </a:r>
            <a:endParaRPr/>
          </a:p>
        </p:txBody>
      </p:sp>
      <p:pic>
        <p:nvPicPr>
          <p:cNvPr id="1492" name="Google Shape;1492;p32"/>
          <p:cNvPicPr preferRelativeResize="0"/>
          <p:nvPr/>
        </p:nvPicPr>
        <p:blipFill rotWithShape="1">
          <a:blip r:embed="rId3">
            <a:alphaModFix/>
          </a:blip>
          <a:srcRect b="0" l="0" r="0" t="0"/>
          <a:stretch/>
        </p:blipFill>
        <p:spPr>
          <a:xfrm>
            <a:off x="5353050" y="900825"/>
            <a:ext cx="6686553" cy="4065529"/>
          </a:xfrm>
          <a:prstGeom prst="rect">
            <a:avLst/>
          </a:prstGeom>
          <a:noFill/>
          <a:ln>
            <a:noFill/>
          </a:ln>
        </p:spPr>
      </p:pic>
      <p:sp>
        <p:nvSpPr>
          <p:cNvPr id="1493" name="Google Shape;1493;p32"/>
          <p:cNvSpPr txBox="1"/>
          <p:nvPr/>
        </p:nvSpPr>
        <p:spPr>
          <a:xfrm>
            <a:off x="302850" y="748425"/>
            <a:ext cx="4705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33"/>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00" name="Google Shape;1500;p33"/>
          <p:cNvSpPr txBox="1"/>
          <p:nvPr/>
        </p:nvSpPr>
        <p:spPr>
          <a:xfrm>
            <a:off x="467000" y="1083075"/>
            <a:ext cx="55644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chemeClr val="lt1"/>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E32490"/>
                </a:solidFill>
                <a:latin typeface="Calibri"/>
                <a:ea typeface="Calibri"/>
                <a:cs typeface="Calibri"/>
                <a:sym typeface="Calibri"/>
              </a:rPr>
              <a:t>b. Call Detail Valid (Unanswered/Failed/Busy/Cancel)</a:t>
            </a:r>
            <a:endParaRPr b="0" i="0" sz="1700" u="none" cap="none" strike="noStrike">
              <a:solidFill>
                <a:srgbClr val="E32490"/>
              </a:solidFill>
              <a:latin typeface="Calibri"/>
              <a:ea typeface="Calibri"/>
              <a:cs typeface="Calibri"/>
              <a:sym typeface="Calibri"/>
            </a:endParaRPr>
          </a:p>
        </p:txBody>
      </p:sp>
      <p:sp>
        <p:nvSpPr>
          <p:cNvPr id="1501" name="Google Shape;1501;p33"/>
          <p:cNvSpPr txBox="1"/>
          <p:nvPr/>
        </p:nvSpPr>
        <p:spPr>
          <a:xfrm>
            <a:off x="258350" y="1937625"/>
            <a:ext cx="4838400" cy="30801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rgbClr val="000000"/>
              </a:buClr>
              <a:buSzPts val="1100"/>
              <a:buFont typeface="Calibri"/>
              <a:buAutoNum type="arabicPeriod"/>
            </a:pPr>
            <a:r>
              <a:rPr b="0" i="0" lang="en-US" sz="1100" u="none" cap="none" strike="noStrike">
                <a:solidFill>
                  <a:srgbClr val="000000"/>
                </a:solidFill>
                <a:latin typeface="Calibri"/>
                <a:ea typeface="Calibri"/>
                <a:cs typeface="Calibri"/>
                <a:sym typeface="Calibri"/>
              </a:rPr>
              <a:t>In Path name, add </a:t>
            </a:r>
            <a:r>
              <a:rPr b="1" i="0" lang="en-US" sz="1100" u="none" cap="none" strike="noStrike">
                <a:solidFill>
                  <a:srgbClr val="000000"/>
                </a:solidFill>
                <a:latin typeface="Calibri"/>
                <a:ea typeface="Calibri"/>
                <a:cs typeface="Calibri"/>
                <a:sym typeface="Calibri"/>
              </a:rPr>
              <a:t>Call Details Valid (Unanswered/Failed/Busy/Cancel) </a:t>
            </a:r>
            <a:r>
              <a:rPr b="0" i="0" lang="en-US" sz="1100" u="none" cap="none" strike="noStrike">
                <a:solidFill>
                  <a:srgbClr val="000000"/>
                </a:solidFill>
                <a:latin typeface="Calibri"/>
                <a:ea typeface="Calibri"/>
                <a:cs typeface="Calibri"/>
                <a:sym typeface="Calibri"/>
              </a:rPr>
              <a:t>&gt; For Control Variable, choose </a:t>
            </a:r>
            <a:r>
              <a:rPr b="1" i="0" lang="en-US" sz="1100" u="none" cap="none" strike="noStrike">
                <a:solidFill>
                  <a:srgbClr val="000000"/>
                </a:solidFill>
                <a:latin typeface="Calibri"/>
                <a:ea typeface="Calibri"/>
                <a:cs typeface="Calibri"/>
                <a:sym typeface="Calibri"/>
              </a:rPr>
              <a:t>Call Detail Updated: Recording Expected </a:t>
            </a:r>
            <a:r>
              <a:rPr b="0" i="0" lang="en-US" sz="1100" u="none" cap="none" strike="noStrike">
                <a:solidFill>
                  <a:srgbClr val="000000"/>
                </a:solidFill>
                <a:latin typeface="Calibri"/>
                <a:ea typeface="Calibri"/>
                <a:cs typeface="Calibri"/>
                <a:sym typeface="Calibri"/>
              </a:rPr>
              <a:t>&gt; In Operator, select </a:t>
            </a:r>
            <a:r>
              <a:rPr b="1" i="0" lang="en-US" sz="1100" u="none" cap="none" strike="noStrike">
                <a:solidFill>
                  <a:srgbClr val="000000"/>
                </a:solidFill>
                <a:latin typeface="Calibri"/>
                <a:ea typeface="Calibri"/>
                <a:cs typeface="Calibri"/>
                <a:sym typeface="Calibri"/>
              </a:rPr>
              <a:t>Is False </a:t>
            </a:r>
            <a:endParaRPr b="1" i="0" sz="1100" u="none" cap="none" strike="noStrike">
              <a:solidFill>
                <a:srgbClr val="000000"/>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Choose </a:t>
            </a:r>
            <a:r>
              <a:rPr b="1" i="0" lang="en-US" sz="1100" u="none" cap="none" strike="noStrike">
                <a:solidFill>
                  <a:srgbClr val="888888"/>
                </a:solidFill>
                <a:latin typeface="Calibri"/>
                <a:ea typeface="Calibri"/>
                <a:cs typeface="Calibri"/>
                <a:sym typeface="Calibri"/>
              </a:rPr>
              <a:t>Get from Memory </a:t>
            </a:r>
            <a:r>
              <a:rPr b="0" i="0" lang="en-US" sz="1100" u="none" cap="none" strike="noStrike">
                <a:solidFill>
                  <a:srgbClr val="888888"/>
                </a:solidFill>
                <a:latin typeface="Calibri"/>
                <a:ea typeface="Calibri"/>
                <a:cs typeface="Calibri"/>
                <a:sym typeface="Calibri"/>
              </a:rPr>
              <a:t>&gt; Enter the data</a:t>
            </a:r>
            <a:endParaRPr b="0" i="0" sz="1100" u="none" cap="none" strike="noStrike">
              <a:solidFill>
                <a:srgbClr val="888888"/>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rPr b="0" i="0" lang="en-US" sz="1100" u="none" cap="none" strike="noStrike">
                <a:solidFill>
                  <a:srgbClr val="888888"/>
                </a:solidFill>
                <a:latin typeface="Calibri"/>
                <a:ea typeface="Calibri"/>
                <a:cs typeface="Calibri"/>
                <a:sym typeface="Calibri"/>
              </a:rPr>
              <a:t>For Action Name, add </a:t>
            </a:r>
            <a:r>
              <a:rPr b="1" i="0" lang="en-US" sz="1100" u="none" cap="none" strike="noStrike">
                <a:solidFill>
                  <a:srgbClr val="888888"/>
                </a:solidFill>
                <a:latin typeface="Calibri"/>
                <a:ea typeface="Calibri"/>
                <a:cs typeface="Calibri"/>
                <a:sym typeface="Calibri"/>
              </a:rPr>
              <a:t>Get From Memory *default*</a:t>
            </a:r>
            <a:r>
              <a:rPr b="0" i="0" lang="en-US" sz="1100" u="none" cap="none" strike="noStrike">
                <a:solidFill>
                  <a:srgbClr val="888888"/>
                </a:solidFill>
                <a:latin typeface="Calibri"/>
                <a:ea typeface="Calibri"/>
                <a:cs typeface="Calibri"/>
                <a:sym typeface="Calibri"/>
              </a:rPr>
              <a:t> &gt; Make Key set in flow to </a:t>
            </a:r>
            <a:r>
              <a:rPr b="1" i="0" lang="en-US" sz="1100" u="none" cap="none" strike="noStrike">
                <a:solidFill>
                  <a:srgbClr val="888888"/>
                </a:solidFill>
                <a:latin typeface="Calibri"/>
                <a:ea typeface="Calibri"/>
                <a:cs typeface="Calibri"/>
                <a:sym typeface="Calibri"/>
              </a:rPr>
              <a:t>New Flow 2 *default*</a:t>
            </a:r>
            <a:r>
              <a:rPr b="0" i="0" lang="en-US" sz="1100" u="none" cap="none" strike="noStrike">
                <a:solidFill>
                  <a:srgbClr val="888888"/>
                </a:solidFill>
                <a:latin typeface="Calibri"/>
                <a:ea typeface="Calibri"/>
                <a:cs typeface="Calibri"/>
                <a:sym typeface="Calibri"/>
              </a:rPr>
              <a:t> &gt; For Key name, fill in</a:t>
            </a:r>
            <a:r>
              <a:rPr b="1" i="0" lang="en-US" sz="1100" u="none" cap="none" strike="noStrike">
                <a:solidFill>
                  <a:srgbClr val="888888"/>
                </a:solidFill>
                <a:latin typeface="Calibri"/>
                <a:ea typeface="Calibri"/>
                <a:cs typeface="Calibri"/>
                <a:sym typeface="Calibri"/>
              </a:rPr>
              <a:t> Call Detail Updated : Call Transaction UUID</a:t>
            </a:r>
            <a:endParaRPr b="1"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Choose </a:t>
            </a:r>
            <a:r>
              <a:rPr b="1" i="0" lang="en-US" sz="1100" u="none" cap="none" strike="noStrike">
                <a:solidFill>
                  <a:srgbClr val="888888"/>
                </a:solidFill>
                <a:latin typeface="Calibri"/>
                <a:ea typeface="Calibri"/>
                <a:cs typeface="Calibri"/>
                <a:sym typeface="Calibri"/>
              </a:rPr>
              <a:t>Split Flow</a:t>
            </a:r>
            <a:r>
              <a:rPr b="0" i="0" lang="en-US" sz="1100" u="none" cap="none" strike="noStrike">
                <a:solidFill>
                  <a:srgbClr val="888888"/>
                </a:solidFill>
                <a:latin typeface="Calibri"/>
                <a:ea typeface="Calibri"/>
                <a:cs typeface="Calibri"/>
                <a:sym typeface="Calibri"/>
              </a:rPr>
              <a:t> &gt; Enter data</a:t>
            </a:r>
            <a:endParaRPr b="0"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lphaLcPeriod"/>
            </a:pPr>
            <a:r>
              <a:rPr b="1" i="0" lang="en-US" sz="1100" u="sng" cap="none" strike="noStrike">
                <a:solidFill>
                  <a:srgbClr val="888888"/>
                </a:solidFill>
                <a:latin typeface="Calibri"/>
                <a:ea typeface="Calibri"/>
                <a:cs typeface="Calibri"/>
                <a:sym typeface="Calibri"/>
              </a:rPr>
              <a:t>Transaction UUID available</a:t>
            </a:r>
            <a:endParaRPr b="1" i="0" sz="1100" u="sng" cap="none" strike="noStrike">
              <a:solidFill>
                <a:srgbClr val="888888"/>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rPr b="0" i="0" lang="en-US" sz="1100" u="none" cap="none" strike="noStrike">
                <a:solidFill>
                  <a:srgbClr val="888888"/>
                </a:solidFill>
                <a:latin typeface="Calibri"/>
                <a:ea typeface="Calibri"/>
                <a:cs typeface="Calibri"/>
                <a:sym typeface="Calibri"/>
              </a:rPr>
              <a:t>Choose </a:t>
            </a:r>
            <a:r>
              <a:rPr b="1" i="0" lang="en-US" sz="1100" u="none" cap="none" strike="noStrike">
                <a:solidFill>
                  <a:srgbClr val="888888"/>
                </a:solidFill>
                <a:latin typeface="Calibri"/>
                <a:ea typeface="Calibri"/>
                <a:cs typeface="Calibri"/>
                <a:sym typeface="Calibri"/>
              </a:rPr>
              <a:t>Split Flow </a:t>
            </a:r>
            <a:r>
              <a:rPr b="0" i="0" lang="en-US" sz="1100" u="none" cap="none" strike="noStrike">
                <a:solidFill>
                  <a:srgbClr val="888888"/>
                </a:solidFill>
                <a:latin typeface="Calibri"/>
                <a:ea typeface="Calibri"/>
                <a:cs typeface="Calibri"/>
                <a:sym typeface="Calibri"/>
              </a:rPr>
              <a:t>&gt; Rename Action name to </a:t>
            </a:r>
            <a:r>
              <a:rPr b="1" i="0" lang="en-US" sz="1100" u="none" cap="none" strike="noStrike">
                <a:solidFill>
                  <a:srgbClr val="888888"/>
                </a:solidFill>
                <a:latin typeface="Calibri"/>
                <a:ea typeface="Calibri"/>
                <a:cs typeface="Calibri"/>
                <a:sym typeface="Calibri"/>
              </a:rPr>
              <a:t>Validate TXN UUID </a:t>
            </a:r>
            <a:r>
              <a:rPr b="0" i="0" lang="en-US" sz="1100" u="none" cap="none" strike="noStrike">
                <a:solidFill>
                  <a:srgbClr val="888888"/>
                </a:solidFill>
                <a:latin typeface="Calibri"/>
                <a:ea typeface="Calibri"/>
                <a:cs typeface="Calibri"/>
                <a:sym typeface="Calibri"/>
              </a:rPr>
              <a:t>&gt; Rename path to </a:t>
            </a:r>
            <a:r>
              <a:rPr b="1" i="0" lang="en-US" sz="1100" u="none" cap="none" strike="noStrike">
                <a:solidFill>
                  <a:srgbClr val="888888"/>
                </a:solidFill>
                <a:latin typeface="Calibri"/>
                <a:ea typeface="Calibri"/>
                <a:cs typeface="Calibri"/>
                <a:sym typeface="Calibri"/>
              </a:rPr>
              <a:t>TXN UUID Available </a:t>
            </a:r>
            <a:r>
              <a:rPr b="0" i="0" lang="en-US" sz="1100" u="none" cap="none" strike="noStrike">
                <a:solidFill>
                  <a:srgbClr val="888888"/>
                </a:solidFill>
                <a:latin typeface="Calibri"/>
                <a:ea typeface="Calibri"/>
                <a:cs typeface="Calibri"/>
                <a:sym typeface="Calibri"/>
              </a:rPr>
              <a:t>&gt; For Control Variable, select </a:t>
            </a:r>
            <a:r>
              <a:rPr b="1" i="0" lang="en-US" sz="1100" u="none" cap="none" strike="noStrike">
                <a:solidFill>
                  <a:srgbClr val="888888"/>
                </a:solidFill>
                <a:latin typeface="Calibri"/>
                <a:ea typeface="Calibri"/>
                <a:cs typeface="Calibri"/>
                <a:sym typeface="Calibri"/>
              </a:rPr>
              <a:t>Get from Memory: Value</a:t>
            </a:r>
            <a:r>
              <a:rPr b="0" i="0" lang="en-US" sz="1100" u="none" cap="none" strike="noStrike">
                <a:solidFill>
                  <a:srgbClr val="888888"/>
                </a:solidFill>
                <a:latin typeface="Calibri"/>
                <a:ea typeface="Calibri"/>
                <a:cs typeface="Calibri"/>
                <a:sym typeface="Calibri"/>
              </a:rPr>
              <a:t> &gt; For Operator, select </a:t>
            </a:r>
            <a:r>
              <a:rPr b="1" i="0" lang="en-US" sz="1100" u="none" cap="none" strike="noStrike">
                <a:solidFill>
                  <a:srgbClr val="888888"/>
                </a:solidFill>
                <a:latin typeface="Calibri"/>
                <a:ea typeface="Calibri"/>
                <a:cs typeface="Calibri"/>
                <a:sym typeface="Calibri"/>
              </a:rPr>
              <a:t>Contains </a:t>
            </a:r>
            <a:r>
              <a:rPr b="0" i="0" lang="en-US" sz="1100" u="none" cap="none" strike="noStrike">
                <a:solidFill>
                  <a:srgbClr val="888888"/>
                </a:solidFill>
                <a:latin typeface="Calibri"/>
                <a:ea typeface="Calibri"/>
                <a:cs typeface="Calibri"/>
                <a:sym typeface="Calibri"/>
              </a:rPr>
              <a:t>&gt; For Control Variable, add in </a:t>
            </a:r>
            <a:r>
              <a:rPr b="1" i="0" lang="en-US" sz="1100" u="none" cap="none" strike="noStrike">
                <a:solidFill>
                  <a:srgbClr val="888888"/>
                </a:solidFill>
                <a:latin typeface="Calibri"/>
                <a:ea typeface="Calibri"/>
                <a:cs typeface="Calibri"/>
                <a:sym typeface="Calibri"/>
              </a:rPr>
              <a:t>False</a:t>
            </a:r>
            <a:r>
              <a:rPr b="0" i="0" lang="en-US" sz="1100" u="none" cap="none" strike="noStrike">
                <a:solidFill>
                  <a:srgbClr val="888888"/>
                </a:solidFill>
                <a:latin typeface="Calibri"/>
                <a:ea typeface="Calibri"/>
                <a:cs typeface="Calibri"/>
                <a:sym typeface="Calibri"/>
              </a:rPr>
              <a:t> &gt; Press </a:t>
            </a:r>
            <a:r>
              <a:rPr b="1" i="0" lang="en-US" sz="1100" u="none" cap="none" strike="noStrike">
                <a:solidFill>
                  <a:srgbClr val="888888"/>
                </a:solidFill>
                <a:latin typeface="Calibri"/>
                <a:ea typeface="Calibri"/>
                <a:cs typeface="Calibri"/>
                <a:sym typeface="Calibri"/>
              </a:rPr>
              <a:t>Add</a:t>
            </a:r>
            <a:endParaRPr b="1"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lphaLcPeriod"/>
            </a:pPr>
            <a:r>
              <a:rPr b="1" i="0" lang="en-US" sz="1100" u="sng" cap="none" strike="noStrike">
                <a:solidFill>
                  <a:srgbClr val="888888"/>
                </a:solidFill>
                <a:latin typeface="Calibri"/>
                <a:ea typeface="Calibri"/>
                <a:cs typeface="Calibri"/>
                <a:sym typeface="Calibri"/>
              </a:rPr>
              <a:t>Transaction UUID not available</a:t>
            </a:r>
            <a:endParaRPr b="0"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Finish</a:t>
            </a:r>
            <a:endParaRPr b="0" i="0" sz="1100" u="none" cap="none" strike="noStrike">
              <a:solidFill>
                <a:srgbClr val="888888"/>
              </a:solidFill>
              <a:latin typeface="Calibri"/>
              <a:ea typeface="Calibri"/>
              <a:cs typeface="Calibri"/>
              <a:sym typeface="Calibri"/>
            </a:endParaRPr>
          </a:p>
        </p:txBody>
      </p:sp>
      <p:pic>
        <p:nvPicPr>
          <p:cNvPr id="1502" name="Google Shape;1502;p33"/>
          <p:cNvPicPr preferRelativeResize="0"/>
          <p:nvPr/>
        </p:nvPicPr>
        <p:blipFill rotWithShape="1">
          <a:blip r:embed="rId3">
            <a:alphaModFix/>
          </a:blip>
          <a:srcRect b="0" l="0" r="0" t="0"/>
          <a:stretch/>
        </p:blipFill>
        <p:spPr>
          <a:xfrm>
            <a:off x="6183800" y="900825"/>
            <a:ext cx="5855799" cy="4842296"/>
          </a:xfrm>
          <a:prstGeom prst="rect">
            <a:avLst/>
          </a:prstGeom>
          <a:noFill/>
          <a:ln>
            <a:noFill/>
          </a:ln>
        </p:spPr>
      </p:pic>
      <p:sp>
        <p:nvSpPr>
          <p:cNvPr id="1503" name="Google Shape;1503;p33"/>
          <p:cNvSpPr txBox="1"/>
          <p:nvPr/>
        </p:nvSpPr>
        <p:spPr>
          <a:xfrm>
            <a:off x="467000" y="678925"/>
            <a:ext cx="4629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3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10" name="Google Shape;1510;p34"/>
          <p:cNvSpPr txBox="1"/>
          <p:nvPr/>
        </p:nvSpPr>
        <p:spPr>
          <a:xfrm>
            <a:off x="467000" y="1083075"/>
            <a:ext cx="55644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chemeClr val="lt1"/>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E32490"/>
                </a:solidFill>
                <a:latin typeface="Calibri"/>
                <a:ea typeface="Calibri"/>
                <a:cs typeface="Calibri"/>
                <a:sym typeface="Calibri"/>
              </a:rPr>
              <a:t>b. Call Detail Valid (Unanswered/Failed/Busy/Cancel)</a:t>
            </a:r>
            <a:endParaRPr b="0" i="0" sz="1700" u="none" cap="none" strike="noStrike">
              <a:solidFill>
                <a:srgbClr val="E32490"/>
              </a:solidFill>
              <a:latin typeface="Calibri"/>
              <a:ea typeface="Calibri"/>
              <a:cs typeface="Calibri"/>
              <a:sym typeface="Calibri"/>
            </a:endParaRPr>
          </a:p>
        </p:txBody>
      </p:sp>
      <p:sp>
        <p:nvSpPr>
          <p:cNvPr id="1511" name="Google Shape;1511;p34"/>
          <p:cNvSpPr txBox="1"/>
          <p:nvPr/>
        </p:nvSpPr>
        <p:spPr>
          <a:xfrm>
            <a:off x="258350" y="1937625"/>
            <a:ext cx="4828800" cy="33210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In Path name, add </a:t>
            </a:r>
            <a:r>
              <a:rPr b="1" i="0" lang="en-US" sz="1100" u="none" cap="none" strike="noStrike">
                <a:solidFill>
                  <a:srgbClr val="888888"/>
                </a:solidFill>
                <a:latin typeface="Calibri"/>
                <a:ea typeface="Calibri"/>
                <a:cs typeface="Calibri"/>
                <a:sym typeface="Calibri"/>
              </a:rPr>
              <a:t>Call Details Valid (Unanswered/Failed/Busy/Cancel) </a:t>
            </a:r>
            <a:r>
              <a:rPr b="0" i="0" lang="en-US" sz="1100" u="none" cap="none" strike="noStrike">
                <a:solidFill>
                  <a:srgbClr val="888888"/>
                </a:solidFill>
                <a:latin typeface="Calibri"/>
                <a:ea typeface="Calibri"/>
                <a:cs typeface="Calibri"/>
                <a:sym typeface="Calibri"/>
              </a:rPr>
              <a:t>&gt; For Control Variable, choose </a:t>
            </a:r>
            <a:r>
              <a:rPr b="1" i="0" lang="en-US" sz="1100" u="none" cap="none" strike="noStrike">
                <a:solidFill>
                  <a:srgbClr val="888888"/>
                </a:solidFill>
                <a:latin typeface="Calibri"/>
                <a:ea typeface="Calibri"/>
                <a:cs typeface="Calibri"/>
                <a:sym typeface="Calibri"/>
              </a:rPr>
              <a:t>Call Detail Updated: Recording Expected </a:t>
            </a:r>
            <a:r>
              <a:rPr b="0" i="0" lang="en-US" sz="1100" u="none" cap="none" strike="noStrike">
                <a:solidFill>
                  <a:srgbClr val="888888"/>
                </a:solidFill>
                <a:latin typeface="Calibri"/>
                <a:ea typeface="Calibri"/>
                <a:cs typeface="Calibri"/>
                <a:sym typeface="Calibri"/>
              </a:rPr>
              <a:t>&gt; In Operator, select </a:t>
            </a:r>
            <a:r>
              <a:rPr b="1" i="0" lang="en-US" sz="1100" u="none" cap="none" strike="noStrike">
                <a:solidFill>
                  <a:srgbClr val="888888"/>
                </a:solidFill>
                <a:latin typeface="Calibri"/>
                <a:ea typeface="Calibri"/>
                <a:cs typeface="Calibri"/>
                <a:sym typeface="Calibri"/>
              </a:rPr>
              <a:t>Is False </a:t>
            </a:r>
            <a:endParaRPr b="1"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000000"/>
              </a:buClr>
              <a:buSzPts val="1100"/>
              <a:buFont typeface="Calibri"/>
              <a:buAutoNum type="arabicPeriod"/>
            </a:pPr>
            <a:r>
              <a:rPr b="0" i="0" lang="en-US" sz="1100" u="none" cap="none" strike="noStrike">
                <a:solidFill>
                  <a:srgbClr val="000000"/>
                </a:solidFill>
                <a:latin typeface="Calibri"/>
                <a:ea typeface="Calibri"/>
                <a:cs typeface="Calibri"/>
                <a:sym typeface="Calibri"/>
              </a:rPr>
              <a:t>Choose </a:t>
            </a:r>
            <a:r>
              <a:rPr b="1" i="0" lang="en-US" sz="1100" u="none" cap="none" strike="noStrike">
                <a:solidFill>
                  <a:srgbClr val="000000"/>
                </a:solidFill>
                <a:latin typeface="Calibri"/>
                <a:ea typeface="Calibri"/>
                <a:cs typeface="Calibri"/>
                <a:sym typeface="Calibri"/>
              </a:rPr>
              <a:t>Get from Memory </a:t>
            </a:r>
            <a:r>
              <a:rPr b="0" i="0" lang="en-US" sz="1100" u="none" cap="none" strike="noStrike">
                <a:solidFill>
                  <a:srgbClr val="000000"/>
                </a:solidFill>
                <a:latin typeface="Calibri"/>
                <a:ea typeface="Calibri"/>
                <a:cs typeface="Calibri"/>
                <a:sym typeface="Calibri"/>
              </a:rPr>
              <a:t>&gt; Enter the data</a:t>
            </a:r>
            <a:endParaRPr b="0" i="0" sz="1100" u="none" cap="none" strike="noStrike">
              <a:solidFill>
                <a:srgbClr val="000000"/>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For Action Name, add </a:t>
            </a:r>
            <a:r>
              <a:rPr b="1" i="0" lang="en-US" sz="1100" u="none" cap="none" strike="noStrike">
                <a:solidFill>
                  <a:srgbClr val="000000"/>
                </a:solidFill>
                <a:latin typeface="Calibri"/>
                <a:ea typeface="Calibri"/>
                <a:cs typeface="Calibri"/>
                <a:sym typeface="Calibri"/>
              </a:rPr>
              <a:t>Get From Memory *default*</a:t>
            </a:r>
            <a:r>
              <a:rPr b="0" i="0" lang="en-US" sz="1100" u="none" cap="none" strike="noStrike">
                <a:solidFill>
                  <a:srgbClr val="000000"/>
                </a:solidFill>
                <a:latin typeface="Calibri"/>
                <a:ea typeface="Calibri"/>
                <a:cs typeface="Calibri"/>
                <a:sym typeface="Calibri"/>
              </a:rPr>
              <a:t> &gt; Make Key set in flow to </a:t>
            </a:r>
            <a:r>
              <a:rPr b="1" i="0" lang="en-US" sz="1100" u="none" cap="none" strike="noStrike">
                <a:solidFill>
                  <a:srgbClr val="000000"/>
                </a:solidFill>
                <a:latin typeface="Calibri"/>
                <a:ea typeface="Calibri"/>
                <a:cs typeface="Calibri"/>
                <a:sym typeface="Calibri"/>
              </a:rPr>
              <a:t>New Flow 2 *default*</a:t>
            </a:r>
            <a:r>
              <a:rPr b="0" i="0" lang="en-US" sz="1100" u="none" cap="none" strike="noStrike">
                <a:solidFill>
                  <a:srgbClr val="000000"/>
                </a:solidFill>
                <a:latin typeface="Calibri"/>
                <a:ea typeface="Calibri"/>
                <a:cs typeface="Calibri"/>
                <a:sym typeface="Calibri"/>
              </a:rPr>
              <a:t> &gt; For Key name, fill in</a:t>
            </a:r>
            <a:r>
              <a:rPr b="1" i="0" lang="en-US" sz="1100" u="none" cap="none" strike="noStrike">
                <a:solidFill>
                  <a:srgbClr val="000000"/>
                </a:solidFill>
                <a:latin typeface="Calibri"/>
                <a:ea typeface="Calibri"/>
                <a:cs typeface="Calibri"/>
                <a:sym typeface="Calibri"/>
              </a:rPr>
              <a:t> Call Detail Updated : Call Transaction UUID</a:t>
            </a:r>
            <a:endParaRPr b="1" i="0" sz="1100" u="none" cap="none" strike="noStrike">
              <a:solidFill>
                <a:srgbClr val="000000"/>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Choose </a:t>
            </a:r>
            <a:r>
              <a:rPr b="1" i="0" lang="en-US" sz="1100" u="none" cap="none" strike="noStrike">
                <a:solidFill>
                  <a:srgbClr val="888888"/>
                </a:solidFill>
                <a:latin typeface="Calibri"/>
                <a:ea typeface="Calibri"/>
                <a:cs typeface="Calibri"/>
                <a:sym typeface="Calibri"/>
              </a:rPr>
              <a:t>Split Flow</a:t>
            </a:r>
            <a:r>
              <a:rPr b="0" i="0" lang="en-US" sz="1100" u="none" cap="none" strike="noStrike">
                <a:solidFill>
                  <a:srgbClr val="888888"/>
                </a:solidFill>
                <a:latin typeface="Calibri"/>
                <a:ea typeface="Calibri"/>
                <a:cs typeface="Calibri"/>
                <a:sym typeface="Calibri"/>
              </a:rPr>
              <a:t> &gt; Enter data</a:t>
            </a:r>
            <a:endParaRPr b="0"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lphaLcPeriod"/>
            </a:pPr>
            <a:r>
              <a:rPr b="1" i="0" lang="en-US" sz="1100" u="sng" cap="none" strike="noStrike">
                <a:solidFill>
                  <a:srgbClr val="888888"/>
                </a:solidFill>
                <a:latin typeface="Calibri"/>
                <a:ea typeface="Calibri"/>
                <a:cs typeface="Calibri"/>
                <a:sym typeface="Calibri"/>
              </a:rPr>
              <a:t>Transaction UUID available</a:t>
            </a:r>
            <a:endParaRPr b="1" i="0" sz="1100" u="sng" cap="none" strike="noStrike">
              <a:solidFill>
                <a:srgbClr val="888888"/>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rPr b="0" i="0" lang="en-US" sz="1100" u="none" cap="none" strike="noStrike">
                <a:solidFill>
                  <a:srgbClr val="999999"/>
                </a:solidFill>
                <a:latin typeface="Calibri"/>
                <a:ea typeface="Calibri"/>
                <a:cs typeface="Calibri"/>
                <a:sym typeface="Calibri"/>
              </a:rPr>
              <a:t>Choose </a:t>
            </a:r>
            <a:r>
              <a:rPr b="1" i="0" lang="en-US" sz="1100" u="none" cap="none" strike="noStrike">
                <a:solidFill>
                  <a:srgbClr val="999999"/>
                </a:solidFill>
                <a:latin typeface="Calibri"/>
                <a:ea typeface="Calibri"/>
                <a:cs typeface="Calibri"/>
                <a:sym typeface="Calibri"/>
              </a:rPr>
              <a:t>Split Flow </a:t>
            </a:r>
            <a:r>
              <a:rPr b="0" i="0" lang="en-US" sz="1100" u="none" cap="none" strike="noStrike">
                <a:solidFill>
                  <a:srgbClr val="999999"/>
                </a:solidFill>
                <a:latin typeface="Calibri"/>
                <a:ea typeface="Calibri"/>
                <a:cs typeface="Calibri"/>
                <a:sym typeface="Calibri"/>
              </a:rPr>
              <a:t>&gt; Rename Action name to </a:t>
            </a:r>
            <a:r>
              <a:rPr b="1" i="0" lang="en-US" sz="1100" u="none" cap="none" strike="noStrike">
                <a:solidFill>
                  <a:srgbClr val="999999"/>
                </a:solidFill>
                <a:latin typeface="Calibri"/>
                <a:ea typeface="Calibri"/>
                <a:cs typeface="Calibri"/>
                <a:sym typeface="Calibri"/>
              </a:rPr>
              <a:t>Validate TXN UUID </a:t>
            </a:r>
            <a:r>
              <a:rPr b="0" i="0" lang="en-US" sz="1100" u="none" cap="none" strike="noStrike">
                <a:solidFill>
                  <a:srgbClr val="999999"/>
                </a:solidFill>
                <a:latin typeface="Calibri"/>
                <a:ea typeface="Calibri"/>
                <a:cs typeface="Calibri"/>
                <a:sym typeface="Calibri"/>
              </a:rPr>
              <a:t>&gt; Rename path to </a:t>
            </a:r>
            <a:r>
              <a:rPr b="1" i="0" lang="en-US" sz="1100" u="none" cap="none" strike="noStrike">
                <a:solidFill>
                  <a:srgbClr val="999999"/>
                </a:solidFill>
                <a:latin typeface="Calibri"/>
                <a:ea typeface="Calibri"/>
                <a:cs typeface="Calibri"/>
                <a:sym typeface="Calibri"/>
              </a:rPr>
              <a:t>TXN UUID Available </a:t>
            </a:r>
            <a:r>
              <a:rPr b="0" i="0" lang="en-US" sz="1100" u="none" cap="none" strike="noStrike">
                <a:solidFill>
                  <a:srgbClr val="999999"/>
                </a:solidFill>
                <a:latin typeface="Calibri"/>
                <a:ea typeface="Calibri"/>
                <a:cs typeface="Calibri"/>
                <a:sym typeface="Calibri"/>
              </a:rPr>
              <a:t>&gt; For Control Variable, select </a:t>
            </a:r>
            <a:r>
              <a:rPr b="1" i="0" lang="en-US" sz="1100" u="none" cap="none" strike="noStrike">
                <a:solidFill>
                  <a:srgbClr val="999999"/>
                </a:solidFill>
                <a:latin typeface="Calibri"/>
                <a:ea typeface="Calibri"/>
                <a:cs typeface="Calibri"/>
                <a:sym typeface="Calibri"/>
              </a:rPr>
              <a:t>Get from Memory: Value</a:t>
            </a:r>
            <a:r>
              <a:rPr b="0" i="0" lang="en-US" sz="1100" u="none" cap="none" strike="noStrike">
                <a:solidFill>
                  <a:srgbClr val="999999"/>
                </a:solidFill>
                <a:latin typeface="Calibri"/>
                <a:ea typeface="Calibri"/>
                <a:cs typeface="Calibri"/>
                <a:sym typeface="Calibri"/>
              </a:rPr>
              <a:t> &gt; For Operator, select </a:t>
            </a:r>
            <a:r>
              <a:rPr b="1" i="0" lang="en-US" sz="1100" u="none" cap="none" strike="noStrike">
                <a:solidFill>
                  <a:srgbClr val="999999"/>
                </a:solidFill>
                <a:latin typeface="Calibri"/>
                <a:ea typeface="Calibri"/>
                <a:cs typeface="Calibri"/>
                <a:sym typeface="Calibri"/>
              </a:rPr>
              <a:t>Contains </a:t>
            </a:r>
            <a:r>
              <a:rPr b="0" i="0" lang="en-US" sz="1100" u="none" cap="none" strike="noStrike">
                <a:solidFill>
                  <a:srgbClr val="999999"/>
                </a:solidFill>
                <a:latin typeface="Calibri"/>
                <a:ea typeface="Calibri"/>
                <a:cs typeface="Calibri"/>
                <a:sym typeface="Calibri"/>
              </a:rPr>
              <a:t>&gt; For Control Variable, add in </a:t>
            </a:r>
            <a:r>
              <a:rPr b="1" i="0" lang="en-US" sz="1100" u="none" cap="none" strike="noStrike">
                <a:solidFill>
                  <a:srgbClr val="999999"/>
                </a:solidFill>
                <a:latin typeface="Calibri"/>
                <a:ea typeface="Calibri"/>
                <a:cs typeface="Calibri"/>
                <a:sym typeface="Calibri"/>
              </a:rPr>
              <a:t>False</a:t>
            </a:r>
            <a:r>
              <a:rPr b="0" i="0" lang="en-US" sz="1100" u="none" cap="none" strike="noStrike">
                <a:solidFill>
                  <a:srgbClr val="999999"/>
                </a:solidFill>
                <a:latin typeface="Calibri"/>
                <a:ea typeface="Calibri"/>
                <a:cs typeface="Calibri"/>
                <a:sym typeface="Calibri"/>
              </a:rPr>
              <a:t> &gt; Press </a:t>
            </a:r>
            <a:r>
              <a:rPr b="1" i="0" lang="en-US" sz="1100" u="none" cap="none" strike="noStrike">
                <a:solidFill>
                  <a:srgbClr val="999999"/>
                </a:solidFill>
                <a:latin typeface="Calibri"/>
                <a:ea typeface="Calibri"/>
                <a:cs typeface="Calibri"/>
                <a:sym typeface="Calibri"/>
              </a:rPr>
              <a:t>Add</a:t>
            </a:r>
            <a:endParaRPr b="1" i="0" sz="1100" u="none" cap="none" strike="noStrike">
              <a:solidFill>
                <a:srgbClr val="999999"/>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lphaLcPeriod"/>
            </a:pPr>
            <a:r>
              <a:rPr b="1" i="0" lang="en-US" sz="1100" u="sng" cap="none" strike="noStrike">
                <a:solidFill>
                  <a:srgbClr val="888888"/>
                </a:solidFill>
                <a:latin typeface="Calibri"/>
                <a:ea typeface="Calibri"/>
                <a:cs typeface="Calibri"/>
                <a:sym typeface="Calibri"/>
              </a:rPr>
              <a:t>Transaction UUID not available</a:t>
            </a:r>
            <a:endParaRPr b="0"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Finish</a:t>
            </a:r>
            <a:endParaRPr b="0" i="0" sz="1100" u="none" cap="none" strike="noStrike">
              <a:solidFill>
                <a:srgbClr val="888888"/>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2" name="Google Shape;1512;p34"/>
          <p:cNvPicPr preferRelativeResize="0"/>
          <p:nvPr/>
        </p:nvPicPr>
        <p:blipFill rotWithShape="1">
          <a:blip r:embed="rId3">
            <a:alphaModFix/>
          </a:blip>
          <a:srcRect b="0" l="0" r="0" t="0"/>
          <a:stretch/>
        </p:blipFill>
        <p:spPr>
          <a:xfrm>
            <a:off x="5716975" y="1618725"/>
            <a:ext cx="6302949" cy="3962380"/>
          </a:xfrm>
          <a:prstGeom prst="rect">
            <a:avLst/>
          </a:prstGeom>
          <a:noFill/>
          <a:ln>
            <a:noFill/>
          </a:ln>
        </p:spPr>
      </p:pic>
      <p:sp>
        <p:nvSpPr>
          <p:cNvPr id="1513" name="Google Shape;1513;p34"/>
          <p:cNvSpPr txBox="1"/>
          <p:nvPr/>
        </p:nvSpPr>
        <p:spPr>
          <a:xfrm>
            <a:off x="467000" y="708450"/>
            <a:ext cx="4620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35"/>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20" name="Google Shape;1520;p35"/>
          <p:cNvSpPr txBox="1"/>
          <p:nvPr/>
        </p:nvSpPr>
        <p:spPr>
          <a:xfrm>
            <a:off x="467000" y="1083075"/>
            <a:ext cx="55644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chemeClr val="lt1"/>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E32490"/>
                </a:solidFill>
                <a:latin typeface="Calibri"/>
                <a:ea typeface="Calibri"/>
                <a:cs typeface="Calibri"/>
                <a:sym typeface="Calibri"/>
              </a:rPr>
              <a:t>b. Call Detail Valid (Unanswered/Failed/Busy/Cancel)</a:t>
            </a:r>
            <a:endParaRPr b="0" i="0" sz="1700" u="none" cap="none" strike="noStrike">
              <a:solidFill>
                <a:srgbClr val="E32490"/>
              </a:solidFill>
              <a:latin typeface="Calibri"/>
              <a:ea typeface="Calibri"/>
              <a:cs typeface="Calibri"/>
              <a:sym typeface="Calibri"/>
            </a:endParaRPr>
          </a:p>
        </p:txBody>
      </p:sp>
      <p:sp>
        <p:nvSpPr>
          <p:cNvPr id="1521" name="Google Shape;1521;p35"/>
          <p:cNvSpPr txBox="1"/>
          <p:nvPr/>
        </p:nvSpPr>
        <p:spPr>
          <a:xfrm>
            <a:off x="258350" y="1937625"/>
            <a:ext cx="4828800" cy="33210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In Path name, add </a:t>
            </a:r>
            <a:r>
              <a:rPr b="1" i="0" lang="en-US" sz="1100" u="none" cap="none" strike="noStrike">
                <a:solidFill>
                  <a:srgbClr val="888888"/>
                </a:solidFill>
                <a:latin typeface="Calibri"/>
                <a:ea typeface="Calibri"/>
                <a:cs typeface="Calibri"/>
                <a:sym typeface="Calibri"/>
              </a:rPr>
              <a:t>Call Details Valid (Unanswered/Failed/Busy/Cancel) </a:t>
            </a:r>
            <a:r>
              <a:rPr b="0" i="0" lang="en-US" sz="1100" u="none" cap="none" strike="noStrike">
                <a:solidFill>
                  <a:srgbClr val="888888"/>
                </a:solidFill>
                <a:latin typeface="Calibri"/>
                <a:ea typeface="Calibri"/>
                <a:cs typeface="Calibri"/>
                <a:sym typeface="Calibri"/>
              </a:rPr>
              <a:t>&gt; For Control Variable, choose </a:t>
            </a:r>
            <a:r>
              <a:rPr b="1" i="0" lang="en-US" sz="1100" u="none" cap="none" strike="noStrike">
                <a:solidFill>
                  <a:srgbClr val="888888"/>
                </a:solidFill>
                <a:latin typeface="Calibri"/>
                <a:ea typeface="Calibri"/>
                <a:cs typeface="Calibri"/>
                <a:sym typeface="Calibri"/>
              </a:rPr>
              <a:t>Call Detail Updated: Recording Expected </a:t>
            </a:r>
            <a:r>
              <a:rPr b="0" i="0" lang="en-US" sz="1100" u="none" cap="none" strike="noStrike">
                <a:solidFill>
                  <a:srgbClr val="888888"/>
                </a:solidFill>
                <a:latin typeface="Calibri"/>
                <a:ea typeface="Calibri"/>
                <a:cs typeface="Calibri"/>
                <a:sym typeface="Calibri"/>
              </a:rPr>
              <a:t>&gt; In Operator, select </a:t>
            </a:r>
            <a:r>
              <a:rPr b="1" i="0" lang="en-US" sz="1100" u="none" cap="none" strike="noStrike">
                <a:solidFill>
                  <a:srgbClr val="888888"/>
                </a:solidFill>
                <a:latin typeface="Calibri"/>
                <a:ea typeface="Calibri"/>
                <a:cs typeface="Calibri"/>
                <a:sym typeface="Calibri"/>
              </a:rPr>
              <a:t>Is False </a:t>
            </a:r>
            <a:endParaRPr b="1"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Choose </a:t>
            </a:r>
            <a:r>
              <a:rPr b="1" i="0" lang="en-US" sz="1100" u="none" cap="none" strike="noStrike">
                <a:solidFill>
                  <a:srgbClr val="888888"/>
                </a:solidFill>
                <a:latin typeface="Calibri"/>
                <a:ea typeface="Calibri"/>
                <a:cs typeface="Calibri"/>
                <a:sym typeface="Calibri"/>
              </a:rPr>
              <a:t>Get from Memory </a:t>
            </a:r>
            <a:r>
              <a:rPr b="0" i="0" lang="en-US" sz="1100" u="none" cap="none" strike="noStrike">
                <a:solidFill>
                  <a:srgbClr val="888888"/>
                </a:solidFill>
                <a:latin typeface="Calibri"/>
                <a:ea typeface="Calibri"/>
                <a:cs typeface="Calibri"/>
                <a:sym typeface="Calibri"/>
              </a:rPr>
              <a:t>&gt; Enter the data</a:t>
            </a:r>
            <a:endParaRPr b="0" i="0" sz="1100" u="none" cap="none" strike="noStrike">
              <a:solidFill>
                <a:srgbClr val="888888"/>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rPr b="0" i="0" lang="en-US" sz="1100" u="none" cap="none" strike="noStrike">
                <a:solidFill>
                  <a:srgbClr val="888888"/>
                </a:solidFill>
                <a:latin typeface="Calibri"/>
                <a:ea typeface="Calibri"/>
                <a:cs typeface="Calibri"/>
                <a:sym typeface="Calibri"/>
              </a:rPr>
              <a:t>For Action Name, add </a:t>
            </a:r>
            <a:r>
              <a:rPr b="1" i="0" lang="en-US" sz="1100" u="none" cap="none" strike="noStrike">
                <a:solidFill>
                  <a:srgbClr val="888888"/>
                </a:solidFill>
                <a:latin typeface="Calibri"/>
                <a:ea typeface="Calibri"/>
                <a:cs typeface="Calibri"/>
                <a:sym typeface="Calibri"/>
              </a:rPr>
              <a:t>Get From Memory *default*</a:t>
            </a:r>
            <a:r>
              <a:rPr b="0" i="0" lang="en-US" sz="1100" u="none" cap="none" strike="noStrike">
                <a:solidFill>
                  <a:srgbClr val="888888"/>
                </a:solidFill>
                <a:latin typeface="Calibri"/>
                <a:ea typeface="Calibri"/>
                <a:cs typeface="Calibri"/>
                <a:sym typeface="Calibri"/>
              </a:rPr>
              <a:t> &gt; Make Key set in flow to </a:t>
            </a:r>
            <a:r>
              <a:rPr b="1" i="0" lang="en-US" sz="1100" u="none" cap="none" strike="noStrike">
                <a:solidFill>
                  <a:srgbClr val="888888"/>
                </a:solidFill>
                <a:latin typeface="Calibri"/>
                <a:ea typeface="Calibri"/>
                <a:cs typeface="Calibri"/>
                <a:sym typeface="Calibri"/>
              </a:rPr>
              <a:t>New Flow 2 *default*</a:t>
            </a:r>
            <a:r>
              <a:rPr b="0" i="0" lang="en-US" sz="1100" u="none" cap="none" strike="noStrike">
                <a:solidFill>
                  <a:srgbClr val="888888"/>
                </a:solidFill>
                <a:latin typeface="Calibri"/>
                <a:ea typeface="Calibri"/>
                <a:cs typeface="Calibri"/>
                <a:sym typeface="Calibri"/>
              </a:rPr>
              <a:t> &gt; For Key name, fill in</a:t>
            </a:r>
            <a:r>
              <a:rPr b="1" i="0" lang="en-US" sz="1100" u="none" cap="none" strike="noStrike">
                <a:solidFill>
                  <a:srgbClr val="888888"/>
                </a:solidFill>
                <a:latin typeface="Calibri"/>
                <a:ea typeface="Calibri"/>
                <a:cs typeface="Calibri"/>
                <a:sym typeface="Calibri"/>
              </a:rPr>
              <a:t> Call Detail Updated : Call Transaction UUID</a:t>
            </a:r>
            <a:endParaRPr b="1"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chemeClr val="dk1"/>
              </a:buClr>
              <a:buSzPts val="1100"/>
              <a:buFont typeface="Calibri"/>
              <a:buAutoNum type="arabicPeriod"/>
            </a:pPr>
            <a:r>
              <a:rPr b="0" i="0" lang="en-US" sz="1100" u="none" cap="none" strike="noStrike">
                <a:solidFill>
                  <a:schemeClr val="dk1"/>
                </a:solidFill>
                <a:latin typeface="Calibri"/>
                <a:ea typeface="Calibri"/>
                <a:cs typeface="Calibri"/>
                <a:sym typeface="Calibri"/>
              </a:rPr>
              <a:t>Choose </a:t>
            </a:r>
            <a:r>
              <a:rPr b="1" i="0" lang="en-US" sz="1100" u="none" cap="none" strike="noStrike">
                <a:solidFill>
                  <a:schemeClr val="dk1"/>
                </a:solidFill>
                <a:latin typeface="Calibri"/>
                <a:ea typeface="Calibri"/>
                <a:cs typeface="Calibri"/>
                <a:sym typeface="Calibri"/>
              </a:rPr>
              <a:t>Split Flow</a:t>
            </a:r>
            <a:r>
              <a:rPr b="0" i="0" lang="en-US" sz="1100" u="none" cap="none" strike="noStrike">
                <a:solidFill>
                  <a:schemeClr val="dk1"/>
                </a:solidFill>
                <a:latin typeface="Calibri"/>
                <a:ea typeface="Calibri"/>
                <a:cs typeface="Calibri"/>
                <a:sym typeface="Calibri"/>
              </a:rPr>
              <a:t> &gt; Enter data</a:t>
            </a:r>
            <a:endParaRPr b="0" i="0" sz="1100" u="none" cap="none" strike="noStrike">
              <a:solidFill>
                <a:schemeClr val="dk1"/>
              </a:solidFill>
              <a:latin typeface="Calibri"/>
              <a:ea typeface="Calibri"/>
              <a:cs typeface="Calibri"/>
              <a:sym typeface="Calibri"/>
            </a:endParaRPr>
          </a:p>
          <a:p>
            <a:pPr indent="-298450" lvl="0" marL="457200" marR="0" rtl="0" algn="l">
              <a:lnSpc>
                <a:spcPct val="115000"/>
              </a:lnSpc>
              <a:spcBef>
                <a:spcPts val="0"/>
              </a:spcBef>
              <a:spcAft>
                <a:spcPts val="0"/>
              </a:spcAft>
              <a:buClr>
                <a:schemeClr val="dk1"/>
              </a:buClr>
              <a:buSzPts val="1100"/>
              <a:buFont typeface="Calibri"/>
              <a:buAutoNum type="alphaLcPeriod"/>
            </a:pPr>
            <a:r>
              <a:rPr b="1" i="0" lang="en-US" sz="1100" u="sng" cap="none" strike="noStrike">
                <a:solidFill>
                  <a:schemeClr val="dk1"/>
                </a:solidFill>
                <a:latin typeface="Calibri"/>
                <a:ea typeface="Calibri"/>
                <a:cs typeface="Calibri"/>
                <a:sym typeface="Calibri"/>
              </a:rPr>
              <a:t>Transaction UUID available</a:t>
            </a:r>
            <a:endParaRPr b="1" i="0" sz="1100" u="sng" cap="none" strike="noStrike">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Choose </a:t>
            </a:r>
            <a:r>
              <a:rPr b="1" i="0" lang="en-US" sz="1100" u="none" cap="none" strike="noStrike">
                <a:solidFill>
                  <a:schemeClr val="dk1"/>
                </a:solidFill>
                <a:latin typeface="Calibri"/>
                <a:ea typeface="Calibri"/>
                <a:cs typeface="Calibri"/>
                <a:sym typeface="Calibri"/>
              </a:rPr>
              <a:t>Split Flow </a:t>
            </a:r>
            <a:r>
              <a:rPr b="0" i="0" lang="en-US" sz="1100" u="none" cap="none" strike="noStrike">
                <a:solidFill>
                  <a:schemeClr val="dk1"/>
                </a:solidFill>
                <a:latin typeface="Calibri"/>
                <a:ea typeface="Calibri"/>
                <a:cs typeface="Calibri"/>
                <a:sym typeface="Calibri"/>
              </a:rPr>
              <a:t>&gt; Rename Action name to </a:t>
            </a:r>
            <a:r>
              <a:rPr b="1" i="0" lang="en-US" sz="1100" u="none" cap="none" strike="noStrike">
                <a:solidFill>
                  <a:schemeClr val="dk1"/>
                </a:solidFill>
                <a:latin typeface="Calibri"/>
                <a:ea typeface="Calibri"/>
                <a:cs typeface="Calibri"/>
                <a:sym typeface="Calibri"/>
              </a:rPr>
              <a:t>Validate TXN UUID </a:t>
            </a:r>
            <a:r>
              <a:rPr b="0" i="0" lang="en-US" sz="1100" u="none" cap="none" strike="noStrike">
                <a:solidFill>
                  <a:schemeClr val="dk1"/>
                </a:solidFill>
                <a:latin typeface="Calibri"/>
                <a:ea typeface="Calibri"/>
                <a:cs typeface="Calibri"/>
                <a:sym typeface="Calibri"/>
              </a:rPr>
              <a:t>&gt; Rename path to </a:t>
            </a:r>
            <a:r>
              <a:rPr b="1" i="0" lang="en-US" sz="1100" u="none" cap="none" strike="noStrike">
                <a:solidFill>
                  <a:schemeClr val="dk1"/>
                </a:solidFill>
                <a:latin typeface="Calibri"/>
                <a:ea typeface="Calibri"/>
                <a:cs typeface="Calibri"/>
                <a:sym typeface="Calibri"/>
              </a:rPr>
              <a:t>TXN UUID Available </a:t>
            </a:r>
            <a:r>
              <a:rPr b="0" i="0" lang="en-US" sz="1100" u="none" cap="none" strike="noStrike">
                <a:solidFill>
                  <a:schemeClr val="dk1"/>
                </a:solidFill>
                <a:latin typeface="Calibri"/>
                <a:ea typeface="Calibri"/>
                <a:cs typeface="Calibri"/>
                <a:sym typeface="Calibri"/>
              </a:rPr>
              <a:t>&gt; For Control Variable, select </a:t>
            </a:r>
            <a:r>
              <a:rPr b="1" i="0" lang="en-US" sz="1100" u="none" cap="none" strike="noStrike">
                <a:solidFill>
                  <a:schemeClr val="dk1"/>
                </a:solidFill>
                <a:latin typeface="Calibri"/>
                <a:ea typeface="Calibri"/>
                <a:cs typeface="Calibri"/>
                <a:sym typeface="Calibri"/>
              </a:rPr>
              <a:t>Get from Memory: Value</a:t>
            </a:r>
            <a:r>
              <a:rPr b="0" i="0" lang="en-US" sz="1100" u="none" cap="none" strike="noStrike">
                <a:solidFill>
                  <a:schemeClr val="dk1"/>
                </a:solidFill>
                <a:latin typeface="Calibri"/>
                <a:ea typeface="Calibri"/>
                <a:cs typeface="Calibri"/>
                <a:sym typeface="Calibri"/>
              </a:rPr>
              <a:t> &gt; For Operator, select </a:t>
            </a:r>
            <a:r>
              <a:rPr b="1" i="0" lang="en-US" sz="1100" u="none" cap="none" strike="noStrike">
                <a:solidFill>
                  <a:schemeClr val="dk1"/>
                </a:solidFill>
                <a:latin typeface="Calibri"/>
                <a:ea typeface="Calibri"/>
                <a:cs typeface="Calibri"/>
                <a:sym typeface="Calibri"/>
              </a:rPr>
              <a:t>Contains </a:t>
            </a:r>
            <a:r>
              <a:rPr b="0" i="0" lang="en-US" sz="1100" u="none" cap="none" strike="noStrike">
                <a:solidFill>
                  <a:schemeClr val="dk1"/>
                </a:solidFill>
                <a:latin typeface="Calibri"/>
                <a:ea typeface="Calibri"/>
                <a:cs typeface="Calibri"/>
                <a:sym typeface="Calibri"/>
              </a:rPr>
              <a:t>&gt; For Control Variable, add in </a:t>
            </a:r>
            <a:r>
              <a:rPr b="1" i="0" lang="en-US" sz="1100" u="none" cap="none" strike="noStrike">
                <a:solidFill>
                  <a:schemeClr val="dk1"/>
                </a:solidFill>
                <a:latin typeface="Calibri"/>
                <a:ea typeface="Calibri"/>
                <a:cs typeface="Calibri"/>
                <a:sym typeface="Calibri"/>
              </a:rPr>
              <a:t>False</a:t>
            </a:r>
            <a:r>
              <a:rPr b="0" i="0" lang="en-US" sz="1100" u="none" cap="none" strike="noStrike">
                <a:solidFill>
                  <a:schemeClr val="dk1"/>
                </a:solidFill>
                <a:latin typeface="Calibri"/>
                <a:ea typeface="Calibri"/>
                <a:cs typeface="Calibri"/>
                <a:sym typeface="Calibri"/>
              </a:rPr>
              <a:t> &gt; Press </a:t>
            </a:r>
            <a:r>
              <a:rPr b="1" i="0" lang="en-US" sz="1100" u="none" cap="none" strike="noStrike">
                <a:solidFill>
                  <a:schemeClr val="dk1"/>
                </a:solidFill>
                <a:latin typeface="Calibri"/>
                <a:ea typeface="Calibri"/>
                <a:cs typeface="Calibri"/>
                <a:sym typeface="Calibri"/>
              </a:rPr>
              <a:t>Add</a:t>
            </a:r>
            <a:endParaRPr b="1" i="0" sz="1100" u="none" cap="none" strike="noStrike">
              <a:solidFill>
                <a:schemeClr val="dk1"/>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lphaLcPeriod"/>
            </a:pPr>
            <a:r>
              <a:rPr b="1" i="0" lang="en-US" sz="1100" u="sng" cap="none" strike="noStrike">
                <a:solidFill>
                  <a:srgbClr val="888888"/>
                </a:solidFill>
                <a:latin typeface="Calibri"/>
                <a:ea typeface="Calibri"/>
                <a:cs typeface="Calibri"/>
                <a:sym typeface="Calibri"/>
              </a:rPr>
              <a:t>Transaction UUID not available</a:t>
            </a:r>
            <a:endParaRPr b="0" i="0" sz="1100" u="none" cap="none" strike="noStrike">
              <a:solidFill>
                <a:srgbClr val="888888"/>
              </a:solidFill>
              <a:latin typeface="Calibri"/>
              <a:ea typeface="Calibri"/>
              <a:cs typeface="Calibri"/>
              <a:sym typeface="Calibri"/>
            </a:endParaRPr>
          </a:p>
          <a:p>
            <a:pPr indent="-298450" lvl="0" marL="457200" marR="0" rtl="0" algn="l">
              <a:lnSpc>
                <a:spcPct val="115000"/>
              </a:lnSpc>
              <a:spcBef>
                <a:spcPts val="0"/>
              </a:spcBef>
              <a:spcAft>
                <a:spcPts val="0"/>
              </a:spcAft>
              <a:buClr>
                <a:srgbClr val="888888"/>
              </a:buClr>
              <a:buSzPts val="1100"/>
              <a:buFont typeface="Calibri"/>
              <a:buAutoNum type="arabicPeriod"/>
            </a:pPr>
            <a:r>
              <a:rPr b="0" i="0" lang="en-US" sz="1100" u="none" cap="none" strike="noStrike">
                <a:solidFill>
                  <a:srgbClr val="888888"/>
                </a:solidFill>
                <a:latin typeface="Calibri"/>
                <a:ea typeface="Calibri"/>
                <a:cs typeface="Calibri"/>
                <a:sym typeface="Calibri"/>
              </a:rPr>
              <a:t>Finish</a:t>
            </a:r>
            <a:endParaRPr b="0" i="0" sz="1100" u="none" cap="none" strike="noStrike">
              <a:solidFill>
                <a:srgbClr val="888888"/>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35"/>
          <p:cNvSpPr txBox="1"/>
          <p:nvPr/>
        </p:nvSpPr>
        <p:spPr>
          <a:xfrm>
            <a:off x="467000" y="708450"/>
            <a:ext cx="4620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pic>
        <p:nvPicPr>
          <p:cNvPr id="1523" name="Google Shape;1523;p35"/>
          <p:cNvPicPr preferRelativeResize="0"/>
          <p:nvPr/>
        </p:nvPicPr>
        <p:blipFill rotWithShape="1">
          <a:blip r:embed="rId3">
            <a:alphaModFix/>
          </a:blip>
          <a:srcRect b="0" l="0" r="0" t="0"/>
          <a:stretch/>
        </p:blipFill>
        <p:spPr>
          <a:xfrm>
            <a:off x="5865400" y="1982775"/>
            <a:ext cx="6174201" cy="38814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36"/>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30" name="Google Shape;1530;p36"/>
          <p:cNvSpPr txBox="1"/>
          <p:nvPr/>
        </p:nvSpPr>
        <p:spPr>
          <a:xfrm>
            <a:off x="467000" y="1083075"/>
            <a:ext cx="55644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chemeClr val="lt1"/>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E32490"/>
                </a:solidFill>
                <a:latin typeface="Calibri"/>
                <a:ea typeface="Calibri"/>
                <a:cs typeface="Calibri"/>
                <a:sym typeface="Calibri"/>
              </a:rPr>
              <a:t>b. Call Detail Valid (Unanswered/Failed/Busy/Cancel)</a:t>
            </a:r>
            <a:endParaRPr b="0" i="0" sz="1700" u="none" cap="none" strike="noStrike">
              <a:solidFill>
                <a:srgbClr val="E32490"/>
              </a:solidFill>
              <a:latin typeface="Calibri"/>
              <a:ea typeface="Calibri"/>
              <a:cs typeface="Calibri"/>
              <a:sym typeface="Calibri"/>
            </a:endParaRPr>
          </a:p>
        </p:txBody>
      </p:sp>
      <p:sp>
        <p:nvSpPr>
          <p:cNvPr id="1531" name="Google Shape;1531;p36"/>
          <p:cNvSpPr txBox="1"/>
          <p:nvPr/>
        </p:nvSpPr>
        <p:spPr>
          <a:xfrm>
            <a:off x="258350" y="1760500"/>
            <a:ext cx="5325900" cy="531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3. Choose </a:t>
            </a:r>
            <a:r>
              <a:rPr b="1" i="0" lang="en-US" sz="1100" u="none" cap="none" strike="noStrike">
                <a:solidFill>
                  <a:srgbClr val="000000"/>
                </a:solidFill>
                <a:latin typeface="Calibri"/>
                <a:ea typeface="Calibri"/>
                <a:cs typeface="Calibri"/>
                <a:sym typeface="Calibri"/>
              </a:rPr>
              <a:t>Split Flow </a:t>
            </a:r>
            <a:r>
              <a:rPr b="0" i="0" lang="en-US" sz="1100" u="none" cap="none" strike="noStrike">
                <a:solidFill>
                  <a:srgbClr val="000000"/>
                </a:solidFill>
                <a:latin typeface="Calibri"/>
                <a:ea typeface="Calibri"/>
                <a:cs typeface="Calibri"/>
                <a:sym typeface="Calibri"/>
              </a:rPr>
              <a:t>&gt; Enter data</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1100" u="sng" cap="none" strike="noStrike">
                <a:solidFill>
                  <a:srgbClr val="000000"/>
                </a:solidFill>
                <a:latin typeface="Calibri"/>
                <a:ea typeface="Calibri"/>
                <a:cs typeface="Calibri"/>
                <a:sym typeface="Calibri"/>
              </a:rPr>
              <a:t>b. Transaction UUID not available</a:t>
            </a:r>
            <a:endParaRPr b="1" i="0" sz="1100" u="sng"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US" sz="1100" u="none" cap="none" strike="noStrike">
                <a:solidFill>
                  <a:srgbClr val="000000"/>
                </a:solidFill>
                <a:latin typeface="Calibri"/>
                <a:ea typeface="Calibri"/>
                <a:cs typeface="Calibri"/>
                <a:sym typeface="Calibri"/>
              </a:rPr>
              <a:t>Choose Custom Action &gt; Rename it to Sending Call Details &gt; Choose Method as </a:t>
            </a:r>
            <a:r>
              <a:rPr b="1" i="0" lang="en-US" sz="1100" u="none" cap="none" strike="noStrike">
                <a:solidFill>
                  <a:srgbClr val="000000"/>
                </a:solidFill>
                <a:latin typeface="Calibri"/>
                <a:ea typeface="Calibri"/>
                <a:cs typeface="Calibri"/>
                <a:sym typeface="Calibri"/>
              </a:rPr>
              <a:t>Post</a:t>
            </a:r>
            <a:endParaRPr b="1" i="0"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Char char="○"/>
            </a:pPr>
            <a:r>
              <a:rPr b="0" i="0" lang="en-US" sz="1100" u="none" cap="none" strike="noStrike">
                <a:solidFill>
                  <a:srgbClr val="000000"/>
                </a:solidFill>
                <a:latin typeface="Calibri"/>
                <a:ea typeface="Calibri"/>
                <a:cs typeface="Calibri"/>
                <a:sym typeface="Calibri"/>
              </a:rPr>
              <a:t>Fill in the URL: </a:t>
            </a:r>
            <a:r>
              <a:rPr b="0" i="0" lang="en-US" sz="1100" u="sng" cap="none" strike="noStrike">
                <a:solidFill>
                  <a:schemeClr val="accent1"/>
                </a:solidFill>
                <a:latin typeface="Calibri"/>
                <a:ea typeface="Calibri"/>
                <a:cs typeface="Calibri"/>
                <a:sym typeface="Calibri"/>
                <a:hlinkClick r:id="rId3">
                  <a:extLst>
                    <a:ext uri="{A12FA001-AC4F-418D-AE19-62706E023703}">
                      <ahyp:hlinkClr val="tx"/>
                    </a:ext>
                  </a:extLst>
                </a:hlinkClick>
              </a:rPr>
              <a:t>https://openapi.extensionapps.com/prod/api/v1/service-report/callback/call-detail?secret=afe7cb8a00154d85be106bade79b799b</a:t>
            </a:r>
            <a:endParaRPr b="0" i="0"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Char char="○"/>
            </a:pPr>
            <a:r>
              <a:rPr b="0" i="0" lang="en-US" sz="1100" u="none" cap="none" strike="noStrike">
                <a:solidFill>
                  <a:srgbClr val="000000"/>
                </a:solidFill>
                <a:latin typeface="Calibri"/>
                <a:ea typeface="Calibri"/>
                <a:cs typeface="Calibri"/>
                <a:sym typeface="Calibri"/>
              </a:rPr>
              <a:t>Fill in Body:</a:t>
            </a:r>
            <a:endParaRPr b="0" i="0" sz="11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"type":﻿1. Call Detail Updated: Call Type﻿,</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"status":﻿1. Call Detail Updated: Status﻿,</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"txnUuid":﻿1. Call Detail Updated: Call Transaction UUID﻿,</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"endTime":﻿1. Call Detail Updated: End Time﻿,</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"startTime":﻿1. Call Detail Updated: Start Time﻿,</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"answeredTime":﻿1. Call Detail Updated: Answer Time﻿,</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"recordingUrl":﻿1. Call Detail Updated: Recording URL﻿,</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"recordingExpected":﻿1. Call Detail Updated: Recording Expected﻿,</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"toKey":﻿1. Call Detail Updated: To Key﻿,</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"toLabel":﻿1. Call Detail Updated: To Label﻿,</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"fromKey":﻿1. Call Detail Updated: From Key﻿,</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"fromLabel":﻿1. Call Detail Updated: From Label﻿,</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"toNumber":﻿1. Call Detail Updated: To Number﻿,</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"fromNumber":﻿1. Call Detail Updated: From Number﻿,</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"orgUuid":1. Call Detail Updated: Organization UUID﻿,</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"durationInSeconds":﻿1. Call Detail Updated: Duration in Seconds﻿,</a:t>
            </a:r>
            <a:endParaRPr b="0" i="1" sz="11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Calibri"/>
                <a:ea typeface="Calibri"/>
                <a:cs typeface="Calibri"/>
                <a:sym typeface="Calibri"/>
              </a:rPr>
              <a:t>"durationInMinutes":﻿1. Call Detail Updated: Duration in Minutes﻿</a:t>
            </a:r>
            <a:endParaRPr b="0" i="1"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Char char="○"/>
            </a:pPr>
            <a:r>
              <a:rPr b="0" i="0" lang="en-US" sz="1100" u="none" cap="none" strike="noStrike">
                <a:solidFill>
                  <a:srgbClr val="000000"/>
                </a:solidFill>
                <a:latin typeface="Calibri"/>
                <a:ea typeface="Calibri"/>
                <a:cs typeface="Calibri"/>
                <a:sym typeface="Calibri"/>
              </a:rPr>
              <a:t>Add sample response content as</a:t>
            </a:r>
            <a:r>
              <a:rPr b="1" i="0" lang="en-US" sz="1100" u="none" cap="none" strike="noStrike">
                <a:solidFill>
                  <a:srgbClr val="000000"/>
                </a:solidFill>
                <a:latin typeface="Calibri"/>
                <a:ea typeface="Calibri"/>
                <a:cs typeface="Calibri"/>
                <a:sym typeface="Calibri"/>
              </a:rPr>
              <a:t> {"success" : true } </a:t>
            </a:r>
            <a:r>
              <a:rPr b="0" i="0" lang="en-US" sz="1100" u="none" cap="none" strike="noStrike">
                <a:solidFill>
                  <a:srgbClr val="000000"/>
                </a:solidFill>
                <a:latin typeface="Calibri"/>
                <a:ea typeface="Calibri"/>
                <a:cs typeface="Calibri"/>
                <a:sym typeface="Calibri"/>
              </a:rPr>
              <a:t>to extract properties for the action</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888888"/>
              </a:buClr>
              <a:buSzPts val="1200"/>
              <a:buFont typeface="Calibri"/>
              <a:buChar char="●"/>
            </a:pPr>
            <a:r>
              <a:rPr b="0" i="0" lang="en-US" sz="1200" u="none" cap="none" strike="noStrike">
                <a:solidFill>
                  <a:srgbClr val="888888"/>
                </a:solidFill>
                <a:latin typeface="Calibri"/>
                <a:ea typeface="Calibri"/>
                <a:cs typeface="Calibri"/>
                <a:sym typeface="Calibri"/>
              </a:rPr>
              <a:t>Choose Save to Memory</a:t>
            </a:r>
            <a:endParaRPr b="0" i="0" sz="1200" u="none" cap="none" strike="noStrike">
              <a:solidFill>
                <a:srgbClr val="8888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532" name="Google Shape;1532;p36"/>
          <p:cNvSpPr txBox="1"/>
          <p:nvPr/>
        </p:nvSpPr>
        <p:spPr>
          <a:xfrm>
            <a:off x="467000" y="678925"/>
            <a:ext cx="5190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pic>
        <p:nvPicPr>
          <p:cNvPr id="1533" name="Google Shape;1533;p36"/>
          <p:cNvPicPr preferRelativeResize="0"/>
          <p:nvPr/>
        </p:nvPicPr>
        <p:blipFill rotWithShape="1">
          <a:blip r:embed="rId4">
            <a:alphaModFix/>
          </a:blip>
          <a:srcRect b="0" l="0" r="0" t="0"/>
          <a:stretch/>
        </p:blipFill>
        <p:spPr>
          <a:xfrm>
            <a:off x="5736650" y="1982775"/>
            <a:ext cx="6302949" cy="39623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37"/>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40" name="Google Shape;1540;p37"/>
          <p:cNvSpPr txBox="1"/>
          <p:nvPr/>
        </p:nvSpPr>
        <p:spPr>
          <a:xfrm>
            <a:off x="467000" y="1083075"/>
            <a:ext cx="55644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chemeClr val="lt1"/>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E32490"/>
                </a:solidFill>
                <a:latin typeface="Calibri"/>
                <a:ea typeface="Calibri"/>
                <a:cs typeface="Calibri"/>
                <a:sym typeface="Calibri"/>
              </a:rPr>
              <a:t>b. Call Detail Valid (Unanswered/Failed/Busy/Cancel)</a:t>
            </a:r>
            <a:endParaRPr b="0" i="0" sz="1700" u="none" cap="none" strike="noStrike">
              <a:solidFill>
                <a:srgbClr val="E32490"/>
              </a:solidFill>
              <a:latin typeface="Calibri"/>
              <a:ea typeface="Calibri"/>
              <a:cs typeface="Calibri"/>
              <a:sym typeface="Calibri"/>
            </a:endParaRPr>
          </a:p>
        </p:txBody>
      </p:sp>
      <p:sp>
        <p:nvSpPr>
          <p:cNvPr id="1541" name="Google Shape;1541;p37"/>
          <p:cNvSpPr txBox="1"/>
          <p:nvPr/>
        </p:nvSpPr>
        <p:spPr>
          <a:xfrm>
            <a:off x="258350" y="1937625"/>
            <a:ext cx="5325900" cy="238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3. Choose </a:t>
            </a:r>
            <a:r>
              <a:rPr b="1" i="0" lang="en-US" sz="1400" u="none" cap="none" strike="noStrike">
                <a:solidFill>
                  <a:srgbClr val="000000"/>
                </a:solidFill>
                <a:latin typeface="Calibri"/>
                <a:ea typeface="Calibri"/>
                <a:cs typeface="Calibri"/>
                <a:sym typeface="Calibri"/>
              </a:rPr>
              <a:t>Split Flow </a:t>
            </a:r>
            <a:r>
              <a:rPr b="0" i="0" lang="en-US" sz="1400" u="none" cap="none" strike="noStrike">
                <a:solidFill>
                  <a:srgbClr val="000000"/>
                </a:solidFill>
                <a:latin typeface="Calibri"/>
                <a:ea typeface="Calibri"/>
                <a:cs typeface="Calibri"/>
                <a:sym typeface="Calibri"/>
              </a:rPr>
              <a:t>&gt; Enter data (cont)</a:t>
            </a:r>
            <a:endParaRPr b="0" i="0" sz="1400" u="none" cap="none" strike="noStrike">
              <a:solidFill>
                <a:srgbClr val="000000"/>
              </a:solidFill>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b="0" i="0" lang="en-US" sz="1400" u="none" cap="none" strike="noStrike">
                <a:solidFill>
                  <a:srgbClr val="000000"/>
                </a:solidFill>
                <a:latin typeface="Calibri"/>
                <a:ea typeface="Calibri"/>
                <a:cs typeface="Calibri"/>
                <a:sym typeface="Calibri"/>
              </a:rPr>
              <a:t>Choose </a:t>
            </a:r>
            <a:r>
              <a:rPr b="1" i="0" lang="en-US" sz="1400" u="none" cap="none" strike="noStrike">
                <a:solidFill>
                  <a:srgbClr val="000000"/>
                </a:solidFill>
                <a:latin typeface="Calibri"/>
                <a:ea typeface="Calibri"/>
                <a:cs typeface="Calibri"/>
                <a:sym typeface="Calibri"/>
              </a:rPr>
              <a:t>Save to Memory</a:t>
            </a:r>
            <a:endParaRPr b="1" i="0" sz="1400" u="none" cap="none" strike="noStrike">
              <a:solidFill>
                <a:srgbClr val="000000"/>
              </a:solidFill>
              <a:latin typeface="Calibri"/>
              <a:ea typeface="Calibri"/>
              <a:cs typeface="Calibri"/>
              <a:sym typeface="Calibri"/>
            </a:endParaRPr>
          </a:p>
          <a:p>
            <a:pPr indent="-317500" lvl="1" marL="914400" marR="0" rtl="0" algn="l">
              <a:lnSpc>
                <a:spcPct val="115000"/>
              </a:lnSpc>
              <a:spcBef>
                <a:spcPts val="0"/>
              </a:spcBef>
              <a:spcAft>
                <a:spcPts val="0"/>
              </a:spcAft>
              <a:buClr>
                <a:schemeClr val="dk1"/>
              </a:buClr>
              <a:buSzPts val="1400"/>
              <a:buFont typeface="Calibri"/>
              <a:buChar char="○"/>
            </a:pPr>
            <a:r>
              <a:rPr b="0" i="0" lang="en-US" sz="1400" u="none" cap="none" strike="noStrike">
                <a:solidFill>
                  <a:srgbClr val="000000"/>
                </a:solidFill>
                <a:latin typeface="Calibri"/>
                <a:ea typeface="Calibri"/>
                <a:cs typeface="Calibri"/>
                <a:sym typeface="Calibri"/>
              </a:rPr>
              <a:t>Click </a:t>
            </a:r>
            <a:r>
              <a:rPr b="1" i="0" lang="en-US" sz="1400" u="none" cap="none" strike="noStrike">
                <a:solidFill>
                  <a:srgbClr val="000000"/>
                </a:solidFill>
                <a:latin typeface="Calibri"/>
                <a:ea typeface="Calibri"/>
                <a:cs typeface="Calibri"/>
                <a:sym typeface="Calibri"/>
              </a:rPr>
              <a:t>+</a:t>
            </a:r>
            <a:r>
              <a:rPr b="0" i="0" lang="en-US" sz="1400" u="none" cap="none" strike="noStrike">
                <a:solidFill>
                  <a:srgbClr val="000000"/>
                </a:solidFill>
                <a:latin typeface="Calibri"/>
                <a:ea typeface="Calibri"/>
                <a:cs typeface="Calibri"/>
                <a:sym typeface="Calibri"/>
              </a:rPr>
              <a:t> to add new action &gt; Choose </a:t>
            </a:r>
            <a:r>
              <a:rPr b="1" i="0" lang="en-US" sz="1400" u="none" cap="none" strike="noStrike">
                <a:solidFill>
                  <a:srgbClr val="000000"/>
                </a:solidFill>
                <a:latin typeface="Calibri"/>
                <a:ea typeface="Calibri"/>
                <a:cs typeface="Calibri"/>
                <a:sym typeface="Calibri"/>
              </a:rPr>
              <a:t>Save to Memory</a:t>
            </a:r>
            <a:r>
              <a:rPr b="0" i="0" lang="en-US" sz="1400" u="none" cap="none" strike="noStrike">
                <a:solidFill>
                  <a:srgbClr val="000000"/>
                </a:solidFill>
                <a:latin typeface="Calibri"/>
                <a:ea typeface="Calibri"/>
                <a:cs typeface="Calibri"/>
                <a:sym typeface="Calibri"/>
              </a:rPr>
              <a:t> &gt; For Key Name, fill in </a:t>
            </a:r>
            <a:r>
              <a:rPr b="1" i="0" lang="en-US" sz="1400" u="none" cap="none" strike="noStrike">
                <a:solidFill>
                  <a:srgbClr val="000000"/>
                </a:solidFill>
                <a:latin typeface="Calibri"/>
                <a:ea typeface="Calibri"/>
                <a:cs typeface="Calibri"/>
                <a:sym typeface="Calibri"/>
              </a:rPr>
              <a:t>Call Detail Updated : Call Transaction UUID</a:t>
            </a:r>
            <a:r>
              <a:rPr b="0" i="0" lang="en-US" sz="1400" u="none" cap="none" strike="noStrike">
                <a:solidFill>
                  <a:srgbClr val="000000"/>
                </a:solidFill>
                <a:latin typeface="Calibri"/>
                <a:ea typeface="Calibri"/>
                <a:cs typeface="Calibri"/>
                <a:sym typeface="Calibri"/>
              </a:rPr>
              <a:t> &gt; Add Value as </a:t>
            </a:r>
            <a:r>
              <a:rPr b="1" i="0" lang="en-US" sz="1400" u="none" cap="none" strike="noStrike">
                <a:solidFill>
                  <a:srgbClr val="000000"/>
                </a:solidFill>
                <a:latin typeface="Calibri"/>
                <a:ea typeface="Calibri"/>
                <a:cs typeface="Calibri"/>
                <a:sym typeface="Calibri"/>
              </a:rPr>
              <a:t>False</a:t>
            </a:r>
            <a:r>
              <a:rPr b="0" i="0" lang="en-US" sz="1400" u="none" cap="none" strike="noStrike">
                <a:solidFill>
                  <a:srgbClr val="000000"/>
                </a:solidFill>
                <a:latin typeface="Calibri"/>
                <a:ea typeface="Calibri"/>
                <a:cs typeface="Calibri"/>
                <a:sym typeface="Calibri"/>
              </a:rPr>
              <a:t> &gt; For Time to live, key in</a:t>
            </a:r>
            <a:r>
              <a:rPr b="1" i="0" lang="en-US" sz="1400" u="none" cap="none" strike="noStrike">
                <a:solidFill>
                  <a:srgbClr val="000000"/>
                </a:solidFill>
                <a:latin typeface="Calibri"/>
                <a:ea typeface="Calibri"/>
                <a:cs typeface="Calibri"/>
                <a:sym typeface="Calibri"/>
              </a:rPr>
              <a:t> 5 </a:t>
            </a:r>
            <a:r>
              <a:rPr b="0" i="0" lang="en-US" sz="1400" u="none" cap="none" strike="noStrike">
                <a:solidFill>
                  <a:srgbClr val="000000"/>
                </a:solidFill>
                <a:latin typeface="Calibri"/>
                <a:ea typeface="Calibri"/>
                <a:cs typeface="Calibri"/>
                <a:sym typeface="Calibri"/>
              </a:rPr>
              <a:t>minutes</a:t>
            </a:r>
            <a:endParaRPr b="0" i="0"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888888"/>
                </a:solidFill>
                <a:latin typeface="Calibri"/>
                <a:ea typeface="Calibri"/>
                <a:cs typeface="Calibri"/>
                <a:sym typeface="Calibri"/>
              </a:rPr>
              <a:t>4. Finish</a:t>
            </a:r>
            <a:endParaRPr b="0" i="0" sz="1400" u="none" cap="none" strike="noStrike">
              <a:solidFill>
                <a:srgbClr val="888888"/>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542" name="Google Shape;1542;p37"/>
          <p:cNvPicPr preferRelativeResize="0"/>
          <p:nvPr/>
        </p:nvPicPr>
        <p:blipFill rotWithShape="1">
          <a:blip r:embed="rId3">
            <a:alphaModFix/>
          </a:blip>
          <a:srcRect b="0" l="0" r="0" t="0"/>
          <a:stretch/>
        </p:blipFill>
        <p:spPr>
          <a:xfrm>
            <a:off x="5746500" y="1559700"/>
            <a:ext cx="6302949" cy="3962380"/>
          </a:xfrm>
          <a:prstGeom prst="rect">
            <a:avLst/>
          </a:prstGeom>
          <a:noFill/>
          <a:ln cap="flat" cmpd="sng" w="9525">
            <a:solidFill>
              <a:srgbClr val="888888"/>
            </a:solidFill>
            <a:prstDash val="solid"/>
            <a:round/>
            <a:headEnd len="sm" w="sm" type="none"/>
            <a:tailEnd len="sm" w="sm" type="none"/>
          </a:ln>
        </p:spPr>
      </p:pic>
      <p:sp>
        <p:nvSpPr>
          <p:cNvPr id="1543" name="Google Shape;1543;p37"/>
          <p:cNvSpPr txBox="1"/>
          <p:nvPr/>
        </p:nvSpPr>
        <p:spPr>
          <a:xfrm>
            <a:off x="467000" y="748425"/>
            <a:ext cx="4772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38"/>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50" name="Google Shape;1550;p38"/>
          <p:cNvSpPr txBox="1"/>
          <p:nvPr/>
        </p:nvSpPr>
        <p:spPr>
          <a:xfrm>
            <a:off x="467000" y="1083075"/>
            <a:ext cx="5564400" cy="104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chemeClr val="lt1"/>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a:t>
            </a:r>
            <a:endParaRPr b="1" i="0" sz="17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E32490"/>
                </a:solidFill>
                <a:latin typeface="Calibri"/>
                <a:ea typeface="Calibri"/>
                <a:cs typeface="Calibri"/>
                <a:sym typeface="Calibri"/>
              </a:rPr>
              <a:t>b. Call Detail Valid (Unanswered/Failed/Busy/Cancel)</a:t>
            </a:r>
            <a:endParaRPr b="0" i="0" sz="1700" u="none" cap="none" strike="noStrike">
              <a:solidFill>
                <a:srgbClr val="E32490"/>
              </a:solidFill>
              <a:latin typeface="Calibri"/>
              <a:ea typeface="Calibri"/>
              <a:cs typeface="Calibri"/>
              <a:sym typeface="Calibri"/>
            </a:endParaRPr>
          </a:p>
        </p:txBody>
      </p:sp>
      <p:sp>
        <p:nvSpPr>
          <p:cNvPr id="1551" name="Google Shape;1551;p38"/>
          <p:cNvSpPr txBox="1"/>
          <p:nvPr/>
        </p:nvSpPr>
        <p:spPr>
          <a:xfrm>
            <a:off x="233575" y="2131275"/>
            <a:ext cx="5325900" cy="218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3. Choose </a:t>
            </a:r>
            <a:r>
              <a:rPr b="1" i="0" lang="en-US" sz="1400" u="none" cap="none" strike="noStrike">
                <a:solidFill>
                  <a:srgbClr val="000000"/>
                </a:solidFill>
                <a:latin typeface="Calibri"/>
                <a:ea typeface="Calibri"/>
                <a:cs typeface="Calibri"/>
                <a:sym typeface="Calibri"/>
              </a:rPr>
              <a:t>Split Flow </a:t>
            </a:r>
            <a:r>
              <a:rPr b="0" i="0" lang="en-US" sz="1400" u="none" cap="none" strike="noStrike">
                <a:solidFill>
                  <a:srgbClr val="000000"/>
                </a:solidFill>
                <a:latin typeface="Calibri"/>
                <a:ea typeface="Calibri"/>
                <a:cs typeface="Calibri"/>
                <a:sym typeface="Calibri"/>
              </a:rPr>
              <a:t>&gt; Enter data (cont)</a:t>
            </a:r>
            <a:endParaRPr b="0" i="0" sz="1400" u="none" cap="none" strike="noStrike">
              <a:solidFill>
                <a:srgbClr val="000000"/>
              </a:solidFill>
              <a:latin typeface="Calibri"/>
              <a:ea typeface="Calibri"/>
              <a:cs typeface="Calibri"/>
              <a:sym typeface="Calibri"/>
            </a:endParaRPr>
          </a:p>
          <a:p>
            <a:pPr indent="-317500" lvl="0" marL="457200" marR="0" rtl="0" algn="l">
              <a:lnSpc>
                <a:spcPct val="115000"/>
              </a:lnSpc>
              <a:spcBef>
                <a:spcPts val="0"/>
              </a:spcBef>
              <a:spcAft>
                <a:spcPts val="0"/>
              </a:spcAft>
              <a:buClr>
                <a:schemeClr val="dk1"/>
              </a:buClr>
              <a:buSzPts val="1400"/>
              <a:buFont typeface="Calibri"/>
              <a:buChar char="●"/>
            </a:pPr>
            <a:r>
              <a:rPr b="0" i="0" lang="en-US" sz="1400" u="none" cap="none" strike="noStrike">
                <a:solidFill>
                  <a:srgbClr val="000000"/>
                </a:solidFill>
                <a:latin typeface="Calibri"/>
                <a:ea typeface="Calibri"/>
                <a:cs typeface="Calibri"/>
                <a:sym typeface="Calibri"/>
              </a:rPr>
              <a:t>Choose </a:t>
            </a:r>
            <a:r>
              <a:rPr b="1" i="0" lang="en-US" sz="1400" u="none" cap="none" strike="noStrike">
                <a:solidFill>
                  <a:srgbClr val="000000"/>
                </a:solidFill>
                <a:latin typeface="Calibri"/>
                <a:ea typeface="Calibri"/>
                <a:cs typeface="Calibri"/>
                <a:sym typeface="Calibri"/>
              </a:rPr>
              <a:t>Save to Memory</a:t>
            </a:r>
            <a:endParaRPr b="1" i="0" sz="1400" u="none" cap="none" strike="noStrike">
              <a:solidFill>
                <a:srgbClr val="000000"/>
              </a:solidFill>
              <a:latin typeface="Calibri"/>
              <a:ea typeface="Calibri"/>
              <a:cs typeface="Calibri"/>
              <a:sym typeface="Calibri"/>
            </a:endParaRPr>
          </a:p>
          <a:p>
            <a:pPr indent="-317500" lvl="1" marL="914400" marR="0" rtl="0" algn="l">
              <a:lnSpc>
                <a:spcPct val="115000"/>
              </a:lnSpc>
              <a:spcBef>
                <a:spcPts val="0"/>
              </a:spcBef>
              <a:spcAft>
                <a:spcPts val="0"/>
              </a:spcAft>
              <a:buClr>
                <a:schemeClr val="dk1"/>
              </a:buClr>
              <a:buSzPts val="1400"/>
              <a:buFont typeface="Calibri"/>
              <a:buChar char="○"/>
            </a:pPr>
            <a:r>
              <a:rPr b="0" i="0" lang="en-US" sz="1400" u="none" cap="none" strike="noStrike">
                <a:solidFill>
                  <a:srgbClr val="000000"/>
                </a:solidFill>
                <a:latin typeface="Calibri"/>
                <a:ea typeface="Calibri"/>
                <a:cs typeface="Calibri"/>
                <a:sym typeface="Calibri"/>
              </a:rPr>
              <a:t>Click </a:t>
            </a:r>
            <a:r>
              <a:rPr b="1" i="0" lang="en-US" sz="1400" u="none" cap="none" strike="noStrike">
                <a:solidFill>
                  <a:srgbClr val="000000"/>
                </a:solidFill>
                <a:latin typeface="Calibri"/>
                <a:ea typeface="Calibri"/>
                <a:cs typeface="Calibri"/>
                <a:sym typeface="Calibri"/>
              </a:rPr>
              <a:t>+ </a:t>
            </a:r>
            <a:r>
              <a:rPr b="0" i="0" lang="en-US" sz="1400" u="none" cap="none" strike="noStrike">
                <a:solidFill>
                  <a:srgbClr val="000000"/>
                </a:solidFill>
                <a:latin typeface="Calibri"/>
                <a:ea typeface="Calibri"/>
                <a:cs typeface="Calibri"/>
                <a:sym typeface="Calibri"/>
              </a:rPr>
              <a:t>to add new action &gt; Choose </a:t>
            </a:r>
            <a:r>
              <a:rPr b="1" i="0" lang="en-US" sz="1400" u="none" cap="none" strike="noStrike">
                <a:solidFill>
                  <a:srgbClr val="000000"/>
                </a:solidFill>
                <a:latin typeface="Calibri"/>
                <a:ea typeface="Calibri"/>
                <a:cs typeface="Calibri"/>
                <a:sym typeface="Calibri"/>
              </a:rPr>
              <a:t>Save to Memory</a:t>
            </a:r>
            <a:r>
              <a:rPr b="0" i="0" lang="en-US" sz="1400" u="none" cap="none" strike="noStrike">
                <a:solidFill>
                  <a:srgbClr val="000000"/>
                </a:solidFill>
                <a:latin typeface="Calibri"/>
                <a:ea typeface="Calibri"/>
                <a:cs typeface="Calibri"/>
                <a:sym typeface="Calibri"/>
              </a:rPr>
              <a:t> &gt; For Key Name, fill in </a:t>
            </a:r>
            <a:r>
              <a:rPr b="1" i="0" lang="en-US" sz="1400" u="none" cap="none" strike="noStrike">
                <a:solidFill>
                  <a:srgbClr val="000000"/>
                </a:solidFill>
                <a:latin typeface="Calibri"/>
                <a:ea typeface="Calibri"/>
                <a:cs typeface="Calibri"/>
                <a:sym typeface="Calibri"/>
              </a:rPr>
              <a:t>Call Detail Updated : Call Transaction UUID</a:t>
            </a:r>
            <a:r>
              <a:rPr b="0" i="0" lang="en-US" sz="1400" u="none" cap="none" strike="noStrike">
                <a:solidFill>
                  <a:srgbClr val="000000"/>
                </a:solidFill>
                <a:latin typeface="Calibri"/>
                <a:ea typeface="Calibri"/>
                <a:cs typeface="Calibri"/>
                <a:sym typeface="Calibri"/>
              </a:rPr>
              <a:t> &gt; Add Value as </a:t>
            </a:r>
            <a:r>
              <a:rPr b="1" i="0" lang="en-US" sz="1400" u="none" cap="none" strike="noStrike">
                <a:solidFill>
                  <a:srgbClr val="000000"/>
                </a:solidFill>
                <a:latin typeface="Calibri"/>
                <a:ea typeface="Calibri"/>
                <a:cs typeface="Calibri"/>
                <a:sym typeface="Calibri"/>
              </a:rPr>
              <a:t>False</a:t>
            </a:r>
            <a:r>
              <a:rPr b="0" i="0" lang="en-US" sz="1400" u="none" cap="none" strike="noStrike">
                <a:solidFill>
                  <a:srgbClr val="000000"/>
                </a:solidFill>
                <a:latin typeface="Calibri"/>
                <a:ea typeface="Calibri"/>
                <a:cs typeface="Calibri"/>
                <a:sym typeface="Calibri"/>
              </a:rPr>
              <a:t> &gt; For Time to live, key in </a:t>
            </a:r>
            <a:r>
              <a:rPr b="1" i="0" lang="en-US" sz="1400" u="none" cap="none" strike="noStrike">
                <a:solidFill>
                  <a:srgbClr val="000000"/>
                </a:solidFill>
                <a:latin typeface="Calibri"/>
                <a:ea typeface="Calibri"/>
                <a:cs typeface="Calibri"/>
                <a:sym typeface="Calibri"/>
              </a:rPr>
              <a:t>5 </a:t>
            </a:r>
            <a:r>
              <a:rPr b="0" i="0" lang="en-US" sz="1400" u="none" cap="none" strike="noStrike">
                <a:solidFill>
                  <a:srgbClr val="000000"/>
                </a:solidFill>
                <a:latin typeface="Calibri"/>
                <a:ea typeface="Calibri"/>
                <a:cs typeface="Calibri"/>
                <a:sym typeface="Calibri"/>
              </a:rPr>
              <a:t>minutes</a:t>
            </a:r>
            <a:endParaRPr b="0" i="0"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 4. Finish</a:t>
            </a:r>
            <a:endParaRPr b="0" i="0" sz="1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1552" name="Google Shape;1552;p38"/>
          <p:cNvPicPr preferRelativeResize="0"/>
          <p:nvPr/>
        </p:nvPicPr>
        <p:blipFill rotWithShape="1">
          <a:blip r:embed="rId3">
            <a:alphaModFix/>
          </a:blip>
          <a:srcRect b="0" l="0" r="0" t="0"/>
          <a:stretch/>
        </p:blipFill>
        <p:spPr>
          <a:xfrm>
            <a:off x="5736650" y="1392425"/>
            <a:ext cx="6302950" cy="4279560"/>
          </a:xfrm>
          <a:prstGeom prst="rect">
            <a:avLst/>
          </a:prstGeom>
          <a:noFill/>
          <a:ln cap="flat" cmpd="sng" w="9525">
            <a:solidFill>
              <a:srgbClr val="888888"/>
            </a:solidFill>
            <a:prstDash val="solid"/>
            <a:round/>
            <a:headEnd len="sm" w="sm" type="none"/>
            <a:tailEnd len="sm" w="sm" type="none"/>
          </a:ln>
        </p:spPr>
      </p:pic>
      <p:sp>
        <p:nvSpPr>
          <p:cNvPr id="1553" name="Google Shape;1553;p38"/>
          <p:cNvSpPr txBox="1"/>
          <p:nvPr/>
        </p:nvSpPr>
        <p:spPr>
          <a:xfrm>
            <a:off x="467000" y="748425"/>
            <a:ext cx="465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3"/>
          <p:cNvSpPr txBox="1"/>
          <p:nvPr>
            <p:ph type="title"/>
          </p:nvPr>
        </p:nvSpPr>
        <p:spPr>
          <a:xfrm>
            <a:off x="2254433" y="2336300"/>
            <a:ext cx="7723500" cy="1220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b="1" lang="en-US">
                <a:latin typeface="Calibri"/>
                <a:ea typeface="Calibri"/>
                <a:cs typeface="Calibri"/>
                <a:sym typeface="Calibri"/>
              </a:rPr>
              <a:t>Introduction</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39"/>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60" name="Google Shape;1560;p39"/>
          <p:cNvSpPr txBox="1"/>
          <p:nvPr/>
        </p:nvSpPr>
        <p:spPr>
          <a:xfrm>
            <a:off x="302850" y="934025"/>
            <a:ext cx="4963500" cy="2413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chemeClr val="lt1"/>
                </a:highlight>
                <a:latin typeface="Calibri"/>
                <a:ea typeface="Calibri"/>
                <a:cs typeface="Calibri"/>
                <a:sym typeface="Calibri"/>
              </a:rPr>
              <a:t>2. </a:t>
            </a:r>
            <a:r>
              <a:rPr b="0" i="0" lang="en-US" sz="1600" u="none" cap="none" strike="noStrike">
                <a:solidFill>
                  <a:srgbClr val="1A1A1A"/>
                </a:solidFill>
                <a:latin typeface="Calibri"/>
                <a:ea typeface="Calibri"/>
                <a:cs typeface="Calibri"/>
                <a:sym typeface="Calibri"/>
              </a:rPr>
              <a:t>Enter Data for </a:t>
            </a:r>
            <a:r>
              <a:rPr b="1" i="0" lang="en-US" sz="1600" u="none" cap="none" strike="noStrike">
                <a:solidFill>
                  <a:srgbClr val="1A1A1A"/>
                </a:solidFill>
                <a:latin typeface="Calibri"/>
                <a:ea typeface="Calibri"/>
                <a:cs typeface="Calibri"/>
                <a:sym typeface="Calibri"/>
              </a:rPr>
              <a:t>Split Flow </a:t>
            </a:r>
            <a:endParaRPr b="1" i="0" sz="16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E32490"/>
                </a:solidFill>
                <a:latin typeface="Calibri"/>
                <a:ea typeface="Calibri"/>
                <a:cs typeface="Calibri"/>
                <a:sym typeface="Calibri"/>
              </a:rPr>
              <a:t>c. Call Details Invalid</a:t>
            </a:r>
            <a:endParaRPr b="0" i="0" sz="1600" u="none" cap="none" strike="noStrike">
              <a:solidFill>
                <a:srgbClr val="E32490"/>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highlight>
                  <a:schemeClr val="lt1"/>
                </a:highlight>
                <a:latin typeface="Calibri"/>
                <a:ea typeface="Calibri"/>
                <a:cs typeface="Calibri"/>
                <a:sym typeface="Calibri"/>
              </a:rPr>
              <a:t>To create this path, checklist the </a:t>
            </a:r>
            <a:r>
              <a:rPr b="1" i="0" lang="en-US" sz="1600" u="none" cap="none" strike="noStrike">
                <a:solidFill>
                  <a:schemeClr val="dk1"/>
                </a:solidFill>
                <a:highlight>
                  <a:schemeClr val="lt1"/>
                </a:highlight>
                <a:latin typeface="Calibri"/>
                <a:ea typeface="Calibri"/>
                <a:cs typeface="Calibri"/>
                <a:sym typeface="Calibri"/>
              </a:rPr>
              <a:t>Has default path </a:t>
            </a:r>
            <a:r>
              <a:rPr b="0" i="0" lang="en-US" sz="1600" u="none" cap="none" strike="noStrike">
                <a:solidFill>
                  <a:schemeClr val="dk1"/>
                </a:solidFill>
                <a:highlight>
                  <a:schemeClr val="lt1"/>
                </a:highlight>
                <a:latin typeface="Calibri"/>
                <a:ea typeface="Calibri"/>
                <a:cs typeface="Calibri"/>
                <a:sym typeface="Calibri"/>
              </a:rPr>
              <a:t>&gt; rename Path Name to</a:t>
            </a:r>
            <a:r>
              <a:rPr b="1" i="0" lang="en-US" sz="1600" u="none" cap="none" strike="noStrike">
                <a:solidFill>
                  <a:schemeClr val="dk1"/>
                </a:solidFill>
                <a:highlight>
                  <a:schemeClr val="lt1"/>
                </a:highlight>
                <a:latin typeface="Calibri"/>
                <a:ea typeface="Calibri"/>
                <a:cs typeface="Calibri"/>
                <a:sym typeface="Calibri"/>
              </a:rPr>
              <a:t> Call Details Invalid</a:t>
            </a:r>
            <a:endParaRPr b="1" i="0" sz="1600" u="none" cap="none" strike="noStrike">
              <a:solidFill>
                <a:schemeClr val="dk1"/>
              </a:solidFill>
              <a:highlight>
                <a:schemeClr val="lt1"/>
              </a:highlight>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highlight>
                  <a:schemeClr val="lt1"/>
                </a:highlight>
                <a:latin typeface="Calibri"/>
                <a:ea typeface="Calibri"/>
                <a:cs typeface="Calibri"/>
                <a:sym typeface="Calibri"/>
              </a:rPr>
              <a:t>The control variable for this path will automatically be updated to </a:t>
            </a:r>
            <a:r>
              <a:rPr b="1" i="0" lang="en-US" sz="1600" u="none" cap="none" strike="noStrike">
                <a:solidFill>
                  <a:schemeClr val="dk1"/>
                </a:solidFill>
                <a:highlight>
                  <a:schemeClr val="lt1"/>
                </a:highlight>
                <a:latin typeface="Calibri"/>
                <a:ea typeface="Calibri"/>
                <a:cs typeface="Calibri"/>
                <a:sym typeface="Calibri"/>
              </a:rPr>
              <a:t>When all else fails</a:t>
            </a:r>
            <a:endParaRPr b="1" i="0" sz="1600" u="none" cap="none" strike="noStrike">
              <a:solidFill>
                <a:schemeClr val="dk1"/>
              </a:solidFill>
              <a:highlight>
                <a:schemeClr val="lt1"/>
              </a:highlight>
              <a:latin typeface="Calibri"/>
              <a:ea typeface="Calibri"/>
              <a:cs typeface="Calibri"/>
              <a:sym typeface="Calibri"/>
            </a:endParaRPr>
          </a:p>
          <a:p>
            <a:pPr indent="-330200" lvl="0" marL="457200" marR="0" rtl="0" algn="l">
              <a:lnSpc>
                <a:spcPct val="115000"/>
              </a:lnSpc>
              <a:spcBef>
                <a:spcPts val="0"/>
              </a:spcBef>
              <a:spcAft>
                <a:spcPts val="0"/>
              </a:spcAft>
              <a:buClr>
                <a:srgbClr val="888888"/>
              </a:buClr>
              <a:buSzPts val="1600"/>
              <a:buFont typeface="Calibri"/>
              <a:buChar char="●"/>
            </a:pPr>
            <a:r>
              <a:rPr b="0" i="0" lang="en-US" sz="1600" u="none" cap="none" strike="noStrike">
                <a:solidFill>
                  <a:srgbClr val="888888"/>
                </a:solidFill>
                <a:highlight>
                  <a:schemeClr val="lt1"/>
                </a:highlight>
                <a:latin typeface="Calibri"/>
                <a:ea typeface="Calibri"/>
                <a:cs typeface="Calibri"/>
                <a:sym typeface="Calibri"/>
              </a:rPr>
              <a:t>Finish</a:t>
            </a:r>
            <a:endParaRPr b="0" i="0" sz="1600" u="none" cap="none" strike="noStrike">
              <a:solidFill>
                <a:srgbClr val="888888"/>
              </a:solidFill>
              <a:highlight>
                <a:schemeClr val="lt1"/>
              </a:highlight>
              <a:latin typeface="Calibri"/>
              <a:ea typeface="Calibri"/>
              <a:cs typeface="Calibri"/>
              <a:sym typeface="Calibri"/>
            </a:endParaRPr>
          </a:p>
        </p:txBody>
      </p:sp>
      <p:pic>
        <p:nvPicPr>
          <p:cNvPr id="1561" name="Google Shape;1561;p39"/>
          <p:cNvPicPr preferRelativeResize="0"/>
          <p:nvPr/>
        </p:nvPicPr>
        <p:blipFill rotWithShape="1">
          <a:blip r:embed="rId3">
            <a:alphaModFix/>
          </a:blip>
          <a:srcRect b="0" l="0" r="0" t="0"/>
          <a:stretch/>
        </p:blipFill>
        <p:spPr>
          <a:xfrm>
            <a:off x="5418750" y="900825"/>
            <a:ext cx="6620851" cy="4385485"/>
          </a:xfrm>
          <a:prstGeom prst="rect">
            <a:avLst/>
          </a:prstGeom>
          <a:noFill/>
          <a:ln cap="flat" cmpd="sng" w="9525">
            <a:solidFill>
              <a:srgbClr val="888888"/>
            </a:solidFill>
            <a:prstDash val="solid"/>
            <a:round/>
            <a:headEnd len="sm" w="sm" type="none"/>
            <a:tailEnd len="sm" w="sm" type="none"/>
          </a:ln>
        </p:spPr>
      </p:pic>
      <p:sp>
        <p:nvSpPr>
          <p:cNvPr id="1562" name="Google Shape;1562;p39"/>
          <p:cNvSpPr txBox="1"/>
          <p:nvPr/>
        </p:nvSpPr>
        <p:spPr>
          <a:xfrm>
            <a:off x="339450" y="698575"/>
            <a:ext cx="4890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40"/>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69" name="Google Shape;1569;p40"/>
          <p:cNvSpPr txBox="1"/>
          <p:nvPr/>
        </p:nvSpPr>
        <p:spPr>
          <a:xfrm>
            <a:off x="302850" y="934025"/>
            <a:ext cx="4963500" cy="2251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highlight>
                  <a:schemeClr val="lt1"/>
                </a:highlight>
                <a:latin typeface="Calibri"/>
                <a:ea typeface="Calibri"/>
                <a:cs typeface="Calibri"/>
                <a:sym typeface="Calibri"/>
              </a:rPr>
              <a:t>2. </a:t>
            </a:r>
            <a:r>
              <a:rPr b="0" i="0" lang="en-US" sz="1700" u="none" cap="none" strike="noStrike">
                <a:solidFill>
                  <a:srgbClr val="1A1A1A"/>
                </a:solidFill>
                <a:latin typeface="Calibri"/>
                <a:ea typeface="Calibri"/>
                <a:cs typeface="Calibri"/>
                <a:sym typeface="Calibri"/>
              </a:rPr>
              <a:t>Enter Data for </a:t>
            </a:r>
            <a:r>
              <a:rPr b="1" i="0" lang="en-US" sz="1700" u="none" cap="none" strike="noStrike">
                <a:solidFill>
                  <a:srgbClr val="1A1A1A"/>
                </a:solidFill>
                <a:latin typeface="Calibri"/>
                <a:ea typeface="Calibri"/>
                <a:cs typeface="Calibri"/>
                <a:sym typeface="Calibri"/>
              </a:rPr>
              <a:t>Split Flow </a:t>
            </a:r>
            <a:endParaRPr b="1" i="0" sz="1700" u="none" cap="none" strike="noStrike">
              <a:solidFill>
                <a:srgbClr val="1A1A1A"/>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rgbClr val="E32490"/>
                </a:solidFill>
                <a:latin typeface="Calibri"/>
                <a:ea typeface="Calibri"/>
                <a:cs typeface="Calibri"/>
                <a:sym typeface="Calibri"/>
              </a:rPr>
              <a:t>c. Call Details Invalid</a:t>
            </a:r>
            <a:endParaRPr b="0" i="0" sz="1700" u="none" cap="none" strike="noStrike">
              <a:solidFill>
                <a:srgbClr val="E32490"/>
              </a:solidFill>
              <a:latin typeface="Calibri"/>
              <a:ea typeface="Calibri"/>
              <a:cs typeface="Calibri"/>
              <a:sym typeface="Calibri"/>
            </a:endParaRPr>
          </a:p>
          <a:p>
            <a:pPr indent="-336550" lvl="0" marL="457200" marR="0" rtl="0" algn="l">
              <a:lnSpc>
                <a:spcPct val="115000"/>
              </a:lnSpc>
              <a:spcBef>
                <a:spcPts val="0"/>
              </a:spcBef>
              <a:spcAft>
                <a:spcPts val="0"/>
              </a:spcAft>
              <a:buClr>
                <a:srgbClr val="888888"/>
              </a:buClr>
              <a:buSzPts val="1700"/>
              <a:buFont typeface="Calibri"/>
              <a:buChar char="●"/>
            </a:pPr>
            <a:r>
              <a:rPr b="0" i="0" lang="en-US" sz="1700" u="none" cap="none" strike="noStrike">
                <a:solidFill>
                  <a:srgbClr val="888888"/>
                </a:solidFill>
                <a:highlight>
                  <a:schemeClr val="lt1"/>
                </a:highlight>
                <a:latin typeface="Calibri"/>
                <a:ea typeface="Calibri"/>
                <a:cs typeface="Calibri"/>
                <a:sym typeface="Calibri"/>
              </a:rPr>
              <a:t>To create this path, checklist the </a:t>
            </a:r>
            <a:r>
              <a:rPr b="1" i="0" lang="en-US" sz="1700" u="none" cap="none" strike="noStrike">
                <a:solidFill>
                  <a:srgbClr val="888888"/>
                </a:solidFill>
                <a:highlight>
                  <a:schemeClr val="lt1"/>
                </a:highlight>
                <a:latin typeface="Calibri"/>
                <a:ea typeface="Calibri"/>
                <a:cs typeface="Calibri"/>
                <a:sym typeface="Calibri"/>
              </a:rPr>
              <a:t>Has default path </a:t>
            </a:r>
            <a:r>
              <a:rPr b="0" i="0" lang="en-US" sz="1700" u="none" cap="none" strike="noStrike">
                <a:solidFill>
                  <a:srgbClr val="888888"/>
                </a:solidFill>
                <a:highlight>
                  <a:schemeClr val="lt1"/>
                </a:highlight>
                <a:latin typeface="Calibri"/>
                <a:ea typeface="Calibri"/>
                <a:cs typeface="Calibri"/>
                <a:sym typeface="Calibri"/>
              </a:rPr>
              <a:t>&gt; rename Path Name to</a:t>
            </a:r>
            <a:r>
              <a:rPr b="1" i="0" lang="en-US" sz="1700" u="none" cap="none" strike="noStrike">
                <a:solidFill>
                  <a:srgbClr val="888888"/>
                </a:solidFill>
                <a:highlight>
                  <a:schemeClr val="lt1"/>
                </a:highlight>
                <a:latin typeface="Calibri"/>
                <a:ea typeface="Calibri"/>
                <a:cs typeface="Calibri"/>
                <a:sym typeface="Calibri"/>
              </a:rPr>
              <a:t> Call Details Invalid</a:t>
            </a:r>
            <a:endParaRPr b="1" i="0" sz="1700" u="none" cap="none" strike="noStrike">
              <a:solidFill>
                <a:srgbClr val="888888"/>
              </a:solidFill>
              <a:highlight>
                <a:schemeClr val="lt1"/>
              </a:highlight>
              <a:latin typeface="Calibri"/>
              <a:ea typeface="Calibri"/>
              <a:cs typeface="Calibri"/>
              <a:sym typeface="Calibri"/>
            </a:endParaRPr>
          </a:p>
          <a:p>
            <a:pPr indent="-336550" lvl="0" marL="457200" marR="0" rtl="0" algn="l">
              <a:lnSpc>
                <a:spcPct val="115000"/>
              </a:lnSpc>
              <a:spcBef>
                <a:spcPts val="0"/>
              </a:spcBef>
              <a:spcAft>
                <a:spcPts val="0"/>
              </a:spcAft>
              <a:buClr>
                <a:srgbClr val="888888"/>
              </a:buClr>
              <a:buSzPts val="1700"/>
              <a:buFont typeface="Calibri"/>
              <a:buChar char="●"/>
            </a:pPr>
            <a:r>
              <a:rPr b="0" i="0" lang="en-US" sz="1700" u="none" cap="none" strike="noStrike">
                <a:solidFill>
                  <a:srgbClr val="888888"/>
                </a:solidFill>
                <a:highlight>
                  <a:schemeClr val="lt1"/>
                </a:highlight>
                <a:latin typeface="Calibri"/>
                <a:ea typeface="Calibri"/>
                <a:cs typeface="Calibri"/>
                <a:sym typeface="Calibri"/>
              </a:rPr>
              <a:t>The control variable for this path will automatically be updated to </a:t>
            </a:r>
            <a:r>
              <a:rPr b="1" i="0" lang="en-US" sz="1700" u="none" cap="none" strike="noStrike">
                <a:solidFill>
                  <a:srgbClr val="888888"/>
                </a:solidFill>
                <a:highlight>
                  <a:schemeClr val="lt1"/>
                </a:highlight>
                <a:latin typeface="Calibri"/>
                <a:ea typeface="Calibri"/>
                <a:cs typeface="Calibri"/>
                <a:sym typeface="Calibri"/>
              </a:rPr>
              <a:t>When all else fails</a:t>
            </a:r>
            <a:endParaRPr b="1" i="0" sz="1700" u="none" cap="none" strike="noStrike">
              <a:solidFill>
                <a:srgbClr val="888888"/>
              </a:solidFill>
              <a:highlight>
                <a:schemeClr val="lt1"/>
              </a:highlight>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chemeClr val="lt1"/>
                </a:highlight>
                <a:latin typeface="Calibri"/>
                <a:ea typeface="Calibri"/>
                <a:cs typeface="Calibri"/>
                <a:sym typeface="Calibri"/>
              </a:rPr>
              <a:t>Finish</a:t>
            </a:r>
            <a:endParaRPr b="0" i="0" sz="1700" u="none" cap="none" strike="noStrike">
              <a:solidFill>
                <a:schemeClr val="dk1"/>
              </a:solidFill>
              <a:highlight>
                <a:schemeClr val="lt1"/>
              </a:highlight>
              <a:latin typeface="Calibri"/>
              <a:ea typeface="Calibri"/>
              <a:cs typeface="Calibri"/>
              <a:sym typeface="Calibri"/>
            </a:endParaRPr>
          </a:p>
        </p:txBody>
      </p:sp>
      <p:pic>
        <p:nvPicPr>
          <p:cNvPr id="1570" name="Google Shape;1570;p40"/>
          <p:cNvPicPr preferRelativeResize="0"/>
          <p:nvPr/>
        </p:nvPicPr>
        <p:blipFill rotWithShape="1">
          <a:blip r:embed="rId3">
            <a:alphaModFix/>
          </a:blip>
          <a:srcRect b="0" l="0" r="0" t="0"/>
          <a:stretch/>
        </p:blipFill>
        <p:spPr>
          <a:xfrm>
            <a:off x="5418750" y="900825"/>
            <a:ext cx="6620851" cy="4495407"/>
          </a:xfrm>
          <a:prstGeom prst="rect">
            <a:avLst/>
          </a:prstGeom>
          <a:noFill/>
          <a:ln>
            <a:noFill/>
          </a:ln>
        </p:spPr>
      </p:pic>
      <p:sp>
        <p:nvSpPr>
          <p:cNvPr id="1571" name="Google Shape;1571;p40"/>
          <p:cNvSpPr txBox="1"/>
          <p:nvPr/>
        </p:nvSpPr>
        <p:spPr>
          <a:xfrm>
            <a:off x="302850" y="649400"/>
            <a:ext cx="4624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0"/>
              </a:spcAft>
              <a:buClr>
                <a:srgbClr val="000000"/>
              </a:buClr>
              <a:buSzPts val="1800"/>
              <a:buFont typeface="Arial"/>
              <a:buNone/>
            </a:pPr>
            <a:r>
              <a:rPr b="1" i="0" lang="en-US" sz="1800" u="none" cap="none" strike="noStrike">
                <a:solidFill>
                  <a:schemeClr val="dk1"/>
                </a:solidFill>
                <a:highlight>
                  <a:schemeClr val="lt1"/>
                </a:highlight>
                <a:latin typeface="Calibri"/>
                <a:ea typeface="Calibri"/>
                <a:cs typeface="Calibri"/>
                <a:sym typeface="Calibri"/>
              </a:rPr>
              <a:t>Step 2. Create flow in the Programmable Flow</a:t>
            </a:r>
            <a:endParaRPr b="0" i="0" sz="1800" u="none" cap="none" strike="noStrike">
              <a:solidFill>
                <a:schemeClr val="dk1"/>
              </a:solidFill>
              <a:highlight>
                <a:schemeClr val="lt1"/>
              </a:highlight>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4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Setup Guide </a:t>
            </a:r>
            <a:r>
              <a:rPr lang="en-US">
                <a:solidFill>
                  <a:schemeClr val="dk1"/>
                </a:solidFill>
              </a:rPr>
              <a:t>&lt;Create Flow in the Programmable Flow&gt;</a:t>
            </a:r>
            <a:endParaRPr>
              <a:solidFill>
                <a:schemeClr val="dk1"/>
              </a:solidFill>
            </a:endParaRPr>
          </a:p>
          <a:p>
            <a:pPr indent="0" lvl="0" marL="0" rtl="0" algn="l">
              <a:lnSpc>
                <a:spcPct val="100000"/>
              </a:lnSpc>
              <a:spcBef>
                <a:spcPts val="0"/>
              </a:spcBef>
              <a:spcAft>
                <a:spcPts val="0"/>
              </a:spcAft>
              <a:buSzPts val="2800"/>
              <a:buNone/>
            </a:pPr>
            <a:r>
              <a:t/>
            </a:r>
            <a:endParaRPr/>
          </a:p>
        </p:txBody>
      </p:sp>
      <p:sp>
        <p:nvSpPr>
          <p:cNvPr id="1578" name="Google Shape;1578;p41"/>
          <p:cNvSpPr txBox="1"/>
          <p:nvPr/>
        </p:nvSpPr>
        <p:spPr>
          <a:xfrm>
            <a:off x="302850" y="1580000"/>
            <a:ext cx="43125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Step 3.</a:t>
            </a:r>
            <a:r>
              <a:rPr b="0" i="0" lang="en-US" sz="1800" u="none" cap="none" strike="noStrike">
                <a:solidFill>
                  <a:srgbClr val="000000"/>
                </a:solidFill>
                <a:latin typeface="Calibri"/>
                <a:ea typeface="Calibri"/>
                <a:cs typeface="Calibri"/>
                <a:sym typeface="Calibri"/>
              </a:rPr>
              <a:t> Once flow is created, click </a:t>
            </a:r>
            <a:r>
              <a:rPr b="1" i="0" lang="en-US" sz="1800" u="none" cap="none" strike="noStrike">
                <a:solidFill>
                  <a:srgbClr val="000000"/>
                </a:solidFill>
                <a:latin typeface="Calibri"/>
                <a:ea typeface="Calibri"/>
                <a:cs typeface="Calibri"/>
                <a:sym typeface="Calibri"/>
              </a:rPr>
              <a:t>Deploy</a:t>
            </a:r>
            <a:r>
              <a:rPr b="0" i="0" lang="en-US" sz="1800" u="none" cap="none" strike="noStrike">
                <a:solidFill>
                  <a:srgbClr val="000000"/>
                </a:solidFill>
                <a:latin typeface="Calibri"/>
                <a:ea typeface="Calibri"/>
                <a:cs typeface="Calibri"/>
                <a:sym typeface="Calibri"/>
              </a:rPr>
              <a:t> and </a:t>
            </a:r>
            <a:r>
              <a:rPr b="1" i="0" lang="en-US" sz="1800" u="none" cap="none" strike="noStrike">
                <a:solidFill>
                  <a:srgbClr val="000000"/>
                </a:solidFill>
                <a:latin typeface="Calibri"/>
                <a:ea typeface="Calibri"/>
                <a:cs typeface="Calibri"/>
                <a:sym typeface="Calibri"/>
              </a:rPr>
              <a:t>Confirm</a:t>
            </a:r>
            <a:r>
              <a:rPr b="0" i="0" lang="en-US" sz="1800" u="none" cap="none" strike="noStrike">
                <a:solidFill>
                  <a:srgbClr val="000000"/>
                </a:solidFill>
                <a:latin typeface="Calibri"/>
                <a:ea typeface="Calibri"/>
                <a:cs typeface="Calibri"/>
                <a:sym typeface="Calibri"/>
              </a:rPr>
              <a:t> to deploy the flow</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9" name="Google Shape;1579;p41"/>
          <p:cNvPicPr preferRelativeResize="0"/>
          <p:nvPr/>
        </p:nvPicPr>
        <p:blipFill rotWithShape="1">
          <a:blip r:embed="rId3">
            <a:alphaModFix/>
          </a:blip>
          <a:srcRect b="0" l="0" r="0" t="0"/>
          <a:stretch/>
        </p:blipFill>
        <p:spPr>
          <a:xfrm>
            <a:off x="5746625" y="1433275"/>
            <a:ext cx="6100125" cy="2821925"/>
          </a:xfrm>
          <a:prstGeom prst="rect">
            <a:avLst/>
          </a:prstGeom>
          <a:noFill/>
          <a:ln cap="flat" cmpd="sng" w="9525">
            <a:solidFill>
              <a:srgbClr val="888888"/>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42"/>
          <p:cNvSpPr txBox="1"/>
          <p:nvPr/>
        </p:nvSpPr>
        <p:spPr>
          <a:xfrm>
            <a:off x="2704800" y="2967300"/>
            <a:ext cx="6962700" cy="16623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Step 5: Configuring CPaaS General Settings for User</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p43"/>
          <p:cNvSpPr txBox="1"/>
          <p:nvPr/>
        </p:nvSpPr>
        <p:spPr>
          <a:xfrm>
            <a:off x="302850" y="1701850"/>
            <a:ext cx="4616700" cy="26007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To maximize the ability of the service, you will need to configure the below settings:</a:t>
            </a:r>
            <a:endParaRPr b="1" i="0" sz="2200" u="none" cap="none" strike="noStrike">
              <a:solidFill>
                <a:srgbClr val="1A1A1A"/>
              </a:solidFill>
              <a:highlight>
                <a:srgbClr val="FFFFFF"/>
              </a:highlight>
              <a:latin typeface="Calibri"/>
              <a:ea typeface="Calibri"/>
              <a:cs typeface="Calibri"/>
              <a:sym typeface="Calibri"/>
            </a:endParaRPr>
          </a:p>
          <a:p>
            <a:pPr indent="-222250" lvl="0" marL="457200" marR="0" rtl="0" algn="l">
              <a:lnSpc>
                <a:spcPct val="115000"/>
              </a:lnSpc>
              <a:spcBef>
                <a:spcPts val="1400"/>
              </a:spcBef>
              <a:spcAft>
                <a:spcPts val="0"/>
              </a:spcAft>
              <a:buClr>
                <a:srgbClr val="1A1A1A"/>
              </a:buClr>
              <a:buSzPts val="1700"/>
              <a:buFont typeface="Calibri"/>
              <a:buChar char="●"/>
            </a:pPr>
            <a:r>
              <a:rPr b="1" i="0" lang="en-US" sz="1700" u="none" cap="none" strike="noStrike">
                <a:solidFill>
                  <a:srgbClr val="1A1A1A"/>
                </a:solidFill>
                <a:latin typeface="Calibri"/>
                <a:ea typeface="Calibri"/>
                <a:cs typeface="Calibri"/>
                <a:sym typeface="Calibri"/>
              </a:rPr>
              <a:t>System Setting</a:t>
            </a:r>
            <a:endParaRPr b="1" i="0" sz="17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General Settings</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Admin Tools (Compulsory)</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Inbound Call Rule (Optional)</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Outbound Call Rule (Compulsory)</a:t>
            </a:r>
            <a:endParaRPr b="0" i="0" sz="2000" u="none" cap="none" strike="noStrike">
              <a:solidFill>
                <a:srgbClr val="3A6C8D"/>
              </a:solidFill>
              <a:latin typeface="Calibri"/>
              <a:ea typeface="Calibri"/>
              <a:cs typeface="Calibri"/>
              <a:sym typeface="Calibri"/>
            </a:endParaRPr>
          </a:p>
        </p:txBody>
      </p:sp>
      <p:sp>
        <p:nvSpPr>
          <p:cNvPr id="1592" name="Google Shape;1592;p43"/>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 </a:t>
            </a:r>
            <a:r>
              <a:rPr lang="en-US"/>
              <a:t>&lt;Configuring the CPaaS General Settings&gt;</a:t>
            </a:r>
            <a:endParaRPr/>
          </a:p>
        </p:txBody>
      </p:sp>
      <p:grpSp>
        <p:nvGrpSpPr>
          <p:cNvPr id="1593" name="Google Shape;1593;p43"/>
          <p:cNvGrpSpPr/>
          <p:nvPr/>
        </p:nvGrpSpPr>
        <p:grpSpPr>
          <a:xfrm>
            <a:off x="4585160" y="1483248"/>
            <a:ext cx="7302484" cy="3420448"/>
            <a:chOff x="5958437" y="1483274"/>
            <a:chExt cx="5930711" cy="2460577"/>
          </a:xfrm>
        </p:grpSpPr>
        <p:pic>
          <p:nvPicPr>
            <p:cNvPr id="1594" name="Google Shape;1594;p43"/>
            <p:cNvPicPr preferRelativeResize="0"/>
            <p:nvPr/>
          </p:nvPicPr>
          <p:blipFill rotWithShape="1">
            <a:blip r:embed="rId3">
              <a:alphaModFix/>
            </a:blip>
            <a:srcRect b="0" l="0" r="0" t="0"/>
            <a:stretch/>
          </p:blipFill>
          <p:spPr>
            <a:xfrm>
              <a:off x="5958437" y="1483275"/>
              <a:ext cx="566238" cy="2460576"/>
            </a:xfrm>
            <a:prstGeom prst="rect">
              <a:avLst/>
            </a:prstGeom>
            <a:noFill/>
            <a:ln>
              <a:noFill/>
            </a:ln>
          </p:spPr>
        </p:pic>
        <p:pic>
          <p:nvPicPr>
            <p:cNvPr id="1595" name="Google Shape;1595;p43"/>
            <p:cNvPicPr preferRelativeResize="0"/>
            <p:nvPr/>
          </p:nvPicPr>
          <p:blipFill rotWithShape="1">
            <a:blip r:embed="rId4">
              <a:alphaModFix/>
            </a:blip>
            <a:srcRect b="0" l="0" r="0" t="0"/>
            <a:stretch/>
          </p:blipFill>
          <p:spPr>
            <a:xfrm>
              <a:off x="6505325" y="1483274"/>
              <a:ext cx="5383823" cy="2460576"/>
            </a:xfrm>
            <a:prstGeom prst="rect">
              <a:avLst/>
            </a:prstGeom>
            <a:noFill/>
            <a:ln cap="flat" cmpd="sng" w="9525">
              <a:solidFill>
                <a:srgbClr val="898989"/>
              </a:solidFill>
              <a:prstDash val="solid"/>
              <a:round/>
              <a:headEnd len="sm" w="sm" type="none"/>
              <a:tailEnd len="sm" w="sm" type="none"/>
            </a:ln>
          </p:spPr>
        </p:pic>
        <p:sp>
          <p:nvSpPr>
            <p:cNvPr id="1596" name="Google Shape;1596;p43"/>
            <p:cNvSpPr/>
            <p:nvPr/>
          </p:nvSpPr>
          <p:spPr>
            <a:xfrm>
              <a:off x="6076950" y="3409950"/>
              <a:ext cx="333300" cy="371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43"/>
            <p:cNvSpPr/>
            <p:nvPr/>
          </p:nvSpPr>
          <p:spPr>
            <a:xfrm>
              <a:off x="6534150" y="1690700"/>
              <a:ext cx="1028700" cy="176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43"/>
            <p:cNvSpPr/>
            <p:nvPr/>
          </p:nvSpPr>
          <p:spPr>
            <a:xfrm>
              <a:off x="6524625" y="1962150"/>
              <a:ext cx="1043100" cy="25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43"/>
            <p:cNvSpPr/>
            <p:nvPr/>
          </p:nvSpPr>
          <p:spPr>
            <a:xfrm>
              <a:off x="6534125" y="2690825"/>
              <a:ext cx="1028700" cy="104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43"/>
            <p:cNvSpPr/>
            <p:nvPr/>
          </p:nvSpPr>
          <p:spPr>
            <a:xfrm>
              <a:off x="6534150" y="3100400"/>
              <a:ext cx="1028700" cy="104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44"/>
          <p:cNvSpPr txBox="1"/>
          <p:nvPr/>
        </p:nvSpPr>
        <p:spPr>
          <a:xfrm>
            <a:off x="302850" y="1168450"/>
            <a:ext cx="3918300" cy="3956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700"/>
              <a:buFont typeface="Arial"/>
              <a:buNone/>
            </a:pPr>
            <a:r>
              <a:rPr b="0" i="0" lang="en-US" sz="1700" u="none" cap="none" strike="noStrike">
                <a:solidFill>
                  <a:srgbClr val="1A1A1A"/>
                </a:solidFill>
                <a:highlight>
                  <a:srgbClr val="FFFFFF"/>
                </a:highlight>
                <a:latin typeface="Calibri"/>
                <a:ea typeface="Calibri"/>
                <a:cs typeface="Calibri"/>
                <a:sym typeface="Calibri"/>
              </a:rPr>
              <a:t>To maximize the ability of the service, you will need to configure the below settings:</a:t>
            </a:r>
            <a:endParaRPr b="1" i="0" sz="2200" u="none" cap="none" strike="noStrike">
              <a:solidFill>
                <a:srgbClr val="1A1A1A"/>
              </a:solidFill>
              <a:highlight>
                <a:srgbClr val="FFFFFF"/>
              </a:highlight>
              <a:latin typeface="Calibri"/>
              <a:ea typeface="Calibri"/>
              <a:cs typeface="Calibri"/>
              <a:sym typeface="Calibri"/>
            </a:endParaRPr>
          </a:p>
          <a:p>
            <a:pPr indent="-222250" lvl="0" marL="457200" marR="0" rtl="0" algn="l">
              <a:lnSpc>
                <a:spcPct val="115000"/>
              </a:lnSpc>
              <a:spcBef>
                <a:spcPts val="1400"/>
              </a:spcBef>
              <a:spcAft>
                <a:spcPts val="0"/>
              </a:spcAft>
              <a:buClr>
                <a:srgbClr val="1A1A1A"/>
              </a:buClr>
              <a:buSzPts val="1700"/>
              <a:buFont typeface="Calibri"/>
              <a:buChar char="●"/>
            </a:pPr>
            <a:r>
              <a:rPr b="1" i="0" lang="en-US" sz="1700" u="none" cap="none" strike="noStrike">
                <a:solidFill>
                  <a:srgbClr val="1A1A1A"/>
                </a:solidFill>
                <a:latin typeface="Calibri"/>
                <a:ea typeface="Calibri"/>
                <a:cs typeface="Calibri"/>
                <a:sym typeface="Calibri"/>
              </a:rPr>
              <a:t>User Setting</a:t>
            </a:r>
            <a:endParaRPr b="1" i="0" sz="17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Overview</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Call History</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Change User’s Status (Compulsory)</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Call Forwarding (Optional)</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Call Recording (Optional)</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Delegate (Optional)</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Devices (Compulsory)</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Inbound Call (Compulsory)</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Inbound Call Filter (Optional)</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Inbound Missed Calls (Compulsory)</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Music on Hold (Optional)</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Outbound Call (Compulsory)</a:t>
            </a:r>
            <a:endParaRPr b="0" i="0" sz="1600" u="none" cap="none" strike="noStrike">
              <a:solidFill>
                <a:srgbClr val="1A1A1A"/>
              </a:solidFill>
              <a:latin typeface="Calibri"/>
              <a:ea typeface="Calibri"/>
              <a:cs typeface="Calibri"/>
              <a:sym typeface="Calibri"/>
            </a:endParaRPr>
          </a:p>
          <a:p>
            <a:pPr indent="-330200" lvl="1" marL="914400" marR="0" rtl="0" algn="l">
              <a:lnSpc>
                <a:spcPct val="115000"/>
              </a:lnSpc>
              <a:spcBef>
                <a:spcPts val="0"/>
              </a:spcBef>
              <a:spcAft>
                <a:spcPts val="0"/>
              </a:spcAft>
              <a:buClr>
                <a:srgbClr val="1A1A1A"/>
              </a:buClr>
              <a:buSzPts val="1600"/>
              <a:buFont typeface="Calibri"/>
              <a:buChar char="○"/>
            </a:pPr>
            <a:r>
              <a:rPr b="0" i="0" lang="en-US" sz="1600" u="none" cap="none" strike="noStrike">
                <a:solidFill>
                  <a:srgbClr val="1A1A1A"/>
                </a:solidFill>
                <a:latin typeface="Calibri"/>
                <a:ea typeface="Calibri"/>
                <a:cs typeface="Calibri"/>
                <a:sym typeface="Calibri"/>
              </a:rPr>
              <a:t>Working Hours (Compulsory)</a:t>
            </a:r>
            <a:endParaRPr b="0" i="0" sz="1600" u="none" cap="none" strike="noStrike">
              <a:solidFill>
                <a:srgbClr val="1A1A1A"/>
              </a:solidFill>
              <a:latin typeface="Calibri"/>
              <a:ea typeface="Calibri"/>
              <a:cs typeface="Calibri"/>
              <a:sym typeface="Calibri"/>
            </a:endParaRPr>
          </a:p>
          <a:p>
            <a:pPr indent="0" lvl="0" marL="91440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3A6C8D"/>
              </a:solidFill>
              <a:latin typeface="Calibri"/>
              <a:ea typeface="Calibri"/>
              <a:cs typeface="Calibri"/>
              <a:sym typeface="Calibri"/>
            </a:endParaRPr>
          </a:p>
        </p:txBody>
      </p:sp>
      <p:sp>
        <p:nvSpPr>
          <p:cNvPr id="1607" name="Google Shape;1607;p4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Setup Guide </a:t>
            </a:r>
            <a:r>
              <a:rPr lang="en-US">
                <a:solidFill>
                  <a:schemeClr val="dk1"/>
                </a:solidFill>
              </a:rPr>
              <a:t>&lt;Configuring the CPaaS General Settings&gt;</a:t>
            </a:r>
            <a:endParaRPr>
              <a:solidFill>
                <a:schemeClr val="dk1"/>
              </a:solidFill>
            </a:endParaRPr>
          </a:p>
          <a:p>
            <a:pPr indent="0" lvl="0" marL="0" rtl="0" algn="l">
              <a:lnSpc>
                <a:spcPct val="100000"/>
              </a:lnSpc>
              <a:spcBef>
                <a:spcPts val="0"/>
              </a:spcBef>
              <a:spcAft>
                <a:spcPts val="0"/>
              </a:spcAft>
              <a:buSzPts val="2800"/>
              <a:buNone/>
            </a:pPr>
            <a:r>
              <a:t/>
            </a:r>
            <a:endParaRPr b="1"/>
          </a:p>
        </p:txBody>
      </p:sp>
      <p:grpSp>
        <p:nvGrpSpPr>
          <p:cNvPr id="1608" name="Google Shape;1608;p44"/>
          <p:cNvGrpSpPr/>
          <p:nvPr/>
        </p:nvGrpSpPr>
        <p:grpSpPr>
          <a:xfrm>
            <a:off x="4496763" y="1652953"/>
            <a:ext cx="7504771" cy="3229282"/>
            <a:chOff x="5200536" y="1483216"/>
            <a:chExt cx="6810755" cy="3507420"/>
          </a:xfrm>
        </p:grpSpPr>
        <p:grpSp>
          <p:nvGrpSpPr>
            <p:cNvPr id="1609" name="Google Shape;1609;p44"/>
            <p:cNvGrpSpPr/>
            <p:nvPr/>
          </p:nvGrpSpPr>
          <p:grpSpPr>
            <a:xfrm>
              <a:off x="5200536" y="1483216"/>
              <a:ext cx="6810755" cy="3507420"/>
              <a:chOff x="5958301" y="1483276"/>
              <a:chExt cx="6281825" cy="2609493"/>
            </a:xfrm>
          </p:grpSpPr>
          <p:grpSp>
            <p:nvGrpSpPr>
              <p:cNvPr id="1610" name="Google Shape;1610;p44"/>
              <p:cNvGrpSpPr/>
              <p:nvPr/>
            </p:nvGrpSpPr>
            <p:grpSpPr>
              <a:xfrm>
                <a:off x="5958301" y="1483329"/>
                <a:ext cx="566238" cy="2609440"/>
                <a:chOff x="5958437" y="1483275"/>
                <a:chExt cx="566238" cy="2460576"/>
              </a:xfrm>
            </p:grpSpPr>
            <p:pic>
              <p:nvPicPr>
                <p:cNvPr id="1611" name="Google Shape;1611;p44"/>
                <p:cNvPicPr preferRelativeResize="0"/>
                <p:nvPr/>
              </p:nvPicPr>
              <p:blipFill rotWithShape="1">
                <a:blip r:embed="rId3">
                  <a:alphaModFix/>
                </a:blip>
                <a:srcRect b="0" l="0" r="0" t="0"/>
                <a:stretch/>
              </p:blipFill>
              <p:spPr>
                <a:xfrm>
                  <a:off x="5958437" y="1483275"/>
                  <a:ext cx="566238" cy="2460576"/>
                </a:xfrm>
                <a:prstGeom prst="rect">
                  <a:avLst/>
                </a:prstGeom>
                <a:noFill/>
                <a:ln cap="flat" cmpd="sng" w="9525">
                  <a:solidFill>
                    <a:srgbClr val="808080"/>
                  </a:solidFill>
                  <a:prstDash val="solid"/>
                  <a:round/>
                  <a:headEnd len="sm" w="sm" type="none"/>
                  <a:tailEnd len="sm" w="sm" type="none"/>
                </a:ln>
              </p:spPr>
            </p:pic>
            <p:sp>
              <p:nvSpPr>
                <p:cNvPr id="1612" name="Google Shape;1612;p44"/>
                <p:cNvSpPr/>
                <p:nvPr/>
              </p:nvSpPr>
              <p:spPr>
                <a:xfrm>
                  <a:off x="6076950" y="3409950"/>
                  <a:ext cx="333300" cy="371400"/>
                </a:xfrm>
                <a:prstGeom prst="rect">
                  <a:avLst/>
                </a:prstGeom>
                <a:noFill/>
                <a:ln cap="flat" cmpd="sng" w="9525">
                  <a:solidFill>
                    <a:srgbClr val="8080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13" name="Google Shape;1613;p44"/>
              <p:cNvPicPr preferRelativeResize="0"/>
              <p:nvPr/>
            </p:nvPicPr>
            <p:blipFill rotWithShape="1">
              <a:blip r:embed="rId4">
                <a:alphaModFix/>
              </a:blip>
              <a:srcRect b="0" l="0" r="0" t="0"/>
              <a:stretch/>
            </p:blipFill>
            <p:spPr>
              <a:xfrm>
                <a:off x="6524675" y="1483276"/>
                <a:ext cx="5715451" cy="2609349"/>
              </a:xfrm>
              <a:prstGeom prst="rect">
                <a:avLst/>
              </a:prstGeom>
              <a:noFill/>
              <a:ln cap="flat" cmpd="sng" w="9525">
                <a:solidFill>
                  <a:srgbClr val="808080"/>
                </a:solidFill>
                <a:prstDash val="solid"/>
                <a:round/>
                <a:headEnd len="sm" w="sm" type="none"/>
                <a:tailEnd len="sm" w="sm" type="none"/>
              </a:ln>
            </p:spPr>
          </p:pic>
        </p:grpSp>
        <p:grpSp>
          <p:nvGrpSpPr>
            <p:cNvPr id="1614" name="Google Shape;1614;p44"/>
            <p:cNvGrpSpPr/>
            <p:nvPr/>
          </p:nvGrpSpPr>
          <p:grpSpPr>
            <a:xfrm>
              <a:off x="5838825" y="1762125"/>
              <a:ext cx="1209825" cy="3038400"/>
              <a:chOff x="5838825" y="1762125"/>
              <a:chExt cx="1209825" cy="3038400"/>
            </a:xfrm>
          </p:grpSpPr>
          <p:sp>
            <p:nvSpPr>
              <p:cNvPr id="1615" name="Google Shape;1615;p44"/>
              <p:cNvSpPr/>
              <p:nvPr/>
            </p:nvSpPr>
            <p:spPr>
              <a:xfrm>
                <a:off x="5848350" y="1762125"/>
                <a:ext cx="1200300" cy="295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44"/>
              <p:cNvSpPr/>
              <p:nvPr/>
            </p:nvSpPr>
            <p:spPr>
              <a:xfrm>
                <a:off x="5838825" y="2371725"/>
                <a:ext cx="1200300" cy="242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45"/>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&lt;General Settings&gt;</a:t>
            </a:r>
            <a:endParaRPr b="0" i="0" sz="4400" u="none" cap="none" strike="noStrike">
              <a:solidFill>
                <a:schemeClr val="dk1"/>
              </a:solidFill>
              <a:latin typeface="Arial"/>
              <a:ea typeface="Arial"/>
              <a:cs typeface="Arial"/>
              <a:sym typeface="Arial"/>
            </a:endParaRPr>
          </a:p>
        </p:txBody>
      </p:sp>
      <p:sp>
        <p:nvSpPr>
          <p:cNvPr id="1623" name="Google Shape;1623;p45"/>
          <p:cNvSpPr txBox="1"/>
          <p:nvPr/>
        </p:nvSpPr>
        <p:spPr>
          <a:xfrm>
            <a:off x="906350" y="2050725"/>
            <a:ext cx="4532400" cy="2630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General Settings</a:t>
            </a:r>
            <a:r>
              <a:rPr b="0" i="0" lang="en-US" sz="1400" u="none" cap="none" strike="noStrike">
                <a:solidFill>
                  <a:srgbClr val="000000"/>
                </a:solidFill>
                <a:latin typeface="Calibri"/>
                <a:ea typeface="Calibri"/>
                <a:cs typeface="Calibri"/>
                <a:sym typeface="Calibri"/>
              </a:rPr>
              <a:t> is where the Owner/Admins configure the below information for the Organization:</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Call Pickup</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Call Parking</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Default rules</a:t>
            </a:r>
            <a:endParaRPr b="0"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Inbound Call Rule</a:t>
            </a:r>
            <a:endParaRPr b="0"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Outbound Call Rule</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Public Holiday</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Custom Holiday</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Busy Remarks </a:t>
            </a:r>
            <a:endParaRPr b="0" i="0" sz="1400" u="none" cap="none" strike="noStrike">
              <a:solidFill>
                <a:srgbClr val="000000"/>
              </a:solidFill>
              <a:latin typeface="Calibri"/>
              <a:ea typeface="Calibri"/>
              <a:cs typeface="Calibri"/>
              <a:sym typeface="Calibri"/>
            </a:endParaRPr>
          </a:p>
        </p:txBody>
      </p:sp>
      <p:grpSp>
        <p:nvGrpSpPr>
          <p:cNvPr id="1624" name="Google Shape;1624;p45"/>
          <p:cNvGrpSpPr/>
          <p:nvPr/>
        </p:nvGrpSpPr>
        <p:grpSpPr>
          <a:xfrm>
            <a:off x="5589650" y="1515850"/>
            <a:ext cx="6221949" cy="3471775"/>
            <a:chOff x="5589650" y="1515850"/>
            <a:chExt cx="6221949" cy="3471775"/>
          </a:xfrm>
        </p:grpSpPr>
        <p:pic>
          <p:nvPicPr>
            <p:cNvPr id="1625" name="Google Shape;1625;p45"/>
            <p:cNvPicPr preferRelativeResize="0"/>
            <p:nvPr/>
          </p:nvPicPr>
          <p:blipFill rotWithShape="1">
            <a:blip r:embed="rId3">
              <a:alphaModFix/>
            </a:blip>
            <a:srcRect b="0" l="0" r="0" t="0"/>
            <a:stretch/>
          </p:blipFill>
          <p:spPr>
            <a:xfrm>
              <a:off x="5589650" y="1515850"/>
              <a:ext cx="6221949" cy="3471775"/>
            </a:xfrm>
            <a:prstGeom prst="rect">
              <a:avLst/>
            </a:prstGeom>
            <a:noFill/>
            <a:ln cap="flat" cmpd="sng" w="9525">
              <a:solidFill>
                <a:srgbClr val="888888"/>
              </a:solidFill>
              <a:prstDash val="solid"/>
              <a:round/>
              <a:headEnd len="sm" w="sm" type="none"/>
              <a:tailEnd len="sm" w="sm" type="none"/>
            </a:ln>
          </p:spPr>
        </p:pic>
        <p:sp>
          <p:nvSpPr>
            <p:cNvPr id="1626" name="Google Shape;1626;p45"/>
            <p:cNvSpPr/>
            <p:nvPr/>
          </p:nvSpPr>
          <p:spPr>
            <a:xfrm>
              <a:off x="5800725" y="1981200"/>
              <a:ext cx="1090500" cy="152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45"/>
            <p:cNvSpPr/>
            <p:nvPr/>
          </p:nvSpPr>
          <p:spPr>
            <a:xfrm>
              <a:off x="5800725" y="1666875"/>
              <a:ext cx="1090500" cy="276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28" name="Google Shape;1628;p45"/>
          <p:cNvPicPr preferRelativeResize="0"/>
          <p:nvPr/>
        </p:nvPicPr>
        <p:blipFill rotWithShape="1">
          <a:blip r:embed="rId4">
            <a:alphaModFix/>
          </a:blip>
          <a:srcRect b="0" l="0" r="0" t="26259"/>
          <a:stretch/>
        </p:blipFill>
        <p:spPr>
          <a:xfrm>
            <a:off x="5589650" y="2105025"/>
            <a:ext cx="184575" cy="4810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46"/>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&lt;General Settings&gt;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sp>
        <p:nvSpPr>
          <p:cNvPr id="1635" name="Google Shape;1635;p46"/>
          <p:cNvSpPr txBox="1"/>
          <p:nvPr/>
        </p:nvSpPr>
        <p:spPr>
          <a:xfrm>
            <a:off x="302848" y="1003214"/>
            <a:ext cx="6786900" cy="31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Call Pickup</a:t>
            </a:r>
            <a:endParaRPr b="1" i="0" sz="16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Owner/Admins can create a pickup prefix for the organization so that users can pick up calls of any other extensions.</a:t>
            </a:r>
            <a:endParaRPr b="0" i="0" sz="1400" u="none" cap="none" strike="noStrike">
              <a:solidFill>
                <a:srgbClr val="000000"/>
              </a:solidFill>
              <a:latin typeface="Calibri"/>
              <a:ea typeface="Calibri"/>
              <a:cs typeface="Calibri"/>
              <a:sym typeface="Calibri"/>
            </a:endParaRPr>
          </a:p>
          <a:p>
            <a:pPr indent="-203200" lvl="0" marL="51435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To directly pick up the call of any extension, press: </a:t>
            </a:r>
            <a:r>
              <a:rPr b="1" i="0" lang="en-US" sz="1400" u="none" cap="none" strike="noStrike">
                <a:solidFill>
                  <a:srgbClr val="000000"/>
                </a:solidFill>
                <a:latin typeface="Calibri"/>
                <a:ea typeface="Calibri"/>
                <a:cs typeface="Calibri"/>
                <a:sym typeface="Calibri"/>
              </a:rPr>
              <a:t>Pickup prefix + user key + #</a:t>
            </a:r>
            <a:endParaRPr b="1"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Example: </a:t>
            </a:r>
            <a:endParaRPr b="0" i="0" sz="1400" u="none" cap="none" strike="noStrike">
              <a:solidFill>
                <a:srgbClr val="000000"/>
              </a:solidFill>
              <a:latin typeface="Calibri"/>
              <a:ea typeface="Calibri"/>
              <a:cs typeface="Calibri"/>
              <a:sym typeface="Calibri"/>
            </a:endParaRPr>
          </a:p>
          <a:p>
            <a:pPr indent="-317500" lvl="2" marL="13716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The pickup prefix is *10</a:t>
            </a:r>
            <a:endParaRPr b="0" i="0" sz="1400" u="none" cap="none" strike="noStrike">
              <a:solidFill>
                <a:srgbClr val="000000"/>
              </a:solidFill>
              <a:latin typeface="Calibri"/>
              <a:ea typeface="Calibri"/>
              <a:cs typeface="Calibri"/>
              <a:sym typeface="Calibri"/>
            </a:endParaRPr>
          </a:p>
          <a:p>
            <a:pPr indent="-317500" lvl="2" marL="13716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Pick up the call that is ringing at Ext 201, press *10201#</a:t>
            </a:r>
            <a:endParaRPr b="0" i="0" sz="1400" u="none" cap="none" strike="noStrike">
              <a:solidFill>
                <a:srgbClr val="000000"/>
              </a:solidFill>
              <a:latin typeface="Calibri"/>
              <a:ea typeface="Calibri"/>
              <a:cs typeface="Calibri"/>
              <a:sym typeface="Calibri"/>
            </a:endParaRPr>
          </a:p>
          <a:p>
            <a:pPr indent="-203200" lvl="0" marL="51435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To pick up the call of another extension in the same group, press: </a:t>
            </a:r>
            <a:r>
              <a:rPr b="1" i="0" lang="en-US" sz="1400" u="none" cap="none" strike="noStrike">
                <a:solidFill>
                  <a:srgbClr val="000000"/>
                </a:solidFill>
                <a:latin typeface="Calibri"/>
                <a:ea typeface="Calibri"/>
                <a:cs typeface="Calibri"/>
                <a:sym typeface="Calibri"/>
              </a:rPr>
              <a:t>Pickup prefix + #</a:t>
            </a:r>
            <a:endParaRPr b="1"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Example: </a:t>
            </a:r>
            <a:endParaRPr b="0" i="0" sz="1400" u="none" cap="none" strike="noStrike">
              <a:solidFill>
                <a:srgbClr val="000000"/>
              </a:solidFill>
              <a:latin typeface="Calibri"/>
              <a:ea typeface="Calibri"/>
              <a:cs typeface="Calibri"/>
              <a:sym typeface="Calibri"/>
            </a:endParaRPr>
          </a:p>
          <a:p>
            <a:pPr indent="-317500" lvl="2" marL="13716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The pickup prefix is *10</a:t>
            </a:r>
            <a:endParaRPr b="0" i="0" sz="1400" u="none" cap="none" strike="noStrike">
              <a:solidFill>
                <a:srgbClr val="000000"/>
              </a:solidFill>
              <a:latin typeface="Calibri"/>
              <a:ea typeface="Calibri"/>
              <a:cs typeface="Calibri"/>
              <a:sym typeface="Calibri"/>
            </a:endParaRPr>
          </a:p>
          <a:p>
            <a:pPr indent="-317500" lvl="2" marL="13716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Ext 202 &amp; Ext 203 are in the same Group</a:t>
            </a:r>
            <a:endParaRPr b="0" i="0" sz="1400" u="none" cap="none" strike="noStrike">
              <a:solidFill>
                <a:srgbClr val="000000"/>
              </a:solidFill>
              <a:latin typeface="Calibri"/>
              <a:ea typeface="Calibri"/>
              <a:cs typeface="Calibri"/>
              <a:sym typeface="Calibri"/>
            </a:endParaRPr>
          </a:p>
          <a:p>
            <a:pPr indent="-317500" lvl="2" marL="13716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Ext 202 wants to pick up the call ringing at Ext 201, press *10#</a:t>
            </a:r>
            <a:endParaRPr b="0" i="0" sz="1400" u="none" cap="none" strike="noStrike">
              <a:solidFill>
                <a:srgbClr val="000000"/>
              </a:solidFill>
              <a:latin typeface="Calibri"/>
              <a:ea typeface="Calibri"/>
              <a:cs typeface="Calibri"/>
              <a:sym typeface="Calibri"/>
            </a:endParaRPr>
          </a:p>
        </p:txBody>
      </p:sp>
      <p:pic>
        <p:nvPicPr>
          <p:cNvPr id="1636" name="Google Shape;1636;p46"/>
          <p:cNvPicPr preferRelativeResize="0"/>
          <p:nvPr/>
        </p:nvPicPr>
        <p:blipFill rotWithShape="1">
          <a:blip r:embed="rId3">
            <a:alphaModFix/>
          </a:blip>
          <a:srcRect b="0" l="0" r="0" t="0"/>
          <a:stretch/>
        </p:blipFill>
        <p:spPr>
          <a:xfrm>
            <a:off x="302850" y="4783000"/>
            <a:ext cx="7934383" cy="1521375"/>
          </a:xfrm>
          <a:prstGeom prst="rect">
            <a:avLst/>
          </a:prstGeom>
          <a:noFill/>
          <a:ln cap="flat" cmpd="sng" w="9525">
            <a:solidFill>
              <a:srgbClr val="595959"/>
            </a:solidFill>
            <a:prstDash val="solid"/>
            <a:round/>
            <a:headEnd len="sm" w="sm" type="none"/>
            <a:tailEnd len="sm" w="sm" type="none"/>
          </a:ln>
        </p:spPr>
      </p:pic>
      <p:pic>
        <p:nvPicPr>
          <p:cNvPr id="1637" name="Google Shape;1637;p46"/>
          <p:cNvPicPr preferRelativeResize="0"/>
          <p:nvPr/>
        </p:nvPicPr>
        <p:blipFill rotWithShape="1">
          <a:blip r:embed="rId4">
            <a:alphaModFix/>
          </a:blip>
          <a:srcRect b="0" l="0" r="0" t="0"/>
          <a:stretch/>
        </p:blipFill>
        <p:spPr>
          <a:xfrm>
            <a:off x="7189523" y="1777500"/>
            <a:ext cx="4797452" cy="2666669"/>
          </a:xfrm>
          <a:prstGeom prst="rect">
            <a:avLst/>
          </a:prstGeom>
          <a:noFill/>
          <a:ln cap="flat" cmpd="sng" w="9525">
            <a:solidFill>
              <a:srgbClr val="595959"/>
            </a:solidFill>
            <a:prstDash val="solid"/>
            <a:round/>
            <a:headEnd len="sm" w="sm" type="none"/>
            <a:tailEnd len="sm" w="sm" type="none"/>
          </a:ln>
        </p:spPr>
      </p:pic>
      <p:cxnSp>
        <p:nvCxnSpPr>
          <p:cNvPr id="1638" name="Google Shape;1638;p46"/>
          <p:cNvCxnSpPr>
            <a:stCxn id="1636" idx="3"/>
            <a:endCxn id="1637" idx="2"/>
          </p:cNvCxnSpPr>
          <p:nvPr/>
        </p:nvCxnSpPr>
        <p:spPr>
          <a:xfrm flipH="1" rot="10800000">
            <a:off x="8237233" y="4444188"/>
            <a:ext cx="1350900" cy="1099500"/>
          </a:xfrm>
          <a:prstGeom prst="bentConnector2">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47"/>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&lt;General Settings&gt;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sp>
        <p:nvSpPr>
          <p:cNvPr id="1645" name="Google Shape;1645;p47"/>
          <p:cNvSpPr txBox="1"/>
          <p:nvPr/>
        </p:nvSpPr>
        <p:spPr>
          <a:xfrm>
            <a:off x="302848" y="1003214"/>
            <a:ext cx="6786900" cy="3623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Call Parking</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Call Park</a:t>
            </a:r>
            <a:r>
              <a:rPr b="0" i="0" lang="en-US" sz="1600" u="none" cap="none" strike="noStrike">
                <a:solidFill>
                  <a:srgbClr val="000000"/>
                </a:solidFill>
                <a:latin typeface="Calibri"/>
                <a:ea typeface="Calibri"/>
                <a:cs typeface="Calibri"/>
                <a:sym typeface="Calibri"/>
              </a:rPr>
              <a:t> is a feature that allows users to:</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20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Place an incoming call on hold at a specific parking location</a:t>
            </a:r>
            <a:r>
              <a:rPr b="0" i="1" lang="en-US" sz="1600" u="none" cap="none" strike="noStrike">
                <a:solidFill>
                  <a:srgbClr val="000000"/>
                </a:solidFill>
                <a:latin typeface="Calibri"/>
                <a:ea typeface="Calibri"/>
                <a:cs typeface="Calibri"/>
                <a:sym typeface="Calibri"/>
              </a:rPr>
              <a:t> (a fictional extension)</a:t>
            </a:r>
            <a:endParaRPr b="0" i="1"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Pick up the call on a different phone.</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Let another person can pick it up on a different phone</a:t>
            </a:r>
            <a:endParaRPr b="0" i="0" sz="1600" u="none" cap="none" strike="noStrike">
              <a:solidFill>
                <a:srgbClr val="000000"/>
              </a:solidFill>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To park or retrieve a call, press: </a:t>
            </a:r>
            <a:r>
              <a:rPr b="1" i="1" lang="en-US" sz="1600" u="none" cap="none" strike="noStrike">
                <a:solidFill>
                  <a:srgbClr val="000000"/>
                </a:solidFill>
                <a:latin typeface="Calibri"/>
                <a:ea typeface="Calibri"/>
                <a:cs typeface="Calibri"/>
                <a:sym typeface="Calibri"/>
              </a:rPr>
              <a:t>*Parking Prefix + channel number + #</a:t>
            </a:r>
            <a:endParaRPr b="1" i="1"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200"/>
              </a:spcBef>
              <a:spcAft>
                <a:spcPts val="0"/>
              </a:spcAft>
              <a:buClr>
                <a:srgbClr val="000000"/>
              </a:buClr>
              <a:buSzPts val="1600"/>
              <a:buFont typeface="Arial"/>
              <a:buChar char="●"/>
            </a:pPr>
            <a:r>
              <a:rPr b="1" i="0" lang="en-US" sz="1600" u="none" cap="none" strike="noStrike">
                <a:solidFill>
                  <a:srgbClr val="000000"/>
                </a:solidFill>
                <a:latin typeface="Calibri"/>
                <a:ea typeface="Calibri"/>
                <a:cs typeface="Calibri"/>
                <a:sym typeface="Calibri"/>
              </a:rPr>
              <a:t>Example</a:t>
            </a:r>
            <a:r>
              <a:rPr b="0" i="0" lang="en-US"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The parking prefix is </a:t>
            </a:r>
            <a:r>
              <a:rPr b="1" i="0" lang="en-US" sz="1600" u="none" cap="none" strike="noStrike">
                <a:solidFill>
                  <a:srgbClr val="000000"/>
                </a:solidFill>
                <a:latin typeface="Calibri"/>
                <a:ea typeface="Calibri"/>
                <a:cs typeface="Calibri"/>
                <a:sym typeface="Calibri"/>
              </a:rPr>
              <a:t>*10</a:t>
            </a:r>
            <a:endParaRPr b="1"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Ext 202 parks the call at </a:t>
            </a:r>
            <a:r>
              <a:rPr b="1" i="0" lang="en-US" sz="1600" u="none" cap="none" strike="noStrike">
                <a:solidFill>
                  <a:srgbClr val="000000"/>
                </a:solidFill>
                <a:latin typeface="Calibri"/>
                <a:ea typeface="Calibri"/>
                <a:cs typeface="Calibri"/>
                <a:sym typeface="Calibri"/>
              </a:rPr>
              <a:t>Channel 1</a:t>
            </a:r>
            <a:endParaRPr b="1"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Ext 203 wants to retrieve the call, press </a:t>
            </a:r>
            <a:r>
              <a:rPr b="1" i="0" lang="en-US" sz="1600" u="none" cap="none" strike="noStrike">
                <a:solidFill>
                  <a:srgbClr val="000000"/>
                </a:solidFill>
                <a:latin typeface="Calibri"/>
                <a:ea typeface="Calibri"/>
                <a:cs typeface="Calibri"/>
                <a:sym typeface="Calibri"/>
              </a:rPr>
              <a:t>*101#</a:t>
            </a:r>
            <a:endParaRPr b="1" i="0" sz="1600" u="none" cap="none" strike="noStrike">
              <a:solidFill>
                <a:srgbClr val="000000"/>
              </a:solidFill>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During the Parking time, the caller will hear the on-hold music.</a:t>
            </a:r>
            <a:endParaRPr b="0" i="0" sz="1800" u="none" cap="none" strike="noStrike">
              <a:solidFill>
                <a:srgbClr val="000000"/>
              </a:solidFill>
              <a:latin typeface="Calibri"/>
              <a:ea typeface="Calibri"/>
              <a:cs typeface="Calibri"/>
              <a:sym typeface="Calibri"/>
            </a:endParaRPr>
          </a:p>
        </p:txBody>
      </p:sp>
      <p:pic>
        <p:nvPicPr>
          <p:cNvPr id="1646" name="Google Shape;1646;p47"/>
          <p:cNvPicPr preferRelativeResize="0"/>
          <p:nvPr/>
        </p:nvPicPr>
        <p:blipFill rotWithShape="1">
          <a:blip r:embed="rId3">
            <a:alphaModFix/>
          </a:blip>
          <a:srcRect b="0" l="4580" r="0" t="0"/>
          <a:stretch/>
        </p:blipFill>
        <p:spPr>
          <a:xfrm>
            <a:off x="302850" y="5264175"/>
            <a:ext cx="6704226" cy="1347250"/>
          </a:xfrm>
          <a:prstGeom prst="rect">
            <a:avLst/>
          </a:prstGeom>
          <a:noFill/>
          <a:ln cap="flat" cmpd="sng" w="9525">
            <a:solidFill>
              <a:srgbClr val="595959"/>
            </a:solidFill>
            <a:prstDash val="solid"/>
            <a:round/>
            <a:headEnd len="sm" w="sm" type="none"/>
            <a:tailEnd len="sm" w="sm" type="none"/>
          </a:ln>
        </p:spPr>
      </p:pic>
      <p:pic>
        <p:nvPicPr>
          <p:cNvPr id="1647" name="Google Shape;1647;p47"/>
          <p:cNvPicPr preferRelativeResize="0"/>
          <p:nvPr/>
        </p:nvPicPr>
        <p:blipFill rotWithShape="1">
          <a:blip r:embed="rId4">
            <a:alphaModFix/>
          </a:blip>
          <a:srcRect b="4654" l="0" r="0" t="4087"/>
          <a:stretch/>
        </p:blipFill>
        <p:spPr>
          <a:xfrm>
            <a:off x="7447525" y="3452975"/>
            <a:ext cx="4441624" cy="3158451"/>
          </a:xfrm>
          <a:prstGeom prst="rect">
            <a:avLst/>
          </a:prstGeom>
          <a:noFill/>
          <a:ln cap="flat" cmpd="sng" w="9525">
            <a:solidFill>
              <a:srgbClr val="595959"/>
            </a:solidFill>
            <a:prstDash val="solid"/>
            <a:round/>
            <a:headEnd len="sm" w="sm" type="none"/>
            <a:tailEnd len="sm" w="sm" type="none"/>
          </a:ln>
        </p:spPr>
      </p:pic>
      <p:sp>
        <p:nvSpPr>
          <p:cNvPr id="1648" name="Google Shape;1648;p47"/>
          <p:cNvSpPr txBox="1"/>
          <p:nvPr/>
        </p:nvSpPr>
        <p:spPr>
          <a:xfrm>
            <a:off x="7447588" y="1078700"/>
            <a:ext cx="44415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00"/>
              </a:spcBef>
              <a:spcAft>
                <a:spcPts val="0"/>
              </a:spcAft>
              <a:buClr>
                <a:srgbClr val="000000"/>
              </a:buClr>
              <a:buSzPts val="1200"/>
              <a:buFont typeface="Arial"/>
              <a:buNone/>
            </a:pPr>
            <a:r>
              <a:rPr b="1" i="1" lang="en-US" sz="1200" u="none" cap="none" strike="noStrike">
                <a:solidFill>
                  <a:srgbClr val="000000"/>
                </a:solidFill>
                <a:highlight>
                  <a:srgbClr val="FFFFFF"/>
                </a:highlight>
                <a:latin typeface="Calibri"/>
                <a:ea typeface="Calibri"/>
                <a:cs typeface="Calibri"/>
                <a:sym typeface="Calibri"/>
              </a:rPr>
              <a:t>*Channel Number:</a:t>
            </a:r>
            <a:endParaRPr b="1" i="1" sz="1200" u="none" cap="none" strike="noStrike">
              <a:solidFill>
                <a:srgbClr val="000000"/>
              </a:solidFill>
              <a:highlight>
                <a:srgbClr val="FFFFFF"/>
              </a:highlight>
              <a:latin typeface="Calibri"/>
              <a:ea typeface="Calibri"/>
              <a:cs typeface="Calibri"/>
              <a:sym typeface="Calibri"/>
            </a:endParaRPr>
          </a:p>
          <a:p>
            <a:pPr indent="-304800" lvl="0" marL="457200" marR="0" rtl="0" algn="l">
              <a:lnSpc>
                <a:spcPct val="115000"/>
              </a:lnSpc>
              <a:spcBef>
                <a:spcPts val="200"/>
              </a:spcBef>
              <a:spcAft>
                <a:spcPts val="0"/>
              </a:spcAft>
              <a:buClr>
                <a:srgbClr val="000000"/>
              </a:buClr>
              <a:buSzPts val="1200"/>
              <a:buFont typeface="Calibri"/>
              <a:buChar char="●"/>
            </a:pPr>
            <a:r>
              <a:rPr b="0" i="1" lang="en-US" sz="1200" u="none" cap="none" strike="noStrike">
                <a:solidFill>
                  <a:srgbClr val="000000"/>
                </a:solidFill>
                <a:highlight>
                  <a:srgbClr val="FFFFFF"/>
                </a:highlight>
                <a:latin typeface="Calibri"/>
                <a:ea typeface="Calibri"/>
                <a:cs typeface="Calibri"/>
                <a:sym typeface="Calibri"/>
              </a:rPr>
              <a:t>It is a fictional extension that allows you to park the call.</a:t>
            </a:r>
            <a:endParaRPr b="0" i="1" sz="1200" u="none" cap="none" strike="noStrike">
              <a:solidFill>
                <a:srgbClr val="00000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000000"/>
              </a:buClr>
              <a:buSzPts val="1200"/>
              <a:buFont typeface="Calibri"/>
              <a:buChar char="●"/>
            </a:pPr>
            <a:r>
              <a:rPr b="0" i="1" lang="en-US" sz="1200" u="none" cap="none" strike="noStrike">
                <a:solidFill>
                  <a:srgbClr val="000000"/>
                </a:solidFill>
                <a:highlight>
                  <a:srgbClr val="FFFFFF"/>
                </a:highlight>
                <a:latin typeface="Calibri"/>
                <a:ea typeface="Calibri"/>
                <a:cs typeface="Calibri"/>
                <a:sym typeface="Calibri"/>
              </a:rPr>
              <a:t>The range will be from </a:t>
            </a:r>
            <a:r>
              <a:rPr b="1" i="1" lang="en-US" sz="1200" u="none" cap="none" strike="noStrike">
                <a:solidFill>
                  <a:srgbClr val="000000"/>
                </a:solidFill>
                <a:highlight>
                  <a:srgbClr val="FFFFFF"/>
                </a:highlight>
                <a:latin typeface="Calibri"/>
                <a:ea typeface="Calibri"/>
                <a:cs typeface="Calibri"/>
                <a:sym typeface="Calibri"/>
              </a:rPr>
              <a:t>1 to 99</a:t>
            </a:r>
            <a:r>
              <a:rPr b="0" i="1" lang="en-US" sz="1200" u="none" cap="none" strike="noStrike">
                <a:solidFill>
                  <a:srgbClr val="000000"/>
                </a:solidFill>
                <a:highlight>
                  <a:srgbClr val="FFFFFF"/>
                </a:highlight>
                <a:latin typeface="Calibri"/>
                <a:ea typeface="Calibri"/>
                <a:cs typeface="Calibri"/>
                <a:sym typeface="Calibri"/>
              </a:rPr>
              <a:t>.</a:t>
            </a:r>
            <a:endParaRPr b="0" i="1" sz="1200" u="none" cap="none" strike="noStrike">
              <a:solidFill>
                <a:srgbClr val="00000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000000"/>
              </a:buClr>
              <a:buSzPts val="1200"/>
              <a:buFont typeface="Arial"/>
              <a:buChar char="●"/>
            </a:pPr>
            <a:r>
              <a:rPr b="0" i="1" lang="en-US" sz="1200" u="none" cap="none" strike="noStrike">
                <a:solidFill>
                  <a:srgbClr val="000000"/>
                </a:solidFill>
                <a:highlight>
                  <a:srgbClr val="FFFFFF"/>
                </a:highlight>
                <a:latin typeface="Calibri"/>
                <a:ea typeface="Calibri"/>
                <a:cs typeface="Calibri"/>
                <a:sym typeface="Calibri"/>
              </a:rPr>
              <a:t>The system allows you to park </a:t>
            </a:r>
            <a:r>
              <a:rPr b="1" i="1" lang="en-US" sz="1200" u="none" cap="none" strike="noStrike">
                <a:solidFill>
                  <a:srgbClr val="000000"/>
                </a:solidFill>
                <a:highlight>
                  <a:srgbClr val="FFFFFF"/>
                </a:highlight>
                <a:latin typeface="Calibri"/>
                <a:ea typeface="Calibri"/>
                <a:cs typeface="Calibri"/>
                <a:sym typeface="Calibri"/>
              </a:rPr>
              <a:t>99 calls at the same time</a:t>
            </a:r>
            <a:r>
              <a:rPr b="0" i="1" lang="en-US" sz="1200" u="none" cap="none" strike="noStrike">
                <a:solidFill>
                  <a:srgbClr val="000000"/>
                </a:solidFill>
                <a:highlight>
                  <a:srgbClr val="FFFFFF"/>
                </a:highlight>
                <a:latin typeface="Calibri"/>
                <a:ea typeface="Calibri"/>
                <a:cs typeface="Calibri"/>
                <a:sym typeface="Calibri"/>
              </a:rPr>
              <a:t>. However, each channel only can handle </a:t>
            </a:r>
            <a:r>
              <a:rPr b="1" i="1" lang="en-US" sz="1200" u="none" cap="none" strike="noStrike">
                <a:solidFill>
                  <a:srgbClr val="000000"/>
                </a:solidFill>
                <a:highlight>
                  <a:srgbClr val="FFFFFF"/>
                </a:highlight>
                <a:latin typeface="Calibri"/>
                <a:ea typeface="Calibri"/>
                <a:cs typeface="Calibri"/>
                <a:sym typeface="Calibri"/>
              </a:rPr>
              <a:t>1 call</a:t>
            </a:r>
            <a:r>
              <a:rPr b="0" i="1" lang="en-US" sz="1200" u="none" cap="none" strike="noStrike">
                <a:solidFill>
                  <a:srgbClr val="000000"/>
                </a:solidFill>
                <a:highlight>
                  <a:srgbClr val="FFFFFF"/>
                </a:highlight>
                <a:latin typeface="Calibri"/>
                <a:ea typeface="Calibri"/>
                <a:cs typeface="Calibri"/>
                <a:sym typeface="Calibri"/>
              </a:rPr>
              <a:t> at a time. </a:t>
            </a:r>
            <a:endParaRPr b="0" i="1" sz="1200" u="none" cap="none" strike="noStrike">
              <a:solidFill>
                <a:srgbClr val="00000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000000"/>
              </a:buClr>
              <a:buSzPts val="1200"/>
              <a:buFont typeface="Arial"/>
              <a:buChar char="●"/>
            </a:pPr>
            <a:r>
              <a:rPr b="0" i="1" lang="en-US" sz="1200" u="none" cap="none" strike="noStrike">
                <a:solidFill>
                  <a:srgbClr val="000000"/>
                </a:solidFill>
                <a:highlight>
                  <a:srgbClr val="FFFFFF"/>
                </a:highlight>
                <a:latin typeface="Calibri"/>
                <a:ea typeface="Calibri"/>
                <a:cs typeface="Calibri"/>
                <a:sym typeface="Calibri"/>
              </a:rPr>
              <a:t>If the user tries to park the caller in a busy room (which have another caller), then the system will play an announcement to the user: </a:t>
            </a:r>
            <a:r>
              <a:rPr b="1" i="1" lang="en-US" sz="1200" u="none" cap="none" strike="noStrike">
                <a:solidFill>
                  <a:srgbClr val="000000"/>
                </a:solidFill>
                <a:highlight>
                  <a:srgbClr val="FFFFFF"/>
                </a:highlight>
                <a:latin typeface="Calibri"/>
                <a:ea typeface="Calibri"/>
                <a:cs typeface="Calibri"/>
                <a:sym typeface="Calibri"/>
              </a:rPr>
              <a:t>"This room is unavailable, please try another room."</a:t>
            </a:r>
            <a:endParaRPr b="1" i="1" sz="1200" u="none" cap="none" strike="noStrike">
              <a:solidFill>
                <a:srgbClr val="000000"/>
              </a:solidFill>
              <a:highlight>
                <a:srgbClr val="FFFFFF"/>
              </a:highlight>
              <a:latin typeface="Calibri"/>
              <a:ea typeface="Calibri"/>
              <a:cs typeface="Calibri"/>
              <a:sym typeface="Calibri"/>
            </a:endParaRPr>
          </a:p>
        </p:txBody>
      </p:sp>
      <p:cxnSp>
        <p:nvCxnSpPr>
          <p:cNvPr id="1649" name="Google Shape;1649;p47"/>
          <p:cNvCxnSpPr>
            <a:stCxn id="1646" idx="3"/>
          </p:cNvCxnSpPr>
          <p:nvPr/>
        </p:nvCxnSpPr>
        <p:spPr>
          <a:xfrm>
            <a:off x="7007076" y="5937800"/>
            <a:ext cx="4296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48"/>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&lt;General Settings&gt;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1" lang="en-US" sz="1200" u="none" cap="none" strike="noStrike">
                <a:solidFill>
                  <a:schemeClr val="dk1"/>
                </a:solidFill>
                <a:latin typeface="Arial"/>
                <a:ea typeface="Arial"/>
                <a:cs typeface="Arial"/>
                <a:sym typeface="Arial"/>
              </a:rPr>
              <a:t>(Compulsory)</a:t>
            </a:r>
            <a:endParaRPr b="0" i="0" sz="2800" u="none" cap="none" strike="noStrike">
              <a:solidFill>
                <a:schemeClr val="dk1"/>
              </a:solidFill>
              <a:latin typeface="Arial"/>
              <a:ea typeface="Arial"/>
              <a:cs typeface="Arial"/>
              <a:sym typeface="Arial"/>
            </a:endParaRPr>
          </a:p>
        </p:txBody>
      </p:sp>
      <p:sp>
        <p:nvSpPr>
          <p:cNvPr id="1656" name="Google Shape;1656;p48"/>
          <p:cNvSpPr txBox="1"/>
          <p:nvPr/>
        </p:nvSpPr>
        <p:spPr>
          <a:xfrm>
            <a:off x="302850" y="1003225"/>
            <a:ext cx="6493800" cy="3751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Default Rules</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000000"/>
                </a:solidFill>
                <a:highlight>
                  <a:srgbClr val="FFFFFF"/>
                </a:highlight>
                <a:latin typeface="Calibri"/>
                <a:ea typeface="Calibri"/>
                <a:cs typeface="Calibri"/>
                <a:sym typeface="Calibri"/>
              </a:rPr>
              <a:t>Besides setting a particular </a:t>
            </a:r>
            <a:r>
              <a:rPr b="1" i="0" lang="en-US" sz="1600" u="sng" cap="none" strike="noStrike">
                <a:solidFill>
                  <a:schemeClr val="hlink"/>
                </a:solidFill>
                <a:highlight>
                  <a:srgbClr val="FFFFFF"/>
                </a:highlight>
                <a:latin typeface="Calibri"/>
                <a:ea typeface="Calibri"/>
                <a:cs typeface="Calibri"/>
                <a:sym typeface="Calibri"/>
              </a:rPr>
              <a:t>Outbound Rule</a:t>
            </a:r>
            <a:r>
              <a:rPr b="0" i="0" lang="en-US" sz="1600" u="none" cap="none" strike="noStrike">
                <a:solidFill>
                  <a:srgbClr val="000000"/>
                </a:solidFill>
                <a:highlight>
                  <a:srgbClr val="FFFFFF"/>
                </a:highlight>
                <a:latin typeface="Calibri"/>
                <a:ea typeface="Calibri"/>
                <a:cs typeface="Calibri"/>
                <a:sym typeface="Calibri"/>
              </a:rPr>
              <a:t> for each team, you can set </a:t>
            </a:r>
            <a:r>
              <a:rPr b="1" i="0" lang="en-US" sz="1600" u="none" cap="none" strike="noStrike">
                <a:solidFill>
                  <a:srgbClr val="000000"/>
                </a:solidFill>
                <a:highlight>
                  <a:srgbClr val="FFFFFF"/>
                </a:highlight>
                <a:latin typeface="Calibri"/>
                <a:ea typeface="Calibri"/>
                <a:cs typeface="Calibri"/>
                <a:sym typeface="Calibri"/>
              </a:rPr>
              <a:t>a default Outbound Rule</a:t>
            </a:r>
            <a:r>
              <a:rPr b="0" i="0" lang="en-US" sz="1600" u="none" cap="none" strike="noStrike">
                <a:solidFill>
                  <a:srgbClr val="000000"/>
                </a:solidFill>
                <a:highlight>
                  <a:srgbClr val="FFFFFF"/>
                </a:highlight>
                <a:latin typeface="Calibri"/>
                <a:ea typeface="Calibri"/>
                <a:cs typeface="Calibri"/>
                <a:sym typeface="Calibri"/>
              </a:rPr>
              <a:t> for the whole organization in this section.</a:t>
            </a:r>
            <a:endParaRPr b="0" i="0"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000000"/>
                </a:solidFill>
                <a:highlight>
                  <a:srgbClr val="FFFFFF"/>
                </a:highlight>
                <a:latin typeface="Calibri"/>
                <a:ea typeface="Calibri"/>
                <a:cs typeface="Calibri"/>
                <a:sym typeface="Calibri"/>
              </a:rPr>
              <a:t>To do so, please follow the steps below:</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l">
              <a:lnSpc>
                <a:spcPct val="115000"/>
              </a:lnSpc>
              <a:spcBef>
                <a:spcPts val="1400"/>
              </a:spcBef>
              <a:spcAft>
                <a:spcPts val="0"/>
              </a:spcAft>
              <a:buClr>
                <a:srgbClr val="000000"/>
              </a:buClr>
              <a:buSzPts val="1600"/>
              <a:buFont typeface="Arial"/>
              <a:buAutoNum type="arabicPeriod"/>
            </a:pPr>
            <a:r>
              <a:rPr b="0" i="0" lang="en-US" sz="1600" u="none" cap="none" strike="noStrike">
                <a:solidFill>
                  <a:srgbClr val="000000"/>
                </a:solidFill>
                <a:highlight>
                  <a:srgbClr val="FFFFFF"/>
                </a:highlight>
                <a:latin typeface="Calibri"/>
                <a:ea typeface="Calibri"/>
                <a:cs typeface="Calibri"/>
                <a:sym typeface="Calibri"/>
              </a:rPr>
              <a:t>Go to </a:t>
            </a:r>
            <a:r>
              <a:rPr b="1" i="0" lang="en-US" sz="1600" u="none" cap="none" strike="noStrike">
                <a:solidFill>
                  <a:srgbClr val="000000"/>
                </a:solidFill>
                <a:highlight>
                  <a:srgbClr val="FFFFFF"/>
                </a:highlight>
                <a:latin typeface="Calibri"/>
                <a:ea typeface="Calibri"/>
                <a:cs typeface="Calibri"/>
                <a:sym typeface="Calibri"/>
              </a:rPr>
              <a:t>Settings</a:t>
            </a:r>
            <a:r>
              <a:rPr b="0" i="0" lang="en-US" sz="1600" u="none" cap="none" strike="noStrike">
                <a:solidFill>
                  <a:srgbClr val="000000"/>
                </a:solidFill>
                <a:highlight>
                  <a:srgbClr val="FFFFFF"/>
                </a:highlight>
                <a:latin typeface="Calibri"/>
                <a:ea typeface="Calibri"/>
                <a:cs typeface="Calibri"/>
                <a:sym typeface="Calibri"/>
              </a:rPr>
              <a:t>, choose </a:t>
            </a:r>
            <a:r>
              <a:rPr b="1" i="0" lang="en-US" sz="1600" u="none" cap="none" strike="noStrike">
                <a:solidFill>
                  <a:srgbClr val="000000"/>
                </a:solidFill>
                <a:highlight>
                  <a:srgbClr val="FFFFFF"/>
                </a:highlight>
                <a:latin typeface="Calibri"/>
                <a:ea typeface="Calibri"/>
                <a:cs typeface="Calibri"/>
                <a:sym typeface="Calibri"/>
              </a:rPr>
              <a:t>View - System</a:t>
            </a:r>
            <a:endParaRPr b="1" i="0" sz="1600" u="none" cap="none" strike="noStrike">
              <a:solidFill>
                <a:srgbClr val="000000"/>
              </a:solidFill>
              <a:highlight>
                <a:srgbClr val="FFFFFF"/>
              </a:highlight>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highlight>
                  <a:srgbClr val="FFFFFF"/>
                </a:highlight>
                <a:latin typeface="Calibri"/>
                <a:ea typeface="Calibri"/>
                <a:cs typeface="Calibri"/>
                <a:sym typeface="Calibri"/>
              </a:rPr>
              <a:t>Select</a:t>
            </a:r>
            <a:r>
              <a:rPr b="1" i="0" lang="en-US" sz="1600" u="none" cap="none" strike="noStrike">
                <a:solidFill>
                  <a:srgbClr val="000000"/>
                </a:solidFill>
                <a:highlight>
                  <a:srgbClr val="FFFFFF"/>
                </a:highlight>
                <a:latin typeface="Calibri"/>
                <a:ea typeface="Calibri"/>
                <a:cs typeface="Calibri"/>
                <a:sym typeface="Calibri"/>
              </a:rPr>
              <a:t> </a:t>
            </a:r>
            <a:r>
              <a:rPr b="0" i="0" lang="en-US" sz="1600" u="none" cap="none" strike="noStrike">
                <a:solidFill>
                  <a:srgbClr val="000000"/>
                </a:solidFill>
                <a:highlight>
                  <a:srgbClr val="FFFFFF"/>
                </a:highlight>
                <a:latin typeface="Calibri"/>
                <a:ea typeface="Calibri"/>
                <a:cs typeface="Calibri"/>
                <a:sym typeface="Calibri"/>
              </a:rPr>
              <a:t>the</a:t>
            </a:r>
            <a:r>
              <a:rPr b="1" i="0" lang="en-US" sz="1600" u="none" cap="none" strike="noStrike">
                <a:solidFill>
                  <a:srgbClr val="000000"/>
                </a:solidFill>
                <a:highlight>
                  <a:srgbClr val="FFFFFF"/>
                </a:highlight>
                <a:latin typeface="Calibri"/>
                <a:ea typeface="Calibri"/>
                <a:cs typeface="Calibri"/>
                <a:sym typeface="Calibri"/>
              </a:rPr>
              <a:t> General Settings </a:t>
            </a:r>
            <a:r>
              <a:rPr b="0" i="0" lang="en-US" sz="1600" u="none" cap="none" strike="noStrike">
                <a:solidFill>
                  <a:srgbClr val="000000"/>
                </a:solidFill>
                <a:highlight>
                  <a:srgbClr val="FFFFFF"/>
                </a:highlight>
                <a:latin typeface="Calibri"/>
                <a:ea typeface="Calibri"/>
                <a:cs typeface="Calibri"/>
                <a:sym typeface="Calibri"/>
              </a:rPr>
              <a:t>tab</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highlight>
                  <a:srgbClr val="FFFFFF"/>
                </a:highlight>
                <a:latin typeface="Calibri"/>
                <a:ea typeface="Calibri"/>
                <a:cs typeface="Calibri"/>
                <a:sym typeface="Calibri"/>
              </a:rPr>
              <a:t>In the </a:t>
            </a:r>
            <a:r>
              <a:rPr b="1" i="0" lang="en-US" sz="1600" u="none" cap="none" strike="noStrike">
                <a:solidFill>
                  <a:srgbClr val="000000"/>
                </a:solidFill>
                <a:highlight>
                  <a:srgbClr val="FFFFFF"/>
                </a:highlight>
                <a:latin typeface="Calibri"/>
                <a:ea typeface="Calibri"/>
                <a:cs typeface="Calibri"/>
                <a:sym typeface="Calibri"/>
              </a:rPr>
              <a:t>Default rules</a:t>
            </a:r>
            <a:r>
              <a:rPr b="0" i="0" lang="en-US" sz="1600" u="none" cap="none" strike="noStrike">
                <a:solidFill>
                  <a:srgbClr val="000000"/>
                </a:solidFill>
                <a:highlight>
                  <a:srgbClr val="FFFFFF"/>
                </a:highlight>
                <a:latin typeface="Calibri"/>
                <a:ea typeface="Calibri"/>
                <a:cs typeface="Calibri"/>
                <a:sym typeface="Calibri"/>
              </a:rPr>
              <a:t> section, select the </a:t>
            </a:r>
            <a:r>
              <a:rPr b="1" i="0" lang="en-US" sz="1600" u="none" cap="none" strike="noStrike">
                <a:solidFill>
                  <a:srgbClr val="000000"/>
                </a:solidFill>
                <a:highlight>
                  <a:srgbClr val="FFFFFF"/>
                </a:highlight>
                <a:latin typeface="Calibri"/>
                <a:ea typeface="Calibri"/>
                <a:cs typeface="Calibri"/>
                <a:sym typeface="Calibri"/>
              </a:rPr>
              <a:t>Pencil icon:</a:t>
            </a:r>
            <a:endParaRPr b="1" i="0" sz="1600" u="none" cap="none" strike="noStrike">
              <a:solidFill>
                <a:srgbClr val="000000"/>
              </a:solidFill>
              <a:highlight>
                <a:srgbClr val="FFFFFF"/>
              </a:highlight>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US" sz="1600" u="none" cap="none" strike="noStrike">
                <a:solidFill>
                  <a:srgbClr val="000000"/>
                </a:solidFill>
                <a:highlight>
                  <a:srgbClr val="FFFFFF"/>
                </a:highlight>
                <a:latin typeface="Calibri"/>
                <a:ea typeface="Calibri"/>
                <a:cs typeface="Calibri"/>
                <a:sym typeface="Calibri"/>
              </a:rPr>
              <a:t>Add the required fields:</a:t>
            </a:r>
            <a:endParaRPr b="0" i="0" sz="1600" u="none" cap="none" strike="noStrike">
              <a:solidFill>
                <a:srgbClr val="000000"/>
              </a:solidFill>
              <a:highlight>
                <a:srgbClr val="FFFFFF"/>
              </a:highlight>
              <a:latin typeface="Calibri"/>
              <a:ea typeface="Calibri"/>
              <a:cs typeface="Calibri"/>
              <a:sym typeface="Calibri"/>
            </a:endParaRPr>
          </a:p>
          <a:p>
            <a:pPr indent="-330200" lvl="0" marL="914400" marR="0" rtl="0" algn="l">
              <a:lnSpc>
                <a:spcPct val="115000"/>
              </a:lnSpc>
              <a:spcBef>
                <a:spcPts val="0"/>
              </a:spcBef>
              <a:spcAft>
                <a:spcPts val="0"/>
              </a:spcAft>
              <a:buClr>
                <a:srgbClr val="000000"/>
              </a:buClr>
              <a:buSzPts val="1600"/>
              <a:buFont typeface="Calibri"/>
              <a:buChar char="●"/>
            </a:pPr>
            <a:r>
              <a:rPr b="1" i="1" lang="en-US" sz="1600" u="none" cap="none" strike="noStrike">
                <a:solidFill>
                  <a:srgbClr val="000000"/>
                </a:solidFill>
                <a:highlight>
                  <a:srgbClr val="FFFFFF"/>
                </a:highlight>
                <a:latin typeface="Calibri"/>
                <a:ea typeface="Calibri"/>
                <a:cs typeface="Calibri"/>
                <a:sym typeface="Calibri"/>
              </a:rPr>
              <a:t>Dial Plan</a:t>
            </a:r>
            <a:endParaRPr b="1" i="1" sz="1600" u="none" cap="none" strike="noStrike">
              <a:solidFill>
                <a:srgbClr val="000000"/>
              </a:solidFill>
              <a:highlight>
                <a:srgbClr val="FFFFFF"/>
              </a:highlight>
              <a:latin typeface="Calibri"/>
              <a:ea typeface="Calibri"/>
              <a:cs typeface="Calibri"/>
              <a:sym typeface="Calibri"/>
            </a:endParaRPr>
          </a:p>
          <a:p>
            <a:pPr indent="-330200" lvl="0" marL="914400" marR="0" rtl="0" algn="l">
              <a:lnSpc>
                <a:spcPct val="115000"/>
              </a:lnSpc>
              <a:spcBef>
                <a:spcPts val="0"/>
              </a:spcBef>
              <a:spcAft>
                <a:spcPts val="0"/>
              </a:spcAft>
              <a:buClr>
                <a:srgbClr val="000000"/>
              </a:buClr>
              <a:buSzPts val="1600"/>
              <a:buFont typeface="Calibri"/>
              <a:buChar char="●"/>
            </a:pPr>
            <a:r>
              <a:rPr b="1" i="1" lang="en-US" sz="1600" u="none" cap="none" strike="noStrike">
                <a:solidFill>
                  <a:srgbClr val="000000"/>
                </a:solidFill>
                <a:highlight>
                  <a:srgbClr val="FFFFFF"/>
                </a:highlight>
                <a:latin typeface="Calibri"/>
                <a:ea typeface="Calibri"/>
                <a:cs typeface="Calibri"/>
                <a:sym typeface="Calibri"/>
              </a:rPr>
              <a:t>Country Whitelist</a:t>
            </a:r>
            <a:endParaRPr b="1" i="1"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200"/>
              </a:spcAft>
              <a:buClr>
                <a:srgbClr val="000000"/>
              </a:buClr>
              <a:buSzPts val="1600"/>
              <a:buFont typeface="Arial"/>
              <a:buNone/>
            </a:pPr>
            <a:r>
              <a:rPr b="0" i="1" lang="en-US" sz="1600" u="none" cap="none" strike="noStrike">
                <a:solidFill>
                  <a:srgbClr val="000000"/>
                </a:solidFill>
                <a:highlight>
                  <a:srgbClr val="FFFFFF"/>
                </a:highlight>
                <a:latin typeface="Calibri"/>
                <a:ea typeface="Calibri"/>
                <a:cs typeface="Calibri"/>
                <a:sym typeface="Calibri"/>
              </a:rPr>
              <a:t>* You can </a:t>
            </a:r>
            <a:r>
              <a:rPr b="1" i="1" lang="en-US" sz="1600" u="none" cap="none" strike="noStrike">
                <a:solidFill>
                  <a:srgbClr val="000000"/>
                </a:solidFill>
                <a:highlight>
                  <a:srgbClr val="FFFFFF"/>
                </a:highlight>
                <a:latin typeface="Calibri"/>
                <a:ea typeface="Calibri"/>
                <a:cs typeface="Calibri"/>
                <a:sym typeface="Calibri"/>
              </a:rPr>
              <a:t>disable</a:t>
            </a:r>
            <a:r>
              <a:rPr b="0" i="1" lang="en-US" sz="1600" u="none" cap="none" strike="noStrike">
                <a:solidFill>
                  <a:srgbClr val="000000"/>
                </a:solidFill>
                <a:highlight>
                  <a:srgbClr val="FFFFFF"/>
                </a:highlight>
                <a:latin typeface="Calibri"/>
                <a:ea typeface="Calibri"/>
                <a:cs typeface="Calibri"/>
                <a:sym typeface="Calibri"/>
              </a:rPr>
              <a:t> the Default if isn’t necessary. The system will follow the particular rules that you set in Outbound Call Rules.</a:t>
            </a:r>
            <a:endParaRPr b="0" i="1" sz="1600" u="none" cap="none" strike="noStrike">
              <a:solidFill>
                <a:srgbClr val="000000"/>
              </a:solidFill>
              <a:highlight>
                <a:srgbClr val="FFFFFF"/>
              </a:highlight>
              <a:latin typeface="Calibri"/>
              <a:ea typeface="Calibri"/>
              <a:cs typeface="Calibri"/>
              <a:sym typeface="Calibri"/>
            </a:endParaRPr>
          </a:p>
        </p:txBody>
      </p:sp>
      <p:grpSp>
        <p:nvGrpSpPr>
          <p:cNvPr id="1657" name="Google Shape;1657;p48"/>
          <p:cNvGrpSpPr/>
          <p:nvPr/>
        </p:nvGrpSpPr>
        <p:grpSpPr>
          <a:xfrm>
            <a:off x="682975" y="426950"/>
            <a:ext cx="11392686" cy="6278648"/>
            <a:chOff x="682975" y="426950"/>
            <a:chExt cx="11392686" cy="6278648"/>
          </a:xfrm>
        </p:grpSpPr>
        <p:pic>
          <p:nvPicPr>
            <p:cNvPr id="1658" name="Google Shape;1658;p48"/>
            <p:cNvPicPr preferRelativeResize="0"/>
            <p:nvPr/>
          </p:nvPicPr>
          <p:blipFill rotWithShape="1">
            <a:blip r:embed="rId3">
              <a:alphaModFix/>
            </a:blip>
            <a:srcRect b="0" l="0" r="0" t="0"/>
            <a:stretch/>
          </p:blipFill>
          <p:spPr>
            <a:xfrm>
              <a:off x="7278211" y="426950"/>
              <a:ext cx="4797450" cy="2922332"/>
            </a:xfrm>
            <a:prstGeom prst="rect">
              <a:avLst/>
            </a:prstGeom>
            <a:noFill/>
            <a:ln cap="flat" cmpd="sng" w="9525">
              <a:solidFill>
                <a:srgbClr val="595959"/>
              </a:solidFill>
              <a:prstDash val="solid"/>
              <a:round/>
              <a:headEnd len="sm" w="sm" type="none"/>
              <a:tailEnd len="sm" w="sm" type="none"/>
            </a:ln>
          </p:spPr>
        </p:pic>
        <p:pic>
          <p:nvPicPr>
            <p:cNvPr id="1659" name="Google Shape;1659;p48"/>
            <p:cNvPicPr preferRelativeResize="0"/>
            <p:nvPr/>
          </p:nvPicPr>
          <p:blipFill rotWithShape="1">
            <a:blip r:embed="rId4">
              <a:alphaModFix/>
            </a:blip>
            <a:srcRect b="0" l="0" r="0" t="0"/>
            <a:stretch/>
          </p:blipFill>
          <p:spPr>
            <a:xfrm>
              <a:off x="7278211" y="3481025"/>
              <a:ext cx="4394876" cy="3224573"/>
            </a:xfrm>
            <a:prstGeom prst="rect">
              <a:avLst/>
            </a:prstGeom>
            <a:noFill/>
            <a:ln cap="flat" cmpd="sng" w="9525">
              <a:solidFill>
                <a:srgbClr val="595959"/>
              </a:solidFill>
              <a:prstDash val="solid"/>
              <a:round/>
              <a:headEnd len="sm" w="sm" type="none"/>
              <a:tailEnd len="sm" w="sm" type="none"/>
            </a:ln>
          </p:spPr>
        </p:pic>
        <p:pic>
          <p:nvPicPr>
            <p:cNvPr id="1660" name="Google Shape;1660;p48"/>
            <p:cNvPicPr preferRelativeResize="0"/>
            <p:nvPr/>
          </p:nvPicPr>
          <p:blipFill rotWithShape="1">
            <a:blip r:embed="rId5">
              <a:alphaModFix/>
            </a:blip>
            <a:srcRect b="0" l="3642" r="3633" t="0"/>
            <a:stretch/>
          </p:blipFill>
          <p:spPr>
            <a:xfrm>
              <a:off x="682975" y="4867247"/>
              <a:ext cx="6259600" cy="1717000"/>
            </a:xfrm>
            <a:prstGeom prst="rect">
              <a:avLst/>
            </a:prstGeom>
            <a:noFill/>
            <a:ln cap="flat" cmpd="sng" w="9525">
              <a:solidFill>
                <a:srgbClr val="595959"/>
              </a:solidFill>
              <a:prstDash val="solid"/>
              <a:round/>
              <a:headEnd len="sm" w="sm" type="none"/>
              <a:tailEnd len="sm" w="sm" type="none"/>
            </a:ln>
          </p:spPr>
        </p:pic>
        <p:cxnSp>
          <p:nvCxnSpPr>
            <p:cNvPr id="1661" name="Google Shape;1661;p48"/>
            <p:cNvCxnSpPr/>
            <p:nvPr/>
          </p:nvCxnSpPr>
          <p:spPr>
            <a:xfrm rot="-5400000">
              <a:off x="4665500" y="3858750"/>
              <a:ext cx="2823900" cy="1140000"/>
            </a:xfrm>
            <a:prstGeom prst="bentConnector3">
              <a:avLst>
                <a:gd fmla="val 38509" name="adj1"/>
              </a:avLst>
            </a:prstGeom>
            <a:noFill/>
            <a:ln cap="flat" cmpd="sng" w="9525">
              <a:solidFill>
                <a:srgbClr val="FF0000"/>
              </a:solidFill>
              <a:prstDash val="solid"/>
              <a:round/>
              <a:headEnd len="sm" w="sm" type="none"/>
              <a:tailEnd len="sm" w="sm" type="none"/>
            </a:ln>
          </p:spPr>
        </p:cxnSp>
        <p:cxnSp>
          <p:nvCxnSpPr>
            <p:cNvPr id="1662" name="Google Shape;1662;p48"/>
            <p:cNvCxnSpPr>
              <a:endCxn id="1659" idx="1"/>
            </p:cNvCxnSpPr>
            <p:nvPr/>
          </p:nvCxnSpPr>
          <p:spPr>
            <a:xfrm flipH="1" rot="10800000">
              <a:off x="5682811" y="5093312"/>
              <a:ext cx="1595400" cy="738600"/>
            </a:xfrm>
            <a:prstGeom prst="bentConnector3">
              <a:avLst>
                <a:gd fmla="val 50000" name="adj1"/>
              </a:avLst>
            </a:prstGeom>
            <a:noFill/>
            <a:ln cap="flat" cmpd="sng" w="9525">
              <a:solidFill>
                <a:srgbClr val="FF0000"/>
              </a:solidFill>
              <a:prstDash val="solid"/>
              <a:round/>
              <a:headEnd len="sm" w="sm" type="none"/>
              <a:tailEnd len="med" w="med" type="triangle"/>
            </a:ln>
          </p:spPr>
        </p:cxnSp>
      </p:grpSp>
      <p:cxnSp>
        <p:nvCxnSpPr>
          <p:cNvPr id="1663" name="Google Shape;1663;p48"/>
          <p:cNvCxnSpPr/>
          <p:nvPr/>
        </p:nvCxnSpPr>
        <p:spPr>
          <a:xfrm>
            <a:off x="6647525" y="3025600"/>
            <a:ext cx="6228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4"/>
          <p:cNvSpPr txBox="1"/>
          <p:nvPr/>
        </p:nvSpPr>
        <p:spPr>
          <a:xfrm>
            <a:off x="1086825" y="1656250"/>
            <a:ext cx="4509000" cy="1432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1" i="0" lang="en-US" sz="1700" u="none" cap="none" strike="noStrike">
                <a:solidFill>
                  <a:srgbClr val="000000"/>
                </a:solidFill>
                <a:latin typeface="Calibri"/>
                <a:ea typeface="Calibri"/>
                <a:cs typeface="Calibri"/>
                <a:sym typeface="Calibri"/>
              </a:rPr>
              <a:t>Computer Telephony Integration</a:t>
            </a:r>
            <a:r>
              <a:rPr b="0" i="0" lang="en-US" sz="1700" u="none" cap="none" strike="noStrike">
                <a:solidFill>
                  <a:srgbClr val="000000"/>
                </a:solidFill>
                <a:latin typeface="Calibri"/>
                <a:ea typeface="Calibri"/>
                <a:cs typeface="Calibri"/>
                <a:sym typeface="Calibri"/>
              </a:rPr>
              <a:t> (CTI) technology allows computers and telephones to interact and exchange information. With auto-identification of the callers from CRM, the agents can answer them better by checking the basic customer details. Computer Telephony Integrations solution is prominently used in call centers to manage inbound and outbound calls to increase human agents’ productivity.</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sp>
        <p:nvSpPr>
          <p:cNvPr id="1169" name="Google Shape;1169;p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CTI </a:t>
            </a:r>
            <a:r>
              <a:rPr lang="en-US"/>
              <a:t>&lt;Overview&gt;</a:t>
            </a:r>
            <a:endParaRPr/>
          </a:p>
        </p:txBody>
      </p:sp>
      <p:pic>
        <p:nvPicPr>
          <p:cNvPr id="1170" name="Google Shape;1170;p4"/>
          <p:cNvPicPr preferRelativeResize="0"/>
          <p:nvPr/>
        </p:nvPicPr>
        <p:blipFill rotWithShape="1">
          <a:blip r:embed="rId3">
            <a:alphaModFix/>
          </a:blip>
          <a:srcRect b="0" l="0" r="0" t="0"/>
          <a:stretch/>
        </p:blipFill>
        <p:spPr>
          <a:xfrm>
            <a:off x="6227225" y="1829550"/>
            <a:ext cx="5661924" cy="27411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49"/>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&lt;General Settings&gt;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1" lang="en-US" sz="1200" u="none" cap="none" strike="noStrike">
                <a:solidFill>
                  <a:schemeClr val="dk1"/>
                </a:solidFill>
                <a:latin typeface="Arial"/>
                <a:ea typeface="Arial"/>
                <a:cs typeface="Arial"/>
                <a:sym typeface="Arial"/>
              </a:rPr>
              <a:t>(Compulsory)</a:t>
            </a:r>
            <a:endParaRPr b="0" i="0" sz="2800" u="none" cap="none" strike="noStrike">
              <a:solidFill>
                <a:schemeClr val="dk1"/>
              </a:solidFill>
              <a:latin typeface="Arial"/>
              <a:ea typeface="Arial"/>
              <a:cs typeface="Arial"/>
              <a:sym typeface="Arial"/>
            </a:endParaRPr>
          </a:p>
        </p:txBody>
      </p:sp>
      <p:sp>
        <p:nvSpPr>
          <p:cNvPr id="1670" name="Google Shape;1670;p49"/>
          <p:cNvSpPr txBox="1"/>
          <p:nvPr/>
        </p:nvSpPr>
        <p:spPr>
          <a:xfrm>
            <a:off x="467462" y="1450500"/>
            <a:ext cx="6020100" cy="156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Public Holiday</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000000"/>
                </a:solidFill>
                <a:highlight>
                  <a:srgbClr val="FFFFFF"/>
                </a:highlight>
                <a:latin typeface="Calibri"/>
                <a:ea typeface="Calibri"/>
                <a:cs typeface="Calibri"/>
                <a:sym typeface="Calibri"/>
              </a:rPr>
              <a:t>Besides setting the</a:t>
            </a:r>
            <a:r>
              <a:rPr b="0" i="0" lang="en-US" sz="1600" u="sng" cap="none" strike="noStrike">
                <a:solidFill>
                  <a:schemeClr val="hlink"/>
                </a:solidFill>
                <a:highlight>
                  <a:srgbClr val="FFFFFF"/>
                </a:highlight>
                <a:latin typeface="Calibri"/>
                <a:ea typeface="Calibri"/>
                <a:cs typeface="Calibri"/>
                <a:sym typeface="Calibri"/>
              </a:rPr>
              <a:t> </a:t>
            </a:r>
            <a:r>
              <a:rPr b="1" i="0" lang="en-US" sz="1600" u="sng" cap="none" strike="noStrike">
                <a:solidFill>
                  <a:schemeClr val="hlink"/>
                </a:solidFill>
                <a:highlight>
                  <a:srgbClr val="FFFFFF"/>
                </a:highlight>
                <a:latin typeface="Calibri"/>
                <a:ea typeface="Calibri"/>
                <a:cs typeface="Calibri"/>
                <a:sym typeface="Calibri"/>
              </a:rPr>
              <a:t>Public Holidays</a:t>
            </a:r>
            <a:r>
              <a:rPr b="0" i="0" lang="en-US" sz="1600" u="none" cap="none" strike="noStrike">
                <a:solidFill>
                  <a:srgbClr val="000000"/>
                </a:solidFill>
                <a:highlight>
                  <a:srgbClr val="FFFFFF"/>
                </a:highlight>
                <a:latin typeface="Calibri"/>
                <a:ea typeface="Calibri"/>
                <a:cs typeface="Calibri"/>
                <a:sym typeface="Calibri"/>
              </a:rPr>
              <a:t> for each user, the Admin can set a default Public Holiday for the whole account.</a:t>
            </a:r>
            <a:endParaRPr b="0" i="0"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000000"/>
                </a:solidFill>
                <a:highlight>
                  <a:srgbClr val="FFFFFF"/>
                </a:highlight>
                <a:latin typeface="Calibri"/>
                <a:ea typeface="Calibri"/>
                <a:cs typeface="Calibri"/>
                <a:sym typeface="Calibri"/>
              </a:rPr>
              <a:t>To set it, click </a:t>
            </a:r>
            <a:r>
              <a:rPr b="1" i="0" lang="en-US" sz="1600" u="none" cap="none" strike="noStrike">
                <a:solidFill>
                  <a:srgbClr val="000000"/>
                </a:solidFill>
                <a:highlight>
                  <a:srgbClr val="FFFFFF"/>
                </a:highlight>
                <a:latin typeface="Calibri"/>
                <a:ea typeface="Calibri"/>
                <a:cs typeface="Calibri"/>
                <a:sym typeface="Calibri"/>
              </a:rPr>
              <a:t>Edit</a:t>
            </a:r>
            <a:r>
              <a:rPr b="0" i="0" lang="en-US" sz="1600" u="none" cap="none" strike="noStrike">
                <a:solidFill>
                  <a:srgbClr val="000000"/>
                </a:solidFill>
                <a:highlight>
                  <a:srgbClr val="FFFFFF"/>
                </a:highlight>
                <a:latin typeface="Calibri"/>
                <a:ea typeface="Calibri"/>
                <a:cs typeface="Calibri"/>
                <a:sym typeface="Calibri"/>
              </a:rPr>
              <a:t> and select a specific </a:t>
            </a:r>
            <a:r>
              <a:rPr b="1" i="0" lang="en-US" sz="1600" u="none" cap="none" strike="noStrike">
                <a:solidFill>
                  <a:srgbClr val="000000"/>
                </a:solidFill>
                <a:highlight>
                  <a:srgbClr val="FFFFFF"/>
                </a:highlight>
                <a:latin typeface="Calibri"/>
                <a:ea typeface="Calibri"/>
                <a:cs typeface="Calibri"/>
                <a:sym typeface="Calibri"/>
              </a:rPr>
              <a:t>Country</a:t>
            </a:r>
            <a:r>
              <a:rPr b="0" i="0" lang="en-US" sz="1600" u="none" cap="none" strike="noStrike">
                <a:solidFill>
                  <a:srgbClr val="000000"/>
                </a:solidFill>
                <a:highlight>
                  <a:srgbClr val="FFFFFF"/>
                </a:highlight>
                <a:latin typeface="Calibri"/>
                <a:ea typeface="Calibri"/>
                <a:cs typeface="Calibri"/>
                <a:sym typeface="Calibri"/>
              </a:rPr>
              <a:t> in the available list.</a:t>
            </a:r>
            <a:endParaRPr b="0" i="0" sz="2000" u="none" cap="none" strike="noStrike">
              <a:solidFill>
                <a:srgbClr val="000000"/>
              </a:solidFill>
              <a:highlight>
                <a:srgbClr val="FFFFFF"/>
              </a:highlight>
              <a:latin typeface="Calibri"/>
              <a:ea typeface="Calibri"/>
              <a:cs typeface="Calibri"/>
              <a:sym typeface="Calibri"/>
            </a:endParaRPr>
          </a:p>
        </p:txBody>
      </p:sp>
      <p:grpSp>
        <p:nvGrpSpPr>
          <p:cNvPr id="1671" name="Google Shape;1671;p49"/>
          <p:cNvGrpSpPr/>
          <p:nvPr/>
        </p:nvGrpSpPr>
        <p:grpSpPr>
          <a:xfrm>
            <a:off x="302850" y="684675"/>
            <a:ext cx="11675351" cy="6041640"/>
            <a:chOff x="302850" y="684675"/>
            <a:chExt cx="11675351" cy="6041640"/>
          </a:xfrm>
        </p:grpSpPr>
        <p:pic>
          <p:nvPicPr>
            <p:cNvPr id="1672" name="Google Shape;1672;p49"/>
            <p:cNvPicPr preferRelativeResize="0"/>
            <p:nvPr/>
          </p:nvPicPr>
          <p:blipFill rotWithShape="1">
            <a:blip r:embed="rId3">
              <a:alphaModFix/>
            </a:blip>
            <a:srcRect b="0" l="0" r="4942" t="0"/>
            <a:stretch/>
          </p:blipFill>
          <p:spPr>
            <a:xfrm>
              <a:off x="302850" y="3455350"/>
              <a:ext cx="6349318" cy="1280700"/>
            </a:xfrm>
            <a:prstGeom prst="rect">
              <a:avLst/>
            </a:prstGeom>
            <a:noFill/>
            <a:ln cap="flat" cmpd="sng" w="9525">
              <a:solidFill>
                <a:srgbClr val="595959"/>
              </a:solidFill>
              <a:prstDash val="solid"/>
              <a:round/>
              <a:headEnd len="sm" w="sm" type="none"/>
              <a:tailEnd len="sm" w="sm" type="none"/>
            </a:ln>
          </p:spPr>
        </p:pic>
        <p:pic>
          <p:nvPicPr>
            <p:cNvPr id="1673" name="Google Shape;1673;p49"/>
            <p:cNvPicPr preferRelativeResize="0"/>
            <p:nvPr/>
          </p:nvPicPr>
          <p:blipFill rotWithShape="1">
            <a:blip r:embed="rId4">
              <a:alphaModFix/>
            </a:blip>
            <a:srcRect b="0" l="0" r="0" t="0"/>
            <a:stretch/>
          </p:blipFill>
          <p:spPr>
            <a:xfrm>
              <a:off x="6887650" y="684675"/>
              <a:ext cx="5090550" cy="2574644"/>
            </a:xfrm>
            <a:prstGeom prst="rect">
              <a:avLst/>
            </a:prstGeom>
            <a:noFill/>
            <a:ln cap="flat" cmpd="sng" w="9525">
              <a:solidFill>
                <a:srgbClr val="595959"/>
              </a:solidFill>
              <a:prstDash val="solid"/>
              <a:round/>
              <a:headEnd len="sm" w="sm" type="none"/>
              <a:tailEnd len="sm" w="sm" type="none"/>
            </a:ln>
          </p:spPr>
        </p:pic>
        <p:pic>
          <p:nvPicPr>
            <p:cNvPr id="1674" name="Google Shape;1674;p49"/>
            <p:cNvPicPr preferRelativeResize="0"/>
            <p:nvPr/>
          </p:nvPicPr>
          <p:blipFill rotWithShape="1">
            <a:blip r:embed="rId5">
              <a:alphaModFix/>
            </a:blip>
            <a:srcRect b="0" l="0" r="0" t="0"/>
            <a:stretch/>
          </p:blipFill>
          <p:spPr>
            <a:xfrm>
              <a:off x="6887650" y="3420250"/>
              <a:ext cx="5090551" cy="3306065"/>
            </a:xfrm>
            <a:prstGeom prst="rect">
              <a:avLst/>
            </a:prstGeom>
            <a:noFill/>
            <a:ln cap="flat" cmpd="sng" w="9525">
              <a:solidFill>
                <a:srgbClr val="595959"/>
              </a:solidFill>
              <a:prstDash val="solid"/>
              <a:round/>
              <a:headEnd len="sm" w="sm" type="none"/>
              <a:tailEnd len="sm" w="sm" type="none"/>
            </a:ln>
          </p:spPr>
        </p:pic>
        <p:cxnSp>
          <p:nvCxnSpPr>
            <p:cNvPr id="1675" name="Google Shape;1675;p49"/>
            <p:cNvCxnSpPr>
              <a:stCxn id="1672" idx="3"/>
            </p:cNvCxnSpPr>
            <p:nvPr/>
          </p:nvCxnSpPr>
          <p:spPr>
            <a:xfrm>
              <a:off x="6652168" y="4095700"/>
              <a:ext cx="232200" cy="0"/>
            </a:xfrm>
            <a:prstGeom prst="straightConnector1">
              <a:avLst/>
            </a:prstGeom>
            <a:noFill/>
            <a:ln cap="flat" cmpd="sng" w="9525">
              <a:solidFill>
                <a:srgbClr val="FF0000"/>
              </a:solidFill>
              <a:prstDash val="solid"/>
              <a:round/>
              <a:headEnd len="sm" w="sm" type="none"/>
              <a:tailEnd len="med" w="med" type="triangle"/>
            </a:ln>
          </p:spPr>
        </p:cxnSp>
        <p:cxnSp>
          <p:nvCxnSpPr>
            <p:cNvPr id="1676" name="Google Shape;1676;p49"/>
            <p:cNvCxnSpPr>
              <a:stCxn id="1674" idx="0"/>
              <a:endCxn id="1673" idx="2"/>
            </p:cNvCxnSpPr>
            <p:nvPr/>
          </p:nvCxnSpPr>
          <p:spPr>
            <a:xfrm rot="10800000">
              <a:off x="9432926" y="3259450"/>
              <a:ext cx="0" cy="160800"/>
            </a:xfrm>
            <a:prstGeom prst="straightConnector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50"/>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&lt;General Settings&gt;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sp>
        <p:nvSpPr>
          <p:cNvPr id="1683" name="Google Shape;1683;p50"/>
          <p:cNvSpPr txBox="1"/>
          <p:nvPr/>
        </p:nvSpPr>
        <p:spPr>
          <a:xfrm>
            <a:off x="467462" y="1450500"/>
            <a:ext cx="6020100" cy="213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Custom Holiday</a:t>
            </a:r>
            <a:endParaRPr b="1" i="0" sz="16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000000"/>
                </a:solidFill>
                <a:highlight>
                  <a:srgbClr val="FFFFFF"/>
                </a:highlight>
                <a:latin typeface="Calibri"/>
                <a:ea typeface="Calibri"/>
                <a:cs typeface="Calibri"/>
                <a:sym typeface="Calibri"/>
              </a:rPr>
              <a:t>The Admin can set custom holiday for the whole account. This settings will apply to all the users under the same organization. To set it, please follow steps below:</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US" sz="1600" u="none" cap="none" strike="noStrike">
                <a:solidFill>
                  <a:srgbClr val="000000"/>
                </a:solidFill>
                <a:highlight>
                  <a:srgbClr val="FFFFFF"/>
                </a:highlight>
                <a:latin typeface="Calibri"/>
                <a:ea typeface="Calibri"/>
                <a:cs typeface="Calibri"/>
                <a:sym typeface="Calibri"/>
              </a:rPr>
              <a:t>Click </a:t>
            </a:r>
            <a:r>
              <a:rPr b="1" i="0" lang="en-US" sz="1600" u="none" cap="none" strike="noStrike">
                <a:solidFill>
                  <a:srgbClr val="000000"/>
                </a:solidFill>
                <a:highlight>
                  <a:srgbClr val="FFFFFF"/>
                </a:highlight>
                <a:latin typeface="Calibri"/>
                <a:ea typeface="Calibri"/>
                <a:cs typeface="Calibri"/>
                <a:sym typeface="Calibri"/>
              </a:rPr>
              <a:t>Edit</a:t>
            </a:r>
            <a:r>
              <a:rPr b="0" i="0" lang="en-US" sz="1600" u="none" cap="none" strike="noStrike">
                <a:solidFill>
                  <a:srgbClr val="000000"/>
                </a:solidFill>
                <a:highlight>
                  <a:srgbClr val="FFFFFF"/>
                </a:highlight>
                <a:latin typeface="Calibri"/>
                <a:ea typeface="Calibri"/>
                <a:cs typeface="Calibri"/>
                <a:sym typeface="Calibri"/>
              </a:rPr>
              <a:t> </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1" i="0" lang="en-US" sz="1600" u="none" cap="none" strike="noStrike">
                <a:solidFill>
                  <a:srgbClr val="000000"/>
                </a:solidFill>
                <a:highlight>
                  <a:srgbClr val="FFFFFF"/>
                </a:highlight>
                <a:latin typeface="Calibri"/>
                <a:ea typeface="Calibri"/>
                <a:cs typeface="Calibri"/>
                <a:sym typeface="Calibri"/>
              </a:rPr>
              <a:t>Enable custom holiday</a:t>
            </a:r>
            <a:endParaRPr b="1" i="0" sz="1600" u="none" cap="none" strike="noStrike">
              <a:solidFill>
                <a:srgbClr val="000000"/>
              </a:solidFill>
              <a:highlight>
                <a:srgbClr val="FFFFFF"/>
              </a:highlight>
              <a:latin typeface="Calibri"/>
              <a:ea typeface="Calibri"/>
              <a:cs typeface="Calibri"/>
              <a:sym typeface="Calibri"/>
            </a:endParaRPr>
          </a:p>
          <a:p>
            <a:pPr indent="-330200" lvl="0" marL="457200" marR="0" rtl="0" algn="l">
              <a:lnSpc>
                <a:spcPct val="115000"/>
              </a:lnSpc>
              <a:spcBef>
                <a:spcPts val="0"/>
              </a:spcBef>
              <a:spcAft>
                <a:spcPts val="0"/>
              </a:spcAft>
              <a:buClr>
                <a:srgbClr val="000000"/>
              </a:buClr>
              <a:buSzPts val="1600"/>
              <a:buFont typeface="Calibri"/>
              <a:buAutoNum type="arabicPeriod"/>
            </a:pPr>
            <a:r>
              <a:rPr b="0" i="0" lang="en-US" sz="1600" u="none" cap="none" strike="noStrike">
                <a:solidFill>
                  <a:srgbClr val="000000"/>
                </a:solidFill>
                <a:highlight>
                  <a:srgbClr val="FFFFFF"/>
                </a:highlight>
                <a:latin typeface="Calibri"/>
                <a:ea typeface="Calibri"/>
                <a:cs typeface="Calibri"/>
                <a:sym typeface="Calibri"/>
              </a:rPr>
              <a:t>Add your custom holidays &gt; </a:t>
            </a:r>
            <a:r>
              <a:rPr b="1" i="1" lang="en-US" sz="1600" u="none" cap="none" strike="noStrike">
                <a:solidFill>
                  <a:srgbClr val="000000"/>
                </a:solidFill>
                <a:highlight>
                  <a:srgbClr val="FFFFFF"/>
                </a:highlight>
                <a:latin typeface="Calibri"/>
                <a:ea typeface="Calibri"/>
                <a:cs typeface="Calibri"/>
                <a:sym typeface="Calibri"/>
              </a:rPr>
              <a:t>Update</a:t>
            </a:r>
            <a:endParaRPr b="1" i="1" sz="2000" u="none" cap="none" strike="noStrike">
              <a:solidFill>
                <a:srgbClr val="000000"/>
              </a:solidFill>
              <a:highlight>
                <a:srgbClr val="FFFFFF"/>
              </a:highlight>
              <a:latin typeface="Calibri"/>
              <a:ea typeface="Calibri"/>
              <a:cs typeface="Calibri"/>
              <a:sym typeface="Calibri"/>
            </a:endParaRPr>
          </a:p>
        </p:txBody>
      </p:sp>
      <p:cxnSp>
        <p:nvCxnSpPr>
          <p:cNvPr id="1684" name="Google Shape;1684;p50"/>
          <p:cNvCxnSpPr/>
          <p:nvPr/>
        </p:nvCxnSpPr>
        <p:spPr>
          <a:xfrm>
            <a:off x="6450768" y="4482850"/>
            <a:ext cx="594300" cy="6000"/>
          </a:xfrm>
          <a:prstGeom prst="straightConnector1">
            <a:avLst/>
          </a:prstGeom>
          <a:noFill/>
          <a:ln cap="flat" cmpd="sng" w="9525">
            <a:solidFill>
              <a:srgbClr val="FF0000"/>
            </a:solidFill>
            <a:prstDash val="solid"/>
            <a:round/>
            <a:headEnd len="sm" w="sm" type="none"/>
            <a:tailEnd len="med" w="med" type="triangle"/>
          </a:ln>
        </p:spPr>
      </p:cxnSp>
      <p:cxnSp>
        <p:nvCxnSpPr>
          <p:cNvPr id="1685" name="Google Shape;1685;p50"/>
          <p:cNvCxnSpPr/>
          <p:nvPr/>
        </p:nvCxnSpPr>
        <p:spPr>
          <a:xfrm rot="10800000">
            <a:off x="9879650" y="3904200"/>
            <a:ext cx="2100" cy="210600"/>
          </a:xfrm>
          <a:prstGeom prst="straightConnector1">
            <a:avLst/>
          </a:prstGeom>
          <a:noFill/>
          <a:ln cap="flat" cmpd="sng" w="9525">
            <a:solidFill>
              <a:srgbClr val="FF0000"/>
            </a:solidFill>
            <a:prstDash val="solid"/>
            <a:round/>
            <a:headEnd len="sm" w="sm" type="none"/>
            <a:tailEnd len="med" w="med" type="triangle"/>
          </a:ln>
        </p:spPr>
      </p:cxnSp>
      <p:pic>
        <p:nvPicPr>
          <p:cNvPr id="1686" name="Google Shape;1686;p50"/>
          <p:cNvPicPr preferRelativeResize="0"/>
          <p:nvPr/>
        </p:nvPicPr>
        <p:blipFill rotWithShape="1">
          <a:blip r:embed="rId3">
            <a:alphaModFix/>
          </a:blip>
          <a:srcRect b="0" l="0" r="0" t="0"/>
          <a:stretch/>
        </p:blipFill>
        <p:spPr>
          <a:xfrm>
            <a:off x="7039600" y="4132625"/>
            <a:ext cx="4669775" cy="2172356"/>
          </a:xfrm>
          <a:prstGeom prst="rect">
            <a:avLst/>
          </a:prstGeom>
          <a:noFill/>
          <a:ln cap="flat" cmpd="sng" w="9525">
            <a:solidFill>
              <a:srgbClr val="888888"/>
            </a:solidFill>
            <a:prstDash val="solid"/>
            <a:round/>
            <a:headEnd len="sm" w="sm" type="none"/>
            <a:tailEnd len="sm" w="sm" type="none"/>
          </a:ln>
        </p:spPr>
      </p:pic>
      <p:pic>
        <p:nvPicPr>
          <p:cNvPr id="1687" name="Google Shape;1687;p50"/>
          <p:cNvPicPr preferRelativeResize="0"/>
          <p:nvPr/>
        </p:nvPicPr>
        <p:blipFill rotWithShape="1">
          <a:blip r:embed="rId4">
            <a:alphaModFix/>
          </a:blip>
          <a:srcRect b="0" l="0" r="0" t="0"/>
          <a:stretch/>
        </p:blipFill>
        <p:spPr>
          <a:xfrm>
            <a:off x="7919168" y="689450"/>
            <a:ext cx="3790207" cy="3214575"/>
          </a:xfrm>
          <a:prstGeom prst="rect">
            <a:avLst/>
          </a:prstGeom>
          <a:noFill/>
          <a:ln cap="flat" cmpd="sng" w="9525">
            <a:solidFill>
              <a:srgbClr val="888888"/>
            </a:solidFill>
            <a:prstDash val="solid"/>
            <a:round/>
            <a:headEnd len="sm" w="sm" type="none"/>
            <a:tailEnd len="sm" w="sm" type="none"/>
          </a:ln>
        </p:spPr>
      </p:pic>
      <p:grpSp>
        <p:nvGrpSpPr>
          <p:cNvPr id="1688" name="Google Shape;1688;p50"/>
          <p:cNvGrpSpPr/>
          <p:nvPr/>
        </p:nvGrpSpPr>
        <p:grpSpPr>
          <a:xfrm>
            <a:off x="504250" y="4123938"/>
            <a:ext cx="5946515" cy="1187366"/>
            <a:chOff x="467448" y="3883250"/>
            <a:chExt cx="5380001" cy="1002250"/>
          </a:xfrm>
        </p:grpSpPr>
        <p:pic>
          <p:nvPicPr>
            <p:cNvPr id="1689" name="Google Shape;1689;p50"/>
            <p:cNvPicPr preferRelativeResize="0"/>
            <p:nvPr/>
          </p:nvPicPr>
          <p:blipFill rotWithShape="1">
            <a:blip r:embed="rId5">
              <a:alphaModFix/>
            </a:blip>
            <a:srcRect b="0" l="0" r="0" t="0"/>
            <a:stretch/>
          </p:blipFill>
          <p:spPr>
            <a:xfrm>
              <a:off x="467448" y="3883250"/>
              <a:ext cx="5380001" cy="1002250"/>
            </a:xfrm>
            <a:prstGeom prst="rect">
              <a:avLst/>
            </a:prstGeom>
            <a:noFill/>
            <a:ln cap="flat" cmpd="sng" w="9525">
              <a:solidFill>
                <a:srgbClr val="888888"/>
              </a:solidFill>
              <a:prstDash val="solid"/>
              <a:round/>
              <a:headEnd len="sm" w="sm" type="none"/>
              <a:tailEnd len="sm" w="sm" type="none"/>
            </a:ln>
          </p:spPr>
        </p:pic>
        <p:sp>
          <p:nvSpPr>
            <p:cNvPr id="1690" name="Google Shape;1690;p50"/>
            <p:cNvSpPr/>
            <p:nvPr/>
          </p:nvSpPr>
          <p:spPr>
            <a:xfrm>
              <a:off x="5120825" y="4041300"/>
              <a:ext cx="519600" cy="3012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91" name="Google Shape;1691;p50"/>
          <p:cNvSpPr/>
          <p:nvPr/>
        </p:nvSpPr>
        <p:spPr>
          <a:xfrm>
            <a:off x="11211800" y="4769425"/>
            <a:ext cx="384300" cy="25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50"/>
          <p:cNvSpPr/>
          <p:nvPr/>
        </p:nvSpPr>
        <p:spPr>
          <a:xfrm>
            <a:off x="11083625" y="1825325"/>
            <a:ext cx="512400" cy="2598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50"/>
          <p:cNvSpPr/>
          <p:nvPr/>
        </p:nvSpPr>
        <p:spPr>
          <a:xfrm>
            <a:off x="8965400" y="1239900"/>
            <a:ext cx="200100" cy="195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p51"/>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&lt;General Settings&gt;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sp>
        <p:nvSpPr>
          <p:cNvPr id="1700" name="Google Shape;1700;p51"/>
          <p:cNvSpPr txBox="1"/>
          <p:nvPr/>
        </p:nvSpPr>
        <p:spPr>
          <a:xfrm>
            <a:off x="302862" y="1752025"/>
            <a:ext cx="6020100" cy="229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US" sz="1600" u="none" cap="none" strike="noStrike">
                <a:solidFill>
                  <a:srgbClr val="E32490"/>
                </a:solidFill>
                <a:latin typeface="Calibri"/>
                <a:ea typeface="Calibri"/>
                <a:cs typeface="Calibri"/>
                <a:sym typeface="Calibri"/>
              </a:rPr>
              <a:t>Remark</a:t>
            </a:r>
            <a:endParaRPr b="1" i="0" sz="1600" u="none" cap="none" strike="noStrike">
              <a:solidFill>
                <a:srgbClr val="E32490"/>
              </a:solidFill>
              <a:latin typeface="Calibri"/>
              <a:ea typeface="Calibri"/>
              <a:cs typeface="Calibri"/>
              <a:sym typeface="Calibri"/>
            </a:endParaRPr>
          </a:p>
          <a:p>
            <a:pPr indent="-336550" lvl="0" marL="457200" marR="0" rtl="0" algn="l">
              <a:lnSpc>
                <a:spcPct val="115000"/>
              </a:lnSpc>
              <a:spcBef>
                <a:spcPts val="200"/>
              </a:spcBef>
              <a:spcAft>
                <a:spcPts val="0"/>
              </a:spcAft>
              <a:buClr>
                <a:srgbClr val="000000"/>
              </a:buClr>
              <a:buSzPts val="1700"/>
              <a:buFont typeface="Arial"/>
              <a:buChar char="●"/>
            </a:pPr>
            <a:r>
              <a:rPr b="0" i="0" lang="en-US" sz="1700" u="none" cap="none" strike="noStrike">
                <a:solidFill>
                  <a:srgbClr val="000000"/>
                </a:solidFill>
                <a:highlight>
                  <a:srgbClr val="FFFFFF"/>
                </a:highlight>
                <a:latin typeface="Calibri"/>
                <a:ea typeface="Calibri"/>
                <a:cs typeface="Calibri"/>
                <a:sym typeface="Calibri"/>
              </a:rPr>
              <a:t>This is the section that allows you to define the </a:t>
            </a:r>
            <a:r>
              <a:rPr b="1" i="0" lang="en-US" sz="1700" u="none" cap="none" strike="noStrike">
                <a:solidFill>
                  <a:srgbClr val="000000"/>
                </a:solidFill>
                <a:highlight>
                  <a:srgbClr val="FFFFFF"/>
                </a:highlight>
                <a:latin typeface="Calibri"/>
                <a:ea typeface="Calibri"/>
                <a:cs typeface="Calibri"/>
                <a:sym typeface="Calibri"/>
              </a:rPr>
              <a:t>Busy remark</a:t>
            </a:r>
            <a:r>
              <a:rPr b="0" i="0" lang="en-US" sz="1700" u="none" cap="none" strike="noStrike">
                <a:solidFill>
                  <a:srgbClr val="000000"/>
                </a:solidFill>
                <a:highlight>
                  <a:srgbClr val="FFFFFF"/>
                </a:highlight>
                <a:latin typeface="Calibri"/>
                <a:ea typeface="Calibri"/>
                <a:cs typeface="Calibri"/>
                <a:sym typeface="Calibri"/>
              </a:rPr>
              <a:t> for Call Center Agents. By default, the system will have 2 main breaks - </a:t>
            </a:r>
            <a:r>
              <a:rPr b="1" i="0" lang="en-US" sz="1700" u="none" cap="none" strike="noStrike">
                <a:solidFill>
                  <a:srgbClr val="000000"/>
                </a:solidFill>
                <a:highlight>
                  <a:srgbClr val="FFFFFF"/>
                </a:highlight>
                <a:latin typeface="Calibri"/>
                <a:ea typeface="Calibri"/>
                <a:cs typeface="Calibri"/>
                <a:sym typeface="Calibri"/>
              </a:rPr>
              <a:t>Toilet</a:t>
            </a:r>
            <a:r>
              <a:rPr b="0" i="0" lang="en-US" sz="1700" u="none" cap="none" strike="noStrike">
                <a:solidFill>
                  <a:srgbClr val="000000"/>
                </a:solidFill>
                <a:highlight>
                  <a:srgbClr val="FFFFFF"/>
                </a:highlight>
                <a:latin typeface="Calibri"/>
                <a:ea typeface="Calibri"/>
                <a:cs typeface="Calibri"/>
                <a:sym typeface="Calibri"/>
              </a:rPr>
              <a:t> and </a:t>
            </a:r>
            <a:r>
              <a:rPr b="1" i="0" lang="en-US" sz="1700" u="none" cap="none" strike="noStrike">
                <a:solidFill>
                  <a:srgbClr val="000000"/>
                </a:solidFill>
                <a:highlight>
                  <a:srgbClr val="FFFFFF"/>
                </a:highlight>
                <a:latin typeface="Calibri"/>
                <a:ea typeface="Calibri"/>
                <a:cs typeface="Calibri"/>
                <a:sym typeface="Calibri"/>
              </a:rPr>
              <a:t>Lunch</a:t>
            </a:r>
            <a:r>
              <a:rPr b="0" i="0" lang="en-US" sz="1700" u="none" cap="none" strike="noStrike">
                <a:solidFill>
                  <a:srgbClr val="000000"/>
                </a:solidFill>
                <a:highlight>
                  <a:srgbClr val="FFFFFF"/>
                </a:highlight>
                <a:latin typeface="Calibri"/>
                <a:ea typeface="Calibri"/>
                <a:cs typeface="Calibri"/>
                <a:sym typeface="Calibri"/>
              </a:rPr>
              <a:t> breaks.</a:t>
            </a:r>
            <a:endParaRPr b="0" i="0" sz="1700" u="none" cap="none" strike="noStrike">
              <a:solidFill>
                <a:srgbClr val="000000"/>
              </a:solidFill>
              <a:highlight>
                <a:srgbClr val="FFFFFF"/>
              </a:highlight>
              <a:latin typeface="Calibri"/>
              <a:ea typeface="Calibri"/>
              <a:cs typeface="Calibri"/>
              <a:sym typeface="Calibri"/>
            </a:endParaRPr>
          </a:p>
          <a:p>
            <a:pPr indent="-336550" lvl="0" marL="457200" marR="0" rtl="0" algn="l">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highlight>
                  <a:srgbClr val="FFFFFF"/>
                </a:highlight>
                <a:latin typeface="Calibri"/>
                <a:ea typeface="Calibri"/>
                <a:cs typeface="Calibri"/>
                <a:sym typeface="Calibri"/>
              </a:rPr>
              <a:t>You can add more remarks in this setting.</a:t>
            </a:r>
            <a:endParaRPr b="0" i="0" sz="17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700"/>
              <a:buFont typeface="Arial"/>
              <a:buNone/>
            </a:pPr>
            <a:r>
              <a:t/>
            </a:r>
            <a:endParaRPr b="0" i="0" sz="17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200"/>
              </a:spcAft>
              <a:buClr>
                <a:srgbClr val="000000"/>
              </a:buClr>
              <a:buSzPts val="1600"/>
              <a:buFont typeface="Arial"/>
              <a:buNone/>
            </a:pPr>
            <a:r>
              <a:rPr b="0" i="1" lang="en-US" sz="1600" u="none" cap="none" strike="noStrike">
                <a:solidFill>
                  <a:srgbClr val="000000"/>
                </a:solidFill>
                <a:highlight>
                  <a:srgbClr val="FFFFFF"/>
                </a:highlight>
                <a:latin typeface="Calibri"/>
                <a:ea typeface="Calibri"/>
                <a:cs typeface="Calibri"/>
                <a:sym typeface="Calibri"/>
              </a:rPr>
              <a:t>*Drag and Drop to change the Position.</a:t>
            </a:r>
            <a:endParaRPr b="0" i="1" sz="1600" u="none" cap="none" strike="noStrike">
              <a:solidFill>
                <a:srgbClr val="000000"/>
              </a:solidFill>
              <a:highlight>
                <a:srgbClr val="FFFFFF"/>
              </a:highlight>
              <a:latin typeface="Calibri"/>
              <a:ea typeface="Calibri"/>
              <a:cs typeface="Calibri"/>
              <a:sym typeface="Calibri"/>
            </a:endParaRPr>
          </a:p>
        </p:txBody>
      </p:sp>
      <p:pic>
        <p:nvPicPr>
          <p:cNvPr id="1701" name="Google Shape;1701;p51"/>
          <p:cNvPicPr preferRelativeResize="0"/>
          <p:nvPr/>
        </p:nvPicPr>
        <p:blipFill rotWithShape="1">
          <a:blip r:embed="rId3">
            <a:alphaModFix/>
          </a:blip>
          <a:srcRect b="0" l="0" r="0" t="0"/>
          <a:stretch/>
        </p:blipFill>
        <p:spPr>
          <a:xfrm>
            <a:off x="6639962" y="997000"/>
            <a:ext cx="5399637" cy="3805648"/>
          </a:xfrm>
          <a:prstGeom prst="rect">
            <a:avLst/>
          </a:prstGeom>
          <a:noFill/>
          <a:ln cap="flat" cmpd="sng" w="9525">
            <a:solidFill>
              <a:srgbClr val="595959"/>
            </a:solidFill>
            <a:prstDash val="solid"/>
            <a:round/>
            <a:headEnd len="sm" w="sm" type="none"/>
            <a:tailEnd len="sm" w="sm" type="none"/>
          </a:ln>
        </p:spPr>
      </p:pic>
      <p:pic>
        <p:nvPicPr>
          <p:cNvPr id="1702" name="Google Shape;1702;p51"/>
          <p:cNvPicPr preferRelativeResize="0"/>
          <p:nvPr/>
        </p:nvPicPr>
        <p:blipFill rotWithShape="1">
          <a:blip r:embed="rId4">
            <a:alphaModFix/>
          </a:blip>
          <a:srcRect b="0" l="3232" r="3622" t="0"/>
          <a:stretch/>
        </p:blipFill>
        <p:spPr>
          <a:xfrm>
            <a:off x="3945050" y="5237075"/>
            <a:ext cx="8094548" cy="1284375"/>
          </a:xfrm>
          <a:prstGeom prst="rect">
            <a:avLst/>
          </a:prstGeom>
          <a:noFill/>
          <a:ln cap="flat" cmpd="sng" w="9525">
            <a:solidFill>
              <a:srgbClr val="595959"/>
            </a:solidFill>
            <a:prstDash val="solid"/>
            <a:round/>
            <a:headEnd len="sm" w="sm" type="none"/>
            <a:tailEnd len="sm" w="sm" type="none"/>
          </a:ln>
        </p:spPr>
      </p:pic>
      <p:cxnSp>
        <p:nvCxnSpPr>
          <p:cNvPr id="1703" name="Google Shape;1703;p51"/>
          <p:cNvCxnSpPr/>
          <p:nvPr/>
        </p:nvCxnSpPr>
        <p:spPr>
          <a:xfrm rot="10800000">
            <a:off x="8550575" y="4832150"/>
            <a:ext cx="0" cy="41220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pic>
        <p:nvPicPr>
          <p:cNvPr id="1709" name="Google Shape;1709;p52"/>
          <p:cNvPicPr preferRelativeResize="0"/>
          <p:nvPr/>
        </p:nvPicPr>
        <p:blipFill rotWithShape="1">
          <a:blip r:embed="rId4">
            <a:alphaModFix/>
          </a:blip>
          <a:srcRect b="0" l="0" r="0" t="0"/>
          <a:stretch/>
        </p:blipFill>
        <p:spPr>
          <a:xfrm>
            <a:off x="70600" y="4803767"/>
            <a:ext cx="7508932" cy="1902833"/>
          </a:xfrm>
          <a:prstGeom prst="rect">
            <a:avLst/>
          </a:prstGeom>
          <a:noFill/>
          <a:ln cap="flat" cmpd="sng" w="9525">
            <a:solidFill>
              <a:schemeClr val="dk2"/>
            </a:solidFill>
            <a:prstDash val="solid"/>
            <a:round/>
            <a:headEnd len="sm" w="sm" type="none"/>
            <a:tailEnd len="sm" w="sm" type="none"/>
          </a:ln>
        </p:spPr>
      </p:pic>
      <p:sp>
        <p:nvSpPr>
          <p:cNvPr id="1710" name="Google Shape;1710;p52"/>
          <p:cNvSpPr txBox="1"/>
          <p:nvPr/>
        </p:nvSpPr>
        <p:spPr>
          <a:xfrm>
            <a:off x="395063" y="797575"/>
            <a:ext cx="6707700" cy="4119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chemeClr val="dk1"/>
                </a:solidFill>
                <a:latin typeface="Calibri"/>
                <a:ea typeface="Calibri"/>
                <a:cs typeface="Calibri"/>
                <a:sym typeface="Calibri"/>
              </a:rPr>
              <a:t>Admin Tools </a:t>
            </a:r>
            <a:r>
              <a:rPr b="0" i="0" lang="en-US" sz="1300" u="none" cap="none" strike="noStrike">
                <a:solidFill>
                  <a:schemeClr val="dk1"/>
                </a:solidFill>
                <a:latin typeface="Calibri"/>
                <a:ea typeface="Calibri"/>
                <a:cs typeface="Calibri"/>
                <a:sym typeface="Calibri"/>
              </a:rPr>
              <a:t>page is where Owner/Admins can manage the user’s configurations:</a:t>
            </a:r>
            <a:endParaRPr b="0" i="0" sz="1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rgbClr val="3FAFFF"/>
                </a:solidFill>
                <a:latin typeface="Calibri"/>
                <a:ea typeface="Calibri"/>
                <a:cs typeface="Calibri"/>
                <a:sym typeface="Calibri"/>
              </a:rPr>
              <a:t>Manual Configuration</a:t>
            </a:r>
            <a:endParaRPr b="1" i="0" sz="1300" u="none" cap="none" strike="noStrike">
              <a:solidFill>
                <a:srgbClr val="3FAFFF"/>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Activated Devices</a:t>
            </a:r>
            <a:endParaRPr b="0" i="0" sz="1300" u="none" cap="none" strike="noStrike">
              <a:solidFill>
                <a:schemeClr val="dk1"/>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Application</a:t>
            </a:r>
            <a:endParaRPr sz="1300">
              <a:solidFill>
                <a:schemeClr val="dk1"/>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Caller ID</a:t>
            </a:r>
            <a:endParaRPr b="0" i="0" sz="1300" u="none" cap="none" strike="noStrike">
              <a:solidFill>
                <a:schemeClr val="dk1"/>
              </a:solidFill>
              <a:latin typeface="Calibri"/>
              <a:ea typeface="Calibri"/>
              <a:cs typeface="Calibri"/>
              <a:sym typeface="Calibri"/>
            </a:endParaRPr>
          </a:p>
          <a:p>
            <a:pPr indent="-298450" lvl="1" marL="9144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Caller ID When Forwarding</a:t>
            </a:r>
            <a:endParaRPr b="0" i="0" sz="1300" u="none" cap="none" strike="noStrike">
              <a:solidFill>
                <a:schemeClr val="dk1"/>
              </a:solidFill>
              <a:latin typeface="Calibri"/>
              <a:ea typeface="Calibri"/>
              <a:cs typeface="Calibri"/>
              <a:sym typeface="Calibri"/>
            </a:endParaRPr>
          </a:p>
          <a:p>
            <a:pPr indent="-298450" lvl="1" marL="9144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Caller ID when Transferring</a:t>
            </a:r>
            <a:endParaRPr b="0" i="0" sz="1300" u="none" cap="none" strike="noStrike">
              <a:solidFill>
                <a:schemeClr val="dk1"/>
              </a:solidFill>
              <a:latin typeface="Calibri"/>
              <a:ea typeface="Calibri"/>
              <a:cs typeface="Calibri"/>
              <a:sym typeface="Calibri"/>
            </a:endParaRPr>
          </a:p>
          <a:p>
            <a:pPr indent="-298450" lvl="1" marL="9144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Private Caller ID</a:t>
            </a:r>
            <a:endParaRPr b="0" i="0" sz="1300" u="none" cap="none" strike="noStrike">
              <a:solidFill>
                <a:schemeClr val="dk1"/>
              </a:solidFill>
              <a:latin typeface="Calibri"/>
              <a:ea typeface="Calibri"/>
              <a:cs typeface="Calibri"/>
              <a:sym typeface="Calibri"/>
            </a:endParaRPr>
          </a:p>
          <a:p>
            <a:pPr indent="-298450" lvl="1" marL="9144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Auto Attendant Numbers</a:t>
            </a:r>
            <a:endParaRPr b="0" i="0" sz="1300" u="none" cap="none" strike="noStrike">
              <a:solidFill>
                <a:schemeClr val="dk1"/>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Call rules </a:t>
            </a:r>
            <a:endParaRPr b="0" i="0" sz="1300" u="none" cap="none" strike="noStrike">
              <a:solidFill>
                <a:schemeClr val="dk1"/>
              </a:solidFill>
              <a:latin typeface="Calibri"/>
              <a:ea typeface="Calibri"/>
              <a:cs typeface="Calibri"/>
              <a:sym typeface="Calibri"/>
            </a:endParaRPr>
          </a:p>
          <a:p>
            <a:pPr indent="-298450" lvl="1" marL="914400" marR="0" rtl="0" algn="just">
              <a:lnSpc>
                <a:spcPct val="115000"/>
              </a:lnSpc>
              <a:spcBef>
                <a:spcPts val="0"/>
              </a:spcBef>
              <a:spcAft>
                <a:spcPts val="0"/>
              </a:spcAft>
              <a:buClr>
                <a:schemeClr val="dk1"/>
              </a:buClr>
              <a:buSzPts val="1300"/>
              <a:buFont typeface="Calibri"/>
              <a:buChar char="○"/>
            </a:pPr>
            <a:r>
              <a:rPr b="1" i="0" lang="en-US" sz="1300" u="sng" cap="none" strike="noStrike">
                <a:solidFill>
                  <a:schemeClr val="hlink"/>
                </a:solidFill>
                <a:latin typeface="Calibri"/>
                <a:ea typeface="Calibri"/>
                <a:cs typeface="Calibri"/>
                <a:sym typeface="Calibri"/>
                <a:hlinkClick r:id="rId5"/>
              </a:rPr>
              <a:t>Inbound Call Rule</a:t>
            </a:r>
            <a:r>
              <a:rPr b="1" i="0" lang="en-US" sz="1300" u="none" cap="none" strike="noStrike">
                <a:solidFill>
                  <a:schemeClr val="dk1"/>
                </a:solidFill>
                <a:latin typeface="Calibri"/>
                <a:ea typeface="Calibri"/>
                <a:cs typeface="Calibri"/>
                <a:sym typeface="Calibri"/>
              </a:rPr>
              <a:t> - </a:t>
            </a:r>
            <a:r>
              <a:rPr b="0" i="0" lang="en-US" sz="1200" u="none" cap="none" strike="noStrike">
                <a:solidFill>
                  <a:schemeClr val="dk1"/>
                </a:solidFill>
                <a:latin typeface="Calibri"/>
                <a:ea typeface="Calibri"/>
                <a:cs typeface="Calibri"/>
                <a:sym typeface="Calibri"/>
              </a:rPr>
              <a:t>Users have the option to choose “None” as their inbound call rule.</a:t>
            </a:r>
            <a:endParaRPr b="0" i="0" sz="1200" u="none" cap="none" strike="noStrike">
              <a:solidFill>
                <a:schemeClr val="dk1"/>
              </a:solidFill>
              <a:latin typeface="Calibri"/>
              <a:ea typeface="Calibri"/>
              <a:cs typeface="Calibri"/>
              <a:sym typeface="Calibri"/>
            </a:endParaRPr>
          </a:p>
          <a:p>
            <a:pPr indent="-298450" lvl="1" marL="914400" marR="0" rtl="0" algn="just">
              <a:lnSpc>
                <a:spcPct val="115000"/>
              </a:lnSpc>
              <a:spcBef>
                <a:spcPts val="0"/>
              </a:spcBef>
              <a:spcAft>
                <a:spcPts val="0"/>
              </a:spcAft>
              <a:buClr>
                <a:schemeClr val="dk1"/>
              </a:buClr>
              <a:buSzPts val="1300"/>
              <a:buFont typeface="Calibri"/>
              <a:buChar char="○"/>
            </a:pPr>
            <a:r>
              <a:rPr b="1" i="0" lang="en-US" sz="1300" u="none" cap="none" strike="noStrike">
                <a:solidFill>
                  <a:schemeClr val="dk1"/>
                </a:solidFill>
                <a:latin typeface="Calibri"/>
                <a:ea typeface="Calibri"/>
                <a:cs typeface="Calibri"/>
                <a:sym typeface="Calibri"/>
              </a:rPr>
              <a:t> </a:t>
            </a:r>
            <a:r>
              <a:rPr b="1" i="0" lang="en-US" sz="1300" u="sng" cap="none" strike="noStrike">
                <a:solidFill>
                  <a:schemeClr val="hlink"/>
                </a:solidFill>
                <a:latin typeface="Calibri"/>
                <a:ea typeface="Calibri"/>
                <a:cs typeface="Calibri"/>
                <a:sym typeface="Calibri"/>
                <a:hlinkClick r:id="rId6"/>
              </a:rPr>
              <a:t>Outbound Call Rule</a:t>
            </a:r>
            <a:endParaRPr b="0" i="0" sz="1300" u="none" cap="none" strike="noStrike">
              <a:solidFill>
                <a:schemeClr val="dk1"/>
              </a:solidFill>
              <a:latin typeface="Calibri"/>
              <a:ea typeface="Calibri"/>
              <a:cs typeface="Calibri"/>
              <a:sym typeface="Calibri"/>
            </a:endParaRPr>
          </a:p>
          <a:p>
            <a:pPr indent="-298450" lvl="1" marL="9144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Passcode</a:t>
            </a:r>
            <a:endParaRPr b="0" i="0" sz="1300" u="none" cap="none" strike="noStrike">
              <a:solidFill>
                <a:schemeClr val="dk1"/>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Features (Call Waiting, Callback, Debug Mode, Android Background)</a:t>
            </a:r>
            <a:endParaRPr b="0" i="0" sz="1300" u="none" cap="none" strike="noStrike">
              <a:solidFill>
                <a:schemeClr val="dk1"/>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Organization Connects</a:t>
            </a:r>
            <a:endParaRPr b="0" i="0" sz="1300" u="none" cap="none" strike="noStrike">
              <a:solidFill>
                <a:schemeClr val="dk1"/>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Access Control</a:t>
            </a:r>
            <a:r>
              <a:rPr b="0" i="0" lang="en-US" sz="1300" u="none" cap="none" strike="noStrike">
                <a:solidFill>
                  <a:schemeClr val="dk1"/>
                </a:solidFill>
                <a:latin typeface="Calibri"/>
                <a:ea typeface="Calibri"/>
                <a:cs typeface="Calibri"/>
                <a:sym typeface="Calibri"/>
              </a:rPr>
              <a:t> (Call Recording, DNC)</a:t>
            </a:r>
            <a:endParaRPr b="0" i="0" sz="1300" u="none" cap="none" strike="noStrike">
              <a:solidFill>
                <a:schemeClr val="dk1"/>
              </a:solidFill>
              <a:latin typeface="Calibri"/>
              <a:ea typeface="Calibri"/>
              <a:cs typeface="Calibri"/>
              <a:sym typeface="Calibri"/>
            </a:endParaRPr>
          </a:p>
          <a:p>
            <a:pPr indent="-298450" lvl="0" marL="457200" marR="0" rtl="0" algn="just">
              <a:lnSpc>
                <a:spcPct val="115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Public Holiday</a:t>
            </a:r>
            <a:endParaRPr b="0" i="0" sz="1300" u="none" cap="none" strike="noStrike">
              <a:solidFill>
                <a:schemeClr val="dk1"/>
              </a:solidFill>
              <a:latin typeface="Calibri"/>
              <a:ea typeface="Calibri"/>
              <a:cs typeface="Calibri"/>
              <a:sym typeface="Calibri"/>
            </a:endParaRPr>
          </a:p>
        </p:txBody>
      </p:sp>
      <p:sp>
        <p:nvSpPr>
          <p:cNvPr id="1711" name="Google Shape;1711;p52"/>
          <p:cNvSpPr txBox="1"/>
          <p:nvPr/>
        </p:nvSpPr>
        <p:spPr>
          <a:xfrm>
            <a:off x="238325" y="158026"/>
            <a:ext cx="102849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&lt;Admin Tools&gt;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Arial"/>
                <a:ea typeface="Arial"/>
                <a:cs typeface="Arial"/>
                <a:sym typeface="Arial"/>
              </a:rPr>
              <a:t>(Cumpolsary)</a:t>
            </a:r>
            <a:endParaRPr b="0" i="1" sz="1200" u="none" cap="none" strike="noStrike">
              <a:solidFill>
                <a:schemeClr val="dk1"/>
              </a:solidFill>
              <a:latin typeface="Arial"/>
              <a:ea typeface="Arial"/>
              <a:cs typeface="Arial"/>
              <a:sym typeface="Arial"/>
            </a:endParaRPr>
          </a:p>
        </p:txBody>
      </p:sp>
      <p:sp>
        <p:nvSpPr>
          <p:cNvPr id="1712" name="Google Shape;1712;p52"/>
          <p:cNvSpPr/>
          <p:nvPr/>
        </p:nvSpPr>
        <p:spPr>
          <a:xfrm>
            <a:off x="581633" y="6237267"/>
            <a:ext cx="2597700" cy="318000"/>
          </a:xfrm>
          <a:prstGeom prst="rect">
            <a:avLst/>
          </a:prstGeom>
          <a:noFill/>
          <a:ln cap="flat" cmpd="sng" w="9525">
            <a:solidFill>
              <a:srgbClr val="D5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52"/>
          <p:cNvSpPr/>
          <p:nvPr/>
        </p:nvSpPr>
        <p:spPr>
          <a:xfrm>
            <a:off x="3699133" y="5404667"/>
            <a:ext cx="3363300" cy="490800"/>
          </a:xfrm>
          <a:prstGeom prst="rect">
            <a:avLst/>
          </a:prstGeom>
          <a:noFill/>
          <a:ln cap="flat" cmpd="sng" w="9525">
            <a:solidFill>
              <a:srgbClr val="D5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4" name="Google Shape;1714;p52"/>
          <p:cNvPicPr preferRelativeResize="0"/>
          <p:nvPr/>
        </p:nvPicPr>
        <p:blipFill>
          <a:blip r:embed="rId7">
            <a:alphaModFix/>
          </a:blip>
          <a:stretch>
            <a:fillRect/>
          </a:stretch>
        </p:blipFill>
        <p:spPr>
          <a:xfrm>
            <a:off x="7731932" y="1024726"/>
            <a:ext cx="4307667" cy="533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53"/>
          <p:cNvSpPr txBox="1"/>
          <p:nvPr/>
        </p:nvSpPr>
        <p:spPr>
          <a:xfrm>
            <a:off x="289050" y="873775"/>
            <a:ext cx="11613900" cy="4758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chemeClr val="accent6"/>
                </a:solidFill>
                <a:latin typeface="Calibri"/>
                <a:ea typeface="Calibri"/>
                <a:cs typeface="Calibri"/>
                <a:sym typeface="Calibri"/>
              </a:rPr>
              <a:t>Activated Devices</a:t>
            </a:r>
            <a:r>
              <a:rPr b="0" i="0" lang="en-US" sz="1600" u="none" cap="none" strike="noStrike">
                <a:solidFill>
                  <a:schemeClr val="accent6"/>
                </a:solidFill>
                <a:latin typeface="Calibri"/>
                <a:ea typeface="Calibri"/>
                <a:cs typeface="Calibri"/>
                <a:sym typeface="Calibri"/>
              </a:rPr>
              <a:t>:</a:t>
            </a:r>
            <a:endParaRPr b="0" i="0" sz="1600" u="none" cap="none" strike="noStrike">
              <a:solidFill>
                <a:schemeClr val="accent6"/>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Calibri"/>
                <a:ea typeface="Calibri"/>
                <a:cs typeface="Calibri"/>
                <a:sym typeface="Calibri"/>
              </a:rPr>
              <a:t>TLS: </a:t>
            </a:r>
            <a:endParaRPr b="1" i="0" sz="1400" u="none" cap="none" strike="noStrike">
              <a:solidFill>
                <a:schemeClr val="dk1"/>
              </a:solidFill>
              <a:latin typeface="Calibri"/>
              <a:ea typeface="Calibri"/>
              <a:cs typeface="Calibri"/>
              <a:sym typeface="Calibri"/>
            </a:endParaRPr>
          </a:p>
          <a:p>
            <a:pPr indent="-317500" lvl="1" marL="9144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Secure SIP protects SIP messages by encrypting them over a TLS (Transport Layer Security) channel using a security certificate. Secure RTP (Real-time Transport Protocol) provides encryption, message authentication, integrity, and attack protection to the RTP data stream.</a:t>
            </a:r>
            <a:endParaRPr b="0" i="0" sz="1400" u="none" cap="none" strike="noStrike">
              <a:solidFill>
                <a:schemeClr val="dk1"/>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1"/>
              </a:buClr>
              <a:buSzPts val="1400"/>
              <a:buFont typeface="Calibri"/>
              <a:buChar char="●"/>
            </a:pPr>
            <a:r>
              <a:rPr b="1" i="0" lang="en-US" sz="1400" u="none" cap="none" strike="noStrike">
                <a:solidFill>
                  <a:schemeClr val="dk1"/>
                </a:solidFill>
                <a:latin typeface="Calibri"/>
                <a:ea typeface="Calibri"/>
                <a:cs typeface="Calibri"/>
                <a:sym typeface="Calibri"/>
              </a:rPr>
              <a:t>STUN:</a:t>
            </a:r>
            <a:endParaRPr b="1" i="0" sz="1400" u="none" cap="none" strike="noStrike">
              <a:solidFill>
                <a:schemeClr val="dk1"/>
              </a:solidFill>
              <a:latin typeface="Calibri"/>
              <a:ea typeface="Calibri"/>
              <a:cs typeface="Calibri"/>
              <a:sym typeface="Calibri"/>
            </a:endParaRPr>
          </a:p>
          <a:p>
            <a:pPr indent="-317500" lvl="1" marL="9144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A STUN (Session Traversal of User Datagram Protocol [UDP] through Network Address Translators [NATs]) server allows NAT clients (i.e. IP Phones behind a firewall) to set up phone calls to a VoIP provider hosted outside of the local network.</a:t>
            </a:r>
            <a:endParaRPr b="0" i="0" sz="1400" u="none" cap="none" strike="noStrike">
              <a:solidFill>
                <a:schemeClr val="dk1"/>
              </a:solidFill>
              <a:latin typeface="Calibri"/>
              <a:ea typeface="Calibri"/>
              <a:cs typeface="Calibri"/>
              <a:sym typeface="Calibri"/>
            </a:endParaRPr>
          </a:p>
          <a:p>
            <a:pPr indent="-317500" lvl="1" marL="9144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The STUN server allows clients to find out their public address, the type of NAT they are behind and the Internet side port associated by the NAT with a particular local port. This information is used to set up UDP communication between the client and the VoIP provider to establish a call. </a:t>
            </a:r>
            <a:endParaRPr b="0" i="0" sz="1400" u="none" cap="none" strike="noStrike">
              <a:solidFill>
                <a:schemeClr val="dk1"/>
              </a:solidFill>
              <a:latin typeface="Calibri"/>
              <a:ea typeface="Calibri"/>
              <a:cs typeface="Calibri"/>
              <a:sym typeface="Calibri"/>
            </a:endParaRPr>
          </a:p>
          <a:p>
            <a:pPr indent="-317500" lvl="0" marL="457200" marR="0" rtl="0" algn="just">
              <a:lnSpc>
                <a:spcPct val="115000"/>
              </a:lnSpc>
              <a:spcBef>
                <a:spcPts val="1000"/>
              </a:spcBef>
              <a:spcAft>
                <a:spcPts val="0"/>
              </a:spcAft>
              <a:buClr>
                <a:schemeClr val="dk1"/>
              </a:buClr>
              <a:buSzPts val="1400"/>
              <a:buFont typeface="Calibri"/>
              <a:buChar char="●"/>
            </a:pPr>
            <a:r>
              <a:rPr b="1" i="0" lang="en-US" sz="1400" u="none" cap="none" strike="noStrike">
                <a:solidFill>
                  <a:schemeClr val="dk1"/>
                </a:solidFill>
                <a:latin typeface="Calibri"/>
                <a:ea typeface="Calibri"/>
                <a:cs typeface="Calibri"/>
                <a:sym typeface="Calibri"/>
              </a:rPr>
              <a:t>IPV6 (applicable for Desktop, Mobile):</a:t>
            </a:r>
            <a:endParaRPr b="1" i="0" sz="1400" u="none" cap="none" strike="noStrike">
              <a:solidFill>
                <a:schemeClr val="dk1"/>
              </a:solidFill>
              <a:latin typeface="Calibri"/>
              <a:ea typeface="Calibri"/>
              <a:cs typeface="Calibri"/>
              <a:sym typeface="Calibri"/>
            </a:endParaRPr>
          </a:p>
          <a:p>
            <a:pPr indent="-317500" lvl="1" marL="9144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Internet Protocol version 6 </a:t>
            </a:r>
            <a:r>
              <a:rPr b="0" i="1" lang="en-US" sz="1400" u="none" cap="none" strike="noStrike">
                <a:solidFill>
                  <a:schemeClr val="dk1"/>
                </a:solidFill>
                <a:latin typeface="Calibri"/>
                <a:ea typeface="Calibri"/>
                <a:cs typeface="Calibri"/>
                <a:sym typeface="Calibri"/>
              </a:rPr>
              <a:t>(IPv6)</a:t>
            </a:r>
            <a:r>
              <a:rPr b="0" i="0" lang="en-US" sz="1400" u="none" cap="none" strike="noStrike">
                <a:solidFill>
                  <a:schemeClr val="dk1"/>
                </a:solidFill>
                <a:latin typeface="Calibri"/>
                <a:ea typeface="Calibri"/>
                <a:cs typeface="Calibri"/>
                <a:sym typeface="Calibri"/>
              </a:rPr>
              <a:t> is the most recent version of the Internet Protocol (IP), the communications protocol that provides an identification and location system for computers on networks and routes traffic across the Internet.</a:t>
            </a:r>
            <a:endParaRPr b="0" i="0" sz="1400" u="none" cap="none" strike="noStrike">
              <a:solidFill>
                <a:schemeClr val="dk1"/>
              </a:solidFill>
              <a:latin typeface="Calibri"/>
              <a:ea typeface="Calibri"/>
              <a:cs typeface="Calibri"/>
              <a:sym typeface="Calibri"/>
            </a:endParaRPr>
          </a:p>
          <a:p>
            <a:pPr indent="-317500" lvl="1" marL="914400" marR="0" rtl="0" algn="just">
              <a:lnSpc>
                <a:spcPct val="115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Most of our clients will use IPV4, however, if you utilize IPV6 (check with your internet provider for this information), please enable </a:t>
            </a:r>
            <a:r>
              <a:rPr b="1" i="0" lang="en-US" sz="1400" u="none" cap="none" strike="noStrike">
                <a:solidFill>
                  <a:schemeClr val="dk1"/>
                </a:solidFill>
                <a:latin typeface="Calibri"/>
                <a:ea typeface="Calibri"/>
                <a:cs typeface="Calibri"/>
                <a:sym typeface="Calibri"/>
              </a:rPr>
              <a:t>IPV6</a:t>
            </a:r>
            <a:r>
              <a:rPr b="0" i="0" lang="en-US" sz="1400" u="none" cap="none" strike="noStrike">
                <a:solidFill>
                  <a:schemeClr val="dk1"/>
                </a:solidFill>
                <a:latin typeface="Calibri"/>
                <a:ea typeface="Calibri"/>
                <a:cs typeface="Calibri"/>
                <a:sym typeface="Calibri"/>
              </a:rPr>
              <a:t> for your Desktop and Mobile devices to make it work.</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1" i="1" lang="en-US" sz="1300" u="none" cap="none" strike="noStrike">
                <a:solidFill>
                  <a:schemeClr val="accent3"/>
                </a:solidFill>
                <a:latin typeface="Calibri"/>
                <a:ea typeface="Calibri"/>
                <a:cs typeface="Calibri"/>
                <a:sym typeface="Calibri"/>
              </a:rPr>
              <a:t>*Note:</a:t>
            </a:r>
            <a:r>
              <a:rPr b="0" i="1" lang="en-US" sz="1300" u="none" cap="none" strike="noStrike">
                <a:solidFill>
                  <a:schemeClr val="dk1"/>
                </a:solidFill>
                <a:latin typeface="Calibri"/>
                <a:ea typeface="Calibri"/>
                <a:cs typeface="Calibri"/>
                <a:sym typeface="Calibri"/>
              </a:rPr>
              <a:t> If the user has multiple mobile or desktop devices, a change will be applied to all of the devices that have the same type.</a:t>
            </a:r>
            <a:endParaRPr b="0" i="1" sz="1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21" name="Google Shape;1721;p53"/>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&lt;Admin Tools&gt;</a:t>
            </a:r>
            <a:endParaRPr b="0" i="0" sz="4400" u="none" cap="none" strike="noStrike">
              <a:solidFill>
                <a:schemeClr val="dk1"/>
              </a:solidFill>
              <a:latin typeface="Arial"/>
              <a:ea typeface="Arial"/>
              <a:cs typeface="Arial"/>
              <a:sym typeface="Arial"/>
            </a:endParaRPr>
          </a:p>
        </p:txBody>
      </p:sp>
      <p:sp>
        <p:nvSpPr>
          <p:cNvPr id="1722" name="Google Shape;1722;p53"/>
          <p:cNvSpPr txBox="1"/>
          <p:nvPr/>
        </p:nvSpPr>
        <p:spPr>
          <a:xfrm>
            <a:off x="289050" y="5020075"/>
            <a:ext cx="6147600" cy="13914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15000"/>
              </a:lnSpc>
              <a:spcBef>
                <a:spcPts val="0"/>
              </a:spcBef>
              <a:spcAft>
                <a:spcPts val="0"/>
              </a:spcAft>
              <a:buClr>
                <a:srgbClr val="000000"/>
              </a:buClr>
              <a:buSzPts val="1400"/>
              <a:buFont typeface="Calibri"/>
              <a:buChar char="●"/>
            </a:pPr>
            <a:r>
              <a:rPr b="1" i="0" lang="en-US" sz="1400" u="none" cap="none" strike="noStrike">
                <a:solidFill>
                  <a:srgbClr val="000000"/>
                </a:solidFill>
                <a:latin typeface="Calibri"/>
                <a:ea typeface="Calibri"/>
                <a:cs typeface="Calibri"/>
                <a:sym typeface="Calibri"/>
              </a:rPr>
              <a:t>IP Phone - View SIP Credentials: </a:t>
            </a:r>
            <a:endParaRPr b="1"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Owner/Admins can use this feature to view SIP Credentials and manually connect SIP with users’ IP Phones.</a:t>
            </a:r>
            <a:endParaRPr b="0"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If users use these </a:t>
            </a:r>
            <a:r>
              <a:rPr b="1" i="0" lang="en-US" sz="1400" u="sng" cap="none" strike="noStrike">
                <a:solidFill>
                  <a:schemeClr val="hlink"/>
                </a:solidFill>
                <a:latin typeface="Calibri"/>
                <a:ea typeface="Calibri"/>
                <a:cs typeface="Calibri"/>
                <a:sym typeface="Calibri"/>
              </a:rPr>
              <a:t>brands</a:t>
            </a:r>
            <a:r>
              <a:rPr b="0" i="0" lang="en-US" sz="1400" u="none" cap="none" strike="noStrike">
                <a:solidFill>
                  <a:srgbClr val="000000"/>
                </a:solidFill>
                <a:latin typeface="Calibri"/>
                <a:ea typeface="Calibri"/>
                <a:cs typeface="Calibri"/>
                <a:sym typeface="Calibri"/>
              </a:rPr>
              <a:t>, Owner/Admins can also use the </a:t>
            </a:r>
            <a:r>
              <a:rPr b="1" i="0" lang="en-US" sz="1400" u="sng" cap="none" strike="noStrike">
                <a:solidFill>
                  <a:schemeClr val="hlink"/>
                </a:solidFill>
                <a:latin typeface="Calibri"/>
                <a:ea typeface="Calibri"/>
                <a:cs typeface="Calibri"/>
                <a:sym typeface="Calibri"/>
              </a:rPr>
              <a:t>auto-provisioning</a:t>
            </a:r>
            <a:r>
              <a:rPr b="0" i="0" lang="en-US" sz="1400" u="none" cap="none" strike="noStrike">
                <a:solidFill>
                  <a:srgbClr val="000000"/>
                </a:solidFill>
                <a:latin typeface="Calibri"/>
                <a:ea typeface="Calibri"/>
                <a:cs typeface="Calibri"/>
                <a:sym typeface="Calibri"/>
              </a:rPr>
              <a:t> functionality to connect SIP with users’ devices.</a:t>
            </a:r>
            <a:endParaRPr b="0" i="0" sz="1400" u="none" cap="none" strike="noStrike">
              <a:solidFill>
                <a:srgbClr val="000000"/>
              </a:solidFill>
              <a:latin typeface="Calibri"/>
              <a:ea typeface="Calibri"/>
              <a:cs typeface="Calibri"/>
              <a:sym typeface="Calibri"/>
            </a:endParaRPr>
          </a:p>
        </p:txBody>
      </p:sp>
      <p:pic>
        <p:nvPicPr>
          <p:cNvPr id="1723" name="Google Shape;1723;p53"/>
          <p:cNvPicPr preferRelativeResize="0"/>
          <p:nvPr/>
        </p:nvPicPr>
        <p:blipFill rotWithShape="1">
          <a:blip r:embed="rId3">
            <a:alphaModFix/>
          </a:blip>
          <a:srcRect b="0" l="0" r="0" t="0"/>
          <a:stretch/>
        </p:blipFill>
        <p:spPr>
          <a:xfrm>
            <a:off x="8502400" y="4782400"/>
            <a:ext cx="3335124" cy="1866725"/>
          </a:xfrm>
          <a:prstGeom prst="rect">
            <a:avLst/>
          </a:prstGeom>
          <a:noFill/>
          <a:ln cap="flat" cmpd="sng" w="9525">
            <a:solidFill>
              <a:srgbClr val="888888"/>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sp>
        <p:nvSpPr>
          <p:cNvPr id="1729" name="Google Shape;1729;g2a722cad272_0_1"/>
          <p:cNvSpPr txBox="1"/>
          <p:nvPr/>
        </p:nvSpPr>
        <p:spPr>
          <a:xfrm>
            <a:off x="395076" y="873775"/>
            <a:ext cx="7220400" cy="2508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lang="en-US" sz="1600">
                <a:solidFill>
                  <a:srgbClr val="3FAFFF"/>
                </a:solidFill>
                <a:latin typeface="Calibri"/>
                <a:ea typeface="Calibri"/>
                <a:cs typeface="Calibri"/>
                <a:sym typeface="Calibri"/>
              </a:rPr>
              <a:t>Activated Devices</a:t>
            </a:r>
            <a:endParaRPr b="1" i="0" sz="1300" u="none" cap="none" strike="noStrike">
              <a:solidFill>
                <a:srgbClr val="3FAFFF"/>
              </a:solidFill>
              <a:latin typeface="Calibri"/>
              <a:ea typeface="Calibri"/>
              <a:cs typeface="Calibri"/>
              <a:sym typeface="Calibri"/>
            </a:endParaRPr>
          </a:p>
          <a:p>
            <a:pPr indent="0" lvl="0" marL="0" rtl="0" algn="just">
              <a:lnSpc>
                <a:spcPct val="115000"/>
              </a:lnSpc>
              <a:spcBef>
                <a:spcPts val="0"/>
              </a:spcBef>
              <a:spcAft>
                <a:spcPts val="0"/>
              </a:spcAft>
              <a:buNone/>
            </a:pPr>
            <a:r>
              <a:rPr b="1" lang="en-US" sz="1300">
                <a:solidFill>
                  <a:schemeClr val="dk1"/>
                </a:solidFill>
                <a:latin typeface="Calibri"/>
                <a:ea typeface="Calibri"/>
                <a:cs typeface="Calibri"/>
                <a:sym typeface="Calibri"/>
              </a:rPr>
              <a:t>IP Phone - SIP Password: </a:t>
            </a:r>
            <a:endParaRPr b="1" sz="13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311150" lvl="0" marL="457200" rtl="0" algn="just">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For the IP Phone, our system will auto-generate the password and the end-user </a:t>
            </a:r>
            <a:r>
              <a:rPr b="1" lang="en-US" sz="1300">
                <a:solidFill>
                  <a:schemeClr val="dk1"/>
                </a:solidFill>
                <a:latin typeface="Calibri"/>
                <a:ea typeface="Calibri"/>
                <a:cs typeface="Calibri"/>
                <a:sym typeface="Calibri"/>
              </a:rPr>
              <a:t>CANNOT</a:t>
            </a:r>
            <a:r>
              <a:rPr lang="en-US" sz="1300">
                <a:solidFill>
                  <a:schemeClr val="dk1"/>
                </a:solidFill>
                <a:latin typeface="Calibri"/>
                <a:ea typeface="Calibri"/>
                <a:cs typeface="Calibri"/>
                <a:sym typeface="Calibri"/>
              </a:rPr>
              <a:t> input the password anymore.  </a:t>
            </a:r>
            <a:endParaRPr sz="1300">
              <a:solidFill>
                <a:schemeClr val="dk1"/>
              </a:solidFill>
              <a:latin typeface="Calibri"/>
              <a:ea typeface="Calibri"/>
              <a:cs typeface="Calibri"/>
              <a:sym typeface="Calibri"/>
            </a:endParaRPr>
          </a:p>
          <a:p>
            <a:pPr indent="-311150" lvl="0" marL="457200" rtl="0" algn="just">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The system will generate the password 1 time only when the user presses Reset.</a:t>
            </a:r>
            <a:endParaRPr sz="1300">
              <a:solidFill>
                <a:schemeClr val="dk1"/>
              </a:solidFill>
              <a:latin typeface="Calibri"/>
              <a:ea typeface="Calibri"/>
              <a:cs typeface="Calibri"/>
              <a:sym typeface="Calibri"/>
            </a:endParaRPr>
          </a:p>
          <a:p>
            <a:pPr indent="-311150" lvl="0" marL="457200" rtl="0" algn="just">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Afterwards the users have to copy and self-manage the password at their side, as the users will </a:t>
            </a:r>
            <a:r>
              <a:rPr b="1" lang="en-US" sz="1300">
                <a:solidFill>
                  <a:schemeClr val="dk1"/>
                </a:solidFill>
                <a:latin typeface="Calibri"/>
                <a:ea typeface="Calibri"/>
                <a:cs typeface="Calibri"/>
                <a:sym typeface="Calibri"/>
              </a:rPr>
              <a:t>NOT</a:t>
            </a:r>
            <a:r>
              <a:rPr lang="en-US" sz="1300">
                <a:solidFill>
                  <a:schemeClr val="dk1"/>
                </a:solidFill>
                <a:latin typeface="Calibri"/>
                <a:ea typeface="Calibri"/>
                <a:cs typeface="Calibri"/>
                <a:sym typeface="Calibri"/>
              </a:rPr>
              <a:t> be able to view the password on the Webportal.</a:t>
            </a:r>
            <a:endParaRPr sz="1300">
              <a:solidFill>
                <a:schemeClr val="dk1"/>
              </a:solidFill>
              <a:latin typeface="Calibri"/>
              <a:ea typeface="Calibri"/>
              <a:cs typeface="Calibri"/>
              <a:sym typeface="Calibri"/>
            </a:endParaRPr>
          </a:p>
          <a:p>
            <a:pPr indent="-311150" lvl="0" marL="457200" rtl="0" algn="just">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Whenever there is a change in the SIP domain of the SIP account, the user must go to the portal and create a new password again.</a:t>
            </a:r>
            <a:endParaRPr sz="1300">
              <a:solidFill>
                <a:schemeClr val="dk1"/>
              </a:solidFill>
              <a:latin typeface="Calibri"/>
              <a:ea typeface="Calibri"/>
              <a:cs typeface="Calibri"/>
              <a:sym typeface="Calibri"/>
            </a:endParaRPr>
          </a:p>
        </p:txBody>
      </p:sp>
      <p:sp>
        <p:nvSpPr>
          <p:cNvPr id="1730" name="Google Shape;1730;g2a722cad272_0_1"/>
          <p:cNvSpPr txBox="1"/>
          <p:nvPr/>
        </p:nvSpPr>
        <p:spPr>
          <a:xfrm>
            <a:off x="238325" y="158026"/>
            <a:ext cx="102849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&lt;Admin Tools&gt;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Arial"/>
              <a:ea typeface="Arial"/>
              <a:cs typeface="Arial"/>
              <a:sym typeface="Arial"/>
            </a:endParaRPr>
          </a:p>
        </p:txBody>
      </p:sp>
      <p:pic>
        <p:nvPicPr>
          <p:cNvPr id="1731" name="Google Shape;1731;g2a722cad272_0_1"/>
          <p:cNvPicPr preferRelativeResize="0"/>
          <p:nvPr/>
        </p:nvPicPr>
        <p:blipFill>
          <a:blip r:embed="rId4">
            <a:alphaModFix/>
          </a:blip>
          <a:stretch>
            <a:fillRect/>
          </a:stretch>
        </p:blipFill>
        <p:spPr>
          <a:xfrm>
            <a:off x="4093925" y="3821050"/>
            <a:ext cx="3521498" cy="2847849"/>
          </a:xfrm>
          <a:prstGeom prst="rect">
            <a:avLst/>
          </a:prstGeom>
          <a:noFill/>
          <a:ln cap="flat" cmpd="sng" w="9525">
            <a:solidFill>
              <a:schemeClr val="dk2"/>
            </a:solidFill>
            <a:prstDash val="solid"/>
            <a:round/>
            <a:headEnd len="sm" w="sm" type="none"/>
            <a:tailEnd len="sm" w="sm" type="none"/>
          </a:ln>
        </p:spPr>
      </p:pic>
      <p:pic>
        <p:nvPicPr>
          <p:cNvPr id="1732" name="Google Shape;1732;g2a722cad272_0_1"/>
          <p:cNvPicPr preferRelativeResize="0"/>
          <p:nvPr/>
        </p:nvPicPr>
        <p:blipFill>
          <a:blip r:embed="rId5">
            <a:alphaModFix/>
          </a:blip>
          <a:stretch>
            <a:fillRect/>
          </a:stretch>
        </p:blipFill>
        <p:spPr>
          <a:xfrm>
            <a:off x="895550" y="3821038"/>
            <a:ext cx="2298751" cy="1365425"/>
          </a:xfrm>
          <a:prstGeom prst="rect">
            <a:avLst/>
          </a:prstGeom>
          <a:noFill/>
          <a:ln cap="flat" cmpd="sng" w="9525">
            <a:solidFill>
              <a:schemeClr val="dk2"/>
            </a:solidFill>
            <a:prstDash val="solid"/>
            <a:round/>
            <a:headEnd len="sm" w="sm" type="none"/>
            <a:tailEnd len="sm" w="sm" type="none"/>
          </a:ln>
        </p:spPr>
      </p:pic>
      <p:pic>
        <p:nvPicPr>
          <p:cNvPr id="1733" name="Google Shape;1733;g2a722cad272_0_1"/>
          <p:cNvPicPr preferRelativeResize="0"/>
          <p:nvPr/>
        </p:nvPicPr>
        <p:blipFill>
          <a:blip r:embed="rId6">
            <a:alphaModFix/>
          </a:blip>
          <a:stretch>
            <a:fillRect/>
          </a:stretch>
        </p:blipFill>
        <p:spPr>
          <a:xfrm>
            <a:off x="895550" y="5303475"/>
            <a:ext cx="2298751" cy="1365416"/>
          </a:xfrm>
          <a:prstGeom prst="rect">
            <a:avLst/>
          </a:prstGeom>
          <a:noFill/>
          <a:ln cap="flat" cmpd="sng" w="9525">
            <a:solidFill>
              <a:schemeClr val="dk2"/>
            </a:solidFill>
            <a:prstDash val="solid"/>
            <a:round/>
            <a:headEnd len="sm" w="sm" type="none"/>
            <a:tailEnd len="sm" w="sm" type="none"/>
          </a:ln>
        </p:spPr>
      </p:pic>
      <p:pic>
        <p:nvPicPr>
          <p:cNvPr id="1734" name="Google Shape;1734;g2a722cad272_0_1"/>
          <p:cNvPicPr preferRelativeResize="0"/>
          <p:nvPr/>
        </p:nvPicPr>
        <p:blipFill>
          <a:blip r:embed="rId7">
            <a:alphaModFix/>
          </a:blip>
          <a:stretch>
            <a:fillRect/>
          </a:stretch>
        </p:blipFill>
        <p:spPr>
          <a:xfrm>
            <a:off x="8318275" y="1233775"/>
            <a:ext cx="3702774" cy="5181599"/>
          </a:xfrm>
          <a:prstGeom prst="rect">
            <a:avLst/>
          </a:prstGeom>
          <a:noFill/>
          <a:ln cap="flat" cmpd="sng" w="9525">
            <a:solidFill>
              <a:schemeClr val="dk2"/>
            </a:solidFill>
            <a:prstDash val="solid"/>
            <a:round/>
            <a:headEnd len="sm" w="sm" type="none"/>
            <a:tailEnd len="sm" w="sm" type="none"/>
          </a:ln>
        </p:spPr>
      </p:pic>
      <p:sp>
        <p:nvSpPr>
          <p:cNvPr id="1735" name="Google Shape;1735;g2a722cad272_0_1"/>
          <p:cNvSpPr/>
          <p:nvPr/>
        </p:nvSpPr>
        <p:spPr>
          <a:xfrm>
            <a:off x="8435575" y="2106325"/>
            <a:ext cx="756300" cy="30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36" name="Google Shape;1736;g2a722cad272_0_1"/>
          <p:cNvCxnSpPr>
            <a:stCxn id="1735" idx="1"/>
            <a:endCxn id="1731" idx="3"/>
          </p:cNvCxnSpPr>
          <p:nvPr/>
        </p:nvCxnSpPr>
        <p:spPr>
          <a:xfrm flipH="1">
            <a:off x="7615375" y="2259175"/>
            <a:ext cx="820200" cy="2985900"/>
          </a:xfrm>
          <a:prstGeom prst="bentConnector3">
            <a:avLst>
              <a:gd fmla="val 49997" name="adj1"/>
            </a:avLst>
          </a:prstGeom>
          <a:noFill/>
          <a:ln cap="flat" cmpd="sng" w="9525">
            <a:solidFill>
              <a:srgbClr val="FF0000"/>
            </a:solidFill>
            <a:prstDash val="solid"/>
            <a:round/>
            <a:headEnd len="med" w="med" type="none"/>
            <a:tailEnd len="med" w="med" type="triangle"/>
          </a:ln>
        </p:spPr>
      </p:cxnSp>
      <p:cxnSp>
        <p:nvCxnSpPr>
          <p:cNvPr id="1737" name="Google Shape;1737;g2a722cad272_0_1"/>
          <p:cNvCxnSpPr>
            <a:stCxn id="1738" idx="1"/>
            <a:endCxn id="1732" idx="3"/>
          </p:cNvCxnSpPr>
          <p:nvPr/>
        </p:nvCxnSpPr>
        <p:spPr>
          <a:xfrm rot="10800000">
            <a:off x="3194325" y="4503625"/>
            <a:ext cx="964800" cy="1011000"/>
          </a:xfrm>
          <a:prstGeom prst="bentConnector3">
            <a:avLst>
              <a:gd fmla="val 50001" name="adj1"/>
            </a:avLst>
          </a:prstGeom>
          <a:noFill/>
          <a:ln cap="flat" cmpd="sng" w="9525">
            <a:solidFill>
              <a:srgbClr val="FF0000"/>
            </a:solidFill>
            <a:prstDash val="solid"/>
            <a:round/>
            <a:headEnd len="med" w="med" type="none"/>
            <a:tailEnd len="med" w="med" type="triangle"/>
          </a:ln>
        </p:spPr>
      </p:cxnSp>
      <p:cxnSp>
        <p:nvCxnSpPr>
          <p:cNvPr id="1739" name="Google Shape;1739;g2a722cad272_0_1"/>
          <p:cNvCxnSpPr>
            <a:stCxn id="1732" idx="1"/>
            <a:endCxn id="1733" idx="1"/>
          </p:cNvCxnSpPr>
          <p:nvPr/>
        </p:nvCxnSpPr>
        <p:spPr>
          <a:xfrm>
            <a:off x="895550" y="4503750"/>
            <a:ext cx="600" cy="1482300"/>
          </a:xfrm>
          <a:prstGeom prst="bentConnector3">
            <a:avLst>
              <a:gd fmla="val -39687500" name="adj1"/>
            </a:avLst>
          </a:prstGeom>
          <a:noFill/>
          <a:ln cap="flat" cmpd="sng" w="9525">
            <a:solidFill>
              <a:srgbClr val="FF0000"/>
            </a:solidFill>
            <a:prstDash val="solid"/>
            <a:round/>
            <a:headEnd len="med" w="med" type="none"/>
            <a:tailEnd len="med" w="med" type="triangle"/>
          </a:ln>
        </p:spPr>
      </p:cxnSp>
      <p:sp>
        <p:nvSpPr>
          <p:cNvPr id="1740" name="Google Shape;1740;g2a722cad272_0_1"/>
          <p:cNvSpPr/>
          <p:nvPr/>
        </p:nvSpPr>
        <p:spPr>
          <a:xfrm>
            <a:off x="2212375" y="5833350"/>
            <a:ext cx="820200" cy="30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8" name="Google Shape;1738;g2a722cad272_0_1"/>
          <p:cNvSpPr/>
          <p:nvPr/>
        </p:nvSpPr>
        <p:spPr>
          <a:xfrm>
            <a:off x="4159125" y="5361775"/>
            <a:ext cx="651900" cy="30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g2a722cad272_0_17"/>
          <p:cNvSpPr txBox="1"/>
          <p:nvPr/>
        </p:nvSpPr>
        <p:spPr>
          <a:xfrm>
            <a:off x="238325" y="1164300"/>
            <a:ext cx="10578000" cy="193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en-US" sz="1300">
                <a:solidFill>
                  <a:schemeClr val="accent6"/>
                </a:solidFill>
                <a:latin typeface="Calibri"/>
                <a:ea typeface="Calibri"/>
                <a:cs typeface="Calibri"/>
                <a:sym typeface="Calibri"/>
              </a:rPr>
              <a:t>Activated Devices</a:t>
            </a:r>
            <a:r>
              <a:rPr lang="en-US" sz="1300">
                <a:solidFill>
                  <a:schemeClr val="accent6"/>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298450" lvl="0" marL="457200" rtl="0" algn="just">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 </a:t>
            </a:r>
            <a:r>
              <a:rPr b="1" lang="en-US" sz="1100">
                <a:solidFill>
                  <a:schemeClr val="dk1"/>
                </a:solidFill>
                <a:latin typeface="Calibri"/>
                <a:ea typeface="Calibri"/>
                <a:cs typeface="Calibri"/>
                <a:sym typeface="Calibri"/>
              </a:rPr>
              <a:t>Codecs</a:t>
            </a:r>
            <a:r>
              <a:rPr lang="en-U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298450" lvl="1" marL="914400" rtl="0" algn="just">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Standards that encode and decode sound into data streams for transmission in the internet environment. </a:t>
            </a:r>
            <a:endParaRPr sz="1100">
              <a:solidFill>
                <a:schemeClr val="dk1"/>
              </a:solidFill>
              <a:latin typeface="Calibri"/>
              <a:ea typeface="Calibri"/>
              <a:cs typeface="Calibri"/>
              <a:sym typeface="Calibri"/>
            </a:endParaRPr>
          </a:p>
          <a:p>
            <a:pPr indent="-298450" lvl="1" marL="914400" rtl="0" algn="just">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Users can now update codecs for each device</a:t>
            </a:r>
            <a:endParaRPr sz="1100">
              <a:solidFill>
                <a:schemeClr val="dk1"/>
              </a:solidFill>
              <a:latin typeface="Calibri"/>
              <a:ea typeface="Calibri"/>
              <a:cs typeface="Calibri"/>
              <a:sym typeface="Calibri"/>
            </a:endParaRPr>
          </a:p>
          <a:p>
            <a:pPr indent="-298450" lvl="1" marL="914400" rtl="0" algn="just">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Codec list includes:</a:t>
            </a:r>
            <a:endParaRPr sz="1100">
              <a:solidFill>
                <a:schemeClr val="dk1"/>
              </a:solidFill>
              <a:latin typeface="Calibri"/>
              <a:ea typeface="Calibri"/>
              <a:cs typeface="Calibri"/>
              <a:sym typeface="Calibri"/>
            </a:endParaRPr>
          </a:p>
          <a:p>
            <a:pPr indent="-298450" lvl="2" marL="1371600" rtl="0" algn="just">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G711A</a:t>
            </a:r>
            <a:endParaRPr sz="1100">
              <a:solidFill>
                <a:schemeClr val="dk1"/>
              </a:solidFill>
              <a:latin typeface="Calibri"/>
              <a:ea typeface="Calibri"/>
              <a:cs typeface="Calibri"/>
              <a:sym typeface="Calibri"/>
            </a:endParaRPr>
          </a:p>
          <a:p>
            <a:pPr indent="-298450" lvl="2" marL="1371600" rtl="0" algn="just">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G711U</a:t>
            </a:r>
            <a:endParaRPr sz="1100">
              <a:solidFill>
                <a:schemeClr val="dk1"/>
              </a:solidFill>
              <a:latin typeface="Calibri"/>
              <a:ea typeface="Calibri"/>
              <a:cs typeface="Calibri"/>
              <a:sym typeface="Calibri"/>
            </a:endParaRPr>
          </a:p>
          <a:p>
            <a:pPr indent="-298450" lvl="2" marL="1371600" rtl="0" algn="just">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Opus</a:t>
            </a:r>
            <a:endParaRPr sz="11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b="1" i="1" lang="en-US" sz="1000">
                <a:solidFill>
                  <a:schemeClr val="accent3"/>
                </a:solidFill>
                <a:latin typeface="Calibri"/>
                <a:ea typeface="Calibri"/>
                <a:cs typeface="Calibri"/>
                <a:sym typeface="Calibri"/>
              </a:rPr>
              <a:t>*Note:</a:t>
            </a:r>
            <a:r>
              <a:rPr i="1" lang="en-US" sz="1000">
                <a:solidFill>
                  <a:schemeClr val="dk1"/>
                </a:solidFill>
                <a:latin typeface="Calibri"/>
                <a:ea typeface="Calibri"/>
                <a:cs typeface="Calibri"/>
                <a:sym typeface="Calibri"/>
              </a:rPr>
              <a:t> If the user has multiple mobile or desktop devices, a change will be applied to all of the devices that have the same type.</a:t>
            </a:r>
            <a:endParaRPr/>
          </a:p>
        </p:txBody>
      </p:sp>
      <p:sp>
        <p:nvSpPr>
          <p:cNvPr id="1747" name="Google Shape;1747;g2a722cad272_0_17"/>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&lt;Admin Tools&gt;</a:t>
            </a:r>
            <a:endParaRPr b="0" i="0" sz="4400" u="none" cap="none" strike="noStrike">
              <a:solidFill>
                <a:schemeClr val="dk1"/>
              </a:solidFill>
              <a:latin typeface="Arial"/>
              <a:ea typeface="Arial"/>
              <a:cs typeface="Arial"/>
              <a:sym typeface="Arial"/>
            </a:endParaRPr>
          </a:p>
        </p:txBody>
      </p:sp>
      <p:pic>
        <p:nvPicPr>
          <p:cNvPr id="1748" name="Google Shape;1748;g2a722cad272_0_17"/>
          <p:cNvPicPr preferRelativeResize="0"/>
          <p:nvPr/>
        </p:nvPicPr>
        <p:blipFill>
          <a:blip r:embed="rId4">
            <a:alphaModFix/>
          </a:blip>
          <a:stretch>
            <a:fillRect/>
          </a:stretch>
        </p:blipFill>
        <p:spPr>
          <a:xfrm>
            <a:off x="8657450" y="1587125"/>
            <a:ext cx="3190054" cy="3457201"/>
          </a:xfrm>
          <a:prstGeom prst="rect">
            <a:avLst/>
          </a:prstGeom>
          <a:noFill/>
          <a:ln>
            <a:noFill/>
          </a:ln>
        </p:spPr>
      </p:pic>
      <p:sp>
        <p:nvSpPr>
          <p:cNvPr id="1749" name="Google Shape;1749;g2a722cad272_0_17"/>
          <p:cNvSpPr txBox="1"/>
          <p:nvPr/>
        </p:nvSpPr>
        <p:spPr>
          <a:xfrm>
            <a:off x="238325" y="3387975"/>
            <a:ext cx="6147600" cy="1132800"/>
          </a:xfrm>
          <a:prstGeom prst="rect">
            <a:avLst/>
          </a:prstGeom>
          <a:noFill/>
          <a:ln>
            <a:noFill/>
          </a:ln>
        </p:spPr>
        <p:txBody>
          <a:bodyPr anchorCtr="0" anchor="t" bIns="91425" lIns="91425" spcFirstLastPara="1" rIns="91425" wrap="square" tIns="91425">
            <a:spAutoFit/>
          </a:bodyPr>
          <a:lstStyle/>
          <a:p>
            <a:pPr indent="-298450" lvl="0" marL="457200" marR="0" rtl="0" algn="just">
              <a:lnSpc>
                <a:spcPct val="115000"/>
              </a:lnSpc>
              <a:spcBef>
                <a:spcPts val="0"/>
              </a:spcBef>
              <a:spcAft>
                <a:spcPts val="0"/>
              </a:spcAft>
              <a:buClr>
                <a:srgbClr val="000000"/>
              </a:buClr>
              <a:buSzPts val="1100"/>
              <a:buFont typeface="Calibri"/>
              <a:buChar char="●"/>
            </a:pPr>
            <a:r>
              <a:rPr b="1" i="0" lang="en-US" sz="1100" u="none" cap="none" strike="noStrike">
                <a:solidFill>
                  <a:srgbClr val="000000"/>
                </a:solidFill>
                <a:latin typeface="Calibri"/>
                <a:ea typeface="Calibri"/>
                <a:cs typeface="Calibri"/>
                <a:sym typeface="Calibri"/>
              </a:rPr>
              <a:t>IP Phone - View SIP Credentials: </a:t>
            </a:r>
            <a:endParaRPr b="1" i="0" sz="1100" u="none" cap="none" strike="noStrike">
              <a:solidFill>
                <a:srgbClr val="000000"/>
              </a:solidFill>
              <a:latin typeface="Calibri"/>
              <a:ea typeface="Calibri"/>
              <a:cs typeface="Calibri"/>
              <a:sym typeface="Calibri"/>
            </a:endParaRPr>
          </a:p>
          <a:p>
            <a:pPr indent="-298450" lvl="1" marL="914400" marR="0" rtl="0" algn="just">
              <a:lnSpc>
                <a:spcPct val="115000"/>
              </a:lnSpc>
              <a:spcBef>
                <a:spcPts val="0"/>
              </a:spcBef>
              <a:spcAft>
                <a:spcPts val="0"/>
              </a:spcAft>
              <a:buClr>
                <a:srgbClr val="000000"/>
              </a:buClr>
              <a:buSzPts val="1100"/>
              <a:buFont typeface="Calibri"/>
              <a:buChar char="○"/>
            </a:pPr>
            <a:r>
              <a:rPr b="0" i="0" lang="en-US" sz="1100" u="none" cap="none" strike="noStrike">
                <a:solidFill>
                  <a:srgbClr val="000000"/>
                </a:solidFill>
                <a:latin typeface="Calibri"/>
                <a:ea typeface="Calibri"/>
                <a:cs typeface="Calibri"/>
                <a:sym typeface="Calibri"/>
              </a:rPr>
              <a:t>Owner/Admins can use this feature to view SIP Credentials and manually connect SIP with users’ IP Phones.</a:t>
            </a:r>
            <a:endParaRPr b="0" i="0" sz="1100" u="none" cap="none" strike="noStrike">
              <a:solidFill>
                <a:srgbClr val="000000"/>
              </a:solidFill>
              <a:latin typeface="Calibri"/>
              <a:ea typeface="Calibri"/>
              <a:cs typeface="Calibri"/>
              <a:sym typeface="Calibri"/>
            </a:endParaRPr>
          </a:p>
          <a:p>
            <a:pPr indent="-298450" lvl="1" marL="914400" marR="0" rtl="0" algn="just">
              <a:lnSpc>
                <a:spcPct val="115000"/>
              </a:lnSpc>
              <a:spcBef>
                <a:spcPts val="0"/>
              </a:spcBef>
              <a:spcAft>
                <a:spcPts val="0"/>
              </a:spcAft>
              <a:buClr>
                <a:srgbClr val="000000"/>
              </a:buClr>
              <a:buSzPts val="1100"/>
              <a:buFont typeface="Calibri"/>
              <a:buChar char="○"/>
            </a:pPr>
            <a:r>
              <a:rPr b="0" i="0" lang="en-US" sz="1100" u="none" cap="none" strike="noStrike">
                <a:solidFill>
                  <a:srgbClr val="000000"/>
                </a:solidFill>
                <a:latin typeface="Calibri"/>
                <a:ea typeface="Calibri"/>
                <a:cs typeface="Calibri"/>
                <a:sym typeface="Calibri"/>
              </a:rPr>
              <a:t>If users use these </a:t>
            </a:r>
            <a:r>
              <a:rPr b="1" i="0" lang="en-US" sz="1100" u="sng" cap="none" strike="noStrike">
                <a:solidFill>
                  <a:schemeClr val="hlink"/>
                </a:solidFill>
                <a:latin typeface="Calibri"/>
                <a:ea typeface="Calibri"/>
                <a:cs typeface="Calibri"/>
                <a:sym typeface="Calibri"/>
                <a:hlinkClick action="ppaction://hlinksldjump" r:id="rId5"/>
              </a:rPr>
              <a:t>brands</a:t>
            </a:r>
            <a:r>
              <a:rPr b="0" i="0" lang="en-US" sz="1100" u="none" cap="none" strike="noStrike">
                <a:solidFill>
                  <a:srgbClr val="000000"/>
                </a:solidFill>
                <a:latin typeface="Calibri"/>
                <a:ea typeface="Calibri"/>
                <a:cs typeface="Calibri"/>
                <a:sym typeface="Calibri"/>
              </a:rPr>
              <a:t>, Owner/Admins can also use the </a:t>
            </a:r>
            <a:r>
              <a:rPr b="1" i="0" lang="en-US" sz="1100" u="sng" cap="none" strike="noStrike">
                <a:solidFill>
                  <a:schemeClr val="hlink"/>
                </a:solidFill>
                <a:latin typeface="Calibri"/>
                <a:ea typeface="Calibri"/>
                <a:cs typeface="Calibri"/>
                <a:sym typeface="Calibri"/>
                <a:hlinkClick action="ppaction://hlinksldjump" r:id="rId6"/>
              </a:rPr>
              <a:t>auto-provisioning</a:t>
            </a:r>
            <a:r>
              <a:rPr b="0" i="0" lang="en-US" sz="1100" u="none" cap="none" strike="noStrike">
                <a:solidFill>
                  <a:srgbClr val="000000"/>
                </a:solidFill>
                <a:latin typeface="Calibri"/>
                <a:ea typeface="Calibri"/>
                <a:cs typeface="Calibri"/>
                <a:sym typeface="Calibri"/>
              </a:rPr>
              <a:t> functionality to connect SIP with users’ devices.</a:t>
            </a:r>
            <a:endParaRPr b="0" i="0" sz="1100" u="none" cap="none" strike="noStrike">
              <a:solidFill>
                <a:srgbClr val="000000"/>
              </a:solidFill>
              <a:latin typeface="Calibri"/>
              <a:ea typeface="Calibri"/>
              <a:cs typeface="Calibri"/>
              <a:sym typeface="Calibri"/>
            </a:endParaRPr>
          </a:p>
        </p:txBody>
      </p:sp>
      <p:sp>
        <p:nvSpPr>
          <p:cNvPr id="1750" name="Google Shape;1750;g2a722cad272_0_17"/>
          <p:cNvSpPr txBox="1"/>
          <p:nvPr/>
        </p:nvSpPr>
        <p:spPr>
          <a:xfrm>
            <a:off x="478850" y="4598200"/>
            <a:ext cx="817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D50000"/>
                </a:solidFill>
              </a:rPr>
              <a:t>Note: (OPUS minimum requirement)</a:t>
            </a:r>
            <a:endParaRPr>
              <a:solidFill>
                <a:srgbClr val="D50000"/>
              </a:solidFill>
            </a:endParaRPr>
          </a:p>
          <a:p>
            <a:pPr indent="0" lvl="0" marL="0" rtl="0" algn="l">
              <a:spcBef>
                <a:spcPts val="0"/>
              </a:spcBef>
              <a:spcAft>
                <a:spcPts val="0"/>
              </a:spcAft>
              <a:buNone/>
            </a:pPr>
            <a:r>
              <a:t/>
            </a:r>
            <a:endParaRPr>
              <a:solidFill>
                <a:schemeClr val="dk1"/>
              </a:solidFill>
            </a:endParaRPr>
          </a:p>
        </p:txBody>
      </p:sp>
      <p:pic>
        <p:nvPicPr>
          <p:cNvPr id="1751" name="Google Shape;1751;g2a722cad272_0_17"/>
          <p:cNvPicPr preferRelativeResize="0"/>
          <p:nvPr/>
        </p:nvPicPr>
        <p:blipFill>
          <a:blip r:embed="rId7">
            <a:alphaModFix/>
          </a:blip>
          <a:stretch>
            <a:fillRect/>
          </a:stretch>
        </p:blipFill>
        <p:spPr>
          <a:xfrm>
            <a:off x="548600" y="5101125"/>
            <a:ext cx="3539251" cy="1533474"/>
          </a:xfrm>
          <a:prstGeom prst="rect">
            <a:avLst/>
          </a:prstGeom>
          <a:noFill/>
          <a:ln>
            <a:noFill/>
          </a:ln>
        </p:spPr>
      </p:pic>
      <p:sp>
        <p:nvSpPr>
          <p:cNvPr id="1752" name="Google Shape;1752;g2a722cad272_0_17"/>
          <p:cNvSpPr/>
          <p:nvPr/>
        </p:nvSpPr>
        <p:spPr>
          <a:xfrm>
            <a:off x="440150" y="4572000"/>
            <a:ext cx="3819600" cy="2129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g2a722cad272_0_28"/>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758" name="Google Shape;1758;g2a722cad272_0_28"/>
          <p:cNvSpPr txBox="1"/>
          <p:nvPr/>
        </p:nvSpPr>
        <p:spPr>
          <a:xfrm>
            <a:off x="178625" y="1443242"/>
            <a:ext cx="6406800" cy="11097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700"/>
              <a:buFont typeface="Arial"/>
              <a:buNone/>
            </a:pPr>
            <a:r>
              <a:rPr b="1" lang="en-US" sz="1700">
                <a:solidFill>
                  <a:srgbClr val="0096B3"/>
                </a:solidFill>
                <a:latin typeface="Calibri"/>
                <a:ea typeface="Calibri"/>
                <a:cs typeface="Calibri"/>
                <a:sym typeface="Calibri"/>
              </a:rPr>
              <a:t>Application</a:t>
            </a:r>
            <a:r>
              <a:rPr b="1" i="0" lang="en-US" sz="1700" u="none" cap="none" strike="noStrike">
                <a:solidFill>
                  <a:srgbClr val="0096B3"/>
                </a:solidFill>
                <a:latin typeface="Calibri"/>
                <a:ea typeface="Calibri"/>
                <a:cs typeface="Calibri"/>
                <a:sym typeface="Calibri"/>
              </a:rPr>
              <a:t>:</a:t>
            </a:r>
            <a:endParaRPr b="0" i="0" sz="17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None/>
            </a:pPr>
            <a:r>
              <a:rPr lang="en-US" sz="1700">
                <a:latin typeface="Calibri"/>
                <a:ea typeface="Calibri"/>
                <a:cs typeface="Calibri"/>
                <a:sym typeface="Calibri"/>
              </a:rPr>
              <a:t>This feature allows Owner and PS Admins to set up multiple Extensions at 1 time.</a:t>
            </a:r>
            <a:endParaRPr b="1" i="0" sz="1700" u="none" cap="none" strike="noStrike">
              <a:solidFill>
                <a:srgbClr val="000000"/>
              </a:solidFill>
              <a:latin typeface="Calibri"/>
              <a:ea typeface="Calibri"/>
              <a:cs typeface="Calibri"/>
              <a:sym typeface="Calibri"/>
            </a:endParaRPr>
          </a:p>
        </p:txBody>
      </p:sp>
      <p:pic>
        <p:nvPicPr>
          <p:cNvPr id="1759" name="Google Shape;1759;g2a722cad272_0_28"/>
          <p:cNvPicPr preferRelativeResize="0"/>
          <p:nvPr/>
        </p:nvPicPr>
        <p:blipFill>
          <a:blip r:embed="rId4">
            <a:alphaModFix/>
          </a:blip>
          <a:stretch>
            <a:fillRect/>
          </a:stretch>
        </p:blipFill>
        <p:spPr>
          <a:xfrm>
            <a:off x="6478550" y="2705347"/>
            <a:ext cx="4997325" cy="1614900"/>
          </a:xfrm>
          <a:prstGeom prst="rect">
            <a:avLst/>
          </a:prstGeom>
          <a:noFill/>
          <a:ln cap="flat" cmpd="sng" w="9525">
            <a:solidFill>
              <a:schemeClr val="dk2"/>
            </a:solidFill>
            <a:prstDash val="solid"/>
            <a:round/>
            <a:headEnd len="sm" w="sm" type="none"/>
            <a:tailEnd len="sm" w="sm" type="none"/>
          </a:ln>
        </p:spPr>
      </p:pic>
      <p:pic>
        <p:nvPicPr>
          <p:cNvPr id="1760" name="Google Shape;1760;g2a722cad272_0_28"/>
          <p:cNvPicPr preferRelativeResize="0"/>
          <p:nvPr/>
        </p:nvPicPr>
        <p:blipFill>
          <a:blip r:embed="rId5">
            <a:alphaModFix/>
          </a:blip>
          <a:stretch>
            <a:fillRect/>
          </a:stretch>
        </p:blipFill>
        <p:spPr>
          <a:xfrm>
            <a:off x="2069025" y="4744623"/>
            <a:ext cx="4409524" cy="1770400"/>
          </a:xfrm>
          <a:prstGeom prst="rect">
            <a:avLst/>
          </a:prstGeom>
          <a:noFill/>
          <a:ln cap="flat" cmpd="sng" w="9525">
            <a:solidFill>
              <a:schemeClr val="dk2"/>
            </a:solidFill>
            <a:prstDash val="solid"/>
            <a:round/>
            <a:headEnd len="sm" w="sm" type="none"/>
            <a:tailEnd len="sm" w="sm" type="none"/>
          </a:ln>
        </p:spPr>
      </p:pic>
      <p:sp>
        <p:nvSpPr>
          <p:cNvPr id="1761" name="Google Shape;1761;g2a722cad272_0_28"/>
          <p:cNvSpPr/>
          <p:nvPr/>
        </p:nvSpPr>
        <p:spPr>
          <a:xfrm>
            <a:off x="10694850" y="3413900"/>
            <a:ext cx="423000" cy="4533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62" name="Google Shape;1762;g2a722cad272_0_28"/>
          <p:cNvCxnSpPr>
            <a:stCxn id="1761" idx="2"/>
            <a:endCxn id="1760" idx="3"/>
          </p:cNvCxnSpPr>
          <p:nvPr/>
        </p:nvCxnSpPr>
        <p:spPr>
          <a:xfrm rot="5400000">
            <a:off x="7811250" y="2534600"/>
            <a:ext cx="1762500" cy="4427700"/>
          </a:xfrm>
          <a:prstGeom prst="bentConnector2">
            <a:avLst/>
          </a:prstGeom>
          <a:noFill/>
          <a:ln cap="flat" cmpd="sng" w="9525">
            <a:solidFill>
              <a:srgbClr val="D50000"/>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g2a722cad272_0_329"/>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768" name="Google Shape;1768;g2a722cad272_0_329"/>
          <p:cNvSpPr txBox="1"/>
          <p:nvPr/>
        </p:nvSpPr>
        <p:spPr>
          <a:xfrm>
            <a:off x="118200" y="2304267"/>
            <a:ext cx="6406800" cy="20124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0096B3"/>
                </a:solidFill>
                <a:latin typeface="Calibri"/>
                <a:ea typeface="Calibri"/>
                <a:cs typeface="Calibri"/>
                <a:sym typeface="Calibri"/>
              </a:rPr>
              <a:t>Caller ID when Forwarding:</a:t>
            </a:r>
            <a:endParaRPr b="0" i="0" sz="17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Owner/Admins can determine which Caller ID will be displayed on the transferred/forwarded destination for the users.</a:t>
            </a:r>
            <a:endParaRPr b="0" i="0" sz="1700" u="none" cap="none" strike="noStrike">
              <a:solidFill>
                <a:srgbClr val="000000"/>
              </a:solidFill>
              <a:latin typeface="Calibri"/>
              <a:ea typeface="Calibri"/>
              <a:cs typeface="Calibri"/>
              <a:sym typeface="Calibri"/>
            </a:endParaRPr>
          </a:p>
          <a:p>
            <a:pPr indent="-412750" lvl="0" marL="6096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For external transfer Caller ID:</a:t>
            </a:r>
            <a:endParaRPr b="0" i="0" sz="1700" u="none" cap="none" strike="noStrike">
              <a:solidFill>
                <a:srgbClr val="000000"/>
              </a:solidFill>
              <a:latin typeface="Calibri"/>
              <a:ea typeface="Calibri"/>
              <a:cs typeface="Calibri"/>
              <a:sym typeface="Calibri"/>
            </a:endParaRPr>
          </a:p>
          <a:p>
            <a:pPr indent="-412750" lvl="1" marL="1219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Assigned Number</a:t>
            </a:r>
            <a:r>
              <a:rPr b="0" i="0" lang="en-US" sz="1700" u="none" cap="none" strike="noStrike">
                <a:solidFill>
                  <a:srgbClr val="000000"/>
                </a:solidFill>
                <a:latin typeface="Calibri"/>
                <a:ea typeface="Calibri"/>
                <a:cs typeface="Calibri"/>
                <a:sym typeface="Calibri"/>
              </a:rPr>
              <a:t>: extension assigned Caller ID.</a:t>
            </a:r>
            <a:endParaRPr b="0" i="0" sz="1700" u="none" cap="none" strike="noStrike">
              <a:solidFill>
                <a:srgbClr val="000000"/>
              </a:solidFill>
              <a:latin typeface="Calibri"/>
              <a:ea typeface="Calibri"/>
              <a:cs typeface="Calibri"/>
              <a:sym typeface="Calibri"/>
            </a:endParaRPr>
          </a:p>
          <a:p>
            <a:pPr indent="-412750" lvl="1" marL="1219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Caller Number</a:t>
            </a:r>
            <a:r>
              <a:rPr b="0" i="0" lang="en-US" sz="1700" u="none" cap="none" strike="noStrike">
                <a:solidFill>
                  <a:srgbClr val="000000"/>
                </a:solidFill>
                <a:latin typeface="Calibri"/>
                <a:ea typeface="Calibri"/>
                <a:cs typeface="Calibri"/>
                <a:sym typeface="Calibri"/>
              </a:rPr>
              <a:t>: original caller number.</a:t>
            </a:r>
            <a:endParaRPr b="1" i="0" sz="1700" u="none" cap="none" strike="noStrike">
              <a:solidFill>
                <a:srgbClr val="000000"/>
              </a:solidFill>
              <a:latin typeface="Calibri"/>
              <a:ea typeface="Calibri"/>
              <a:cs typeface="Calibri"/>
              <a:sym typeface="Calibri"/>
            </a:endParaRPr>
          </a:p>
        </p:txBody>
      </p:sp>
      <p:pic>
        <p:nvPicPr>
          <p:cNvPr id="1769" name="Google Shape;1769;g2a722cad272_0_329"/>
          <p:cNvPicPr preferRelativeResize="0"/>
          <p:nvPr/>
        </p:nvPicPr>
        <p:blipFill>
          <a:blip r:embed="rId4">
            <a:alphaModFix/>
          </a:blip>
          <a:stretch>
            <a:fillRect/>
          </a:stretch>
        </p:blipFill>
        <p:spPr>
          <a:xfrm>
            <a:off x="7139975" y="2862489"/>
            <a:ext cx="4521801" cy="11330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3" name="Shape 1773"/>
        <p:cNvGrpSpPr/>
        <p:nvPr/>
      </p:nvGrpSpPr>
      <p:grpSpPr>
        <a:xfrm>
          <a:off x="0" y="0"/>
          <a:ext cx="0" cy="0"/>
          <a:chOff x="0" y="0"/>
          <a:chExt cx="0" cy="0"/>
        </a:xfrm>
      </p:grpSpPr>
      <p:sp>
        <p:nvSpPr>
          <p:cNvPr id="1774" name="Google Shape;1774;g2a722cad272_0_335"/>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775" name="Google Shape;1775;g2a722cad272_0_335"/>
          <p:cNvSpPr txBox="1"/>
          <p:nvPr/>
        </p:nvSpPr>
        <p:spPr>
          <a:xfrm>
            <a:off x="309600" y="2042267"/>
            <a:ext cx="6215100" cy="23751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0096B3"/>
                </a:solidFill>
                <a:latin typeface="Calibri"/>
                <a:ea typeface="Calibri"/>
                <a:cs typeface="Calibri"/>
                <a:sym typeface="Calibri"/>
              </a:rPr>
              <a:t>Caller ID when Transferring:</a:t>
            </a:r>
            <a:endParaRPr b="0" i="0" sz="17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Owner/Admins can determine which Caller ID will be displayed on the transferred destination for the users.</a:t>
            </a:r>
            <a:endParaRPr b="0" i="0" sz="1700" u="none" cap="none" strike="noStrike">
              <a:solidFill>
                <a:srgbClr val="000000"/>
              </a:solidFill>
              <a:latin typeface="Calibri"/>
              <a:ea typeface="Calibri"/>
              <a:cs typeface="Calibri"/>
              <a:sym typeface="Calibri"/>
            </a:endParaRPr>
          </a:p>
          <a:p>
            <a:pPr indent="-412750" lvl="0" marL="6096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For external transfer Caller ID:</a:t>
            </a:r>
            <a:endParaRPr b="0" i="0" sz="1700" u="none" cap="none" strike="noStrike">
              <a:solidFill>
                <a:srgbClr val="000000"/>
              </a:solidFill>
              <a:latin typeface="Calibri"/>
              <a:ea typeface="Calibri"/>
              <a:cs typeface="Calibri"/>
              <a:sym typeface="Calibri"/>
            </a:endParaRPr>
          </a:p>
          <a:p>
            <a:pPr indent="-412750" lvl="1" marL="1219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Assigned Number: </a:t>
            </a:r>
            <a:r>
              <a:rPr b="0" i="0" lang="en-US" sz="1700" u="none" cap="none" strike="noStrike">
                <a:solidFill>
                  <a:srgbClr val="000000"/>
                </a:solidFill>
                <a:latin typeface="Calibri"/>
                <a:ea typeface="Calibri"/>
                <a:cs typeface="Calibri"/>
                <a:sym typeface="Calibri"/>
              </a:rPr>
              <a:t>extension assigned Caller ID.</a:t>
            </a:r>
            <a:endParaRPr b="0" i="0" sz="1700" u="none" cap="none" strike="noStrike">
              <a:solidFill>
                <a:srgbClr val="000000"/>
              </a:solidFill>
              <a:latin typeface="Calibri"/>
              <a:ea typeface="Calibri"/>
              <a:cs typeface="Calibri"/>
              <a:sym typeface="Calibri"/>
            </a:endParaRPr>
          </a:p>
          <a:p>
            <a:pPr indent="-412750" lvl="1" marL="1219200" marR="0" rtl="0" algn="just">
              <a:lnSpc>
                <a:spcPct val="115000"/>
              </a:lnSpc>
              <a:spcBef>
                <a:spcPts val="0"/>
              </a:spcBef>
              <a:spcAft>
                <a:spcPts val="0"/>
              </a:spcAft>
              <a:buClr>
                <a:srgbClr val="000000"/>
              </a:buClr>
              <a:buSzPts val="1700"/>
              <a:buFont typeface="Calibri"/>
              <a:buChar char="○"/>
            </a:pPr>
            <a:r>
              <a:rPr b="1" i="0" lang="en-US" sz="1700" u="none" cap="none" strike="noStrike">
                <a:solidFill>
                  <a:srgbClr val="000000"/>
                </a:solidFill>
                <a:latin typeface="Calibri"/>
                <a:ea typeface="Calibri"/>
                <a:cs typeface="Calibri"/>
                <a:sym typeface="Calibri"/>
              </a:rPr>
              <a:t>Caller Number: </a:t>
            </a:r>
            <a:r>
              <a:rPr b="0" i="0" lang="en-US" sz="1700" u="none" cap="none" strike="noStrike">
                <a:solidFill>
                  <a:srgbClr val="000000"/>
                </a:solidFill>
                <a:latin typeface="Calibri"/>
                <a:ea typeface="Calibri"/>
                <a:cs typeface="Calibri"/>
                <a:sym typeface="Calibri"/>
              </a:rPr>
              <a:t>original caller number.</a:t>
            </a:r>
            <a:endParaRPr b="0" i="0" sz="1700" u="none" cap="none" strike="noStrike">
              <a:solidFill>
                <a:srgbClr val="000000"/>
              </a:solidFill>
              <a:latin typeface="Calibri"/>
              <a:ea typeface="Calibri"/>
              <a:cs typeface="Calibri"/>
              <a:sym typeface="Calibri"/>
            </a:endParaRPr>
          </a:p>
          <a:p>
            <a:pPr indent="0" lvl="0" marL="1219200" marR="0" rtl="0" algn="just">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latin typeface="Calibri"/>
              <a:ea typeface="Calibri"/>
              <a:cs typeface="Calibri"/>
              <a:sym typeface="Calibri"/>
            </a:endParaRPr>
          </a:p>
        </p:txBody>
      </p:sp>
      <p:pic>
        <p:nvPicPr>
          <p:cNvPr id="1776" name="Google Shape;1776;g2a722cad272_0_335"/>
          <p:cNvPicPr preferRelativeResize="0"/>
          <p:nvPr/>
        </p:nvPicPr>
        <p:blipFill>
          <a:blip r:embed="rId4">
            <a:alphaModFix/>
          </a:blip>
          <a:stretch>
            <a:fillRect/>
          </a:stretch>
        </p:blipFill>
        <p:spPr>
          <a:xfrm>
            <a:off x="6615750" y="2886075"/>
            <a:ext cx="5273400" cy="13213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graphicFrame>
        <p:nvGraphicFramePr>
          <p:cNvPr id="1175" name="Google Shape;1175;p5"/>
          <p:cNvGraphicFramePr/>
          <p:nvPr/>
        </p:nvGraphicFramePr>
        <p:xfrm>
          <a:off x="1264550" y="1463125"/>
          <a:ext cx="3000000" cy="3000000"/>
        </p:xfrm>
        <a:graphic>
          <a:graphicData uri="http://schemas.openxmlformats.org/drawingml/2006/table">
            <a:tbl>
              <a:tblPr>
                <a:noFill/>
                <a:tableStyleId>{5F28E20C-A601-4585-8F12-AFF5F2E3E0FA}</a:tableStyleId>
              </a:tblPr>
              <a:tblGrid>
                <a:gridCol w="902475"/>
                <a:gridCol w="2630450"/>
                <a:gridCol w="2282325"/>
                <a:gridCol w="1183850"/>
                <a:gridCol w="1112475"/>
                <a:gridCol w="2061050"/>
              </a:tblGrid>
              <a:tr h="670525">
                <a:tc gridSpan="5">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latin typeface="Calibri"/>
                          <a:ea typeface="Calibri"/>
                          <a:cs typeface="Calibri"/>
                          <a:sym typeface="Calibri"/>
                        </a:rPr>
                        <a:t>CPAAS</a:t>
                      </a:r>
                      <a:endParaRPr b="1" sz="1600" u="none" cap="none" strike="noStrike">
                        <a:solidFill>
                          <a:schemeClr val="lt1"/>
                        </a:solidFill>
                        <a:latin typeface="Calibri"/>
                        <a:ea typeface="Calibri"/>
                        <a:cs typeface="Calibri"/>
                        <a:sym typeface="Calibri"/>
                      </a:endParaRPr>
                    </a:p>
                  </a:txBody>
                  <a:tcPr marT="91425" marB="91425" marR="91425" marL="91425" anchor="ctr">
                    <a:solidFill>
                      <a:schemeClr val="accent5"/>
                    </a:solidFill>
                  </a:tcPr>
                </a:tc>
                <a:tc hMerge="1"/>
                <a:tc hMerge="1"/>
                <a:tc hMerge="1"/>
                <a:tc hMerge="1"/>
                <a:tc rowSpan="2">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latin typeface="Calibri"/>
                          <a:ea typeface="Calibri"/>
                          <a:cs typeface="Calibri"/>
                          <a:sym typeface="Calibri"/>
                        </a:rPr>
                        <a:t>FRESHDESK/ZENDESK</a:t>
                      </a:r>
                      <a:endParaRPr b="1" sz="1600" u="none" cap="none" strike="noStrike">
                        <a:solidFill>
                          <a:schemeClr val="lt1"/>
                        </a:solidFill>
                        <a:latin typeface="Calibri"/>
                        <a:ea typeface="Calibri"/>
                        <a:cs typeface="Calibri"/>
                        <a:sym typeface="Calibri"/>
                      </a:endParaRPr>
                    </a:p>
                  </a:txBody>
                  <a:tcPr marT="91425" marB="91425" marR="91425" marL="91425" anchor="ctr">
                    <a:solidFill>
                      <a:schemeClr val="accent5"/>
                    </a:solidFill>
                  </a:tcPr>
                </a:tc>
              </a:tr>
              <a:tr h="67052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Type</a:t>
                      </a:r>
                      <a:endParaRPr b="1" sz="1400" u="none" cap="none" strike="noStrike">
                        <a:solidFill>
                          <a:schemeClr val="dk1"/>
                        </a:solidFill>
                        <a:latin typeface="Calibri"/>
                        <a:ea typeface="Calibri"/>
                        <a:cs typeface="Calibri"/>
                        <a:sym typeface="Calibri"/>
                      </a:endParaRPr>
                    </a:p>
                  </a:txBody>
                  <a:tcPr marT="91425" marB="91425" marR="91425" marL="91425" anchor="ctr">
                    <a:solidFill>
                      <a:srgbClr val="90DCF5"/>
                    </a:solidFill>
                  </a:tcPr>
                </a:tc>
                <a:tc gridSpan="2">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License</a:t>
                      </a:r>
                      <a:endParaRPr b="1" sz="1400" u="none" cap="none" strike="noStrike">
                        <a:solidFill>
                          <a:schemeClr val="dk1"/>
                        </a:solidFill>
                        <a:latin typeface="Calibri"/>
                        <a:ea typeface="Calibri"/>
                        <a:cs typeface="Calibri"/>
                        <a:sym typeface="Calibri"/>
                      </a:endParaRPr>
                    </a:p>
                  </a:txBody>
                  <a:tcPr marT="91425" marB="91425" marR="91425" marL="91425" anchor="ctr">
                    <a:solidFill>
                      <a:srgbClr val="90DCF5"/>
                    </a:solidFill>
                  </a:tcPr>
                </a:tc>
                <a:tc hMerge="1"/>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Mandatory</a:t>
                      </a:r>
                      <a:endParaRPr b="1" sz="1400" u="none" cap="none" strike="noStrike">
                        <a:solidFill>
                          <a:schemeClr val="dk1"/>
                        </a:solidFill>
                        <a:latin typeface="Calibri"/>
                        <a:ea typeface="Calibri"/>
                        <a:cs typeface="Calibri"/>
                        <a:sym typeface="Calibri"/>
                      </a:endParaRPr>
                    </a:p>
                  </a:txBody>
                  <a:tcPr marT="91425" marB="91425" marR="91425" marL="91425" anchor="ctr">
                    <a:solidFill>
                      <a:srgbClr val="90DCF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Calibri"/>
                          <a:ea typeface="Calibri"/>
                          <a:cs typeface="Calibri"/>
                          <a:sym typeface="Calibri"/>
                        </a:rPr>
                        <a:t>Optional</a:t>
                      </a:r>
                      <a:endParaRPr b="1" sz="1400" u="none" cap="none" strike="noStrike">
                        <a:solidFill>
                          <a:schemeClr val="dk1"/>
                        </a:solidFill>
                        <a:latin typeface="Calibri"/>
                        <a:ea typeface="Calibri"/>
                        <a:cs typeface="Calibri"/>
                        <a:sym typeface="Calibri"/>
                      </a:endParaRPr>
                    </a:p>
                  </a:txBody>
                  <a:tcPr marT="91425" marB="91425" marR="91425" marL="91425" anchor="ctr">
                    <a:solidFill>
                      <a:srgbClr val="90DCF5"/>
                    </a:solidFill>
                  </a:tcPr>
                </a:tc>
                <a:tc vMerge="1"/>
              </a:tr>
              <a:tr h="426700">
                <a:tc rowSpan="3">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Base</a:t>
                      </a:r>
                      <a:endParaRPr b="1" sz="1400" u="none" cap="none" strike="noStrike">
                        <a:latin typeface="Calibri"/>
                        <a:ea typeface="Calibri"/>
                        <a:cs typeface="Calibri"/>
                        <a:sym typeface="Calibri"/>
                      </a:endParaRPr>
                    </a:p>
                  </a:txBody>
                  <a:tcPr marT="91425" marB="91425" marR="91425" marL="91425" anchor="ctr"/>
                </a:tc>
                <a:tc gridSpan="2">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Phone System</a:t>
                      </a:r>
                      <a:endParaRPr sz="1400" u="none" cap="none" strike="noStrike">
                        <a:latin typeface="Calibri"/>
                        <a:ea typeface="Calibri"/>
                        <a:cs typeface="Calibri"/>
                        <a:sym typeface="Calibri"/>
                      </a:endParaRPr>
                    </a:p>
                  </a:txBody>
                  <a:tcPr marT="91425" marB="91425" marR="91425" marL="91425" anchor="ctr">
                    <a:lnB cap="flat" cmpd="sng" w="9525">
                      <a:solidFill>
                        <a:srgbClr val="B0B0B0"/>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t>
                      </a:r>
                      <a:endParaRPr sz="1400" u="none" cap="none" strike="noStrike">
                        <a:latin typeface="Calibri"/>
                        <a:ea typeface="Calibri"/>
                        <a:cs typeface="Calibri"/>
                        <a:sym typeface="Calibri"/>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tc>
                <a:tc rowSpan="8">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Your Freshdesk account must have administrator privileges so you can access Freshwork Developer Console</a:t>
                      </a:r>
                      <a:endParaRPr sz="1600" u="none" cap="none" strike="noStrike">
                        <a:latin typeface="Calibri"/>
                        <a:ea typeface="Calibri"/>
                        <a:cs typeface="Calibri"/>
                        <a:sym typeface="Calibri"/>
                      </a:endParaRPr>
                    </a:p>
                  </a:txBody>
                  <a:tcPr marT="91425" marB="91425" marR="91425" marL="91425" anchor="ctr"/>
                </a:tc>
              </a:tr>
              <a:tr h="426700">
                <a:tc v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Auto Attendant</a:t>
                      </a:r>
                      <a:endParaRPr sz="1400" u="none" cap="none" strike="noStrike">
                        <a:latin typeface="Calibri"/>
                        <a:ea typeface="Calibri"/>
                        <a:cs typeface="Calibri"/>
                        <a:sym typeface="Calibri"/>
                      </a:endParaRPr>
                    </a:p>
                  </a:txBody>
                  <a:tcPr marT="91425" marB="91425" marR="91425" marL="91425" anchor="ct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t>
                      </a:r>
                      <a:endParaRPr sz="1400" u="none" cap="none" strike="noStrike">
                        <a:latin typeface="Calibri"/>
                        <a:ea typeface="Calibri"/>
                        <a:cs typeface="Calibri"/>
                        <a:sym typeface="Calibri"/>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tc>
                <a:tc vMerge="1"/>
              </a:tr>
              <a:tr h="426700">
                <a:tc v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Number</a:t>
                      </a:r>
                      <a:endParaRPr sz="1400" u="none" cap="none" strike="noStrike">
                        <a:latin typeface="Calibri"/>
                        <a:ea typeface="Calibri"/>
                        <a:cs typeface="Calibri"/>
                        <a:sym typeface="Calibri"/>
                      </a:endParaRPr>
                    </a:p>
                  </a:txBody>
                  <a:tcPr marT="91425" marB="91425" marR="91425" marL="91425" anchor="ct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t>
                      </a:r>
                      <a:endParaRPr sz="1400" u="none" cap="none" strike="noStrike">
                        <a:latin typeface="Calibri"/>
                        <a:ea typeface="Calibri"/>
                        <a:cs typeface="Calibri"/>
                        <a:sym typeface="Calibri"/>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tc>
                <a:tc vMerge="1"/>
              </a:tr>
              <a:tr h="426700">
                <a:tc rowSpan="5">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Add-on</a:t>
                      </a:r>
                      <a:endParaRPr b="1" sz="1400" u="none" cap="none" strike="noStrike">
                        <a:latin typeface="Calibri"/>
                        <a:ea typeface="Calibri"/>
                        <a:cs typeface="Calibri"/>
                        <a:sym typeface="Calibri"/>
                      </a:endParaRPr>
                    </a:p>
                  </a:txBody>
                  <a:tcPr marT="91425" marB="91425" marR="91425" marL="91425" anchor="ctr">
                    <a:lnR cap="flat" cmpd="sng" w="9525">
                      <a:solidFill>
                        <a:srgbClr val="B0B0B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CTI </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Developer License</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t>
                      </a:r>
                      <a:endParaRPr sz="1400" u="none" cap="none" strike="noStrike">
                        <a:solidFill>
                          <a:schemeClr val="dk1"/>
                        </a:solidFill>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sz="1400" u="none" cap="none" strike="noStrike">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vMerge="1"/>
              </a:tr>
              <a:tr h="426700">
                <a:tc vMerge="1"/>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IP Phone</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Developer Concurrent Call License</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sz="1400" u="none" cap="none" strike="noStrike">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lnT cap="flat" cmpd="sng" w="9525">
                      <a:solidFill>
                        <a:srgbClr val="9E9E9E"/>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a:t>
                      </a:r>
                      <a:endParaRPr sz="1400" u="none" cap="none" strike="noStrike">
                        <a:latin typeface="Calibri"/>
                        <a:ea typeface="Calibri"/>
                        <a:cs typeface="Calibri"/>
                        <a:sym typeface="Calibri"/>
                      </a:endParaRPr>
                    </a:p>
                  </a:txBody>
                  <a:tcPr marT="91425" marB="91425" marR="91425" marL="91425" anchor="ctr"/>
                </a:tc>
                <a:tc vMerge="1"/>
              </a:tr>
              <a:tr h="426700">
                <a:tc vMerge="1"/>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Contact Centre Supervisor/Agent</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Team Chat License</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t>
                      </a:r>
                      <a:endParaRPr sz="1400" u="none" cap="none" strike="noStrike">
                        <a:latin typeface="Calibri"/>
                        <a:ea typeface="Calibri"/>
                        <a:cs typeface="Calibri"/>
                        <a:sym typeface="Calibri"/>
                      </a:endParaRPr>
                    </a:p>
                  </a:txBody>
                  <a:tcPr marT="91425" marB="91425" marR="91425" marL="91425" anchor="ctr"/>
                </a:tc>
                <a:tc vMerge="1"/>
              </a:tr>
              <a:tr h="426700">
                <a:tc vMerge="1"/>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Web Phone</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Call Recording</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t>
                      </a:r>
                      <a:endParaRPr sz="1400" u="none" cap="none" strike="noStrike">
                        <a:solidFill>
                          <a:schemeClr val="dk1"/>
                        </a:solidFill>
                        <a:latin typeface="Calibri"/>
                        <a:ea typeface="Calibri"/>
                        <a:cs typeface="Calibri"/>
                        <a:sym typeface="Calibri"/>
                      </a:endParaRPr>
                    </a:p>
                  </a:txBody>
                  <a:tcPr marT="91425" marB="91425" marR="91425" marL="91425" anchor="ctr"/>
                </a:tc>
                <a:tc vMerge="1"/>
              </a:tr>
              <a:tr h="426700">
                <a:tc vMerge="1"/>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Desktop</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Concurrent Call License</a:t>
                      </a:r>
                      <a:endParaRPr sz="1400" u="none" cap="none" strike="noStrike">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a:t>
                      </a:r>
                      <a:endParaRPr sz="1400" u="none" cap="none" strike="noStrike">
                        <a:solidFill>
                          <a:schemeClr val="dk1"/>
                        </a:solidFill>
                        <a:latin typeface="Calibri"/>
                        <a:ea typeface="Calibri"/>
                        <a:cs typeface="Calibri"/>
                        <a:sym typeface="Calibri"/>
                      </a:endParaRPr>
                    </a:p>
                  </a:txBody>
                  <a:tcPr marT="91425" marB="91425" marR="91425" marL="91425" anchor="ctr"/>
                </a:tc>
                <a:tc vMerge="1"/>
              </a:tr>
            </a:tbl>
          </a:graphicData>
        </a:graphic>
      </p:graphicFrame>
      <p:sp>
        <p:nvSpPr>
          <p:cNvPr id="1176" name="Google Shape;1176;p5"/>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CTI</a:t>
            </a:r>
            <a:r>
              <a:rPr lang="en-US"/>
              <a:t> &lt;Prerequisites&gt;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1" name="Shape 1781"/>
        <p:cNvGrpSpPr/>
        <p:nvPr/>
      </p:nvGrpSpPr>
      <p:grpSpPr>
        <a:xfrm>
          <a:off x="0" y="0"/>
          <a:ext cx="0" cy="0"/>
          <a:chOff x="0" y="0"/>
          <a:chExt cx="0" cy="0"/>
        </a:xfrm>
      </p:grpSpPr>
      <p:sp>
        <p:nvSpPr>
          <p:cNvPr id="1782" name="Google Shape;1782;p56"/>
          <p:cNvSpPr txBox="1"/>
          <p:nvPr>
            <p:ph type="title"/>
          </p:nvPr>
        </p:nvSpPr>
        <p:spPr>
          <a:xfrm>
            <a:off x="243575" y="1952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System Configuration</a:t>
            </a:r>
            <a:r>
              <a:rPr lang="en-US"/>
              <a:t> &lt;Admin Tools&gt;</a:t>
            </a:r>
            <a:endParaRPr/>
          </a:p>
        </p:txBody>
      </p:sp>
      <p:pic>
        <p:nvPicPr>
          <p:cNvPr id="1783" name="Google Shape;1783;p56"/>
          <p:cNvPicPr preferRelativeResize="0"/>
          <p:nvPr/>
        </p:nvPicPr>
        <p:blipFill rotWithShape="1">
          <a:blip r:embed="rId4">
            <a:alphaModFix/>
          </a:blip>
          <a:srcRect b="0" l="0" r="0" t="0"/>
          <a:stretch/>
        </p:blipFill>
        <p:spPr>
          <a:xfrm>
            <a:off x="6506250" y="2738675"/>
            <a:ext cx="5156049" cy="1106950"/>
          </a:xfrm>
          <a:prstGeom prst="rect">
            <a:avLst/>
          </a:prstGeom>
          <a:noFill/>
          <a:ln cap="flat" cmpd="sng" w="9525">
            <a:solidFill>
              <a:schemeClr val="dk2"/>
            </a:solidFill>
            <a:prstDash val="solid"/>
            <a:round/>
            <a:headEnd len="sm" w="sm" type="none"/>
            <a:tailEnd len="sm" w="sm" type="none"/>
          </a:ln>
        </p:spPr>
      </p:pic>
      <p:sp>
        <p:nvSpPr>
          <p:cNvPr id="1784" name="Google Shape;1784;p56"/>
          <p:cNvSpPr txBox="1"/>
          <p:nvPr/>
        </p:nvSpPr>
        <p:spPr>
          <a:xfrm>
            <a:off x="65950" y="2123538"/>
            <a:ext cx="6092100" cy="1563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96B3"/>
                </a:solidFill>
                <a:latin typeface="Calibri"/>
                <a:ea typeface="Calibri"/>
                <a:cs typeface="Calibri"/>
                <a:sym typeface="Calibri"/>
              </a:rPr>
              <a:t>Private Caller ID:</a:t>
            </a:r>
            <a:endParaRPr b="0" i="0" sz="16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Allow users to choose Private as their Caller ID when making Outbound Calls</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57"/>
          <p:cNvSpPr txBox="1"/>
          <p:nvPr/>
        </p:nvSpPr>
        <p:spPr>
          <a:xfrm>
            <a:off x="310098" y="161150"/>
            <a:ext cx="11667000" cy="8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System Configuration </a:t>
            </a:r>
            <a:r>
              <a:rPr b="0" i="0" lang="en-US" sz="2800" u="none" cap="none" strike="noStrike">
                <a:solidFill>
                  <a:srgbClr val="000000"/>
                </a:solidFill>
                <a:latin typeface="Arial"/>
                <a:ea typeface="Arial"/>
                <a:cs typeface="Arial"/>
                <a:sym typeface="Arial"/>
              </a:rPr>
              <a:t>&lt;Admin Tools&gt;</a:t>
            </a:r>
            <a:endParaRPr b="0" i="0" sz="2800" u="none" cap="none" strike="noStrike">
              <a:solidFill>
                <a:srgbClr val="000000"/>
              </a:solidFill>
              <a:latin typeface="Arial"/>
              <a:ea typeface="Arial"/>
              <a:cs typeface="Arial"/>
              <a:sym typeface="Arial"/>
            </a:endParaRPr>
          </a:p>
        </p:txBody>
      </p:sp>
      <p:sp>
        <p:nvSpPr>
          <p:cNvPr id="1791" name="Google Shape;1791;p57"/>
          <p:cNvSpPr txBox="1"/>
          <p:nvPr/>
        </p:nvSpPr>
        <p:spPr>
          <a:xfrm>
            <a:off x="147600" y="2078925"/>
            <a:ext cx="8341800" cy="1563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96B3"/>
                </a:solidFill>
                <a:latin typeface="Calibri"/>
                <a:ea typeface="Calibri"/>
                <a:cs typeface="Calibri"/>
                <a:sym typeface="Calibri"/>
              </a:rPr>
              <a:t>Auto Attendant Numbers:</a:t>
            </a:r>
            <a:endParaRPr b="0" i="0" sz="16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Allow users to choose the assigned auto-attendant numbers as their caller ID when making outbound calls.</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1792" name="Google Shape;1792;p57"/>
          <p:cNvPicPr preferRelativeResize="0"/>
          <p:nvPr/>
        </p:nvPicPr>
        <p:blipFill>
          <a:blip r:embed="rId4">
            <a:alphaModFix/>
          </a:blip>
          <a:stretch>
            <a:fillRect/>
          </a:stretch>
        </p:blipFill>
        <p:spPr>
          <a:xfrm>
            <a:off x="4160625" y="3496350"/>
            <a:ext cx="7501149" cy="269547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58"/>
          <p:cNvSpPr txBox="1"/>
          <p:nvPr/>
        </p:nvSpPr>
        <p:spPr>
          <a:xfrm>
            <a:off x="508750" y="2144838"/>
            <a:ext cx="6092100" cy="3956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chemeClr val="accent6"/>
                </a:solidFill>
                <a:latin typeface="Calibri"/>
                <a:ea typeface="Calibri"/>
                <a:cs typeface="Calibri"/>
                <a:sym typeface="Calibri"/>
              </a:rPr>
              <a:t>Call Rules</a:t>
            </a:r>
            <a:endParaRPr b="0" i="0" sz="1600" u="none" cap="none" strike="noStrike">
              <a:solidFill>
                <a:schemeClr val="accent6"/>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Owner/Admins can assign created Inbound Call Rule &amp; Outbound Call Rule to users.</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1600"/>
              </a:spcBef>
              <a:spcAft>
                <a:spcPts val="0"/>
              </a:spcAft>
              <a:buClr>
                <a:srgbClr val="404040"/>
              </a:buClr>
              <a:buSzPts val="1600"/>
              <a:buFont typeface="Calibri"/>
              <a:buChar char="●"/>
            </a:pPr>
            <a:r>
              <a:rPr b="1" i="0" lang="en-US" sz="1600" u="none" cap="none" strike="noStrike">
                <a:solidFill>
                  <a:srgbClr val="404040"/>
                </a:solidFill>
                <a:latin typeface="Calibri"/>
                <a:ea typeface="Calibri"/>
                <a:cs typeface="Calibri"/>
                <a:sym typeface="Calibri"/>
              </a:rPr>
              <a:t>Inbound Call Rule</a:t>
            </a:r>
            <a:endParaRPr b="1" i="0" sz="1600" u="none" cap="none" strike="noStrike">
              <a:solidFill>
                <a:srgbClr val="404040"/>
              </a:solidFill>
              <a:latin typeface="Calibri"/>
              <a:ea typeface="Calibri"/>
              <a:cs typeface="Calibri"/>
              <a:sym typeface="Calibri"/>
            </a:endParaRPr>
          </a:p>
          <a:p>
            <a:pPr indent="-330200" lvl="1" marL="914400" marR="0" rtl="0" algn="l">
              <a:lnSpc>
                <a:spcPct val="115000"/>
              </a:lnSpc>
              <a:spcBef>
                <a:spcPts val="0"/>
              </a:spcBef>
              <a:spcAft>
                <a:spcPts val="0"/>
              </a:spcAft>
              <a:buClr>
                <a:srgbClr val="404040"/>
              </a:buClr>
              <a:buSzPts val="1600"/>
              <a:buFont typeface="Calibri"/>
              <a:buChar char="○"/>
            </a:pPr>
            <a:r>
              <a:rPr b="0" i="0" lang="en-US" sz="1600" u="none" cap="none" strike="noStrike">
                <a:solidFill>
                  <a:srgbClr val="404040"/>
                </a:solidFill>
                <a:latin typeface="Calibri"/>
                <a:ea typeface="Calibri"/>
                <a:cs typeface="Calibri"/>
                <a:sym typeface="Calibri"/>
              </a:rPr>
              <a:t>Users have the option to choose “None” as their inbound call rule</a:t>
            </a:r>
            <a:endParaRPr b="0" i="0" sz="1600" u="none" cap="none" strike="noStrike">
              <a:solidFill>
                <a:srgbClr val="404040"/>
              </a:solidFill>
              <a:latin typeface="Calibri"/>
              <a:ea typeface="Calibri"/>
              <a:cs typeface="Calibri"/>
              <a:sym typeface="Calibri"/>
            </a:endParaRPr>
          </a:p>
          <a:p>
            <a:pPr indent="-330200" lvl="0" marL="457200" marR="0" rtl="0" algn="l">
              <a:lnSpc>
                <a:spcPct val="115000"/>
              </a:lnSpc>
              <a:spcBef>
                <a:spcPts val="0"/>
              </a:spcBef>
              <a:spcAft>
                <a:spcPts val="0"/>
              </a:spcAft>
              <a:buClr>
                <a:srgbClr val="404040"/>
              </a:buClr>
              <a:buSzPts val="1600"/>
              <a:buFont typeface="Calibri"/>
              <a:buChar char="●"/>
            </a:pPr>
            <a:r>
              <a:rPr b="1" i="0" lang="en-US" sz="1600" u="none" cap="none" strike="noStrike">
                <a:solidFill>
                  <a:srgbClr val="404040"/>
                </a:solidFill>
                <a:latin typeface="Calibri"/>
                <a:ea typeface="Calibri"/>
                <a:cs typeface="Calibri"/>
                <a:sym typeface="Calibri"/>
              </a:rPr>
              <a:t>Outbound Call Rule</a:t>
            </a:r>
            <a:endParaRPr b="1" i="0" sz="1600" u="none" cap="none" strike="noStrike">
              <a:solidFill>
                <a:srgbClr val="404040"/>
              </a:solidFill>
              <a:latin typeface="Calibri"/>
              <a:ea typeface="Calibri"/>
              <a:cs typeface="Calibri"/>
              <a:sym typeface="Calibri"/>
            </a:endParaRPr>
          </a:p>
          <a:p>
            <a:pPr indent="-330200" lvl="0" marL="457200" marR="0" rtl="0" algn="l">
              <a:lnSpc>
                <a:spcPct val="115000"/>
              </a:lnSpc>
              <a:spcBef>
                <a:spcPts val="0"/>
              </a:spcBef>
              <a:spcAft>
                <a:spcPts val="0"/>
              </a:spcAft>
              <a:buClr>
                <a:srgbClr val="404040"/>
              </a:buClr>
              <a:buSzPts val="1600"/>
              <a:buFont typeface="Calibri"/>
              <a:buChar char="●"/>
            </a:pPr>
            <a:r>
              <a:rPr b="1" i="0" lang="en-US" sz="1600" u="none" cap="none" strike="noStrike">
                <a:solidFill>
                  <a:srgbClr val="404040"/>
                </a:solidFill>
                <a:latin typeface="Calibri"/>
                <a:ea typeface="Calibri"/>
                <a:cs typeface="Calibri"/>
                <a:sym typeface="Calibri"/>
              </a:rPr>
              <a:t>Passcode</a:t>
            </a:r>
            <a:endParaRPr b="1" i="0" sz="1600" u="none" cap="none" strike="noStrike">
              <a:solidFill>
                <a:srgbClr val="404040"/>
              </a:solidFill>
              <a:latin typeface="Calibri"/>
              <a:ea typeface="Calibri"/>
              <a:cs typeface="Calibri"/>
              <a:sym typeface="Calibri"/>
            </a:endParaRPr>
          </a:p>
          <a:p>
            <a:pPr indent="-330200" lvl="1" marL="914400" marR="0" rtl="0" algn="l">
              <a:lnSpc>
                <a:spcPct val="115000"/>
              </a:lnSpc>
              <a:spcBef>
                <a:spcPts val="0"/>
              </a:spcBef>
              <a:spcAft>
                <a:spcPts val="0"/>
              </a:spcAft>
              <a:buClr>
                <a:srgbClr val="404040"/>
              </a:buClr>
              <a:buSzPts val="1600"/>
              <a:buFont typeface="Calibri"/>
              <a:buChar char="○"/>
            </a:pPr>
            <a:r>
              <a:rPr b="0" i="0" lang="en-US" sz="1600" u="none" cap="none" strike="noStrike">
                <a:solidFill>
                  <a:srgbClr val="404040"/>
                </a:solidFill>
                <a:latin typeface="Calibri"/>
                <a:ea typeface="Calibri"/>
                <a:cs typeface="Calibri"/>
                <a:sym typeface="Calibri"/>
              </a:rPr>
              <a:t>A chain of digits that users have to press when the call to a specific destination.</a:t>
            </a:r>
            <a:endParaRPr b="0" i="0" sz="2200" u="none" cap="none" strike="noStrike">
              <a:solidFill>
                <a:schemeClr val="dk1"/>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799" name="Google Shape;1799;p58"/>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&lt;Admin Tools&gt; </a:t>
            </a:r>
            <a:r>
              <a:rPr b="0" i="1" lang="en-US" sz="1200" u="none" cap="none" strike="noStrike">
                <a:solidFill>
                  <a:schemeClr val="dk1"/>
                </a:solidFill>
                <a:latin typeface="Arial"/>
                <a:ea typeface="Arial"/>
                <a:cs typeface="Arial"/>
                <a:sym typeface="Arial"/>
              </a:rPr>
              <a:t>(Compulsory)</a:t>
            </a:r>
            <a:endParaRPr b="0" i="0" sz="2800" u="none" cap="none" strike="noStrike">
              <a:solidFill>
                <a:schemeClr val="dk1"/>
              </a:solidFill>
              <a:latin typeface="Arial"/>
              <a:ea typeface="Arial"/>
              <a:cs typeface="Arial"/>
              <a:sym typeface="Arial"/>
            </a:endParaRPr>
          </a:p>
        </p:txBody>
      </p:sp>
      <p:pic>
        <p:nvPicPr>
          <p:cNvPr id="1800" name="Google Shape;1800;p58"/>
          <p:cNvPicPr preferRelativeResize="0"/>
          <p:nvPr/>
        </p:nvPicPr>
        <p:blipFill>
          <a:blip r:embed="rId4">
            <a:alphaModFix/>
          </a:blip>
          <a:stretch>
            <a:fillRect/>
          </a:stretch>
        </p:blipFill>
        <p:spPr>
          <a:xfrm>
            <a:off x="7057483" y="2006963"/>
            <a:ext cx="4831668" cy="314502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g2a73936471e_0_0"/>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806" name="Google Shape;1806;g2a73936471e_0_0"/>
          <p:cNvSpPr txBox="1"/>
          <p:nvPr/>
        </p:nvSpPr>
        <p:spPr>
          <a:xfrm>
            <a:off x="0" y="1152476"/>
            <a:ext cx="6873300" cy="34980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500"/>
              <a:buFont typeface="Arial"/>
              <a:buNone/>
            </a:pPr>
            <a:r>
              <a:rPr b="1" i="0" lang="en-US" sz="1500" u="none" cap="none" strike="noStrike">
                <a:solidFill>
                  <a:srgbClr val="0096B3"/>
                </a:solidFill>
                <a:latin typeface="Calibri"/>
                <a:ea typeface="Calibri"/>
                <a:cs typeface="Calibri"/>
                <a:sym typeface="Calibri"/>
              </a:rPr>
              <a:t>Features:</a:t>
            </a:r>
            <a:endParaRPr b="1" i="0" sz="15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1" sz="12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Call Waiting:</a:t>
            </a:r>
            <a:endParaRPr b="1" i="0" sz="1200" u="none" cap="none" strike="noStrike">
              <a:solidFill>
                <a:srgbClr val="000000"/>
              </a:solidFill>
              <a:latin typeface="Calibri"/>
              <a:ea typeface="Calibri"/>
              <a:cs typeface="Calibri"/>
              <a:sym typeface="Calibri"/>
            </a:endParaRPr>
          </a:p>
          <a:p>
            <a:pPr indent="-304800" lvl="0" marL="609600" marR="0" rtl="0" algn="just">
              <a:lnSpc>
                <a:spcPct val="115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This feature helps users to be notified that another caller is trying to get through their line while they are currently engaged on a call. </a:t>
            </a:r>
            <a:endParaRPr b="0" i="0" sz="1200" u="none" cap="none" strike="noStrike">
              <a:solidFill>
                <a:srgbClr val="000000"/>
              </a:solidFill>
              <a:latin typeface="Calibri"/>
              <a:ea typeface="Calibri"/>
              <a:cs typeface="Calibri"/>
              <a:sym typeface="Calibri"/>
            </a:endParaRPr>
          </a:p>
          <a:p>
            <a:pPr indent="-304800" lvl="0" marL="609600" marR="0" rtl="0" algn="just">
              <a:lnSpc>
                <a:spcPct val="115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Users are able to choose whether to accept/reject the new call or keep talking on the line.</a:t>
            </a:r>
            <a:endParaRPr b="0" i="0" sz="1200" u="none" cap="none" strike="noStrike">
              <a:solidFill>
                <a:srgbClr val="000000"/>
              </a:solidFill>
              <a:latin typeface="Calibri"/>
              <a:ea typeface="Calibri"/>
              <a:cs typeface="Calibri"/>
              <a:sym typeface="Calibri"/>
            </a:endParaRPr>
          </a:p>
          <a:p>
            <a:pPr indent="-336550" lvl="0" marL="609600" marR="0" rtl="0" algn="just">
              <a:lnSpc>
                <a:spcPct val="100000"/>
              </a:lnSpc>
              <a:spcBef>
                <a:spcPts val="0"/>
              </a:spcBef>
              <a:spcAft>
                <a:spcPts val="0"/>
              </a:spcAft>
              <a:buClr>
                <a:srgbClr val="000000"/>
              </a:buClr>
              <a:buSzPts val="1700"/>
              <a:buFont typeface="Calibri"/>
              <a:buChar char="●"/>
            </a:pPr>
            <a:r>
              <a:rPr b="0" i="0" lang="en-US" sz="1200" u="none" cap="none" strike="noStrike">
                <a:solidFill>
                  <a:schemeClr val="dk1"/>
                </a:solidFill>
                <a:latin typeface="Calibri"/>
                <a:ea typeface="Calibri"/>
                <a:cs typeface="Calibri"/>
                <a:sym typeface="Calibri"/>
              </a:rPr>
              <a:t>When there are incoming calls ringing directly to the Extension’s devices, the system will check the followings:</a:t>
            </a:r>
            <a:endParaRPr b="0" i="0" sz="1200" u="none" cap="none" strike="noStrike">
              <a:solidFill>
                <a:schemeClr val="dk1"/>
              </a:solidFill>
              <a:latin typeface="Calibri"/>
              <a:ea typeface="Calibri"/>
              <a:cs typeface="Calibri"/>
              <a:sym typeface="Calibri"/>
            </a:endParaRPr>
          </a:p>
          <a:p>
            <a:pPr indent="-304800" lvl="0" marL="1371600" marR="66675"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Call States:</a:t>
            </a:r>
            <a:endParaRPr b="0" i="0" sz="1200" u="none" cap="none" strike="noStrike">
              <a:solidFill>
                <a:schemeClr val="dk1"/>
              </a:solidFill>
              <a:latin typeface="Calibri"/>
              <a:ea typeface="Calibri"/>
              <a:cs typeface="Calibri"/>
              <a:sym typeface="Calibri"/>
            </a:endParaRPr>
          </a:p>
          <a:p>
            <a:pPr indent="-304800" lvl="0" marL="1828800" marR="66675"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Free</a:t>
            </a:r>
            <a:endParaRPr b="0" i="0" sz="1200" u="none" cap="none" strike="noStrike">
              <a:solidFill>
                <a:schemeClr val="dk1"/>
              </a:solidFill>
              <a:latin typeface="Calibri"/>
              <a:ea typeface="Calibri"/>
              <a:cs typeface="Calibri"/>
              <a:sym typeface="Calibri"/>
            </a:endParaRPr>
          </a:p>
          <a:p>
            <a:pPr indent="-304800" lvl="0" marL="1828800" marR="66675"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Others: Dialing, Talking, Holding</a:t>
            </a:r>
            <a:endParaRPr b="0" i="0" sz="1200" u="none" cap="none" strike="noStrike">
              <a:solidFill>
                <a:schemeClr val="dk1"/>
              </a:solidFill>
              <a:latin typeface="Calibri"/>
              <a:ea typeface="Calibri"/>
              <a:cs typeface="Calibri"/>
              <a:sym typeface="Calibri"/>
            </a:endParaRPr>
          </a:p>
          <a:p>
            <a:pPr indent="-304800" lvl="0" marL="1371600" marR="66675"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Call Waiting:</a:t>
            </a:r>
            <a:endParaRPr b="0" i="0" sz="1200" u="none" cap="none" strike="noStrike">
              <a:solidFill>
                <a:schemeClr val="dk1"/>
              </a:solidFill>
              <a:latin typeface="Calibri"/>
              <a:ea typeface="Calibri"/>
              <a:cs typeface="Calibri"/>
              <a:sym typeface="Calibri"/>
            </a:endParaRPr>
          </a:p>
          <a:p>
            <a:pPr indent="-304800" lvl="0" marL="1828800" marR="66675"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Disabled: 1 Concurrent Call </a:t>
            </a:r>
            <a:endParaRPr b="0" i="0" sz="1200" u="none" cap="none" strike="noStrike">
              <a:solidFill>
                <a:schemeClr val="dk1"/>
              </a:solidFill>
              <a:latin typeface="Calibri"/>
              <a:ea typeface="Calibri"/>
              <a:cs typeface="Calibri"/>
              <a:sym typeface="Calibri"/>
            </a:endParaRPr>
          </a:p>
          <a:p>
            <a:pPr indent="-304800" lvl="0" marL="1828800" marR="66675"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Enabled: 2 Concurrent Calls</a:t>
            </a:r>
            <a:endParaRPr b="0"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 case the incoming call reaches the Concurrent call limit of the Extension (3rd call), the call will drop and show status as “Failed”.</a:t>
            </a:r>
            <a:endParaRPr b="0" i="1" sz="1200" u="none" cap="none" strike="noStrike">
              <a:solidFill>
                <a:srgbClr val="000000"/>
              </a:solidFill>
              <a:latin typeface="Calibri"/>
              <a:ea typeface="Calibri"/>
              <a:cs typeface="Calibri"/>
              <a:sym typeface="Calibri"/>
            </a:endParaRPr>
          </a:p>
        </p:txBody>
      </p:sp>
      <p:pic>
        <p:nvPicPr>
          <p:cNvPr id="1807" name="Google Shape;1807;g2a73936471e_0_0"/>
          <p:cNvPicPr preferRelativeResize="0"/>
          <p:nvPr/>
        </p:nvPicPr>
        <p:blipFill>
          <a:blip r:embed="rId4">
            <a:alphaModFix/>
          </a:blip>
          <a:stretch>
            <a:fillRect/>
          </a:stretch>
        </p:blipFill>
        <p:spPr>
          <a:xfrm>
            <a:off x="7025700" y="1301800"/>
            <a:ext cx="5013900" cy="2717457"/>
          </a:xfrm>
          <a:prstGeom prst="rect">
            <a:avLst/>
          </a:prstGeom>
          <a:noFill/>
          <a:ln cap="flat" cmpd="sng" w="9525">
            <a:solidFill>
              <a:schemeClr val="dk2"/>
            </a:solidFill>
            <a:prstDash val="solid"/>
            <a:round/>
            <a:headEnd len="sm" w="sm" type="none"/>
            <a:tailEnd len="sm" w="sm" type="none"/>
          </a:ln>
        </p:spPr>
      </p:pic>
      <p:sp>
        <p:nvSpPr>
          <p:cNvPr id="1808" name="Google Shape;1808;g2a73936471e_0_0"/>
          <p:cNvSpPr/>
          <p:nvPr/>
        </p:nvSpPr>
        <p:spPr>
          <a:xfrm>
            <a:off x="7145000" y="1827800"/>
            <a:ext cx="1571100" cy="3777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g2a73936471e_0_7"/>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814" name="Google Shape;1814;g2a73936471e_0_7"/>
          <p:cNvSpPr txBox="1"/>
          <p:nvPr/>
        </p:nvSpPr>
        <p:spPr>
          <a:xfrm>
            <a:off x="0" y="1152476"/>
            <a:ext cx="6873300" cy="36702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500"/>
              <a:buFont typeface="Arial"/>
              <a:buNone/>
            </a:pPr>
            <a:r>
              <a:rPr b="1" i="0" lang="en-US" sz="1500" u="none" cap="none" strike="noStrike">
                <a:solidFill>
                  <a:srgbClr val="0096B3"/>
                </a:solidFill>
                <a:latin typeface="Calibri"/>
                <a:ea typeface="Calibri"/>
                <a:cs typeface="Calibri"/>
                <a:sym typeface="Calibri"/>
              </a:rPr>
              <a:t>Features:</a:t>
            </a:r>
            <a:endParaRPr b="1" i="0" sz="15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1" sz="12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Call </a:t>
            </a:r>
            <a:r>
              <a:rPr b="1" lang="en-US" sz="1200">
                <a:latin typeface="Calibri"/>
                <a:ea typeface="Calibri"/>
                <a:cs typeface="Calibri"/>
                <a:sym typeface="Calibri"/>
              </a:rPr>
              <a:t>Back</a:t>
            </a:r>
            <a:r>
              <a:rPr b="1" i="0" lang="en-US" sz="1200" u="none" cap="none" strike="noStrike">
                <a:solidFill>
                  <a:srgbClr val="000000"/>
                </a:solidFill>
                <a:latin typeface="Calibri"/>
                <a:ea typeface="Calibri"/>
                <a:cs typeface="Calibri"/>
                <a:sym typeface="Calibri"/>
              </a:rPr>
              <a:t>:</a:t>
            </a:r>
            <a:endParaRPr b="1" i="0" sz="1200" u="none" cap="none" strike="noStrike">
              <a:solidFill>
                <a:srgbClr val="000000"/>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This feature supports Auto Callback feature for 1 specific use case when a user is busy on another line so that every call will be handled.</a:t>
            </a:r>
            <a:endParaRPr sz="1200">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Call flow:</a:t>
            </a:r>
            <a:endParaRPr sz="1200">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304800" lvl="0" marL="457200" rtl="0" algn="just">
              <a:lnSpc>
                <a:spcPct val="115000"/>
              </a:lnSpc>
              <a:spcBef>
                <a:spcPts val="0"/>
              </a:spcBef>
              <a:spcAft>
                <a:spcPts val="0"/>
              </a:spcAft>
              <a:buSzPts val="1200"/>
              <a:buFont typeface="Calibri"/>
              <a:buChar char="●"/>
            </a:pPr>
            <a:r>
              <a:rPr lang="en-US" sz="1200">
                <a:latin typeface="Calibri"/>
                <a:ea typeface="Calibri"/>
                <a:cs typeface="Calibri"/>
                <a:sym typeface="Calibri"/>
              </a:rPr>
              <a:t>Direct incoming call to Phone System Extension, who is talking with another</a:t>
            </a:r>
            <a:endParaRPr sz="1200">
              <a:latin typeface="Calibri"/>
              <a:ea typeface="Calibri"/>
              <a:cs typeface="Calibri"/>
              <a:sym typeface="Calibri"/>
            </a:endParaRPr>
          </a:p>
          <a:p>
            <a:pPr indent="-304800" lvl="0" marL="457200" rtl="0" algn="just">
              <a:lnSpc>
                <a:spcPct val="115000"/>
              </a:lnSpc>
              <a:spcBef>
                <a:spcPts val="0"/>
              </a:spcBef>
              <a:spcAft>
                <a:spcPts val="0"/>
              </a:spcAft>
              <a:buSzPts val="1200"/>
              <a:buFont typeface="Calibri"/>
              <a:buChar char="●"/>
            </a:pPr>
            <a:r>
              <a:rPr lang="en-US" sz="1200">
                <a:latin typeface="Calibri"/>
                <a:ea typeface="Calibri"/>
                <a:cs typeface="Calibri"/>
                <a:sym typeface="Calibri"/>
              </a:rPr>
              <a:t>This extension enabled the callback feature. </a:t>
            </a:r>
            <a:endParaRPr sz="1200">
              <a:latin typeface="Calibri"/>
              <a:ea typeface="Calibri"/>
              <a:cs typeface="Calibri"/>
              <a:sym typeface="Calibri"/>
            </a:endParaRPr>
          </a:p>
          <a:p>
            <a:pPr indent="-304800" lvl="0" marL="457200" rtl="0" algn="just">
              <a:lnSpc>
                <a:spcPct val="115000"/>
              </a:lnSpc>
              <a:spcBef>
                <a:spcPts val="0"/>
              </a:spcBef>
              <a:spcAft>
                <a:spcPts val="0"/>
              </a:spcAft>
              <a:buSzPts val="1200"/>
              <a:buFont typeface="Calibri"/>
              <a:buChar char="●"/>
            </a:pPr>
            <a:r>
              <a:rPr lang="en-US" sz="1200">
                <a:latin typeface="Calibri"/>
                <a:ea typeface="Calibri"/>
                <a:cs typeface="Calibri"/>
                <a:sym typeface="Calibri"/>
              </a:rPr>
              <a:t>For the incoming call to that extension that cannot be handled, the caller will hear a message: “Hi, I'm currently busy. Please press 1 to request a call back, or press 2 to end the call. Thank you.”</a:t>
            </a:r>
            <a:endParaRPr sz="1200">
              <a:latin typeface="Calibri"/>
              <a:ea typeface="Calibri"/>
              <a:cs typeface="Calibri"/>
              <a:sym typeface="Calibri"/>
            </a:endParaRPr>
          </a:p>
          <a:p>
            <a:pPr indent="-304800" lvl="0" marL="457200" rtl="0" algn="just">
              <a:lnSpc>
                <a:spcPct val="115000"/>
              </a:lnSpc>
              <a:spcBef>
                <a:spcPts val="0"/>
              </a:spcBef>
              <a:spcAft>
                <a:spcPts val="0"/>
              </a:spcAft>
              <a:buSzPts val="1200"/>
              <a:buFont typeface="Calibri"/>
              <a:buChar char="●"/>
            </a:pPr>
            <a:r>
              <a:rPr lang="en-US" sz="1200">
                <a:latin typeface="Calibri"/>
                <a:ea typeface="Calibri"/>
                <a:cs typeface="Calibri"/>
                <a:sym typeface="Calibri"/>
              </a:rPr>
              <a:t>Press 1 or 2 to request a callback or end the call.</a:t>
            </a:r>
            <a:endParaRPr sz="1200">
              <a:latin typeface="Calibri"/>
              <a:ea typeface="Calibri"/>
              <a:cs typeface="Calibri"/>
              <a:sym typeface="Calibri"/>
            </a:endParaRPr>
          </a:p>
          <a:p>
            <a:pPr indent="-304800" lvl="1" marL="914400" rtl="0" algn="just">
              <a:lnSpc>
                <a:spcPct val="115000"/>
              </a:lnSpc>
              <a:spcBef>
                <a:spcPts val="0"/>
              </a:spcBef>
              <a:spcAft>
                <a:spcPts val="0"/>
              </a:spcAft>
              <a:buSzPts val="1200"/>
              <a:buFont typeface="Calibri"/>
              <a:buChar char="○"/>
            </a:pPr>
            <a:r>
              <a:rPr lang="en-US" sz="1200">
                <a:latin typeface="Calibri"/>
                <a:ea typeface="Calibri"/>
                <a:cs typeface="Calibri"/>
                <a:sym typeface="Calibri"/>
              </a:rPr>
              <a:t>1 = After the extension is free → The System will trigger a Call back.</a:t>
            </a:r>
            <a:endParaRPr sz="1200">
              <a:latin typeface="Calibri"/>
              <a:ea typeface="Calibri"/>
              <a:cs typeface="Calibri"/>
              <a:sym typeface="Calibri"/>
            </a:endParaRPr>
          </a:p>
          <a:p>
            <a:pPr indent="-304800" lvl="1" marL="914400" rtl="0" algn="just">
              <a:lnSpc>
                <a:spcPct val="115000"/>
              </a:lnSpc>
              <a:spcBef>
                <a:spcPts val="0"/>
              </a:spcBef>
              <a:spcAft>
                <a:spcPts val="0"/>
              </a:spcAft>
              <a:buSzPts val="1200"/>
              <a:buFont typeface="Calibri"/>
              <a:buChar char="○"/>
            </a:pPr>
            <a:r>
              <a:rPr lang="en-US" sz="1200">
                <a:latin typeface="Calibri"/>
                <a:ea typeface="Calibri"/>
                <a:cs typeface="Calibri"/>
                <a:sym typeface="Calibri"/>
              </a:rPr>
              <a:t>2 = The call will end as a Missed Call</a:t>
            </a:r>
            <a:endParaRPr sz="12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p:txBody>
      </p:sp>
      <p:sp>
        <p:nvSpPr>
          <p:cNvPr id="1815" name="Google Shape;1815;g2a73936471e_0_7"/>
          <p:cNvSpPr txBox="1"/>
          <p:nvPr/>
        </p:nvSpPr>
        <p:spPr>
          <a:xfrm>
            <a:off x="302850" y="5513600"/>
            <a:ext cx="4349700" cy="1046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u="sng"/>
              <a:t>Note:</a:t>
            </a:r>
            <a:endParaRPr u="sng"/>
          </a:p>
          <a:p>
            <a:pPr indent="0" lvl="0" marL="0" rtl="0" algn="l">
              <a:spcBef>
                <a:spcPts val="0"/>
              </a:spcBef>
              <a:spcAft>
                <a:spcPts val="0"/>
              </a:spcAft>
              <a:buNone/>
            </a:pPr>
            <a:r>
              <a:rPr lang="en-US"/>
              <a:t>Phone system extension can only enable either call waiting or call back. These two features cannot work at the same time.</a:t>
            </a:r>
            <a:endParaRPr/>
          </a:p>
        </p:txBody>
      </p:sp>
      <p:pic>
        <p:nvPicPr>
          <p:cNvPr id="1816" name="Google Shape;1816;g2a73936471e_0_7"/>
          <p:cNvPicPr preferRelativeResize="0"/>
          <p:nvPr/>
        </p:nvPicPr>
        <p:blipFill>
          <a:blip r:embed="rId4">
            <a:alphaModFix/>
          </a:blip>
          <a:stretch>
            <a:fillRect/>
          </a:stretch>
        </p:blipFill>
        <p:spPr>
          <a:xfrm>
            <a:off x="7025700" y="1301800"/>
            <a:ext cx="5013900" cy="2717457"/>
          </a:xfrm>
          <a:prstGeom prst="rect">
            <a:avLst/>
          </a:prstGeom>
          <a:noFill/>
          <a:ln cap="flat" cmpd="sng" w="9525">
            <a:solidFill>
              <a:schemeClr val="dk2"/>
            </a:solidFill>
            <a:prstDash val="solid"/>
            <a:round/>
            <a:headEnd len="sm" w="sm" type="none"/>
            <a:tailEnd len="sm" w="sm" type="none"/>
          </a:ln>
        </p:spPr>
      </p:pic>
      <p:sp>
        <p:nvSpPr>
          <p:cNvPr id="1817" name="Google Shape;1817;g2a73936471e_0_7"/>
          <p:cNvSpPr/>
          <p:nvPr/>
        </p:nvSpPr>
        <p:spPr>
          <a:xfrm>
            <a:off x="7145000" y="2148375"/>
            <a:ext cx="1571100" cy="3777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sp>
        <p:nvSpPr>
          <p:cNvPr id="1822" name="Google Shape;1822;g2a73936471e_0_15"/>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823" name="Google Shape;1823;g2a73936471e_0_15"/>
          <p:cNvSpPr txBox="1"/>
          <p:nvPr/>
        </p:nvSpPr>
        <p:spPr>
          <a:xfrm>
            <a:off x="0" y="1152476"/>
            <a:ext cx="6873300" cy="28206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500"/>
              <a:buFont typeface="Arial"/>
              <a:buNone/>
            </a:pPr>
            <a:r>
              <a:rPr b="1" i="0" lang="en-US" sz="1500" u="none" cap="none" strike="noStrike">
                <a:solidFill>
                  <a:srgbClr val="0096B3"/>
                </a:solidFill>
                <a:latin typeface="Calibri"/>
                <a:ea typeface="Calibri"/>
                <a:cs typeface="Calibri"/>
                <a:sym typeface="Calibri"/>
              </a:rPr>
              <a:t>Features:</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1" sz="12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1" sz="12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Debug Mode:</a:t>
            </a:r>
            <a:endParaRPr b="1" i="0" sz="1200" u="none" cap="none" strike="noStrike">
              <a:solidFill>
                <a:srgbClr val="000000"/>
              </a:solidFill>
              <a:latin typeface="Calibri"/>
              <a:ea typeface="Calibri"/>
              <a:cs typeface="Calibri"/>
              <a:sym typeface="Calibri"/>
            </a:endParaRPr>
          </a:p>
          <a:p>
            <a:pPr indent="-381000" lvl="0" marL="609600" marR="0" rtl="0" algn="just">
              <a:lnSpc>
                <a:spcPct val="115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If this mode is turned on, users using Mobile and Desktop App will be able to submit app logs whenever they face problems with the apps. This will help our technical team identify the issue faster. </a:t>
            </a:r>
            <a:endParaRPr b="1"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Android Background:</a:t>
            </a:r>
            <a:endParaRPr b="1" i="0" sz="1200" u="none" cap="none" strike="noStrike">
              <a:solidFill>
                <a:srgbClr val="000000"/>
              </a:solidFill>
              <a:latin typeface="Calibri"/>
              <a:ea typeface="Calibri"/>
              <a:cs typeface="Calibri"/>
              <a:sym typeface="Calibri"/>
            </a:endParaRPr>
          </a:p>
          <a:p>
            <a:pPr indent="-381000" lvl="0" marL="609600" marR="0" rtl="0" algn="just">
              <a:lnSpc>
                <a:spcPct val="115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This option allows the Admin/Owner to hide the android background icon on the mobile app. </a:t>
            </a:r>
            <a:endParaRPr b="0" i="0" sz="1200" u="none" cap="none" strike="noStrike">
              <a:solidFill>
                <a:srgbClr val="000000"/>
              </a:solidFill>
              <a:latin typeface="Calibri"/>
              <a:ea typeface="Calibri"/>
              <a:cs typeface="Calibri"/>
              <a:sym typeface="Calibri"/>
            </a:endParaRPr>
          </a:p>
          <a:p>
            <a:pPr indent="-381000" lvl="1" marL="1219200" marR="0" rtl="0" algn="just">
              <a:lnSpc>
                <a:spcPct val="115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For existing users its enabled by default. </a:t>
            </a:r>
            <a:endParaRPr b="0" i="0" sz="1200" u="none" cap="none" strike="noStrike">
              <a:solidFill>
                <a:srgbClr val="000000"/>
              </a:solidFill>
              <a:latin typeface="Calibri"/>
              <a:ea typeface="Calibri"/>
              <a:cs typeface="Calibri"/>
              <a:sym typeface="Calibri"/>
            </a:endParaRPr>
          </a:p>
          <a:p>
            <a:pPr indent="-381000" lvl="1" marL="1219200" marR="0" rtl="0" algn="just">
              <a:lnSpc>
                <a:spcPct val="115000"/>
              </a:lnSpc>
              <a:spcBef>
                <a:spcPts val="0"/>
              </a:spcBef>
              <a:spcAft>
                <a:spcPts val="0"/>
              </a:spcAft>
              <a:buClr>
                <a:srgbClr val="000000"/>
              </a:buClr>
              <a:buSzPts val="1200"/>
              <a:buFont typeface="Calibri"/>
              <a:buChar char="○"/>
            </a:pPr>
            <a:r>
              <a:rPr b="0" i="0" lang="en-US" sz="1200" u="none" cap="none" strike="noStrike">
                <a:solidFill>
                  <a:srgbClr val="000000"/>
                </a:solidFill>
                <a:latin typeface="Calibri"/>
                <a:ea typeface="Calibri"/>
                <a:cs typeface="Calibri"/>
                <a:sym typeface="Calibri"/>
              </a:rPr>
              <a:t>For new users its disabled by default.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Calibri"/>
                <a:ea typeface="Calibri"/>
                <a:cs typeface="Calibri"/>
                <a:sym typeface="Calibri"/>
              </a:rPr>
              <a:t>Please note that the user must refresh the app after enabling/disabling android background. .</a:t>
            </a:r>
            <a:endParaRPr b="0" i="1" sz="1200" u="none" cap="none" strike="noStrike">
              <a:solidFill>
                <a:srgbClr val="000000"/>
              </a:solidFill>
              <a:latin typeface="Calibri"/>
              <a:ea typeface="Calibri"/>
              <a:cs typeface="Calibri"/>
              <a:sym typeface="Calibri"/>
            </a:endParaRPr>
          </a:p>
        </p:txBody>
      </p:sp>
      <p:pic>
        <p:nvPicPr>
          <p:cNvPr id="1824" name="Google Shape;1824;g2a73936471e_0_15"/>
          <p:cNvPicPr preferRelativeResize="0"/>
          <p:nvPr/>
        </p:nvPicPr>
        <p:blipFill>
          <a:blip r:embed="rId4">
            <a:alphaModFix/>
          </a:blip>
          <a:stretch>
            <a:fillRect/>
          </a:stretch>
        </p:blipFill>
        <p:spPr>
          <a:xfrm>
            <a:off x="7025700" y="1301800"/>
            <a:ext cx="5013900" cy="2717457"/>
          </a:xfrm>
          <a:prstGeom prst="rect">
            <a:avLst/>
          </a:prstGeom>
          <a:noFill/>
          <a:ln cap="flat" cmpd="sng" w="9525">
            <a:solidFill>
              <a:schemeClr val="dk2"/>
            </a:solidFill>
            <a:prstDash val="solid"/>
            <a:round/>
            <a:headEnd len="sm" w="sm" type="none"/>
            <a:tailEnd len="sm" w="sm" type="none"/>
          </a:ln>
        </p:spPr>
      </p:pic>
      <p:sp>
        <p:nvSpPr>
          <p:cNvPr id="1825" name="Google Shape;1825;g2a73936471e_0_15"/>
          <p:cNvSpPr/>
          <p:nvPr/>
        </p:nvSpPr>
        <p:spPr>
          <a:xfrm>
            <a:off x="7160100" y="2537775"/>
            <a:ext cx="2054400" cy="6798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60"/>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a:t>
            </a:r>
            <a:r>
              <a:rPr lang="en-US" sz="2800"/>
              <a:t> &lt;Admin Tools&gt;</a:t>
            </a:r>
            <a:endParaRPr sz="2800"/>
          </a:p>
        </p:txBody>
      </p:sp>
      <p:sp>
        <p:nvSpPr>
          <p:cNvPr id="1831" name="Google Shape;1831;p60"/>
          <p:cNvSpPr txBox="1"/>
          <p:nvPr/>
        </p:nvSpPr>
        <p:spPr>
          <a:xfrm>
            <a:off x="309629" y="2304833"/>
            <a:ext cx="6200100" cy="11097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Calibri"/>
                <a:ea typeface="Calibri"/>
                <a:cs typeface="Calibri"/>
                <a:sym typeface="Calibri"/>
              </a:rPr>
              <a:t>Organization connects:</a:t>
            </a:r>
            <a:endParaRPr b="1" i="0" sz="1700" u="none" cap="none" strike="noStrike">
              <a:solidFill>
                <a:schemeClr val="accent1"/>
              </a:solidFill>
              <a:latin typeface="Calibri"/>
              <a:ea typeface="Calibri"/>
              <a:cs typeface="Calibri"/>
              <a:sym typeface="Calibri"/>
            </a:endParaRPr>
          </a:p>
          <a:p>
            <a:pPr indent="-412750" lvl="0" marL="6096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Grant permission for users to view contacts belonging to the connected organizations.</a:t>
            </a:r>
            <a:endParaRPr b="0" i="0" sz="1700" u="none" cap="none" strike="noStrike">
              <a:solidFill>
                <a:srgbClr val="000000"/>
              </a:solidFill>
              <a:latin typeface="Calibri"/>
              <a:ea typeface="Calibri"/>
              <a:cs typeface="Calibri"/>
              <a:sym typeface="Calibri"/>
            </a:endParaRPr>
          </a:p>
        </p:txBody>
      </p:sp>
      <p:pic>
        <p:nvPicPr>
          <p:cNvPr id="1832" name="Google Shape;1832;p60"/>
          <p:cNvPicPr preferRelativeResize="0"/>
          <p:nvPr/>
        </p:nvPicPr>
        <p:blipFill>
          <a:blip r:embed="rId4">
            <a:alphaModFix/>
          </a:blip>
          <a:stretch>
            <a:fillRect/>
          </a:stretch>
        </p:blipFill>
        <p:spPr>
          <a:xfrm>
            <a:off x="6693100" y="1672300"/>
            <a:ext cx="5138201" cy="3513400"/>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sp>
        <p:nvSpPr>
          <p:cNvPr id="1837" name="Google Shape;1837;p6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838" name="Google Shape;1838;p61"/>
          <p:cNvSpPr txBox="1"/>
          <p:nvPr/>
        </p:nvSpPr>
        <p:spPr>
          <a:xfrm>
            <a:off x="202800" y="2405383"/>
            <a:ext cx="8253600" cy="20124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700"/>
              <a:buFont typeface="Arial"/>
              <a:buNone/>
            </a:pPr>
            <a:r>
              <a:rPr b="1" lang="en-US" sz="1700">
                <a:solidFill>
                  <a:srgbClr val="0096B3"/>
                </a:solidFill>
                <a:latin typeface="Calibri"/>
                <a:ea typeface="Calibri"/>
                <a:cs typeface="Calibri"/>
                <a:sym typeface="Calibri"/>
              </a:rPr>
              <a:t>Access Control</a:t>
            </a:r>
            <a:r>
              <a:rPr b="1" i="0" lang="en-US" sz="1700" u="none" cap="none" strike="noStrike">
                <a:solidFill>
                  <a:srgbClr val="0096B3"/>
                </a:solidFill>
                <a:latin typeface="Calibri"/>
                <a:ea typeface="Calibri"/>
                <a:cs typeface="Calibri"/>
                <a:sym typeface="Calibri"/>
              </a:rPr>
              <a:t>:</a:t>
            </a:r>
            <a:endParaRPr b="0" i="0" sz="17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500"/>
              <a:buFont typeface="Arial"/>
              <a:buNone/>
            </a:pPr>
            <a:r>
              <a:rPr b="1" i="0" lang="en-US" sz="1700" u="none" cap="none" strike="noStrike">
                <a:solidFill>
                  <a:srgbClr val="000000"/>
                </a:solidFill>
                <a:latin typeface="Calibri"/>
                <a:ea typeface="Calibri"/>
                <a:cs typeface="Calibri"/>
                <a:sym typeface="Calibri"/>
              </a:rPr>
              <a:t>Call Recording:</a:t>
            </a:r>
            <a:endParaRPr b="1" i="0" sz="1700" u="none" cap="none" strike="noStrike">
              <a:solidFill>
                <a:srgbClr val="000000"/>
              </a:solidFill>
              <a:latin typeface="Calibri"/>
              <a:ea typeface="Calibri"/>
              <a:cs typeface="Calibri"/>
              <a:sym typeface="Calibri"/>
            </a:endParaRPr>
          </a:p>
          <a:p>
            <a:pPr indent="-412750" lvl="0" marL="6096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Allow users to configure the Call Recording settings by themselves. </a:t>
            </a:r>
            <a:endParaRPr b="0" i="0" sz="1700" u="none" cap="none" strike="noStrike">
              <a:solidFill>
                <a:srgbClr val="000000"/>
              </a:solidFill>
              <a:latin typeface="Calibri"/>
              <a:ea typeface="Calibri"/>
              <a:cs typeface="Calibri"/>
              <a:sym typeface="Calibri"/>
            </a:endParaRPr>
          </a:p>
          <a:p>
            <a:pPr indent="-412750" lvl="0" marL="6096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Allow users to access their own Call Recording files..</a:t>
            </a:r>
            <a:endParaRPr b="0" i="0" sz="17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Do-Not-Call:</a:t>
            </a:r>
            <a:endParaRPr b="1" i="0" sz="1700" u="none" cap="none" strike="noStrike">
              <a:solidFill>
                <a:srgbClr val="000000"/>
              </a:solidFill>
              <a:latin typeface="Calibri"/>
              <a:ea typeface="Calibri"/>
              <a:cs typeface="Calibri"/>
              <a:sym typeface="Calibri"/>
            </a:endParaRPr>
          </a:p>
          <a:p>
            <a:pPr indent="-336550" lvl="0" marL="609600" marR="0" rtl="0" algn="just">
              <a:lnSpc>
                <a:spcPct val="115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Allow users to configure the DNC settings by themselves. </a:t>
            </a:r>
            <a:endParaRPr b="1" i="0" sz="1700" u="none" cap="none" strike="noStrike">
              <a:solidFill>
                <a:srgbClr val="000000"/>
              </a:solidFill>
              <a:latin typeface="Calibri"/>
              <a:ea typeface="Calibri"/>
              <a:cs typeface="Calibri"/>
              <a:sym typeface="Calibri"/>
            </a:endParaRPr>
          </a:p>
        </p:txBody>
      </p:sp>
      <p:pic>
        <p:nvPicPr>
          <p:cNvPr id="1839" name="Google Shape;1839;p61"/>
          <p:cNvPicPr preferRelativeResize="0"/>
          <p:nvPr/>
        </p:nvPicPr>
        <p:blipFill>
          <a:blip r:embed="rId4">
            <a:alphaModFix/>
          </a:blip>
          <a:stretch>
            <a:fillRect/>
          </a:stretch>
        </p:blipFill>
        <p:spPr>
          <a:xfrm>
            <a:off x="7190100" y="2084688"/>
            <a:ext cx="4599226" cy="2653775"/>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g2a722cad272_0_69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2800"/>
              <a:t>System Configuration </a:t>
            </a:r>
            <a:r>
              <a:rPr lang="en-US" sz="2800"/>
              <a:t>&lt;Admin Tools&gt;</a:t>
            </a:r>
            <a:endParaRPr sz="2800"/>
          </a:p>
        </p:txBody>
      </p:sp>
      <p:sp>
        <p:nvSpPr>
          <p:cNvPr id="1845" name="Google Shape;1845;g2a722cad272_0_694"/>
          <p:cNvSpPr txBox="1"/>
          <p:nvPr>
            <p:ph idx="1" type="body"/>
          </p:nvPr>
        </p:nvSpPr>
        <p:spPr>
          <a:xfrm>
            <a:off x="302850" y="1480000"/>
            <a:ext cx="4761900" cy="492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Calibri"/>
                <a:ea typeface="Calibri"/>
                <a:cs typeface="Calibri"/>
                <a:sym typeface="Calibri"/>
              </a:rPr>
              <a:t>Public Holiday:</a:t>
            </a:r>
            <a:endParaRPr b="1" i="0" sz="16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Calibri"/>
                <a:ea typeface="Calibri"/>
                <a:cs typeface="Calibri"/>
                <a:sym typeface="Calibri"/>
              </a:rPr>
              <a:t>Allow User to select Public Holiday at User level &amp; Organization level:</a:t>
            </a:r>
            <a:endParaRPr b="1" i="0" sz="1600" u="none" cap="none" strike="noStrike">
              <a:solidFill>
                <a:schemeClr val="dk1"/>
              </a:solidFill>
              <a:latin typeface="Calibri"/>
              <a:ea typeface="Calibri"/>
              <a:cs typeface="Calibri"/>
              <a:sym typeface="Calibri"/>
            </a:endParaRPr>
          </a:p>
          <a:p>
            <a:pPr indent="-406400" lvl="0" marL="609600" marR="0" rtl="0" algn="l">
              <a:lnSpc>
                <a:spcPct val="150000"/>
              </a:lnSpc>
              <a:spcBef>
                <a:spcPts val="190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No Holiday</a:t>
            </a:r>
            <a:r>
              <a:rPr i="0" lang="en-US" sz="1600" u="none" cap="none" strike="noStrike">
                <a:solidFill>
                  <a:schemeClr val="dk1"/>
                </a:solidFill>
                <a:latin typeface="Calibri"/>
                <a:ea typeface="Calibri"/>
                <a:cs typeface="Calibri"/>
                <a:sym typeface="Calibri"/>
              </a:rPr>
              <a:t>: Not follow any Public and Customized Holidays If users choose this option, they won’t have any Public Holidays to follow.</a:t>
            </a:r>
            <a:endParaRPr i="0" sz="1600" u="none" cap="none" strike="noStrike">
              <a:solidFill>
                <a:schemeClr val="dk1"/>
              </a:solidFill>
              <a:latin typeface="Calibri"/>
              <a:ea typeface="Calibri"/>
              <a:cs typeface="Calibri"/>
              <a:sym typeface="Calibri"/>
            </a:endParaRPr>
          </a:p>
          <a:p>
            <a:pPr indent="-406400" lvl="0" marL="609600" marR="0" rtl="0" algn="l">
              <a:lnSpc>
                <a:spcPct val="15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Follow the Organization’s Holiday</a:t>
            </a:r>
            <a:r>
              <a:rPr i="0" lang="en-US" sz="1600" u="none" cap="none" strike="noStrike">
                <a:solidFill>
                  <a:schemeClr val="dk1"/>
                </a:solidFill>
                <a:latin typeface="Calibri"/>
                <a:ea typeface="Calibri"/>
                <a:cs typeface="Calibri"/>
                <a:sym typeface="Calibri"/>
              </a:rPr>
              <a:t>: Applicable for both Public and Customized Holidays.This extension will follow </a:t>
            </a:r>
            <a:r>
              <a:rPr i="0" lang="en-US" sz="1600" u="sng" cap="none" strike="noStrike">
                <a:solidFill>
                  <a:srgbClr val="255CB9"/>
                </a:solidFill>
                <a:highlight>
                  <a:srgbClr val="F4FAFE"/>
                </a:highlight>
                <a:latin typeface="Calibri"/>
                <a:ea typeface="Calibri"/>
                <a:cs typeface="Calibri"/>
                <a:sym typeface="Calibri"/>
                <a:hlinkClick r:id="rId3">
                  <a:extLst>
                    <a:ext uri="{A12FA001-AC4F-418D-AE19-62706E023703}">
                      <ahyp:hlinkClr val="tx"/>
                    </a:ext>
                  </a:extLst>
                </a:hlinkClick>
              </a:rPr>
              <a:t>Organization's Public Holiday</a:t>
            </a:r>
            <a:endParaRPr i="0" sz="1600" u="none" cap="none" strike="noStrike">
              <a:solidFill>
                <a:schemeClr val="dk1"/>
              </a:solidFill>
              <a:latin typeface="Calibri"/>
              <a:ea typeface="Calibri"/>
              <a:cs typeface="Calibri"/>
              <a:sym typeface="Calibri"/>
            </a:endParaRPr>
          </a:p>
          <a:p>
            <a:pPr indent="-406400" lvl="0" marL="609600" marR="0" rtl="0" algn="l">
              <a:lnSpc>
                <a:spcPct val="15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Follow the Personal Holiday</a:t>
            </a:r>
            <a:r>
              <a:rPr i="0" lang="en-US" sz="1600" u="none" cap="none" strike="noStrike">
                <a:solidFill>
                  <a:schemeClr val="dk1"/>
                </a:solidFill>
                <a:latin typeface="Calibri"/>
                <a:ea typeface="Calibri"/>
                <a:cs typeface="Calibri"/>
                <a:sym typeface="Calibri"/>
              </a:rPr>
              <a:t>: Select a Public Holiday by Country If users choose this option, they are allowed to select the Public Holiday of a specific country.</a:t>
            </a:r>
            <a:endParaRPr b="1" i="0" sz="1600" u="none" cap="none" strike="noStrike">
              <a:solidFill>
                <a:schemeClr val="dk1"/>
              </a:solidFill>
              <a:latin typeface="Calibri"/>
              <a:ea typeface="Calibri"/>
              <a:cs typeface="Calibri"/>
              <a:sym typeface="Calibri"/>
            </a:endParaRPr>
          </a:p>
        </p:txBody>
      </p:sp>
      <p:pic>
        <p:nvPicPr>
          <p:cNvPr id="1846" name="Google Shape;1846;g2a722cad272_0_694"/>
          <p:cNvPicPr preferRelativeResize="0"/>
          <p:nvPr/>
        </p:nvPicPr>
        <p:blipFill>
          <a:blip r:embed="rId4">
            <a:alphaModFix/>
          </a:blip>
          <a:stretch>
            <a:fillRect/>
          </a:stretch>
        </p:blipFill>
        <p:spPr>
          <a:xfrm>
            <a:off x="5838150" y="2305075"/>
            <a:ext cx="5981575" cy="32794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63"/>
          <p:cNvSpPr txBox="1"/>
          <p:nvPr/>
        </p:nvSpPr>
        <p:spPr>
          <a:xfrm>
            <a:off x="238325" y="158026"/>
            <a:ext cx="10284600" cy="71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&lt;Admin Tools&gt; </a:t>
            </a:r>
            <a:r>
              <a:rPr b="0" i="1" lang="en-US" sz="1200" u="none" cap="none" strike="noStrike">
                <a:solidFill>
                  <a:schemeClr val="dk1"/>
                </a:solidFill>
                <a:latin typeface="Arial"/>
                <a:ea typeface="Arial"/>
                <a:cs typeface="Arial"/>
                <a:sym typeface="Arial"/>
              </a:rPr>
              <a:t>(Compulsory)</a:t>
            </a:r>
            <a:endParaRPr b="0" i="0" sz="2800" u="none" cap="none" strike="noStrike">
              <a:solidFill>
                <a:schemeClr val="dk1"/>
              </a:solidFill>
              <a:latin typeface="Arial"/>
              <a:ea typeface="Arial"/>
              <a:cs typeface="Arial"/>
              <a:sym typeface="Arial"/>
            </a:endParaRPr>
          </a:p>
        </p:txBody>
      </p:sp>
      <p:sp>
        <p:nvSpPr>
          <p:cNvPr id="1853" name="Google Shape;1853;p63"/>
          <p:cNvSpPr txBox="1"/>
          <p:nvPr/>
        </p:nvSpPr>
        <p:spPr>
          <a:xfrm>
            <a:off x="268506" y="1290263"/>
            <a:ext cx="11655000" cy="1212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500"/>
              <a:buFont typeface="Arial"/>
              <a:buNone/>
            </a:pPr>
            <a:r>
              <a:rPr b="1" i="0" lang="en-US" sz="1500" u="none" cap="none" strike="noStrike">
                <a:solidFill>
                  <a:srgbClr val="0096B3"/>
                </a:solidFill>
                <a:latin typeface="Calibri"/>
                <a:ea typeface="Calibri"/>
                <a:cs typeface="Calibri"/>
                <a:sym typeface="Calibri"/>
              </a:rPr>
              <a:t>Bulk Configuration</a:t>
            </a:r>
            <a:endParaRPr b="1" i="0" sz="1500" u="none" cap="none" strike="noStrike">
              <a:solidFill>
                <a:srgbClr val="000000"/>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Owner/Admins can do bulk configuration for the users:</a:t>
            </a:r>
            <a:endParaRPr b="0" i="0" sz="1500" u="none" cap="none" strike="noStrike">
              <a:solidFill>
                <a:srgbClr val="000000"/>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914400" marR="0" rtl="0" algn="just">
              <a:lnSpc>
                <a:spcPct val="115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Click </a:t>
            </a:r>
            <a:r>
              <a:rPr b="1" i="0" lang="en-US" sz="1500" u="none" cap="none" strike="noStrike">
                <a:solidFill>
                  <a:srgbClr val="000000"/>
                </a:solidFill>
                <a:latin typeface="Calibri"/>
                <a:ea typeface="Calibri"/>
                <a:cs typeface="Calibri"/>
                <a:sym typeface="Calibri"/>
              </a:rPr>
              <a:t>Bulk Configuration &gt; </a:t>
            </a:r>
            <a:r>
              <a:rPr b="0" i="0" lang="en-US" sz="1500" u="none" cap="none" strike="noStrike">
                <a:solidFill>
                  <a:srgbClr val="000000"/>
                </a:solidFill>
                <a:latin typeface="Calibri"/>
                <a:ea typeface="Calibri"/>
                <a:cs typeface="Calibri"/>
                <a:sym typeface="Calibri"/>
              </a:rPr>
              <a:t>Download sample file &gt; Fill in the information &gt; Select the file &gt; </a:t>
            </a:r>
            <a:r>
              <a:rPr b="1" i="0" lang="en-US" sz="1500" u="none" cap="none" strike="noStrike">
                <a:solidFill>
                  <a:srgbClr val="000000"/>
                </a:solidFill>
                <a:latin typeface="Calibri"/>
                <a:ea typeface="Calibri"/>
                <a:cs typeface="Calibri"/>
                <a:sym typeface="Calibri"/>
              </a:rPr>
              <a:t>Upload</a:t>
            </a:r>
            <a:endParaRPr b="1" i="0" sz="1500" u="none" cap="none" strike="noStrike">
              <a:solidFill>
                <a:srgbClr val="000000"/>
              </a:solidFill>
              <a:latin typeface="Calibri"/>
              <a:ea typeface="Calibri"/>
              <a:cs typeface="Calibri"/>
              <a:sym typeface="Calibri"/>
            </a:endParaRPr>
          </a:p>
        </p:txBody>
      </p:sp>
      <p:sp>
        <p:nvSpPr>
          <p:cNvPr id="1854" name="Google Shape;1854;p63"/>
          <p:cNvSpPr/>
          <p:nvPr/>
        </p:nvSpPr>
        <p:spPr>
          <a:xfrm>
            <a:off x="562725" y="3667925"/>
            <a:ext cx="7929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5" name="Google Shape;1855;p63"/>
          <p:cNvPicPr preferRelativeResize="0"/>
          <p:nvPr/>
        </p:nvPicPr>
        <p:blipFill rotWithShape="1">
          <a:blip r:embed="rId3">
            <a:alphaModFix/>
          </a:blip>
          <a:srcRect b="0" l="0" r="0" t="0"/>
          <a:stretch/>
        </p:blipFill>
        <p:spPr>
          <a:xfrm>
            <a:off x="9192500" y="2883600"/>
            <a:ext cx="2787357" cy="1448650"/>
          </a:xfrm>
          <a:prstGeom prst="rect">
            <a:avLst/>
          </a:prstGeom>
          <a:noFill/>
          <a:ln cap="flat" cmpd="sng" w="9525">
            <a:solidFill>
              <a:srgbClr val="595959"/>
            </a:solidFill>
            <a:prstDash val="solid"/>
            <a:round/>
            <a:headEnd len="sm" w="sm" type="none"/>
            <a:tailEnd len="sm" w="sm" type="none"/>
          </a:ln>
        </p:spPr>
      </p:pic>
      <p:pic>
        <p:nvPicPr>
          <p:cNvPr id="1856" name="Google Shape;1856;p63"/>
          <p:cNvPicPr preferRelativeResize="0"/>
          <p:nvPr/>
        </p:nvPicPr>
        <p:blipFill rotWithShape="1">
          <a:blip r:embed="rId4">
            <a:alphaModFix/>
          </a:blip>
          <a:srcRect b="0" l="0" r="0" t="0"/>
          <a:stretch/>
        </p:blipFill>
        <p:spPr>
          <a:xfrm>
            <a:off x="152400" y="4553350"/>
            <a:ext cx="11887198" cy="666938"/>
          </a:xfrm>
          <a:prstGeom prst="rect">
            <a:avLst/>
          </a:prstGeom>
          <a:noFill/>
          <a:ln cap="flat" cmpd="sng" w="9525">
            <a:solidFill>
              <a:srgbClr val="595959"/>
            </a:solidFill>
            <a:prstDash val="solid"/>
            <a:round/>
            <a:headEnd len="sm" w="sm" type="none"/>
            <a:tailEnd len="sm" w="sm" type="none"/>
          </a:ln>
        </p:spPr>
      </p:pic>
      <p:cxnSp>
        <p:nvCxnSpPr>
          <p:cNvPr id="1857" name="Google Shape;1857;p63"/>
          <p:cNvCxnSpPr>
            <a:endCxn id="1855" idx="1"/>
          </p:cNvCxnSpPr>
          <p:nvPr/>
        </p:nvCxnSpPr>
        <p:spPr>
          <a:xfrm>
            <a:off x="8548700" y="3607925"/>
            <a:ext cx="643800" cy="0"/>
          </a:xfrm>
          <a:prstGeom prst="straightConnector1">
            <a:avLst/>
          </a:prstGeom>
          <a:noFill/>
          <a:ln cap="flat" cmpd="sng" w="9525">
            <a:solidFill>
              <a:srgbClr val="FF0000"/>
            </a:solidFill>
            <a:prstDash val="solid"/>
            <a:round/>
            <a:headEnd len="sm" w="sm" type="none"/>
            <a:tailEnd len="med" w="med" type="triangle"/>
          </a:ln>
        </p:spPr>
      </p:cxnSp>
      <p:cxnSp>
        <p:nvCxnSpPr>
          <p:cNvPr id="1858" name="Google Shape;1858;p63"/>
          <p:cNvCxnSpPr/>
          <p:nvPr/>
        </p:nvCxnSpPr>
        <p:spPr>
          <a:xfrm>
            <a:off x="10585350" y="4340400"/>
            <a:ext cx="0" cy="196200"/>
          </a:xfrm>
          <a:prstGeom prst="straightConnector1">
            <a:avLst/>
          </a:prstGeom>
          <a:noFill/>
          <a:ln cap="flat" cmpd="sng" w="9525">
            <a:solidFill>
              <a:srgbClr val="FF0000"/>
            </a:solidFill>
            <a:prstDash val="solid"/>
            <a:round/>
            <a:headEnd len="sm" w="sm" type="none"/>
            <a:tailEnd len="med" w="med" type="triangle"/>
          </a:ln>
        </p:spPr>
      </p:cxnSp>
      <p:sp>
        <p:nvSpPr>
          <p:cNvPr id="1859" name="Google Shape;1859;p63"/>
          <p:cNvSpPr/>
          <p:nvPr/>
        </p:nvSpPr>
        <p:spPr>
          <a:xfrm>
            <a:off x="10094850" y="3607925"/>
            <a:ext cx="981000" cy="25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60" name="Google Shape;1860;p63"/>
          <p:cNvPicPr preferRelativeResize="0"/>
          <p:nvPr/>
        </p:nvPicPr>
        <p:blipFill rotWithShape="1">
          <a:blip r:embed="rId5">
            <a:alphaModFix/>
          </a:blip>
          <a:srcRect b="0" l="0" r="0" t="0"/>
          <a:stretch/>
        </p:blipFill>
        <p:spPr>
          <a:xfrm>
            <a:off x="152400" y="2682225"/>
            <a:ext cx="8396298" cy="1691175"/>
          </a:xfrm>
          <a:prstGeom prst="rect">
            <a:avLst/>
          </a:prstGeom>
          <a:noFill/>
          <a:ln cap="flat" cmpd="sng" w="9525">
            <a:solidFill>
              <a:srgbClr val="888888"/>
            </a:solidFill>
            <a:prstDash val="solid"/>
            <a:round/>
            <a:headEnd len="sm" w="sm" type="none"/>
            <a:tailEnd len="sm" w="sm" type="none"/>
          </a:ln>
        </p:spPr>
      </p:pic>
      <p:sp>
        <p:nvSpPr>
          <p:cNvPr id="1861" name="Google Shape;1861;p63"/>
          <p:cNvSpPr/>
          <p:nvPr/>
        </p:nvSpPr>
        <p:spPr>
          <a:xfrm>
            <a:off x="562725" y="2987375"/>
            <a:ext cx="1455000" cy="27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63"/>
          <p:cNvSpPr/>
          <p:nvPr/>
        </p:nvSpPr>
        <p:spPr>
          <a:xfrm>
            <a:off x="562725" y="3692375"/>
            <a:ext cx="1455000" cy="196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6"/>
          <p:cNvSpPr txBox="1"/>
          <p:nvPr>
            <p:ph type="title"/>
          </p:nvPr>
        </p:nvSpPr>
        <p:spPr>
          <a:xfrm>
            <a:off x="2254433" y="2336300"/>
            <a:ext cx="7723500" cy="1220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b="1" lang="en-US">
                <a:latin typeface="Calibri"/>
                <a:ea typeface="Calibri"/>
                <a:cs typeface="Calibri"/>
                <a:sym typeface="Calibri"/>
              </a:rPr>
              <a:t>Setup Guide</a:t>
            </a:r>
            <a:endParaRPr>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64"/>
          <p:cNvSpPr txBox="1"/>
          <p:nvPr/>
        </p:nvSpPr>
        <p:spPr>
          <a:xfrm>
            <a:off x="299500" y="1208175"/>
            <a:ext cx="3812700" cy="5094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As a default, the system will display this standard Caller ID on the recipient's side when users make outgoing calls: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1" lang="en-US" sz="1600" u="none" cap="none" strike="noStrike">
                <a:solidFill>
                  <a:srgbClr val="C00000"/>
                </a:solidFill>
                <a:latin typeface="Calibri"/>
                <a:ea typeface="Calibri"/>
                <a:cs typeface="Calibri"/>
                <a:sym typeface="Calibri"/>
              </a:rPr>
              <a:t>&lt;country code&gt; + &lt;area code&gt; + &lt;destination&gt; </a:t>
            </a:r>
            <a:endParaRPr b="0" i="1" sz="1600" u="none" cap="none" strike="noStrike">
              <a:solidFill>
                <a:srgbClr val="C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It is possible for Owner/Admins to create an Inbound Call Rule that will override the way the recipients see the Caller ID.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To create an Inbound Call Rule, follow the steps below:</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Application Settings</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View </a:t>
            </a:r>
            <a:r>
              <a:rPr b="1" i="0" lang="en-US" sz="1600" u="none" cap="none" strike="noStrike">
                <a:solidFill>
                  <a:schemeClr val="dk1"/>
                </a:solidFill>
                <a:latin typeface="Calibri"/>
                <a:ea typeface="Calibri"/>
                <a:cs typeface="Calibri"/>
                <a:sym typeface="Calibri"/>
              </a:rPr>
              <a:t>System</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Inbound Call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a:t>
            </a:r>
            <a:r>
              <a:rPr b="1" i="0" lang="en-US" sz="1600" u="none" cap="none" strike="noStrike">
                <a:solidFill>
                  <a:schemeClr val="dk1"/>
                </a:solidFill>
                <a:latin typeface="Calibri"/>
                <a:ea typeface="Calibri"/>
                <a:cs typeface="Calibri"/>
                <a:sym typeface="Calibri"/>
              </a:rPr>
              <a:t> Create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Give the rule a name &gt; </a:t>
            </a:r>
            <a:r>
              <a:rPr b="1" i="0" lang="en-US" sz="1600" u="none" cap="none" strike="noStrike">
                <a:solidFill>
                  <a:schemeClr val="dk1"/>
                </a:solidFill>
                <a:latin typeface="Calibri"/>
                <a:ea typeface="Calibri"/>
                <a:cs typeface="Calibri"/>
                <a:sym typeface="Calibri"/>
              </a:rPr>
              <a:t>Create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 on the </a:t>
            </a:r>
            <a:r>
              <a:rPr b="1" i="0" lang="en-US" sz="1600" u="none" cap="none" strike="noStrike">
                <a:solidFill>
                  <a:schemeClr val="dk1"/>
                </a:solidFill>
                <a:latin typeface="Calibri"/>
                <a:ea typeface="Calibri"/>
                <a:cs typeface="Calibri"/>
                <a:sym typeface="Calibri"/>
              </a:rPr>
              <a:t>pencil</a:t>
            </a:r>
            <a:r>
              <a:rPr b="0" i="0" lang="en-US" sz="1600" u="none" cap="none" strike="noStrike">
                <a:solidFill>
                  <a:schemeClr val="dk1"/>
                </a:solidFill>
                <a:latin typeface="Calibri"/>
                <a:ea typeface="Calibri"/>
                <a:cs typeface="Calibri"/>
                <a:sym typeface="Calibri"/>
              </a:rPr>
              <a:t> icon next to the created rule &gt; click </a:t>
            </a:r>
            <a:r>
              <a:rPr b="1" i="0" lang="en-US" sz="1600" u="none" cap="none" strike="noStrike">
                <a:solidFill>
                  <a:schemeClr val="dk1"/>
                </a:solidFill>
                <a:latin typeface="Calibri"/>
                <a:ea typeface="Calibri"/>
                <a:cs typeface="Calibri"/>
                <a:sym typeface="Calibri"/>
              </a:rPr>
              <a:t>New plan</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At the plan as you wish &gt; </a:t>
            </a:r>
            <a:r>
              <a:rPr b="1" i="0" lang="en-US" sz="1600" u="none" cap="none" strike="noStrike">
                <a:solidFill>
                  <a:schemeClr val="dk1"/>
                </a:solidFill>
                <a:latin typeface="Calibri"/>
                <a:ea typeface="Calibri"/>
                <a:cs typeface="Calibri"/>
                <a:sym typeface="Calibri"/>
              </a:rPr>
              <a:t>Update</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1869" name="Google Shape;1869;p64"/>
          <p:cNvSpPr txBox="1"/>
          <p:nvPr/>
        </p:nvSpPr>
        <p:spPr>
          <a:xfrm>
            <a:off x="299500" y="1488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&lt;Inbound Call Rule&gt;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grpSp>
        <p:nvGrpSpPr>
          <p:cNvPr id="1870" name="Google Shape;1870;p64"/>
          <p:cNvGrpSpPr/>
          <p:nvPr/>
        </p:nvGrpSpPr>
        <p:grpSpPr>
          <a:xfrm>
            <a:off x="4513075" y="922988"/>
            <a:ext cx="7314825" cy="5808086"/>
            <a:chOff x="4513075" y="922988"/>
            <a:chExt cx="7314825" cy="5808086"/>
          </a:xfrm>
        </p:grpSpPr>
        <p:grpSp>
          <p:nvGrpSpPr>
            <p:cNvPr id="1871" name="Google Shape;1871;p64"/>
            <p:cNvGrpSpPr/>
            <p:nvPr/>
          </p:nvGrpSpPr>
          <p:grpSpPr>
            <a:xfrm>
              <a:off x="4513075" y="922988"/>
              <a:ext cx="7314825" cy="5808086"/>
              <a:chOff x="4513075" y="922988"/>
              <a:chExt cx="7314825" cy="5808086"/>
            </a:xfrm>
          </p:grpSpPr>
          <p:pic>
            <p:nvPicPr>
              <p:cNvPr id="1872" name="Google Shape;1872;p64"/>
              <p:cNvPicPr preferRelativeResize="0"/>
              <p:nvPr/>
            </p:nvPicPr>
            <p:blipFill rotWithShape="1">
              <a:blip r:embed="rId3">
                <a:alphaModFix/>
              </a:blip>
              <a:srcRect b="0" l="0" r="0" t="0"/>
              <a:stretch/>
            </p:blipFill>
            <p:spPr>
              <a:xfrm>
                <a:off x="4513075" y="922988"/>
                <a:ext cx="7314825" cy="1777113"/>
              </a:xfrm>
              <a:prstGeom prst="rect">
                <a:avLst/>
              </a:prstGeom>
              <a:noFill/>
              <a:ln cap="flat" cmpd="sng" w="9525">
                <a:solidFill>
                  <a:srgbClr val="7F7F7F"/>
                </a:solidFill>
                <a:prstDash val="solid"/>
                <a:round/>
                <a:headEnd len="sm" w="sm" type="none"/>
                <a:tailEnd len="sm" w="sm" type="none"/>
              </a:ln>
            </p:spPr>
          </p:pic>
          <p:pic>
            <p:nvPicPr>
              <p:cNvPr id="1873" name="Google Shape;1873;p64"/>
              <p:cNvPicPr preferRelativeResize="0"/>
              <p:nvPr/>
            </p:nvPicPr>
            <p:blipFill rotWithShape="1">
              <a:blip r:embed="rId4">
                <a:alphaModFix/>
              </a:blip>
              <a:srcRect b="8052" l="0" r="0" t="8061"/>
              <a:stretch/>
            </p:blipFill>
            <p:spPr>
              <a:xfrm>
                <a:off x="4513093" y="2956527"/>
                <a:ext cx="3620415" cy="1467288"/>
              </a:xfrm>
              <a:prstGeom prst="rect">
                <a:avLst/>
              </a:prstGeom>
              <a:noFill/>
              <a:ln cap="flat" cmpd="sng" w="9525">
                <a:solidFill>
                  <a:srgbClr val="898989"/>
                </a:solidFill>
                <a:prstDash val="solid"/>
                <a:round/>
                <a:headEnd len="sm" w="sm" type="none"/>
                <a:tailEnd len="sm" w="sm" type="none"/>
              </a:ln>
            </p:spPr>
          </p:pic>
          <p:pic>
            <p:nvPicPr>
              <p:cNvPr id="1874" name="Google Shape;1874;p64"/>
              <p:cNvPicPr preferRelativeResize="0"/>
              <p:nvPr/>
            </p:nvPicPr>
            <p:blipFill rotWithShape="1">
              <a:blip r:embed="rId5">
                <a:alphaModFix/>
              </a:blip>
              <a:srcRect b="7590" l="0" r="0" t="7583"/>
              <a:stretch/>
            </p:blipFill>
            <p:spPr>
              <a:xfrm>
                <a:off x="8276839" y="2926325"/>
                <a:ext cx="3551049" cy="1527683"/>
              </a:xfrm>
              <a:prstGeom prst="rect">
                <a:avLst/>
              </a:prstGeom>
              <a:noFill/>
              <a:ln cap="flat" cmpd="sng" w="9525">
                <a:solidFill>
                  <a:srgbClr val="898989"/>
                </a:solidFill>
                <a:prstDash val="solid"/>
                <a:round/>
                <a:headEnd len="sm" w="sm" type="none"/>
                <a:tailEnd len="sm" w="sm" type="none"/>
              </a:ln>
            </p:spPr>
          </p:pic>
          <p:cxnSp>
            <p:nvCxnSpPr>
              <p:cNvPr id="1875" name="Google Shape;1875;p64"/>
              <p:cNvCxnSpPr>
                <a:stCxn id="1873" idx="3"/>
                <a:endCxn id="1874" idx="1"/>
              </p:cNvCxnSpPr>
              <p:nvPr/>
            </p:nvCxnSpPr>
            <p:spPr>
              <a:xfrm>
                <a:off x="8133508" y="3690171"/>
                <a:ext cx="143400" cy="0"/>
              </a:xfrm>
              <a:prstGeom prst="straightConnector1">
                <a:avLst/>
              </a:prstGeom>
              <a:noFill/>
              <a:ln cap="flat" cmpd="sng" w="9525">
                <a:solidFill>
                  <a:srgbClr val="FF0000"/>
                </a:solidFill>
                <a:prstDash val="solid"/>
                <a:round/>
                <a:headEnd len="sm" w="sm" type="none"/>
                <a:tailEnd len="med" w="med" type="triangle"/>
              </a:ln>
            </p:spPr>
          </p:cxnSp>
          <p:cxnSp>
            <p:nvCxnSpPr>
              <p:cNvPr id="1876" name="Google Shape;1876;p64"/>
              <p:cNvCxnSpPr>
                <a:stCxn id="1874" idx="2"/>
                <a:endCxn id="1877" idx="0"/>
              </p:cNvCxnSpPr>
              <p:nvPr/>
            </p:nvCxnSpPr>
            <p:spPr>
              <a:xfrm rot="5400000">
                <a:off x="7580064" y="2240008"/>
                <a:ext cx="258300" cy="4686300"/>
              </a:xfrm>
              <a:prstGeom prst="bentConnector3">
                <a:avLst>
                  <a:gd fmla="val 50002" name="adj1"/>
                </a:avLst>
              </a:prstGeom>
              <a:noFill/>
              <a:ln cap="flat" cmpd="sng" w="9525">
                <a:solidFill>
                  <a:srgbClr val="FF0000"/>
                </a:solidFill>
                <a:prstDash val="solid"/>
                <a:round/>
                <a:headEnd len="sm" w="sm" type="none"/>
                <a:tailEnd len="med" w="med" type="triangle"/>
              </a:ln>
            </p:spPr>
          </p:cxnSp>
          <p:cxnSp>
            <p:nvCxnSpPr>
              <p:cNvPr id="1878" name="Google Shape;1878;p64"/>
              <p:cNvCxnSpPr>
                <a:stCxn id="1877" idx="3"/>
                <a:endCxn id="1879" idx="1"/>
              </p:cNvCxnSpPr>
              <p:nvPr/>
            </p:nvCxnSpPr>
            <p:spPr>
              <a:xfrm>
                <a:off x="6219094" y="5721663"/>
                <a:ext cx="429300" cy="0"/>
              </a:xfrm>
              <a:prstGeom prst="straightConnector1">
                <a:avLst/>
              </a:prstGeom>
              <a:noFill/>
              <a:ln cap="flat" cmpd="sng" w="9525">
                <a:solidFill>
                  <a:srgbClr val="FF0000"/>
                </a:solidFill>
                <a:prstDash val="solid"/>
                <a:round/>
                <a:headEnd len="sm" w="sm" type="none"/>
                <a:tailEnd len="med" w="med" type="triangle"/>
              </a:ln>
            </p:spPr>
          </p:cxnSp>
          <p:pic>
            <p:nvPicPr>
              <p:cNvPr id="1877" name="Google Shape;1877;p64"/>
              <p:cNvPicPr preferRelativeResize="0"/>
              <p:nvPr/>
            </p:nvPicPr>
            <p:blipFill rotWithShape="1">
              <a:blip r:embed="rId6">
                <a:alphaModFix/>
              </a:blip>
              <a:srcRect b="0" l="0" r="0" t="0"/>
              <a:stretch/>
            </p:blipFill>
            <p:spPr>
              <a:xfrm>
                <a:off x="4513087" y="4712251"/>
                <a:ext cx="1706007" cy="2018823"/>
              </a:xfrm>
              <a:prstGeom prst="rect">
                <a:avLst/>
              </a:prstGeom>
              <a:noFill/>
              <a:ln cap="flat" cmpd="sng" w="9525">
                <a:solidFill>
                  <a:srgbClr val="898989"/>
                </a:solidFill>
                <a:prstDash val="solid"/>
                <a:round/>
                <a:headEnd len="sm" w="sm" type="none"/>
                <a:tailEnd len="sm" w="sm" type="none"/>
              </a:ln>
            </p:spPr>
          </p:pic>
          <p:pic>
            <p:nvPicPr>
              <p:cNvPr id="1879" name="Google Shape;1879;p64"/>
              <p:cNvPicPr preferRelativeResize="0"/>
              <p:nvPr/>
            </p:nvPicPr>
            <p:blipFill rotWithShape="1">
              <a:blip r:embed="rId7">
                <a:alphaModFix/>
              </a:blip>
              <a:srcRect b="0" l="0" r="0" t="0"/>
              <a:stretch/>
            </p:blipFill>
            <p:spPr>
              <a:xfrm>
                <a:off x="6648341" y="4821644"/>
                <a:ext cx="5179544" cy="1800018"/>
              </a:xfrm>
              <a:prstGeom prst="rect">
                <a:avLst/>
              </a:prstGeom>
              <a:noFill/>
              <a:ln cap="flat" cmpd="sng" w="9525">
                <a:solidFill>
                  <a:srgbClr val="898989"/>
                </a:solidFill>
                <a:prstDash val="solid"/>
                <a:round/>
                <a:headEnd len="sm" w="sm" type="none"/>
                <a:tailEnd len="sm" w="sm" type="none"/>
              </a:ln>
            </p:spPr>
          </p:pic>
          <p:cxnSp>
            <p:nvCxnSpPr>
              <p:cNvPr id="1880" name="Google Shape;1880;p64"/>
              <p:cNvCxnSpPr>
                <a:stCxn id="1881" idx="2"/>
                <a:endCxn id="1873" idx="0"/>
              </p:cNvCxnSpPr>
              <p:nvPr/>
            </p:nvCxnSpPr>
            <p:spPr>
              <a:xfrm rot="5400000">
                <a:off x="8222750" y="-419700"/>
                <a:ext cx="1476900" cy="5275500"/>
              </a:xfrm>
              <a:prstGeom prst="bentConnector3">
                <a:avLst>
                  <a:gd fmla="val 50001" name="adj1"/>
                </a:avLst>
              </a:prstGeom>
              <a:noFill/>
              <a:ln cap="flat" cmpd="sng" w="9525">
                <a:solidFill>
                  <a:schemeClr val="accent1"/>
                </a:solidFill>
                <a:prstDash val="solid"/>
                <a:round/>
                <a:headEnd len="sm" w="sm" type="none"/>
                <a:tailEnd len="med" w="med" type="triangle"/>
              </a:ln>
            </p:spPr>
          </p:cxnSp>
          <p:sp>
            <p:nvSpPr>
              <p:cNvPr id="1882" name="Google Shape;1882;p64"/>
              <p:cNvSpPr/>
              <p:nvPr/>
            </p:nvSpPr>
            <p:spPr>
              <a:xfrm>
                <a:off x="4806325" y="2345950"/>
                <a:ext cx="11607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64"/>
              <p:cNvSpPr/>
              <p:nvPr/>
            </p:nvSpPr>
            <p:spPr>
              <a:xfrm>
                <a:off x="11402750" y="1258800"/>
                <a:ext cx="392400" cy="22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83" name="Google Shape;1883;p64"/>
            <p:cNvPicPr preferRelativeResize="0"/>
            <p:nvPr/>
          </p:nvPicPr>
          <p:blipFill rotWithShape="1">
            <a:blip r:embed="rId8">
              <a:alphaModFix/>
            </a:blip>
            <a:srcRect b="21905" l="4580" r="0" t="17428"/>
            <a:stretch/>
          </p:blipFill>
          <p:spPr>
            <a:xfrm>
              <a:off x="4824400" y="989725"/>
              <a:ext cx="908625" cy="127425"/>
            </a:xfrm>
            <a:prstGeom prst="rect">
              <a:avLst/>
            </a:prstGeom>
            <a:noFill/>
            <a:ln>
              <a:noFill/>
            </a:ln>
          </p:spPr>
        </p:pic>
      </p:grpSp>
      <p:pic>
        <p:nvPicPr>
          <p:cNvPr id="1884" name="Google Shape;1884;p64"/>
          <p:cNvPicPr preferRelativeResize="0"/>
          <p:nvPr/>
        </p:nvPicPr>
        <p:blipFill rotWithShape="1">
          <a:blip r:embed="rId9">
            <a:alphaModFix/>
          </a:blip>
          <a:srcRect b="0" l="0" r="0" t="0"/>
          <a:stretch/>
        </p:blipFill>
        <p:spPr>
          <a:xfrm>
            <a:off x="4795675" y="2555675"/>
            <a:ext cx="730200" cy="135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pic>
        <p:nvPicPr>
          <p:cNvPr id="1890" name="Google Shape;1890;p65"/>
          <p:cNvPicPr preferRelativeResize="0"/>
          <p:nvPr/>
        </p:nvPicPr>
        <p:blipFill rotWithShape="1">
          <a:blip r:embed="rId4">
            <a:alphaModFix/>
          </a:blip>
          <a:srcRect b="0" l="0" r="0" t="0"/>
          <a:stretch/>
        </p:blipFill>
        <p:spPr>
          <a:xfrm>
            <a:off x="7560950" y="4442312"/>
            <a:ext cx="4100076" cy="2303125"/>
          </a:xfrm>
          <a:prstGeom prst="rect">
            <a:avLst/>
          </a:prstGeom>
          <a:noFill/>
          <a:ln cap="flat" cmpd="sng" w="9525">
            <a:solidFill>
              <a:srgbClr val="44546A"/>
            </a:solidFill>
            <a:prstDash val="solid"/>
            <a:round/>
            <a:headEnd len="sm" w="sm" type="none"/>
            <a:tailEnd len="sm" w="sm" type="none"/>
          </a:ln>
        </p:spPr>
      </p:pic>
      <p:sp>
        <p:nvSpPr>
          <p:cNvPr id="1891" name="Google Shape;1891;p65"/>
          <p:cNvSpPr txBox="1"/>
          <p:nvPr/>
        </p:nvSpPr>
        <p:spPr>
          <a:xfrm>
            <a:off x="208025" y="1665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&lt;Inbound Call Rule&gt;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sp>
        <p:nvSpPr>
          <p:cNvPr id="1892" name="Google Shape;1892;p65"/>
          <p:cNvSpPr txBox="1"/>
          <p:nvPr/>
        </p:nvSpPr>
        <p:spPr>
          <a:xfrm>
            <a:off x="764175" y="1214600"/>
            <a:ext cx="6244500" cy="18732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To assign an Inbound Call Rule for a user, follow these steps: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Settings</a:t>
            </a:r>
            <a:r>
              <a:rPr b="0" i="0" lang="en-US" sz="1600" u="none" cap="none" strike="noStrike">
                <a:solidFill>
                  <a:schemeClr val="dk1"/>
                </a:solidFill>
                <a:latin typeface="Calibri"/>
                <a:ea typeface="Calibri"/>
                <a:cs typeface="Calibri"/>
                <a:sym typeface="Calibri"/>
              </a:rPr>
              <a:t> &gt; View </a:t>
            </a:r>
            <a:r>
              <a:rPr b="1" i="0" lang="en-US" sz="1600" u="none" cap="none" strike="noStrike">
                <a:solidFill>
                  <a:schemeClr val="dk1"/>
                </a:solidFill>
                <a:latin typeface="Calibri"/>
                <a:ea typeface="Calibri"/>
                <a:cs typeface="Calibri"/>
                <a:sym typeface="Calibri"/>
              </a:rPr>
              <a:t>System</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Admin Tools</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Choose the </a:t>
            </a:r>
            <a:r>
              <a:rPr b="1" i="0" lang="en-US" sz="1600" u="none" cap="none" strike="noStrike">
                <a:solidFill>
                  <a:schemeClr val="dk1"/>
                </a:solidFill>
                <a:latin typeface="Calibri"/>
                <a:ea typeface="Calibri"/>
                <a:cs typeface="Calibri"/>
                <a:sym typeface="Calibri"/>
              </a:rPr>
              <a:t>User</a:t>
            </a:r>
            <a:r>
              <a:rPr b="0" i="0" lang="en-US" sz="1600" u="none" cap="none" strike="noStrike">
                <a:solidFill>
                  <a:schemeClr val="dk1"/>
                </a:solidFill>
                <a:latin typeface="Calibri"/>
                <a:ea typeface="Calibri"/>
                <a:cs typeface="Calibri"/>
                <a:sym typeface="Calibri"/>
              </a:rPr>
              <a:t> that you would like to assign the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At the Call Rules section, select the appropriate </a:t>
            </a:r>
            <a:r>
              <a:rPr b="1" i="0" lang="en-US" sz="1600" u="none" cap="none" strike="noStrike">
                <a:solidFill>
                  <a:schemeClr val="dk1"/>
                </a:solidFill>
                <a:latin typeface="Calibri"/>
                <a:ea typeface="Calibri"/>
                <a:cs typeface="Calibri"/>
                <a:sym typeface="Calibri"/>
              </a:rPr>
              <a:t>Inbound Call Rule</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Apply</a:t>
            </a:r>
            <a:endParaRPr b="1" i="0" sz="1600" u="none" cap="none" strike="noStrike">
              <a:solidFill>
                <a:schemeClr val="dk1"/>
              </a:solidFill>
              <a:latin typeface="Calibri"/>
              <a:ea typeface="Calibri"/>
              <a:cs typeface="Calibri"/>
              <a:sym typeface="Calibri"/>
            </a:endParaRPr>
          </a:p>
        </p:txBody>
      </p:sp>
      <p:pic>
        <p:nvPicPr>
          <p:cNvPr id="1893" name="Google Shape;1893;p65"/>
          <p:cNvPicPr preferRelativeResize="0"/>
          <p:nvPr/>
        </p:nvPicPr>
        <p:blipFill rotWithShape="1">
          <a:blip r:embed="rId5">
            <a:alphaModFix/>
          </a:blip>
          <a:srcRect b="21905" l="4580" r="0" t="17428"/>
          <a:stretch/>
        </p:blipFill>
        <p:spPr>
          <a:xfrm>
            <a:off x="1330500" y="3322050"/>
            <a:ext cx="1525200" cy="213900"/>
          </a:xfrm>
          <a:prstGeom prst="rect">
            <a:avLst/>
          </a:prstGeom>
          <a:noFill/>
          <a:ln>
            <a:noFill/>
          </a:ln>
        </p:spPr>
      </p:pic>
      <p:grpSp>
        <p:nvGrpSpPr>
          <p:cNvPr id="1894" name="Google Shape;1894;p65"/>
          <p:cNvGrpSpPr/>
          <p:nvPr/>
        </p:nvGrpSpPr>
        <p:grpSpPr>
          <a:xfrm>
            <a:off x="764175" y="3133875"/>
            <a:ext cx="6796775" cy="2895601"/>
            <a:chOff x="764175" y="3133875"/>
            <a:chExt cx="6796775" cy="2895601"/>
          </a:xfrm>
        </p:grpSpPr>
        <p:grpSp>
          <p:nvGrpSpPr>
            <p:cNvPr id="1895" name="Google Shape;1895;p65"/>
            <p:cNvGrpSpPr/>
            <p:nvPr/>
          </p:nvGrpSpPr>
          <p:grpSpPr>
            <a:xfrm>
              <a:off x="6974475" y="4581675"/>
              <a:ext cx="586475" cy="827100"/>
              <a:chOff x="6752275" y="4734075"/>
              <a:chExt cx="586475" cy="827100"/>
            </a:xfrm>
          </p:grpSpPr>
          <p:cxnSp>
            <p:nvCxnSpPr>
              <p:cNvPr id="1896" name="Google Shape;1896;p65"/>
              <p:cNvCxnSpPr>
                <a:stCxn id="1897" idx="3"/>
              </p:cNvCxnSpPr>
              <p:nvPr/>
            </p:nvCxnSpPr>
            <p:spPr>
              <a:xfrm>
                <a:off x="6752275" y="4734075"/>
                <a:ext cx="423300" cy="827100"/>
              </a:xfrm>
              <a:prstGeom prst="bentConnector2">
                <a:avLst/>
              </a:prstGeom>
              <a:noFill/>
              <a:ln cap="flat" cmpd="sng" w="9525">
                <a:solidFill>
                  <a:schemeClr val="accent1"/>
                </a:solidFill>
                <a:prstDash val="solid"/>
                <a:round/>
                <a:headEnd len="sm" w="sm" type="none"/>
                <a:tailEnd len="sm" w="sm" type="none"/>
              </a:ln>
            </p:spPr>
          </p:cxnSp>
          <p:cxnSp>
            <p:nvCxnSpPr>
              <p:cNvPr id="1898" name="Google Shape;1898;p65"/>
              <p:cNvCxnSpPr/>
              <p:nvPr/>
            </p:nvCxnSpPr>
            <p:spPr>
              <a:xfrm>
                <a:off x="7169550" y="5552275"/>
                <a:ext cx="169200" cy="0"/>
              </a:xfrm>
              <a:prstGeom prst="straightConnector1">
                <a:avLst/>
              </a:prstGeom>
              <a:noFill/>
              <a:ln cap="flat" cmpd="sng" w="9525">
                <a:solidFill>
                  <a:schemeClr val="accent1"/>
                </a:solidFill>
                <a:prstDash val="solid"/>
                <a:round/>
                <a:headEnd len="sm" w="sm" type="none"/>
                <a:tailEnd len="med" w="med" type="triangle"/>
              </a:ln>
            </p:spPr>
          </p:cxnSp>
        </p:grpSp>
        <p:grpSp>
          <p:nvGrpSpPr>
            <p:cNvPr id="1899" name="Google Shape;1899;p65"/>
            <p:cNvGrpSpPr/>
            <p:nvPr/>
          </p:nvGrpSpPr>
          <p:grpSpPr>
            <a:xfrm>
              <a:off x="764175" y="3133875"/>
              <a:ext cx="6210300" cy="2895601"/>
              <a:chOff x="764175" y="3133875"/>
              <a:chExt cx="6210300" cy="2895601"/>
            </a:xfrm>
          </p:grpSpPr>
          <p:grpSp>
            <p:nvGrpSpPr>
              <p:cNvPr id="1900" name="Google Shape;1900;p65"/>
              <p:cNvGrpSpPr/>
              <p:nvPr/>
            </p:nvGrpSpPr>
            <p:grpSpPr>
              <a:xfrm>
                <a:off x="764175" y="3133875"/>
                <a:ext cx="6210300" cy="2895600"/>
                <a:chOff x="5173525" y="1000275"/>
                <a:chExt cx="6210300" cy="2895600"/>
              </a:xfrm>
            </p:grpSpPr>
            <p:grpSp>
              <p:nvGrpSpPr>
                <p:cNvPr id="1901" name="Google Shape;1901;p65"/>
                <p:cNvGrpSpPr/>
                <p:nvPr/>
              </p:nvGrpSpPr>
              <p:grpSpPr>
                <a:xfrm>
                  <a:off x="5173525" y="1000275"/>
                  <a:ext cx="6210300" cy="2895600"/>
                  <a:chOff x="3601900" y="1047900"/>
                  <a:chExt cx="6210300" cy="2895600"/>
                </a:xfrm>
              </p:grpSpPr>
              <p:pic>
                <p:nvPicPr>
                  <p:cNvPr id="1902" name="Google Shape;1902;p65"/>
                  <p:cNvPicPr preferRelativeResize="0"/>
                  <p:nvPr/>
                </p:nvPicPr>
                <p:blipFill rotWithShape="1">
                  <a:blip r:embed="rId6">
                    <a:alphaModFix/>
                  </a:blip>
                  <a:srcRect b="0" l="0" r="0" t="0"/>
                  <a:stretch/>
                </p:blipFill>
                <p:spPr>
                  <a:xfrm>
                    <a:off x="3601900" y="1047900"/>
                    <a:ext cx="2886075" cy="2895600"/>
                  </a:xfrm>
                  <a:prstGeom prst="rect">
                    <a:avLst/>
                  </a:prstGeom>
                  <a:noFill/>
                  <a:ln cap="flat" cmpd="sng" w="9525">
                    <a:solidFill>
                      <a:srgbClr val="9E9E9E"/>
                    </a:solidFill>
                    <a:prstDash val="solid"/>
                    <a:round/>
                    <a:headEnd len="sm" w="sm" type="none"/>
                    <a:tailEnd len="sm" w="sm" type="none"/>
                  </a:ln>
                </p:spPr>
              </p:pic>
              <p:pic>
                <p:nvPicPr>
                  <p:cNvPr id="1897" name="Google Shape;1897;p65"/>
                  <p:cNvPicPr preferRelativeResize="0"/>
                  <p:nvPr/>
                </p:nvPicPr>
                <p:blipFill rotWithShape="1">
                  <a:blip r:embed="rId7">
                    <a:alphaModFix/>
                  </a:blip>
                  <a:srcRect b="-189519" l="0" r="0" t="0"/>
                  <a:stretch/>
                </p:blipFill>
                <p:spPr>
                  <a:xfrm>
                    <a:off x="6487975" y="1047900"/>
                    <a:ext cx="3324225" cy="2895600"/>
                  </a:xfrm>
                  <a:prstGeom prst="rect">
                    <a:avLst/>
                  </a:prstGeom>
                  <a:noFill/>
                  <a:ln cap="flat" cmpd="sng" w="9525">
                    <a:solidFill>
                      <a:srgbClr val="9E9E9E"/>
                    </a:solidFill>
                    <a:prstDash val="solid"/>
                    <a:round/>
                    <a:headEnd len="sm" w="sm" type="none"/>
                    <a:tailEnd len="sm" w="sm" type="none"/>
                  </a:ln>
                </p:spPr>
              </p:pic>
            </p:grpSp>
            <p:pic>
              <p:nvPicPr>
                <p:cNvPr id="1903" name="Google Shape;1903;p65"/>
                <p:cNvPicPr preferRelativeResize="0"/>
                <p:nvPr/>
              </p:nvPicPr>
              <p:blipFill rotWithShape="1">
                <a:blip r:embed="rId8">
                  <a:alphaModFix/>
                </a:blip>
                <a:srcRect b="0" l="0" r="6984" t="0"/>
                <a:stretch/>
              </p:blipFill>
              <p:spPr>
                <a:xfrm>
                  <a:off x="9545550" y="1992300"/>
                  <a:ext cx="1594750" cy="1190625"/>
                </a:xfrm>
                <a:prstGeom prst="rect">
                  <a:avLst/>
                </a:prstGeom>
                <a:noFill/>
                <a:ln>
                  <a:noFill/>
                </a:ln>
              </p:spPr>
            </p:pic>
            <p:pic>
              <p:nvPicPr>
                <p:cNvPr id="1904" name="Google Shape;1904;p65"/>
                <p:cNvPicPr preferRelativeResize="0"/>
                <p:nvPr/>
              </p:nvPicPr>
              <p:blipFill rotWithShape="1">
                <a:blip r:embed="rId9">
                  <a:alphaModFix/>
                </a:blip>
                <a:srcRect b="0" l="2905" r="6815" t="4278"/>
                <a:stretch/>
              </p:blipFill>
              <p:spPr>
                <a:xfrm>
                  <a:off x="8082075" y="1992300"/>
                  <a:ext cx="1427400" cy="1331125"/>
                </a:xfrm>
                <a:prstGeom prst="rect">
                  <a:avLst/>
                </a:prstGeom>
                <a:noFill/>
                <a:ln>
                  <a:noFill/>
                </a:ln>
              </p:spPr>
            </p:pic>
          </p:grpSp>
          <p:pic>
            <p:nvPicPr>
              <p:cNvPr id="1905" name="Google Shape;1905;p65"/>
              <p:cNvPicPr preferRelativeResize="0"/>
              <p:nvPr/>
            </p:nvPicPr>
            <p:blipFill rotWithShape="1">
              <a:blip r:embed="rId10">
                <a:alphaModFix/>
              </a:blip>
              <a:srcRect b="30088" l="0" r="0" t="0"/>
              <a:stretch/>
            </p:blipFill>
            <p:spPr>
              <a:xfrm>
                <a:off x="1212625" y="3137650"/>
                <a:ext cx="2457491" cy="2891826"/>
              </a:xfrm>
              <a:prstGeom prst="rect">
                <a:avLst/>
              </a:prstGeom>
              <a:noFill/>
              <a:ln>
                <a:noFill/>
              </a:ln>
            </p:spPr>
          </p:pic>
          <p:sp>
            <p:nvSpPr>
              <p:cNvPr id="1906" name="Google Shape;1906;p65"/>
              <p:cNvSpPr/>
              <p:nvPr/>
            </p:nvSpPr>
            <p:spPr>
              <a:xfrm>
                <a:off x="1324200" y="3566775"/>
                <a:ext cx="2231400" cy="45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65"/>
              <p:cNvSpPr/>
              <p:nvPr/>
            </p:nvSpPr>
            <p:spPr>
              <a:xfrm>
                <a:off x="1307850" y="4465925"/>
                <a:ext cx="2239800" cy="327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8" name="Google Shape;1908;p65"/>
              <p:cNvPicPr preferRelativeResize="0"/>
              <p:nvPr/>
            </p:nvPicPr>
            <p:blipFill rotWithShape="1">
              <a:blip r:embed="rId11">
                <a:alphaModFix/>
              </a:blip>
              <a:srcRect b="0" l="0" r="0" t="0"/>
              <a:stretch/>
            </p:blipFill>
            <p:spPr>
              <a:xfrm>
                <a:off x="767900" y="3697550"/>
                <a:ext cx="475750" cy="1335750"/>
              </a:xfrm>
              <a:prstGeom prst="rect">
                <a:avLst/>
              </a:prstGeom>
              <a:noFill/>
              <a:ln>
                <a:noFill/>
              </a:ln>
            </p:spPr>
          </p:pic>
          <p:sp>
            <p:nvSpPr>
              <p:cNvPr id="1909" name="Google Shape;1909;p65"/>
              <p:cNvSpPr/>
              <p:nvPr/>
            </p:nvSpPr>
            <p:spPr>
              <a:xfrm>
                <a:off x="875925" y="4586275"/>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10" name="Google Shape;1910;p65"/>
              <p:cNvGrpSpPr/>
              <p:nvPr/>
            </p:nvGrpSpPr>
            <p:grpSpPr>
              <a:xfrm>
                <a:off x="780350" y="4088507"/>
                <a:ext cx="440252" cy="1418707"/>
                <a:chOff x="8398051" y="1753225"/>
                <a:chExt cx="289849" cy="933974"/>
              </a:xfrm>
            </p:grpSpPr>
            <p:pic>
              <p:nvPicPr>
                <p:cNvPr id="1911" name="Google Shape;1911;p65"/>
                <p:cNvPicPr preferRelativeResize="0"/>
                <p:nvPr/>
              </p:nvPicPr>
              <p:blipFill rotWithShape="1">
                <a:blip r:embed="rId12">
                  <a:alphaModFix/>
                </a:blip>
                <a:srcRect b="70929" l="0" r="0" t="0"/>
                <a:stretch/>
              </p:blipFill>
              <p:spPr>
                <a:xfrm>
                  <a:off x="8408150" y="1753225"/>
                  <a:ext cx="279750" cy="265750"/>
                </a:xfrm>
                <a:prstGeom prst="rect">
                  <a:avLst/>
                </a:prstGeom>
                <a:noFill/>
                <a:ln>
                  <a:noFill/>
                </a:ln>
              </p:spPr>
            </p:pic>
            <p:pic>
              <p:nvPicPr>
                <p:cNvPr id="1912" name="Google Shape;1912;p65"/>
                <p:cNvPicPr preferRelativeResize="0"/>
                <p:nvPr/>
              </p:nvPicPr>
              <p:blipFill rotWithShape="1">
                <a:blip r:embed="rId12">
                  <a:alphaModFix/>
                </a:blip>
                <a:srcRect b="0" l="0" r="0" t="26259"/>
                <a:stretch/>
              </p:blipFill>
              <p:spPr>
                <a:xfrm>
                  <a:off x="8398051" y="2013088"/>
                  <a:ext cx="279742" cy="674111"/>
                </a:xfrm>
                <a:prstGeom prst="rect">
                  <a:avLst/>
                </a:prstGeom>
                <a:noFill/>
                <a:ln>
                  <a:noFill/>
                </a:ln>
              </p:spPr>
            </p:pic>
          </p:grpSp>
        </p:grpSp>
      </p:grpSp>
      <p:sp>
        <p:nvSpPr>
          <p:cNvPr id="1913" name="Google Shape;1913;p65"/>
          <p:cNvSpPr/>
          <p:nvPr/>
        </p:nvSpPr>
        <p:spPr>
          <a:xfrm>
            <a:off x="7645225" y="4813950"/>
            <a:ext cx="802500" cy="21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65"/>
          <p:cNvSpPr/>
          <p:nvPr/>
        </p:nvSpPr>
        <p:spPr>
          <a:xfrm>
            <a:off x="7645225" y="5027850"/>
            <a:ext cx="3906000" cy="33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9" name="Shape 1919"/>
        <p:cNvGrpSpPr/>
        <p:nvPr/>
      </p:nvGrpSpPr>
      <p:grpSpPr>
        <a:xfrm>
          <a:off x="0" y="0"/>
          <a:ext cx="0" cy="0"/>
          <a:chOff x="0" y="0"/>
          <a:chExt cx="0" cy="0"/>
        </a:xfrm>
      </p:grpSpPr>
      <p:sp>
        <p:nvSpPr>
          <p:cNvPr id="1920" name="Google Shape;1920;p66"/>
          <p:cNvSpPr txBox="1"/>
          <p:nvPr/>
        </p:nvSpPr>
        <p:spPr>
          <a:xfrm>
            <a:off x="126673" y="1232900"/>
            <a:ext cx="2826900" cy="43500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highlight>
                  <a:srgbClr val="FFFFFF"/>
                </a:highlight>
                <a:latin typeface="Calibri"/>
                <a:ea typeface="Calibri"/>
                <a:cs typeface="Calibri"/>
                <a:sym typeface="Calibri"/>
              </a:rPr>
              <a:t>Users need to be assigned to an Outbound Call Rule in order to make outbound calls.</a:t>
            </a:r>
            <a:endParaRPr b="0" i="0" sz="16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To create an Outbound Call Rule, follow the steps below:</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Settings</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View </a:t>
            </a:r>
            <a:r>
              <a:rPr b="1" i="0" lang="en-US" sz="1600" u="none" cap="none" strike="noStrike">
                <a:solidFill>
                  <a:schemeClr val="dk1"/>
                </a:solidFill>
                <a:latin typeface="Calibri"/>
                <a:ea typeface="Calibri"/>
                <a:cs typeface="Calibri"/>
                <a:sym typeface="Calibri"/>
              </a:rPr>
              <a:t>System</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Outbound Call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a:t>
            </a:r>
            <a:r>
              <a:rPr b="1" i="0" lang="en-US" sz="1600" u="none" cap="none" strike="noStrike">
                <a:solidFill>
                  <a:schemeClr val="dk1"/>
                </a:solidFill>
                <a:latin typeface="Calibri"/>
                <a:ea typeface="Calibri"/>
                <a:cs typeface="Calibri"/>
                <a:sym typeface="Calibri"/>
              </a:rPr>
              <a:t> Create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Give the rule a name &gt; </a:t>
            </a:r>
            <a:r>
              <a:rPr b="1" i="0" lang="en-US" sz="1600" u="none" cap="none" strike="noStrike">
                <a:solidFill>
                  <a:schemeClr val="dk1"/>
                </a:solidFill>
                <a:latin typeface="Calibri"/>
                <a:ea typeface="Calibri"/>
                <a:cs typeface="Calibri"/>
                <a:sym typeface="Calibri"/>
              </a:rPr>
              <a:t>Create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Click on the </a:t>
            </a:r>
            <a:r>
              <a:rPr b="1" i="0" lang="en-US" sz="1600" u="none" cap="none" strike="noStrike">
                <a:solidFill>
                  <a:schemeClr val="dk1"/>
                </a:solidFill>
                <a:latin typeface="Calibri"/>
                <a:ea typeface="Calibri"/>
                <a:cs typeface="Calibri"/>
                <a:sym typeface="Calibri"/>
              </a:rPr>
              <a:t>pencil</a:t>
            </a:r>
            <a:r>
              <a:rPr b="0" i="0" lang="en-US" sz="1600" u="none" cap="none" strike="noStrike">
                <a:solidFill>
                  <a:schemeClr val="dk1"/>
                </a:solidFill>
                <a:latin typeface="Calibri"/>
                <a:ea typeface="Calibri"/>
                <a:cs typeface="Calibri"/>
                <a:sym typeface="Calibri"/>
              </a:rPr>
              <a:t> icon next to the created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At the plan as you wish &gt; </a:t>
            </a:r>
            <a:r>
              <a:rPr b="1" i="0" lang="en-US" sz="1600" u="none" cap="none" strike="noStrike">
                <a:solidFill>
                  <a:schemeClr val="dk1"/>
                </a:solidFill>
                <a:latin typeface="Calibri"/>
                <a:ea typeface="Calibri"/>
                <a:cs typeface="Calibri"/>
                <a:sym typeface="Calibri"/>
              </a:rPr>
              <a:t>Update</a:t>
            </a:r>
            <a:endParaRPr b="0" i="0" sz="1600" u="none" cap="none" strike="noStrike">
              <a:solidFill>
                <a:schemeClr val="dk1"/>
              </a:solidFill>
              <a:highlight>
                <a:srgbClr val="FFFFFF"/>
              </a:highlight>
              <a:latin typeface="Calibri"/>
              <a:ea typeface="Calibri"/>
              <a:cs typeface="Calibri"/>
              <a:sym typeface="Calibri"/>
            </a:endParaRPr>
          </a:p>
        </p:txBody>
      </p:sp>
      <p:sp>
        <p:nvSpPr>
          <p:cNvPr id="1921" name="Google Shape;1921;p66"/>
          <p:cNvSpPr txBox="1"/>
          <p:nvPr/>
        </p:nvSpPr>
        <p:spPr>
          <a:xfrm>
            <a:off x="208025" y="166500"/>
            <a:ext cx="10284600" cy="6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&lt;Outbound Call Rule&gt;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grpSp>
        <p:nvGrpSpPr>
          <p:cNvPr id="1922" name="Google Shape;1922;p66"/>
          <p:cNvGrpSpPr/>
          <p:nvPr/>
        </p:nvGrpSpPr>
        <p:grpSpPr>
          <a:xfrm>
            <a:off x="3105973" y="941613"/>
            <a:ext cx="8959352" cy="5242682"/>
            <a:chOff x="3105973" y="941613"/>
            <a:chExt cx="8959352" cy="5242682"/>
          </a:xfrm>
        </p:grpSpPr>
        <p:grpSp>
          <p:nvGrpSpPr>
            <p:cNvPr id="1923" name="Google Shape;1923;p66"/>
            <p:cNvGrpSpPr/>
            <p:nvPr/>
          </p:nvGrpSpPr>
          <p:grpSpPr>
            <a:xfrm>
              <a:off x="3105973" y="941613"/>
              <a:ext cx="8959352" cy="5242682"/>
              <a:chOff x="3105973" y="941613"/>
              <a:chExt cx="8959352" cy="5242682"/>
            </a:xfrm>
          </p:grpSpPr>
          <p:grpSp>
            <p:nvGrpSpPr>
              <p:cNvPr id="1924" name="Google Shape;1924;p66"/>
              <p:cNvGrpSpPr/>
              <p:nvPr/>
            </p:nvGrpSpPr>
            <p:grpSpPr>
              <a:xfrm>
                <a:off x="3105973" y="941613"/>
                <a:ext cx="8959352" cy="5242682"/>
                <a:chOff x="3105973" y="941613"/>
                <a:chExt cx="8959352" cy="5242682"/>
              </a:xfrm>
            </p:grpSpPr>
            <p:pic>
              <p:nvPicPr>
                <p:cNvPr id="1925" name="Google Shape;1925;p66"/>
                <p:cNvPicPr preferRelativeResize="0"/>
                <p:nvPr/>
              </p:nvPicPr>
              <p:blipFill rotWithShape="1">
                <a:blip r:embed="rId3">
                  <a:alphaModFix/>
                </a:blip>
                <a:srcRect b="0" l="0" r="0" t="0"/>
                <a:stretch/>
              </p:blipFill>
              <p:spPr>
                <a:xfrm>
                  <a:off x="8191875" y="3732678"/>
                  <a:ext cx="3873450" cy="1904457"/>
                </a:xfrm>
                <a:prstGeom prst="rect">
                  <a:avLst/>
                </a:prstGeom>
                <a:noFill/>
                <a:ln cap="flat" cmpd="sng" w="9525">
                  <a:solidFill>
                    <a:srgbClr val="9E9E9E"/>
                  </a:solidFill>
                  <a:prstDash val="solid"/>
                  <a:round/>
                  <a:headEnd len="sm" w="sm" type="none"/>
                  <a:tailEnd len="sm" w="sm" type="none"/>
                </a:ln>
              </p:spPr>
            </p:pic>
            <p:pic>
              <p:nvPicPr>
                <p:cNvPr id="1926" name="Google Shape;1926;p66"/>
                <p:cNvPicPr preferRelativeResize="0"/>
                <p:nvPr/>
              </p:nvPicPr>
              <p:blipFill rotWithShape="1">
                <a:blip r:embed="rId4">
                  <a:alphaModFix/>
                </a:blip>
                <a:srcRect b="0" l="0" r="0" t="0"/>
                <a:stretch/>
              </p:blipFill>
              <p:spPr>
                <a:xfrm>
                  <a:off x="3105973" y="3730425"/>
                  <a:ext cx="4933502" cy="2453870"/>
                </a:xfrm>
                <a:prstGeom prst="rect">
                  <a:avLst/>
                </a:prstGeom>
                <a:noFill/>
                <a:ln cap="flat" cmpd="sng" w="9525">
                  <a:solidFill>
                    <a:srgbClr val="888888"/>
                  </a:solidFill>
                  <a:prstDash val="solid"/>
                  <a:round/>
                  <a:headEnd len="sm" w="sm" type="none"/>
                  <a:tailEnd len="sm" w="sm" type="none"/>
                </a:ln>
              </p:spPr>
            </p:pic>
            <p:pic>
              <p:nvPicPr>
                <p:cNvPr id="1927" name="Google Shape;1927;p66"/>
                <p:cNvPicPr preferRelativeResize="0"/>
                <p:nvPr/>
              </p:nvPicPr>
              <p:blipFill rotWithShape="1">
                <a:blip r:embed="rId5">
                  <a:alphaModFix/>
                </a:blip>
                <a:srcRect b="0" l="0" r="0" t="0"/>
                <a:stretch/>
              </p:blipFill>
              <p:spPr>
                <a:xfrm>
                  <a:off x="4487525" y="941613"/>
                  <a:ext cx="6752225" cy="2680451"/>
                </a:xfrm>
                <a:prstGeom prst="rect">
                  <a:avLst/>
                </a:prstGeom>
                <a:noFill/>
                <a:ln cap="flat" cmpd="sng" w="9525">
                  <a:solidFill>
                    <a:srgbClr val="7F7F7F"/>
                  </a:solidFill>
                  <a:prstDash val="solid"/>
                  <a:round/>
                  <a:headEnd len="sm" w="sm" type="none"/>
                  <a:tailEnd len="sm" w="sm" type="none"/>
                </a:ln>
              </p:spPr>
            </p:pic>
            <p:sp>
              <p:nvSpPr>
                <p:cNvPr id="1928" name="Google Shape;1928;p66"/>
                <p:cNvSpPr/>
                <p:nvPr/>
              </p:nvSpPr>
              <p:spPr>
                <a:xfrm>
                  <a:off x="10773350" y="1307850"/>
                  <a:ext cx="4332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29" name="Google Shape;1929;p66"/>
                <p:cNvCxnSpPr>
                  <a:stCxn id="1928" idx="1"/>
                  <a:endCxn id="1925" idx="0"/>
                </p:cNvCxnSpPr>
                <p:nvPr/>
              </p:nvCxnSpPr>
              <p:spPr>
                <a:xfrm flipH="1">
                  <a:off x="10128650" y="1430400"/>
                  <a:ext cx="644700" cy="2302200"/>
                </a:xfrm>
                <a:prstGeom prst="bentConnector2">
                  <a:avLst/>
                </a:prstGeom>
                <a:noFill/>
                <a:ln cap="flat" cmpd="sng" w="9525">
                  <a:solidFill>
                    <a:srgbClr val="FF0000"/>
                  </a:solidFill>
                  <a:prstDash val="solid"/>
                  <a:round/>
                  <a:headEnd len="sm" w="sm" type="none"/>
                  <a:tailEnd len="med" w="med" type="triangle"/>
                </a:ln>
              </p:spPr>
            </p:cxnSp>
            <p:cxnSp>
              <p:nvCxnSpPr>
                <p:cNvPr id="1930" name="Google Shape;1930;p66"/>
                <p:cNvCxnSpPr/>
                <p:nvPr/>
              </p:nvCxnSpPr>
              <p:spPr>
                <a:xfrm>
                  <a:off x="10732475" y="2533950"/>
                  <a:ext cx="0" cy="866400"/>
                </a:xfrm>
                <a:prstGeom prst="straightConnector1">
                  <a:avLst/>
                </a:prstGeom>
                <a:noFill/>
                <a:ln cap="flat" cmpd="sng" w="9525">
                  <a:solidFill>
                    <a:schemeClr val="accent1"/>
                  </a:solidFill>
                  <a:prstDash val="solid"/>
                  <a:round/>
                  <a:headEnd len="sm" w="sm" type="none"/>
                  <a:tailEnd len="sm" w="sm" type="none"/>
                </a:ln>
              </p:spPr>
            </p:cxnSp>
            <p:cxnSp>
              <p:nvCxnSpPr>
                <p:cNvPr id="1931" name="Google Shape;1931;p66"/>
                <p:cNvCxnSpPr/>
                <p:nvPr/>
              </p:nvCxnSpPr>
              <p:spPr>
                <a:xfrm rot="10800000">
                  <a:off x="5828075" y="3400400"/>
                  <a:ext cx="4904400" cy="0"/>
                </a:xfrm>
                <a:prstGeom prst="straightConnector1">
                  <a:avLst/>
                </a:prstGeom>
                <a:noFill/>
                <a:ln cap="flat" cmpd="sng" w="9525">
                  <a:solidFill>
                    <a:schemeClr val="accent1"/>
                  </a:solidFill>
                  <a:prstDash val="solid"/>
                  <a:round/>
                  <a:headEnd len="sm" w="sm" type="none"/>
                  <a:tailEnd len="sm" w="sm" type="none"/>
                </a:ln>
              </p:spPr>
            </p:cxnSp>
            <p:cxnSp>
              <p:nvCxnSpPr>
                <p:cNvPr id="1932" name="Google Shape;1932;p66"/>
                <p:cNvCxnSpPr/>
                <p:nvPr/>
              </p:nvCxnSpPr>
              <p:spPr>
                <a:xfrm>
                  <a:off x="5828075" y="3396300"/>
                  <a:ext cx="0" cy="331200"/>
                </a:xfrm>
                <a:prstGeom prst="straightConnector1">
                  <a:avLst/>
                </a:prstGeom>
                <a:noFill/>
                <a:ln cap="flat" cmpd="sng" w="9525">
                  <a:solidFill>
                    <a:schemeClr val="accent1"/>
                  </a:solidFill>
                  <a:prstDash val="solid"/>
                  <a:round/>
                  <a:headEnd len="sm" w="sm" type="none"/>
                  <a:tailEnd len="med" w="med" type="triangle"/>
                </a:ln>
              </p:spPr>
            </p:cxnSp>
          </p:grpSp>
          <p:sp>
            <p:nvSpPr>
              <p:cNvPr id="1933" name="Google Shape;1933;p66"/>
              <p:cNvSpPr/>
              <p:nvPr/>
            </p:nvSpPr>
            <p:spPr>
              <a:xfrm>
                <a:off x="4806325" y="1193400"/>
                <a:ext cx="1381500" cy="27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p66"/>
              <p:cNvSpPr/>
              <p:nvPr/>
            </p:nvSpPr>
            <p:spPr>
              <a:xfrm>
                <a:off x="4806100" y="3065250"/>
                <a:ext cx="1381500" cy="18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35" name="Google Shape;1935;p66"/>
            <p:cNvPicPr preferRelativeResize="0"/>
            <p:nvPr/>
          </p:nvPicPr>
          <p:blipFill rotWithShape="1">
            <a:blip r:embed="rId6">
              <a:alphaModFix/>
            </a:blip>
            <a:srcRect b="21905" l="4580" r="0" t="17428"/>
            <a:stretch/>
          </p:blipFill>
          <p:spPr>
            <a:xfrm>
              <a:off x="4809475" y="1010225"/>
              <a:ext cx="981025" cy="136375"/>
            </a:xfrm>
            <a:prstGeom prst="rect">
              <a:avLst/>
            </a:prstGeom>
            <a:noFill/>
            <a:ln>
              <a:noFill/>
            </a:ln>
          </p:spPr>
        </p:pic>
      </p:grpSp>
      <p:pic>
        <p:nvPicPr>
          <p:cNvPr id="1936" name="Google Shape;1936;p66"/>
          <p:cNvPicPr preferRelativeResize="0"/>
          <p:nvPr/>
        </p:nvPicPr>
        <p:blipFill rotWithShape="1">
          <a:blip r:embed="rId7">
            <a:alphaModFix/>
          </a:blip>
          <a:srcRect b="0" l="0" r="0" t="0"/>
          <a:stretch/>
        </p:blipFill>
        <p:spPr>
          <a:xfrm>
            <a:off x="4831276" y="2695675"/>
            <a:ext cx="717050" cy="1676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67"/>
          <p:cNvSpPr txBox="1"/>
          <p:nvPr/>
        </p:nvSpPr>
        <p:spPr>
          <a:xfrm>
            <a:off x="184282" y="1285350"/>
            <a:ext cx="3795600" cy="4812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highlight>
                  <a:srgbClr val="FFFFFF"/>
                </a:highlight>
                <a:latin typeface="Calibri"/>
                <a:ea typeface="Calibri"/>
                <a:cs typeface="Calibri"/>
                <a:sym typeface="Calibri"/>
              </a:rPr>
              <a:t>Outbound Call Rule is composed of the rules for:</a:t>
            </a:r>
            <a:endParaRPr b="0" i="0" sz="1600" u="none" cap="none" strike="noStrike">
              <a:solidFill>
                <a:schemeClr val="dk1"/>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chemeClr val="dk1"/>
              </a:buClr>
              <a:buSzPts val="1600"/>
              <a:buFont typeface="Lato"/>
              <a:buChar char="●"/>
            </a:pPr>
            <a:r>
              <a:rPr b="1" i="0" lang="en-US" sz="1600" u="none" cap="none" strike="noStrike">
                <a:solidFill>
                  <a:schemeClr val="dk1"/>
                </a:solidFill>
                <a:highlight>
                  <a:srgbClr val="FFFFFF"/>
                </a:highlight>
                <a:latin typeface="Calibri"/>
                <a:ea typeface="Calibri"/>
                <a:cs typeface="Calibri"/>
                <a:sym typeface="Calibri"/>
              </a:rPr>
              <a:t>Dial plan:</a:t>
            </a:r>
            <a:r>
              <a:rPr b="0" i="0" lang="en-US" sz="1600" u="none" cap="none" strike="noStrike">
                <a:solidFill>
                  <a:schemeClr val="dk1"/>
                </a:solidFill>
                <a:highlight>
                  <a:srgbClr val="FFFFFF"/>
                </a:highlight>
                <a:latin typeface="Calibri"/>
                <a:ea typeface="Calibri"/>
                <a:cs typeface="Calibri"/>
                <a:sym typeface="Calibri"/>
              </a:rPr>
              <a:t> By default, if users want to make an outbound call from our system, they will need to follow this standard: </a:t>
            </a:r>
            <a:endParaRPr b="0" i="0" sz="1600" u="none" cap="none" strike="noStrike">
              <a:solidFill>
                <a:schemeClr val="dk1"/>
              </a:solidFill>
              <a:highlight>
                <a:srgbClr val="FFFFFF"/>
              </a:highlight>
              <a:latin typeface="Calibri"/>
              <a:ea typeface="Calibri"/>
              <a:cs typeface="Calibri"/>
              <a:sym typeface="Calibri"/>
            </a:endParaRPr>
          </a:p>
          <a:p>
            <a:pPr indent="-266700" lvl="1" marL="685800" marR="0" rtl="0" algn="just">
              <a:lnSpc>
                <a:spcPct val="115000"/>
              </a:lnSpc>
              <a:spcBef>
                <a:spcPts val="0"/>
              </a:spcBef>
              <a:spcAft>
                <a:spcPts val="0"/>
              </a:spcAft>
              <a:buClr>
                <a:srgbClr val="1A9988"/>
              </a:buClr>
              <a:buSzPts val="1600"/>
              <a:buFont typeface="Calibri"/>
              <a:buChar char="○"/>
            </a:pPr>
            <a:r>
              <a:rPr b="0" i="1" lang="en-US" sz="1600" u="none" cap="none" strike="noStrike">
                <a:solidFill>
                  <a:srgbClr val="C00000"/>
                </a:solidFill>
                <a:highlight>
                  <a:srgbClr val="FFFFFF"/>
                </a:highlight>
                <a:latin typeface="Calibri"/>
                <a:ea typeface="Calibri"/>
                <a:cs typeface="Calibri"/>
                <a:sym typeface="Calibri"/>
              </a:rPr>
              <a:t>&lt;country code&gt; + &lt;area code&gt; + &lt;destination&gt;</a:t>
            </a:r>
            <a:r>
              <a:rPr b="0" i="0" lang="en-US" sz="1600" u="none" cap="none" strike="noStrike">
                <a:solidFill>
                  <a:srgbClr val="404040"/>
                </a:solidFill>
                <a:highlight>
                  <a:srgbClr val="FFFFFF"/>
                </a:highlight>
                <a:latin typeface="Calibri"/>
                <a:ea typeface="Calibri"/>
                <a:cs typeface="Calibri"/>
                <a:sym typeface="Calibri"/>
              </a:rPr>
              <a:t> </a:t>
            </a:r>
            <a:endParaRPr b="0" i="0" sz="1600" u="none" cap="none" strike="noStrike">
              <a:solidFill>
                <a:srgbClr val="404040"/>
              </a:solidFill>
              <a:highlight>
                <a:srgbClr val="FFFFFF"/>
              </a:highlight>
              <a:latin typeface="Calibri"/>
              <a:ea typeface="Calibri"/>
              <a:cs typeface="Calibri"/>
              <a:sym typeface="Calibri"/>
            </a:endParaRPr>
          </a:p>
          <a:p>
            <a:pPr indent="0" lvl="0" marL="342900" marR="0" rtl="0" algn="just">
              <a:lnSpc>
                <a:spcPct val="115000"/>
              </a:lnSpc>
              <a:spcBef>
                <a:spcPts val="1100"/>
              </a:spcBef>
              <a:spcAft>
                <a:spcPts val="0"/>
              </a:spcAft>
              <a:buClr>
                <a:schemeClr val="dk1"/>
              </a:buClr>
              <a:buSzPts val="1600"/>
              <a:buFont typeface="Calibri"/>
              <a:buNone/>
            </a:pPr>
            <a:r>
              <a:rPr b="0" i="0" lang="en-US" sz="1600" u="none" cap="none" strike="noStrike">
                <a:solidFill>
                  <a:schemeClr val="dk1"/>
                </a:solidFill>
                <a:highlight>
                  <a:srgbClr val="FFFFFF"/>
                </a:highlight>
                <a:latin typeface="Calibri"/>
                <a:ea typeface="Calibri"/>
                <a:cs typeface="Calibri"/>
                <a:sym typeface="Calibri"/>
              </a:rPr>
              <a:t>However, to reduce the steps, owner/admins can set up a dial plan for users’ calls. By setting this up, users will not have to key in the country code every time they call out.</a:t>
            </a:r>
            <a:br>
              <a:rPr b="0" i="0" lang="en-US" sz="1600" u="none" cap="none" strike="noStrike">
                <a:solidFill>
                  <a:schemeClr val="dk1"/>
                </a:solidFill>
                <a:highlight>
                  <a:srgbClr val="FFFFFF"/>
                </a:highlight>
                <a:latin typeface="Calibri"/>
                <a:ea typeface="Calibri"/>
                <a:cs typeface="Calibri"/>
                <a:sym typeface="Calibri"/>
              </a:rPr>
            </a:br>
            <a:endParaRPr b="0" i="0" sz="100" u="none" cap="none" strike="noStrike">
              <a:solidFill>
                <a:schemeClr val="dk1"/>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A5A5A5"/>
              </a:buClr>
              <a:buSzPts val="1600"/>
              <a:buFont typeface="Lato"/>
              <a:buChar char="●"/>
            </a:pPr>
            <a:r>
              <a:rPr b="1" i="0" lang="en-US" sz="1600" u="none" cap="none" strike="noStrike">
                <a:solidFill>
                  <a:srgbClr val="A5A5A5"/>
                </a:solidFill>
                <a:highlight>
                  <a:srgbClr val="FFFFFF"/>
                </a:highlight>
                <a:latin typeface="Calibri"/>
                <a:ea typeface="Calibri"/>
                <a:cs typeface="Calibri"/>
                <a:sym typeface="Calibri"/>
              </a:rPr>
              <a:t>Country whitelist: </a:t>
            </a:r>
            <a:r>
              <a:rPr b="0" i="0" lang="en-US" sz="1600" u="none" cap="none" strike="noStrike">
                <a:solidFill>
                  <a:srgbClr val="A5A5A5"/>
                </a:solidFill>
                <a:highlight>
                  <a:srgbClr val="FFFFFF"/>
                </a:highlight>
                <a:latin typeface="Calibri"/>
                <a:ea typeface="Calibri"/>
                <a:cs typeface="Calibri"/>
                <a:sym typeface="Calibri"/>
              </a:rPr>
              <a:t>the list of countries users can call to.</a:t>
            </a:r>
            <a:endParaRPr b="0" i="0" sz="1600" u="none" cap="none" strike="noStrike">
              <a:solidFill>
                <a:srgbClr val="A5A5A5"/>
              </a:solidFill>
              <a:highlight>
                <a:srgbClr val="FFFFFF"/>
              </a:highlight>
              <a:latin typeface="Calibri"/>
              <a:ea typeface="Calibri"/>
              <a:cs typeface="Calibri"/>
              <a:sym typeface="Calibri"/>
            </a:endParaRPr>
          </a:p>
        </p:txBody>
      </p:sp>
      <p:sp>
        <p:nvSpPr>
          <p:cNvPr id="1943" name="Google Shape;1943;p67"/>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&lt;Outbound Call Rule&gt;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pic>
        <p:nvPicPr>
          <p:cNvPr id="1944" name="Google Shape;1944;p67"/>
          <p:cNvPicPr preferRelativeResize="0"/>
          <p:nvPr/>
        </p:nvPicPr>
        <p:blipFill rotWithShape="1">
          <a:blip r:embed="rId3">
            <a:alphaModFix/>
          </a:blip>
          <a:srcRect b="0" l="0" r="0" t="0"/>
          <a:stretch/>
        </p:blipFill>
        <p:spPr>
          <a:xfrm>
            <a:off x="8293807" y="4130025"/>
            <a:ext cx="3713911" cy="2575575"/>
          </a:xfrm>
          <a:prstGeom prst="rect">
            <a:avLst/>
          </a:prstGeom>
          <a:noFill/>
          <a:ln cap="flat" cmpd="sng" w="9525">
            <a:solidFill>
              <a:srgbClr val="9E9E9E"/>
            </a:solidFill>
            <a:prstDash val="solid"/>
            <a:round/>
            <a:headEnd len="sm" w="sm" type="none"/>
            <a:tailEnd len="sm" w="sm" type="none"/>
          </a:ln>
        </p:spPr>
      </p:pic>
      <p:pic>
        <p:nvPicPr>
          <p:cNvPr id="1945" name="Google Shape;1945;p67"/>
          <p:cNvPicPr preferRelativeResize="0"/>
          <p:nvPr/>
        </p:nvPicPr>
        <p:blipFill rotWithShape="1">
          <a:blip r:embed="rId4">
            <a:alphaModFix/>
          </a:blip>
          <a:srcRect b="0" l="0" r="0" t="0"/>
          <a:stretch/>
        </p:blipFill>
        <p:spPr>
          <a:xfrm>
            <a:off x="4311482" y="4130025"/>
            <a:ext cx="3521562" cy="1756865"/>
          </a:xfrm>
          <a:prstGeom prst="rect">
            <a:avLst/>
          </a:prstGeom>
          <a:noFill/>
          <a:ln cap="flat" cmpd="sng" w="9525">
            <a:solidFill>
              <a:srgbClr val="9E9E9E"/>
            </a:solidFill>
            <a:prstDash val="solid"/>
            <a:round/>
            <a:headEnd len="sm" w="sm" type="none"/>
            <a:tailEnd len="sm" w="sm" type="none"/>
          </a:ln>
        </p:spPr>
      </p:pic>
      <p:pic>
        <p:nvPicPr>
          <p:cNvPr id="1946" name="Google Shape;1946;p67"/>
          <p:cNvPicPr preferRelativeResize="0"/>
          <p:nvPr/>
        </p:nvPicPr>
        <p:blipFill rotWithShape="1">
          <a:blip r:embed="rId5">
            <a:alphaModFix/>
          </a:blip>
          <a:srcRect b="0" l="0" r="0" t="0"/>
          <a:stretch/>
        </p:blipFill>
        <p:spPr>
          <a:xfrm>
            <a:off x="9520707" y="877850"/>
            <a:ext cx="2486998" cy="3138201"/>
          </a:xfrm>
          <a:prstGeom prst="rect">
            <a:avLst/>
          </a:prstGeom>
          <a:noFill/>
          <a:ln cap="flat" cmpd="sng" w="9525">
            <a:solidFill>
              <a:srgbClr val="9E9E9E"/>
            </a:solidFill>
            <a:prstDash val="solid"/>
            <a:round/>
            <a:headEnd len="sm" w="sm" type="none"/>
            <a:tailEnd len="sm" w="sm" type="none"/>
          </a:ln>
        </p:spPr>
      </p:pic>
      <p:cxnSp>
        <p:nvCxnSpPr>
          <p:cNvPr id="1947" name="Google Shape;1947;p67"/>
          <p:cNvCxnSpPr/>
          <p:nvPr/>
        </p:nvCxnSpPr>
        <p:spPr>
          <a:xfrm>
            <a:off x="8475282" y="1836050"/>
            <a:ext cx="0" cy="114300"/>
          </a:xfrm>
          <a:prstGeom prst="straightConnector1">
            <a:avLst/>
          </a:prstGeom>
          <a:noFill/>
          <a:ln cap="flat" cmpd="sng" w="9525">
            <a:solidFill>
              <a:schemeClr val="accent1"/>
            </a:solidFill>
            <a:prstDash val="solid"/>
            <a:round/>
            <a:headEnd len="sm" w="sm" type="none"/>
            <a:tailEnd len="sm" w="sm" type="none"/>
          </a:ln>
        </p:spPr>
      </p:cxnSp>
      <p:cxnSp>
        <p:nvCxnSpPr>
          <p:cNvPr id="1948" name="Google Shape;1948;p67"/>
          <p:cNvCxnSpPr/>
          <p:nvPr/>
        </p:nvCxnSpPr>
        <p:spPr>
          <a:xfrm>
            <a:off x="7833044" y="5008458"/>
            <a:ext cx="457200" cy="0"/>
          </a:xfrm>
          <a:prstGeom prst="straightConnector1">
            <a:avLst/>
          </a:prstGeom>
          <a:noFill/>
          <a:ln cap="flat" cmpd="sng" w="9525">
            <a:solidFill>
              <a:schemeClr val="accent1"/>
            </a:solidFill>
            <a:prstDash val="solid"/>
            <a:round/>
            <a:headEnd len="sm" w="sm" type="none"/>
            <a:tailEnd len="med" w="med" type="triangle"/>
          </a:ln>
        </p:spPr>
      </p:cxnSp>
      <p:pic>
        <p:nvPicPr>
          <p:cNvPr id="1949" name="Google Shape;1949;p67"/>
          <p:cNvPicPr preferRelativeResize="0"/>
          <p:nvPr/>
        </p:nvPicPr>
        <p:blipFill rotWithShape="1">
          <a:blip r:embed="rId6">
            <a:alphaModFix/>
          </a:blip>
          <a:srcRect b="0" l="0" r="0" t="0"/>
          <a:stretch/>
        </p:blipFill>
        <p:spPr>
          <a:xfrm>
            <a:off x="4311475" y="877800"/>
            <a:ext cx="4518626" cy="3059850"/>
          </a:xfrm>
          <a:prstGeom prst="rect">
            <a:avLst/>
          </a:prstGeom>
          <a:noFill/>
          <a:ln cap="flat" cmpd="sng" w="9525">
            <a:solidFill>
              <a:srgbClr val="888888"/>
            </a:solidFill>
            <a:prstDash val="solid"/>
            <a:round/>
            <a:headEnd len="sm" w="sm" type="none"/>
            <a:tailEnd len="sm" w="sm" type="none"/>
          </a:ln>
        </p:spPr>
      </p:pic>
      <p:sp>
        <p:nvSpPr>
          <p:cNvPr id="1950" name="Google Shape;1950;p67"/>
          <p:cNvSpPr/>
          <p:nvPr/>
        </p:nvSpPr>
        <p:spPr>
          <a:xfrm>
            <a:off x="7861975" y="1868950"/>
            <a:ext cx="355200" cy="231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67"/>
          <p:cNvSpPr/>
          <p:nvPr/>
        </p:nvSpPr>
        <p:spPr>
          <a:xfrm>
            <a:off x="8309925" y="1884400"/>
            <a:ext cx="386100" cy="21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52" name="Google Shape;1952;p67"/>
          <p:cNvCxnSpPr>
            <a:stCxn id="1951" idx="3"/>
            <a:endCxn id="1945" idx="0"/>
          </p:cNvCxnSpPr>
          <p:nvPr/>
        </p:nvCxnSpPr>
        <p:spPr>
          <a:xfrm flipH="1">
            <a:off x="6072225" y="1992550"/>
            <a:ext cx="2623800" cy="2137500"/>
          </a:xfrm>
          <a:prstGeom prst="bentConnector4">
            <a:avLst>
              <a:gd fmla="val -9076" name="adj1"/>
              <a:gd fmla="val 94662" name="adj2"/>
            </a:avLst>
          </a:prstGeom>
          <a:noFill/>
          <a:ln cap="flat" cmpd="sng" w="9525">
            <a:solidFill>
              <a:srgbClr val="FF0000"/>
            </a:solidFill>
            <a:prstDash val="solid"/>
            <a:round/>
            <a:headEnd len="sm" w="sm" type="none"/>
            <a:tailEnd len="med" w="med" type="triangle"/>
          </a:ln>
        </p:spPr>
      </p:cxnSp>
      <p:cxnSp>
        <p:nvCxnSpPr>
          <p:cNvPr id="1953" name="Google Shape;1953;p67"/>
          <p:cNvCxnSpPr>
            <a:stCxn id="1950" idx="0"/>
            <a:endCxn id="1946" idx="1"/>
          </p:cNvCxnSpPr>
          <p:nvPr/>
        </p:nvCxnSpPr>
        <p:spPr>
          <a:xfrm flipH="1" rot="-5400000">
            <a:off x="8491075" y="1417450"/>
            <a:ext cx="578100" cy="1481100"/>
          </a:xfrm>
          <a:prstGeom prst="bentConnector4">
            <a:avLst>
              <a:gd fmla="val -41191" name="adj1"/>
              <a:gd fmla="val 83954" name="adj2"/>
            </a:avLst>
          </a:prstGeom>
          <a:noFill/>
          <a:ln cap="flat" cmpd="sng" w="9525">
            <a:solidFill>
              <a:srgbClr val="FF0000"/>
            </a:solidFill>
            <a:prstDash val="solid"/>
            <a:round/>
            <a:headEnd len="sm" w="sm" type="none"/>
            <a:tailEnd len="med" w="med" type="triangle"/>
          </a:ln>
        </p:spPr>
      </p:cxnSp>
      <p:sp>
        <p:nvSpPr>
          <p:cNvPr id="1954" name="Google Shape;1954;p67"/>
          <p:cNvSpPr/>
          <p:nvPr/>
        </p:nvSpPr>
        <p:spPr>
          <a:xfrm>
            <a:off x="5560550" y="1405575"/>
            <a:ext cx="880500" cy="293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68"/>
          <p:cNvSpPr txBox="1"/>
          <p:nvPr/>
        </p:nvSpPr>
        <p:spPr>
          <a:xfrm>
            <a:off x="208025" y="1275550"/>
            <a:ext cx="3912300" cy="55206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highlight>
                  <a:srgbClr val="FFFFFF"/>
                </a:highlight>
                <a:latin typeface="Calibri"/>
                <a:ea typeface="Calibri"/>
                <a:cs typeface="Calibri"/>
                <a:sym typeface="Calibri"/>
              </a:rPr>
              <a:t>Outbound Rules are composed of the rules for:</a:t>
            </a:r>
            <a:endParaRPr b="0" i="0" sz="1600" u="none" cap="none" strike="noStrike">
              <a:solidFill>
                <a:schemeClr val="dk1"/>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A5A5A5"/>
              </a:buClr>
              <a:buSzPts val="1600"/>
              <a:buFont typeface="Lato"/>
              <a:buChar char="●"/>
            </a:pPr>
            <a:r>
              <a:rPr b="1" i="0" lang="en-US" sz="1600" u="none" cap="none" strike="noStrike">
                <a:solidFill>
                  <a:srgbClr val="A5A5A5"/>
                </a:solidFill>
                <a:highlight>
                  <a:srgbClr val="FFFFFF"/>
                </a:highlight>
                <a:latin typeface="Calibri"/>
                <a:ea typeface="Calibri"/>
                <a:cs typeface="Calibri"/>
                <a:sym typeface="Calibri"/>
              </a:rPr>
              <a:t>Dial plan:</a:t>
            </a:r>
            <a:r>
              <a:rPr b="0" i="0" lang="en-US" sz="1600" u="none" cap="none" strike="noStrike">
                <a:solidFill>
                  <a:srgbClr val="A5A5A5"/>
                </a:solidFill>
                <a:highlight>
                  <a:srgbClr val="FFFFFF"/>
                </a:highlight>
                <a:latin typeface="Calibri"/>
                <a:ea typeface="Calibri"/>
                <a:cs typeface="Calibri"/>
                <a:sym typeface="Calibri"/>
              </a:rPr>
              <a:t> By default, if users want to make an outbound call from our system, they will need to follow this standard: </a:t>
            </a:r>
            <a:endParaRPr b="0" i="0" sz="1600" u="none" cap="none" strike="noStrike">
              <a:solidFill>
                <a:srgbClr val="A5A5A5"/>
              </a:solidFill>
              <a:highlight>
                <a:srgbClr val="FFFFFF"/>
              </a:highlight>
              <a:latin typeface="Calibri"/>
              <a:ea typeface="Calibri"/>
              <a:cs typeface="Calibri"/>
              <a:sym typeface="Calibri"/>
            </a:endParaRPr>
          </a:p>
          <a:p>
            <a:pPr indent="-266700" lvl="1" marL="685800" marR="0" rtl="0" algn="just">
              <a:lnSpc>
                <a:spcPct val="115000"/>
              </a:lnSpc>
              <a:spcBef>
                <a:spcPts val="0"/>
              </a:spcBef>
              <a:spcAft>
                <a:spcPts val="0"/>
              </a:spcAft>
              <a:buClr>
                <a:srgbClr val="A5A5A5"/>
              </a:buClr>
              <a:buSzPts val="1600"/>
              <a:buFont typeface="Calibri"/>
              <a:buChar char="○"/>
            </a:pPr>
            <a:r>
              <a:rPr b="0" i="1" lang="en-US" sz="1600" u="none" cap="none" strike="noStrike">
                <a:solidFill>
                  <a:srgbClr val="A5A5A5"/>
                </a:solidFill>
                <a:highlight>
                  <a:srgbClr val="FFFFFF"/>
                </a:highlight>
                <a:latin typeface="Calibri"/>
                <a:ea typeface="Calibri"/>
                <a:cs typeface="Calibri"/>
                <a:sym typeface="Calibri"/>
              </a:rPr>
              <a:t>&lt;country code&gt; + &lt;area code&gt; + &lt;destination&gt;</a:t>
            </a:r>
            <a:r>
              <a:rPr b="0" i="0" lang="en-US" sz="1600" u="none" cap="none" strike="noStrike">
                <a:solidFill>
                  <a:srgbClr val="A5A5A5"/>
                </a:solidFill>
                <a:highlight>
                  <a:srgbClr val="FFFFFF"/>
                </a:highlight>
                <a:latin typeface="Calibri"/>
                <a:ea typeface="Calibri"/>
                <a:cs typeface="Calibri"/>
                <a:sym typeface="Calibri"/>
              </a:rPr>
              <a:t> </a:t>
            </a:r>
            <a:endParaRPr b="0" i="0" sz="1600" u="none" cap="none" strike="noStrike">
              <a:solidFill>
                <a:srgbClr val="A5A5A5"/>
              </a:solidFill>
              <a:highlight>
                <a:srgbClr val="FFFFFF"/>
              </a:highlight>
              <a:latin typeface="Calibri"/>
              <a:ea typeface="Calibri"/>
              <a:cs typeface="Calibri"/>
              <a:sym typeface="Calibri"/>
            </a:endParaRPr>
          </a:p>
          <a:p>
            <a:pPr indent="0" lvl="0" marL="342900" marR="0" rtl="0" algn="just">
              <a:lnSpc>
                <a:spcPct val="115000"/>
              </a:lnSpc>
              <a:spcBef>
                <a:spcPts val="1100"/>
              </a:spcBef>
              <a:spcAft>
                <a:spcPts val="0"/>
              </a:spcAft>
              <a:buClr>
                <a:srgbClr val="A5A5A5"/>
              </a:buClr>
              <a:buSzPts val="1600"/>
              <a:buFont typeface="Calibri"/>
              <a:buNone/>
            </a:pPr>
            <a:r>
              <a:rPr b="0" i="0" lang="en-US" sz="1600" u="none" cap="none" strike="noStrike">
                <a:solidFill>
                  <a:srgbClr val="A5A5A5"/>
                </a:solidFill>
                <a:highlight>
                  <a:srgbClr val="FFFFFF"/>
                </a:highlight>
                <a:latin typeface="Calibri"/>
                <a:ea typeface="Calibri"/>
                <a:cs typeface="Calibri"/>
                <a:sym typeface="Calibri"/>
              </a:rPr>
              <a:t>However, to reduce the steps, owner/admins can set up a dial plan for users’ calls. By setting this up, users will not have to key in the country code every time they call out.</a:t>
            </a:r>
            <a:br>
              <a:rPr b="0" i="0" lang="en-US" sz="1600" u="none" cap="none" strike="noStrike">
                <a:solidFill>
                  <a:schemeClr val="dk1"/>
                </a:solidFill>
                <a:highlight>
                  <a:srgbClr val="FFFFFF"/>
                </a:highlight>
                <a:latin typeface="Calibri"/>
                <a:ea typeface="Calibri"/>
                <a:cs typeface="Calibri"/>
                <a:sym typeface="Calibri"/>
              </a:rPr>
            </a:br>
            <a:endParaRPr b="0" i="0" sz="100" u="none" cap="none" strike="noStrike">
              <a:solidFill>
                <a:schemeClr val="dk1"/>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chemeClr val="dk1"/>
              </a:buClr>
              <a:buSzPts val="1600"/>
              <a:buFont typeface="Lato"/>
              <a:buChar char="●"/>
            </a:pPr>
            <a:r>
              <a:rPr b="1" i="0" lang="en-US" sz="1600" u="none" cap="none" strike="noStrike">
                <a:solidFill>
                  <a:schemeClr val="dk1"/>
                </a:solidFill>
                <a:highlight>
                  <a:srgbClr val="FFFFFF"/>
                </a:highlight>
                <a:latin typeface="Calibri"/>
                <a:ea typeface="Calibri"/>
                <a:cs typeface="Calibri"/>
                <a:sym typeface="Calibri"/>
              </a:rPr>
              <a:t>Country whitelist: </a:t>
            </a:r>
            <a:r>
              <a:rPr b="0" i="0" lang="en-US" sz="1600" u="none" cap="none" strike="noStrike">
                <a:solidFill>
                  <a:schemeClr val="dk1"/>
                </a:solidFill>
                <a:highlight>
                  <a:srgbClr val="FFFFFF"/>
                </a:highlight>
                <a:latin typeface="Calibri"/>
                <a:ea typeface="Calibri"/>
                <a:cs typeface="Calibri"/>
                <a:sym typeface="Calibri"/>
              </a:rPr>
              <a:t>the list of countries users can call to.</a:t>
            </a:r>
            <a:endParaRPr b="0" i="0" sz="1600" u="none" cap="none" strike="noStrike">
              <a:solidFill>
                <a:schemeClr val="dk1"/>
              </a:solidFill>
              <a:highlight>
                <a:srgbClr val="FFFFFF"/>
              </a:highlight>
              <a:latin typeface="Calibri"/>
              <a:ea typeface="Calibri"/>
              <a:cs typeface="Calibri"/>
              <a:sym typeface="Calibri"/>
            </a:endParaRPr>
          </a:p>
          <a:p>
            <a:pPr indent="-330200" lvl="1" marL="914400" marR="0" rtl="0" algn="just">
              <a:lnSpc>
                <a:spcPct val="115000"/>
              </a:lnSpc>
              <a:spcBef>
                <a:spcPts val="1100"/>
              </a:spcBef>
              <a:spcAft>
                <a:spcPts val="0"/>
              </a:spcAft>
              <a:buClr>
                <a:schemeClr val="dk1"/>
              </a:buClr>
              <a:buSzPts val="1600"/>
              <a:buFont typeface="Calibri"/>
              <a:buChar char="○"/>
            </a:pPr>
            <a:r>
              <a:rPr b="1" i="0" lang="en-US" sz="1600" u="none" cap="none" strike="noStrike">
                <a:solidFill>
                  <a:schemeClr val="dk1"/>
                </a:solidFill>
                <a:highlight>
                  <a:srgbClr val="FFFFFF"/>
                </a:highlight>
                <a:latin typeface="Calibri"/>
                <a:ea typeface="Calibri"/>
                <a:cs typeface="Calibri"/>
                <a:sym typeface="Calibri"/>
              </a:rPr>
              <a:t>Passcode required:</a:t>
            </a:r>
            <a:r>
              <a:rPr b="0" i="0" lang="en-US" sz="1600" u="none" cap="none" strike="noStrike">
                <a:solidFill>
                  <a:schemeClr val="dk1"/>
                </a:solidFill>
                <a:highlight>
                  <a:srgbClr val="FFFFFF"/>
                </a:highlight>
                <a:latin typeface="Calibri"/>
                <a:ea typeface="Calibri"/>
                <a:cs typeface="Calibri"/>
                <a:sym typeface="Calibri"/>
              </a:rPr>
              <a:t> users need to key in their </a:t>
            </a:r>
            <a:r>
              <a:rPr b="1" i="0" lang="en-US" sz="1600" u="sng" cap="none" strike="noStrike">
                <a:solidFill>
                  <a:schemeClr val="hlink"/>
                </a:solidFill>
                <a:highlight>
                  <a:srgbClr val="FFFFFF"/>
                </a:highlight>
                <a:latin typeface="Calibri"/>
                <a:ea typeface="Calibri"/>
                <a:cs typeface="Calibri"/>
                <a:sym typeface="Calibri"/>
              </a:rPr>
              <a:t>passcode</a:t>
            </a:r>
            <a:r>
              <a:rPr b="0" i="0" lang="en-US" sz="1600" u="none" cap="none" strike="noStrike">
                <a:solidFill>
                  <a:schemeClr val="dk1"/>
                </a:solidFill>
                <a:highlight>
                  <a:srgbClr val="FFFFFF"/>
                </a:highlight>
                <a:latin typeface="Calibri"/>
                <a:ea typeface="Calibri"/>
                <a:cs typeface="Calibri"/>
                <a:sym typeface="Calibri"/>
              </a:rPr>
              <a:t> in order to call to these countries.</a:t>
            </a:r>
            <a:endParaRPr b="0" i="0" sz="1600" u="none" cap="none" strike="noStrike">
              <a:solidFill>
                <a:schemeClr val="dk1"/>
              </a:solidFill>
              <a:highlight>
                <a:srgbClr val="FFFFFF"/>
              </a:highlight>
              <a:latin typeface="Calibri"/>
              <a:ea typeface="Calibri"/>
              <a:cs typeface="Calibri"/>
              <a:sym typeface="Calibri"/>
            </a:endParaRPr>
          </a:p>
        </p:txBody>
      </p:sp>
      <p:sp>
        <p:nvSpPr>
          <p:cNvPr id="1961" name="Google Shape;1961;p68"/>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&lt;Outbound Call Rule&gt;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grpSp>
        <p:nvGrpSpPr>
          <p:cNvPr id="1962" name="Google Shape;1962;p68"/>
          <p:cNvGrpSpPr/>
          <p:nvPr/>
        </p:nvGrpSpPr>
        <p:grpSpPr>
          <a:xfrm>
            <a:off x="4322725" y="934078"/>
            <a:ext cx="7727575" cy="5758466"/>
            <a:chOff x="4322725" y="934078"/>
            <a:chExt cx="7727575" cy="5758466"/>
          </a:xfrm>
        </p:grpSpPr>
        <p:cxnSp>
          <p:nvCxnSpPr>
            <p:cNvPr id="1963" name="Google Shape;1963;p68"/>
            <p:cNvCxnSpPr>
              <a:stCxn id="1964" idx="2"/>
            </p:cNvCxnSpPr>
            <p:nvPr/>
          </p:nvCxnSpPr>
          <p:spPr>
            <a:xfrm>
              <a:off x="10452900" y="3983435"/>
              <a:ext cx="0" cy="195000"/>
            </a:xfrm>
            <a:prstGeom prst="straightConnector1">
              <a:avLst/>
            </a:prstGeom>
            <a:noFill/>
            <a:ln cap="flat" cmpd="sng" w="9525">
              <a:solidFill>
                <a:srgbClr val="FF0000"/>
              </a:solidFill>
              <a:prstDash val="solid"/>
              <a:round/>
              <a:headEnd len="sm" w="sm" type="none"/>
              <a:tailEnd len="med" w="med" type="triangle"/>
            </a:ln>
          </p:spPr>
        </p:cxnSp>
        <p:pic>
          <p:nvPicPr>
            <p:cNvPr id="1964" name="Google Shape;1964;p68"/>
            <p:cNvPicPr preferRelativeResize="0"/>
            <p:nvPr/>
          </p:nvPicPr>
          <p:blipFill rotWithShape="1">
            <a:blip r:embed="rId3">
              <a:alphaModFix/>
            </a:blip>
            <a:srcRect b="0" l="1970" r="0" t="0"/>
            <a:stretch/>
          </p:blipFill>
          <p:spPr>
            <a:xfrm>
              <a:off x="8855500" y="1379138"/>
              <a:ext cx="3194799" cy="2604297"/>
            </a:xfrm>
            <a:prstGeom prst="rect">
              <a:avLst/>
            </a:prstGeom>
            <a:noFill/>
            <a:ln cap="flat" cmpd="sng" w="9525">
              <a:solidFill>
                <a:srgbClr val="808080"/>
              </a:solidFill>
              <a:prstDash val="solid"/>
              <a:round/>
              <a:headEnd len="sm" w="sm" type="none"/>
              <a:tailEnd len="sm" w="sm" type="none"/>
            </a:ln>
          </p:spPr>
        </p:pic>
        <p:cxnSp>
          <p:nvCxnSpPr>
            <p:cNvPr id="1965" name="Google Shape;1965;p68"/>
            <p:cNvCxnSpPr/>
            <p:nvPr/>
          </p:nvCxnSpPr>
          <p:spPr>
            <a:xfrm>
              <a:off x="8425650" y="2965925"/>
              <a:ext cx="424800" cy="0"/>
            </a:xfrm>
            <a:prstGeom prst="straightConnector1">
              <a:avLst/>
            </a:prstGeom>
            <a:noFill/>
            <a:ln cap="flat" cmpd="sng" w="9525">
              <a:solidFill>
                <a:srgbClr val="FF0000"/>
              </a:solidFill>
              <a:prstDash val="solid"/>
              <a:round/>
              <a:headEnd len="sm" w="sm" type="none"/>
              <a:tailEnd len="med" w="med" type="triangle"/>
            </a:ln>
          </p:spPr>
        </p:cxnSp>
        <p:cxnSp>
          <p:nvCxnSpPr>
            <p:cNvPr id="1966" name="Google Shape;1966;p68"/>
            <p:cNvCxnSpPr/>
            <p:nvPr/>
          </p:nvCxnSpPr>
          <p:spPr>
            <a:xfrm rot="10800000">
              <a:off x="8426250" y="5184213"/>
              <a:ext cx="423600" cy="0"/>
            </a:xfrm>
            <a:prstGeom prst="straightConnector1">
              <a:avLst/>
            </a:prstGeom>
            <a:noFill/>
            <a:ln cap="flat" cmpd="sng" w="9525">
              <a:solidFill>
                <a:schemeClr val="accent1"/>
              </a:solidFill>
              <a:prstDash val="solid"/>
              <a:round/>
              <a:headEnd len="sm" w="sm" type="none"/>
              <a:tailEnd len="med" w="med" type="triangle"/>
            </a:ln>
          </p:spPr>
        </p:cxnSp>
        <p:pic>
          <p:nvPicPr>
            <p:cNvPr id="1967" name="Google Shape;1967;p68"/>
            <p:cNvPicPr preferRelativeResize="0"/>
            <p:nvPr/>
          </p:nvPicPr>
          <p:blipFill rotWithShape="1">
            <a:blip r:embed="rId4">
              <a:alphaModFix/>
            </a:blip>
            <a:srcRect b="0" l="0" r="0" t="0"/>
            <a:stretch/>
          </p:blipFill>
          <p:spPr>
            <a:xfrm>
              <a:off x="8578651" y="4178434"/>
              <a:ext cx="3471649" cy="1895237"/>
            </a:xfrm>
            <a:prstGeom prst="rect">
              <a:avLst/>
            </a:prstGeom>
            <a:noFill/>
            <a:ln cap="flat" cmpd="sng" w="9525">
              <a:solidFill>
                <a:srgbClr val="9E9E9E"/>
              </a:solidFill>
              <a:prstDash val="solid"/>
              <a:round/>
              <a:headEnd len="sm" w="sm" type="none"/>
              <a:tailEnd len="sm" w="sm" type="none"/>
            </a:ln>
          </p:spPr>
        </p:pic>
        <p:pic>
          <p:nvPicPr>
            <p:cNvPr id="1968" name="Google Shape;1968;p68"/>
            <p:cNvPicPr preferRelativeResize="0"/>
            <p:nvPr/>
          </p:nvPicPr>
          <p:blipFill rotWithShape="1">
            <a:blip r:embed="rId5">
              <a:alphaModFix/>
            </a:blip>
            <a:srcRect b="0" l="0" r="0" t="0"/>
            <a:stretch/>
          </p:blipFill>
          <p:spPr>
            <a:xfrm>
              <a:off x="4322725" y="3675870"/>
              <a:ext cx="4103525" cy="3016674"/>
            </a:xfrm>
            <a:prstGeom prst="rect">
              <a:avLst/>
            </a:prstGeom>
            <a:noFill/>
            <a:ln cap="flat" cmpd="sng" w="9525">
              <a:solidFill>
                <a:srgbClr val="9E9E9E"/>
              </a:solidFill>
              <a:prstDash val="solid"/>
              <a:round/>
              <a:headEnd len="sm" w="sm" type="none"/>
              <a:tailEnd len="sm" w="sm" type="none"/>
            </a:ln>
          </p:spPr>
        </p:pic>
        <p:pic>
          <p:nvPicPr>
            <p:cNvPr id="1969" name="Google Shape;1969;p68"/>
            <p:cNvPicPr preferRelativeResize="0"/>
            <p:nvPr/>
          </p:nvPicPr>
          <p:blipFill rotWithShape="1">
            <a:blip r:embed="rId6">
              <a:alphaModFix/>
            </a:blip>
            <a:srcRect b="13081" l="0" r="0" t="0"/>
            <a:stretch/>
          </p:blipFill>
          <p:spPr>
            <a:xfrm>
              <a:off x="4322725" y="934078"/>
              <a:ext cx="4103525" cy="2612172"/>
            </a:xfrm>
            <a:prstGeom prst="rect">
              <a:avLst/>
            </a:prstGeom>
            <a:noFill/>
            <a:ln cap="flat" cmpd="sng" w="9525">
              <a:solidFill>
                <a:srgbClr val="888888"/>
              </a:solidFill>
              <a:prstDash val="solid"/>
              <a:round/>
              <a:headEnd len="sm" w="sm" type="none"/>
              <a:tailEnd len="sm" w="sm" type="none"/>
            </a:ln>
          </p:spPr>
        </p:pic>
        <p:pic>
          <p:nvPicPr>
            <p:cNvPr id="1970" name="Google Shape;1970;p68"/>
            <p:cNvPicPr preferRelativeResize="0"/>
            <p:nvPr/>
          </p:nvPicPr>
          <p:blipFill rotWithShape="1">
            <a:blip r:embed="rId7">
              <a:alphaModFix/>
            </a:blip>
            <a:srcRect b="0" l="0" r="0" t="0"/>
            <a:stretch/>
          </p:blipFill>
          <p:spPr>
            <a:xfrm>
              <a:off x="4411150" y="4060150"/>
              <a:ext cx="3876674" cy="382325"/>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sp>
        <p:nvSpPr>
          <p:cNvPr id="1976" name="Google Shape;1976;p69"/>
          <p:cNvSpPr txBox="1"/>
          <p:nvPr/>
        </p:nvSpPr>
        <p:spPr>
          <a:xfrm>
            <a:off x="199388" y="1030475"/>
            <a:ext cx="3777000" cy="56628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highlight>
                  <a:srgbClr val="FFFFFF"/>
                </a:highlight>
                <a:latin typeface="Calibri"/>
                <a:ea typeface="Calibri"/>
                <a:cs typeface="Calibri"/>
                <a:sym typeface="Calibri"/>
              </a:rPr>
              <a:t>Outbound Rules are composed of the rules for:</a:t>
            </a:r>
            <a:br>
              <a:rPr b="0" i="0" lang="en-US" sz="1600" u="none" cap="none" strike="noStrike">
                <a:solidFill>
                  <a:schemeClr val="dk1"/>
                </a:solidFill>
                <a:highlight>
                  <a:srgbClr val="FFFFFF"/>
                </a:highlight>
                <a:latin typeface="Calibri"/>
                <a:ea typeface="Calibri"/>
                <a:cs typeface="Calibri"/>
                <a:sym typeface="Calibri"/>
              </a:rPr>
            </a:br>
            <a:endParaRPr b="0" i="0" sz="100" u="none" cap="none" strike="noStrike">
              <a:solidFill>
                <a:schemeClr val="dk1"/>
              </a:solidFill>
              <a:highlight>
                <a:srgbClr val="FFFFFF"/>
              </a:highlight>
              <a:latin typeface="Calibri"/>
              <a:ea typeface="Calibri"/>
              <a:cs typeface="Calibri"/>
              <a:sym typeface="Calibri"/>
            </a:endParaRPr>
          </a:p>
          <a:p>
            <a:pPr indent="-266700" lvl="0" marL="342900" marR="0" rtl="0" algn="just">
              <a:lnSpc>
                <a:spcPct val="115000"/>
              </a:lnSpc>
              <a:spcBef>
                <a:spcPts val="1100"/>
              </a:spcBef>
              <a:spcAft>
                <a:spcPts val="0"/>
              </a:spcAft>
              <a:buClr>
                <a:srgbClr val="A5A5A5"/>
              </a:buClr>
              <a:buSzPts val="1600"/>
              <a:buFont typeface="Lato"/>
              <a:buChar char="●"/>
            </a:pPr>
            <a:r>
              <a:rPr b="1" i="0" lang="en-US" sz="1600" u="none" cap="none" strike="noStrike">
                <a:solidFill>
                  <a:srgbClr val="A5A5A5"/>
                </a:solidFill>
                <a:highlight>
                  <a:srgbClr val="FFFFFF"/>
                </a:highlight>
                <a:latin typeface="Calibri"/>
                <a:ea typeface="Calibri"/>
                <a:cs typeface="Calibri"/>
                <a:sym typeface="Calibri"/>
              </a:rPr>
              <a:t>Country whitelist: </a:t>
            </a:r>
            <a:r>
              <a:rPr b="0" i="0" lang="en-US" sz="1600" u="none" cap="none" strike="noStrike">
                <a:solidFill>
                  <a:srgbClr val="A5A5A5"/>
                </a:solidFill>
                <a:highlight>
                  <a:srgbClr val="FFFFFF"/>
                </a:highlight>
                <a:latin typeface="Calibri"/>
                <a:ea typeface="Calibri"/>
                <a:cs typeface="Calibri"/>
                <a:sym typeface="Calibri"/>
              </a:rPr>
              <a:t>the list of countries users can call to.</a:t>
            </a:r>
            <a:endParaRPr b="0" i="0" sz="1600" u="none" cap="none" strike="noStrike">
              <a:solidFill>
                <a:srgbClr val="A5A5A5"/>
              </a:solidFill>
              <a:highlight>
                <a:srgbClr val="FFFFFF"/>
              </a:highlight>
              <a:latin typeface="Calibri"/>
              <a:ea typeface="Calibri"/>
              <a:cs typeface="Calibri"/>
              <a:sym typeface="Calibri"/>
            </a:endParaRPr>
          </a:p>
          <a:p>
            <a:pPr indent="-330200" lvl="1" marL="914400" marR="0" rtl="0" algn="just">
              <a:lnSpc>
                <a:spcPct val="115000"/>
              </a:lnSpc>
              <a:spcBef>
                <a:spcPts val="1100"/>
              </a:spcBef>
              <a:spcAft>
                <a:spcPts val="0"/>
              </a:spcAft>
              <a:buClr>
                <a:srgbClr val="A5A5A5"/>
              </a:buClr>
              <a:buSzPts val="1600"/>
              <a:buFont typeface="Calibri"/>
              <a:buChar char="○"/>
            </a:pPr>
            <a:r>
              <a:rPr b="1" i="0" lang="en-US" sz="1600" u="none" cap="none" strike="noStrike">
                <a:solidFill>
                  <a:srgbClr val="A5A5A5"/>
                </a:solidFill>
                <a:highlight>
                  <a:srgbClr val="FFFFFF"/>
                </a:highlight>
                <a:latin typeface="Calibri"/>
                <a:ea typeface="Calibri"/>
                <a:cs typeface="Calibri"/>
                <a:sym typeface="Calibri"/>
              </a:rPr>
              <a:t>Passcode required:</a:t>
            </a:r>
            <a:r>
              <a:rPr b="0" i="0" lang="en-US" sz="1600" u="none" cap="none" strike="noStrike">
                <a:solidFill>
                  <a:srgbClr val="A5A5A5"/>
                </a:solidFill>
                <a:highlight>
                  <a:srgbClr val="FFFFFF"/>
                </a:highlight>
                <a:latin typeface="Calibri"/>
                <a:ea typeface="Calibri"/>
                <a:cs typeface="Calibri"/>
                <a:sym typeface="Calibri"/>
              </a:rPr>
              <a:t> users need to key in their </a:t>
            </a:r>
            <a:r>
              <a:rPr b="0" i="0" lang="en-US" sz="1600" u="sng" cap="none" strike="noStrike">
                <a:solidFill>
                  <a:srgbClr val="A5A5A5"/>
                </a:solidFill>
                <a:highlight>
                  <a:srgbClr val="FFFFFF"/>
                </a:highlight>
                <a:latin typeface="Calibri"/>
                <a:ea typeface="Calibri"/>
                <a:cs typeface="Calibri"/>
                <a:sym typeface="Calibri"/>
              </a:rPr>
              <a:t>passcode</a:t>
            </a:r>
            <a:r>
              <a:rPr b="0" i="0" lang="en-US" sz="1600" u="none" cap="none" strike="noStrike">
                <a:solidFill>
                  <a:srgbClr val="A5A5A5"/>
                </a:solidFill>
                <a:highlight>
                  <a:srgbClr val="FFFFFF"/>
                </a:highlight>
                <a:latin typeface="Calibri"/>
                <a:ea typeface="Calibri"/>
                <a:cs typeface="Calibri"/>
                <a:sym typeface="Calibri"/>
              </a:rPr>
              <a:t> in order to call to these countries.</a:t>
            </a:r>
            <a:endParaRPr b="0" i="0" sz="1600" u="none" cap="none" strike="noStrike">
              <a:solidFill>
                <a:srgbClr val="A5A5A5"/>
              </a:solidFill>
              <a:highlight>
                <a:srgbClr val="FFFFFF"/>
              </a:highlight>
              <a:latin typeface="Calibri"/>
              <a:ea typeface="Calibri"/>
              <a:cs typeface="Calibri"/>
              <a:sym typeface="Calibri"/>
            </a:endParaRPr>
          </a:p>
          <a:p>
            <a:pPr indent="-330200" lvl="0" marL="457200" marR="0" rtl="0" algn="just">
              <a:lnSpc>
                <a:spcPct val="115000"/>
              </a:lnSpc>
              <a:spcBef>
                <a:spcPts val="1100"/>
              </a:spcBef>
              <a:spcAft>
                <a:spcPts val="0"/>
              </a:spcAft>
              <a:buClr>
                <a:schemeClr val="dk1"/>
              </a:buClr>
              <a:buSzPts val="1600"/>
              <a:buFont typeface="Calibri"/>
              <a:buChar char="●"/>
            </a:pPr>
            <a:r>
              <a:rPr b="1" i="0" lang="en-US" sz="1600" u="none" cap="none" strike="noStrike">
                <a:solidFill>
                  <a:schemeClr val="dk1"/>
                </a:solidFill>
                <a:highlight>
                  <a:srgbClr val="FFFFFF"/>
                </a:highlight>
                <a:latin typeface="Calibri"/>
                <a:ea typeface="Calibri"/>
                <a:cs typeface="Calibri"/>
                <a:sym typeface="Calibri"/>
              </a:rPr>
              <a:t>Organization Connect: </a:t>
            </a:r>
            <a:r>
              <a:rPr b="0" i="0" lang="en-US" sz="1600" u="none" cap="none" strike="noStrike">
                <a:solidFill>
                  <a:schemeClr val="dk1"/>
                </a:solidFill>
                <a:highlight>
                  <a:srgbClr val="FFFFFF"/>
                </a:highlight>
                <a:latin typeface="Calibri"/>
                <a:ea typeface="Calibri"/>
                <a:cs typeface="Calibri"/>
                <a:sym typeface="Calibri"/>
              </a:rPr>
              <a:t>After the 2 organizations are connected, they need to define a </a:t>
            </a:r>
            <a:r>
              <a:rPr b="1" i="0" lang="en-US" sz="1600" u="none" cap="none" strike="noStrike">
                <a:solidFill>
                  <a:schemeClr val="dk1"/>
                </a:solidFill>
                <a:highlight>
                  <a:srgbClr val="FFFFFF"/>
                </a:highlight>
                <a:latin typeface="Calibri"/>
                <a:ea typeface="Calibri"/>
                <a:cs typeface="Calibri"/>
                <a:sym typeface="Calibri"/>
              </a:rPr>
              <a:t>Prefix</a:t>
            </a:r>
            <a:r>
              <a:rPr b="0" i="0" lang="en-US" sz="1600" u="none" cap="none" strike="noStrike">
                <a:solidFill>
                  <a:schemeClr val="dk1"/>
                </a:solidFill>
                <a:highlight>
                  <a:srgbClr val="FFFFFF"/>
                </a:highlight>
                <a:latin typeface="Calibri"/>
                <a:ea typeface="Calibri"/>
                <a:cs typeface="Calibri"/>
                <a:sym typeface="Calibri"/>
              </a:rPr>
              <a:t> to call the other side.</a:t>
            </a:r>
            <a:endParaRPr b="0" i="0" sz="1600" u="none" cap="none" strike="noStrike">
              <a:solidFill>
                <a:schemeClr val="dk1"/>
              </a:solidFill>
              <a:highlight>
                <a:srgbClr val="FFFFFF"/>
              </a:highlight>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The code is per direction per connection</a:t>
            </a:r>
            <a:endParaRPr b="0" i="0" sz="1600" u="none" cap="none" strike="noStrike">
              <a:solidFill>
                <a:schemeClr val="dk1"/>
              </a:solidFill>
              <a:highlight>
                <a:srgbClr val="FFFFFF"/>
              </a:highlight>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highlight>
                  <a:srgbClr val="FFFFFF"/>
                </a:highlight>
                <a:latin typeface="Calibri"/>
                <a:ea typeface="Calibri"/>
                <a:cs typeface="Calibri"/>
                <a:sym typeface="Calibri"/>
              </a:rPr>
              <a:t>Limit 3 digits</a:t>
            </a:r>
            <a:endParaRPr b="0" i="0" sz="1600" u="none" cap="none" strike="noStrike">
              <a:solidFill>
                <a:schemeClr val="dk1"/>
              </a:solidFill>
              <a:highlight>
                <a:srgbClr val="FFFFFF"/>
              </a:highlight>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0" i="1" lang="en-US" sz="1600" u="none" cap="none" strike="noStrike">
                <a:solidFill>
                  <a:schemeClr val="dk1"/>
                </a:solidFill>
                <a:highlight>
                  <a:srgbClr val="FFFFFF"/>
                </a:highlight>
                <a:latin typeface="Calibri"/>
                <a:ea typeface="Calibri"/>
                <a:cs typeface="Calibri"/>
                <a:sym typeface="Calibri"/>
              </a:rPr>
              <a:t>*Note: Make sure the </a:t>
            </a:r>
            <a:r>
              <a:rPr b="1" i="1" lang="en-US" sz="1600" u="none" cap="none" strike="noStrike">
                <a:solidFill>
                  <a:schemeClr val="dk1"/>
                </a:solidFill>
                <a:highlight>
                  <a:srgbClr val="FFFFFF"/>
                </a:highlight>
                <a:latin typeface="Calibri"/>
                <a:ea typeface="Calibri"/>
                <a:cs typeface="Calibri"/>
                <a:sym typeface="Calibri"/>
              </a:rPr>
              <a:t>Matching Rules </a:t>
            </a:r>
            <a:r>
              <a:rPr b="0" i="1" lang="en-US" sz="1600" u="none" cap="none" strike="noStrike">
                <a:solidFill>
                  <a:schemeClr val="dk1"/>
                </a:solidFill>
                <a:highlight>
                  <a:srgbClr val="FFFFFF"/>
                </a:highlight>
                <a:latin typeface="Calibri"/>
                <a:ea typeface="Calibri"/>
                <a:cs typeface="Calibri"/>
                <a:sym typeface="Calibri"/>
              </a:rPr>
              <a:t>do not conflict with the </a:t>
            </a:r>
            <a:r>
              <a:rPr b="1" i="1" lang="en-US" sz="1600" u="sng" cap="none" strike="noStrike">
                <a:solidFill>
                  <a:schemeClr val="hlink"/>
                </a:solidFill>
                <a:highlight>
                  <a:srgbClr val="FFFFFF"/>
                </a:highlight>
                <a:latin typeface="Calibri"/>
                <a:ea typeface="Calibri"/>
                <a:cs typeface="Calibri"/>
                <a:sym typeface="Calibri"/>
                <a:hlinkClick action="ppaction://hlinksldjump" r:id="rId3"/>
              </a:rPr>
              <a:t>Dial Plan</a:t>
            </a:r>
            <a:r>
              <a:rPr b="0" i="1" lang="en-US" sz="1600" u="none" cap="none" strike="noStrike">
                <a:solidFill>
                  <a:schemeClr val="dk1"/>
                </a:solidFill>
                <a:highlight>
                  <a:srgbClr val="FFFFFF"/>
                </a:highlight>
                <a:latin typeface="Calibri"/>
                <a:ea typeface="Calibri"/>
                <a:cs typeface="Calibri"/>
                <a:sym typeface="Calibri"/>
              </a:rPr>
              <a:t> </a:t>
            </a:r>
            <a:endParaRPr b="0" i="1" sz="1600" u="none" cap="none" strike="noStrike">
              <a:solidFill>
                <a:schemeClr val="dk1"/>
              </a:solidFill>
              <a:highlight>
                <a:srgbClr val="FFFFFF"/>
              </a:highlight>
              <a:latin typeface="Calibri"/>
              <a:ea typeface="Calibri"/>
              <a:cs typeface="Calibri"/>
              <a:sym typeface="Calibri"/>
            </a:endParaRPr>
          </a:p>
          <a:p>
            <a:pPr indent="-330200" lvl="1" marL="914400" marR="0" rtl="0" algn="l">
              <a:lnSpc>
                <a:spcPct val="115000"/>
              </a:lnSpc>
              <a:spcBef>
                <a:spcPts val="0"/>
              </a:spcBef>
              <a:spcAft>
                <a:spcPts val="0"/>
              </a:spcAft>
              <a:buClr>
                <a:schemeClr val="dk1"/>
              </a:buClr>
              <a:buSzPts val="1600"/>
              <a:buFont typeface="Calibri"/>
              <a:buChar char="○"/>
            </a:pPr>
            <a:r>
              <a:rPr b="0" i="1" lang="en-US" sz="1600" u="none" cap="none" strike="noStrike">
                <a:solidFill>
                  <a:schemeClr val="dk1"/>
                </a:solidFill>
                <a:highlight>
                  <a:srgbClr val="FFFFFF"/>
                </a:highlight>
                <a:latin typeface="Calibri"/>
                <a:ea typeface="Calibri"/>
                <a:cs typeface="Calibri"/>
                <a:sym typeface="Calibri"/>
              </a:rPr>
              <a:t>Inter-organization Call: </a:t>
            </a:r>
            <a:br>
              <a:rPr b="0" i="1" lang="en-US" sz="1600" u="none" cap="none" strike="noStrike">
                <a:solidFill>
                  <a:schemeClr val="dk1"/>
                </a:solidFill>
                <a:highlight>
                  <a:srgbClr val="FFFFFF"/>
                </a:highlight>
                <a:latin typeface="Calibri"/>
                <a:ea typeface="Calibri"/>
                <a:cs typeface="Calibri"/>
                <a:sym typeface="Calibri"/>
              </a:rPr>
            </a:br>
            <a:r>
              <a:rPr b="1" i="1" lang="en-US" sz="1600" u="none" cap="none" strike="noStrike">
                <a:solidFill>
                  <a:schemeClr val="dk1"/>
                </a:solidFill>
                <a:highlight>
                  <a:srgbClr val="FFFFFF"/>
                </a:highlight>
                <a:latin typeface="Calibri"/>
                <a:ea typeface="Calibri"/>
                <a:cs typeface="Calibri"/>
                <a:sym typeface="Calibri"/>
              </a:rPr>
              <a:t>Prefix + Ext Number</a:t>
            </a:r>
            <a:endParaRPr b="1" i="1" sz="1600" u="none" cap="none" strike="noStrike">
              <a:solidFill>
                <a:schemeClr val="dk1"/>
              </a:solidFill>
              <a:highlight>
                <a:srgbClr val="FFFFFF"/>
              </a:highlight>
              <a:latin typeface="Calibri"/>
              <a:ea typeface="Calibri"/>
              <a:cs typeface="Calibri"/>
              <a:sym typeface="Calibri"/>
            </a:endParaRPr>
          </a:p>
        </p:txBody>
      </p:sp>
      <p:sp>
        <p:nvSpPr>
          <p:cNvPr id="1977" name="Google Shape;1977;p69"/>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&lt;Outbound Call Rule&gt;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pic>
        <p:nvPicPr>
          <p:cNvPr id="1978" name="Google Shape;1978;p69"/>
          <p:cNvPicPr preferRelativeResize="0"/>
          <p:nvPr/>
        </p:nvPicPr>
        <p:blipFill rotWithShape="1">
          <a:blip r:embed="rId4">
            <a:alphaModFix/>
          </a:blip>
          <a:srcRect b="0" l="0" r="0" t="0"/>
          <a:stretch/>
        </p:blipFill>
        <p:spPr>
          <a:xfrm>
            <a:off x="4128788" y="1030200"/>
            <a:ext cx="4404175" cy="2637917"/>
          </a:xfrm>
          <a:prstGeom prst="rect">
            <a:avLst/>
          </a:prstGeom>
          <a:noFill/>
          <a:ln cap="flat" cmpd="sng" w="9525">
            <a:solidFill>
              <a:srgbClr val="888888"/>
            </a:solidFill>
            <a:prstDash val="solid"/>
            <a:round/>
            <a:headEnd len="sm" w="sm" type="none"/>
            <a:tailEnd len="sm" w="sm" type="none"/>
          </a:ln>
        </p:spPr>
      </p:pic>
      <p:pic>
        <p:nvPicPr>
          <p:cNvPr id="1979" name="Google Shape;1979;p69"/>
          <p:cNvPicPr preferRelativeResize="0"/>
          <p:nvPr/>
        </p:nvPicPr>
        <p:blipFill rotWithShape="1">
          <a:blip r:embed="rId5">
            <a:alphaModFix/>
          </a:blip>
          <a:srcRect b="0" l="0" r="0" t="0"/>
          <a:stretch/>
        </p:blipFill>
        <p:spPr>
          <a:xfrm>
            <a:off x="8685350" y="1030200"/>
            <a:ext cx="3295636" cy="2637925"/>
          </a:xfrm>
          <a:prstGeom prst="rect">
            <a:avLst/>
          </a:prstGeom>
          <a:noFill/>
          <a:ln>
            <a:noFill/>
          </a:ln>
        </p:spPr>
      </p:pic>
      <p:grpSp>
        <p:nvGrpSpPr>
          <p:cNvPr id="1980" name="Google Shape;1980;p69"/>
          <p:cNvGrpSpPr/>
          <p:nvPr/>
        </p:nvGrpSpPr>
        <p:grpSpPr>
          <a:xfrm>
            <a:off x="6468825" y="3974900"/>
            <a:ext cx="4280625" cy="2583800"/>
            <a:chOff x="4190550" y="3960950"/>
            <a:chExt cx="4280625" cy="2583800"/>
          </a:xfrm>
        </p:grpSpPr>
        <p:pic>
          <p:nvPicPr>
            <p:cNvPr id="1981" name="Google Shape;1981;p69"/>
            <p:cNvPicPr preferRelativeResize="0"/>
            <p:nvPr/>
          </p:nvPicPr>
          <p:blipFill rotWithShape="1">
            <a:blip r:embed="rId6">
              <a:alphaModFix/>
            </a:blip>
            <a:srcRect b="0" l="0" r="0" t="0"/>
            <a:stretch/>
          </p:blipFill>
          <p:spPr>
            <a:xfrm>
              <a:off x="4190550" y="3960950"/>
              <a:ext cx="4280625" cy="2583800"/>
            </a:xfrm>
            <a:prstGeom prst="rect">
              <a:avLst/>
            </a:prstGeom>
            <a:noFill/>
            <a:ln cap="flat" cmpd="sng" w="9525">
              <a:solidFill>
                <a:srgbClr val="888888"/>
              </a:solidFill>
              <a:prstDash val="solid"/>
              <a:round/>
              <a:headEnd len="sm" w="sm" type="none"/>
              <a:tailEnd len="sm" w="sm" type="none"/>
            </a:ln>
          </p:spPr>
        </p:pic>
        <p:pic>
          <p:nvPicPr>
            <p:cNvPr id="1982" name="Google Shape;1982;p69"/>
            <p:cNvPicPr preferRelativeResize="0"/>
            <p:nvPr/>
          </p:nvPicPr>
          <p:blipFill rotWithShape="1">
            <a:blip r:embed="rId7">
              <a:alphaModFix/>
            </a:blip>
            <a:srcRect b="0" l="0" r="0" t="0"/>
            <a:stretch/>
          </p:blipFill>
          <p:spPr>
            <a:xfrm>
              <a:off x="4312408" y="4384075"/>
              <a:ext cx="4036925" cy="356725"/>
            </a:xfrm>
            <a:prstGeom prst="rect">
              <a:avLst/>
            </a:prstGeom>
            <a:noFill/>
            <a:ln>
              <a:noFill/>
            </a:ln>
          </p:spPr>
        </p:pic>
        <p:sp>
          <p:nvSpPr>
            <p:cNvPr id="1983" name="Google Shape;1983;p69"/>
            <p:cNvSpPr/>
            <p:nvPr/>
          </p:nvSpPr>
          <p:spPr>
            <a:xfrm>
              <a:off x="6379175" y="4340300"/>
              <a:ext cx="1081200" cy="27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84" name="Google Shape;1984;p69"/>
          <p:cNvSpPr/>
          <p:nvPr/>
        </p:nvSpPr>
        <p:spPr>
          <a:xfrm>
            <a:off x="6240150" y="1544600"/>
            <a:ext cx="1004100" cy="21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p69"/>
          <p:cNvSpPr/>
          <p:nvPr/>
        </p:nvSpPr>
        <p:spPr>
          <a:xfrm>
            <a:off x="8031900" y="1977075"/>
            <a:ext cx="439200" cy="27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86" name="Google Shape;1986;p69"/>
          <p:cNvCxnSpPr>
            <a:stCxn id="1978" idx="3"/>
            <a:endCxn id="1979" idx="1"/>
          </p:cNvCxnSpPr>
          <p:nvPr/>
        </p:nvCxnSpPr>
        <p:spPr>
          <a:xfrm>
            <a:off x="8532963" y="2349159"/>
            <a:ext cx="152400" cy="0"/>
          </a:xfrm>
          <a:prstGeom prst="straightConnector1">
            <a:avLst/>
          </a:prstGeom>
          <a:noFill/>
          <a:ln cap="flat" cmpd="sng" w="9525">
            <a:solidFill>
              <a:srgbClr val="FF0000"/>
            </a:solidFill>
            <a:prstDash val="solid"/>
            <a:round/>
            <a:headEnd len="sm" w="sm" type="none"/>
            <a:tailEnd len="med" w="med" type="triangle"/>
          </a:ln>
        </p:spPr>
      </p:cxnSp>
      <p:cxnSp>
        <p:nvCxnSpPr>
          <p:cNvPr id="1987" name="Google Shape;1987;p69"/>
          <p:cNvCxnSpPr>
            <a:stCxn id="1979" idx="2"/>
            <a:endCxn id="1981" idx="0"/>
          </p:cNvCxnSpPr>
          <p:nvPr/>
        </p:nvCxnSpPr>
        <p:spPr>
          <a:xfrm rot="5400000">
            <a:off x="9317668" y="2959525"/>
            <a:ext cx="306900" cy="1724100"/>
          </a:xfrm>
          <a:prstGeom prst="bentConnector3">
            <a:avLst>
              <a:gd fmla="val 49980" name="adj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pic>
        <p:nvPicPr>
          <p:cNvPr id="1993" name="Google Shape;1993;p70"/>
          <p:cNvPicPr preferRelativeResize="0"/>
          <p:nvPr/>
        </p:nvPicPr>
        <p:blipFill rotWithShape="1">
          <a:blip r:embed="rId4">
            <a:alphaModFix/>
          </a:blip>
          <a:srcRect b="0" l="0" r="0" t="0"/>
          <a:stretch/>
        </p:blipFill>
        <p:spPr>
          <a:xfrm>
            <a:off x="7381275" y="4442312"/>
            <a:ext cx="4100076" cy="2303125"/>
          </a:xfrm>
          <a:prstGeom prst="rect">
            <a:avLst/>
          </a:prstGeom>
          <a:noFill/>
          <a:ln cap="flat" cmpd="sng" w="9525">
            <a:solidFill>
              <a:srgbClr val="44546A"/>
            </a:solidFill>
            <a:prstDash val="solid"/>
            <a:round/>
            <a:headEnd len="sm" w="sm" type="none"/>
            <a:tailEnd len="sm" w="sm" type="none"/>
          </a:ln>
        </p:spPr>
      </p:pic>
      <p:sp>
        <p:nvSpPr>
          <p:cNvPr id="1994" name="Google Shape;1994;p70"/>
          <p:cNvSpPr txBox="1"/>
          <p:nvPr/>
        </p:nvSpPr>
        <p:spPr>
          <a:xfrm>
            <a:off x="208025" y="166500"/>
            <a:ext cx="10284600" cy="72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System Configuration</a:t>
            </a:r>
            <a:r>
              <a:rPr b="0" i="0" lang="en-US" sz="2800" u="none" cap="none" strike="noStrike">
                <a:solidFill>
                  <a:schemeClr val="dk1"/>
                </a:solidFill>
                <a:latin typeface="Arial"/>
                <a:ea typeface="Arial"/>
                <a:cs typeface="Arial"/>
                <a:sym typeface="Arial"/>
              </a:rPr>
              <a:t> &lt;Outbound Call Rule&gt;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sp>
        <p:nvSpPr>
          <p:cNvPr id="1995" name="Google Shape;1995;p70"/>
          <p:cNvSpPr txBox="1"/>
          <p:nvPr/>
        </p:nvSpPr>
        <p:spPr>
          <a:xfrm>
            <a:off x="597200" y="1214600"/>
            <a:ext cx="6339900" cy="18732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To assign an Outbound Call Rule for a user, follow these steps: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Settings</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View </a:t>
            </a:r>
            <a:r>
              <a:rPr b="1" i="0" lang="en-US" sz="1600" u="none" cap="none" strike="noStrike">
                <a:solidFill>
                  <a:schemeClr val="dk1"/>
                </a:solidFill>
                <a:latin typeface="Calibri"/>
                <a:ea typeface="Calibri"/>
                <a:cs typeface="Calibri"/>
                <a:sym typeface="Calibri"/>
              </a:rPr>
              <a:t>System</a:t>
            </a:r>
            <a:r>
              <a:rPr b="0" i="0" lang="en-US" sz="1600" u="none" cap="none" strike="noStrike">
                <a:solidFill>
                  <a:schemeClr val="dk1"/>
                </a:solidFill>
                <a:latin typeface="Calibri"/>
                <a:ea typeface="Calibri"/>
                <a:cs typeface="Calibri"/>
                <a:sym typeface="Calibri"/>
              </a:rPr>
              <a:t> &gt; </a:t>
            </a:r>
            <a:r>
              <a:rPr b="1" i="0" lang="en-US" sz="1600" u="none" cap="none" strike="noStrike">
                <a:solidFill>
                  <a:schemeClr val="dk1"/>
                </a:solidFill>
                <a:latin typeface="Calibri"/>
                <a:ea typeface="Calibri"/>
                <a:cs typeface="Calibri"/>
                <a:sym typeface="Calibri"/>
              </a:rPr>
              <a:t>Admin Tools</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Choose the </a:t>
            </a:r>
            <a:r>
              <a:rPr b="1" i="0" lang="en-US" sz="1600" u="none" cap="none" strike="noStrike">
                <a:solidFill>
                  <a:schemeClr val="dk1"/>
                </a:solidFill>
                <a:latin typeface="Calibri"/>
                <a:ea typeface="Calibri"/>
                <a:cs typeface="Calibri"/>
                <a:sym typeface="Calibri"/>
              </a:rPr>
              <a:t>User</a:t>
            </a:r>
            <a:r>
              <a:rPr b="0" i="0" lang="en-US" sz="1600" u="none" cap="none" strike="noStrike">
                <a:solidFill>
                  <a:schemeClr val="dk1"/>
                </a:solidFill>
                <a:latin typeface="Calibri"/>
                <a:ea typeface="Calibri"/>
                <a:cs typeface="Calibri"/>
                <a:sym typeface="Calibri"/>
              </a:rPr>
              <a:t> that you would like to assign the rule.</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0" i="0" lang="en-US" sz="1600" u="none" cap="none" strike="noStrike">
                <a:solidFill>
                  <a:schemeClr val="dk1"/>
                </a:solidFill>
                <a:latin typeface="Calibri"/>
                <a:ea typeface="Calibri"/>
                <a:cs typeface="Calibri"/>
                <a:sym typeface="Calibri"/>
              </a:rPr>
              <a:t>At the Call Rules section, select the appropriate </a:t>
            </a:r>
            <a:r>
              <a:rPr b="1" i="0" lang="en-US" sz="1600" u="none" cap="none" strike="noStrike">
                <a:solidFill>
                  <a:schemeClr val="dk1"/>
                </a:solidFill>
                <a:latin typeface="Calibri"/>
                <a:ea typeface="Calibri"/>
                <a:cs typeface="Calibri"/>
                <a:sym typeface="Calibri"/>
              </a:rPr>
              <a:t>Outbound Call Rule</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Apply</a:t>
            </a:r>
            <a:endParaRPr b="1" i="0" sz="1600" u="none" cap="none" strike="noStrike">
              <a:solidFill>
                <a:schemeClr val="dk1"/>
              </a:solidFill>
              <a:latin typeface="Calibri"/>
              <a:ea typeface="Calibri"/>
              <a:cs typeface="Calibri"/>
              <a:sym typeface="Calibri"/>
            </a:endParaRPr>
          </a:p>
        </p:txBody>
      </p:sp>
      <p:cxnSp>
        <p:nvCxnSpPr>
          <p:cNvPr id="1996" name="Google Shape;1996;p70"/>
          <p:cNvCxnSpPr>
            <a:stCxn id="1997" idx="3"/>
          </p:cNvCxnSpPr>
          <p:nvPr/>
        </p:nvCxnSpPr>
        <p:spPr>
          <a:xfrm>
            <a:off x="6807500" y="4734075"/>
            <a:ext cx="132300" cy="1061400"/>
          </a:xfrm>
          <a:prstGeom prst="bentConnector2">
            <a:avLst/>
          </a:prstGeom>
          <a:noFill/>
          <a:ln cap="flat" cmpd="sng" w="9525">
            <a:solidFill>
              <a:srgbClr val="FF0000"/>
            </a:solidFill>
            <a:prstDash val="solid"/>
            <a:round/>
            <a:headEnd len="sm" w="sm" type="none"/>
            <a:tailEnd len="sm" w="sm" type="none"/>
          </a:ln>
        </p:spPr>
      </p:cxnSp>
      <p:cxnSp>
        <p:nvCxnSpPr>
          <p:cNvPr id="1998" name="Google Shape;1998;p70"/>
          <p:cNvCxnSpPr/>
          <p:nvPr/>
        </p:nvCxnSpPr>
        <p:spPr>
          <a:xfrm>
            <a:off x="6931575" y="5803550"/>
            <a:ext cx="449700" cy="0"/>
          </a:xfrm>
          <a:prstGeom prst="straightConnector1">
            <a:avLst/>
          </a:prstGeom>
          <a:noFill/>
          <a:ln cap="flat" cmpd="sng" w="9525">
            <a:solidFill>
              <a:srgbClr val="FF0000"/>
            </a:solidFill>
            <a:prstDash val="solid"/>
            <a:round/>
            <a:headEnd len="sm" w="sm" type="none"/>
            <a:tailEnd len="med" w="med" type="triangle"/>
          </a:ln>
        </p:spPr>
      </p:cxnSp>
      <p:grpSp>
        <p:nvGrpSpPr>
          <p:cNvPr id="1999" name="Google Shape;1999;p70"/>
          <p:cNvGrpSpPr/>
          <p:nvPr/>
        </p:nvGrpSpPr>
        <p:grpSpPr>
          <a:xfrm>
            <a:off x="597200" y="3286275"/>
            <a:ext cx="6210300" cy="2895601"/>
            <a:chOff x="597200" y="3286275"/>
            <a:chExt cx="6210300" cy="2895601"/>
          </a:xfrm>
        </p:grpSpPr>
        <p:pic>
          <p:nvPicPr>
            <p:cNvPr id="2000" name="Google Shape;2000;p70"/>
            <p:cNvPicPr preferRelativeResize="0"/>
            <p:nvPr/>
          </p:nvPicPr>
          <p:blipFill rotWithShape="1">
            <a:blip r:embed="rId5">
              <a:alphaModFix/>
            </a:blip>
            <a:srcRect b="21905" l="4580" r="0" t="17428"/>
            <a:stretch/>
          </p:blipFill>
          <p:spPr>
            <a:xfrm>
              <a:off x="1157450" y="3458250"/>
              <a:ext cx="1557600" cy="218450"/>
            </a:xfrm>
            <a:prstGeom prst="rect">
              <a:avLst/>
            </a:prstGeom>
            <a:noFill/>
            <a:ln>
              <a:noFill/>
            </a:ln>
          </p:spPr>
        </p:pic>
        <p:grpSp>
          <p:nvGrpSpPr>
            <p:cNvPr id="2001" name="Google Shape;2001;p70"/>
            <p:cNvGrpSpPr/>
            <p:nvPr/>
          </p:nvGrpSpPr>
          <p:grpSpPr>
            <a:xfrm>
              <a:off x="597200" y="3286275"/>
              <a:ext cx="6210300" cy="2895601"/>
              <a:chOff x="764175" y="3133875"/>
              <a:chExt cx="6210300" cy="2895601"/>
            </a:xfrm>
          </p:grpSpPr>
          <p:grpSp>
            <p:nvGrpSpPr>
              <p:cNvPr id="2002" name="Google Shape;2002;p70"/>
              <p:cNvGrpSpPr/>
              <p:nvPr/>
            </p:nvGrpSpPr>
            <p:grpSpPr>
              <a:xfrm>
                <a:off x="764175" y="3133875"/>
                <a:ext cx="6210300" cy="2895600"/>
                <a:chOff x="5173525" y="1000275"/>
                <a:chExt cx="6210300" cy="2895600"/>
              </a:xfrm>
            </p:grpSpPr>
            <p:grpSp>
              <p:nvGrpSpPr>
                <p:cNvPr id="2003" name="Google Shape;2003;p70"/>
                <p:cNvGrpSpPr/>
                <p:nvPr/>
              </p:nvGrpSpPr>
              <p:grpSpPr>
                <a:xfrm>
                  <a:off x="5173525" y="1000275"/>
                  <a:ext cx="6210300" cy="2895600"/>
                  <a:chOff x="3601900" y="1047900"/>
                  <a:chExt cx="6210300" cy="2895600"/>
                </a:xfrm>
              </p:grpSpPr>
              <p:pic>
                <p:nvPicPr>
                  <p:cNvPr id="2004" name="Google Shape;2004;p70"/>
                  <p:cNvPicPr preferRelativeResize="0"/>
                  <p:nvPr/>
                </p:nvPicPr>
                <p:blipFill rotWithShape="1">
                  <a:blip r:embed="rId6">
                    <a:alphaModFix/>
                  </a:blip>
                  <a:srcRect b="0" l="0" r="0" t="0"/>
                  <a:stretch/>
                </p:blipFill>
                <p:spPr>
                  <a:xfrm>
                    <a:off x="3601900" y="1047900"/>
                    <a:ext cx="2886075" cy="2895600"/>
                  </a:xfrm>
                  <a:prstGeom prst="rect">
                    <a:avLst/>
                  </a:prstGeom>
                  <a:noFill/>
                  <a:ln cap="flat" cmpd="sng" w="9525">
                    <a:solidFill>
                      <a:srgbClr val="9E9E9E"/>
                    </a:solidFill>
                    <a:prstDash val="solid"/>
                    <a:round/>
                    <a:headEnd len="sm" w="sm" type="none"/>
                    <a:tailEnd len="sm" w="sm" type="none"/>
                  </a:ln>
                </p:spPr>
              </p:pic>
              <p:pic>
                <p:nvPicPr>
                  <p:cNvPr id="1997" name="Google Shape;1997;p70"/>
                  <p:cNvPicPr preferRelativeResize="0"/>
                  <p:nvPr/>
                </p:nvPicPr>
                <p:blipFill rotWithShape="1">
                  <a:blip r:embed="rId7">
                    <a:alphaModFix/>
                  </a:blip>
                  <a:srcRect b="-189519" l="0" r="0" t="0"/>
                  <a:stretch/>
                </p:blipFill>
                <p:spPr>
                  <a:xfrm>
                    <a:off x="6487975" y="1047900"/>
                    <a:ext cx="3324225" cy="2895600"/>
                  </a:xfrm>
                  <a:prstGeom prst="rect">
                    <a:avLst/>
                  </a:prstGeom>
                  <a:noFill/>
                  <a:ln cap="flat" cmpd="sng" w="9525">
                    <a:solidFill>
                      <a:srgbClr val="9E9E9E"/>
                    </a:solidFill>
                    <a:prstDash val="solid"/>
                    <a:round/>
                    <a:headEnd len="sm" w="sm" type="none"/>
                    <a:tailEnd len="sm" w="sm" type="none"/>
                  </a:ln>
                </p:spPr>
              </p:pic>
            </p:grpSp>
            <p:pic>
              <p:nvPicPr>
                <p:cNvPr id="2005" name="Google Shape;2005;p70"/>
                <p:cNvPicPr preferRelativeResize="0"/>
                <p:nvPr/>
              </p:nvPicPr>
              <p:blipFill rotWithShape="1">
                <a:blip r:embed="rId8">
                  <a:alphaModFix/>
                </a:blip>
                <a:srcRect b="0" l="0" r="6984" t="0"/>
                <a:stretch/>
              </p:blipFill>
              <p:spPr>
                <a:xfrm>
                  <a:off x="9545550" y="1992300"/>
                  <a:ext cx="1594750" cy="1190625"/>
                </a:xfrm>
                <a:prstGeom prst="rect">
                  <a:avLst/>
                </a:prstGeom>
                <a:noFill/>
                <a:ln>
                  <a:noFill/>
                </a:ln>
              </p:spPr>
            </p:pic>
            <p:pic>
              <p:nvPicPr>
                <p:cNvPr id="2006" name="Google Shape;2006;p70"/>
                <p:cNvPicPr preferRelativeResize="0"/>
                <p:nvPr/>
              </p:nvPicPr>
              <p:blipFill rotWithShape="1">
                <a:blip r:embed="rId9">
                  <a:alphaModFix/>
                </a:blip>
                <a:srcRect b="0" l="2905" r="6815" t="4278"/>
                <a:stretch/>
              </p:blipFill>
              <p:spPr>
                <a:xfrm>
                  <a:off x="8082075" y="1992300"/>
                  <a:ext cx="1427400" cy="1331125"/>
                </a:xfrm>
                <a:prstGeom prst="rect">
                  <a:avLst/>
                </a:prstGeom>
                <a:noFill/>
                <a:ln>
                  <a:noFill/>
                </a:ln>
              </p:spPr>
            </p:pic>
          </p:grpSp>
          <p:pic>
            <p:nvPicPr>
              <p:cNvPr id="2007" name="Google Shape;2007;p70"/>
              <p:cNvPicPr preferRelativeResize="0"/>
              <p:nvPr/>
            </p:nvPicPr>
            <p:blipFill rotWithShape="1">
              <a:blip r:embed="rId10">
                <a:alphaModFix/>
              </a:blip>
              <a:srcRect b="30088" l="0" r="0" t="0"/>
              <a:stretch/>
            </p:blipFill>
            <p:spPr>
              <a:xfrm>
                <a:off x="1212625" y="3137650"/>
                <a:ext cx="2457491" cy="2891826"/>
              </a:xfrm>
              <a:prstGeom prst="rect">
                <a:avLst/>
              </a:prstGeom>
              <a:noFill/>
              <a:ln>
                <a:noFill/>
              </a:ln>
            </p:spPr>
          </p:pic>
          <p:sp>
            <p:nvSpPr>
              <p:cNvPr id="2008" name="Google Shape;2008;p70"/>
              <p:cNvSpPr/>
              <p:nvPr/>
            </p:nvSpPr>
            <p:spPr>
              <a:xfrm>
                <a:off x="1324200" y="3566775"/>
                <a:ext cx="2231400" cy="45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70"/>
              <p:cNvSpPr/>
              <p:nvPr/>
            </p:nvSpPr>
            <p:spPr>
              <a:xfrm>
                <a:off x="1307850" y="4465925"/>
                <a:ext cx="2239800" cy="327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10" name="Google Shape;2010;p70"/>
              <p:cNvPicPr preferRelativeResize="0"/>
              <p:nvPr/>
            </p:nvPicPr>
            <p:blipFill rotWithShape="1">
              <a:blip r:embed="rId11">
                <a:alphaModFix/>
              </a:blip>
              <a:srcRect b="0" l="0" r="0" t="0"/>
              <a:stretch/>
            </p:blipFill>
            <p:spPr>
              <a:xfrm>
                <a:off x="767900" y="3697550"/>
                <a:ext cx="475750" cy="1335750"/>
              </a:xfrm>
              <a:prstGeom prst="rect">
                <a:avLst/>
              </a:prstGeom>
              <a:noFill/>
              <a:ln>
                <a:noFill/>
              </a:ln>
            </p:spPr>
          </p:pic>
          <p:sp>
            <p:nvSpPr>
              <p:cNvPr id="2011" name="Google Shape;2011;p70"/>
              <p:cNvSpPr/>
              <p:nvPr/>
            </p:nvSpPr>
            <p:spPr>
              <a:xfrm>
                <a:off x="875925" y="4586275"/>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12" name="Google Shape;2012;p70"/>
              <p:cNvGrpSpPr/>
              <p:nvPr/>
            </p:nvGrpSpPr>
            <p:grpSpPr>
              <a:xfrm>
                <a:off x="785125" y="4088507"/>
                <a:ext cx="435477" cy="1401394"/>
                <a:chOff x="8401194" y="1753225"/>
                <a:chExt cx="286706" cy="922577"/>
              </a:xfrm>
            </p:grpSpPr>
            <p:pic>
              <p:nvPicPr>
                <p:cNvPr id="2013" name="Google Shape;2013;p70"/>
                <p:cNvPicPr preferRelativeResize="0"/>
                <p:nvPr/>
              </p:nvPicPr>
              <p:blipFill rotWithShape="1">
                <a:blip r:embed="rId12">
                  <a:alphaModFix/>
                </a:blip>
                <a:srcRect b="70929" l="0" r="0" t="0"/>
                <a:stretch/>
              </p:blipFill>
              <p:spPr>
                <a:xfrm>
                  <a:off x="8408150" y="1753225"/>
                  <a:ext cx="279750" cy="265750"/>
                </a:xfrm>
                <a:prstGeom prst="rect">
                  <a:avLst/>
                </a:prstGeom>
                <a:noFill/>
                <a:ln>
                  <a:noFill/>
                </a:ln>
              </p:spPr>
            </p:pic>
            <p:pic>
              <p:nvPicPr>
                <p:cNvPr id="2014" name="Google Shape;2014;p70"/>
                <p:cNvPicPr preferRelativeResize="0"/>
                <p:nvPr/>
              </p:nvPicPr>
              <p:blipFill rotWithShape="1">
                <a:blip r:embed="rId12">
                  <a:alphaModFix/>
                </a:blip>
                <a:srcRect b="0" l="0" r="0" t="26259"/>
                <a:stretch/>
              </p:blipFill>
              <p:spPr>
                <a:xfrm>
                  <a:off x="8401194" y="2001691"/>
                  <a:ext cx="279742" cy="674111"/>
                </a:xfrm>
                <a:prstGeom prst="rect">
                  <a:avLst/>
                </a:prstGeom>
                <a:noFill/>
                <a:ln>
                  <a:noFill/>
                </a:ln>
              </p:spPr>
            </p:pic>
          </p:grpSp>
        </p:grpSp>
      </p:grpSp>
      <p:sp>
        <p:nvSpPr>
          <p:cNvPr id="2015" name="Google Shape;2015;p70"/>
          <p:cNvSpPr/>
          <p:nvPr/>
        </p:nvSpPr>
        <p:spPr>
          <a:xfrm>
            <a:off x="7442375" y="4476675"/>
            <a:ext cx="778200" cy="34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70"/>
          <p:cNvSpPr/>
          <p:nvPr/>
        </p:nvSpPr>
        <p:spPr>
          <a:xfrm>
            <a:off x="7442375" y="5337825"/>
            <a:ext cx="2651400" cy="34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1" name="Shape 2021"/>
        <p:cNvGrpSpPr/>
        <p:nvPr/>
      </p:nvGrpSpPr>
      <p:grpSpPr>
        <a:xfrm>
          <a:off x="0" y="0"/>
          <a:ext cx="0" cy="0"/>
          <a:chOff x="0" y="0"/>
          <a:chExt cx="0" cy="0"/>
        </a:xfrm>
      </p:grpSpPr>
      <p:sp>
        <p:nvSpPr>
          <p:cNvPr id="2022" name="Google Shape;2022;p71"/>
          <p:cNvSpPr txBox="1"/>
          <p:nvPr/>
        </p:nvSpPr>
        <p:spPr>
          <a:xfrm>
            <a:off x="3450650" y="2967300"/>
            <a:ext cx="5290800" cy="923400"/>
          </a:xfrm>
          <a:prstGeom prst="rect">
            <a:avLst/>
          </a:prstGeom>
          <a:noFill/>
          <a:ln cap="flat" cmpd="sng" w="38100">
            <a:solidFill>
              <a:srgbClr val="1AC5D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User Configuration</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72"/>
          <p:cNvSpPr txBox="1"/>
          <p:nvPr>
            <p:ph type="title"/>
          </p:nvPr>
        </p:nvSpPr>
        <p:spPr>
          <a:xfrm>
            <a:off x="302850" y="164325"/>
            <a:ext cx="115863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lang="en-US" sz="2800"/>
              <a:t>Settings</a:t>
            </a:r>
            <a:r>
              <a:rPr b="0" i="0" lang="en-US" sz="2800" u="none" cap="none" strike="noStrike">
                <a:solidFill>
                  <a:schemeClr val="dk1"/>
                </a:solidFill>
                <a:latin typeface="Arial"/>
                <a:ea typeface="Arial"/>
                <a:cs typeface="Arial"/>
                <a:sym typeface="Arial"/>
              </a:rPr>
              <a:t> &lt;</a:t>
            </a:r>
            <a:r>
              <a:rPr lang="en-US" sz="2800"/>
              <a:t>Overview</a:t>
            </a:r>
            <a:r>
              <a:rPr b="0" i="0" lang="en-US" sz="2800" u="none" cap="none" strike="noStrike">
                <a:solidFill>
                  <a:schemeClr val="dk1"/>
                </a:solidFill>
                <a:latin typeface="Arial"/>
                <a:ea typeface="Arial"/>
                <a:cs typeface="Arial"/>
                <a:sym typeface="Arial"/>
              </a:rPr>
              <a:t>&gt;</a:t>
            </a:r>
            <a:endParaRPr b="0" i="0" sz="4400" u="none" cap="none" strike="noStrike">
              <a:solidFill>
                <a:schemeClr val="dk1"/>
              </a:solidFill>
              <a:latin typeface="Arial"/>
              <a:ea typeface="Arial"/>
              <a:cs typeface="Arial"/>
              <a:sym typeface="Arial"/>
            </a:endParaRPr>
          </a:p>
        </p:txBody>
      </p:sp>
      <p:sp>
        <p:nvSpPr>
          <p:cNvPr id="2029" name="Google Shape;2029;p72"/>
          <p:cNvSpPr txBox="1"/>
          <p:nvPr/>
        </p:nvSpPr>
        <p:spPr>
          <a:xfrm>
            <a:off x="857700" y="946941"/>
            <a:ext cx="10476600" cy="15798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The </a:t>
            </a:r>
            <a:r>
              <a:rPr b="1" i="0" lang="en-US" sz="1600" u="none" cap="none" strike="noStrike">
                <a:solidFill>
                  <a:srgbClr val="000000"/>
                </a:solidFill>
                <a:latin typeface="Calibri"/>
                <a:ea typeface="Calibri"/>
                <a:cs typeface="Calibri"/>
                <a:sym typeface="Calibri"/>
              </a:rPr>
              <a:t>Overview</a:t>
            </a:r>
            <a:r>
              <a:rPr b="0" i="0" lang="en-US" sz="1600" u="none" cap="none" strike="noStrike">
                <a:solidFill>
                  <a:srgbClr val="000000"/>
                </a:solidFill>
                <a:latin typeface="Calibri"/>
                <a:ea typeface="Calibri"/>
                <a:cs typeface="Calibri"/>
                <a:sym typeface="Calibri"/>
              </a:rPr>
              <a:t> tab provides the basic information of the current Users’ settings as well as their status. </a:t>
            </a:r>
            <a:endParaRPr b="0" i="0" sz="1600" u="none" cap="none" strike="noStrike">
              <a:solidFill>
                <a:srgbClr val="000000"/>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Directory Name, Extension Number &amp; Assigned Numbers</a:t>
            </a:r>
            <a:r>
              <a:rPr b="0" i="0" lang="en-US" sz="1600" u="none" cap="none" strike="noStrike">
                <a:solidFill>
                  <a:schemeClr val="dk1"/>
                </a:solidFill>
                <a:latin typeface="Calibri"/>
                <a:ea typeface="Calibri"/>
                <a:cs typeface="Calibri"/>
                <a:sym typeface="Calibri"/>
              </a:rPr>
              <a:t> are managed in the Licenses tab by the Owner/Admins.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Current user status </a:t>
            </a:r>
            <a:r>
              <a:rPr b="0" i="0" lang="en-US" sz="1600" u="none" cap="none" strike="noStrike">
                <a:solidFill>
                  <a:schemeClr val="dk1"/>
                </a:solidFill>
                <a:latin typeface="Calibri"/>
                <a:ea typeface="Calibri"/>
                <a:cs typeface="Calibri"/>
                <a:sym typeface="Calibri"/>
              </a:rPr>
              <a:t>is changed by the End user in </a:t>
            </a:r>
            <a:r>
              <a:rPr b="1" i="0" lang="en-US" sz="1600" u="sng" cap="none" strike="noStrike">
                <a:solidFill>
                  <a:schemeClr val="hlink"/>
                </a:solidFill>
                <a:latin typeface="Calibri"/>
                <a:ea typeface="Calibri"/>
                <a:cs typeface="Calibri"/>
                <a:sym typeface="Calibri"/>
                <a:hlinkClick action="ppaction://hlinksldjump" r:id="rId3"/>
              </a:rPr>
              <a:t>Homepage</a:t>
            </a:r>
            <a:r>
              <a:rPr b="1" i="0" lang="en-US" sz="1600" u="none" cap="none" strike="noStrike">
                <a:solidFill>
                  <a:schemeClr val="dk1"/>
                </a:solidFill>
                <a:latin typeface="Calibri"/>
                <a:ea typeface="Calibri"/>
                <a:cs typeface="Calibri"/>
                <a:sym typeface="Calibri"/>
              </a:rPr>
              <a:t>.</a:t>
            </a:r>
            <a:endParaRPr b="1"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Current work status</a:t>
            </a:r>
            <a:r>
              <a:rPr b="0" i="0" lang="en-US" sz="1600" u="none" cap="none" strike="noStrike">
                <a:solidFill>
                  <a:schemeClr val="dk1"/>
                </a:solidFill>
                <a:latin typeface="Calibri"/>
                <a:ea typeface="Calibri"/>
                <a:cs typeface="Calibri"/>
                <a:sym typeface="Calibri"/>
              </a:rPr>
              <a:t> is displayed based on Users’ </a:t>
            </a:r>
            <a:r>
              <a:rPr b="1" i="0" lang="en-US" sz="1600" u="sng" cap="none" strike="noStrike">
                <a:solidFill>
                  <a:schemeClr val="hlink"/>
                </a:solidFill>
                <a:latin typeface="Calibri"/>
                <a:ea typeface="Calibri"/>
                <a:cs typeface="Calibri"/>
                <a:sym typeface="Calibri"/>
              </a:rPr>
              <a:t>Working Hours</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Current inbound call actions</a:t>
            </a:r>
            <a:r>
              <a:rPr b="0" i="0" lang="en-US" sz="1600" u="none" cap="none" strike="noStrike">
                <a:solidFill>
                  <a:schemeClr val="dk1"/>
                </a:solidFill>
                <a:latin typeface="Calibri"/>
                <a:ea typeface="Calibri"/>
                <a:cs typeface="Calibri"/>
                <a:sym typeface="Calibri"/>
              </a:rPr>
              <a:t> is displayed based on Users’  </a:t>
            </a:r>
            <a:r>
              <a:rPr b="1" i="0" lang="en-US" sz="1600" u="sng" cap="none" strike="noStrike">
                <a:solidFill>
                  <a:schemeClr val="hlink"/>
                </a:solidFill>
                <a:latin typeface="Calibri"/>
                <a:ea typeface="Calibri"/>
                <a:cs typeface="Calibri"/>
                <a:sym typeface="Calibri"/>
              </a:rPr>
              <a:t>Inbound Call</a:t>
            </a:r>
            <a:r>
              <a:rPr b="0" i="0" lang="en-US" sz="1600" u="none" cap="none" strike="noStrike">
                <a:solidFill>
                  <a:schemeClr val="dk1"/>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p:txBody>
      </p:sp>
      <p:grpSp>
        <p:nvGrpSpPr>
          <p:cNvPr id="2030" name="Google Shape;2030;p72"/>
          <p:cNvGrpSpPr/>
          <p:nvPr/>
        </p:nvGrpSpPr>
        <p:grpSpPr>
          <a:xfrm>
            <a:off x="2069652" y="2670966"/>
            <a:ext cx="8052695" cy="3920184"/>
            <a:chOff x="1920652" y="2785416"/>
            <a:chExt cx="8052695" cy="3920184"/>
          </a:xfrm>
        </p:grpSpPr>
        <p:pic>
          <p:nvPicPr>
            <p:cNvPr id="2031" name="Google Shape;2031;p72"/>
            <p:cNvPicPr preferRelativeResize="0"/>
            <p:nvPr/>
          </p:nvPicPr>
          <p:blipFill rotWithShape="1">
            <a:blip r:embed="rId4">
              <a:alphaModFix/>
            </a:blip>
            <a:srcRect b="0" l="0" r="0" t="0"/>
            <a:stretch/>
          </p:blipFill>
          <p:spPr>
            <a:xfrm>
              <a:off x="1920652" y="2785416"/>
              <a:ext cx="8052695" cy="3920184"/>
            </a:xfrm>
            <a:prstGeom prst="rect">
              <a:avLst/>
            </a:prstGeom>
            <a:noFill/>
            <a:ln cap="flat" cmpd="sng" w="9525">
              <a:solidFill>
                <a:srgbClr val="7F7F7F"/>
              </a:solidFill>
              <a:prstDash val="solid"/>
              <a:round/>
              <a:headEnd len="sm" w="sm" type="none"/>
              <a:tailEnd len="sm" w="sm" type="none"/>
            </a:ln>
          </p:spPr>
        </p:pic>
        <p:pic>
          <p:nvPicPr>
            <p:cNvPr id="2032" name="Google Shape;2032;p72"/>
            <p:cNvPicPr preferRelativeResize="0"/>
            <p:nvPr/>
          </p:nvPicPr>
          <p:blipFill rotWithShape="1">
            <a:blip r:embed="rId5">
              <a:alphaModFix/>
            </a:blip>
            <a:srcRect b="70929" l="0" r="0" t="0"/>
            <a:stretch/>
          </p:blipFill>
          <p:spPr>
            <a:xfrm>
              <a:off x="1937711" y="3517231"/>
              <a:ext cx="361549" cy="343480"/>
            </a:xfrm>
            <a:prstGeom prst="rect">
              <a:avLst/>
            </a:prstGeom>
            <a:noFill/>
            <a:ln>
              <a:noFill/>
            </a:ln>
          </p:spPr>
        </p:pic>
        <p:sp>
          <p:nvSpPr>
            <p:cNvPr id="2033" name="Google Shape;2033;p72"/>
            <p:cNvSpPr/>
            <p:nvPr/>
          </p:nvSpPr>
          <p:spPr>
            <a:xfrm>
              <a:off x="2378650" y="3122475"/>
              <a:ext cx="1872000" cy="8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72"/>
            <p:cNvSpPr/>
            <p:nvPr/>
          </p:nvSpPr>
          <p:spPr>
            <a:xfrm>
              <a:off x="2378650" y="4062475"/>
              <a:ext cx="1872000" cy="286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72"/>
            <p:cNvSpPr/>
            <p:nvPr/>
          </p:nvSpPr>
          <p:spPr>
            <a:xfrm>
              <a:off x="8656275" y="4307700"/>
              <a:ext cx="228900" cy="1224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72"/>
            <p:cNvSpPr/>
            <p:nvPr/>
          </p:nvSpPr>
          <p:spPr>
            <a:xfrm>
              <a:off x="9530875" y="4307700"/>
              <a:ext cx="228900" cy="1224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sp>
        <p:nvSpPr>
          <p:cNvPr id="2042" name="Google Shape;2042;p73"/>
          <p:cNvSpPr txBox="1"/>
          <p:nvPr/>
        </p:nvSpPr>
        <p:spPr>
          <a:xfrm>
            <a:off x="780450" y="1107750"/>
            <a:ext cx="10631100" cy="1577100"/>
          </a:xfrm>
          <a:prstGeom prst="rect">
            <a:avLst/>
          </a:prstGeom>
          <a:noFill/>
          <a:ln>
            <a:noFill/>
          </a:ln>
        </p:spPr>
        <p:txBody>
          <a:bodyPr anchorCtr="0" anchor="t" bIns="121900" lIns="121900" spcFirstLastPara="1" rIns="121900" wrap="square" tIns="121900">
            <a:noAutofit/>
          </a:bodyPr>
          <a:lstStyle/>
          <a:p>
            <a:pPr indent="-330200" lvl="0" marL="457200" marR="0" rtl="0" algn="just">
              <a:lnSpc>
                <a:spcPct val="115000"/>
              </a:lnSpc>
              <a:spcBef>
                <a:spcPts val="0"/>
              </a:spcBef>
              <a:spcAft>
                <a:spcPts val="0"/>
              </a:spcAft>
              <a:buClr>
                <a:srgbClr val="000000"/>
              </a:buClr>
              <a:buSzPts val="1600"/>
              <a:buFont typeface="Calibri"/>
              <a:buChar char="●"/>
            </a:pPr>
            <a:r>
              <a:rPr b="1" i="0" lang="en-US" sz="1600" u="none" cap="none" strike="noStrike">
                <a:solidFill>
                  <a:srgbClr val="000000"/>
                </a:solidFill>
                <a:latin typeface="Calibri"/>
                <a:ea typeface="Calibri"/>
                <a:cs typeface="Calibri"/>
                <a:sym typeface="Calibri"/>
              </a:rPr>
              <a:t>Users can manually change their status </a:t>
            </a:r>
            <a:r>
              <a:rPr b="0" i="0" lang="en-US" sz="1600" u="none" cap="none" strike="noStrike">
                <a:solidFill>
                  <a:srgbClr val="000000"/>
                </a:solidFill>
                <a:latin typeface="Calibri"/>
                <a:ea typeface="Calibri"/>
                <a:cs typeface="Calibri"/>
                <a:sym typeface="Calibri"/>
              </a:rPr>
              <a:t>by going to </a:t>
            </a:r>
            <a:r>
              <a:rPr b="1" i="0" lang="en-US" sz="1600" u="none" cap="none" strike="noStrike">
                <a:solidFill>
                  <a:srgbClr val="000000"/>
                </a:solidFill>
                <a:latin typeface="Calibri"/>
                <a:ea typeface="Calibri"/>
                <a:cs typeface="Calibri"/>
                <a:sym typeface="Calibri"/>
              </a:rPr>
              <a:t>Homepage</a:t>
            </a:r>
            <a:r>
              <a:rPr b="0" i="0" lang="en-US" sz="1600" u="none" cap="none" strike="noStrike">
                <a:solidFill>
                  <a:srgbClr val="000000"/>
                </a:solidFill>
                <a:latin typeface="Calibri"/>
                <a:ea typeface="Calibri"/>
                <a:cs typeface="Calibri"/>
                <a:sym typeface="Calibri"/>
              </a:rPr>
              <a:t> &gt; Click on a User’s current status &gt; change to </a:t>
            </a:r>
            <a:r>
              <a:rPr b="1" i="0" lang="en-US" sz="1600" u="none" cap="none" strike="noStrike">
                <a:solidFill>
                  <a:srgbClr val="38761D"/>
                </a:solidFill>
                <a:latin typeface="Calibri"/>
                <a:ea typeface="Calibri"/>
                <a:cs typeface="Calibri"/>
                <a:sym typeface="Calibri"/>
              </a:rPr>
              <a:t>Available </a:t>
            </a:r>
            <a:r>
              <a:rPr b="1" i="0" lang="en-US" sz="1600" u="none" cap="none" strike="noStrike">
                <a:solidFill>
                  <a:srgbClr val="000000"/>
                </a:solidFill>
                <a:latin typeface="Calibri"/>
                <a:ea typeface="Calibri"/>
                <a:cs typeface="Calibri"/>
                <a:sym typeface="Calibri"/>
              </a:rPr>
              <a:t>/ </a:t>
            </a:r>
            <a:r>
              <a:rPr b="1" i="0" lang="en-US" sz="1600" u="none" cap="none" strike="noStrike">
                <a:solidFill>
                  <a:srgbClr val="D50000"/>
                </a:solidFill>
                <a:latin typeface="Calibri"/>
                <a:ea typeface="Calibri"/>
                <a:cs typeface="Calibri"/>
                <a:sym typeface="Calibri"/>
              </a:rPr>
              <a:t>Busy </a:t>
            </a:r>
            <a:r>
              <a:rPr b="1" i="0" lang="en-US" sz="1600" u="none" cap="none" strike="noStrike">
                <a:solidFill>
                  <a:srgbClr val="000000"/>
                </a:solidFill>
                <a:latin typeface="Calibri"/>
                <a:ea typeface="Calibri"/>
                <a:cs typeface="Calibri"/>
                <a:sym typeface="Calibri"/>
              </a:rPr>
              <a:t>/ </a:t>
            </a:r>
            <a:r>
              <a:rPr b="1" i="0" lang="en-US" sz="1600" u="none" cap="none" strike="noStrike">
                <a:solidFill>
                  <a:srgbClr val="D50000"/>
                </a:solidFill>
                <a:latin typeface="Calibri"/>
                <a:ea typeface="Calibri"/>
                <a:cs typeface="Calibri"/>
                <a:sym typeface="Calibri"/>
              </a:rPr>
              <a:t>Away </a:t>
            </a:r>
            <a:r>
              <a:rPr b="1" i="0" lang="en-US" sz="1600" u="none" cap="none" strike="noStrike">
                <a:solidFill>
                  <a:srgbClr val="000000"/>
                </a:solidFill>
                <a:latin typeface="Calibri"/>
                <a:ea typeface="Calibri"/>
                <a:cs typeface="Calibri"/>
                <a:sym typeface="Calibri"/>
              </a:rPr>
              <a:t>/ </a:t>
            </a:r>
            <a:r>
              <a:rPr b="1" i="0" lang="en-US" sz="1600" u="none" cap="none" strike="noStrike">
                <a:solidFill>
                  <a:srgbClr val="888888"/>
                </a:solidFill>
                <a:latin typeface="Calibri"/>
                <a:ea typeface="Calibri"/>
                <a:cs typeface="Calibri"/>
                <a:sym typeface="Calibri"/>
              </a:rPr>
              <a:t>Offline</a:t>
            </a:r>
            <a:r>
              <a:rPr b="0" i="0" lang="en-US" sz="1600" u="none" cap="none" strike="noStrike">
                <a:solidFill>
                  <a:srgbClr val="888888"/>
                </a:solidFill>
                <a:latin typeface="Calibri"/>
                <a:ea typeface="Calibri"/>
                <a:cs typeface="Calibri"/>
                <a:sym typeface="Calibri"/>
              </a:rPr>
              <a:t>.</a:t>
            </a:r>
            <a:endParaRPr b="0" i="0" sz="1600" u="none" cap="none" strike="noStrike">
              <a:solidFill>
                <a:srgbClr val="888888"/>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0" i="0" lang="en-US" sz="1600" u="none" cap="none" strike="noStrike">
                <a:solidFill>
                  <a:schemeClr val="dk1"/>
                </a:solidFill>
                <a:latin typeface="Calibri"/>
                <a:ea typeface="Calibri"/>
                <a:cs typeface="Calibri"/>
                <a:sym typeface="Calibri"/>
              </a:rPr>
              <a:t>If the users log out their account or do not access the portal, their status will be automatically changed to </a:t>
            </a:r>
            <a:r>
              <a:rPr b="1" i="0" lang="en-US" sz="1600" u="none" cap="none" strike="noStrike">
                <a:solidFill>
                  <a:srgbClr val="888888"/>
                </a:solidFill>
                <a:latin typeface="Calibri"/>
                <a:ea typeface="Calibri"/>
                <a:cs typeface="Calibri"/>
                <a:sym typeface="Calibri"/>
              </a:rPr>
              <a:t>Offline</a:t>
            </a:r>
            <a:r>
              <a:rPr b="0" i="0" lang="en-US" sz="1600" u="none" cap="none" strike="noStrike">
                <a:solidFill>
                  <a:schemeClr val="dk1"/>
                </a:solidFill>
                <a:latin typeface="Calibri"/>
                <a:ea typeface="Calibri"/>
                <a:cs typeface="Calibri"/>
                <a:sym typeface="Calibri"/>
              </a:rPr>
              <a:t>. Once they login again, the system will restore their last status.</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Calibri"/>
              <a:buChar char="○"/>
            </a:pPr>
            <a:r>
              <a:rPr b="0" i="0" lang="en-US" sz="1600" u="none" cap="none" strike="noStrike">
                <a:solidFill>
                  <a:schemeClr val="dk1"/>
                </a:solidFill>
                <a:latin typeface="Calibri"/>
                <a:ea typeface="Calibri"/>
                <a:cs typeface="Calibri"/>
                <a:sym typeface="Calibri"/>
              </a:rPr>
              <a:t>Apart from </a:t>
            </a:r>
            <a:r>
              <a:rPr b="1" i="0" lang="en-US" sz="1600" u="none" cap="none" strike="noStrike">
                <a:solidFill>
                  <a:srgbClr val="888888"/>
                </a:solidFill>
                <a:latin typeface="Calibri"/>
                <a:ea typeface="Calibri"/>
                <a:cs typeface="Calibri"/>
                <a:sym typeface="Calibri"/>
              </a:rPr>
              <a:t>Offline</a:t>
            </a:r>
            <a:r>
              <a:rPr b="0" i="0" lang="en-US" sz="1600" u="none" cap="none" strike="noStrike">
                <a:solidFill>
                  <a:schemeClr val="dk1"/>
                </a:solidFill>
                <a:latin typeface="Calibri"/>
                <a:ea typeface="Calibri"/>
                <a:cs typeface="Calibri"/>
                <a:sym typeface="Calibri"/>
              </a:rPr>
              <a:t>, other statuses will not be changed unless the users take an action.</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2043" name="Google Shape;2043;p73"/>
          <p:cNvSpPr txBox="1"/>
          <p:nvPr>
            <p:ph type="title"/>
          </p:nvPr>
        </p:nvSpPr>
        <p:spPr>
          <a:xfrm>
            <a:off x="302850" y="164325"/>
            <a:ext cx="115863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lang="en-US" sz="2800"/>
              <a:t>Settings</a:t>
            </a:r>
            <a:r>
              <a:rPr b="0" i="0" lang="en-US" sz="2800" u="none" cap="none" strike="noStrike">
                <a:solidFill>
                  <a:schemeClr val="dk1"/>
                </a:solidFill>
                <a:latin typeface="Arial"/>
                <a:ea typeface="Arial"/>
                <a:cs typeface="Arial"/>
                <a:sym typeface="Arial"/>
              </a:rPr>
              <a:t> &lt;</a:t>
            </a:r>
            <a:r>
              <a:rPr lang="en-US" sz="2800"/>
              <a:t>Overview</a:t>
            </a:r>
            <a:r>
              <a:rPr b="0" i="0" lang="en-US" sz="2800" u="none" cap="none" strike="noStrike">
                <a:solidFill>
                  <a:schemeClr val="dk1"/>
                </a:solidFill>
                <a:latin typeface="Arial"/>
                <a:ea typeface="Arial"/>
                <a:cs typeface="Arial"/>
                <a:sym typeface="Arial"/>
              </a:rPr>
              <a:t>&gt; </a:t>
            </a:r>
            <a:r>
              <a:rPr i="1" lang="en-US" sz="1200">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pic>
        <p:nvPicPr>
          <p:cNvPr id="2044" name="Google Shape;2044;p73"/>
          <p:cNvPicPr preferRelativeResize="0"/>
          <p:nvPr/>
        </p:nvPicPr>
        <p:blipFill rotWithShape="1">
          <a:blip r:embed="rId3">
            <a:alphaModFix/>
          </a:blip>
          <a:srcRect b="0" l="0" r="0" t="0"/>
          <a:stretch/>
        </p:blipFill>
        <p:spPr>
          <a:xfrm>
            <a:off x="377350" y="2778082"/>
            <a:ext cx="3908825" cy="3511587"/>
          </a:xfrm>
          <a:prstGeom prst="rect">
            <a:avLst/>
          </a:prstGeom>
          <a:noFill/>
          <a:ln>
            <a:noFill/>
          </a:ln>
        </p:spPr>
      </p:pic>
      <p:pic>
        <p:nvPicPr>
          <p:cNvPr id="2045" name="Google Shape;2045;p73"/>
          <p:cNvPicPr preferRelativeResize="0"/>
          <p:nvPr/>
        </p:nvPicPr>
        <p:blipFill rotWithShape="1">
          <a:blip r:embed="rId4">
            <a:alphaModFix/>
          </a:blip>
          <a:srcRect b="70963" l="0" r="0" t="0"/>
          <a:stretch/>
        </p:blipFill>
        <p:spPr>
          <a:xfrm>
            <a:off x="393700" y="4022800"/>
            <a:ext cx="577175" cy="456550"/>
          </a:xfrm>
          <a:prstGeom prst="rect">
            <a:avLst/>
          </a:prstGeom>
          <a:noFill/>
          <a:ln>
            <a:noFill/>
          </a:ln>
        </p:spPr>
      </p:pic>
      <p:pic>
        <p:nvPicPr>
          <p:cNvPr id="2046" name="Google Shape;2046;p73"/>
          <p:cNvPicPr preferRelativeResize="0"/>
          <p:nvPr/>
        </p:nvPicPr>
        <p:blipFill rotWithShape="1">
          <a:blip r:embed="rId4">
            <a:alphaModFix/>
          </a:blip>
          <a:srcRect b="0" l="0" r="0" t="32939"/>
          <a:stretch/>
        </p:blipFill>
        <p:spPr>
          <a:xfrm>
            <a:off x="393700" y="4552950"/>
            <a:ext cx="577175" cy="1054400"/>
          </a:xfrm>
          <a:prstGeom prst="rect">
            <a:avLst/>
          </a:prstGeom>
          <a:noFill/>
          <a:ln>
            <a:noFill/>
          </a:ln>
        </p:spPr>
      </p:pic>
      <p:sp>
        <p:nvSpPr>
          <p:cNvPr id="2047" name="Google Shape;2047;p73"/>
          <p:cNvSpPr/>
          <p:nvPr/>
        </p:nvSpPr>
        <p:spPr>
          <a:xfrm>
            <a:off x="7879750" y="4512050"/>
            <a:ext cx="3727500" cy="253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73"/>
          <p:cNvSpPr/>
          <p:nvPr/>
        </p:nvSpPr>
        <p:spPr>
          <a:xfrm>
            <a:off x="1178800" y="3144275"/>
            <a:ext cx="1593900" cy="2779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49" name="Google Shape;2049;p73"/>
          <p:cNvGrpSpPr/>
          <p:nvPr/>
        </p:nvGrpSpPr>
        <p:grpSpPr>
          <a:xfrm>
            <a:off x="4397609" y="2745047"/>
            <a:ext cx="7274808" cy="3577560"/>
            <a:chOff x="1920648" y="2785416"/>
            <a:chExt cx="8052699" cy="3920184"/>
          </a:xfrm>
        </p:grpSpPr>
        <p:pic>
          <p:nvPicPr>
            <p:cNvPr id="2050" name="Google Shape;2050;p73"/>
            <p:cNvPicPr preferRelativeResize="0"/>
            <p:nvPr/>
          </p:nvPicPr>
          <p:blipFill rotWithShape="1">
            <a:blip r:embed="rId5">
              <a:alphaModFix/>
            </a:blip>
            <a:srcRect b="0" l="0" r="0" t="0"/>
            <a:stretch/>
          </p:blipFill>
          <p:spPr>
            <a:xfrm>
              <a:off x="1920652" y="2785416"/>
              <a:ext cx="8052695" cy="3920184"/>
            </a:xfrm>
            <a:prstGeom prst="rect">
              <a:avLst/>
            </a:prstGeom>
            <a:noFill/>
            <a:ln cap="flat" cmpd="sng" w="9525">
              <a:solidFill>
                <a:srgbClr val="666666"/>
              </a:solidFill>
              <a:prstDash val="solid"/>
              <a:round/>
              <a:headEnd len="sm" w="sm" type="none"/>
              <a:tailEnd len="sm" w="sm" type="none"/>
            </a:ln>
          </p:spPr>
        </p:pic>
        <p:sp>
          <p:nvSpPr>
            <p:cNvPr id="2051" name="Google Shape;2051;p73"/>
            <p:cNvSpPr/>
            <p:nvPr/>
          </p:nvSpPr>
          <p:spPr>
            <a:xfrm>
              <a:off x="2378650" y="3122475"/>
              <a:ext cx="1872000" cy="809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p73"/>
            <p:cNvSpPr/>
            <p:nvPr/>
          </p:nvSpPr>
          <p:spPr>
            <a:xfrm>
              <a:off x="2378650" y="4062475"/>
              <a:ext cx="1872000" cy="286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p73"/>
            <p:cNvSpPr/>
            <p:nvPr/>
          </p:nvSpPr>
          <p:spPr>
            <a:xfrm>
              <a:off x="8656275" y="4307700"/>
              <a:ext cx="228900" cy="122400"/>
            </a:xfrm>
            <a:prstGeom prst="rect">
              <a:avLst/>
            </a:prstGeom>
            <a:solidFill>
              <a:srgbClr val="0096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73"/>
            <p:cNvSpPr/>
            <p:nvPr/>
          </p:nvSpPr>
          <p:spPr>
            <a:xfrm>
              <a:off x="9530875" y="4307700"/>
              <a:ext cx="228900" cy="122400"/>
            </a:xfrm>
            <a:prstGeom prst="rect">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5" name="Google Shape;2055;p73"/>
            <p:cNvGrpSpPr/>
            <p:nvPr/>
          </p:nvGrpSpPr>
          <p:grpSpPr>
            <a:xfrm>
              <a:off x="1920648" y="3160161"/>
              <a:ext cx="378725" cy="1270059"/>
              <a:chOff x="1346150" y="3394525"/>
              <a:chExt cx="419500" cy="1406800"/>
            </a:xfrm>
          </p:grpSpPr>
          <p:grpSp>
            <p:nvGrpSpPr>
              <p:cNvPr id="2056" name="Google Shape;2056;p73"/>
              <p:cNvGrpSpPr/>
              <p:nvPr/>
            </p:nvGrpSpPr>
            <p:grpSpPr>
              <a:xfrm>
                <a:off x="1346150" y="3790039"/>
                <a:ext cx="419375" cy="1011286"/>
                <a:chOff x="8410000" y="1768502"/>
                <a:chExt cx="276104" cy="665758"/>
              </a:xfrm>
            </p:grpSpPr>
            <p:pic>
              <p:nvPicPr>
                <p:cNvPr id="2057" name="Google Shape;2057;p73"/>
                <p:cNvPicPr preferRelativeResize="0"/>
                <p:nvPr/>
              </p:nvPicPr>
              <p:blipFill rotWithShape="1">
                <a:blip r:embed="rId6">
                  <a:alphaModFix/>
                </a:blip>
                <a:srcRect b="70929" l="0" r="0" t="0"/>
                <a:stretch/>
              </p:blipFill>
              <p:spPr>
                <a:xfrm>
                  <a:off x="8422443" y="1768502"/>
                  <a:ext cx="263661" cy="250468"/>
                </a:xfrm>
                <a:prstGeom prst="rect">
                  <a:avLst/>
                </a:prstGeom>
                <a:noFill/>
                <a:ln>
                  <a:noFill/>
                </a:ln>
              </p:spPr>
            </p:pic>
            <p:pic>
              <p:nvPicPr>
                <p:cNvPr id="2058" name="Google Shape;2058;p73"/>
                <p:cNvPicPr preferRelativeResize="0"/>
                <p:nvPr/>
              </p:nvPicPr>
              <p:blipFill rotWithShape="1">
                <a:blip r:embed="rId6">
                  <a:alphaModFix/>
                </a:blip>
                <a:srcRect b="0" l="0" r="0" t="48167"/>
                <a:stretch/>
              </p:blipFill>
              <p:spPr>
                <a:xfrm>
                  <a:off x="8410000" y="1966603"/>
                  <a:ext cx="276104" cy="467657"/>
                </a:xfrm>
                <a:prstGeom prst="rect">
                  <a:avLst/>
                </a:prstGeom>
                <a:noFill/>
                <a:ln>
                  <a:noFill/>
                </a:ln>
              </p:spPr>
            </p:pic>
            <p:sp>
              <p:nvSpPr>
                <p:cNvPr id="2059" name="Google Shape;2059;p73"/>
                <p:cNvSpPr/>
                <p:nvPr/>
              </p:nvSpPr>
              <p:spPr>
                <a:xfrm>
                  <a:off x="8431506" y="2027252"/>
                  <a:ext cx="237000" cy="250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60" name="Google Shape;2060;p73"/>
              <p:cNvGrpSpPr/>
              <p:nvPr/>
            </p:nvGrpSpPr>
            <p:grpSpPr>
              <a:xfrm>
                <a:off x="1346275" y="3394525"/>
                <a:ext cx="419375" cy="1177475"/>
                <a:chOff x="1346275" y="3394525"/>
                <a:chExt cx="419375" cy="1177475"/>
              </a:xfrm>
            </p:grpSpPr>
            <p:pic>
              <p:nvPicPr>
                <p:cNvPr id="2061" name="Google Shape;2061;p73"/>
                <p:cNvPicPr preferRelativeResize="0"/>
                <p:nvPr/>
              </p:nvPicPr>
              <p:blipFill rotWithShape="1">
                <a:blip r:embed="rId7">
                  <a:alphaModFix/>
                </a:blip>
                <a:srcRect b="0" l="0" r="0" t="0"/>
                <a:stretch/>
              </p:blipFill>
              <p:spPr>
                <a:xfrm>
                  <a:off x="1346275" y="3394525"/>
                  <a:ext cx="419375" cy="1177475"/>
                </a:xfrm>
                <a:prstGeom prst="rect">
                  <a:avLst/>
                </a:prstGeom>
                <a:noFill/>
                <a:ln>
                  <a:noFill/>
                </a:ln>
              </p:spPr>
            </p:pic>
            <p:sp>
              <p:nvSpPr>
                <p:cNvPr id="2062" name="Google Shape;2062;p73"/>
                <p:cNvSpPr/>
                <p:nvPr/>
              </p:nvSpPr>
              <p:spPr>
                <a:xfrm>
                  <a:off x="1419875" y="4153400"/>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nvGrpSpPr>
          <p:cNvPr id="2063" name="Google Shape;2063;p73"/>
          <p:cNvGrpSpPr/>
          <p:nvPr/>
        </p:nvGrpSpPr>
        <p:grpSpPr>
          <a:xfrm>
            <a:off x="4429377" y="3393523"/>
            <a:ext cx="289066" cy="960277"/>
            <a:chOff x="4429377" y="3393523"/>
            <a:chExt cx="289066" cy="960277"/>
          </a:xfrm>
        </p:grpSpPr>
        <p:grpSp>
          <p:nvGrpSpPr>
            <p:cNvPr id="2064" name="Google Shape;2064;p73"/>
            <p:cNvGrpSpPr/>
            <p:nvPr/>
          </p:nvGrpSpPr>
          <p:grpSpPr>
            <a:xfrm>
              <a:off x="4429377" y="3393523"/>
              <a:ext cx="289066" cy="960277"/>
              <a:chOff x="4429515" y="3393434"/>
              <a:chExt cx="279750" cy="929240"/>
            </a:xfrm>
          </p:grpSpPr>
          <p:pic>
            <p:nvPicPr>
              <p:cNvPr id="2065" name="Google Shape;2065;p73"/>
              <p:cNvPicPr preferRelativeResize="0"/>
              <p:nvPr/>
            </p:nvPicPr>
            <p:blipFill rotWithShape="1">
              <a:blip r:embed="rId6">
                <a:alphaModFix/>
              </a:blip>
              <a:srcRect b="70931" l="6603" r="0" t="0"/>
              <a:stretch/>
            </p:blipFill>
            <p:spPr>
              <a:xfrm>
                <a:off x="4444943" y="3393434"/>
                <a:ext cx="261284" cy="265731"/>
              </a:xfrm>
              <a:prstGeom prst="rect">
                <a:avLst/>
              </a:prstGeom>
              <a:noFill/>
              <a:ln>
                <a:noFill/>
              </a:ln>
            </p:spPr>
          </p:pic>
          <p:pic>
            <p:nvPicPr>
              <p:cNvPr id="2066" name="Google Shape;2066;p73"/>
              <p:cNvPicPr preferRelativeResize="0"/>
              <p:nvPr/>
            </p:nvPicPr>
            <p:blipFill rotWithShape="1">
              <a:blip r:embed="rId6">
                <a:alphaModFix/>
              </a:blip>
              <a:srcRect b="0" l="0" r="0" t="27415"/>
              <a:stretch/>
            </p:blipFill>
            <p:spPr>
              <a:xfrm>
                <a:off x="4429515" y="3659161"/>
                <a:ext cx="279750" cy="663513"/>
              </a:xfrm>
              <a:prstGeom prst="rect">
                <a:avLst/>
              </a:prstGeom>
              <a:noFill/>
              <a:ln>
                <a:noFill/>
              </a:ln>
            </p:spPr>
          </p:pic>
        </p:grpSp>
        <p:sp>
          <p:nvSpPr>
            <p:cNvPr id="2067" name="Google Shape;2067;p73"/>
            <p:cNvSpPr/>
            <p:nvPr/>
          </p:nvSpPr>
          <p:spPr>
            <a:xfrm>
              <a:off x="4471975" y="3951975"/>
              <a:ext cx="207900" cy="21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068" name="Google Shape;2068;p73"/>
          <p:cNvCxnSpPr>
            <a:stCxn id="2048" idx="3"/>
            <a:endCxn id="2047" idx="1"/>
          </p:cNvCxnSpPr>
          <p:nvPr/>
        </p:nvCxnSpPr>
        <p:spPr>
          <a:xfrm>
            <a:off x="2772700" y="4533875"/>
            <a:ext cx="5107200" cy="105000"/>
          </a:xfrm>
          <a:prstGeom prst="bentConnector3">
            <a:avLst>
              <a:gd fmla="val 49999" name="adj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7"/>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Setup Guide</a:t>
            </a:r>
            <a:r>
              <a:rPr lang="en-US"/>
              <a:t> &lt;Overview&gt;</a:t>
            </a:r>
            <a:endParaRPr/>
          </a:p>
        </p:txBody>
      </p:sp>
      <p:sp>
        <p:nvSpPr>
          <p:cNvPr id="1188" name="Google Shape;1188;p7"/>
          <p:cNvSpPr txBox="1"/>
          <p:nvPr/>
        </p:nvSpPr>
        <p:spPr>
          <a:xfrm>
            <a:off x="1657775" y="1626000"/>
            <a:ext cx="9091800" cy="48480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200000"/>
              </a:lnSpc>
              <a:spcBef>
                <a:spcPts val="0"/>
              </a:spcBef>
              <a:spcAft>
                <a:spcPts val="0"/>
              </a:spcAft>
              <a:buClr>
                <a:srgbClr val="19B6C8"/>
              </a:buClr>
              <a:buSzPts val="2000"/>
              <a:buFont typeface="Calibri"/>
              <a:buChar char="●"/>
            </a:pPr>
            <a:r>
              <a:rPr b="0" i="0" lang="en-US" sz="2000" u="sng" cap="none" strike="noStrike">
                <a:solidFill>
                  <a:srgbClr val="19B6C8"/>
                </a:solidFill>
                <a:latin typeface="Calibri"/>
                <a:ea typeface="Calibri"/>
                <a:cs typeface="Calibri"/>
                <a:sym typeface="Calibri"/>
                <a:hlinkClick action="ppaction://hlinkshowjump?jump=nextslide">
                  <a:extLst>
                    <a:ext uri="{A12FA001-AC4F-418D-AE19-62706E023703}">
                      <ahyp:hlinkClr val="tx"/>
                    </a:ext>
                  </a:extLst>
                </a:hlinkClick>
              </a:rPr>
              <a:t>Step 1: Provision CPaaS Licenses on CPaaS portal</a:t>
            </a:r>
            <a:endParaRPr b="0" i="0" sz="2000" u="none" cap="none" strike="noStrike">
              <a:solidFill>
                <a:srgbClr val="19B6C8"/>
              </a:solidFill>
              <a:latin typeface="Calibri"/>
              <a:ea typeface="Calibri"/>
              <a:cs typeface="Calibri"/>
              <a:sym typeface="Calibri"/>
            </a:endParaRPr>
          </a:p>
          <a:p>
            <a:pPr indent="-355600" lvl="0" marL="457200" marR="0" rtl="0" algn="l">
              <a:lnSpc>
                <a:spcPct val="200000"/>
              </a:lnSpc>
              <a:spcBef>
                <a:spcPts val="0"/>
              </a:spcBef>
              <a:spcAft>
                <a:spcPts val="0"/>
              </a:spcAft>
              <a:buClr>
                <a:srgbClr val="19B6C8"/>
              </a:buClr>
              <a:buSzPts val="2000"/>
              <a:buFont typeface="Calibri"/>
              <a:buChar char="●"/>
            </a:pPr>
            <a:r>
              <a:rPr b="0" i="0" lang="en-US" sz="2000" u="sng" cap="none" strike="noStrike">
                <a:solidFill>
                  <a:srgbClr val="19B6C8"/>
                </a:solidFill>
                <a:latin typeface="Calibri"/>
                <a:ea typeface="Calibri"/>
                <a:cs typeface="Calibri"/>
                <a:sym typeface="Calibri"/>
                <a:hlinkClick action="ppaction://hlinksldjump" r:id="rId3">
                  <a:extLst>
                    <a:ext uri="{A12FA001-AC4F-418D-AE19-62706E023703}">
                      <ahyp:hlinkClr val="tx"/>
                    </a:ext>
                  </a:extLst>
                </a:hlinkClick>
              </a:rPr>
              <a:t>Step 2: Create the Auto Attendant Flow</a:t>
            </a:r>
            <a:endParaRPr b="0" i="0" sz="2000" u="none" cap="none" strike="noStrike">
              <a:solidFill>
                <a:srgbClr val="19B6C8"/>
              </a:solidFill>
              <a:latin typeface="Calibri"/>
              <a:ea typeface="Calibri"/>
              <a:cs typeface="Calibri"/>
              <a:sym typeface="Calibri"/>
            </a:endParaRPr>
          </a:p>
          <a:p>
            <a:pPr indent="-355600" lvl="0" marL="457200" marR="0" rtl="0" algn="l">
              <a:lnSpc>
                <a:spcPct val="200000"/>
              </a:lnSpc>
              <a:spcBef>
                <a:spcPts val="0"/>
              </a:spcBef>
              <a:spcAft>
                <a:spcPts val="0"/>
              </a:spcAft>
              <a:buClr>
                <a:srgbClr val="19B6C8"/>
              </a:buClr>
              <a:buSzPts val="2000"/>
              <a:buFont typeface="Calibri"/>
              <a:buChar char="●"/>
            </a:pPr>
            <a:r>
              <a:rPr b="0" i="0" lang="en-US" sz="2000" u="sng" cap="none" strike="noStrike">
                <a:solidFill>
                  <a:srgbClr val="19B6C8"/>
                </a:solidFill>
                <a:latin typeface="Calibri"/>
                <a:ea typeface="Calibri"/>
                <a:cs typeface="Calibri"/>
                <a:sym typeface="Calibri"/>
                <a:hlinkClick action="ppaction://hlinksldjump" r:id="rId4">
                  <a:extLst>
                    <a:ext uri="{A12FA001-AC4F-418D-AE19-62706E023703}">
                      <ahyp:hlinkClr val="tx"/>
                    </a:ext>
                  </a:extLst>
                </a:hlinkClick>
              </a:rPr>
              <a:t>Step 3: Create the Queue for Contact Center</a:t>
            </a:r>
            <a:endParaRPr b="0" i="0" sz="2000" u="none" cap="none" strike="noStrike">
              <a:solidFill>
                <a:srgbClr val="19B6C8"/>
              </a:solidFill>
              <a:latin typeface="Calibri"/>
              <a:ea typeface="Calibri"/>
              <a:cs typeface="Calibri"/>
              <a:sym typeface="Calibri"/>
            </a:endParaRPr>
          </a:p>
          <a:p>
            <a:pPr indent="-355600" lvl="0" marL="457200" marR="0" rtl="0" algn="l">
              <a:lnSpc>
                <a:spcPct val="200000"/>
              </a:lnSpc>
              <a:spcBef>
                <a:spcPts val="0"/>
              </a:spcBef>
              <a:spcAft>
                <a:spcPts val="0"/>
              </a:spcAft>
              <a:buClr>
                <a:srgbClr val="19B6C8"/>
              </a:buClr>
              <a:buSzPts val="2000"/>
              <a:buFont typeface="Calibri"/>
              <a:buChar char="●"/>
            </a:pPr>
            <a:r>
              <a:rPr b="0" i="0" lang="en-US" sz="2000" u="sng" cap="none" strike="noStrike">
                <a:solidFill>
                  <a:srgbClr val="19B6C8"/>
                </a:solidFill>
                <a:latin typeface="Calibri"/>
                <a:ea typeface="Calibri"/>
                <a:cs typeface="Calibri"/>
                <a:sym typeface="Calibri"/>
                <a:hlinkClick action="ppaction://hlinksldjump" r:id="rId5">
                  <a:extLst>
                    <a:ext uri="{A12FA001-AC4F-418D-AE19-62706E023703}">
                      <ahyp:hlinkClr val="tx"/>
                    </a:ext>
                  </a:extLst>
                </a:hlinkClick>
              </a:rPr>
              <a:t>Step 4: Create the Programmable Flow</a:t>
            </a:r>
            <a:endParaRPr b="0" i="0" sz="2000" u="none" cap="none" strike="noStrike">
              <a:solidFill>
                <a:srgbClr val="19B6C8"/>
              </a:solidFill>
              <a:latin typeface="Calibri"/>
              <a:ea typeface="Calibri"/>
              <a:cs typeface="Calibri"/>
              <a:sym typeface="Calibri"/>
            </a:endParaRPr>
          </a:p>
          <a:p>
            <a:pPr indent="-355600" lvl="0" marL="457200" marR="0" rtl="0" algn="l">
              <a:lnSpc>
                <a:spcPct val="200000"/>
              </a:lnSpc>
              <a:spcBef>
                <a:spcPts val="0"/>
              </a:spcBef>
              <a:spcAft>
                <a:spcPts val="0"/>
              </a:spcAft>
              <a:buClr>
                <a:srgbClr val="19B6C8"/>
              </a:buClr>
              <a:buSzPts val="2000"/>
              <a:buFont typeface="Calibri"/>
              <a:buChar char="●"/>
            </a:pPr>
            <a:r>
              <a:rPr b="0" i="0" lang="en-US" sz="2000" u="sng" cap="none" strike="noStrike">
                <a:solidFill>
                  <a:srgbClr val="19B6C8"/>
                </a:solidFill>
                <a:latin typeface="Calibri"/>
                <a:ea typeface="Calibri"/>
                <a:cs typeface="Calibri"/>
                <a:sym typeface="Calibri"/>
                <a:hlinkClick action="ppaction://hlinksldjump" r:id="rId6">
                  <a:extLst>
                    <a:ext uri="{A12FA001-AC4F-418D-AE19-62706E023703}">
                      <ahyp:hlinkClr val="tx"/>
                    </a:ext>
                  </a:extLst>
                </a:hlinkClick>
              </a:rPr>
              <a:t>Step 5: Configure general settings for CPaaS users</a:t>
            </a:r>
            <a:endParaRPr b="0" i="0" sz="2000" u="none" cap="none" strike="noStrike">
              <a:solidFill>
                <a:srgbClr val="19B6C8"/>
              </a:solidFill>
              <a:latin typeface="Calibri"/>
              <a:ea typeface="Calibri"/>
              <a:cs typeface="Calibri"/>
              <a:sym typeface="Calibri"/>
            </a:endParaRPr>
          </a:p>
          <a:p>
            <a:pPr indent="-355600" lvl="0" marL="457200" marR="0" rtl="0" algn="l">
              <a:lnSpc>
                <a:spcPct val="200000"/>
              </a:lnSpc>
              <a:spcBef>
                <a:spcPts val="0"/>
              </a:spcBef>
              <a:spcAft>
                <a:spcPts val="0"/>
              </a:spcAft>
              <a:buClr>
                <a:srgbClr val="19B6C8"/>
              </a:buClr>
              <a:buSzPts val="2000"/>
              <a:buFont typeface="Calibri"/>
              <a:buChar char="●"/>
            </a:pPr>
            <a:r>
              <a:rPr b="0" i="0" lang="en-US" sz="2000" u="sng" cap="none" strike="noStrike">
                <a:solidFill>
                  <a:srgbClr val="19B6C8"/>
                </a:solidFill>
                <a:latin typeface="Calibri"/>
                <a:ea typeface="Calibri"/>
                <a:cs typeface="Calibri"/>
                <a:sym typeface="Calibri"/>
                <a:hlinkClick action="ppaction://hlinksldjump" r:id="rId7">
                  <a:extLst>
                    <a:ext uri="{A12FA001-AC4F-418D-AE19-62706E023703}">
                      <ahyp:hlinkClr val="tx"/>
                    </a:ext>
                  </a:extLst>
                </a:hlinkClick>
              </a:rPr>
              <a:t>Step 6: Create a new custom application in Zendesk portal</a:t>
            </a:r>
            <a:r>
              <a:rPr b="0" i="0" lang="en-US" sz="1400" u="none" cap="none" strike="noStrike">
                <a:solidFill>
                  <a:srgbClr val="000000"/>
                </a:solidFill>
                <a:latin typeface="Arial"/>
                <a:ea typeface="Arial"/>
                <a:cs typeface="Arial"/>
                <a:sym typeface="Arial"/>
              </a:rPr>
              <a:t> / </a:t>
            </a:r>
            <a:r>
              <a:rPr b="0" i="0" lang="en-US" sz="2000" u="sng" cap="none" strike="noStrike">
                <a:solidFill>
                  <a:srgbClr val="19B6C8"/>
                </a:solidFill>
                <a:latin typeface="Calibri"/>
                <a:ea typeface="Calibri"/>
                <a:cs typeface="Calibri"/>
                <a:sym typeface="Calibri"/>
                <a:hlinkClick action="ppaction://hlinksldjump" r:id="rId8">
                  <a:extLst>
                    <a:ext uri="{A12FA001-AC4F-418D-AE19-62706E023703}">
                      <ahyp:hlinkClr val="tx"/>
                    </a:ext>
                  </a:extLst>
                </a:hlinkClick>
              </a:rPr>
              <a:t>Freshdesk portal</a:t>
            </a:r>
            <a:endParaRPr b="0" i="0" sz="2000" u="none" cap="none" strike="noStrike">
              <a:solidFill>
                <a:srgbClr val="19B6C8"/>
              </a:solidFill>
              <a:latin typeface="Calibri"/>
              <a:ea typeface="Calibri"/>
              <a:cs typeface="Calibri"/>
              <a:sym typeface="Calibri"/>
            </a:endParaRPr>
          </a:p>
          <a:p>
            <a:pPr indent="-355600" lvl="0" marL="457200" marR="0" rtl="0" algn="l">
              <a:lnSpc>
                <a:spcPct val="200000"/>
              </a:lnSpc>
              <a:spcBef>
                <a:spcPts val="0"/>
              </a:spcBef>
              <a:spcAft>
                <a:spcPts val="0"/>
              </a:spcAft>
              <a:buClr>
                <a:srgbClr val="19B6C8"/>
              </a:buClr>
              <a:buSzPts val="2000"/>
              <a:buFont typeface="Calibri"/>
              <a:buChar char="●"/>
            </a:pPr>
            <a:r>
              <a:rPr b="0" i="0" lang="en-US" sz="2000" u="sng" cap="none" strike="noStrike">
                <a:solidFill>
                  <a:srgbClr val="19B6C8"/>
                </a:solidFill>
                <a:latin typeface="Calibri"/>
                <a:ea typeface="Calibri"/>
                <a:cs typeface="Calibri"/>
                <a:sym typeface="Calibri"/>
              </a:rPr>
              <a:t>Step 7: Start using</a:t>
            </a:r>
            <a:endParaRPr b="0" i="0" sz="2000" u="none" cap="none" strike="noStrike">
              <a:solidFill>
                <a:srgbClr val="19B6C8"/>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3" name="Shape 2073"/>
        <p:cNvGrpSpPr/>
        <p:nvPr/>
      </p:nvGrpSpPr>
      <p:grpSpPr>
        <a:xfrm>
          <a:off x="0" y="0"/>
          <a:ext cx="0" cy="0"/>
          <a:chOff x="0" y="0"/>
          <a:chExt cx="0" cy="0"/>
        </a:xfrm>
      </p:grpSpPr>
      <p:sp>
        <p:nvSpPr>
          <p:cNvPr id="2074" name="Google Shape;2074;p74"/>
          <p:cNvSpPr txBox="1"/>
          <p:nvPr>
            <p:ph type="title"/>
          </p:nvPr>
        </p:nvSpPr>
        <p:spPr>
          <a:xfrm>
            <a:off x="302850" y="336700"/>
            <a:ext cx="115863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lang="en-US" sz="2800"/>
              <a:t>Settings</a:t>
            </a:r>
            <a:r>
              <a:rPr b="0" i="0" lang="en-US" sz="2800" u="none" cap="none" strike="noStrike">
                <a:solidFill>
                  <a:schemeClr val="dk1"/>
                </a:solidFill>
                <a:latin typeface="Arial"/>
                <a:ea typeface="Arial"/>
                <a:cs typeface="Arial"/>
                <a:sym typeface="Arial"/>
              </a:rPr>
              <a:t> &lt;Call Forwarding&gt; </a:t>
            </a:r>
            <a:r>
              <a:rPr i="1" lang="en-US" sz="1200">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sp>
        <p:nvSpPr>
          <p:cNvPr id="2075" name="Google Shape;2075;p74"/>
          <p:cNvSpPr txBox="1"/>
          <p:nvPr/>
        </p:nvSpPr>
        <p:spPr>
          <a:xfrm>
            <a:off x="493650" y="961375"/>
            <a:ext cx="11204700" cy="1963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Go to </a:t>
            </a:r>
            <a:r>
              <a:rPr b="1" i="0" lang="en-US" sz="1600" u="none" cap="none" strike="noStrike">
                <a:solidFill>
                  <a:schemeClr val="dk1"/>
                </a:solidFill>
                <a:latin typeface="Calibri"/>
                <a:ea typeface="Calibri"/>
                <a:cs typeface="Calibri"/>
                <a:sym typeface="Calibri"/>
              </a:rPr>
              <a:t>Call Forwarding</a:t>
            </a:r>
            <a:r>
              <a:rPr b="0" i="0" lang="en-US" sz="1600" u="none" cap="none" strike="noStrike">
                <a:solidFill>
                  <a:schemeClr val="dk1"/>
                </a:solidFill>
                <a:latin typeface="Calibri"/>
                <a:ea typeface="Calibri"/>
                <a:cs typeface="Calibri"/>
                <a:sym typeface="Calibri"/>
              </a:rPr>
              <a:t> to manage Users’ Forward List.</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600"/>
              <a:buFont typeface="Calibri"/>
              <a:buNone/>
            </a:pPr>
            <a:r>
              <a:t/>
            </a:r>
            <a:endParaRPr b="0" i="0" sz="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Ring Mode</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Ring All</a:t>
            </a:r>
            <a:r>
              <a:rPr b="0" i="0" lang="en-US" sz="1600" u="none" cap="none" strike="noStrike">
                <a:solidFill>
                  <a:schemeClr val="dk1"/>
                </a:solidFill>
                <a:latin typeface="Calibri"/>
                <a:ea typeface="Calibri"/>
                <a:cs typeface="Calibri"/>
                <a:sym typeface="Calibri"/>
              </a:rPr>
              <a:t>: All available numbers/extensions in the Forward List are rung simultaneously. </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Total Ring Time: from 5 to 60 seconds.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Sequential</a:t>
            </a:r>
            <a:r>
              <a:rPr b="0" i="0" lang="en-US" sz="1600" u="none" cap="none" strike="noStrike">
                <a:solidFill>
                  <a:schemeClr val="dk1"/>
                </a:solidFill>
                <a:latin typeface="Calibri"/>
                <a:ea typeface="Calibri"/>
                <a:cs typeface="Calibri"/>
                <a:sym typeface="Calibri"/>
              </a:rPr>
              <a:t>: Each number/extension is rung in order, one after the other, starting from the first extension in the list each time.</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Ring time per forwarding number: from 15 to 90 seconds.</a:t>
            </a:r>
            <a:endParaRPr b="0" i="0" sz="1600" u="none" cap="none" strike="noStrike">
              <a:solidFill>
                <a:schemeClr val="dk1"/>
              </a:solidFill>
              <a:latin typeface="Calibri"/>
              <a:ea typeface="Calibri"/>
              <a:cs typeface="Calibri"/>
              <a:sym typeface="Calibri"/>
            </a:endParaRPr>
          </a:p>
        </p:txBody>
      </p:sp>
      <p:grpSp>
        <p:nvGrpSpPr>
          <p:cNvPr id="2076" name="Google Shape;2076;p74"/>
          <p:cNvGrpSpPr/>
          <p:nvPr/>
        </p:nvGrpSpPr>
        <p:grpSpPr>
          <a:xfrm>
            <a:off x="959025" y="3072050"/>
            <a:ext cx="10288300" cy="3154700"/>
            <a:chOff x="959025" y="3072050"/>
            <a:chExt cx="10288300" cy="3154700"/>
          </a:xfrm>
        </p:grpSpPr>
        <p:grpSp>
          <p:nvGrpSpPr>
            <p:cNvPr id="2077" name="Google Shape;2077;p74"/>
            <p:cNvGrpSpPr/>
            <p:nvPr/>
          </p:nvGrpSpPr>
          <p:grpSpPr>
            <a:xfrm>
              <a:off x="959025" y="3072050"/>
              <a:ext cx="10288300" cy="3154700"/>
              <a:chOff x="959025" y="3072050"/>
              <a:chExt cx="10288300" cy="3154700"/>
            </a:xfrm>
          </p:grpSpPr>
          <p:sp>
            <p:nvSpPr>
              <p:cNvPr id="2078" name="Google Shape;2078;p74"/>
              <p:cNvSpPr/>
              <p:nvPr/>
            </p:nvSpPr>
            <p:spPr>
              <a:xfrm>
                <a:off x="1514375" y="5062375"/>
                <a:ext cx="2541900" cy="335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79" name="Google Shape;2079;p74"/>
              <p:cNvGrpSpPr/>
              <p:nvPr/>
            </p:nvGrpSpPr>
            <p:grpSpPr>
              <a:xfrm>
                <a:off x="959025" y="3072050"/>
                <a:ext cx="10288300" cy="3154700"/>
                <a:chOff x="959025" y="3072050"/>
                <a:chExt cx="10288300" cy="3154700"/>
              </a:xfrm>
            </p:grpSpPr>
            <p:pic>
              <p:nvPicPr>
                <p:cNvPr id="2080" name="Google Shape;2080;p74"/>
                <p:cNvPicPr preferRelativeResize="0"/>
                <p:nvPr/>
              </p:nvPicPr>
              <p:blipFill rotWithShape="1">
                <a:blip r:embed="rId3">
                  <a:alphaModFix/>
                </a:blip>
                <a:srcRect b="0" l="28952" r="2355" t="12769"/>
                <a:stretch/>
              </p:blipFill>
              <p:spPr>
                <a:xfrm>
                  <a:off x="7507175" y="3442650"/>
                  <a:ext cx="3659650" cy="2784100"/>
                </a:xfrm>
                <a:prstGeom prst="rect">
                  <a:avLst/>
                </a:prstGeom>
                <a:noFill/>
                <a:ln cap="flat" cmpd="sng" w="9525">
                  <a:solidFill>
                    <a:schemeClr val="lt1"/>
                  </a:solidFill>
                  <a:prstDash val="solid"/>
                  <a:round/>
                  <a:headEnd len="sm" w="sm" type="none"/>
                  <a:tailEnd len="sm" w="sm" type="none"/>
                </a:ln>
              </p:spPr>
            </p:pic>
            <p:pic>
              <p:nvPicPr>
                <p:cNvPr id="2081" name="Google Shape;2081;p74"/>
                <p:cNvPicPr preferRelativeResize="0"/>
                <p:nvPr/>
              </p:nvPicPr>
              <p:blipFill rotWithShape="1">
                <a:blip r:embed="rId4">
                  <a:alphaModFix/>
                </a:blip>
                <a:srcRect b="-400048" l="0" r="12171" t="8647"/>
                <a:stretch/>
              </p:blipFill>
              <p:spPr>
                <a:xfrm>
                  <a:off x="4047650" y="3098975"/>
                  <a:ext cx="6945929" cy="3084050"/>
                </a:xfrm>
                <a:prstGeom prst="rect">
                  <a:avLst/>
                </a:prstGeom>
                <a:noFill/>
                <a:ln>
                  <a:noFill/>
                </a:ln>
              </p:spPr>
            </p:pic>
            <p:pic>
              <p:nvPicPr>
                <p:cNvPr id="2082" name="Google Shape;2082;p74"/>
                <p:cNvPicPr preferRelativeResize="0"/>
                <p:nvPr/>
              </p:nvPicPr>
              <p:blipFill rotWithShape="1">
                <a:blip r:embed="rId5">
                  <a:alphaModFix/>
                </a:blip>
                <a:srcRect b="-10722" l="29427" r="2360" t="11615"/>
                <a:stretch/>
              </p:blipFill>
              <p:spPr>
                <a:xfrm>
                  <a:off x="4235650" y="3442650"/>
                  <a:ext cx="3199000" cy="2784100"/>
                </a:xfrm>
                <a:prstGeom prst="rect">
                  <a:avLst/>
                </a:prstGeom>
                <a:noFill/>
                <a:ln cap="flat" cmpd="sng" w="9525">
                  <a:solidFill>
                    <a:schemeClr val="lt1"/>
                  </a:solidFill>
                  <a:prstDash val="solid"/>
                  <a:round/>
                  <a:headEnd len="sm" w="sm" type="none"/>
                  <a:tailEnd len="sm" w="sm" type="none"/>
                </a:ln>
              </p:spPr>
            </p:pic>
            <p:grpSp>
              <p:nvGrpSpPr>
                <p:cNvPr id="2083" name="Google Shape;2083;p74"/>
                <p:cNvGrpSpPr/>
                <p:nvPr/>
              </p:nvGrpSpPr>
              <p:grpSpPr>
                <a:xfrm>
                  <a:off x="959025" y="3077300"/>
                  <a:ext cx="3170349" cy="3084050"/>
                  <a:chOff x="959025" y="3077300"/>
                  <a:chExt cx="3170349" cy="3084050"/>
                </a:xfrm>
              </p:grpSpPr>
              <p:pic>
                <p:nvPicPr>
                  <p:cNvPr id="2084" name="Google Shape;2084;p74"/>
                  <p:cNvPicPr preferRelativeResize="0"/>
                  <p:nvPr/>
                </p:nvPicPr>
                <p:blipFill rotWithShape="1">
                  <a:blip r:embed="rId6">
                    <a:alphaModFix/>
                  </a:blip>
                  <a:srcRect b="18354" l="0" r="0" t="0"/>
                  <a:stretch/>
                </p:blipFill>
                <p:spPr>
                  <a:xfrm>
                    <a:off x="959025" y="3077300"/>
                    <a:ext cx="3170349" cy="3084050"/>
                  </a:xfrm>
                  <a:prstGeom prst="rect">
                    <a:avLst/>
                  </a:prstGeom>
                  <a:noFill/>
                  <a:ln>
                    <a:noFill/>
                  </a:ln>
                </p:spPr>
              </p:pic>
              <p:grpSp>
                <p:nvGrpSpPr>
                  <p:cNvPr id="2085" name="Google Shape;2085;p74"/>
                  <p:cNvGrpSpPr/>
                  <p:nvPr/>
                </p:nvGrpSpPr>
                <p:grpSpPr>
                  <a:xfrm>
                    <a:off x="991728" y="4010405"/>
                    <a:ext cx="458063" cy="1144232"/>
                    <a:chOff x="8408150" y="1753225"/>
                    <a:chExt cx="279750" cy="698725"/>
                  </a:xfrm>
                </p:grpSpPr>
                <p:pic>
                  <p:nvPicPr>
                    <p:cNvPr id="2086" name="Google Shape;2086;p74"/>
                    <p:cNvPicPr preferRelativeResize="0"/>
                    <p:nvPr/>
                  </p:nvPicPr>
                  <p:blipFill rotWithShape="1">
                    <a:blip r:embed="rId7">
                      <a:alphaModFix/>
                    </a:blip>
                    <a:srcRect b="70929" l="0" r="0" t="0"/>
                    <a:stretch/>
                  </p:blipFill>
                  <p:spPr>
                    <a:xfrm>
                      <a:off x="8408150" y="1753225"/>
                      <a:ext cx="279750" cy="265750"/>
                    </a:xfrm>
                    <a:prstGeom prst="rect">
                      <a:avLst/>
                    </a:prstGeom>
                    <a:noFill/>
                    <a:ln>
                      <a:noFill/>
                    </a:ln>
                  </p:spPr>
                </p:pic>
                <p:pic>
                  <p:nvPicPr>
                    <p:cNvPr id="2087" name="Google Shape;2087;p74"/>
                    <p:cNvPicPr preferRelativeResize="0"/>
                    <p:nvPr/>
                  </p:nvPicPr>
                  <p:blipFill rotWithShape="1">
                    <a:blip r:embed="rId7">
                      <a:alphaModFix/>
                    </a:blip>
                    <a:srcRect b="0" l="0" r="0" t="48167"/>
                    <a:stretch/>
                  </p:blipFill>
                  <p:spPr>
                    <a:xfrm>
                      <a:off x="8408150" y="1978125"/>
                      <a:ext cx="279750" cy="473825"/>
                    </a:xfrm>
                    <a:prstGeom prst="rect">
                      <a:avLst/>
                    </a:prstGeom>
                    <a:noFill/>
                    <a:ln>
                      <a:noFill/>
                    </a:ln>
                  </p:spPr>
                </p:pic>
                <p:sp>
                  <p:nvSpPr>
                    <p:cNvPr id="2088" name="Google Shape;2088;p74"/>
                    <p:cNvSpPr/>
                    <p:nvPr/>
                  </p:nvSpPr>
                  <p:spPr>
                    <a:xfrm>
                      <a:off x="8431500" y="2027250"/>
                      <a:ext cx="237000" cy="265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089" name="Google Shape;2089;p74"/>
                <p:cNvSpPr/>
                <p:nvPr/>
              </p:nvSpPr>
              <p:spPr>
                <a:xfrm>
                  <a:off x="962725" y="3072050"/>
                  <a:ext cx="10284600" cy="30840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90" name="Google Shape;2090;p74"/>
            <p:cNvGrpSpPr/>
            <p:nvPr/>
          </p:nvGrpSpPr>
          <p:grpSpPr>
            <a:xfrm>
              <a:off x="994580" y="3975881"/>
              <a:ext cx="441837" cy="1467687"/>
              <a:chOff x="4429377" y="3393523"/>
              <a:chExt cx="289066" cy="960277"/>
            </a:xfrm>
          </p:grpSpPr>
          <p:grpSp>
            <p:nvGrpSpPr>
              <p:cNvPr id="2091" name="Google Shape;2091;p74"/>
              <p:cNvGrpSpPr/>
              <p:nvPr/>
            </p:nvGrpSpPr>
            <p:grpSpPr>
              <a:xfrm>
                <a:off x="4429377" y="3393523"/>
                <a:ext cx="289066" cy="960277"/>
                <a:chOff x="4429515" y="3393434"/>
                <a:chExt cx="279750" cy="929240"/>
              </a:xfrm>
            </p:grpSpPr>
            <p:pic>
              <p:nvPicPr>
                <p:cNvPr id="2092" name="Google Shape;2092;p74"/>
                <p:cNvPicPr preferRelativeResize="0"/>
                <p:nvPr/>
              </p:nvPicPr>
              <p:blipFill rotWithShape="1">
                <a:blip r:embed="rId7">
                  <a:alphaModFix/>
                </a:blip>
                <a:srcRect b="70931" l="6603" r="0" t="0"/>
                <a:stretch/>
              </p:blipFill>
              <p:spPr>
                <a:xfrm>
                  <a:off x="4444943" y="3393434"/>
                  <a:ext cx="261284" cy="265731"/>
                </a:xfrm>
                <a:prstGeom prst="rect">
                  <a:avLst/>
                </a:prstGeom>
                <a:noFill/>
                <a:ln>
                  <a:noFill/>
                </a:ln>
              </p:spPr>
            </p:pic>
            <p:pic>
              <p:nvPicPr>
                <p:cNvPr id="2093" name="Google Shape;2093;p74"/>
                <p:cNvPicPr preferRelativeResize="0"/>
                <p:nvPr/>
              </p:nvPicPr>
              <p:blipFill rotWithShape="1">
                <a:blip r:embed="rId7">
                  <a:alphaModFix/>
                </a:blip>
                <a:srcRect b="0" l="0" r="0" t="27415"/>
                <a:stretch/>
              </p:blipFill>
              <p:spPr>
                <a:xfrm>
                  <a:off x="4429515" y="3659161"/>
                  <a:ext cx="279750" cy="663513"/>
                </a:xfrm>
                <a:prstGeom prst="rect">
                  <a:avLst/>
                </a:prstGeom>
                <a:noFill/>
                <a:ln>
                  <a:noFill/>
                </a:ln>
              </p:spPr>
            </p:pic>
          </p:grpSp>
          <p:sp>
            <p:nvSpPr>
              <p:cNvPr id="2094" name="Google Shape;2094;p74"/>
              <p:cNvSpPr/>
              <p:nvPr/>
            </p:nvSpPr>
            <p:spPr>
              <a:xfrm>
                <a:off x="4471975" y="3951975"/>
                <a:ext cx="207900" cy="21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sp>
        <p:nvSpPr>
          <p:cNvPr id="2100" name="Google Shape;2100;p75"/>
          <p:cNvSpPr txBox="1"/>
          <p:nvPr/>
        </p:nvSpPr>
        <p:spPr>
          <a:xfrm>
            <a:off x="305751" y="1443375"/>
            <a:ext cx="4251000" cy="4679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Call Recordings </a:t>
            </a:r>
            <a:r>
              <a:rPr b="0" i="0" lang="en-US" sz="1600" u="none" cap="none" strike="noStrike">
                <a:solidFill>
                  <a:schemeClr val="dk1"/>
                </a:solidFill>
                <a:latin typeface="Calibri"/>
                <a:ea typeface="Calibri"/>
                <a:cs typeface="Calibri"/>
                <a:sym typeface="Calibri"/>
              </a:rPr>
              <a:t>page is where Owner/Admins can configure Call Recording settings for users who have Call Recording License.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Toggle on/off to choose either record incoming/outgoing calls or both.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For outgoing calls, owner/admins can choose one of the following actions:</a:t>
            </a:r>
            <a:endParaRPr b="1" i="0" sz="1600" u="none" cap="none" strike="noStrike">
              <a:solidFill>
                <a:schemeClr val="accent6"/>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Record all</a:t>
            </a:r>
            <a:r>
              <a:rPr b="0" i="0" lang="en-US" sz="1600" u="none" cap="none" strike="noStrike">
                <a:solidFill>
                  <a:schemeClr val="dk1"/>
                </a:solidFill>
                <a:latin typeface="Calibri"/>
                <a:ea typeface="Calibri"/>
                <a:cs typeface="Calibri"/>
                <a:sym typeface="Calibri"/>
              </a:rPr>
              <a:t>: Automatically records all outgoing calls.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Ask to record</a:t>
            </a:r>
            <a:r>
              <a:rPr b="0" i="0" lang="en-US" sz="1600" u="none" cap="none" strike="noStrike">
                <a:solidFill>
                  <a:schemeClr val="dk1"/>
                </a:solidFill>
                <a:latin typeface="Calibri"/>
                <a:ea typeface="Calibri"/>
                <a:cs typeface="Calibri"/>
                <a:sym typeface="Calibri"/>
              </a:rPr>
              <a:t>: Before initiating the call, user is asked which call they wish to record.</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Message:</a:t>
            </a:r>
            <a:r>
              <a:rPr b="0" i="1" lang="en-US" sz="1600" u="none" cap="none" strike="noStrike">
                <a:solidFill>
                  <a:schemeClr val="dk1"/>
                </a:solidFill>
                <a:latin typeface="Calibri"/>
                <a:ea typeface="Calibri"/>
                <a:cs typeface="Calibri"/>
                <a:sym typeface="Calibri"/>
              </a:rPr>
              <a:t> “Please press 0 to disable call recording, press 1 to apply call recording.”</a:t>
            </a:r>
            <a:endParaRPr b="0" i="1" sz="1600" u="none" cap="none" strike="noStrike">
              <a:solidFill>
                <a:schemeClr val="dk1"/>
              </a:solidFill>
              <a:latin typeface="Calibri"/>
              <a:ea typeface="Calibri"/>
              <a:cs typeface="Calibri"/>
              <a:sym typeface="Calibri"/>
            </a:endParaRPr>
          </a:p>
        </p:txBody>
      </p:sp>
      <p:sp>
        <p:nvSpPr>
          <p:cNvPr id="2101" name="Google Shape;2101;p75"/>
          <p:cNvSpPr txBox="1"/>
          <p:nvPr/>
        </p:nvSpPr>
        <p:spPr>
          <a:xfrm>
            <a:off x="238325" y="158026"/>
            <a:ext cx="10284600" cy="71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&lt;Call Recordings&gt;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grpSp>
        <p:nvGrpSpPr>
          <p:cNvPr id="2102" name="Google Shape;2102;p75"/>
          <p:cNvGrpSpPr/>
          <p:nvPr/>
        </p:nvGrpSpPr>
        <p:grpSpPr>
          <a:xfrm>
            <a:off x="4750950" y="1858475"/>
            <a:ext cx="7135299" cy="3794150"/>
            <a:chOff x="4750950" y="1858475"/>
            <a:chExt cx="7135299" cy="3794150"/>
          </a:xfrm>
        </p:grpSpPr>
        <p:pic>
          <p:nvPicPr>
            <p:cNvPr id="2103" name="Google Shape;2103;p75"/>
            <p:cNvPicPr preferRelativeResize="0"/>
            <p:nvPr/>
          </p:nvPicPr>
          <p:blipFill rotWithShape="1">
            <a:blip r:embed="rId3">
              <a:alphaModFix/>
            </a:blip>
            <a:srcRect b="21905" l="4580" r="0" t="17428"/>
            <a:stretch/>
          </p:blipFill>
          <p:spPr>
            <a:xfrm>
              <a:off x="5084025" y="1936250"/>
              <a:ext cx="995000" cy="139550"/>
            </a:xfrm>
            <a:prstGeom prst="rect">
              <a:avLst/>
            </a:prstGeom>
            <a:noFill/>
            <a:ln>
              <a:noFill/>
            </a:ln>
          </p:spPr>
        </p:pic>
        <p:grpSp>
          <p:nvGrpSpPr>
            <p:cNvPr id="2104" name="Google Shape;2104;p75"/>
            <p:cNvGrpSpPr/>
            <p:nvPr/>
          </p:nvGrpSpPr>
          <p:grpSpPr>
            <a:xfrm>
              <a:off x="4750950" y="1858475"/>
              <a:ext cx="7135299" cy="3794150"/>
              <a:chOff x="4750950" y="1858475"/>
              <a:chExt cx="7135299" cy="3794150"/>
            </a:xfrm>
          </p:grpSpPr>
          <p:grpSp>
            <p:nvGrpSpPr>
              <p:cNvPr id="2105" name="Google Shape;2105;p75"/>
              <p:cNvGrpSpPr/>
              <p:nvPr/>
            </p:nvGrpSpPr>
            <p:grpSpPr>
              <a:xfrm>
                <a:off x="4750950" y="1858475"/>
                <a:ext cx="7135299" cy="3794150"/>
                <a:chOff x="4750950" y="1858475"/>
                <a:chExt cx="7135299" cy="3794150"/>
              </a:xfrm>
            </p:grpSpPr>
            <p:grpSp>
              <p:nvGrpSpPr>
                <p:cNvPr id="2106" name="Google Shape;2106;p75"/>
                <p:cNvGrpSpPr/>
                <p:nvPr/>
              </p:nvGrpSpPr>
              <p:grpSpPr>
                <a:xfrm>
                  <a:off x="4750950" y="1858475"/>
                  <a:ext cx="7135299" cy="3794150"/>
                  <a:chOff x="4750950" y="1858475"/>
                  <a:chExt cx="7135299" cy="3794150"/>
                </a:xfrm>
              </p:grpSpPr>
              <p:pic>
                <p:nvPicPr>
                  <p:cNvPr id="2107" name="Google Shape;2107;p75"/>
                  <p:cNvPicPr preferRelativeResize="0"/>
                  <p:nvPr/>
                </p:nvPicPr>
                <p:blipFill rotWithShape="1">
                  <a:blip r:embed="rId4">
                    <a:alphaModFix/>
                  </a:blip>
                  <a:srcRect b="0" l="0" r="0" t="0"/>
                  <a:stretch/>
                </p:blipFill>
                <p:spPr>
                  <a:xfrm>
                    <a:off x="4750950" y="1858475"/>
                    <a:ext cx="7135299" cy="3794150"/>
                  </a:xfrm>
                  <a:prstGeom prst="rect">
                    <a:avLst/>
                  </a:prstGeom>
                  <a:noFill/>
                  <a:ln cap="flat" cmpd="sng" w="9525">
                    <a:solidFill>
                      <a:srgbClr val="808080"/>
                    </a:solidFill>
                    <a:prstDash val="solid"/>
                    <a:round/>
                    <a:headEnd len="sm" w="sm" type="none"/>
                    <a:tailEnd len="sm" w="sm" type="none"/>
                  </a:ln>
                </p:spPr>
              </p:pic>
              <p:pic>
                <p:nvPicPr>
                  <p:cNvPr id="2108" name="Google Shape;2108;p75"/>
                  <p:cNvPicPr preferRelativeResize="0"/>
                  <p:nvPr/>
                </p:nvPicPr>
                <p:blipFill rotWithShape="1">
                  <a:blip r:embed="rId5">
                    <a:alphaModFix/>
                  </a:blip>
                  <a:srcRect b="0" l="0" r="0" t="0"/>
                  <a:stretch/>
                </p:blipFill>
                <p:spPr>
                  <a:xfrm>
                    <a:off x="4757900" y="2244164"/>
                    <a:ext cx="244400" cy="686211"/>
                  </a:xfrm>
                  <a:prstGeom prst="rect">
                    <a:avLst/>
                  </a:prstGeom>
                  <a:noFill/>
                  <a:ln>
                    <a:noFill/>
                  </a:ln>
                </p:spPr>
              </p:pic>
            </p:grpSp>
            <p:sp>
              <p:nvSpPr>
                <p:cNvPr id="2109" name="Google Shape;2109;p75"/>
                <p:cNvSpPr/>
                <p:nvPr/>
              </p:nvSpPr>
              <p:spPr>
                <a:xfrm>
                  <a:off x="4780025" y="2686775"/>
                  <a:ext cx="230400" cy="2487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10" name="Google Shape;2110;p75"/>
              <p:cNvPicPr preferRelativeResize="0"/>
              <p:nvPr/>
            </p:nvPicPr>
            <p:blipFill rotWithShape="1">
              <a:blip r:embed="rId6">
                <a:alphaModFix/>
              </a:blip>
              <a:srcRect b="16156" l="0" r="0" t="0"/>
              <a:stretch/>
            </p:blipFill>
            <p:spPr>
              <a:xfrm>
                <a:off x="5002450" y="2697200"/>
                <a:ext cx="1540825" cy="2947676"/>
              </a:xfrm>
              <a:prstGeom prst="rect">
                <a:avLst/>
              </a:prstGeom>
              <a:noFill/>
              <a:ln>
                <a:noFill/>
              </a:ln>
            </p:spPr>
          </p:pic>
          <p:sp>
            <p:nvSpPr>
              <p:cNvPr id="2111" name="Google Shape;2111;p75"/>
              <p:cNvSpPr/>
              <p:nvPr/>
            </p:nvSpPr>
            <p:spPr>
              <a:xfrm>
                <a:off x="5043375" y="3163350"/>
                <a:ext cx="14469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12" name="Google Shape;2112;p75"/>
              <p:cNvGrpSpPr/>
              <p:nvPr/>
            </p:nvGrpSpPr>
            <p:grpSpPr>
              <a:xfrm>
                <a:off x="4761061" y="2448097"/>
                <a:ext cx="244390" cy="800079"/>
                <a:chOff x="8408150" y="1753225"/>
                <a:chExt cx="279750" cy="882504"/>
              </a:xfrm>
            </p:grpSpPr>
            <p:pic>
              <p:nvPicPr>
                <p:cNvPr id="2113" name="Google Shape;2113;p75"/>
                <p:cNvPicPr preferRelativeResize="0"/>
                <p:nvPr/>
              </p:nvPicPr>
              <p:blipFill rotWithShape="1">
                <a:blip r:embed="rId7">
                  <a:alphaModFix/>
                </a:blip>
                <a:srcRect b="70929" l="0" r="0" t="0"/>
                <a:stretch/>
              </p:blipFill>
              <p:spPr>
                <a:xfrm>
                  <a:off x="8408150" y="1753225"/>
                  <a:ext cx="279750" cy="265750"/>
                </a:xfrm>
                <a:prstGeom prst="rect">
                  <a:avLst/>
                </a:prstGeom>
                <a:noFill/>
                <a:ln>
                  <a:noFill/>
                </a:ln>
              </p:spPr>
            </p:pic>
            <p:sp>
              <p:nvSpPr>
                <p:cNvPr id="2114" name="Google Shape;2114;p75"/>
                <p:cNvSpPr/>
                <p:nvPr/>
              </p:nvSpPr>
              <p:spPr>
                <a:xfrm>
                  <a:off x="8431500" y="2027250"/>
                  <a:ext cx="237000" cy="265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15" name="Google Shape;2115;p75"/>
                <p:cNvPicPr preferRelativeResize="0"/>
                <p:nvPr/>
              </p:nvPicPr>
              <p:blipFill rotWithShape="1">
                <a:blip r:embed="rId7">
                  <a:alphaModFix/>
                </a:blip>
                <a:srcRect b="0" l="5722" r="0" t="23564"/>
                <a:stretch/>
              </p:blipFill>
              <p:spPr>
                <a:xfrm>
                  <a:off x="8416493" y="1937019"/>
                  <a:ext cx="263736" cy="698710"/>
                </a:xfrm>
                <a:prstGeom prst="rect">
                  <a:avLst/>
                </a:prstGeom>
                <a:noFill/>
                <a:ln>
                  <a:noFill/>
                </a:ln>
              </p:spPr>
            </p:pic>
          </p:grpSp>
        </p:gr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sp>
        <p:nvSpPr>
          <p:cNvPr id="2121" name="Google Shape;2121;p76"/>
          <p:cNvSpPr txBox="1"/>
          <p:nvPr/>
        </p:nvSpPr>
        <p:spPr>
          <a:xfrm>
            <a:off x="546300" y="903600"/>
            <a:ext cx="11099400" cy="2511600"/>
          </a:xfrm>
          <a:prstGeom prst="rect">
            <a:avLst/>
          </a:prstGeom>
          <a:noFill/>
          <a:ln>
            <a:noFill/>
          </a:ln>
        </p:spPr>
        <p:txBody>
          <a:bodyPr anchorCtr="0" anchor="t" bIns="121900" lIns="121900" spcFirstLastPara="1" rIns="121900" wrap="square" tIns="121900">
            <a:noAutofit/>
          </a:bodyPr>
          <a:lstStyle/>
          <a:p>
            <a:pPr indent="0" lvl="0" marL="0" marR="0" rtl="0" algn="just">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This function allows other people to answer and make calls on User’s behalf. Calls can be automatically forwarded to User’s delegates (setting up in </a:t>
            </a:r>
            <a:r>
              <a:rPr b="1" i="0" lang="en-US" sz="1600" u="none" cap="none" strike="noStrike">
                <a:solidFill>
                  <a:schemeClr val="dk1"/>
                </a:solidFill>
                <a:latin typeface="Calibri"/>
                <a:ea typeface="Calibri"/>
                <a:cs typeface="Calibri"/>
                <a:sym typeface="Calibri"/>
              </a:rPr>
              <a:t>Inbound Call </a:t>
            </a:r>
            <a:r>
              <a:rPr b="0" i="0" lang="en-US" sz="1600" u="none" cap="none" strike="noStrike">
                <a:solidFill>
                  <a:schemeClr val="dk1"/>
                </a:solidFill>
                <a:latin typeface="Calibri"/>
                <a:ea typeface="Calibri"/>
                <a:cs typeface="Calibri"/>
                <a:sym typeface="Calibri"/>
              </a:rPr>
              <a:t>page). Delegates can transfer back to their Boss by using </a:t>
            </a:r>
            <a:r>
              <a:rPr b="1" i="0" lang="en-US" sz="1600" u="none" cap="none" strike="noStrike">
                <a:solidFill>
                  <a:schemeClr val="dk1"/>
                </a:solidFill>
                <a:latin typeface="Calibri"/>
                <a:ea typeface="Calibri"/>
                <a:cs typeface="Calibri"/>
                <a:sym typeface="Calibri"/>
              </a:rPr>
              <a:t>Transfer</a:t>
            </a:r>
            <a:r>
              <a:rPr b="0" i="0" lang="en-US" sz="1600" u="none" cap="none" strike="noStrike">
                <a:solidFill>
                  <a:schemeClr val="dk1"/>
                </a:solidFill>
                <a:latin typeface="Calibri"/>
                <a:ea typeface="Calibri"/>
                <a:cs typeface="Calibri"/>
                <a:sym typeface="Calibri"/>
              </a:rPr>
              <a:t> function on their devices.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1" i="1" lang="en-US" sz="1300" u="none" cap="none" strike="noStrike">
                <a:solidFill>
                  <a:schemeClr val="dk1"/>
                </a:solidFill>
                <a:latin typeface="Calibri"/>
                <a:ea typeface="Calibri"/>
                <a:cs typeface="Calibri"/>
                <a:sym typeface="Calibri"/>
              </a:rPr>
              <a:t>***Notes:</a:t>
            </a:r>
            <a:endParaRPr b="1" i="1" sz="1300" u="none" cap="none" strike="noStrike">
              <a:solidFill>
                <a:schemeClr val="dk1"/>
              </a:solidFill>
              <a:latin typeface="Calibri"/>
              <a:ea typeface="Calibri"/>
              <a:cs typeface="Calibri"/>
              <a:sym typeface="Calibri"/>
            </a:endParaRPr>
          </a:p>
          <a:p>
            <a:pPr indent="-311150" lvl="0" marL="457200" marR="0" rtl="0" algn="l">
              <a:lnSpc>
                <a:spcPct val="100000"/>
              </a:lnSpc>
              <a:spcBef>
                <a:spcPts val="40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Only users within the organization can be added to the Delegation List</a:t>
            </a:r>
            <a:endParaRPr b="0" i="1" sz="1300" u="none" cap="none" strike="noStrike">
              <a:solidFill>
                <a:schemeClr val="dk1"/>
              </a:solidFill>
              <a:latin typeface="Calibri"/>
              <a:ea typeface="Calibri"/>
              <a:cs typeface="Calibri"/>
              <a:sym typeface="Calibri"/>
            </a:endParaRPr>
          </a:p>
          <a:p>
            <a:pPr indent="-311150" lvl="0" marL="457200" marR="0" rtl="0" algn="l">
              <a:lnSpc>
                <a:spcPct val="100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A user cannot be delegated if they are delegating to others.</a:t>
            </a:r>
            <a:endParaRPr b="0" i="1" sz="1300" u="none" cap="none" strike="noStrike">
              <a:solidFill>
                <a:schemeClr val="dk1"/>
              </a:solidFill>
              <a:latin typeface="Calibri"/>
              <a:ea typeface="Calibri"/>
              <a:cs typeface="Calibri"/>
              <a:sym typeface="Calibri"/>
            </a:endParaRPr>
          </a:p>
          <a:p>
            <a:pPr indent="-311150" lvl="0" marL="457200" marR="0" rtl="0" algn="l">
              <a:lnSpc>
                <a:spcPct val="100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A user cannot delegate or be delegated when being in a </a:t>
            </a:r>
            <a:r>
              <a:rPr b="1" i="1" lang="en-US" sz="1300" u="sng" cap="none" strike="noStrike">
                <a:solidFill>
                  <a:schemeClr val="hlink"/>
                </a:solidFill>
                <a:latin typeface="Calibri"/>
                <a:ea typeface="Calibri"/>
                <a:cs typeface="Calibri"/>
                <a:sym typeface="Calibri"/>
              </a:rPr>
              <a:t>Call Group</a:t>
            </a:r>
            <a:r>
              <a:rPr b="0" i="1" lang="en-US" sz="1300" u="none" cap="none" strike="noStrike">
                <a:solidFill>
                  <a:schemeClr val="dk1"/>
                </a:solidFill>
                <a:latin typeface="Calibri"/>
                <a:ea typeface="Calibri"/>
                <a:cs typeface="Calibri"/>
                <a:sym typeface="Calibri"/>
              </a:rPr>
              <a:t>.</a:t>
            </a:r>
            <a:endParaRPr b="0" i="1" sz="13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Arial"/>
              <a:buChar char="●"/>
            </a:pPr>
            <a:r>
              <a:rPr b="0" i="1" lang="en-US" sz="1200" u="none" cap="none" strike="noStrike">
                <a:solidFill>
                  <a:schemeClr val="dk1"/>
                </a:solidFill>
                <a:highlight>
                  <a:srgbClr val="FFFFFF"/>
                </a:highlight>
                <a:latin typeface="Arial"/>
                <a:ea typeface="Arial"/>
                <a:cs typeface="Arial"/>
                <a:sym typeface="Arial"/>
              </a:rPr>
              <a:t>In the case of Delegation List:</a:t>
            </a:r>
            <a:endParaRPr b="0" i="1" sz="1200" u="none" cap="none" strike="noStrike">
              <a:solidFill>
                <a:schemeClr val="dk1"/>
              </a:solidFill>
              <a:highlight>
                <a:srgbClr val="FFFFFF"/>
              </a:highlight>
              <a:latin typeface="Arial"/>
              <a:ea typeface="Arial"/>
              <a:cs typeface="Arial"/>
              <a:sym typeface="Arial"/>
            </a:endParaRPr>
          </a:p>
          <a:p>
            <a:pPr indent="-304800" lvl="1" marL="914400" marR="0" rtl="0" algn="l">
              <a:lnSpc>
                <a:spcPct val="115000"/>
              </a:lnSpc>
              <a:spcBef>
                <a:spcPts val="0"/>
              </a:spcBef>
              <a:spcAft>
                <a:spcPts val="0"/>
              </a:spcAft>
              <a:buClr>
                <a:schemeClr val="dk1"/>
              </a:buClr>
              <a:buSzPts val="1200"/>
              <a:buFont typeface="Arial"/>
              <a:buChar char="○"/>
            </a:pPr>
            <a:r>
              <a:rPr b="0" i="1" lang="en-US" sz="1200" u="none" cap="none" strike="noStrike">
                <a:solidFill>
                  <a:schemeClr val="dk1"/>
                </a:solidFill>
                <a:highlight>
                  <a:srgbClr val="FFFFFF"/>
                </a:highlight>
                <a:latin typeface="Arial"/>
                <a:ea typeface="Arial"/>
                <a:cs typeface="Arial"/>
                <a:sym typeface="Arial"/>
              </a:rPr>
              <a:t>If any of the extensions miss the call, it will not trigger its own Unanswered or Busy Flow and the call will be simply dropped.</a:t>
            </a:r>
            <a:endParaRPr b="0" i="1" sz="1200" u="none" cap="none" strike="noStrike">
              <a:solidFill>
                <a:schemeClr val="dk1"/>
              </a:solidFill>
              <a:highlight>
                <a:srgbClr val="FFFFFF"/>
              </a:highlight>
              <a:latin typeface="Arial"/>
              <a:ea typeface="Arial"/>
              <a:cs typeface="Arial"/>
              <a:sym typeface="Arial"/>
            </a:endParaRPr>
          </a:p>
          <a:p>
            <a:pPr indent="-304800" lvl="1" marL="914400" marR="0" rtl="0" algn="l">
              <a:lnSpc>
                <a:spcPct val="115000"/>
              </a:lnSpc>
              <a:spcBef>
                <a:spcPts val="0"/>
              </a:spcBef>
              <a:spcAft>
                <a:spcPts val="0"/>
              </a:spcAft>
              <a:buClr>
                <a:schemeClr val="dk1"/>
              </a:buClr>
              <a:buSzPts val="1200"/>
              <a:buFont typeface="Arial"/>
              <a:buChar char="○"/>
            </a:pPr>
            <a:r>
              <a:rPr b="0" i="1" lang="en-US" sz="1200" u="none" cap="none" strike="noStrike">
                <a:solidFill>
                  <a:schemeClr val="dk1"/>
                </a:solidFill>
                <a:highlight>
                  <a:srgbClr val="FFFFFF"/>
                </a:highlight>
                <a:latin typeface="Arial"/>
                <a:ea typeface="Arial"/>
                <a:cs typeface="Arial"/>
                <a:sym typeface="Arial"/>
              </a:rPr>
              <a:t>The working hour of the delegates in the list will be ignored.</a:t>
            </a:r>
            <a:endParaRPr b="0" i="1" sz="1200" u="none" cap="none" strike="noStrike">
              <a:solidFill>
                <a:schemeClr val="dk1"/>
              </a:solidFill>
              <a:highlight>
                <a:srgbClr val="FFFFFF"/>
              </a:highlight>
              <a:latin typeface="Arial"/>
              <a:ea typeface="Arial"/>
              <a:cs typeface="Arial"/>
              <a:sym typeface="Arial"/>
            </a:endParaRPr>
          </a:p>
          <a:p>
            <a:pPr indent="0" lvl="0" marL="914400" marR="0" rtl="0" algn="l">
              <a:lnSpc>
                <a:spcPct val="115000"/>
              </a:lnSpc>
              <a:spcBef>
                <a:spcPts val="200"/>
              </a:spcBef>
              <a:spcAft>
                <a:spcPts val="0"/>
              </a:spcAft>
              <a:buClr>
                <a:srgbClr val="000000"/>
              </a:buClr>
              <a:buSzPts val="1200"/>
              <a:buFont typeface="Arial"/>
              <a:buNone/>
            </a:pPr>
            <a:r>
              <a:t/>
            </a:r>
            <a:endParaRPr b="0" i="1" sz="1200" u="none" cap="none" strike="noStrike">
              <a:solidFill>
                <a:schemeClr val="dk1"/>
              </a:solidFill>
              <a:highlight>
                <a:srgbClr val="FFFFFF"/>
              </a:highlight>
              <a:latin typeface="Arial"/>
              <a:ea typeface="Arial"/>
              <a:cs typeface="Arial"/>
              <a:sym typeface="Arial"/>
            </a:endParaRPr>
          </a:p>
          <a:p>
            <a:pPr indent="0" lvl="0" marL="0" marR="0" rtl="0" algn="just">
              <a:lnSpc>
                <a:spcPct val="115000"/>
              </a:lnSpc>
              <a:spcBef>
                <a:spcPts val="2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2122" name="Google Shape;2122;p76"/>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&lt;Delegate (Boss-Secretary)&gt;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sp>
        <p:nvSpPr>
          <p:cNvPr id="2123" name="Google Shape;2123;p76"/>
          <p:cNvSpPr txBox="1"/>
          <p:nvPr/>
        </p:nvSpPr>
        <p:spPr>
          <a:xfrm>
            <a:off x="8574325" y="3945738"/>
            <a:ext cx="3000000" cy="2031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Calibri"/>
                <a:ea typeface="Calibri"/>
                <a:cs typeface="Calibri"/>
                <a:sym typeface="Calibri"/>
              </a:rPr>
              <a:t>Ring Mode</a:t>
            </a:r>
            <a:r>
              <a:rPr b="0" i="0" lang="en-US" sz="1500" u="none" cap="none" strike="noStrike">
                <a:solidFill>
                  <a:schemeClr val="dk1"/>
                </a:solidFill>
                <a:latin typeface="Calibri"/>
                <a:ea typeface="Calibri"/>
                <a:cs typeface="Calibri"/>
                <a:sym typeface="Calibri"/>
              </a:rPr>
              <a:t>:</a:t>
            </a:r>
            <a:endParaRPr b="0" i="0" sz="1500" u="none" cap="none" strike="noStrike">
              <a:solidFill>
                <a:schemeClr val="dk1"/>
              </a:solidFill>
              <a:latin typeface="Calibri"/>
              <a:ea typeface="Calibri"/>
              <a:cs typeface="Calibri"/>
              <a:sym typeface="Calibri"/>
            </a:endParaRPr>
          </a:p>
          <a:p>
            <a:pPr indent="-323850" lvl="0" marL="457200" marR="0" rtl="0" algn="just">
              <a:lnSpc>
                <a:spcPct val="100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All</a:t>
            </a:r>
            <a:r>
              <a:rPr b="0" i="0" lang="en-US" sz="1500" u="none" cap="none" strike="noStrike">
                <a:solidFill>
                  <a:schemeClr val="dk1"/>
                </a:solidFill>
                <a:latin typeface="Calibri"/>
                <a:ea typeface="Calibri"/>
                <a:cs typeface="Calibri"/>
                <a:sym typeface="Calibri"/>
              </a:rPr>
              <a:t>: All available delegates in the Delegation List are rung simultaneously.</a:t>
            </a:r>
            <a:endParaRPr b="0" i="0" sz="1500" u="none" cap="none" strike="noStrike">
              <a:solidFill>
                <a:schemeClr val="dk1"/>
              </a:solidFill>
              <a:latin typeface="Calibri"/>
              <a:ea typeface="Calibri"/>
              <a:cs typeface="Calibri"/>
              <a:sym typeface="Calibri"/>
            </a:endParaRPr>
          </a:p>
          <a:p>
            <a:pPr indent="-323850" lvl="0" marL="457200" marR="0" rtl="0" algn="just">
              <a:lnSpc>
                <a:spcPct val="100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Sequential</a:t>
            </a:r>
            <a:r>
              <a:rPr b="0" i="0" lang="en-US" sz="1500" u="none" cap="none" strike="noStrike">
                <a:solidFill>
                  <a:schemeClr val="dk1"/>
                </a:solidFill>
                <a:latin typeface="Calibri"/>
                <a:ea typeface="Calibri"/>
                <a:cs typeface="Calibri"/>
                <a:sym typeface="Calibri"/>
              </a:rPr>
              <a:t>: Each delegate is rung in order, one after the other, starting from the first delegate in the list each time.</a:t>
            </a:r>
            <a:endParaRPr b="0" i="0" sz="1500" u="none" cap="none" strike="noStrike">
              <a:solidFill>
                <a:schemeClr val="dk1"/>
              </a:solidFill>
              <a:latin typeface="Calibri"/>
              <a:ea typeface="Calibri"/>
              <a:cs typeface="Calibri"/>
              <a:sym typeface="Calibri"/>
            </a:endParaRPr>
          </a:p>
        </p:txBody>
      </p:sp>
      <p:grpSp>
        <p:nvGrpSpPr>
          <p:cNvPr id="2124" name="Google Shape;2124;p76"/>
          <p:cNvGrpSpPr/>
          <p:nvPr/>
        </p:nvGrpSpPr>
        <p:grpSpPr>
          <a:xfrm>
            <a:off x="513850" y="3291050"/>
            <a:ext cx="8028025" cy="3319625"/>
            <a:chOff x="513850" y="3291050"/>
            <a:chExt cx="8028025" cy="3319625"/>
          </a:xfrm>
        </p:grpSpPr>
        <p:pic>
          <p:nvPicPr>
            <p:cNvPr id="2125" name="Google Shape;2125;p76"/>
            <p:cNvPicPr preferRelativeResize="0"/>
            <p:nvPr/>
          </p:nvPicPr>
          <p:blipFill rotWithShape="1">
            <a:blip r:embed="rId3">
              <a:alphaModFix/>
            </a:blip>
            <a:srcRect b="21905" l="4580" r="0" t="17428"/>
            <a:stretch/>
          </p:blipFill>
          <p:spPr>
            <a:xfrm>
              <a:off x="973525" y="3415200"/>
              <a:ext cx="1211525" cy="169925"/>
            </a:xfrm>
            <a:prstGeom prst="rect">
              <a:avLst/>
            </a:prstGeom>
            <a:noFill/>
            <a:ln>
              <a:noFill/>
            </a:ln>
          </p:spPr>
        </p:pic>
        <p:grpSp>
          <p:nvGrpSpPr>
            <p:cNvPr id="2126" name="Google Shape;2126;p76"/>
            <p:cNvGrpSpPr/>
            <p:nvPr/>
          </p:nvGrpSpPr>
          <p:grpSpPr>
            <a:xfrm>
              <a:off x="513850" y="3291050"/>
              <a:ext cx="8028025" cy="3319625"/>
              <a:chOff x="546300" y="3301875"/>
              <a:chExt cx="8028025" cy="3319625"/>
            </a:xfrm>
          </p:grpSpPr>
          <p:pic>
            <p:nvPicPr>
              <p:cNvPr id="2127" name="Google Shape;2127;p76"/>
              <p:cNvPicPr preferRelativeResize="0"/>
              <p:nvPr/>
            </p:nvPicPr>
            <p:blipFill rotWithShape="1">
              <a:blip r:embed="rId4">
                <a:alphaModFix/>
              </a:blip>
              <a:srcRect b="18645" l="1176" r="0" t="0"/>
              <a:stretch/>
            </p:blipFill>
            <p:spPr>
              <a:xfrm>
                <a:off x="895375" y="4396200"/>
                <a:ext cx="1922125" cy="2225299"/>
              </a:xfrm>
              <a:prstGeom prst="rect">
                <a:avLst/>
              </a:prstGeom>
              <a:noFill/>
              <a:ln>
                <a:noFill/>
              </a:ln>
            </p:spPr>
          </p:pic>
          <p:sp>
            <p:nvSpPr>
              <p:cNvPr id="2128" name="Google Shape;2128;p76"/>
              <p:cNvSpPr/>
              <p:nvPr/>
            </p:nvSpPr>
            <p:spPr>
              <a:xfrm>
                <a:off x="940000" y="5198675"/>
                <a:ext cx="1806600" cy="261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29" name="Google Shape;2129;p76"/>
              <p:cNvGrpSpPr/>
              <p:nvPr/>
            </p:nvGrpSpPr>
            <p:grpSpPr>
              <a:xfrm>
                <a:off x="546300" y="3301875"/>
                <a:ext cx="8028025" cy="3319625"/>
                <a:chOff x="546300" y="3301875"/>
                <a:chExt cx="8028025" cy="3319625"/>
              </a:xfrm>
            </p:grpSpPr>
            <p:grpSp>
              <p:nvGrpSpPr>
                <p:cNvPr id="2130" name="Google Shape;2130;p76"/>
                <p:cNvGrpSpPr/>
                <p:nvPr/>
              </p:nvGrpSpPr>
              <p:grpSpPr>
                <a:xfrm>
                  <a:off x="546300" y="3301875"/>
                  <a:ext cx="8028025" cy="3319625"/>
                  <a:chOff x="546300" y="3301875"/>
                  <a:chExt cx="8028025" cy="3319625"/>
                </a:xfrm>
              </p:grpSpPr>
              <p:grpSp>
                <p:nvGrpSpPr>
                  <p:cNvPr id="2131" name="Google Shape;2131;p76"/>
                  <p:cNvGrpSpPr/>
                  <p:nvPr/>
                </p:nvGrpSpPr>
                <p:grpSpPr>
                  <a:xfrm>
                    <a:off x="546300" y="3301875"/>
                    <a:ext cx="8028025" cy="3319625"/>
                    <a:chOff x="546300" y="3301875"/>
                    <a:chExt cx="8028025" cy="3319625"/>
                  </a:xfrm>
                </p:grpSpPr>
                <p:grpSp>
                  <p:nvGrpSpPr>
                    <p:cNvPr id="2132" name="Google Shape;2132;p76"/>
                    <p:cNvGrpSpPr/>
                    <p:nvPr/>
                  </p:nvGrpSpPr>
                  <p:grpSpPr>
                    <a:xfrm>
                      <a:off x="546300" y="3301875"/>
                      <a:ext cx="8028025" cy="3319625"/>
                      <a:chOff x="698700" y="3301875"/>
                      <a:chExt cx="8028025" cy="3319625"/>
                    </a:xfrm>
                  </p:grpSpPr>
                  <p:pic>
                    <p:nvPicPr>
                      <p:cNvPr id="2133" name="Google Shape;2133;p76"/>
                      <p:cNvPicPr preferRelativeResize="0"/>
                      <p:nvPr/>
                    </p:nvPicPr>
                    <p:blipFill rotWithShape="1">
                      <a:blip r:embed="rId5">
                        <a:alphaModFix/>
                      </a:blip>
                      <a:srcRect b="0" l="0" r="0" t="0"/>
                      <a:stretch/>
                    </p:blipFill>
                    <p:spPr>
                      <a:xfrm>
                        <a:off x="698700" y="3301875"/>
                        <a:ext cx="8028025" cy="3319625"/>
                      </a:xfrm>
                      <a:prstGeom prst="rect">
                        <a:avLst/>
                      </a:prstGeom>
                      <a:noFill/>
                      <a:ln cap="flat" cmpd="sng" w="9525">
                        <a:solidFill>
                          <a:srgbClr val="9E9E9E"/>
                        </a:solidFill>
                        <a:prstDash val="solid"/>
                        <a:round/>
                        <a:headEnd len="sm" w="sm" type="none"/>
                        <a:tailEnd len="sm" w="sm" type="none"/>
                      </a:ln>
                    </p:spPr>
                  </p:pic>
                  <p:cxnSp>
                    <p:nvCxnSpPr>
                      <p:cNvPr id="2134" name="Google Shape;2134;p76"/>
                      <p:cNvCxnSpPr/>
                      <p:nvPr/>
                    </p:nvCxnSpPr>
                    <p:spPr>
                      <a:xfrm flipH="1" rot="10800000">
                        <a:off x="7342825" y="4119550"/>
                        <a:ext cx="1383900" cy="1383900"/>
                      </a:xfrm>
                      <a:prstGeom prst="bentConnector3">
                        <a:avLst>
                          <a:gd fmla="val 61012" name="adj1"/>
                        </a:avLst>
                      </a:prstGeom>
                      <a:noFill/>
                      <a:ln cap="flat" cmpd="sng" w="9525">
                        <a:solidFill>
                          <a:schemeClr val="accent1"/>
                        </a:solidFill>
                        <a:prstDash val="solid"/>
                        <a:round/>
                        <a:headEnd len="sm" w="sm" type="none"/>
                        <a:tailEnd len="med" w="med" type="triangle"/>
                      </a:ln>
                    </p:spPr>
                  </p:cxnSp>
                </p:grpSp>
                <p:pic>
                  <p:nvPicPr>
                    <p:cNvPr id="2135" name="Google Shape;2135;p76"/>
                    <p:cNvPicPr preferRelativeResize="0"/>
                    <p:nvPr/>
                  </p:nvPicPr>
                  <p:blipFill rotWithShape="1">
                    <a:blip r:embed="rId6">
                      <a:alphaModFix/>
                    </a:blip>
                    <a:srcRect b="0" l="0" r="0" t="0"/>
                    <a:stretch/>
                  </p:blipFill>
                  <p:spPr>
                    <a:xfrm>
                      <a:off x="565475" y="3720525"/>
                      <a:ext cx="328200" cy="921500"/>
                    </a:xfrm>
                    <a:prstGeom prst="rect">
                      <a:avLst/>
                    </a:prstGeom>
                    <a:noFill/>
                    <a:ln>
                      <a:noFill/>
                    </a:ln>
                  </p:spPr>
                </p:pic>
              </p:grpSp>
              <p:sp>
                <p:nvSpPr>
                  <p:cNvPr id="2136" name="Google Shape;2136;p76"/>
                  <p:cNvSpPr/>
                  <p:nvPr/>
                </p:nvSpPr>
                <p:spPr>
                  <a:xfrm>
                    <a:off x="586725" y="4346200"/>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37" name="Google Shape;2137;p76"/>
                <p:cNvPicPr preferRelativeResize="0"/>
                <p:nvPr/>
              </p:nvPicPr>
              <p:blipFill rotWithShape="1">
                <a:blip r:embed="rId7">
                  <a:alphaModFix/>
                </a:blip>
                <a:srcRect b="70929" l="0" r="0" t="0"/>
                <a:stretch/>
              </p:blipFill>
              <p:spPr>
                <a:xfrm>
                  <a:off x="583363" y="4011086"/>
                  <a:ext cx="311781" cy="296205"/>
                </a:xfrm>
                <a:prstGeom prst="rect">
                  <a:avLst/>
                </a:prstGeom>
                <a:noFill/>
                <a:ln>
                  <a:noFill/>
                </a:ln>
              </p:spPr>
            </p:pic>
          </p:grpSp>
        </p:grpSp>
      </p:grpSp>
      <p:pic>
        <p:nvPicPr>
          <p:cNvPr id="2138" name="Google Shape;2138;p76"/>
          <p:cNvPicPr preferRelativeResize="0"/>
          <p:nvPr/>
        </p:nvPicPr>
        <p:blipFill rotWithShape="1">
          <a:blip r:embed="rId7">
            <a:alphaModFix/>
          </a:blip>
          <a:srcRect b="-4292" l="0" r="0" t="34484"/>
          <a:stretch/>
        </p:blipFill>
        <p:spPr>
          <a:xfrm>
            <a:off x="546300" y="4362721"/>
            <a:ext cx="311775" cy="7113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sp>
        <p:nvSpPr>
          <p:cNvPr id="2144" name="Google Shape;2144;p77"/>
          <p:cNvSpPr txBox="1"/>
          <p:nvPr/>
        </p:nvSpPr>
        <p:spPr>
          <a:xfrm>
            <a:off x="546300" y="903600"/>
            <a:ext cx="11099400" cy="2511600"/>
          </a:xfrm>
          <a:prstGeom prst="rect">
            <a:avLst/>
          </a:prstGeom>
          <a:noFill/>
          <a:ln>
            <a:noFill/>
          </a:ln>
        </p:spPr>
        <p:txBody>
          <a:bodyPr anchorCtr="0" anchor="t" bIns="121900" lIns="121900" spcFirstLastPara="1" rIns="121900" wrap="square" tIns="121900">
            <a:noAutofit/>
          </a:bodyPr>
          <a:lstStyle/>
          <a:p>
            <a:pPr indent="0" lvl="0" marL="0" marR="0" rtl="0" algn="just">
              <a:lnSpc>
                <a:spcPct val="100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The </a:t>
            </a:r>
            <a:r>
              <a:rPr b="1" i="0" lang="en-US" sz="1600" u="none" cap="none" strike="noStrike">
                <a:solidFill>
                  <a:schemeClr val="dk1"/>
                </a:solidFill>
                <a:latin typeface="Calibri"/>
                <a:ea typeface="Calibri"/>
                <a:cs typeface="Calibri"/>
                <a:sym typeface="Calibri"/>
              </a:rPr>
              <a:t>Delegate</a:t>
            </a:r>
            <a:r>
              <a:rPr b="0" i="0" lang="en-US" sz="1600" u="none" cap="none" strike="noStrike">
                <a:solidFill>
                  <a:schemeClr val="dk1"/>
                </a:solidFill>
                <a:latin typeface="Calibri"/>
                <a:ea typeface="Calibri"/>
                <a:cs typeface="Calibri"/>
                <a:sym typeface="Calibri"/>
              </a:rPr>
              <a:t> tab also shows the information of the Boss and his/her status in case the Secretary would like to transfer the call to the Boss</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2145" name="Google Shape;2145;p77"/>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&lt;Delegate (Boss-Secretary)&gt;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pic>
        <p:nvPicPr>
          <p:cNvPr id="2146" name="Google Shape;2146;p77"/>
          <p:cNvPicPr preferRelativeResize="0"/>
          <p:nvPr/>
        </p:nvPicPr>
        <p:blipFill rotWithShape="1">
          <a:blip r:embed="rId3">
            <a:alphaModFix/>
          </a:blip>
          <a:srcRect b="0" l="0" r="0" t="0"/>
          <a:stretch/>
        </p:blipFill>
        <p:spPr>
          <a:xfrm>
            <a:off x="546300" y="1860000"/>
            <a:ext cx="6750602" cy="3589551"/>
          </a:xfrm>
          <a:prstGeom prst="rect">
            <a:avLst/>
          </a:prstGeom>
          <a:noFill/>
          <a:ln cap="flat" cmpd="sng" w="9525">
            <a:solidFill>
              <a:srgbClr val="888888"/>
            </a:solidFill>
            <a:prstDash val="solid"/>
            <a:round/>
            <a:headEnd len="sm" w="sm" type="none"/>
            <a:tailEnd len="sm" w="sm" type="none"/>
          </a:ln>
        </p:spPr>
      </p:pic>
      <p:sp>
        <p:nvSpPr>
          <p:cNvPr id="2147" name="Google Shape;2147;p77"/>
          <p:cNvSpPr txBox="1"/>
          <p:nvPr/>
        </p:nvSpPr>
        <p:spPr>
          <a:xfrm>
            <a:off x="7818900" y="1842850"/>
            <a:ext cx="306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p77"/>
          <p:cNvSpPr txBox="1"/>
          <p:nvPr/>
        </p:nvSpPr>
        <p:spPr>
          <a:xfrm>
            <a:off x="7506150" y="1860000"/>
            <a:ext cx="4396500" cy="4082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1" lang="en-US" sz="1300" u="none" cap="none" strike="noStrike">
                <a:solidFill>
                  <a:schemeClr val="dk1"/>
                </a:solidFill>
                <a:latin typeface="Calibri"/>
                <a:ea typeface="Calibri"/>
                <a:cs typeface="Calibri"/>
                <a:sym typeface="Calibri"/>
              </a:rPr>
              <a:t>***Notes:</a:t>
            </a:r>
            <a:endParaRPr b="1" i="1" sz="1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chemeClr val="accent6"/>
                </a:solidFill>
                <a:latin typeface="Calibri"/>
                <a:ea typeface="Calibri"/>
                <a:cs typeface="Calibri"/>
                <a:sym typeface="Calibri"/>
              </a:rPr>
              <a:t>Call History on the portal:</a:t>
            </a:r>
            <a:endParaRPr b="1" i="0" sz="1300" u="none" cap="none" strike="noStrike">
              <a:solidFill>
                <a:schemeClr val="accent6"/>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Boss will see that the call is </a:t>
            </a:r>
            <a:r>
              <a:rPr b="1" i="1" lang="en-US" sz="1300" u="none" cap="none" strike="noStrike">
                <a:solidFill>
                  <a:schemeClr val="dk1"/>
                </a:solidFill>
                <a:latin typeface="Calibri"/>
                <a:ea typeface="Calibri"/>
                <a:cs typeface="Calibri"/>
                <a:sym typeface="Calibri"/>
              </a:rPr>
              <a:t>delegated</a:t>
            </a:r>
            <a:r>
              <a:rPr b="0" i="1" lang="en-US" sz="1300" u="none" cap="none" strike="noStrike">
                <a:solidFill>
                  <a:schemeClr val="dk1"/>
                </a:solidFill>
                <a:latin typeface="Calibri"/>
                <a:ea typeface="Calibri"/>
                <a:cs typeface="Calibri"/>
                <a:sym typeface="Calibri"/>
              </a:rPr>
              <a:t>.</a:t>
            </a:r>
            <a:endParaRPr b="0" i="1"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Secretary will see the call as a </a:t>
            </a:r>
            <a:r>
              <a:rPr b="1" i="1" lang="en-US" sz="1300" u="none" cap="none" strike="noStrike">
                <a:solidFill>
                  <a:schemeClr val="dk1"/>
                </a:solidFill>
                <a:latin typeface="Calibri"/>
                <a:ea typeface="Calibri"/>
                <a:cs typeface="Calibri"/>
                <a:sym typeface="Calibri"/>
              </a:rPr>
              <a:t>normal</a:t>
            </a:r>
            <a:r>
              <a:rPr b="0" i="1" lang="en-US" sz="1300" u="none" cap="none" strike="noStrike">
                <a:solidFill>
                  <a:schemeClr val="dk1"/>
                </a:solidFill>
                <a:latin typeface="Calibri"/>
                <a:ea typeface="Calibri"/>
                <a:cs typeface="Calibri"/>
                <a:sym typeface="Calibri"/>
              </a:rPr>
              <a:t> </a:t>
            </a:r>
            <a:r>
              <a:rPr b="1" i="1" lang="en-US" sz="1300" u="none" cap="none" strike="noStrike">
                <a:solidFill>
                  <a:schemeClr val="dk1"/>
                </a:solidFill>
                <a:latin typeface="Calibri"/>
                <a:ea typeface="Calibri"/>
                <a:cs typeface="Calibri"/>
                <a:sym typeface="Calibri"/>
              </a:rPr>
              <a:t>incoming call.</a:t>
            </a:r>
            <a:endParaRPr b="1" i="1" sz="1300" u="none" cap="none" strike="noStrike">
              <a:solidFill>
                <a:schemeClr val="accent6"/>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chemeClr val="accent6"/>
                </a:solidFill>
                <a:latin typeface="Calibri"/>
                <a:ea typeface="Calibri"/>
                <a:cs typeface="Calibri"/>
                <a:sym typeface="Calibri"/>
              </a:rPr>
              <a:t>Admin Tools:</a:t>
            </a:r>
            <a:endParaRPr b="1" i="0" sz="1300" u="none" cap="none" strike="noStrike">
              <a:solidFill>
                <a:schemeClr val="accent6"/>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Show SIP credential for Delegate to:</a:t>
            </a:r>
            <a:endParaRPr b="0" i="0"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Register on IP Phone</a:t>
            </a:r>
            <a:endParaRPr b="0" i="1"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Receive and make calls using the Boss's Caller ID</a:t>
            </a:r>
            <a:endParaRPr b="0" i="1" sz="1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chemeClr val="accent6"/>
                </a:solidFill>
                <a:latin typeface="Calibri"/>
                <a:ea typeface="Calibri"/>
                <a:cs typeface="Calibri"/>
                <a:sym typeface="Calibri"/>
              </a:rPr>
              <a:t>Secretary’s Mobile App View:</a:t>
            </a:r>
            <a:endParaRPr b="1" i="0" sz="1300" u="none" cap="none" strike="noStrike">
              <a:solidFill>
                <a:schemeClr val="accent6"/>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1" lang="en-US" sz="1300" u="none" cap="none" strike="noStrike">
                <a:solidFill>
                  <a:schemeClr val="dk1"/>
                </a:solidFill>
                <a:latin typeface="Calibri"/>
                <a:ea typeface="Calibri"/>
                <a:cs typeface="Calibri"/>
                <a:sym typeface="Calibri"/>
              </a:rPr>
              <a:t>If the Boss diverts all his/her incoming calls to the Secretary, when there is an incoming call to the Boss:</a:t>
            </a:r>
            <a:endParaRPr b="0" i="1" sz="1300" u="none" cap="none" strike="noStrike">
              <a:solidFill>
                <a:schemeClr val="dk1"/>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1"/>
              </a:buClr>
              <a:buSzPts val="1300"/>
              <a:buFont typeface="Calibri"/>
              <a:buChar char="●"/>
            </a:pPr>
            <a:r>
              <a:rPr b="0" i="1" lang="en-US" sz="1300" u="none" cap="none" strike="noStrike">
                <a:solidFill>
                  <a:schemeClr val="dk1"/>
                </a:solidFill>
                <a:latin typeface="Calibri"/>
                <a:ea typeface="Calibri"/>
                <a:cs typeface="Calibri"/>
                <a:sym typeface="Calibri"/>
              </a:rPr>
              <a:t>The system will display the Caller ID of the caller (not her Boss's Caller ID) on the Secretary's device. Besides, if the Secretary uses mobile app, the Boss's extension number will be displayed on the screen so the Secretary knows that this call is diverted from the Boss.</a:t>
            </a:r>
            <a:endParaRPr b="0" i="1" sz="13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p:txBody>
      </p:sp>
      <p:sp>
        <p:nvSpPr>
          <p:cNvPr id="2149" name="Google Shape;2149;p77"/>
          <p:cNvSpPr txBox="1"/>
          <p:nvPr/>
        </p:nvSpPr>
        <p:spPr>
          <a:xfrm>
            <a:off x="2545800" y="2518175"/>
            <a:ext cx="1000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FF0000"/>
                </a:solidFill>
                <a:latin typeface="Calibri"/>
                <a:ea typeface="Calibri"/>
                <a:cs typeface="Calibri"/>
                <a:sym typeface="Calibri"/>
              </a:rPr>
              <a:t>Secretary</a:t>
            </a:r>
            <a:endParaRPr b="0" i="0" sz="900" u="none" cap="none" strike="noStrike">
              <a:solidFill>
                <a:srgbClr val="FF0000"/>
              </a:solidFill>
              <a:latin typeface="Calibri"/>
              <a:ea typeface="Calibri"/>
              <a:cs typeface="Calibri"/>
              <a:sym typeface="Calibri"/>
            </a:endParaRPr>
          </a:p>
        </p:txBody>
      </p:sp>
      <p:sp>
        <p:nvSpPr>
          <p:cNvPr id="2150" name="Google Shape;2150;p77"/>
          <p:cNvSpPr txBox="1"/>
          <p:nvPr/>
        </p:nvSpPr>
        <p:spPr>
          <a:xfrm>
            <a:off x="4768775" y="3267450"/>
            <a:ext cx="1000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FF0000"/>
                </a:solidFill>
                <a:latin typeface="Calibri"/>
                <a:ea typeface="Calibri"/>
                <a:cs typeface="Calibri"/>
                <a:sym typeface="Calibri"/>
              </a:rPr>
              <a:t>Boss’s status</a:t>
            </a:r>
            <a:endParaRPr b="0" i="0" sz="900" u="none" cap="none" strike="noStrike">
              <a:solidFill>
                <a:srgbClr val="FF0000"/>
              </a:solidFill>
              <a:latin typeface="Calibri"/>
              <a:ea typeface="Calibri"/>
              <a:cs typeface="Calibri"/>
              <a:sym typeface="Calibri"/>
            </a:endParaRPr>
          </a:p>
        </p:txBody>
      </p:sp>
      <p:pic>
        <p:nvPicPr>
          <p:cNvPr id="2151" name="Google Shape;2151;p77"/>
          <p:cNvPicPr preferRelativeResize="0"/>
          <p:nvPr/>
        </p:nvPicPr>
        <p:blipFill rotWithShape="1">
          <a:blip r:embed="rId4">
            <a:alphaModFix/>
          </a:blip>
          <a:srcRect b="-4292" l="0" r="0" t="34484"/>
          <a:stretch/>
        </p:blipFill>
        <p:spPr>
          <a:xfrm>
            <a:off x="546300" y="2756825"/>
            <a:ext cx="311775" cy="7972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78"/>
          <p:cNvSpPr txBox="1"/>
          <p:nvPr/>
        </p:nvSpPr>
        <p:spPr>
          <a:xfrm>
            <a:off x="149168" y="868600"/>
            <a:ext cx="10372500" cy="7041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2300"/>
              <a:buFont typeface="Calibri"/>
              <a:buNone/>
            </a:pPr>
            <a:r>
              <a:rPr b="0" i="0" lang="en-US" sz="1300" u="none" cap="none" strike="noStrike">
                <a:solidFill>
                  <a:srgbClr val="000000"/>
                </a:solidFill>
                <a:latin typeface="Calibri"/>
                <a:ea typeface="Calibri"/>
                <a:cs typeface="Calibri"/>
                <a:sym typeface="Calibri"/>
              </a:rPr>
              <a:t>In case users have multiple activated devices, Owner/Admins can decide which devices to be rung when calls come in by going to </a:t>
            </a:r>
            <a:r>
              <a:rPr b="1" i="0" lang="en-US" sz="1300" u="none" cap="none" strike="noStrike">
                <a:solidFill>
                  <a:srgbClr val="000000"/>
                </a:solidFill>
                <a:latin typeface="Calibri"/>
                <a:ea typeface="Calibri"/>
                <a:cs typeface="Calibri"/>
                <a:sym typeface="Calibri"/>
              </a:rPr>
              <a:t>Devices </a:t>
            </a:r>
            <a:r>
              <a:rPr b="0" i="0" lang="en-US" sz="1300" u="none" cap="none" strike="noStrike">
                <a:solidFill>
                  <a:srgbClr val="000000"/>
                </a:solidFill>
                <a:latin typeface="Calibri"/>
                <a:ea typeface="Calibri"/>
                <a:cs typeface="Calibri"/>
                <a:sym typeface="Calibri"/>
              </a:rPr>
              <a:t>tab. Users can also select Primary Device (for Contact Center users). </a:t>
            </a:r>
            <a:endParaRPr b="0" i="0" sz="1300" u="none" cap="none" strike="noStrike">
              <a:solidFill>
                <a:srgbClr val="000000"/>
              </a:solidFill>
              <a:latin typeface="Calibri"/>
              <a:ea typeface="Calibri"/>
              <a:cs typeface="Calibri"/>
              <a:sym typeface="Calibri"/>
            </a:endParaRPr>
          </a:p>
        </p:txBody>
      </p:sp>
      <p:sp>
        <p:nvSpPr>
          <p:cNvPr id="2158" name="Google Shape;2158;p78"/>
          <p:cNvSpPr txBox="1"/>
          <p:nvPr/>
        </p:nvSpPr>
        <p:spPr>
          <a:xfrm>
            <a:off x="59530" y="104133"/>
            <a:ext cx="10290000" cy="8292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Settings</a:t>
            </a:r>
            <a:r>
              <a:rPr b="0" i="0" lang="en-US" sz="2800" u="none" cap="none" strike="noStrike">
                <a:solidFill>
                  <a:srgbClr val="000000"/>
                </a:solidFill>
                <a:latin typeface="Arial"/>
                <a:ea typeface="Arial"/>
                <a:cs typeface="Arial"/>
                <a:sym typeface="Arial"/>
              </a:rPr>
              <a:t> &lt;Devices&gt;</a:t>
            </a:r>
            <a:endParaRPr b="0" i="0" sz="2800" u="none" cap="none" strike="noStrike">
              <a:solidFill>
                <a:srgbClr val="000000"/>
              </a:solidFill>
              <a:latin typeface="Arial"/>
              <a:ea typeface="Arial"/>
              <a:cs typeface="Arial"/>
              <a:sym typeface="Arial"/>
            </a:endParaRPr>
          </a:p>
        </p:txBody>
      </p:sp>
      <p:sp>
        <p:nvSpPr>
          <p:cNvPr id="2159" name="Google Shape;2159;p78"/>
          <p:cNvSpPr txBox="1"/>
          <p:nvPr/>
        </p:nvSpPr>
        <p:spPr>
          <a:xfrm>
            <a:off x="7762468" y="1280233"/>
            <a:ext cx="4041300" cy="15183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500"/>
              <a:buFont typeface="Arial"/>
              <a:buNone/>
            </a:pPr>
            <a:r>
              <a:rPr b="1" i="0" lang="en-US" sz="1300" u="none" cap="none" strike="noStrike">
                <a:solidFill>
                  <a:srgbClr val="000000"/>
                </a:solidFill>
                <a:latin typeface="Calibri"/>
                <a:ea typeface="Calibri"/>
                <a:cs typeface="Calibri"/>
                <a:sym typeface="Calibri"/>
              </a:rPr>
              <a:t>Primary Device</a:t>
            </a:r>
            <a:endParaRPr b="0" i="0" sz="1300" u="none" cap="none" strike="noStrike">
              <a:solidFill>
                <a:srgbClr val="000000"/>
              </a:solidFill>
              <a:latin typeface="Calibri"/>
              <a:ea typeface="Calibri"/>
              <a:cs typeface="Calibri"/>
              <a:sym typeface="Calibri"/>
            </a:endParaRPr>
          </a:p>
          <a:p>
            <a:pPr indent="-387350" lvl="0" marL="609600" marR="0" rtl="0" algn="l">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Users can choose a </a:t>
            </a:r>
            <a:r>
              <a:rPr b="1" i="0" lang="en-US" sz="1300" u="none" cap="none" strike="noStrike">
                <a:solidFill>
                  <a:srgbClr val="000000"/>
                </a:solidFill>
                <a:latin typeface="Calibri"/>
                <a:ea typeface="Calibri"/>
                <a:cs typeface="Calibri"/>
                <a:sym typeface="Calibri"/>
              </a:rPr>
              <a:t>Primary Device </a:t>
            </a:r>
            <a:r>
              <a:rPr b="0" i="0" lang="en-US" sz="1300" u="none" cap="none" strike="noStrike">
                <a:solidFill>
                  <a:srgbClr val="000000"/>
                </a:solidFill>
                <a:latin typeface="Calibri"/>
                <a:ea typeface="Calibri"/>
                <a:cs typeface="Calibri"/>
                <a:sym typeface="Calibri"/>
              </a:rPr>
              <a:t>from the drop-down menu.</a:t>
            </a:r>
            <a:endParaRPr b="0" i="0" sz="1300" u="none" cap="none" strike="noStrike">
              <a:solidFill>
                <a:srgbClr val="000000"/>
              </a:solidFill>
              <a:latin typeface="Calibri"/>
              <a:ea typeface="Calibri"/>
              <a:cs typeface="Calibri"/>
              <a:sym typeface="Calibri"/>
            </a:endParaRPr>
          </a:p>
          <a:p>
            <a:pPr indent="-387350" lvl="0" marL="609600" marR="0" rtl="0" algn="l">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Primary Device is the only device that will be rung for Contact Center extension.</a:t>
            </a:r>
            <a:endParaRPr b="0" i="0" sz="1300" u="none" cap="none" strike="noStrike">
              <a:solidFill>
                <a:srgbClr val="000000"/>
              </a:solidFill>
              <a:latin typeface="Calibri"/>
              <a:ea typeface="Calibri"/>
              <a:cs typeface="Calibri"/>
              <a:sym typeface="Calibri"/>
            </a:endParaRPr>
          </a:p>
        </p:txBody>
      </p:sp>
      <p:sp>
        <p:nvSpPr>
          <p:cNvPr id="2160" name="Google Shape;2160;p78"/>
          <p:cNvSpPr txBox="1"/>
          <p:nvPr/>
        </p:nvSpPr>
        <p:spPr>
          <a:xfrm>
            <a:off x="7940133" y="4941633"/>
            <a:ext cx="3323100" cy="1518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300"/>
              <a:buFont typeface="Arial"/>
              <a:buNone/>
            </a:pPr>
            <a:r>
              <a:rPr b="1" i="0" lang="en-US" sz="1300" u="none" cap="none" strike="noStrike">
                <a:solidFill>
                  <a:srgbClr val="E32490"/>
                </a:solidFill>
                <a:latin typeface="Calibri"/>
                <a:ea typeface="Calibri"/>
                <a:cs typeface="Calibri"/>
                <a:sym typeface="Calibri"/>
              </a:rPr>
              <a:t>Please note:</a:t>
            </a:r>
            <a:endParaRPr b="1" i="0" sz="13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The current supported devices include: </a:t>
            </a:r>
            <a:endParaRPr b="0" i="0" sz="1300" u="none" cap="none" strike="noStrike">
              <a:solidFill>
                <a:srgbClr val="000000"/>
              </a:solidFill>
              <a:latin typeface="Calibri"/>
              <a:ea typeface="Calibri"/>
              <a:cs typeface="Calibri"/>
              <a:sym typeface="Calibri"/>
            </a:endParaRPr>
          </a:p>
          <a:p>
            <a:pPr indent="-387350" lvl="0" marL="6096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IP Phone</a:t>
            </a:r>
            <a:endParaRPr b="0" i="0" sz="1300" u="none" cap="none" strike="noStrike">
              <a:solidFill>
                <a:srgbClr val="000000"/>
              </a:solidFill>
              <a:latin typeface="Calibri"/>
              <a:ea typeface="Calibri"/>
              <a:cs typeface="Calibri"/>
              <a:sym typeface="Calibri"/>
            </a:endParaRPr>
          </a:p>
          <a:p>
            <a:pPr indent="-387350" lvl="0" marL="6096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Mobile app (IOS and Android)</a:t>
            </a:r>
            <a:endParaRPr b="0" i="0" sz="1300" u="none" cap="none" strike="noStrike">
              <a:solidFill>
                <a:srgbClr val="000000"/>
              </a:solidFill>
              <a:latin typeface="Calibri"/>
              <a:ea typeface="Calibri"/>
              <a:cs typeface="Calibri"/>
              <a:sym typeface="Calibri"/>
            </a:endParaRPr>
          </a:p>
          <a:p>
            <a:pPr indent="-387350" lvl="0" marL="6096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Desktop (Mac and Windows)</a:t>
            </a:r>
            <a:endParaRPr b="0" i="0" sz="1300" u="none" cap="none" strike="noStrike">
              <a:solidFill>
                <a:srgbClr val="000000"/>
              </a:solidFill>
              <a:latin typeface="Calibri"/>
              <a:ea typeface="Calibri"/>
              <a:cs typeface="Calibri"/>
              <a:sym typeface="Calibri"/>
            </a:endParaRPr>
          </a:p>
          <a:p>
            <a:pPr indent="-387350" lvl="0" marL="6096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MS Teams</a:t>
            </a:r>
            <a:endParaRPr b="0" i="0" sz="1300" u="none" cap="none" strike="noStrike">
              <a:solidFill>
                <a:srgbClr val="000000"/>
              </a:solidFill>
              <a:latin typeface="Calibri"/>
              <a:ea typeface="Calibri"/>
              <a:cs typeface="Calibri"/>
              <a:sym typeface="Calibri"/>
            </a:endParaRPr>
          </a:p>
          <a:p>
            <a:pPr indent="-387350" lvl="0" marL="609600" marR="0" rtl="0" algn="just">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CTI</a:t>
            </a:r>
            <a:endParaRPr b="0" i="0" sz="1300" u="none" cap="none" strike="noStrike">
              <a:solidFill>
                <a:srgbClr val="000000"/>
              </a:solidFill>
              <a:latin typeface="Calibri"/>
              <a:ea typeface="Calibri"/>
              <a:cs typeface="Calibri"/>
              <a:sym typeface="Calibri"/>
            </a:endParaRPr>
          </a:p>
        </p:txBody>
      </p:sp>
      <p:sp>
        <p:nvSpPr>
          <p:cNvPr id="2161" name="Google Shape;2161;p78"/>
          <p:cNvSpPr txBox="1"/>
          <p:nvPr/>
        </p:nvSpPr>
        <p:spPr>
          <a:xfrm>
            <a:off x="7762467" y="2639900"/>
            <a:ext cx="4041300" cy="2616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300"/>
              <a:buFont typeface="Arial"/>
              <a:buNone/>
            </a:pPr>
            <a:r>
              <a:rPr b="1" i="0" lang="en-US" sz="1300" u="none" cap="none" strike="noStrike">
                <a:solidFill>
                  <a:srgbClr val="000000"/>
                </a:solidFill>
                <a:latin typeface="Calibri"/>
                <a:ea typeface="Calibri"/>
                <a:cs typeface="Calibri"/>
                <a:sym typeface="Calibri"/>
              </a:rPr>
              <a:t>Ring Mode:</a:t>
            </a:r>
            <a:endParaRPr b="1" i="0" sz="1300" u="none" cap="none" strike="noStrike">
              <a:solidFill>
                <a:srgbClr val="000000"/>
              </a:solidFill>
              <a:latin typeface="Calibri"/>
              <a:ea typeface="Calibri"/>
              <a:cs typeface="Calibri"/>
              <a:sym typeface="Calibri"/>
            </a:endParaRPr>
          </a:p>
          <a:p>
            <a:pPr indent="-387350" lvl="0" marL="609600" marR="0" rtl="0" algn="l">
              <a:lnSpc>
                <a:spcPct val="115000"/>
              </a:lnSpc>
              <a:spcBef>
                <a:spcPts val="0"/>
              </a:spcBef>
              <a:spcAft>
                <a:spcPts val="0"/>
              </a:spcAft>
              <a:buClr>
                <a:srgbClr val="000000"/>
              </a:buClr>
              <a:buSzPts val="1300"/>
              <a:buFont typeface="Calibri"/>
              <a:buChar char="●"/>
            </a:pPr>
            <a:r>
              <a:rPr b="1" i="0" lang="en-US" sz="1300" u="none" cap="none" strike="noStrike">
                <a:solidFill>
                  <a:srgbClr val="000000"/>
                </a:solidFill>
                <a:latin typeface="Calibri"/>
                <a:ea typeface="Calibri"/>
                <a:cs typeface="Calibri"/>
                <a:sym typeface="Calibri"/>
              </a:rPr>
              <a:t>Ring All</a:t>
            </a:r>
            <a:r>
              <a:rPr b="0" i="0" lang="en-US" sz="1300" u="none" cap="none" strike="noStrike">
                <a:solidFill>
                  <a:srgbClr val="000000"/>
                </a:solidFill>
                <a:latin typeface="Calibri"/>
                <a:ea typeface="Calibri"/>
                <a:cs typeface="Calibri"/>
                <a:sym typeface="Calibri"/>
              </a:rPr>
              <a:t>: All ticked devices are rung simultaneously.</a:t>
            </a:r>
            <a:endParaRPr b="0" i="0" sz="1300" u="none" cap="none" strike="noStrike">
              <a:solidFill>
                <a:srgbClr val="000000"/>
              </a:solidFill>
              <a:latin typeface="Calibri"/>
              <a:ea typeface="Calibri"/>
              <a:cs typeface="Calibri"/>
              <a:sym typeface="Calibri"/>
            </a:endParaRPr>
          </a:p>
          <a:p>
            <a:pPr indent="-387350" lvl="1" marL="1219200" marR="0" rtl="0" algn="l">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Total ring time (second) at all devices.</a:t>
            </a:r>
            <a:endParaRPr b="0" i="0" sz="1300" u="none" cap="none" strike="noStrike">
              <a:solidFill>
                <a:srgbClr val="000000"/>
              </a:solidFill>
              <a:latin typeface="Calibri"/>
              <a:ea typeface="Calibri"/>
              <a:cs typeface="Calibri"/>
              <a:sym typeface="Calibri"/>
            </a:endParaRPr>
          </a:p>
          <a:p>
            <a:pPr indent="-387350" lvl="0" marL="609600" marR="0" rtl="0" algn="l">
              <a:lnSpc>
                <a:spcPct val="115000"/>
              </a:lnSpc>
              <a:spcBef>
                <a:spcPts val="0"/>
              </a:spcBef>
              <a:spcAft>
                <a:spcPts val="0"/>
              </a:spcAft>
              <a:buClr>
                <a:srgbClr val="000000"/>
              </a:buClr>
              <a:buSzPts val="1300"/>
              <a:buFont typeface="Calibri"/>
              <a:buChar char="●"/>
            </a:pPr>
            <a:r>
              <a:rPr b="1" i="0" lang="en-US" sz="1300" u="none" cap="none" strike="noStrike">
                <a:solidFill>
                  <a:srgbClr val="000000"/>
                </a:solidFill>
                <a:latin typeface="Calibri"/>
                <a:ea typeface="Calibri"/>
                <a:cs typeface="Calibri"/>
                <a:sym typeface="Calibri"/>
              </a:rPr>
              <a:t>Sequential</a:t>
            </a:r>
            <a:r>
              <a:rPr b="0" i="0" lang="en-US" sz="1300" u="none" cap="none" strike="noStrike">
                <a:solidFill>
                  <a:srgbClr val="000000"/>
                </a:solidFill>
                <a:latin typeface="Calibri"/>
                <a:ea typeface="Calibri"/>
                <a:cs typeface="Calibri"/>
                <a:sym typeface="Calibri"/>
              </a:rPr>
              <a:t>: Each device is rung in order, one after the other, starting from the first extension in the list each time.</a:t>
            </a:r>
            <a:endParaRPr b="0" i="0" sz="1300" u="none" cap="none" strike="noStrike">
              <a:solidFill>
                <a:srgbClr val="000000"/>
              </a:solidFill>
              <a:latin typeface="Calibri"/>
              <a:ea typeface="Calibri"/>
              <a:cs typeface="Calibri"/>
              <a:sym typeface="Calibri"/>
            </a:endParaRPr>
          </a:p>
          <a:p>
            <a:pPr indent="-387350" lvl="1" marL="1219200" marR="0" rtl="0" algn="l">
              <a:lnSpc>
                <a:spcPct val="115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Ring time (second) per device.</a:t>
            </a:r>
            <a:endParaRPr b="0" i="0" sz="1300" u="none" cap="none" strike="noStrike">
              <a:solidFill>
                <a:srgbClr val="000000"/>
              </a:solidFill>
              <a:latin typeface="Calibri"/>
              <a:ea typeface="Calibri"/>
              <a:cs typeface="Calibri"/>
              <a:sym typeface="Calibri"/>
            </a:endParaRPr>
          </a:p>
        </p:txBody>
      </p:sp>
      <p:grpSp>
        <p:nvGrpSpPr>
          <p:cNvPr id="2162" name="Google Shape;2162;p78"/>
          <p:cNvGrpSpPr/>
          <p:nvPr/>
        </p:nvGrpSpPr>
        <p:grpSpPr>
          <a:xfrm>
            <a:off x="283651" y="1572616"/>
            <a:ext cx="7479067" cy="4887474"/>
            <a:chOff x="548640" y="1856232"/>
            <a:chExt cx="7205961" cy="4530893"/>
          </a:xfrm>
        </p:grpSpPr>
        <p:pic>
          <p:nvPicPr>
            <p:cNvPr id="2163" name="Google Shape;2163;p78"/>
            <p:cNvPicPr preferRelativeResize="0"/>
            <p:nvPr/>
          </p:nvPicPr>
          <p:blipFill rotWithShape="1">
            <a:blip r:embed="rId3">
              <a:alphaModFix/>
            </a:blip>
            <a:srcRect b="35916" l="0" r="0" t="0"/>
            <a:stretch/>
          </p:blipFill>
          <p:spPr>
            <a:xfrm>
              <a:off x="548640" y="1856232"/>
              <a:ext cx="6678292" cy="3593606"/>
            </a:xfrm>
            <a:prstGeom prst="rect">
              <a:avLst/>
            </a:prstGeom>
            <a:noFill/>
            <a:ln cap="flat" cmpd="sng" w="9525">
              <a:solidFill>
                <a:srgbClr val="8589A1"/>
              </a:solidFill>
              <a:prstDash val="solid"/>
              <a:round/>
              <a:headEnd len="sm" w="sm" type="none"/>
              <a:tailEnd len="sm" w="sm" type="none"/>
            </a:ln>
          </p:spPr>
        </p:pic>
        <p:sp>
          <p:nvSpPr>
            <p:cNvPr id="2164" name="Google Shape;2164;p78"/>
            <p:cNvSpPr/>
            <p:nvPr/>
          </p:nvSpPr>
          <p:spPr>
            <a:xfrm>
              <a:off x="578850" y="2476499"/>
              <a:ext cx="173700" cy="261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78"/>
            <p:cNvSpPr/>
            <p:nvPr/>
          </p:nvSpPr>
          <p:spPr>
            <a:xfrm>
              <a:off x="806950" y="1943825"/>
              <a:ext cx="1278900" cy="9423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p78"/>
            <p:cNvSpPr/>
            <p:nvPr/>
          </p:nvSpPr>
          <p:spPr>
            <a:xfrm>
              <a:off x="806950" y="3840925"/>
              <a:ext cx="1278900" cy="261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p78"/>
            <p:cNvSpPr/>
            <p:nvPr/>
          </p:nvSpPr>
          <p:spPr>
            <a:xfrm>
              <a:off x="3896675" y="2737500"/>
              <a:ext cx="131400" cy="5484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p78"/>
            <p:cNvSpPr/>
            <p:nvPr/>
          </p:nvSpPr>
          <p:spPr>
            <a:xfrm>
              <a:off x="3844091" y="3840919"/>
              <a:ext cx="1685700" cy="8205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69" name="Google Shape;2169;p78"/>
            <p:cNvCxnSpPr/>
            <p:nvPr/>
          </p:nvCxnSpPr>
          <p:spPr>
            <a:xfrm flipH="1" rot="10800000">
              <a:off x="5529675" y="3971413"/>
              <a:ext cx="2224800" cy="359400"/>
            </a:xfrm>
            <a:prstGeom prst="bentConnector3">
              <a:avLst>
                <a:gd fmla="val 51474" name="adj1"/>
              </a:avLst>
            </a:prstGeom>
            <a:noFill/>
            <a:ln cap="flat" cmpd="sng" w="9525">
              <a:solidFill>
                <a:srgbClr val="FF0000"/>
              </a:solidFill>
              <a:prstDash val="solid"/>
              <a:round/>
              <a:headEnd len="sm" w="sm" type="none"/>
              <a:tailEnd len="med" w="med" type="triangle"/>
            </a:ln>
          </p:spPr>
        </p:cxnSp>
        <p:sp>
          <p:nvSpPr>
            <p:cNvPr id="2170" name="Google Shape;2170;p78"/>
            <p:cNvSpPr/>
            <p:nvPr/>
          </p:nvSpPr>
          <p:spPr>
            <a:xfrm>
              <a:off x="3844101" y="3334900"/>
              <a:ext cx="1685700" cy="3498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71" name="Google Shape;2171;p78"/>
            <p:cNvCxnSpPr>
              <a:stCxn id="2170" idx="3"/>
            </p:cNvCxnSpPr>
            <p:nvPr/>
          </p:nvCxnSpPr>
          <p:spPr>
            <a:xfrm flipH="1" rot="10800000">
              <a:off x="5529801" y="2299600"/>
              <a:ext cx="2224800" cy="1210200"/>
            </a:xfrm>
            <a:prstGeom prst="bentConnector3">
              <a:avLst>
                <a:gd fmla="val 51474" name="adj1"/>
              </a:avLst>
            </a:prstGeom>
            <a:noFill/>
            <a:ln cap="flat" cmpd="sng" w="9525">
              <a:solidFill>
                <a:srgbClr val="FF0000"/>
              </a:solidFill>
              <a:prstDash val="solid"/>
              <a:round/>
              <a:headEnd len="sm" w="sm" type="none"/>
              <a:tailEnd len="med" w="med" type="triangle"/>
            </a:ln>
          </p:spPr>
        </p:cxnSp>
        <p:pic>
          <p:nvPicPr>
            <p:cNvPr id="2172" name="Google Shape;2172;p78"/>
            <p:cNvPicPr preferRelativeResize="0"/>
            <p:nvPr/>
          </p:nvPicPr>
          <p:blipFill rotWithShape="1">
            <a:blip r:embed="rId4">
              <a:alphaModFix/>
            </a:blip>
            <a:srcRect b="0" l="0" r="0" t="0"/>
            <a:stretch/>
          </p:blipFill>
          <p:spPr>
            <a:xfrm>
              <a:off x="2170700" y="5081825"/>
              <a:ext cx="2394065" cy="1305300"/>
            </a:xfrm>
            <a:prstGeom prst="rect">
              <a:avLst/>
            </a:prstGeom>
            <a:noFill/>
            <a:ln cap="flat" cmpd="sng" w="9525">
              <a:solidFill>
                <a:srgbClr val="8589A1"/>
              </a:solidFill>
              <a:prstDash val="solid"/>
              <a:round/>
              <a:headEnd len="sm" w="sm" type="none"/>
              <a:tailEnd len="sm" w="sm" type="none"/>
            </a:ln>
          </p:spPr>
        </p:pic>
        <p:cxnSp>
          <p:nvCxnSpPr>
            <p:cNvPr id="2173" name="Google Shape;2173;p78"/>
            <p:cNvCxnSpPr>
              <a:stCxn id="2170" idx="1"/>
              <a:endCxn id="2172" idx="0"/>
            </p:cNvCxnSpPr>
            <p:nvPr/>
          </p:nvCxnSpPr>
          <p:spPr>
            <a:xfrm flipH="1">
              <a:off x="3367701" y="3509800"/>
              <a:ext cx="476400" cy="1572000"/>
            </a:xfrm>
            <a:prstGeom prst="bentConnector2">
              <a:avLst/>
            </a:prstGeom>
            <a:noFill/>
            <a:ln cap="flat" cmpd="sng" w="9525">
              <a:solidFill>
                <a:srgbClr val="ED1A3D"/>
              </a:solidFill>
              <a:prstDash val="solid"/>
              <a:round/>
              <a:headEnd len="sm" w="sm" type="none"/>
              <a:tailEnd len="med" w="med" type="stealth"/>
            </a:ln>
          </p:spPr>
        </p:cxnSp>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8" name="Shape 2178"/>
        <p:cNvGrpSpPr/>
        <p:nvPr/>
      </p:nvGrpSpPr>
      <p:grpSpPr>
        <a:xfrm>
          <a:off x="0" y="0"/>
          <a:ext cx="0" cy="0"/>
          <a:chOff x="0" y="0"/>
          <a:chExt cx="0" cy="0"/>
        </a:xfrm>
      </p:grpSpPr>
      <p:sp>
        <p:nvSpPr>
          <p:cNvPr id="2179" name="Google Shape;2179;p79"/>
          <p:cNvSpPr txBox="1"/>
          <p:nvPr/>
        </p:nvSpPr>
        <p:spPr>
          <a:xfrm>
            <a:off x="426203" y="1507825"/>
            <a:ext cx="6356400" cy="18405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600"/>
              <a:buFont typeface="Calibri"/>
              <a:buNone/>
            </a:pPr>
            <a:r>
              <a:rPr b="1" i="0" lang="en-US" sz="1600" u="none" cap="none" strike="noStrike">
                <a:solidFill>
                  <a:srgbClr val="DA0CC0"/>
                </a:solidFill>
                <a:latin typeface="Calibri"/>
                <a:ea typeface="Calibri"/>
                <a:cs typeface="Calibri"/>
                <a:sym typeface="Calibri"/>
              </a:rPr>
              <a:t>Working Hours - Available:</a:t>
            </a:r>
            <a:endParaRPr b="1" i="0" sz="1600" u="none" cap="none" strike="noStrike">
              <a:solidFill>
                <a:srgbClr val="DA0CC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The following options can be configured:</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Ring Devices:</a:t>
            </a:r>
            <a:r>
              <a:rPr b="0" i="0" lang="en-US" sz="1600" u="none" cap="none" strike="noStrike">
                <a:solidFill>
                  <a:schemeClr val="dk1"/>
                </a:solidFill>
                <a:latin typeface="Calibri"/>
                <a:ea typeface="Calibri"/>
                <a:cs typeface="Calibri"/>
                <a:sym typeface="Calibri"/>
              </a:rPr>
              <a:t> ring users’ available devices</a:t>
            </a:r>
            <a:endParaRPr b="0" i="0" sz="1600" u="none" cap="none" strike="noStrike">
              <a:solidFill>
                <a:schemeClr val="dk1"/>
              </a:solidFill>
              <a:latin typeface="Calibri"/>
              <a:ea typeface="Calibri"/>
              <a:cs typeface="Calibri"/>
              <a:sym typeface="Calibri"/>
            </a:endParaRPr>
          </a:p>
          <a:p>
            <a:pPr indent="-330200" lvl="1" marL="9144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You can set up the ring time (per second) in </a:t>
            </a:r>
            <a:r>
              <a:rPr b="1" i="0" lang="en-US" sz="1600" u="sng" cap="none" strike="noStrike">
                <a:solidFill>
                  <a:schemeClr val="hlink"/>
                </a:solidFill>
                <a:latin typeface="Calibri"/>
                <a:ea typeface="Calibri"/>
                <a:cs typeface="Calibri"/>
                <a:sym typeface="Calibri"/>
              </a:rPr>
              <a:t>Devices</a:t>
            </a:r>
            <a:r>
              <a:rPr b="0" i="0" lang="en-US" sz="1600" u="none" cap="none" strike="noStrike">
                <a:solidFill>
                  <a:schemeClr val="dk1"/>
                </a:solidFill>
                <a:latin typeface="Calibri"/>
                <a:ea typeface="Calibri"/>
                <a:cs typeface="Calibri"/>
                <a:sym typeface="Calibri"/>
              </a:rPr>
              <a:t> tab.</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Ring Delegates:</a:t>
            </a:r>
            <a:r>
              <a:rPr b="0" i="0" lang="en-US" sz="1600" u="none" cap="none" strike="noStrike">
                <a:solidFill>
                  <a:schemeClr val="dk1"/>
                </a:solidFill>
                <a:latin typeface="Calibri"/>
                <a:ea typeface="Calibri"/>
                <a:cs typeface="Calibri"/>
                <a:sym typeface="Calibri"/>
              </a:rPr>
              <a:t> forward all incoming calls to users’ delegates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Calibri"/>
                <a:ea typeface="Calibri"/>
                <a:cs typeface="Calibri"/>
                <a:sym typeface="Calibri"/>
              </a:rPr>
              <a:t>Ring Forwarding List:</a:t>
            </a:r>
            <a:r>
              <a:rPr b="0" i="0" lang="en-US" sz="1600" u="none" cap="none" strike="noStrike">
                <a:solidFill>
                  <a:schemeClr val="dk1"/>
                </a:solidFill>
                <a:latin typeface="Calibri"/>
                <a:ea typeface="Calibri"/>
                <a:cs typeface="Calibri"/>
                <a:sym typeface="Calibri"/>
              </a:rPr>
              <a:t> forward all incoming calls to users’ forwarding list</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p:txBody>
      </p:sp>
      <p:sp>
        <p:nvSpPr>
          <p:cNvPr id="2180" name="Google Shape;2180;p79"/>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&lt;Inbound Call&gt;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sp>
        <p:nvSpPr>
          <p:cNvPr id="2181" name="Google Shape;2181;p79"/>
          <p:cNvSpPr txBox="1"/>
          <p:nvPr/>
        </p:nvSpPr>
        <p:spPr>
          <a:xfrm>
            <a:off x="246300" y="877800"/>
            <a:ext cx="11699400" cy="43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Owner/Admins can configure</a:t>
            </a:r>
            <a:r>
              <a:rPr b="1" i="0" lang="en-US" sz="1600" u="none" cap="none" strike="noStrike">
                <a:solidFill>
                  <a:schemeClr val="dk1"/>
                </a:solidFill>
                <a:latin typeface="Calibri"/>
                <a:ea typeface="Calibri"/>
                <a:cs typeface="Calibri"/>
                <a:sym typeface="Calibri"/>
              </a:rPr>
              <a:t> Inbound Call </a:t>
            </a:r>
            <a:r>
              <a:rPr b="0" i="0" lang="en-US" sz="1600" u="none" cap="none" strike="noStrike">
                <a:solidFill>
                  <a:schemeClr val="dk1"/>
                </a:solidFill>
                <a:latin typeface="Calibri"/>
                <a:ea typeface="Calibri"/>
                <a:cs typeface="Calibri"/>
                <a:sym typeface="Calibri"/>
              </a:rPr>
              <a:t>settings for the users for different scenarios.</a:t>
            </a:r>
            <a:endParaRPr b="0" i="0" sz="1600" u="none" cap="none" strike="noStrike">
              <a:solidFill>
                <a:schemeClr val="dk1"/>
              </a:solidFill>
              <a:latin typeface="Calibri"/>
              <a:ea typeface="Calibri"/>
              <a:cs typeface="Calibri"/>
              <a:sym typeface="Calibri"/>
            </a:endParaRPr>
          </a:p>
        </p:txBody>
      </p:sp>
      <p:grpSp>
        <p:nvGrpSpPr>
          <p:cNvPr id="2182" name="Google Shape;2182;p79"/>
          <p:cNvGrpSpPr/>
          <p:nvPr/>
        </p:nvGrpSpPr>
        <p:grpSpPr>
          <a:xfrm>
            <a:off x="257513" y="1507825"/>
            <a:ext cx="11676976" cy="5143750"/>
            <a:chOff x="257513" y="1507825"/>
            <a:chExt cx="11676976" cy="5143750"/>
          </a:xfrm>
        </p:grpSpPr>
        <p:grpSp>
          <p:nvGrpSpPr>
            <p:cNvPr id="2183" name="Google Shape;2183;p79"/>
            <p:cNvGrpSpPr/>
            <p:nvPr/>
          </p:nvGrpSpPr>
          <p:grpSpPr>
            <a:xfrm>
              <a:off x="257513" y="1507825"/>
              <a:ext cx="11676976" cy="5143750"/>
              <a:chOff x="426200" y="1461300"/>
              <a:chExt cx="11676976" cy="5143750"/>
            </a:xfrm>
          </p:grpSpPr>
          <p:grpSp>
            <p:nvGrpSpPr>
              <p:cNvPr id="2184" name="Google Shape;2184;p79"/>
              <p:cNvGrpSpPr/>
              <p:nvPr/>
            </p:nvGrpSpPr>
            <p:grpSpPr>
              <a:xfrm>
                <a:off x="7092525" y="1461300"/>
                <a:ext cx="5010651" cy="1903950"/>
                <a:chOff x="7092525" y="1461300"/>
                <a:chExt cx="5010651" cy="1903950"/>
              </a:xfrm>
            </p:grpSpPr>
            <p:pic>
              <p:nvPicPr>
                <p:cNvPr id="2185" name="Google Shape;2185;p79"/>
                <p:cNvPicPr preferRelativeResize="0"/>
                <p:nvPr/>
              </p:nvPicPr>
              <p:blipFill rotWithShape="1">
                <a:blip r:embed="rId4">
                  <a:alphaModFix/>
                </a:blip>
                <a:srcRect b="0" l="5917" r="0" t="0"/>
                <a:stretch/>
              </p:blipFill>
              <p:spPr>
                <a:xfrm>
                  <a:off x="7092525" y="1461300"/>
                  <a:ext cx="2505200" cy="1903950"/>
                </a:xfrm>
                <a:prstGeom prst="rect">
                  <a:avLst/>
                </a:prstGeom>
                <a:noFill/>
                <a:ln cap="flat" cmpd="sng" w="9525">
                  <a:solidFill>
                    <a:srgbClr val="9E9E9E"/>
                  </a:solidFill>
                  <a:prstDash val="solid"/>
                  <a:round/>
                  <a:headEnd len="sm" w="sm" type="none"/>
                  <a:tailEnd len="sm" w="sm" type="none"/>
                </a:ln>
              </p:spPr>
            </p:pic>
            <p:pic>
              <p:nvPicPr>
                <p:cNvPr id="2186" name="Google Shape;2186;p79"/>
                <p:cNvPicPr preferRelativeResize="0"/>
                <p:nvPr/>
              </p:nvPicPr>
              <p:blipFill rotWithShape="1">
                <a:blip r:embed="rId5">
                  <a:alphaModFix/>
                </a:blip>
                <a:srcRect b="0" l="0" r="0" t="0"/>
                <a:stretch/>
              </p:blipFill>
              <p:spPr>
                <a:xfrm>
                  <a:off x="9597720" y="1461300"/>
                  <a:ext cx="2505456" cy="1903948"/>
                </a:xfrm>
                <a:prstGeom prst="rect">
                  <a:avLst/>
                </a:prstGeom>
                <a:noFill/>
                <a:ln cap="flat" cmpd="sng" w="9525">
                  <a:solidFill>
                    <a:srgbClr val="9E9E9E"/>
                  </a:solidFill>
                  <a:prstDash val="solid"/>
                  <a:round/>
                  <a:headEnd len="sm" w="sm" type="none"/>
                  <a:tailEnd len="sm" w="sm" type="none"/>
                </a:ln>
              </p:spPr>
            </p:pic>
          </p:grpSp>
          <p:cxnSp>
            <p:nvCxnSpPr>
              <p:cNvPr id="2187" name="Google Shape;2187;p79"/>
              <p:cNvCxnSpPr>
                <a:stCxn id="2188" idx="3"/>
                <a:endCxn id="2186" idx="2"/>
              </p:cNvCxnSpPr>
              <p:nvPr/>
            </p:nvCxnSpPr>
            <p:spPr>
              <a:xfrm flipH="1" rot="10800000">
                <a:off x="9597800" y="3365100"/>
                <a:ext cx="1252500" cy="1696200"/>
              </a:xfrm>
              <a:prstGeom prst="bentConnector2">
                <a:avLst/>
              </a:prstGeom>
              <a:noFill/>
              <a:ln cap="flat" cmpd="sng" w="9525">
                <a:solidFill>
                  <a:srgbClr val="FF0000"/>
                </a:solidFill>
                <a:prstDash val="solid"/>
                <a:round/>
                <a:headEnd len="sm" w="sm" type="none"/>
                <a:tailEnd len="med" w="med" type="triangle"/>
              </a:ln>
            </p:spPr>
          </p:cxnSp>
          <p:grpSp>
            <p:nvGrpSpPr>
              <p:cNvPr id="2189" name="Google Shape;2189;p79"/>
              <p:cNvGrpSpPr/>
              <p:nvPr/>
            </p:nvGrpSpPr>
            <p:grpSpPr>
              <a:xfrm>
                <a:off x="426200" y="3517648"/>
                <a:ext cx="9171600" cy="3087402"/>
                <a:chOff x="426200" y="3517648"/>
                <a:chExt cx="9171600" cy="3087402"/>
              </a:xfrm>
            </p:grpSpPr>
            <p:pic>
              <p:nvPicPr>
                <p:cNvPr id="2190" name="Google Shape;2190;p79"/>
                <p:cNvPicPr preferRelativeResize="0"/>
                <p:nvPr/>
              </p:nvPicPr>
              <p:blipFill rotWithShape="1">
                <a:blip r:embed="rId6">
                  <a:alphaModFix/>
                </a:blip>
                <a:srcRect b="21905" l="4580" r="0" t="17428"/>
                <a:stretch/>
              </p:blipFill>
              <p:spPr>
                <a:xfrm>
                  <a:off x="897850" y="3607225"/>
                  <a:ext cx="1579250" cy="221500"/>
                </a:xfrm>
                <a:prstGeom prst="rect">
                  <a:avLst/>
                </a:prstGeom>
                <a:noFill/>
                <a:ln>
                  <a:noFill/>
                </a:ln>
              </p:spPr>
            </p:pic>
            <p:grpSp>
              <p:nvGrpSpPr>
                <p:cNvPr id="2191" name="Google Shape;2191;p79"/>
                <p:cNvGrpSpPr/>
                <p:nvPr/>
              </p:nvGrpSpPr>
              <p:grpSpPr>
                <a:xfrm>
                  <a:off x="426200" y="3517648"/>
                  <a:ext cx="9171600" cy="3087402"/>
                  <a:chOff x="426200" y="3517648"/>
                  <a:chExt cx="9171600" cy="3087402"/>
                </a:xfrm>
              </p:grpSpPr>
              <p:sp>
                <p:nvSpPr>
                  <p:cNvPr id="2192" name="Google Shape;2192;p79"/>
                  <p:cNvSpPr/>
                  <p:nvPr/>
                </p:nvSpPr>
                <p:spPr>
                  <a:xfrm>
                    <a:off x="865375" y="6014275"/>
                    <a:ext cx="1903800" cy="259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93" name="Google Shape;2193;p79"/>
                  <p:cNvGrpSpPr/>
                  <p:nvPr/>
                </p:nvGrpSpPr>
                <p:grpSpPr>
                  <a:xfrm>
                    <a:off x="426200" y="3517648"/>
                    <a:ext cx="9171600" cy="3087402"/>
                    <a:chOff x="426200" y="3517648"/>
                    <a:chExt cx="9171600" cy="3087402"/>
                  </a:xfrm>
                </p:grpSpPr>
                <p:pic>
                  <p:nvPicPr>
                    <p:cNvPr id="2194" name="Google Shape;2194;p79"/>
                    <p:cNvPicPr preferRelativeResize="0"/>
                    <p:nvPr/>
                  </p:nvPicPr>
                  <p:blipFill rotWithShape="1">
                    <a:blip r:embed="rId7">
                      <a:alphaModFix/>
                    </a:blip>
                    <a:srcRect b="8692" l="1155" r="0" t="0"/>
                    <a:stretch/>
                  </p:blipFill>
                  <p:spPr>
                    <a:xfrm>
                      <a:off x="805150" y="4718925"/>
                      <a:ext cx="2099700" cy="1886125"/>
                    </a:xfrm>
                    <a:prstGeom prst="rect">
                      <a:avLst/>
                    </a:prstGeom>
                    <a:noFill/>
                    <a:ln>
                      <a:noFill/>
                    </a:ln>
                  </p:spPr>
                </p:pic>
                <p:sp>
                  <p:nvSpPr>
                    <p:cNvPr id="2188" name="Google Shape;2188;p79"/>
                    <p:cNvSpPr/>
                    <p:nvPr/>
                  </p:nvSpPr>
                  <p:spPr>
                    <a:xfrm>
                      <a:off x="426200" y="3517650"/>
                      <a:ext cx="9171600" cy="3087300"/>
                    </a:xfrm>
                    <a:prstGeom prst="rect">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95" name="Google Shape;2195;p79"/>
                    <p:cNvGrpSpPr/>
                    <p:nvPr/>
                  </p:nvGrpSpPr>
                  <p:grpSpPr>
                    <a:xfrm>
                      <a:off x="426200" y="3517648"/>
                      <a:ext cx="8880900" cy="3087402"/>
                      <a:chOff x="426200" y="3517648"/>
                      <a:chExt cx="8880900" cy="3087402"/>
                    </a:xfrm>
                  </p:grpSpPr>
                  <p:grpSp>
                    <p:nvGrpSpPr>
                      <p:cNvPr id="2196" name="Google Shape;2196;p79"/>
                      <p:cNvGrpSpPr/>
                      <p:nvPr/>
                    </p:nvGrpSpPr>
                    <p:grpSpPr>
                      <a:xfrm>
                        <a:off x="445288" y="4312050"/>
                        <a:ext cx="354425" cy="830950"/>
                        <a:chOff x="8403961" y="1753225"/>
                        <a:chExt cx="273034" cy="640029"/>
                      </a:xfrm>
                    </p:grpSpPr>
                    <p:pic>
                      <p:nvPicPr>
                        <p:cNvPr id="2197" name="Google Shape;2197;p79"/>
                        <p:cNvPicPr preferRelativeResize="0"/>
                        <p:nvPr/>
                      </p:nvPicPr>
                      <p:blipFill rotWithShape="1">
                        <a:blip r:embed="rId8">
                          <a:alphaModFix/>
                        </a:blip>
                        <a:srcRect b="70929" l="0" r="0" t="0"/>
                        <a:stretch/>
                      </p:blipFill>
                      <p:spPr>
                        <a:xfrm>
                          <a:off x="8408149" y="1753225"/>
                          <a:ext cx="260939" cy="259899"/>
                        </a:xfrm>
                        <a:prstGeom prst="rect">
                          <a:avLst/>
                        </a:prstGeom>
                        <a:noFill/>
                        <a:ln>
                          <a:noFill/>
                        </a:ln>
                      </p:spPr>
                    </p:pic>
                    <p:pic>
                      <p:nvPicPr>
                        <p:cNvPr id="2198" name="Google Shape;2198;p79"/>
                        <p:cNvPicPr preferRelativeResize="0"/>
                        <p:nvPr/>
                      </p:nvPicPr>
                      <p:blipFill rotWithShape="1">
                        <a:blip r:embed="rId8">
                          <a:alphaModFix/>
                        </a:blip>
                        <a:srcRect b="0" l="0" r="0" t="48167"/>
                        <a:stretch/>
                      </p:blipFill>
                      <p:spPr>
                        <a:xfrm>
                          <a:off x="8403961" y="1930826"/>
                          <a:ext cx="273034" cy="462428"/>
                        </a:xfrm>
                        <a:prstGeom prst="rect">
                          <a:avLst/>
                        </a:prstGeom>
                        <a:noFill/>
                        <a:ln>
                          <a:noFill/>
                        </a:ln>
                      </p:spPr>
                    </p:pic>
                    <p:sp>
                      <p:nvSpPr>
                        <p:cNvPr id="2199" name="Google Shape;2199;p79"/>
                        <p:cNvSpPr/>
                        <p:nvPr/>
                      </p:nvSpPr>
                      <p:spPr>
                        <a:xfrm>
                          <a:off x="8429931" y="2013122"/>
                          <a:ext cx="221100" cy="199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00" name="Google Shape;2200;p79"/>
                      <p:cNvGrpSpPr/>
                      <p:nvPr/>
                    </p:nvGrpSpPr>
                    <p:grpSpPr>
                      <a:xfrm>
                        <a:off x="426200" y="3517648"/>
                        <a:ext cx="8880900" cy="3087402"/>
                        <a:chOff x="426200" y="3517648"/>
                        <a:chExt cx="8880900" cy="3087402"/>
                      </a:xfrm>
                    </p:grpSpPr>
                    <p:sp>
                      <p:nvSpPr>
                        <p:cNvPr id="2201" name="Google Shape;2201;p79"/>
                        <p:cNvSpPr/>
                        <p:nvPr/>
                      </p:nvSpPr>
                      <p:spPr>
                        <a:xfrm>
                          <a:off x="483450" y="4724900"/>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02" name="Google Shape;2202;p79"/>
                        <p:cNvGrpSpPr/>
                        <p:nvPr/>
                      </p:nvGrpSpPr>
                      <p:grpSpPr>
                        <a:xfrm>
                          <a:off x="426200" y="3517648"/>
                          <a:ext cx="8880900" cy="3087402"/>
                          <a:chOff x="426200" y="3517648"/>
                          <a:chExt cx="8880900" cy="3087402"/>
                        </a:xfrm>
                      </p:grpSpPr>
                      <p:pic>
                        <p:nvPicPr>
                          <p:cNvPr id="2203" name="Google Shape;2203;p79"/>
                          <p:cNvPicPr preferRelativeResize="0"/>
                          <p:nvPr/>
                        </p:nvPicPr>
                        <p:blipFill rotWithShape="1">
                          <a:blip r:embed="rId9">
                            <a:alphaModFix/>
                          </a:blip>
                          <a:srcRect b="0" l="0" r="0" t="0"/>
                          <a:stretch/>
                        </p:blipFill>
                        <p:spPr>
                          <a:xfrm>
                            <a:off x="426200" y="4058718"/>
                            <a:ext cx="363150" cy="1019582"/>
                          </a:xfrm>
                          <a:prstGeom prst="rect">
                            <a:avLst/>
                          </a:prstGeom>
                          <a:noFill/>
                          <a:ln>
                            <a:noFill/>
                          </a:ln>
                        </p:spPr>
                      </p:pic>
                      <p:grpSp>
                        <p:nvGrpSpPr>
                          <p:cNvPr id="2204" name="Google Shape;2204;p79"/>
                          <p:cNvGrpSpPr/>
                          <p:nvPr/>
                        </p:nvGrpSpPr>
                        <p:grpSpPr>
                          <a:xfrm>
                            <a:off x="426201" y="3517648"/>
                            <a:ext cx="8880899" cy="3087402"/>
                            <a:chOff x="612973" y="3611748"/>
                            <a:chExt cx="8880899" cy="3087402"/>
                          </a:xfrm>
                        </p:grpSpPr>
                        <p:pic>
                          <p:nvPicPr>
                            <p:cNvPr id="2205" name="Google Shape;2205;p79"/>
                            <p:cNvPicPr preferRelativeResize="0"/>
                            <p:nvPr/>
                          </p:nvPicPr>
                          <p:blipFill rotWithShape="1">
                            <a:blip r:embed="rId10">
                              <a:alphaModFix/>
                            </a:blip>
                            <a:srcRect b="0" l="0" r="0" t="0"/>
                            <a:stretch/>
                          </p:blipFill>
                          <p:spPr>
                            <a:xfrm>
                              <a:off x="612973" y="3611748"/>
                              <a:ext cx="2404825" cy="3087400"/>
                            </a:xfrm>
                            <a:prstGeom prst="rect">
                              <a:avLst/>
                            </a:prstGeom>
                            <a:noFill/>
                            <a:ln>
                              <a:noFill/>
                            </a:ln>
                          </p:spPr>
                        </p:pic>
                        <p:pic>
                          <p:nvPicPr>
                            <p:cNvPr id="2206" name="Google Shape;2206;p79"/>
                            <p:cNvPicPr preferRelativeResize="0"/>
                            <p:nvPr/>
                          </p:nvPicPr>
                          <p:blipFill rotWithShape="1">
                            <a:blip r:embed="rId11">
                              <a:alphaModFix/>
                            </a:blip>
                            <a:srcRect b="-46670" l="0" r="7114" t="0"/>
                            <a:stretch/>
                          </p:blipFill>
                          <p:spPr>
                            <a:xfrm>
                              <a:off x="3017797" y="3611750"/>
                              <a:ext cx="6476075" cy="3087400"/>
                            </a:xfrm>
                            <a:prstGeom prst="rect">
                              <a:avLst/>
                            </a:prstGeom>
                            <a:noFill/>
                            <a:ln>
                              <a:noFill/>
                            </a:ln>
                          </p:spPr>
                        </p:pic>
                      </p:grpSp>
                    </p:grpSp>
                  </p:grpSp>
                </p:grpSp>
              </p:grpSp>
            </p:grpSp>
          </p:grpSp>
        </p:grpSp>
        <p:pic>
          <p:nvPicPr>
            <p:cNvPr id="2207" name="Google Shape;2207;p79"/>
            <p:cNvPicPr preferRelativeResize="0"/>
            <p:nvPr/>
          </p:nvPicPr>
          <p:blipFill rotWithShape="1">
            <a:blip r:embed="rId6">
              <a:alphaModFix/>
            </a:blip>
            <a:srcRect b="21905" l="4580" r="0" t="17428"/>
            <a:stretch/>
          </p:blipFill>
          <p:spPr>
            <a:xfrm>
              <a:off x="736500" y="3660450"/>
              <a:ext cx="1589175" cy="222875"/>
            </a:xfrm>
            <a:prstGeom prst="rect">
              <a:avLst/>
            </a:prstGeom>
            <a:noFill/>
            <a:ln>
              <a:noFill/>
            </a:ln>
          </p:spPr>
        </p:pic>
        <p:grpSp>
          <p:nvGrpSpPr>
            <p:cNvPr id="2208" name="Google Shape;2208;p79"/>
            <p:cNvGrpSpPr/>
            <p:nvPr/>
          </p:nvGrpSpPr>
          <p:grpSpPr>
            <a:xfrm>
              <a:off x="298063" y="4359911"/>
              <a:ext cx="311787" cy="1047384"/>
              <a:chOff x="8408150" y="1753225"/>
              <a:chExt cx="279755" cy="939695"/>
            </a:xfrm>
          </p:grpSpPr>
          <p:pic>
            <p:nvPicPr>
              <p:cNvPr id="2209" name="Google Shape;2209;p79"/>
              <p:cNvPicPr preferRelativeResize="0"/>
              <p:nvPr/>
            </p:nvPicPr>
            <p:blipFill rotWithShape="1">
              <a:blip r:embed="rId8">
                <a:alphaModFix/>
              </a:blip>
              <a:srcRect b="70929" l="0" r="0" t="0"/>
              <a:stretch/>
            </p:blipFill>
            <p:spPr>
              <a:xfrm>
                <a:off x="8408150" y="1753225"/>
                <a:ext cx="279750" cy="265750"/>
              </a:xfrm>
              <a:prstGeom prst="rect">
                <a:avLst/>
              </a:prstGeom>
              <a:noFill/>
              <a:ln>
                <a:noFill/>
              </a:ln>
            </p:spPr>
          </p:pic>
          <p:pic>
            <p:nvPicPr>
              <p:cNvPr id="2210" name="Google Shape;2210;p79"/>
              <p:cNvPicPr preferRelativeResize="0"/>
              <p:nvPr/>
            </p:nvPicPr>
            <p:blipFill rotWithShape="1">
              <a:blip r:embed="rId8">
                <a:alphaModFix/>
              </a:blip>
              <a:srcRect b="-4292" l="0" r="0" t="34484"/>
              <a:stretch/>
            </p:blipFill>
            <p:spPr>
              <a:xfrm>
                <a:off x="8408161" y="2054754"/>
                <a:ext cx="279744" cy="638166"/>
              </a:xfrm>
              <a:prstGeom prst="rect">
                <a:avLst/>
              </a:prstGeom>
              <a:noFill/>
              <a:ln>
                <a:noFill/>
              </a:ln>
            </p:spPr>
          </p:pic>
        </p:grpSp>
      </p:grpSp>
      <p:pic>
        <p:nvPicPr>
          <p:cNvPr id="2211" name="Google Shape;2211;p79"/>
          <p:cNvPicPr preferRelativeResize="0"/>
          <p:nvPr/>
        </p:nvPicPr>
        <p:blipFill rotWithShape="1">
          <a:blip r:embed="rId12">
            <a:alphaModFix/>
          </a:blip>
          <a:srcRect b="0" l="0" r="0" t="0"/>
          <a:stretch/>
        </p:blipFill>
        <p:spPr>
          <a:xfrm>
            <a:off x="3834025" y="4654500"/>
            <a:ext cx="5539001" cy="1840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80"/>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&lt;Inbound Call&gt;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sp>
        <p:nvSpPr>
          <p:cNvPr id="2218" name="Google Shape;2218;p80"/>
          <p:cNvSpPr txBox="1"/>
          <p:nvPr/>
        </p:nvSpPr>
        <p:spPr>
          <a:xfrm>
            <a:off x="201024" y="1147500"/>
            <a:ext cx="5850000" cy="4563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1" i="0" lang="en-US" sz="1600" u="none" cap="none" strike="noStrike">
                <a:solidFill>
                  <a:srgbClr val="DA0CC0"/>
                </a:solidFill>
                <a:latin typeface="Calibri"/>
                <a:ea typeface="Calibri"/>
                <a:cs typeface="Calibri"/>
                <a:sym typeface="Calibri"/>
              </a:rPr>
              <a:t>Working Hours - Busy/Away/Offline:</a:t>
            </a:r>
            <a:endParaRPr b="1" i="0" sz="1600" u="none" cap="none" strike="noStrike">
              <a:solidFill>
                <a:srgbClr val="DA0CC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Owner/Admins can trigger the below actions: </a:t>
            </a:r>
            <a:endParaRPr b="0" i="0" sz="16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0"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Devices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a:t>
            </a:r>
            <a:r>
              <a:rPr b="0" i="0" lang="en-US" sz="1500" u="none" cap="none" strike="noStrike">
                <a:solidFill>
                  <a:srgbClr val="000000"/>
                </a:solidFill>
                <a:latin typeface="Calibri"/>
                <a:ea typeface="Calibri"/>
                <a:cs typeface="Calibri"/>
                <a:sym typeface="Calibri"/>
              </a:rPr>
              <a:t> to the Forward List</a:t>
            </a:r>
            <a:endParaRPr b="0"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450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speech rate: the speed; from 0 (slowest) to 9 (fastest).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Gender of the voice options.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chemeClr val="dk1"/>
                </a:solidFill>
                <a:latin typeface="Calibri"/>
                <a:ea typeface="Calibri"/>
                <a:cs typeface="Calibri"/>
                <a:sym typeface="Calibri"/>
              </a:rPr>
              <a:t>Limitation: 1 minute/voicemail</a:t>
            </a:r>
            <a:endParaRPr b="1" i="0" sz="1500" u="none" cap="none" strike="noStrike">
              <a:solidFill>
                <a:srgbClr val="000000"/>
              </a:solidFill>
              <a:latin typeface="Calibri"/>
              <a:ea typeface="Calibri"/>
              <a:cs typeface="Calibri"/>
              <a:sym typeface="Calibri"/>
            </a:endParaRPr>
          </a:p>
        </p:txBody>
      </p:sp>
      <p:pic>
        <p:nvPicPr>
          <p:cNvPr id="2219" name="Google Shape;2219;p80"/>
          <p:cNvPicPr preferRelativeResize="0"/>
          <p:nvPr/>
        </p:nvPicPr>
        <p:blipFill rotWithShape="1">
          <a:blip r:embed="rId4">
            <a:alphaModFix/>
          </a:blip>
          <a:srcRect b="0" l="0" r="0" t="26969"/>
          <a:stretch/>
        </p:blipFill>
        <p:spPr>
          <a:xfrm>
            <a:off x="6690918" y="3584852"/>
            <a:ext cx="4660175" cy="2659299"/>
          </a:xfrm>
          <a:prstGeom prst="rect">
            <a:avLst/>
          </a:prstGeom>
          <a:noFill/>
          <a:ln cap="flat" cmpd="sng" w="9525">
            <a:solidFill>
              <a:srgbClr val="808080"/>
            </a:solidFill>
            <a:prstDash val="solid"/>
            <a:round/>
            <a:headEnd len="sm" w="sm" type="none"/>
            <a:tailEnd len="sm" w="sm" type="none"/>
          </a:ln>
        </p:spPr>
      </p:pic>
      <p:pic>
        <p:nvPicPr>
          <p:cNvPr id="2220" name="Google Shape;2220;p80"/>
          <p:cNvPicPr preferRelativeResize="0"/>
          <p:nvPr/>
        </p:nvPicPr>
        <p:blipFill rotWithShape="1">
          <a:blip r:embed="rId5">
            <a:alphaModFix/>
          </a:blip>
          <a:srcRect b="0" l="0" r="0" t="0"/>
          <a:stretch/>
        </p:blipFill>
        <p:spPr>
          <a:xfrm>
            <a:off x="6051036" y="1020363"/>
            <a:ext cx="4260597" cy="2402252"/>
          </a:xfrm>
          <a:prstGeom prst="rect">
            <a:avLst/>
          </a:prstGeom>
          <a:noFill/>
          <a:ln cap="flat" cmpd="sng" w="9525">
            <a:solidFill>
              <a:srgbClr val="9E9E9E"/>
            </a:solidFill>
            <a:prstDash val="solid"/>
            <a:round/>
            <a:headEnd len="sm" w="sm" type="none"/>
            <a:tailEnd len="sm" w="sm" type="none"/>
          </a:ln>
        </p:spPr>
      </p:pic>
      <p:cxnSp>
        <p:nvCxnSpPr>
          <p:cNvPr id="2221" name="Google Shape;2221;p80"/>
          <p:cNvCxnSpPr/>
          <p:nvPr/>
        </p:nvCxnSpPr>
        <p:spPr>
          <a:xfrm>
            <a:off x="10392698" y="2221488"/>
            <a:ext cx="220200" cy="0"/>
          </a:xfrm>
          <a:prstGeom prst="straightConnector1">
            <a:avLst/>
          </a:prstGeom>
          <a:noFill/>
          <a:ln cap="flat" cmpd="sng" w="9525">
            <a:solidFill>
              <a:schemeClr val="accent1"/>
            </a:solidFill>
            <a:prstDash val="solid"/>
            <a:round/>
            <a:headEnd len="sm" w="sm" type="none"/>
            <a:tailEnd len="med" w="med" type="triangle"/>
          </a:ln>
        </p:spPr>
      </p:cxnSp>
      <p:pic>
        <p:nvPicPr>
          <p:cNvPr id="2222" name="Google Shape;2222;p80"/>
          <p:cNvPicPr preferRelativeResize="0"/>
          <p:nvPr/>
        </p:nvPicPr>
        <p:blipFill rotWithShape="1">
          <a:blip r:embed="rId6">
            <a:alphaModFix/>
          </a:blip>
          <a:srcRect b="0" l="0" r="0" t="0"/>
          <a:stretch/>
        </p:blipFill>
        <p:spPr>
          <a:xfrm>
            <a:off x="10528700" y="964625"/>
            <a:ext cx="1465125" cy="23205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sp>
        <p:nvSpPr>
          <p:cNvPr id="2228" name="Google Shape;2228;p81"/>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&lt;Inbound Call&gt;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sp>
        <p:nvSpPr>
          <p:cNvPr id="2229" name="Google Shape;2229;p81"/>
          <p:cNvSpPr txBox="1"/>
          <p:nvPr/>
        </p:nvSpPr>
        <p:spPr>
          <a:xfrm>
            <a:off x="611387" y="1441175"/>
            <a:ext cx="5850000" cy="46998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1" i="0" lang="en-US" sz="1600" u="none" cap="none" strike="noStrike">
                <a:solidFill>
                  <a:schemeClr val="accent3"/>
                </a:solidFill>
                <a:latin typeface="Calibri"/>
                <a:ea typeface="Calibri"/>
                <a:cs typeface="Calibri"/>
                <a:sym typeface="Calibri"/>
              </a:rPr>
              <a:t>Non-Working Hours:</a:t>
            </a:r>
            <a:endParaRPr b="1" i="0" sz="16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chemeClr val="dk1"/>
                </a:solidFill>
                <a:latin typeface="Calibri"/>
                <a:ea typeface="Calibri"/>
                <a:cs typeface="Calibri"/>
                <a:sym typeface="Calibri"/>
              </a:rPr>
              <a:t>Owner/Admins</a:t>
            </a:r>
            <a:r>
              <a:rPr b="0" i="0" lang="en-US" sz="1600" u="none" cap="none" strike="noStrike">
                <a:solidFill>
                  <a:srgbClr val="000000"/>
                </a:solidFill>
                <a:latin typeface="Calibri"/>
                <a:ea typeface="Calibri"/>
                <a:cs typeface="Calibri"/>
                <a:sym typeface="Calibri"/>
              </a:rPr>
              <a:t> can trigger the below actions: </a:t>
            </a:r>
            <a:endParaRPr b="0" i="0" sz="16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0"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 </a:t>
            </a:r>
            <a:r>
              <a:rPr b="0" i="0" lang="en-US" sz="1500" u="none" cap="none" strike="noStrike">
                <a:solidFill>
                  <a:srgbClr val="000000"/>
                </a:solidFill>
                <a:latin typeface="Calibri"/>
                <a:ea typeface="Calibri"/>
                <a:cs typeface="Calibri"/>
                <a:sym typeface="Calibri"/>
              </a:rPr>
              <a:t>to the Forward List</a:t>
            </a:r>
            <a:endParaRPr b="0"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450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speech rate: the speed; from 0 (slowest) to 9 (fastest).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Gender of the voice options.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chemeClr val="dk1"/>
                </a:solidFill>
                <a:latin typeface="Calibri"/>
                <a:ea typeface="Calibri"/>
                <a:cs typeface="Calibri"/>
                <a:sym typeface="Calibri"/>
              </a:rPr>
              <a:t>Limitation: 1 minute/voicemail</a:t>
            </a:r>
            <a:endParaRPr b="1" i="0" sz="1500" u="none" cap="none" strike="noStrike">
              <a:solidFill>
                <a:srgbClr val="000000"/>
              </a:solidFill>
              <a:latin typeface="Calibri"/>
              <a:ea typeface="Calibri"/>
              <a:cs typeface="Calibri"/>
              <a:sym typeface="Calibri"/>
            </a:endParaRPr>
          </a:p>
        </p:txBody>
      </p:sp>
      <p:pic>
        <p:nvPicPr>
          <p:cNvPr id="2230" name="Google Shape;2230;p81"/>
          <p:cNvPicPr preferRelativeResize="0"/>
          <p:nvPr/>
        </p:nvPicPr>
        <p:blipFill rotWithShape="1">
          <a:blip r:embed="rId4">
            <a:alphaModFix/>
          </a:blip>
          <a:srcRect b="0" l="0" r="0" t="26969"/>
          <a:stretch/>
        </p:blipFill>
        <p:spPr>
          <a:xfrm>
            <a:off x="6870838" y="3484525"/>
            <a:ext cx="4709775" cy="2687610"/>
          </a:xfrm>
          <a:prstGeom prst="rect">
            <a:avLst/>
          </a:prstGeom>
          <a:noFill/>
          <a:ln cap="flat" cmpd="sng" w="9525">
            <a:solidFill>
              <a:srgbClr val="808080"/>
            </a:solidFill>
            <a:prstDash val="solid"/>
            <a:round/>
            <a:headEnd len="sm" w="sm" type="none"/>
            <a:tailEnd len="sm" w="sm" type="none"/>
          </a:ln>
        </p:spPr>
      </p:pic>
      <p:pic>
        <p:nvPicPr>
          <p:cNvPr id="2231" name="Google Shape;2231;p81"/>
          <p:cNvPicPr preferRelativeResize="0"/>
          <p:nvPr/>
        </p:nvPicPr>
        <p:blipFill rotWithShape="1">
          <a:blip r:embed="rId5">
            <a:alphaModFix/>
          </a:blip>
          <a:srcRect b="0" l="0" r="0" t="0"/>
          <a:stretch/>
        </p:blipFill>
        <p:spPr>
          <a:xfrm>
            <a:off x="6870850" y="1030200"/>
            <a:ext cx="4709750" cy="2301925"/>
          </a:xfrm>
          <a:prstGeom prst="rect">
            <a:avLst/>
          </a:prstGeom>
          <a:noFill/>
          <a:ln cap="flat" cmpd="sng" w="9525">
            <a:solidFill>
              <a:schemeClr val="dk2"/>
            </a:solidFill>
            <a:prstDash val="solid"/>
            <a:round/>
            <a:headEnd len="sm" w="sm" type="none"/>
            <a:tailEnd len="sm" w="sm" type="none"/>
          </a:ln>
        </p:spPr>
      </p:pic>
      <p:sp>
        <p:nvSpPr>
          <p:cNvPr id="2232" name="Google Shape;2232;p81"/>
          <p:cNvSpPr/>
          <p:nvPr/>
        </p:nvSpPr>
        <p:spPr>
          <a:xfrm>
            <a:off x="8205375" y="1922650"/>
            <a:ext cx="3224700" cy="13929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p82"/>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&lt;Inbound Call&gt;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sp>
        <p:nvSpPr>
          <p:cNvPr id="2239" name="Google Shape;2239;p82"/>
          <p:cNvSpPr txBox="1"/>
          <p:nvPr/>
        </p:nvSpPr>
        <p:spPr>
          <a:xfrm>
            <a:off x="611387" y="1441175"/>
            <a:ext cx="5850000" cy="46998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600"/>
              <a:buFont typeface="Calibri"/>
              <a:buNone/>
            </a:pPr>
            <a:r>
              <a:rPr b="1" i="0" lang="en-US" sz="1600" u="none" cap="none" strike="noStrike">
                <a:solidFill>
                  <a:schemeClr val="accent3"/>
                </a:solidFill>
                <a:latin typeface="Calibri"/>
                <a:ea typeface="Calibri"/>
                <a:cs typeface="Calibri"/>
                <a:sym typeface="Calibri"/>
              </a:rPr>
              <a:t>Public Holidays:</a:t>
            </a:r>
            <a:endParaRPr b="1" i="0" sz="16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rPr b="0" i="0" lang="en-US" sz="1600" u="none" cap="none" strike="noStrike">
                <a:solidFill>
                  <a:schemeClr val="dk1"/>
                </a:solidFill>
                <a:latin typeface="Calibri"/>
                <a:ea typeface="Calibri"/>
                <a:cs typeface="Calibri"/>
                <a:sym typeface="Calibri"/>
              </a:rPr>
              <a:t>Owner/Admins</a:t>
            </a:r>
            <a:r>
              <a:rPr b="0" i="0" lang="en-US" sz="1600" u="none" cap="none" strike="noStrike">
                <a:solidFill>
                  <a:srgbClr val="000000"/>
                </a:solidFill>
                <a:latin typeface="Calibri"/>
                <a:ea typeface="Calibri"/>
                <a:cs typeface="Calibri"/>
                <a:sym typeface="Calibri"/>
              </a:rPr>
              <a:t> can trigger the below actions: </a:t>
            </a:r>
            <a:endParaRPr b="0" i="0" sz="16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Simply </a:t>
            </a:r>
            <a:r>
              <a:rPr b="1" i="0" lang="en-US" sz="1500" u="none" cap="none" strike="noStrike">
                <a:solidFill>
                  <a:srgbClr val="000000"/>
                </a:solidFill>
                <a:latin typeface="Calibri"/>
                <a:ea typeface="Calibri"/>
                <a:cs typeface="Calibri"/>
                <a:sym typeface="Calibri"/>
              </a:rPr>
              <a:t>Hang Up</a:t>
            </a:r>
            <a:r>
              <a:rPr b="0" i="0" lang="en-US" sz="1500" u="none" cap="none" strike="noStrike">
                <a:solidFill>
                  <a:srgbClr val="000000"/>
                </a:solidFill>
                <a:latin typeface="Calibri"/>
                <a:ea typeface="Calibri"/>
                <a:cs typeface="Calibri"/>
                <a:sym typeface="Calibri"/>
              </a:rPr>
              <a:t> the incoming call</a:t>
            </a:r>
            <a:endParaRPr b="0"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chemeClr val="dk1"/>
                </a:solidFill>
                <a:latin typeface="Calibri"/>
                <a:ea typeface="Calibri"/>
                <a:cs typeface="Calibri"/>
                <a:sym typeface="Calibri"/>
              </a:rPr>
              <a:t>Ring Devices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Delegates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Ring Forwarding List </a:t>
            </a:r>
            <a:r>
              <a:rPr b="0" i="0" lang="en-US" sz="1500" u="none" cap="none" strike="noStrike">
                <a:solidFill>
                  <a:srgbClr val="000000"/>
                </a:solidFill>
                <a:latin typeface="Calibri"/>
                <a:ea typeface="Calibri"/>
                <a:cs typeface="Calibri"/>
                <a:sym typeface="Calibri"/>
              </a:rPr>
              <a:t>to the Forward List</a:t>
            </a:r>
            <a:endParaRPr b="0"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Play Message</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Supports TTS (text-to-speech) or MP3 file upload.</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The message box is currently limited to 450 characters.</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Multiple language and accent options to choose from.</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Customizable speech rate: the speed; from 0 (slowest) to 9 (fastest).</a:t>
            </a:r>
            <a:endParaRPr b="0"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Gender of the voice options.</a:t>
            </a:r>
            <a:endParaRPr b="1" i="0" sz="1500" u="none" cap="none" strike="noStrike">
              <a:solidFill>
                <a:srgbClr val="000000"/>
              </a:solidFill>
              <a:latin typeface="Calibri"/>
              <a:ea typeface="Calibri"/>
              <a:cs typeface="Calibri"/>
              <a:sym typeface="Calibri"/>
            </a:endParaRPr>
          </a:p>
          <a:p>
            <a:pPr indent="-323850" lvl="1" marL="857250" marR="0" rtl="0" algn="just">
              <a:lnSpc>
                <a:spcPct val="115000"/>
              </a:lnSpc>
              <a:spcBef>
                <a:spcPts val="0"/>
              </a:spcBef>
              <a:spcAft>
                <a:spcPts val="0"/>
              </a:spcAft>
              <a:buClr>
                <a:srgbClr val="000000"/>
              </a:buClr>
              <a:buSzPts val="1500"/>
              <a:buFont typeface="Calibri"/>
              <a:buChar char="○"/>
            </a:pPr>
            <a:r>
              <a:rPr b="1" i="0" lang="en-US" sz="1500" u="none" cap="none" strike="noStrike">
                <a:solidFill>
                  <a:srgbClr val="000000"/>
                </a:solidFill>
                <a:latin typeface="Calibri"/>
                <a:ea typeface="Calibri"/>
                <a:cs typeface="Calibri"/>
                <a:sym typeface="Calibri"/>
              </a:rPr>
              <a:t>Record Voicemail</a:t>
            </a:r>
            <a:endParaRPr b="1" i="0" sz="1500" u="none" cap="none" strike="noStrike">
              <a:solidFill>
                <a:srgbClr val="000000"/>
              </a:solidFill>
              <a:latin typeface="Calibri"/>
              <a:ea typeface="Calibri"/>
              <a:cs typeface="Calibri"/>
              <a:sym typeface="Calibri"/>
            </a:endParaRPr>
          </a:p>
          <a:p>
            <a:pPr indent="-323850" lvl="2" marL="1371600" marR="0" rtl="0" algn="just">
              <a:lnSpc>
                <a:spcPct val="115000"/>
              </a:lnSpc>
              <a:spcBef>
                <a:spcPts val="0"/>
              </a:spcBef>
              <a:spcAft>
                <a:spcPts val="0"/>
              </a:spcAft>
              <a:buClr>
                <a:srgbClr val="000000"/>
              </a:buClr>
              <a:buSzPts val="1500"/>
              <a:buFont typeface="Calibri"/>
              <a:buChar char="■"/>
            </a:pPr>
            <a:r>
              <a:rPr b="0" i="0" lang="en-US" sz="1500" u="none" cap="none" strike="noStrike">
                <a:solidFill>
                  <a:schemeClr val="dk1"/>
                </a:solidFill>
                <a:latin typeface="Calibri"/>
                <a:ea typeface="Calibri"/>
                <a:cs typeface="Calibri"/>
                <a:sym typeface="Calibri"/>
              </a:rPr>
              <a:t>Limitation: 1 minute/voicemail</a:t>
            </a:r>
            <a:endParaRPr b="1" i="0" sz="1500" u="none" cap="none" strike="noStrike">
              <a:solidFill>
                <a:srgbClr val="000000"/>
              </a:solidFill>
              <a:latin typeface="Calibri"/>
              <a:ea typeface="Calibri"/>
              <a:cs typeface="Calibri"/>
              <a:sym typeface="Calibri"/>
            </a:endParaRPr>
          </a:p>
        </p:txBody>
      </p:sp>
      <p:pic>
        <p:nvPicPr>
          <p:cNvPr id="2240" name="Google Shape;2240;p82"/>
          <p:cNvPicPr preferRelativeResize="0"/>
          <p:nvPr/>
        </p:nvPicPr>
        <p:blipFill rotWithShape="1">
          <a:blip r:embed="rId4">
            <a:alphaModFix/>
          </a:blip>
          <a:srcRect b="0" l="0" r="0" t="26969"/>
          <a:stretch/>
        </p:blipFill>
        <p:spPr>
          <a:xfrm>
            <a:off x="6870838" y="3484525"/>
            <a:ext cx="4709775" cy="2687610"/>
          </a:xfrm>
          <a:prstGeom prst="rect">
            <a:avLst/>
          </a:prstGeom>
          <a:noFill/>
          <a:ln cap="flat" cmpd="sng" w="9525">
            <a:solidFill>
              <a:srgbClr val="808080"/>
            </a:solidFill>
            <a:prstDash val="solid"/>
            <a:round/>
            <a:headEnd len="sm" w="sm" type="none"/>
            <a:tailEnd len="sm" w="sm" type="none"/>
          </a:ln>
        </p:spPr>
      </p:pic>
      <p:pic>
        <p:nvPicPr>
          <p:cNvPr id="2241" name="Google Shape;2241;p82"/>
          <p:cNvPicPr preferRelativeResize="0"/>
          <p:nvPr/>
        </p:nvPicPr>
        <p:blipFill rotWithShape="1">
          <a:blip r:embed="rId5">
            <a:alphaModFix/>
          </a:blip>
          <a:srcRect b="0" l="0" r="0" t="0"/>
          <a:stretch/>
        </p:blipFill>
        <p:spPr>
          <a:xfrm>
            <a:off x="6870850" y="1030200"/>
            <a:ext cx="4709776" cy="2301925"/>
          </a:xfrm>
          <a:prstGeom prst="rect">
            <a:avLst/>
          </a:prstGeom>
          <a:noFill/>
          <a:ln cap="flat" cmpd="sng" w="9525">
            <a:solidFill>
              <a:schemeClr val="dk2"/>
            </a:solidFill>
            <a:prstDash val="solid"/>
            <a:round/>
            <a:headEnd len="sm" w="sm" type="none"/>
            <a:tailEnd len="sm" w="sm" type="none"/>
          </a:ln>
        </p:spPr>
      </p:pic>
      <p:sp>
        <p:nvSpPr>
          <p:cNvPr id="2242" name="Google Shape;2242;p82"/>
          <p:cNvSpPr/>
          <p:nvPr/>
        </p:nvSpPr>
        <p:spPr>
          <a:xfrm>
            <a:off x="8205375" y="1937800"/>
            <a:ext cx="3224700" cy="13323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83"/>
          <p:cNvSpPr txBox="1"/>
          <p:nvPr/>
        </p:nvSpPr>
        <p:spPr>
          <a:xfrm>
            <a:off x="159350" y="1051925"/>
            <a:ext cx="4765200" cy="5202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This function defines what action will be taken when an incoming call is made to the User's assigned number according to the Caller ID.</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First Rules: </a:t>
            </a:r>
            <a:r>
              <a:rPr b="0" i="0" lang="en-US" sz="1700" u="none" cap="none" strike="noStrike">
                <a:solidFill>
                  <a:schemeClr val="dk1"/>
                </a:solidFill>
                <a:latin typeface="Calibri"/>
                <a:ea typeface="Calibri"/>
                <a:cs typeface="Calibri"/>
                <a:sym typeface="Calibri"/>
              </a:rPr>
              <a:t>By default, the Inbound Call Filter comes with two default rules that can be adjusted but cannot be removed:</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Internal Direct Ring Device</a:t>
            </a:r>
            <a:r>
              <a:rPr b="0" i="0" lang="en-US" sz="1700" u="none" cap="none" strike="noStrike">
                <a:solidFill>
                  <a:schemeClr val="dk1"/>
                </a:solidFill>
                <a:latin typeface="Calibri"/>
                <a:ea typeface="Calibri"/>
                <a:cs typeface="Calibri"/>
                <a:sym typeface="Calibri"/>
              </a:rPr>
              <a:t>: If this option is disabled, internal calls will follow User’s Inbound Call settings and Working Hours. If enabled, all internal calls will go directly to the User’s devices regardless of their Inbound Call settings and Working Hours.</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Block Anonymous Call</a:t>
            </a:r>
            <a:endParaRPr b="1"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700" u="none" cap="none" strike="noStrike">
              <a:solidFill>
                <a:schemeClr val="dk1"/>
              </a:solidFill>
              <a:latin typeface="Calibri"/>
              <a:ea typeface="Calibri"/>
              <a:cs typeface="Calibri"/>
              <a:sym typeface="Calibri"/>
            </a:endParaRPr>
          </a:p>
        </p:txBody>
      </p:sp>
      <p:sp>
        <p:nvSpPr>
          <p:cNvPr id="2249" name="Google Shape;2249;p83"/>
          <p:cNvSpPr txBox="1"/>
          <p:nvPr/>
        </p:nvSpPr>
        <p:spPr>
          <a:xfrm>
            <a:off x="299506" y="1488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Configuration</a:t>
            </a:r>
            <a:r>
              <a:rPr b="0" i="0" lang="en-US" sz="2800" u="none" cap="none" strike="noStrike">
                <a:solidFill>
                  <a:schemeClr val="dk1"/>
                </a:solidFill>
                <a:latin typeface="Arial"/>
                <a:ea typeface="Arial"/>
                <a:cs typeface="Arial"/>
                <a:sym typeface="Arial"/>
              </a:rPr>
              <a:t> &lt;Inbound Call Filter&gt; </a:t>
            </a: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grpSp>
        <p:nvGrpSpPr>
          <p:cNvPr id="2250" name="Google Shape;2250;p83"/>
          <p:cNvGrpSpPr/>
          <p:nvPr/>
        </p:nvGrpSpPr>
        <p:grpSpPr>
          <a:xfrm>
            <a:off x="5000600" y="2054500"/>
            <a:ext cx="6991449" cy="2749000"/>
            <a:chOff x="5000600" y="2054500"/>
            <a:chExt cx="6991449" cy="2749000"/>
          </a:xfrm>
        </p:grpSpPr>
        <p:grpSp>
          <p:nvGrpSpPr>
            <p:cNvPr id="2251" name="Google Shape;2251;p83"/>
            <p:cNvGrpSpPr/>
            <p:nvPr/>
          </p:nvGrpSpPr>
          <p:grpSpPr>
            <a:xfrm>
              <a:off x="5000600" y="2054500"/>
              <a:ext cx="6991449" cy="2749000"/>
              <a:chOff x="5000600" y="2054500"/>
              <a:chExt cx="6991449" cy="2749000"/>
            </a:xfrm>
          </p:grpSpPr>
          <p:grpSp>
            <p:nvGrpSpPr>
              <p:cNvPr id="2252" name="Google Shape;2252;p83"/>
              <p:cNvGrpSpPr/>
              <p:nvPr/>
            </p:nvGrpSpPr>
            <p:grpSpPr>
              <a:xfrm>
                <a:off x="5000600" y="2054500"/>
                <a:ext cx="6991449" cy="2749000"/>
                <a:chOff x="5000600" y="2054500"/>
                <a:chExt cx="6991449" cy="2749000"/>
              </a:xfrm>
            </p:grpSpPr>
            <p:grpSp>
              <p:nvGrpSpPr>
                <p:cNvPr id="2253" name="Google Shape;2253;p83"/>
                <p:cNvGrpSpPr/>
                <p:nvPr/>
              </p:nvGrpSpPr>
              <p:grpSpPr>
                <a:xfrm>
                  <a:off x="5000600" y="2054500"/>
                  <a:ext cx="6991449" cy="2749000"/>
                  <a:chOff x="5000600" y="2054500"/>
                  <a:chExt cx="6991449" cy="2749000"/>
                </a:xfrm>
              </p:grpSpPr>
              <p:grpSp>
                <p:nvGrpSpPr>
                  <p:cNvPr id="2254" name="Google Shape;2254;p83"/>
                  <p:cNvGrpSpPr/>
                  <p:nvPr/>
                </p:nvGrpSpPr>
                <p:grpSpPr>
                  <a:xfrm>
                    <a:off x="5000600" y="2054500"/>
                    <a:ext cx="6991449" cy="2749000"/>
                    <a:chOff x="5000600" y="2054500"/>
                    <a:chExt cx="6991449" cy="2749000"/>
                  </a:xfrm>
                </p:grpSpPr>
                <p:pic>
                  <p:nvPicPr>
                    <p:cNvPr id="2255" name="Google Shape;2255;p83"/>
                    <p:cNvPicPr preferRelativeResize="0"/>
                    <p:nvPr/>
                  </p:nvPicPr>
                  <p:blipFill rotWithShape="1">
                    <a:blip r:embed="rId3">
                      <a:alphaModFix/>
                    </a:blip>
                    <a:srcRect b="0" l="0" r="0" t="0"/>
                    <a:stretch/>
                  </p:blipFill>
                  <p:spPr>
                    <a:xfrm>
                      <a:off x="5000600" y="2054500"/>
                      <a:ext cx="6991449" cy="2749000"/>
                    </a:xfrm>
                    <a:prstGeom prst="rect">
                      <a:avLst/>
                    </a:prstGeom>
                    <a:noFill/>
                    <a:ln cap="flat" cmpd="sng" w="9525">
                      <a:solidFill>
                        <a:srgbClr val="9E9E9E"/>
                      </a:solidFill>
                      <a:prstDash val="solid"/>
                      <a:round/>
                      <a:headEnd len="sm" w="sm" type="none"/>
                      <a:tailEnd len="sm" w="sm" type="none"/>
                    </a:ln>
                  </p:spPr>
                </p:pic>
                <p:pic>
                  <p:nvPicPr>
                    <p:cNvPr id="2256" name="Google Shape;2256;p83"/>
                    <p:cNvPicPr preferRelativeResize="0"/>
                    <p:nvPr/>
                  </p:nvPicPr>
                  <p:blipFill rotWithShape="1">
                    <a:blip r:embed="rId4">
                      <a:alphaModFix/>
                    </a:blip>
                    <a:srcRect b="0" l="0" r="0" t="0"/>
                    <a:stretch/>
                  </p:blipFill>
                  <p:spPr>
                    <a:xfrm>
                      <a:off x="5000600" y="2424100"/>
                      <a:ext cx="311475" cy="874500"/>
                    </a:xfrm>
                    <a:prstGeom prst="rect">
                      <a:avLst/>
                    </a:prstGeom>
                    <a:noFill/>
                    <a:ln>
                      <a:noFill/>
                    </a:ln>
                  </p:spPr>
                </p:pic>
              </p:grpSp>
              <p:sp>
                <p:nvSpPr>
                  <p:cNvPr id="2257" name="Google Shape;2257;p83"/>
                  <p:cNvSpPr/>
                  <p:nvPr/>
                </p:nvSpPr>
                <p:spPr>
                  <a:xfrm>
                    <a:off x="5065475" y="2975950"/>
                    <a:ext cx="2412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58" name="Google Shape;2258;p83"/>
                <p:cNvGrpSpPr/>
                <p:nvPr/>
              </p:nvGrpSpPr>
              <p:grpSpPr>
                <a:xfrm>
                  <a:off x="5010075" y="2713806"/>
                  <a:ext cx="297775" cy="1026797"/>
                  <a:chOff x="8408150" y="1753225"/>
                  <a:chExt cx="279759" cy="964491"/>
                </a:xfrm>
              </p:grpSpPr>
              <p:pic>
                <p:nvPicPr>
                  <p:cNvPr id="2259" name="Google Shape;2259;p83"/>
                  <p:cNvPicPr preferRelativeResize="0"/>
                  <p:nvPr/>
                </p:nvPicPr>
                <p:blipFill rotWithShape="1">
                  <a:blip r:embed="rId5">
                    <a:alphaModFix/>
                  </a:blip>
                  <a:srcRect b="70929" l="0" r="0" t="0"/>
                  <a:stretch/>
                </p:blipFill>
                <p:spPr>
                  <a:xfrm>
                    <a:off x="8408150" y="1753225"/>
                    <a:ext cx="279750" cy="265750"/>
                  </a:xfrm>
                  <a:prstGeom prst="rect">
                    <a:avLst/>
                  </a:prstGeom>
                  <a:noFill/>
                  <a:ln>
                    <a:noFill/>
                  </a:ln>
                </p:spPr>
              </p:pic>
              <p:pic>
                <p:nvPicPr>
                  <p:cNvPr id="2260" name="Google Shape;2260;p83"/>
                  <p:cNvPicPr preferRelativeResize="0"/>
                  <p:nvPr/>
                </p:nvPicPr>
                <p:blipFill rotWithShape="1">
                  <a:blip r:embed="rId5">
                    <a:alphaModFix/>
                  </a:blip>
                  <a:srcRect b="0" l="0" r="0" t="23564"/>
                  <a:stretch/>
                </p:blipFill>
                <p:spPr>
                  <a:xfrm>
                    <a:off x="8408150" y="2018979"/>
                    <a:ext cx="279759" cy="698737"/>
                  </a:xfrm>
                  <a:prstGeom prst="rect">
                    <a:avLst/>
                  </a:prstGeom>
                  <a:noFill/>
                  <a:ln>
                    <a:noFill/>
                  </a:ln>
                </p:spPr>
              </p:pic>
            </p:grpSp>
          </p:grpSp>
          <p:pic>
            <p:nvPicPr>
              <p:cNvPr id="2261" name="Google Shape;2261;p83"/>
              <p:cNvPicPr preferRelativeResize="0"/>
              <p:nvPr/>
            </p:nvPicPr>
            <p:blipFill rotWithShape="1">
              <a:blip r:embed="rId6">
                <a:alphaModFix/>
              </a:blip>
              <a:srcRect b="24115" l="0" r="0" t="0"/>
              <a:stretch/>
            </p:blipFill>
            <p:spPr>
              <a:xfrm>
                <a:off x="5305750" y="2993625"/>
                <a:ext cx="1714450" cy="1809875"/>
              </a:xfrm>
              <a:prstGeom prst="rect">
                <a:avLst/>
              </a:prstGeom>
              <a:noFill/>
              <a:ln>
                <a:noFill/>
              </a:ln>
            </p:spPr>
          </p:pic>
          <p:sp>
            <p:nvSpPr>
              <p:cNvPr id="2262" name="Google Shape;2262;p83"/>
              <p:cNvSpPr/>
              <p:nvPr/>
            </p:nvSpPr>
            <p:spPr>
              <a:xfrm>
                <a:off x="5338200" y="4316000"/>
                <a:ext cx="1652400" cy="21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63" name="Google Shape;2263;p83"/>
            <p:cNvPicPr preferRelativeResize="0"/>
            <p:nvPr/>
          </p:nvPicPr>
          <p:blipFill rotWithShape="1">
            <a:blip r:embed="rId7">
              <a:alphaModFix/>
            </a:blip>
            <a:srcRect b="21905" l="4580" r="0" t="17428"/>
            <a:stretch/>
          </p:blipFill>
          <p:spPr>
            <a:xfrm>
              <a:off x="5386900" y="2163400"/>
              <a:ext cx="1153250" cy="16172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8"/>
          <p:cNvSpPr txBox="1"/>
          <p:nvPr/>
        </p:nvSpPr>
        <p:spPr>
          <a:xfrm>
            <a:off x="2113675" y="2967300"/>
            <a:ext cx="7983300" cy="16623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2"/>
                </a:solidFill>
                <a:latin typeface="Quattrocento Sans"/>
                <a:ea typeface="Quattrocento Sans"/>
                <a:cs typeface="Quattrocento Sans"/>
                <a:sym typeface="Quattrocento Sans"/>
              </a:rPr>
              <a:t>Step 1: Provision CPaaS License on CPaaS Portal</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84"/>
          <p:cNvSpPr txBox="1"/>
          <p:nvPr/>
        </p:nvSpPr>
        <p:spPr>
          <a:xfrm>
            <a:off x="209525" y="821400"/>
            <a:ext cx="4578900" cy="60366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rgbClr val="0F0F0F"/>
                </a:solidFill>
                <a:latin typeface="Calibri"/>
                <a:ea typeface="Calibri"/>
                <a:cs typeface="Calibri"/>
                <a:sym typeface="Calibri"/>
              </a:rPr>
              <a:t>This function defines what action will be taken when an incoming call is made to the User's assigned number according to the Caller ID.</a:t>
            </a:r>
            <a:endParaRPr b="0" i="0" sz="1700" u="none" cap="none" strike="noStrike">
              <a:solidFill>
                <a:srgbClr val="0F0F0F"/>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1" i="0" sz="1700" u="none" cap="none" strike="noStrike">
              <a:solidFill>
                <a:srgbClr val="A5A5A5"/>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Custom Inbound Call Filter: </a:t>
            </a:r>
            <a:r>
              <a:rPr b="0" i="0" lang="en-US" sz="1700" u="none" cap="none" strike="noStrike">
                <a:solidFill>
                  <a:schemeClr val="dk1"/>
                </a:solidFill>
                <a:latin typeface="Calibri"/>
                <a:ea typeface="Calibri"/>
                <a:cs typeface="Calibri"/>
                <a:sym typeface="Calibri"/>
              </a:rPr>
              <a:t>in order to add a custom inbound call filter rule, follow the steps below:</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Go to </a:t>
            </a:r>
            <a:r>
              <a:rPr b="1" i="0" lang="en-US" sz="1700" u="none" cap="none" strike="noStrike">
                <a:solidFill>
                  <a:schemeClr val="dk1"/>
                </a:solidFill>
                <a:latin typeface="Calibri"/>
                <a:ea typeface="Calibri"/>
                <a:cs typeface="Calibri"/>
                <a:sym typeface="Calibri"/>
              </a:rPr>
              <a:t>Inbound Call Filter </a:t>
            </a:r>
            <a:r>
              <a:rPr b="0" i="0" lang="en-US" sz="1700" u="none" cap="none" strike="noStrike">
                <a:solidFill>
                  <a:schemeClr val="dk1"/>
                </a:solidFill>
                <a:latin typeface="Calibri"/>
                <a:ea typeface="Calibri"/>
                <a:cs typeface="Calibri"/>
                <a:sym typeface="Calibri"/>
              </a:rPr>
              <a:t>&gt; click </a:t>
            </a:r>
            <a:r>
              <a:rPr b="1" i="0" lang="en-US" sz="1700" u="none" cap="none" strike="noStrike">
                <a:solidFill>
                  <a:schemeClr val="dk1"/>
                </a:solidFill>
                <a:latin typeface="Calibri"/>
                <a:ea typeface="Calibri"/>
                <a:cs typeface="Calibri"/>
                <a:sym typeface="Calibri"/>
              </a:rPr>
              <a:t>Add</a:t>
            </a:r>
            <a:endParaRPr b="1"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Choose </a:t>
            </a:r>
            <a:r>
              <a:rPr b="1" i="0" lang="en-US" sz="1700" u="none" cap="none" strike="noStrike">
                <a:solidFill>
                  <a:schemeClr val="dk1"/>
                </a:solidFill>
                <a:latin typeface="Calibri"/>
                <a:ea typeface="Calibri"/>
                <a:cs typeface="Calibri"/>
                <a:sym typeface="Calibri"/>
              </a:rPr>
              <a:t>Match Pattern </a:t>
            </a:r>
            <a:r>
              <a:rPr b="0" i="0" lang="en-US" sz="1700" u="none" cap="none" strike="noStrike">
                <a:solidFill>
                  <a:schemeClr val="dk1"/>
                </a:solidFill>
                <a:latin typeface="Calibri"/>
                <a:ea typeface="Calibri"/>
                <a:cs typeface="Calibri"/>
                <a:sym typeface="Calibri"/>
              </a:rPr>
              <a:t>type:</a:t>
            </a:r>
            <a:endParaRPr b="0"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Starts with</a:t>
            </a:r>
            <a:endParaRPr b="1"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Exact match</a:t>
            </a:r>
            <a:endParaRPr b="1"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Add a number &gt; choose </a:t>
            </a:r>
            <a:r>
              <a:rPr b="1" i="0" lang="en-US" sz="1700" u="none" cap="none" strike="noStrike">
                <a:solidFill>
                  <a:schemeClr val="dk1"/>
                </a:solidFill>
                <a:latin typeface="Calibri"/>
                <a:ea typeface="Calibri"/>
                <a:cs typeface="Calibri"/>
                <a:sym typeface="Calibri"/>
              </a:rPr>
              <a:t>Action:</a:t>
            </a:r>
            <a:endParaRPr b="1"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Block Call</a:t>
            </a:r>
            <a:endParaRPr b="1"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Ring Delegates</a:t>
            </a:r>
            <a:endParaRPr b="1"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Ring Forwarding List</a:t>
            </a:r>
            <a:endParaRPr b="1" i="0" sz="1700" u="none" cap="none" strike="noStrike">
              <a:solidFill>
                <a:schemeClr val="dk1"/>
              </a:solidFill>
              <a:latin typeface="Calibri"/>
              <a:ea typeface="Calibri"/>
              <a:cs typeface="Calibri"/>
              <a:sym typeface="Calibri"/>
            </a:endParaRPr>
          </a:p>
          <a:p>
            <a:pPr indent="-336550" lvl="2" marL="1371600" marR="0" rtl="0" algn="just">
              <a:lnSpc>
                <a:spcPct val="115000"/>
              </a:lnSpc>
              <a:spcBef>
                <a:spcPts val="0"/>
              </a:spcBef>
              <a:spcAft>
                <a:spcPts val="0"/>
              </a:spcAft>
              <a:buClr>
                <a:schemeClr val="dk1"/>
              </a:buClr>
              <a:buSzPts val="1700"/>
              <a:buFont typeface="Calibri"/>
              <a:buChar char="■"/>
            </a:pPr>
            <a:r>
              <a:rPr b="1" i="0" lang="en-US" sz="1700" u="none" cap="none" strike="noStrike">
                <a:solidFill>
                  <a:schemeClr val="dk1"/>
                </a:solidFill>
                <a:latin typeface="Calibri"/>
                <a:ea typeface="Calibri"/>
                <a:cs typeface="Calibri"/>
                <a:sym typeface="Calibri"/>
              </a:rPr>
              <a:t>Ring Devices</a:t>
            </a:r>
            <a:endParaRPr b="1"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rPr b="0" i="1" lang="en-US" sz="1700" u="none" cap="none" strike="noStrike">
                <a:solidFill>
                  <a:schemeClr val="dk1"/>
                </a:solidFill>
                <a:latin typeface="Calibri"/>
                <a:ea typeface="Calibri"/>
                <a:cs typeface="Calibri"/>
                <a:sym typeface="Calibri"/>
              </a:rPr>
              <a:t>*Note: Filtering is done by the FIRST match. The system will stop checking the remaining rules if the Caller ID matches the first rule.</a:t>
            </a:r>
            <a:endParaRPr b="0" i="1"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Calibri"/>
              <a:buNone/>
            </a:pPr>
            <a:r>
              <a:t/>
            </a:r>
            <a:endParaRPr b="0" i="0" sz="1700" u="none" cap="none" strike="noStrike">
              <a:solidFill>
                <a:schemeClr val="dk1"/>
              </a:solidFill>
              <a:latin typeface="Calibri"/>
              <a:ea typeface="Calibri"/>
              <a:cs typeface="Calibri"/>
              <a:sym typeface="Calibri"/>
            </a:endParaRPr>
          </a:p>
        </p:txBody>
      </p:sp>
      <p:sp>
        <p:nvSpPr>
          <p:cNvPr id="2270" name="Google Shape;2270;p84"/>
          <p:cNvSpPr txBox="1"/>
          <p:nvPr/>
        </p:nvSpPr>
        <p:spPr>
          <a:xfrm>
            <a:off x="299506" y="1488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Configuration</a:t>
            </a:r>
            <a:r>
              <a:rPr b="0" i="0" lang="en-US" sz="2800" u="none" cap="none" strike="noStrike">
                <a:solidFill>
                  <a:schemeClr val="dk1"/>
                </a:solidFill>
                <a:latin typeface="Arial"/>
                <a:ea typeface="Arial"/>
                <a:cs typeface="Arial"/>
                <a:sym typeface="Arial"/>
              </a:rPr>
              <a:t> &lt;Inbound Call Filter&gt;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Arial"/>
                <a:ea typeface="Arial"/>
                <a:cs typeface="Arial"/>
                <a:sym typeface="Arial"/>
              </a:rPr>
              <a:t>(Optional)</a:t>
            </a:r>
            <a:endParaRPr b="0" i="0" sz="4400" u="none" cap="none" strike="noStrike">
              <a:solidFill>
                <a:schemeClr val="dk1"/>
              </a:solidFill>
              <a:latin typeface="Arial"/>
              <a:ea typeface="Arial"/>
              <a:cs typeface="Arial"/>
              <a:sym typeface="Arial"/>
            </a:endParaRPr>
          </a:p>
        </p:txBody>
      </p:sp>
      <p:cxnSp>
        <p:nvCxnSpPr>
          <p:cNvPr id="2271" name="Google Shape;2271;p84"/>
          <p:cNvCxnSpPr>
            <a:stCxn id="2272" idx="3"/>
            <a:endCxn id="2273" idx="1"/>
          </p:cNvCxnSpPr>
          <p:nvPr/>
        </p:nvCxnSpPr>
        <p:spPr>
          <a:xfrm>
            <a:off x="8284950" y="5257675"/>
            <a:ext cx="294000" cy="543600"/>
          </a:xfrm>
          <a:prstGeom prst="bentConnector3">
            <a:avLst>
              <a:gd fmla="val 50000" name="adj1"/>
            </a:avLst>
          </a:prstGeom>
          <a:noFill/>
          <a:ln cap="flat" cmpd="sng" w="9525">
            <a:solidFill>
              <a:srgbClr val="FF0000"/>
            </a:solidFill>
            <a:prstDash val="solid"/>
            <a:round/>
            <a:headEnd len="sm" w="sm" type="none"/>
            <a:tailEnd len="med" w="med" type="triangle"/>
          </a:ln>
        </p:spPr>
      </p:cxnSp>
      <p:grpSp>
        <p:nvGrpSpPr>
          <p:cNvPr id="2274" name="Google Shape;2274;p84"/>
          <p:cNvGrpSpPr/>
          <p:nvPr/>
        </p:nvGrpSpPr>
        <p:grpSpPr>
          <a:xfrm>
            <a:off x="4909500" y="241700"/>
            <a:ext cx="6950301" cy="5963175"/>
            <a:chOff x="4909500" y="241700"/>
            <a:chExt cx="6950301" cy="5963175"/>
          </a:xfrm>
        </p:grpSpPr>
        <p:cxnSp>
          <p:nvCxnSpPr>
            <p:cNvPr id="2275" name="Google Shape;2275;p84"/>
            <p:cNvCxnSpPr>
              <a:endCxn id="2276" idx="0"/>
            </p:cNvCxnSpPr>
            <p:nvPr/>
          </p:nvCxnSpPr>
          <p:spPr>
            <a:xfrm>
              <a:off x="6623249" y="3527350"/>
              <a:ext cx="0" cy="179400"/>
            </a:xfrm>
            <a:prstGeom prst="straightConnector1">
              <a:avLst/>
            </a:prstGeom>
            <a:noFill/>
            <a:ln cap="flat" cmpd="sng" w="19050">
              <a:solidFill>
                <a:schemeClr val="accent1"/>
              </a:solidFill>
              <a:prstDash val="solid"/>
              <a:round/>
              <a:headEnd len="sm" w="sm" type="none"/>
              <a:tailEnd len="med" w="med" type="triangle"/>
            </a:ln>
          </p:spPr>
        </p:cxnSp>
        <p:pic>
          <p:nvPicPr>
            <p:cNvPr id="2276" name="Google Shape;2276;p84"/>
            <p:cNvPicPr preferRelativeResize="0"/>
            <p:nvPr/>
          </p:nvPicPr>
          <p:blipFill rotWithShape="1">
            <a:blip r:embed="rId4">
              <a:alphaModFix/>
            </a:blip>
            <a:srcRect b="0" l="0" r="0" t="0"/>
            <a:stretch/>
          </p:blipFill>
          <p:spPr>
            <a:xfrm>
              <a:off x="4909500" y="3706750"/>
              <a:ext cx="3427499" cy="2498125"/>
            </a:xfrm>
            <a:prstGeom prst="rect">
              <a:avLst/>
            </a:prstGeom>
            <a:noFill/>
            <a:ln cap="flat" cmpd="sng" w="9525">
              <a:solidFill>
                <a:srgbClr val="898989"/>
              </a:solidFill>
              <a:prstDash val="solid"/>
              <a:round/>
              <a:headEnd len="sm" w="sm" type="none"/>
              <a:tailEnd len="sm" w="sm" type="none"/>
            </a:ln>
          </p:spPr>
        </p:pic>
        <p:pic>
          <p:nvPicPr>
            <p:cNvPr id="2277" name="Google Shape;2277;p84"/>
            <p:cNvPicPr preferRelativeResize="0"/>
            <p:nvPr/>
          </p:nvPicPr>
          <p:blipFill rotWithShape="1">
            <a:blip r:embed="rId5">
              <a:alphaModFix/>
            </a:blip>
            <a:srcRect b="0" l="0" r="0" t="0"/>
            <a:stretch/>
          </p:blipFill>
          <p:spPr>
            <a:xfrm>
              <a:off x="8578925" y="3706752"/>
              <a:ext cx="3280875" cy="744497"/>
            </a:xfrm>
            <a:prstGeom prst="rect">
              <a:avLst/>
            </a:prstGeom>
            <a:noFill/>
            <a:ln cap="flat" cmpd="sng" w="9525">
              <a:solidFill>
                <a:srgbClr val="898989"/>
              </a:solidFill>
              <a:prstDash val="solid"/>
              <a:round/>
              <a:headEnd len="sm" w="sm" type="none"/>
              <a:tailEnd len="sm" w="sm" type="none"/>
            </a:ln>
          </p:spPr>
        </p:pic>
        <p:pic>
          <p:nvPicPr>
            <p:cNvPr id="2278" name="Google Shape;2278;p84"/>
            <p:cNvPicPr preferRelativeResize="0"/>
            <p:nvPr/>
          </p:nvPicPr>
          <p:blipFill rotWithShape="1">
            <a:blip r:embed="rId6">
              <a:alphaModFix/>
            </a:blip>
            <a:srcRect b="0" l="0" r="0" t="0"/>
            <a:stretch/>
          </p:blipFill>
          <p:spPr>
            <a:xfrm>
              <a:off x="8578925" y="4546492"/>
              <a:ext cx="3280876" cy="493408"/>
            </a:xfrm>
            <a:prstGeom prst="rect">
              <a:avLst/>
            </a:prstGeom>
            <a:noFill/>
            <a:ln cap="flat" cmpd="sng" w="9525">
              <a:solidFill>
                <a:srgbClr val="898989"/>
              </a:solidFill>
              <a:prstDash val="solid"/>
              <a:round/>
              <a:headEnd len="sm" w="sm" type="none"/>
              <a:tailEnd len="sm" w="sm" type="none"/>
            </a:ln>
          </p:spPr>
        </p:pic>
        <p:sp>
          <p:nvSpPr>
            <p:cNvPr id="2279" name="Google Shape;2279;p84"/>
            <p:cNvSpPr/>
            <p:nvPr/>
          </p:nvSpPr>
          <p:spPr>
            <a:xfrm>
              <a:off x="4969775" y="4093650"/>
              <a:ext cx="3323400" cy="438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80" name="Google Shape;2280;p84"/>
            <p:cNvCxnSpPr/>
            <p:nvPr/>
          </p:nvCxnSpPr>
          <p:spPr>
            <a:xfrm rot="10800000">
              <a:off x="6623250" y="3532975"/>
              <a:ext cx="5034300" cy="0"/>
            </a:xfrm>
            <a:prstGeom prst="straightConnector1">
              <a:avLst/>
            </a:prstGeom>
            <a:noFill/>
            <a:ln cap="flat" cmpd="sng" w="19050">
              <a:solidFill>
                <a:schemeClr val="accent1"/>
              </a:solidFill>
              <a:prstDash val="solid"/>
              <a:round/>
              <a:headEnd len="sm" w="sm" type="none"/>
              <a:tailEnd len="sm" w="sm" type="none"/>
            </a:ln>
          </p:spPr>
        </p:cxnSp>
        <p:sp>
          <p:nvSpPr>
            <p:cNvPr id="2281" name="Google Shape;2281;p84"/>
            <p:cNvSpPr/>
            <p:nvPr/>
          </p:nvSpPr>
          <p:spPr>
            <a:xfrm>
              <a:off x="4969775" y="4609000"/>
              <a:ext cx="3323400" cy="368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p84"/>
            <p:cNvSpPr/>
            <p:nvPr/>
          </p:nvSpPr>
          <p:spPr>
            <a:xfrm>
              <a:off x="4961550" y="5054575"/>
              <a:ext cx="3323400" cy="406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82" name="Google Shape;2282;p84"/>
            <p:cNvCxnSpPr>
              <a:stCxn id="2279" idx="3"/>
              <a:endCxn id="2277" idx="1"/>
            </p:cNvCxnSpPr>
            <p:nvPr/>
          </p:nvCxnSpPr>
          <p:spPr>
            <a:xfrm flipH="1" rot="10800000">
              <a:off x="8293175" y="4078950"/>
              <a:ext cx="285900" cy="233700"/>
            </a:xfrm>
            <a:prstGeom prst="bentConnector3">
              <a:avLst>
                <a:gd fmla="val 49974" name="adj1"/>
              </a:avLst>
            </a:prstGeom>
            <a:noFill/>
            <a:ln cap="flat" cmpd="sng" w="9525">
              <a:solidFill>
                <a:srgbClr val="FF0000"/>
              </a:solidFill>
              <a:prstDash val="solid"/>
              <a:round/>
              <a:headEnd len="sm" w="sm" type="none"/>
              <a:tailEnd len="med" w="med" type="triangle"/>
            </a:ln>
          </p:spPr>
        </p:cxnSp>
        <p:cxnSp>
          <p:nvCxnSpPr>
            <p:cNvPr id="2283" name="Google Shape;2283;p84"/>
            <p:cNvCxnSpPr>
              <a:stCxn id="2281" idx="3"/>
              <a:endCxn id="2278" idx="1"/>
            </p:cNvCxnSpPr>
            <p:nvPr/>
          </p:nvCxnSpPr>
          <p:spPr>
            <a:xfrm>
              <a:off x="8293175" y="4793200"/>
              <a:ext cx="285900" cy="0"/>
            </a:xfrm>
            <a:prstGeom prst="straightConnector1">
              <a:avLst/>
            </a:prstGeom>
            <a:noFill/>
            <a:ln cap="flat" cmpd="sng" w="9525">
              <a:solidFill>
                <a:srgbClr val="FF0000"/>
              </a:solidFill>
              <a:prstDash val="solid"/>
              <a:round/>
              <a:headEnd len="sm" w="sm" type="none"/>
              <a:tailEnd len="med" w="med" type="triangle"/>
            </a:ln>
          </p:spPr>
        </p:cxnSp>
        <p:pic>
          <p:nvPicPr>
            <p:cNvPr id="2284" name="Google Shape;2284;p84"/>
            <p:cNvPicPr preferRelativeResize="0"/>
            <p:nvPr/>
          </p:nvPicPr>
          <p:blipFill rotWithShape="1">
            <a:blip r:embed="rId7">
              <a:alphaModFix/>
            </a:blip>
            <a:srcRect b="0" l="0" r="0" t="0"/>
            <a:stretch/>
          </p:blipFill>
          <p:spPr>
            <a:xfrm>
              <a:off x="6335026" y="241700"/>
              <a:ext cx="5524774" cy="3132600"/>
            </a:xfrm>
            <a:prstGeom prst="rect">
              <a:avLst/>
            </a:prstGeom>
            <a:noFill/>
            <a:ln cap="flat" cmpd="sng" w="9525">
              <a:solidFill>
                <a:srgbClr val="898989"/>
              </a:solidFill>
              <a:prstDash val="solid"/>
              <a:round/>
              <a:headEnd len="sm" w="sm" type="none"/>
              <a:tailEnd len="sm" w="sm" type="none"/>
            </a:ln>
          </p:spPr>
        </p:pic>
        <p:cxnSp>
          <p:nvCxnSpPr>
            <p:cNvPr id="2285" name="Google Shape;2285;p84"/>
            <p:cNvCxnSpPr/>
            <p:nvPr/>
          </p:nvCxnSpPr>
          <p:spPr>
            <a:xfrm>
              <a:off x="11655150" y="2194101"/>
              <a:ext cx="0" cy="1348200"/>
            </a:xfrm>
            <a:prstGeom prst="straightConnector1">
              <a:avLst/>
            </a:prstGeom>
            <a:noFill/>
            <a:ln cap="flat" cmpd="sng" w="19050">
              <a:solidFill>
                <a:schemeClr val="accent1"/>
              </a:solidFill>
              <a:prstDash val="solid"/>
              <a:round/>
              <a:headEnd len="sm" w="sm" type="none"/>
              <a:tailEnd len="sm" w="sm" type="none"/>
            </a:ln>
          </p:spPr>
        </p:cxnSp>
      </p:grpSp>
      <p:pic>
        <p:nvPicPr>
          <p:cNvPr id="2273" name="Google Shape;2273;p84"/>
          <p:cNvPicPr preferRelativeResize="0"/>
          <p:nvPr/>
        </p:nvPicPr>
        <p:blipFill rotWithShape="1">
          <a:blip r:embed="rId8">
            <a:alphaModFix/>
          </a:blip>
          <a:srcRect b="0" l="0" r="0" t="0"/>
          <a:stretch/>
        </p:blipFill>
        <p:spPr>
          <a:xfrm>
            <a:off x="8578950" y="5099325"/>
            <a:ext cx="3280849" cy="1404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pic>
        <p:nvPicPr>
          <p:cNvPr id="2291" name="Google Shape;2291;p85"/>
          <p:cNvPicPr preferRelativeResize="0"/>
          <p:nvPr/>
        </p:nvPicPr>
        <p:blipFill rotWithShape="1">
          <a:blip r:embed="rId4">
            <a:alphaModFix/>
          </a:blip>
          <a:srcRect b="0" l="0" r="0" t="0"/>
          <a:stretch/>
        </p:blipFill>
        <p:spPr>
          <a:xfrm>
            <a:off x="116025" y="2082200"/>
            <a:ext cx="7438377" cy="4382176"/>
          </a:xfrm>
          <a:prstGeom prst="rect">
            <a:avLst/>
          </a:prstGeom>
          <a:noFill/>
          <a:ln cap="flat" cmpd="sng" w="9525">
            <a:solidFill>
              <a:schemeClr val="dk2"/>
            </a:solidFill>
            <a:prstDash val="solid"/>
            <a:round/>
            <a:headEnd len="sm" w="sm" type="none"/>
            <a:tailEnd len="sm" w="sm" type="none"/>
          </a:ln>
        </p:spPr>
      </p:pic>
      <p:sp>
        <p:nvSpPr>
          <p:cNvPr id="2292" name="Google Shape;2292;p85"/>
          <p:cNvSpPr txBox="1"/>
          <p:nvPr/>
        </p:nvSpPr>
        <p:spPr>
          <a:xfrm>
            <a:off x="299506" y="1488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Configuration</a:t>
            </a:r>
            <a:r>
              <a:rPr b="0" i="0" lang="en-US" sz="2800" u="none" cap="none" strike="noStrike">
                <a:solidFill>
                  <a:schemeClr val="dk1"/>
                </a:solidFill>
                <a:latin typeface="Arial"/>
                <a:ea typeface="Arial"/>
                <a:cs typeface="Arial"/>
                <a:sym typeface="Arial"/>
              </a:rPr>
              <a:t> &lt;Inbound Missed Calls&gt;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sp>
        <p:nvSpPr>
          <p:cNvPr id="2293" name="Google Shape;2293;p85"/>
          <p:cNvSpPr txBox="1"/>
          <p:nvPr/>
        </p:nvSpPr>
        <p:spPr>
          <a:xfrm>
            <a:off x="246300" y="877800"/>
            <a:ext cx="11699400" cy="997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Owner/Admins can configure</a:t>
            </a:r>
            <a:r>
              <a:rPr b="1" i="0" lang="en-US" sz="1600" u="none" cap="none" strike="noStrike">
                <a:solidFill>
                  <a:schemeClr val="dk1"/>
                </a:solidFill>
                <a:latin typeface="Calibri"/>
                <a:ea typeface="Calibri"/>
                <a:cs typeface="Calibri"/>
                <a:sym typeface="Calibri"/>
              </a:rPr>
              <a:t> Inbound Missed Call </a:t>
            </a:r>
            <a:r>
              <a:rPr b="0" i="0" lang="en-US" sz="1600" u="none" cap="none" strike="noStrike">
                <a:solidFill>
                  <a:schemeClr val="dk1"/>
                </a:solidFill>
                <a:latin typeface="Calibri"/>
                <a:ea typeface="Calibri"/>
                <a:cs typeface="Calibri"/>
                <a:sym typeface="Calibri"/>
              </a:rPr>
              <a:t>settings for the users for different scenarios.</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Reject</a:t>
            </a:r>
            <a:endParaRPr b="0" i="0" sz="16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Unanswered</a:t>
            </a:r>
            <a:endParaRPr b="0" i="0" sz="1600" u="none" cap="none" strike="noStrike">
              <a:solidFill>
                <a:schemeClr val="dk1"/>
              </a:solidFill>
              <a:latin typeface="Calibri"/>
              <a:ea typeface="Calibri"/>
              <a:cs typeface="Calibri"/>
              <a:sym typeface="Calibri"/>
            </a:endParaRPr>
          </a:p>
        </p:txBody>
      </p:sp>
      <p:sp>
        <p:nvSpPr>
          <p:cNvPr id="2294" name="Google Shape;2294;p85"/>
          <p:cNvSpPr/>
          <p:nvPr/>
        </p:nvSpPr>
        <p:spPr>
          <a:xfrm>
            <a:off x="116025" y="3560600"/>
            <a:ext cx="249300" cy="28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p85"/>
          <p:cNvSpPr txBox="1"/>
          <p:nvPr/>
        </p:nvSpPr>
        <p:spPr>
          <a:xfrm>
            <a:off x="7672525" y="2082200"/>
            <a:ext cx="4386000" cy="1761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Owner/Admins can trigger the below actions: </a:t>
            </a:r>
            <a:endParaRPr b="0" i="0" sz="16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Delegates</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Ring Forwarding List</a:t>
            </a:r>
            <a:r>
              <a:rPr b="0" i="0" lang="en-US" sz="1500" u="none" cap="none" strike="noStrike">
                <a:solidFill>
                  <a:schemeClr val="dk1"/>
                </a:solidFill>
                <a:latin typeface="Calibri"/>
                <a:ea typeface="Calibri"/>
                <a:cs typeface="Calibri"/>
                <a:sym typeface="Calibri"/>
              </a:rPr>
              <a:t> to the Forward List</a:t>
            </a:r>
            <a:endParaRPr b="0"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Play Message</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1" i="0" lang="en-US" sz="1500" u="none" cap="none" strike="noStrike">
                <a:solidFill>
                  <a:schemeClr val="dk1"/>
                </a:solidFill>
                <a:latin typeface="Calibri"/>
                <a:ea typeface="Calibri"/>
                <a:cs typeface="Calibri"/>
                <a:sym typeface="Calibri"/>
              </a:rPr>
              <a:t>Record Voicemail</a:t>
            </a:r>
            <a:endParaRPr b="1" i="0" sz="1500" u="none" cap="none" strike="noStrike">
              <a:solidFill>
                <a:schemeClr val="dk1"/>
              </a:solidFill>
              <a:latin typeface="Calibri"/>
              <a:ea typeface="Calibri"/>
              <a:cs typeface="Calibri"/>
              <a:sym typeface="Calibri"/>
            </a:endParaRPr>
          </a:p>
          <a:p>
            <a:pPr indent="-323850" lvl="1" marL="857250" marR="0" rtl="0" algn="just">
              <a:lnSpc>
                <a:spcPct val="115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Simply </a:t>
            </a:r>
            <a:r>
              <a:rPr b="1" i="0" lang="en-US" sz="1500" u="none" cap="none" strike="noStrike">
                <a:solidFill>
                  <a:schemeClr val="dk1"/>
                </a:solidFill>
                <a:latin typeface="Calibri"/>
                <a:ea typeface="Calibri"/>
                <a:cs typeface="Calibri"/>
                <a:sym typeface="Calibri"/>
              </a:rPr>
              <a:t>Hang Up</a:t>
            </a:r>
            <a:r>
              <a:rPr b="0" i="0" lang="en-US" sz="1500" u="none" cap="none" strike="noStrike">
                <a:solidFill>
                  <a:schemeClr val="dk1"/>
                </a:solidFill>
                <a:latin typeface="Calibri"/>
                <a:ea typeface="Calibri"/>
                <a:cs typeface="Calibri"/>
                <a:sym typeface="Calibri"/>
              </a:rPr>
              <a:t> the incoming call</a:t>
            </a:r>
            <a:endParaRPr b="0" i="0" sz="1500" u="none" cap="none" strike="noStrike">
              <a:solidFill>
                <a:schemeClr val="dk1"/>
              </a:solidFill>
              <a:latin typeface="Calibri"/>
              <a:ea typeface="Calibri"/>
              <a:cs typeface="Calibri"/>
              <a:sym typeface="Calibri"/>
            </a:endParaRPr>
          </a:p>
        </p:txBody>
      </p:sp>
      <p:sp>
        <p:nvSpPr>
          <p:cNvPr id="2296" name="Google Shape;2296;p85"/>
          <p:cNvSpPr/>
          <p:nvPr/>
        </p:nvSpPr>
        <p:spPr>
          <a:xfrm>
            <a:off x="365325" y="2388725"/>
            <a:ext cx="1496700" cy="82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p85"/>
          <p:cNvSpPr/>
          <p:nvPr/>
        </p:nvSpPr>
        <p:spPr>
          <a:xfrm>
            <a:off x="365325" y="4780025"/>
            <a:ext cx="1496700" cy="25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sp>
        <p:nvSpPr>
          <p:cNvPr id="2303" name="Google Shape;2303;p86"/>
          <p:cNvSpPr txBox="1"/>
          <p:nvPr/>
        </p:nvSpPr>
        <p:spPr>
          <a:xfrm>
            <a:off x="299506" y="148800"/>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Configuration</a:t>
            </a:r>
            <a:r>
              <a:rPr b="0" i="0" lang="en-US" sz="2800" u="none" cap="none" strike="noStrike">
                <a:solidFill>
                  <a:srgbClr val="000000"/>
                </a:solidFill>
                <a:latin typeface="Arial"/>
                <a:ea typeface="Arial"/>
                <a:cs typeface="Arial"/>
                <a:sym typeface="Arial"/>
              </a:rPr>
              <a:t> &lt;Music On Hold&gt; </a:t>
            </a:r>
            <a:r>
              <a:rPr b="0" i="1" lang="en-US" sz="1200" u="none" cap="none" strike="noStrike">
                <a:solidFill>
                  <a:schemeClr val="dk1"/>
                </a:solidFill>
                <a:latin typeface="Arial"/>
                <a:ea typeface="Arial"/>
                <a:cs typeface="Arial"/>
                <a:sym typeface="Arial"/>
              </a:rPr>
              <a:t>(Optional)</a:t>
            </a:r>
            <a:endParaRPr b="0" i="0" sz="4400" u="none" cap="none" strike="noStrike">
              <a:solidFill>
                <a:srgbClr val="000000"/>
              </a:solidFill>
              <a:latin typeface="Arial"/>
              <a:ea typeface="Arial"/>
              <a:cs typeface="Arial"/>
              <a:sym typeface="Arial"/>
            </a:endParaRPr>
          </a:p>
        </p:txBody>
      </p:sp>
      <p:sp>
        <p:nvSpPr>
          <p:cNvPr id="2304" name="Google Shape;2304;p86"/>
          <p:cNvSpPr txBox="1"/>
          <p:nvPr/>
        </p:nvSpPr>
        <p:spPr>
          <a:xfrm>
            <a:off x="430400" y="3079000"/>
            <a:ext cx="3343800" cy="714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Owner/Admins can configure default music on hold for users in this tab.</a:t>
            </a:r>
            <a:endParaRPr b="0" i="0" sz="1600" u="none" cap="none" strike="noStrike">
              <a:solidFill>
                <a:srgbClr val="000000"/>
              </a:solidFill>
              <a:latin typeface="Calibri"/>
              <a:ea typeface="Calibri"/>
              <a:cs typeface="Calibri"/>
              <a:sym typeface="Calibri"/>
            </a:endParaRPr>
          </a:p>
        </p:txBody>
      </p:sp>
      <p:grpSp>
        <p:nvGrpSpPr>
          <p:cNvPr id="2305" name="Google Shape;2305;p86"/>
          <p:cNvGrpSpPr/>
          <p:nvPr/>
        </p:nvGrpSpPr>
        <p:grpSpPr>
          <a:xfrm>
            <a:off x="3837901" y="1483426"/>
            <a:ext cx="7883950" cy="4392675"/>
            <a:chOff x="3837901" y="1483426"/>
            <a:chExt cx="7883950" cy="4392675"/>
          </a:xfrm>
        </p:grpSpPr>
        <p:grpSp>
          <p:nvGrpSpPr>
            <p:cNvPr id="2306" name="Google Shape;2306;p86"/>
            <p:cNvGrpSpPr/>
            <p:nvPr/>
          </p:nvGrpSpPr>
          <p:grpSpPr>
            <a:xfrm>
              <a:off x="3837901" y="1483426"/>
              <a:ext cx="7883950" cy="4392675"/>
              <a:chOff x="3837901" y="1483426"/>
              <a:chExt cx="7883950" cy="4392675"/>
            </a:xfrm>
          </p:grpSpPr>
          <p:grpSp>
            <p:nvGrpSpPr>
              <p:cNvPr id="2307" name="Google Shape;2307;p86"/>
              <p:cNvGrpSpPr/>
              <p:nvPr/>
            </p:nvGrpSpPr>
            <p:grpSpPr>
              <a:xfrm>
                <a:off x="3837901" y="1483426"/>
                <a:ext cx="7883950" cy="4392675"/>
                <a:chOff x="3837901" y="1483426"/>
                <a:chExt cx="7883950" cy="4392675"/>
              </a:xfrm>
            </p:grpSpPr>
            <p:pic>
              <p:nvPicPr>
                <p:cNvPr id="2308" name="Google Shape;2308;p86"/>
                <p:cNvPicPr preferRelativeResize="0"/>
                <p:nvPr/>
              </p:nvPicPr>
              <p:blipFill rotWithShape="1">
                <a:blip r:embed="rId3">
                  <a:alphaModFix/>
                </a:blip>
                <a:srcRect b="0" l="0" r="0" t="0"/>
                <a:stretch/>
              </p:blipFill>
              <p:spPr>
                <a:xfrm>
                  <a:off x="3837901" y="1483426"/>
                  <a:ext cx="7883950" cy="4392675"/>
                </a:xfrm>
                <a:prstGeom prst="rect">
                  <a:avLst/>
                </a:prstGeom>
                <a:noFill/>
                <a:ln cap="flat" cmpd="sng" w="9525">
                  <a:solidFill>
                    <a:srgbClr val="888888"/>
                  </a:solidFill>
                  <a:prstDash val="solid"/>
                  <a:round/>
                  <a:headEnd len="sm" w="sm" type="none"/>
                  <a:tailEnd len="sm" w="sm" type="none"/>
                </a:ln>
              </p:spPr>
            </p:pic>
            <p:pic>
              <p:nvPicPr>
                <p:cNvPr id="2309" name="Google Shape;2309;p86"/>
                <p:cNvPicPr preferRelativeResize="0"/>
                <p:nvPr/>
              </p:nvPicPr>
              <p:blipFill rotWithShape="1">
                <a:blip r:embed="rId4">
                  <a:alphaModFix/>
                </a:blip>
                <a:srcRect b="67244" l="0" r="0" t="0"/>
                <a:stretch/>
              </p:blipFill>
              <p:spPr>
                <a:xfrm>
                  <a:off x="3878575" y="2228500"/>
                  <a:ext cx="322575" cy="301350"/>
                </a:xfrm>
                <a:prstGeom prst="rect">
                  <a:avLst/>
                </a:prstGeom>
                <a:noFill/>
                <a:ln>
                  <a:noFill/>
                </a:ln>
              </p:spPr>
            </p:pic>
            <p:pic>
              <p:nvPicPr>
                <p:cNvPr id="2310" name="Google Shape;2310;p86"/>
                <p:cNvPicPr preferRelativeResize="0"/>
                <p:nvPr/>
              </p:nvPicPr>
              <p:blipFill rotWithShape="1">
                <a:blip r:embed="rId4">
                  <a:alphaModFix/>
                </a:blip>
                <a:srcRect b="0" l="0" r="0" t="27860"/>
                <a:stretch/>
              </p:blipFill>
              <p:spPr>
                <a:xfrm>
                  <a:off x="3878575" y="2529850"/>
                  <a:ext cx="322575" cy="663675"/>
                </a:xfrm>
                <a:prstGeom prst="rect">
                  <a:avLst/>
                </a:prstGeom>
                <a:noFill/>
                <a:ln>
                  <a:noFill/>
                </a:ln>
              </p:spPr>
            </p:pic>
          </p:grpSp>
          <p:pic>
            <p:nvPicPr>
              <p:cNvPr id="2311" name="Google Shape;2311;p86"/>
              <p:cNvPicPr preferRelativeResize="0"/>
              <p:nvPr/>
            </p:nvPicPr>
            <p:blipFill rotWithShape="1">
              <a:blip r:embed="rId5">
                <a:alphaModFix/>
              </a:blip>
              <a:srcRect b="5642" l="0" r="0" t="0"/>
              <a:stretch/>
            </p:blipFill>
            <p:spPr>
              <a:xfrm>
                <a:off x="4190350" y="2651150"/>
                <a:ext cx="1929375" cy="3224950"/>
              </a:xfrm>
              <a:prstGeom prst="rect">
                <a:avLst/>
              </a:prstGeom>
              <a:noFill/>
              <a:ln>
                <a:noFill/>
              </a:ln>
            </p:spPr>
          </p:pic>
          <p:sp>
            <p:nvSpPr>
              <p:cNvPr id="2312" name="Google Shape;2312;p86"/>
              <p:cNvSpPr/>
              <p:nvPr/>
            </p:nvSpPr>
            <p:spPr>
              <a:xfrm>
                <a:off x="4240275" y="4597250"/>
                <a:ext cx="1828200" cy="259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13" name="Google Shape;2313;p86"/>
            <p:cNvPicPr preferRelativeResize="0"/>
            <p:nvPr/>
          </p:nvPicPr>
          <p:blipFill rotWithShape="1">
            <a:blip r:embed="rId6">
              <a:alphaModFix/>
            </a:blip>
            <a:srcRect b="21905" l="4580" r="0" t="17428"/>
            <a:stretch/>
          </p:blipFill>
          <p:spPr>
            <a:xfrm>
              <a:off x="4273675" y="1572750"/>
              <a:ext cx="1280800" cy="179600"/>
            </a:xfrm>
            <a:prstGeom prst="rect">
              <a:avLst/>
            </a:prstGeom>
            <a:noFill/>
            <a:ln>
              <a:noFill/>
            </a:ln>
          </p:spPr>
        </p:pic>
      </p:gr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
        <p:nvSpPr>
          <p:cNvPr id="2319" name="Google Shape;2319;p87"/>
          <p:cNvSpPr txBox="1"/>
          <p:nvPr/>
        </p:nvSpPr>
        <p:spPr>
          <a:xfrm>
            <a:off x="8158475" y="1077250"/>
            <a:ext cx="3770100" cy="5075100"/>
          </a:xfrm>
          <a:prstGeom prst="rect">
            <a:avLst/>
          </a:prstGeom>
          <a:noFill/>
          <a:ln>
            <a:noFill/>
          </a:ln>
        </p:spPr>
        <p:txBody>
          <a:bodyPr anchorCtr="0" anchor="t" bIns="121900" lIns="121900" spcFirstLastPara="1" rIns="121900" wrap="square" tIns="121900">
            <a:noAutofit/>
          </a:bodyPr>
          <a:lstStyle/>
          <a:p>
            <a:pPr indent="-285750" lvl="0" marL="28575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Outbound Call</a:t>
            </a:r>
            <a:r>
              <a:rPr b="0" i="0" lang="en-US" sz="1600" u="none" cap="none" strike="noStrike">
                <a:solidFill>
                  <a:schemeClr val="dk1"/>
                </a:solidFill>
                <a:latin typeface="Calibri"/>
                <a:ea typeface="Calibri"/>
                <a:cs typeface="Calibri"/>
                <a:sym typeface="Calibri"/>
              </a:rPr>
              <a:t> is where the owner/admins can configure </a:t>
            </a:r>
            <a:r>
              <a:rPr b="1" i="0" lang="en-US" sz="1600" u="none" cap="none" strike="noStrike">
                <a:solidFill>
                  <a:schemeClr val="dk1"/>
                </a:solidFill>
                <a:latin typeface="Calibri"/>
                <a:ea typeface="Calibri"/>
                <a:cs typeface="Calibri"/>
                <a:sym typeface="Calibri"/>
              </a:rPr>
              <a:t>Caller ID</a:t>
            </a:r>
            <a:r>
              <a:rPr b="0" i="0" lang="en-US" sz="1600" u="none" cap="none" strike="noStrike">
                <a:solidFill>
                  <a:schemeClr val="dk1"/>
                </a:solidFill>
                <a:latin typeface="Calibri"/>
                <a:ea typeface="Calibri"/>
                <a:cs typeface="Calibri"/>
                <a:sym typeface="Calibri"/>
              </a:rPr>
              <a:t>, </a:t>
            </a:r>
            <a:r>
              <a:rPr b="1" i="0" lang="en-US" sz="1600" u="none" cap="none" strike="noStrike">
                <a:solidFill>
                  <a:schemeClr val="dk1"/>
                </a:solidFill>
                <a:latin typeface="Calibri"/>
                <a:ea typeface="Calibri"/>
                <a:cs typeface="Calibri"/>
                <a:sym typeface="Calibri"/>
              </a:rPr>
              <a:t>DNC Checking </a:t>
            </a:r>
            <a:r>
              <a:rPr b="0" i="0" lang="en-US" sz="1600" u="none" cap="none" strike="noStrike">
                <a:solidFill>
                  <a:schemeClr val="dk1"/>
                </a:solidFill>
                <a:latin typeface="Calibri"/>
                <a:ea typeface="Calibri"/>
                <a:cs typeface="Calibri"/>
                <a:sym typeface="Calibri"/>
              </a:rPr>
              <a:t>and</a:t>
            </a:r>
            <a:r>
              <a:rPr b="1" i="0" lang="en-US" sz="1600" u="none" cap="none" strike="noStrike">
                <a:solidFill>
                  <a:schemeClr val="dk1"/>
                </a:solidFill>
                <a:latin typeface="Calibri"/>
                <a:ea typeface="Calibri"/>
                <a:cs typeface="Calibri"/>
                <a:sym typeface="Calibri"/>
              </a:rPr>
              <a:t> Speed Dial </a:t>
            </a:r>
            <a:r>
              <a:rPr b="0" i="0" lang="en-US" sz="1600" u="none" cap="none" strike="noStrike">
                <a:solidFill>
                  <a:schemeClr val="dk1"/>
                </a:solidFill>
                <a:latin typeface="Calibri"/>
                <a:ea typeface="Calibri"/>
                <a:cs typeface="Calibri"/>
                <a:sym typeface="Calibri"/>
              </a:rPr>
              <a:t>for the users. </a:t>
            </a:r>
            <a:br>
              <a:rPr b="0" i="0" lang="en-US" sz="1600" u="none" cap="none" strike="noStrike">
                <a:solidFill>
                  <a:schemeClr val="dk1"/>
                </a:solidFill>
                <a:latin typeface="Calibri"/>
                <a:ea typeface="Calibri"/>
                <a:cs typeface="Calibri"/>
                <a:sym typeface="Calibri"/>
              </a:rPr>
            </a:br>
            <a:endParaRPr b="0" i="0" sz="1600" u="none" cap="none" strike="noStrike">
              <a:solidFill>
                <a:schemeClr val="dk1"/>
              </a:solidFill>
              <a:latin typeface="Calibri"/>
              <a:ea typeface="Calibri"/>
              <a:cs typeface="Calibri"/>
              <a:sym typeface="Calibri"/>
            </a:endParaRPr>
          </a:p>
          <a:p>
            <a:pPr indent="-285750" lvl="0" marL="28575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Users can also change Caller ID from their devices. Caller ID can be:</a:t>
            </a:r>
            <a:endParaRPr b="0" i="0" sz="1600" u="none" cap="none" strike="noStrike">
              <a:solidFill>
                <a:schemeClr val="dk1"/>
              </a:solidFill>
              <a:latin typeface="Calibri"/>
              <a:ea typeface="Calibri"/>
              <a:cs typeface="Calibri"/>
              <a:sym typeface="Calibri"/>
            </a:endParaRPr>
          </a:p>
          <a:p>
            <a:pPr indent="-215900" lvl="1" marL="74295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Private </a:t>
            </a:r>
            <a:r>
              <a:rPr b="0" i="1" lang="en-US" sz="1600" u="none" cap="none" strike="noStrike">
                <a:solidFill>
                  <a:schemeClr val="dk1"/>
                </a:solidFill>
                <a:latin typeface="Calibri"/>
                <a:ea typeface="Calibri"/>
                <a:cs typeface="Calibri"/>
                <a:sym typeface="Calibri"/>
              </a:rPr>
              <a:t>(if Admins allow to use)</a:t>
            </a:r>
            <a:endParaRPr b="0" i="1" sz="1600" u="none" cap="none" strike="noStrike">
              <a:solidFill>
                <a:schemeClr val="dk1"/>
              </a:solidFill>
              <a:latin typeface="Calibri"/>
              <a:ea typeface="Calibri"/>
              <a:cs typeface="Calibri"/>
              <a:sym typeface="Calibri"/>
            </a:endParaRPr>
          </a:p>
          <a:p>
            <a:pPr indent="-215900" lvl="1" marL="742950" marR="0" rtl="0" algn="just">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Identity:</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a:p>
            <a:pPr indent="-215900" lvl="2" marL="120015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Users’ assigned numbers</a:t>
            </a:r>
            <a:endParaRPr b="0" i="0" sz="1600" u="none" cap="none" strike="noStrike">
              <a:solidFill>
                <a:schemeClr val="dk1"/>
              </a:solidFill>
              <a:latin typeface="Calibri"/>
              <a:ea typeface="Calibri"/>
              <a:cs typeface="Calibri"/>
              <a:sym typeface="Calibri"/>
            </a:endParaRPr>
          </a:p>
          <a:p>
            <a:pPr indent="-215900" lvl="2" marL="1200150" marR="0" rtl="0" algn="just">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Users’ registered numbers </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Delegation:</a:t>
            </a:r>
            <a:r>
              <a:rPr b="0" i="0" lang="en-US" sz="1600" u="none" cap="none" strike="noStrike">
                <a:solidFill>
                  <a:schemeClr val="dk1"/>
                </a:solidFill>
                <a:latin typeface="Calibri"/>
                <a:ea typeface="Calibri"/>
                <a:cs typeface="Calibri"/>
                <a:sym typeface="Calibri"/>
              </a:rPr>
              <a:t> Their Boss’s numbers</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Organization</a:t>
            </a:r>
            <a:r>
              <a:rPr b="0" i="0" lang="en-US" sz="1600" u="none" cap="none" strike="noStrike">
                <a:solidFill>
                  <a:schemeClr val="dk1"/>
                </a:solidFill>
                <a:latin typeface="Calibri"/>
                <a:ea typeface="Calibri"/>
                <a:cs typeface="Calibri"/>
                <a:sym typeface="Calibri"/>
              </a:rPr>
              <a:t>: Auto-Attendant numbers</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Call Group</a:t>
            </a:r>
            <a:r>
              <a:rPr b="0" i="0" lang="en-US" sz="1600" u="none" cap="none" strike="noStrike">
                <a:solidFill>
                  <a:schemeClr val="dk1"/>
                </a:solidFill>
                <a:latin typeface="Calibri"/>
                <a:ea typeface="Calibri"/>
                <a:cs typeface="Calibri"/>
                <a:sym typeface="Calibri"/>
              </a:rPr>
              <a:t>: numbers of the groups that users are in.</a:t>
            </a:r>
            <a:endParaRPr b="0" i="0" sz="1600" u="none" cap="none" strike="noStrike">
              <a:solidFill>
                <a:schemeClr val="dk1"/>
              </a:solidFill>
              <a:latin typeface="Calibri"/>
              <a:ea typeface="Calibri"/>
              <a:cs typeface="Calibri"/>
              <a:sym typeface="Calibri"/>
            </a:endParaRPr>
          </a:p>
        </p:txBody>
      </p:sp>
      <p:sp>
        <p:nvSpPr>
          <p:cNvPr id="2320" name="Google Shape;2320;p87"/>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&lt;Outbound Call&gt;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grpSp>
        <p:nvGrpSpPr>
          <p:cNvPr id="2321" name="Google Shape;2321;p87"/>
          <p:cNvGrpSpPr/>
          <p:nvPr/>
        </p:nvGrpSpPr>
        <p:grpSpPr>
          <a:xfrm>
            <a:off x="208025" y="970775"/>
            <a:ext cx="7873726" cy="4916458"/>
            <a:chOff x="208025" y="970775"/>
            <a:chExt cx="7873726" cy="4916458"/>
          </a:xfrm>
        </p:grpSpPr>
        <p:grpSp>
          <p:nvGrpSpPr>
            <p:cNvPr id="2322" name="Google Shape;2322;p87"/>
            <p:cNvGrpSpPr/>
            <p:nvPr/>
          </p:nvGrpSpPr>
          <p:grpSpPr>
            <a:xfrm>
              <a:off x="208025" y="970775"/>
              <a:ext cx="7873726" cy="4916458"/>
              <a:chOff x="208025" y="970775"/>
              <a:chExt cx="7873726" cy="4916458"/>
            </a:xfrm>
          </p:grpSpPr>
          <p:grpSp>
            <p:nvGrpSpPr>
              <p:cNvPr id="2323" name="Google Shape;2323;p87"/>
              <p:cNvGrpSpPr/>
              <p:nvPr/>
            </p:nvGrpSpPr>
            <p:grpSpPr>
              <a:xfrm>
                <a:off x="208025" y="970775"/>
                <a:ext cx="7873726" cy="4916458"/>
                <a:chOff x="208025" y="970775"/>
                <a:chExt cx="7873726" cy="4916458"/>
              </a:xfrm>
            </p:grpSpPr>
            <p:grpSp>
              <p:nvGrpSpPr>
                <p:cNvPr id="2324" name="Google Shape;2324;p87"/>
                <p:cNvGrpSpPr/>
                <p:nvPr/>
              </p:nvGrpSpPr>
              <p:grpSpPr>
                <a:xfrm>
                  <a:off x="208025" y="970775"/>
                  <a:ext cx="7873726" cy="4916458"/>
                  <a:chOff x="208025" y="970775"/>
                  <a:chExt cx="7873726" cy="4916458"/>
                </a:xfrm>
              </p:grpSpPr>
              <p:grpSp>
                <p:nvGrpSpPr>
                  <p:cNvPr id="2325" name="Google Shape;2325;p87"/>
                  <p:cNvGrpSpPr/>
                  <p:nvPr/>
                </p:nvGrpSpPr>
                <p:grpSpPr>
                  <a:xfrm>
                    <a:off x="208025" y="970775"/>
                    <a:ext cx="7873726" cy="4916458"/>
                    <a:chOff x="208025" y="970775"/>
                    <a:chExt cx="7873726" cy="4916458"/>
                  </a:xfrm>
                </p:grpSpPr>
                <p:pic>
                  <p:nvPicPr>
                    <p:cNvPr id="2326" name="Google Shape;2326;p87"/>
                    <p:cNvPicPr preferRelativeResize="0"/>
                    <p:nvPr/>
                  </p:nvPicPr>
                  <p:blipFill rotWithShape="1">
                    <a:blip r:embed="rId3">
                      <a:alphaModFix/>
                    </a:blip>
                    <a:srcRect b="0" l="0" r="0" t="0"/>
                    <a:stretch/>
                  </p:blipFill>
                  <p:spPr>
                    <a:xfrm>
                      <a:off x="208025" y="970775"/>
                      <a:ext cx="7873726" cy="4916458"/>
                    </a:xfrm>
                    <a:prstGeom prst="rect">
                      <a:avLst/>
                    </a:prstGeom>
                    <a:noFill/>
                    <a:ln cap="flat" cmpd="sng" w="9525">
                      <a:solidFill>
                        <a:srgbClr val="898989"/>
                      </a:solidFill>
                      <a:prstDash val="solid"/>
                      <a:round/>
                      <a:headEnd len="sm" w="sm" type="none"/>
                      <a:tailEnd len="sm" w="sm" type="none"/>
                    </a:ln>
                  </p:spPr>
                </p:pic>
                <p:sp>
                  <p:nvSpPr>
                    <p:cNvPr id="2327" name="Google Shape;2327;p87"/>
                    <p:cNvSpPr/>
                    <p:nvPr/>
                  </p:nvSpPr>
                  <p:spPr>
                    <a:xfrm>
                      <a:off x="4940225" y="1304100"/>
                      <a:ext cx="3068400" cy="598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8" name="Google Shape;2328;p87"/>
                    <p:cNvSpPr/>
                    <p:nvPr/>
                  </p:nvSpPr>
                  <p:spPr>
                    <a:xfrm>
                      <a:off x="5461850" y="1641625"/>
                      <a:ext cx="230100" cy="122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29" name="Google Shape;2329;p87"/>
                  <p:cNvSpPr/>
                  <p:nvPr/>
                </p:nvSpPr>
                <p:spPr>
                  <a:xfrm>
                    <a:off x="270000" y="2156575"/>
                    <a:ext cx="3060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30" name="Google Shape;2330;p87"/>
                <p:cNvGrpSpPr/>
                <p:nvPr/>
              </p:nvGrpSpPr>
              <p:grpSpPr>
                <a:xfrm>
                  <a:off x="216200" y="1761536"/>
                  <a:ext cx="357700" cy="1170793"/>
                  <a:chOff x="8408150" y="1753225"/>
                  <a:chExt cx="279759" cy="915541"/>
                </a:xfrm>
              </p:grpSpPr>
              <p:pic>
                <p:nvPicPr>
                  <p:cNvPr id="2331" name="Google Shape;2331;p87"/>
                  <p:cNvPicPr preferRelativeResize="0"/>
                  <p:nvPr/>
                </p:nvPicPr>
                <p:blipFill rotWithShape="1">
                  <a:blip r:embed="rId4">
                    <a:alphaModFix/>
                  </a:blip>
                  <a:srcRect b="70929" l="0" r="0" t="0"/>
                  <a:stretch/>
                </p:blipFill>
                <p:spPr>
                  <a:xfrm>
                    <a:off x="8408150" y="1753225"/>
                    <a:ext cx="279750" cy="265750"/>
                  </a:xfrm>
                  <a:prstGeom prst="rect">
                    <a:avLst/>
                  </a:prstGeom>
                  <a:noFill/>
                  <a:ln>
                    <a:noFill/>
                  </a:ln>
                </p:spPr>
              </p:pic>
              <p:pic>
                <p:nvPicPr>
                  <p:cNvPr id="2332" name="Google Shape;2332;p87"/>
                  <p:cNvPicPr preferRelativeResize="0"/>
                  <p:nvPr/>
                </p:nvPicPr>
                <p:blipFill rotWithShape="1">
                  <a:blip r:embed="rId4">
                    <a:alphaModFix/>
                  </a:blip>
                  <a:srcRect b="-6" l="0" r="0" t="28923"/>
                  <a:stretch/>
                </p:blipFill>
                <p:spPr>
                  <a:xfrm>
                    <a:off x="8408150" y="2018977"/>
                    <a:ext cx="279759" cy="649789"/>
                  </a:xfrm>
                  <a:prstGeom prst="rect">
                    <a:avLst/>
                  </a:prstGeom>
                  <a:noFill/>
                  <a:ln>
                    <a:noFill/>
                  </a:ln>
                </p:spPr>
              </p:pic>
            </p:grpSp>
          </p:grpSp>
          <p:pic>
            <p:nvPicPr>
              <p:cNvPr id="2333" name="Google Shape;2333;p87"/>
              <p:cNvPicPr preferRelativeResize="0"/>
              <p:nvPr/>
            </p:nvPicPr>
            <p:blipFill rotWithShape="1">
              <a:blip r:embed="rId5">
                <a:alphaModFix/>
              </a:blip>
              <a:srcRect b="0" l="0" r="0" t="0"/>
              <a:stretch/>
            </p:blipFill>
            <p:spPr>
              <a:xfrm>
                <a:off x="576000" y="2231675"/>
                <a:ext cx="2139075" cy="3336401"/>
              </a:xfrm>
              <a:prstGeom prst="rect">
                <a:avLst/>
              </a:prstGeom>
              <a:noFill/>
              <a:ln>
                <a:noFill/>
              </a:ln>
            </p:spPr>
          </p:pic>
          <p:sp>
            <p:nvSpPr>
              <p:cNvPr id="2334" name="Google Shape;2334;p87"/>
              <p:cNvSpPr/>
              <p:nvPr/>
            </p:nvSpPr>
            <p:spPr>
              <a:xfrm>
                <a:off x="638200" y="4597250"/>
                <a:ext cx="1990500" cy="302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35" name="Google Shape;2335;p87"/>
            <p:cNvPicPr preferRelativeResize="0"/>
            <p:nvPr/>
          </p:nvPicPr>
          <p:blipFill rotWithShape="1">
            <a:blip r:embed="rId6">
              <a:alphaModFix/>
            </a:blip>
            <a:srcRect b="21905" l="4580" r="0" t="17428"/>
            <a:stretch/>
          </p:blipFill>
          <p:spPr>
            <a:xfrm>
              <a:off x="660800" y="1077250"/>
              <a:ext cx="1394450" cy="195575"/>
            </a:xfrm>
            <a:prstGeom prst="rect">
              <a:avLst/>
            </a:prstGeom>
            <a:noFill/>
            <a:ln>
              <a:noFill/>
            </a:ln>
          </p:spPr>
        </p:pic>
      </p:grpSp>
      <p:sp>
        <p:nvSpPr>
          <p:cNvPr id="2336" name="Google Shape;2336;p87"/>
          <p:cNvSpPr/>
          <p:nvPr/>
        </p:nvSpPr>
        <p:spPr>
          <a:xfrm>
            <a:off x="273375" y="2412775"/>
            <a:ext cx="249600" cy="273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sp>
        <p:nvSpPr>
          <p:cNvPr id="2342" name="Google Shape;2342;p88"/>
          <p:cNvSpPr txBox="1"/>
          <p:nvPr/>
        </p:nvSpPr>
        <p:spPr>
          <a:xfrm>
            <a:off x="8178550" y="1081200"/>
            <a:ext cx="3770100" cy="46956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DNC and Consent checking</a:t>
            </a:r>
            <a:r>
              <a:rPr b="0" i="0" lang="en-US" sz="1600" u="none" cap="none" strike="noStrike">
                <a:solidFill>
                  <a:schemeClr val="dk1"/>
                </a:solidFill>
                <a:latin typeface="Calibri"/>
                <a:ea typeface="Calibri"/>
                <a:cs typeface="Calibri"/>
                <a:sym typeface="Calibri"/>
              </a:rPr>
              <a:t> actions </a:t>
            </a:r>
            <a:r>
              <a:rPr b="0" i="1" lang="en-US" sz="1600" u="none" cap="none" strike="noStrike">
                <a:solidFill>
                  <a:schemeClr val="dk1"/>
                </a:solidFill>
                <a:latin typeface="Calibri"/>
                <a:ea typeface="Calibri"/>
                <a:cs typeface="Calibri"/>
                <a:sym typeface="Calibri"/>
              </a:rPr>
              <a:t>(only available if users have DNC license)</a:t>
            </a:r>
            <a:r>
              <a:rPr b="0" i="0" lang="en-US" sz="1600" u="none" cap="none" strike="noStrike">
                <a:solidFill>
                  <a:schemeClr val="dk1"/>
                </a:solidFill>
                <a:latin typeface="Calibri"/>
                <a:ea typeface="Calibri"/>
                <a:cs typeface="Calibri"/>
                <a:sym typeface="Calibri"/>
              </a:rPr>
              <a:t>:</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Allow (Bypass)</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Block</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Prompt (Check and ask)</a:t>
            </a:r>
            <a:endParaRPr b="0" i="0" sz="1600" u="none" cap="none" strike="noStrike">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Speed Dial:</a:t>
            </a:r>
            <a:r>
              <a:rPr b="0" i="0" lang="en-US" sz="1600" u="none" cap="none" strike="noStrike">
                <a:solidFill>
                  <a:schemeClr val="dk1"/>
                </a:solidFill>
                <a:latin typeface="Calibri"/>
                <a:ea typeface="Calibri"/>
                <a:cs typeface="Calibri"/>
                <a:sym typeface="Calibri"/>
              </a:rPr>
              <a:t> allows users to place a call by pressing a reduced number of keys. </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This function is particularly useful for phone users who dial certain numbers on a regular basis.</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Key</a:t>
            </a:r>
            <a:r>
              <a:rPr b="0" i="0" lang="en-US" sz="1600" u="none" cap="none" strike="noStrike">
                <a:solidFill>
                  <a:schemeClr val="dk1"/>
                </a:solidFill>
                <a:latin typeface="Calibri"/>
                <a:ea typeface="Calibri"/>
                <a:cs typeface="Calibri"/>
                <a:sym typeface="Calibri"/>
              </a:rPr>
              <a:t> requires from 1 to 2 digits</a:t>
            </a:r>
            <a:endParaRPr b="0" i="0" sz="1600" u="none" cap="none" strike="noStrike">
              <a:solidFill>
                <a:schemeClr val="dk1"/>
              </a:solidFill>
              <a:latin typeface="Calibri"/>
              <a:ea typeface="Calibri"/>
              <a:cs typeface="Calibri"/>
              <a:sym typeface="Calibri"/>
            </a:endParaRPr>
          </a:p>
          <a:p>
            <a:pPr indent="-215900" lvl="1" marL="742950" marR="0" rtl="0" algn="l">
              <a:lnSpc>
                <a:spcPct val="115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Phone number</a:t>
            </a:r>
            <a:r>
              <a:rPr b="0" i="0" lang="en-US" sz="1600" u="none" cap="none" strike="noStrike">
                <a:solidFill>
                  <a:schemeClr val="dk1"/>
                </a:solidFill>
                <a:latin typeface="Calibri"/>
                <a:ea typeface="Calibri"/>
                <a:cs typeface="Calibri"/>
                <a:sym typeface="Calibri"/>
              </a:rPr>
              <a:t> requires the E.164 standard format</a:t>
            </a:r>
            <a:endParaRPr b="0" i="0" sz="1600" u="none" cap="none" strike="noStrike">
              <a:solidFill>
                <a:schemeClr val="dk1"/>
              </a:solidFill>
              <a:latin typeface="Calibri"/>
              <a:ea typeface="Calibri"/>
              <a:cs typeface="Calibri"/>
              <a:sym typeface="Calibri"/>
            </a:endParaRPr>
          </a:p>
        </p:txBody>
      </p:sp>
      <p:sp>
        <p:nvSpPr>
          <p:cNvPr id="2343" name="Google Shape;2343;p88"/>
          <p:cNvSpPr txBox="1"/>
          <p:nvPr/>
        </p:nvSpPr>
        <p:spPr>
          <a:xfrm>
            <a:off x="208025" y="166500"/>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&lt;Outbound Call&gt;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grpSp>
        <p:nvGrpSpPr>
          <p:cNvPr id="2344" name="Google Shape;2344;p88"/>
          <p:cNvGrpSpPr/>
          <p:nvPr/>
        </p:nvGrpSpPr>
        <p:grpSpPr>
          <a:xfrm>
            <a:off x="208025" y="970775"/>
            <a:ext cx="7873726" cy="4916458"/>
            <a:chOff x="208025" y="970775"/>
            <a:chExt cx="7873726" cy="4916458"/>
          </a:xfrm>
        </p:grpSpPr>
        <p:grpSp>
          <p:nvGrpSpPr>
            <p:cNvPr id="2345" name="Google Shape;2345;p88"/>
            <p:cNvGrpSpPr/>
            <p:nvPr/>
          </p:nvGrpSpPr>
          <p:grpSpPr>
            <a:xfrm>
              <a:off x="208025" y="970775"/>
              <a:ext cx="7873726" cy="4916458"/>
              <a:chOff x="208025" y="970775"/>
              <a:chExt cx="7873726" cy="4916458"/>
            </a:xfrm>
          </p:grpSpPr>
          <p:grpSp>
            <p:nvGrpSpPr>
              <p:cNvPr id="2346" name="Google Shape;2346;p88"/>
              <p:cNvGrpSpPr/>
              <p:nvPr/>
            </p:nvGrpSpPr>
            <p:grpSpPr>
              <a:xfrm>
                <a:off x="208025" y="970775"/>
                <a:ext cx="7873726" cy="4916458"/>
                <a:chOff x="208025" y="970775"/>
                <a:chExt cx="7873726" cy="4916458"/>
              </a:xfrm>
            </p:grpSpPr>
            <p:grpSp>
              <p:nvGrpSpPr>
                <p:cNvPr id="2347" name="Google Shape;2347;p88"/>
                <p:cNvGrpSpPr/>
                <p:nvPr/>
              </p:nvGrpSpPr>
              <p:grpSpPr>
                <a:xfrm>
                  <a:off x="208025" y="970775"/>
                  <a:ext cx="7873726" cy="4916458"/>
                  <a:chOff x="208025" y="970775"/>
                  <a:chExt cx="7873726" cy="4916458"/>
                </a:xfrm>
              </p:grpSpPr>
              <p:pic>
                <p:nvPicPr>
                  <p:cNvPr id="2348" name="Google Shape;2348;p88"/>
                  <p:cNvPicPr preferRelativeResize="0"/>
                  <p:nvPr/>
                </p:nvPicPr>
                <p:blipFill rotWithShape="1">
                  <a:blip r:embed="rId3">
                    <a:alphaModFix/>
                  </a:blip>
                  <a:srcRect b="0" l="0" r="0" t="0"/>
                  <a:stretch/>
                </p:blipFill>
                <p:spPr>
                  <a:xfrm>
                    <a:off x="208025" y="970775"/>
                    <a:ext cx="7873726" cy="4916458"/>
                  </a:xfrm>
                  <a:prstGeom prst="rect">
                    <a:avLst/>
                  </a:prstGeom>
                  <a:noFill/>
                  <a:ln cap="flat" cmpd="sng" w="9525">
                    <a:solidFill>
                      <a:srgbClr val="898989"/>
                    </a:solidFill>
                    <a:prstDash val="solid"/>
                    <a:round/>
                    <a:headEnd len="sm" w="sm" type="none"/>
                    <a:tailEnd len="sm" w="sm" type="none"/>
                  </a:ln>
                </p:spPr>
              </p:pic>
              <p:sp>
                <p:nvSpPr>
                  <p:cNvPr id="2349" name="Google Shape;2349;p88"/>
                  <p:cNvSpPr/>
                  <p:nvPr/>
                </p:nvSpPr>
                <p:spPr>
                  <a:xfrm>
                    <a:off x="4940225" y="1304100"/>
                    <a:ext cx="3068400" cy="598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p88"/>
                  <p:cNvSpPr/>
                  <p:nvPr/>
                </p:nvSpPr>
                <p:spPr>
                  <a:xfrm>
                    <a:off x="5461850" y="1641625"/>
                    <a:ext cx="230100" cy="122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51" name="Google Shape;2351;p88"/>
                <p:cNvPicPr preferRelativeResize="0"/>
                <p:nvPr/>
              </p:nvPicPr>
              <p:blipFill rotWithShape="1">
                <a:blip r:embed="rId4">
                  <a:alphaModFix/>
                </a:blip>
                <a:srcRect b="0" l="0" r="0" t="0"/>
                <a:stretch/>
              </p:blipFill>
              <p:spPr>
                <a:xfrm>
                  <a:off x="576000" y="2231675"/>
                  <a:ext cx="2139075" cy="3336401"/>
                </a:xfrm>
                <a:prstGeom prst="rect">
                  <a:avLst/>
                </a:prstGeom>
                <a:noFill/>
                <a:ln>
                  <a:noFill/>
                </a:ln>
              </p:spPr>
            </p:pic>
            <p:sp>
              <p:nvSpPr>
                <p:cNvPr id="2352" name="Google Shape;2352;p88"/>
                <p:cNvSpPr/>
                <p:nvPr/>
              </p:nvSpPr>
              <p:spPr>
                <a:xfrm>
                  <a:off x="638200" y="4597250"/>
                  <a:ext cx="1990500" cy="302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53" name="Google Shape;2353;p88"/>
              <p:cNvPicPr preferRelativeResize="0"/>
              <p:nvPr/>
            </p:nvPicPr>
            <p:blipFill rotWithShape="1">
              <a:blip r:embed="rId5">
                <a:alphaModFix/>
              </a:blip>
              <a:srcRect b="21905" l="0" r="0" t="17428"/>
              <a:stretch/>
            </p:blipFill>
            <p:spPr>
              <a:xfrm>
                <a:off x="617525" y="1065425"/>
                <a:ext cx="1426900" cy="190950"/>
              </a:xfrm>
              <a:prstGeom prst="rect">
                <a:avLst/>
              </a:prstGeom>
              <a:noFill/>
              <a:ln>
                <a:noFill/>
              </a:ln>
            </p:spPr>
          </p:pic>
        </p:grpSp>
        <p:grpSp>
          <p:nvGrpSpPr>
            <p:cNvPr id="2354" name="Google Shape;2354;p88"/>
            <p:cNvGrpSpPr/>
            <p:nvPr/>
          </p:nvGrpSpPr>
          <p:grpSpPr>
            <a:xfrm>
              <a:off x="223919" y="1771298"/>
              <a:ext cx="352631" cy="1171442"/>
              <a:chOff x="4429377" y="3393523"/>
              <a:chExt cx="289066" cy="960277"/>
            </a:xfrm>
          </p:grpSpPr>
          <p:grpSp>
            <p:nvGrpSpPr>
              <p:cNvPr id="2355" name="Google Shape;2355;p88"/>
              <p:cNvGrpSpPr/>
              <p:nvPr/>
            </p:nvGrpSpPr>
            <p:grpSpPr>
              <a:xfrm>
                <a:off x="4429377" y="3393523"/>
                <a:ext cx="289066" cy="960277"/>
                <a:chOff x="4429515" y="3393434"/>
                <a:chExt cx="279750" cy="929240"/>
              </a:xfrm>
            </p:grpSpPr>
            <p:pic>
              <p:nvPicPr>
                <p:cNvPr id="2356" name="Google Shape;2356;p88"/>
                <p:cNvPicPr preferRelativeResize="0"/>
                <p:nvPr/>
              </p:nvPicPr>
              <p:blipFill rotWithShape="1">
                <a:blip r:embed="rId6">
                  <a:alphaModFix/>
                </a:blip>
                <a:srcRect b="70931" l="6603" r="0" t="0"/>
                <a:stretch/>
              </p:blipFill>
              <p:spPr>
                <a:xfrm>
                  <a:off x="4444943" y="3393434"/>
                  <a:ext cx="261284" cy="265731"/>
                </a:xfrm>
                <a:prstGeom prst="rect">
                  <a:avLst/>
                </a:prstGeom>
                <a:noFill/>
                <a:ln>
                  <a:noFill/>
                </a:ln>
              </p:spPr>
            </p:pic>
            <p:pic>
              <p:nvPicPr>
                <p:cNvPr id="2357" name="Google Shape;2357;p88"/>
                <p:cNvPicPr preferRelativeResize="0"/>
                <p:nvPr/>
              </p:nvPicPr>
              <p:blipFill rotWithShape="1">
                <a:blip r:embed="rId6">
                  <a:alphaModFix/>
                </a:blip>
                <a:srcRect b="0" l="0" r="0" t="27415"/>
                <a:stretch/>
              </p:blipFill>
              <p:spPr>
                <a:xfrm>
                  <a:off x="4429515" y="3659161"/>
                  <a:ext cx="279750" cy="663513"/>
                </a:xfrm>
                <a:prstGeom prst="rect">
                  <a:avLst/>
                </a:prstGeom>
                <a:noFill/>
                <a:ln>
                  <a:noFill/>
                </a:ln>
              </p:spPr>
            </p:pic>
          </p:grpSp>
          <p:sp>
            <p:nvSpPr>
              <p:cNvPr id="2358" name="Google Shape;2358;p88"/>
              <p:cNvSpPr/>
              <p:nvPr/>
            </p:nvSpPr>
            <p:spPr>
              <a:xfrm>
                <a:off x="4471975" y="3951975"/>
                <a:ext cx="207900" cy="21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3" name="Shape 2363"/>
        <p:cNvGrpSpPr/>
        <p:nvPr/>
      </p:nvGrpSpPr>
      <p:grpSpPr>
        <a:xfrm>
          <a:off x="0" y="0"/>
          <a:ext cx="0" cy="0"/>
          <a:chOff x="0" y="0"/>
          <a:chExt cx="0" cy="0"/>
        </a:xfrm>
      </p:grpSpPr>
      <p:sp>
        <p:nvSpPr>
          <p:cNvPr id="2364" name="Google Shape;2364;p89"/>
          <p:cNvSpPr txBox="1"/>
          <p:nvPr/>
        </p:nvSpPr>
        <p:spPr>
          <a:xfrm>
            <a:off x="208025" y="166501"/>
            <a:ext cx="10284600" cy="71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Settings</a:t>
            </a:r>
            <a:r>
              <a:rPr b="0" i="0" lang="en-US" sz="2800" u="none" cap="none" strike="noStrike">
                <a:solidFill>
                  <a:schemeClr val="dk1"/>
                </a:solidFill>
                <a:latin typeface="Arial"/>
                <a:ea typeface="Arial"/>
                <a:cs typeface="Arial"/>
                <a:sym typeface="Arial"/>
              </a:rPr>
              <a:t> &lt;Working Hours&gt; </a:t>
            </a:r>
            <a:r>
              <a:rPr b="0" i="1" lang="en-US" sz="1200" u="none" cap="none" strike="noStrike">
                <a:solidFill>
                  <a:schemeClr val="dk1"/>
                </a:solidFill>
                <a:latin typeface="Arial"/>
                <a:ea typeface="Arial"/>
                <a:cs typeface="Arial"/>
                <a:sym typeface="Arial"/>
              </a:rPr>
              <a:t>(Compulsory)</a:t>
            </a:r>
            <a:endParaRPr b="0" i="0" sz="4400" u="none" cap="none" strike="noStrike">
              <a:solidFill>
                <a:schemeClr val="dk1"/>
              </a:solidFill>
              <a:latin typeface="Arial"/>
              <a:ea typeface="Arial"/>
              <a:cs typeface="Arial"/>
              <a:sym typeface="Arial"/>
            </a:endParaRPr>
          </a:p>
        </p:txBody>
      </p:sp>
      <p:sp>
        <p:nvSpPr>
          <p:cNvPr id="2365" name="Google Shape;2365;p89"/>
          <p:cNvSpPr txBox="1"/>
          <p:nvPr/>
        </p:nvSpPr>
        <p:spPr>
          <a:xfrm>
            <a:off x="844722" y="1349182"/>
            <a:ext cx="11533500" cy="668100"/>
          </a:xfrm>
          <a:prstGeom prst="rect">
            <a:avLst/>
          </a:prstGeom>
          <a:noFill/>
          <a:ln>
            <a:noFill/>
          </a:ln>
        </p:spPr>
        <p:txBody>
          <a:bodyPr anchorCtr="0" anchor="t" bIns="68575" lIns="68575" spcFirstLastPara="1" rIns="68575" wrap="square" tIns="68575">
            <a:spAutoFit/>
          </a:bodyPr>
          <a:lstStyle/>
          <a:p>
            <a:pPr indent="-330200" lvl="0" marL="457200" marR="0" rtl="0" algn="just">
              <a:lnSpc>
                <a:spcPct val="115000"/>
              </a:lnSpc>
              <a:spcBef>
                <a:spcPts val="1100"/>
              </a:spcBef>
              <a:spcAft>
                <a:spcPts val="0"/>
              </a:spcAft>
              <a:buClr>
                <a:srgbClr val="000000"/>
              </a:buClr>
              <a:buSzPts val="1600"/>
              <a:buFont typeface="Calibri"/>
              <a:buChar char="●"/>
            </a:pPr>
            <a:r>
              <a:rPr b="0" i="0" lang="en-US" sz="1600" u="none" cap="none" strike="noStrike">
                <a:solidFill>
                  <a:srgbClr val="000000"/>
                </a:solidFill>
                <a:highlight>
                  <a:srgbClr val="FFFFFF"/>
                </a:highlight>
                <a:latin typeface="Calibri"/>
                <a:ea typeface="Calibri"/>
                <a:cs typeface="Calibri"/>
                <a:sym typeface="Calibri"/>
              </a:rPr>
              <a:t>In this section, admins can set their Working Hours appropriately for each user. </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highlight>
                  <a:srgbClr val="FFFFFF"/>
                </a:highlight>
                <a:latin typeface="Calibri"/>
                <a:ea typeface="Calibri"/>
                <a:cs typeface="Calibri"/>
                <a:sym typeface="Calibri"/>
              </a:rPr>
              <a:t>The available actions to trigger when calls come in during non-working hours can be configured in </a:t>
            </a:r>
            <a:r>
              <a:rPr b="1" i="0" lang="en-US" sz="1600" u="none" cap="none" strike="noStrike">
                <a:solidFill>
                  <a:srgbClr val="000000"/>
                </a:solidFill>
                <a:highlight>
                  <a:srgbClr val="FFFFFF"/>
                </a:highlight>
                <a:latin typeface="Calibri"/>
                <a:ea typeface="Calibri"/>
                <a:cs typeface="Calibri"/>
                <a:sym typeface="Calibri"/>
              </a:rPr>
              <a:t>Inbound Call </a:t>
            </a:r>
            <a:r>
              <a:rPr b="0" i="0" lang="en-US" sz="1600" u="none" cap="none" strike="noStrike">
                <a:solidFill>
                  <a:srgbClr val="000000"/>
                </a:solidFill>
                <a:highlight>
                  <a:srgbClr val="FFFFFF"/>
                </a:highlight>
                <a:latin typeface="Calibri"/>
                <a:ea typeface="Calibri"/>
                <a:cs typeface="Calibri"/>
                <a:sym typeface="Calibri"/>
              </a:rPr>
              <a:t>tab. </a:t>
            </a:r>
            <a:endParaRPr b="0" i="0" sz="1600" u="none" cap="none" strike="noStrike">
              <a:solidFill>
                <a:srgbClr val="000000"/>
              </a:solidFill>
              <a:highlight>
                <a:srgbClr val="FFFFFF"/>
              </a:highlight>
              <a:latin typeface="Calibri"/>
              <a:ea typeface="Calibri"/>
              <a:cs typeface="Calibri"/>
              <a:sym typeface="Calibri"/>
            </a:endParaRPr>
          </a:p>
        </p:txBody>
      </p:sp>
      <p:grpSp>
        <p:nvGrpSpPr>
          <p:cNvPr id="2366" name="Google Shape;2366;p89"/>
          <p:cNvGrpSpPr/>
          <p:nvPr/>
        </p:nvGrpSpPr>
        <p:grpSpPr>
          <a:xfrm>
            <a:off x="8096987" y="2244275"/>
            <a:ext cx="3947776" cy="2124504"/>
            <a:chOff x="8075963" y="2244275"/>
            <a:chExt cx="3947776" cy="2124504"/>
          </a:xfrm>
        </p:grpSpPr>
        <p:sp>
          <p:nvSpPr>
            <p:cNvPr id="2367" name="Google Shape;2367;p89"/>
            <p:cNvSpPr txBox="1"/>
            <p:nvPr/>
          </p:nvSpPr>
          <p:spPr>
            <a:xfrm>
              <a:off x="8549863" y="3700679"/>
              <a:ext cx="3000000" cy="668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1100"/>
                </a:spcBef>
                <a:spcAft>
                  <a:spcPts val="1100"/>
                </a:spcAft>
                <a:buClr>
                  <a:srgbClr val="000000"/>
                </a:buClr>
                <a:buSzPts val="1600"/>
                <a:buFont typeface="Arial"/>
                <a:buNone/>
              </a:pPr>
              <a:r>
                <a:rPr b="1" i="0" lang="en-US" sz="1600" u="sng" cap="none" strike="noStrike">
                  <a:solidFill>
                    <a:schemeClr val="hlink"/>
                  </a:solidFill>
                  <a:highlight>
                    <a:srgbClr val="FFFFFF"/>
                  </a:highlight>
                  <a:latin typeface="Calibri"/>
                  <a:ea typeface="Calibri"/>
                  <a:cs typeface="Calibri"/>
                  <a:sym typeface="Calibri"/>
                  <a:hlinkClick action="ppaction://hlinksldjump" r:id="rId3"/>
                </a:rPr>
                <a:t>Inbound Call - Non-Working Hours</a:t>
              </a:r>
              <a:r>
                <a:rPr b="1" i="0" lang="en-US" sz="1600" u="none" cap="none" strike="noStrike">
                  <a:solidFill>
                    <a:srgbClr val="000000"/>
                  </a:solidFill>
                  <a:highlight>
                    <a:srgbClr val="FFFFFF"/>
                  </a:highlight>
                  <a:latin typeface="Calibri"/>
                  <a:ea typeface="Calibri"/>
                  <a:cs typeface="Calibri"/>
                  <a:sym typeface="Calibri"/>
                </a:rPr>
                <a:t> </a:t>
              </a:r>
              <a:r>
                <a:rPr b="0" i="0" lang="en-US" sz="1600" u="none" cap="none" strike="noStrike">
                  <a:solidFill>
                    <a:srgbClr val="000000"/>
                  </a:solidFill>
                  <a:highlight>
                    <a:srgbClr val="FFFFFF"/>
                  </a:highlight>
                  <a:latin typeface="Calibri"/>
                  <a:ea typeface="Calibri"/>
                  <a:cs typeface="Calibri"/>
                  <a:sym typeface="Calibri"/>
                </a:rPr>
                <a:t>tab</a:t>
              </a:r>
              <a:endParaRPr b="0" i="0" sz="1400" u="none" cap="none" strike="noStrike">
                <a:solidFill>
                  <a:srgbClr val="000000"/>
                </a:solidFill>
                <a:latin typeface="Arial"/>
                <a:ea typeface="Arial"/>
                <a:cs typeface="Arial"/>
                <a:sym typeface="Arial"/>
              </a:endParaRPr>
            </a:p>
          </p:txBody>
        </p:sp>
        <p:pic>
          <p:nvPicPr>
            <p:cNvPr id="2368" name="Google Shape;2368;p89"/>
            <p:cNvPicPr preferRelativeResize="0"/>
            <p:nvPr/>
          </p:nvPicPr>
          <p:blipFill rotWithShape="1">
            <a:blip r:embed="rId4">
              <a:alphaModFix/>
            </a:blip>
            <a:srcRect b="0" l="0" r="0" t="0"/>
            <a:stretch/>
          </p:blipFill>
          <p:spPr>
            <a:xfrm>
              <a:off x="8075963" y="2244275"/>
              <a:ext cx="3947776" cy="1358800"/>
            </a:xfrm>
            <a:prstGeom prst="rect">
              <a:avLst/>
            </a:prstGeom>
            <a:noFill/>
            <a:ln cap="flat" cmpd="sng" w="9525">
              <a:solidFill>
                <a:srgbClr val="9E9E9E"/>
              </a:solidFill>
              <a:prstDash val="solid"/>
              <a:round/>
              <a:headEnd len="sm" w="sm" type="none"/>
              <a:tailEnd len="sm" w="sm" type="none"/>
            </a:ln>
          </p:spPr>
        </p:pic>
      </p:grpSp>
      <p:grpSp>
        <p:nvGrpSpPr>
          <p:cNvPr id="2369" name="Google Shape;2369;p89"/>
          <p:cNvGrpSpPr/>
          <p:nvPr/>
        </p:nvGrpSpPr>
        <p:grpSpPr>
          <a:xfrm>
            <a:off x="171762" y="2244275"/>
            <a:ext cx="7817825" cy="3481700"/>
            <a:chOff x="171762" y="2244275"/>
            <a:chExt cx="7817825" cy="3481700"/>
          </a:xfrm>
        </p:grpSpPr>
        <p:grpSp>
          <p:nvGrpSpPr>
            <p:cNvPr id="2370" name="Google Shape;2370;p89"/>
            <p:cNvGrpSpPr/>
            <p:nvPr/>
          </p:nvGrpSpPr>
          <p:grpSpPr>
            <a:xfrm>
              <a:off x="171762" y="2244275"/>
              <a:ext cx="7817825" cy="3481700"/>
              <a:chOff x="171762" y="2244275"/>
              <a:chExt cx="7817825" cy="3481700"/>
            </a:xfrm>
          </p:grpSpPr>
          <p:grpSp>
            <p:nvGrpSpPr>
              <p:cNvPr id="2371" name="Google Shape;2371;p89"/>
              <p:cNvGrpSpPr/>
              <p:nvPr/>
            </p:nvGrpSpPr>
            <p:grpSpPr>
              <a:xfrm>
                <a:off x="171762" y="2244275"/>
                <a:ext cx="7817825" cy="3481700"/>
                <a:chOff x="147237" y="2244275"/>
                <a:chExt cx="7817825" cy="3481700"/>
              </a:xfrm>
            </p:grpSpPr>
            <p:grpSp>
              <p:nvGrpSpPr>
                <p:cNvPr id="2372" name="Google Shape;2372;p89"/>
                <p:cNvGrpSpPr/>
                <p:nvPr/>
              </p:nvGrpSpPr>
              <p:grpSpPr>
                <a:xfrm>
                  <a:off x="147237" y="2244275"/>
                  <a:ext cx="7817825" cy="3481700"/>
                  <a:chOff x="147237" y="2244275"/>
                  <a:chExt cx="7817825" cy="3481700"/>
                </a:xfrm>
              </p:grpSpPr>
              <p:pic>
                <p:nvPicPr>
                  <p:cNvPr id="2373" name="Google Shape;2373;p89"/>
                  <p:cNvPicPr preferRelativeResize="0"/>
                  <p:nvPr/>
                </p:nvPicPr>
                <p:blipFill rotWithShape="1">
                  <a:blip r:embed="rId5">
                    <a:alphaModFix/>
                  </a:blip>
                  <a:srcRect b="0" l="0" r="0" t="0"/>
                  <a:stretch/>
                </p:blipFill>
                <p:spPr>
                  <a:xfrm>
                    <a:off x="147237" y="2244275"/>
                    <a:ext cx="7817825" cy="3481700"/>
                  </a:xfrm>
                  <a:prstGeom prst="rect">
                    <a:avLst/>
                  </a:prstGeom>
                  <a:noFill/>
                  <a:ln cap="flat" cmpd="sng" w="9525">
                    <a:solidFill>
                      <a:srgbClr val="808080"/>
                    </a:solidFill>
                    <a:prstDash val="solid"/>
                    <a:round/>
                    <a:headEnd len="sm" w="sm" type="none"/>
                    <a:tailEnd len="sm" w="sm" type="none"/>
                  </a:ln>
                </p:spPr>
              </p:pic>
              <p:pic>
                <p:nvPicPr>
                  <p:cNvPr id="2374" name="Google Shape;2374;p89"/>
                  <p:cNvPicPr preferRelativeResize="0"/>
                  <p:nvPr/>
                </p:nvPicPr>
                <p:blipFill rotWithShape="1">
                  <a:blip r:embed="rId6">
                    <a:alphaModFix/>
                  </a:blip>
                  <a:srcRect b="0" l="0" r="0" t="0"/>
                  <a:stretch/>
                </p:blipFill>
                <p:spPr>
                  <a:xfrm>
                    <a:off x="158150" y="2730125"/>
                    <a:ext cx="322675" cy="906000"/>
                  </a:xfrm>
                  <a:prstGeom prst="rect">
                    <a:avLst/>
                  </a:prstGeom>
                  <a:noFill/>
                  <a:ln>
                    <a:noFill/>
                  </a:ln>
                </p:spPr>
              </p:pic>
            </p:grpSp>
            <p:sp>
              <p:nvSpPr>
                <p:cNvPr id="2375" name="Google Shape;2375;p89"/>
                <p:cNvSpPr/>
                <p:nvPr/>
              </p:nvSpPr>
              <p:spPr>
                <a:xfrm>
                  <a:off x="208025" y="3299600"/>
                  <a:ext cx="244200" cy="352200"/>
                </a:xfrm>
                <a:prstGeom prst="rect">
                  <a:avLst/>
                </a:prstGeom>
                <a:solidFill>
                  <a:srgbClr val="4242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76" name="Google Shape;2376;p89"/>
              <p:cNvGrpSpPr/>
              <p:nvPr/>
            </p:nvGrpSpPr>
            <p:grpSpPr>
              <a:xfrm>
                <a:off x="189998" y="2991690"/>
                <a:ext cx="322300" cy="999011"/>
                <a:chOff x="8408150" y="1753225"/>
                <a:chExt cx="279750" cy="867046"/>
              </a:xfrm>
            </p:grpSpPr>
            <p:pic>
              <p:nvPicPr>
                <p:cNvPr id="2377" name="Google Shape;2377;p89"/>
                <p:cNvPicPr preferRelativeResize="0"/>
                <p:nvPr/>
              </p:nvPicPr>
              <p:blipFill rotWithShape="1">
                <a:blip r:embed="rId7">
                  <a:alphaModFix/>
                </a:blip>
                <a:srcRect b="70929" l="0" r="0" t="0"/>
                <a:stretch/>
              </p:blipFill>
              <p:spPr>
                <a:xfrm>
                  <a:off x="8408150" y="1753225"/>
                  <a:ext cx="279750" cy="265750"/>
                </a:xfrm>
                <a:prstGeom prst="rect">
                  <a:avLst/>
                </a:prstGeom>
                <a:noFill/>
                <a:ln>
                  <a:noFill/>
                </a:ln>
              </p:spPr>
            </p:pic>
            <p:pic>
              <p:nvPicPr>
                <p:cNvPr id="2378" name="Google Shape;2378;p89"/>
                <p:cNvPicPr preferRelativeResize="0"/>
                <p:nvPr/>
              </p:nvPicPr>
              <p:blipFill rotWithShape="1">
                <a:blip r:embed="rId7">
                  <a:alphaModFix/>
                </a:blip>
                <a:srcRect b="0" l="0" r="0" t="23564"/>
                <a:stretch/>
              </p:blipFill>
              <p:spPr>
                <a:xfrm>
                  <a:off x="8413501" y="1979193"/>
                  <a:ext cx="256662" cy="641078"/>
                </a:xfrm>
                <a:prstGeom prst="rect">
                  <a:avLst/>
                </a:prstGeom>
                <a:noFill/>
                <a:ln>
                  <a:noFill/>
                </a:ln>
              </p:spPr>
            </p:pic>
          </p:grpSp>
        </p:grpSp>
        <p:pic>
          <p:nvPicPr>
            <p:cNvPr id="2379" name="Google Shape;2379;p89"/>
            <p:cNvPicPr preferRelativeResize="0"/>
            <p:nvPr/>
          </p:nvPicPr>
          <p:blipFill rotWithShape="1">
            <a:blip r:embed="rId8">
              <a:alphaModFix/>
            </a:blip>
            <a:srcRect b="0" l="704" r="0" t="0"/>
            <a:stretch/>
          </p:blipFill>
          <p:spPr>
            <a:xfrm>
              <a:off x="511100" y="2244275"/>
              <a:ext cx="1845025" cy="3481699"/>
            </a:xfrm>
            <a:prstGeom prst="rect">
              <a:avLst/>
            </a:prstGeom>
            <a:noFill/>
            <a:ln>
              <a:noFill/>
            </a:ln>
          </p:spPr>
        </p:pic>
        <p:sp>
          <p:nvSpPr>
            <p:cNvPr id="2380" name="Google Shape;2380;p89"/>
            <p:cNvSpPr/>
            <p:nvPr/>
          </p:nvSpPr>
          <p:spPr>
            <a:xfrm>
              <a:off x="594925" y="5386875"/>
              <a:ext cx="1655100" cy="22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sp>
        <p:nvSpPr>
          <p:cNvPr id="2386" name="Google Shape;2386;p90"/>
          <p:cNvSpPr txBox="1"/>
          <p:nvPr/>
        </p:nvSpPr>
        <p:spPr>
          <a:xfrm>
            <a:off x="260182" y="301507"/>
            <a:ext cx="10284600" cy="82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Homepage</a:t>
            </a:r>
            <a:r>
              <a:rPr b="0" i="0" lang="en-US" sz="2800" u="none" cap="none" strike="noStrike">
                <a:solidFill>
                  <a:schemeClr val="dk1"/>
                </a:solidFill>
                <a:latin typeface="Arial"/>
                <a:ea typeface="Arial"/>
                <a:cs typeface="Arial"/>
                <a:sym typeface="Arial"/>
              </a:rPr>
              <a:t> &lt;Call History&gt;</a:t>
            </a:r>
            <a:endParaRPr b="0" i="0" sz="4400" u="none" cap="none" strike="noStrike">
              <a:solidFill>
                <a:schemeClr val="dk1"/>
              </a:solidFill>
              <a:latin typeface="Arial"/>
              <a:ea typeface="Arial"/>
              <a:cs typeface="Arial"/>
              <a:sym typeface="Arial"/>
            </a:endParaRPr>
          </a:p>
        </p:txBody>
      </p:sp>
      <p:sp>
        <p:nvSpPr>
          <p:cNvPr id="2387" name="Google Shape;2387;p90"/>
          <p:cNvSpPr txBox="1"/>
          <p:nvPr/>
        </p:nvSpPr>
        <p:spPr>
          <a:xfrm>
            <a:off x="585133" y="1063175"/>
            <a:ext cx="10766100" cy="1234500"/>
          </a:xfrm>
          <a:prstGeom prst="rect">
            <a:avLst/>
          </a:prstGeom>
          <a:noFill/>
          <a:ln>
            <a:noFill/>
          </a:ln>
        </p:spPr>
        <p:txBody>
          <a:bodyPr anchorCtr="0" anchor="t" bIns="68575" lIns="68575" spcFirstLastPara="1" rIns="68575" wrap="square" tIns="68575">
            <a:spAutoFit/>
          </a:bodyPr>
          <a:lstStyle/>
          <a:p>
            <a:pPr indent="-330200" lvl="0" marL="457200" marR="0" rtl="0" algn="just">
              <a:lnSpc>
                <a:spcPct val="115000"/>
              </a:lnSpc>
              <a:spcBef>
                <a:spcPts val="1100"/>
              </a:spcBef>
              <a:spcAft>
                <a:spcPts val="0"/>
              </a:spcAft>
              <a:buClr>
                <a:srgbClr val="000000"/>
              </a:buClr>
              <a:buSzPts val="1600"/>
              <a:buFont typeface="Calibri"/>
              <a:buChar char="●"/>
            </a:pPr>
            <a:r>
              <a:rPr b="0" i="0" lang="en-US" sz="1600" u="none" cap="none" strike="noStrike">
                <a:solidFill>
                  <a:srgbClr val="000000"/>
                </a:solidFill>
                <a:highlight>
                  <a:srgbClr val="FFFFFF"/>
                </a:highlight>
                <a:latin typeface="Calibri"/>
                <a:ea typeface="Calibri"/>
                <a:cs typeface="Calibri"/>
                <a:sym typeface="Calibri"/>
              </a:rPr>
              <a:t>All incoming, outgoing, missed calls coming to the users will be captured in the </a:t>
            </a:r>
            <a:r>
              <a:rPr b="1" i="0" lang="en-US" sz="1600" u="none" cap="none" strike="noStrike">
                <a:solidFill>
                  <a:srgbClr val="000000"/>
                </a:solidFill>
                <a:highlight>
                  <a:srgbClr val="FFFFFF"/>
                </a:highlight>
                <a:latin typeface="Calibri"/>
                <a:ea typeface="Calibri"/>
                <a:cs typeface="Calibri"/>
                <a:sym typeface="Calibri"/>
              </a:rPr>
              <a:t>Homepage</a:t>
            </a:r>
            <a:r>
              <a:rPr b="0" i="0" lang="en-US" sz="1600" u="none" cap="none" strike="noStrike">
                <a:solidFill>
                  <a:srgbClr val="000000"/>
                </a:solidFill>
                <a:highlight>
                  <a:srgbClr val="FFFFFF"/>
                </a:highlight>
                <a:latin typeface="Calibri"/>
                <a:ea typeface="Calibri"/>
                <a:cs typeface="Calibri"/>
                <a:sym typeface="Calibri"/>
              </a:rPr>
              <a:t> with complete details and can be retrieved for up to 1 year.</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highlight>
                  <a:srgbClr val="FFFFFF"/>
                </a:highlight>
                <a:latin typeface="Calibri"/>
                <a:ea typeface="Calibri"/>
                <a:cs typeface="Calibri"/>
                <a:sym typeface="Calibri"/>
              </a:rPr>
              <a:t>This place will display all the call history based on Contact Numbers.</a:t>
            </a:r>
            <a:endParaRPr b="0" i="0" sz="1600" u="none" cap="none" strike="noStrike">
              <a:solidFill>
                <a:srgbClr val="000000"/>
              </a:solidFill>
              <a:highlight>
                <a:srgbClr val="FFFFFF"/>
              </a:highlight>
              <a:latin typeface="Calibri"/>
              <a:ea typeface="Calibri"/>
              <a:cs typeface="Calibri"/>
              <a:sym typeface="Calibri"/>
            </a:endParaRPr>
          </a:p>
          <a:p>
            <a:pPr indent="-330200" lvl="0" marL="457200" marR="0" rtl="0" algn="just">
              <a:lnSpc>
                <a:spcPct val="115000"/>
              </a:lnSpc>
              <a:spcBef>
                <a:spcPts val="0"/>
              </a:spcBef>
              <a:spcAft>
                <a:spcPts val="0"/>
              </a:spcAft>
              <a:buClr>
                <a:srgbClr val="000000"/>
              </a:buClr>
              <a:buSzPts val="1600"/>
              <a:buFont typeface="Calibri"/>
              <a:buChar char="●"/>
            </a:pPr>
            <a:r>
              <a:rPr b="0" i="0" lang="en-US" sz="1600" u="none" cap="none" strike="noStrike">
                <a:solidFill>
                  <a:srgbClr val="000000"/>
                </a:solidFill>
                <a:highlight>
                  <a:srgbClr val="FFFFFF"/>
                </a:highlight>
                <a:latin typeface="Calibri"/>
                <a:ea typeface="Calibri"/>
                <a:cs typeface="Calibri"/>
                <a:sym typeface="Calibri"/>
              </a:rPr>
              <a:t>Call Recording/Voicemail (if any) can be listened and downloaded here.</a:t>
            </a:r>
            <a:endParaRPr b="0" i="0" sz="1600" u="none" cap="none" strike="noStrike">
              <a:solidFill>
                <a:srgbClr val="000000"/>
              </a:solidFill>
              <a:highlight>
                <a:srgbClr val="FFFFFF"/>
              </a:highlight>
              <a:latin typeface="Calibri"/>
              <a:ea typeface="Calibri"/>
              <a:cs typeface="Calibri"/>
              <a:sym typeface="Calibri"/>
            </a:endParaRPr>
          </a:p>
        </p:txBody>
      </p:sp>
      <p:grpSp>
        <p:nvGrpSpPr>
          <p:cNvPr id="2388" name="Google Shape;2388;p90"/>
          <p:cNvGrpSpPr/>
          <p:nvPr/>
        </p:nvGrpSpPr>
        <p:grpSpPr>
          <a:xfrm>
            <a:off x="2230682" y="2450075"/>
            <a:ext cx="7730637" cy="4103126"/>
            <a:chOff x="2230682" y="2450075"/>
            <a:chExt cx="7730637" cy="4103126"/>
          </a:xfrm>
        </p:grpSpPr>
        <p:grpSp>
          <p:nvGrpSpPr>
            <p:cNvPr id="2389" name="Google Shape;2389;p90"/>
            <p:cNvGrpSpPr/>
            <p:nvPr/>
          </p:nvGrpSpPr>
          <p:grpSpPr>
            <a:xfrm>
              <a:off x="2230682" y="2450075"/>
              <a:ext cx="7730637" cy="4103126"/>
              <a:chOff x="2230682" y="2450075"/>
              <a:chExt cx="7730637" cy="4103126"/>
            </a:xfrm>
          </p:grpSpPr>
          <p:grpSp>
            <p:nvGrpSpPr>
              <p:cNvPr id="2390" name="Google Shape;2390;p90"/>
              <p:cNvGrpSpPr/>
              <p:nvPr/>
            </p:nvGrpSpPr>
            <p:grpSpPr>
              <a:xfrm>
                <a:off x="2230682" y="2450075"/>
                <a:ext cx="7730637" cy="4103126"/>
                <a:chOff x="2230682" y="2602475"/>
                <a:chExt cx="7730637" cy="4103126"/>
              </a:xfrm>
            </p:grpSpPr>
            <p:pic>
              <p:nvPicPr>
                <p:cNvPr id="2391" name="Google Shape;2391;p90"/>
                <p:cNvPicPr preferRelativeResize="0"/>
                <p:nvPr/>
              </p:nvPicPr>
              <p:blipFill rotWithShape="1">
                <a:blip r:embed="rId3">
                  <a:alphaModFix/>
                </a:blip>
                <a:srcRect b="0" l="0" r="0" t="0"/>
                <a:stretch/>
              </p:blipFill>
              <p:spPr>
                <a:xfrm>
                  <a:off x="2230682" y="2602475"/>
                  <a:ext cx="7730637" cy="4103126"/>
                </a:xfrm>
                <a:prstGeom prst="rect">
                  <a:avLst/>
                </a:prstGeom>
                <a:noFill/>
                <a:ln cap="flat" cmpd="sng" w="9525">
                  <a:solidFill>
                    <a:srgbClr val="888888"/>
                  </a:solidFill>
                  <a:prstDash val="solid"/>
                  <a:round/>
                  <a:headEnd len="sm" w="sm" type="none"/>
                  <a:tailEnd len="sm" w="sm" type="none"/>
                </a:ln>
              </p:spPr>
            </p:pic>
            <p:pic>
              <p:nvPicPr>
                <p:cNvPr id="2392" name="Google Shape;2392;p90"/>
                <p:cNvPicPr preferRelativeResize="0"/>
                <p:nvPr/>
              </p:nvPicPr>
              <p:blipFill rotWithShape="1">
                <a:blip r:embed="rId4">
                  <a:alphaModFix/>
                </a:blip>
                <a:srcRect b="0" l="0" r="0" t="0"/>
                <a:stretch/>
              </p:blipFill>
              <p:spPr>
                <a:xfrm>
                  <a:off x="2263400" y="3126213"/>
                  <a:ext cx="208825" cy="605575"/>
                </a:xfrm>
                <a:prstGeom prst="rect">
                  <a:avLst/>
                </a:prstGeom>
                <a:noFill/>
                <a:ln>
                  <a:noFill/>
                </a:ln>
              </p:spPr>
            </p:pic>
          </p:grpSp>
          <p:grpSp>
            <p:nvGrpSpPr>
              <p:cNvPr id="2393" name="Google Shape;2393;p90"/>
              <p:cNvGrpSpPr/>
              <p:nvPr/>
            </p:nvGrpSpPr>
            <p:grpSpPr>
              <a:xfrm>
                <a:off x="2245575" y="2711627"/>
                <a:ext cx="238525" cy="723325"/>
                <a:chOff x="8295263" y="1808277"/>
                <a:chExt cx="799079" cy="2423199"/>
              </a:xfrm>
            </p:grpSpPr>
            <p:pic>
              <p:nvPicPr>
                <p:cNvPr id="2394" name="Google Shape;2394;p90"/>
                <p:cNvPicPr preferRelativeResize="0"/>
                <p:nvPr/>
              </p:nvPicPr>
              <p:blipFill rotWithShape="1">
                <a:blip r:embed="rId5">
                  <a:alphaModFix/>
                </a:blip>
                <a:srcRect b="43054" l="0" r="0" t="0"/>
                <a:stretch/>
              </p:blipFill>
              <p:spPr>
                <a:xfrm>
                  <a:off x="8295263" y="1808277"/>
                  <a:ext cx="799079" cy="2423199"/>
                </a:xfrm>
                <a:prstGeom prst="rect">
                  <a:avLst/>
                </a:prstGeom>
                <a:noFill/>
                <a:ln>
                  <a:noFill/>
                </a:ln>
              </p:spPr>
            </p:pic>
            <p:sp>
              <p:nvSpPr>
                <p:cNvPr id="2395" name="Google Shape;2395;p90"/>
                <p:cNvSpPr/>
                <p:nvPr/>
              </p:nvSpPr>
              <p:spPr>
                <a:xfrm>
                  <a:off x="8355600" y="1973000"/>
                  <a:ext cx="665700" cy="67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2396" name="Google Shape;2396;p90"/>
            <p:cNvPicPr preferRelativeResize="0"/>
            <p:nvPr/>
          </p:nvPicPr>
          <p:blipFill rotWithShape="1">
            <a:blip r:embed="rId5">
              <a:alphaModFix/>
            </a:blip>
            <a:srcRect b="2807" l="0" r="0" t="77930"/>
            <a:stretch/>
          </p:blipFill>
          <p:spPr>
            <a:xfrm>
              <a:off x="2243475" y="3467599"/>
              <a:ext cx="238525" cy="244650"/>
            </a:xfrm>
            <a:prstGeom prst="rect">
              <a:avLst/>
            </a:prstGeom>
            <a:noFill/>
            <a:ln>
              <a:noFill/>
            </a:ln>
          </p:spPr>
        </p:pic>
      </p:gr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1" name="Shape 2401"/>
        <p:cNvGrpSpPr/>
        <p:nvPr/>
      </p:nvGrpSpPr>
      <p:grpSpPr>
        <a:xfrm>
          <a:off x="0" y="0"/>
          <a:ext cx="0" cy="0"/>
          <a:chOff x="0" y="0"/>
          <a:chExt cx="0" cy="0"/>
        </a:xfrm>
      </p:grpSpPr>
      <p:sp>
        <p:nvSpPr>
          <p:cNvPr id="2402" name="Google Shape;2402;p91"/>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03" name="Google Shape;2403;p91"/>
          <p:cNvSpPr txBox="1"/>
          <p:nvPr/>
        </p:nvSpPr>
        <p:spPr>
          <a:xfrm>
            <a:off x="0" y="1719450"/>
            <a:ext cx="2976000" cy="4604100"/>
          </a:xfrm>
          <a:prstGeom prst="rect">
            <a:avLst/>
          </a:prstGeom>
          <a:noFill/>
          <a:ln>
            <a:noFill/>
          </a:ln>
        </p:spPr>
        <p:txBody>
          <a:bodyPr anchorCtr="0" anchor="t" bIns="121900" lIns="121900" spcFirstLastPara="1" rIns="121900" wrap="square" tIns="121900">
            <a:noAutofit/>
          </a:bodyPr>
          <a:lstStyle/>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The Call History in Communication Hub is a place where keeps the records of all call transactions within the Organization. It will provide: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1" lang="en-US" sz="1200" u="sng" cap="none" strike="noStrike">
                <a:solidFill>
                  <a:schemeClr val="hlink"/>
                </a:solidFill>
                <a:highlight>
                  <a:srgbClr val="FFFFFF"/>
                </a:highlight>
                <a:latin typeface="Calibri"/>
                <a:ea typeface="Calibri"/>
                <a:cs typeface="Calibri"/>
                <a:sym typeface="Calibri"/>
                <a:hlinkClick action="ppaction://hlinkshowjump?jump=nextslide"/>
              </a:rPr>
              <a:t>Basic details</a:t>
            </a:r>
            <a:r>
              <a:rPr b="1" i="0" lang="en-US" sz="1200" u="none" cap="none" strike="noStrike">
                <a:solidFill>
                  <a:schemeClr val="dk1"/>
                </a:solidFill>
                <a:highlight>
                  <a:srgbClr val="FFFFFF"/>
                </a:highlight>
                <a:latin typeface="Calibri"/>
                <a:ea typeface="Calibri"/>
                <a:cs typeface="Calibri"/>
                <a:sym typeface="Calibri"/>
              </a:rPr>
              <a:t> </a:t>
            </a:r>
            <a:r>
              <a:rPr b="0" i="0" lang="en-US" sz="1200" u="none" cap="none" strike="noStrike">
                <a:solidFill>
                  <a:schemeClr val="dk1"/>
                </a:solidFill>
                <a:highlight>
                  <a:srgbClr val="FFFFFF"/>
                </a:highlight>
                <a:latin typeface="Calibri"/>
                <a:ea typeface="Calibri"/>
                <a:cs typeface="Calibri"/>
                <a:sym typeface="Calibri"/>
              </a:rPr>
              <a:t>- Call Directions (Incoming/Outgoing calls), Phone Numbers, Extension Numbers, Date &amp; Time, etc.</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1" i="1" lang="en-US" sz="1200" u="sng" cap="none" strike="noStrike">
                <a:solidFill>
                  <a:schemeClr val="hlink"/>
                </a:solidFill>
                <a:highlight>
                  <a:srgbClr val="FFFFFF"/>
                </a:highlight>
                <a:latin typeface="Calibri"/>
                <a:ea typeface="Calibri"/>
                <a:cs typeface="Calibri"/>
                <a:sym typeface="Calibri"/>
                <a:hlinkClick action="ppaction://hlinksldjump" r:id="rId3"/>
              </a:rPr>
              <a:t>Advanced details</a:t>
            </a:r>
            <a:r>
              <a:rPr b="0" i="0" lang="en-US" sz="1200" u="none" cap="none" strike="noStrike">
                <a:solidFill>
                  <a:schemeClr val="dk1"/>
                </a:solidFill>
                <a:highlight>
                  <a:srgbClr val="FFFFFF"/>
                </a:highlight>
                <a:latin typeface="Calibri"/>
                <a:ea typeface="Calibri"/>
                <a:cs typeface="Calibri"/>
                <a:sym typeface="Calibri"/>
              </a:rPr>
              <a:t> - Call Result, Call Metadata, Call Journey, Call Recording, Voicemail, etc.</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Data in Call History will be stored up to 1 year since the date the call is created. </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takes a few mins (max: 5 mins) for the data to appear on the portal after the call ends. Longer call duration will require longer processing time.</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US" sz="1200" u="none" cap="none" strike="noStrike">
                <a:solidFill>
                  <a:schemeClr val="dk1"/>
                </a:solidFill>
                <a:highlight>
                  <a:srgbClr val="FFFFFF"/>
                </a:highlight>
                <a:latin typeface="Calibri"/>
                <a:ea typeface="Calibri"/>
                <a:cs typeface="Calibri"/>
                <a:sym typeface="Calibri"/>
              </a:rPr>
              <a:t>The SLA of call recording uploading on Unified History is 24 hours.</a:t>
            </a:r>
            <a:endParaRPr b="0" i="0" sz="1200" u="none" cap="none" strike="noStrike">
              <a:solidFill>
                <a:schemeClr val="dk1"/>
              </a:solidFill>
              <a:highlight>
                <a:srgbClr val="FFFFFF"/>
              </a:highlight>
              <a:latin typeface="Calibri"/>
              <a:ea typeface="Calibri"/>
              <a:cs typeface="Calibri"/>
              <a:sym typeface="Calibri"/>
            </a:endParaRPr>
          </a:p>
        </p:txBody>
      </p:sp>
      <p:grpSp>
        <p:nvGrpSpPr>
          <p:cNvPr id="2404" name="Google Shape;2404;p91"/>
          <p:cNvGrpSpPr/>
          <p:nvPr/>
        </p:nvGrpSpPr>
        <p:grpSpPr>
          <a:xfrm>
            <a:off x="2990675" y="840927"/>
            <a:ext cx="9013587" cy="4712149"/>
            <a:chOff x="2990675" y="840927"/>
            <a:chExt cx="9013587" cy="4712149"/>
          </a:xfrm>
        </p:grpSpPr>
        <p:pic>
          <p:nvPicPr>
            <p:cNvPr id="2405" name="Google Shape;2405;p91"/>
            <p:cNvPicPr preferRelativeResize="0"/>
            <p:nvPr/>
          </p:nvPicPr>
          <p:blipFill rotWithShape="1">
            <a:blip r:embed="rId4">
              <a:alphaModFix/>
            </a:blip>
            <a:srcRect b="0" l="0" r="51608" t="0"/>
            <a:stretch/>
          </p:blipFill>
          <p:spPr>
            <a:xfrm>
              <a:off x="3340972" y="1095276"/>
              <a:ext cx="622775" cy="863348"/>
            </a:xfrm>
            <a:prstGeom prst="rect">
              <a:avLst/>
            </a:prstGeom>
            <a:noFill/>
            <a:ln cap="flat" cmpd="sng" w="9525">
              <a:solidFill>
                <a:srgbClr val="999999"/>
              </a:solidFill>
              <a:prstDash val="solid"/>
              <a:round/>
              <a:headEnd len="sm" w="sm" type="none"/>
              <a:tailEnd len="sm" w="sm" type="none"/>
            </a:ln>
          </p:spPr>
        </p:pic>
        <p:pic>
          <p:nvPicPr>
            <p:cNvPr id="2406" name="Google Shape;2406;p91"/>
            <p:cNvPicPr preferRelativeResize="0"/>
            <p:nvPr/>
          </p:nvPicPr>
          <p:blipFill rotWithShape="1">
            <a:blip r:embed="rId5">
              <a:alphaModFix/>
            </a:blip>
            <a:srcRect b="0" l="0" r="0" t="0"/>
            <a:stretch/>
          </p:blipFill>
          <p:spPr>
            <a:xfrm flipH="1">
              <a:off x="2990675" y="2085975"/>
              <a:ext cx="335625" cy="3467101"/>
            </a:xfrm>
            <a:prstGeom prst="rect">
              <a:avLst/>
            </a:prstGeom>
            <a:noFill/>
            <a:ln cap="flat" cmpd="sng" w="9525">
              <a:solidFill>
                <a:srgbClr val="808080"/>
              </a:solidFill>
              <a:prstDash val="solid"/>
              <a:round/>
              <a:headEnd len="sm" w="sm" type="none"/>
              <a:tailEnd len="sm" w="sm" type="none"/>
            </a:ln>
          </p:spPr>
        </p:pic>
        <p:sp>
          <p:nvSpPr>
            <p:cNvPr id="2407" name="Google Shape;2407;p91"/>
            <p:cNvSpPr/>
            <p:nvPr/>
          </p:nvSpPr>
          <p:spPr>
            <a:xfrm>
              <a:off x="3390900" y="2895600"/>
              <a:ext cx="914400" cy="22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08" name="Google Shape;2408;p91"/>
            <p:cNvCxnSpPr>
              <a:stCxn id="2407" idx="3"/>
              <a:endCxn id="2405" idx="3"/>
            </p:cNvCxnSpPr>
            <p:nvPr/>
          </p:nvCxnSpPr>
          <p:spPr>
            <a:xfrm rot="10800000">
              <a:off x="3963600" y="1527000"/>
              <a:ext cx="341700" cy="1482600"/>
            </a:xfrm>
            <a:prstGeom prst="bentConnector3">
              <a:avLst>
                <a:gd fmla="val -69688" name="adj1"/>
              </a:avLst>
            </a:prstGeom>
            <a:noFill/>
            <a:ln cap="flat" cmpd="sng" w="9525">
              <a:solidFill>
                <a:srgbClr val="FF0000"/>
              </a:solidFill>
              <a:prstDash val="solid"/>
              <a:round/>
              <a:headEnd len="sm" w="sm" type="none"/>
              <a:tailEnd len="med" w="med" type="stealth"/>
            </a:ln>
          </p:spPr>
        </p:cxnSp>
        <p:grpSp>
          <p:nvGrpSpPr>
            <p:cNvPr id="2409" name="Google Shape;2409;p91"/>
            <p:cNvGrpSpPr/>
            <p:nvPr/>
          </p:nvGrpSpPr>
          <p:grpSpPr>
            <a:xfrm>
              <a:off x="3340975" y="840927"/>
              <a:ext cx="8663287" cy="4712147"/>
              <a:chOff x="3340975" y="840927"/>
              <a:chExt cx="8663287" cy="4712147"/>
            </a:xfrm>
          </p:grpSpPr>
          <p:pic>
            <p:nvPicPr>
              <p:cNvPr id="2410" name="Google Shape;2410;p91"/>
              <p:cNvPicPr preferRelativeResize="0"/>
              <p:nvPr/>
            </p:nvPicPr>
            <p:blipFill rotWithShape="1">
              <a:blip r:embed="rId6">
                <a:alphaModFix/>
              </a:blip>
              <a:srcRect b="0" l="0" r="0" t="0"/>
              <a:stretch/>
            </p:blipFill>
            <p:spPr>
              <a:xfrm>
                <a:off x="9394726" y="840927"/>
                <a:ext cx="683699" cy="1117690"/>
              </a:xfrm>
              <a:prstGeom prst="rect">
                <a:avLst/>
              </a:prstGeom>
              <a:noFill/>
              <a:ln cap="flat" cmpd="sng" w="9525">
                <a:solidFill>
                  <a:srgbClr val="999999"/>
                </a:solidFill>
                <a:prstDash val="solid"/>
                <a:round/>
                <a:headEnd len="sm" w="sm" type="none"/>
                <a:tailEnd len="sm" w="sm" type="none"/>
              </a:ln>
            </p:spPr>
          </p:pic>
          <p:pic>
            <p:nvPicPr>
              <p:cNvPr id="2411" name="Google Shape;2411;p91"/>
              <p:cNvPicPr preferRelativeResize="0"/>
              <p:nvPr/>
            </p:nvPicPr>
            <p:blipFill rotWithShape="1">
              <a:blip r:embed="rId7">
                <a:alphaModFix/>
              </a:blip>
              <a:srcRect b="0" l="0" r="0" t="0"/>
              <a:stretch/>
            </p:blipFill>
            <p:spPr>
              <a:xfrm>
                <a:off x="11320563" y="2085979"/>
                <a:ext cx="683699" cy="1608998"/>
              </a:xfrm>
              <a:prstGeom prst="rect">
                <a:avLst/>
              </a:prstGeom>
              <a:noFill/>
              <a:ln cap="flat" cmpd="sng" w="9525">
                <a:solidFill>
                  <a:srgbClr val="999999"/>
                </a:solidFill>
                <a:prstDash val="solid"/>
                <a:round/>
                <a:headEnd len="sm" w="sm" type="none"/>
                <a:tailEnd len="sm" w="sm" type="none"/>
              </a:ln>
            </p:spPr>
          </p:pic>
          <p:pic>
            <p:nvPicPr>
              <p:cNvPr id="2412" name="Google Shape;2412;p91"/>
              <p:cNvPicPr preferRelativeResize="0"/>
              <p:nvPr/>
            </p:nvPicPr>
            <p:blipFill rotWithShape="1">
              <a:blip r:embed="rId8">
                <a:alphaModFix/>
              </a:blip>
              <a:srcRect b="0" l="0" r="0" t="0"/>
              <a:stretch/>
            </p:blipFill>
            <p:spPr>
              <a:xfrm>
                <a:off x="10183137" y="1348669"/>
                <a:ext cx="763075" cy="609956"/>
              </a:xfrm>
              <a:prstGeom prst="rect">
                <a:avLst/>
              </a:prstGeom>
              <a:noFill/>
              <a:ln cap="flat" cmpd="sng" w="9525">
                <a:solidFill>
                  <a:srgbClr val="999999"/>
                </a:solidFill>
                <a:prstDash val="solid"/>
                <a:round/>
                <a:headEnd len="sm" w="sm" type="none"/>
                <a:tailEnd len="sm" w="sm" type="none"/>
              </a:ln>
            </p:spPr>
          </p:pic>
          <p:pic>
            <p:nvPicPr>
              <p:cNvPr id="2413" name="Google Shape;2413;p91"/>
              <p:cNvPicPr preferRelativeResize="0"/>
              <p:nvPr/>
            </p:nvPicPr>
            <p:blipFill rotWithShape="1">
              <a:blip r:embed="rId9">
                <a:alphaModFix/>
              </a:blip>
              <a:srcRect b="0" l="0" r="0" t="0"/>
              <a:stretch/>
            </p:blipFill>
            <p:spPr>
              <a:xfrm>
                <a:off x="4980968" y="2039762"/>
                <a:ext cx="4737480" cy="310192"/>
              </a:xfrm>
              <a:prstGeom prst="rect">
                <a:avLst/>
              </a:prstGeom>
              <a:noFill/>
              <a:ln>
                <a:noFill/>
              </a:ln>
            </p:spPr>
          </p:pic>
          <p:sp>
            <p:nvSpPr>
              <p:cNvPr id="2414" name="Google Shape;2414;p91"/>
              <p:cNvSpPr/>
              <p:nvPr/>
            </p:nvSpPr>
            <p:spPr>
              <a:xfrm>
                <a:off x="9437971" y="2651022"/>
                <a:ext cx="711600" cy="22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p91"/>
              <p:cNvSpPr/>
              <p:nvPr/>
            </p:nvSpPr>
            <p:spPr>
              <a:xfrm>
                <a:off x="10149485" y="2651022"/>
                <a:ext cx="711600" cy="22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6" name="Google Shape;2416;p91"/>
              <p:cNvSpPr/>
              <p:nvPr/>
            </p:nvSpPr>
            <p:spPr>
              <a:xfrm>
                <a:off x="10341175" y="2432071"/>
                <a:ext cx="447000" cy="18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17" name="Google Shape;2417;p91"/>
              <p:cNvPicPr preferRelativeResize="0"/>
              <p:nvPr/>
            </p:nvPicPr>
            <p:blipFill rotWithShape="1">
              <a:blip r:embed="rId10">
                <a:alphaModFix/>
              </a:blip>
              <a:srcRect b="0" l="0" r="0" t="0"/>
              <a:stretch/>
            </p:blipFill>
            <p:spPr>
              <a:xfrm>
                <a:off x="3340975" y="2085975"/>
                <a:ext cx="7837312" cy="3467099"/>
              </a:xfrm>
              <a:prstGeom prst="rect">
                <a:avLst/>
              </a:prstGeom>
              <a:noFill/>
              <a:ln cap="flat" cmpd="sng" w="9525">
                <a:solidFill>
                  <a:srgbClr val="808080"/>
                </a:solidFill>
                <a:prstDash val="solid"/>
                <a:round/>
                <a:headEnd len="sm" w="sm" type="none"/>
                <a:tailEnd len="sm" w="sm" type="none"/>
              </a:ln>
            </p:spPr>
          </p:pic>
          <p:sp>
            <p:nvSpPr>
              <p:cNvPr id="2418" name="Google Shape;2418;p91"/>
              <p:cNvSpPr/>
              <p:nvPr/>
            </p:nvSpPr>
            <p:spPr>
              <a:xfrm>
                <a:off x="9296400" y="3200400"/>
                <a:ext cx="914400" cy="31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19" name="Google Shape;2419;p91"/>
              <p:cNvCxnSpPr>
                <a:stCxn id="2418" idx="0"/>
                <a:endCxn id="2410" idx="2"/>
              </p:cNvCxnSpPr>
              <p:nvPr/>
            </p:nvCxnSpPr>
            <p:spPr>
              <a:xfrm rot="10800000">
                <a:off x="9736500" y="1958700"/>
                <a:ext cx="17100" cy="1241700"/>
              </a:xfrm>
              <a:prstGeom prst="straightConnector1">
                <a:avLst/>
              </a:prstGeom>
              <a:noFill/>
              <a:ln cap="flat" cmpd="sng" w="9525">
                <a:solidFill>
                  <a:srgbClr val="FF0000"/>
                </a:solidFill>
                <a:prstDash val="solid"/>
                <a:round/>
                <a:headEnd len="sm" w="sm" type="none"/>
                <a:tailEnd len="med" w="med" type="stealth"/>
              </a:ln>
            </p:spPr>
          </p:cxnSp>
          <p:sp>
            <p:nvSpPr>
              <p:cNvPr id="2420" name="Google Shape;2420;p91"/>
              <p:cNvSpPr/>
              <p:nvPr/>
            </p:nvSpPr>
            <p:spPr>
              <a:xfrm>
                <a:off x="10210800" y="3200400"/>
                <a:ext cx="914400" cy="31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21" name="Google Shape;2421;p91"/>
              <p:cNvCxnSpPr>
                <a:stCxn id="2420" idx="2"/>
                <a:endCxn id="2411" idx="2"/>
              </p:cNvCxnSpPr>
              <p:nvPr/>
            </p:nvCxnSpPr>
            <p:spPr>
              <a:xfrm flipH="1" rot="-5400000">
                <a:off x="11073000" y="3105600"/>
                <a:ext cx="184500" cy="994500"/>
              </a:xfrm>
              <a:prstGeom prst="bentConnector3">
                <a:avLst>
                  <a:gd fmla="val 228998" name="adj1"/>
                </a:avLst>
              </a:prstGeom>
              <a:noFill/>
              <a:ln cap="flat" cmpd="sng" w="9525">
                <a:solidFill>
                  <a:srgbClr val="FF0000"/>
                </a:solidFill>
                <a:prstDash val="solid"/>
                <a:round/>
                <a:headEnd len="sm" w="sm" type="none"/>
                <a:tailEnd len="med" w="med" type="stealth"/>
              </a:ln>
            </p:spPr>
          </p:cxnSp>
          <p:sp>
            <p:nvSpPr>
              <p:cNvPr id="2422" name="Google Shape;2422;p91"/>
              <p:cNvSpPr/>
              <p:nvPr/>
            </p:nvSpPr>
            <p:spPr>
              <a:xfrm>
                <a:off x="10506075" y="2943225"/>
                <a:ext cx="579900" cy="25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23" name="Google Shape;2423;p91"/>
              <p:cNvCxnSpPr>
                <a:stCxn id="2422" idx="0"/>
                <a:endCxn id="2412" idx="2"/>
              </p:cNvCxnSpPr>
              <p:nvPr/>
            </p:nvCxnSpPr>
            <p:spPr>
              <a:xfrm flipH="1" rot="5400000">
                <a:off x="10188075" y="2335275"/>
                <a:ext cx="984600" cy="231300"/>
              </a:xfrm>
              <a:prstGeom prst="bentConnector3">
                <a:avLst>
                  <a:gd fmla="val 50000" name="adj1"/>
                </a:avLst>
              </a:prstGeom>
              <a:noFill/>
              <a:ln cap="flat" cmpd="sng" w="9525">
                <a:solidFill>
                  <a:srgbClr val="FF0000"/>
                </a:solidFill>
                <a:prstDash val="solid"/>
                <a:round/>
                <a:headEnd len="sm" w="sm" type="none"/>
                <a:tailEnd len="med" w="med" type="stealth"/>
              </a:ln>
            </p:spPr>
          </p:cxnSp>
          <p:sp>
            <p:nvSpPr>
              <p:cNvPr id="2424" name="Google Shape;2424;p91"/>
              <p:cNvSpPr/>
              <p:nvPr/>
            </p:nvSpPr>
            <p:spPr>
              <a:xfrm>
                <a:off x="3562350" y="4305300"/>
                <a:ext cx="7523700" cy="609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5" name="Google Shape;2425;p91"/>
              <p:cNvPicPr preferRelativeResize="0"/>
              <p:nvPr/>
            </p:nvPicPr>
            <p:blipFill rotWithShape="1">
              <a:blip r:embed="rId11">
                <a:alphaModFix/>
              </a:blip>
              <a:srcRect b="0" l="0" r="0" t="0"/>
              <a:stretch/>
            </p:blipFill>
            <p:spPr>
              <a:xfrm>
                <a:off x="4571075" y="2057050"/>
                <a:ext cx="1831200" cy="422500"/>
              </a:xfrm>
              <a:prstGeom prst="rect">
                <a:avLst/>
              </a:prstGeom>
              <a:noFill/>
              <a:ln>
                <a:noFill/>
              </a:ln>
            </p:spPr>
          </p:pic>
          <p:sp>
            <p:nvSpPr>
              <p:cNvPr id="2426" name="Google Shape;2426;p91"/>
              <p:cNvSpPr/>
              <p:nvPr/>
            </p:nvSpPr>
            <p:spPr>
              <a:xfrm>
                <a:off x="6402263" y="2113200"/>
                <a:ext cx="1475400" cy="3102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1" name="Shape 2431"/>
        <p:cNvGrpSpPr/>
        <p:nvPr/>
      </p:nvGrpSpPr>
      <p:grpSpPr>
        <a:xfrm>
          <a:off x="0" y="0"/>
          <a:ext cx="0" cy="0"/>
          <a:chOff x="0" y="0"/>
          <a:chExt cx="0" cy="0"/>
        </a:xfrm>
      </p:grpSpPr>
      <p:sp>
        <p:nvSpPr>
          <p:cNvPr id="2432" name="Google Shape;2432;p92"/>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33" name="Google Shape;2433;p92"/>
          <p:cNvSpPr txBox="1"/>
          <p:nvPr/>
        </p:nvSpPr>
        <p:spPr>
          <a:xfrm>
            <a:off x="404425" y="856675"/>
            <a:ext cx="3142500" cy="1460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History Design</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chemeClr val="dk1"/>
              </a:buClr>
              <a:buSzPts val="1100"/>
              <a:buFont typeface="Arial"/>
              <a:buNone/>
            </a:pPr>
            <a:r>
              <a:rPr b="0" i="0" lang="en-US" sz="1200" u="none" cap="none" strike="noStrike">
                <a:solidFill>
                  <a:schemeClr val="dk1"/>
                </a:solidFill>
                <a:highlight>
                  <a:srgbClr val="FFFFFF"/>
                </a:highlight>
                <a:latin typeface="Calibri"/>
                <a:ea typeface="Calibri"/>
                <a:cs typeface="Calibri"/>
                <a:sym typeface="Calibri"/>
              </a:rPr>
              <a:t>The call transaction is divided into 2 levels: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Leg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434" name="Google Shape;2434;p92"/>
          <p:cNvSpPr txBox="1"/>
          <p:nvPr/>
        </p:nvSpPr>
        <p:spPr>
          <a:xfrm>
            <a:off x="404425" y="2316775"/>
            <a:ext cx="4524300" cy="346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TXN UUID: TXN UUID stands for the Universal Unique Identifier of the Transaction. </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copyable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It is capable to search in the searching box.</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Type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435" name="Google Shape;2435;p92"/>
          <p:cNvPicPr preferRelativeResize="0"/>
          <p:nvPr/>
        </p:nvPicPr>
        <p:blipFill rotWithShape="1">
          <a:blip r:embed="rId3">
            <a:alphaModFix/>
          </a:blip>
          <a:srcRect b="0" l="0" r="0" t="0"/>
          <a:stretch/>
        </p:blipFill>
        <p:spPr>
          <a:xfrm>
            <a:off x="4963175" y="2316775"/>
            <a:ext cx="6958474" cy="2429350"/>
          </a:xfrm>
          <a:prstGeom prst="rect">
            <a:avLst/>
          </a:prstGeom>
          <a:noFill/>
          <a:ln cap="flat" cmpd="sng" w="9525">
            <a:solidFill>
              <a:srgbClr val="666666"/>
            </a:solidFill>
            <a:prstDash val="solid"/>
            <a:round/>
            <a:headEnd len="sm" w="sm" type="none"/>
            <a:tailEnd len="sm" w="sm" type="none"/>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0" name="Shape 2440"/>
        <p:cNvGrpSpPr/>
        <p:nvPr/>
      </p:nvGrpSpPr>
      <p:grpSpPr>
        <a:xfrm>
          <a:off x="0" y="0"/>
          <a:ext cx="0" cy="0"/>
          <a:chOff x="0" y="0"/>
          <a:chExt cx="0" cy="0"/>
        </a:xfrm>
      </p:grpSpPr>
      <p:sp>
        <p:nvSpPr>
          <p:cNvPr id="2441" name="Google Shape;2441;p93"/>
          <p:cNvSpPr txBox="1"/>
          <p:nvPr/>
        </p:nvSpPr>
        <p:spPr>
          <a:xfrm>
            <a:off x="208025" y="1665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Communication Hub </a:t>
            </a:r>
            <a:r>
              <a:rPr b="0" i="0" lang="en-US" sz="2800" u="none" cap="none" strike="noStrike">
                <a:solidFill>
                  <a:schemeClr val="dk1"/>
                </a:solidFill>
                <a:latin typeface="Arial"/>
                <a:ea typeface="Arial"/>
                <a:cs typeface="Arial"/>
                <a:sym typeface="Arial"/>
              </a:rPr>
              <a:t>&lt;Call History&gt;</a:t>
            </a:r>
            <a:endParaRPr b="0" i="0" sz="4400" u="none" cap="none" strike="noStrike">
              <a:solidFill>
                <a:schemeClr val="dk1"/>
              </a:solidFill>
              <a:latin typeface="Arial"/>
              <a:ea typeface="Arial"/>
              <a:cs typeface="Arial"/>
              <a:sym typeface="Arial"/>
            </a:endParaRPr>
          </a:p>
        </p:txBody>
      </p:sp>
      <p:sp>
        <p:nvSpPr>
          <p:cNvPr id="2442" name="Google Shape;2442;p93"/>
          <p:cNvSpPr txBox="1"/>
          <p:nvPr/>
        </p:nvSpPr>
        <p:spPr>
          <a:xfrm>
            <a:off x="404425" y="856675"/>
            <a:ext cx="3142500" cy="1460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Call History Design</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The call transaction is divided into 2 levels:</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Call Leg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443" name="Google Shape;2443;p93"/>
          <p:cNvSpPr txBox="1"/>
          <p:nvPr/>
        </p:nvSpPr>
        <p:spPr>
          <a:xfrm>
            <a:off x="404425" y="2316775"/>
            <a:ext cx="4524300" cy="34629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1400"/>
              </a:spcBef>
              <a:spcAft>
                <a:spcPts val="0"/>
              </a:spcAft>
              <a:buClr>
                <a:srgbClr val="000000"/>
              </a:buClr>
              <a:buSzPts val="1200"/>
              <a:buFont typeface="Arial"/>
              <a:buNone/>
            </a:pPr>
            <a:r>
              <a:rPr b="1" i="0" lang="en-US" sz="1200" u="none" cap="none" strike="noStrike">
                <a:solidFill>
                  <a:srgbClr val="E32490"/>
                </a:solidFill>
                <a:highlight>
                  <a:srgbClr val="FFFFFF"/>
                </a:highlight>
                <a:latin typeface="Calibri"/>
                <a:ea typeface="Calibri"/>
                <a:cs typeface="Calibri"/>
                <a:sym typeface="Calibri"/>
              </a:rPr>
              <a:t>Main Call Transaction</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US" sz="12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TXN UUID</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Type: Type of the call, can be:</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Incoming: Calls come from outside B3 system</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Outgoing: Calls are initialized inside B3 system</a:t>
            </a:r>
            <a:endParaRPr b="0" i="0" sz="1200" u="none" cap="none" strike="noStrike">
              <a:solidFill>
                <a:schemeClr val="dk1"/>
              </a:solidFill>
              <a:highlight>
                <a:srgbClr val="FFFFFF"/>
              </a:highlight>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US" sz="1200" u="none" cap="none" strike="noStrike">
                <a:solidFill>
                  <a:schemeClr val="dk1"/>
                </a:solidFill>
                <a:highlight>
                  <a:srgbClr val="FFFFFF"/>
                </a:highlight>
                <a:latin typeface="Calibri"/>
                <a:ea typeface="Calibri"/>
                <a:cs typeface="Calibri"/>
                <a:sym typeface="Calibri"/>
              </a:rPr>
              <a:t>Forwarding: Calls come from outside B3 then are forwarded to another endpoint</a:t>
            </a:r>
            <a:endParaRPr b="0" i="0" sz="1200" u="none" cap="none" strike="noStrike">
              <a:solidFill>
                <a:schemeClr val="dk1"/>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Time</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Caller</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To</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Talk / Total Duration</a:t>
            </a:r>
            <a:endParaRPr b="0" i="0" sz="1200" u="none" cap="none" strike="noStrike">
              <a:solidFill>
                <a:srgbClr val="999999"/>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999999"/>
              </a:buClr>
              <a:buSzPts val="1200"/>
              <a:buFont typeface="Calibri"/>
              <a:buChar char="●"/>
            </a:pPr>
            <a:r>
              <a:rPr b="0" i="0" lang="en-US" sz="1200" u="none" cap="none" strike="noStrike">
                <a:solidFill>
                  <a:srgbClr val="999999"/>
                </a:solidFill>
                <a:highlight>
                  <a:srgbClr val="FFFFFF"/>
                </a:highlight>
                <a:latin typeface="Calibri"/>
                <a:ea typeface="Calibri"/>
                <a:cs typeface="Calibri"/>
                <a:sym typeface="Calibri"/>
              </a:rPr>
              <a:t>Result</a:t>
            </a:r>
            <a:endParaRPr b="0" i="0" sz="12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400"/>
              </a:spcBef>
              <a:spcAft>
                <a:spcPts val="140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444" name="Google Shape;2444;p93"/>
          <p:cNvPicPr preferRelativeResize="0"/>
          <p:nvPr/>
        </p:nvPicPr>
        <p:blipFill rotWithShape="1">
          <a:blip r:embed="rId3">
            <a:alphaModFix/>
          </a:blip>
          <a:srcRect b="0" l="0" r="0" t="0"/>
          <a:stretch/>
        </p:blipFill>
        <p:spPr>
          <a:xfrm>
            <a:off x="5240400" y="3495955"/>
            <a:ext cx="6774676" cy="102875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