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d893e1c8b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d893e1c8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Earth &amp; Space Patterns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t>
            </a:r>
            <a:r>
              <a:rPr lang="en" sz="1100"/>
              <a:t>ombr</a:t>
            </a:r>
            <a:r>
              <a:rPr lang="en" sz="1100">
                <a:solidFill>
                  <a:srgbClr val="000000"/>
                </a:solidFill>
              </a:rPr>
              <a:t>e: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435600" y="548450"/>
            <a:ext cx="7152000" cy="85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700">
                <a:solidFill>
                  <a:schemeClr val="dk1"/>
                </a:solidFill>
                <a:latin typeface="Londrina Shadow"/>
                <a:ea typeface="Londrina Shadow"/>
                <a:cs typeface="Londrina Shadow"/>
                <a:sym typeface="Londrina Shadow"/>
              </a:rPr>
              <a:t>¿Cómo sabe una hoja cuándo cambiar de color?</a:t>
            </a:r>
            <a:endParaRPr b="1" sz="4700">
              <a:solidFill>
                <a:schemeClr val="dk1"/>
              </a:solidFill>
              <a:latin typeface="Londrina Shadow"/>
              <a:ea typeface="Londrina Shadow"/>
              <a:cs typeface="Londrina Shadow"/>
              <a:sym typeface="Londrina Shadow"/>
            </a:endParaRPr>
          </a:p>
        </p:txBody>
      </p:sp>
      <p:sp>
        <p:nvSpPr>
          <p:cNvPr id="59" name="Google Shape;59;p13"/>
          <p:cNvSpPr/>
          <p:nvPr/>
        </p:nvSpPr>
        <p:spPr>
          <a:xfrm>
            <a:off x="471288" y="2271975"/>
            <a:ext cx="6672316"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435600" y="2466700"/>
            <a:ext cx="6743700" cy="68259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500">
                <a:solidFill>
                  <a:schemeClr val="dk1"/>
                </a:solidFill>
                <a:latin typeface="Poppins SemiBold"/>
                <a:ea typeface="Poppins SemiBold"/>
                <a:cs typeface="Poppins SemiBold"/>
                <a:sym typeface="Poppins SemiBold"/>
              </a:rPr>
              <a:t>Las hojas de un arce rojo cambian de verdes a rojas en los meses de otoño y luego se caen antes del invierno.</a:t>
            </a:r>
            <a:r>
              <a:rPr lang="en" sz="1200">
                <a:solidFill>
                  <a:schemeClr val="dk1"/>
                </a:solidFill>
                <a:highlight>
                  <a:srgbClr val="FFFFFF"/>
                </a:highlight>
              </a:rPr>
              <a:t> </a:t>
            </a:r>
            <a:r>
              <a:rPr lang="en" sz="1150">
                <a:solidFill>
                  <a:schemeClr val="dk1"/>
                </a:solidFill>
                <a:highlight>
                  <a:srgbClr val="FFFFFF"/>
                </a:highlight>
              </a:rPr>
              <a:t>Lugares como Vermont y New Hampshire, en el noreste de los Estados Unidos, son famosos por el hermoso color rojo de sus arces rojos.</a:t>
            </a:r>
            <a:endParaRPr sz="1150">
              <a:solidFill>
                <a:srgbClr val="222222"/>
              </a:solidFill>
            </a:endParaRPr>
          </a:p>
          <a:p>
            <a:pPr indent="0" lvl="0" marL="0" rtl="0" algn="l">
              <a:lnSpc>
                <a:spcPct val="125000"/>
              </a:lnSpc>
              <a:spcBef>
                <a:spcPts val="0"/>
              </a:spcBef>
              <a:spcAft>
                <a:spcPts val="0"/>
              </a:spcAft>
              <a:buClr>
                <a:schemeClr val="dk1"/>
              </a:buClr>
              <a:buSzPts val="1100"/>
              <a:buFont typeface="Arial"/>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rPr lang="en" sz="1150">
                <a:solidFill>
                  <a:schemeClr val="dk1"/>
                </a:solidFill>
                <a:highlight>
                  <a:srgbClr val="FFFFFF"/>
                </a:highlight>
              </a:rPr>
              <a:t>Las hojas del arce rojo se vuelven rojas cada otoño, año tras año. Es como si los árboles tuvieran un calendario. ¿Cómo saben los arces cuándo es el momento de que sus hojas cambien de color?</a:t>
            </a:r>
            <a:endParaRPr sz="1150">
              <a:solidFill>
                <a:srgbClr val="222222"/>
              </a:solidFill>
            </a:endParaRPr>
          </a:p>
          <a:p>
            <a:pPr indent="0" lvl="0" marL="0" rtl="0" algn="l">
              <a:lnSpc>
                <a:spcPct val="125000"/>
              </a:lnSpc>
              <a:spcBef>
                <a:spcPts val="0"/>
              </a:spcBef>
              <a:spcAft>
                <a:spcPts val="0"/>
              </a:spcAft>
              <a:buNone/>
            </a:pPr>
            <a:r>
              <a:t/>
            </a:r>
            <a:endParaRPr sz="1150">
              <a:solidFill>
                <a:srgbClr val="222222"/>
              </a:solidFill>
            </a:endParaRPr>
          </a:p>
          <a:p>
            <a:pPr indent="0" lvl="0" marL="0" rtl="0" algn="l">
              <a:lnSpc>
                <a:spcPct val="128571"/>
              </a:lnSpc>
              <a:spcBef>
                <a:spcPts val="0"/>
              </a:spcBef>
              <a:spcAft>
                <a:spcPts val="0"/>
              </a:spcAft>
              <a:buNone/>
            </a:pPr>
            <a:r>
              <a:rPr lang="en" sz="1150">
                <a:solidFill>
                  <a:schemeClr val="dk1"/>
                </a:solidFill>
                <a:highlight>
                  <a:srgbClr val="FFFFFF"/>
                </a:highlight>
              </a:rPr>
              <a:t>Se podría pensar que puede tener algo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que ver con el calor. En otoño, los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días empiezan a ser más fríos. ¿Las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hojas comiencen a cambiar de color </a:t>
            </a:r>
            <a:endParaRPr sz="1150">
              <a:solidFill>
                <a:schemeClr val="dk1"/>
              </a:solidFill>
              <a:highlight>
                <a:srgbClr val="FFFFFF"/>
              </a:highlight>
            </a:endParaRPr>
          </a:p>
          <a:p>
            <a:pPr indent="0" lvl="0" marL="0" rtl="0" algn="l">
              <a:lnSpc>
                <a:spcPct val="128571"/>
              </a:lnSpc>
              <a:spcBef>
                <a:spcPts val="0"/>
              </a:spcBef>
              <a:spcAft>
                <a:spcPts val="0"/>
              </a:spcAft>
              <a:buClr>
                <a:schemeClr val="dk1"/>
              </a:buClr>
              <a:buSzPts val="1100"/>
              <a:buFont typeface="Arial"/>
              <a:buNone/>
            </a:pPr>
            <a:r>
              <a:rPr lang="en" sz="1150">
                <a:solidFill>
                  <a:schemeClr val="dk1"/>
                </a:solidFill>
                <a:highlight>
                  <a:srgbClr val="FFFFFF"/>
                </a:highlight>
              </a:rPr>
              <a:t>cuando la temperatura es más baja?</a:t>
            </a:r>
            <a:endParaRPr sz="1150">
              <a:solidFill>
                <a:srgbClr val="222222"/>
              </a:solidFill>
            </a:endParaRPr>
          </a:p>
          <a:p>
            <a:pPr indent="0" lvl="0" marL="0" rtl="0" algn="l">
              <a:lnSpc>
                <a:spcPct val="125000"/>
              </a:lnSpc>
              <a:spcBef>
                <a:spcPts val="0"/>
              </a:spcBef>
              <a:spcAft>
                <a:spcPts val="0"/>
              </a:spcAft>
              <a:buNone/>
            </a:pPr>
            <a:r>
              <a:t/>
            </a:r>
            <a:endParaRPr sz="1150">
              <a:solidFill>
                <a:srgbClr val="222222"/>
              </a:solidFill>
            </a:endParaRPr>
          </a:p>
          <a:p>
            <a:pPr indent="0" lvl="0" marL="0" rtl="0" algn="l">
              <a:lnSpc>
                <a:spcPct val="128571"/>
              </a:lnSpc>
              <a:spcBef>
                <a:spcPts val="0"/>
              </a:spcBef>
              <a:spcAft>
                <a:spcPts val="0"/>
              </a:spcAft>
              <a:buNone/>
            </a:pPr>
            <a:r>
              <a:rPr lang="en" sz="1150">
                <a:solidFill>
                  <a:schemeClr val="dk1"/>
                </a:solidFill>
                <a:highlight>
                  <a:srgbClr val="FFFFFF"/>
                </a:highlight>
              </a:rPr>
              <a:t>Podemos aprender sobre esto</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observando los arces que hay en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el estado de California. En California,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el clima es cálido todo el año. Y aún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así las hojas de los arces se vuelven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rojas en otoño.</a:t>
            </a:r>
            <a:endParaRPr sz="1150">
              <a:solidFill>
                <a:srgbClr val="222222"/>
              </a:solidFill>
            </a:endParaRPr>
          </a:p>
          <a:p>
            <a:pPr indent="0" lvl="0" marL="0" rtl="0" algn="l">
              <a:lnSpc>
                <a:spcPct val="125000"/>
              </a:lnSpc>
              <a:spcBef>
                <a:spcPts val="0"/>
              </a:spcBef>
              <a:spcAft>
                <a:spcPts val="0"/>
              </a:spcAft>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rPr lang="en" sz="1150">
                <a:solidFill>
                  <a:srgbClr val="222222"/>
                </a:solidFill>
              </a:rPr>
              <a:t>El clima en otoño es muy diferente en California y en Vermont. Pero en ambos lugares los días son más cortos en otoño. Cada día el sol aparece más abajo en el cielo.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rPr lang="en" sz="1150">
                <a:solidFill>
                  <a:schemeClr val="dk1"/>
                </a:solidFill>
                <a:highlight>
                  <a:srgbClr val="FFFFFF"/>
                </a:highlight>
              </a:rPr>
              <a:t>Los científicos se preguntaron si el cambio del color de las hojas se debía a la duración del día. Efectivamente, cuando un arce es cultivado adentro, bajo luces artificiales, es posible engañar al árbol y sus hojas no cambian de color.</a:t>
            </a:r>
            <a:endParaRPr sz="1150">
              <a:solidFill>
                <a:srgbClr val="222222"/>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endParaRPr>
          </a:p>
        </p:txBody>
      </p:sp>
      <p:pic>
        <p:nvPicPr>
          <p:cNvPr id="61" name="Google Shape;61;p13"/>
          <p:cNvPicPr preferRelativeResize="0"/>
          <p:nvPr/>
        </p:nvPicPr>
        <p:blipFill>
          <a:blip r:embed="rId4">
            <a:alphaModFix/>
          </a:blip>
          <a:stretch>
            <a:fillRect/>
          </a:stretch>
        </p:blipFill>
        <p:spPr>
          <a:xfrm>
            <a:off x="3344250" y="4742725"/>
            <a:ext cx="3875550" cy="2588650"/>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