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1" r:id="rId18"/>
    <p:sldMasterId id="2147483837" r:id="rId19"/>
    <p:sldMasterId id="2147483848" r:id="rId20"/>
    <p:sldMasterId id="2147483857" r:id="rId21"/>
  </p:sldMasterIdLst>
  <p:notesMasterIdLst>
    <p:notesMasterId r:id="rId102"/>
  </p:notesMasterIdLst>
  <p:sldIdLst>
    <p:sldId id="1250" r:id="rId22"/>
    <p:sldId id="1251" r:id="rId23"/>
    <p:sldId id="1252" r:id="rId24"/>
    <p:sldId id="1117" r:id="rId25"/>
    <p:sldId id="1338" r:id="rId26"/>
    <p:sldId id="1000" r:id="rId27"/>
    <p:sldId id="1256" r:id="rId28"/>
    <p:sldId id="1147" r:id="rId29"/>
    <p:sldId id="1312" r:id="rId30"/>
    <p:sldId id="717" r:id="rId31"/>
    <p:sldId id="1041" r:id="rId32"/>
    <p:sldId id="1298" r:id="rId33"/>
    <p:sldId id="1299" r:id="rId34"/>
    <p:sldId id="1294" r:id="rId35"/>
    <p:sldId id="1295" r:id="rId36"/>
    <p:sldId id="1302" r:id="rId37"/>
    <p:sldId id="1303" r:id="rId38"/>
    <p:sldId id="1292" r:id="rId39"/>
    <p:sldId id="1293" r:id="rId40"/>
    <p:sldId id="1300" r:id="rId41"/>
    <p:sldId id="1301" r:id="rId42"/>
    <p:sldId id="1296" r:id="rId43"/>
    <p:sldId id="1297" r:id="rId44"/>
    <p:sldId id="1304" r:id="rId45"/>
    <p:sldId id="1305" r:id="rId46"/>
    <p:sldId id="1091" r:id="rId47"/>
    <p:sldId id="1313" r:id="rId48"/>
    <p:sldId id="1314" r:id="rId49"/>
    <p:sldId id="1318" r:id="rId50"/>
    <p:sldId id="1319" r:id="rId51"/>
    <p:sldId id="1320" r:id="rId52"/>
    <p:sldId id="1321" r:id="rId53"/>
    <p:sldId id="1322" r:id="rId54"/>
    <p:sldId id="1323" r:id="rId55"/>
    <p:sldId id="1315" r:id="rId56"/>
    <p:sldId id="1316" r:id="rId57"/>
    <p:sldId id="1317" r:id="rId58"/>
    <p:sldId id="1324" r:id="rId59"/>
    <p:sldId id="1325" r:id="rId60"/>
    <p:sldId id="1326" r:id="rId61"/>
    <p:sldId id="1333" r:id="rId62"/>
    <p:sldId id="1334" r:id="rId63"/>
    <p:sldId id="1335" r:id="rId64"/>
    <p:sldId id="1327" r:id="rId65"/>
    <p:sldId id="1328" r:id="rId66"/>
    <p:sldId id="1329" r:id="rId67"/>
    <p:sldId id="1330" r:id="rId68"/>
    <p:sldId id="1331" r:id="rId69"/>
    <p:sldId id="1332" r:id="rId70"/>
    <p:sldId id="1008" r:id="rId71"/>
    <p:sldId id="1238" r:id="rId72"/>
    <p:sldId id="1239" r:id="rId73"/>
    <p:sldId id="1288" r:id="rId74"/>
    <p:sldId id="1307" r:id="rId75"/>
    <p:sldId id="1336" r:id="rId76"/>
    <p:sldId id="1337" r:id="rId77"/>
    <p:sldId id="1311" r:id="rId78"/>
    <p:sldId id="1287" r:id="rId79"/>
    <p:sldId id="1010" r:id="rId80"/>
    <p:sldId id="1339" r:id="rId81"/>
    <p:sldId id="1269" r:id="rId82"/>
    <p:sldId id="1340" r:id="rId83"/>
    <p:sldId id="1257" r:id="rId84"/>
    <p:sldId id="1289" r:id="rId85"/>
    <p:sldId id="1290" r:id="rId86"/>
    <p:sldId id="1258" r:id="rId87"/>
    <p:sldId id="1231" r:id="rId88"/>
    <p:sldId id="1272" r:id="rId89"/>
    <p:sldId id="1273" r:id="rId90"/>
    <p:sldId id="1274" r:id="rId91"/>
    <p:sldId id="1232" r:id="rId92"/>
    <p:sldId id="1275" r:id="rId93"/>
    <p:sldId id="1276" r:id="rId94"/>
    <p:sldId id="1277" r:id="rId95"/>
    <p:sldId id="1233" r:id="rId96"/>
    <p:sldId id="1262" r:id="rId97"/>
    <p:sldId id="1235" r:id="rId98"/>
    <p:sldId id="1342" r:id="rId99"/>
    <p:sldId id="1282" r:id="rId100"/>
    <p:sldId id="1341" r:id="rId101"/>
  </p:sldIdLst>
  <p:sldSz cx="9144000" cy="6858000" type="screen4x3"/>
  <p:notesSz cx="6735763" cy="9866313"/>
  <p:embeddedFontLst>
    <p:embeddedFont>
      <p:font typeface="Bahnschrift SemiBold" panose="020B0502040204020203" pitchFamily="34" charset="0"/>
      <p:bold r:id="rId103"/>
    </p:embeddedFont>
    <p:embeddedFont>
      <p:font typeface="Century Gothic" panose="020B0502020202020204" pitchFamily="34" charset="0"/>
      <p:regular r:id="rId104"/>
      <p:bold r:id="rId105"/>
      <p:italic r:id="rId106"/>
      <p:boldItalic r:id="rId107"/>
    </p:embeddedFont>
    <p:embeddedFont>
      <p:font typeface="Dosis" pitchFamily="2" charset="0"/>
      <p:regular r:id="rId108"/>
      <p:bold r:id="rId109"/>
    </p:embeddedFont>
    <p:embeddedFont>
      <p:font typeface="Dosis ExtraBold" pitchFamily="2" charset="0"/>
      <p:bold r:id="rId110"/>
    </p:embeddedFont>
    <p:embeddedFont>
      <p:font typeface="Dosis Medium" pitchFamily="2" charset="0"/>
      <p:regular r:id="rId111"/>
      <p:bold r:id="rId112"/>
    </p:embeddedFont>
    <p:embeddedFont>
      <p:font typeface="Dosis SemiBold" pitchFamily="2" charset="0"/>
      <p:regular r:id="rId113"/>
      <p:bold r:id="rId114"/>
    </p:embeddedFont>
    <p:embeddedFont>
      <p:font typeface="Dubai" panose="020B0503030403030204" pitchFamily="34" charset="-78"/>
      <p:regular r:id="rId115"/>
      <p:bold r:id="rId116"/>
    </p:embeddedFont>
    <p:embeddedFont>
      <p:font typeface="Mistral" panose="03090702030407020403" pitchFamily="66" charset="0"/>
      <p:regular r:id="rId11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4F4F4"/>
    <a:srgbClr val="9EE0F4"/>
    <a:srgbClr val="EAF8FE"/>
    <a:srgbClr val="565F88"/>
    <a:srgbClr val="2196B1"/>
    <a:srgbClr val="4B5377"/>
    <a:srgbClr val="424D7B"/>
    <a:srgbClr val="E84234"/>
    <a:srgbClr val="DEEBF7"/>
    <a:srgbClr val="2AB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96" d="100"/>
          <a:sy n="96" d="100"/>
        </p:scale>
        <p:origin x="826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117" Type="http://schemas.openxmlformats.org/officeDocument/2006/relationships/font" Target="fonts/font15.fntdata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font" Target="fonts/font10.fntdata"/><Relationship Id="rId16" Type="http://schemas.openxmlformats.org/officeDocument/2006/relationships/slideMaster" Target="slideMasters/slideMaster13.xml"/><Relationship Id="rId107" Type="http://schemas.openxmlformats.org/officeDocument/2006/relationships/font" Target="fonts/font5.fntdata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113" Type="http://schemas.openxmlformats.org/officeDocument/2006/relationships/font" Target="fonts/font11.fntdata"/><Relationship Id="rId118" Type="http://schemas.openxmlformats.org/officeDocument/2006/relationships/presProps" Target="presProps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49" Type="http://schemas.openxmlformats.org/officeDocument/2006/relationships/slide" Target="slides/slide28.xml"/><Relationship Id="rId114" Type="http://schemas.openxmlformats.org/officeDocument/2006/relationships/font" Target="fonts/font12.fntdata"/><Relationship Id="rId119" Type="http://schemas.openxmlformats.org/officeDocument/2006/relationships/viewProps" Target="viewProps.xml"/><Relationship Id="rId44" Type="http://schemas.openxmlformats.org/officeDocument/2006/relationships/slide" Target="slides/slide23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8.xml"/><Relationship Id="rId109" Type="http://schemas.openxmlformats.org/officeDocument/2006/relationships/font" Target="fonts/font7.fntdata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font" Target="fonts/font2.fntdata"/><Relationship Id="rId12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customXml" Target="../customXml/item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font" Target="fonts/font8.fntdata"/><Relationship Id="rId115" Type="http://schemas.openxmlformats.org/officeDocument/2006/relationships/font" Target="fonts/font13.fntdata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font" Target="fonts/font3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116" Type="http://schemas.openxmlformats.org/officeDocument/2006/relationships/font" Target="fonts/font14.fntdata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font" Target="fonts/font9.fntdata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15.xml"/><Relationship Id="rId57" Type="http://schemas.openxmlformats.org/officeDocument/2006/relationships/slide" Target="slides/slide36.xml"/><Relationship Id="rId106" Type="http://schemas.openxmlformats.org/officeDocument/2006/relationships/font" Target="fonts/font4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0.xml"/><Relationship Id="rId52" Type="http://schemas.openxmlformats.org/officeDocument/2006/relationships/slide" Target="slides/slide31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04/03/2026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04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4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0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8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796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403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4252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2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66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020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1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10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3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04/03/2026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02436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02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31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309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348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42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51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20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9380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80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722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689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9273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9391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052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008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27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366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551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44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9916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63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9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9.xml"/><Relationship Id="rId9" Type="http://schemas.openxmlformats.org/officeDocument/2006/relationships/image" Target="../media/image4.jp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heme" Target="../theme/theme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0" r:id="rId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81589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827" r:id="rId2"/>
    <p:sldLayoutId id="2147483832" r:id="rId3"/>
    <p:sldLayoutId id="2147483833" r:id="rId4"/>
    <p:sldLayoutId id="2147483834" r:id="rId5"/>
    <p:sldLayoutId id="2147483835" r:id="rId6"/>
    <p:sldLayoutId id="2147483836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8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07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549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84" r:id="rId12"/>
    <p:sldLayoutId id="2147483856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4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35.png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6.png"/><Relationship Id="rId9" Type="http://schemas.openxmlformats.org/officeDocument/2006/relationships/image" Target="../media/image50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8.xml"/><Relationship Id="rId5" Type="http://schemas.openxmlformats.org/officeDocument/2006/relationships/image" Target="../media/image51.jp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5.png"/><Relationship Id="rId7" Type="http://schemas.openxmlformats.org/officeDocument/2006/relationships/image" Target="../media/image54.jp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6.png"/><Relationship Id="rId9" Type="http://schemas.openxmlformats.org/officeDocument/2006/relationships/image" Target="../media/image56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12.xml"/><Relationship Id="rId4" Type="http://schemas.openxmlformats.org/officeDocument/2006/relationships/image" Target="../media/image3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jp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13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20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135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D200491-1C60-4EF3-A173-C6826BC46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0"/>
            <a:ext cx="9036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60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minuscule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451771" y="2323265"/>
            <a:ext cx="411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" pitchFamily="2" charset="0"/>
                <a:cs typeface="Aharoni" panose="02010803020104030203" pitchFamily="2" charset="-79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9971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s majuscule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514524" y="2051700"/>
            <a:ext cx="4114951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0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" panose="020B0604020202020204" charset="0"/>
                <a:cs typeface="Aharoni" panose="02010803020104030203" pitchFamily="2" charset="-79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096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t minuscule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4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711748" y="2319661"/>
            <a:ext cx="411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" panose="020B0604020202020204" charset="0"/>
                <a:cs typeface="Aharoni" panose="02010803020104030203" pitchFamily="2" charset="-79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2464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t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majuscule.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3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362124" y="2436203"/>
            <a:ext cx="41149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" pitchFamily="2" charset="0"/>
                <a:cs typeface="Times New Roman" panose="020206030504050203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96933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p minuscule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1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514524" y="2274838"/>
            <a:ext cx="4114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40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+mj-lt"/>
                <a:cs typeface="Aharoni" panose="02010803020104030203" pitchFamily="2" charset="-79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78270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15463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p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majuscule.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8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514524" y="2274838"/>
            <a:ext cx="4114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40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+mj-lt"/>
                <a:cs typeface="Aharoni" panose="02010803020104030203" pitchFamily="2" charset="-79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9002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minuscule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514524" y="2459504"/>
            <a:ext cx="411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573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majuscule.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2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400262" y="2274838"/>
            <a:ext cx="4343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40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" panose="020B0604020202020204" charset="0"/>
                <a:cs typeface="Aharoni" panose="02010803020104030203" pitchFamily="2" charset="-79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4086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B5412A-A91E-42C5-9EFF-432F47EF20D7}"/>
              </a:ext>
            </a:extLst>
          </p:cNvPr>
          <p:cNvSpPr txBox="1"/>
          <p:nvPr/>
        </p:nvSpPr>
        <p:spPr>
          <a:xfrm>
            <a:off x="1692000" y="2613392"/>
            <a:ext cx="5794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44546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Tomate</a:t>
            </a:r>
            <a:endParaRPr kumimoji="0" lang="pt-BR" sz="100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23E791-30F9-4F75-B787-E3AF2FB08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133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tomate.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2CDBF7EA-920B-4FF6-80CA-177A88CEF2C0}"/>
              </a:ext>
            </a:extLst>
          </p:cNvPr>
          <p:cNvSpPr txBox="1"/>
          <p:nvPr/>
        </p:nvSpPr>
        <p:spPr>
          <a:xfrm>
            <a:off x="1692000" y="2613392"/>
            <a:ext cx="5794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Tomate</a:t>
            </a:r>
            <a:endParaRPr kumimoji="0" lang="pt-BR" sz="10000" b="0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17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B5412A-A91E-42C5-9EFF-432F47EF20D7}"/>
              </a:ext>
            </a:extLst>
          </p:cNvPr>
          <p:cNvSpPr txBox="1"/>
          <p:nvPr/>
        </p:nvSpPr>
        <p:spPr>
          <a:xfrm>
            <a:off x="1692000" y="2613392"/>
            <a:ext cx="5794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44546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bébé</a:t>
            </a:r>
            <a:endParaRPr kumimoji="0" lang="pt-BR" sz="100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23E791-30F9-4F75-B787-E3AF2FB08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206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4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bébé.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4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2CDBF7EA-920B-4FF6-80CA-177A88CEF2C0}"/>
              </a:ext>
            </a:extLst>
          </p:cNvPr>
          <p:cNvSpPr txBox="1"/>
          <p:nvPr/>
        </p:nvSpPr>
        <p:spPr>
          <a:xfrm>
            <a:off x="1692000" y="2613392"/>
            <a:ext cx="5794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bébé</a:t>
            </a:r>
            <a:endParaRPr kumimoji="0" lang="pt-BR" sz="10000" b="0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41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B5412A-A91E-42C5-9EFF-432F47EF20D7}"/>
              </a:ext>
            </a:extLst>
          </p:cNvPr>
          <p:cNvSpPr txBox="1"/>
          <p:nvPr/>
        </p:nvSpPr>
        <p:spPr>
          <a:xfrm>
            <a:off x="1692000" y="2613392"/>
            <a:ext cx="5794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patate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23E791-30F9-4F75-B787-E3AF2FB08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60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patate.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0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2CDBF7EA-920B-4FF6-80CA-177A88CEF2C0}"/>
              </a:ext>
            </a:extLst>
          </p:cNvPr>
          <p:cNvSpPr txBox="1"/>
          <p:nvPr/>
        </p:nvSpPr>
        <p:spPr>
          <a:xfrm>
            <a:off x="1692000" y="2613392"/>
            <a:ext cx="5794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patate</a:t>
            </a:r>
            <a:endParaRPr kumimoji="0" lang="pt-BR" sz="10000" b="0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4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B5412A-A91E-42C5-9EFF-432F47EF20D7}"/>
              </a:ext>
            </a:extLst>
          </p:cNvPr>
          <p:cNvSpPr txBox="1"/>
          <p:nvPr/>
        </p:nvSpPr>
        <p:spPr>
          <a:xfrm>
            <a:off x="1692000" y="2613392"/>
            <a:ext cx="5794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12000" dirty="0">
                <a:ln w="0"/>
                <a:solidFill>
                  <a:srgbClr val="44546A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</a:t>
            </a:r>
            <a:r>
              <a:rPr lang="pt-BR" sz="10000" dirty="0">
                <a:ln w="0"/>
                <a:solidFill>
                  <a:srgbClr val="44546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amira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23E791-30F9-4F75-B787-E3AF2FB08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660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Samira.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8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F0FF5C8B-479A-45BA-8CE3-B6D24120EA07}"/>
              </a:ext>
            </a:extLst>
          </p:cNvPr>
          <p:cNvSpPr txBox="1"/>
          <p:nvPr/>
        </p:nvSpPr>
        <p:spPr>
          <a:xfrm>
            <a:off x="1692000" y="2613392"/>
            <a:ext cx="5794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10000" dirty="0">
                <a:ln w="0"/>
                <a:solidFill>
                  <a:srgbClr val="C00000"/>
                </a:solidFill>
                <a:latin typeface="Dosis" pitchFamily="2" charset="0"/>
                <a:cs typeface="Times New Roman" panose="02020603050405020304" pitchFamily="18" charset="0"/>
              </a:rPr>
              <a:t>S</a:t>
            </a:r>
            <a:r>
              <a:rPr lang="pt-BR" sz="10000" dirty="0">
                <a:ln w="0"/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  <a:r>
              <a:rPr lang="pt-BR" sz="12000" dirty="0">
                <a:ln w="0"/>
                <a:solidFill>
                  <a:srgbClr val="C00000"/>
                </a:solidFill>
                <a:latin typeface="Dosis" pitchFamily="2" charset="0"/>
                <a:cs typeface="Times New Roman" panose="02020603050405020304" pitchFamily="18" charset="0"/>
              </a:rPr>
              <a:t>mir</a:t>
            </a:r>
            <a:r>
              <a:rPr lang="pt-BR" sz="10000" dirty="0">
                <a:ln w="0"/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6767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B5412A-A91E-42C5-9EFF-432F47EF20D7}"/>
              </a:ext>
            </a:extLst>
          </p:cNvPr>
          <p:cNvSpPr txBox="1"/>
          <p:nvPr/>
        </p:nvSpPr>
        <p:spPr>
          <a:xfrm>
            <a:off x="1692000" y="2613392"/>
            <a:ext cx="5794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44546A"/>
                </a:solidFill>
                <a:latin typeface="Dosis" pitchFamily="2" charset="0"/>
                <a:cs typeface="Times New Roman" panose="02020603050405020304" pitchFamily="18" charset="0"/>
              </a:rPr>
              <a:t>porte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23E791-30F9-4F75-B787-E3AF2FB08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10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porte.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9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23B6D75-7608-4C5B-8142-14B2A0FE991F}"/>
              </a:ext>
            </a:extLst>
          </p:cNvPr>
          <p:cNvGrpSpPr/>
          <p:nvPr/>
        </p:nvGrpSpPr>
        <p:grpSpPr>
          <a:xfrm>
            <a:off x="4572000" y="2498332"/>
            <a:ext cx="4032000" cy="3600000"/>
            <a:chOff x="974220" y="-365760"/>
            <a:chExt cx="8900098" cy="6866417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CEDA367-CADB-40CE-BB64-1130DA786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220" y="-357343"/>
              <a:ext cx="4471068" cy="68580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B0B6197-D5EE-44F4-8172-ABE6C3F4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50" y="-365760"/>
              <a:ext cx="4471068" cy="6858000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856BAE5-284D-4630-8BFA-9460586C90AE}"/>
              </a:ext>
            </a:extLst>
          </p:cNvPr>
          <p:cNvGrpSpPr/>
          <p:nvPr/>
        </p:nvGrpSpPr>
        <p:grpSpPr>
          <a:xfrm>
            <a:off x="494684" y="2498332"/>
            <a:ext cx="4032000" cy="3600000"/>
            <a:chOff x="-2075046" y="-1404635"/>
            <a:chExt cx="8912358" cy="685800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0E1A91C2-EE02-44FC-AA95-037017BBB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75046" y="-1404635"/>
              <a:ext cx="4471068" cy="68580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AECD2442-7833-443B-A98B-58526A27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244" y="-1404635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275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F0FF5C8B-479A-45BA-8CE3-B6D24120EA07}"/>
              </a:ext>
            </a:extLst>
          </p:cNvPr>
          <p:cNvSpPr txBox="1"/>
          <p:nvPr/>
        </p:nvSpPr>
        <p:spPr>
          <a:xfrm>
            <a:off x="1692000" y="2613392"/>
            <a:ext cx="5794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C00000"/>
                </a:solidFill>
                <a:latin typeface="Dosis" pitchFamily="2" charset="0"/>
                <a:cs typeface="Times New Roman" panose="02020603050405020304" pitchFamily="18" charset="0"/>
              </a:rPr>
              <a:t>porte</a:t>
            </a:r>
            <a:endParaRPr kumimoji="0" lang="pt-BR" sz="10000" b="0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Dosis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31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B5412A-A91E-42C5-9EFF-432F47EF20D7}"/>
              </a:ext>
            </a:extLst>
          </p:cNvPr>
          <p:cNvSpPr txBox="1"/>
          <p:nvPr/>
        </p:nvSpPr>
        <p:spPr>
          <a:xfrm>
            <a:off x="1692000" y="2613392"/>
            <a:ext cx="5794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12000" dirty="0">
                <a:ln w="0"/>
                <a:solidFill>
                  <a:srgbClr val="44546A"/>
                </a:solidFill>
                <a:latin typeface="Dosis" pitchFamily="2" charset="0"/>
                <a:cs typeface="Times New Roman" panose="02020603050405020304" pitchFamily="18" charset="0"/>
              </a:rPr>
              <a:t>s</a:t>
            </a:r>
            <a:r>
              <a:rPr lang="pt-BR" sz="10000" dirty="0">
                <a:ln w="0"/>
                <a:solidFill>
                  <a:srgbClr val="44546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  <a:endParaRPr lang="pt-BR" sz="10000" dirty="0">
              <a:ln w="0"/>
              <a:solidFill>
                <a:srgbClr val="44546A"/>
              </a:solidFill>
              <a:latin typeface="Dosis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23E791-30F9-4F75-B787-E3AF2FB08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87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6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F0FF5C8B-479A-45BA-8CE3-B6D24120EA07}"/>
              </a:ext>
            </a:extLst>
          </p:cNvPr>
          <p:cNvSpPr txBox="1"/>
          <p:nvPr/>
        </p:nvSpPr>
        <p:spPr>
          <a:xfrm>
            <a:off x="1692000" y="2613392"/>
            <a:ext cx="5794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12000" dirty="0">
                <a:ln w="0"/>
                <a:solidFill>
                  <a:srgbClr val="C00000"/>
                </a:solidFill>
                <a:latin typeface="Dosis" pitchFamily="2" charset="0"/>
                <a:cs typeface="Times New Roman" panose="02020603050405020304" pitchFamily="18" charset="0"/>
              </a:rPr>
              <a:t>s</a:t>
            </a:r>
            <a:r>
              <a:rPr lang="pt-BR" sz="10000" dirty="0">
                <a:ln w="0"/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  <a:endParaRPr lang="pt-BR" sz="10000" dirty="0">
              <a:ln w="0"/>
              <a:solidFill>
                <a:srgbClr val="C00000"/>
              </a:solidFill>
              <a:latin typeface="Dosis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52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B5412A-A91E-42C5-9EFF-432F47EF20D7}"/>
              </a:ext>
            </a:extLst>
          </p:cNvPr>
          <p:cNvSpPr txBox="1"/>
          <p:nvPr/>
        </p:nvSpPr>
        <p:spPr>
          <a:xfrm>
            <a:off x="1692000" y="2613392"/>
            <a:ext cx="5794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44546A"/>
                </a:solidFill>
                <a:latin typeface="Dosis" pitchFamily="2" charset="0"/>
                <a:cs typeface="Times New Roman" panose="02020603050405020304" pitchFamily="18" charset="0"/>
              </a:rPr>
              <a:t>belle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23E791-30F9-4F75-B787-E3AF2FB08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63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belle.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F0FF5C8B-479A-45BA-8CE3-B6D24120EA07}"/>
              </a:ext>
            </a:extLst>
          </p:cNvPr>
          <p:cNvSpPr txBox="1"/>
          <p:nvPr/>
        </p:nvSpPr>
        <p:spPr>
          <a:xfrm>
            <a:off x="1692000" y="2613392"/>
            <a:ext cx="5794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C00000"/>
                </a:solidFill>
                <a:latin typeface="Dosis" pitchFamily="2" charset="0"/>
                <a:cs typeface="Times New Roman" panose="02020603050405020304" pitchFamily="18" charset="0"/>
              </a:rPr>
              <a:t>belle</a:t>
            </a:r>
            <a:endParaRPr kumimoji="0" lang="pt-BR" sz="10000" b="0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Dosis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B5412A-A91E-42C5-9EFF-432F47EF20D7}"/>
              </a:ext>
            </a:extLst>
          </p:cNvPr>
          <p:cNvSpPr txBox="1"/>
          <p:nvPr/>
        </p:nvSpPr>
        <p:spPr>
          <a:xfrm>
            <a:off x="1692000" y="2613392"/>
            <a:ext cx="5794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44546A"/>
                </a:solidFill>
                <a:latin typeface="Dosis" pitchFamily="2" charset="0"/>
                <a:cs typeface="Times New Roman" panose="02020603050405020304" pitchFamily="18" charset="0"/>
              </a:rPr>
              <a:t>robe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23E791-30F9-4F75-B787-E3AF2FB08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39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robe.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4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F0FF5C8B-479A-45BA-8CE3-B6D24120EA07}"/>
              </a:ext>
            </a:extLst>
          </p:cNvPr>
          <p:cNvSpPr txBox="1"/>
          <p:nvPr/>
        </p:nvSpPr>
        <p:spPr>
          <a:xfrm>
            <a:off x="1692000" y="2613392"/>
            <a:ext cx="5794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C00000"/>
                </a:solidFill>
                <a:latin typeface="Dosis" pitchFamily="2" charset="0"/>
                <a:cs typeface="Times New Roman" panose="02020603050405020304" pitchFamily="18" charset="0"/>
              </a:rPr>
              <a:t>robe</a:t>
            </a:r>
            <a:endParaRPr kumimoji="0" lang="pt-BR" sz="10000" b="0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Dosis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56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839143" y="347306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55143" y="3221069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73267" y="349794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89267" y="324594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53267" y="372675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3" y="875187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5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839143" y="2000011"/>
            <a:ext cx="3780000" cy="108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55143" y="1748011"/>
            <a:ext cx="1260000" cy="360000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5019143" y="2199299"/>
            <a:ext cx="3420000" cy="792000"/>
          </a:xfrm>
          <a:prstGeom prst="roundRect">
            <a:avLst/>
          </a:prstGeom>
          <a:solidFill>
            <a:srgbClr val="F4F4F4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/>
              <a:t>Activités de lecture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/>
              <a:t>Évaluation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86338" y="3666180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b="1" dirty="0">
                <a:solidFill>
                  <a:srgbClr val="565F88"/>
                </a:solidFill>
              </a:rPr>
              <a:t>Activités d’écriture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b="1" dirty="0">
                <a:solidFill>
                  <a:srgbClr val="565F88"/>
                </a:solidFill>
              </a:rPr>
              <a:t>Évaluation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2A74291-E7E7-13E4-B65A-C8356CD292FE}"/>
              </a:ext>
            </a:extLst>
          </p:cNvPr>
          <p:cNvSpPr/>
          <p:nvPr/>
        </p:nvSpPr>
        <p:spPr>
          <a:xfrm>
            <a:off x="4839143" y="495075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CFC503CC-4FA1-9F10-684E-6C928131AD4B}"/>
              </a:ext>
            </a:extLst>
          </p:cNvPr>
          <p:cNvSpPr/>
          <p:nvPr/>
        </p:nvSpPr>
        <p:spPr>
          <a:xfrm>
            <a:off x="5055143" y="469875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2007DED-A7A4-1496-C6CA-3C0B3D55903F}"/>
              </a:ext>
            </a:extLst>
          </p:cNvPr>
          <p:cNvSpPr/>
          <p:nvPr/>
        </p:nvSpPr>
        <p:spPr>
          <a:xfrm>
            <a:off x="473267" y="497563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rganigramme : Terminateur 12">
            <a:extLst>
              <a:ext uri="{FF2B5EF4-FFF2-40B4-BE49-F238E27FC236}">
                <a16:creationId xmlns:a16="http://schemas.microsoft.com/office/drawing/2014/main" id="{2CC04B81-2F68-9145-2BD8-E6E9F41E90B1}"/>
              </a:ext>
            </a:extLst>
          </p:cNvPr>
          <p:cNvSpPr/>
          <p:nvPr/>
        </p:nvSpPr>
        <p:spPr>
          <a:xfrm>
            <a:off x="689267" y="472363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AF0CA50C-2275-E5C0-2D7C-487CAD1753CB}"/>
              </a:ext>
            </a:extLst>
          </p:cNvPr>
          <p:cNvSpPr txBox="1">
            <a:spLocks/>
          </p:cNvSpPr>
          <p:nvPr/>
        </p:nvSpPr>
        <p:spPr>
          <a:xfrm>
            <a:off x="653267" y="520444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 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ECE942AC-D1E4-7C1A-AB4A-F1F11950B0CE}"/>
              </a:ext>
            </a:extLst>
          </p:cNvPr>
          <p:cNvSpPr txBox="1">
            <a:spLocks/>
          </p:cNvSpPr>
          <p:nvPr/>
        </p:nvSpPr>
        <p:spPr>
          <a:xfrm>
            <a:off x="5086338" y="514386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39D31A72-611D-446E-B446-FF58D03DBE5B}"/>
              </a:ext>
            </a:extLst>
          </p:cNvPr>
          <p:cNvSpPr/>
          <p:nvPr/>
        </p:nvSpPr>
        <p:spPr>
          <a:xfrm>
            <a:off x="493821" y="20426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rganigramme : Terminateur 25">
            <a:extLst>
              <a:ext uri="{FF2B5EF4-FFF2-40B4-BE49-F238E27FC236}">
                <a16:creationId xmlns:a16="http://schemas.microsoft.com/office/drawing/2014/main" id="{8BBE6DEC-3848-436A-83A2-EADA96FC705B}"/>
              </a:ext>
            </a:extLst>
          </p:cNvPr>
          <p:cNvSpPr/>
          <p:nvPr/>
        </p:nvSpPr>
        <p:spPr>
          <a:xfrm>
            <a:off x="709821" y="17906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65F778D7-3076-4B43-AC2C-7A1EB4282903}"/>
              </a:ext>
            </a:extLst>
          </p:cNvPr>
          <p:cNvSpPr txBox="1">
            <a:spLocks/>
          </p:cNvSpPr>
          <p:nvPr/>
        </p:nvSpPr>
        <p:spPr>
          <a:xfrm>
            <a:off x="673821" y="227144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 </a:t>
            </a:r>
          </a:p>
        </p:txBody>
      </p:sp>
    </p:spTree>
    <p:extLst>
      <p:ext uri="{BB962C8B-B14F-4D97-AF65-F5344CB8AC3E}">
        <p14:creationId xmlns:p14="http://schemas.microsoft.com/office/powerpoint/2010/main" val="3791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sz="1600" dirty="0">
                <a:solidFill>
                  <a:schemeClr val="bg1">
                    <a:lumMod val="50000"/>
                  </a:schemeClr>
                </a:solidFill>
              </a:rPr>
              <a:t>Écriture</a:t>
            </a: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sz="1600" dirty="0">
                <a:solidFill>
                  <a:srgbClr val="424D7B"/>
                </a:solidFill>
              </a:rPr>
              <a:t>Travail sur le livret.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77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4A7EE7-E4F4-48D5-B35D-2DBB9CC39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854" y="1462652"/>
            <a:ext cx="3412291" cy="5233983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3083859" y="5222390"/>
            <a:ext cx="3086694" cy="1133586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2B6789B-4BBF-F300-794F-E2D98C1221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89017FE-FD58-60E5-B678-EF6D5CA5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D569F5C-520D-7259-57A3-FC6D5D5A2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faire une dictée. Je vais vous dire des mots et vous allez les écrire sur votre livret en respectant ses dimensions.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63A1B2A-9473-7499-9373-E80442D4ADB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A8D5E88-B545-5AAA-CFC3-326D8BA1C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E52AB17-E615-E9B8-142A-2A6CDF0B0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E0061C0B-BD3F-44FD-94D7-07EA068AE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847" y="2705230"/>
            <a:ext cx="7288306" cy="20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8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/>
              <a:t>Écoutez bien. Écrivez moto.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2838083-5BFB-D5D2-0FB5-2A33C4DE676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472F9A0-FCA4-69DB-BF0A-6ECC161F0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73A9897-CD75-BB9E-FE9F-FB008C323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C83F8A9A-AE79-4E78-812A-450D447B7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847" y="2705230"/>
            <a:ext cx="7288306" cy="20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5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/>
              <a:t>Écoutez bien. Écrivez papi.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BB0C4B1-1DB6-5530-DA2D-18E9C98D7EF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0FF3BDC-0AAB-9F24-F2F4-964635A4C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856541C-6F5B-2CCA-A659-64F616750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BE0EF26-EB87-45A8-8910-FF8155D9D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847" y="2705230"/>
            <a:ext cx="7288306" cy="20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/>
              <a:t>Écoutez bien. Écrivez bébé.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BB0C4B1-1DB6-5530-DA2D-18E9C98D7EF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0FF3BDC-0AAB-9F24-F2F4-964635A4C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856541C-6F5B-2CCA-A659-64F616750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BE0EF26-EB87-45A8-8910-FF8155D9D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847" y="2705230"/>
            <a:ext cx="7288306" cy="20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9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/>
              <a:t>Écoutez bien. Écrivez sol.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BB0C4B1-1DB6-5530-DA2D-18E9C98D7EF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0FF3BDC-0AAB-9F24-F2F4-964635A4C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856541C-6F5B-2CCA-A659-64F616750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BE0EF26-EB87-45A8-8910-FF8155D9D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847" y="2705230"/>
            <a:ext cx="7288306" cy="20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8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/>
              <a:t>Corrigez.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33D2DE0-3D10-E93E-EC35-CA3198464D3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580613-45A8-1E5F-F21B-6CF6C04F9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A990A23-F744-DD3E-8F35-AE1ED5DAE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7D67029-EAE0-4998-B7C5-22CCDAE55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18" y="2590801"/>
            <a:ext cx="7814823" cy="285974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45ACA90-9AE2-42D8-B316-DDAB3E8A4AE3}"/>
              </a:ext>
            </a:extLst>
          </p:cNvPr>
          <p:cNvSpPr txBox="1"/>
          <p:nvPr/>
        </p:nvSpPr>
        <p:spPr>
          <a:xfrm>
            <a:off x="1110423" y="3698202"/>
            <a:ext cx="7172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C00000"/>
                </a:solidFill>
                <a:latin typeface="Dosis Medium" pitchFamily="2" charset="0"/>
              </a:rPr>
              <a:t>moto</a:t>
            </a:r>
            <a:r>
              <a:rPr lang="fr-FR" sz="4400" dirty="0">
                <a:latin typeface="Dosis Medium" pitchFamily="2" charset="0"/>
              </a:rPr>
              <a:t>  -     </a:t>
            </a:r>
            <a:r>
              <a:rPr lang="fr-FR" sz="4800" dirty="0">
                <a:solidFill>
                  <a:srgbClr val="C00000"/>
                </a:solidFill>
                <a:latin typeface="Dosis Medium" pitchFamily="2" charset="0"/>
              </a:rPr>
              <a:t>p</a:t>
            </a:r>
            <a:r>
              <a:rPr lang="pt-BR" sz="4000" dirty="0">
                <a:ln w="0"/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  <a:r>
              <a:rPr lang="fr-FR" sz="4800" dirty="0">
                <a:solidFill>
                  <a:srgbClr val="C00000"/>
                </a:solidFill>
                <a:latin typeface="Dosis Medium" pitchFamily="2" charset="0"/>
              </a:rPr>
              <a:t>pi</a:t>
            </a:r>
            <a:r>
              <a:rPr lang="fr-FR" sz="4400" dirty="0">
                <a:latin typeface="Dosis Medium" pitchFamily="2" charset="0"/>
              </a:rPr>
              <a:t>   -   </a:t>
            </a:r>
            <a:r>
              <a:rPr lang="fr-FR" sz="4400" dirty="0">
                <a:solidFill>
                  <a:srgbClr val="C00000"/>
                </a:solidFill>
                <a:latin typeface="Dosis Medium" pitchFamily="2" charset="0"/>
              </a:rPr>
              <a:t>bébé</a:t>
            </a:r>
            <a:r>
              <a:rPr lang="fr-FR" sz="4400" dirty="0">
                <a:latin typeface="Dosis Medium" pitchFamily="2" charset="0"/>
              </a:rPr>
              <a:t>   -    </a:t>
            </a:r>
            <a:r>
              <a:rPr lang="fr-FR" sz="4400" dirty="0">
                <a:solidFill>
                  <a:srgbClr val="C00000"/>
                </a:solidFill>
                <a:latin typeface="Dosis Medium" pitchFamily="2" charset="0"/>
              </a:rPr>
              <a:t>sol</a:t>
            </a:r>
            <a:r>
              <a:rPr lang="fr-FR" sz="4400" dirty="0">
                <a:latin typeface="Dosis Medium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43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Maintenant, on va faire les activités 1, 2 et 3. Recopiez les lettres, les mots et la phrase comme dans l’exemple. Je vais circuler entre les rangs pour vous aider.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C77DD51-1B1F-934B-2D20-133E178A667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7D2F033-1623-4849-6C7B-C14B0FE69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24D533F-21FB-DAEC-938F-E3F7FCA5F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671058E9-DF79-06B9-8E82-238C817E7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53" y="2340956"/>
            <a:ext cx="2777209" cy="277720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628CD9D-C4F4-4D35-BD93-B3B99FCF22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95" t="16079" r="10147" b="26797"/>
          <a:stretch/>
        </p:blipFill>
        <p:spPr>
          <a:xfrm>
            <a:off x="1346824" y="1869383"/>
            <a:ext cx="3637553" cy="39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1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9444" y="1995719"/>
            <a:ext cx="2225112" cy="35535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6F1C47F-5A99-4340-4DD5-A3697F973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sz="1600" dirty="0"/>
              <a:t>Travail sur le livret.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Évaluer les acquis de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période 3</a:t>
            </a:r>
          </a:p>
        </p:txBody>
      </p:sp>
    </p:spTree>
    <p:extLst>
      <p:ext uri="{BB962C8B-B14F-4D97-AF65-F5344CB8AC3E}">
        <p14:creationId xmlns:p14="http://schemas.microsoft.com/office/powerpoint/2010/main" val="23822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901599" y="1191108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48854FD-AAD0-BC61-5DB6-723DDF2B8418}"/>
              </a:ext>
            </a:extLst>
          </p:cNvPr>
          <p:cNvSpPr txBox="1"/>
          <p:nvPr/>
        </p:nvSpPr>
        <p:spPr>
          <a:xfrm>
            <a:off x="597222" y="1863192"/>
            <a:ext cx="781590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paroles étudiés.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parler de ma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maison et </a:t>
            </a:r>
            <a:r>
              <a:rPr lang="fr-FR" b="1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 famille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et lire les lettres, des syllabes et des mots contenant les lettres étudiées.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: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lettres étudiées.</a:t>
            </a:r>
          </a:p>
        </p:txBody>
      </p:sp>
    </p:spTree>
    <p:extLst>
      <p:ext uri="{BB962C8B-B14F-4D97-AF65-F5344CB8AC3E}">
        <p14:creationId xmlns:p14="http://schemas.microsoft.com/office/powerpoint/2010/main" val="13509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Cette partie est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consacrée à l’évaluation des compétences suivantes  :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CO1 – C02 – PO1 – PO2 – PO3 - LF1 – LF2.</a:t>
            </a: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passation se fait de manière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individuelle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: l’enseignant évalue chaque élève en l’ invitant à son bureau.</a:t>
            </a:r>
          </a:p>
          <a:p>
            <a:pPr marL="457247" marR="0" lvl="1" indent="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est guidé par le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ppt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affiché sur son ordinateur qui ne doit pas être projeté sur l’écran de la classe  (l’ordinateur doit être débranché du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Datashow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note immédiatement chaque compétence évaluée et renseigne la grille de compilation (0 -10 ) en s’appuyant sur les indications de compilation en dessous de chaque slide d’item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414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8400" y="2479102"/>
            <a:ext cx="7951694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1 -  Garder à portée de main la grille de compilation 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6954AF-F1E1-39EA-0347-22DD6224C88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4" y="2821848"/>
            <a:ext cx="367051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77 et faites les activités d’écriture.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76B14EC-3D52-4FB3-AB73-C90DAE456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91" y="1215844"/>
            <a:ext cx="3284628" cy="503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0D4DE06E-4390-4877-9060-F53216EC3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20" y="1864657"/>
            <a:ext cx="1744230" cy="1908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16A93963-F659-43AD-A91B-9CF561862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00" y="1864657"/>
            <a:ext cx="1746085" cy="19080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548D5AF1-2B27-42A2-A430-A945398FE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99" y="4176946"/>
            <a:ext cx="1744071" cy="19080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24F4301A-AC45-4EDF-922C-EAB6D7517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86" y="1864657"/>
            <a:ext cx="1744071" cy="19080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71E28711-A625-44F0-8C9B-49555D7922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84" y="4176946"/>
            <a:ext cx="1744071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</p:txBody>
      </p:sp>
    </p:spTree>
    <p:extLst>
      <p:ext uri="{BB962C8B-B14F-4D97-AF65-F5344CB8AC3E}">
        <p14:creationId xmlns:p14="http://schemas.microsoft.com/office/powerpoint/2010/main" val="10132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7" y="755999"/>
            <a:ext cx="714520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la scène. Je vais te dire des phrases et tu vas me montrer les images qui correspondent : Voici la chambre de Sami. 1) Sami a une sœur. 2) Dans la chambre, il y a un lit et un bureau. 3) Sur le lit, il y a un bateau. 4 ) Sous le lit, il y a un robot. 5) Le frère et la sœur jouent sur le tapis.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621770-3870-4701-B49B-D596D37E4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63" y="1879912"/>
            <a:ext cx="7191776" cy="429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3328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4B5377"/>
                </a:solidFill>
                <a:latin typeface="Dosis Medium" pitchFamily="2" charset="0"/>
                <a:cs typeface="Calibri" panose="020F0502020204030204" pitchFamily="34" charset="0"/>
              </a:rPr>
              <a:t>Écrire correctement les lettres, des syllabes et des mots contenant les lettres étudiées.</a:t>
            </a:r>
            <a:endParaRPr lang="fr-FR" sz="2200" b="1" kern="0" dirty="0">
              <a:solidFill>
                <a:srgbClr val="2196B1"/>
              </a:solidFill>
              <a:latin typeface="Dosis Medium" pitchFamily="2" charset="0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28089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</p:txBody>
      </p:sp>
    </p:spTree>
    <p:extLst>
      <p:ext uri="{BB962C8B-B14F-4D97-AF65-F5344CB8AC3E}">
        <p14:creationId xmlns:p14="http://schemas.microsoft.com/office/powerpoint/2010/main" val="11604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6975598-5120-414D-AFF8-4C578648D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99" y="1820164"/>
            <a:ext cx="1744230" cy="190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AC4CCD6-280B-495F-AC48-F01A51BF19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05" y="4108111"/>
            <a:ext cx="1744230" cy="1908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AFE511B-5809-41E1-8EDB-9191850839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30" y="1815219"/>
            <a:ext cx="1744071" cy="1908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42811FD-64E0-439C-B070-BAEC080AB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501" y="1815219"/>
            <a:ext cx="1744071" cy="1908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F3CCBC5-BBBC-4BF7-850A-DEDD28D4FC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81" y="4108111"/>
            <a:ext cx="1744071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653358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Participer à un dialogue en mobilisant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L’enseignant montre des objets réels dans la classe.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496223" y="1873525"/>
            <a:ext cx="6598905" cy="3110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Qui est sur la photo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y a combien de chambres dans ta maison ?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une sœur ?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 frère ?</a:t>
            </a:r>
            <a:endParaRPr kumimoji="0" lang="fr-FR" sz="24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Où est ton robot ?</a:t>
            </a:r>
          </a:p>
        </p:txBody>
      </p:sp>
    </p:spTree>
    <p:extLst>
      <p:ext uri="{BB962C8B-B14F-4D97-AF65-F5344CB8AC3E}">
        <p14:creationId xmlns:p14="http://schemas.microsoft.com/office/powerpoint/2010/main" val="30517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Prendre la parole pour parler de ma classe.</a:t>
            </a:r>
          </a:p>
        </p:txBody>
      </p:sp>
    </p:spTree>
    <p:extLst>
      <p:ext uri="{BB962C8B-B14F-4D97-AF65-F5344CB8AC3E}">
        <p14:creationId xmlns:p14="http://schemas.microsoft.com/office/powerpoint/2010/main" val="38994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Présente-toi, parle de ta maison et de ta famille. </a:t>
            </a:r>
            <a:b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 dois dire 5 phrases.   </a:t>
            </a:r>
            <a:r>
              <a:rPr lang="fr-F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L’enseignant explique la consigne dans la langue de l’apprenant.  </a:t>
            </a:r>
            <a:endParaRPr lang="fr-MA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F76A08-A932-AEFE-503F-9A994D31F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500" y="2398539"/>
            <a:ext cx="1865935" cy="27989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E84284-4EA4-6D37-4CF3-54E84DAC60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194" y="1656183"/>
            <a:ext cx="1219370" cy="136226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190EB5EC-33CF-4C7D-B2C9-9648C60380B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2BCEB7-516A-4AEC-AE16-46F4E94D2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0C6666B-7B8E-4578-B4CE-7E1A0CB3E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B4114D76-E8CB-4AEA-8A03-F4969FC4970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6386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D7667E-BE2C-447C-9660-D2659C564A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6741" r="1390" b="5425"/>
          <a:stretch/>
        </p:blipFill>
        <p:spPr>
          <a:xfrm>
            <a:off x="2941435" y="2106705"/>
            <a:ext cx="5637789" cy="339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CF15-EC87-ECA5-C5A2-139223BE3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B506F7-29E3-66D0-EF6D-14F13D5E960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D69A319-C191-E72A-A3A9-B057CE8A551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95976E-7B56-3FFF-FF8F-559448C4A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F5B20F50-F7A1-6B82-68A6-5CEAD326ED4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77E1BA6-C696-F4C6-EF56-C4461C09651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Identifier et lire des lettres, des syllabes et des mots contenant les lettres étudiées.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3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lettres, des syllabes et des mots que  tu dois lire.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L’enseignant guide l’élève dans sa lecture.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8506C9-7DE4-5B26-01EB-FDD6121FC0A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6835" y="1624017"/>
            <a:ext cx="8134466" cy="1506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s  </a:t>
            </a: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B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t         P</a:t>
            </a:r>
            <a:endParaRPr kumimoji="0" lang="it-IT" sz="5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ACE7F27-B8F6-1DF0-A182-A6B9DD8C3E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6835" y="5822719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lettre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0,5 point (2 pts)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/ syllabe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(4 pts)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99A5752-C111-4CC4-9602-DAC414FC8EC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ACED1A1-267D-483A-B76E-BB942A2D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928A60-161E-4CD3-8A9B-ACC4ED52E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628AFF1-13C3-4B54-6AA2-044254D662E1}"/>
              </a:ext>
            </a:extLst>
          </p:cNvPr>
          <p:cNvGraphicFramePr>
            <a:graphicFrameLocks noGrp="1"/>
          </p:cNvGraphicFramePr>
          <p:nvPr/>
        </p:nvGraphicFramePr>
        <p:xfrm>
          <a:off x="1173007" y="3326524"/>
          <a:ext cx="1898277" cy="130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8277">
                  <a:extLst>
                    <a:ext uri="{9D8B030D-6E8A-4147-A177-3AD203B41FA5}">
                      <a16:colId xmlns:a16="http://schemas.microsoft.com/office/drawing/2014/main" val="2780603077"/>
                    </a:ext>
                  </a:extLst>
                </a:gridCol>
              </a:tblGrid>
              <a:tr h="1304365">
                <a:tc>
                  <a:txBody>
                    <a:bodyPr/>
                    <a:lstStyle/>
                    <a:p>
                      <a:pPr algn="ctr"/>
                      <a:endParaRPr kumimoji="0" lang="fr-FR" sz="54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osis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679932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16C654B-A151-A52F-C88F-47F9052ACE59}"/>
              </a:ext>
            </a:extLst>
          </p:cNvPr>
          <p:cNvGraphicFramePr>
            <a:graphicFrameLocks noGrp="1"/>
          </p:cNvGraphicFramePr>
          <p:nvPr/>
        </p:nvGraphicFramePr>
        <p:xfrm>
          <a:off x="1458410" y="3299428"/>
          <a:ext cx="6512584" cy="130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56292">
                  <a:extLst>
                    <a:ext uri="{9D8B030D-6E8A-4147-A177-3AD203B41FA5}">
                      <a16:colId xmlns:a16="http://schemas.microsoft.com/office/drawing/2014/main" val="3258839349"/>
                    </a:ext>
                  </a:extLst>
                </a:gridCol>
                <a:gridCol w="3256292">
                  <a:extLst>
                    <a:ext uri="{9D8B030D-6E8A-4147-A177-3AD203B41FA5}">
                      <a16:colId xmlns:a16="http://schemas.microsoft.com/office/drawing/2014/main" val="2734644631"/>
                    </a:ext>
                  </a:extLst>
                </a:gridCol>
              </a:tblGrid>
              <a:tr h="1304365">
                <a:tc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5400" b="1" i="0" u="none" strike="noStrike" kern="1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bo</a:t>
                      </a:r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sa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        </a:t>
                      </a:r>
                      <a:r>
                        <a:rPr kumimoji="0" lang="fr-FR" sz="5400" b="1" i="0" u="none" strike="noStrike" kern="1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pé</a:t>
                      </a:r>
                      <a:endParaRPr kumimoji="0" lang="fr-FR" sz="54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osis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15811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3A5ADF8C-768A-C2A3-6C0E-A018A5076886}"/>
              </a:ext>
            </a:extLst>
          </p:cNvPr>
          <p:cNvSpPr txBox="1"/>
          <p:nvPr/>
        </p:nvSpPr>
        <p:spPr>
          <a:xfrm>
            <a:off x="1458410" y="4457552"/>
            <a:ext cx="6412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b="1" kern="100" dirty="0">
                <a:solidFill>
                  <a:prstClr val="black"/>
                </a:solidFill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pomme    bébé</a:t>
            </a:r>
            <a:endParaRPr lang="fr-FR" sz="5400" b="1" kern="100" dirty="0">
              <a:solidFill>
                <a:prstClr val="black"/>
              </a:solidFill>
              <a:latin typeface="Dosi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899D49B-7E0B-C70E-D707-F42643AE3A5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mot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 (4pts) </a:t>
            </a:r>
          </a:p>
        </p:txBody>
      </p:sp>
    </p:spTree>
    <p:extLst>
      <p:ext uri="{BB962C8B-B14F-4D97-AF65-F5344CB8AC3E}">
        <p14:creationId xmlns:p14="http://schemas.microsoft.com/office/powerpoint/2010/main" val="40117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498491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: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lettres étudiées.</a:t>
            </a:r>
          </a:p>
        </p:txBody>
      </p:sp>
    </p:spTree>
    <p:extLst>
      <p:ext uri="{BB962C8B-B14F-4D97-AF65-F5344CB8AC3E}">
        <p14:creationId xmlns:p14="http://schemas.microsoft.com/office/powerpoint/2010/main" val="3001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15353" y="5441038"/>
            <a:ext cx="551860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Fluidité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 ( 1 point  par phrase)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Correction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8 points ( 1  point par mot )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vas lire ces phrases correctement et avec fluidité.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119478" y="1964267"/>
            <a:ext cx="7516346" cy="237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Sara a un sirop.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Tati tire la moto.</a:t>
            </a:r>
          </a:p>
        </p:txBody>
      </p:sp>
    </p:spTree>
    <p:extLst>
      <p:ext uri="{BB962C8B-B14F-4D97-AF65-F5344CB8AC3E}">
        <p14:creationId xmlns:p14="http://schemas.microsoft.com/office/powerpoint/2010/main" val="248555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98F0446-2474-03AE-7563-E436BD746C6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5B9804E-28BB-BF76-D22E-8DF565845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6EB0B74-AE48-F9AD-6F71-07263B3D6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L’évaluation est terminée.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1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35EE65-EFF6-41BE-AD9B-D333E6AF2074}">
  <ds:schemaRefs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0534ec5-868f-4ce6-85c7-99f0612daa5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3A625D2-0D29-4111-ABCA-78BFA48A5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3EFF58A-878D-45D3-98B3-2A4167E453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8443</TotalTime>
  <Words>1428</Words>
  <PresentationFormat>Affichage à l'écran (4:3)</PresentationFormat>
  <Paragraphs>195</Paragraphs>
  <Slides>80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80</vt:i4>
      </vt:variant>
    </vt:vector>
  </HeadingPairs>
  <TitlesOfParts>
    <vt:vector size="111" baseType="lpstr">
      <vt:lpstr>Bahnschrift SemiBold</vt:lpstr>
      <vt:lpstr>Mistral</vt:lpstr>
      <vt:lpstr>Dosis ExtraBold</vt:lpstr>
      <vt:lpstr>Dosis Medium</vt:lpstr>
      <vt:lpstr>Dubai</vt:lpstr>
      <vt:lpstr>Wingdings</vt:lpstr>
      <vt:lpstr>Century Gothic</vt:lpstr>
      <vt:lpstr>Aptos</vt:lpstr>
      <vt:lpstr>Dosis SemiBold</vt:lpstr>
      <vt:lpstr>Dosis</vt:lpstr>
      <vt:lpstr>Calibri</vt:lpstr>
      <vt:lpstr>Aptos Display</vt:lpstr>
      <vt:lpstr>Arial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6_New Voc_01-Livret</vt:lpstr>
      <vt:lpstr>3_Env-Enseignant</vt:lpstr>
      <vt:lpstr>4_Env-Enseignant</vt:lpstr>
      <vt:lpstr>1_Révision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5</vt:lpstr>
      <vt:lpstr>Plan de la séance </vt:lpstr>
      <vt:lpstr>Présentation PowerPoint</vt:lpstr>
      <vt:lpstr>Bonjour les enfants. Aujourd’hui, nous allons commencer une nouvelle séance de révision. Soyez attentifs.</vt:lpstr>
      <vt:lpstr>Prenez vos ardoises.  </vt:lpstr>
      <vt:lpstr>Écrivez la lettre s minuscule.  </vt:lpstr>
      <vt:lpstr>Levez les ardoises. Je vais vérifier votre écriture. </vt:lpstr>
      <vt:lpstr>Écrivez la lettre s majuscule.  </vt:lpstr>
      <vt:lpstr>Levez les ardoises. Je vais vérifier votre écriture. </vt:lpstr>
      <vt:lpstr>Écrivez la lettre t minuscule.  </vt:lpstr>
      <vt:lpstr>Levez les ardoises. Je vais vérifier votre écriture. </vt:lpstr>
      <vt:lpstr>Écrivez la lettre t majuscule.  </vt:lpstr>
      <vt:lpstr>Levez les ardoises. Je vais vérifier votre écriture. </vt:lpstr>
      <vt:lpstr>Écrivez la lettre p minuscule.  </vt:lpstr>
      <vt:lpstr>Levez les ardoises. Je vais vérifier votre écriture. </vt:lpstr>
      <vt:lpstr>Écrivez la lettre p majuscule.  </vt:lpstr>
      <vt:lpstr>Levez les ardoises. Je vais vérifier votre écriture. </vt:lpstr>
      <vt:lpstr>Écrivez la lettre b minuscule.  </vt:lpstr>
      <vt:lpstr>Levez les ardoises. Je vais vérifier votre écriture. </vt:lpstr>
      <vt:lpstr>Écrivez la lettre b majuscule.  </vt:lpstr>
      <vt:lpstr>Levez les ardoises. Je vais vérifier votre écriture. </vt:lpstr>
      <vt:lpstr>Qui veut lire ? </vt:lpstr>
      <vt:lpstr>Écrivez  tomate.  </vt:lpstr>
      <vt:lpstr>Levez les ardoises. Je vais vérifier votre écriture. </vt:lpstr>
      <vt:lpstr>Qui veut lire ?</vt:lpstr>
      <vt:lpstr>Écrivez  bébé.  </vt:lpstr>
      <vt:lpstr>Levez les ardoises. Je vais vérifier votre écriture. </vt:lpstr>
      <vt:lpstr>Qui veut lire ? </vt:lpstr>
      <vt:lpstr>Écrivez  patate.  </vt:lpstr>
      <vt:lpstr>Levez les ardoises. Je vais vérifier votre écriture. </vt:lpstr>
      <vt:lpstr>Qui veut lire ? </vt:lpstr>
      <vt:lpstr>Écrivez Samira.  </vt:lpstr>
      <vt:lpstr>Levez les ardoises. Je vais vérifier votre écriture. </vt:lpstr>
      <vt:lpstr>Qui veut lire ? </vt:lpstr>
      <vt:lpstr>Écrivez porte.  </vt:lpstr>
      <vt:lpstr>Levez les ardoises. Je vais vérifier votre écriture. </vt:lpstr>
      <vt:lpstr>Qui veut lire ? </vt:lpstr>
      <vt:lpstr>Écrivez sa.  </vt:lpstr>
      <vt:lpstr>Levez les ardoises. Je vais vérifier votre écriture. </vt:lpstr>
      <vt:lpstr>Qui veut lire ? </vt:lpstr>
      <vt:lpstr>Écrivez belle.  </vt:lpstr>
      <vt:lpstr>Levez les ardoises. Je vais vérifier votre écriture. </vt:lpstr>
      <vt:lpstr>Qui veut lire ? </vt:lpstr>
      <vt:lpstr>Écrivez robe.  </vt:lpstr>
      <vt:lpstr>Levez les ardoises. Je vais vérifier votre écriture. </vt:lpstr>
      <vt:lpstr>Plan de la séance </vt:lpstr>
      <vt:lpstr>Prenez vos livrets à la page 77.</vt:lpstr>
      <vt:lpstr>Nous allons faire une dictée. Je vais vous dire des mots et vous allez les écrire sur votre livret en respectant ses dimensions. </vt:lpstr>
      <vt:lpstr>Écoutez bien. Écrivez moto. </vt:lpstr>
      <vt:lpstr>Écoutez bien. Écrivez papi.</vt:lpstr>
      <vt:lpstr>Écoutez bien. Écrivez bébé.</vt:lpstr>
      <vt:lpstr>Écoutez bien. Écrivez sol.</vt:lpstr>
      <vt:lpstr>Corrigez.</vt:lpstr>
      <vt:lpstr>Maintenant, on va faire les activités 1, 2 et 3. Recopiez les lettres, les mots et la phrase comme dans l’exemple. Je vais circuler entre les rangs pour vous aider. </vt:lpstr>
      <vt:lpstr>La séance d’aujourd’hui est terminée.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correspondent.</vt:lpstr>
      <vt:lpstr>Présentation PowerPoint</vt:lpstr>
      <vt:lpstr>Regarde la scène. Je vais te dire des phrases et tu vas me montrer les images qui correspondent : Voici la chambre de Sami. 1) Sami a une sœur. 2) Dans la chambre, il y a un lit et un bureau. 3) Sur le lit, il y a un bateau. 4 ) Sous le lit, il y a un robot. 5) Le frère et la sœur jouent sur le tapis.</vt:lpstr>
      <vt:lpstr>Présentation PowerPoint</vt:lpstr>
      <vt:lpstr>Mets ton doigt sur chaque image et dis-moi le mot en français.</vt:lpstr>
      <vt:lpstr>Présentation PowerPoint</vt:lpstr>
      <vt:lpstr>Je vais te poser des questions et tu dois répondre correctement.  L’enseignant montre des objets réels dans la classe.</vt:lpstr>
      <vt:lpstr>Présentation PowerPoint</vt:lpstr>
      <vt:lpstr>Présente-toi, parle de ta maison et de ta famille.  Tu dois dire 5 phrases.   L’enseignant explique la consigne dans la langue de l’apprenant.  </vt:lpstr>
      <vt:lpstr>Présentation PowerPoint</vt:lpstr>
      <vt:lpstr>Je vais te montrer des lettres, des syllabes et des mots que  tu dois lire. L’enseignant guide l’élève dans sa lecture. </vt:lpstr>
      <vt:lpstr>Présentation PowerPoint</vt:lpstr>
      <vt:lpstr>Tu vas lire ces phrases correctement et avec fluidité.</vt:lpstr>
      <vt:lpstr>L’évaluation est terminée.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2026-03-04T20:11:02Z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