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  <a:alpha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0.04</c:v>
                </c:pt>
                <c:pt idx="1">
                  <c:v>0.05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7B-4C40-A05F-BE5CDEDBBE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0.11</c:v>
                </c:pt>
                <c:pt idx="1">
                  <c:v>0.12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7B-4C40-A05F-BE5CDEDBB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9301663"/>
        <c:axId val="1719308863"/>
      </c:barChart>
      <c:catAx>
        <c:axId val="1719301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9308863"/>
        <c:crosses val="autoZero"/>
        <c:auto val="1"/>
        <c:lblAlgn val="ctr"/>
        <c:lblOffset val="100"/>
        <c:noMultiLvlLbl val="0"/>
      </c:catAx>
      <c:valAx>
        <c:axId val="171930886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9301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0.06</c:v>
                </c:pt>
                <c:pt idx="2">
                  <c:v>0.11</c:v>
                </c:pt>
                <c:pt idx="3">
                  <c:v>0.17</c:v>
                </c:pt>
                <c:pt idx="4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32-4E85-B9EE-559E4C7E7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0122735"/>
        <c:axId val="1196628960"/>
      </c:areaChart>
      <c:catAx>
        <c:axId val="16901227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6628960"/>
        <c:crosses val="autoZero"/>
        <c:auto val="1"/>
        <c:lblAlgn val="ctr"/>
        <c:lblOffset val="100"/>
        <c:noMultiLvlLbl val="0"/>
      </c:catAx>
      <c:valAx>
        <c:axId val="119662896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01227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A3C-4723-AF63-DF4977136EE6}"/>
              </c:ext>
            </c:extLst>
          </c:dPt>
          <c:dPt>
            <c:idx val="1"/>
            <c:bubble3D val="0"/>
            <c:spPr>
              <a:solidFill>
                <a:schemeClr val="accent4">
                  <a:alpha val="3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3C-4723-AF63-DF4977136EE6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A3C-4723-AF63-DF4977136EE6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  <a:alpha val="34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3C-4723-AF63-DF4977136EE6}"/>
              </c:ext>
            </c:extLst>
          </c:dPt>
          <c:dLbls>
            <c:dLbl>
              <c:idx val="0"/>
              <c:layout>
                <c:manualLayout>
                  <c:x val="0.111111111111111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3C-4723-AF63-DF4977136EE6}"/>
                </c:ext>
              </c:extLst>
            </c:dLbl>
            <c:dLbl>
              <c:idx val="1"/>
              <c:layout>
                <c:manualLayout>
                  <c:x val="-0.10416666666666667"/>
                  <c:y val="3.81202309511404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Montserrat ExtraBold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A3C-4723-AF63-DF4977136EE6}"/>
                </c:ext>
              </c:extLst>
            </c:dLbl>
            <c:dLbl>
              <c:idx val="2"/>
              <c:layout>
                <c:manualLayout>
                  <c:x val="-8.333333333333337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Montserrat ExtraBold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A3C-4723-AF63-DF4977136EE6}"/>
                </c:ext>
              </c:extLst>
            </c:dLbl>
            <c:dLbl>
              <c:idx val="3"/>
              <c:layout>
                <c:manualLayout>
                  <c:x val="-2.4305555555555556E-2"/>
                  <c:y val="-0.103469198295952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0" rIns="0" bIns="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Montserrat ExtraBold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A3C-4723-AF63-DF4977136E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0" rIns="0" bIns="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4"/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Revenue Growth</c:v>
                </c:pt>
                <c:pt idx="1">
                  <c:v>Operational Efficiency</c:v>
                </c:pt>
                <c:pt idx="2">
                  <c:v>Customer Retention</c:v>
                </c:pt>
                <c:pt idx="3">
                  <c:v>Market Agility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C-4723-AF63-DF4977136E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5730B8-7CC4-469F-AE1E-1E42A24270F0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633CEA0C-404E-5961-CACD-BBFAEDDE72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7E7316-F738-29F6-02D5-F8218DC5B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E2B7529-F904-0B3F-D13E-3D15378B5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4FC550-7D93-CE83-EDCA-DC413BBA8196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F885343-1576-9457-C43F-555EAEDFA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5F70B41-245E-07D3-B1CD-EA3FD3E35F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031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482D2-282D-5753-AA71-18068659B6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 fontScale="92500"/>
          </a:bodyPr>
          <a:lstStyle/>
          <a:p>
            <a:r>
              <a:rPr lang="en-US" noProof="0" dirty="0"/>
              <a:t>Visualizing Growth, Efficiency, and Value Distribution Through Diverse Metrics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C4307-CB85-B832-90A3-C27917FC58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9FF2C7-9EAE-FB68-AAD3-312490247B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FFB05-1307-DAB3-64B1-3B2DC0178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A080EC-8A20-5FB5-AF0A-E682034847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413"/>
          </a:xfrm>
        </p:spPr>
        <p:txBody>
          <a:bodyPr>
            <a:noAutofit/>
          </a:bodyPr>
          <a:lstStyle/>
          <a:p>
            <a:r>
              <a:rPr lang="en-US" dirty="0"/>
              <a:t>Measuring the Impact of Digital Transformation on Business Growth, Operational Efficiency, and Customer Value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418D1DD-2565-9337-ED46-C965FBCA5BC2}"/>
              </a:ext>
            </a:extLst>
          </p:cNvPr>
          <p:cNvGraphicFramePr/>
          <p:nvPr/>
        </p:nvGraphicFramePr>
        <p:xfrm>
          <a:off x="609599" y="1979525"/>
          <a:ext cx="3657600" cy="253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2FFF004-CFAD-6BC7-17DD-BC3EC835D99B}"/>
              </a:ext>
            </a:extLst>
          </p:cNvPr>
          <p:cNvGraphicFramePr>
            <a:graphicFrameLocks/>
          </p:cNvGraphicFramePr>
          <p:nvPr/>
        </p:nvGraphicFramePr>
        <p:xfrm>
          <a:off x="4267199" y="1979525"/>
          <a:ext cx="3657600" cy="253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57C16D76-B491-EE02-1F49-BBF76817C35B}"/>
              </a:ext>
            </a:extLst>
          </p:cNvPr>
          <p:cNvGraphicFramePr>
            <a:graphicFrameLocks/>
          </p:cNvGraphicFramePr>
          <p:nvPr/>
        </p:nvGraphicFramePr>
        <p:xfrm>
          <a:off x="7924800" y="1979525"/>
          <a:ext cx="3657600" cy="2533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E835A2A-27B9-BC45-5264-D9617EAC4549}"/>
              </a:ext>
            </a:extLst>
          </p:cNvPr>
          <p:cNvSpPr txBox="1"/>
          <p:nvPr/>
        </p:nvSpPr>
        <p:spPr>
          <a:xfrm>
            <a:off x="8363578" y="4708129"/>
            <a:ext cx="2780044" cy="40645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Contribution of Business Value by Focus Area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25FE29-E1AB-C64D-3422-CEB64D756546}"/>
              </a:ext>
            </a:extLst>
          </p:cNvPr>
          <p:cNvSpPr txBox="1"/>
          <p:nvPr/>
        </p:nvSpPr>
        <p:spPr>
          <a:xfrm>
            <a:off x="8118907" y="5152133"/>
            <a:ext cx="3269386" cy="75860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This doughnut chart visualizes the distribution of business value across digital priorities, showing revenue and operational efficiency as the largest drivers of impact.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B7F24A-5CC3-7A49-9F9C-B7554D7F5E9B}"/>
              </a:ext>
            </a:extLst>
          </p:cNvPr>
          <p:cNvSpPr txBox="1"/>
          <p:nvPr/>
        </p:nvSpPr>
        <p:spPr>
          <a:xfrm>
            <a:off x="4705977" y="4708129"/>
            <a:ext cx="2780044" cy="40645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Cumulative Operational Cost Reduction (2021–2025)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D7B73D-0866-6438-5E83-94F1775BD4EC}"/>
              </a:ext>
            </a:extLst>
          </p:cNvPr>
          <p:cNvSpPr txBox="1"/>
          <p:nvPr/>
        </p:nvSpPr>
        <p:spPr>
          <a:xfrm>
            <a:off x="4461306" y="5152133"/>
            <a:ext cx="3269386" cy="75860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The area chart demonstrates how operational cost savings accumulate over time, reflecting the long-term, compounding value of digital transformation.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B155F3-FB67-0B0D-987E-06D57AB944AD}"/>
              </a:ext>
            </a:extLst>
          </p:cNvPr>
          <p:cNvSpPr txBox="1"/>
          <p:nvPr/>
        </p:nvSpPr>
        <p:spPr>
          <a:xfrm>
            <a:off x="1048377" y="4708129"/>
            <a:ext cx="2780044" cy="40645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Revenue Growth Before &amp; After Digital Transformation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627A9C-9B14-7EF9-BA3F-4AFC06BCBD03}"/>
              </a:ext>
            </a:extLst>
          </p:cNvPr>
          <p:cNvSpPr txBox="1"/>
          <p:nvPr/>
        </p:nvSpPr>
        <p:spPr>
          <a:xfrm>
            <a:off x="803706" y="5152133"/>
            <a:ext cx="3269386" cy="75860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This column chart highlights significant revenue growth following the implementation of digital initiatives, with clear before-and-after comparisons for each company.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3512A71F-4757-8EBA-CB53-408FE209B5A2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002546"/>
                </a:solidFill>
                <a:latin typeface="Montserrat SemiBold" pitchFamily="2" charset="0"/>
              </a:rPr>
              <a:t>Visualizing Growth, Efficiency, and Value Distribution Through Diverse Metrics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211271-1D8E-34A0-8A53-1DC75CE07F22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1C92108-2999-4060-E1B6-4F34D77C165F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D6203E29-4FA8-AE4B-C915-9B006E43206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FAC5A415-49B8-D0EE-B7E1-FEF550C9F359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87655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8744</TotalTime>
  <Words>135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79</cp:revision>
  <dcterms:created xsi:type="dcterms:W3CDTF">2025-04-10T11:11:23Z</dcterms:created>
  <dcterms:modified xsi:type="dcterms:W3CDTF">2025-10-16T08:32:56Z</dcterms:modified>
  <cp:category/>
</cp:coreProperties>
</file>